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4" r:id="rId1"/>
  </p:sldMasterIdLst>
  <p:notesMasterIdLst>
    <p:notesMasterId r:id="rId67"/>
  </p:notesMasterIdLst>
  <p:handoutMasterIdLst>
    <p:handoutMasterId r:id="rId68"/>
  </p:handoutMasterIdLst>
  <p:sldIdLst>
    <p:sldId id="256" r:id="rId2"/>
    <p:sldId id="635" r:id="rId3"/>
    <p:sldId id="633" r:id="rId4"/>
    <p:sldId id="578" r:id="rId5"/>
    <p:sldId id="580" r:id="rId6"/>
    <p:sldId id="636" r:id="rId7"/>
    <p:sldId id="637" r:id="rId8"/>
    <p:sldId id="638" r:id="rId9"/>
    <p:sldId id="628" r:id="rId10"/>
    <p:sldId id="646" r:id="rId11"/>
    <p:sldId id="658" r:id="rId12"/>
    <p:sldId id="584" r:id="rId13"/>
    <p:sldId id="651" r:id="rId14"/>
    <p:sldId id="652" r:id="rId15"/>
    <p:sldId id="644" r:id="rId16"/>
    <p:sldId id="588" r:id="rId17"/>
    <p:sldId id="589" r:id="rId18"/>
    <p:sldId id="656" r:id="rId19"/>
    <p:sldId id="657" r:id="rId20"/>
    <p:sldId id="546" r:id="rId21"/>
    <p:sldId id="594" r:id="rId22"/>
    <p:sldId id="595" r:id="rId23"/>
    <p:sldId id="596" r:id="rId24"/>
    <p:sldId id="597" r:id="rId25"/>
    <p:sldId id="598" r:id="rId26"/>
    <p:sldId id="599" r:id="rId27"/>
    <p:sldId id="600" r:id="rId28"/>
    <p:sldId id="601" r:id="rId29"/>
    <p:sldId id="602" r:id="rId30"/>
    <p:sldId id="603" r:id="rId31"/>
    <p:sldId id="604" r:id="rId32"/>
    <p:sldId id="618" r:id="rId33"/>
    <p:sldId id="605" r:id="rId34"/>
    <p:sldId id="556" r:id="rId35"/>
    <p:sldId id="606" r:id="rId36"/>
    <p:sldId id="515" r:id="rId37"/>
    <p:sldId id="516" r:id="rId38"/>
    <p:sldId id="631" r:id="rId39"/>
    <p:sldId id="607" r:id="rId40"/>
    <p:sldId id="608" r:id="rId41"/>
    <p:sldId id="609" r:id="rId42"/>
    <p:sldId id="610" r:id="rId43"/>
    <p:sldId id="611" r:id="rId44"/>
    <p:sldId id="659" r:id="rId45"/>
    <p:sldId id="613" r:id="rId46"/>
    <p:sldId id="614" r:id="rId47"/>
    <p:sldId id="615" r:id="rId48"/>
    <p:sldId id="616" r:id="rId49"/>
    <p:sldId id="622" r:id="rId50"/>
    <p:sldId id="561" r:id="rId51"/>
    <p:sldId id="562" r:id="rId52"/>
    <p:sldId id="563" r:id="rId53"/>
    <p:sldId id="630" r:id="rId54"/>
    <p:sldId id="564" r:id="rId55"/>
    <p:sldId id="571" r:id="rId56"/>
    <p:sldId id="567" r:id="rId57"/>
    <p:sldId id="629" r:id="rId58"/>
    <p:sldId id="573" r:id="rId59"/>
    <p:sldId id="568" r:id="rId60"/>
    <p:sldId id="632" r:id="rId61"/>
    <p:sldId id="454" r:id="rId62"/>
    <p:sldId id="650" r:id="rId63"/>
    <p:sldId id="653" r:id="rId64"/>
    <p:sldId id="654" r:id="rId65"/>
    <p:sldId id="655" r:id="rId6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0" autoAdjust="0"/>
    <p:restoredTop sz="81410" autoAdjust="0"/>
  </p:normalViewPr>
  <p:slideViewPr>
    <p:cSldViewPr snapToObjects="1">
      <p:cViewPr varScale="1">
        <p:scale>
          <a:sx n="69" d="100"/>
          <a:sy n="69" d="100"/>
        </p:scale>
        <p:origin x="1975"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25.wmf"/><Relationship Id="rId1" Type="http://schemas.openxmlformats.org/officeDocument/2006/relationships/image" Target="../media/image50.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wmf"/><Relationship Id="rId4"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385BA71-94EE-41F9-9431-BBBABEC771A2}" type="slidenum">
              <a:rPr lang="en-US" altLang="zh-CN"/>
              <a:pPr>
                <a:defRPr/>
              </a:pPr>
              <a:t>‹#›</a:t>
            </a:fld>
            <a:endParaRPr lang="en-US" altLang="zh-CN"/>
          </a:p>
        </p:txBody>
      </p:sp>
    </p:spTree>
    <p:extLst>
      <p:ext uri="{BB962C8B-B14F-4D97-AF65-F5344CB8AC3E}">
        <p14:creationId xmlns:p14="http://schemas.microsoft.com/office/powerpoint/2010/main" val="29853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1B5A5090-33F7-46F5-8FE9-06BB324BB7E3}" type="slidenum">
              <a:rPr lang="en-US" altLang="zh-CN"/>
              <a:pPr>
                <a:defRPr/>
              </a:pPr>
              <a:t>‹#›</a:t>
            </a:fld>
            <a:endParaRPr lang="en-US" altLang="zh-CN"/>
          </a:p>
        </p:txBody>
      </p:sp>
    </p:spTree>
    <p:extLst>
      <p:ext uri="{BB962C8B-B14F-4D97-AF65-F5344CB8AC3E}">
        <p14:creationId xmlns:p14="http://schemas.microsoft.com/office/powerpoint/2010/main" val="3490657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4925" cy="3836988"/>
          </a:xfrm>
          <a:ln/>
        </p:spPr>
      </p:sp>
      <p:sp>
        <p:nvSpPr>
          <p:cNvPr id="57347" name="备注占位符 2"/>
          <p:cNvSpPr>
            <a:spLocks noGrp="1"/>
          </p:cNvSpPr>
          <p:nvPr>
            <p:ph type="body" idx="1"/>
          </p:nvPr>
        </p:nvSpPr>
        <p:spPr>
          <a:noFill/>
          <a:ln/>
        </p:spPr>
        <p:txBody>
          <a:bodyPr/>
          <a:lstStyle/>
          <a:p>
            <a:pPr eaLnBrk="1" hangingPunct="1"/>
            <a:r>
              <a:rPr lang="en-US" altLang="zh-CN" dirty="0" smtClean="0">
                <a:latin typeface="Arial" pitchFamily="34" charset="0"/>
              </a:rPr>
              <a:t>3</a:t>
            </a:r>
            <a:r>
              <a:rPr lang="zh-CN" altLang="en-US" dirty="0" smtClean="0">
                <a:latin typeface="Arial" pitchFamily="34" charset="0"/>
              </a:rPr>
              <a:t>个小时讲完</a:t>
            </a:r>
          </a:p>
        </p:txBody>
      </p:sp>
      <p:sp>
        <p:nvSpPr>
          <p:cNvPr id="57348" name="灯片编号占位符 3"/>
          <p:cNvSpPr>
            <a:spLocks noGrp="1"/>
          </p:cNvSpPr>
          <p:nvPr>
            <p:ph type="sldNum" sz="quarter" idx="5"/>
          </p:nvPr>
        </p:nvSpPr>
        <p:spPr>
          <a:noFill/>
        </p:spPr>
        <p:txBody>
          <a:bodyPr/>
          <a:lstStyle/>
          <a:p>
            <a:fld id="{7B2A1D8F-F0F8-456E-8D6F-43898A722B3E}" type="slidenum">
              <a:rPr lang="en-US" altLang="zh-CN" smtClean="0">
                <a:latin typeface="Arial" pitchFamily="34" charset="0"/>
              </a:rPr>
              <a:pPr/>
              <a:t>1</a:t>
            </a:fld>
            <a:endParaRPr lang="en-US" altLang="zh-CN" smtClean="0">
              <a:latin typeface="Arial" pitchFamily="34" charset="0"/>
            </a:endParaRPr>
          </a:p>
        </p:txBody>
      </p:sp>
    </p:spTree>
    <p:extLst>
      <p:ext uri="{BB962C8B-B14F-4D97-AF65-F5344CB8AC3E}">
        <p14:creationId xmlns:p14="http://schemas.microsoft.com/office/powerpoint/2010/main" val="197791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交叉耦合</a:t>
            </a:r>
            <a:endParaRPr lang="en-US" altLang="zh-CN" dirty="0" smtClean="0"/>
          </a:p>
          <a:p>
            <a:r>
              <a:rPr lang="zh-CN" altLang="en-US" dirty="0" smtClean="0"/>
              <a:t>不具有实用性，因为无法改变电路状态。</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15</a:t>
            </a:fld>
            <a:endParaRPr lang="en-US" altLang="zh-CN"/>
          </a:p>
        </p:txBody>
      </p:sp>
    </p:spTree>
    <p:extLst>
      <p:ext uri="{BB962C8B-B14F-4D97-AF65-F5344CB8AC3E}">
        <p14:creationId xmlns:p14="http://schemas.microsoft.com/office/powerpoint/2010/main" val="2863478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692150" lvl="1" indent="-347663" eaLnBrk="0" hangingPunct="0">
              <a:spcBef>
                <a:spcPct val="20000"/>
              </a:spcBef>
              <a:buClr>
                <a:schemeClr val="accent2"/>
              </a:buClr>
              <a:buSzPct val="70000"/>
              <a:buFont typeface="Wingdings" pitchFamily="2" charset="2"/>
              <a:buChar char="l"/>
              <a:defRPr/>
            </a:pPr>
            <a:r>
              <a:rPr lang="zh-CN" altLang="en-US" sz="2600" b="1" kern="0" dirty="0" smtClean="0">
                <a:solidFill>
                  <a:schemeClr val="tx1"/>
                </a:solidFill>
                <a:latin typeface="Arial" charset="0"/>
                <a:ea typeface="宋体" pitchFamily="2" charset="-122"/>
                <a:cs typeface="+mn-cs"/>
              </a:rPr>
              <a:t>球正好在山顶</a:t>
            </a:r>
            <a:endParaRPr lang="en-US" altLang="zh-CN" sz="2600" b="1" kern="0" dirty="0" smtClean="0">
              <a:solidFill>
                <a:schemeClr val="tx1"/>
              </a:solidFill>
              <a:latin typeface="Arial" charset="0"/>
              <a:ea typeface="宋体" pitchFamily="2" charset="-122"/>
              <a:cs typeface="+mn-cs"/>
            </a:endParaRPr>
          </a:p>
          <a:p>
            <a:pPr marL="692150" lvl="1" indent="-347663" eaLnBrk="0" hangingPunct="0">
              <a:spcBef>
                <a:spcPct val="20000"/>
              </a:spcBef>
              <a:buClr>
                <a:schemeClr val="accent2"/>
              </a:buClr>
              <a:buSzPct val="70000"/>
              <a:buFont typeface="Wingdings" pitchFamily="2" charset="2"/>
              <a:buChar char="l"/>
              <a:defRPr/>
            </a:pPr>
            <a:r>
              <a:rPr lang="zh-CN" altLang="en-US" sz="2600" b="1" kern="0" dirty="0" smtClean="0">
                <a:solidFill>
                  <a:schemeClr val="tx1"/>
                </a:solidFill>
                <a:latin typeface="Arial" charset="0"/>
                <a:ea typeface="宋体" pitchFamily="2" charset="-122"/>
                <a:cs typeface="+mn-cs"/>
              </a:rPr>
              <a:t>球在山脚，需要踢到另一边</a:t>
            </a:r>
            <a:endParaRPr lang="en-US" altLang="zh-CN" sz="2600" kern="0" dirty="0" smtClean="0">
              <a:solidFill>
                <a:schemeClr val="tx1"/>
              </a:solidFill>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17</a:t>
            </a:fld>
            <a:endParaRPr lang="en-US" altLang="zh-CN"/>
          </a:p>
        </p:txBody>
      </p:sp>
    </p:spTree>
    <p:extLst>
      <p:ext uri="{BB962C8B-B14F-4D97-AF65-F5344CB8AC3E}">
        <p14:creationId xmlns:p14="http://schemas.microsoft.com/office/powerpoint/2010/main" val="234478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1" dirty="0" smtClean="0">
                <a:solidFill>
                  <a:srgbClr val="FF0000"/>
                </a:solidFill>
                <a:ea typeface="黑体" pitchFamily="2" charset="-122"/>
              </a:rPr>
              <a:t>触点抖动导致悬空</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3102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solidFill>
                  <a:srgbClr val="FF0000"/>
                </a:solidFill>
                <a:ea typeface="黑体" pitchFamily="2" charset="-122"/>
              </a:rPr>
              <a:t>触点抖动导致悬空</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19</a:t>
            </a:fld>
            <a:endParaRPr lang="en-US" altLang="zh-CN"/>
          </a:p>
        </p:txBody>
      </p:sp>
    </p:spTree>
    <p:extLst>
      <p:ext uri="{BB962C8B-B14F-4D97-AF65-F5344CB8AC3E}">
        <p14:creationId xmlns:p14="http://schemas.microsoft.com/office/powerpoint/2010/main" val="98749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FE82A3A-EEB1-4F38-882F-39255F951434}" type="slidenum">
              <a:rPr lang="en-US" altLang="zh-CN" smtClean="0">
                <a:latin typeface="Arial" pitchFamily="34" charset="0"/>
              </a:rPr>
              <a:pPr/>
              <a:t>20</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xfrm>
            <a:off x="992188" y="768350"/>
            <a:ext cx="5114925" cy="3836988"/>
          </a:xfrm>
          <a:ln/>
        </p:spPr>
      </p:sp>
      <p:sp>
        <p:nvSpPr>
          <p:cNvPr id="6758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273401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pitchFamily="34" charset="0"/>
              </a:rPr>
              <a:t>当</a:t>
            </a:r>
            <a:r>
              <a:rPr lang="en-US" altLang="zh-CN" dirty="0" smtClean="0">
                <a:latin typeface="Arial" pitchFamily="34" charset="0"/>
              </a:rPr>
              <a:t>RS=1</a:t>
            </a:r>
            <a:r>
              <a:rPr lang="zh-CN" altLang="en-US" dirty="0" smtClean="0">
                <a:latin typeface="Arial" pitchFamily="34" charset="0"/>
              </a:rPr>
              <a:t>时，</a:t>
            </a:r>
            <a:r>
              <a:rPr lang="zh-CN" altLang="en-US" sz="1200" dirty="0" smtClean="0">
                <a:solidFill>
                  <a:srgbClr val="002060"/>
                </a:solidFill>
                <a:ea typeface="黑体" pitchFamily="2" charset="-122"/>
              </a:rPr>
              <a:t>当</a:t>
            </a:r>
            <a:r>
              <a:rPr lang="en-US" altLang="zh-CN" sz="1200" dirty="0" smtClean="0">
                <a:solidFill>
                  <a:srgbClr val="002060"/>
                </a:solidFill>
                <a:ea typeface="黑体" pitchFamily="2" charset="-122"/>
              </a:rPr>
              <a:t>S,R</a:t>
            </a:r>
            <a:r>
              <a:rPr lang="zh-CN" altLang="en-US" sz="1200" dirty="0" smtClean="0">
                <a:solidFill>
                  <a:srgbClr val="002060"/>
                </a:solidFill>
                <a:ea typeface="黑体" pitchFamily="2" charset="-122"/>
              </a:rPr>
              <a:t>不能精确同时变化时，则存在</a:t>
            </a:r>
            <a:r>
              <a:rPr lang="zh-CN" altLang="en-US" sz="1200" dirty="0" smtClean="0">
                <a:solidFill>
                  <a:srgbClr val="FF0000"/>
                </a:solidFill>
                <a:ea typeface="黑体" pitchFamily="2" charset="-122"/>
              </a:rPr>
              <a:t>竞争</a:t>
            </a:r>
            <a:r>
              <a:rPr lang="zh-CN" altLang="en-US" sz="1200" dirty="0" smtClean="0">
                <a:solidFill>
                  <a:srgbClr val="002060"/>
                </a:solidFill>
                <a:ea typeface="黑体" pitchFamily="2" charset="-122"/>
              </a:rPr>
              <a:t>，输出进入不确定状态，并对噪声敏感。</a:t>
            </a:r>
            <a:endParaRPr lang="en-US" altLang="zh-CN" dirty="0" smtClean="0">
              <a:latin typeface="Arial" pitchFamily="34" charset="0"/>
            </a:endParaRPr>
          </a:p>
          <a:p>
            <a:pPr eaLnBrk="1" hangingPunct="1"/>
            <a:r>
              <a:rPr lang="zh-CN" altLang="en-US" dirty="0" smtClean="0">
                <a:latin typeface="Arial" pitchFamily="34" charset="0"/>
              </a:rPr>
              <a:t>锁存器的作用：例如在一个计算机系统中，有非常多的外设，这些外设都需要和处理器交互信息。当一个外设有数据到达，比如说鼠标发生移动时，外设需要将信息传递给处理器。但是处理器这个时候可能忙碌（正在处理别的任务）。这个时候，外设就需要暂时将信息保留，等待处理器空闲的时候再读取。而处理器读取完毕数据以后，外设才可以将数据从总线上撤销。</a:t>
            </a:r>
          </a:p>
          <a:p>
            <a:pPr eaLnBrk="1" hangingPunct="1"/>
            <a:r>
              <a:rPr lang="en-US" altLang="zh-CN" dirty="0" smtClean="0">
                <a:latin typeface="Arial" pitchFamily="34" charset="0"/>
              </a:rPr>
              <a:t>1)S=1,R=0,</a:t>
            </a:r>
            <a:r>
              <a:rPr lang="zh-CN" altLang="en-US" dirty="0" smtClean="0">
                <a:latin typeface="Arial" pitchFamily="34" charset="0"/>
              </a:rPr>
              <a:t>锁存器进入置位状态，</a:t>
            </a:r>
            <a:r>
              <a:rPr lang="en-US" altLang="zh-CN" dirty="0" smtClean="0">
                <a:latin typeface="Arial" pitchFamily="34" charset="0"/>
              </a:rPr>
              <a:t>Q=1</a:t>
            </a:r>
            <a:r>
              <a:rPr lang="zh-CN" altLang="en-US" dirty="0" smtClean="0">
                <a:latin typeface="Arial" pitchFamily="34" charset="0"/>
              </a:rPr>
              <a:t>，</a:t>
            </a:r>
            <a:r>
              <a:rPr lang="en-US" altLang="zh-CN" dirty="0" smtClean="0">
                <a:latin typeface="Arial" pitchFamily="34" charset="0"/>
              </a:rPr>
              <a:t>QN=0</a:t>
            </a:r>
          </a:p>
          <a:p>
            <a:pPr eaLnBrk="1" hangingPunct="1"/>
            <a:r>
              <a:rPr lang="en-US" altLang="zh-CN" dirty="0" smtClean="0">
                <a:latin typeface="Arial" pitchFamily="34" charset="0"/>
              </a:rPr>
              <a:t>2)R=1,S=0,</a:t>
            </a:r>
            <a:r>
              <a:rPr lang="zh-CN" altLang="en-US" dirty="0" smtClean="0">
                <a:latin typeface="Arial" pitchFamily="34" charset="0"/>
              </a:rPr>
              <a:t>锁存器复位，</a:t>
            </a:r>
            <a:r>
              <a:rPr lang="en-US" altLang="zh-CN" dirty="0" smtClean="0">
                <a:latin typeface="Arial" pitchFamily="34" charset="0"/>
              </a:rPr>
              <a:t>Q=0,QN=1</a:t>
            </a:r>
          </a:p>
          <a:p>
            <a:pPr eaLnBrk="1" hangingPunct="1"/>
            <a:r>
              <a:rPr lang="en-US" altLang="zh-CN" dirty="0" smtClean="0">
                <a:latin typeface="Arial" pitchFamily="34" charset="0"/>
              </a:rPr>
              <a:t>3)</a:t>
            </a:r>
            <a:r>
              <a:rPr lang="zh-CN" altLang="en-US" dirty="0" smtClean="0">
                <a:latin typeface="Arial" pitchFamily="34" charset="0"/>
              </a:rPr>
              <a:t>同</a:t>
            </a:r>
            <a:r>
              <a:rPr lang="en-US" altLang="zh-CN" dirty="0" smtClean="0">
                <a:latin typeface="Arial" pitchFamily="34" charset="0"/>
              </a:rPr>
              <a:t>1</a:t>
            </a:r>
          </a:p>
          <a:p>
            <a:pPr eaLnBrk="1" hangingPunct="1"/>
            <a:r>
              <a:rPr lang="en-US" altLang="zh-CN" dirty="0" smtClean="0">
                <a:latin typeface="Arial" pitchFamily="34" charset="0"/>
              </a:rPr>
              <a:t>4)</a:t>
            </a:r>
            <a:r>
              <a:rPr lang="zh-CN" altLang="en-US" dirty="0" smtClean="0">
                <a:latin typeface="Arial" pitchFamily="34" charset="0"/>
              </a:rPr>
              <a:t>同</a:t>
            </a:r>
            <a:r>
              <a:rPr lang="en-US" altLang="zh-CN" dirty="0" smtClean="0">
                <a:latin typeface="Arial" pitchFamily="34" charset="0"/>
              </a:rPr>
              <a:t>2</a:t>
            </a:r>
          </a:p>
          <a:p>
            <a:pPr eaLnBrk="1" hangingPunct="1"/>
            <a:r>
              <a:rPr lang="en-US" altLang="zh-CN" dirty="0" smtClean="0">
                <a:latin typeface="Arial" pitchFamily="34" charset="0"/>
              </a:rPr>
              <a:t>5)S</a:t>
            </a:r>
            <a:r>
              <a:rPr lang="zh-CN" altLang="en-US" dirty="0" smtClean="0">
                <a:latin typeface="Arial" pitchFamily="34" charset="0"/>
              </a:rPr>
              <a:t>和</a:t>
            </a:r>
            <a:r>
              <a:rPr lang="en-US" altLang="zh-CN" dirty="0" smtClean="0">
                <a:latin typeface="Arial" pitchFamily="34" charset="0"/>
              </a:rPr>
              <a:t>R</a:t>
            </a:r>
            <a:r>
              <a:rPr lang="zh-CN" altLang="en-US" dirty="0" smtClean="0">
                <a:latin typeface="Arial" pitchFamily="34" charset="0"/>
              </a:rPr>
              <a:t>同时为</a:t>
            </a:r>
            <a:r>
              <a:rPr lang="en-US" altLang="zh-CN" dirty="0" smtClean="0">
                <a:latin typeface="Arial" pitchFamily="34" charset="0"/>
              </a:rPr>
              <a:t>1</a:t>
            </a:r>
            <a:r>
              <a:rPr lang="zh-CN" altLang="en-US" dirty="0" smtClean="0">
                <a:latin typeface="Arial" pitchFamily="34" charset="0"/>
              </a:rPr>
              <a:t>，</a:t>
            </a:r>
            <a:r>
              <a:rPr lang="en-US" altLang="zh-CN" dirty="0" smtClean="0">
                <a:latin typeface="Arial" pitchFamily="34" charset="0"/>
              </a:rPr>
              <a:t>Q=QN=1</a:t>
            </a:r>
          </a:p>
          <a:p>
            <a:pPr eaLnBrk="1" hangingPunct="1"/>
            <a:r>
              <a:rPr lang="en-US" altLang="zh-CN" dirty="0" smtClean="0">
                <a:latin typeface="Arial" pitchFamily="34" charset="0"/>
              </a:rPr>
              <a:t>6)S</a:t>
            </a:r>
            <a:r>
              <a:rPr lang="zh-CN" altLang="en-US" dirty="0" smtClean="0">
                <a:latin typeface="Arial" pitchFamily="34" charset="0"/>
              </a:rPr>
              <a:t>撤销，锁存器复位，</a:t>
            </a:r>
            <a:r>
              <a:rPr lang="en-US" altLang="zh-CN" dirty="0" smtClean="0">
                <a:latin typeface="Arial" pitchFamily="34" charset="0"/>
              </a:rPr>
              <a:t>Q=0,QN=1</a:t>
            </a:r>
          </a:p>
          <a:p>
            <a:pPr eaLnBrk="1" hangingPunct="1"/>
            <a:r>
              <a:rPr lang="en-US" altLang="zh-CN" dirty="0" smtClean="0">
                <a:latin typeface="Arial" pitchFamily="34" charset="0"/>
              </a:rPr>
              <a:t>7)</a:t>
            </a:r>
            <a:r>
              <a:rPr lang="zh-CN" altLang="en-US" dirty="0" smtClean="0">
                <a:latin typeface="Arial" pitchFamily="34" charset="0"/>
              </a:rPr>
              <a:t>同</a:t>
            </a:r>
            <a:r>
              <a:rPr lang="en-US" altLang="zh-CN" dirty="0" smtClean="0">
                <a:latin typeface="Arial" pitchFamily="34" charset="0"/>
              </a:rPr>
              <a:t>1</a:t>
            </a:r>
          </a:p>
          <a:p>
            <a:pPr eaLnBrk="1" hangingPunct="1"/>
            <a:r>
              <a:rPr lang="en-US" altLang="zh-CN" dirty="0" smtClean="0">
                <a:latin typeface="Arial" pitchFamily="34" charset="0"/>
              </a:rPr>
              <a:t>8)</a:t>
            </a:r>
            <a:r>
              <a:rPr lang="zh-CN" altLang="en-US" dirty="0" smtClean="0">
                <a:latin typeface="Arial" pitchFamily="34" charset="0"/>
              </a:rPr>
              <a:t>同</a:t>
            </a:r>
            <a:r>
              <a:rPr lang="en-US" altLang="zh-CN" dirty="0" smtClean="0">
                <a:latin typeface="Arial" pitchFamily="34" charset="0"/>
              </a:rPr>
              <a:t>5</a:t>
            </a:r>
          </a:p>
          <a:p>
            <a:pPr eaLnBrk="1" hangingPunct="1"/>
            <a:r>
              <a:rPr lang="en-US" altLang="zh-CN" dirty="0" smtClean="0">
                <a:latin typeface="Arial" pitchFamily="34" charset="0"/>
              </a:rPr>
              <a:t>9)R</a:t>
            </a:r>
            <a:r>
              <a:rPr lang="zh-CN" altLang="en-US" dirty="0" smtClean="0">
                <a:latin typeface="Arial" pitchFamily="34" charset="0"/>
              </a:rPr>
              <a:t>撤销，锁存器置位</a:t>
            </a:r>
          </a:p>
          <a:p>
            <a:pPr eaLnBrk="1" hangingPunct="1"/>
            <a:r>
              <a:rPr lang="en-US" altLang="zh-CN" dirty="0" smtClean="0">
                <a:latin typeface="Arial" pitchFamily="34" charset="0"/>
              </a:rPr>
              <a:t>10)</a:t>
            </a:r>
            <a:r>
              <a:rPr lang="zh-CN" altLang="en-US" dirty="0" smtClean="0">
                <a:latin typeface="Arial" pitchFamily="34" charset="0"/>
              </a:rPr>
              <a:t>同</a:t>
            </a:r>
            <a:r>
              <a:rPr lang="en-US" altLang="zh-CN" dirty="0" smtClean="0">
                <a:latin typeface="Arial" pitchFamily="34" charset="0"/>
              </a:rPr>
              <a:t>2</a:t>
            </a:r>
          </a:p>
          <a:p>
            <a:pPr eaLnBrk="1" hangingPunct="1"/>
            <a:r>
              <a:rPr lang="en-US" altLang="zh-CN" dirty="0" smtClean="0">
                <a:latin typeface="Arial" pitchFamily="34" charset="0"/>
              </a:rPr>
              <a:t>11)</a:t>
            </a:r>
            <a:r>
              <a:rPr lang="zh-CN" altLang="en-US" dirty="0" smtClean="0">
                <a:latin typeface="Arial" pitchFamily="34" charset="0"/>
              </a:rPr>
              <a:t>同</a:t>
            </a:r>
            <a:r>
              <a:rPr lang="en-US" altLang="zh-CN" dirty="0" smtClean="0">
                <a:latin typeface="Arial" pitchFamily="34" charset="0"/>
              </a:rPr>
              <a:t>5</a:t>
            </a:r>
          </a:p>
          <a:p>
            <a:pPr eaLnBrk="1" hangingPunct="1"/>
            <a:r>
              <a:rPr lang="en-US" altLang="zh-CN" dirty="0" smtClean="0">
                <a:latin typeface="Arial" pitchFamily="34" charset="0"/>
              </a:rPr>
              <a:t>12)S</a:t>
            </a:r>
            <a:r>
              <a:rPr lang="zh-CN" altLang="en-US" dirty="0" smtClean="0">
                <a:latin typeface="Arial" pitchFamily="34" charset="0"/>
              </a:rPr>
              <a:t>和</a:t>
            </a:r>
            <a:r>
              <a:rPr lang="en-US" altLang="zh-CN" dirty="0" smtClean="0">
                <a:latin typeface="Arial" pitchFamily="34" charset="0"/>
              </a:rPr>
              <a:t>R</a:t>
            </a:r>
            <a:r>
              <a:rPr lang="zh-CN" altLang="en-US" dirty="0" smtClean="0">
                <a:latin typeface="Arial" pitchFamily="34" charset="0"/>
              </a:rPr>
              <a:t>同时撤销，存在竞争现象。输出端的状态不定。谁后撤销，状态由谁决定。</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21</a:t>
            </a:fld>
            <a:endParaRPr lang="en-US" altLang="zh-CN"/>
          </a:p>
        </p:txBody>
      </p:sp>
    </p:spTree>
    <p:extLst>
      <p:ext uri="{BB962C8B-B14F-4D97-AF65-F5344CB8AC3E}">
        <p14:creationId xmlns:p14="http://schemas.microsoft.com/office/powerpoint/2010/main" val="181164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与非门的性能比或非门更好，因此</a:t>
            </a:r>
            <a:r>
              <a:rPr lang="en-US" altLang="zh-CN" dirty="0" smtClean="0"/>
              <a:t>S</a:t>
            </a:r>
            <a:r>
              <a:rPr lang="zh-CN" altLang="en-US" dirty="0" smtClean="0"/>
              <a:t>非</a:t>
            </a:r>
            <a:r>
              <a:rPr lang="en-US" altLang="zh-CN" dirty="0" smtClean="0"/>
              <a:t>R</a:t>
            </a:r>
            <a:r>
              <a:rPr lang="zh-CN" altLang="en-US" dirty="0" smtClean="0"/>
              <a:t>非锁存器更常用</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25</a:t>
            </a:fld>
            <a:endParaRPr lang="en-US" altLang="zh-CN"/>
          </a:p>
        </p:txBody>
      </p:sp>
    </p:spTree>
    <p:extLst>
      <p:ext uri="{BB962C8B-B14F-4D97-AF65-F5344CB8AC3E}">
        <p14:creationId xmlns:p14="http://schemas.microsoft.com/office/powerpoint/2010/main" val="3243822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Arial" charset="0"/>
                <a:ea typeface="楷体_GB2312" pitchFamily="49" charset="-122"/>
              </a:rPr>
              <a:t>SR</a:t>
            </a:r>
            <a:r>
              <a:rPr lang="zh-CN" altLang="en-US" sz="1200" dirty="0" smtClean="0">
                <a:latin typeface="Arial" charset="0"/>
                <a:ea typeface="楷体_GB2312" pitchFamily="49" charset="-122"/>
              </a:rPr>
              <a:t>锁存器常用来设置标志位，亦能存储信息位。</a:t>
            </a:r>
            <a:r>
              <a:rPr lang="zh-CN" altLang="en-US" sz="1200" dirty="0" smtClean="0">
                <a:solidFill>
                  <a:srgbClr val="FF0000"/>
                </a:solidFill>
                <a:latin typeface="Times New Roman"/>
                <a:ea typeface="黑体" pitchFamily="2" charset="-122"/>
              </a:rPr>
              <a:t>如何利用锁存器来储存信息位？</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28</a:t>
            </a:fld>
            <a:endParaRPr lang="en-US" altLang="zh-CN"/>
          </a:p>
        </p:txBody>
      </p:sp>
    </p:spTree>
    <p:extLst>
      <p:ext uri="{BB962C8B-B14F-4D97-AF65-F5344CB8AC3E}">
        <p14:creationId xmlns:p14="http://schemas.microsoft.com/office/powerpoint/2010/main" val="2418693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数据缓冲器，</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31</a:t>
            </a:fld>
            <a:endParaRPr lang="en-US" altLang="zh-CN"/>
          </a:p>
        </p:txBody>
      </p:sp>
    </p:spTree>
    <p:extLst>
      <p:ext uri="{BB962C8B-B14F-4D97-AF65-F5344CB8AC3E}">
        <p14:creationId xmlns:p14="http://schemas.microsoft.com/office/powerpoint/2010/main" val="2432860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应用场合：数据有效迟后于时钟信号有效。这意味着时钟信号先到，数据信号后到。在某些运算器电路中有时采用锁存器作为数据暂存器。</a:t>
            </a:r>
          </a:p>
          <a:p>
            <a:r>
              <a:rPr lang="zh-CN" altLang="en-US" sz="1200" b="0" i="0" kern="1200" dirty="0" smtClean="0">
                <a:solidFill>
                  <a:schemeClr val="tx1"/>
                </a:solidFill>
                <a:effectLst/>
                <a:latin typeface="Arial" charset="0"/>
                <a:ea typeface="宋体" pitchFamily="2" charset="-122"/>
                <a:cs typeface="+mn-cs"/>
              </a:rPr>
              <a:t>缺点：时序分析较困难。</a:t>
            </a:r>
          </a:p>
          <a:p>
            <a:r>
              <a:rPr lang="zh-CN" altLang="en-US" sz="1200" b="0" i="0" kern="1200" dirty="0" smtClean="0">
                <a:solidFill>
                  <a:schemeClr val="tx1"/>
                </a:solidFill>
                <a:effectLst/>
                <a:latin typeface="Arial" charset="0"/>
                <a:ea typeface="宋体" pitchFamily="2" charset="-122"/>
                <a:cs typeface="+mn-cs"/>
              </a:rPr>
              <a:t>不要锁存器的原因有二：</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、锁存器容易产生毛刺，</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、锁存器在</a:t>
            </a:r>
            <a:r>
              <a:rPr lang="en-US" altLang="zh-CN" sz="1200" b="0" i="0" kern="1200" dirty="0" smtClean="0">
                <a:solidFill>
                  <a:schemeClr val="tx1"/>
                </a:solidFill>
                <a:effectLst/>
                <a:latin typeface="Arial" charset="0"/>
                <a:ea typeface="宋体" pitchFamily="2" charset="-122"/>
                <a:cs typeface="+mn-cs"/>
              </a:rPr>
              <a:t>ASIC</a:t>
            </a:r>
            <a:r>
              <a:rPr lang="zh-CN" altLang="en-US" sz="1200" b="0" i="0" kern="1200" dirty="0" smtClean="0">
                <a:solidFill>
                  <a:schemeClr val="tx1"/>
                </a:solidFill>
                <a:effectLst/>
                <a:latin typeface="Arial" charset="0"/>
                <a:ea typeface="宋体" pitchFamily="2" charset="-122"/>
                <a:cs typeface="+mn-cs"/>
              </a:rPr>
              <a:t>设计中应该说比</a:t>
            </a:r>
            <a:r>
              <a:rPr lang="en-US" altLang="zh-CN" sz="1200" b="0" i="0" kern="1200" dirty="0" err="1" smtClean="0">
                <a:solidFill>
                  <a:schemeClr val="tx1"/>
                </a:solidFill>
                <a:effectLst/>
                <a:latin typeface="Arial" charset="0"/>
                <a:ea typeface="宋体" pitchFamily="2" charset="-122"/>
                <a:cs typeface="+mn-cs"/>
              </a:rPr>
              <a:t>ff</a:t>
            </a:r>
            <a:r>
              <a:rPr lang="zh-CN" altLang="en-US" sz="1200" b="0" i="0" kern="1200" dirty="0" smtClean="0">
                <a:solidFill>
                  <a:schemeClr val="tx1"/>
                </a:solidFill>
                <a:effectLst/>
                <a:latin typeface="Arial" charset="0"/>
                <a:ea typeface="宋体" pitchFamily="2" charset="-122"/>
                <a:cs typeface="+mn-cs"/>
              </a:rPr>
              <a:t>要简单，但是在</a:t>
            </a:r>
            <a:r>
              <a:rPr lang="en-US" altLang="zh-CN" sz="1200" b="0" i="0" kern="1200" dirty="0" smtClean="0">
                <a:solidFill>
                  <a:schemeClr val="tx1"/>
                </a:solidFill>
                <a:effectLst/>
                <a:latin typeface="Arial" charset="0"/>
                <a:ea typeface="宋体" pitchFamily="2" charset="-122"/>
                <a:cs typeface="+mn-cs"/>
              </a:rPr>
              <a:t>FPGA</a:t>
            </a:r>
            <a:r>
              <a:rPr lang="zh-CN" altLang="en-US" sz="1200" b="0" i="0" kern="1200" dirty="0" smtClean="0">
                <a:solidFill>
                  <a:schemeClr val="tx1"/>
                </a:solidFill>
                <a:effectLst/>
                <a:latin typeface="Arial" charset="0"/>
                <a:ea typeface="宋体" pitchFamily="2" charset="-122"/>
                <a:cs typeface="+mn-cs"/>
              </a:rPr>
              <a:t>的资源中，大部分器件没有锁存器这个东西，所以需要用一个逻辑门和</a:t>
            </a:r>
            <a:r>
              <a:rPr lang="en-US" altLang="zh-CN" sz="1200" b="0" i="0" kern="1200" dirty="0" err="1" smtClean="0">
                <a:solidFill>
                  <a:schemeClr val="tx1"/>
                </a:solidFill>
                <a:effectLst/>
                <a:latin typeface="Arial" charset="0"/>
                <a:ea typeface="宋体" pitchFamily="2" charset="-122"/>
                <a:cs typeface="+mn-cs"/>
              </a:rPr>
              <a:t>ff</a:t>
            </a:r>
            <a:r>
              <a:rPr lang="zh-CN" altLang="en-US" sz="1200" b="0" i="0" kern="1200" dirty="0" smtClean="0">
                <a:solidFill>
                  <a:schemeClr val="tx1"/>
                </a:solidFill>
                <a:effectLst/>
                <a:latin typeface="Arial" charset="0"/>
                <a:ea typeface="宋体" pitchFamily="2" charset="-122"/>
                <a:cs typeface="+mn-cs"/>
              </a:rPr>
              <a:t>来组成锁存器，这样就浪费了资源。</a:t>
            </a:r>
          </a:p>
          <a:p>
            <a:r>
              <a:rPr lang="zh-CN" altLang="en-US" sz="1200" b="0" i="0" kern="1200" dirty="0" smtClean="0">
                <a:solidFill>
                  <a:schemeClr val="tx1"/>
                </a:solidFill>
                <a:effectLst/>
                <a:latin typeface="Arial" charset="0"/>
                <a:ea typeface="宋体" pitchFamily="2" charset="-122"/>
                <a:cs typeface="+mn-cs"/>
              </a:rPr>
              <a:t>优点：面积小。锁存器比</a:t>
            </a:r>
            <a:r>
              <a:rPr lang="en-US" altLang="zh-CN" sz="1200" b="0" i="0" kern="1200" dirty="0" smtClean="0">
                <a:solidFill>
                  <a:schemeClr val="tx1"/>
                </a:solidFill>
                <a:effectLst/>
                <a:latin typeface="Arial" charset="0"/>
                <a:ea typeface="宋体" pitchFamily="2" charset="-122"/>
                <a:cs typeface="+mn-cs"/>
              </a:rPr>
              <a:t>FF</a:t>
            </a:r>
            <a:r>
              <a:rPr lang="zh-CN" altLang="en-US" sz="1200" b="0" i="0" kern="1200" dirty="0" smtClean="0">
                <a:solidFill>
                  <a:schemeClr val="tx1"/>
                </a:solidFill>
                <a:effectLst/>
                <a:latin typeface="Arial" charset="0"/>
                <a:ea typeface="宋体" pitchFamily="2" charset="-122"/>
                <a:cs typeface="+mn-cs"/>
              </a:rPr>
              <a:t>快，所以用在地址锁存是很合适的，不过一定要保证所有的</a:t>
            </a:r>
            <a:r>
              <a:rPr lang="en-US" altLang="zh-CN" sz="1200" b="0" i="0" kern="1200" dirty="0" smtClean="0">
                <a:solidFill>
                  <a:schemeClr val="tx1"/>
                </a:solidFill>
                <a:effectLst/>
                <a:latin typeface="Arial" charset="0"/>
                <a:ea typeface="宋体" pitchFamily="2" charset="-122"/>
                <a:cs typeface="+mn-cs"/>
              </a:rPr>
              <a:t>latch</a:t>
            </a:r>
            <a:r>
              <a:rPr lang="zh-CN" altLang="en-US" sz="1200" b="0" i="0" kern="1200" dirty="0" smtClean="0">
                <a:solidFill>
                  <a:schemeClr val="tx1"/>
                </a:solidFill>
                <a:effectLst/>
                <a:latin typeface="Arial" charset="0"/>
                <a:ea typeface="宋体" pitchFamily="2" charset="-122"/>
                <a:cs typeface="+mn-cs"/>
              </a:rPr>
              <a:t>信号源的质量，锁存器在</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设计中很常见，正是由于它的应用使得</a:t>
            </a:r>
            <a:r>
              <a:rPr lang="en-US" altLang="zh-CN" sz="1200" b="0" i="0" kern="1200" dirty="0" smtClean="0">
                <a:solidFill>
                  <a:schemeClr val="tx1"/>
                </a:solidFill>
                <a:effectLst/>
                <a:latin typeface="Arial" charset="0"/>
                <a:ea typeface="宋体" pitchFamily="2" charset="-122"/>
                <a:cs typeface="+mn-cs"/>
              </a:rPr>
              <a:t>CPU</a:t>
            </a:r>
            <a:r>
              <a:rPr lang="zh-CN" altLang="en-US" sz="1200" b="0" i="0" kern="1200" dirty="0" smtClean="0">
                <a:solidFill>
                  <a:schemeClr val="tx1"/>
                </a:solidFill>
                <a:effectLst/>
                <a:latin typeface="Arial" charset="0"/>
                <a:ea typeface="宋体" pitchFamily="2" charset="-122"/>
                <a:cs typeface="+mn-cs"/>
              </a:rPr>
              <a:t>的速度比外部</a:t>
            </a:r>
            <a:r>
              <a:rPr lang="en-US" altLang="zh-CN" sz="1200" b="0" i="0" kern="1200" dirty="0" smtClean="0">
                <a:solidFill>
                  <a:schemeClr val="tx1"/>
                </a:solidFill>
                <a:effectLst/>
                <a:latin typeface="Arial" charset="0"/>
                <a:ea typeface="宋体" pitchFamily="2" charset="-122"/>
                <a:cs typeface="+mn-cs"/>
              </a:rPr>
              <a:t>IO</a:t>
            </a:r>
            <a:r>
              <a:rPr lang="zh-CN" altLang="en-US" sz="1200" b="0" i="0" kern="1200" dirty="0" smtClean="0">
                <a:solidFill>
                  <a:schemeClr val="tx1"/>
                </a:solidFill>
                <a:effectLst/>
                <a:latin typeface="Arial" charset="0"/>
                <a:ea typeface="宋体" pitchFamily="2" charset="-122"/>
                <a:cs typeface="+mn-cs"/>
              </a:rPr>
              <a:t>部件逻辑快许多。</a:t>
            </a:r>
            <a:r>
              <a:rPr lang="en-US" altLang="zh-CN" sz="1200" b="0" i="0" kern="1200" dirty="0" smtClean="0">
                <a:solidFill>
                  <a:schemeClr val="tx1"/>
                </a:solidFill>
                <a:effectLst/>
                <a:latin typeface="Arial" charset="0"/>
                <a:ea typeface="宋体" pitchFamily="2" charset="-122"/>
                <a:cs typeface="+mn-cs"/>
              </a:rPr>
              <a:t>latch</a:t>
            </a:r>
            <a:r>
              <a:rPr lang="zh-CN" altLang="en-US" sz="1200" b="0" i="0" kern="1200" dirty="0" smtClean="0">
                <a:solidFill>
                  <a:schemeClr val="tx1"/>
                </a:solidFill>
                <a:effectLst/>
                <a:latin typeface="Arial" charset="0"/>
                <a:ea typeface="宋体" pitchFamily="2" charset="-122"/>
                <a:cs typeface="+mn-cs"/>
              </a:rPr>
              <a:t>完成同一个功能所需要的门较触发器要少，所以在</a:t>
            </a:r>
            <a:r>
              <a:rPr lang="en-US" altLang="zh-CN" sz="1200" b="0" i="0" kern="1200" dirty="0" err="1" smtClean="0">
                <a:solidFill>
                  <a:schemeClr val="tx1"/>
                </a:solidFill>
                <a:effectLst/>
                <a:latin typeface="Arial" charset="0"/>
                <a:ea typeface="宋体" pitchFamily="2" charset="-122"/>
                <a:cs typeface="+mn-cs"/>
              </a:rPr>
              <a:t>asic</a:t>
            </a:r>
            <a:r>
              <a:rPr lang="zh-CN" altLang="en-US" sz="1200" b="0" i="0" kern="1200" dirty="0" smtClean="0">
                <a:solidFill>
                  <a:schemeClr val="tx1"/>
                </a:solidFill>
                <a:effectLst/>
                <a:latin typeface="Arial" charset="0"/>
                <a:ea typeface="宋体" pitchFamily="2" charset="-122"/>
                <a:cs typeface="+mn-cs"/>
              </a:rPr>
              <a:t>中用的较多。</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32</a:t>
            </a:fld>
            <a:endParaRPr lang="en-US" altLang="zh-CN"/>
          </a:p>
        </p:txBody>
      </p:sp>
    </p:spTree>
    <p:extLst>
      <p:ext uri="{BB962C8B-B14F-4D97-AF65-F5344CB8AC3E}">
        <p14:creationId xmlns:p14="http://schemas.microsoft.com/office/powerpoint/2010/main" val="54130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宋体" pitchFamily="2" charset="-122"/>
                <a:cs typeface="+mn-cs"/>
              </a:rPr>
              <a:t>双稳态电路</a:t>
            </a:r>
          </a:p>
          <a:p>
            <a:r>
              <a:rPr lang="zh-CN" altLang="zh-CN" sz="1200" kern="1200" dirty="0" smtClean="0">
                <a:solidFill>
                  <a:schemeClr val="tx1"/>
                </a:solidFill>
                <a:effectLst/>
                <a:latin typeface="Arial" charset="0"/>
                <a:ea typeface="宋体" pitchFamily="2" charset="-122"/>
                <a:cs typeface="+mn-cs"/>
              </a:rPr>
              <a:t>状态存储器件：锁存器与触发器。置</a:t>
            </a:r>
            <a:r>
              <a:rPr lang="en-US" altLang="zh-CN" sz="1200" kern="1200" dirty="0" smtClean="0">
                <a:solidFill>
                  <a:schemeClr val="tx1"/>
                </a:solidFill>
                <a:effectLst/>
                <a:latin typeface="Arial" charset="0"/>
                <a:ea typeface="宋体" pitchFamily="2" charset="-122"/>
                <a:cs typeface="+mn-cs"/>
              </a:rPr>
              <a:t>1</a:t>
            </a:r>
            <a:r>
              <a:rPr lang="zh-CN" altLang="zh-CN" sz="1200" kern="1200" dirty="0" smtClean="0">
                <a:solidFill>
                  <a:schemeClr val="tx1"/>
                </a:solidFill>
                <a:effectLst/>
                <a:latin typeface="Arial" charset="0"/>
                <a:ea typeface="宋体" pitchFamily="2" charset="-122"/>
                <a:cs typeface="+mn-cs"/>
              </a:rPr>
              <a:t>、置</a:t>
            </a:r>
            <a:r>
              <a:rPr lang="en-US" altLang="zh-CN" sz="1200" kern="1200" dirty="0" smtClean="0">
                <a:solidFill>
                  <a:schemeClr val="tx1"/>
                </a:solidFill>
                <a:effectLst/>
                <a:latin typeface="Arial" charset="0"/>
                <a:ea typeface="宋体" pitchFamily="2" charset="-122"/>
                <a:cs typeface="+mn-cs"/>
              </a:rPr>
              <a:t>0</a:t>
            </a:r>
            <a:r>
              <a:rPr lang="zh-CN" altLang="zh-CN" sz="1200" kern="1200" dirty="0" smtClean="0">
                <a:solidFill>
                  <a:schemeClr val="tx1"/>
                </a:solidFill>
                <a:effectLst/>
                <a:latin typeface="Arial" charset="0"/>
                <a:ea typeface="宋体" pitchFamily="2" charset="-122"/>
                <a:cs typeface="+mn-cs"/>
              </a:rPr>
              <a:t>、保持</a:t>
            </a:r>
            <a:r>
              <a:rPr lang="en-US" altLang="zh-CN" sz="1200" kern="1200" dirty="0" smtClean="0">
                <a:solidFill>
                  <a:schemeClr val="tx1"/>
                </a:solidFill>
                <a:effectLst/>
                <a:latin typeface="Arial" charset="0"/>
                <a:ea typeface="宋体" pitchFamily="2" charset="-122"/>
                <a:cs typeface="+mn-cs"/>
              </a:rPr>
              <a:t> /</a:t>
            </a:r>
            <a:r>
              <a:rPr lang="zh-CN" altLang="zh-CN" sz="1200" kern="1200" dirty="0" smtClean="0">
                <a:solidFill>
                  <a:schemeClr val="tx1"/>
                </a:solidFill>
                <a:effectLst/>
                <a:latin typeface="Arial" charset="0"/>
                <a:ea typeface="宋体" pitchFamily="2" charset="-122"/>
                <a:cs typeface="+mn-cs"/>
              </a:rPr>
              <a:t>互锁、锁存、触发、竞争</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不确定状态</a:t>
            </a:r>
          </a:p>
          <a:p>
            <a:r>
              <a:rPr lang="zh-CN" altLang="zh-CN" sz="1200" kern="1200" dirty="0" smtClean="0">
                <a:solidFill>
                  <a:schemeClr val="tx1"/>
                </a:solidFill>
                <a:effectLst/>
                <a:latin typeface="Arial" charset="0"/>
                <a:ea typeface="宋体" pitchFamily="2" charset="-122"/>
                <a:cs typeface="+mn-cs"/>
              </a:rPr>
              <a:t>触发器时序分析、一次性采样</a:t>
            </a:r>
          </a:p>
          <a:p>
            <a:r>
              <a:rPr lang="zh-CN" altLang="zh-CN" sz="1200" kern="1200" dirty="0" smtClean="0">
                <a:solidFill>
                  <a:schemeClr val="tx1"/>
                </a:solidFill>
                <a:effectLst/>
                <a:latin typeface="Arial" charset="0"/>
                <a:ea typeface="宋体" pitchFamily="2" charset="-122"/>
                <a:cs typeface="+mn-cs"/>
              </a:rPr>
              <a:t>同步时序电路原理</a:t>
            </a:r>
          </a:p>
          <a:p>
            <a:r>
              <a:rPr lang="zh-CN" altLang="zh-CN" sz="1200" kern="1200" dirty="0" smtClean="0">
                <a:solidFill>
                  <a:schemeClr val="tx1"/>
                </a:solidFill>
                <a:effectLst/>
                <a:latin typeface="Arial" charset="0"/>
                <a:ea typeface="宋体" pitchFamily="2" charset="-122"/>
                <a:cs typeface="+mn-cs"/>
              </a:rPr>
              <a:t>同步时序电路分析</a:t>
            </a:r>
          </a:p>
          <a:p>
            <a:r>
              <a:rPr lang="zh-CN" altLang="zh-CN" sz="1200" kern="1200" dirty="0" smtClean="0">
                <a:solidFill>
                  <a:schemeClr val="tx1"/>
                </a:solidFill>
                <a:effectLst/>
                <a:latin typeface="Arial" charset="0"/>
                <a:ea typeface="宋体" pitchFamily="2" charset="-122"/>
                <a:cs typeface="+mn-cs"/>
              </a:rPr>
              <a:t>状态机：状态图、表方程 状态方程</a:t>
            </a:r>
            <a:r>
              <a:rPr lang="en-US"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rPr>
              <a:t>特征方程</a:t>
            </a:r>
          </a:p>
          <a:p>
            <a:r>
              <a:rPr lang="zh-CN" altLang="zh-CN" sz="1200" kern="1200" dirty="0" smtClean="0">
                <a:solidFill>
                  <a:schemeClr val="tx1"/>
                </a:solidFill>
                <a:effectLst/>
                <a:latin typeface="Arial" charset="0"/>
                <a:ea typeface="宋体" pitchFamily="2" charset="-122"/>
                <a:cs typeface="+mn-cs"/>
              </a:rPr>
              <a:t>同步时序系统电路设计</a:t>
            </a:r>
          </a:p>
          <a:p>
            <a:r>
              <a:rPr lang="zh-CN" altLang="zh-CN" sz="1200" kern="1200" dirty="0" smtClean="0">
                <a:solidFill>
                  <a:schemeClr val="tx1"/>
                </a:solidFill>
                <a:effectLst/>
                <a:latin typeface="Arial" charset="0"/>
                <a:ea typeface="宋体" pitchFamily="2" charset="-122"/>
                <a:cs typeface="+mn-cs"/>
              </a:rPr>
              <a:t>状态化简与赋值</a:t>
            </a:r>
          </a:p>
          <a:p>
            <a:r>
              <a:rPr lang="zh-CN" altLang="zh-CN" sz="1200" kern="1200" dirty="0" smtClean="0">
                <a:solidFill>
                  <a:schemeClr val="tx1"/>
                </a:solidFill>
                <a:effectLst/>
                <a:latin typeface="Arial" charset="0"/>
                <a:ea typeface="宋体" pitchFamily="2" charset="-122"/>
                <a:cs typeface="+mn-cs"/>
              </a:rPr>
              <a:t>竞争与冒险</a:t>
            </a:r>
          </a:p>
          <a:p>
            <a:r>
              <a:rPr lang="zh-CN" altLang="zh-CN" sz="1200" kern="1200" dirty="0" smtClean="0">
                <a:solidFill>
                  <a:schemeClr val="tx1"/>
                </a:solidFill>
                <a:effectLst/>
                <a:latin typeface="Arial" charset="0"/>
                <a:ea typeface="宋体" pitchFamily="2" charset="-122"/>
                <a:cs typeface="+mn-cs"/>
              </a:rPr>
              <a:t>反馈时序电路分析</a:t>
            </a:r>
          </a:p>
          <a:p>
            <a:r>
              <a:rPr lang="zh-CN" altLang="zh-CN" sz="1200" kern="1200" dirty="0" smtClean="0">
                <a:solidFill>
                  <a:schemeClr val="tx1"/>
                </a:solidFill>
                <a:effectLst/>
                <a:latin typeface="Arial" charset="0"/>
                <a:ea typeface="宋体" pitchFamily="2" charset="-122"/>
                <a:cs typeface="+mn-cs"/>
              </a:rPr>
              <a:t>反馈时序电路设计</a:t>
            </a:r>
          </a:p>
          <a:p>
            <a:r>
              <a:rPr lang="zh-CN" altLang="zh-CN" sz="1200" kern="1200" dirty="0" smtClean="0">
                <a:solidFill>
                  <a:schemeClr val="tx1"/>
                </a:solidFill>
                <a:effectLst/>
                <a:latin typeface="Arial" charset="0"/>
                <a:ea typeface="宋体" pitchFamily="2" charset="-122"/>
                <a:cs typeface="+mn-cs"/>
              </a:rPr>
              <a:t>时间容限</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2</a:t>
            </a:fld>
            <a:endParaRPr lang="en-US" altLang="zh-CN"/>
          </a:p>
        </p:txBody>
      </p:sp>
    </p:spTree>
    <p:extLst>
      <p:ext uri="{BB962C8B-B14F-4D97-AF65-F5344CB8AC3E}">
        <p14:creationId xmlns:p14="http://schemas.microsoft.com/office/powerpoint/2010/main" val="178186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DFA9FC3-D785-4CEE-9CB4-B3D117C3598B}" type="slidenum">
              <a:rPr lang="en-US" altLang="zh-CN" smtClean="0">
                <a:latin typeface="Arial" pitchFamily="34" charset="0"/>
              </a:rPr>
              <a:pPr/>
              <a:t>34</a:t>
            </a:fld>
            <a:endParaRPr lang="en-US" altLang="zh-CN" smtClean="0">
              <a:latin typeface="Arial" pitchFamily="34" charset="0"/>
            </a:endParaRPr>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3438150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992188" y="768350"/>
            <a:ext cx="5114925" cy="3836988"/>
          </a:xfrm>
          <a:ln/>
        </p:spPr>
      </p:sp>
      <p:sp>
        <p:nvSpPr>
          <p:cNvPr id="80899" name="备注占位符 2"/>
          <p:cNvSpPr>
            <a:spLocks noGrp="1"/>
          </p:cNvSpPr>
          <p:nvPr>
            <p:ph type="body" idx="1"/>
          </p:nvPr>
        </p:nvSpPr>
        <p:spPr>
          <a:noFill/>
          <a:ln/>
        </p:spPr>
        <p:txBody>
          <a:bodyPr/>
          <a:lstStyle/>
          <a:p>
            <a:r>
              <a:rPr lang="en-US" altLang="zh-CN" sz="2800" dirty="0" smtClean="0">
                <a:latin typeface="Arial" pitchFamily="34" charset="0"/>
              </a:rPr>
              <a:t>Construct edge-triggered D flip-flop</a:t>
            </a:r>
          </a:p>
          <a:p>
            <a:pPr lvl="1">
              <a:buFontTx/>
              <a:buChar char="•"/>
            </a:pPr>
            <a:r>
              <a:rPr lang="en-US" altLang="zh-CN" sz="2800" dirty="0" smtClean="0">
                <a:latin typeface="Arial" pitchFamily="34" charset="0"/>
              </a:rPr>
              <a:t> two D latches in series</a:t>
            </a:r>
          </a:p>
          <a:p>
            <a:pPr lvl="1">
              <a:buFontTx/>
              <a:buChar char="•"/>
            </a:pPr>
            <a:r>
              <a:rPr lang="en-US" altLang="zh-CN" sz="2800" dirty="0" smtClean="0">
                <a:latin typeface="Arial" pitchFamily="34" charset="0"/>
              </a:rPr>
              <a:t> driven by opposite clock phases</a:t>
            </a:r>
          </a:p>
          <a:p>
            <a:pPr lvl="1">
              <a:buFontTx/>
              <a:buChar char="•"/>
            </a:pPr>
            <a:r>
              <a:rPr lang="en-US" altLang="zh-CN" sz="2800" dirty="0" smtClean="0">
                <a:latin typeface="Arial" pitchFamily="34" charset="0"/>
              </a:rPr>
              <a:t> first stage is the master</a:t>
            </a:r>
          </a:p>
          <a:p>
            <a:pPr lvl="1">
              <a:buFontTx/>
              <a:buChar char="•"/>
            </a:pPr>
            <a:r>
              <a:rPr lang="en-US" altLang="zh-CN" sz="2800" dirty="0" smtClean="0">
                <a:latin typeface="Arial" pitchFamily="34" charset="0"/>
              </a:rPr>
              <a:t> second stage is the slave</a:t>
            </a:r>
          </a:p>
          <a:p>
            <a:pPr lvl="1">
              <a:buFontTx/>
              <a:buChar char="•"/>
            </a:pPr>
            <a:r>
              <a:rPr lang="en-US" altLang="zh-CN" sz="2800" dirty="0" smtClean="0">
                <a:latin typeface="Arial" pitchFamily="34" charset="0"/>
              </a:rPr>
              <a:t> master-slave D flip-flop </a:t>
            </a:r>
          </a:p>
          <a:p>
            <a:endParaRPr lang="zh-CN" altLang="en-US" dirty="0" smtClean="0">
              <a:latin typeface="Arial" pitchFamily="34" charset="0"/>
            </a:endParaRPr>
          </a:p>
        </p:txBody>
      </p:sp>
      <p:sp>
        <p:nvSpPr>
          <p:cNvPr id="80900" name="灯片编号占位符 3"/>
          <p:cNvSpPr>
            <a:spLocks noGrp="1"/>
          </p:cNvSpPr>
          <p:nvPr>
            <p:ph type="sldNum" sz="quarter" idx="5"/>
          </p:nvPr>
        </p:nvSpPr>
        <p:spPr>
          <a:noFill/>
        </p:spPr>
        <p:txBody>
          <a:bodyPr/>
          <a:lstStyle/>
          <a:p>
            <a:fld id="{7876C571-610B-4565-A7DD-682A22317B0A}" type="slidenum">
              <a:rPr lang="en-US" altLang="zh-CN" smtClean="0">
                <a:latin typeface="Arial" pitchFamily="34" charset="0"/>
              </a:rPr>
              <a:pPr/>
              <a:t>36</a:t>
            </a:fld>
            <a:endParaRPr lang="en-US" altLang="zh-CN" smtClean="0">
              <a:latin typeface="Arial" pitchFamily="34" charset="0"/>
            </a:endParaRPr>
          </a:p>
        </p:txBody>
      </p:sp>
    </p:spTree>
    <p:extLst>
      <p:ext uri="{BB962C8B-B14F-4D97-AF65-F5344CB8AC3E}">
        <p14:creationId xmlns:p14="http://schemas.microsoft.com/office/powerpoint/2010/main" val="1964673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CLK</a:t>
            </a:r>
            <a:r>
              <a:rPr lang="zh-CN" altLang="en-US" dirty="0" smtClean="0"/>
              <a:t>为</a:t>
            </a:r>
            <a:r>
              <a:rPr lang="en-US" altLang="zh-CN" dirty="0" smtClean="0"/>
              <a:t>0</a:t>
            </a:r>
            <a:r>
              <a:rPr lang="zh-CN" altLang="en-US" dirty="0" smtClean="0"/>
              <a:t>的区间，</a:t>
            </a:r>
            <a:r>
              <a:rPr lang="en-US" altLang="zh-CN" dirty="0" smtClean="0"/>
              <a:t>QM</a:t>
            </a:r>
            <a:r>
              <a:rPr lang="zh-CN" altLang="en-US" dirty="0" smtClean="0"/>
              <a:t>发生变化；</a:t>
            </a:r>
            <a:endParaRPr lang="en-US" altLang="zh-CN" dirty="0" smtClean="0"/>
          </a:p>
          <a:p>
            <a:r>
              <a:rPr lang="en-US" altLang="zh-CN" dirty="0" smtClean="0"/>
              <a:t>CLK</a:t>
            </a:r>
            <a:r>
              <a:rPr lang="zh-CN" altLang="en-US" dirty="0" smtClean="0"/>
              <a:t>为</a:t>
            </a:r>
            <a:r>
              <a:rPr lang="en-US" altLang="zh-CN" dirty="0" smtClean="0"/>
              <a:t>1</a:t>
            </a:r>
            <a:r>
              <a:rPr lang="zh-CN" altLang="en-US" dirty="0" smtClean="0"/>
              <a:t>后，</a:t>
            </a:r>
            <a:r>
              <a:rPr lang="en-US" altLang="zh-CN" dirty="0" smtClean="0"/>
              <a:t>QM</a:t>
            </a:r>
            <a:r>
              <a:rPr lang="zh-CN" altLang="en-US" dirty="0" smtClean="0"/>
              <a:t>的值传给</a:t>
            </a:r>
            <a:r>
              <a:rPr lang="en-US" altLang="zh-CN" dirty="0" smtClean="0"/>
              <a:t>Q</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37</a:t>
            </a:fld>
            <a:endParaRPr lang="en-US" altLang="zh-CN"/>
          </a:p>
        </p:txBody>
      </p:sp>
    </p:spTree>
    <p:extLst>
      <p:ext uri="{BB962C8B-B14F-4D97-AF65-F5344CB8AC3E}">
        <p14:creationId xmlns:p14="http://schemas.microsoft.com/office/powerpoint/2010/main" val="1827015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干扰</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40</a:t>
            </a:fld>
            <a:endParaRPr lang="en-US" altLang="zh-CN"/>
          </a:p>
        </p:txBody>
      </p:sp>
    </p:spTree>
    <p:extLst>
      <p:ext uri="{BB962C8B-B14F-4D97-AF65-F5344CB8AC3E}">
        <p14:creationId xmlns:p14="http://schemas.microsoft.com/office/powerpoint/2010/main" val="1446602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有</a:t>
            </a:r>
            <a:r>
              <a:rPr lang="en-US" altLang="zh-CN" dirty="0" smtClean="0"/>
              <a:t>3</a:t>
            </a:r>
            <a:r>
              <a:rPr lang="zh-CN" altLang="en-US" dirty="0" smtClean="0"/>
              <a:t>个反馈回路</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44</a:t>
            </a:fld>
            <a:endParaRPr lang="en-US" altLang="zh-CN"/>
          </a:p>
        </p:txBody>
      </p:sp>
    </p:spTree>
    <p:extLst>
      <p:ext uri="{BB962C8B-B14F-4D97-AF65-F5344CB8AC3E}">
        <p14:creationId xmlns:p14="http://schemas.microsoft.com/office/powerpoint/2010/main" val="98801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pitchFamily="34" charset="0"/>
              </a:rPr>
              <a:t>扫描触发器除了</a:t>
            </a:r>
            <a:r>
              <a:rPr lang="en-US" altLang="zh-CN" dirty="0" smtClean="0">
                <a:latin typeface="Arial" pitchFamily="34" charset="0"/>
              </a:rPr>
              <a:t>D</a:t>
            </a:r>
            <a:r>
              <a:rPr lang="zh-CN" altLang="en-US" dirty="0" smtClean="0">
                <a:latin typeface="Arial" pitchFamily="34" charset="0"/>
              </a:rPr>
              <a:t>输入端以外，还有两个输入端。</a:t>
            </a:r>
            <a:r>
              <a:rPr lang="en-US" altLang="zh-CN" dirty="0" smtClean="0">
                <a:latin typeface="Arial" pitchFamily="34" charset="0"/>
              </a:rPr>
              <a:t>TI</a:t>
            </a:r>
            <a:r>
              <a:rPr lang="zh-CN" altLang="en-US" dirty="0" smtClean="0">
                <a:latin typeface="Arial" pitchFamily="34" charset="0"/>
              </a:rPr>
              <a:t>即</a:t>
            </a:r>
            <a:r>
              <a:rPr lang="en-US" altLang="zh-CN" dirty="0" smtClean="0">
                <a:latin typeface="Arial" pitchFamily="34" charset="0"/>
              </a:rPr>
              <a:t>Test Input</a:t>
            </a:r>
            <a:r>
              <a:rPr lang="zh-CN" altLang="en-US" dirty="0" smtClean="0">
                <a:latin typeface="Arial" pitchFamily="34" charset="0"/>
              </a:rPr>
              <a:t>，用来输入测试序列（测试向量）。</a:t>
            </a:r>
            <a:r>
              <a:rPr lang="en-US" altLang="zh-CN" dirty="0" smtClean="0">
                <a:latin typeface="Arial" pitchFamily="34" charset="0"/>
              </a:rPr>
              <a:t>TE</a:t>
            </a:r>
            <a:r>
              <a:rPr lang="zh-CN" altLang="en-US" dirty="0" smtClean="0">
                <a:latin typeface="Arial" pitchFamily="34" charset="0"/>
              </a:rPr>
              <a:t>即</a:t>
            </a:r>
            <a:r>
              <a:rPr lang="en-US" altLang="zh-CN" dirty="0" smtClean="0">
                <a:latin typeface="Arial" pitchFamily="34" charset="0"/>
              </a:rPr>
              <a:t>Test Enable</a:t>
            </a:r>
            <a:r>
              <a:rPr lang="zh-CN" altLang="en-US" dirty="0" smtClean="0">
                <a:latin typeface="Arial" pitchFamily="34" charset="0"/>
              </a:rPr>
              <a:t>，用来控制触发器工作状态。</a:t>
            </a:r>
            <a:r>
              <a:rPr lang="en-US" altLang="zh-CN" dirty="0" smtClean="0">
                <a:latin typeface="Arial" pitchFamily="34" charset="0"/>
              </a:rPr>
              <a:t>TE</a:t>
            </a:r>
            <a:r>
              <a:rPr lang="zh-CN" altLang="en-US" dirty="0" smtClean="0">
                <a:latin typeface="Arial" pitchFamily="34" charset="0"/>
              </a:rPr>
              <a:t>为</a:t>
            </a:r>
            <a:r>
              <a:rPr lang="en-US" altLang="zh-CN" dirty="0" smtClean="0">
                <a:latin typeface="Arial" pitchFamily="34" charset="0"/>
              </a:rPr>
              <a:t>0</a:t>
            </a:r>
            <a:r>
              <a:rPr lang="zh-CN" altLang="en-US" dirty="0" smtClean="0">
                <a:latin typeface="Arial" pitchFamily="34" charset="0"/>
              </a:rPr>
              <a:t>时触发器工作在正常状态，功能和</a:t>
            </a:r>
            <a:r>
              <a:rPr lang="en-US" altLang="zh-CN" dirty="0" smtClean="0">
                <a:latin typeface="Arial" pitchFamily="34" charset="0"/>
              </a:rPr>
              <a:t>D </a:t>
            </a:r>
            <a:r>
              <a:rPr lang="zh-CN" altLang="en-US" dirty="0" smtClean="0">
                <a:latin typeface="Arial" pitchFamily="34" charset="0"/>
              </a:rPr>
              <a:t>触发器一样。</a:t>
            </a:r>
            <a:r>
              <a:rPr lang="en-US" altLang="zh-CN" dirty="0" smtClean="0">
                <a:latin typeface="Arial" pitchFamily="34" charset="0"/>
              </a:rPr>
              <a:t>TE</a:t>
            </a:r>
            <a:r>
              <a:rPr lang="zh-CN" altLang="en-US" dirty="0" smtClean="0">
                <a:latin typeface="Arial" pitchFamily="34" charset="0"/>
              </a:rPr>
              <a:t>为</a:t>
            </a:r>
            <a:r>
              <a:rPr lang="en-US" altLang="zh-CN" dirty="0" smtClean="0">
                <a:latin typeface="Arial" pitchFamily="34" charset="0"/>
              </a:rPr>
              <a:t>1</a:t>
            </a:r>
            <a:r>
              <a:rPr lang="zh-CN" altLang="en-US" dirty="0" smtClean="0">
                <a:latin typeface="Arial" pitchFamily="34" charset="0"/>
              </a:rPr>
              <a:t>时，触发器工作在测试状态。</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47</a:t>
            </a:fld>
            <a:endParaRPr lang="en-US" altLang="zh-CN"/>
          </a:p>
        </p:txBody>
      </p:sp>
    </p:spTree>
    <p:extLst>
      <p:ext uri="{BB962C8B-B14F-4D97-AF65-F5344CB8AC3E}">
        <p14:creationId xmlns:p14="http://schemas.microsoft.com/office/powerpoint/2010/main" val="2463907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r>
              <a:rPr lang="zh-CN" altLang="en-US" dirty="0" smtClean="0">
                <a:latin typeface="Arial" pitchFamily="34" charset="0"/>
              </a:rPr>
              <a:t>当</a:t>
            </a:r>
            <a:r>
              <a:rPr lang="en-US" altLang="zh-CN" dirty="0" smtClean="0">
                <a:latin typeface="Arial" pitchFamily="34" charset="0"/>
              </a:rPr>
              <a:t>TE</a:t>
            </a:r>
            <a:r>
              <a:rPr lang="zh-CN" altLang="en-US" dirty="0" smtClean="0">
                <a:latin typeface="Arial" pitchFamily="34" charset="0"/>
              </a:rPr>
              <a:t>无效时，电路特性和普通的</a:t>
            </a:r>
            <a:r>
              <a:rPr lang="en-US" altLang="zh-CN" dirty="0" smtClean="0">
                <a:latin typeface="Arial" pitchFamily="34" charset="0"/>
              </a:rPr>
              <a:t>D</a:t>
            </a:r>
            <a:r>
              <a:rPr lang="zh-CN" altLang="en-US" dirty="0" smtClean="0">
                <a:latin typeface="Arial" pitchFamily="34" charset="0"/>
              </a:rPr>
              <a:t>触发器没有区别。触发器工作在正常模式下。</a:t>
            </a:r>
          </a:p>
          <a:p>
            <a:pPr eaLnBrk="1" hangingPunct="1"/>
            <a:r>
              <a:rPr lang="zh-CN" altLang="en-US" dirty="0" smtClean="0">
                <a:latin typeface="Arial" pitchFamily="34" charset="0"/>
              </a:rPr>
              <a:t>当</a:t>
            </a:r>
            <a:r>
              <a:rPr lang="en-US" altLang="zh-CN" dirty="0" smtClean="0">
                <a:latin typeface="Arial" pitchFamily="34" charset="0"/>
              </a:rPr>
              <a:t>TE</a:t>
            </a:r>
            <a:r>
              <a:rPr lang="zh-CN" altLang="en-US" dirty="0" smtClean="0">
                <a:latin typeface="Arial" pitchFamily="34" charset="0"/>
              </a:rPr>
              <a:t>有效时，</a:t>
            </a:r>
            <a:r>
              <a:rPr lang="en-US" altLang="zh-CN" dirty="0" smtClean="0">
                <a:latin typeface="Arial" pitchFamily="34" charset="0"/>
              </a:rPr>
              <a:t>D</a:t>
            </a:r>
            <a:r>
              <a:rPr lang="zh-CN" altLang="en-US" dirty="0" smtClean="0">
                <a:latin typeface="Arial" pitchFamily="34" charset="0"/>
              </a:rPr>
              <a:t>输入被禁止，触发器的数据从</a:t>
            </a:r>
            <a:r>
              <a:rPr lang="en-US" altLang="zh-CN" dirty="0" smtClean="0">
                <a:latin typeface="Arial" pitchFamily="34" charset="0"/>
              </a:rPr>
              <a:t>TI</a:t>
            </a:r>
            <a:r>
              <a:rPr lang="zh-CN" altLang="en-US" dirty="0" smtClean="0">
                <a:latin typeface="Arial" pitchFamily="34" charset="0"/>
              </a:rPr>
              <a:t>输入。这样，当所有寄存器工作在测试模式时，我们就可以从外部的</a:t>
            </a:r>
            <a:r>
              <a:rPr lang="en-US" altLang="zh-CN" dirty="0" smtClean="0">
                <a:latin typeface="Arial" pitchFamily="34" charset="0"/>
              </a:rPr>
              <a:t>TI</a:t>
            </a:r>
            <a:r>
              <a:rPr lang="zh-CN" altLang="en-US" dirty="0" smtClean="0">
                <a:latin typeface="Arial" pitchFamily="34" charset="0"/>
              </a:rPr>
              <a:t>输入“扫入”测试向量。扫入完毕以后，撤销</a:t>
            </a:r>
            <a:r>
              <a:rPr lang="en-US" altLang="zh-CN" dirty="0" smtClean="0">
                <a:latin typeface="Arial" pitchFamily="34" charset="0"/>
              </a:rPr>
              <a:t>TE</a:t>
            </a:r>
            <a:r>
              <a:rPr lang="zh-CN" altLang="en-US" dirty="0" smtClean="0">
                <a:latin typeface="Arial" pitchFamily="34" charset="0"/>
              </a:rPr>
              <a:t>，触发器回到正常工作模式，以刚才扫入的测试向量作为初始状态开始工作。工作若干个时钟周期以后，触发器再次进入测试模式，这时结果就可以被“扫出”。</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48</a:t>
            </a:fld>
            <a:endParaRPr lang="en-US" altLang="zh-CN"/>
          </a:p>
        </p:txBody>
      </p:sp>
    </p:spTree>
    <p:extLst>
      <p:ext uri="{BB962C8B-B14F-4D97-AF65-F5344CB8AC3E}">
        <p14:creationId xmlns:p14="http://schemas.microsoft.com/office/powerpoint/2010/main" val="2387325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26101BC-897C-487A-968A-916FB12D67F7}" type="slidenum">
              <a:rPr lang="en-US" altLang="zh-CN" smtClean="0">
                <a:latin typeface="Arial" pitchFamily="34" charset="0"/>
              </a:rPr>
              <a:pPr/>
              <a:t>49</a:t>
            </a:fld>
            <a:endParaRPr lang="en-US" altLang="zh-CN" smtClean="0">
              <a:latin typeface="Arial" pitchFamily="34" charset="0"/>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当</a:t>
            </a:r>
            <a:r>
              <a:rPr lang="en-US" altLang="zh-CN" smtClean="0">
                <a:latin typeface="Arial" pitchFamily="34" charset="0"/>
              </a:rPr>
              <a:t>TE</a:t>
            </a:r>
            <a:r>
              <a:rPr lang="zh-CN" altLang="en-US" smtClean="0">
                <a:latin typeface="Arial" pitchFamily="34" charset="0"/>
              </a:rPr>
              <a:t>无效时，电路特性和普通的</a:t>
            </a:r>
            <a:r>
              <a:rPr lang="en-US" altLang="zh-CN" smtClean="0">
                <a:latin typeface="Arial" pitchFamily="34" charset="0"/>
              </a:rPr>
              <a:t>D</a:t>
            </a:r>
            <a:r>
              <a:rPr lang="zh-CN" altLang="en-US" smtClean="0">
                <a:latin typeface="Arial" pitchFamily="34" charset="0"/>
              </a:rPr>
              <a:t>触发器没有区别。触发器工作在正常模式下。</a:t>
            </a:r>
          </a:p>
          <a:p>
            <a:pPr eaLnBrk="1" hangingPunct="1"/>
            <a:r>
              <a:rPr lang="zh-CN" altLang="en-US" smtClean="0">
                <a:latin typeface="Arial" pitchFamily="34" charset="0"/>
              </a:rPr>
              <a:t>当</a:t>
            </a:r>
            <a:r>
              <a:rPr lang="en-US" altLang="zh-CN" smtClean="0">
                <a:latin typeface="Arial" pitchFamily="34" charset="0"/>
              </a:rPr>
              <a:t>TE</a:t>
            </a:r>
            <a:r>
              <a:rPr lang="zh-CN" altLang="en-US" smtClean="0">
                <a:latin typeface="Arial" pitchFamily="34" charset="0"/>
              </a:rPr>
              <a:t>有效时，</a:t>
            </a:r>
            <a:r>
              <a:rPr lang="en-US" altLang="zh-CN" smtClean="0">
                <a:latin typeface="Arial" pitchFamily="34" charset="0"/>
              </a:rPr>
              <a:t>D</a:t>
            </a:r>
            <a:r>
              <a:rPr lang="zh-CN" altLang="en-US" smtClean="0">
                <a:latin typeface="Arial" pitchFamily="34" charset="0"/>
              </a:rPr>
              <a:t>输入被禁止，触发器的数据从</a:t>
            </a:r>
            <a:r>
              <a:rPr lang="en-US" altLang="zh-CN" smtClean="0">
                <a:latin typeface="Arial" pitchFamily="34" charset="0"/>
              </a:rPr>
              <a:t>TI</a:t>
            </a:r>
            <a:r>
              <a:rPr lang="zh-CN" altLang="en-US" smtClean="0">
                <a:latin typeface="Arial" pitchFamily="34" charset="0"/>
              </a:rPr>
              <a:t>输入。这样，当所有寄存器工作在测试模式时，我们就可以从外部的</a:t>
            </a:r>
            <a:r>
              <a:rPr lang="en-US" altLang="zh-CN" smtClean="0">
                <a:latin typeface="Arial" pitchFamily="34" charset="0"/>
              </a:rPr>
              <a:t>TI</a:t>
            </a:r>
            <a:r>
              <a:rPr lang="zh-CN" altLang="en-US" smtClean="0">
                <a:latin typeface="Arial" pitchFamily="34" charset="0"/>
              </a:rPr>
              <a:t>输入“扫入”测试向量。扫入完毕以后，撤销</a:t>
            </a:r>
            <a:r>
              <a:rPr lang="en-US" altLang="zh-CN" smtClean="0">
                <a:latin typeface="Arial" pitchFamily="34" charset="0"/>
              </a:rPr>
              <a:t>TE</a:t>
            </a:r>
            <a:r>
              <a:rPr lang="zh-CN" altLang="en-US" smtClean="0">
                <a:latin typeface="Arial" pitchFamily="34" charset="0"/>
              </a:rPr>
              <a:t>，触发器回到正常工作模式，以刚才扫入的测试向量作为初始状态开始工作。工作若干个时钟周期以后，触发器再次进入测试模式，这时结果就可以被“扫出”。</a:t>
            </a:r>
          </a:p>
        </p:txBody>
      </p:sp>
    </p:spTree>
    <p:extLst>
      <p:ext uri="{BB962C8B-B14F-4D97-AF65-F5344CB8AC3E}">
        <p14:creationId xmlns:p14="http://schemas.microsoft.com/office/powerpoint/2010/main" val="1596219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115D0BC-D77C-4388-8DAC-40192E587EAE}" type="slidenum">
              <a:rPr lang="en-US" altLang="zh-CN" smtClean="0">
                <a:latin typeface="Arial" pitchFamily="34" charset="0"/>
              </a:rPr>
              <a:pPr/>
              <a:t>50</a:t>
            </a:fld>
            <a:endParaRPr lang="en-US" altLang="zh-CN" smtClean="0">
              <a:latin typeface="Arial" pitchFamily="34" charset="0"/>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3395699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24B6BE5-2F35-42A1-B8C9-5CCD61FEF513}" type="slidenum">
              <a:rPr lang="en-US" altLang="zh-CN" smtClean="0">
                <a:latin typeface="Arial" pitchFamily="34" charset="0"/>
              </a:rPr>
              <a:pPr/>
              <a:t>51</a:t>
            </a:fld>
            <a:endParaRPr lang="en-US" altLang="zh-CN" smtClean="0">
              <a:latin typeface="Arial" pitchFamily="34" charset="0"/>
            </a:endParaRPr>
          </a:p>
        </p:txBody>
      </p:sp>
      <p:sp>
        <p:nvSpPr>
          <p:cNvPr id="88067" name="Rectangle 2"/>
          <p:cNvSpPr>
            <a:spLocks noGrp="1" noRot="1" noChangeAspect="1" noChangeArrowheads="1" noTextEdit="1"/>
          </p:cNvSpPr>
          <p:nvPr>
            <p:ph type="sldImg"/>
          </p:nvPr>
        </p:nvSpPr>
        <p:spPr>
          <a:xfrm>
            <a:off x="992188" y="768350"/>
            <a:ext cx="5114925" cy="3836988"/>
          </a:xfrm>
          <a:ln/>
        </p:spPr>
      </p:sp>
      <p:sp>
        <p:nvSpPr>
          <p:cNvPr id="88068" name="Rectangle 3"/>
          <p:cNvSpPr>
            <a:spLocks noGrp="1" noChangeArrowheads="1"/>
          </p:cNvSpPr>
          <p:nvPr>
            <p:ph type="body" idx="1"/>
          </p:nvPr>
        </p:nvSpPr>
        <p:spPr>
          <a:noFill/>
          <a:ln/>
        </p:spPr>
        <p:txBody>
          <a:bodyPr/>
          <a:lstStyle/>
          <a:p>
            <a:r>
              <a:rPr lang="en-US" altLang="zh-CN" b="1" smtClean="0">
                <a:latin typeface="Arial" pitchFamily="34" charset="0"/>
              </a:rPr>
              <a:t>note pulse catching</a:t>
            </a:r>
          </a:p>
          <a:p>
            <a:r>
              <a:rPr lang="en-US" altLang="zh-CN" b="1" smtClean="0">
                <a:latin typeface="Arial" pitchFamily="34" charset="0"/>
              </a:rPr>
              <a:t>	S has positive glitch (of sufficient duration) during high clock ==&gt;</a:t>
            </a:r>
          </a:p>
          <a:p>
            <a:r>
              <a:rPr lang="en-US" altLang="zh-CN" b="1" smtClean="0">
                <a:latin typeface="Arial" pitchFamily="34" charset="0"/>
              </a:rPr>
              <a:t>		master sets ==&gt; slave sets on falling clock transition</a:t>
            </a:r>
          </a:p>
          <a:p>
            <a:pPr eaLnBrk="1" hangingPunct="1"/>
            <a:endParaRPr lang="zh-CN" altLang="en-US" smtClean="0">
              <a:latin typeface="Arial" pitchFamily="34" charset="0"/>
            </a:endParaRPr>
          </a:p>
        </p:txBody>
      </p:sp>
    </p:spTree>
    <p:extLst>
      <p:ext uri="{BB962C8B-B14F-4D97-AF65-F5344CB8AC3E}">
        <p14:creationId xmlns:p14="http://schemas.microsoft.com/office/powerpoint/2010/main" val="91997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smtClean="0"/>
              <a:t>时序电路的状态</a:t>
            </a:r>
            <a:r>
              <a:rPr lang="en-US" altLang="zh-CN" sz="1200" kern="0" dirty="0" smtClean="0"/>
              <a:t>(State)</a:t>
            </a:r>
            <a:r>
              <a:rPr lang="zh-CN" altLang="en-US" sz="1200" kern="0" dirty="0" smtClean="0"/>
              <a:t>是一个状态变量的集合，这些状态变量在任意时刻的值都包含了为确定电路的未来行为而必须考虑的所有历史信息。</a:t>
            </a:r>
            <a:endParaRPr lang="en-US" altLang="zh-CN" sz="1200" kern="0" dirty="0" smtClean="0"/>
          </a:p>
          <a:p>
            <a:r>
              <a:rPr lang="en-US" altLang="zh-CN" sz="1200" kern="0" dirty="0" smtClean="0"/>
              <a:t>The state of a sequential circuit is </a:t>
            </a:r>
            <a:r>
              <a:rPr lang="en-US" altLang="zh-CN" sz="1200" b="1" kern="0" dirty="0" smtClean="0">
                <a:solidFill>
                  <a:srgbClr val="FF0000"/>
                </a:solidFill>
              </a:rPr>
              <a:t>a collection of state variables</a:t>
            </a:r>
            <a:r>
              <a:rPr lang="en-US" altLang="zh-CN" sz="1200" kern="0" dirty="0" smtClean="0"/>
              <a:t> whose values at any one time contain all the information about the past necessary to account for the circuit’s future behavior.      </a:t>
            </a:r>
          </a:p>
          <a:p>
            <a:endParaRPr lang="en-US" altLang="zh-CN" sz="1200" kern="0" dirty="0" smtClean="0"/>
          </a:p>
          <a:p>
            <a:pPr marL="0" indent="0" algn="r">
              <a:buNone/>
            </a:pPr>
            <a:r>
              <a:rPr lang="en-US" altLang="zh-CN" sz="1100" i="1" kern="0" dirty="0" smtClean="0"/>
              <a:t>      --Digital  Computer </a:t>
            </a:r>
            <a:r>
              <a:rPr lang="en-US" altLang="zh-CN" sz="1100" i="1" kern="0" dirty="0" err="1" smtClean="0"/>
              <a:t>Sysem</a:t>
            </a:r>
            <a:r>
              <a:rPr lang="en-US" altLang="zh-CN" sz="1100" i="1" kern="0" dirty="0" smtClean="0"/>
              <a:t> Principle </a:t>
            </a:r>
            <a:r>
              <a:rPr lang="en-US" altLang="zh-CN" sz="1100" i="1" kern="0" dirty="0" err="1" smtClean="0"/>
              <a:t>McGrawHill</a:t>
            </a:r>
            <a:r>
              <a:rPr lang="en-US" altLang="zh-CN" sz="1100" i="1" kern="0" dirty="0" smtClean="0"/>
              <a:t> 1967</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3</a:t>
            </a:fld>
            <a:endParaRPr lang="en-US" altLang="zh-CN"/>
          </a:p>
        </p:txBody>
      </p:sp>
    </p:spTree>
    <p:extLst>
      <p:ext uri="{BB962C8B-B14F-4D97-AF65-F5344CB8AC3E}">
        <p14:creationId xmlns:p14="http://schemas.microsoft.com/office/powerpoint/2010/main" val="580723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3CFFEF-0000-4C71-9151-56D8FB60CD03}" type="slidenum">
              <a:rPr lang="en-US" altLang="zh-CN" smtClean="0">
                <a:latin typeface="Arial" pitchFamily="34" charset="0"/>
              </a:rPr>
              <a:pPr/>
              <a:t>52</a:t>
            </a:fld>
            <a:endParaRPr lang="en-US" altLang="zh-CN" smtClean="0">
              <a:latin typeface="Arial" pitchFamily="34" charset="0"/>
            </a:endParaRPr>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1506902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53</a:t>
            </a:fld>
            <a:endParaRPr lang="en-US" altLang="zh-CN"/>
          </a:p>
        </p:txBody>
      </p:sp>
    </p:spTree>
    <p:extLst>
      <p:ext uri="{BB962C8B-B14F-4D97-AF65-F5344CB8AC3E}">
        <p14:creationId xmlns:p14="http://schemas.microsoft.com/office/powerpoint/2010/main" val="3825103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E99DFA0-FB66-4CB8-8C92-407FFF4BBB9D}" type="slidenum">
              <a:rPr lang="en-US" altLang="zh-CN" smtClean="0">
                <a:latin typeface="Arial" pitchFamily="34" charset="0"/>
              </a:rPr>
              <a:pPr/>
              <a:t>54</a:t>
            </a:fld>
            <a:endParaRPr lang="en-US" altLang="zh-CN" smtClean="0">
              <a:latin typeface="Arial" pitchFamily="34" charset="0"/>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noFill/>
          <a:ln/>
        </p:spPr>
        <p:txBody>
          <a:bodyPr/>
          <a:lstStyle/>
          <a:p>
            <a:r>
              <a:rPr lang="en-US" altLang="zh-CN" b="1" smtClean="0">
                <a:latin typeface="Arial" pitchFamily="34" charset="0"/>
              </a:rPr>
              <a:t>note pulse catching still a problem</a:t>
            </a:r>
          </a:p>
          <a:p>
            <a:r>
              <a:rPr lang="en-US" altLang="zh-CN" b="1" smtClean="0">
                <a:latin typeface="Arial" pitchFamily="34" charset="0"/>
              </a:rPr>
              <a:t>	if Q is zero, positive glitch on J during high clock sets master</a:t>
            </a:r>
          </a:p>
          <a:p>
            <a:r>
              <a:rPr lang="en-US" altLang="zh-CN" b="1" smtClean="0">
                <a:latin typeface="Arial" pitchFamily="34" charset="0"/>
              </a:rPr>
              <a:t>	slave follows after clock goes low</a:t>
            </a:r>
          </a:p>
          <a:p>
            <a:pPr eaLnBrk="1" hangingPunct="1"/>
            <a:endParaRPr lang="zh-CN" altLang="zh-CN" smtClean="0">
              <a:latin typeface="Arial" pitchFamily="34" charset="0"/>
            </a:endParaRPr>
          </a:p>
        </p:txBody>
      </p:sp>
    </p:spTree>
    <p:extLst>
      <p:ext uri="{BB962C8B-B14F-4D97-AF65-F5344CB8AC3E}">
        <p14:creationId xmlns:p14="http://schemas.microsoft.com/office/powerpoint/2010/main" val="186058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打破的方式，使得</a:t>
            </a:r>
            <a:r>
              <a:rPr lang="en-US" altLang="zh-CN" dirty="0" smtClean="0"/>
              <a:t>JK</a:t>
            </a:r>
            <a:r>
              <a:rPr lang="zh-CN" altLang="en-US" dirty="0" smtClean="0"/>
              <a:t>发生变化后，不能进入</a:t>
            </a:r>
            <a:r>
              <a:rPr lang="en-US" altLang="zh-CN" dirty="0" smtClean="0"/>
              <a:t>S=0R=0</a:t>
            </a:r>
            <a:r>
              <a:rPr lang="zh-CN" altLang="en-US" dirty="0" smtClean="0"/>
              <a:t>的状态，就</a:t>
            </a:r>
            <a:r>
              <a:rPr lang="en-US" altLang="zh-CN" dirty="0" smtClean="0"/>
              <a:t>QM</a:t>
            </a:r>
            <a:r>
              <a:rPr lang="zh-CN" altLang="en-US" dirty="0" smtClean="0"/>
              <a:t>状态随着</a:t>
            </a:r>
            <a:r>
              <a:rPr lang="en-US" altLang="zh-CN" dirty="0" smtClean="0"/>
              <a:t>JK</a:t>
            </a:r>
            <a:r>
              <a:rPr lang="zh-CN" altLang="en-US" dirty="0" smtClean="0"/>
              <a:t>变化。</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55</a:t>
            </a:fld>
            <a:endParaRPr lang="en-US" altLang="zh-CN"/>
          </a:p>
        </p:txBody>
      </p:sp>
    </p:spTree>
    <p:extLst>
      <p:ext uri="{BB962C8B-B14F-4D97-AF65-F5344CB8AC3E}">
        <p14:creationId xmlns:p14="http://schemas.microsoft.com/office/powerpoint/2010/main" val="2586266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C9FC702-BB5C-4F26-AB35-9A0134019B0F}" type="slidenum">
              <a:rPr lang="en-US" altLang="zh-CN" smtClean="0">
                <a:latin typeface="Arial" pitchFamily="34" charset="0"/>
              </a:rPr>
              <a:pPr/>
              <a:t>56</a:t>
            </a:fld>
            <a:endParaRPr lang="en-US" altLang="zh-CN" smtClean="0">
              <a:latin typeface="Arial" pitchFamily="34" charset="0"/>
            </a:endParaRPr>
          </a:p>
        </p:txBody>
      </p:sp>
      <p:sp>
        <p:nvSpPr>
          <p:cNvPr id="91139" name="Rectangle 2"/>
          <p:cNvSpPr>
            <a:spLocks noGrp="1" noRot="1" noChangeAspect="1" noChangeArrowheads="1" noTextEdit="1"/>
          </p:cNvSpPr>
          <p:nvPr>
            <p:ph type="sldImg"/>
          </p:nvPr>
        </p:nvSpPr>
        <p:spPr>
          <a:xfrm>
            <a:off x="992188" y="768350"/>
            <a:ext cx="5114925" cy="3836988"/>
          </a:xfrm>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extLst>
      <p:ext uri="{BB962C8B-B14F-4D97-AF65-F5344CB8AC3E}">
        <p14:creationId xmlns:p14="http://schemas.microsoft.com/office/powerpoint/2010/main" val="317043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在课程结束前</a:t>
            </a:r>
            <a:r>
              <a:rPr lang="en-US" altLang="zh-CN" dirty="0" smtClean="0"/>
              <a:t>5</a:t>
            </a:r>
            <a:r>
              <a:rPr lang="zh-CN" altLang="en-US" smtClean="0"/>
              <a:t>分钟开始完成课堂练习</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57</a:t>
            </a:fld>
            <a:endParaRPr lang="en-US" altLang="zh-CN"/>
          </a:p>
        </p:txBody>
      </p:sp>
    </p:spTree>
    <p:extLst>
      <p:ext uri="{BB962C8B-B14F-4D97-AF65-F5344CB8AC3E}">
        <p14:creationId xmlns:p14="http://schemas.microsoft.com/office/powerpoint/2010/main" val="2509669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58</a:t>
            </a:fld>
            <a:endParaRPr lang="en-US" altLang="zh-CN"/>
          </a:p>
        </p:txBody>
      </p:sp>
    </p:spTree>
    <p:extLst>
      <p:ext uri="{BB962C8B-B14F-4D97-AF65-F5344CB8AC3E}">
        <p14:creationId xmlns:p14="http://schemas.microsoft.com/office/powerpoint/2010/main" val="12899015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92188" y="768350"/>
            <a:ext cx="5114925" cy="3836988"/>
          </a:xfrm>
          <a:ln/>
        </p:spPr>
      </p:sp>
      <p:sp>
        <p:nvSpPr>
          <p:cNvPr id="92163" name="备注占位符 2"/>
          <p:cNvSpPr>
            <a:spLocks noGrp="1"/>
          </p:cNvSpPr>
          <p:nvPr>
            <p:ph type="body" idx="1"/>
          </p:nvPr>
        </p:nvSpPr>
        <p:spPr>
          <a:noFill/>
          <a:ln/>
        </p:spPr>
        <p:txBody>
          <a:bodyPr/>
          <a:lstStyle/>
          <a:p>
            <a:r>
              <a:rPr lang="en-US" altLang="zh-CN" smtClean="0">
                <a:latin typeface="Arial" pitchFamily="34" charset="0"/>
              </a:rPr>
              <a:t>toggle</a:t>
            </a:r>
            <a:r>
              <a:rPr lang="zh-CN" altLang="en-US" smtClean="0">
                <a:latin typeface="Arial" pitchFamily="34" charset="0"/>
              </a:rPr>
              <a:t>：交替翻转</a:t>
            </a:r>
          </a:p>
        </p:txBody>
      </p:sp>
      <p:sp>
        <p:nvSpPr>
          <p:cNvPr id="92164" name="灯片编号占位符 3"/>
          <p:cNvSpPr>
            <a:spLocks noGrp="1"/>
          </p:cNvSpPr>
          <p:nvPr>
            <p:ph type="sldNum" sz="quarter" idx="5"/>
          </p:nvPr>
        </p:nvSpPr>
        <p:spPr>
          <a:noFill/>
        </p:spPr>
        <p:txBody>
          <a:bodyPr/>
          <a:lstStyle/>
          <a:p>
            <a:fld id="{3B498B6B-C89F-4E75-B122-1DFC98B282A8}" type="slidenum">
              <a:rPr lang="en-US" altLang="zh-CN" smtClean="0">
                <a:latin typeface="Arial" pitchFamily="34" charset="0"/>
              </a:rPr>
              <a:pPr/>
              <a:t>59</a:t>
            </a:fld>
            <a:endParaRPr lang="en-US" altLang="zh-CN" smtClean="0">
              <a:latin typeface="Arial" pitchFamily="34" charset="0"/>
            </a:endParaRPr>
          </a:p>
        </p:txBody>
      </p:sp>
    </p:spTree>
    <p:extLst>
      <p:ext uri="{BB962C8B-B14F-4D97-AF65-F5344CB8AC3E}">
        <p14:creationId xmlns:p14="http://schemas.microsoft.com/office/powerpoint/2010/main" val="1679343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61</a:t>
            </a:fld>
            <a:endParaRPr lang="en-US" altLang="zh-CN"/>
          </a:p>
        </p:txBody>
      </p:sp>
    </p:spTree>
    <p:extLst>
      <p:ext uri="{BB962C8B-B14F-4D97-AF65-F5344CB8AC3E}">
        <p14:creationId xmlns:p14="http://schemas.microsoft.com/office/powerpoint/2010/main" val="3215814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门电路是构建组合逻辑电路的基础，而锁存器和触发器是构建时序逻辑电路的基础。门电路是由晶体管构成的，锁存器是由门电路构成的，而触发器是由锁存器构成的。也就是晶体管</a:t>
            </a:r>
            <a:r>
              <a:rPr lang="en-US" altLang="zh-CN" sz="1200" b="0" i="0" kern="1200" dirty="0" smtClean="0">
                <a:solidFill>
                  <a:schemeClr val="tx1"/>
                </a:solidFill>
                <a:effectLst/>
                <a:latin typeface="Arial" charset="0"/>
                <a:ea typeface="宋体" pitchFamily="2" charset="-122"/>
                <a:cs typeface="+mn-cs"/>
              </a:rPr>
              <a:t>-&gt;</a:t>
            </a:r>
            <a:r>
              <a:rPr lang="zh-CN" altLang="en-US" sz="1200" b="0" i="0" kern="1200" dirty="0" smtClean="0">
                <a:solidFill>
                  <a:schemeClr val="tx1"/>
                </a:solidFill>
                <a:effectLst/>
                <a:latin typeface="Arial" charset="0"/>
                <a:ea typeface="宋体" pitchFamily="2" charset="-122"/>
                <a:cs typeface="+mn-cs"/>
              </a:rPr>
              <a:t>门电路</a:t>
            </a:r>
            <a:r>
              <a:rPr lang="en-US" altLang="zh-CN" sz="1200" b="0" i="0" kern="1200" dirty="0" smtClean="0">
                <a:solidFill>
                  <a:schemeClr val="tx1"/>
                </a:solidFill>
                <a:effectLst/>
                <a:latin typeface="Arial" charset="0"/>
                <a:ea typeface="宋体" pitchFamily="2" charset="-122"/>
                <a:cs typeface="+mn-cs"/>
              </a:rPr>
              <a:t>-&gt;</a:t>
            </a:r>
            <a:r>
              <a:rPr lang="zh-CN" altLang="en-US" sz="1200" b="0" i="0" kern="1200" dirty="0" smtClean="0">
                <a:solidFill>
                  <a:schemeClr val="tx1"/>
                </a:solidFill>
                <a:effectLst/>
                <a:latin typeface="Arial" charset="0"/>
                <a:ea typeface="宋体" pitchFamily="2" charset="-122"/>
                <a:cs typeface="+mn-cs"/>
              </a:rPr>
              <a:t>锁存器</a:t>
            </a:r>
            <a:r>
              <a:rPr lang="en-US" altLang="zh-CN" sz="1200" b="0" i="0" kern="1200" dirty="0" smtClean="0">
                <a:solidFill>
                  <a:schemeClr val="tx1"/>
                </a:solidFill>
                <a:effectLst/>
                <a:latin typeface="Arial" charset="0"/>
                <a:ea typeface="宋体" pitchFamily="2" charset="-122"/>
                <a:cs typeface="+mn-cs"/>
              </a:rPr>
              <a:t>-&gt;</a:t>
            </a:r>
            <a:r>
              <a:rPr lang="zh-CN" altLang="en-US" sz="1200" b="0" i="0" kern="1200" dirty="0" smtClean="0">
                <a:solidFill>
                  <a:schemeClr val="tx1"/>
                </a:solidFill>
                <a:effectLst/>
                <a:latin typeface="Arial" charset="0"/>
                <a:ea typeface="宋体" pitchFamily="2" charset="-122"/>
                <a:cs typeface="+mn-cs"/>
              </a:rPr>
              <a:t>触发器</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前一级是后一级的基础。锁存器和触发器它们的输出都不仅仅取决于目前的输入，而且和之前的输入和输出都有关系。</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一般的设计规则是：在绝大多数设计中避免产生</a:t>
            </a:r>
            <a:r>
              <a:rPr lang="en-US" altLang="zh-CN" sz="1200" b="0" i="0" kern="1200" dirty="0" smtClean="0">
                <a:solidFill>
                  <a:schemeClr val="tx1"/>
                </a:solidFill>
                <a:effectLst/>
                <a:latin typeface="Arial" charset="0"/>
                <a:ea typeface="宋体" pitchFamily="2" charset="-122"/>
                <a:cs typeface="+mn-cs"/>
              </a:rPr>
              <a:t>latch</a:t>
            </a:r>
            <a:r>
              <a:rPr lang="zh-CN" altLang="en-US" sz="1200" b="0" i="0" kern="1200" dirty="0" smtClean="0">
                <a:solidFill>
                  <a:schemeClr val="tx1"/>
                </a:solidFill>
                <a:effectLst/>
                <a:latin typeface="Arial" charset="0"/>
                <a:ea typeface="宋体" pitchFamily="2" charset="-122"/>
                <a:cs typeface="+mn-cs"/>
              </a:rPr>
              <a:t>。它会让您设计的时序完蛋，并且它的隐蔽性很强，非老手不能查出。</a:t>
            </a:r>
            <a:r>
              <a:rPr lang="en-US" altLang="zh-CN" sz="1200" b="0" i="0" kern="1200" dirty="0" smtClean="0">
                <a:solidFill>
                  <a:schemeClr val="tx1"/>
                </a:solidFill>
                <a:effectLst/>
                <a:latin typeface="Arial" charset="0"/>
                <a:ea typeface="宋体" pitchFamily="2" charset="-122"/>
                <a:cs typeface="+mn-cs"/>
              </a:rPr>
              <a:t>latch</a:t>
            </a:r>
            <a:r>
              <a:rPr lang="zh-CN" altLang="en-US" sz="1200" b="0" i="0" kern="1200" dirty="0" smtClean="0">
                <a:solidFill>
                  <a:schemeClr val="tx1"/>
                </a:solidFill>
                <a:effectLst/>
                <a:latin typeface="Arial" charset="0"/>
                <a:ea typeface="宋体" pitchFamily="2" charset="-122"/>
                <a:cs typeface="+mn-cs"/>
              </a:rPr>
              <a:t>最大的危害在于不能过滤毛刺。这对于下一级电路是极其危险的。所以，只要能用</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触发器的地方，就不用</a:t>
            </a:r>
            <a:r>
              <a:rPr lang="en-US" altLang="zh-CN" sz="1200" b="0" i="0" kern="1200" dirty="0" smtClean="0">
                <a:solidFill>
                  <a:schemeClr val="tx1"/>
                </a:solidFill>
                <a:effectLst/>
                <a:latin typeface="Arial" charset="0"/>
                <a:ea typeface="宋体" pitchFamily="2" charset="-122"/>
                <a:cs typeface="+mn-cs"/>
              </a:rPr>
              <a:t>latch</a:t>
            </a:r>
            <a:r>
              <a:rPr lang="zh-CN" altLang="en-US" sz="1200" b="0" i="0" kern="1200" dirty="0" smtClean="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62</a:t>
            </a:fld>
            <a:endParaRPr lang="en-US" altLang="zh-CN"/>
          </a:p>
        </p:txBody>
      </p:sp>
    </p:spTree>
    <p:extLst>
      <p:ext uri="{BB962C8B-B14F-4D97-AF65-F5344CB8AC3E}">
        <p14:creationId xmlns:p14="http://schemas.microsoft.com/office/powerpoint/2010/main" val="104391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80000"/>
              </a:lnSpc>
            </a:pPr>
            <a:r>
              <a:rPr lang="zh-CN" altLang="en-US" sz="2800" dirty="0" smtClean="0">
                <a:ea typeface="宋体" charset="-122"/>
              </a:rPr>
              <a:t>输入</a:t>
            </a:r>
            <a:r>
              <a:rPr lang="en-US" altLang="zh-CN" sz="2800" dirty="0" smtClean="0">
                <a:ea typeface="宋体" charset="-122"/>
              </a:rPr>
              <a:t>: x</a:t>
            </a:r>
            <a:r>
              <a:rPr lang="en-US" altLang="zh-CN" sz="2800" baseline="-25000" dirty="0" smtClean="0">
                <a:ea typeface="宋体" charset="-122"/>
              </a:rPr>
              <a:t>1</a:t>
            </a:r>
            <a:r>
              <a:rPr lang="en-US" altLang="zh-CN" sz="2800" dirty="0" smtClean="0">
                <a:ea typeface="宋体" charset="-122"/>
              </a:rPr>
              <a:t>,x</a:t>
            </a:r>
            <a:r>
              <a:rPr lang="en-US" altLang="zh-CN" sz="2800" baseline="-25000" dirty="0" smtClean="0">
                <a:ea typeface="宋体" charset="-122"/>
              </a:rPr>
              <a:t>2</a:t>
            </a:r>
            <a:r>
              <a:rPr lang="en-US" altLang="zh-CN" sz="2800" dirty="0" smtClean="0">
                <a:ea typeface="宋体" charset="-122"/>
              </a:rPr>
              <a:t>,…,</a:t>
            </a:r>
            <a:r>
              <a:rPr lang="en-US" altLang="zh-CN" sz="2800" dirty="0" err="1" smtClean="0">
                <a:ea typeface="宋体" charset="-122"/>
              </a:rPr>
              <a:t>x</a:t>
            </a:r>
            <a:r>
              <a:rPr lang="en-US" altLang="zh-CN" sz="2800" baseline="-25000" dirty="0" err="1" smtClean="0">
                <a:ea typeface="宋体" charset="-122"/>
              </a:rPr>
              <a:t>n</a:t>
            </a:r>
            <a:endParaRPr lang="en-US" altLang="zh-CN" sz="2800" baseline="-25000" dirty="0" smtClean="0">
              <a:ea typeface="宋体" charset="-122"/>
            </a:endParaRPr>
          </a:p>
          <a:p>
            <a:pPr>
              <a:lnSpc>
                <a:spcPct val="80000"/>
              </a:lnSpc>
            </a:pPr>
            <a:r>
              <a:rPr lang="zh-CN" altLang="en-US" sz="2800" dirty="0" smtClean="0">
                <a:ea typeface="宋体" charset="-122"/>
              </a:rPr>
              <a:t>输出</a:t>
            </a:r>
            <a:r>
              <a:rPr lang="en-US" altLang="zh-CN" sz="2800" dirty="0" smtClean="0">
                <a:ea typeface="宋体" charset="-122"/>
              </a:rPr>
              <a:t>:z</a:t>
            </a:r>
            <a:r>
              <a:rPr lang="en-US" altLang="zh-CN" sz="2800" baseline="-25000" dirty="0" smtClean="0">
                <a:ea typeface="宋体" charset="-122"/>
              </a:rPr>
              <a:t>1</a:t>
            </a:r>
            <a:r>
              <a:rPr lang="en-US" altLang="zh-CN" sz="2800" dirty="0" smtClean="0">
                <a:ea typeface="宋体" charset="-122"/>
              </a:rPr>
              <a:t>,z</a:t>
            </a:r>
            <a:r>
              <a:rPr lang="en-US" altLang="zh-CN" sz="2800" baseline="-25000" dirty="0" smtClean="0">
                <a:ea typeface="宋体" charset="-122"/>
              </a:rPr>
              <a:t>2</a:t>
            </a:r>
            <a:r>
              <a:rPr lang="en-US" altLang="zh-CN" sz="2800" dirty="0" smtClean="0">
                <a:ea typeface="宋体" charset="-122"/>
              </a:rPr>
              <a:t>,…,</a:t>
            </a:r>
            <a:r>
              <a:rPr lang="en-US" altLang="zh-CN" sz="2800" dirty="0" err="1" smtClean="0">
                <a:ea typeface="宋体" charset="-122"/>
              </a:rPr>
              <a:t>z</a:t>
            </a:r>
            <a:r>
              <a:rPr lang="en-US" altLang="zh-CN" sz="2800" baseline="-25000" dirty="0" err="1" smtClean="0">
                <a:ea typeface="宋体" charset="-122"/>
              </a:rPr>
              <a:t>m</a:t>
            </a:r>
            <a:endParaRPr lang="en-US" altLang="zh-CN" sz="2800" baseline="-25000" dirty="0" smtClean="0">
              <a:ea typeface="宋体" charset="-122"/>
            </a:endParaRPr>
          </a:p>
          <a:p>
            <a:pPr>
              <a:lnSpc>
                <a:spcPct val="80000"/>
              </a:lnSpc>
            </a:pPr>
            <a:r>
              <a:rPr lang="en-US" altLang="zh-CN" sz="2800" dirty="0" smtClean="0">
                <a:ea typeface="宋体" charset="-122"/>
              </a:rPr>
              <a:t>r: </a:t>
            </a:r>
            <a:r>
              <a:rPr lang="zh-CN" altLang="en-US" sz="2800" dirty="0" smtClean="0">
                <a:ea typeface="宋体" charset="-122"/>
              </a:rPr>
              <a:t>存储元件状态数</a:t>
            </a:r>
            <a:endParaRPr lang="zh-CN" altLang="en-US" sz="2800" dirty="0" smtClean="0"/>
          </a:p>
          <a:p>
            <a:pPr>
              <a:lnSpc>
                <a:spcPct val="80000"/>
              </a:lnSpc>
            </a:pPr>
            <a:r>
              <a:rPr lang="zh-CN" altLang="en-US" sz="2800" dirty="0" smtClean="0">
                <a:ea typeface="宋体" charset="-122"/>
              </a:rPr>
              <a:t>现态</a:t>
            </a:r>
            <a:r>
              <a:rPr lang="en-US" altLang="zh-CN" sz="2800" dirty="0" smtClean="0">
                <a:ea typeface="宋体" charset="-122"/>
              </a:rPr>
              <a:t>: y</a:t>
            </a:r>
            <a:r>
              <a:rPr lang="en-US" altLang="zh-CN" sz="2800" baseline="-25000" dirty="0" smtClean="0">
                <a:ea typeface="宋体" charset="-122"/>
              </a:rPr>
              <a:t>1</a:t>
            </a:r>
            <a:r>
              <a:rPr lang="en-US" altLang="zh-CN" sz="2800" dirty="0" smtClean="0">
                <a:ea typeface="宋体" charset="-122"/>
              </a:rPr>
              <a:t>,y</a:t>
            </a:r>
            <a:r>
              <a:rPr lang="en-US" altLang="zh-CN" sz="2800" baseline="-25000" dirty="0" smtClean="0">
                <a:ea typeface="宋体" charset="-122"/>
              </a:rPr>
              <a:t>2</a:t>
            </a:r>
            <a:r>
              <a:rPr lang="en-US" altLang="zh-CN" sz="2800" dirty="0" smtClean="0">
                <a:ea typeface="宋体" charset="-122"/>
              </a:rPr>
              <a:t>,…,</a:t>
            </a:r>
            <a:r>
              <a:rPr lang="en-US" altLang="zh-CN" sz="2800" dirty="0" err="1" smtClean="0">
                <a:ea typeface="宋体" charset="-122"/>
              </a:rPr>
              <a:t>y</a:t>
            </a:r>
            <a:r>
              <a:rPr lang="en-US" altLang="zh-CN" sz="2800" baseline="-25000" dirty="0" err="1" smtClean="0">
                <a:ea typeface="宋体" charset="-122"/>
              </a:rPr>
              <a:t>r</a:t>
            </a:r>
            <a:r>
              <a:rPr lang="zh-CN" altLang="en-US" sz="2800" dirty="0" smtClean="0">
                <a:ea typeface="宋体" charset="-122"/>
              </a:rPr>
              <a:t>。在输入信号变化前的存储元件的状态。</a:t>
            </a:r>
            <a:endParaRPr lang="zh-CN" altLang="en-US" sz="2800" baseline="-25000" dirty="0" smtClean="0">
              <a:ea typeface="宋体" charset="-122"/>
            </a:endParaRPr>
          </a:p>
          <a:p>
            <a:pPr>
              <a:lnSpc>
                <a:spcPct val="80000"/>
              </a:lnSpc>
            </a:pPr>
            <a:r>
              <a:rPr lang="zh-CN" altLang="en-US" sz="2800" dirty="0" smtClean="0">
                <a:ea typeface="宋体" charset="-122"/>
              </a:rPr>
              <a:t>次态</a:t>
            </a:r>
            <a:r>
              <a:rPr lang="en-US" altLang="zh-CN" sz="2800" dirty="0" smtClean="0">
                <a:ea typeface="宋体" charset="-122"/>
              </a:rPr>
              <a:t>: Y</a:t>
            </a:r>
            <a:r>
              <a:rPr lang="en-US" altLang="zh-CN" sz="2800" baseline="-25000" dirty="0" smtClean="0">
                <a:ea typeface="宋体" charset="-122"/>
              </a:rPr>
              <a:t>1</a:t>
            </a:r>
            <a:r>
              <a:rPr lang="en-US" altLang="zh-CN" sz="2800" dirty="0" smtClean="0">
                <a:ea typeface="宋体" charset="-122"/>
              </a:rPr>
              <a:t>,Y</a:t>
            </a:r>
            <a:r>
              <a:rPr lang="en-US" altLang="zh-CN" sz="2800" baseline="-25000" dirty="0" smtClean="0">
                <a:ea typeface="宋体" charset="-122"/>
              </a:rPr>
              <a:t>2</a:t>
            </a:r>
            <a:r>
              <a:rPr lang="en-US" altLang="zh-CN" sz="2800" dirty="0" smtClean="0">
                <a:ea typeface="宋体" charset="-122"/>
              </a:rPr>
              <a:t>,…,</a:t>
            </a:r>
            <a:r>
              <a:rPr lang="en-US" altLang="zh-CN" sz="2800" dirty="0" err="1" smtClean="0">
                <a:ea typeface="宋体" charset="-122"/>
              </a:rPr>
              <a:t>Y</a:t>
            </a:r>
            <a:r>
              <a:rPr lang="en-US" altLang="zh-CN" sz="2800" baseline="-25000" dirty="0" err="1" smtClean="0">
                <a:ea typeface="宋体" charset="-122"/>
              </a:rPr>
              <a:t>r</a:t>
            </a:r>
            <a:r>
              <a:rPr lang="zh-CN" altLang="en-US" sz="2800" dirty="0" smtClean="0">
                <a:ea typeface="宋体" charset="-122"/>
              </a:rPr>
              <a:t>。在输入信号变化后的存储元件的状态。</a:t>
            </a:r>
            <a:endParaRPr lang="zh-CN" altLang="en-US" sz="2800" baseline="-25000" dirty="0" smtClean="0">
              <a:ea typeface="宋体" charset="-122"/>
            </a:endParaRPr>
          </a:p>
          <a:p>
            <a:pPr>
              <a:lnSpc>
                <a:spcPct val="80000"/>
              </a:lnSpc>
            </a:pPr>
            <a:r>
              <a:rPr lang="zh-CN" altLang="en-US" sz="2800" dirty="0" smtClean="0"/>
              <a:t>激励输入：激励或者驱动存储元件进入确定的状态的输入</a:t>
            </a:r>
            <a:endParaRPr lang="en-US" altLang="zh-CN" sz="2800" dirty="0" smtClean="0"/>
          </a:p>
          <a:p>
            <a:pPr>
              <a:lnSpc>
                <a:spcPct val="80000"/>
              </a:lnSpc>
            </a:pPr>
            <a:r>
              <a:rPr lang="zh-CN" altLang="en-US" sz="2800" dirty="0" smtClean="0">
                <a:ea typeface="宋体" charset="-122"/>
              </a:rPr>
              <a:t>输出方程</a:t>
            </a:r>
          </a:p>
          <a:p>
            <a:pPr lvl="1">
              <a:lnSpc>
                <a:spcPct val="80000"/>
              </a:lnSpc>
            </a:pPr>
            <a:r>
              <a:rPr lang="en-US" altLang="zh-CN" sz="2400" dirty="0" err="1" smtClean="0">
                <a:ea typeface="宋体" charset="-122"/>
              </a:rPr>
              <a:t>z</a:t>
            </a:r>
            <a:r>
              <a:rPr lang="en-US" altLang="zh-CN" sz="2400" baseline="-25000" dirty="0" err="1" smtClean="0">
                <a:ea typeface="宋体" charset="-122"/>
              </a:rPr>
              <a:t>i</a:t>
            </a:r>
            <a:r>
              <a:rPr lang="en-US" altLang="zh-CN" sz="2400" dirty="0" smtClean="0">
                <a:ea typeface="宋体" charset="-122"/>
              </a:rPr>
              <a:t>=</a:t>
            </a:r>
            <a:r>
              <a:rPr lang="en-US" altLang="zh-CN" sz="2400" dirty="0" err="1" smtClean="0">
                <a:ea typeface="宋体" charset="-122"/>
              </a:rPr>
              <a:t>g</a:t>
            </a:r>
            <a:r>
              <a:rPr lang="en-US" altLang="zh-CN" sz="2400" baseline="-25000" dirty="0" err="1" smtClean="0">
                <a:ea typeface="宋体" charset="-122"/>
              </a:rPr>
              <a:t>i</a:t>
            </a:r>
            <a:r>
              <a:rPr lang="en-US" altLang="zh-CN" sz="2400" dirty="0" smtClean="0">
                <a:ea typeface="宋体" charset="-122"/>
              </a:rPr>
              <a:t>(x</a:t>
            </a:r>
            <a:r>
              <a:rPr lang="en-US" altLang="zh-CN" sz="2400" baseline="-25000" dirty="0" smtClean="0">
                <a:ea typeface="宋体" charset="-122"/>
              </a:rPr>
              <a:t>1</a:t>
            </a:r>
            <a:r>
              <a:rPr lang="en-US" altLang="zh-CN" sz="2400" dirty="0" smtClean="0">
                <a:ea typeface="宋体" charset="-122"/>
              </a:rPr>
              <a:t>,x</a:t>
            </a:r>
            <a:r>
              <a:rPr lang="en-US" altLang="zh-CN" sz="2400" baseline="-25000" dirty="0" smtClean="0">
                <a:ea typeface="宋体" charset="-122"/>
              </a:rPr>
              <a:t>2</a:t>
            </a:r>
            <a:r>
              <a:rPr lang="en-US" altLang="zh-CN" sz="2400" dirty="0" smtClean="0">
                <a:ea typeface="宋体" charset="-122"/>
              </a:rPr>
              <a:t>,…,</a:t>
            </a:r>
            <a:r>
              <a:rPr lang="en-US" altLang="zh-CN" sz="2400" dirty="0" err="1" smtClean="0">
                <a:ea typeface="宋体" charset="-122"/>
              </a:rPr>
              <a:t>x</a:t>
            </a:r>
            <a:r>
              <a:rPr lang="en-US" altLang="zh-CN" sz="2400" baseline="-25000" dirty="0" err="1" smtClean="0">
                <a:ea typeface="宋体" charset="-122"/>
              </a:rPr>
              <a:t>n</a:t>
            </a:r>
            <a:r>
              <a:rPr lang="en-US" altLang="zh-CN" sz="2400" dirty="0" smtClean="0">
                <a:ea typeface="宋体" charset="-122"/>
              </a:rPr>
              <a:t>, y</a:t>
            </a:r>
            <a:r>
              <a:rPr lang="en-US" altLang="zh-CN" sz="2400" baseline="-25000" dirty="0" smtClean="0">
                <a:ea typeface="宋体" charset="-122"/>
              </a:rPr>
              <a:t>1</a:t>
            </a:r>
            <a:r>
              <a:rPr lang="en-US" altLang="zh-CN" sz="2400" dirty="0" smtClean="0">
                <a:ea typeface="宋体" charset="-122"/>
              </a:rPr>
              <a:t>,y</a:t>
            </a:r>
            <a:r>
              <a:rPr lang="en-US" altLang="zh-CN" sz="2400" baseline="-25000" dirty="0" smtClean="0">
                <a:ea typeface="宋体" charset="-122"/>
              </a:rPr>
              <a:t>2</a:t>
            </a:r>
            <a:r>
              <a:rPr lang="en-US" altLang="zh-CN" sz="2400" dirty="0" smtClean="0">
                <a:ea typeface="宋体" charset="-122"/>
              </a:rPr>
              <a:t>,…,</a:t>
            </a:r>
            <a:r>
              <a:rPr lang="en-US" altLang="zh-CN" sz="2400" dirty="0" err="1" smtClean="0">
                <a:ea typeface="宋体" charset="-122"/>
              </a:rPr>
              <a:t>y</a:t>
            </a:r>
            <a:r>
              <a:rPr lang="en-US" altLang="zh-CN" sz="2400" baseline="-25000" dirty="0" err="1" smtClean="0">
                <a:ea typeface="宋体" charset="-122"/>
              </a:rPr>
              <a:t>r</a:t>
            </a:r>
            <a:r>
              <a:rPr lang="en-US" altLang="zh-CN" sz="2400" dirty="0" smtClean="0">
                <a:ea typeface="宋体" charset="-122"/>
              </a:rPr>
              <a:t>). </a:t>
            </a:r>
            <a:r>
              <a:rPr lang="en-US" altLang="zh-CN" sz="2400" dirty="0" err="1" smtClean="0">
                <a:ea typeface="宋体" charset="-122"/>
              </a:rPr>
              <a:t>i</a:t>
            </a:r>
            <a:r>
              <a:rPr lang="en-US" altLang="zh-CN" sz="2400" dirty="0" smtClean="0">
                <a:ea typeface="宋体" charset="-122"/>
              </a:rPr>
              <a:t>=1…m</a:t>
            </a:r>
          </a:p>
          <a:p>
            <a:pPr>
              <a:lnSpc>
                <a:spcPct val="80000"/>
              </a:lnSpc>
            </a:pPr>
            <a:r>
              <a:rPr lang="zh-CN" altLang="en-US" sz="2800" dirty="0" smtClean="0">
                <a:ea typeface="宋体" charset="-122"/>
              </a:rPr>
              <a:t>次态方程</a:t>
            </a:r>
            <a:r>
              <a:rPr lang="en-US" altLang="zh-CN" sz="2800" dirty="0" smtClean="0">
                <a:ea typeface="宋体" charset="-122"/>
              </a:rPr>
              <a:t>/</a:t>
            </a:r>
            <a:r>
              <a:rPr lang="zh-CN" altLang="en-US" sz="2800" dirty="0" smtClean="0">
                <a:ea typeface="宋体" charset="-122"/>
              </a:rPr>
              <a:t>状态方程</a:t>
            </a:r>
            <a:r>
              <a:rPr lang="en-US" altLang="zh-CN" sz="2800" dirty="0" smtClean="0">
                <a:ea typeface="宋体" charset="-122"/>
              </a:rPr>
              <a:t>/</a:t>
            </a:r>
            <a:r>
              <a:rPr lang="zh-CN" altLang="en-US" sz="2800" dirty="0" smtClean="0">
                <a:ea typeface="宋体" charset="-122"/>
              </a:rPr>
              <a:t>特征方程</a:t>
            </a:r>
            <a:endParaRPr lang="en-US" altLang="zh-CN" sz="2800" dirty="0" smtClean="0">
              <a:ea typeface="宋体" charset="-122"/>
            </a:endParaRPr>
          </a:p>
          <a:p>
            <a:pPr lvl="1">
              <a:lnSpc>
                <a:spcPct val="80000"/>
              </a:lnSpc>
            </a:pPr>
            <a:r>
              <a:rPr lang="en-US" altLang="zh-CN" sz="2400" dirty="0" smtClean="0">
                <a:ea typeface="宋体" charset="-122"/>
              </a:rPr>
              <a:t>Y</a:t>
            </a:r>
            <a:r>
              <a:rPr lang="en-US" altLang="zh-CN" sz="2400" baseline="-25000" dirty="0" smtClean="0">
                <a:ea typeface="宋体" charset="-122"/>
              </a:rPr>
              <a:t>i</a:t>
            </a:r>
            <a:r>
              <a:rPr lang="en-US" altLang="zh-CN" sz="2400" dirty="0" smtClean="0">
                <a:ea typeface="宋体" charset="-122"/>
              </a:rPr>
              <a:t>=h</a:t>
            </a:r>
            <a:r>
              <a:rPr lang="en-US" altLang="zh-CN" sz="2400" baseline="-25000" dirty="0" smtClean="0">
                <a:ea typeface="宋体" charset="-122"/>
              </a:rPr>
              <a:t>i</a:t>
            </a:r>
            <a:r>
              <a:rPr lang="en-US" altLang="zh-CN" sz="2400" dirty="0" smtClean="0">
                <a:ea typeface="宋体" charset="-122"/>
              </a:rPr>
              <a:t>(x</a:t>
            </a:r>
            <a:r>
              <a:rPr lang="en-US" altLang="zh-CN" sz="2400" baseline="-25000" dirty="0" smtClean="0">
                <a:ea typeface="宋体" charset="-122"/>
              </a:rPr>
              <a:t>1</a:t>
            </a:r>
            <a:r>
              <a:rPr lang="en-US" altLang="zh-CN" sz="2400" dirty="0" smtClean="0">
                <a:ea typeface="宋体" charset="-122"/>
              </a:rPr>
              <a:t>,x</a:t>
            </a:r>
            <a:r>
              <a:rPr lang="en-US" altLang="zh-CN" sz="2400" baseline="-25000" dirty="0" smtClean="0">
                <a:ea typeface="宋体" charset="-122"/>
              </a:rPr>
              <a:t>2</a:t>
            </a:r>
            <a:r>
              <a:rPr lang="en-US" altLang="zh-CN" sz="2400" dirty="0" smtClean="0">
                <a:ea typeface="宋体" charset="-122"/>
              </a:rPr>
              <a:t>,…,</a:t>
            </a:r>
            <a:r>
              <a:rPr lang="en-US" altLang="zh-CN" sz="2400" dirty="0" err="1" smtClean="0">
                <a:ea typeface="宋体" charset="-122"/>
              </a:rPr>
              <a:t>x</a:t>
            </a:r>
            <a:r>
              <a:rPr lang="en-US" altLang="zh-CN" sz="2400" baseline="-25000" dirty="0" err="1" smtClean="0">
                <a:ea typeface="宋体" charset="-122"/>
              </a:rPr>
              <a:t>n</a:t>
            </a:r>
            <a:r>
              <a:rPr lang="en-US" altLang="zh-CN" sz="2400" dirty="0" smtClean="0">
                <a:ea typeface="宋体" charset="-122"/>
              </a:rPr>
              <a:t>, y</a:t>
            </a:r>
            <a:r>
              <a:rPr lang="en-US" altLang="zh-CN" sz="2400" baseline="-25000" dirty="0" smtClean="0">
                <a:ea typeface="宋体" charset="-122"/>
              </a:rPr>
              <a:t>1</a:t>
            </a:r>
            <a:r>
              <a:rPr lang="en-US" altLang="zh-CN" sz="2400" dirty="0" smtClean="0">
                <a:ea typeface="宋体" charset="-122"/>
              </a:rPr>
              <a:t>,y</a:t>
            </a:r>
            <a:r>
              <a:rPr lang="en-US" altLang="zh-CN" sz="2400" baseline="-25000" dirty="0" smtClean="0">
                <a:ea typeface="宋体" charset="-122"/>
              </a:rPr>
              <a:t>2</a:t>
            </a:r>
            <a:r>
              <a:rPr lang="en-US" altLang="zh-CN" sz="2400" dirty="0" smtClean="0">
                <a:ea typeface="宋体" charset="-122"/>
              </a:rPr>
              <a:t>,…,</a:t>
            </a:r>
            <a:r>
              <a:rPr lang="en-US" altLang="zh-CN" sz="2400" dirty="0" err="1" smtClean="0">
                <a:ea typeface="宋体" charset="-122"/>
              </a:rPr>
              <a:t>y</a:t>
            </a:r>
            <a:r>
              <a:rPr lang="en-US" altLang="zh-CN" sz="2400" baseline="-25000" dirty="0" err="1" smtClean="0">
                <a:ea typeface="宋体" charset="-122"/>
              </a:rPr>
              <a:t>r</a:t>
            </a:r>
            <a:r>
              <a:rPr lang="en-US" altLang="zh-CN" sz="2400" dirty="0" smtClean="0">
                <a:ea typeface="宋体" charset="-122"/>
              </a:rPr>
              <a:t>). </a:t>
            </a:r>
            <a:r>
              <a:rPr lang="en-US" altLang="zh-CN" sz="2400" dirty="0" err="1" smtClean="0">
                <a:ea typeface="宋体" charset="-122"/>
              </a:rPr>
              <a:t>i</a:t>
            </a:r>
            <a:r>
              <a:rPr lang="en-US" altLang="zh-CN" sz="2400" dirty="0" smtClean="0">
                <a:ea typeface="宋体" charset="-122"/>
              </a:rPr>
              <a:t>=1..r</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a:t>
            </a:fld>
            <a:endParaRPr lang="en-US" altLang="zh-CN"/>
          </a:p>
        </p:txBody>
      </p:sp>
    </p:spTree>
    <p:extLst>
      <p:ext uri="{BB962C8B-B14F-4D97-AF65-F5344CB8AC3E}">
        <p14:creationId xmlns:p14="http://schemas.microsoft.com/office/powerpoint/2010/main" val="1904495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110000"/>
              </a:lnSpc>
            </a:pPr>
            <a:r>
              <a:rPr lang="zh-CN" altLang="en-US" sz="2800" dirty="0" smtClean="0"/>
              <a:t>锁存器</a:t>
            </a:r>
            <a:endParaRPr lang="en-US" altLang="zh-CN" sz="2800" dirty="0" smtClean="0"/>
          </a:p>
          <a:p>
            <a:pPr lvl="1">
              <a:lnSpc>
                <a:spcPct val="110000"/>
              </a:lnSpc>
            </a:pPr>
            <a:r>
              <a:rPr lang="en-US" altLang="zh-CN" sz="2400" dirty="0" smtClean="0"/>
              <a:t>S-R</a:t>
            </a:r>
            <a:r>
              <a:rPr lang="zh-CN" altLang="en-US" sz="2400" dirty="0" smtClean="0"/>
              <a:t>锁存器</a:t>
            </a:r>
          </a:p>
          <a:p>
            <a:pPr lvl="1">
              <a:lnSpc>
                <a:spcPct val="110000"/>
              </a:lnSpc>
            </a:pPr>
            <a:r>
              <a:rPr lang="en-US" altLang="zh-CN" sz="2400" dirty="0" smtClean="0"/>
              <a:t>D</a:t>
            </a:r>
            <a:r>
              <a:rPr lang="zh-CN" altLang="en-US" sz="2400" dirty="0" smtClean="0"/>
              <a:t>锁存器</a:t>
            </a:r>
          </a:p>
          <a:p>
            <a:pPr>
              <a:lnSpc>
                <a:spcPct val="110000"/>
              </a:lnSpc>
            </a:pPr>
            <a:r>
              <a:rPr lang="zh-CN" altLang="en-US" sz="2800" dirty="0" smtClean="0"/>
              <a:t>触发器</a:t>
            </a:r>
            <a:endParaRPr lang="en-US" altLang="zh-CN" sz="2800" dirty="0" smtClean="0"/>
          </a:p>
          <a:p>
            <a:pPr lvl="1">
              <a:lnSpc>
                <a:spcPct val="110000"/>
              </a:lnSpc>
            </a:pPr>
            <a:r>
              <a:rPr lang="zh-CN" altLang="en-US" sz="2400" dirty="0" smtClean="0"/>
              <a:t>主从</a:t>
            </a:r>
            <a:r>
              <a:rPr lang="en-US" altLang="zh-CN" sz="2400" dirty="0" smtClean="0"/>
              <a:t>SR</a:t>
            </a:r>
            <a:r>
              <a:rPr lang="zh-CN" altLang="en-US" sz="2400" dirty="0" smtClean="0"/>
              <a:t>触发器</a:t>
            </a:r>
          </a:p>
          <a:p>
            <a:pPr lvl="1">
              <a:lnSpc>
                <a:spcPct val="110000"/>
              </a:lnSpc>
            </a:pPr>
            <a:r>
              <a:rPr lang="zh-CN" altLang="en-US" sz="2400" dirty="0" smtClean="0"/>
              <a:t>主从</a:t>
            </a:r>
            <a:r>
              <a:rPr lang="en-US" altLang="zh-CN" sz="2400" dirty="0" smtClean="0"/>
              <a:t>D</a:t>
            </a:r>
            <a:r>
              <a:rPr lang="zh-CN" altLang="en-US" sz="2400" dirty="0" smtClean="0"/>
              <a:t>触发器</a:t>
            </a:r>
          </a:p>
          <a:p>
            <a:pPr lvl="1">
              <a:lnSpc>
                <a:spcPct val="110000"/>
              </a:lnSpc>
            </a:pPr>
            <a:r>
              <a:rPr lang="zh-CN" altLang="en-US" sz="2400" dirty="0" smtClean="0"/>
              <a:t>主从</a:t>
            </a:r>
            <a:r>
              <a:rPr lang="en-US" altLang="zh-CN" sz="2400" dirty="0" smtClean="0"/>
              <a:t>JK</a:t>
            </a:r>
            <a:r>
              <a:rPr lang="zh-CN" altLang="en-US" sz="2400" dirty="0" smtClean="0"/>
              <a:t>触发器</a:t>
            </a:r>
            <a:endParaRPr lang="en-US" altLang="zh-CN" sz="2400" dirty="0" smtClean="0"/>
          </a:p>
          <a:p>
            <a:pPr lvl="1">
              <a:lnSpc>
                <a:spcPct val="110000"/>
              </a:lnSpc>
            </a:pPr>
            <a:r>
              <a:rPr lang="zh-CN" altLang="en-US" sz="2400" dirty="0" smtClean="0"/>
              <a:t>边沿</a:t>
            </a:r>
            <a:r>
              <a:rPr lang="en-US" altLang="zh-CN" sz="2400" dirty="0" smtClean="0"/>
              <a:t>JK</a:t>
            </a:r>
            <a:r>
              <a:rPr lang="zh-CN" altLang="en-US" sz="2400" dirty="0" smtClean="0"/>
              <a:t>触发器</a:t>
            </a:r>
          </a:p>
          <a:p>
            <a:pPr lvl="1">
              <a:lnSpc>
                <a:spcPct val="110000"/>
              </a:lnSpc>
            </a:pPr>
            <a:r>
              <a:rPr lang="en-US" altLang="zh-CN" sz="2400" dirty="0" smtClean="0"/>
              <a:t>T</a:t>
            </a:r>
            <a:r>
              <a:rPr lang="zh-CN" altLang="en-US" sz="2400" dirty="0" smtClean="0"/>
              <a:t>触发器</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63</a:t>
            </a:fld>
            <a:endParaRPr lang="en-US" altLang="zh-CN"/>
          </a:p>
        </p:txBody>
      </p:sp>
    </p:spTree>
    <p:extLst>
      <p:ext uri="{BB962C8B-B14F-4D97-AF65-F5344CB8AC3E}">
        <p14:creationId xmlns:p14="http://schemas.microsoft.com/office/powerpoint/2010/main" val="312674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smtClean="0"/>
              <a:t>特性表（逻辑功能表）</a:t>
            </a:r>
          </a:p>
          <a:p>
            <a:pPr lvl="1"/>
            <a:r>
              <a:rPr lang="zh-CN" altLang="en-US" sz="2400" dirty="0" smtClean="0"/>
              <a:t>含有状态变量的真值表</a:t>
            </a:r>
          </a:p>
          <a:p>
            <a:pPr lvl="1"/>
            <a:r>
              <a:rPr lang="zh-CN" altLang="en-US" sz="2400" dirty="0" smtClean="0"/>
              <a:t>可以转换为两种形式</a:t>
            </a:r>
            <a:endParaRPr lang="en-US" altLang="zh-CN" sz="2400" dirty="0" smtClean="0"/>
          </a:p>
          <a:p>
            <a:pPr lvl="2"/>
            <a:r>
              <a:rPr lang="zh-CN" altLang="en-US" dirty="0" smtClean="0"/>
              <a:t>状态表</a:t>
            </a:r>
          </a:p>
          <a:p>
            <a:pPr lvl="2"/>
            <a:r>
              <a:rPr lang="zh-CN" altLang="en-US" dirty="0" smtClean="0"/>
              <a:t>激励表</a:t>
            </a:r>
          </a:p>
          <a:p>
            <a:r>
              <a:rPr lang="zh-CN" altLang="en-US" sz="2800" dirty="0" smtClean="0"/>
              <a:t>状态方程</a:t>
            </a:r>
          </a:p>
          <a:p>
            <a:pPr lvl="1"/>
            <a:r>
              <a:rPr lang="zh-CN" altLang="en-US" sz="2400" dirty="0" smtClean="0"/>
              <a:t>含有状态变量的逻辑表达式</a:t>
            </a:r>
          </a:p>
          <a:p>
            <a:pPr lvl="1"/>
            <a:r>
              <a:rPr lang="zh-CN" altLang="en-US" sz="2400" dirty="0" smtClean="0"/>
              <a:t>状态方程 和 激励方程</a:t>
            </a:r>
          </a:p>
          <a:p>
            <a:r>
              <a:rPr lang="zh-CN" altLang="en-US" sz="2800" dirty="0" smtClean="0"/>
              <a:t>状态转移图</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7</a:t>
            </a:fld>
            <a:endParaRPr lang="en-US" altLang="zh-CN"/>
          </a:p>
        </p:txBody>
      </p:sp>
    </p:spTree>
    <p:extLst>
      <p:ext uri="{BB962C8B-B14F-4D97-AF65-F5344CB8AC3E}">
        <p14:creationId xmlns:p14="http://schemas.microsoft.com/office/powerpoint/2010/main" val="172556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4925" cy="3836988"/>
          </a:xfrm>
          <a:ln/>
        </p:spPr>
      </p:sp>
      <p:sp>
        <p:nvSpPr>
          <p:cNvPr id="60419" name="备注占位符 2"/>
          <p:cNvSpPr>
            <a:spLocks noGrp="1"/>
          </p:cNvSpPr>
          <p:nvPr>
            <p:ph type="body" idx="1"/>
          </p:nvPr>
        </p:nvSpPr>
        <p:spPr>
          <a:noFill/>
          <a:ln/>
        </p:spPr>
        <p:txBody>
          <a:bodyPr/>
          <a:lstStyle/>
          <a:p>
            <a:r>
              <a:rPr lang="zh-CN" altLang="en-US" smtClean="0">
                <a:latin typeface="Arial" pitchFamily="34" charset="0"/>
              </a:rPr>
              <a:t>占空比：有效时间</a:t>
            </a:r>
            <a:r>
              <a:rPr lang="en-US" altLang="zh-CN" smtClean="0">
                <a:latin typeface="Arial" pitchFamily="34" charset="0"/>
              </a:rPr>
              <a:t>/</a:t>
            </a:r>
            <a:r>
              <a:rPr lang="zh-CN" altLang="en-US" smtClean="0">
                <a:latin typeface="Arial" pitchFamily="34" charset="0"/>
              </a:rPr>
              <a:t>时钟周期</a:t>
            </a:r>
          </a:p>
        </p:txBody>
      </p:sp>
      <p:sp>
        <p:nvSpPr>
          <p:cNvPr id="60420" name="灯片编号占位符 3"/>
          <p:cNvSpPr>
            <a:spLocks noGrp="1"/>
          </p:cNvSpPr>
          <p:nvPr>
            <p:ph type="sldNum" sz="quarter" idx="5"/>
          </p:nvPr>
        </p:nvSpPr>
        <p:spPr>
          <a:noFill/>
        </p:spPr>
        <p:txBody>
          <a:bodyPr/>
          <a:lstStyle/>
          <a:p>
            <a:fld id="{0E798A4F-2CFA-4598-93A1-4CE678602ED5}" type="slidenum">
              <a:rPr lang="en-US" altLang="zh-CN" smtClean="0">
                <a:latin typeface="Arial" pitchFamily="34" charset="0"/>
              </a:rPr>
              <a:pPr/>
              <a:t>9</a:t>
            </a:fld>
            <a:endParaRPr lang="en-US" altLang="zh-CN" smtClean="0">
              <a:latin typeface="Arial" pitchFamily="34" charset="0"/>
            </a:endParaRPr>
          </a:p>
        </p:txBody>
      </p:sp>
    </p:spTree>
    <p:extLst>
      <p:ext uri="{BB962C8B-B14F-4D97-AF65-F5344CB8AC3E}">
        <p14:creationId xmlns:p14="http://schemas.microsoft.com/office/powerpoint/2010/main" val="334171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smtClean="0">
                <a:ea typeface="黑体" panose="02010609060101010101" pitchFamily="49" charset="-122"/>
              </a:rPr>
              <a:t>时钟信号</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10</a:t>
            </a:fld>
            <a:endParaRPr lang="en-US" altLang="zh-CN"/>
          </a:p>
        </p:txBody>
      </p:sp>
    </p:spTree>
    <p:extLst>
      <p:ext uri="{BB962C8B-B14F-4D97-AF65-F5344CB8AC3E}">
        <p14:creationId xmlns:p14="http://schemas.microsoft.com/office/powerpoint/2010/main" val="256945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SRAM,DRAM</a:t>
            </a:r>
            <a:r>
              <a:rPr lang="zh-CN" altLang="en-US" dirty="0" smtClean="0"/>
              <a:t>第</a:t>
            </a:r>
            <a:r>
              <a:rPr lang="en-US" altLang="zh-CN" dirty="0" smtClean="0"/>
              <a:t>9</a:t>
            </a:r>
            <a:r>
              <a:rPr lang="zh-CN" altLang="en-US" dirty="0" smtClean="0"/>
              <a:t>章学习</a:t>
            </a:r>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11</a:t>
            </a:fld>
            <a:endParaRPr lang="en-US" altLang="zh-CN"/>
          </a:p>
        </p:txBody>
      </p:sp>
    </p:spTree>
    <p:extLst>
      <p:ext uri="{BB962C8B-B14F-4D97-AF65-F5344CB8AC3E}">
        <p14:creationId xmlns:p14="http://schemas.microsoft.com/office/powerpoint/2010/main" val="841330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存储元件的类型 </a:t>
            </a:r>
          </a:p>
          <a:p>
            <a:pPr lvl="1"/>
            <a:r>
              <a:rPr lang="zh-CN" altLang="en-US" dirty="0" smtClean="0"/>
              <a:t>锁存器</a:t>
            </a:r>
            <a:r>
              <a:rPr lang="en-US" altLang="zh-CN" dirty="0" smtClean="0"/>
              <a:t>(</a:t>
            </a:r>
            <a:r>
              <a:rPr lang="en-US" altLang="zh-CN" i="1" dirty="0" smtClean="0"/>
              <a:t>latch</a:t>
            </a:r>
            <a:r>
              <a:rPr lang="en-US" altLang="zh-CN" dirty="0" smtClean="0"/>
              <a:t>) </a:t>
            </a:r>
          </a:p>
          <a:p>
            <a:pPr lvl="1"/>
            <a:endParaRPr lang="en-US" altLang="zh-CN" dirty="0" smtClean="0"/>
          </a:p>
          <a:p>
            <a:pPr lvl="1"/>
            <a:r>
              <a:rPr lang="zh-CN" altLang="en-US" dirty="0" smtClean="0"/>
              <a:t>触发器</a:t>
            </a:r>
            <a:r>
              <a:rPr lang="en-US" altLang="zh-CN" dirty="0" smtClean="0"/>
              <a:t>(</a:t>
            </a:r>
            <a:r>
              <a:rPr lang="en-US" altLang="zh-CN" i="1" dirty="0" smtClean="0"/>
              <a:t>flip-flop</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1B5A5090-33F7-46F5-8FE9-06BB324BB7E3}" type="slidenum">
              <a:rPr lang="en-US" altLang="zh-CN" smtClean="0"/>
              <a:pPr>
                <a:defRPr/>
              </a:pPr>
              <a:t>12</a:t>
            </a:fld>
            <a:endParaRPr lang="en-US" altLang="zh-CN"/>
          </a:p>
        </p:txBody>
      </p:sp>
    </p:spTree>
    <p:extLst>
      <p:ext uri="{BB962C8B-B14F-4D97-AF65-F5344CB8AC3E}">
        <p14:creationId xmlns:p14="http://schemas.microsoft.com/office/powerpoint/2010/main" val="2843499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4DD56ADE-D812-47A8-A238-CB3696D64F38}" type="datetime1">
              <a:rPr lang="zh-CN" altLang="en-US" smtClean="0"/>
              <a:t>2016/5/5</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070C3461-1925-4EAA-9C90-F5B4C7A33DDB}" type="slidenum">
              <a:rPr lang="en-US" altLang="zh-CN" smtClean="0"/>
              <a:pPr>
                <a:defRPr/>
              </a:pPr>
              <a:t>‹#›</a:t>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extLst>
      <p:ext uri="{BB962C8B-B14F-4D97-AF65-F5344CB8AC3E}">
        <p14:creationId xmlns:p14="http://schemas.microsoft.com/office/powerpoint/2010/main" val="249571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ECF0648D-84B6-46C3-B9FB-97708EC3558A}" type="datetime1">
              <a:rPr lang="zh-CN" altLang="en-US" smtClean="0"/>
              <a:t>2016/5/5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A417FE-F425-4737-9F54-FC407C36B58E}" type="slidenum">
              <a:rPr lang="en-US" altLang="zh-CN" smtClean="0"/>
              <a:pPr>
                <a:defRPr/>
              </a:pPr>
              <a:t>‹#›</a:t>
            </a:fld>
            <a:endParaRPr lang="en-US" altLang="zh-CN"/>
          </a:p>
        </p:txBody>
      </p:sp>
    </p:spTree>
    <p:extLst>
      <p:ext uri="{BB962C8B-B14F-4D97-AF65-F5344CB8AC3E}">
        <p14:creationId xmlns:p14="http://schemas.microsoft.com/office/powerpoint/2010/main" val="370622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0BB7F608-99EE-4A98-9BEE-941F30DBF3EF}" type="datetime1">
              <a:rPr lang="zh-CN" altLang="en-US" smtClean="0"/>
              <a:t>2016/5/5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0754843-1C7C-4F17-B9B0-F0D5560239D2}" type="slidenum">
              <a:rPr lang="en-US" altLang="zh-CN" smtClean="0"/>
              <a:pPr>
                <a:defRPr/>
              </a:pPr>
              <a:t>‹#›</a:t>
            </a:fld>
            <a:endParaRPr lang="en-US" altLang="zh-CN"/>
          </a:p>
        </p:txBody>
      </p:sp>
    </p:spTree>
    <p:extLst>
      <p:ext uri="{BB962C8B-B14F-4D97-AF65-F5344CB8AC3E}">
        <p14:creationId xmlns:p14="http://schemas.microsoft.com/office/powerpoint/2010/main" val="297959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7ED1B09D-096E-4F00-9F35-6AB5DFF753EA}" type="datetime1">
              <a:rPr lang="zh-CN" altLang="en-US" smtClean="0"/>
              <a:t>2016/5/5</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DAF0652-CFD9-44F1-9A90-A10999492A07}" type="slidenum">
              <a:rPr lang="en-US" altLang="zh-CN" smtClean="0"/>
              <a:pPr>
                <a:defRPr/>
              </a:pPr>
              <a:t>‹#›</a:t>
            </a:fld>
            <a:endParaRPr lang="en-US" altLang="zh-CN"/>
          </a:p>
        </p:txBody>
      </p:sp>
    </p:spTree>
    <p:extLst>
      <p:ext uri="{BB962C8B-B14F-4D97-AF65-F5344CB8AC3E}">
        <p14:creationId xmlns:p14="http://schemas.microsoft.com/office/powerpoint/2010/main" val="275224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FCACCAA-B840-4697-9ADC-D6F11F74CEBE}" type="datetime1">
              <a:rPr lang="zh-CN" altLang="en-US" smtClean="0"/>
              <a:t>2016/5/5</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1E9ADD9-39E3-426F-AA71-39AD7C7A7672}" type="slidenum">
              <a:rPr lang="en-US" altLang="zh-CN" smtClean="0"/>
              <a:pPr>
                <a:defRPr/>
              </a:pPr>
              <a:t>‹#›</a:t>
            </a:fld>
            <a:endParaRPr lang="en-US" altLang="zh-CN"/>
          </a:p>
        </p:txBody>
      </p:sp>
    </p:spTree>
    <p:extLst>
      <p:ext uri="{BB962C8B-B14F-4D97-AF65-F5344CB8AC3E}">
        <p14:creationId xmlns:p14="http://schemas.microsoft.com/office/powerpoint/2010/main" val="197107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524000"/>
            <a:ext cx="3905250" cy="46085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48250" y="1524000"/>
            <a:ext cx="3906838" cy="46085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fld id="{EBF8E2B0-F64B-4EC3-B959-166B0D734DBA}" type="datetime1">
              <a:rPr lang="zh-CN" altLang="en-US" smtClean="0"/>
              <a:t>2016/5/5</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7</a:t>
            </a:r>
            <a:r>
              <a:rPr lang="zh-CN" altLang="en-US"/>
              <a:t>章时序逻辑设计原理</a:t>
            </a: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C24551C5-B31C-4F28-B40C-51C9AD639DAD}" type="slidenum">
              <a:rPr lang="zh-CN" altLang="en-US"/>
              <a:pPr>
                <a:defRPr/>
              </a:pPr>
              <a:t>‹#›</a:t>
            </a:fld>
            <a:endParaRPr lang="en-US" altLang="zh-CN"/>
          </a:p>
        </p:txBody>
      </p:sp>
    </p:spTree>
    <p:extLst>
      <p:ext uri="{BB962C8B-B14F-4D97-AF65-F5344CB8AC3E}">
        <p14:creationId xmlns:p14="http://schemas.microsoft.com/office/powerpoint/2010/main" val="303686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5CF4D182-3A4D-4353-9BEF-32F3CD8F6291}" type="datetime1">
              <a:rPr lang="zh-CN" altLang="en-US" smtClean="0"/>
              <a:t>2016/5/5</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smtClean="0"/>
              <a:t>第</a:t>
            </a:r>
            <a:r>
              <a:rPr lang="en-US" altLang="zh-CN" smtClean="0"/>
              <a:t>7</a:t>
            </a:r>
            <a:r>
              <a:rPr lang="zh-CN" altLang="en-US" smtClean="0"/>
              <a:t>章时序逻辑设计原理</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E9BFCB27-5BCF-4F93-A737-639A5AED2AF6}" type="slidenum">
              <a:rPr lang="en-US" altLang="zh-CN" smtClean="0"/>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latin typeface="Arial"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0" y="0"/>
            <a:ext cx="1023938" cy="1032566"/>
          </a:xfrm>
          <a:prstGeom prst="rect">
            <a:avLst/>
          </a:prstGeom>
        </p:spPr>
      </p:pic>
    </p:spTree>
    <p:extLst>
      <p:ext uri="{BB962C8B-B14F-4D97-AF65-F5344CB8AC3E}">
        <p14:creationId xmlns:p14="http://schemas.microsoft.com/office/powerpoint/2010/main" val="13461360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Lst>
  <p:timing>
    <p:tnLst>
      <p:par>
        <p:cTn id="1" dur="indefinite" restart="never" nodeType="tmRoot"/>
      </p:par>
    </p:tnLst>
  </p:timing>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2.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1.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oleObject" Target="../embeddings/oleObject4.bin"/><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8.bin"/><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6.bin"/><Relationship Id="rId3" Type="http://schemas.openxmlformats.org/officeDocument/2006/relationships/notesSlide" Target="../notesSlides/notesSlide31.xml"/><Relationship Id="rId7" Type="http://schemas.openxmlformats.org/officeDocument/2006/relationships/image" Target="../media/image38.emf"/><Relationship Id="rId12"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9.emf"/><Relationship Id="rId14" Type="http://schemas.openxmlformats.org/officeDocument/2006/relationships/image" Target="../media/image41.wmf"/></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49.png"/><Relationship Id="rId4" Type="http://schemas.openxmlformats.org/officeDocument/2006/relationships/oleObject" Target="../embeddings/oleObject1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4.wmf"/><Relationship Id="rId5" Type="http://schemas.openxmlformats.org/officeDocument/2006/relationships/oleObject" Target="../embeddings/oleObject20.bin"/><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4.wmf"/><Relationship Id="rId3" Type="http://schemas.openxmlformats.org/officeDocument/2006/relationships/notesSlide" Target="../notesSlides/notesSlide38.xml"/><Relationship Id="rId7" Type="http://schemas.openxmlformats.org/officeDocument/2006/relationships/image" Target="../media/image25.wmf"/><Relationship Id="rId12"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2.bin"/><Relationship Id="rId11" Type="http://schemas.openxmlformats.org/officeDocument/2006/relationships/image" Target="../media/image58.png"/><Relationship Id="rId5" Type="http://schemas.openxmlformats.org/officeDocument/2006/relationships/image" Target="../media/image50.wmf"/><Relationship Id="rId15" Type="http://schemas.openxmlformats.org/officeDocument/2006/relationships/image" Target="../media/image41.wmf"/><Relationship Id="rId10" Type="http://schemas.openxmlformats.org/officeDocument/2006/relationships/image" Target="../media/image57.png"/><Relationship Id="rId4" Type="http://schemas.openxmlformats.org/officeDocument/2006/relationships/oleObject" Target="../embeddings/oleObject21.bin"/><Relationship Id="rId9" Type="http://schemas.openxmlformats.org/officeDocument/2006/relationships/image" Target="../media/image56.png"/><Relationship Id="rId1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3.png"/><Relationship Id="rId5" Type="http://schemas.openxmlformats.org/officeDocument/2006/relationships/image" Target="../media/image32.png"/><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2.png"/><Relationship Id="rId5" Type="http://schemas.openxmlformats.org/officeDocument/2006/relationships/image" Target="../media/image47.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pPr eaLnBrk="1" hangingPunct="1"/>
            <a:r>
              <a:rPr lang="zh-CN" altLang="en-US" sz="4400" smtClean="0"/>
              <a:t>第</a:t>
            </a:r>
            <a:r>
              <a:rPr lang="en-US" altLang="zh-CN" sz="4400" smtClean="0"/>
              <a:t>7</a:t>
            </a:r>
            <a:r>
              <a:rPr lang="zh-CN" altLang="en-US" sz="4400" smtClean="0"/>
              <a:t>章</a:t>
            </a:r>
            <a:r>
              <a:rPr lang="en-US" altLang="zh-CN" sz="4400" smtClean="0"/>
              <a:t/>
            </a:r>
            <a:br>
              <a:rPr lang="en-US" altLang="zh-CN" sz="4400" smtClean="0"/>
            </a:br>
            <a:r>
              <a:rPr lang="zh-CN" altLang="en-US" sz="4400" smtClean="0"/>
              <a:t>时序逻辑设计原理</a:t>
            </a:r>
            <a:endParaRPr lang="en-US" altLang="zh-CN" sz="4400" smtClean="0"/>
          </a:p>
        </p:txBody>
      </p:sp>
      <p:sp>
        <p:nvSpPr>
          <p:cNvPr id="24579" name="Rectangle 3"/>
          <p:cNvSpPr>
            <a:spLocks noGrp="1" noChangeArrowheads="1"/>
          </p:cNvSpPr>
          <p:nvPr>
            <p:ph type="subTitle" idx="1"/>
          </p:nvPr>
        </p:nvSpPr>
        <p:spPr>
          <a:xfrm>
            <a:off x="849313" y="3049588"/>
            <a:ext cx="6248400" cy="2971800"/>
          </a:xfrm>
        </p:spPr>
        <p:txBody>
          <a:bodyPr/>
          <a:lstStyle/>
          <a:p>
            <a:pPr algn="ctr" eaLnBrk="1" hangingPunct="1"/>
            <a:r>
              <a:rPr lang="zh-CN" altLang="en-US" dirty="0" smtClean="0"/>
              <a:t>第一讲 锁存器和触发器</a:t>
            </a:r>
            <a:endParaRPr lang="en-US" altLang="zh-CN" dirty="0" smtClean="0"/>
          </a:p>
          <a:p>
            <a:pPr algn="ctr" eaLnBrk="1" hangingPunct="1"/>
            <a:endParaRPr lang="en-US" altLang="zh-CN" dirty="0" smtClean="0"/>
          </a:p>
          <a:p>
            <a:pPr algn="ctr" eaLnBrk="1" hangingPunct="1"/>
            <a:endParaRPr lang="en-US" altLang="zh-CN" dirty="0"/>
          </a:p>
          <a:p>
            <a:pPr algn="ctr" eaLnBrk="1" hangingPunct="1"/>
            <a:r>
              <a:rPr lang="zh-CN" altLang="en-US" dirty="0" smtClean="0"/>
              <a:t>吴海军</a:t>
            </a:r>
            <a:endParaRPr lang="en-US" altLang="zh-CN" dirty="0" smtClean="0"/>
          </a:p>
          <a:p>
            <a:pPr algn="ctr" eaLnBrk="1" hangingPunct="1"/>
            <a:r>
              <a:rPr lang="zh-CN" altLang="en-US" dirty="0" smtClean="0"/>
              <a:t>南京大学计算机系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引言：</a:t>
            </a:r>
            <a:r>
              <a:rPr lang="zh-CN" altLang="en-US" sz="4000" b="0" dirty="0" smtClean="0">
                <a:ea typeface="黑体" panose="02010609060101010101" pitchFamily="49" charset="-122"/>
              </a:rPr>
              <a:t>时钟信号</a:t>
            </a:r>
            <a:endParaRPr lang="zh-CN" altLang="en-US" dirty="0"/>
          </a:p>
        </p:txBody>
      </p:sp>
      <p:sp>
        <p:nvSpPr>
          <p:cNvPr id="3" name="内容占位符 2"/>
          <p:cNvSpPr>
            <a:spLocks noGrp="1"/>
          </p:cNvSpPr>
          <p:nvPr>
            <p:ph idx="1"/>
          </p:nvPr>
        </p:nvSpPr>
        <p:spPr>
          <a:xfrm>
            <a:off x="457200" y="1239839"/>
            <a:ext cx="8686800" cy="1469082"/>
          </a:xfrm>
        </p:spPr>
        <p:txBody>
          <a:bodyPr/>
          <a:lstStyle/>
          <a:p>
            <a:pPr>
              <a:spcBef>
                <a:spcPts val="0"/>
              </a:spcBef>
              <a:buClr>
                <a:srgbClr val="FF0000"/>
              </a:buClr>
            </a:pPr>
            <a:r>
              <a:rPr lang="zh-CN" altLang="en-US" sz="2800" dirty="0">
                <a:latin typeface="+mn-ea"/>
              </a:rPr>
              <a:t>占空比（</a:t>
            </a:r>
            <a:r>
              <a:rPr lang="en-US" altLang="zh-CN" sz="2800" dirty="0">
                <a:latin typeface="+mn-ea"/>
              </a:rPr>
              <a:t>duty cycle</a:t>
            </a:r>
            <a:r>
              <a:rPr lang="zh-CN" altLang="en-US" sz="2800" dirty="0">
                <a:latin typeface="+mn-ea"/>
              </a:rPr>
              <a:t>）是时钟信号的有效时间与时钟周期的百分比。</a:t>
            </a:r>
          </a:p>
          <a:p>
            <a:pPr>
              <a:spcBef>
                <a:spcPts val="0"/>
              </a:spcBef>
              <a:buClr>
                <a:srgbClr val="FF0000"/>
              </a:buClr>
            </a:pPr>
            <a:r>
              <a:rPr lang="zh-CN" altLang="en-US" sz="2800" dirty="0" smtClean="0">
                <a:latin typeface="+mn-ea"/>
              </a:rPr>
              <a:t>同步</a:t>
            </a:r>
            <a:r>
              <a:rPr lang="zh-CN" altLang="en-US" sz="2800" dirty="0">
                <a:latin typeface="+mn-ea"/>
              </a:rPr>
              <a:t>时序电路与异步时序电路</a:t>
            </a:r>
          </a:p>
          <a:p>
            <a:pPr>
              <a:spcBef>
                <a:spcPts val="0"/>
              </a:spcBef>
            </a:pPr>
            <a:endParaRPr lang="zh-CN" altLang="en-US" sz="2800" dirty="0">
              <a:latin typeface="+mn-ea"/>
            </a:endParaRPr>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a:xfrm>
            <a:off x="3124200" y="6415087"/>
            <a:ext cx="2895600" cy="268287"/>
          </a:xfrm>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10</a:t>
            </a:fld>
            <a:endParaRPr lang="en-US" altLang="zh-CN"/>
          </a:p>
        </p:txBody>
      </p:sp>
      <p:pic>
        <p:nvPicPr>
          <p:cNvPr id="8" name="Picture 20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708922"/>
            <a:ext cx="7460332" cy="34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41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0" dirty="0"/>
              <a:t/>
            </a:r>
            <a:br>
              <a:rPr lang="zh-CN" altLang="en-US" sz="4000" b="0" dirty="0"/>
            </a:br>
            <a:r>
              <a:rPr lang="zh-CN" altLang="en-US" sz="4000" b="0" dirty="0" smtClean="0"/>
              <a:t>引言：</a:t>
            </a:r>
            <a:r>
              <a:rPr lang="zh-CN" altLang="en-US" sz="4000" dirty="0" smtClean="0"/>
              <a:t>存储层次</a:t>
            </a:r>
            <a:endParaRPr lang="zh-CN" altLang="en-US" sz="4000" dirty="0"/>
          </a:p>
        </p:txBody>
      </p:sp>
      <p:sp>
        <p:nvSpPr>
          <p:cNvPr id="3" name="日期占位符 2"/>
          <p:cNvSpPr>
            <a:spLocks noGrp="1"/>
          </p:cNvSpPr>
          <p:nvPr>
            <p:ph type="dt" sz="half" idx="10"/>
          </p:nvPr>
        </p:nvSpPr>
        <p:spPr/>
        <p:txBody>
          <a:bodyPr/>
          <a:lstStyle/>
          <a:p>
            <a:pPr>
              <a:defRPr/>
            </a:pPr>
            <a:fld id="{13D62C51-A11F-4DC0-8241-D35D4621D892}" type="datetime1">
              <a:rPr lang="zh-CN" altLang="en-US" smtClean="0"/>
              <a:t>2016/5/5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11</a:t>
            </a:fld>
            <a:endParaRPr lang="en-US" altLang="zh-CN"/>
          </a:p>
        </p:txBody>
      </p:sp>
      <p:sp>
        <p:nvSpPr>
          <p:cNvPr id="7" name="圆角矩形 6"/>
          <p:cNvSpPr/>
          <p:nvPr/>
        </p:nvSpPr>
        <p:spPr>
          <a:xfrm>
            <a:off x="2709251" y="1672929"/>
            <a:ext cx="2160240"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rPr>
              <a:t>寄存器组</a:t>
            </a:r>
            <a:endParaRPr lang="zh-CN" altLang="en-US" sz="2400" dirty="0">
              <a:solidFill>
                <a:srgbClr val="FF0000"/>
              </a:solidFill>
            </a:endParaRPr>
          </a:p>
        </p:txBody>
      </p:sp>
      <p:sp>
        <p:nvSpPr>
          <p:cNvPr id="8" name="圆角矩形 7"/>
          <p:cNvSpPr/>
          <p:nvPr/>
        </p:nvSpPr>
        <p:spPr>
          <a:xfrm>
            <a:off x="2288565" y="2768021"/>
            <a:ext cx="2910685"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00B050"/>
                </a:solidFill>
              </a:rPr>
              <a:t>高速缓冲存储器</a:t>
            </a:r>
            <a:endParaRPr lang="zh-CN" altLang="en-US" sz="2800" dirty="0">
              <a:solidFill>
                <a:srgbClr val="00B050"/>
              </a:solidFill>
            </a:endParaRPr>
          </a:p>
        </p:txBody>
      </p:sp>
      <p:sp>
        <p:nvSpPr>
          <p:cNvPr id="9" name="圆角矩形 8"/>
          <p:cNvSpPr/>
          <p:nvPr/>
        </p:nvSpPr>
        <p:spPr>
          <a:xfrm>
            <a:off x="1907704" y="3861048"/>
            <a:ext cx="3680048"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00B050"/>
                </a:solidFill>
              </a:rPr>
              <a:t>主存</a:t>
            </a:r>
            <a:endParaRPr lang="zh-CN" altLang="en-US" sz="3200" dirty="0">
              <a:solidFill>
                <a:srgbClr val="00B050"/>
              </a:solidFill>
            </a:endParaRPr>
          </a:p>
        </p:txBody>
      </p:sp>
      <p:sp>
        <p:nvSpPr>
          <p:cNvPr id="10" name="圆角矩形 9"/>
          <p:cNvSpPr/>
          <p:nvPr/>
        </p:nvSpPr>
        <p:spPr>
          <a:xfrm>
            <a:off x="1619672" y="5085184"/>
            <a:ext cx="4248472" cy="57606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rgbClr val="00B050"/>
                </a:solidFill>
              </a:rPr>
              <a:t>辅助存储器</a:t>
            </a:r>
            <a:endParaRPr lang="zh-CN" altLang="en-US" sz="3600" dirty="0">
              <a:solidFill>
                <a:srgbClr val="00B050"/>
              </a:solidFill>
            </a:endParaRPr>
          </a:p>
        </p:txBody>
      </p:sp>
      <p:sp>
        <p:nvSpPr>
          <p:cNvPr id="11" name="TextBox 10"/>
          <p:cNvSpPr txBox="1"/>
          <p:nvPr/>
        </p:nvSpPr>
        <p:spPr>
          <a:xfrm>
            <a:off x="6461760" y="4986139"/>
            <a:ext cx="2016224" cy="830997"/>
          </a:xfrm>
          <a:prstGeom prst="rect">
            <a:avLst/>
          </a:prstGeom>
          <a:noFill/>
        </p:spPr>
        <p:txBody>
          <a:bodyPr wrap="square" rtlCol="0">
            <a:spAutoFit/>
          </a:bodyPr>
          <a:lstStyle/>
          <a:p>
            <a:r>
              <a:rPr lang="zh-CN" altLang="en-US" sz="2400" dirty="0" smtClean="0"/>
              <a:t>磁盘、磁带、闪存等</a:t>
            </a:r>
            <a:endParaRPr lang="zh-CN" altLang="en-US" sz="2400" dirty="0"/>
          </a:p>
        </p:txBody>
      </p:sp>
      <p:sp>
        <p:nvSpPr>
          <p:cNvPr id="12" name="TextBox 11"/>
          <p:cNvSpPr txBox="1"/>
          <p:nvPr/>
        </p:nvSpPr>
        <p:spPr>
          <a:xfrm>
            <a:off x="6522405" y="3851136"/>
            <a:ext cx="1894933" cy="830997"/>
          </a:xfrm>
          <a:prstGeom prst="rect">
            <a:avLst/>
          </a:prstGeom>
          <a:noFill/>
        </p:spPr>
        <p:txBody>
          <a:bodyPr wrap="square" rtlCol="0">
            <a:spAutoFit/>
          </a:bodyPr>
          <a:lstStyle/>
          <a:p>
            <a:r>
              <a:rPr lang="zh-CN" altLang="en-US" sz="2400" dirty="0"/>
              <a:t>动态</a:t>
            </a:r>
            <a:r>
              <a:rPr lang="zh-CN" altLang="en-US" sz="2400" dirty="0" smtClean="0"/>
              <a:t>存储器</a:t>
            </a:r>
            <a:r>
              <a:rPr lang="en-US" altLang="zh-CN" sz="2400" dirty="0" smtClean="0"/>
              <a:t>DRAM</a:t>
            </a:r>
            <a:endParaRPr lang="zh-CN" altLang="en-US" sz="2400" dirty="0"/>
          </a:p>
        </p:txBody>
      </p:sp>
      <p:sp>
        <p:nvSpPr>
          <p:cNvPr id="13" name="TextBox 12"/>
          <p:cNvSpPr txBox="1"/>
          <p:nvPr/>
        </p:nvSpPr>
        <p:spPr>
          <a:xfrm>
            <a:off x="6553200" y="2768021"/>
            <a:ext cx="1864138" cy="830997"/>
          </a:xfrm>
          <a:prstGeom prst="rect">
            <a:avLst/>
          </a:prstGeom>
          <a:noFill/>
        </p:spPr>
        <p:txBody>
          <a:bodyPr wrap="square" rtlCol="0">
            <a:spAutoFit/>
          </a:bodyPr>
          <a:lstStyle/>
          <a:p>
            <a:r>
              <a:rPr lang="zh-CN" altLang="en-US" sz="2400" dirty="0" smtClean="0"/>
              <a:t>静态存储器</a:t>
            </a:r>
            <a:r>
              <a:rPr lang="en-US" altLang="zh-CN" sz="2400" dirty="0" smtClean="0"/>
              <a:t>SRAM</a:t>
            </a:r>
            <a:endParaRPr lang="zh-CN" altLang="en-US" sz="2400" dirty="0"/>
          </a:p>
        </p:txBody>
      </p:sp>
      <p:sp>
        <p:nvSpPr>
          <p:cNvPr id="14" name="TextBox 13"/>
          <p:cNvSpPr txBox="1"/>
          <p:nvPr/>
        </p:nvSpPr>
        <p:spPr>
          <a:xfrm>
            <a:off x="6391118" y="1772816"/>
            <a:ext cx="2752882" cy="523220"/>
          </a:xfrm>
          <a:prstGeom prst="rect">
            <a:avLst/>
          </a:prstGeom>
          <a:noFill/>
        </p:spPr>
        <p:txBody>
          <a:bodyPr wrap="square" rtlCol="0">
            <a:spAutoFit/>
          </a:bodyPr>
          <a:lstStyle/>
          <a:p>
            <a:r>
              <a:rPr lang="zh-CN" altLang="en-US" sz="2800" dirty="0" smtClean="0"/>
              <a:t>触发器、锁存器</a:t>
            </a:r>
            <a:endParaRPr lang="zh-CN" altLang="en-US" sz="2800" dirty="0"/>
          </a:p>
        </p:txBody>
      </p:sp>
      <p:sp>
        <p:nvSpPr>
          <p:cNvPr id="15" name="TextBox 14"/>
          <p:cNvSpPr txBox="1"/>
          <p:nvPr/>
        </p:nvSpPr>
        <p:spPr>
          <a:xfrm>
            <a:off x="755576" y="1149709"/>
            <a:ext cx="1296144" cy="523220"/>
          </a:xfrm>
          <a:prstGeom prst="rect">
            <a:avLst/>
          </a:prstGeom>
          <a:noFill/>
        </p:spPr>
        <p:txBody>
          <a:bodyPr wrap="square" rtlCol="0">
            <a:spAutoFit/>
          </a:bodyPr>
          <a:lstStyle/>
          <a:p>
            <a:r>
              <a:rPr lang="zh-CN" altLang="en-US" sz="2800" dirty="0" smtClean="0"/>
              <a:t>速度快</a:t>
            </a:r>
            <a:endParaRPr lang="zh-CN" altLang="en-US" sz="2800" dirty="0"/>
          </a:p>
        </p:txBody>
      </p:sp>
      <p:sp>
        <p:nvSpPr>
          <p:cNvPr id="16" name="TextBox 15"/>
          <p:cNvSpPr txBox="1"/>
          <p:nvPr/>
        </p:nvSpPr>
        <p:spPr>
          <a:xfrm>
            <a:off x="110291" y="5661248"/>
            <a:ext cx="1296144" cy="523220"/>
          </a:xfrm>
          <a:prstGeom prst="rect">
            <a:avLst/>
          </a:prstGeom>
          <a:noFill/>
        </p:spPr>
        <p:txBody>
          <a:bodyPr wrap="square" rtlCol="0">
            <a:spAutoFit/>
          </a:bodyPr>
          <a:lstStyle/>
          <a:p>
            <a:r>
              <a:rPr lang="zh-CN" altLang="en-US" sz="2800" dirty="0" smtClean="0"/>
              <a:t>容量大</a:t>
            </a:r>
            <a:endParaRPr lang="zh-CN" altLang="en-US" sz="2800" dirty="0"/>
          </a:p>
        </p:txBody>
      </p:sp>
      <p:cxnSp>
        <p:nvCxnSpPr>
          <p:cNvPr id="18" name="直接箭头连接符 17"/>
          <p:cNvCxnSpPr/>
          <p:nvPr/>
        </p:nvCxnSpPr>
        <p:spPr>
          <a:xfrm>
            <a:off x="683568" y="1672929"/>
            <a:ext cx="0" cy="3961897"/>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259632" y="1672929"/>
            <a:ext cx="0" cy="398831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721847" y="5817136"/>
            <a:ext cx="4270721" cy="461665"/>
          </a:xfrm>
          <a:prstGeom prst="rect">
            <a:avLst/>
          </a:prstGeom>
        </p:spPr>
        <p:txBody>
          <a:bodyPr wrap="none">
            <a:spAutoFit/>
          </a:bodyPr>
          <a:lstStyle/>
          <a:p>
            <a:r>
              <a:rPr lang="zh-CN" altLang="en-US" sz="2400" dirty="0" smtClean="0"/>
              <a:t>计算机</a:t>
            </a:r>
            <a:r>
              <a:rPr lang="zh-CN" altLang="en-US" sz="2400" dirty="0"/>
              <a:t>内部的层次化存储结构 </a:t>
            </a:r>
          </a:p>
        </p:txBody>
      </p:sp>
    </p:spTree>
    <p:extLst>
      <p:ext uri="{BB962C8B-B14F-4D97-AF65-F5344CB8AC3E}">
        <p14:creationId xmlns:p14="http://schemas.microsoft.com/office/powerpoint/2010/main" val="18067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chemeClr val="accent4"/>
                </a:solidFill>
              </a:rPr>
              <a:t/>
            </a:r>
            <a:br>
              <a:rPr lang="zh-CN" altLang="en-US" b="0" dirty="0">
                <a:solidFill>
                  <a:schemeClr val="accent4"/>
                </a:solidFill>
              </a:rPr>
            </a:br>
            <a:r>
              <a:rPr lang="zh-CN" altLang="en-US" b="0" dirty="0" smtClean="0">
                <a:solidFill>
                  <a:schemeClr val="accent4"/>
                </a:solidFill>
              </a:rPr>
              <a:t>存储元件</a:t>
            </a:r>
            <a:r>
              <a:rPr lang="en-US" altLang="zh-CN" sz="4000" dirty="0"/>
              <a:t>(Memory device)</a:t>
            </a:r>
            <a:r>
              <a:rPr lang="zh-CN" altLang="en-US" b="0" dirty="0" smtClean="0">
                <a:solidFill>
                  <a:schemeClr val="accent4"/>
                </a:solidFill>
              </a:rPr>
              <a:t> </a:t>
            </a:r>
            <a:endParaRPr lang="zh-CN" altLang="en-US" dirty="0">
              <a:solidFill>
                <a:schemeClr val="accent4"/>
              </a:solidFill>
            </a:endParaRPr>
          </a:p>
        </p:txBody>
      </p:sp>
      <p:sp>
        <p:nvSpPr>
          <p:cNvPr id="3" name="内容占位符 2"/>
          <p:cNvSpPr>
            <a:spLocks noGrp="1"/>
          </p:cNvSpPr>
          <p:nvPr>
            <p:ph idx="1"/>
          </p:nvPr>
        </p:nvSpPr>
        <p:spPr>
          <a:xfrm>
            <a:off x="457200" y="1124744"/>
            <a:ext cx="8686800" cy="5209381"/>
          </a:xfrm>
        </p:spPr>
        <p:txBody>
          <a:bodyPr/>
          <a:lstStyle/>
          <a:p>
            <a:r>
              <a:rPr lang="zh-CN" altLang="en-US" sz="3200" dirty="0" smtClean="0"/>
              <a:t>一般是双稳态</a:t>
            </a:r>
            <a:r>
              <a:rPr lang="en-US" altLang="zh-CN" sz="3200" dirty="0" smtClean="0"/>
              <a:t>(</a:t>
            </a:r>
            <a:r>
              <a:rPr lang="en-US" altLang="zh-CN" sz="3200" dirty="0" err="1" smtClean="0"/>
              <a:t>bistable</a:t>
            </a:r>
            <a:r>
              <a:rPr lang="en-US" altLang="zh-CN" sz="3200" dirty="0" smtClean="0"/>
              <a:t>)</a:t>
            </a:r>
            <a:r>
              <a:rPr lang="zh-CN" altLang="en-US" sz="3200" dirty="0" smtClean="0"/>
              <a:t>元件 </a:t>
            </a:r>
            <a:endParaRPr lang="zh-CN" altLang="en-US" sz="3200" dirty="0"/>
          </a:p>
          <a:p>
            <a:pPr lvl="1"/>
            <a:r>
              <a:rPr lang="zh-CN" altLang="en-US" sz="2800" dirty="0" smtClean="0"/>
              <a:t>状态 </a:t>
            </a:r>
            <a:r>
              <a:rPr lang="en-US" altLang="zh-CN" sz="2800" dirty="0"/>
              <a:t>0 </a:t>
            </a:r>
            <a:r>
              <a:rPr lang="zh-CN" altLang="en-US" sz="2800" dirty="0"/>
              <a:t>，表示存储逻辑“</a:t>
            </a:r>
            <a:r>
              <a:rPr lang="en-US" altLang="zh-CN" sz="2800" dirty="0"/>
              <a:t>0</a:t>
            </a:r>
            <a:r>
              <a:rPr lang="zh-CN" altLang="en-US" sz="2800" dirty="0"/>
              <a:t>”。 </a:t>
            </a:r>
            <a:endParaRPr lang="en-US" altLang="zh-CN" sz="2800" dirty="0"/>
          </a:p>
          <a:p>
            <a:pPr lvl="1"/>
            <a:r>
              <a:rPr lang="zh-CN" altLang="en-US" sz="2800" dirty="0" smtClean="0"/>
              <a:t>状态 </a:t>
            </a:r>
            <a:r>
              <a:rPr lang="en-US" altLang="zh-CN" sz="2800" dirty="0"/>
              <a:t>1 </a:t>
            </a:r>
            <a:r>
              <a:rPr lang="zh-CN" altLang="en-US" sz="2800" dirty="0"/>
              <a:t>，表示存储逻辑“</a:t>
            </a:r>
            <a:r>
              <a:rPr lang="en-US" altLang="zh-CN" sz="2800" dirty="0"/>
              <a:t>1</a:t>
            </a:r>
            <a:r>
              <a:rPr lang="zh-CN" altLang="en-US" sz="2800" dirty="0"/>
              <a:t>”。 </a:t>
            </a:r>
            <a:endParaRPr lang="en-US" altLang="zh-CN" sz="2800" dirty="0"/>
          </a:p>
          <a:p>
            <a:pPr lvl="1"/>
            <a:r>
              <a:rPr lang="en-US" altLang="zh-CN" sz="2800" dirty="0" smtClean="0"/>
              <a:t>Q</a:t>
            </a:r>
            <a:r>
              <a:rPr lang="zh-CN" altLang="en-US" sz="2800" dirty="0" smtClean="0"/>
              <a:t>、</a:t>
            </a:r>
            <a:r>
              <a:rPr lang="en-US" altLang="zh-CN" sz="2800" dirty="0" smtClean="0"/>
              <a:t>QN</a:t>
            </a:r>
            <a:r>
              <a:rPr lang="zh-CN" altLang="en-US" sz="2800" dirty="0" smtClean="0"/>
              <a:t>：表示存储元件</a:t>
            </a:r>
            <a:r>
              <a:rPr lang="zh-CN" altLang="en-US" sz="2800" dirty="0"/>
              <a:t>的现态 </a:t>
            </a:r>
            <a:r>
              <a:rPr lang="zh-CN" altLang="en-US" sz="2800" dirty="0" smtClean="0"/>
              <a:t>。</a:t>
            </a:r>
            <a:endParaRPr lang="en-US" altLang="zh-CN" sz="2800" dirty="0" smtClean="0"/>
          </a:p>
          <a:p>
            <a:r>
              <a:rPr lang="zh-CN" altLang="en-US" sz="3200" dirty="0" smtClean="0"/>
              <a:t>有</a:t>
            </a:r>
            <a:r>
              <a:rPr lang="en-US" altLang="zh-CN" sz="3200" dirty="0" smtClean="0"/>
              <a:t>1</a:t>
            </a:r>
            <a:r>
              <a:rPr lang="zh-CN" altLang="en-US" sz="3200" dirty="0" smtClean="0"/>
              <a:t>个或多</a:t>
            </a:r>
            <a:r>
              <a:rPr lang="zh-CN" altLang="en-US" sz="3200" dirty="0"/>
              <a:t>个</a:t>
            </a:r>
            <a:r>
              <a:rPr lang="zh-CN" altLang="en-US" sz="3200" dirty="0" smtClean="0"/>
              <a:t>输入能</a:t>
            </a:r>
            <a:r>
              <a:rPr lang="zh-CN" altLang="en-US" sz="3200" dirty="0">
                <a:solidFill>
                  <a:srgbClr val="FF0000"/>
                </a:solidFill>
              </a:rPr>
              <a:t>激励</a:t>
            </a:r>
            <a:r>
              <a:rPr lang="zh-CN" altLang="en-US" sz="3200" dirty="0" smtClean="0"/>
              <a:t>或</a:t>
            </a:r>
            <a:r>
              <a:rPr lang="zh-CN" altLang="en-US" sz="3200" dirty="0" smtClean="0">
                <a:solidFill>
                  <a:srgbClr val="FF0000"/>
                </a:solidFill>
              </a:rPr>
              <a:t>驱动</a:t>
            </a:r>
            <a:r>
              <a:rPr lang="zh-CN" altLang="en-US" sz="3200" dirty="0"/>
              <a:t>存储元件进入</a:t>
            </a:r>
            <a:r>
              <a:rPr lang="zh-CN" altLang="en-US" sz="3200" b="1" dirty="0" smtClean="0">
                <a:solidFill>
                  <a:srgbClr val="00B050"/>
                </a:solidFill>
              </a:rPr>
              <a:t>稳定状态</a:t>
            </a:r>
            <a:r>
              <a:rPr lang="zh-CN" altLang="en-US" sz="3200" dirty="0" smtClean="0"/>
              <a:t>，这些输入被</a:t>
            </a:r>
            <a:r>
              <a:rPr lang="zh-CN" altLang="en-US" sz="3200" dirty="0"/>
              <a:t>称为</a:t>
            </a:r>
            <a:r>
              <a:rPr lang="zh-CN" altLang="en-US" sz="3200" dirty="0" smtClean="0">
                <a:solidFill>
                  <a:srgbClr val="FF0000"/>
                </a:solidFill>
              </a:rPr>
              <a:t>激励信号</a:t>
            </a:r>
            <a:r>
              <a:rPr lang="zh-CN" altLang="en-US" sz="3200" dirty="0" smtClean="0"/>
              <a:t>或</a:t>
            </a:r>
            <a:r>
              <a:rPr lang="zh-CN" altLang="en-US" sz="3200" dirty="0" smtClean="0">
                <a:solidFill>
                  <a:srgbClr val="FF0000"/>
                </a:solidFill>
              </a:rPr>
              <a:t>激励输入</a:t>
            </a:r>
            <a:r>
              <a:rPr lang="zh-CN" altLang="en-US" sz="3200" dirty="0"/>
              <a:t>。 </a:t>
            </a:r>
          </a:p>
          <a:p>
            <a:r>
              <a:rPr lang="zh-CN" altLang="en-US" sz="3200" dirty="0" smtClean="0"/>
              <a:t>根据</a:t>
            </a:r>
            <a:r>
              <a:rPr lang="zh-CN" altLang="en-US" sz="3200" dirty="0"/>
              <a:t>不同的激励输入来</a:t>
            </a:r>
            <a:r>
              <a:rPr lang="zh-CN" altLang="en-US" sz="3200" dirty="0" smtClean="0"/>
              <a:t>命名存储元件，有</a:t>
            </a:r>
            <a:r>
              <a:rPr lang="en-US" altLang="zh-CN" sz="2800" dirty="0" smtClean="0"/>
              <a:t>SR</a:t>
            </a:r>
            <a:r>
              <a:rPr lang="zh-CN" altLang="en-US" sz="2800" dirty="0"/>
              <a:t>、</a:t>
            </a:r>
            <a:r>
              <a:rPr lang="en-US" altLang="zh-CN" sz="2800" dirty="0"/>
              <a:t>JK</a:t>
            </a:r>
            <a:r>
              <a:rPr lang="zh-CN" altLang="en-US" sz="2800" dirty="0"/>
              <a:t>、</a:t>
            </a:r>
            <a:r>
              <a:rPr lang="en-US" altLang="zh-CN" sz="2800" dirty="0"/>
              <a:t>D</a:t>
            </a:r>
            <a:r>
              <a:rPr lang="zh-CN" altLang="en-US" sz="2800" dirty="0"/>
              <a:t>、</a:t>
            </a:r>
            <a:r>
              <a:rPr lang="en-US" altLang="zh-CN" sz="2800" dirty="0" smtClean="0"/>
              <a:t>T</a:t>
            </a:r>
            <a:r>
              <a:rPr lang="zh-CN" altLang="en-US" sz="2800" dirty="0" smtClean="0"/>
              <a:t>等不同存储元件</a:t>
            </a:r>
            <a:endParaRPr lang="zh-CN" altLang="en-US" sz="2800" dirty="0"/>
          </a:p>
          <a:p>
            <a:r>
              <a:rPr lang="zh-CN" altLang="en-US" dirty="0" smtClean="0"/>
              <a:t>有两种类型：锁存器</a:t>
            </a:r>
            <a:r>
              <a:rPr lang="en-US" altLang="zh-CN" dirty="0"/>
              <a:t>(</a:t>
            </a:r>
            <a:r>
              <a:rPr lang="en-US" altLang="zh-CN" i="1" dirty="0"/>
              <a:t>latch</a:t>
            </a:r>
            <a:r>
              <a:rPr lang="en-US" altLang="zh-CN" dirty="0"/>
              <a:t>) </a:t>
            </a:r>
            <a:r>
              <a:rPr lang="zh-CN" altLang="en-US" dirty="0" smtClean="0"/>
              <a:t>和触发器</a:t>
            </a:r>
            <a:r>
              <a:rPr lang="en-US" altLang="zh-CN" dirty="0"/>
              <a:t>(</a:t>
            </a:r>
            <a:r>
              <a:rPr lang="en-US" altLang="zh-CN" i="1" dirty="0"/>
              <a:t>flip-flop</a:t>
            </a:r>
            <a:r>
              <a:rPr lang="en-US" altLang="zh-CN" dirty="0"/>
              <a:t>) </a:t>
            </a:r>
            <a:endParaRPr lang="zh-CN" altLang="en-US" sz="3600" dirty="0"/>
          </a:p>
          <a:p>
            <a:endParaRPr lang="zh-CN" altLang="en-US" sz="3600" dirty="0"/>
          </a:p>
        </p:txBody>
      </p:sp>
      <p:sp>
        <p:nvSpPr>
          <p:cNvPr id="4" name="日期占位符 3"/>
          <p:cNvSpPr>
            <a:spLocks noGrp="1"/>
          </p:cNvSpPr>
          <p:nvPr>
            <p:ph type="dt" sz="half" idx="10"/>
          </p:nvPr>
        </p:nvSpPr>
        <p:spPr/>
        <p:txBody>
          <a:bodyPr/>
          <a:lstStyle/>
          <a:p>
            <a:pPr>
              <a:defRPr/>
            </a:pPr>
            <a:fld id="{E1478C17-6E9F-4140-B451-3979B991B353}"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12</a:t>
            </a:fld>
            <a:endParaRPr lang="en-US" altLang="zh-CN"/>
          </a:p>
        </p:txBody>
      </p:sp>
    </p:spTree>
    <p:extLst>
      <p:ext uri="{BB962C8B-B14F-4D97-AF65-F5344CB8AC3E}">
        <p14:creationId xmlns:p14="http://schemas.microsoft.com/office/powerpoint/2010/main" val="3807784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存储元件</a:t>
            </a:r>
            <a:endParaRPr lang="zh-CN" altLang="en-US" dirty="0"/>
          </a:p>
        </p:txBody>
      </p:sp>
      <p:sp>
        <p:nvSpPr>
          <p:cNvPr id="3" name="内容占位符 2"/>
          <p:cNvSpPr>
            <a:spLocks noGrp="1"/>
          </p:cNvSpPr>
          <p:nvPr>
            <p:ph idx="1"/>
          </p:nvPr>
        </p:nvSpPr>
        <p:spPr>
          <a:xfrm>
            <a:off x="323528" y="1213585"/>
            <a:ext cx="8820472" cy="3295535"/>
          </a:xfrm>
        </p:spPr>
        <p:txBody>
          <a:bodyPr/>
          <a:lstStyle/>
          <a:p>
            <a:r>
              <a:rPr lang="zh-CN" altLang="en-US" dirty="0" smtClean="0"/>
              <a:t>锁存器 </a:t>
            </a:r>
            <a:r>
              <a:rPr lang="en-US" altLang="zh-CN" dirty="0" smtClean="0"/>
              <a:t>Latch</a:t>
            </a:r>
            <a:endParaRPr lang="zh-CN" altLang="en-US" dirty="0"/>
          </a:p>
          <a:p>
            <a:pPr lvl="1"/>
            <a:r>
              <a:rPr lang="zh-CN" altLang="en-US" dirty="0" smtClean="0"/>
              <a:t>锁存器的通过</a:t>
            </a:r>
            <a:r>
              <a:rPr lang="zh-CN" altLang="en-US" b="1" dirty="0" smtClean="0"/>
              <a:t>激励输入的</a:t>
            </a:r>
            <a:r>
              <a:rPr lang="zh-CN" altLang="en-US" b="1" dirty="0" smtClean="0">
                <a:solidFill>
                  <a:srgbClr val="FF0000"/>
                </a:solidFill>
              </a:rPr>
              <a:t>电平</a:t>
            </a:r>
            <a:r>
              <a:rPr lang="zh-CN" altLang="en-US" dirty="0" smtClean="0"/>
              <a:t>来控制元件</a:t>
            </a:r>
            <a:r>
              <a:rPr lang="zh-CN" altLang="en-US" dirty="0"/>
              <a:t>的状态。 </a:t>
            </a:r>
          </a:p>
          <a:p>
            <a:pPr lvl="1"/>
            <a:r>
              <a:rPr lang="zh-CN" altLang="en-US" b="1" dirty="0" smtClean="0">
                <a:solidFill>
                  <a:srgbClr val="00B050"/>
                </a:solidFill>
              </a:rPr>
              <a:t>置位</a:t>
            </a:r>
            <a:r>
              <a:rPr lang="zh-CN" altLang="en-US" dirty="0" smtClean="0"/>
              <a:t>锁存器</a:t>
            </a:r>
            <a:r>
              <a:rPr lang="en-US" altLang="zh-CN" dirty="0" smtClean="0"/>
              <a:t>(set latch)</a:t>
            </a:r>
            <a:r>
              <a:rPr lang="zh-CN" altLang="en-US" dirty="0" smtClean="0"/>
              <a:t>，激励输入有效强制元件的输出为</a:t>
            </a:r>
            <a:r>
              <a:rPr lang="en-US" altLang="zh-CN" dirty="0" smtClean="0">
                <a:solidFill>
                  <a:srgbClr val="FF0000"/>
                </a:solidFill>
              </a:rPr>
              <a:t>1</a:t>
            </a:r>
            <a:r>
              <a:rPr lang="zh-CN" altLang="en-US" dirty="0" smtClean="0"/>
              <a:t>。</a:t>
            </a:r>
            <a:endParaRPr lang="en-US" altLang="zh-CN" dirty="0" smtClean="0"/>
          </a:p>
          <a:p>
            <a:pPr lvl="1"/>
            <a:r>
              <a:rPr lang="zh-CN" altLang="en-US" b="1" dirty="0">
                <a:solidFill>
                  <a:srgbClr val="00B050"/>
                </a:solidFill>
              </a:rPr>
              <a:t>复位</a:t>
            </a:r>
            <a:r>
              <a:rPr lang="zh-CN" altLang="en-US" dirty="0"/>
              <a:t>锁存器</a:t>
            </a:r>
            <a:r>
              <a:rPr lang="en-US" altLang="zh-CN" dirty="0"/>
              <a:t>(reset latch)</a:t>
            </a:r>
            <a:r>
              <a:rPr lang="zh-CN" altLang="en-US" dirty="0"/>
              <a:t>，激励</a:t>
            </a:r>
            <a:r>
              <a:rPr lang="zh-CN" altLang="en-US" dirty="0" smtClean="0"/>
              <a:t>输入有效强制</a:t>
            </a:r>
            <a:r>
              <a:rPr lang="zh-CN" altLang="en-US" dirty="0"/>
              <a:t>元件的输出为</a:t>
            </a:r>
            <a:r>
              <a:rPr lang="en-US" altLang="zh-CN" dirty="0">
                <a:solidFill>
                  <a:srgbClr val="FF0000"/>
                </a:solidFill>
              </a:rPr>
              <a:t>0</a:t>
            </a:r>
            <a:r>
              <a:rPr lang="zh-CN" altLang="en-US" dirty="0" smtClean="0"/>
              <a:t>。</a:t>
            </a:r>
            <a:endParaRPr lang="en-US" altLang="zh-CN" dirty="0" smtClean="0"/>
          </a:p>
          <a:p>
            <a:pPr lvl="1"/>
            <a:r>
              <a:rPr lang="zh-CN" altLang="en-US" b="1" dirty="0">
                <a:solidFill>
                  <a:srgbClr val="00B050"/>
                </a:solidFill>
              </a:rPr>
              <a:t>置位复位</a:t>
            </a:r>
            <a:r>
              <a:rPr lang="zh-CN" altLang="en-US" dirty="0"/>
              <a:t>锁存器</a:t>
            </a:r>
            <a:r>
              <a:rPr lang="en-US" altLang="zh-CN" dirty="0"/>
              <a:t>(set-reset latch)</a:t>
            </a:r>
            <a:r>
              <a:rPr lang="zh-CN" altLang="en-US" dirty="0"/>
              <a:t>，同时具有置位和复位激励信号的元件。 </a:t>
            </a:r>
            <a:r>
              <a:rPr lang="zh-CN" altLang="en-US" dirty="0" smtClean="0"/>
              <a:t> </a:t>
            </a:r>
            <a:endParaRPr lang="en-US" altLang="zh-CN" dirty="0"/>
          </a:p>
          <a:p>
            <a:pPr lvl="1"/>
            <a:endParaRPr lang="en-US" altLang="zh-CN" dirty="0" smtClean="0"/>
          </a:p>
        </p:txBody>
      </p:sp>
      <p:sp>
        <p:nvSpPr>
          <p:cNvPr id="4" name="日期占位符 3"/>
          <p:cNvSpPr>
            <a:spLocks noGrp="1"/>
          </p:cNvSpPr>
          <p:nvPr>
            <p:ph type="dt" sz="half" idx="10"/>
          </p:nvPr>
        </p:nvSpPr>
        <p:spPr/>
        <p:txBody>
          <a:bodyPr/>
          <a:lstStyle/>
          <a:p>
            <a:pPr>
              <a:defRPr/>
            </a:pPr>
            <a:fld id="{4E759C64-5564-4E58-AC4B-C16C1DE4D2DC}"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13</a:t>
            </a:fld>
            <a:endParaRPr lang="en-US" altLang="zh-CN"/>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086" y="4905954"/>
            <a:ext cx="6605863" cy="164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2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存储元件</a:t>
            </a:r>
            <a:endParaRPr lang="zh-CN" altLang="en-US" dirty="0"/>
          </a:p>
        </p:txBody>
      </p:sp>
      <p:sp>
        <p:nvSpPr>
          <p:cNvPr id="3" name="内容占位符 2"/>
          <p:cNvSpPr>
            <a:spLocks noGrp="1"/>
          </p:cNvSpPr>
          <p:nvPr>
            <p:ph idx="1"/>
          </p:nvPr>
        </p:nvSpPr>
        <p:spPr>
          <a:xfrm>
            <a:off x="457200" y="1239839"/>
            <a:ext cx="8686800" cy="2909241"/>
          </a:xfrm>
        </p:spPr>
        <p:txBody>
          <a:bodyPr/>
          <a:lstStyle/>
          <a:p>
            <a:r>
              <a:rPr lang="zh-CN" altLang="en-US" dirty="0" smtClean="0"/>
              <a:t>触发器 </a:t>
            </a:r>
            <a:r>
              <a:rPr lang="en-US" altLang="zh-CN" dirty="0" smtClean="0"/>
              <a:t>flip-flop</a:t>
            </a:r>
            <a:endParaRPr lang="zh-CN" altLang="en-US" dirty="0"/>
          </a:p>
          <a:p>
            <a:pPr lvl="1"/>
            <a:r>
              <a:rPr lang="zh-CN" altLang="en-US" dirty="0" smtClean="0"/>
              <a:t>具有时钟</a:t>
            </a:r>
            <a:r>
              <a:rPr lang="zh-CN" altLang="en-US" dirty="0"/>
              <a:t>控制信号</a:t>
            </a:r>
            <a:r>
              <a:rPr lang="en-US" altLang="zh-CN" dirty="0"/>
              <a:t>(</a:t>
            </a:r>
            <a:r>
              <a:rPr lang="en-US" altLang="zh-CN" i="1" dirty="0"/>
              <a:t>clock</a:t>
            </a:r>
            <a:r>
              <a:rPr lang="en-US" altLang="zh-CN" dirty="0"/>
              <a:t>) </a:t>
            </a:r>
          </a:p>
          <a:p>
            <a:pPr lvl="1"/>
            <a:r>
              <a:rPr lang="zh-CN" altLang="en-US" b="1" dirty="0" smtClean="0"/>
              <a:t>时钟信号的</a:t>
            </a:r>
            <a:r>
              <a:rPr lang="zh-CN" altLang="en-US" b="1" dirty="0" smtClean="0">
                <a:solidFill>
                  <a:srgbClr val="FF0000"/>
                </a:solidFill>
              </a:rPr>
              <a:t>边沿</a:t>
            </a:r>
            <a:r>
              <a:rPr lang="zh-CN" altLang="en-US" dirty="0" smtClean="0"/>
              <a:t>向</a:t>
            </a:r>
            <a:r>
              <a:rPr lang="zh-CN" altLang="en-US" dirty="0"/>
              <a:t>触发器发命令，触发器根据激励信号改变状态。 </a:t>
            </a:r>
          </a:p>
          <a:p>
            <a:pPr lvl="1"/>
            <a:r>
              <a:rPr lang="zh-CN" altLang="en-US" dirty="0" smtClean="0"/>
              <a:t>在</a:t>
            </a:r>
            <a:r>
              <a:rPr lang="zh-CN" altLang="en-US" dirty="0"/>
              <a:t>多触发器的电路中，时钟信号可以使所有的触发器</a:t>
            </a:r>
            <a:r>
              <a:rPr lang="zh-CN" altLang="en-US" b="1" dirty="0">
                <a:solidFill>
                  <a:srgbClr val="FF0000"/>
                </a:solidFill>
              </a:rPr>
              <a:t>同步</a:t>
            </a:r>
            <a:r>
              <a:rPr lang="en-US" altLang="zh-CN" dirty="0"/>
              <a:t>(synchronized)</a:t>
            </a:r>
            <a:r>
              <a:rPr lang="zh-CN" altLang="en-US" dirty="0"/>
              <a:t>的改变状态。 </a:t>
            </a:r>
          </a:p>
        </p:txBody>
      </p:sp>
      <p:sp>
        <p:nvSpPr>
          <p:cNvPr id="4" name="日期占位符 3"/>
          <p:cNvSpPr>
            <a:spLocks noGrp="1"/>
          </p:cNvSpPr>
          <p:nvPr>
            <p:ph type="dt" sz="half" idx="10"/>
          </p:nvPr>
        </p:nvSpPr>
        <p:spPr/>
        <p:txBody>
          <a:bodyPr/>
          <a:lstStyle/>
          <a:p>
            <a:pPr>
              <a:defRPr/>
            </a:pPr>
            <a:fld id="{8B981E69-E5C2-4720-AEAA-D21EEE20B49B}"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14</a:t>
            </a:fld>
            <a:endParaRPr lang="en-US" altLang="zh-CN"/>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49080"/>
            <a:ext cx="734481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526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双稳态元件 </a:t>
            </a:r>
            <a:r>
              <a:rPr lang="en-US" altLang="zh-CN" sz="3200" dirty="0" err="1"/>
              <a:t>Bistable</a:t>
            </a:r>
            <a:r>
              <a:rPr lang="en-US" altLang="zh-CN" sz="3200" dirty="0"/>
              <a:t> Elements </a:t>
            </a:r>
            <a:endParaRPr lang="zh-CN" altLang="en-US" sz="3200" dirty="0"/>
          </a:p>
        </p:txBody>
      </p:sp>
      <p:sp>
        <p:nvSpPr>
          <p:cNvPr id="3" name="内容占位符 2"/>
          <p:cNvSpPr>
            <a:spLocks noGrp="1"/>
          </p:cNvSpPr>
          <p:nvPr>
            <p:ph idx="1"/>
          </p:nvPr>
        </p:nvSpPr>
        <p:spPr>
          <a:xfrm>
            <a:off x="244509" y="1134681"/>
            <a:ext cx="8686800" cy="2791673"/>
          </a:xfrm>
        </p:spPr>
        <p:txBody>
          <a:bodyPr/>
          <a:lstStyle/>
          <a:p>
            <a:r>
              <a:rPr lang="zh-CN" altLang="en-US" sz="2800" dirty="0"/>
              <a:t>所谓的双稳态元件（或者电路），是指电路有两个稳定的状态，即</a:t>
            </a:r>
            <a:r>
              <a:rPr lang="zh-CN" altLang="en-US" sz="2800" dirty="0">
                <a:solidFill>
                  <a:srgbClr val="FF0000"/>
                </a:solidFill>
              </a:rPr>
              <a:t>置位</a:t>
            </a:r>
            <a:r>
              <a:rPr lang="zh-CN" altLang="en-US" sz="2800" dirty="0"/>
              <a:t>状态和</a:t>
            </a:r>
            <a:r>
              <a:rPr lang="zh-CN" altLang="en-US" sz="2800" dirty="0">
                <a:solidFill>
                  <a:srgbClr val="00B050"/>
                </a:solidFill>
              </a:rPr>
              <a:t>复位</a:t>
            </a:r>
            <a:r>
              <a:rPr lang="zh-CN" altLang="en-US" sz="2800" dirty="0"/>
              <a:t>状态。</a:t>
            </a:r>
            <a:r>
              <a:rPr lang="en-US" altLang="zh-CN" sz="2800" dirty="0"/>
              <a:t>Q</a:t>
            </a:r>
            <a:r>
              <a:rPr lang="zh-CN" altLang="en-US" sz="2800" dirty="0"/>
              <a:t>为</a:t>
            </a:r>
            <a:r>
              <a:rPr lang="en-US" altLang="zh-CN" sz="2800" dirty="0">
                <a:solidFill>
                  <a:srgbClr val="FF0000"/>
                </a:solidFill>
              </a:rPr>
              <a:t>1</a:t>
            </a:r>
            <a:r>
              <a:rPr lang="zh-CN" altLang="en-US" sz="2800" dirty="0"/>
              <a:t>的状态称为</a:t>
            </a:r>
            <a:r>
              <a:rPr lang="zh-CN" altLang="en-US" sz="2800" dirty="0" smtClean="0">
                <a:solidFill>
                  <a:srgbClr val="FF0000"/>
                </a:solidFill>
              </a:rPr>
              <a:t>置位</a:t>
            </a:r>
            <a:r>
              <a:rPr lang="en-US" altLang="zh-CN" sz="2800" dirty="0" smtClean="0">
                <a:solidFill>
                  <a:srgbClr val="FF0000"/>
                </a:solidFill>
              </a:rPr>
              <a:t>(</a:t>
            </a:r>
            <a:r>
              <a:rPr lang="zh-CN" altLang="en-US" sz="2800" dirty="0" smtClean="0">
                <a:solidFill>
                  <a:srgbClr val="FF0000"/>
                </a:solidFill>
              </a:rPr>
              <a:t>置</a:t>
            </a:r>
            <a:r>
              <a:rPr lang="en-US" altLang="zh-CN" sz="2800" dirty="0" smtClean="0">
                <a:solidFill>
                  <a:srgbClr val="FF0000"/>
                </a:solidFill>
              </a:rPr>
              <a:t>1)</a:t>
            </a:r>
            <a:r>
              <a:rPr lang="zh-CN" altLang="en-US" sz="2800" dirty="0" smtClean="0"/>
              <a:t>状态</a:t>
            </a:r>
            <a:r>
              <a:rPr lang="zh-CN" altLang="en-US" sz="2800" dirty="0"/>
              <a:t>，而</a:t>
            </a:r>
            <a:r>
              <a:rPr lang="en-US" altLang="zh-CN" sz="2800" dirty="0"/>
              <a:t>Q</a:t>
            </a:r>
            <a:r>
              <a:rPr lang="zh-CN" altLang="en-US" sz="2800" dirty="0"/>
              <a:t>为</a:t>
            </a:r>
            <a:r>
              <a:rPr lang="en-US" altLang="zh-CN" sz="2800" dirty="0">
                <a:solidFill>
                  <a:srgbClr val="00B050"/>
                </a:solidFill>
              </a:rPr>
              <a:t>0</a:t>
            </a:r>
            <a:r>
              <a:rPr lang="zh-CN" altLang="en-US" sz="2800" dirty="0"/>
              <a:t>的状态称为</a:t>
            </a:r>
            <a:r>
              <a:rPr lang="zh-CN" altLang="en-US" sz="2800" dirty="0" smtClean="0">
                <a:solidFill>
                  <a:srgbClr val="00B050"/>
                </a:solidFill>
              </a:rPr>
              <a:t>复位</a:t>
            </a:r>
            <a:r>
              <a:rPr lang="en-US" altLang="zh-CN" sz="2800" dirty="0" smtClean="0">
                <a:solidFill>
                  <a:srgbClr val="00B050"/>
                </a:solidFill>
              </a:rPr>
              <a:t>(</a:t>
            </a:r>
            <a:r>
              <a:rPr lang="zh-CN" altLang="en-US" sz="2800" dirty="0" smtClean="0">
                <a:solidFill>
                  <a:srgbClr val="00B050"/>
                </a:solidFill>
              </a:rPr>
              <a:t>清</a:t>
            </a:r>
            <a:r>
              <a:rPr lang="en-US" altLang="zh-CN" sz="2800" dirty="0" smtClean="0">
                <a:solidFill>
                  <a:srgbClr val="00B050"/>
                </a:solidFill>
              </a:rPr>
              <a:t>0)</a:t>
            </a:r>
            <a:r>
              <a:rPr lang="zh-CN" altLang="en-US" sz="2800" dirty="0" smtClean="0"/>
              <a:t>状态</a:t>
            </a:r>
            <a:r>
              <a:rPr lang="zh-CN" altLang="en-US" sz="2800" dirty="0"/>
              <a:t>。有两个</a:t>
            </a:r>
            <a:r>
              <a:rPr lang="zh-CN" altLang="en-US" sz="2800" dirty="0">
                <a:solidFill>
                  <a:srgbClr val="FF0000"/>
                </a:solidFill>
              </a:rPr>
              <a:t>状态相反</a:t>
            </a:r>
            <a:r>
              <a:rPr lang="zh-CN" altLang="en-US" sz="2800" dirty="0"/>
              <a:t>的输出。</a:t>
            </a:r>
            <a:endParaRPr lang="zh-CN" altLang="en-US" dirty="0"/>
          </a:p>
          <a:p>
            <a:r>
              <a:rPr lang="zh-CN" altLang="en-US" dirty="0" smtClean="0"/>
              <a:t>构建方法：串联两个反相器，则</a:t>
            </a:r>
            <a:r>
              <a:rPr lang="en-US" altLang="zh-CN" dirty="0" smtClean="0"/>
              <a:t>A</a:t>
            </a:r>
            <a:r>
              <a:rPr lang="zh-CN" altLang="en-US" dirty="0" smtClean="0"/>
              <a:t>、</a:t>
            </a:r>
            <a:r>
              <a:rPr lang="en-US" altLang="zh-CN" dirty="0" smtClean="0"/>
              <a:t>B</a:t>
            </a:r>
            <a:r>
              <a:rPr lang="zh-CN" altLang="en-US" dirty="0" smtClean="0"/>
              <a:t>状态不同，且保持稳定。</a:t>
            </a:r>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15</a:t>
            </a:fld>
            <a:endParaRPr lang="en-US" altLang="zh-CN"/>
          </a:p>
        </p:txBody>
      </p:sp>
      <p:pic>
        <p:nvPicPr>
          <p:cNvPr id="7" name="图片 6"/>
          <p:cNvPicPr>
            <a:picLocks noChangeAspect="1"/>
          </p:cNvPicPr>
          <p:nvPr/>
        </p:nvPicPr>
        <p:blipFill>
          <a:blip r:embed="rId3"/>
          <a:stretch>
            <a:fillRect/>
          </a:stretch>
        </p:blipFill>
        <p:spPr>
          <a:xfrm>
            <a:off x="74435" y="4516687"/>
            <a:ext cx="2516365" cy="972493"/>
          </a:xfrm>
          <a:prstGeom prst="rect">
            <a:avLst/>
          </a:prstGeom>
        </p:spPr>
      </p:pic>
      <p:sp>
        <p:nvSpPr>
          <p:cNvPr id="9" name="Text Box 1029"/>
          <p:cNvSpPr txBox="1">
            <a:spLocks noChangeArrowheads="1"/>
          </p:cNvSpPr>
          <p:nvPr/>
        </p:nvSpPr>
        <p:spPr bwMode="auto">
          <a:xfrm>
            <a:off x="3832240" y="4008142"/>
            <a:ext cx="356188" cy="461665"/>
          </a:xfrm>
          <a:prstGeom prst="rect">
            <a:avLst/>
          </a:prstGeom>
          <a:noFill/>
          <a:ln w="25400">
            <a:noFill/>
            <a:miter lim="800000"/>
            <a:headEnd/>
            <a:tailEnd/>
          </a:ln>
        </p:spPr>
        <p:txBody>
          <a:bodyPr wrap="none">
            <a:spAutoFit/>
          </a:bodyPr>
          <a:lstStyle/>
          <a:p>
            <a:r>
              <a:rPr lang="en-US" altLang="zh-CN" sz="2400" dirty="0" smtClean="0">
                <a:solidFill>
                  <a:srgbClr val="00B050"/>
                </a:solidFill>
              </a:rPr>
              <a:t>1</a:t>
            </a:r>
            <a:endParaRPr lang="en-US" altLang="zh-CN" sz="2400" dirty="0">
              <a:solidFill>
                <a:srgbClr val="00B050"/>
              </a:solidFill>
            </a:endParaRPr>
          </a:p>
        </p:txBody>
      </p:sp>
      <p:sp>
        <p:nvSpPr>
          <p:cNvPr id="10" name="Text Box 1030"/>
          <p:cNvSpPr txBox="1">
            <a:spLocks noChangeArrowheads="1"/>
          </p:cNvSpPr>
          <p:nvPr/>
        </p:nvSpPr>
        <p:spPr bwMode="auto">
          <a:xfrm>
            <a:off x="8544808" y="4055022"/>
            <a:ext cx="356188" cy="461665"/>
          </a:xfrm>
          <a:prstGeom prst="rect">
            <a:avLst/>
          </a:prstGeom>
          <a:noFill/>
          <a:ln w="25400">
            <a:noFill/>
            <a:miter lim="800000"/>
            <a:headEnd/>
            <a:tailEnd/>
          </a:ln>
        </p:spPr>
        <p:txBody>
          <a:bodyPr wrap="none">
            <a:spAutoFit/>
          </a:bodyPr>
          <a:lstStyle/>
          <a:p>
            <a:r>
              <a:rPr lang="en-US" altLang="zh-CN" sz="2400" dirty="0" smtClean="0">
                <a:solidFill>
                  <a:srgbClr val="00B050"/>
                </a:solidFill>
              </a:rPr>
              <a:t>0</a:t>
            </a:r>
            <a:endParaRPr lang="en-US" altLang="zh-CN" sz="2400" dirty="0">
              <a:solidFill>
                <a:srgbClr val="00B050"/>
              </a:solidFill>
            </a:endParaRPr>
          </a:p>
        </p:txBody>
      </p:sp>
      <p:sp>
        <p:nvSpPr>
          <p:cNvPr id="11" name="Text Box 1031"/>
          <p:cNvSpPr txBox="1">
            <a:spLocks noChangeArrowheads="1"/>
          </p:cNvSpPr>
          <p:nvPr/>
        </p:nvSpPr>
        <p:spPr bwMode="auto">
          <a:xfrm>
            <a:off x="3832240" y="5960259"/>
            <a:ext cx="356188" cy="461665"/>
          </a:xfrm>
          <a:prstGeom prst="rect">
            <a:avLst/>
          </a:prstGeom>
          <a:noFill/>
          <a:ln w="25400">
            <a:noFill/>
            <a:miter lim="800000"/>
            <a:headEnd/>
            <a:tailEnd/>
          </a:ln>
        </p:spPr>
        <p:txBody>
          <a:bodyPr wrap="none">
            <a:spAutoFit/>
          </a:bodyPr>
          <a:lstStyle/>
          <a:p>
            <a:r>
              <a:rPr lang="en-US" altLang="zh-CN" sz="2400" dirty="0" smtClean="0">
                <a:solidFill>
                  <a:srgbClr val="00B050"/>
                </a:solidFill>
              </a:rPr>
              <a:t>0</a:t>
            </a:r>
            <a:endParaRPr lang="en-US" altLang="zh-CN" sz="2400" dirty="0">
              <a:solidFill>
                <a:srgbClr val="00B050"/>
              </a:solidFill>
            </a:endParaRPr>
          </a:p>
        </p:txBody>
      </p:sp>
      <p:sp>
        <p:nvSpPr>
          <p:cNvPr id="12" name="Text Box 1032"/>
          <p:cNvSpPr txBox="1">
            <a:spLocks noChangeArrowheads="1"/>
          </p:cNvSpPr>
          <p:nvPr/>
        </p:nvSpPr>
        <p:spPr bwMode="auto">
          <a:xfrm>
            <a:off x="8616816" y="5952358"/>
            <a:ext cx="356188" cy="461665"/>
          </a:xfrm>
          <a:prstGeom prst="rect">
            <a:avLst/>
          </a:prstGeom>
          <a:noFill/>
          <a:ln w="25400">
            <a:noFill/>
            <a:miter lim="800000"/>
            <a:headEnd/>
            <a:tailEnd/>
          </a:ln>
        </p:spPr>
        <p:txBody>
          <a:bodyPr wrap="none">
            <a:spAutoFit/>
          </a:bodyPr>
          <a:lstStyle/>
          <a:p>
            <a:r>
              <a:rPr lang="en-US" altLang="zh-CN" sz="2400" dirty="0" smtClean="0">
                <a:solidFill>
                  <a:srgbClr val="00B050"/>
                </a:solidFill>
              </a:rPr>
              <a:t>1</a:t>
            </a:r>
            <a:endParaRPr lang="en-US" altLang="zh-CN" sz="2400" dirty="0">
              <a:solidFill>
                <a:srgbClr val="00B050"/>
              </a:solidFill>
            </a:endParaRPr>
          </a:p>
        </p:txBody>
      </p:sp>
      <p:sp>
        <p:nvSpPr>
          <p:cNvPr id="13" name="Text Box 1034"/>
          <p:cNvSpPr txBox="1">
            <a:spLocks noChangeArrowheads="1"/>
          </p:cNvSpPr>
          <p:nvPr/>
        </p:nvSpPr>
        <p:spPr bwMode="auto">
          <a:xfrm>
            <a:off x="3832240" y="3516409"/>
            <a:ext cx="356188" cy="461665"/>
          </a:xfrm>
          <a:prstGeom prst="rect">
            <a:avLst/>
          </a:prstGeom>
          <a:noFill/>
          <a:ln w="25400">
            <a:noFill/>
            <a:miter lim="800000"/>
            <a:headEnd/>
            <a:tailEnd/>
          </a:ln>
        </p:spPr>
        <p:txBody>
          <a:bodyPr wrap="none">
            <a:spAutoFit/>
          </a:bodyPr>
          <a:lstStyle/>
          <a:p>
            <a:r>
              <a:rPr lang="en-US" altLang="zh-CN" sz="2400" dirty="0" smtClean="0">
                <a:solidFill>
                  <a:srgbClr val="FF0000"/>
                </a:solidFill>
              </a:rPr>
              <a:t>0</a:t>
            </a:r>
            <a:endParaRPr lang="en-US" altLang="zh-CN" sz="2400" dirty="0">
              <a:solidFill>
                <a:srgbClr val="FF0000"/>
              </a:solidFill>
            </a:endParaRPr>
          </a:p>
        </p:txBody>
      </p:sp>
      <p:sp>
        <p:nvSpPr>
          <p:cNvPr id="14" name="Text Box 1035"/>
          <p:cNvSpPr txBox="1">
            <a:spLocks noChangeArrowheads="1"/>
          </p:cNvSpPr>
          <p:nvPr/>
        </p:nvSpPr>
        <p:spPr bwMode="auto">
          <a:xfrm>
            <a:off x="8544808" y="3502462"/>
            <a:ext cx="356188" cy="461665"/>
          </a:xfrm>
          <a:prstGeom prst="rect">
            <a:avLst/>
          </a:prstGeom>
          <a:noFill/>
          <a:ln w="25400">
            <a:noFill/>
            <a:miter lim="800000"/>
            <a:headEnd/>
            <a:tailEnd/>
          </a:ln>
        </p:spPr>
        <p:txBody>
          <a:bodyPr wrap="none">
            <a:spAutoFit/>
          </a:bodyPr>
          <a:lstStyle/>
          <a:p>
            <a:r>
              <a:rPr lang="en-US" altLang="zh-CN" sz="2400" dirty="0" smtClean="0">
                <a:solidFill>
                  <a:srgbClr val="FF0000"/>
                </a:solidFill>
              </a:rPr>
              <a:t>1</a:t>
            </a:r>
            <a:endParaRPr lang="en-US" altLang="zh-CN" sz="2400" dirty="0">
              <a:solidFill>
                <a:srgbClr val="FF0000"/>
              </a:solidFill>
            </a:endParaRPr>
          </a:p>
        </p:txBody>
      </p:sp>
      <p:sp>
        <p:nvSpPr>
          <p:cNvPr id="15" name="Text Box 1036"/>
          <p:cNvSpPr txBox="1">
            <a:spLocks noChangeArrowheads="1"/>
          </p:cNvSpPr>
          <p:nvPr/>
        </p:nvSpPr>
        <p:spPr bwMode="auto">
          <a:xfrm>
            <a:off x="3817003" y="5516193"/>
            <a:ext cx="356188" cy="461665"/>
          </a:xfrm>
          <a:prstGeom prst="rect">
            <a:avLst/>
          </a:prstGeom>
          <a:noFill/>
          <a:ln w="25400">
            <a:noFill/>
            <a:miter lim="800000"/>
            <a:headEnd/>
            <a:tailEnd/>
          </a:ln>
        </p:spPr>
        <p:txBody>
          <a:bodyPr wrap="none">
            <a:spAutoFit/>
          </a:bodyPr>
          <a:lstStyle/>
          <a:p>
            <a:r>
              <a:rPr lang="en-US" altLang="zh-CN" sz="2400" dirty="0" smtClean="0">
                <a:solidFill>
                  <a:srgbClr val="FF0000"/>
                </a:solidFill>
              </a:rPr>
              <a:t>1</a:t>
            </a:r>
            <a:endParaRPr lang="en-US" altLang="zh-CN" sz="2400" dirty="0">
              <a:solidFill>
                <a:srgbClr val="FF0000"/>
              </a:solidFill>
            </a:endParaRPr>
          </a:p>
        </p:txBody>
      </p:sp>
      <p:sp>
        <p:nvSpPr>
          <p:cNvPr id="16" name="Text Box 1037"/>
          <p:cNvSpPr txBox="1">
            <a:spLocks noChangeArrowheads="1"/>
          </p:cNvSpPr>
          <p:nvPr/>
        </p:nvSpPr>
        <p:spPr bwMode="auto">
          <a:xfrm>
            <a:off x="8611381" y="5432884"/>
            <a:ext cx="356188" cy="461665"/>
          </a:xfrm>
          <a:prstGeom prst="rect">
            <a:avLst/>
          </a:prstGeom>
          <a:noFill/>
          <a:ln w="25400">
            <a:noFill/>
            <a:miter lim="800000"/>
            <a:headEnd/>
            <a:tailEnd/>
          </a:ln>
        </p:spPr>
        <p:txBody>
          <a:bodyPr wrap="none">
            <a:spAutoFit/>
          </a:bodyPr>
          <a:lstStyle/>
          <a:p>
            <a:r>
              <a:rPr lang="en-US" altLang="zh-CN" sz="2400" dirty="0" smtClean="0">
                <a:solidFill>
                  <a:srgbClr val="FF0000"/>
                </a:solidFill>
              </a:rPr>
              <a:t>0</a:t>
            </a:r>
            <a:endParaRPr lang="en-US" altLang="zh-CN" sz="2400" dirty="0">
              <a:solidFill>
                <a:srgbClr val="FF0000"/>
              </a:solidFill>
            </a:endParaRPr>
          </a:p>
        </p:txBody>
      </p:sp>
      <p:grpSp>
        <p:nvGrpSpPr>
          <p:cNvPr id="17" name="Group 78"/>
          <p:cNvGrpSpPr>
            <a:grpSpLocks/>
          </p:cNvGrpSpPr>
          <p:nvPr/>
        </p:nvGrpSpPr>
        <p:grpSpPr bwMode="auto">
          <a:xfrm>
            <a:off x="4145146" y="3664144"/>
            <a:ext cx="4546171" cy="2562086"/>
            <a:chOff x="528" y="576"/>
            <a:chExt cx="1621" cy="1009"/>
          </a:xfrm>
        </p:grpSpPr>
        <p:grpSp>
          <p:nvGrpSpPr>
            <p:cNvPr id="18" name="Group 44"/>
            <p:cNvGrpSpPr>
              <a:grpSpLocks/>
            </p:cNvGrpSpPr>
            <p:nvPr/>
          </p:nvGrpSpPr>
          <p:grpSpPr bwMode="auto">
            <a:xfrm>
              <a:off x="730" y="576"/>
              <a:ext cx="1419" cy="1008"/>
              <a:chOff x="585" y="672"/>
              <a:chExt cx="1419" cy="1008"/>
            </a:xfrm>
          </p:grpSpPr>
          <p:sp>
            <p:nvSpPr>
              <p:cNvPr id="21" name="AutoShape 5"/>
              <p:cNvSpPr>
                <a:spLocks noChangeArrowheads="1"/>
              </p:cNvSpPr>
              <p:nvPr/>
            </p:nvSpPr>
            <p:spPr bwMode="auto">
              <a:xfrm rot="5400000">
                <a:off x="849" y="696"/>
                <a:ext cx="288" cy="240"/>
              </a:xfrm>
              <a:prstGeom prst="triangle">
                <a:avLst>
                  <a:gd name="adj" fmla="val 50000"/>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2" name="Oval 6"/>
              <p:cNvSpPr>
                <a:spLocks noChangeArrowheads="1"/>
              </p:cNvSpPr>
              <p:nvPr/>
            </p:nvSpPr>
            <p:spPr bwMode="auto">
              <a:xfrm>
                <a:off x="1113" y="76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3" name="Line 7"/>
              <p:cNvSpPr>
                <a:spLocks noChangeShapeType="1"/>
              </p:cNvSpPr>
              <p:nvPr/>
            </p:nvSpPr>
            <p:spPr bwMode="auto">
              <a:xfrm>
                <a:off x="585" y="81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4" name="Line 8"/>
              <p:cNvSpPr>
                <a:spLocks noChangeShapeType="1"/>
              </p:cNvSpPr>
              <p:nvPr/>
            </p:nvSpPr>
            <p:spPr bwMode="auto">
              <a:xfrm>
                <a:off x="1209" y="8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5" name="AutoShape 9"/>
              <p:cNvSpPr>
                <a:spLocks noChangeArrowheads="1"/>
              </p:cNvSpPr>
              <p:nvPr/>
            </p:nvSpPr>
            <p:spPr bwMode="auto">
              <a:xfrm rot="5400000">
                <a:off x="849" y="1416"/>
                <a:ext cx="288" cy="240"/>
              </a:xfrm>
              <a:prstGeom prst="triangle">
                <a:avLst>
                  <a:gd name="adj"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6" name="Oval 10"/>
              <p:cNvSpPr>
                <a:spLocks noChangeArrowheads="1"/>
              </p:cNvSpPr>
              <p:nvPr/>
            </p:nvSpPr>
            <p:spPr bwMode="auto">
              <a:xfrm>
                <a:off x="1113" y="148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27" name="Line 11"/>
              <p:cNvSpPr>
                <a:spLocks noChangeShapeType="1"/>
              </p:cNvSpPr>
              <p:nvPr/>
            </p:nvSpPr>
            <p:spPr bwMode="auto">
              <a:xfrm>
                <a:off x="585" y="153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8" name="Line 12"/>
              <p:cNvSpPr>
                <a:spLocks noChangeShapeType="1"/>
              </p:cNvSpPr>
              <p:nvPr/>
            </p:nvSpPr>
            <p:spPr bwMode="auto">
              <a:xfrm>
                <a:off x="1209" y="15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29" name="Line 13"/>
              <p:cNvSpPr>
                <a:spLocks noChangeShapeType="1"/>
              </p:cNvSpPr>
              <p:nvPr/>
            </p:nvSpPr>
            <p:spPr bwMode="auto">
              <a:xfrm>
                <a:off x="1401" y="8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0" name="Line 14"/>
              <p:cNvSpPr>
                <a:spLocks noChangeShapeType="1"/>
              </p:cNvSpPr>
              <p:nvPr/>
            </p:nvSpPr>
            <p:spPr bwMode="auto">
              <a:xfrm flipV="1">
                <a:off x="1401" y="134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1" name="Line 15"/>
              <p:cNvSpPr>
                <a:spLocks noChangeShapeType="1"/>
              </p:cNvSpPr>
              <p:nvPr/>
            </p:nvSpPr>
            <p:spPr bwMode="auto">
              <a:xfrm>
                <a:off x="585" y="81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2" name="Line 16"/>
              <p:cNvSpPr>
                <a:spLocks noChangeShapeType="1"/>
              </p:cNvSpPr>
              <p:nvPr/>
            </p:nvSpPr>
            <p:spPr bwMode="auto">
              <a:xfrm>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3" name="Line 17"/>
              <p:cNvSpPr>
                <a:spLocks noChangeShapeType="1"/>
              </p:cNvSpPr>
              <p:nvPr/>
            </p:nvSpPr>
            <p:spPr bwMode="auto">
              <a:xfrm>
                <a:off x="585"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4" name="Line 18"/>
              <p:cNvSpPr>
                <a:spLocks noChangeShapeType="1"/>
              </p:cNvSpPr>
              <p:nvPr/>
            </p:nvSpPr>
            <p:spPr bwMode="auto">
              <a:xfrm flipV="1">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5" name="Text Box 19"/>
              <p:cNvSpPr txBox="1">
                <a:spLocks noChangeArrowheads="1"/>
              </p:cNvSpPr>
              <p:nvPr/>
            </p:nvSpPr>
            <p:spPr bwMode="auto">
              <a:xfrm>
                <a:off x="1775" y="724"/>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Q</a:t>
                </a:r>
              </a:p>
            </p:txBody>
          </p:sp>
          <p:sp>
            <p:nvSpPr>
              <p:cNvPr id="36" name="Text Box 20"/>
              <p:cNvSpPr txBox="1">
                <a:spLocks noChangeArrowheads="1"/>
              </p:cNvSpPr>
              <p:nvPr/>
            </p:nvSpPr>
            <p:spPr bwMode="auto">
              <a:xfrm>
                <a:off x="1785" y="1445"/>
                <a:ext cx="21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smtClean="0">
                    <a:solidFill>
                      <a:srgbClr val="002060"/>
                    </a:solidFill>
                  </a:rPr>
                  <a:t>QN</a:t>
                </a:r>
                <a:endParaRPr lang="en-US" altLang="zh-CN" dirty="0">
                  <a:solidFill>
                    <a:srgbClr val="002060"/>
                  </a:solidFill>
                </a:endParaRPr>
              </a:p>
            </p:txBody>
          </p:sp>
        </p:grpSp>
        <p:sp>
          <p:nvSpPr>
            <p:cNvPr id="19" name="Text Box 76"/>
            <p:cNvSpPr txBox="1">
              <a:spLocks noChangeArrowheads="1"/>
            </p:cNvSpPr>
            <p:nvPr/>
          </p:nvSpPr>
          <p:spPr bwMode="auto">
            <a:xfrm>
              <a:off x="528" y="576"/>
              <a:ext cx="1386"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  </a:t>
              </a:r>
              <a:r>
                <a:rPr lang="en-US" altLang="zh-CN" dirty="0" smtClean="0">
                  <a:solidFill>
                    <a:srgbClr val="002060"/>
                  </a:solidFill>
                </a:rPr>
                <a:t>A                               B    </a:t>
              </a:r>
              <a:r>
                <a:rPr lang="en-US" altLang="zh-CN" dirty="0">
                  <a:solidFill>
                    <a:srgbClr val="002060"/>
                  </a:solidFill>
                </a:rPr>
                <a:t>Vout1</a:t>
              </a:r>
            </a:p>
          </p:txBody>
        </p:sp>
        <p:sp>
          <p:nvSpPr>
            <p:cNvPr id="20" name="Text Box 77"/>
            <p:cNvSpPr txBox="1">
              <a:spLocks noChangeArrowheads="1"/>
            </p:cNvSpPr>
            <p:nvPr/>
          </p:nvSpPr>
          <p:spPr bwMode="auto">
            <a:xfrm>
              <a:off x="538" y="1440"/>
              <a:ext cx="1262"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Vin2          </a:t>
              </a:r>
              <a:r>
                <a:rPr lang="en-US" altLang="zh-CN" dirty="0" smtClean="0">
                  <a:solidFill>
                    <a:srgbClr val="002060"/>
                  </a:solidFill>
                </a:rPr>
                <a:t>                          </a:t>
              </a:r>
              <a:r>
                <a:rPr lang="en-US" altLang="zh-CN" dirty="0">
                  <a:solidFill>
                    <a:srgbClr val="002060"/>
                  </a:solidFill>
                </a:rPr>
                <a:t>Vout2</a:t>
              </a:r>
            </a:p>
          </p:txBody>
        </p:sp>
      </p:grpSp>
      <p:sp>
        <p:nvSpPr>
          <p:cNvPr id="40" name="右箭头 39"/>
          <p:cNvSpPr/>
          <p:nvPr/>
        </p:nvSpPr>
        <p:spPr>
          <a:xfrm>
            <a:off x="2665170" y="4790420"/>
            <a:ext cx="1528345" cy="644933"/>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dirty="0">
                <a:solidFill>
                  <a:srgbClr val="FF0000"/>
                </a:solidFill>
              </a:rPr>
              <a:t>交叉耦合</a:t>
            </a:r>
            <a:endParaRPr lang="en-US" altLang="zh-CN" dirty="0">
              <a:solidFill>
                <a:srgbClr val="FF0000"/>
              </a:solidFill>
            </a:endParaRPr>
          </a:p>
          <a:p>
            <a:pPr algn="ctr"/>
            <a:endParaRPr lang="zh-CN" altLang="en-US" dirty="0">
              <a:solidFill>
                <a:srgbClr val="FF0000"/>
              </a:solidFill>
            </a:endParaRPr>
          </a:p>
        </p:txBody>
      </p:sp>
    </p:spTree>
    <p:extLst>
      <p:ext uri="{BB962C8B-B14F-4D97-AF65-F5344CB8AC3E}">
        <p14:creationId xmlns:p14="http://schemas.microsoft.com/office/powerpoint/2010/main" val="259891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9709" name="Group 45"/>
          <p:cNvGrpSpPr>
            <a:grpSpLocks/>
          </p:cNvGrpSpPr>
          <p:nvPr/>
        </p:nvGrpSpPr>
        <p:grpSpPr bwMode="auto">
          <a:xfrm>
            <a:off x="4044950" y="1307232"/>
            <a:ext cx="3730625" cy="2351088"/>
            <a:chOff x="2646" y="432"/>
            <a:chExt cx="2350" cy="1481"/>
          </a:xfrm>
        </p:grpSpPr>
        <p:grpSp>
          <p:nvGrpSpPr>
            <p:cNvPr id="369685" name="Group 21"/>
            <p:cNvGrpSpPr>
              <a:grpSpLocks/>
            </p:cNvGrpSpPr>
            <p:nvPr/>
          </p:nvGrpSpPr>
          <p:grpSpPr bwMode="auto">
            <a:xfrm>
              <a:off x="3230" y="528"/>
              <a:ext cx="1344" cy="1296"/>
              <a:chOff x="2976" y="432"/>
              <a:chExt cx="1344" cy="1296"/>
            </a:xfrm>
          </p:grpSpPr>
          <p:sp>
            <p:nvSpPr>
              <p:cNvPr id="369666" name="Line 2"/>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67" name="Line 3"/>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69696" name="Group 32"/>
            <p:cNvGrpSpPr>
              <a:grpSpLocks/>
            </p:cNvGrpSpPr>
            <p:nvPr/>
          </p:nvGrpSpPr>
          <p:grpSpPr bwMode="auto">
            <a:xfrm>
              <a:off x="3230" y="768"/>
              <a:ext cx="1152" cy="960"/>
              <a:chOff x="3072" y="720"/>
              <a:chExt cx="1152" cy="960"/>
            </a:xfrm>
          </p:grpSpPr>
          <p:sp>
            <p:nvSpPr>
              <p:cNvPr id="369686" name="Line 22"/>
              <p:cNvSpPr>
                <a:spLocks noChangeShapeType="1"/>
              </p:cNvSpPr>
              <p:nvPr/>
            </p:nvSpPr>
            <p:spPr bwMode="auto">
              <a:xfrm>
                <a:off x="3072" y="720"/>
                <a:ext cx="384" cy="0"/>
              </a:xfrm>
              <a:prstGeom prst="line">
                <a:avLst/>
              </a:prstGeom>
              <a:noFill/>
              <a:ln w="28575">
                <a:solidFill>
                  <a:srgbClr val="00206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87" name="Line 23"/>
              <p:cNvSpPr>
                <a:spLocks noChangeShapeType="1"/>
              </p:cNvSpPr>
              <p:nvPr/>
            </p:nvSpPr>
            <p:spPr bwMode="auto">
              <a:xfrm>
                <a:off x="3888" y="1680"/>
                <a:ext cx="336" cy="0"/>
              </a:xfrm>
              <a:prstGeom prst="line">
                <a:avLst/>
              </a:prstGeom>
              <a:noFill/>
              <a:ln w="28575">
                <a:solidFill>
                  <a:srgbClr val="00206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690" name="Freeform 26"/>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rgbClr val="00206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697" name="Text Box 33"/>
            <p:cNvSpPr txBox="1">
              <a:spLocks noChangeArrowheads="1"/>
            </p:cNvSpPr>
            <p:nvPr/>
          </p:nvSpPr>
          <p:spPr bwMode="auto">
            <a:xfrm>
              <a:off x="4591" y="1680"/>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a:t>
              </a:r>
            </a:p>
          </p:txBody>
        </p:sp>
        <p:sp>
          <p:nvSpPr>
            <p:cNvPr id="369698" name="Text Box 34"/>
            <p:cNvSpPr txBox="1">
              <a:spLocks noChangeArrowheads="1"/>
            </p:cNvSpPr>
            <p:nvPr/>
          </p:nvSpPr>
          <p:spPr bwMode="auto">
            <a:xfrm>
              <a:off x="2646" y="432"/>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Vout1</a:t>
              </a:r>
            </a:p>
          </p:txBody>
        </p:sp>
      </p:grpSp>
      <p:grpSp>
        <p:nvGrpSpPr>
          <p:cNvPr id="369719" name="Group 55"/>
          <p:cNvGrpSpPr>
            <a:grpSpLocks/>
          </p:cNvGrpSpPr>
          <p:nvPr/>
        </p:nvGrpSpPr>
        <p:grpSpPr bwMode="auto">
          <a:xfrm>
            <a:off x="466725" y="4010745"/>
            <a:ext cx="3730625" cy="2351088"/>
            <a:chOff x="2646" y="2016"/>
            <a:chExt cx="2350" cy="1481"/>
          </a:xfrm>
        </p:grpSpPr>
        <p:grpSp>
          <p:nvGrpSpPr>
            <p:cNvPr id="369699" name="Group 35"/>
            <p:cNvGrpSpPr>
              <a:grpSpLocks/>
            </p:cNvGrpSpPr>
            <p:nvPr/>
          </p:nvGrpSpPr>
          <p:grpSpPr bwMode="auto">
            <a:xfrm>
              <a:off x="3230" y="2112"/>
              <a:ext cx="1344" cy="1296"/>
              <a:chOff x="2976" y="432"/>
              <a:chExt cx="1344" cy="1296"/>
            </a:xfrm>
          </p:grpSpPr>
          <p:sp>
            <p:nvSpPr>
              <p:cNvPr id="369700" name="Line 36"/>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1" name="Line 37"/>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grpSp>
          <p:nvGrpSpPr>
            <p:cNvPr id="369702" name="Group 38"/>
            <p:cNvGrpSpPr>
              <a:grpSpLocks/>
            </p:cNvGrpSpPr>
            <p:nvPr/>
          </p:nvGrpSpPr>
          <p:grpSpPr bwMode="auto">
            <a:xfrm>
              <a:off x="3230" y="2352"/>
              <a:ext cx="1152" cy="960"/>
              <a:chOff x="3072" y="720"/>
              <a:chExt cx="1152" cy="960"/>
            </a:xfrm>
          </p:grpSpPr>
          <p:sp>
            <p:nvSpPr>
              <p:cNvPr id="369703" name="Line 39"/>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4" name="Line 40"/>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05" name="Freeform 41"/>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sp>
          <p:nvSpPr>
            <p:cNvPr id="369706" name="Text Box 42"/>
            <p:cNvSpPr txBox="1">
              <a:spLocks noChangeArrowheads="1"/>
            </p:cNvSpPr>
            <p:nvPr/>
          </p:nvSpPr>
          <p:spPr bwMode="auto">
            <a:xfrm>
              <a:off x="4591" y="3264"/>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Vin2</a:t>
              </a:r>
            </a:p>
          </p:txBody>
        </p:sp>
        <p:sp>
          <p:nvSpPr>
            <p:cNvPr id="369707" name="Text Box 43"/>
            <p:cNvSpPr txBox="1">
              <a:spLocks noChangeArrowheads="1"/>
            </p:cNvSpPr>
            <p:nvPr/>
          </p:nvSpPr>
          <p:spPr bwMode="auto">
            <a:xfrm>
              <a:off x="2646" y="2016"/>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Vout2</a:t>
              </a:r>
            </a:p>
          </p:txBody>
        </p:sp>
      </p:grpSp>
      <p:grpSp>
        <p:nvGrpSpPr>
          <p:cNvPr id="369726" name="Group 62"/>
          <p:cNvGrpSpPr>
            <a:grpSpLocks/>
          </p:cNvGrpSpPr>
          <p:nvPr/>
        </p:nvGrpSpPr>
        <p:grpSpPr bwMode="auto">
          <a:xfrm>
            <a:off x="4572000" y="4086945"/>
            <a:ext cx="3709988" cy="2351088"/>
            <a:chOff x="384" y="2016"/>
            <a:chExt cx="2337" cy="1481"/>
          </a:xfrm>
        </p:grpSpPr>
        <p:grpSp>
          <p:nvGrpSpPr>
            <p:cNvPr id="369710" name="Group 46"/>
            <p:cNvGrpSpPr>
              <a:grpSpLocks/>
            </p:cNvGrpSpPr>
            <p:nvPr/>
          </p:nvGrpSpPr>
          <p:grpSpPr bwMode="auto">
            <a:xfrm>
              <a:off x="872" y="2112"/>
              <a:ext cx="1344" cy="1296"/>
              <a:chOff x="2976" y="432"/>
              <a:chExt cx="1344" cy="1296"/>
            </a:xfrm>
          </p:grpSpPr>
          <p:sp>
            <p:nvSpPr>
              <p:cNvPr id="369711" name="Line 47"/>
              <p:cNvSpPr>
                <a:spLocks noChangeShapeType="1"/>
              </p:cNvSpPr>
              <p:nvPr/>
            </p:nvSpPr>
            <p:spPr bwMode="auto">
              <a:xfrm>
                <a:off x="2976" y="1728"/>
                <a:ext cx="1344"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2" name="Line 48"/>
              <p:cNvSpPr>
                <a:spLocks noChangeShapeType="1"/>
              </p:cNvSpPr>
              <p:nvPr/>
            </p:nvSpPr>
            <p:spPr bwMode="auto">
              <a:xfrm flipV="1">
                <a:off x="2976" y="432"/>
                <a:ext cx="0" cy="12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grpSp>
          <p:nvGrpSpPr>
            <p:cNvPr id="369713" name="Group 49"/>
            <p:cNvGrpSpPr>
              <a:grpSpLocks/>
            </p:cNvGrpSpPr>
            <p:nvPr/>
          </p:nvGrpSpPr>
          <p:grpSpPr bwMode="auto">
            <a:xfrm rot="16200000" flipH="1">
              <a:off x="872" y="2352"/>
              <a:ext cx="1152" cy="960"/>
              <a:chOff x="3072" y="720"/>
              <a:chExt cx="1152" cy="960"/>
            </a:xfrm>
          </p:grpSpPr>
          <p:sp>
            <p:nvSpPr>
              <p:cNvPr id="369714" name="Line 50"/>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5" name="Line 51"/>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sp>
            <p:nvSpPr>
              <p:cNvPr id="369716" name="Freeform 52"/>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C00000"/>
                  </a:solidFill>
                </a:endParaRPr>
              </a:p>
            </p:txBody>
          </p:sp>
        </p:grpSp>
        <p:sp>
          <p:nvSpPr>
            <p:cNvPr id="369717" name="Text Box 53"/>
            <p:cNvSpPr txBox="1">
              <a:spLocks noChangeArrowheads="1"/>
            </p:cNvSpPr>
            <p:nvPr/>
          </p:nvSpPr>
          <p:spPr bwMode="auto">
            <a:xfrm>
              <a:off x="2233" y="3264"/>
              <a:ext cx="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Vout2</a:t>
              </a:r>
            </a:p>
          </p:txBody>
        </p:sp>
        <p:sp>
          <p:nvSpPr>
            <p:cNvPr id="369718" name="Text Box 54"/>
            <p:cNvSpPr txBox="1">
              <a:spLocks noChangeArrowheads="1"/>
            </p:cNvSpPr>
            <p:nvPr/>
          </p:nvSpPr>
          <p:spPr bwMode="auto">
            <a:xfrm>
              <a:off x="384" y="2016"/>
              <a:ext cx="4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C00000"/>
                  </a:solidFill>
                </a:rPr>
                <a:t>Vin2</a:t>
              </a:r>
            </a:p>
          </p:txBody>
        </p:sp>
      </p:grpSp>
      <p:cxnSp>
        <p:nvCxnSpPr>
          <p:cNvPr id="369725" name="AutoShape 61"/>
          <p:cNvCxnSpPr>
            <a:cxnSpLocks noChangeShapeType="1"/>
            <a:endCxn id="369706" idx="0"/>
          </p:cNvCxnSpPr>
          <p:nvPr/>
        </p:nvCxnSpPr>
        <p:spPr bwMode="auto">
          <a:xfrm>
            <a:off x="1616075" y="4239345"/>
            <a:ext cx="2259807" cy="1752600"/>
          </a:xfrm>
          <a:prstGeom prst="curvedConnector2">
            <a:avLst/>
          </a:prstGeom>
          <a:noFill/>
          <a:ln w="3810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728" name="AutoShape 64"/>
          <p:cNvSpPr>
            <a:spLocks noChangeArrowheads="1"/>
          </p:cNvSpPr>
          <p:nvPr/>
        </p:nvSpPr>
        <p:spPr bwMode="auto">
          <a:xfrm>
            <a:off x="3962400" y="4848944"/>
            <a:ext cx="990600" cy="304800"/>
          </a:xfrm>
          <a:prstGeom prst="rightArrow">
            <a:avLst>
              <a:gd name="adj1" fmla="val 50000"/>
              <a:gd name="adj2" fmla="val 81250"/>
            </a:avLst>
          </a:prstGeom>
          <a:gradFill rotWithShape="0">
            <a:gsLst>
              <a:gs pos="0">
                <a:srgbClr val="5E9EFF"/>
              </a:gs>
              <a:gs pos="39999">
                <a:srgbClr val="85C2FF"/>
              </a:gs>
              <a:gs pos="70000">
                <a:srgbClr val="C4D6EB"/>
              </a:gs>
              <a:gs pos="100000">
                <a:srgbClr val="FFEBFA"/>
              </a:gs>
            </a:gsLst>
            <a:lin ang="0" scaled="0"/>
          </a:gradFill>
          <a:ln w="9525">
            <a:solidFill>
              <a:srgbClr val="FFFF00"/>
            </a:solidFill>
            <a:miter lim="800000"/>
            <a:headEnd/>
            <a:tailEnd/>
          </a:ln>
          <a:effectLst/>
        </p:spPr>
        <p:txBody>
          <a:bodyPr wrap="none" anchor="ctr"/>
          <a:lstStyle/>
          <a:p>
            <a:pPr algn="ctr"/>
            <a:endParaRPr lang="zh-CN" altLang="en-US"/>
          </a:p>
        </p:txBody>
      </p:sp>
      <p:grpSp>
        <p:nvGrpSpPr>
          <p:cNvPr id="369731" name="Group 67"/>
          <p:cNvGrpSpPr>
            <a:grpSpLocks/>
          </p:cNvGrpSpPr>
          <p:nvPr/>
        </p:nvGrpSpPr>
        <p:grpSpPr bwMode="auto">
          <a:xfrm>
            <a:off x="3962400" y="1688232"/>
            <a:ext cx="3917950" cy="2387600"/>
            <a:chOff x="2688" y="768"/>
            <a:chExt cx="2468" cy="1504"/>
          </a:xfrm>
        </p:grpSpPr>
        <p:grpSp>
          <p:nvGrpSpPr>
            <p:cNvPr id="369721" name="Group 57"/>
            <p:cNvGrpSpPr>
              <a:grpSpLocks/>
            </p:cNvGrpSpPr>
            <p:nvPr/>
          </p:nvGrpSpPr>
          <p:grpSpPr bwMode="auto">
            <a:xfrm rot="16200000" flipH="1">
              <a:off x="3310" y="864"/>
              <a:ext cx="1152" cy="960"/>
              <a:chOff x="3072" y="720"/>
              <a:chExt cx="1152" cy="960"/>
            </a:xfrm>
          </p:grpSpPr>
          <p:sp>
            <p:nvSpPr>
              <p:cNvPr id="369722" name="Line 58"/>
              <p:cNvSpPr>
                <a:spLocks noChangeShapeType="1"/>
              </p:cNvSpPr>
              <p:nvPr/>
            </p:nvSpPr>
            <p:spPr bwMode="auto">
              <a:xfrm>
                <a:off x="3072" y="720"/>
                <a:ext cx="384"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23" name="Line 59"/>
              <p:cNvSpPr>
                <a:spLocks noChangeShapeType="1"/>
              </p:cNvSpPr>
              <p:nvPr/>
            </p:nvSpPr>
            <p:spPr bwMode="auto">
              <a:xfrm>
                <a:off x="3888" y="1680"/>
                <a:ext cx="336"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724" name="Freeform 60"/>
              <p:cNvSpPr>
                <a:spLocks/>
              </p:cNvSpPr>
              <p:nvPr/>
            </p:nvSpPr>
            <p:spPr bwMode="auto">
              <a:xfrm>
                <a:off x="3456" y="720"/>
                <a:ext cx="432" cy="960"/>
              </a:xfrm>
              <a:custGeom>
                <a:avLst/>
                <a:gdLst>
                  <a:gd name="T0" fmla="*/ 0 w 576"/>
                  <a:gd name="T1" fmla="*/ 0 h 960"/>
                  <a:gd name="T2" fmla="*/ 96 w 576"/>
                  <a:gd name="T3" fmla="*/ 48 h 960"/>
                  <a:gd name="T4" fmla="*/ 144 w 576"/>
                  <a:gd name="T5" fmla="*/ 144 h 960"/>
                  <a:gd name="T6" fmla="*/ 384 w 576"/>
                  <a:gd name="T7" fmla="*/ 816 h 960"/>
                  <a:gd name="T8" fmla="*/ 576 w 576"/>
                  <a:gd name="T9" fmla="*/ 960 h 960"/>
                </a:gdLst>
                <a:ahLst/>
                <a:cxnLst>
                  <a:cxn ang="0">
                    <a:pos x="T0" y="T1"/>
                  </a:cxn>
                  <a:cxn ang="0">
                    <a:pos x="T2" y="T3"/>
                  </a:cxn>
                  <a:cxn ang="0">
                    <a:pos x="T4" y="T5"/>
                  </a:cxn>
                  <a:cxn ang="0">
                    <a:pos x="T6" y="T7"/>
                  </a:cxn>
                  <a:cxn ang="0">
                    <a:pos x="T8" y="T9"/>
                  </a:cxn>
                </a:cxnLst>
                <a:rect l="0" t="0" r="r" b="b"/>
                <a:pathLst>
                  <a:path w="576" h="960">
                    <a:moveTo>
                      <a:pt x="0" y="0"/>
                    </a:moveTo>
                    <a:cubicBezTo>
                      <a:pt x="36" y="12"/>
                      <a:pt x="72" y="24"/>
                      <a:pt x="96" y="48"/>
                    </a:cubicBezTo>
                    <a:cubicBezTo>
                      <a:pt x="120" y="72"/>
                      <a:pt x="96" y="16"/>
                      <a:pt x="144" y="144"/>
                    </a:cubicBezTo>
                    <a:cubicBezTo>
                      <a:pt x="192" y="272"/>
                      <a:pt x="312" y="680"/>
                      <a:pt x="384" y="816"/>
                    </a:cubicBezTo>
                    <a:cubicBezTo>
                      <a:pt x="456" y="952"/>
                      <a:pt x="516" y="956"/>
                      <a:pt x="576" y="960"/>
                    </a:cubicBezTo>
                  </a:path>
                </a:pathLst>
              </a:custGeom>
              <a:noFill/>
              <a:ln w="28575"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729" name="Text Box 65"/>
            <p:cNvSpPr txBox="1">
              <a:spLocks noChangeArrowheads="1"/>
            </p:cNvSpPr>
            <p:nvPr/>
          </p:nvSpPr>
          <p:spPr bwMode="auto">
            <a:xfrm>
              <a:off x="2688" y="816"/>
              <a:ext cx="5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rPr>
                <a:t>= </a:t>
              </a:r>
              <a:r>
                <a:rPr lang="en-US" altLang="zh-CN" dirty="0">
                  <a:solidFill>
                    <a:srgbClr val="C00000"/>
                  </a:solidFill>
                </a:rPr>
                <a:t>Vin2</a:t>
              </a:r>
            </a:p>
          </p:txBody>
        </p:sp>
        <p:sp>
          <p:nvSpPr>
            <p:cNvPr id="369730" name="Text Box 66"/>
            <p:cNvSpPr txBox="1">
              <a:spLocks noChangeArrowheads="1"/>
            </p:cNvSpPr>
            <p:nvPr/>
          </p:nvSpPr>
          <p:spPr bwMode="auto">
            <a:xfrm>
              <a:off x="4543" y="2039"/>
              <a:ext cx="61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 Vout2</a:t>
              </a:r>
              <a:endParaRPr lang="zh-CN" altLang="en-US" dirty="0">
                <a:solidFill>
                  <a:srgbClr val="C00000"/>
                </a:solidFill>
              </a:endParaRPr>
            </a:p>
          </p:txBody>
        </p:sp>
      </p:grpSp>
      <p:grpSp>
        <p:nvGrpSpPr>
          <p:cNvPr id="369744" name="Group 80"/>
          <p:cNvGrpSpPr>
            <a:grpSpLocks/>
          </p:cNvGrpSpPr>
          <p:nvPr/>
        </p:nvGrpSpPr>
        <p:grpSpPr bwMode="auto">
          <a:xfrm>
            <a:off x="5029201" y="1038944"/>
            <a:ext cx="2392363" cy="2401888"/>
            <a:chOff x="3360" y="359"/>
            <a:chExt cx="1507" cy="1513"/>
          </a:xfrm>
        </p:grpSpPr>
        <p:sp>
          <p:nvSpPr>
            <p:cNvPr id="369732" name="Oval 68"/>
            <p:cNvSpPr>
              <a:spLocks noChangeArrowheads="1"/>
            </p:cNvSpPr>
            <p:nvPr/>
          </p:nvSpPr>
          <p:spPr bwMode="auto">
            <a:xfrm>
              <a:off x="3360" y="816"/>
              <a:ext cx="96" cy="96"/>
            </a:xfrm>
            <a:prstGeom prst="ellipse">
              <a:avLst/>
            </a:prstGeom>
            <a:gradFill rotWithShape="0">
              <a:gsLst>
                <a:gs pos="0">
                  <a:srgbClr val="FFFFFF"/>
                </a:gs>
                <a:gs pos="100000">
                  <a:srgbClr val="00FFFF"/>
                </a:gs>
              </a:gsLst>
              <a:path path="shape">
                <a:fillToRect l="50000" t="50000" r="50000" b="50000"/>
              </a:path>
            </a:gra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3" name="Oval 69"/>
            <p:cNvSpPr>
              <a:spLocks noChangeArrowheads="1"/>
            </p:cNvSpPr>
            <p:nvPr/>
          </p:nvSpPr>
          <p:spPr bwMode="auto">
            <a:xfrm>
              <a:off x="4320" y="1776"/>
              <a:ext cx="96" cy="96"/>
            </a:xfrm>
            <a:prstGeom prst="ellipse">
              <a:avLst/>
            </a:prstGeom>
            <a:gradFill rotWithShape="0">
              <a:gsLst>
                <a:gs pos="0">
                  <a:srgbClr val="FFFFFF"/>
                </a:gs>
                <a:gs pos="100000">
                  <a:srgbClr val="00FFFF"/>
                </a:gs>
              </a:gsLst>
              <a:path path="shape">
                <a:fillToRect l="50000" t="50000" r="50000" b="50000"/>
              </a:path>
            </a:gra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5" name="Text Box 71"/>
            <p:cNvSpPr txBox="1">
              <a:spLocks noChangeArrowheads="1"/>
            </p:cNvSpPr>
            <p:nvPr/>
          </p:nvSpPr>
          <p:spPr bwMode="auto">
            <a:xfrm>
              <a:off x="4032" y="359"/>
              <a:ext cx="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ea typeface="黑体" pitchFamily="2" charset="-122"/>
                </a:rPr>
                <a:t>稳态 </a:t>
              </a:r>
              <a:r>
                <a:rPr lang="en-US" altLang="zh-CN" dirty="0">
                  <a:solidFill>
                    <a:srgbClr val="FF0000"/>
                  </a:solidFill>
                </a:rPr>
                <a:t>stable</a:t>
              </a:r>
            </a:p>
          </p:txBody>
        </p:sp>
        <p:cxnSp>
          <p:nvCxnSpPr>
            <p:cNvPr id="369736" name="AutoShape 72"/>
            <p:cNvCxnSpPr>
              <a:cxnSpLocks noChangeShapeType="1"/>
              <a:stCxn id="369735" idx="1"/>
              <a:endCxn id="369732" idx="7"/>
            </p:cNvCxnSpPr>
            <p:nvPr/>
          </p:nvCxnSpPr>
          <p:spPr bwMode="auto">
            <a:xfrm rot="10800000" flipV="1">
              <a:off x="3442" y="476"/>
              <a:ext cx="590" cy="355"/>
            </a:xfrm>
            <a:prstGeom prst="curvedConnector2">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737" name="AutoShape 73"/>
            <p:cNvCxnSpPr>
              <a:cxnSpLocks noChangeShapeType="1"/>
              <a:stCxn id="369735" idx="3"/>
              <a:endCxn id="369733" idx="6"/>
            </p:cNvCxnSpPr>
            <p:nvPr/>
          </p:nvCxnSpPr>
          <p:spPr bwMode="auto">
            <a:xfrm flipH="1">
              <a:off x="4416" y="476"/>
              <a:ext cx="451" cy="1348"/>
            </a:xfrm>
            <a:prstGeom prst="curvedConnector3">
              <a:avLst>
                <a:gd name="adj1" fmla="val -31929"/>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9743" name="Group 79"/>
          <p:cNvGrpSpPr>
            <a:grpSpLocks/>
          </p:cNvGrpSpPr>
          <p:nvPr/>
        </p:nvGrpSpPr>
        <p:grpSpPr bwMode="auto">
          <a:xfrm>
            <a:off x="5791200" y="1764432"/>
            <a:ext cx="2971800" cy="914400"/>
            <a:chOff x="3840" y="816"/>
            <a:chExt cx="1872" cy="576"/>
          </a:xfrm>
        </p:grpSpPr>
        <p:sp>
          <p:nvSpPr>
            <p:cNvPr id="369734" name="Oval 70"/>
            <p:cNvSpPr>
              <a:spLocks noChangeArrowheads="1"/>
            </p:cNvSpPr>
            <p:nvPr/>
          </p:nvSpPr>
          <p:spPr bwMode="auto">
            <a:xfrm>
              <a:off x="3840" y="1296"/>
              <a:ext cx="96" cy="96"/>
            </a:xfrm>
            <a:prstGeom prst="ellipse">
              <a:avLst/>
            </a:prstGeom>
            <a:gradFill rotWithShape="0">
              <a:gsLst>
                <a:gs pos="0">
                  <a:srgbClr val="FFFFFF"/>
                </a:gs>
                <a:gs pos="100000">
                  <a:srgbClr val="FF66CC"/>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38" name="Text Box 74"/>
            <p:cNvSpPr txBox="1">
              <a:spLocks noChangeArrowheads="1"/>
            </p:cNvSpPr>
            <p:nvPr/>
          </p:nvSpPr>
          <p:spPr bwMode="auto">
            <a:xfrm>
              <a:off x="4149" y="816"/>
              <a:ext cx="15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66CC"/>
                  </a:solidFill>
                  <a:ea typeface="黑体" pitchFamily="2" charset="-122"/>
                </a:rPr>
                <a:t>亚稳态 </a:t>
              </a:r>
              <a:r>
                <a:rPr lang="en-US" altLang="zh-CN">
                  <a:solidFill>
                    <a:srgbClr val="FF66CC"/>
                  </a:solidFill>
                  <a:ea typeface="黑体" pitchFamily="2" charset="-122"/>
                </a:rPr>
                <a:t>metastable</a:t>
              </a:r>
              <a:endParaRPr lang="en-US" altLang="zh-CN">
                <a:solidFill>
                  <a:srgbClr val="FF66CC"/>
                </a:solidFill>
              </a:endParaRPr>
            </a:p>
          </p:txBody>
        </p:sp>
        <p:cxnSp>
          <p:nvCxnSpPr>
            <p:cNvPr id="369739" name="AutoShape 75"/>
            <p:cNvCxnSpPr>
              <a:cxnSpLocks noChangeShapeType="1"/>
              <a:stCxn id="369738" idx="1"/>
              <a:endCxn id="369734" idx="0"/>
            </p:cNvCxnSpPr>
            <p:nvPr/>
          </p:nvCxnSpPr>
          <p:spPr bwMode="auto">
            <a:xfrm rot="10800000" flipV="1">
              <a:off x="3888" y="960"/>
              <a:ext cx="261" cy="336"/>
            </a:xfrm>
            <a:prstGeom prst="curvedConnector2">
              <a:avLst/>
            </a:prstGeom>
            <a:noFill/>
            <a:ln w="38100">
              <a:solidFill>
                <a:srgbClr val="FF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69742" name="Group 78"/>
          <p:cNvGrpSpPr>
            <a:grpSpLocks/>
          </p:cNvGrpSpPr>
          <p:nvPr/>
        </p:nvGrpSpPr>
        <p:grpSpPr bwMode="auto">
          <a:xfrm>
            <a:off x="838200" y="1115144"/>
            <a:ext cx="2755900" cy="1970088"/>
            <a:chOff x="528" y="432"/>
            <a:chExt cx="1736" cy="1241"/>
          </a:xfrm>
        </p:grpSpPr>
        <p:grpSp>
          <p:nvGrpSpPr>
            <p:cNvPr id="369708" name="Group 44"/>
            <p:cNvGrpSpPr>
              <a:grpSpLocks/>
            </p:cNvGrpSpPr>
            <p:nvPr/>
          </p:nvGrpSpPr>
          <p:grpSpPr bwMode="auto">
            <a:xfrm>
              <a:off x="730" y="576"/>
              <a:ext cx="1534" cy="1008"/>
              <a:chOff x="585" y="672"/>
              <a:chExt cx="1534" cy="1008"/>
            </a:xfrm>
          </p:grpSpPr>
          <p:sp>
            <p:nvSpPr>
              <p:cNvPr id="369669" name="AutoShape 5"/>
              <p:cNvSpPr>
                <a:spLocks noChangeArrowheads="1"/>
              </p:cNvSpPr>
              <p:nvPr/>
            </p:nvSpPr>
            <p:spPr bwMode="auto">
              <a:xfrm rot="5400000">
                <a:off x="849" y="696"/>
                <a:ext cx="288" cy="240"/>
              </a:xfrm>
              <a:prstGeom prst="triangle">
                <a:avLst>
                  <a:gd name="adj" fmla="val 50000"/>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0" name="Oval 6"/>
              <p:cNvSpPr>
                <a:spLocks noChangeArrowheads="1"/>
              </p:cNvSpPr>
              <p:nvPr/>
            </p:nvSpPr>
            <p:spPr bwMode="auto">
              <a:xfrm>
                <a:off x="1113" y="76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1" name="Line 7"/>
              <p:cNvSpPr>
                <a:spLocks noChangeShapeType="1"/>
              </p:cNvSpPr>
              <p:nvPr/>
            </p:nvSpPr>
            <p:spPr bwMode="auto">
              <a:xfrm>
                <a:off x="585" y="81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2" name="Line 8"/>
              <p:cNvSpPr>
                <a:spLocks noChangeShapeType="1"/>
              </p:cNvSpPr>
              <p:nvPr/>
            </p:nvSpPr>
            <p:spPr bwMode="auto">
              <a:xfrm>
                <a:off x="1209" y="8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3" name="AutoShape 9"/>
              <p:cNvSpPr>
                <a:spLocks noChangeArrowheads="1"/>
              </p:cNvSpPr>
              <p:nvPr/>
            </p:nvSpPr>
            <p:spPr bwMode="auto">
              <a:xfrm rot="5400000">
                <a:off x="849" y="1416"/>
                <a:ext cx="288" cy="240"/>
              </a:xfrm>
              <a:prstGeom prst="triangle">
                <a:avLst>
                  <a:gd name="adj" fmla="val 50000"/>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4" name="Oval 10"/>
              <p:cNvSpPr>
                <a:spLocks noChangeArrowheads="1"/>
              </p:cNvSpPr>
              <p:nvPr/>
            </p:nvSpPr>
            <p:spPr bwMode="auto">
              <a:xfrm>
                <a:off x="1113" y="1488"/>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369675" name="Line 11"/>
              <p:cNvSpPr>
                <a:spLocks noChangeShapeType="1"/>
              </p:cNvSpPr>
              <p:nvPr/>
            </p:nvSpPr>
            <p:spPr bwMode="auto">
              <a:xfrm>
                <a:off x="585" y="153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6" name="Line 12"/>
              <p:cNvSpPr>
                <a:spLocks noChangeShapeType="1"/>
              </p:cNvSpPr>
              <p:nvPr/>
            </p:nvSpPr>
            <p:spPr bwMode="auto">
              <a:xfrm>
                <a:off x="1209" y="15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7" name="Line 13"/>
              <p:cNvSpPr>
                <a:spLocks noChangeShapeType="1"/>
              </p:cNvSpPr>
              <p:nvPr/>
            </p:nvSpPr>
            <p:spPr bwMode="auto">
              <a:xfrm>
                <a:off x="1401" y="8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8" name="Line 14"/>
              <p:cNvSpPr>
                <a:spLocks noChangeShapeType="1"/>
              </p:cNvSpPr>
              <p:nvPr/>
            </p:nvSpPr>
            <p:spPr bwMode="auto">
              <a:xfrm flipV="1">
                <a:off x="1401" y="134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79" name="Line 15"/>
              <p:cNvSpPr>
                <a:spLocks noChangeShapeType="1"/>
              </p:cNvSpPr>
              <p:nvPr/>
            </p:nvSpPr>
            <p:spPr bwMode="auto">
              <a:xfrm>
                <a:off x="585" y="81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0" name="Line 16"/>
              <p:cNvSpPr>
                <a:spLocks noChangeShapeType="1"/>
              </p:cNvSpPr>
              <p:nvPr/>
            </p:nvSpPr>
            <p:spPr bwMode="auto">
              <a:xfrm>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1" name="Line 17"/>
              <p:cNvSpPr>
                <a:spLocks noChangeShapeType="1"/>
              </p:cNvSpPr>
              <p:nvPr/>
            </p:nvSpPr>
            <p:spPr bwMode="auto">
              <a:xfrm>
                <a:off x="585"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2" name="Line 18"/>
              <p:cNvSpPr>
                <a:spLocks noChangeShapeType="1"/>
              </p:cNvSpPr>
              <p:nvPr/>
            </p:nvSpPr>
            <p:spPr bwMode="auto">
              <a:xfrm flipV="1">
                <a:off x="585" y="1008"/>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sp>
            <p:nvSpPr>
              <p:cNvPr id="369683" name="Text Box 19"/>
              <p:cNvSpPr txBox="1">
                <a:spLocks noChangeArrowheads="1"/>
              </p:cNvSpPr>
              <p:nvPr/>
            </p:nvSpPr>
            <p:spPr bwMode="auto">
              <a:xfrm>
                <a:off x="1785" y="672"/>
                <a:ext cx="22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2060"/>
                    </a:solidFill>
                  </a:rPr>
                  <a:t>Q</a:t>
                </a:r>
              </a:p>
            </p:txBody>
          </p:sp>
          <p:sp>
            <p:nvSpPr>
              <p:cNvPr id="369684" name="Text Box 20"/>
              <p:cNvSpPr txBox="1">
                <a:spLocks noChangeArrowheads="1"/>
              </p:cNvSpPr>
              <p:nvPr/>
            </p:nvSpPr>
            <p:spPr bwMode="auto">
              <a:xfrm>
                <a:off x="1785" y="1392"/>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solidFill>
                      <a:srgbClr val="002060"/>
                    </a:solidFill>
                  </a:rPr>
                  <a:t>QN</a:t>
                </a:r>
                <a:endParaRPr lang="en-US" altLang="zh-CN" dirty="0">
                  <a:solidFill>
                    <a:srgbClr val="002060"/>
                  </a:solidFill>
                </a:endParaRPr>
              </a:p>
            </p:txBody>
          </p:sp>
        </p:grpSp>
        <p:sp>
          <p:nvSpPr>
            <p:cNvPr id="369740" name="Text Box 76"/>
            <p:cNvSpPr txBox="1">
              <a:spLocks noChangeArrowheads="1"/>
            </p:cNvSpPr>
            <p:nvPr/>
          </p:nvSpPr>
          <p:spPr bwMode="auto">
            <a:xfrm>
              <a:off x="528" y="432"/>
              <a:ext cx="12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rPr>
                <a:t>Vin1           Vout1</a:t>
              </a:r>
            </a:p>
          </p:txBody>
        </p:sp>
        <p:sp>
          <p:nvSpPr>
            <p:cNvPr id="369741" name="Text Box 77"/>
            <p:cNvSpPr txBox="1">
              <a:spLocks noChangeArrowheads="1"/>
            </p:cNvSpPr>
            <p:nvPr/>
          </p:nvSpPr>
          <p:spPr bwMode="auto">
            <a:xfrm>
              <a:off x="538" y="1440"/>
              <a:ext cx="12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2060"/>
                  </a:solidFill>
                </a:rPr>
                <a:t>Vin2           Vout2</a:t>
              </a:r>
            </a:p>
          </p:txBody>
        </p:sp>
      </p:grpSp>
      <p:sp>
        <p:nvSpPr>
          <p:cNvPr id="73" name="Text Box 1035"/>
          <p:cNvSpPr txBox="1">
            <a:spLocks noChangeArrowheads="1"/>
          </p:cNvSpPr>
          <p:nvPr/>
        </p:nvSpPr>
        <p:spPr bwMode="auto">
          <a:xfrm>
            <a:off x="7063582" y="2211693"/>
            <a:ext cx="1719445" cy="369332"/>
          </a:xfrm>
          <a:prstGeom prst="rect">
            <a:avLst/>
          </a:prstGeom>
          <a:noFill/>
          <a:ln w="25400">
            <a:noFill/>
            <a:miter lim="800000"/>
            <a:headEnd/>
            <a:tailEnd/>
          </a:ln>
        </p:spPr>
        <p:txBody>
          <a:bodyPr wrap="none">
            <a:spAutoFit/>
          </a:bodyPr>
          <a:lstStyle/>
          <a:p>
            <a:r>
              <a:rPr lang="en-US" altLang="zh-CN" dirty="0" smtClean="0">
                <a:solidFill>
                  <a:schemeClr val="accent4"/>
                </a:solidFill>
              </a:rPr>
              <a:t>Vin=</a:t>
            </a:r>
            <a:r>
              <a:rPr lang="en-US" altLang="zh-CN" dirty="0" err="1" smtClean="0">
                <a:solidFill>
                  <a:schemeClr val="accent4"/>
                </a:solidFill>
              </a:rPr>
              <a:t>Vout</a:t>
            </a:r>
            <a:r>
              <a:rPr lang="en-US" altLang="zh-CN" dirty="0" smtClean="0">
                <a:solidFill>
                  <a:schemeClr val="accent4"/>
                </a:solidFill>
              </a:rPr>
              <a:t>=2.5V</a:t>
            </a:r>
            <a:endParaRPr lang="en-US" altLang="zh-CN" dirty="0">
              <a:solidFill>
                <a:schemeClr val="accent4"/>
              </a:solidFill>
            </a:endParaRPr>
          </a:p>
        </p:txBody>
      </p:sp>
      <p:sp>
        <p:nvSpPr>
          <p:cNvPr id="2" name="日期占位符 1"/>
          <p:cNvSpPr>
            <a:spLocks noGrp="1"/>
          </p:cNvSpPr>
          <p:nvPr>
            <p:ph type="dt" sz="half" idx="10"/>
          </p:nvPr>
        </p:nvSpPr>
        <p:spPr/>
        <p:txBody>
          <a:bodyPr/>
          <a:lstStyle/>
          <a:p>
            <a:pPr>
              <a:defRPr/>
            </a:pPr>
            <a:fld id="{38F2FD01-7A53-4B70-A6E0-353427AD0AD5}"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16</a:t>
            </a:fld>
            <a:endParaRPr lang="en-US" altLang="zh-CN"/>
          </a:p>
        </p:txBody>
      </p:sp>
      <p:sp>
        <p:nvSpPr>
          <p:cNvPr id="75" name="标题 1"/>
          <p:cNvSpPr txBox="1">
            <a:spLocks/>
          </p:cNvSpPr>
          <p:nvPr/>
        </p:nvSpPr>
        <p:spPr>
          <a:xfrm>
            <a:off x="1000100" y="185720"/>
            <a:ext cx="6905625" cy="742950"/>
          </a:xfrm>
          <a:prstGeom prst="rect">
            <a:avLst/>
          </a:prstGeom>
        </p:spPr>
        <p:txBody>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dirty="0"/>
              <a:t>亚稳态</a:t>
            </a:r>
            <a:endParaRPr lang="zh-CN" altLang="en-US" sz="3200" kern="0" dirty="0"/>
          </a:p>
        </p:txBody>
      </p:sp>
    </p:spTree>
    <p:extLst>
      <p:ext uri="{BB962C8B-B14F-4D97-AF65-F5344CB8AC3E}">
        <p14:creationId xmlns:p14="http://schemas.microsoft.com/office/powerpoint/2010/main" val="3990664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742"/>
                                        </p:tgtEl>
                                        <p:attrNameLst>
                                          <p:attrName>style.visibility</p:attrName>
                                        </p:attrNameLst>
                                      </p:cBhvr>
                                      <p:to>
                                        <p:strVal val="visible"/>
                                      </p:to>
                                    </p:set>
                                    <p:animEffect transition="in" filter="blinds(horizontal)">
                                      <p:cBhvr>
                                        <p:cTn id="7" dur="500"/>
                                        <p:tgtEl>
                                          <p:spTgt spid="369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709"/>
                                        </p:tgtEl>
                                        <p:attrNameLst>
                                          <p:attrName>style.visibility</p:attrName>
                                        </p:attrNameLst>
                                      </p:cBhvr>
                                      <p:to>
                                        <p:strVal val="visible"/>
                                      </p:to>
                                    </p:set>
                                    <p:animEffect transition="in" filter="blinds(horizontal)">
                                      <p:cBhvr>
                                        <p:cTn id="12" dur="500"/>
                                        <p:tgtEl>
                                          <p:spTgt spid="369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9719"/>
                                        </p:tgtEl>
                                        <p:attrNameLst>
                                          <p:attrName>style.visibility</p:attrName>
                                        </p:attrNameLst>
                                      </p:cBhvr>
                                      <p:to>
                                        <p:strVal val="visible"/>
                                      </p:to>
                                    </p:set>
                                    <p:animEffect transition="in" filter="blinds(horizontal)">
                                      <p:cBhvr>
                                        <p:cTn id="17" dur="500"/>
                                        <p:tgtEl>
                                          <p:spTgt spid="3697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369725"/>
                                        </p:tgtEl>
                                        <p:attrNameLst>
                                          <p:attrName>style.visibility</p:attrName>
                                        </p:attrNameLst>
                                      </p:cBhvr>
                                      <p:to>
                                        <p:strVal val="visible"/>
                                      </p:to>
                                    </p:set>
                                    <p:animEffect transition="in" filter="barn(outHorizontal)">
                                      <p:cBhvr>
                                        <p:cTn id="22" dur="500"/>
                                        <p:tgtEl>
                                          <p:spTgt spid="369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9728"/>
                                        </p:tgtEl>
                                        <p:attrNameLst>
                                          <p:attrName>style.visibility</p:attrName>
                                        </p:attrNameLst>
                                      </p:cBhvr>
                                      <p:to>
                                        <p:strVal val="visible"/>
                                      </p:to>
                                    </p:set>
                                    <p:animEffect transition="in" filter="wipe(left)">
                                      <p:cBhvr>
                                        <p:cTn id="27" dur="500"/>
                                        <p:tgtEl>
                                          <p:spTgt spid="3697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9726"/>
                                        </p:tgtEl>
                                        <p:attrNameLst>
                                          <p:attrName>style.visibility</p:attrName>
                                        </p:attrNameLst>
                                      </p:cBhvr>
                                      <p:to>
                                        <p:strVal val="visible"/>
                                      </p:to>
                                    </p:set>
                                    <p:animEffect transition="in" filter="blinds(horizontal)">
                                      <p:cBhvr>
                                        <p:cTn id="32" dur="500"/>
                                        <p:tgtEl>
                                          <p:spTgt spid="3697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9731"/>
                                        </p:tgtEl>
                                        <p:attrNameLst>
                                          <p:attrName>style.visibility</p:attrName>
                                        </p:attrNameLst>
                                      </p:cBhvr>
                                      <p:to>
                                        <p:strVal val="visible"/>
                                      </p:to>
                                    </p:set>
                                    <p:animEffect transition="in" filter="blinds(horizontal)">
                                      <p:cBhvr>
                                        <p:cTn id="37" dur="500"/>
                                        <p:tgtEl>
                                          <p:spTgt spid="3697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9744"/>
                                        </p:tgtEl>
                                        <p:attrNameLst>
                                          <p:attrName>style.visibility</p:attrName>
                                        </p:attrNameLst>
                                      </p:cBhvr>
                                      <p:to>
                                        <p:strVal val="visible"/>
                                      </p:to>
                                    </p:set>
                                    <p:animEffect transition="in" filter="blinds(horizontal)">
                                      <p:cBhvr>
                                        <p:cTn id="42" dur="500"/>
                                        <p:tgtEl>
                                          <p:spTgt spid="3697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69743"/>
                                        </p:tgtEl>
                                        <p:attrNameLst>
                                          <p:attrName>style.visibility</p:attrName>
                                        </p:attrNameLst>
                                      </p:cBhvr>
                                      <p:to>
                                        <p:strVal val="visible"/>
                                      </p:to>
                                    </p:set>
                                    <p:animEffect transition="in" filter="blinds(horizontal)">
                                      <p:cBhvr>
                                        <p:cTn id="47" dur="500"/>
                                        <p:tgtEl>
                                          <p:spTgt spid="3697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blinds(horizontal)">
                                      <p:cBhvr>
                                        <p:cTn id="5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28" grpId="0" animBg="1" autoUpdateAnimBg="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3"/>
          <p:cNvSpPr>
            <a:spLocks noGrp="1" noChangeArrowheads="1"/>
          </p:cNvSpPr>
          <p:nvPr>
            <p:ph type="title"/>
          </p:nvPr>
        </p:nvSpPr>
        <p:spPr/>
        <p:txBody>
          <a:bodyPr/>
          <a:lstStyle/>
          <a:p>
            <a:r>
              <a:rPr lang="zh-CN" altLang="en-US" dirty="0"/>
              <a:t>亚稳态特性</a:t>
            </a:r>
          </a:p>
        </p:txBody>
      </p:sp>
      <p:sp>
        <p:nvSpPr>
          <p:cNvPr id="2" name="日期占位符 1"/>
          <p:cNvSpPr>
            <a:spLocks noGrp="1"/>
          </p:cNvSpPr>
          <p:nvPr>
            <p:ph type="dt" sz="half" idx="10"/>
          </p:nvPr>
        </p:nvSpPr>
        <p:spPr/>
        <p:txBody>
          <a:bodyPr/>
          <a:lstStyle/>
          <a:p>
            <a:pPr>
              <a:defRPr/>
            </a:pPr>
            <a:fld id="{B15AC645-169D-474A-BD3C-576CEA7C09A3}"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17</a:t>
            </a:fld>
            <a:endParaRPr lang="en-US" altLang="zh-CN"/>
          </a:p>
        </p:txBody>
      </p:sp>
      <p:sp>
        <p:nvSpPr>
          <p:cNvPr id="370721" name="Text Box 33"/>
          <p:cNvSpPr txBox="1">
            <a:spLocks noChangeArrowheads="1"/>
          </p:cNvSpPr>
          <p:nvPr/>
        </p:nvSpPr>
        <p:spPr bwMode="auto">
          <a:xfrm>
            <a:off x="381000" y="1312636"/>
            <a:ext cx="58260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随机噪声会驱动工作于亚稳态点的电路转移到一个稳态的工作点</a:t>
            </a:r>
            <a:r>
              <a:rPr lang="zh-CN" altLang="en-US" sz="2400" dirty="0" smtClean="0">
                <a:latin typeface="+mn-ea"/>
                <a:ea typeface="+mn-ea"/>
              </a:rPr>
              <a:t>上去。</a:t>
            </a:r>
            <a:endParaRPr lang="zh-CN" altLang="en-US" sz="2400" dirty="0">
              <a:latin typeface="+mn-ea"/>
              <a:ea typeface="+mn-ea"/>
            </a:endParaRPr>
          </a:p>
        </p:txBody>
      </p:sp>
      <p:grpSp>
        <p:nvGrpSpPr>
          <p:cNvPr id="370723" name="Group 35"/>
          <p:cNvGrpSpPr>
            <a:grpSpLocks/>
          </p:cNvGrpSpPr>
          <p:nvPr/>
        </p:nvGrpSpPr>
        <p:grpSpPr bwMode="auto">
          <a:xfrm>
            <a:off x="6498432" y="1219200"/>
            <a:ext cx="2435225" cy="1600200"/>
            <a:chOff x="1200" y="2064"/>
            <a:chExt cx="1534" cy="1008"/>
          </a:xfrm>
        </p:grpSpPr>
        <p:sp>
          <p:nvSpPr>
            <p:cNvPr id="370724" name="AutoShape 36"/>
            <p:cNvSpPr>
              <a:spLocks noChangeArrowheads="1"/>
            </p:cNvSpPr>
            <p:nvPr/>
          </p:nvSpPr>
          <p:spPr bwMode="auto">
            <a:xfrm rot="5400000">
              <a:off x="1464" y="20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5" name="Oval 37"/>
            <p:cNvSpPr>
              <a:spLocks noChangeArrowheads="1"/>
            </p:cNvSpPr>
            <p:nvPr/>
          </p:nvSpPr>
          <p:spPr bwMode="auto">
            <a:xfrm>
              <a:off x="1728" y="21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6" name="Line 38"/>
            <p:cNvSpPr>
              <a:spLocks noChangeShapeType="1"/>
            </p:cNvSpPr>
            <p:nvPr/>
          </p:nvSpPr>
          <p:spPr bwMode="auto">
            <a:xfrm>
              <a:off x="1200" y="22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27" name="Line 39"/>
            <p:cNvSpPr>
              <a:spLocks noChangeShapeType="1"/>
            </p:cNvSpPr>
            <p:nvPr/>
          </p:nvSpPr>
          <p:spPr bwMode="auto">
            <a:xfrm>
              <a:off x="1824" y="22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28" name="AutoShape 40"/>
            <p:cNvSpPr>
              <a:spLocks noChangeArrowheads="1"/>
            </p:cNvSpPr>
            <p:nvPr/>
          </p:nvSpPr>
          <p:spPr bwMode="auto">
            <a:xfrm rot="5400000">
              <a:off x="1464" y="280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29" name="Oval 41"/>
            <p:cNvSpPr>
              <a:spLocks noChangeArrowheads="1"/>
            </p:cNvSpPr>
            <p:nvPr/>
          </p:nvSpPr>
          <p:spPr bwMode="auto">
            <a:xfrm>
              <a:off x="1728"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730" name="Line 42"/>
            <p:cNvSpPr>
              <a:spLocks noChangeShapeType="1"/>
            </p:cNvSpPr>
            <p:nvPr/>
          </p:nvSpPr>
          <p:spPr bwMode="auto">
            <a:xfrm>
              <a:off x="1200" y="292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1" name="Line 43"/>
            <p:cNvSpPr>
              <a:spLocks noChangeShapeType="1"/>
            </p:cNvSpPr>
            <p:nvPr/>
          </p:nvSpPr>
          <p:spPr bwMode="auto">
            <a:xfrm>
              <a:off x="1824" y="292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2" name="Line 44"/>
            <p:cNvSpPr>
              <a:spLocks noChangeShapeType="1"/>
            </p:cNvSpPr>
            <p:nvPr/>
          </p:nvSpPr>
          <p:spPr bwMode="auto">
            <a:xfrm>
              <a:off x="2016" y="220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3" name="Line 45"/>
            <p:cNvSpPr>
              <a:spLocks noChangeShapeType="1"/>
            </p:cNvSpPr>
            <p:nvPr/>
          </p:nvSpPr>
          <p:spPr bwMode="auto">
            <a:xfrm flipV="1">
              <a:off x="2016"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4" name="Line 46"/>
            <p:cNvSpPr>
              <a:spLocks noChangeShapeType="1"/>
            </p:cNvSpPr>
            <p:nvPr/>
          </p:nvSpPr>
          <p:spPr bwMode="auto">
            <a:xfrm>
              <a:off x="1200" y="22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5" name="Line 47"/>
            <p:cNvSpPr>
              <a:spLocks noChangeShapeType="1"/>
            </p:cNvSpPr>
            <p:nvPr/>
          </p:nvSpPr>
          <p:spPr bwMode="auto">
            <a:xfrm>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6" name="Line 48"/>
            <p:cNvSpPr>
              <a:spLocks noChangeShapeType="1"/>
            </p:cNvSpPr>
            <p:nvPr/>
          </p:nvSpPr>
          <p:spPr bwMode="auto">
            <a:xfrm>
              <a:off x="1200"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7" name="Line 49"/>
            <p:cNvSpPr>
              <a:spLocks noChangeShapeType="1"/>
            </p:cNvSpPr>
            <p:nvPr/>
          </p:nvSpPr>
          <p:spPr bwMode="auto">
            <a:xfrm flipV="1">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0738" name="Text Box 50"/>
            <p:cNvSpPr txBox="1">
              <a:spLocks noChangeArrowheads="1"/>
            </p:cNvSpPr>
            <p:nvPr/>
          </p:nvSpPr>
          <p:spPr bwMode="auto">
            <a:xfrm>
              <a:off x="2400" y="2064"/>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0739" name="Text Box 51"/>
            <p:cNvSpPr txBox="1">
              <a:spLocks noChangeArrowheads="1"/>
            </p:cNvSpPr>
            <p:nvPr/>
          </p:nvSpPr>
          <p:spPr bwMode="auto">
            <a:xfrm>
              <a:off x="2400"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grpSp>
      <p:sp>
        <p:nvSpPr>
          <p:cNvPr id="370740" name="Text Box 52"/>
          <p:cNvSpPr txBox="1">
            <a:spLocks noChangeArrowheads="1"/>
          </p:cNvSpPr>
          <p:nvPr/>
        </p:nvSpPr>
        <p:spPr bwMode="auto">
          <a:xfrm>
            <a:off x="305900" y="2217003"/>
            <a:ext cx="59011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从一个“稳态”转换到另一个“稳态”</a:t>
            </a:r>
          </a:p>
          <a:p>
            <a:r>
              <a:rPr lang="zh-CN" altLang="en-US" sz="2400" dirty="0" smtClean="0">
                <a:latin typeface="+mn-ea"/>
                <a:ea typeface="+mn-ea"/>
              </a:rPr>
              <a:t>需持续一定</a:t>
            </a:r>
            <a:r>
              <a:rPr lang="zh-CN" altLang="en-US" sz="2400" dirty="0">
                <a:latin typeface="+mn-ea"/>
                <a:ea typeface="+mn-ea"/>
              </a:rPr>
              <a:t>宽度的脉冲（足够的驱动</a:t>
            </a:r>
            <a:r>
              <a:rPr lang="zh-CN" altLang="en-US" sz="2400" dirty="0" smtClean="0">
                <a:latin typeface="+mn-ea"/>
                <a:ea typeface="+mn-ea"/>
              </a:rPr>
              <a:t>）。</a:t>
            </a:r>
            <a:endParaRPr lang="zh-CN" altLang="en-US" sz="2400" dirty="0">
              <a:latin typeface="+mn-ea"/>
              <a:ea typeface="+mn-ea"/>
            </a:endParaRPr>
          </a:p>
        </p:txBody>
      </p:sp>
      <p:graphicFrame>
        <p:nvGraphicFramePr>
          <p:cNvPr id="44" name="Object 2"/>
          <p:cNvGraphicFramePr>
            <a:graphicFrameLocks noChangeAspect="1"/>
          </p:cNvGraphicFramePr>
          <p:nvPr>
            <p:extLst>
              <p:ext uri="{D42A27DB-BD31-4B8C-83A1-F6EECF244321}">
                <p14:modId xmlns:p14="http://schemas.microsoft.com/office/powerpoint/2010/main" val="2303880014"/>
              </p:ext>
            </p:extLst>
          </p:nvPr>
        </p:nvGraphicFramePr>
        <p:xfrm>
          <a:off x="3563888" y="3687911"/>
          <a:ext cx="5562600" cy="2765425"/>
        </p:xfrm>
        <a:graphic>
          <a:graphicData uri="http://schemas.openxmlformats.org/presentationml/2006/ole">
            <mc:AlternateContent xmlns:mc="http://schemas.openxmlformats.org/markup-compatibility/2006">
              <mc:Choice xmlns:v="urn:schemas-microsoft-com:vml" Requires="v">
                <p:oleObj spid="_x0000_s25757" name="Artwork" r:id="rId4" imgW="3219899" imgH="1600000" progId="">
                  <p:embed/>
                </p:oleObj>
              </mc:Choice>
              <mc:Fallback>
                <p:oleObj name="Artwork" r:id="rId4" imgW="3219899" imgH="160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687911"/>
                        <a:ext cx="5562600" cy="276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椭圆 44"/>
          <p:cNvSpPr/>
          <p:nvPr/>
        </p:nvSpPr>
        <p:spPr>
          <a:xfrm>
            <a:off x="4063951" y="5473849"/>
            <a:ext cx="660400" cy="785812"/>
          </a:xfrm>
          <a:prstGeom prst="ellipse">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下箭头 45"/>
          <p:cNvSpPr/>
          <p:nvPr/>
        </p:nvSpPr>
        <p:spPr>
          <a:xfrm>
            <a:off x="6207076" y="3167211"/>
            <a:ext cx="357187" cy="5715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7" name="直接箭头连接符 46"/>
          <p:cNvCxnSpPr/>
          <p:nvPr/>
        </p:nvCxnSpPr>
        <p:spPr>
          <a:xfrm rot="10800000" flipV="1">
            <a:off x="5456188" y="4310211"/>
            <a:ext cx="500063" cy="357188"/>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778576" y="4310211"/>
            <a:ext cx="500062" cy="357188"/>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9" name="任意多边形 48"/>
          <p:cNvSpPr/>
          <p:nvPr/>
        </p:nvSpPr>
        <p:spPr>
          <a:xfrm>
            <a:off x="4238576" y="4900761"/>
            <a:ext cx="1516062" cy="636588"/>
          </a:xfrm>
          <a:custGeom>
            <a:avLst/>
            <a:gdLst>
              <a:gd name="connsiteX0" fmla="*/ 0 w 1515979"/>
              <a:gd name="connsiteY0" fmla="*/ 636337 h 636337"/>
              <a:gd name="connsiteX1" fmla="*/ 449179 w 1515979"/>
              <a:gd name="connsiteY1" fmla="*/ 90905 h 636337"/>
              <a:gd name="connsiteX2" fmla="*/ 1363579 w 1515979"/>
              <a:gd name="connsiteY2" fmla="*/ 90905 h 636337"/>
              <a:gd name="connsiteX3" fmla="*/ 1363579 w 1515979"/>
              <a:gd name="connsiteY3" fmla="*/ 139032 h 636337"/>
              <a:gd name="connsiteX4" fmla="*/ 1443789 w 1515979"/>
              <a:gd name="connsiteY4" fmla="*/ 122990 h 636337"/>
              <a:gd name="connsiteX5" fmla="*/ 1459831 w 1515979"/>
              <a:gd name="connsiteY5" fmla="*/ 106948 h 636337"/>
              <a:gd name="connsiteX6" fmla="*/ 1443789 w 1515979"/>
              <a:gd name="connsiteY6" fmla="*/ 90905 h 636337"/>
              <a:gd name="connsiteX7" fmla="*/ 1427747 w 1515979"/>
              <a:gd name="connsiteY7" fmla="*/ 139032 h 636337"/>
              <a:gd name="connsiteX8" fmla="*/ 1411705 w 1515979"/>
              <a:gd name="connsiteY8" fmla="*/ 106948 h 63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979" h="636337">
                <a:moveTo>
                  <a:pt x="0" y="636337"/>
                </a:moveTo>
                <a:cubicBezTo>
                  <a:pt x="110958" y="409073"/>
                  <a:pt x="221916" y="181810"/>
                  <a:pt x="449179" y="90905"/>
                </a:cubicBezTo>
                <a:cubicBezTo>
                  <a:pt x="676442" y="0"/>
                  <a:pt x="1211179" y="82884"/>
                  <a:pt x="1363579" y="90905"/>
                </a:cubicBezTo>
                <a:cubicBezTo>
                  <a:pt x="1515979" y="98926"/>
                  <a:pt x="1350211" y="133685"/>
                  <a:pt x="1363579" y="139032"/>
                </a:cubicBezTo>
                <a:cubicBezTo>
                  <a:pt x="1376947" y="144380"/>
                  <a:pt x="1427747" y="128337"/>
                  <a:pt x="1443789" y="122990"/>
                </a:cubicBezTo>
                <a:cubicBezTo>
                  <a:pt x="1459831" y="117643"/>
                  <a:pt x="1459831" y="112295"/>
                  <a:pt x="1459831" y="106948"/>
                </a:cubicBezTo>
                <a:cubicBezTo>
                  <a:pt x="1459831" y="101601"/>
                  <a:pt x="1449136" y="85558"/>
                  <a:pt x="1443789" y="90905"/>
                </a:cubicBezTo>
                <a:cubicBezTo>
                  <a:pt x="1438442" y="96252"/>
                  <a:pt x="1433094" y="136358"/>
                  <a:pt x="1427747" y="139032"/>
                </a:cubicBezTo>
                <a:cubicBezTo>
                  <a:pt x="1422400" y="141706"/>
                  <a:pt x="1384968" y="168443"/>
                  <a:pt x="1411705" y="106948"/>
                </a:cubicBezTo>
              </a:path>
            </a:pathLst>
          </a:custGeom>
          <a:ln w="476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0" name="任意多边形 49"/>
          <p:cNvSpPr/>
          <p:nvPr/>
        </p:nvSpPr>
        <p:spPr>
          <a:xfrm>
            <a:off x="4254451" y="3943499"/>
            <a:ext cx="3946525" cy="1722437"/>
          </a:xfrm>
          <a:custGeom>
            <a:avLst/>
            <a:gdLst>
              <a:gd name="connsiteX0" fmla="*/ 0 w 3946358"/>
              <a:gd name="connsiteY0" fmla="*/ 1689768 h 1721852"/>
              <a:gd name="connsiteX1" fmla="*/ 2021305 w 3946358"/>
              <a:gd name="connsiteY1" fmla="*/ 5347 h 1721852"/>
              <a:gd name="connsiteX2" fmla="*/ 3946358 w 3946358"/>
              <a:gd name="connsiteY2" fmla="*/ 1721852 h 1721852"/>
            </a:gdLst>
            <a:ahLst/>
            <a:cxnLst>
              <a:cxn ang="0">
                <a:pos x="connsiteX0" y="connsiteY0"/>
              </a:cxn>
              <a:cxn ang="0">
                <a:pos x="connsiteX1" y="connsiteY1"/>
              </a:cxn>
              <a:cxn ang="0">
                <a:pos x="connsiteX2" y="connsiteY2"/>
              </a:cxn>
            </a:cxnLst>
            <a:rect l="l" t="t" r="r" b="b"/>
            <a:pathLst>
              <a:path w="3946358" h="1721852">
                <a:moveTo>
                  <a:pt x="0" y="1689768"/>
                </a:moveTo>
                <a:cubicBezTo>
                  <a:pt x="681789" y="844884"/>
                  <a:pt x="1363579" y="0"/>
                  <a:pt x="2021305" y="5347"/>
                </a:cubicBezTo>
                <a:cubicBezTo>
                  <a:pt x="2679031" y="10694"/>
                  <a:pt x="3312694" y="866273"/>
                  <a:pt x="3946358" y="1721852"/>
                </a:cubicBezTo>
              </a:path>
            </a:pathLst>
          </a:custGeom>
          <a:ln w="508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1" name="Rectangle 3"/>
          <p:cNvSpPr txBox="1">
            <a:spLocks noChangeArrowheads="1"/>
          </p:cNvSpPr>
          <p:nvPr/>
        </p:nvSpPr>
        <p:spPr bwMode="auto">
          <a:xfrm>
            <a:off x="153343" y="3012144"/>
            <a:ext cx="4480519" cy="2982839"/>
          </a:xfrm>
          <a:prstGeom prst="rect">
            <a:avLst/>
          </a:prstGeom>
          <a:noFill/>
          <a:ln w="9525">
            <a:noFill/>
            <a:miter lim="800000"/>
            <a:headEnd/>
            <a:tailEnd/>
          </a:ln>
        </p:spPr>
        <p:txBody>
          <a:bodyPr/>
          <a:lstStyle/>
          <a:p>
            <a:pPr eaLnBrk="0" hangingPunct="0">
              <a:lnSpc>
                <a:spcPct val="150000"/>
              </a:lnSpc>
              <a:spcBef>
                <a:spcPct val="20000"/>
              </a:spcBef>
              <a:buClr>
                <a:schemeClr val="tx2"/>
              </a:buClr>
              <a:buSzPct val="70000"/>
              <a:defRPr/>
            </a:pPr>
            <a:r>
              <a:rPr lang="zh-CN" altLang="en-US" sz="2400" kern="0" dirty="0">
                <a:latin typeface="+mn-lt"/>
                <a:ea typeface="+mn-ea"/>
              </a:rPr>
              <a:t>任何时序电路都存在亚稳态现象</a:t>
            </a:r>
          </a:p>
          <a:p>
            <a:pPr marL="692150" lvl="1" indent="-347663" eaLnBrk="0" hangingPunct="0">
              <a:lnSpc>
                <a:spcPct val="150000"/>
              </a:lnSpc>
              <a:spcBef>
                <a:spcPct val="20000"/>
              </a:spcBef>
              <a:buClr>
                <a:schemeClr val="accent2"/>
              </a:buClr>
              <a:buSzPct val="70000"/>
              <a:buFont typeface="Wingdings" pitchFamily="2" charset="2"/>
              <a:buChar char="l"/>
              <a:defRPr/>
            </a:pPr>
            <a:r>
              <a:rPr lang="zh-CN" altLang="en-US" sz="2400" kern="0" dirty="0">
                <a:latin typeface="+mn-lt"/>
                <a:ea typeface="+mn-ea"/>
              </a:rPr>
              <a:t>开机：存在亚稳态</a:t>
            </a:r>
          </a:p>
          <a:p>
            <a:pPr marL="692150" lvl="1" indent="-347663" eaLnBrk="0" hangingPunct="0">
              <a:lnSpc>
                <a:spcPct val="150000"/>
              </a:lnSpc>
              <a:spcBef>
                <a:spcPct val="20000"/>
              </a:spcBef>
              <a:buClr>
                <a:schemeClr val="accent2"/>
              </a:buClr>
              <a:buSzPct val="70000"/>
              <a:buFont typeface="Wingdings" pitchFamily="2" charset="2"/>
              <a:buChar char="l"/>
              <a:defRPr/>
            </a:pPr>
            <a:r>
              <a:rPr lang="zh-CN" altLang="en-US" sz="2400" kern="0" dirty="0">
                <a:latin typeface="+mn-lt"/>
                <a:ea typeface="+mn-ea"/>
              </a:rPr>
              <a:t>工作：外部激励必须满足最短时间要求</a:t>
            </a:r>
            <a:r>
              <a:rPr lang="en-US" altLang="zh-CN" sz="2400" b="1" kern="0" dirty="0">
                <a:latin typeface="+mn-lt"/>
                <a:ea typeface="+mn-ea"/>
              </a:rPr>
              <a:t>, </a:t>
            </a:r>
            <a:r>
              <a:rPr lang="zh-CN" altLang="en-US" sz="2400" b="1" kern="0" dirty="0">
                <a:latin typeface="+mn-lt"/>
                <a:ea typeface="+mn-ea"/>
              </a:rPr>
              <a:t>才能</a:t>
            </a:r>
            <a:r>
              <a:rPr lang="zh-CN" altLang="en-US" sz="2400" kern="0" dirty="0">
                <a:latin typeface="+mn-lt"/>
                <a:ea typeface="+mn-ea"/>
              </a:rPr>
              <a:t>生效</a:t>
            </a:r>
            <a:r>
              <a:rPr lang="en-US" altLang="zh-CN" sz="2400" b="1" kern="0" dirty="0">
                <a:latin typeface="+mn-lt"/>
                <a:ea typeface="+mn-ea"/>
              </a:rPr>
              <a:t>, </a:t>
            </a:r>
            <a:r>
              <a:rPr lang="zh-CN" altLang="en-US" sz="2400" b="1" kern="0" dirty="0">
                <a:latin typeface="+mn-lt"/>
                <a:ea typeface="+mn-ea"/>
              </a:rPr>
              <a:t>否则</a:t>
            </a:r>
            <a:r>
              <a:rPr lang="en-US" altLang="zh-CN" sz="2400" b="1" kern="0" dirty="0">
                <a:latin typeface="+mn-lt"/>
                <a:ea typeface="+mn-ea"/>
              </a:rPr>
              <a:t>…</a:t>
            </a:r>
            <a:endParaRPr lang="en-US" altLang="zh-CN" sz="2400" kern="0" dirty="0">
              <a:latin typeface="+mn-lt"/>
            </a:endParaRPr>
          </a:p>
        </p:txBody>
      </p:sp>
    </p:spTree>
    <p:extLst>
      <p:ext uri="{BB962C8B-B14F-4D97-AF65-F5344CB8AC3E}">
        <p14:creationId xmlns:p14="http://schemas.microsoft.com/office/powerpoint/2010/main" val="3126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0721"/>
                                        </p:tgtEl>
                                        <p:attrNameLst>
                                          <p:attrName>style.visibility</p:attrName>
                                        </p:attrNameLst>
                                      </p:cBhvr>
                                      <p:to>
                                        <p:strVal val="visible"/>
                                      </p:to>
                                    </p:set>
                                    <p:animEffect transition="in" filter="blinds(horizontal)">
                                      <p:cBhvr>
                                        <p:cTn id="7" dur="500"/>
                                        <p:tgtEl>
                                          <p:spTgt spid="3707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ppt_x"/>
                                          </p:val>
                                        </p:tav>
                                        <p:tav tm="100000">
                                          <p:val>
                                            <p:strVal val="#ppt_x"/>
                                          </p:val>
                                        </p:tav>
                                      </p:tavLst>
                                    </p:anim>
                                    <p:anim calcmode="lin" valueType="num">
                                      <p:cBhvr additive="base">
                                        <p:cTn id="13" dur="500" fill="hold"/>
                                        <p:tgtEl>
                                          <p:spTgt spid="4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fill="hold"/>
                                        <p:tgtEl>
                                          <p:spTgt spid="47"/>
                                        </p:tgtEl>
                                        <p:attrNameLst>
                                          <p:attrName>ppt_x</p:attrName>
                                        </p:attrNameLst>
                                      </p:cBhvr>
                                      <p:tavLst>
                                        <p:tav tm="0">
                                          <p:val>
                                            <p:strVal val="#ppt_x"/>
                                          </p:val>
                                        </p:tav>
                                        <p:tav tm="100000">
                                          <p:val>
                                            <p:strVal val="#ppt_x"/>
                                          </p:val>
                                        </p:tav>
                                      </p:tavLst>
                                    </p:anim>
                                    <p:anim calcmode="lin" valueType="num">
                                      <p:cBhvr additive="base">
                                        <p:cTn id="19" dur="500" fill="hold"/>
                                        <p:tgtEl>
                                          <p:spTgt spid="47"/>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ppt_x"/>
                                          </p:val>
                                        </p:tav>
                                        <p:tav tm="100000">
                                          <p:val>
                                            <p:strVal val="#ppt_x"/>
                                          </p:val>
                                        </p:tav>
                                      </p:tavLst>
                                    </p:anim>
                                    <p:anim calcmode="lin" valueType="num">
                                      <p:cBhvr additive="base">
                                        <p:cTn id="23"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0740"/>
                                        </p:tgtEl>
                                        <p:attrNameLst>
                                          <p:attrName>style.visibility</p:attrName>
                                        </p:attrNameLst>
                                      </p:cBhvr>
                                      <p:to>
                                        <p:strVal val="visible"/>
                                      </p:to>
                                    </p:set>
                                    <p:animEffect transition="in" filter="blinds(horizontal)">
                                      <p:cBhvr>
                                        <p:cTn id="28" dur="500"/>
                                        <p:tgtEl>
                                          <p:spTgt spid="37074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500" fill="hold"/>
                                        <p:tgtEl>
                                          <p:spTgt spid="49"/>
                                        </p:tgtEl>
                                        <p:attrNameLst>
                                          <p:attrName>ppt_x</p:attrName>
                                        </p:attrNameLst>
                                      </p:cBhvr>
                                      <p:tavLst>
                                        <p:tav tm="0">
                                          <p:val>
                                            <p:strVal val="#ppt_x"/>
                                          </p:val>
                                        </p:tav>
                                        <p:tav tm="100000">
                                          <p:val>
                                            <p:strVal val="#ppt_x"/>
                                          </p:val>
                                        </p:tav>
                                      </p:tavLst>
                                    </p:anim>
                                    <p:anim calcmode="lin" valueType="num">
                                      <p:cBhvr additive="base">
                                        <p:cTn id="3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box(in)">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1" grpId="0" autoUpdateAnimBg="0"/>
      <p:bldP spid="370740" grpId="0" autoUpdateAnimBg="0"/>
      <p:bldP spid="45" grpId="0" animBg="1"/>
      <p:bldP spid="46" grpId="0" animBg="1"/>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z="3600" dirty="0">
                <a:solidFill>
                  <a:schemeClr val="tx1"/>
                </a:solidFill>
              </a:rPr>
              <a:t>双稳态电路消抖</a:t>
            </a:r>
            <a:endParaRPr lang="zh-CN" altLang="en-US" dirty="0"/>
          </a:p>
        </p:txBody>
      </p:sp>
      <p:grpSp>
        <p:nvGrpSpPr>
          <p:cNvPr id="97299" name="Group 19"/>
          <p:cNvGrpSpPr>
            <a:grpSpLocks/>
          </p:cNvGrpSpPr>
          <p:nvPr/>
        </p:nvGrpSpPr>
        <p:grpSpPr bwMode="auto">
          <a:xfrm>
            <a:off x="1143000" y="1143000"/>
            <a:ext cx="4267200" cy="1828800"/>
            <a:chOff x="1392" y="720"/>
            <a:chExt cx="2688" cy="1152"/>
          </a:xfrm>
        </p:grpSpPr>
        <p:sp>
          <p:nvSpPr>
            <p:cNvPr id="97284" name="Line 4"/>
            <p:cNvSpPr>
              <a:spLocks noChangeShapeType="1"/>
            </p:cNvSpPr>
            <p:nvPr/>
          </p:nvSpPr>
          <p:spPr bwMode="auto">
            <a:xfrm>
              <a:off x="3504" y="158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5" name="Oval 5"/>
            <p:cNvSpPr>
              <a:spLocks noChangeArrowheads="1"/>
            </p:cNvSpPr>
            <p:nvPr/>
          </p:nvSpPr>
          <p:spPr bwMode="auto">
            <a:xfrm>
              <a:off x="3168" y="15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AutoShape 6"/>
            <p:cNvSpPr>
              <a:spLocks noChangeArrowheads="1"/>
            </p:cNvSpPr>
            <p:nvPr/>
          </p:nvSpPr>
          <p:spPr bwMode="auto">
            <a:xfrm rot="5400000">
              <a:off x="3256" y="145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7"/>
            <p:cNvSpPr>
              <a:spLocks noChangeShapeType="1"/>
            </p:cNvSpPr>
            <p:nvPr/>
          </p:nvSpPr>
          <p:spPr bwMode="auto">
            <a:xfrm>
              <a:off x="2064" y="1584"/>
              <a:ext cx="1104"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8" name="Line 8"/>
            <p:cNvSpPr>
              <a:spLocks noChangeShapeType="1"/>
            </p:cNvSpPr>
            <p:nvPr/>
          </p:nvSpPr>
          <p:spPr bwMode="auto">
            <a:xfrm flipH="1" flipV="1">
              <a:off x="1824" y="1440"/>
              <a:ext cx="24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9" name="Line 9"/>
            <p:cNvSpPr>
              <a:spLocks noChangeShapeType="1"/>
            </p:cNvSpPr>
            <p:nvPr/>
          </p:nvSpPr>
          <p:spPr bwMode="auto">
            <a:xfrm>
              <a:off x="1488" y="1584"/>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0" name="Line 10"/>
            <p:cNvSpPr>
              <a:spLocks noChangeShapeType="1"/>
            </p:cNvSpPr>
            <p:nvPr/>
          </p:nvSpPr>
          <p:spPr bwMode="auto">
            <a:xfrm>
              <a:off x="1488" y="158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1" name="AutoShape 11"/>
            <p:cNvSpPr>
              <a:spLocks noChangeArrowheads="1"/>
            </p:cNvSpPr>
            <p:nvPr/>
          </p:nvSpPr>
          <p:spPr bwMode="auto">
            <a:xfrm flipV="1">
              <a:off x="1392" y="1776"/>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2" name="Line 12"/>
            <p:cNvSpPr>
              <a:spLocks noChangeShapeType="1"/>
            </p:cNvSpPr>
            <p:nvPr/>
          </p:nvSpPr>
          <p:spPr bwMode="auto">
            <a:xfrm>
              <a:off x="2400" y="139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3" name="Rectangle 13"/>
            <p:cNvSpPr>
              <a:spLocks noChangeArrowheads="1"/>
            </p:cNvSpPr>
            <p:nvPr/>
          </p:nvSpPr>
          <p:spPr bwMode="auto">
            <a:xfrm>
              <a:off x="2352" y="115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Line 14"/>
            <p:cNvSpPr>
              <a:spLocks noChangeShapeType="1"/>
            </p:cNvSpPr>
            <p:nvPr/>
          </p:nvSpPr>
          <p:spPr bwMode="auto">
            <a:xfrm flipV="1">
              <a:off x="2400" y="96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5" name="Line 15"/>
            <p:cNvSpPr>
              <a:spLocks noChangeShapeType="1"/>
            </p:cNvSpPr>
            <p:nvPr/>
          </p:nvSpPr>
          <p:spPr bwMode="auto">
            <a:xfrm>
              <a:off x="2304" y="9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6" name="Text Box 16"/>
            <p:cNvSpPr txBox="1">
              <a:spLocks noChangeArrowheads="1"/>
            </p:cNvSpPr>
            <p:nvPr/>
          </p:nvSpPr>
          <p:spPr bwMode="auto">
            <a:xfrm>
              <a:off x="2208" y="720"/>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+5</a:t>
              </a:r>
              <a:r>
                <a:rPr lang="en-US" altLang="zh-CN" b="1"/>
                <a:t>V</a:t>
              </a:r>
            </a:p>
          </p:txBody>
        </p:sp>
        <p:sp>
          <p:nvSpPr>
            <p:cNvPr id="97297" name="Text Box 17"/>
            <p:cNvSpPr txBox="1">
              <a:spLocks noChangeArrowheads="1"/>
            </p:cNvSpPr>
            <p:nvPr/>
          </p:nvSpPr>
          <p:spPr bwMode="auto">
            <a:xfrm>
              <a:off x="2544" y="129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SW_L</a:t>
              </a:r>
            </a:p>
          </p:txBody>
        </p:sp>
        <p:sp>
          <p:nvSpPr>
            <p:cNvPr id="97298" name="Text Box 18"/>
            <p:cNvSpPr txBox="1">
              <a:spLocks noChangeArrowheads="1"/>
            </p:cNvSpPr>
            <p:nvPr/>
          </p:nvSpPr>
          <p:spPr bwMode="auto">
            <a:xfrm>
              <a:off x="3596" y="1296"/>
              <a:ext cx="4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DSW</a:t>
              </a:r>
            </a:p>
          </p:txBody>
        </p:sp>
      </p:grpSp>
      <p:grpSp>
        <p:nvGrpSpPr>
          <p:cNvPr id="97302" name="Group 22"/>
          <p:cNvGrpSpPr>
            <a:grpSpLocks/>
          </p:cNvGrpSpPr>
          <p:nvPr/>
        </p:nvGrpSpPr>
        <p:grpSpPr bwMode="auto">
          <a:xfrm>
            <a:off x="838202" y="1371600"/>
            <a:ext cx="1422401" cy="838200"/>
            <a:chOff x="1344" y="1008"/>
            <a:chExt cx="896" cy="528"/>
          </a:xfrm>
        </p:grpSpPr>
        <p:sp>
          <p:nvSpPr>
            <p:cNvPr id="97300" name="Text Box 20"/>
            <p:cNvSpPr txBox="1">
              <a:spLocks noChangeArrowheads="1"/>
            </p:cNvSpPr>
            <p:nvPr/>
          </p:nvSpPr>
          <p:spPr bwMode="auto">
            <a:xfrm>
              <a:off x="1344" y="100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97301" name="Line 21"/>
            <p:cNvSpPr>
              <a:spLocks noChangeShapeType="1"/>
            </p:cNvSpPr>
            <p:nvPr/>
          </p:nvSpPr>
          <p:spPr bwMode="auto">
            <a:xfrm>
              <a:off x="2064" y="1296"/>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4" name="Group 74"/>
          <p:cNvGrpSpPr>
            <a:grpSpLocks/>
          </p:cNvGrpSpPr>
          <p:nvPr/>
        </p:nvGrpSpPr>
        <p:grpSpPr bwMode="auto">
          <a:xfrm>
            <a:off x="3700463" y="4376742"/>
            <a:ext cx="4681538" cy="576263"/>
            <a:chOff x="2331" y="2949"/>
            <a:chExt cx="2949" cy="363"/>
          </a:xfrm>
        </p:grpSpPr>
        <p:sp>
          <p:nvSpPr>
            <p:cNvPr id="97311" name="Text Box 31"/>
            <p:cNvSpPr txBox="1">
              <a:spLocks noChangeArrowheads="1"/>
            </p:cNvSpPr>
            <p:nvPr/>
          </p:nvSpPr>
          <p:spPr bwMode="auto">
            <a:xfrm>
              <a:off x="2331" y="2949"/>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SW_L</a:t>
              </a:r>
              <a:endParaRPr lang="zh-CN" altLang="en-US" b="1" dirty="0"/>
            </a:p>
          </p:txBody>
        </p:sp>
        <p:sp>
          <p:nvSpPr>
            <p:cNvPr id="97312" name="Line 32"/>
            <p:cNvSpPr>
              <a:spLocks noChangeShapeType="1"/>
            </p:cNvSpPr>
            <p:nvPr/>
          </p:nvSpPr>
          <p:spPr bwMode="auto">
            <a:xfrm>
              <a:off x="2928" y="297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3" name="Line 33"/>
            <p:cNvSpPr>
              <a:spLocks noChangeShapeType="1"/>
            </p:cNvSpPr>
            <p:nvPr/>
          </p:nvSpPr>
          <p:spPr bwMode="auto">
            <a:xfrm>
              <a:off x="3600"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4" name="Line 34"/>
            <p:cNvSpPr>
              <a:spLocks noChangeShapeType="1"/>
            </p:cNvSpPr>
            <p:nvPr/>
          </p:nvSpPr>
          <p:spPr bwMode="auto">
            <a:xfrm>
              <a:off x="3600"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0" name="Line 40"/>
            <p:cNvSpPr>
              <a:spLocks noChangeShapeType="1"/>
            </p:cNvSpPr>
            <p:nvPr/>
          </p:nvSpPr>
          <p:spPr bwMode="auto">
            <a:xfrm>
              <a:off x="3984" y="297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2" name="Arc 42"/>
            <p:cNvSpPr>
              <a:spLocks/>
            </p:cNvSpPr>
            <p:nvPr/>
          </p:nvSpPr>
          <p:spPr bwMode="auto">
            <a:xfrm flipH="1">
              <a:off x="3792" y="2976"/>
              <a:ext cx="192"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3"/>
            <p:cNvSpPr>
              <a:spLocks noChangeShapeType="1"/>
            </p:cNvSpPr>
            <p:nvPr/>
          </p:nvSpPr>
          <p:spPr bwMode="auto">
            <a:xfrm>
              <a:off x="4176" y="33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4" name="Line 44"/>
            <p:cNvSpPr>
              <a:spLocks noChangeShapeType="1"/>
            </p:cNvSpPr>
            <p:nvPr/>
          </p:nvSpPr>
          <p:spPr bwMode="auto">
            <a:xfrm>
              <a:off x="4176"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5" name="Arc 45"/>
            <p:cNvSpPr>
              <a:spLocks/>
            </p:cNvSpPr>
            <p:nvPr/>
          </p:nvSpPr>
          <p:spPr bwMode="auto">
            <a:xfrm flipH="1">
              <a:off x="4512" y="2976"/>
              <a:ext cx="192"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8" name="Line 48"/>
            <p:cNvSpPr>
              <a:spLocks noChangeShapeType="1"/>
            </p:cNvSpPr>
            <p:nvPr/>
          </p:nvSpPr>
          <p:spPr bwMode="auto">
            <a:xfrm>
              <a:off x="4704" y="2976"/>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29" name="Line 49"/>
            <p:cNvSpPr>
              <a:spLocks noChangeShapeType="1"/>
            </p:cNvSpPr>
            <p:nvPr/>
          </p:nvSpPr>
          <p:spPr bwMode="auto">
            <a:xfrm>
              <a:off x="4704" y="33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5" name="Group 75"/>
          <p:cNvGrpSpPr>
            <a:grpSpLocks/>
          </p:cNvGrpSpPr>
          <p:nvPr/>
        </p:nvGrpSpPr>
        <p:grpSpPr bwMode="auto">
          <a:xfrm>
            <a:off x="3654425" y="5257800"/>
            <a:ext cx="4727575" cy="695325"/>
            <a:chOff x="2302" y="3552"/>
            <a:chExt cx="2978" cy="438"/>
          </a:xfrm>
        </p:grpSpPr>
        <p:sp>
          <p:nvSpPr>
            <p:cNvPr id="97315" name="Text Box 35"/>
            <p:cNvSpPr txBox="1">
              <a:spLocks noChangeArrowheads="1"/>
            </p:cNvSpPr>
            <p:nvPr/>
          </p:nvSpPr>
          <p:spPr bwMode="auto">
            <a:xfrm>
              <a:off x="2302" y="3702"/>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b="1" dirty="0"/>
                <a:t>DSW</a:t>
              </a:r>
              <a:endParaRPr lang="zh-CN" altLang="en-US" b="1" dirty="0"/>
            </a:p>
          </p:txBody>
        </p:sp>
        <p:sp>
          <p:nvSpPr>
            <p:cNvPr id="97316" name="Line 36"/>
            <p:cNvSpPr>
              <a:spLocks noChangeShapeType="1"/>
            </p:cNvSpPr>
            <p:nvPr/>
          </p:nvSpPr>
          <p:spPr bwMode="auto">
            <a:xfrm>
              <a:off x="2928" y="388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7" name="Line 37"/>
            <p:cNvSpPr>
              <a:spLocks noChangeShapeType="1"/>
            </p:cNvSpPr>
            <p:nvPr/>
          </p:nvSpPr>
          <p:spPr bwMode="auto">
            <a:xfrm>
              <a:off x="360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8" name="Line 38"/>
            <p:cNvSpPr>
              <a:spLocks noChangeShapeType="1"/>
            </p:cNvSpPr>
            <p:nvPr/>
          </p:nvSpPr>
          <p:spPr bwMode="auto">
            <a:xfrm>
              <a:off x="360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1" name="Line 51"/>
            <p:cNvSpPr>
              <a:spLocks noChangeShapeType="1"/>
            </p:cNvSpPr>
            <p:nvPr/>
          </p:nvSpPr>
          <p:spPr bwMode="auto">
            <a:xfrm>
              <a:off x="384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2" name="Line 52"/>
            <p:cNvSpPr>
              <a:spLocks noChangeShapeType="1"/>
            </p:cNvSpPr>
            <p:nvPr/>
          </p:nvSpPr>
          <p:spPr bwMode="auto">
            <a:xfrm>
              <a:off x="3840" y="388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3" name="Line 53"/>
            <p:cNvSpPr>
              <a:spLocks noChangeShapeType="1"/>
            </p:cNvSpPr>
            <p:nvPr/>
          </p:nvSpPr>
          <p:spPr bwMode="auto">
            <a:xfrm>
              <a:off x="4176"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4" name="Line 54"/>
            <p:cNvSpPr>
              <a:spLocks noChangeShapeType="1"/>
            </p:cNvSpPr>
            <p:nvPr/>
          </p:nvSpPr>
          <p:spPr bwMode="auto">
            <a:xfrm>
              <a:off x="4176" y="35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6" name="Line 56"/>
            <p:cNvSpPr>
              <a:spLocks noChangeShapeType="1"/>
            </p:cNvSpPr>
            <p:nvPr/>
          </p:nvSpPr>
          <p:spPr bwMode="auto">
            <a:xfrm>
              <a:off x="4704"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7" name="Line 57"/>
            <p:cNvSpPr>
              <a:spLocks noChangeShapeType="1"/>
            </p:cNvSpPr>
            <p:nvPr/>
          </p:nvSpPr>
          <p:spPr bwMode="auto">
            <a:xfrm>
              <a:off x="4560" y="3552"/>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8" name="Line 58"/>
            <p:cNvSpPr>
              <a:spLocks noChangeShapeType="1"/>
            </p:cNvSpPr>
            <p:nvPr/>
          </p:nvSpPr>
          <p:spPr bwMode="auto">
            <a:xfrm>
              <a:off x="4704" y="35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39" name="Line 59"/>
            <p:cNvSpPr>
              <a:spLocks noChangeShapeType="1"/>
            </p:cNvSpPr>
            <p:nvPr/>
          </p:nvSpPr>
          <p:spPr bwMode="auto">
            <a:xfrm>
              <a:off x="4560" y="38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43" name="Group 63"/>
          <p:cNvGrpSpPr>
            <a:grpSpLocks/>
          </p:cNvGrpSpPr>
          <p:nvPr/>
        </p:nvGrpSpPr>
        <p:grpSpPr bwMode="auto">
          <a:xfrm>
            <a:off x="4537080" y="3048000"/>
            <a:ext cx="803276" cy="1219200"/>
            <a:chOff x="2858" y="2112"/>
            <a:chExt cx="506" cy="768"/>
          </a:xfrm>
        </p:grpSpPr>
        <p:sp>
          <p:nvSpPr>
            <p:cNvPr id="97340" name="Text Box 60"/>
            <p:cNvSpPr txBox="1">
              <a:spLocks noChangeArrowheads="1"/>
            </p:cNvSpPr>
            <p:nvPr/>
          </p:nvSpPr>
          <p:spPr bwMode="auto">
            <a:xfrm>
              <a:off x="2858" y="2112"/>
              <a:ext cx="5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a:t>
              </a:r>
            </a:p>
            <a:p>
              <a:r>
                <a:rPr lang="zh-CN" altLang="en-US" sz="2400" b="1" dirty="0">
                  <a:solidFill>
                    <a:schemeClr val="hlink"/>
                  </a:solidFill>
                  <a:ea typeface="黑体" pitchFamily="2" charset="-122"/>
                </a:rPr>
                <a:t>打开</a:t>
              </a:r>
            </a:p>
          </p:txBody>
        </p:sp>
        <p:sp>
          <p:nvSpPr>
            <p:cNvPr id="97342" name="Line 62"/>
            <p:cNvSpPr>
              <a:spLocks noChangeShapeType="1"/>
            </p:cNvSpPr>
            <p:nvPr/>
          </p:nvSpPr>
          <p:spPr bwMode="auto">
            <a:xfrm>
              <a:off x="3120" y="2640"/>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45" name="Group 65"/>
          <p:cNvGrpSpPr>
            <a:grpSpLocks/>
          </p:cNvGrpSpPr>
          <p:nvPr/>
        </p:nvGrpSpPr>
        <p:grpSpPr bwMode="auto">
          <a:xfrm>
            <a:off x="5410203" y="3063875"/>
            <a:ext cx="1593851" cy="1203325"/>
            <a:chOff x="3408" y="2122"/>
            <a:chExt cx="1004" cy="758"/>
          </a:xfrm>
        </p:grpSpPr>
        <p:sp>
          <p:nvSpPr>
            <p:cNvPr id="97341" name="Text Box 61"/>
            <p:cNvSpPr txBox="1">
              <a:spLocks noChangeArrowheads="1"/>
            </p:cNvSpPr>
            <p:nvPr/>
          </p:nvSpPr>
          <p:spPr bwMode="auto">
            <a:xfrm>
              <a:off x="3408" y="2122"/>
              <a:ext cx="10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闭合</a:t>
              </a:r>
            </a:p>
            <a:p>
              <a:r>
                <a:rPr lang="zh-CN" altLang="en-US" sz="2400" b="1" dirty="0">
                  <a:solidFill>
                    <a:schemeClr val="hlink"/>
                  </a:solidFill>
                  <a:ea typeface="黑体" pitchFamily="2" charset="-122"/>
                </a:rPr>
                <a:t>第1次接触</a:t>
              </a:r>
            </a:p>
          </p:txBody>
        </p:sp>
        <p:sp>
          <p:nvSpPr>
            <p:cNvPr id="97344" name="Line 64"/>
            <p:cNvSpPr>
              <a:spLocks noChangeShapeType="1"/>
            </p:cNvSpPr>
            <p:nvPr/>
          </p:nvSpPr>
          <p:spPr bwMode="auto">
            <a:xfrm>
              <a:off x="3600" y="2640"/>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7356" name="Group 76"/>
          <p:cNvGrpSpPr>
            <a:grpSpLocks/>
          </p:cNvGrpSpPr>
          <p:nvPr/>
        </p:nvGrpSpPr>
        <p:grpSpPr bwMode="auto">
          <a:xfrm>
            <a:off x="6019802" y="3505202"/>
            <a:ext cx="2444751" cy="830263"/>
            <a:chOff x="3792" y="2208"/>
            <a:chExt cx="1540" cy="523"/>
          </a:xfrm>
        </p:grpSpPr>
        <p:grpSp>
          <p:nvGrpSpPr>
            <p:cNvPr id="97352" name="Group 72"/>
            <p:cNvGrpSpPr>
              <a:grpSpLocks/>
            </p:cNvGrpSpPr>
            <p:nvPr/>
          </p:nvGrpSpPr>
          <p:grpSpPr bwMode="auto">
            <a:xfrm>
              <a:off x="3792" y="2496"/>
              <a:ext cx="1056" cy="192"/>
              <a:chOff x="3792" y="2688"/>
              <a:chExt cx="1056" cy="192"/>
            </a:xfrm>
          </p:grpSpPr>
          <p:sp>
            <p:nvSpPr>
              <p:cNvPr id="97346" name="Line 66"/>
              <p:cNvSpPr>
                <a:spLocks noChangeShapeType="1"/>
              </p:cNvSpPr>
              <p:nvPr/>
            </p:nvSpPr>
            <p:spPr bwMode="auto">
              <a:xfrm>
                <a:off x="3792"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7" name="Line 67"/>
              <p:cNvSpPr>
                <a:spLocks noChangeShapeType="1"/>
              </p:cNvSpPr>
              <p:nvPr/>
            </p:nvSpPr>
            <p:spPr bwMode="auto">
              <a:xfrm>
                <a:off x="3792" y="2688"/>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8" name="Line 68"/>
              <p:cNvSpPr>
                <a:spLocks noChangeShapeType="1"/>
              </p:cNvSpPr>
              <p:nvPr/>
            </p:nvSpPr>
            <p:spPr bwMode="auto">
              <a:xfrm>
                <a:off x="4176"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49" name="Line 69"/>
              <p:cNvSpPr>
                <a:spLocks noChangeShapeType="1"/>
              </p:cNvSpPr>
              <p:nvPr/>
            </p:nvSpPr>
            <p:spPr bwMode="auto">
              <a:xfrm>
                <a:off x="4512"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50" name="Line 70"/>
              <p:cNvSpPr>
                <a:spLocks noChangeShapeType="1"/>
              </p:cNvSpPr>
              <p:nvPr/>
            </p:nvSpPr>
            <p:spPr bwMode="auto">
              <a:xfrm>
                <a:off x="4704" y="2688"/>
                <a:ext cx="0" cy="192"/>
              </a:xfrm>
              <a:prstGeom prst="line">
                <a:avLst/>
              </a:prstGeom>
              <a:noFill/>
              <a:ln w="38100">
                <a:solidFill>
                  <a:srgbClr val="00B05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351" name="Text Box 71"/>
            <p:cNvSpPr txBox="1">
              <a:spLocks noChangeArrowheads="1"/>
            </p:cNvSpPr>
            <p:nvPr/>
          </p:nvSpPr>
          <p:spPr bwMode="auto">
            <a:xfrm>
              <a:off x="4826" y="2208"/>
              <a:ext cx="506" cy="52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ea typeface="黑体" pitchFamily="2" charset="-122"/>
                </a:rPr>
                <a:t>触点</a:t>
              </a:r>
            </a:p>
            <a:p>
              <a:r>
                <a:rPr lang="zh-CN" altLang="en-US" sz="2400" b="1" dirty="0">
                  <a:solidFill>
                    <a:srgbClr val="FF0000"/>
                  </a:solidFill>
                  <a:ea typeface="黑体" pitchFamily="2" charset="-122"/>
                </a:rPr>
                <a:t>抖动</a:t>
              </a:r>
            </a:p>
          </p:txBody>
        </p:sp>
      </p:grpSp>
      <p:grpSp>
        <p:nvGrpSpPr>
          <p:cNvPr id="97358" name="Group 78"/>
          <p:cNvGrpSpPr>
            <a:grpSpLocks/>
          </p:cNvGrpSpPr>
          <p:nvPr/>
        </p:nvGrpSpPr>
        <p:grpSpPr bwMode="auto">
          <a:xfrm>
            <a:off x="450850" y="3429002"/>
            <a:ext cx="2749550" cy="2460626"/>
            <a:chOff x="284" y="2160"/>
            <a:chExt cx="1732" cy="1550"/>
          </a:xfrm>
        </p:grpSpPr>
        <p:grpSp>
          <p:nvGrpSpPr>
            <p:cNvPr id="97330" name="Group 50"/>
            <p:cNvGrpSpPr>
              <a:grpSpLocks/>
            </p:cNvGrpSpPr>
            <p:nvPr/>
          </p:nvGrpSpPr>
          <p:grpSpPr bwMode="auto">
            <a:xfrm>
              <a:off x="284" y="2505"/>
              <a:ext cx="1732" cy="1205"/>
              <a:chOff x="92" y="2361"/>
              <a:chExt cx="1732" cy="1205"/>
            </a:xfrm>
          </p:grpSpPr>
          <p:sp>
            <p:nvSpPr>
              <p:cNvPr id="97303" name="Text Box 23"/>
              <p:cNvSpPr txBox="1">
                <a:spLocks noChangeArrowheads="1"/>
              </p:cNvSpPr>
              <p:nvPr/>
            </p:nvSpPr>
            <p:spPr bwMode="auto">
              <a:xfrm>
                <a:off x="92" y="2361"/>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SW_L</a:t>
                </a:r>
                <a:endParaRPr lang="zh-CN" altLang="en-US" b="1" dirty="0"/>
              </a:p>
            </p:txBody>
          </p:sp>
          <p:sp>
            <p:nvSpPr>
              <p:cNvPr id="97304" name="Line 24"/>
              <p:cNvSpPr>
                <a:spLocks noChangeShapeType="1"/>
              </p:cNvSpPr>
              <p:nvPr/>
            </p:nvSpPr>
            <p:spPr bwMode="auto">
              <a:xfrm>
                <a:off x="720" y="2448"/>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5" name="Line 25"/>
              <p:cNvSpPr>
                <a:spLocks noChangeShapeType="1"/>
              </p:cNvSpPr>
              <p:nvPr/>
            </p:nvSpPr>
            <p:spPr bwMode="auto">
              <a:xfrm>
                <a:off x="1248"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6" name="Line 26"/>
              <p:cNvSpPr>
                <a:spLocks noChangeShapeType="1"/>
              </p:cNvSpPr>
              <p:nvPr/>
            </p:nvSpPr>
            <p:spPr bwMode="auto">
              <a:xfrm>
                <a:off x="1248" y="2448"/>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7" name="Text Box 27"/>
              <p:cNvSpPr txBox="1">
                <a:spLocks noChangeArrowheads="1"/>
              </p:cNvSpPr>
              <p:nvPr/>
            </p:nvSpPr>
            <p:spPr bwMode="auto">
              <a:xfrm>
                <a:off x="161" y="327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b="1" dirty="0"/>
                  <a:t>DSW</a:t>
                </a:r>
                <a:endParaRPr lang="zh-CN" altLang="en-US" b="1" dirty="0"/>
              </a:p>
            </p:txBody>
          </p:sp>
          <p:sp>
            <p:nvSpPr>
              <p:cNvPr id="97308" name="Line 28"/>
              <p:cNvSpPr>
                <a:spLocks noChangeShapeType="1"/>
              </p:cNvSpPr>
              <p:nvPr/>
            </p:nvSpPr>
            <p:spPr bwMode="auto">
              <a:xfrm>
                <a:off x="720" y="3360"/>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09" name="Line 29"/>
              <p:cNvSpPr>
                <a:spLocks noChangeShapeType="1"/>
              </p:cNvSpPr>
              <p:nvPr/>
            </p:nvSpPr>
            <p:spPr bwMode="auto">
              <a:xfrm>
                <a:off x="1248" y="302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10" name="Line 30"/>
              <p:cNvSpPr>
                <a:spLocks noChangeShapeType="1"/>
              </p:cNvSpPr>
              <p:nvPr/>
            </p:nvSpPr>
            <p:spPr bwMode="auto">
              <a:xfrm>
                <a:off x="1248" y="3024"/>
                <a:ext cx="0"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357" name="Text Box 77"/>
            <p:cNvSpPr txBox="1">
              <a:spLocks noChangeArrowheads="1"/>
            </p:cNvSpPr>
            <p:nvPr/>
          </p:nvSpPr>
          <p:spPr bwMode="auto">
            <a:xfrm>
              <a:off x="864" y="2160"/>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黑体" pitchFamily="2" charset="-122"/>
                </a:rPr>
                <a:t>理想情况</a:t>
              </a:r>
            </a:p>
          </p:txBody>
        </p:sp>
      </p:grpSp>
      <p:sp>
        <p:nvSpPr>
          <p:cNvPr id="2" name="日期占位符 1"/>
          <p:cNvSpPr>
            <a:spLocks noGrp="1"/>
          </p:cNvSpPr>
          <p:nvPr>
            <p:ph type="dt" sz="half" idx="10"/>
          </p:nvPr>
        </p:nvSpPr>
        <p:spPr/>
        <p:txBody>
          <a:bodyPr/>
          <a:lstStyle/>
          <a:p>
            <a:pPr>
              <a:defRPr/>
            </a:pPr>
            <a:fld id="{5AAC3832-59E0-43CF-879A-74045E6C03B0}" type="datetime2">
              <a:rPr lang="zh-CN" altLang="en-US" smtClean="0"/>
              <a:t>2016年5月5日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sp>
        <p:nvSpPr>
          <p:cNvPr id="75" name="矩形 74"/>
          <p:cNvSpPr/>
          <p:nvPr/>
        </p:nvSpPr>
        <p:spPr>
          <a:xfrm>
            <a:off x="4772561" y="5910029"/>
            <a:ext cx="3467616" cy="584775"/>
          </a:xfrm>
          <a:prstGeom prst="rect">
            <a:avLst/>
          </a:prstGeom>
        </p:spPr>
        <p:txBody>
          <a:bodyPr wrap="none">
            <a:spAutoFit/>
          </a:bodyPr>
          <a:lstStyle/>
          <a:p>
            <a:r>
              <a:rPr lang="zh-CN" altLang="en-US" sz="3200" dirty="0" smtClean="0">
                <a:solidFill>
                  <a:srgbClr val="FF0000"/>
                </a:solidFill>
              </a:rPr>
              <a:t>开关抖动形成毛刺</a:t>
            </a:r>
            <a:endParaRPr lang="en-US" altLang="zh-CN" sz="3200" dirty="0">
              <a:solidFill>
                <a:srgbClr val="FF0000"/>
              </a:solidFill>
            </a:endParaRPr>
          </a:p>
        </p:txBody>
      </p:sp>
    </p:spTree>
    <p:extLst>
      <p:ext uri="{BB962C8B-B14F-4D97-AF65-F5344CB8AC3E}">
        <p14:creationId xmlns:p14="http://schemas.microsoft.com/office/powerpoint/2010/main" val="374094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99"/>
                                        </p:tgtEl>
                                        <p:attrNameLst>
                                          <p:attrName>style.visibility</p:attrName>
                                        </p:attrNameLst>
                                      </p:cBhvr>
                                      <p:to>
                                        <p:strVal val="visible"/>
                                      </p:to>
                                    </p:set>
                                    <p:animEffect transition="in" filter="blinds(horizontal)">
                                      <p:cBhvr>
                                        <p:cTn id="7" dur="500"/>
                                        <p:tgtEl>
                                          <p:spTgt spid="97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7302"/>
                                        </p:tgtEl>
                                        <p:attrNameLst>
                                          <p:attrName>style.visibility</p:attrName>
                                        </p:attrNameLst>
                                      </p:cBhvr>
                                      <p:to>
                                        <p:strVal val="visible"/>
                                      </p:to>
                                    </p:set>
                                    <p:animEffect transition="in" filter="wipe(up)">
                                      <p:cBhvr>
                                        <p:cTn id="12" dur="500"/>
                                        <p:tgtEl>
                                          <p:spTgt spid="97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358"/>
                                        </p:tgtEl>
                                        <p:attrNameLst>
                                          <p:attrName>style.visibility</p:attrName>
                                        </p:attrNameLst>
                                      </p:cBhvr>
                                      <p:to>
                                        <p:strVal val="visible"/>
                                      </p:to>
                                    </p:set>
                                    <p:animEffect transition="in" filter="blinds(horizontal)">
                                      <p:cBhvr>
                                        <p:cTn id="17" dur="500"/>
                                        <p:tgtEl>
                                          <p:spTgt spid="97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7354"/>
                                        </p:tgtEl>
                                        <p:attrNameLst>
                                          <p:attrName>style.visibility</p:attrName>
                                        </p:attrNameLst>
                                      </p:cBhvr>
                                      <p:to>
                                        <p:strVal val="visible"/>
                                      </p:to>
                                    </p:set>
                                    <p:animEffect transition="in" filter="wipe(left)">
                                      <p:cBhvr>
                                        <p:cTn id="22" dur="500"/>
                                        <p:tgtEl>
                                          <p:spTgt spid="97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343"/>
                                        </p:tgtEl>
                                        <p:attrNameLst>
                                          <p:attrName>style.visibility</p:attrName>
                                        </p:attrNameLst>
                                      </p:cBhvr>
                                      <p:to>
                                        <p:strVal val="visible"/>
                                      </p:to>
                                    </p:set>
                                    <p:animEffect transition="in" filter="blinds(horizontal)">
                                      <p:cBhvr>
                                        <p:cTn id="27" dur="500"/>
                                        <p:tgtEl>
                                          <p:spTgt spid="97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7345"/>
                                        </p:tgtEl>
                                        <p:attrNameLst>
                                          <p:attrName>style.visibility</p:attrName>
                                        </p:attrNameLst>
                                      </p:cBhvr>
                                      <p:to>
                                        <p:strVal val="visible"/>
                                      </p:to>
                                    </p:set>
                                    <p:animEffect transition="in" filter="blinds(horizontal)">
                                      <p:cBhvr>
                                        <p:cTn id="32" dur="500"/>
                                        <p:tgtEl>
                                          <p:spTgt spid="973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356"/>
                                        </p:tgtEl>
                                        <p:attrNameLst>
                                          <p:attrName>style.visibility</p:attrName>
                                        </p:attrNameLst>
                                      </p:cBhvr>
                                      <p:to>
                                        <p:strVal val="visible"/>
                                      </p:to>
                                    </p:set>
                                    <p:animEffect transition="in" filter="blinds(horizontal)">
                                      <p:cBhvr>
                                        <p:cTn id="37" dur="500"/>
                                        <p:tgtEl>
                                          <p:spTgt spid="973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355"/>
                                        </p:tgtEl>
                                        <p:attrNameLst>
                                          <p:attrName>style.visibility</p:attrName>
                                        </p:attrNameLst>
                                      </p:cBhvr>
                                      <p:to>
                                        <p:strVal val="visible"/>
                                      </p:to>
                                    </p:set>
                                    <p:animEffect transition="in" filter="wipe(left)">
                                      <p:cBhvr>
                                        <p:cTn id="42" dur="500"/>
                                        <p:tgtEl>
                                          <p:spTgt spid="9735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199" name="Group 175"/>
          <p:cNvGrpSpPr>
            <a:grpSpLocks/>
          </p:cNvGrpSpPr>
          <p:nvPr/>
        </p:nvGrpSpPr>
        <p:grpSpPr bwMode="auto">
          <a:xfrm>
            <a:off x="3886200" y="4328120"/>
            <a:ext cx="4841875" cy="1981200"/>
            <a:chOff x="2448" y="2448"/>
            <a:chExt cx="3050" cy="1248"/>
          </a:xfrm>
        </p:grpSpPr>
        <p:sp>
          <p:nvSpPr>
            <p:cNvPr id="129136" name="AutoShape 112"/>
            <p:cNvSpPr>
              <a:spLocks noChangeArrowheads="1"/>
            </p:cNvSpPr>
            <p:nvPr/>
          </p:nvSpPr>
          <p:spPr bwMode="auto">
            <a:xfrm>
              <a:off x="2448" y="2976"/>
              <a:ext cx="576" cy="192"/>
            </a:xfrm>
            <a:prstGeom prst="rightArrow">
              <a:avLst>
                <a:gd name="adj1" fmla="val 50000"/>
                <a:gd name="adj2" fmla="val 7500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3" name="AutoShape 149"/>
            <p:cNvSpPr>
              <a:spLocks noChangeArrowheads="1"/>
            </p:cNvSpPr>
            <p:nvPr/>
          </p:nvSpPr>
          <p:spPr bwMode="auto">
            <a:xfrm rot="5400000">
              <a:off x="4257" y="261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4" name="Oval 150"/>
            <p:cNvSpPr>
              <a:spLocks noChangeArrowheads="1"/>
            </p:cNvSpPr>
            <p:nvPr/>
          </p:nvSpPr>
          <p:spPr bwMode="auto">
            <a:xfrm>
              <a:off x="4521" y="26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5" name="Line 151"/>
            <p:cNvSpPr>
              <a:spLocks noChangeShapeType="1"/>
            </p:cNvSpPr>
            <p:nvPr/>
          </p:nvSpPr>
          <p:spPr bwMode="auto">
            <a:xfrm>
              <a:off x="3744" y="273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76" name="Line 152"/>
            <p:cNvSpPr>
              <a:spLocks noChangeShapeType="1"/>
            </p:cNvSpPr>
            <p:nvPr/>
          </p:nvSpPr>
          <p:spPr bwMode="auto">
            <a:xfrm>
              <a:off x="4608" y="273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77" name="AutoShape 153"/>
            <p:cNvSpPr>
              <a:spLocks noChangeArrowheads="1"/>
            </p:cNvSpPr>
            <p:nvPr/>
          </p:nvSpPr>
          <p:spPr bwMode="auto">
            <a:xfrm rot="5400000">
              <a:off x="4257" y="32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8" name="Oval 154"/>
            <p:cNvSpPr>
              <a:spLocks noChangeArrowheads="1"/>
            </p:cNvSpPr>
            <p:nvPr/>
          </p:nvSpPr>
          <p:spPr bwMode="auto">
            <a:xfrm>
              <a:off x="4521" y="33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79" name="Line 155"/>
            <p:cNvSpPr>
              <a:spLocks noChangeShapeType="1"/>
            </p:cNvSpPr>
            <p:nvPr/>
          </p:nvSpPr>
          <p:spPr bwMode="auto">
            <a:xfrm>
              <a:off x="3744" y="3408"/>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0" name="Line 156"/>
            <p:cNvSpPr>
              <a:spLocks noChangeShapeType="1"/>
            </p:cNvSpPr>
            <p:nvPr/>
          </p:nvSpPr>
          <p:spPr bwMode="auto">
            <a:xfrm>
              <a:off x="4608"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1" name="Line 157"/>
            <p:cNvSpPr>
              <a:spLocks noChangeShapeType="1"/>
            </p:cNvSpPr>
            <p:nvPr/>
          </p:nvSpPr>
          <p:spPr bwMode="auto">
            <a:xfrm>
              <a:off x="4800"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2" name="Line 158"/>
            <p:cNvSpPr>
              <a:spLocks noChangeShapeType="1"/>
            </p:cNvSpPr>
            <p:nvPr/>
          </p:nvSpPr>
          <p:spPr bwMode="auto">
            <a:xfrm flipV="1">
              <a:off x="4800"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3" name="Line 159"/>
            <p:cNvSpPr>
              <a:spLocks noChangeShapeType="1"/>
            </p:cNvSpPr>
            <p:nvPr/>
          </p:nvSpPr>
          <p:spPr bwMode="auto">
            <a:xfrm>
              <a:off x="3744" y="2736"/>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4" name="Line 160"/>
            <p:cNvSpPr>
              <a:spLocks noChangeShapeType="1"/>
            </p:cNvSpPr>
            <p:nvPr/>
          </p:nvSpPr>
          <p:spPr bwMode="auto">
            <a:xfrm>
              <a:off x="4032" y="2928"/>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5" name="Line 161"/>
            <p:cNvSpPr>
              <a:spLocks noChangeShapeType="1"/>
            </p:cNvSpPr>
            <p:nvPr/>
          </p:nvSpPr>
          <p:spPr bwMode="auto">
            <a:xfrm flipV="1">
              <a:off x="4032" y="2928"/>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6" name="Text Box 162"/>
            <p:cNvSpPr txBox="1">
              <a:spLocks noChangeArrowheads="1"/>
            </p:cNvSpPr>
            <p:nvPr/>
          </p:nvSpPr>
          <p:spPr bwMode="auto">
            <a:xfrm>
              <a:off x="4944" y="2448"/>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187" name="Text Box 163"/>
            <p:cNvSpPr txBox="1">
              <a:spLocks noChangeArrowheads="1"/>
            </p:cNvSpPr>
            <p:nvPr/>
          </p:nvSpPr>
          <p:spPr bwMode="auto">
            <a:xfrm>
              <a:off x="4944" y="3408"/>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188" name="Line 164"/>
            <p:cNvSpPr>
              <a:spLocks noChangeShapeType="1"/>
            </p:cNvSpPr>
            <p:nvPr/>
          </p:nvSpPr>
          <p:spPr bwMode="auto">
            <a:xfrm>
              <a:off x="3168" y="3072"/>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89" name="Line 165"/>
            <p:cNvSpPr>
              <a:spLocks noChangeShapeType="1"/>
            </p:cNvSpPr>
            <p:nvPr/>
          </p:nvSpPr>
          <p:spPr bwMode="auto">
            <a:xfrm>
              <a:off x="3168" y="307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0" name="AutoShape 166"/>
            <p:cNvSpPr>
              <a:spLocks noChangeArrowheads="1"/>
            </p:cNvSpPr>
            <p:nvPr/>
          </p:nvSpPr>
          <p:spPr bwMode="auto">
            <a:xfrm flipV="1">
              <a:off x="3072" y="3264"/>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91" name="Line 167"/>
            <p:cNvSpPr>
              <a:spLocks noChangeShapeType="1"/>
            </p:cNvSpPr>
            <p:nvPr/>
          </p:nvSpPr>
          <p:spPr bwMode="auto">
            <a:xfrm>
              <a:off x="4032"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2" name="Line 168"/>
            <p:cNvSpPr>
              <a:spLocks noChangeShapeType="1"/>
            </p:cNvSpPr>
            <p:nvPr/>
          </p:nvSpPr>
          <p:spPr bwMode="auto">
            <a:xfrm>
              <a:off x="3744"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3" name="Line 169"/>
            <p:cNvSpPr>
              <a:spLocks noChangeShapeType="1"/>
            </p:cNvSpPr>
            <p:nvPr/>
          </p:nvSpPr>
          <p:spPr bwMode="auto">
            <a:xfrm flipV="1">
              <a:off x="4032" y="321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4" name="Line 170"/>
            <p:cNvSpPr>
              <a:spLocks noChangeShapeType="1"/>
            </p:cNvSpPr>
            <p:nvPr/>
          </p:nvSpPr>
          <p:spPr bwMode="auto">
            <a:xfrm>
              <a:off x="3504" y="3072"/>
              <a:ext cx="288" cy="144"/>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95" name="Text Box 171"/>
            <p:cNvSpPr txBox="1">
              <a:spLocks noChangeArrowheads="1"/>
            </p:cNvSpPr>
            <p:nvPr/>
          </p:nvSpPr>
          <p:spPr bwMode="auto">
            <a:xfrm>
              <a:off x="3842" y="24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196" name="Text Box 172"/>
            <p:cNvSpPr txBox="1">
              <a:spLocks noChangeArrowheads="1"/>
            </p:cNvSpPr>
            <p:nvPr/>
          </p:nvSpPr>
          <p:spPr bwMode="auto">
            <a:xfrm>
              <a:off x="4754" y="340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197" name="Text Box 173"/>
            <p:cNvSpPr txBox="1">
              <a:spLocks noChangeArrowheads="1"/>
            </p:cNvSpPr>
            <p:nvPr/>
          </p:nvSpPr>
          <p:spPr bwMode="auto">
            <a:xfrm>
              <a:off x="4754" y="244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198" name="Text Box 174"/>
            <p:cNvSpPr txBox="1">
              <a:spLocks noChangeArrowheads="1"/>
            </p:cNvSpPr>
            <p:nvPr/>
          </p:nvSpPr>
          <p:spPr bwMode="auto">
            <a:xfrm>
              <a:off x="3842" y="340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grpSp>
        <p:nvGrpSpPr>
          <p:cNvPr id="129129" name="Group 105"/>
          <p:cNvGrpSpPr>
            <a:grpSpLocks/>
          </p:cNvGrpSpPr>
          <p:nvPr/>
        </p:nvGrpSpPr>
        <p:grpSpPr bwMode="auto">
          <a:xfrm>
            <a:off x="647700" y="1280120"/>
            <a:ext cx="3851275" cy="1981200"/>
            <a:chOff x="1344" y="384"/>
            <a:chExt cx="2426" cy="1248"/>
          </a:xfrm>
        </p:grpSpPr>
        <p:sp>
          <p:nvSpPr>
            <p:cNvPr id="129027" name="AutoShape 3"/>
            <p:cNvSpPr>
              <a:spLocks noChangeArrowheads="1"/>
            </p:cNvSpPr>
            <p:nvPr/>
          </p:nvSpPr>
          <p:spPr bwMode="auto">
            <a:xfrm rot="5400000">
              <a:off x="2529" y="55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8" name="Oval 4"/>
            <p:cNvSpPr>
              <a:spLocks noChangeArrowheads="1"/>
            </p:cNvSpPr>
            <p:nvPr/>
          </p:nvSpPr>
          <p:spPr bwMode="auto">
            <a:xfrm>
              <a:off x="2793" y="62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29" name="Line 5"/>
            <p:cNvSpPr>
              <a:spLocks noChangeShapeType="1"/>
            </p:cNvSpPr>
            <p:nvPr/>
          </p:nvSpPr>
          <p:spPr bwMode="auto">
            <a:xfrm>
              <a:off x="2016" y="672"/>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0" name="Line 6"/>
            <p:cNvSpPr>
              <a:spLocks noChangeShapeType="1"/>
            </p:cNvSpPr>
            <p:nvPr/>
          </p:nvSpPr>
          <p:spPr bwMode="auto">
            <a:xfrm>
              <a:off x="2880" y="6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1" name="AutoShape 7"/>
            <p:cNvSpPr>
              <a:spLocks noChangeArrowheads="1"/>
            </p:cNvSpPr>
            <p:nvPr/>
          </p:nvSpPr>
          <p:spPr bwMode="auto">
            <a:xfrm rot="5400000">
              <a:off x="2529" y="122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2" name="Oval 8"/>
            <p:cNvSpPr>
              <a:spLocks noChangeArrowheads="1"/>
            </p:cNvSpPr>
            <p:nvPr/>
          </p:nvSpPr>
          <p:spPr bwMode="auto">
            <a:xfrm>
              <a:off x="2793"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3" name="Line 9"/>
            <p:cNvSpPr>
              <a:spLocks noChangeShapeType="1"/>
            </p:cNvSpPr>
            <p:nvPr/>
          </p:nvSpPr>
          <p:spPr bwMode="auto">
            <a:xfrm>
              <a:off x="2016" y="134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4" name="Line 10"/>
            <p:cNvSpPr>
              <a:spLocks noChangeShapeType="1"/>
            </p:cNvSpPr>
            <p:nvPr/>
          </p:nvSpPr>
          <p:spPr bwMode="auto">
            <a:xfrm>
              <a:off x="2880" y="134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5" name="Line 11"/>
            <p:cNvSpPr>
              <a:spLocks noChangeShapeType="1"/>
            </p:cNvSpPr>
            <p:nvPr/>
          </p:nvSpPr>
          <p:spPr bwMode="auto">
            <a:xfrm>
              <a:off x="3072" y="6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6" name="Line 12"/>
            <p:cNvSpPr>
              <a:spLocks noChangeShapeType="1"/>
            </p:cNvSpPr>
            <p:nvPr/>
          </p:nvSpPr>
          <p:spPr bwMode="auto">
            <a:xfrm flipV="1">
              <a:off x="3072"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7" name="Line 13"/>
            <p:cNvSpPr>
              <a:spLocks noChangeShapeType="1"/>
            </p:cNvSpPr>
            <p:nvPr/>
          </p:nvSpPr>
          <p:spPr bwMode="auto">
            <a:xfrm>
              <a:off x="2016" y="67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8" name="Line 14"/>
            <p:cNvSpPr>
              <a:spLocks noChangeShapeType="1"/>
            </p:cNvSpPr>
            <p:nvPr/>
          </p:nvSpPr>
          <p:spPr bwMode="auto">
            <a:xfrm>
              <a:off x="2304" y="864"/>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9" name="Line 15"/>
            <p:cNvSpPr>
              <a:spLocks noChangeShapeType="1"/>
            </p:cNvSpPr>
            <p:nvPr/>
          </p:nvSpPr>
          <p:spPr bwMode="auto">
            <a:xfrm flipV="1">
              <a:off x="2304" y="864"/>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0" name="Text Box 16"/>
            <p:cNvSpPr txBox="1">
              <a:spLocks noChangeArrowheads="1"/>
            </p:cNvSpPr>
            <p:nvPr/>
          </p:nvSpPr>
          <p:spPr bwMode="auto">
            <a:xfrm>
              <a:off x="3216" y="384"/>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041" name="Text Box 17"/>
            <p:cNvSpPr txBox="1">
              <a:spLocks noChangeArrowheads="1"/>
            </p:cNvSpPr>
            <p:nvPr/>
          </p:nvSpPr>
          <p:spPr bwMode="auto">
            <a:xfrm>
              <a:off x="3216" y="1344"/>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045" name="Line 21"/>
            <p:cNvSpPr>
              <a:spLocks noChangeShapeType="1"/>
            </p:cNvSpPr>
            <p:nvPr/>
          </p:nvSpPr>
          <p:spPr bwMode="auto">
            <a:xfrm>
              <a:off x="1440" y="1008"/>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6" name="Line 22"/>
            <p:cNvSpPr>
              <a:spLocks noChangeShapeType="1"/>
            </p:cNvSpPr>
            <p:nvPr/>
          </p:nvSpPr>
          <p:spPr bwMode="auto">
            <a:xfrm>
              <a:off x="1440" y="10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7" name="AutoShape 23"/>
            <p:cNvSpPr>
              <a:spLocks noChangeArrowheads="1"/>
            </p:cNvSpPr>
            <p:nvPr/>
          </p:nvSpPr>
          <p:spPr bwMode="auto">
            <a:xfrm flipV="1">
              <a:off x="1344" y="1200"/>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49" name="Line 25"/>
            <p:cNvSpPr>
              <a:spLocks noChangeShapeType="1"/>
            </p:cNvSpPr>
            <p:nvPr/>
          </p:nvSpPr>
          <p:spPr bwMode="auto">
            <a:xfrm>
              <a:off x="2304" y="6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0" name="Line 26"/>
            <p:cNvSpPr>
              <a:spLocks noChangeShapeType="1"/>
            </p:cNvSpPr>
            <p:nvPr/>
          </p:nvSpPr>
          <p:spPr bwMode="auto">
            <a:xfrm>
              <a:off x="2016"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1" name="Line 27"/>
            <p:cNvSpPr>
              <a:spLocks noChangeShapeType="1"/>
            </p:cNvSpPr>
            <p:nvPr/>
          </p:nvSpPr>
          <p:spPr bwMode="auto">
            <a:xfrm flipV="1">
              <a:off x="2304"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2" name="Line 28"/>
            <p:cNvSpPr>
              <a:spLocks noChangeShapeType="1"/>
            </p:cNvSpPr>
            <p:nvPr/>
          </p:nvSpPr>
          <p:spPr bwMode="auto">
            <a:xfrm flipV="1">
              <a:off x="1776" y="864"/>
              <a:ext cx="288" cy="144"/>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62" name="Text Box 38"/>
          <p:cNvSpPr txBox="1">
            <a:spLocks noChangeArrowheads="1"/>
          </p:cNvSpPr>
          <p:nvPr/>
        </p:nvSpPr>
        <p:spPr bwMode="auto">
          <a:xfrm>
            <a:off x="1866900" y="1280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63" name="Text Box 39"/>
          <p:cNvSpPr txBox="1">
            <a:spLocks noChangeArrowheads="1"/>
          </p:cNvSpPr>
          <p:nvPr/>
        </p:nvSpPr>
        <p:spPr bwMode="auto">
          <a:xfrm>
            <a:off x="3314700" y="2804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64" name="Text Box 40"/>
          <p:cNvSpPr txBox="1">
            <a:spLocks noChangeArrowheads="1"/>
          </p:cNvSpPr>
          <p:nvPr/>
        </p:nvSpPr>
        <p:spPr bwMode="auto">
          <a:xfrm>
            <a:off x="3314700" y="1280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065" name="Text Box 41"/>
          <p:cNvSpPr txBox="1">
            <a:spLocks noChangeArrowheads="1"/>
          </p:cNvSpPr>
          <p:nvPr/>
        </p:nvSpPr>
        <p:spPr bwMode="auto">
          <a:xfrm>
            <a:off x="1866900" y="280412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nvGrpSpPr>
          <p:cNvPr id="129097" name="Group 73"/>
          <p:cNvGrpSpPr>
            <a:grpSpLocks/>
          </p:cNvGrpSpPr>
          <p:nvPr/>
        </p:nvGrpSpPr>
        <p:grpSpPr bwMode="auto">
          <a:xfrm>
            <a:off x="304802" y="1203920"/>
            <a:ext cx="1422401" cy="838200"/>
            <a:chOff x="1344" y="1008"/>
            <a:chExt cx="896" cy="528"/>
          </a:xfrm>
        </p:grpSpPr>
        <p:sp>
          <p:nvSpPr>
            <p:cNvPr id="129098" name="Text Box 74"/>
            <p:cNvSpPr txBox="1">
              <a:spLocks noChangeArrowheads="1"/>
            </p:cNvSpPr>
            <p:nvPr/>
          </p:nvSpPr>
          <p:spPr bwMode="auto">
            <a:xfrm>
              <a:off x="1344" y="1008"/>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129099" name="Line 75"/>
            <p:cNvSpPr>
              <a:spLocks noChangeShapeType="1"/>
            </p:cNvSpPr>
            <p:nvPr/>
          </p:nvSpPr>
          <p:spPr bwMode="auto">
            <a:xfrm>
              <a:off x="2064" y="1296"/>
              <a:ext cx="0" cy="24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130" name="Text Box 106"/>
          <p:cNvSpPr txBox="1">
            <a:spLocks noChangeArrowheads="1"/>
          </p:cNvSpPr>
          <p:nvPr/>
        </p:nvSpPr>
        <p:spPr bwMode="auto">
          <a:xfrm>
            <a:off x="6096000" y="5944195"/>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0</a:t>
            </a:r>
          </a:p>
        </p:txBody>
      </p:sp>
      <p:sp>
        <p:nvSpPr>
          <p:cNvPr id="129131" name="Text Box 107"/>
          <p:cNvSpPr txBox="1">
            <a:spLocks noChangeArrowheads="1"/>
          </p:cNvSpPr>
          <p:nvPr/>
        </p:nvSpPr>
        <p:spPr bwMode="auto">
          <a:xfrm>
            <a:off x="7546975" y="43281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0</a:t>
            </a:r>
          </a:p>
        </p:txBody>
      </p:sp>
      <p:sp>
        <p:nvSpPr>
          <p:cNvPr id="129132" name="Text Box 108"/>
          <p:cNvSpPr txBox="1">
            <a:spLocks noChangeArrowheads="1"/>
          </p:cNvSpPr>
          <p:nvPr/>
        </p:nvSpPr>
        <p:spPr bwMode="auto">
          <a:xfrm>
            <a:off x="7543800" y="59283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1</a:t>
            </a:r>
          </a:p>
        </p:txBody>
      </p:sp>
      <p:sp>
        <p:nvSpPr>
          <p:cNvPr id="129133" name="Text Box 109"/>
          <p:cNvSpPr txBox="1">
            <a:spLocks noChangeArrowheads="1"/>
          </p:cNvSpPr>
          <p:nvPr/>
        </p:nvSpPr>
        <p:spPr bwMode="auto">
          <a:xfrm>
            <a:off x="6096000" y="4328120"/>
            <a:ext cx="332142"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zh-CN" altLang="en-US" b="1">
                <a:solidFill>
                  <a:srgbClr val="FF0000"/>
                </a:solidFill>
                <a:latin typeface="Tahoma" pitchFamily="34" charset="0"/>
              </a:rPr>
              <a:t>1</a:t>
            </a:r>
          </a:p>
        </p:txBody>
      </p:sp>
      <p:grpSp>
        <p:nvGrpSpPr>
          <p:cNvPr id="129135" name="Group 111"/>
          <p:cNvGrpSpPr>
            <a:grpSpLocks/>
          </p:cNvGrpSpPr>
          <p:nvPr/>
        </p:nvGrpSpPr>
        <p:grpSpPr bwMode="auto">
          <a:xfrm>
            <a:off x="492125" y="3413720"/>
            <a:ext cx="3851275" cy="2895600"/>
            <a:chOff x="310" y="1872"/>
            <a:chExt cx="2426" cy="1824"/>
          </a:xfrm>
        </p:grpSpPr>
        <p:grpSp>
          <p:nvGrpSpPr>
            <p:cNvPr id="129100" name="Group 76"/>
            <p:cNvGrpSpPr>
              <a:grpSpLocks/>
            </p:cNvGrpSpPr>
            <p:nvPr/>
          </p:nvGrpSpPr>
          <p:grpSpPr bwMode="auto">
            <a:xfrm>
              <a:off x="310" y="2448"/>
              <a:ext cx="2426" cy="1248"/>
              <a:chOff x="480" y="2016"/>
              <a:chExt cx="2426" cy="1248"/>
            </a:xfrm>
          </p:grpSpPr>
          <p:sp>
            <p:nvSpPr>
              <p:cNvPr id="129067" name="AutoShape 43"/>
              <p:cNvSpPr>
                <a:spLocks noChangeArrowheads="1"/>
              </p:cNvSpPr>
              <p:nvPr/>
            </p:nvSpPr>
            <p:spPr bwMode="auto">
              <a:xfrm rot="5400000">
                <a:off x="1665" y="218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8" name="Oval 44"/>
              <p:cNvSpPr>
                <a:spLocks noChangeArrowheads="1"/>
              </p:cNvSpPr>
              <p:nvPr/>
            </p:nvSpPr>
            <p:spPr bwMode="auto">
              <a:xfrm>
                <a:off x="1929" y="225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69" name="Line 45"/>
              <p:cNvSpPr>
                <a:spLocks noChangeShapeType="1"/>
              </p:cNvSpPr>
              <p:nvPr/>
            </p:nvSpPr>
            <p:spPr bwMode="auto">
              <a:xfrm>
                <a:off x="1152" y="230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0" name="Line 46"/>
              <p:cNvSpPr>
                <a:spLocks noChangeShapeType="1"/>
              </p:cNvSpPr>
              <p:nvPr/>
            </p:nvSpPr>
            <p:spPr bwMode="auto">
              <a:xfrm>
                <a:off x="2016" y="23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1" name="AutoShape 47"/>
              <p:cNvSpPr>
                <a:spLocks noChangeArrowheads="1"/>
              </p:cNvSpPr>
              <p:nvPr/>
            </p:nvSpPr>
            <p:spPr bwMode="auto">
              <a:xfrm rot="5400000">
                <a:off x="1665" y="285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72" name="Oval 48"/>
              <p:cNvSpPr>
                <a:spLocks noChangeArrowheads="1"/>
              </p:cNvSpPr>
              <p:nvPr/>
            </p:nvSpPr>
            <p:spPr bwMode="auto">
              <a:xfrm>
                <a:off x="1929" y="292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73" name="Line 49"/>
              <p:cNvSpPr>
                <a:spLocks noChangeShapeType="1"/>
              </p:cNvSpPr>
              <p:nvPr/>
            </p:nvSpPr>
            <p:spPr bwMode="auto">
              <a:xfrm>
                <a:off x="1152" y="297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4" name="Line 50"/>
              <p:cNvSpPr>
                <a:spLocks noChangeShapeType="1"/>
              </p:cNvSpPr>
              <p:nvPr/>
            </p:nvSpPr>
            <p:spPr bwMode="auto">
              <a:xfrm>
                <a:off x="2016"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5" name="Line 51"/>
              <p:cNvSpPr>
                <a:spLocks noChangeShapeType="1"/>
              </p:cNvSpPr>
              <p:nvPr/>
            </p:nvSpPr>
            <p:spPr bwMode="auto">
              <a:xfrm>
                <a:off x="2208"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6" name="Line 52"/>
              <p:cNvSpPr>
                <a:spLocks noChangeShapeType="1"/>
              </p:cNvSpPr>
              <p:nvPr/>
            </p:nvSpPr>
            <p:spPr bwMode="auto">
              <a:xfrm flipV="1">
                <a:off x="2208"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7" name="Line 53"/>
              <p:cNvSpPr>
                <a:spLocks noChangeShapeType="1"/>
              </p:cNvSpPr>
              <p:nvPr/>
            </p:nvSpPr>
            <p:spPr bwMode="auto">
              <a:xfrm>
                <a:off x="1152" y="2304"/>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8" name="Line 54"/>
              <p:cNvSpPr>
                <a:spLocks noChangeShapeType="1"/>
              </p:cNvSpPr>
              <p:nvPr/>
            </p:nvSpPr>
            <p:spPr bwMode="auto">
              <a:xfrm>
                <a:off x="1440" y="2496"/>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79" name="Line 55"/>
              <p:cNvSpPr>
                <a:spLocks noChangeShapeType="1"/>
              </p:cNvSpPr>
              <p:nvPr/>
            </p:nvSpPr>
            <p:spPr bwMode="auto">
              <a:xfrm flipV="1">
                <a:off x="1440" y="2496"/>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0" name="Text Box 56"/>
              <p:cNvSpPr txBox="1">
                <a:spLocks noChangeArrowheads="1"/>
              </p:cNvSpPr>
              <p:nvPr/>
            </p:nvSpPr>
            <p:spPr bwMode="auto">
              <a:xfrm>
                <a:off x="2352" y="201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081" name="Text Box 57"/>
              <p:cNvSpPr txBox="1">
                <a:spLocks noChangeArrowheads="1"/>
              </p:cNvSpPr>
              <p:nvPr/>
            </p:nvSpPr>
            <p:spPr bwMode="auto">
              <a:xfrm>
                <a:off x="2352" y="2976"/>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085" name="Line 61"/>
              <p:cNvSpPr>
                <a:spLocks noChangeShapeType="1"/>
              </p:cNvSpPr>
              <p:nvPr/>
            </p:nvSpPr>
            <p:spPr bwMode="auto">
              <a:xfrm>
                <a:off x="576" y="2640"/>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6" name="Line 62"/>
              <p:cNvSpPr>
                <a:spLocks noChangeShapeType="1"/>
              </p:cNvSpPr>
              <p:nvPr/>
            </p:nvSpPr>
            <p:spPr bwMode="auto">
              <a:xfrm>
                <a:off x="576" y="264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87" name="AutoShape 63"/>
              <p:cNvSpPr>
                <a:spLocks noChangeArrowheads="1"/>
              </p:cNvSpPr>
              <p:nvPr/>
            </p:nvSpPr>
            <p:spPr bwMode="auto">
              <a:xfrm flipV="1">
                <a:off x="480" y="2832"/>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89" name="Line 65"/>
              <p:cNvSpPr>
                <a:spLocks noChangeShapeType="1"/>
              </p:cNvSpPr>
              <p:nvPr/>
            </p:nvSpPr>
            <p:spPr bwMode="auto">
              <a:xfrm>
                <a:off x="1440"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0" name="Line 66"/>
              <p:cNvSpPr>
                <a:spLocks noChangeShapeType="1"/>
              </p:cNvSpPr>
              <p:nvPr/>
            </p:nvSpPr>
            <p:spPr bwMode="auto">
              <a:xfrm>
                <a:off x="1152"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1" name="Line 67"/>
              <p:cNvSpPr>
                <a:spLocks noChangeShapeType="1"/>
              </p:cNvSpPr>
              <p:nvPr/>
            </p:nvSpPr>
            <p:spPr bwMode="auto">
              <a:xfrm flipV="1">
                <a:off x="1440"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2" name="Line 68"/>
              <p:cNvSpPr>
                <a:spLocks noChangeShapeType="1"/>
              </p:cNvSpPr>
              <p:nvPr/>
            </p:nvSpPr>
            <p:spPr bwMode="auto">
              <a:xfrm flipV="1">
                <a:off x="912" y="2640"/>
                <a:ext cx="288"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3" name="Text Box 69"/>
              <p:cNvSpPr txBox="1">
                <a:spLocks noChangeArrowheads="1"/>
              </p:cNvSpPr>
              <p:nvPr/>
            </p:nvSpPr>
            <p:spPr bwMode="auto">
              <a:xfrm>
                <a:off x="1248" y="201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94" name="Text Box 70"/>
              <p:cNvSpPr txBox="1">
                <a:spLocks noChangeArrowheads="1"/>
              </p:cNvSpPr>
              <p:nvPr/>
            </p:nvSpPr>
            <p:spPr bwMode="auto">
              <a:xfrm>
                <a:off x="2160" y="29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0</a:t>
                </a:r>
              </a:p>
            </p:txBody>
          </p:sp>
          <p:sp>
            <p:nvSpPr>
              <p:cNvPr id="129095" name="Text Box 71"/>
              <p:cNvSpPr txBox="1">
                <a:spLocks noChangeArrowheads="1"/>
              </p:cNvSpPr>
              <p:nvPr/>
            </p:nvSpPr>
            <p:spPr bwMode="auto">
              <a:xfrm>
                <a:off x="2160" y="201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sp>
            <p:nvSpPr>
              <p:cNvPr id="129096" name="Text Box 72"/>
              <p:cNvSpPr txBox="1">
                <a:spLocks noChangeArrowheads="1"/>
              </p:cNvSpPr>
              <p:nvPr/>
            </p:nvSpPr>
            <p:spPr bwMode="auto">
              <a:xfrm>
                <a:off x="1248" y="29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latin typeface="Tahoma" pitchFamily="34" charset="0"/>
                  </a:rPr>
                  <a:t>1</a:t>
                </a:r>
              </a:p>
            </p:txBody>
          </p:sp>
        </p:grpSp>
        <p:sp>
          <p:nvSpPr>
            <p:cNvPr id="129134" name="AutoShape 110"/>
            <p:cNvSpPr>
              <a:spLocks noChangeArrowheads="1"/>
            </p:cNvSpPr>
            <p:nvPr/>
          </p:nvSpPr>
          <p:spPr bwMode="auto">
            <a:xfrm>
              <a:off x="1584" y="1872"/>
              <a:ext cx="192" cy="528"/>
            </a:xfrm>
            <a:prstGeom prst="downArrow">
              <a:avLst>
                <a:gd name="adj1" fmla="val 50000"/>
                <a:gd name="adj2" fmla="val 6875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168" name="Group 144"/>
          <p:cNvGrpSpPr>
            <a:grpSpLocks/>
          </p:cNvGrpSpPr>
          <p:nvPr/>
        </p:nvGrpSpPr>
        <p:grpSpPr bwMode="auto">
          <a:xfrm>
            <a:off x="4876800" y="1203920"/>
            <a:ext cx="3851275" cy="2971800"/>
            <a:chOff x="3072" y="480"/>
            <a:chExt cx="2426" cy="1872"/>
          </a:xfrm>
        </p:grpSpPr>
        <p:grpSp>
          <p:nvGrpSpPr>
            <p:cNvPr id="129139" name="Group 115"/>
            <p:cNvGrpSpPr>
              <a:grpSpLocks/>
            </p:cNvGrpSpPr>
            <p:nvPr/>
          </p:nvGrpSpPr>
          <p:grpSpPr bwMode="auto">
            <a:xfrm>
              <a:off x="3072" y="480"/>
              <a:ext cx="2426" cy="1248"/>
              <a:chOff x="480" y="2016"/>
              <a:chExt cx="2426" cy="1248"/>
            </a:xfrm>
          </p:grpSpPr>
          <p:sp>
            <p:nvSpPr>
              <p:cNvPr id="129140" name="AutoShape 116"/>
              <p:cNvSpPr>
                <a:spLocks noChangeArrowheads="1"/>
              </p:cNvSpPr>
              <p:nvPr/>
            </p:nvSpPr>
            <p:spPr bwMode="auto">
              <a:xfrm rot="5400000">
                <a:off x="1665" y="2184"/>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1" name="Oval 117"/>
              <p:cNvSpPr>
                <a:spLocks noChangeArrowheads="1"/>
              </p:cNvSpPr>
              <p:nvPr/>
            </p:nvSpPr>
            <p:spPr bwMode="auto">
              <a:xfrm>
                <a:off x="1929" y="225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2" name="Line 118"/>
              <p:cNvSpPr>
                <a:spLocks noChangeShapeType="1"/>
              </p:cNvSpPr>
              <p:nvPr/>
            </p:nvSpPr>
            <p:spPr bwMode="auto">
              <a:xfrm>
                <a:off x="1152" y="2304"/>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3" name="Line 119"/>
              <p:cNvSpPr>
                <a:spLocks noChangeShapeType="1"/>
              </p:cNvSpPr>
              <p:nvPr/>
            </p:nvSpPr>
            <p:spPr bwMode="auto">
              <a:xfrm>
                <a:off x="2016" y="23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4" name="AutoShape 120"/>
              <p:cNvSpPr>
                <a:spLocks noChangeArrowheads="1"/>
              </p:cNvSpPr>
              <p:nvPr/>
            </p:nvSpPr>
            <p:spPr bwMode="auto">
              <a:xfrm rot="5400000">
                <a:off x="1665" y="285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5" name="Oval 121"/>
              <p:cNvSpPr>
                <a:spLocks noChangeArrowheads="1"/>
              </p:cNvSpPr>
              <p:nvPr/>
            </p:nvSpPr>
            <p:spPr bwMode="auto">
              <a:xfrm>
                <a:off x="1929" y="292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46" name="Line 122"/>
              <p:cNvSpPr>
                <a:spLocks noChangeShapeType="1"/>
              </p:cNvSpPr>
              <p:nvPr/>
            </p:nvSpPr>
            <p:spPr bwMode="auto">
              <a:xfrm>
                <a:off x="1152" y="2976"/>
                <a:ext cx="537"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7" name="Line 123"/>
              <p:cNvSpPr>
                <a:spLocks noChangeShapeType="1"/>
              </p:cNvSpPr>
              <p:nvPr/>
            </p:nvSpPr>
            <p:spPr bwMode="auto">
              <a:xfrm>
                <a:off x="2016"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8" name="Line 124"/>
              <p:cNvSpPr>
                <a:spLocks noChangeShapeType="1"/>
              </p:cNvSpPr>
              <p:nvPr/>
            </p:nvSpPr>
            <p:spPr bwMode="auto">
              <a:xfrm>
                <a:off x="2208"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49" name="Line 125"/>
              <p:cNvSpPr>
                <a:spLocks noChangeShapeType="1"/>
              </p:cNvSpPr>
              <p:nvPr/>
            </p:nvSpPr>
            <p:spPr bwMode="auto">
              <a:xfrm flipV="1">
                <a:off x="2208"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0" name="Line 126"/>
              <p:cNvSpPr>
                <a:spLocks noChangeShapeType="1"/>
              </p:cNvSpPr>
              <p:nvPr/>
            </p:nvSpPr>
            <p:spPr bwMode="auto">
              <a:xfrm>
                <a:off x="1152" y="2304"/>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1" name="Line 127"/>
              <p:cNvSpPr>
                <a:spLocks noChangeShapeType="1"/>
              </p:cNvSpPr>
              <p:nvPr/>
            </p:nvSpPr>
            <p:spPr bwMode="auto">
              <a:xfrm>
                <a:off x="1440" y="2496"/>
                <a:ext cx="777"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2" name="Line 128"/>
              <p:cNvSpPr>
                <a:spLocks noChangeShapeType="1"/>
              </p:cNvSpPr>
              <p:nvPr/>
            </p:nvSpPr>
            <p:spPr bwMode="auto">
              <a:xfrm flipV="1">
                <a:off x="1440" y="2496"/>
                <a:ext cx="768"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3" name="Text Box 129"/>
              <p:cNvSpPr txBox="1">
                <a:spLocks noChangeArrowheads="1"/>
              </p:cNvSpPr>
              <p:nvPr/>
            </p:nvSpPr>
            <p:spPr bwMode="auto">
              <a:xfrm>
                <a:off x="2352" y="2016"/>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SW_L</a:t>
                </a:r>
              </a:p>
            </p:txBody>
          </p:sp>
          <p:sp>
            <p:nvSpPr>
              <p:cNvPr id="129154" name="Text Box 130"/>
              <p:cNvSpPr txBox="1">
                <a:spLocks noChangeArrowheads="1"/>
              </p:cNvSpPr>
              <p:nvPr/>
            </p:nvSpPr>
            <p:spPr bwMode="auto">
              <a:xfrm>
                <a:off x="2352" y="2976"/>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SW</a:t>
                </a:r>
              </a:p>
            </p:txBody>
          </p:sp>
          <p:sp>
            <p:nvSpPr>
              <p:cNvPr id="129155" name="Line 131"/>
              <p:cNvSpPr>
                <a:spLocks noChangeShapeType="1"/>
              </p:cNvSpPr>
              <p:nvPr/>
            </p:nvSpPr>
            <p:spPr bwMode="auto">
              <a:xfrm>
                <a:off x="576" y="2640"/>
                <a:ext cx="336"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6" name="Line 132"/>
              <p:cNvSpPr>
                <a:spLocks noChangeShapeType="1"/>
              </p:cNvSpPr>
              <p:nvPr/>
            </p:nvSpPr>
            <p:spPr bwMode="auto">
              <a:xfrm>
                <a:off x="576" y="2640"/>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7" name="AutoShape 133"/>
              <p:cNvSpPr>
                <a:spLocks noChangeArrowheads="1"/>
              </p:cNvSpPr>
              <p:nvPr/>
            </p:nvSpPr>
            <p:spPr bwMode="auto">
              <a:xfrm flipV="1">
                <a:off x="480" y="2832"/>
                <a:ext cx="192" cy="96"/>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158" name="Line 134"/>
              <p:cNvSpPr>
                <a:spLocks noChangeShapeType="1"/>
              </p:cNvSpPr>
              <p:nvPr/>
            </p:nvSpPr>
            <p:spPr bwMode="auto">
              <a:xfrm>
                <a:off x="1440" y="23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59" name="Line 135"/>
              <p:cNvSpPr>
                <a:spLocks noChangeShapeType="1"/>
              </p:cNvSpPr>
              <p:nvPr/>
            </p:nvSpPr>
            <p:spPr bwMode="auto">
              <a:xfrm>
                <a:off x="1152"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0" name="Line 136"/>
              <p:cNvSpPr>
                <a:spLocks noChangeShapeType="1"/>
              </p:cNvSpPr>
              <p:nvPr/>
            </p:nvSpPr>
            <p:spPr bwMode="auto">
              <a:xfrm flipV="1">
                <a:off x="1440" y="278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1" name="Line 137"/>
              <p:cNvSpPr>
                <a:spLocks noChangeShapeType="1"/>
              </p:cNvSpPr>
              <p:nvPr/>
            </p:nvSpPr>
            <p:spPr bwMode="auto">
              <a:xfrm flipV="1">
                <a:off x="912" y="2640"/>
                <a:ext cx="288" cy="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62" name="Text Box 138"/>
              <p:cNvSpPr txBox="1">
                <a:spLocks noChangeArrowheads="1"/>
              </p:cNvSpPr>
              <p:nvPr/>
            </p:nvSpPr>
            <p:spPr bwMode="auto">
              <a:xfrm>
                <a:off x="1248" y="201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Tahoma" pitchFamily="34" charset="0"/>
                  </a:rPr>
                  <a:t>1</a:t>
                </a:r>
              </a:p>
            </p:txBody>
          </p:sp>
          <p:sp>
            <p:nvSpPr>
              <p:cNvPr id="129163" name="Text Box 139"/>
              <p:cNvSpPr txBox="1">
                <a:spLocks noChangeArrowheads="1"/>
              </p:cNvSpPr>
              <p:nvPr/>
            </p:nvSpPr>
            <p:spPr bwMode="auto">
              <a:xfrm>
                <a:off x="2160" y="297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rPr>
                  <a:t>1</a:t>
                </a:r>
              </a:p>
            </p:txBody>
          </p:sp>
          <p:sp>
            <p:nvSpPr>
              <p:cNvPr id="129164" name="Text Box 140"/>
              <p:cNvSpPr txBox="1">
                <a:spLocks noChangeArrowheads="1"/>
              </p:cNvSpPr>
              <p:nvPr/>
            </p:nvSpPr>
            <p:spPr bwMode="auto">
              <a:xfrm>
                <a:off x="2160" y="201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Tahoma" pitchFamily="34" charset="0"/>
                  </a:rPr>
                  <a:t>0</a:t>
                </a:r>
              </a:p>
            </p:txBody>
          </p:sp>
          <p:sp>
            <p:nvSpPr>
              <p:cNvPr id="129165" name="Text Box 141"/>
              <p:cNvSpPr txBox="1">
                <a:spLocks noChangeArrowheads="1"/>
              </p:cNvSpPr>
              <p:nvPr/>
            </p:nvSpPr>
            <p:spPr bwMode="auto">
              <a:xfrm>
                <a:off x="1248" y="2976"/>
                <a:ext cx="2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latin typeface="Tahoma" pitchFamily="34" charset="0"/>
                  </a:rPr>
                  <a:t>0</a:t>
                </a:r>
              </a:p>
            </p:txBody>
          </p:sp>
        </p:grpSp>
        <p:sp>
          <p:nvSpPr>
            <p:cNvPr id="129167" name="AutoShape 143"/>
            <p:cNvSpPr>
              <a:spLocks noChangeArrowheads="1"/>
            </p:cNvSpPr>
            <p:nvPr/>
          </p:nvSpPr>
          <p:spPr bwMode="auto">
            <a:xfrm>
              <a:off x="4320" y="1824"/>
              <a:ext cx="192" cy="528"/>
            </a:xfrm>
            <a:prstGeom prst="upDownArrow">
              <a:avLst>
                <a:gd name="adj1" fmla="val 50000"/>
                <a:gd name="adj2" fmla="val 55000"/>
              </a:avLst>
            </a:prstGeom>
            <a:gradFill rotWithShape="0">
              <a:gsLst>
                <a:gs pos="0">
                  <a:srgbClr val="FFFFFF"/>
                </a:gs>
                <a:gs pos="100000">
                  <a:schemeClr val="hlink"/>
                </a:gs>
              </a:gsLst>
              <a:path path="rect">
                <a:fillToRect l="50000" t="50000" r="50000" b="50000"/>
              </a:path>
            </a:gra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标题 4"/>
          <p:cNvSpPr>
            <a:spLocks noGrp="1"/>
          </p:cNvSpPr>
          <p:nvPr>
            <p:ph type="title"/>
          </p:nvPr>
        </p:nvSpPr>
        <p:spPr/>
        <p:txBody>
          <a:bodyPr/>
          <a:lstStyle/>
          <a:p>
            <a:r>
              <a:rPr lang="zh-CN" altLang="en-US" sz="4000" dirty="0">
                <a:solidFill>
                  <a:schemeClr val="tx1"/>
                </a:solidFill>
              </a:rPr>
              <a:t>双稳态电路</a:t>
            </a:r>
            <a:r>
              <a:rPr lang="zh-CN" altLang="en-US" sz="4000" dirty="0" smtClean="0">
                <a:solidFill>
                  <a:schemeClr val="tx1"/>
                </a:solidFill>
              </a:rPr>
              <a:t>消抖</a:t>
            </a:r>
            <a:endParaRPr lang="zh-CN" altLang="en-US" dirty="0">
              <a:solidFill>
                <a:schemeClr val="tx1"/>
              </a:solidFill>
            </a:endParaRPr>
          </a:p>
        </p:txBody>
      </p:sp>
      <p:sp>
        <p:nvSpPr>
          <p:cNvPr id="2" name="日期占位符 1"/>
          <p:cNvSpPr>
            <a:spLocks noGrp="1"/>
          </p:cNvSpPr>
          <p:nvPr>
            <p:ph type="dt" sz="half" idx="10"/>
          </p:nvPr>
        </p:nvSpPr>
        <p:spPr/>
        <p:txBody>
          <a:bodyPr/>
          <a:lstStyle/>
          <a:p>
            <a:pPr>
              <a:defRPr/>
            </a:pPr>
            <a:fld id="{C6012439-8A7B-450C-B957-8EE37D7DDA7D}" type="datetime2">
              <a:rPr lang="zh-CN" altLang="en-US" smtClean="0"/>
              <a:t>2016年5月5日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8</a:t>
            </a:r>
            <a:r>
              <a:rPr lang="zh-CN" altLang="en-US" smtClean="0"/>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19</a:t>
            </a:fld>
            <a:endParaRPr lang="en-US" altLang="zh-CN"/>
          </a:p>
        </p:txBody>
      </p:sp>
      <p:sp>
        <p:nvSpPr>
          <p:cNvPr id="126" name="Text Box 1080"/>
          <p:cNvSpPr txBox="1">
            <a:spLocks noChangeArrowheads="1"/>
          </p:cNvSpPr>
          <p:nvPr/>
        </p:nvSpPr>
        <p:spPr bwMode="auto">
          <a:xfrm>
            <a:off x="3619500" y="3379358"/>
            <a:ext cx="2339102"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r>
              <a:rPr lang="zh-CN" altLang="en-US" sz="2400" dirty="0">
                <a:solidFill>
                  <a:srgbClr val="FF0000"/>
                </a:solidFill>
              </a:rPr>
              <a:t>双稳态电路</a:t>
            </a:r>
            <a:r>
              <a:rPr lang="zh-CN" altLang="en-US" sz="2400" dirty="0" smtClean="0">
                <a:solidFill>
                  <a:srgbClr val="FF0000"/>
                </a:solidFill>
              </a:rPr>
              <a:t>消抖</a:t>
            </a:r>
            <a:endParaRPr lang="en-US" altLang="zh-CN" sz="2400" dirty="0">
              <a:solidFill>
                <a:srgbClr val="FF0000"/>
              </a:solidFill>
            </a:endParaRPr>
          </a:p>
        </p:txBody>
      </p:sp>
      <p:sp>
        <p:nvSpPr>
          <p:cNvPr id="127" name="Text Box 74"/>
          <p:cNvSpPr txBox="1">
            <a:spLocks noChangeArrowheads="1"/>
          </p:cNvSpPr>
          <p:nvPr/>
        </p:nvSpPr>
        <p:spPr bwMode="auto">
          <a:xfrm>
            <a:off x="269279" y="419117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hlink"/>
                </a:solidFill>
                <a:ea typeface="黑体" pitchFamily="2" charset="-122"/>
              </a:rPr>
              <a:t>开关悬空</a:t>
            </a:r>
            <a:endParaRPr lang="en-US" altLang="zh-CN" sz="2400" b="1" dirty="0">
              <a:solidFill>
                <a:schemeClr val="hlink"/>
              </a:solidFill>
              <a:ea typeface="黑体" pitchFamily="2" charset="-122"/>
            </a:endParaRPr>
          </a:p>
        </p:txBody>
      </p:sp>
      <p:sp>
        <p:nvSpPr>
          <p:cNvPr id="128" name="Text Box 74"/>
          <p:cNvSpPr txBox="1">
            <a:spLocks noChangeArrowheads="1"/>
          </p:cNvSpPr>
          <p:nvPr/>
        </p:nvSpPr>
        <p:spPr bwMode="auto">
          <a:xfrm>
            <a:off x="4589976" y="426347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hlink"/>
                </a:solidFill>
                <a:ea typeface="黑体" pitchFamily="2" charset="-122"/>
              </a:rPr>
              <a:t>开关闭合</a:t>
            </a:r>
            <a:endParaRPr lang="en-US" altLang="zh-CN" sz="2400" b="1" dirty="0">
              <a:solidFill>
                <a:schemeClr val="hlink"/>
              </a:solidFill>
              <a:ea typeface="黑体" pitchFamily="2" charset="-122"/>
            </a:endParaRPr>
          </a:p>
        </p:txBody>
      </p:sp>
      <p:sp>
        <p:nvSpPr>
          <p:cNvPr id="129" name="Text Box 74"/>
          <p:cNvSpPr txBox="1">
            <a:spLocks noChangeArrowheads="1"/>
          </p:cNvSpPr>
          <p:nvPr/>
        </p:nvSpPr>
        <p:spPr bwMode="auto">
          <a:xfrm>
            <a:off x="4661984" y="126876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chemeClr val="hlink"/>
                </a:solidFill>
                <a:ea typeface="黑体" pitchFamily="2" charset="-122"/>
              </a:rPr>
              <a:t>开关悬空</a:t>
            </a:r>
            <a:endParaRPr lang="en-US" altLang="zh-CN" sz="2400" b="1" dirty="0">
              <a:solidFill>
                <a:schemeClr val="hlink"/>
              </a:solidFill>
              <a:ea typeface="黑体" pitchFamily="2" charset="-122"/>
            </a:endParaRPr>
          </a:p>
        </p:txBody>
      </p:sp>
    </p:spTree>
    <p:extLst>
      <p:ext uri="{BB962C8B-B14F-4D97-AF65-F5344CB8AC3E}">
        <p14:creationId xmlns:p14="http://schemas.microsoft.com/office/powerpoint/2010/main" val="278860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129"/>
                                        </p:tgtEl>
                                        <p:attrNameLst>
                                          <p:attrName>style.visibility</p:attrName>
                                        </p:attrNameLst>
                                      </p:cBhvr>
                                      <p:to>
                                        <p:strVal val="visible"/>
                                      </p:to>
                                    </p:set>
                                    <p:animEffect transition="in" filter="blinds(horizontal)">
                                      <p:cBhvr>
                                        <p:cTn id="7" dur="500"/>
                                        <p:tgtEl>
                                          <p:spTgt spid="129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62"/>
                                        </p:tgtEl>
                                        <p:attrNameLst>
                                          <p:attrName>style.visibility</p:attrName>
                                        </p:attrNameLst>
                                      </p:cBhvr>
                                      <p:to>
                                        <p:strVal val="visible"/>
                                      </p:to>
                                    </p:set>
                                    <p:animEffect transition="in" filter="blinds(horizontal)">
                                      <p:cBhvr>
                                        <p:cTn id="12" dur="500"/>
                                        <p:tgtEl>
                                          <p:spTgt spid="12906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9063"/>
                                        </p:tgtEl>
                                        <p:attrNameLst>
                                          <p:attrName>style.visibility</p:attrName>
                                        </p:attrNameLst>
                                      </p:cBhvr>
                                      <p:to>
                                        <p:strVal val="visible"/>
                                      </p:to>
                                    </p:set>
                                    <p:animEffect transition="in" filter="blinds(horizontal)">
                                      <p:cBhvr>
                                        <p:cTn id="16" dur="500"/>
                                        <p:tgtEl>
                                          <p:spTgt spid="129063"/>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29064"/>
                                        </p:tgtEl>
                                        <p:attrNameLst>
                                          <p:attrName>style.visibility</p:attrName>
                                        </p:attrNameLst>
                                      </p:cBhvr>
                                      <p:to>
                                        <p:strVal val="visible"/>
                                      </p:to>
                                    </p:set>
                                    <p:animEffect transition="in" filter="blinds(horizontal)">
                                      <p:cBhvr>
                                        <p:cTn id="20" dur="500"/>
                                        <p:tgtEl>
                                          <p:spTgt spid="129064"/>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29065"/>
                                        </p:tgtEl>
                                        <p:attrNameLst>
                                          <p:attrName>style.visibility</p:attrName>
                                        </p:attrNameLst>
                                      </p:cBhvr>
                                      <p:to>
                                        <p:strVal val="visible"/>
                                      </p:to>
                                    </p:set>
                                    <p:animEffect transition="in" filter="blinds(horizontal)">
                                      <p:cBhvr>
                                        <p:cTn id="24" dur="500"/>
                                        <p:tgtEl>
                                          <p:spTgt spid="1290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9097"/>
                                        </p:tgtEl>
                                        <p:attrNameLst>
                                          <p:attrName>style.visibility</p:attrName>
                                        </p:attrNameLst>
                                      </p:cBhvr>
                                      <p:to>
                                        <p:strVal val="visible"/>
                                      </p:to>
                                    </p:set>
                                    <p:animEffect transition="in" filter="blinds(horizontal)">
                                      <p:cBhvr>
                                        <p:cTn id="29" dur="500"/>
                                        <p:tgtEl>
                                          <p:spTgt spid="1290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9135"/>
                                        </p:tgtEl>
                                        <p:attrNameLst>
                                          <p:attrName>style.visibility</p:attrName>
                                        </p:attrNameLst>
                                      </p:cBhvr>
                                      <p:to>
                                        <p:strVal val="visible"/>
                                      </p:to>
                                    </p:set>
                                    <p:animEffect transition="in" filter="wipe(up)">
                                      <p:cBhvr>
                                        <p:cTn id="34" dur="500"/>
                                        <p:tgtEl>
                                          <p:spTgt spid="12913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9199"/>
                                        </p:tgtEl>
                                        <p:attrNameLst>
                                          <p:attrName>style.visibility</p:attrName>
                                        </p:attrNameLst>
                                      </p:cBhvr>
                                      <p:to>
                                        <p:strVal val="visible"/>
                                      </p:to>
                                    </p:set>
                                    <p:animEffect transition="in" filter="wipe(left)">
                                      <p:cBhvr>
                                        <p:cTn id="41" dur="500"/>
                                        <p:tgtEl>
                                          <p:spTgt spid="12919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9130"/>
                                        </p:tgtEl>
                                        <p:attrNameLst>
                                          <p:attrName>style.visibility</p:attrName>
                                        </p:attrNameLst>
                                      </p:cBhvr>
                                      <p:to>
                                        <p:strVal val="visible"/>
                                      </p:to>
                                    </p:set>
                                    <p:animEffect transition="in" filter="blinds(horizontal)">
                                      <p:cBhvr>
                                        <p:cTn id="48" dur="500"/>
                                        <p:tgtEl>
                                          <p:spTgt spid="1291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9132"/>
                                        </p:tgtEl>
                                        <p:attrNameLst>
                                          <p:attrName>style.visibility</p:attrName>
                                        </p:attrNameLst>
                                      </p:cBhvr>
                                      <p:to>
                                        <p:strVal val="visible"/>
                                      </p:to>
                                    </p:set>
                                    <p:animEffect transition="in" filter="blinds(horizontal)">
                                      <p:cBhvr>
                                        <p:cTn id="53" dur="500"/>
                                        <p:tgtEl>
                                          <p:spTgt spid="1291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9133"/>
                                        </p:tgtEl>
                                        <p:attrNameLst>
                                          <p:attrName>style.visibility</p:attrName>
                                        </p:attrNameLst>
                                      </p:cBhvr>
                                      <p:to>
                                        <p:strVal val="visible"/>
                                      </p:to>
                                    </p:set>
                                    <p:animEffect transition="in" filter="blinds(horizontal)">
                                      <p:cBhvr>
                                        <p:cTn id="58" dur="500"/>
                                        <p:tgtEl>
                                          <p:spTgt spid="12913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29131"/>
                                        </p:tgtEl>
                                        <p:attrNameLst>
                                          <p:attrName>style.visibility</p:attrName>
                                        </p:attrNameLst>
                                      </p:cBhvr>
                                      <p:to>
                                        <p:strVal val="visible"/>
                                      </p:to>
                                    </p:set>
                                    <p:animEffect transition="in" filter="blinds(horizontal)">
                                      <p:cBhvr>
                                        <p:cTn id="63" dur="500"/>
                                        <p:tgtEl>
                                          <p:spTgt spid="1291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29168"/>
                                        </p:tgtEl>
                                        <p:attrNameLst>
                                          <p:attrName>style.visibility</p:attrName>
                                        </p:attrNameLst>
                                      </p:cBhvr>
                                      <p:to>
                                        <p:strVal val="visible"/>
                                      </p:to>
                                    </p:set>
                                    <p:animEffect transition="in" filter="wipe(down)">
                                      <p:cBhvr>
                                        <p:cTn id="68" dur="500"/>
                                        <p:tgtEl>
                                          <p:spTgt spid="129168"/>
                                        </p:tgtEl>
                                      </p:cBhvr>
                                    </p:animEffect>
                                  </p:childTnLst>
                                </p:cTn>
                              </p:par>
                              <p:par>
                                <p:cTn id="69" presetID="1" presetClass="entr" presetSubtype="0" fill="hold" grpId="0" nodeType="with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blinds(horizontal)">
                                      <p:cBhvr>
                                        <p:cTn id="7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2" grpId="0" autoUpdateAnimBg="0"/>
      <p:bldP spid="129063" grpId="0" autoUpdateAnimBg="0"/>
      <p:bldP spid="129064" grpId="0" autoUpdateAnimBg="0"/>
      <p:bldP spid="129065" grpId="0" autoUpdateAnimBg="0"/>
      <p:bldP spid="129130" grpId="0" animBg="1" autoUpdateAnimBg="0"/>
      <p:bldP spid="129131" grpId="0" animBg="1" autoUpdateAnimBg="0"/>
      <p:bldP spid="129132" grpId="0" animBg="1" autoUpdateAnimBg="0"/>
      <p:bldP spid="129133" grpId="0" animBg="1" autoUpdateAnimBg="0"/>
      <p:bldP spid="126" grpId="0" animBg="1" autoUpdateAnimBg="0"/>
      <p:bldP spid="127" grpId="0"/>
      <p:bldP spid="128" grpId="0"/>
      <p:bldP spid="1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zh-CN" altLang="en-US" smtClean="0"/>
              <a:t>内容提要</a:t>
            </a:r>
          </a:p>
        </p:txBody>
      </p:sp>
      <p:sp>
        <p:nvSpPr>
          <p:cNvPr id="28677" name="Rectangle 3"/>
          <p:cNvSpPr>
            <a:spLocks noGrp="1" noChangeArrowheads="1"/>
          </p:cNvSpPr>
          <p:nvPr>
            <p:ph idx="1"/>
          </p:nvPr>
        </p:nvSpPr>
        <p:spPr>
          <a:xfrm>
            <a:off x="566738" y="1214438"/>
            <a:ext cx="8001000" cy="5178425"/>
          </a:xfrm>
        </p:spPr>
        <p:txBody>
          <a:bodyPr/>
          <a:lstStyle/>
          <a:p>
            <a:pPr>
              <a:defRPr/>
            </a:pPr>
            <a:r>
              <a:rPr lang="zh-CN" altLang="en-US" dirty="0" smtClean="0"/>
              <a:t>引言</a:t>
            </a:r>
            <a:endParaRPr lang="en-US" altLang="zh-CN" dirty="0" smtClean="0"/>
          </a:p>
          <a:p>
            <a:pPr>
              <a:defRPr/>
            </a:pPr>
            <a:r>
              <a:rPr lang="zh-CN" altLang="en-US" dirty="0" smtClean="0"/>
              <a:t>双稳态电路</a:t>
            </a:r>
            <a:endParaRPr lang="en-US" altLang="zh-CN" dirty="0" smtClean="0"/>
          </a:p>
          <a:p>
            <a:pPr>
              <a:defRPr/>
            </a:pPr>
            <a:r>
              <a:rPr lang="zh-CN" altLang="en-US" dirty="0" smtClean="0"/>
              <a:t>锁存器</a:t>
            </a:r>
            <a:endParaRPr lang="en-US" altLang="zh-CN" dirty="0" smtClean="0"/>
          </a:p>
          <a:p>
            <a:pPr>
              <a:defRPr/>
            </a:pPr>
            <a:r>
              <a:rPr lang="zh-CN" altLang="en-US" dirty="0" smtClean="0"/>
              <a:t>触发器</a:t>
            </a:r>
            <a:endParaRPr lang="zh-CN" altLang="en-US" dirty="0"/>
          </a:p>
          <a:p>
            <a:pPr>
              <a:defRPr/>
            </a:pPr>
            <a:r>
              <a:rPr lang="zh-CN" altLang="en-US" dirty="0"/>
              <a:t>同步状态机分析与初步设计</a:t>
            </a:r>
            <a:endParaRPr lang="en-US" altLang="zh-CN" dirty="0"/>
          </a:p>
          <a:p>
            <a:pPr>
              <a:defRPr/>
            </a:pPr>
            <a:r>
              <a:rPr lang="zh-CN" altLang="en-US" dirty="0"/>
              <a:t>状态化简与赋值</a:t>
            </a:r>
            <a:endParaRPr lang="en-US" altLang="zh-CN" dirty="0"/>
          </a:p>
          <a:p>
            <a:pPr>
              <a:defRPr/>
            </a:pPr>
            <a:r>
              <a:rPr lang="zh-CN" altLang="en-US" dirty="0"/>
              <a:t>同步状态机设计方法</a:t>
            </a:r>
            <a:endParaRPr lang="en-US" altLang="zh-CN" dirty="0"/>
          </a:p>
          <a:p>
            <a:pPr>
              <a:defRPr/>
            </a:pPr>
            <a:r>
              <a:rPr lang="zh-CN" altLang="en-US" dirty="0"/>
              <a:t>反馈时序电路分析</a:t>
            </a:r>
            <a:endParaRPr lang="en-US" altLang="zh-CN" dirty="0"/>
          </a:p>
          <a:p>
            <a:pPr>
              <a:defRPr/>
            </a:pPr>
            <a:r>
              <a:rPr lang="zh-CN" altLang="en-US" dirty="0"/>
              <a:t>反馈时序电路设计</a:t>
            </a:r>
            <a:endParaRPr lang="en-US" altLang="zh-CN" dirty="0"/>
          </a:p>
        </p:txBody>
      </p:sp>
      <p:sp>
        <p:nvSpPr>
          <p:cNvPr id="2" name="日期占位符 1"/>
          <p:cNvSpPr>
            <a:spLocks noGrp="1"/>
          </p:cNvSpPr>
          <p:nvPr>
            <p:ph type="dt" sz="half" idx="10"/>
          </p:nvPr>
        </p:nvSpPr>
        <p:spPr/>
        <p:txBody>
          <a:bodyPr/>
          <a:lstStyle/>
          <a:p>
            <a:pPr>
              <a:defRPr/>
            </a:pPr>
            <a:fld id="{BC0EEE74-4D5F-4D8A-940C-3432D2AF7E4B}" type="datetime1">
              <a:rPr lang="zh-CN" altLang="en-US" smtClean="0"/>
              <a:t>2016/5/5</a:t>
            </a:fld>
            <a:endParaRPr lang="en-US" altLang="zh-CN"/>
          </a:p>
        </p:txBody>
      </p:sp>
      <p:sp>
        <p:nvSpPr>
          <p:cNvPr id="28678" name="页脚占位符 5"/>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28675" name="灯片编号占位符 5"/>
          <p:cNvSpPr>
            <a:spLocks noGrp="1"/>
          </p:cNvSpPr>
          <p:nvPr>
            <p:ph type="sldNum" sz="quarter" idx="12"/>
          </p:nvPr>
        </p:nvSpPr>
        <p:spPr>
          <a:noFill/>
        </p:spPr>
        <p:txBody>
          <a:bodyPr/>
          <a:lstStyle/>
          <a:p>
            <a:fld id="{A035D0F9-8A83-4397-9938-9D098A8493C9}" type="slidenum">
              <a:rPr lang="en-US" altLang="zh-CN" smtClean="0">
                <a:latin typeface="Arial" pitchFamily="34" charset="0"/>
              </a:rPr>
              <a:pPr/>
              <a:t>2</a:t>
            </a:fld>
            <a:endParaRPr lang="en-US" altLang="zh-CN" smtClean="0">
              <a:latin typeface="Arial" pitchFamily="34" charset="0"/>
            </a:endParaRPr>
          </a:p>
        </p:txBody>
      </p:sp>
    </p:spTree>
    <p:extLst>
      <p:ext uri="{BB962C8B-B14F-4D97-AF65-F5344CB8AC3E}">
        <p14:creationId xmlns:p14="http://schemas.microsoft.com/office/powerpoint/2010/main" val="1211382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zh-CN" altLang="en-US" dirty="0" smtClean="0"/>
              <a:t>基本锁存器</a:t>
            </a:r>
          </a:p>
        </p:txBody>
      </p:sp>
      <p:sp>
        <p:nvSpPr>
          <p:cNvPr id="7174" name="Rectangle 3"/>
          <p:cNvSpPr>
            <a:spLocks noGrp="1" noChangeArrowheads="1"/>
          </p:cNvSpPr>
          <p:nvPr>
            <p:ph idx="1"/>
          </p:nvPr>
        </p:nvSpPr>
        <p:spPr>
          <a:xfrm>
            <a:off x="297871" y="2850533"/>
            <a:ext cx="8686800" cy="604986"/>
          </a:xfrm>
        </p:spPr>
        <p:txBody>
          <a:bodyPr/>
          <a:lstStyle/>
          <a:p>
            <a:pPr>
              <a:lnSpc>
                <a:spcPct val="110000"/>
              </a:lnSpc>
            </a:pPr>
            <a:r>
              <a:rPr lang="zh-CN" altLang="en-US" sz="2800" dirty="0" smtClean="0"/>
              <a:t>利用两输入</a:t>
            </a:r>
            <a:r>
              <a:rPr lang="zh-CN" altLang="en-US" sz="2800" b="1" dirty="0" smtClean="0">
                <a:solidFill>
                  <a:srgbClr val="FF0000"/>
                </a:solidFill>
              </a:rPr>
              <a:t>或非门</a:t>
            </a:r>
            <a:r>
              <a:rPr lang="zh-CN" altLang="en-US" sz="2800" dirty="0" smtClean="0"/>
              <a:t>构建双稳态电路，通过改变输入端的值，改变电路输出。</a:t>
            </a:r>
            <a:endParaRPr lang="en-US" altLang="zh-CN" sz="2800" dirty="0" smtClean="0"/>
          </a:p>
        </p:txBody>
      </p:sp>
      <p:sp>
        <p:nvSpPr>
          <p:cNvPr id="2" name="日期占位符 1"/>
          <p:cNvSpPr>
            <a:spLocks noGrp="1"/>
          </p:cNvSpPr>
          <p:nvPr>
            <p:ph type="dt" sz="half" idx="10"/>
          </p:nvPr>
        </p:nvSpPr>
        <p:spPr/>
        <p:txBody>
          <a:bodyPr/>
          <a:lstStyle/>
          <a:p>
            <a:pPr>
              <a:defRPr/>
            </a:pPr>
            <a:fld id="{738103D3-2F46-4B94-955C-A6179DD2B29F}" type="datetime1">
              <a:rPr lang="zh-CN" altLang="en-US" smtClean="0"/>
              <a:t>2016/5/5</a:t>
            </a:fld>
            <a:endParaRPr lang="en-US" altLang="zh-CN"/>
          </a:p>
        </p:txBody>
      </p:sp>
      <p:sp>
        <p:nvSpPr>
          <p:cNvPr id="7175" name="页脚占位符 6"/>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7172" name="灯片编号占位符 5"/>
          <p:cNvSpPr>
            <a:spLocks noGrp="1"/>
          </p:cNvSpPr>
          <p:nvPr>
            <p:ph type="sldNum" sz="quarter" idx="12"/>
          </p:nvPr>
        </p:nvSpPr>
        <p:spPr>
          <a:noFill/>
        </p:spPr>
        <p:txBody>
          <a:bodyPr/>
          <a:lstStyle/>
          <a:p>
            <a:fld id="{5D31A43A-8040-448D-B7B8-4037EE68C579}" type="slidenum">
              <a:rPr lang="en-US" altLang="zh-CN" smtClean="0">
                <a:latin typeface="Arial" pitchFamily="34" charset="0"/>
              </a:rPr>
              <a:pPr/>
              <a:t>20</a:t>
            </a:fld>
            <a:endParaRPr lang="en-US" altLang="zh-CN" smtClean="0">
              <a:latin typeface="Arial" pitchFamily="34" charset="0"/>
            </a:endParaRPr>
          </a:p>
        </p:txBody>
      </p:sp>
      <p:pic>
        <p:nvPicPr>
          <p:cNvPr id="7" name="图片 6"/>
          <p:cNvPicPr>
            <a:picLocks noChangeAspect="1"/>
          </p:cNvPicPr>
          <p:nvPr/>
        </p:nvPicPr>
        <p:blipFill>
          <a:blip r:embed="rId3"/>
          <a:stretch>
            <a:fillRect/>
          </a:stretch>
        </p:blipFill>
        <p:spPr>
          <a:xfrm>
            <a:off x="457200" y="4119578"/>
            <a:ext cx="3816424" cy="1564777"/>
          </a:xfrm>
          <a:prstGeom prst="rect">
            <a:avLst/>
          </a:prstGeom>
        </p:spPr>
      </p:pic>
      <p:pic>
        <p:nvPicPr>
          <p:cNvPr id="8" name="图片 7"/>
          <p:cNvPicPr>
            <a:picLocks noChangeAspect="1"/>
          </p:cNvPicPr>
          <p:nvPr/>
        </p:nvPicPr>
        <p:blipFill>
          <a:blip r:embed="rId4"/>
          <a:stretch>
            <a:fillRect/>
          </a:stretch>
        </p:blipFill>
        <p:spPr>
          <a:xfrm>
            <a:off x="568115" y="1315405"/>
            <a:ext cx="3293955" cy="1273006"/>
          </a:xfrm>
          <a:prstGeom prst="rect">
            <a:avLst/>
          </a:prstGeom>
        </p:spPr>
      </p:pic>
      <p:sp>
        <p:nvSpPr>
          <p:cNvPr id="3" name="矩形标注 2"/>
          <p:cNvSpPr/>
          <p:nvPr/>
        </p:nvSpPr>
        <p:spPr>
          <a:xfrm>
            <a:off x="4476165" y="1182731"/>
            <a:ext cx="3168352" cy="726650"/>
          </a:xfrm>
          <a:prstGeom prst="wedgeRectCallout">
            <a:avLst>
              <a:gd name="adj1" fmla="val -73917"/>
              <a:gd name="adj2" fmla="val 68178"/>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无法改变电路状态</a:t>
            </a:r>
            <a:endParaRPr lang="zh-CN" altLang="en-US" sz="2800" dirty="0">
              <a:solidFill>
                <a:srgbClr val="FF0000"/>
              </a:solidFill>
            </a:endParaRPr>
          </a:p>
        </p:txBody>
      </p:sp>
      <p:sp>
        <p:nvSpPr>
          <p:cNvPr id="10" name="右箭头 9"/>
          <p:cNvSpPr/>
          <p:nvPr/>
        </p:nvSpPr>
        <p:spPr>
          <a:xfrm>
            <a:off x="3877098" y="4901966"/>
            <a:ext cx="1528345" cy="644933"/>
          </a:xfrm>
          <a:prstGeom prst="rightArrow">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none" tIns="288000" bIns="0" rtlCol="0" anchor="ctr" anchorCtr="0">
            <a:noAutofit/>
          </a:bodyPr>
          <a:lstStyle/>
          <a:p>
            <a:pPr algn="ctr"/>
            <a:r>
              <a:rPr lang="zh-CN" altLang="en-US" dirty="0">
                <a:solidFill>
                  <a:srgbClr val="FF0000"/>
                </a:solidFill>
              </a:rPr>
              <a:t>交叉耦合</a:t>
            </a:r>
            <a:endParaRPr lang="en-US" altLang="zh-CN" dirty="0">
              <a:solidFill>
                <a:srgbClr val="FF0000"/>
              </a:solidFill>
            </a:endParaRPr>
          </a:p>
          <a:p>
            <a:pPr algn="ctr"/>
            <a:endParaRPr lang="zh-CN" altLang="en-US" dirty="0">
              <a:solidFill>
                <a:srgbClr val="FF0000"/>
              </a:solidFill>
            </a:endParaRPr>
          </a:p>
        </p:txBody>
      </p:sp>
      <p:grpSp>
        <p:nvGrpSpPr>
          <p:cNvPr id="11" name="Group 4"/>
          <p:cNvGrpSpPr>
            <a:grpSpLocks/>
          </p:cNvGrpSpPr>
          <p:nvPr/>
        </p:nvGrpSpPr>
        <p:grpSpPr bwMode="auto">
          <a:xfrm>
            <a:off x="5580112" y="4097809"/>
            <a:ext cx="3382963" cy="1995487"/>
            <a:chOff x="874" y="855"/>
            <a:chExt cx="2131" cy="1257"/>
          </a:xfrm>
        </p:grpSpPr>
        <p:grpSp>
          <p:nvGrpSpPr>
            <p:cNvPr id="12" name="Group 5"/>
            <p:cNvGrpSpPr>
              <a:grpSpLocks/>
            </p:cNvGrpSpPr>
            <p:nvPr/>
          </p:nvGrpSpPr>
          <p:grpSpPr bwMode="auto">
            <a:xfrm>
              <a:off x="1488" y="912"/>
              <a:ext cx="624" cy="384"/>
              <a:chOff x="2064" y="1536"/>
              <a:chExt cx="624" cy="384"/>
            </a:xfrm>
          </p:grpSpPr>
          <p:sp>
            <p:nvSpPr>
              <p:cNvPr id="34" name="Arc 6"/>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rc 7"/>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rc 8"/>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9"/>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10"/>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 name="Group 11"/>
            <p:cNvGrpSpPr>
              <a:grpSpLocks/>
            </p:cNvGrpSpPr>
            <p:nvPr/>
          </p:nvGrpSpPr>
          <p:grpSpPr bwMode="auto">
            <a:xfrm>
              <a:off x="1488" y="1680"/>
              <a:ext cx="624" cy="384"/>
              <a:chOff x="2064" y="1536"/>
              <a:chExt cx="624" cy="384"/>
            </a:xfrm>
          </p:grpSpPr>
          <p:sp>
            <p:nvSpPr>
              <p:cNvPr id="30" name="Arc 12"/>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rc 13"/>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14"/>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15"/>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Line 16"/>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7"/>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8"/>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9"/>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0"/>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1"/>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2"/>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3"/>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4"/>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5"/>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6"/>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27"/>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27" name="Text Box 28"/>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sp>
          <p:nvSpPr>
            <p:cNvPr id="28" name="Text Box 29"/>
            <p:cNvSpPr txBox="1">
              <a:spLocks noChangeArrowheads="1"/>
            </p:cNvSpPr>
            <p:nvPr/>
          </p:nvSpPr>
          <p:spPr bwMode="auto">
            <a:xfrm>
              <a:off x="874" y="855"/>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a:t>
              </a:r>
            </a:p>
          </p:txBody>
        </p:sp>
        <p:sp>
          <p:nvSpPr>
            <p:cNvPr id="29" name="Text Box 30"/>
            <p:cNvSpPr txBox="1">
              <a:spLocks noChangeArrowheads="1"/>
            </p:cNvSpPr>
            <p:nvPr/>
          </p:nvSpPr>
          <p:spPr bwMode="auto">
            <a:xfrm>
              <a:off x="883" y="182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P spid="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zh-CN"/>
              <a:t>S-R</a:t>
            </a:r>
            <a:r>
              <a:rPr lang="zh-CN" altLang="en-US"/>
              <a:t>锁存器的功能描述</a:t>
            </a:r>
            <a:endParaRPr lang="en-US" altLang="zh-CN"/>
          </a:p>
        </p:txBody>
      </p:sp>
      <p:sp>
        <p:nvSpPr>
          <p:cNvPr id="2" name="日期占位符 1"/>
          <p:cNvSpPr>
            <a:spLocks noGrp="1"/>
          </p:cNvSpPr>
          <p:nvPr>
            <p:ph type="dt" sz="half" idx="10"/>
          </p:nvPr>
        </p:nvSpPr>
        <p:spPr/>
        <p:txBody>
          <a:bodyPr/>
          <a:lstStyle/>
          <a:p>
            <a:pPr>
              <a:defRPr/>
            </a:pPr>
            <a:fld id="{8292D501-501A-48CE-B1AD-C1A96946CD7D}"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21</a:t>
            </a:fld>
            <a:endParaRPr lang="en-US" altLang="zh-CN"/>
          </a:p>
        </p:txBody>
      </p:sp>
      <p:grpSp>
        <p:nvGrpSpPr>
          <p:cNvPr id="371801" name="Group 89"/>
          <p:cNvGrpSpPr>
            <a:grpSpLocks/>
          </p:cNvGrpSpPr>
          <p:nvPr/>
        </p:nvGrpSpPr>
        <p:grpSpPr bwMode="auto">
          <a:xfrm>
            <a:off x="373320" y="3266567"/>
            <a:ext cx="1676400" cy="1539875"/>
            <a:chOff x="3792" y="2776"/>
            <a:chExt cx="1056" cy="970"/>
          </a:xfrm>
        </p:grpSpPr>
        <p:grpSp>
          <p:nvGrpSpPr>
            <p:cNvPr id="371799" name="Group 87"/>
            <p:cNvGrpSpPr>
              <a:grpSpLocks/>
            </p:cNvGrpSpPr>
            <p:nvPr/>
          </p:nvGrpSpPr>
          <p:grpSpPr bwMode="auto">
            <a:xfrm>
              <a:off x="3792" y="3026"/>
              <a:ext cx="1056" cy="720"/>
              <a:chOff x="3936" y="2882"/>
              <a:chExt cx="1056" cy="720"/>
            </a:xfrm>
          </p:grpSpPr>
          <p:sp>
            <p:nvSpPr>
              <p:cNvPr id="371793" name="Rectangle 81"/>
              <p:cNvSpPr>
                <a:spLocks noChangeArrowheads="1"/>
              </p:cNvSpPr>
              <p:nvPr/>
            </p:nvSpPr>
            <p:spPr bwMode="auto">
              <a:xfrm>
                <a:off x="4128" y="2882"/>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a:t>
                </a:r>
                <a:r>
                  <a:rPr lang="en-US" altLang="zh-CN" sz="2400" dirty="0" smtClean="0"/>
                  <a:t>  </a:t>
                </a:r>
                <a:r>
                  <a:rPr lang="en-US" altLang="zh-CN" sz="2400" dirty="0"/>
                  <a:t>Q</a:t>
                </a:r>
              </a:p>
              <a:p>
                <a:pPr>
                  <a:lnSpc>
                    <a:spcPct val="130000"/>
                  </a:lnSpc>
                </a:pPr>
                <a:r>
                  <a:rPr lang="en-US" altLang="zh-CN" sz="2400" dirty="0"/>
                  <a:t>R  </a:t>
                </a:r>
                <a:r>
                  <a:rPr lang="en-US" altLang="zh-CN" sz="2400" baseline="-25000" dirty="0"/>
                  <a:t> </a:t>
                </a:r>
                <a:r>
                  <a:rPr lang="en-US" altLang="zh-CN" sz="2400" dirty="0" smtClean="0"/>
                  <a:t>QN</a:t>
                </a:r>
                <a:endParaRPr lang="en-US" altLang="zh-CN" sz="2400" dirty="0"/>
              </a:p>
            </p:txBody>
          </p:sp>
          <p:sp>
            <p:nvSpPr>
              <p:cNvPr id="371795" name="Line 83"/>
              <p:cNvSpPr>
                <a:spLocks noChangeShapeType="1"/>
              </p:cNvSpPr>
              <p:nvPr/>
            </p:nvSpPr>
            <p:spPr bwMode="auto">
              <a:xfrm flipH="1">
                <a:off x="3941" y="31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6" name="Line 84"/>
              <p:cNvSpPr>
                <a:spLocks noChangeShapeType="1"/>
              </p:cNvSpPr>
              <p:nvPr/>
            </p:nvSpPr>
            <p:spPr bwMode="auto">
              <a:xfrm flipH="1">
                <a:off x="3936" y="3395"/>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7" name="Line 85"/>
              <p:cNvSpPr>
                <a:spLocks noChangeShapeType="1"/>
              </p:cNvSpPr>
              <p:nvPr/>
            </p:nvSpPr>
            <p:spPr bwMode="auto">
              <a:xfrm flipH="1">
                <a:off x="4800" y="309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98" name="Line 86"/>
              <p:cNvSpPr>
                <a:spLocks noChangeShapeType="1"/>
              </p:cNvSpPr>
              <p:nvPr/>
            </p:nvSpPr>
            <p:spPr bwMode="auto">
              <a:xfrm flipH="1">
                <a:off x="4800" y="3395"/>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1800" name="Text Box 88"/>
            <p:cNvSpPr txBox="1">
              <a:spLocks noChangeArrowheads="1"/>
            </p:cNvSpPr>
            <p:nvPr/>
          </p:nvSpPr>
          <p:spPr bwMode="auto">
            <a:xfrm>
              <a:off x="3984" y="2776"/>
              <a:ext cx="7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002060"/>
                  </a:solidFill>
                  <a:ea typeface="黑体" pitchFamily="2" charset="-122"/>
                </a:rPr>
                <a:t>逻辑符号</a:t>
              </a:r>
            </a:p>
          </p:txBody>
        </p:sp>
      </p:grpSp>
      <p:grpSp>
        <p:nvGrpSpPr>
          <p:cNvPr id="371813" name="Group 101"/>
          <p:cNvGrpSpPr>
            <a:grpSpLocks/>
          </p:cNvGrpSpPr>
          <p:nvPr/>
        </p:nvGrpSpPr>
        <p:grpSpPr bwMode="auto">
          <a:xfrm>
            <a:off x="335220" y="4903278"/>
            <a:ext cx="1752600" cy="1457325"/>
            <a:chOff x="3936" y="2922"/>
            <a:chExt cx="1104" cy="918"/>
          </a:xfrm>
        </p:grpSpPr>
        <p:sp>
          <p:nvSpPr>
            <p:cNvPr id="371804" name="Rectangle 92"/>
            <p:cNvSpPr>
              <a:spLocks noChangeArrowheads="1"/>
            </p:cNvSpPr>
            <p:nvPr/>
          </p:nvSpPr>
          <p:spPr bwMode="auto">
            <a:xfrm>
              <a:off x="4128" y="3120"/>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a:t>
              </a:r>
              <a:r>
                <a:rPr lang="en-US" altLang="zh-CN" sz="2400" dirty="0" smtClean="0"/>
                <a:t>   </a:t>
              </a:r>
              <a:r>
                <a:rPr lang="en-US" altLang="zh-CN" sz="2400" dirty="0"/>
                <a:t>Q</a:t>
              </a:r>
            </a:p>
            <a:p>
              <a:pPr>
                <a:lnSpc>
                  <a:spcPct val="130000"/>
                </a:lnSpc>
              </a:pPr>
              <a:r>
                <a:rPr lang="en-US" altLang="zh-CN" sz="2400" dirty="0"/>
                <a:t>R    </a:t>
              </a:r>
              <a:r>
                <a:rPr lang="en-US" altLang="zh-CN" sz="2400" dirty="0" smtClean="0"/>
                <a:t>  </a:t>
              </a:r>
              <a:r>
                <a:rPr lang="en-US" altLang="zh-CN" sz="2400" dirty="0"/>
                <a:t>Q</a:t>
              </a:r>
            </a:p>
          </p:txBody>
        </p:sp>
        <p:sp>
          <p:nvSpPr>
            <p:cNvPr id="371805" name="Line 93"/>
            <p:cNvSpPr>
              <a:spLocks noChangeShapeType="1"/>
            </p:cNvSpPr>
            <p:nvPr/>
          </p:nvSpPr>
          <p:spPr bwMode="auto">
            <a:xfrm flipH="1">
              <a:off x="3936"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6" name="Line 94"/>
            <p:cNvSpPr>
              <a:spLocks noChangeShapeType="1"/>
            </p:cNvSpPr>
            <p:nvPr/>
          </p:nvSpPr>
          <p:spPr bwMode="auto">
            <a:xfrm flipH="1">
              <a:off x="3936"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7" name="Line 95"/>
            <p:cNvSpPr>
              <a:spLocks noChangeShapeType="1"/>
            </p:cNvSpPr>
            <p:nvPr/>
          </p:nvSpPr>
          <p:spPr bwMode="auto">
            <a:xfrm flipH="1">
              <a:off x="4800"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08" name="Line 96"/>
            <p:cNvSpPr>
              <a:spLocks noChangeShapeType="1"/>
            </p:cNvSpPr>
            <p:nvPr/>
          </p:nvSpPr>
          <p:spPr bwMode="auto">
            <a:xfrm flipH="1">
              <a:off x="4896"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810" name="Oval 98"/>
            <p:cNvSpPr>
              <a:spLocks noChangeArrowheads="1"/>
            </p:cNvSpPr>
            <p:nvPr/>
          </p:nvSpPr>
          <p:spPr bwMode="auto">
            <a:xfrm>
              <a:off x="4800" y="36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11" name="Text Box 99"/>
            <p:cNvSpPr txBox="1">
              <a:spLocks noChangeArrowheads="1"/>
            </p:cNvSpPr>
            <p:nvPr/>
          </p:nvSpPr>
          <p:spPr bwMode="auto">
            <a:xfrm>
              <a:off x="4098" y="2922"/>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ea typeface="黑体" pitchFamily="2" charset="-122"/>
                </a:rPr>
                <a:t>逻辑符号</a:t>
              </a:r>
            </a:p>
          </p:txBody>
        </p:sp>
      </p:grpSp>
      <p:grpSp>
        <p:nvGrpSpPr>
          <p:cNvPr id="371856" name="Group 144"/>
          <p:cNvGrpSpPr>
            <a:grpSpLocks/>
          </p:cNvGrpSpPr>
          <p:nvPr/>
        </p:nvGrpSpPr>
        <p:grpSpPr bwMode="auto">
          <a:xfrm>
            <a:off x="609600" y="1143000"/>
            <a:ext cx="4237038" cy="2062163"/>
            <a:chOff x="384" y="720"/>
            <a:chExt cx="2669" cy="1299"/>
          </a:xfrm>
        </p:grpSpPr>
        <p:grpSp>
          <p:nvGrpSpPr>
            <p:cNvPr id="371817" name="Group 105"/>
            <p:cNvGrpSpPr>
              <a:grpSpLocks/>
            </p:cNvGrpSpPr>
            <p:nvPr/>
          </p:nvGrpSpPr>
          <p:grpSpPr bwMode="auto">
            <a:xfrm>
              <a:off x="922" y="759"/>
              <a:ext cx="2131" cy="1260"/>
              <a:chOff x="874" y="855"/>
              <a:chExt cx="2131" cy="1260"/>
            </a:xfrm>
          </p:grpSpPr>
          <p:grpSp>
            <p:nvGrpSpPr>
              <p:cNvPr id="371723" name="Group 11"/>
              <p:cNvGrpSpPr>
                <a:grpSpLocks/>
              </p:cNvGrpSpPr>
              <p:nvPr/>
            </p:nvGrpSpPr>
            <p:grpSpPr bwMode="auto">
              <a:xfrm>
                <a:off x="1488" y="912"/>
                <a:ext cx="624" cy="384"/>
                <a:chOff x="2064" y="1536"/>
                <a:chExt cx="624" cy="384"/>
              </a:xfrm>
            </p:grpSpPr>
            <p:sp>
              <p:nvSpPr>
                <p:cNvPr id="371716" name="Arc 4"/>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7" name="Arc 5"/>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19" name="Arc 7"/>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0" name="Oval 8"/>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1721" name="Line 9"/>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1725" name="Group 13"/>
              <p:cNvGrpSpPr>
                <a:grpSpLocks/>
              </p:cNvGrpSpPr>
              <p:nvPr/>
            </p:nvGrpSpPr>
            <p:grpSpPr bwMode="auto">
              <a:xfrm>
                <a:off x="1488" y="1680"/>
                <a:ext cx="624" cy="384"/>
                <a:chOff x="2064" y="1536"/>
                <a:chExt cx="624" cy="384"/>
              </a:xfrm>
            </p:grpSpPr>
            <p:sp>
              <p:nvSpPr>
                <p:cNvPr id="371726" name="Arc 14"/>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7" name="Arc 15"/>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8" name="Arc 16"/>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29" name="Oval 17"/>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1730" name="Line 18"/>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5" name="Line 23"/>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6" name="Line 24"/>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39" name="Line 27"/>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0" name="Line 28"/>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1" name="Line 29"/>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2" name="Line 30"/>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3" name="Line 31"/>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4" name="Line 32"/>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5" name="Line 33"/>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6" name="Line 34"/>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1747" name="Text Box 35"/>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1748" name="Text Box 36"/>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sp>
            <p:nvSpPr>
              <p:cNvPr id="371751" name="Text Box 39"/>
              <p:cNvSpPr txBox="1">
                <a:spLocks noChangeArrowheads="1"/>
              </p:cNvSpPr>
              <p:nvPr/>
            </p:nvSpPr>
            <p:spPr bwMode="auto">
              <a:xfrm>
                <a:off x="874" y="855"/>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R</a:t>
                </a:r>
              </a:p>
            </p:txBody>
          </p:sp>
          <p:sp>
            <p:nvSpPr>
              <p:cNvPr id="371752" name="Text Box 40"/>
              <p:cNvSpPr txBox="1">
                <a:spLocks noChangeArrowheads="1"/>
              </p:cNvSpPr>
              <p:nvPr/>
            </p:nvSpPr>
            <p:spPr bwMode="auto">
              <a:xfrm>
                <a:off x="883" y="1824"/>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S</a:t>
                </a:r>
              </a:p>
            </p:txBody>
          </p:sp>
        </p:grpSp>
        <p:grpSp>
          <p:nvGrpSpPr>
            <p:cNvPr id="371838" name="Group 126"/>
            <p:cNvGrpSpPr>
              <a:grpSpLocks/>
            </p:cNvGrpSpPr>
            <p:nvPr/>
          </p:nvGrpSpPr>
          <p:grpSpPr bwMode="auto">
            <a:xfrm>
              <a:off x="384" y="720"/>
              <a:ext cx="648" cy="1299"/>
              <a:chOff x="384" y="816"/>
              <a:chExt cx="648" cy="1299"/>
            </a:xfrm>
          </p:grpSpPr>
          <p:grpSp>
            <p:nvGrpSpPr>
              <p:cNvPr id="371818" name="Group 106"/>
              <p:cNvGrpSpPr>
                <a:grpSpLocks/>
              </p:cNvGrpSpPr>
              <p:nvPr/>
            </p:nvGrpSpPr>
            <p:grpSpPr bwMode="auto">
              <a:xfrm>
                <a:off x="384" y="816"/>
                <a:ext cx="620" cy="1299"/>
                <a:chOff x="384" y="816"/>
                <a:chExt cx="620" cy="1299"/>
              </a:xfrm>
            </p:grpSpPr>
            <p:sp>
              <p:nvSpPr>
                <p:cNvPr id="371750" name="Text Box 38"/>
                <p:cNvSpPr txBox="1">
                  <a:spLocks noChangeArrowheads="1"/>
                </p:cNvSpPr>
                <p:nvPr/>
              </p:nvSpPr>
              <p:spPr bwMode="auto">
                <a:xfrm>
                  <a:off x="384" y="816"/>
                  <a:ext cx="6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ea typeface="华文新魏" pitchFamily="2" charset="-122"/>
                    </a:rPr>
                    <a:t>reset</a:t>
                  </a:r>
                </a:p>
              </p:txBody>
            </p:sp>
            <p:sp>
              <p:nvSpPr>
                <p:cNvPr id="371791" name="Text Box 79"/>
                <p:cNvSpPr txBox="1">
                  <a:spLocks noChangeArrowheads="1"/>
                </p:cNvSpPr>
                <p:nvPr/>
              </p:nvSpPr>
              <p:spPr bwMode="auto">
                <a:xfrm>
                  <a:off x="576" y="1785"/>
                  <a:ext cx="4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ea typeface="华文新魏" pitchFamily="2" charset="-122"/>
                    </a:rPr>
                    <a:t>set</a:t>
                  </a:r>
                </a:p>
              </p:txBody>
            </p:sp>
          </p:grpSp>
          <p:grpSp>
            <p:nvGrpSpPr>
              <p:cNvPr id="371819" name="Group 107"/>
              <p:cNvGrpSpPr>
                <a:grpSpLocks/>
              </p:cNvGrpSpPr>
              <p:nvPr/>
            </p:nvGrpSpPr>
            <p:grpSpPr bwMode="auto">
              <a:xfrm>
                <a:off x="507" y="1056"/>
                <a:ext cx="525" cy="799"/>
                <a:chOff x="507" y="1056"/>
                <a:chExt cx="525" cy="799"/>
              </a:xfrm>
            </p:grpSpPr>
            <p:sp>
              <p:nvSpPr>
                <p:cNvPr id="371814" name="Text Box 102"/>
                <p:cNvSpPr txBox="1">
                  <a:spLocks noChangeArrowheads="1"/>
                </p:cNvSpPr>
                <p:nvPr/>
              </p:nvSpPr>
              <p:spPr bwMode="auto">
                <a:xfrm>
                  <a:off x="507" y="1056"/>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rgbClr val="FF0000"/>
                      </a:solidFill>
                      <a:latin typeface="Tahoma" pitchFamily="34" charset="0"/>
                      <a:ea typeface="黑体" pitchFamily="2" charset="-122"/>
                    </a:rPr>
                    <a:t>复位</a:t>
                  </a:r>
                  <a:endParaRPr lang="zh-CN" altLang="en-US" sz="2400" dirty="0">
                    <a:solidFill>
                      <a:srgbClr val="FF0000"/>
                    </a:solidFill>
                    <a:latin typeface="Tahoma" pitchFamily="34" charset="0"/>
                    <a:ea typeface="黑体" pitchFamily="2" charset="-122"/>
                  </a:endParaRPr>
                </a:p>
              </p:txBody>
            </p:sp>
            <p:sp>
              <p:nvSpPr>
                <p:cNvPr id="371815" name="Text Box 103"/>
                <p:cNvSpPr txBox="1">
                  <a:spLocks noChangeArrowheads="1"/>
                </p:cNvSpPr>
                <p:nvPr/>
              </p:nvSpPr>
              <p:spPr bwMode="auto">
                <a:xfrm>
                  <a:off x="528" y="1564"/>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rgbClr val="00B050"/>
                      </a:solidFill>
                      <a:latin typeface="Tahoma" pitchFamily="34" charset="0"/>
                      <a:ea typeface="黑体" pitchFamily="2" charset="-122"/>
                    </a:rPr>
                    <a:t>置位</a:t>
                  </a:r>
                  <a:endParaRPr lang="zh-CN" altLang="en-US" sz="2400" dirty="0">
                    <a:solidFill>
                      <a:srgbClr val="00B050"/>
                    </a:solidFill>
                    <a:latin typeface="Tahoma" pitchFamily="34" charset="0"/>
                    <a:ea typeface="黑体" pitchFamily="2" charset="-122"/>
                  </a:endParaRPr>
                </a:p>
              </p:txBody>
            </p:sp>
          </p:grpSp>
        </p:grpSp>
      </p:grpSp>
      <p:sp>
        <p:nvSpPr>
          <p:cNvPr id="371841" name="Text Box 129"/>
          <p:cNvSpPr txBox="1">
            <a:spLocks noChangeArrowheads="1"/>
          </p:cNvSpPr>
          <p:nvPr/>
        </p:nvSpPr>
        <p:spPr bwMode="auto">
          <a:xfrm>
            <a:off x="5851524" y="2638425"/>
            <a:ext cx="14763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dirty="0">
                <a:latin typeface="Tahoma" pitchFamily="34" charset="0"/>
              </a:rPr>
              <a:t>0   0     0</a:t>
            </a:r>
          </a:p>
          <a:p>
            <a:r>
              <a:rPr lang="zh-CN" altLang="en-US" dirty="0">
                <a:latin typeface="Tahoma" pitchFamily="34" charset="0"/>
              </a:rPr>
              <a:t>0   0     1</a:t>
            </a:r>
          </a:p>
          <a:p>
            <a:r>
              <a:rPr lang="zh-CN" altLang="en-US" dirty="0">
                <a:latin typeface="Tahoma" pitchFamily="34" charset="0"/>
              </a:rPr>
              <a:t>0   1     0</a:t>
            </a:r>
          </a:p>
          <a:p>
            <a:r>
              <a:rPr lang="zh-CN" altLang="en-US" dirty="0">
                <a:latin typeface="Tahoma" pitchFamily="34" charset="0"/>
              </a:rPr>
              <a:t>0   1     1</a:t>
            </a:r>
          </a:p>
          <a:p>
            <a:r>
              <a:rPr lang="zh-CN" altLang="en-US" dirty="0">
                <a:latin typeface="Tahoma" pitchFamily="34" charset="0"/>
              </a:rPr>
              <a:t>1   0     0</a:t>
            </a:r>
          </a:p>
          <a:p>
            <a:r>
              <a:rPr lang="zh-CN" altLang="en-US" dirty="0">
                <a:latin typeface="Tahoma" pitchFamily="34" charset="0"/>
              </a:rPr>
              <a:t>1   0     1</a:t>
            </a:r>
          </a:p>
          <a:p>
            <a:r>
              <a:rPr lang="zh-CN" altLang="en-US" dirty="0">
                <a:latin typeface="Tahoma" pitchFamily="34" charset="0"/>
              </a:rPr>
              <a:t>1   1     0</a:t>
            </a:r>
          </a:p>
          <a:p>
            <a:r>
              <a:rPr lang="zh-CN" altLang="en-US" dirty="0">
                <a:latin typeface="Tahoma" pitchFamily="34" charset="0"/>
              </a:rPr>
              <a:t>1   1     1</a:t>
            </a:r>
          </a:p>
        </p:txBody>
      </p:sp>
      <p:sp>
        <p:nvSpPr>
          <p:cNvPr id="371844" name="Text Box 132"/>
          <p:cNvSpPr txBox="1">
            <a:spLocks noChangeArrowheads="1"/>
          </p:cNvSpPr>
          <p:nvPr/>
        </p:nvSpPr>
        <p:spPr bwMode="auto">
          <a:xfrm>
            <a:off x="7781924" y="2651125"/>
            <a:ext cx="5207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1</a:t>
            </a:r>
          </a:p>
          <a:p>
            <a:pPr algn="ctr"/>
            <a:r>
              <a:rPr lang="zh-CN" altLang="en-US" sz="2400" dirty="0">
                <a:solidFill>
                  <a:srgbClr val="C00000"/>
                </a:solidFill>
                <a:latin typeface="Tahoma" pitchFamily="34" charset="0"/>
                <a:ea typeface="黑体" pitchFamily="2" charset="-122"/>
              </a:rPr>
              <a:t>0*</a:t>
            </a:r>
          </a:p>
          <a:p>
            <a:pPr algn="ctr"/>
            <a:r>
              <a:rPr lang="zh-CN" altLang="en-US" sz="2400" dirty="0">
                <a:solidFill>
                  <a:srgbClr val="C00000"/>
                </a:solidFill>
                <a:latin typeface="Tahoma" pitchFamily="34" charset="0"/>
                <a:ea typeface="黑体" pitchFamily="2" charset="-122"/>
              </a:rPr>
              <a:t>0*</a:t>
            </a:r>
          </a:p>
        </p:txBody>
      </p:sp>
      <p:grpSp>
        <p:nvGrpSpPr>
          <p:cNvPr id="8" name="组合 7"/>
          <p:cNvGrpSpPr/>
          <p:nvPr/>
        </p:nvGrpSpPr>
        <p:grpSpPr>
          <a:xfrm>
            <a:off x="5880099" y="1981200"/>
            <a:ext cx="2796357" cy="3733800"/>
            <a:chOff x="5880099" y="1981200"/>
            <a:chExt cx="2796357" cy="3733800"/>
          </a:xfrm>
        </p:grpSpPr>
        <p:sp>
          <p:nvSpPr>
            <p:cNvPr id="371843" name="Line 131"/>
            <p:cNvSpPr>
              <a:spLocks noChangeShapeType="1"/>
            </p:cNvSpPr>
            <p:nvPr/>
          </p:nvSpPr>
          <p:spPr bwMode="auto">
            <a:xfrm>
              <a:off x="5880099" y="2590800"/>
              <a:ext cx="2590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5880099" y="1981200"/>
              <a:ext cx="2796357" cy="3733800"/>
              <a:chOff x="5880099" y="1981200"/>
              <a:chExt cx="2796357" cy="3733800"/>
            </a:xfrm>
          </p:grpSpPr>
          <p:sp>
            <p:nvSpPr>
              <p:cNvPr id="371842" name="Text Box 130"/>
              <p:cNvSpPr txBox="1">
                <a:spLocks noChangeArrowheads="1"/>
              </p:cNvSpPr>
              <p:nvPr/>
            </p:nvSpPr>
            <p:spPr bwMode="auto">
              <a:xfrm>
                <a:off x="5899149" y="2054225"/>
                <a:ext cx="771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1845" name="Text Box 133"/>
              <p:cNvSpPr txBox="1">
                <a:spLocks noChangeArrowheads="1"/>
              </p:cNvSpPr>
              <p:nvPr/>
            </p:nvSpPr>
            <p:spPr bwMode="auto">
              <a:xfrm>
                <a:off x="6560172" y="2060848"/>
                <a:ext cx="9733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smtClean="0">
                    <a:latin typeface="Tahoma" pitchFamily="34" charset="0"/>
                    <a:ea typeface="黑体" pitchFamily="2" charset="-122"/>
                  </a:rPr>
                  <a:t>现态</a:t>
                </a:r>
                <a:r>
                  <a:rPr lang="en-US" altLang="zh-CN" sz="2000" dirty="0" err="1" smtClean="0">
                    <a:latin typeface="Tahoma" pitchFamily="34" charset="0"/>
                    <a:ea typeface="黑体" pitchFamily="2" charset="-122"/>
                  </a:rPr>
                  <a:t>Q</a:t>
                </a:r>
                <a:r>
                  <a:rPr lang="en-US" altLang="zh-CN" sz="2000" baseline="50000" dirty="0" err="1" smtClean="0">
                    <a:latin typeface="Tahoma" pitchFamily="34" charset="0"/>
                    <a:ea typeface="黑体" pitchFamily="2" charset="-122"/>
                  </a:rPr>
                  <a:t>n</a:t>
                </a:r>
                <a:endParaRPr lang="en-US" altLang="zh-CN" sz="2000" dirty="0">
                  <a:latin typeface="Tahoma" pitchFamily="34" charset="0"/>
                </a:endParaRPr>
              </a:p>
            </p:txBody>
          </p:sp>
          <p:sp>
            <p:nvSpPr>
              <p:cNvPr id="371846" name="Line 134"/>
              <p:cNvSpPr>
                <a:spLocks noChangeShapeType="1"/>
              </p:cNvSpPr>
              <p:nvPr/>
            </p:nvSpPr>
            <p:spPr bwMode="auto">
              <a:xfrm>
                <a:off x="7556499" y="1981200"/>
                <a:ext cx="0" cy="3733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47" name="Line 135"/>
              <p:cNvSpPr>
                <a:spLocks noChangeShapeType="1"/>
              </p:cNvSpPr>
              <p:nvPr/>
            </p:nvSpPr>
            <p:spPr bwMode="auto">
              <a:xfrm>
                <a:off x="5941640" y="1981200"/>
                <a:ext cx="259080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48" name="Line 136"/>
              <p:cNvSpPr>
                <a:spLocks noChangeShapeType="1"/>
              </p:cNvSpPr>
              <p:nvPr/>
            </p:nvSpPr>
            <p:spPr bwMode="auto">
              <a:xfrm>
                <a:off x="5880099" y="5715000"/>
                <a:ext cx="25908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50" name="Text Box 138"/>
              <p:cNvSpPr txBox="1">
                <a:spLocks noChangeArrowheads="1"/>
              </p:cNvSpPr>
              <p:nvPr/>
            </p:nvSpPr>
            <p:spPr bwMode="auto">
              <a:xfrm>
                <a:off x="7485103" y="2057400"/>
                <a:ext cx="1191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smtClean="0">
                    <a:latin typeface="Tahoma" pitchFamily="34" charset="0"/>
                    <a:ea typeface="黑体" pitchFamily="2" charset="-122"/>
                  </a:rPr>
                  <a:t>次态</a:t>
                </a:r>
                <a:r>
                  <a:rPr lang="en-US" altLang="zh-CN" sz="2000" dirty="0" smtClean="0">
                    <a:latin typeface="Tahoma" pitchFamily="34" charset="0"/>
                    <a:ea typeface="黑体" pitchFamily="2" charset="-122"/>
                  </a:rPr>
                  <a:t>Q</a:t>
                </a:r>
                <a:r>
                  <a:rPr lang="en-US" altLang="zh-CN" sz="2000" baseline="50000" dirty="0" smtClean="0">
                    <a:latin typeface="Tahoma" pitchFamily="34" charset="0"/>
                    <a:ea typeface="黑体" pitchFamily="2" charset="-122"/>
                  </a:rPr>
                  <a:t>n+1</a:t>
                </a:r>
                <a:endParaRPr lang="en-US" altLang="zh-CN" sz="2000" dirty="0">
                  <a:latin typeface="Tahoma" pitchFamily="34" charset="0"/>
                </a:endParaRPr>
              </a:p>
            </p:txBody>
          </p:sp>
        </p:grpSp>
      </p:grpSp>
      <p:sp>
        <p:nvSpPr>
          <p:cNvPr id="371852" name="Text Box 140"/>
          <p:cNvSpPr txBox="1">
            <a:spLocks noChangeArrowheads="1"/>
          </p:cNvSpPr>
          <p:nvPr/>
        </p:nvSpPr>
        <p:spPr bwMode="auto">
          <a:xfrm>
            <a:off x="6313724" y="1420671"/>
            <a:ext cx="1723549"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itchFamily="2" charset="-122"/>
              </a:rPr>
              <a:t>状态</a:t>
            </a:r>
            <a:r>
              <a:rPr lang="zh-CN" altLang="en-US" sz="2400" dirty="0" smtClean="0">
                <a:ea typeface="黑体" pitchFamily="2" charset="-122"/>
              </a:rPr>
              <a:t>转移表</a:t>
            </a:r>
            <a:endParaRPr lang="zh-CN" altLang="en-US" sz="2400" dirty="0"/>
          </a:p>
        </p:txBody>
      </p:sp>
      <p:grpSp>
        <p:nvGrpSpPr>
          <p:cNvPr id="371855" name="Group 143"/>
          <p:cNvGrpSpPr>
            <a:grpSpLocks/>
          </p:cNvGrpSpPr>
          <p:nvPr/>
        </p:nvGrpSpPr>
        <p:grpSpPr bwMode="auto">
          <a:xfrm>
            <a:off x="2783834" y="3266567"/>
            <a:ext cx="2286000" cy="2776537"/>
            <a:chOff x="541" y="2160"/>
            <a:chExt cx="1440" cy="1749"/>
          </a:xfrm>
        </p:grpSpPr>
        <p:sp>
          <p:nvSpPr>
            <p:cNvPr id="371769" name="Text Box 57"/>
            <p:cNvSpPr txBox="1">
              <a:spLocks noChangeArrowheads="1"/>
            </p:cNvSpPr>
            <p:nvPr/>
          </p:nvSpPr>
          <p:spPr bwMode="auto">
            <a:xfrm>
              <a:off x="552" y="2883"/>
              <a:ext cx="45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rPr>
                <a:t>0  0</a:t>
              </a:r>
            </a:p>
            <a:p>
              <a:pPr algn="ctr"/>
              <a:r>
                <a:rPr lang="zh-CN" altLang="en-US" sz="2400" dirty="0">
                  <a:latin typeface="Tahoma" pitchFamily="34" charset="0"/>
                </a:rPr>
                <a:t>0  1</a:t>
              </a:r>
            </a:p>
            <a:p>
              <a:pPr algn="ctr"/>
              <a:r>
                <a:rPr lang="zh-CN" altLang="en-US" sz="2400" dirty="0">
                  <a:latin typeface="Tahoma" pitchFamily="34" charset="0"/>
                </a:rPr>
                <a:t>1  0</a:t>
              </a:r>
            </a:p>
            <a:p>
              <a:pPr algn="ctr"/>
              <a:r>
                <a:rPr lang="zh-CN" altLang="en-US" sz="2400" dirty="0">
                  <a:latin typeface="Tahoma" pitchFamily="34" charset="0"/>
                </a:rPr>
                <a:t>1  1</a:t>
              </a:r>
            </a:p>
          </p:txBody>
        </p:sp>
        <p:sp>
          <p:nvSpPr>
            <p:cNvPr id="371770" name="Text Box 58"/>
            <p:cNvSpPr txBox="1">
              <a:spLocks noChangeArrowheads="1"/>
            </p:cNvSpPr>
            <p:nvPr/>
          </p:nvSpPr>
          <p:spPr bwMode="auto">
            <a:xfrm>
              <a:off x="563" y="2515"/>
              <a:ext cx="4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1771" name="Line 59"/>
            <p:cNvSpPr>
              <a:spLocks noChangeShapeType="1"/>
            </p:cNvSpPr>
            <p:nvPr/>
          </p:nvSpPr>
          <p:spPr bwMode="auto">
            <a:xfrm>
              <a:off x="541" y="2853"/>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2" name="Text Box 60"/>
            <p:cNvSpPr txBox="1">
              <a:spLocks noChangeArrowheads="1"/>
            </p:cNvSpPr>
            <p:nvPr/>
          </p:nvSpPr>
          <p:spPr bwMode="auto">
            <a:xfrm>
              <a:off x="1479" y="2883"/>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zh-CN" sz="2400" dirty="0" smtClean="0">
                <a:latin typeface="Tahoma" pitchFamily="34" charset="0"/>
                <a:ea typeface="黑体" pitchFamily="2" charset="-122"/>
              </a:endParaRPr>
            </a:p>
          </p:txBody>
        </p:sp>
        <p:sp>
          <p:nvSpPr>
            <p:cNvPr id="371773" name="Text Box 61"/>
            <p:cNvSpPr txBox="1">
              <a:spLocks noChangeArrowheads="1"/>
            </p:cNvSpPr>
            <p:nvPr/>
          </p:nvSpPr>
          <p:spPr bwMode="auto">
            <a:xfrm>
              <a:off x="1180" y="2515"/>
              <a:ext cx="7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dirty="0" smtClean="0">
                  <a:latin typeface="Tahoma" pitchFamily="34" charset="0"/>
                </a:rPr>
                <a:t>QN</a:t>
              </a:r>
              <a:endParaRPr lang="en-US" altLang="zh-CN" sz="2400" dirty="0">
                <a:latin typeface="Tahoma" pitchFamily="34" charset="0"/>
              </a:endParaRPr>
            </a:p>
          </p:txBody>
        </p:sp>
        <p:sp>
          <p:nvSpPr>
            <p:cNvPr id="371776" name="Line 64"/>
            <p:cNvSpPr>
              <a:spLocks noChangeShapeType="1"/>
            </p:cNvSpPr>
            <p:nvPr/>
          </p:nvSpPr>
          <p:spPr bwMode="auto">
            <a:xfrm>
              <a:off x="1069" y="2469"/>
              <a:ext cx="0" cy="1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8" name="Line 66"/>
            <p:cNvSpPr>
              <a:spLocks noChangeShapeType="1"/>
            </p:cNvSpPr>
            <p:nvPr/>
          </p:nvSpPr>
          <p:spPr bwMode="auto">
            <a:xfrm>
              <a:off x="541" y="2469"/>
              <a:ext cx="1440"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779" name="Line 67"/>
            <p:cNvSpPr>
              <a:spLocks noChangeShapeType="1"/>
            </p:cNvSpPr>
            <p:nvPr/>
          </p:nvSpPr>
          <p:spPr bwMode="auto">
            <a:xfrm>
              <a:off x="541" y="3909"/>
              <a:ext cx="144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854" name="Text Box 142"/>
            <p:cNvSpPr txBox="1">
              <a:spLocks noChangeArrowheads="1"/>
            </p:cNvSpPr>
            <p:nvPr/>
          </p:nvSpPr>
          <p:spPr bwMode="auto">
            <a:xfrm>
              <a:off x="849" y="2160"/>
              <a:ext cx="8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功 能 表</a:t>
              </a:r>
            </a:p>
          </p:txBody>
        </p:sp>
      </p:grpSp>
      <p:sp>
        <p:nvSpPr>
          <p:cNvPr id="6" name="左右箭头 5"/>
          <p:cNvSpPr/>
          <p:nvPr/>
        </p:nvSpPr>
        <p:spPr>
          <a:xfrm>
            <a:off x="5074597" y="3848100"/>
            <a:ext cx="776927" cy="443991"/>
          </a:xfrm>
          <a:prstGeom prst="leftRightArrow">
            <a:avLst/>
          </a:prstGeom>
          <a:solidFill>
            <a:srgbClr val="FF00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10922" y="4365104"/>
            <a:ext cx="1415772" cy="461665"/>
          </a:xfrm>
          <a:prstGeom prst="rect">
            <a:avLst/>
          </a:prstGeom>
        </p:spPr>
        <p:txBody>
          <a:bodyPr wrap="none">
            <a:spAutoFit/>
          </a:bodyPr>
          <a:lstStyle/>
          <a:p>
            <a:pPr algn="ctr"/>
            <a:r>
              <a:rPr lang="zh-CN" altLang="en-US" sz="2400" dirty="0" smtClean="0">
                <a:latin typeface="+mn-ea"/>
                <a:ea typeface="+mn-ea"/>
              </a:rPr>
              <a:t>维持现态</a:t>
            </a:r>
            <a:endParaRPr lang="zh-CN" altLang="en-US" sz="2400" dirty="0">
              <a:latin typeface="+mn-ea"/>
              <a:ea typeface="+mn-ea"/>
            </a:endParaRPr>
          </a:p>
        </p:txBody>
      </p:sp>
      <p:sp>
        <p:nvSpPr>
          <p:cNvPr id="81" name="矩形 80"/>
          <p:cNvSpPr/>
          <p:nvPr/>
        </p:nvSpPr>
        <p:spPr>
          <a:xfrm>
            <a:off x="3769433" y="4790882"/>
            <a:ext cx="1077205" cy="461665"/>
          </a:xfrm>
          <a:prstGeom prst="rect">
            <a:avLst/>
          </a:prstGeom>
        </p:spPr>
        <p:txBody>
          <a:bodyPr wrap="square">
            <a:spAutoFit/>
          </a:bodyPr>
          <a:lstStyle/>
          <a:p>
            <a:pPr algn="ctr"/>
            <a:r>
              <a:rPr lang="en-US" altLang="zh-CN" sz="2400" dirty="0" smtClean="0">
                <a:latin typeface="Tahoma" pitchFamily="34" charset="0"/>
                <a:ea typeface="黑体" pitchFamily="2" charset="-122"/>
              </a:rPr>
              <a:t>0     1  </a:t>
            </a:r>
            <a:endParaRPr lang="zh-CN" altLang="en-US" sz="2400" dirty="0">
              <a:latin typeface="Tahoma" pitchFamily="34" charset="0"/>
              <a:ea typeface="黑体" pitchFamily="2" charset="-122"/>
            </a:endParaRPr>
          </a:p>
        </p:txBody>
      </p:sp>
      <p:sp>
        <p:nvSpPr>
          <p:cNvPr id="82" name="矩形 81"/>
          <p:cNvSpPr/>
          <p:nvPr/>
        </p:nvSpPr>
        <p:spPr>
          <a:xfrm>
            <a:off x="3758560" y="5121375"/>
            <a:ext cx="1077205" cy="461665"/>
          </a:xfrm>
          <a:prstGeom prst="rect">
            <a:avLst/>
          </a:prstGeom>
        </p:spPr>
        <p:txBody>
          <a:bodyPr wrap="square">
            <a:spAutoFit/>
          </a:bodyPr>
          <a:lstStyle/>
          <a:p>
            <a:pPr algn="ctr"/>
            <a:r>
              <a:rPr lang="en-US" altLang="zh-CN" sz="2400" dirty="0">
                <a:latin typeface="Tahoma" pitchFamily="34" charset="0"/>
                <a:ea typeface="黑体" pitchFamily="2" charset="-122"/>
              </a:rPr>
              <a:t>1</a:t>
            </a:r>
            <a:r>
              <a:rPr lang="en-US" altLang="zh-CN" sz="2400" dirty="0" smtClean="0">
                <a:latin typeface="Tahoma" pitchFamily="34" charset="0"/>
                <a:ea typeface="黑体" pitchFamily="2" charset="-122"/>
              </a:rPr>
              <a:t>     0  </a:t>
            </a:r>
            <a:endParaRPr lang="zh-CN" altLang="en-US" sz="2400" dirty="0">
              <a:latin typeface="Tahoma" pitchFamily="34" charset="0"/>
              <a:ea typeface="黑体" pitchFamily="2" charset="-122"/>
            </a:endParaRPr>
          </a:p>
        </p:txBody>
      </p:sp>
      <p:sp>
        <p:nvSpPr>
          <p:cNvPr id="83" name="矩形 82"/>
          <p:cNvSpPr/>
          <p:nvPr/>
        </p:nvSpPr>
        <p:spPr>
          <a:xfrm>
            <a:off x="3729408" y="5484167"/>
            <a:ext cx="1236292" cy="461665"/>
          </a:xfrm>
          <a:prstGeom prst="rect">
            <a:avLst/>
          </a:prstGeom>
        </p:spPr>
        <p:txBody>
          <a:bodyPr wrap="square">
            <a:spAutoFit/>
          </a:bodyPr>
          <a:lstStyle/>
          <a:p>
            <a:pPr algn="ctr"/>
            <a:r>
              <a:rPr lang="en-US" altLang="zh-CN" sz="2400" dirty="0" smtClean="0">
                <a:solidFill>
                  <a:srgbClr val="FF0000"/>
                </a:solidFill>
                <a:latin typeface="Tahoma" pitchFamily="34" charset="0"/>
                <a:ea typeface="黑体" pitchFamily="2" charset="-122"/>
              </a:rPr>
              <a:t>0</a:t>
            </a:r>
            <a:r>
              <a:rPr lang="zh-CN" altLang="en-US" sz="2400" dirty="0" smtClean="0">
                <a:solidFill>
                  <a:srgbClr val="FF0000"/>
                </a:solidFill>
                <a:latin typeface="Tahoma" pitchFamily="34" charset="0"/>
                <a:ea typeface="黑体" pitchFamily="2" charset="-122"/>
              </a:rPr>
              <a:t>*</a:t>
            </a:r>
            <a:r>
              <a:rPr lang="en-US" altLang="zh-CN" sz="2400" dirty="0" smtClean="0">
                <a:solidFill>
                  <a:srgbClr val="FF0000"/>
                </a:solidFill>
                <a:latin typeface="Tahoma" pitchFamily="34" charset="0"/>
                <a:ea typeface="黑体" pitchFamily="2" charset="-122"/>
              </a:rPr>
              <a:t>    0</a:t>
            </a:r>
            <a:r>
              <a:rPr lang="zh-CN" altLang="en-US" sz="2400" dirty="0" smtClean="0">
                <a:solidFill>
                  <a:srgbClr val="FF0000"/>
                </a:solidFill>
                <a:latin typeface="Tahoma" pitchFamily="34" charset="0"/>
                <a:ea typeface="黑体" pitchFamily="2" charset="-122"/>
              </a:rPr>
              <a:t>*</a:t>
            </a:r>
            <a:r>
              <a:rPr lang="en-US" altLang="zh-CN" sz="2400" dirty="0" smtClean="0">
                <a:solidFill>
                  <a:srgbClr val="FF0000"/>
                </a:solidFill>
                <a:latin typeface="Tahoma" pitchFamily="34" charset="0"/>
                <a:ea typeface="黑体" pitchFamily="2" charset="-122"/>
              </a:rPr>
              <a:t>  </a:t>
            </a:r>
            <a:endParaRPr lang="zh-CN" altLang="en-US" sz="2400" dirty="0">
              <a:solidFill>
                <a:srgbClr val="FF0000"/>
              </a:solidFill>
              <a:latin typeface="Tahoma" pitchFamily="34" charset="0"/>
              <a:ea typeface="黑体" pitchFamily="2" charset="-122"/>
            </a:endParaRPr>
          </a:p>
        </p:txBody>
      </p:sp>
    </p:spTree>
    <p:extLst>
      <p:ext uri="{BB962C8B-B14F-4D97-AF65-F5344CB8AC3E}">
        <p14:creationId xmlns:p14="http://schemas.microsoft.com/office/powerpoint/2010/main" val="1000139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855"/>
                                        </p:tgtEl>
                                        <p:attrNameLst>
                                          <p:attrName>style.visibility</p:attrName>
                                        </p:attrNameLst>
                                      </p:cBhvr>
                                      <p:to>
                                        <p:strVal val="visible"/>
                                      </p:to>
                                    </p:set>
                                    <p:animEffect transition="in" filter="blinds(horizontal)">
                                      <p:cBhvr>
                                        <p:cTn id="7" dur="500"/>
                                        <p:tgtEl>
                                          <p:spTgt spid="3718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1852"/>
                                        </p:tgtEl>
                                        <p:attrNameLst>
                                          <p:attrName>style.visibility</p:attrName>
                                        </p:attrNameLst>
                                      </p:cBhvr>
                                      <p:to>
                                        <p:strVal val="visible"/>
                                      </p:to>
                                    </p:set>
                                    <p:anim calcmode="lin" valueType="num">
                                      <p:cBhvr additive="base">
                                        <p:cTn id="34" dur="500" fill="hold"/>
                                        <p:tgtEl>
                                          <p:spTgt spid="371852"/>
                                        </p:tgtEl>
                                        <p:attrNameLst>
                                          <p:attrName>ppt_x</p:attrName>
                                        </p:attrNameLst>
                                      </p:cBhvr>
                                      <p:tavLst>
                                        <p:tav tm="0">
                                          <p:val>
                                            <p:strVal val="#ppt_x"/>
                                          </p:val>
                                        </p:tav>
                                        <p:tav tm="100000">
                                          <p:val>
                                            <p:strVal val="#ppt_x"/>
                                          </p:val>
                                        </p:tav>
                                      </p:tavLst>
                                    </p:anim>
                                    <p:anim calcmode="lin" valueType="num">
                                      <p:cBhvr additive="base">
                                        <p:cTn id="35" dur="500" fill="hold"/>
                                        <p:tgtEl>
                                          <p:spTgt spid="37185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71841"/>
                                        </p:tgtEl>
                                        <p:attrNameLst>
                                          <p:attrName>style.visibility</p:attrName>
                                        </p:attrNameLst>
                                      </p:cBhvr>
                                      <p:to>
                                        <p:strVal val="visible"/>
                                      </p:to>
                                    </p:set>
                                    <p:anim calcmode="lin" valueType="num">
                                      <p:cBhvr additive="base">
                                        <p:cTn id="44" dur="500" fill="hold"/>
                                        <p:tgtEl>
                                          <p:spTgt spid="371841"/>
                                        </p:tgtEl>
                                        <p:attrNameLst>
                                          <p:attrName>ppt_x</p:attrName>
                                        </p:attrNameLst>
                                      </p:cBhvr>
                                      <p:tavLst>
                                        <p:tav tm="0">
                                          <p:val>
                                            <p:strVal val="#ppt_x"/>
                                          </p:val>
                                        </p:tav>
                                        <p:tav tm="100000">
                                          <p:val>
                                            <p:strVal val="#ppt_x"/>
                                          </p:val>
                                        </p:tav>
                                      </p:tavLst>
                                    </p:anim>
                                    <p:anim calcmode="lin" valueType="num">
                                      <p:cBhvr additive="base">
                                        <p:cTn id="45" dur="500" fill="hold"/>
                                        <p:tgtEl>
                                          <p:spTgt spid="37184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7184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71801"/>
                                        </p:tgtEl>
                                        <p:attrNameLst>
                                          <p:attrName>style.visibility</p:attrName>
                                        </p:attrNameLst>
                                      </p:cBhvr>
                                      <p:to>
                                        <p:strVal val="visible"/>
                                      </p:to>
                                    </p:set>
                                    <p:animEffect transition="in" filter="fade">
                                      <p:cBhvr>
                                        <p:cTn id="54" dur="1000"/>
                                        <p:tgtEl>
                                          <p:spTgt spid="371801"/>
                                        </p:tgtEl>
                                      </p:cBhvr>
                                    </p:animEffect>
                                    <p:anim calcmode="lin" valueType="num">
                                      <p:cBhvr>
                                        <p:cTn id="55" dur="1000" fill="hold"/>
                                        <p:tgtEl>
                                          <p:spTgt spid="371801"/>
                                        </p:tgtEl>
                                        <p:attrNameLst>
                                          <p:attrName>ppt_x</p:attrName>
                                        </p:attrNameLst>
                                      </p:cBhvr>
                                      <p:tavLst>
                                        <p:tav tm="0">
                                          <p:val>
                                            <p:strVal val="#ppt_x"/>
                                          </p:val>
                                        </p:tav>
                                        <p:tav tm="100000">
                                          <p:val>
                                            <p:strVal val="#ppt_x"/>
                                          </p:val>
                                        </p:tav>
                                      </p:tavLst>
                                    </p:anim>
                                    <p:anim calcmode="lin" valueType="num">
                                      <p:cBhvr>
                                        <p:cTn id="56" dur="1000" fill="hold"/>
                                        <p:tgtEl>
                                          <p:spTgt spid="37180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71813"/>
                                        </p:tgtEl>
                                        <p:attrNameLst>
                                          <p:attrName>style.visibility</p:attrName>
                                        </p:attrNameLst>
                                      </p:cBhvr>
                                      <p:to>
                                        <p:strVal val="visible"/>
                                      </p:to>
                                    </p:set>
                                    <p:animEffect transition="in" filter="blinds(horizontal)">
                                      <p:cBhvr>
                                        <p:cTn id="61" dur="500"/>
                                        <p:tgtEl>
                                          <p:spTgt spid="371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841" grpId="0"/>
      <p:bldP spid="371844" grpId="0"/>
      <p:bldP spid="371852" grpId="0"/>
      <p:bldP spid="6" grpId="0" animBg="1"/>
      <p:bldP spid="5" grpId="0"/>
      <p:bldP spid="81" grpId="0"/>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68" name="Rectangle 72"/>
          <p:cNvSpPr>
            <a:spLocks noChangeArrowheads="1"/>
          </p:cNvSpPr>
          <p:nvPr/>
        </p:nvSpPr>
        <p:spPr bwMode="auto">
          <a:xfrm>
            <a:off x="621506" y="4179719"/>
            <a:ext cx="5105400" cy="2133600"/>
          </a:xfrm>
          <a:prstGeom prst="rect">
            <a:avLst/>
          </a:prstGeom>
          <a:solidFill>
            <a:schemeClr val="accent1">
              <a:lumMod val="20000"/>
              <a:lumOff val="80000"/>
            </a:schemeClr>
          </a:solidFill>
          <a:ln>
            <a:noFill/>
          </a:ln>
          <a:effectLst/>
        </p:spPr>
        <p:txBody>
          <a:bodyPr wrap="none"/>
          <a:lstStyle/>
          <a:p>
            <a:r>
              <a:rPr lang="zh-CN" altLang="en-US" dirty="0">
                <a:solidFill>
                  <a:srgbClr val="00B0F0"/>
                </a:solidFill>
                <a:ea typeface="黑体" pitchFamily="2" charset="-122"/>
              </a:rPr>
              <a:t>状态图</a:t>
            </a:r>
          </a:p>
          <a:p>
            <a:endParaRPr lang="zh-CN" altLang="en-US" dirty="0">
              <a:solidFill>
                <a:srgbClr val="FFFF00"/>
              </a:solidFill>
              <a:ea typeface="黑体" pitchFamily="2" charset="-122"/>
            </a:endParaRPr>
          </a:p>
        </p:txBody>
      </p:sp>
      <p:sp>
        <p:nvSpPr>
          <p:cNvPr id="413698" name="Rectangle 2"/>
          <p:cNvSpPr>
            <a:spLocks noGrp="1" noChangeArrowheads="1"/>
          </p:cNvSpPr>
          <p:nvPr>
            <p:ph type="title"/>
          </p:nvPr>
        </p:nvSpPr>
        <p:spPr>
          <a:xfrm>
            <a:off x="992541" y="116632"/>
            <a:ext cx="5562600" cy="762000"/>
          </a:xfrm>
        </p:spPr>
        <p:txBody>
          <a:bodyPr/>
          <a:lstStyle/>
          <a:p>
            <a:r>
              <a:rPr lang="en-US" altLang="zh-CN" dirty="0"/>
              <a:t>S-R</a:t>
            </a:r>
            <a:r>
              <a:rPr lang="zh-CN" altLang="en-US" dirty="0"/>
              <a:t>锁存器的功能描述</a:t>
            </a:r>
          </a:p>
        </p:txBody>
      </p:sp>
      <p:sp>
        <p:nvSpPr>
          <p:cNvPr id="2" name="日期占位符 1"/>
          <p:cNvSpPr>
            <a:spLocks noGrp="1"/>
          </p:cNvSpPr>
          <p:nvPr>
            <p:ph type="dt" sz="half" idx="10"/>
          </p:nvPr>
        </p:nvSpPr>
        <p:spPr/>
        <p:txBody>
          <a:bodyPr/>
          <a:lstStyle/>
          <a:p>
            <a:pPr>
              <a:defRPr/>
            </a:pPr>
            <a:fld id="{671D2B33-2306-49AB-A7AF-233DC7DCA28E}"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22</a:t>
            </a:fld>
            <a:endParaRPr lang="en-US" altLang="zh-CN"/>
          </a:p>
        </p:txBody>
      </p:sp>
      <p:grpSp>
        <p:nvGrpSpPr>
          <p:cNvPr id="413735" name="Group 39"/>
          <p:cNvGrpSpPr>
            <a:grpSpLocks/>
          </p:cNvGrpSpPr>
          <p:nvPr/>
        </p:nvGrpSpPr>
        <p:grpSpPr bwMode="auto">
          <a:xfrm>
            <a:off x="1905000" y="1786880"/>
            <a:ext cx="2209800" cy="1066800"/>
            <a:chOff x="1248" y="1440"/>
            <a:chExt cx="1392" cy="672"/>
          </a:xfrm>
        </p:grpSpPr>
        <p:sp>
          <p:nvSpPr>
            <p:cNvPr id="413725" name="Text Box 29"/>
            <p:cNvSpPr txBox="1">
              <a:spLocks noChangeArrowheads="1"/>
            </p:cNvSpPr>
            <p:nvPr/>
          </p:nvSpPr>
          <p:spPr bwMode="auto">
            <a:xfrm>
              <a:off x="1250"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6" name="Text Box 30"/>
            <p:cNvSpPr txBox="1">
              <a:spLocks noChangeArrowheads="1"/>
            </p:cNvSpPr>
            <p:nvPr/>
          </p:nvSpPr>
          <p:spPr bwMode="auto">
            <a:xfrm>
              <a:off x="1634"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7" name="Text Box 31"/>
            <p:cNvSpPr txBox="1">
              <a:spLocks noChangeArrowheads="1"/>
            </p:cNvSpPr>
            <p:nvPr/>
          </p:nvSpPr>
          <p:spPr bwMode="auto">
            <a:xfrm>
              <a:off x="1634"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0</a:t>
              </a:r>
            </a:p>
          </p:txBody>
        </p:sp>
        <p:sp>
          <p:nvSpPr>
            <p:cNvPr id="413728" name="Text Box 32"/>
            <p:cNvSpPr txBox="1">
              <a:spLocks noChangeArrowheads="1"/>
            </p:cNvSpPr>
            <p:nvPr/>
          </p:nvSpPr>
          <p:spPr bwMode="auto">
            <a:xfrm>
              <a:off x="2402" y="144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29" name="Text Box 33"/>
            <p:cNvSpPr txBox="1">
              <a:spLocks noChangeArrowheads="1"/>
            </p:cNvSpPr>
            <p:nvPr/>
          </p:nvSpPr>
          <p:spPr bwMode="auto">
            <a:xfrm>
              <a:off x="1248"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30" name="Text Box 34"/>
            <p:cNvSpPr txBox="1">
              <a:spLocks noChangeArrowheads="1"/>
            </p:cNvSpPr>
            <p:nvPr/>
          </p:nvSpPr>
          <p:spPr bwMode="auto">
            <a:xfrm>
              <a:off x="2402" y="182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latin typeface="Tahoma" pitchFamily="34" charset="0"/>
                </a:rPr>
                <a:t>1</a:t>
              </a:r>
            </a:p>
          </p:txBody>
        </p:sp>
        <p:sp>
          <p:nvSpPr>
            <p:cNvPr id="413731" name="Text Box 35"/>
            <p:cNvSpPr txBox="1">
              <a:spLocks noChangeArrowheads="1"/>
            </p:cNvSpPr>
            <p:nvPr/>
          </p:nvSpPr>
          <p:spPr bwMode="auto">
            <a:xfrm>
              <a:off x="2017" y="144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chemeClr val="accent1"/>
                  </a:solidFill>
                  <a:latin typeface="Tahoma" pitchFamily="34" charset="0"/>
                  <a:sym typeface="Wingdings 2" pitchFamily="18" charset="2"/>
                </a:rPr>
                <a:t></a:t>
              </a:r>
              <a:endParaRPr lang="zh-CN" altLang="en-US">
                <a:solidFill>
                  <a:schemeClr val="accent1"/>
                </a:solidFill>
                <a:latin typeface="Tahoma" pitchFamily="34" charset="0"/>
              </a:endParaRPr>
            </a:p>
          </p:txBody>
        </p:sp>
        <p:sp>
          <p:nvSpPr>
            <p:cNvPr id="413732" name="Text Box 36"/>
            <p:cNvSpPr txBox="1">
              <a:spLocks noChangeArrowheads="1"/>
            </p:cNvSpPr>
            <p:nvPr/>
          </p:nvSpPr>
          <p:spPr bwMode="auto">
            <a:xfrm>
              <a:off x="2016" y="1824"/>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chemeClr val="accent1"/>
                  </a:solidFill>
                  <a:latin typeface="Tahoma" pitchFamily="34" charset="0"/>
                  <a:sym typeface="Wingdings 2" pitchFamily="18" charset="2"/>
                </a:rPr>
                <a:t></a:t>
              </a:r>
              <a:endParaRPr lang="zh-CN" altLang="en-US">
                <a:solidFill>
                  <a:schemeClr val="accent1"/>
                </a:solidFill>
                <a:latin typeface="Tahoma" pitchFamily="34" charset="0"/>
              </a:endParaRPr>
            </a:p>
          </p:txBody>
        </p:sp>
      </p:grpSp>
      <p:grpSp>
        <p:nvGrpSpPr>
          <p:cNvPr id="413734" name="Group 38"/>
          <p:cNvGrpSpPr>
            <a:grpSpLocks/>
          </p:cNvGrpSpPr>
          <p:nvPr/>
        </p:nvGrpSpPr>
        <p:grpSpPr bwMode="auto">
          <a:xfrm>
            <a:off x="-17462" y="1082030"/>
            <a:ext cx="4284663" cy="1847850"/>
            <a:chOff x="-11" y="948"/>
            <a:chExt cx="2699" cy="1164"/>
          </a:xfrm>
        </p:grpSpPr>
        <p:sp>
          <p:nvSpPr>
            <p:cNvPr id="413715" name="Rectangle 19"/>
            <p:cNvSpPr>
              <a:spLocks noChangeArrowheads="1"/>
            </p:cNvSpPr>
            <p:nvPr/>
          </p:nvSpPr>
          <p:spPr bwMode="auto">
            <a:xfrm>
              <a:off x="1152" y="1344"/>
              <a:ext cx="1536" cy="76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6" name="Line 20"/>
            <p:cNvSpPr>
              <a:spLocks noChangeShapeType="1"/>
            </p:cNvSpPr>
            <p:nvPr/>
          </p:nvSpPr>
          <p:spPr bwMode="auto">
            <a:xfrm>
              <a:off x="1152" y="1728"/>
              <a:ext cx="1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7" name="Line 21"/>
            <p:cNvSpPr>
              <a:spLocks noChangeShapeType="1"/>
            </p:cNvSpPr>
            <p:nvPr/>
          </p:nvSpPr>
          <p:spPr bwMode="auto">
            <a:xfrm>
              <a:off x="1920"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8" name="Line 22"/>
            <p:cNvSpPr>
              <a:spLocks noChangeShapeType="1"/>
            </p:cNvSpPr>
            <p:nvPr/>
          </p:nvSpPr>
          <p:spPr bwMode="auto">
            <a:xfrm>
              <a:off x="1536"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19" name="Line 23"/>
            <p:cNvSpPr>
              <a:spLocks noChangeShapeType="1"/>
            </p:cNvSpPr>
            <p:nvPr/>
          </p:nvSpPr>
          <p:spPr bwMode="auto">
            <a:xfrm>
              <a:off x="2304" y="1344"/>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20" name="Line 24"/>
            <p:cNvSpPr>
              <a:spLocks noChangeShapeType="1"/>
            </p:cNvSpPr>
            <p:nvPr/>
          </p:nvSpPr>
          <p:spPr bwMode="auto">
            <a:xfrm flipH="1" flipV="1">
              <a:off x="864" y="1056"/>
              <a:ext cx="28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21" name="Text Box 25"/>
            <p:cNvSpPr txBox="1">
              <a:spLocks noChangeArrowheads="1"/>
            </p:cNvSpPr>
            <p:nvPr/>
          </p:nvSpPr>
          <p:spPr bwMode="auto">
            <a:xfrm>
              <a:off x="912" y="1430"/>
              <a:ext cx="21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latin typeface="Tahoma" pitchFamily="34" charset="0"/>
                </a:rPr>
                <a:t>0</a:t>
              </a:r>
            </a:p>
            <a:p>
              <a:pPr algn="ctr"/>
              <a:endParaRPr lang="zh-CN" altLang="en-US" sz="2000">
                <a:latin typeface="Tahoma" pitchFamily="34" charset="0"/>
              </a:endParaRPr>
            </a:p>
            <a:p>
              <a:pPr algn="ctr"/>
              <a:r>
                <a:rPr lang="zh-CN" altLang="en-US" sz="2000">
                  <a:latin typeface="Tahoma" pitchFamily="34" charset="0"/>
                </a:rPr>
                <a:t>1</a:t>
              </a:r>
            </a:p>
          </p:txBody>
        </p:sp>
        <p:sp>
          <p:nvSpPr>
            <p:cNvPr id="413722" name="Text Box 26"/>
            <p:cNvSpPr txBox="1">
              <a:spLocks noChangeArrowheads="1"/>
            </p:cNvSpPr>
            <p:nvPr/>
          </p:nvSpPr>
          <p:spPr bwMode="auto">
            <a:xfrm>
              <a:off x="1145" y="1056"/>
              <a:ext cx="1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latin typeface="Tahoma" pitchFamily="34" charset="0"/>
                </a:rPr>
                <a:t> 00    01    11    10</a:t>
              </a:r>
            </a:p>
          </p:txBody>
        </p:sp>
        <p:sp>
          <p:nvSpPr>
            <p:cNvPr id="413723" name="Text Box 27"/>
            <p:cNvSpPr txBox="1">
              <a:spLocks noChangeArrowheads="1"/>
            </p:cNvSpPr>
            <p:nvPr/>
          </p:nvSpPr>
          <p:spPr bwMode="auto">
            <a:xfrm>
              <a:off x="672" y="1152"/>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Q</a:t>
              </a:r>
              <a:r>
                <a:rPr lang="en-US" altLang="zh-CN" baseline="30000">
                  <a:latin typeface="Tahoma" pitchFamily="34" charset="0"/>
                </a:rPr>
                <a:t>n</a:t>
              </a:r>
            </a:p>
          </p:txBody>
        </p:sp>
        <p:sp>
          <p:nvSpPr>
            <p:cNvPr id="413724" name="Text Box 28"/>
            <p:cNvSpPr txBox="1">
              <a:spLocks noChangeArrowheads="1"/>
            </p:cNvSpPr>
            <p:nvPr/>
          </p:nvSpPr>
          <p:spPr bwMode="auto">
            <a:xfrm>
              <a:off x="1001" y="948"/>
              <a:ext cx="2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solidFill>
                    <a:srgbClr val="FF0000"/>
                  </a:solidFill>
                  <a:latin typeface="Tahoma" pitchFamily="34" charset="0"/>
                </a:rPr>
                <a:t>SR</a:t>
              </a:r>
              <a:endParaRPr lang="en-US" altLang="zh-CN" baseline="30000" dirty="0">
                <a:solidFill>
                  <a:srgbClr val="FF0000"/>
                </a:solidFill>
                <a:latin typeface="Tahoma" pitchFamily="34" charset="0"/>
              </a:endParaRPr>
            </a:p>
          </p:txBody>
        </p:sp>
        <p:sp>
          <p:nvSpPr>
            <p:cNvPr id="413733" name="Text Box 37"/>
            <p:cNvSpPr txBox="1">
              <a:spLocks noChangeArrowheads="1"/>
            </p:cNvSpPr>
            <p:nvPr/>
          </p:nvSpPr>
          <p:spPr bwMode="auto">
            <a:xfrm>
              <a:off x="-11" y="1521"/>
              <a:ext cx="8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smtClean="0">
                  <a:solidFill>
                    <a:srgbClr val="FF0000"/>
                  </a:solidFill>
                  <a:latin typeface="Tahoma" pitchFamily="34" charset="0"/>
                  <a:ea typeface="黑体" pitchFamily="2" charset="-122"/>
                </a:rPr>
                <a:t>Q</a:t>
              </a:r>
              <a:r>
                <a:rPr lang="en-US" altLang="zh-CN" baseline="50000" dirty="0" smtClean="0">
                  <a:solidFill>
                    <a:srgbClr val="FF0000"/>
                  </a:solidFill>
                  <a:latin typeface="Tahoma" pitchFamily="34" charset="0"/>
                  <a:ea typeface="黑体" pitchFamily="2" charset="-122"/>
                </a:rPr>
                <a:t>n+1</a:t>
              </a:r>
              <a:r>
                <a:rPr lang="zh-CN" altLang="en-US" dirty="0" smtClean="0">
                  <a:solidFill>
                    <a:srgbClr val="FF0000"/>
                  </a:solidFill>
                  <a:latin typeface="Tahoma" pitchFamily="34" charset="0"/>
                  <a:ea typeface="黑体" pitchFamily="2" charset="-122"/>
                </a:rPr>
                <a:t>卡诺图</a:t>
              </a:r>
              <a:endParaRPr lang="zh-CN" altLang="en-US" dirty="0">
                <a:solidFill>
                  <a:srgbClr val="FF0000"/>
                </a:solidFill>
              </a:endParaRPr>
            </a:p>
          </p:txBody>
        </p:sp>
      </p:grpSp>
      <p:sp>
        <p:nvSpPr>
          <p:cNvPr id="413736" name="AutoShape 40"/>
          <p:cNvSpPr>
            <a:spLocks noChangeArrowheads="1"/>
          </p:cNvSpPr>
          <p:nvPr/>
        </p:nvSpPr>
        <p:spPr bwMode="auto">
          <a:xfrm>
            <a:off x="3124200" y="1786880"/>
            <a:ext cx="1066800" cy="1066800"/>
          </a:xfrm>
          <a:prstGeom prst="roundRect">
            <a:avLst>
              <a:gd name="adj" fmla="val 25597"/>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3739" name="Group 43"/>
          <p:cNvGrpSpPr>
            <a:grpSpLocks/>
          </p:cNvGrpSpPr>
          <p:nvPr/>
        </p:nvGrpSpPr>
        <p:grpSpPr bwMode="auto">
          <a:xfrm>
            <a:off x="1676400" y="2396480"/>
            <a:ext cx="2743200" cy="457200"/>
            <a:chOff x="1104" y="1824"/>
            <a:chExt cx="1728" cy="288"/>
          </a:xfrm>
        </p:grpSpPr>
        <p:sp>
          <p:nvSpPr>
            <p:cNvPr id="413737" name="AutoShape 41"/>
            <p:cNvSpPr>
              <a:spLocks/>
            </p:cNvSpPr>
            <p:nvPr/>
          </p:nvSpPr>
          <p:spPr bwMode="auto">
            <a:xfrm>
              <a:off x="2400" y="1824"/>
              <a:ext cx="432" cy="288"/>
            </a:xfrm>
            <a:prstGeom prst="leftBracket">
              <a:avLst>
                <a:gd name="adj" fmla="val 23958"/>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8" name="AutoShape 42"/>
            <p:cNvSpPr>
              <a:spLocks/>
            </p:cNvSpPr>
            <p:nvPr/>
          </p:nvSpPr>
          <p:spPr bwMode="auto">
            <a:xfrm flipH="1">
              <a:off x="1104" y="1824"/>
              <a:ext cx="432" cy="288"/>
            </a:xfrm>
            <a:prstGeom prst="leftBracket">
              <a:avLst>
                <a:gd name="adj" fmla="val 23958"/>
              </a:avLst>
            </a:prstGeom>
            <a:noFill/>
            <a:ln w="38100">
              <a:solidFill>
                <a:srgbClr val="66FF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740" name="Text Box 44"/>
          <p:cNvSpPr txBox="1">
            <a:spLocks noChangeArrowheads="1"/>
          </p:cNvSpPr>
          <p:nvPr/>
        </p:nvSpPr>
        <p:spPr bwMode="auto">
          <a:xfrm>
            <a:off x="1836738" y="3158480"/>
            <a:ext cx="24699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ea typeface="黑体" pitchFamily="2" charset="-122"/>
              </a:rPr>
              <a:t>Q</a:t>
            </a:r>
            <a:r>
              <a:rPr lang="en-US" altLang="zh-CN" sz="2400" baseline="50000">
                <a:latin typeface="Tahoma" pitchFamily="34" charset="0"/>
                <a:ea typeface="黑体" pitchFamily="2" charset="-122"/>
              </a:rPr>
              <a:t>n+1</a:t>
            </a:r>
            <a:r>
              <a:rPr lang="zh-CN" altLang="en-US" sz="2400">
                <a:latin typeface="Tahoma" pitchFamily="34" charset="0"/>
              </a:rPr>
              <a:t> = </a:t>
            </a:r>
            <a:r>
              <a:rPr lang="en-US" altLang="zh-CN" sz="2400">
                <a:latin typeface="Tahoma" pitchFamily="34" charset="0"/>
              </a:rPr>
              <a:t>S + R’·Q</a:t>
            </a:r>
            <a:r>
              <a:rPr lang="en-US" altLang="zh-CN" sz="2400" baseline="30000">
                <a:latin typeface="Tahoma" pitchFamily="34" charset="0"/>
              </a:rPr>
              <a:t>n</a:t>
            </a:r>
          </a:p>
        </p:txBody>
      </p:sp>
      <p:sp>
        <p:nvSpPr>
          <p:cNvPr id="413741" name="Text Box 45"/>
          <p:cNvSpPr txBox="1">
            <a:spLocks noChangeArrowheads="1"/>
          </p:cNvSpPr>
          <p:nvPr/>
        </p:nvSpPr>
        <p:spPr bwMode="auto">
          <a:xfrm>
            <a:off x="1836738" y="3691880"/>
            <a:ext cx="12410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S·R = 0</a:t>
            </a:r>
            <a:endParaRPr lang="en-US" altLang="zh-CN" sz="2400" baseline="30000">
              <a:latin typeface="Tahoma" pitchFamily="34" charset="0"/>
            </a:endParaRPr>
          </a:p>
        </p:txBody>
      </p:sp>
      <p:grpSp>
        <p:nvGrpSpPr>
          <p:cNvPr id="413767" name="Group 71"/>
          <p:cNvGrpSpPr>
            <a:grpSpLocks/>
          </p:cNvGrpSpPr>
          <p:nvPr/>
        </p:nvGrpSpPr>
        <p:grpSpPr bwMode="auto">
          <a:xfrm>
            <a:off x="762000" y="3234682"/>
            <a:ext cx="1066800" cy="846138"/>
            <a:chOff x="384" y="2064"/>
            <a:chExt cx="672" cy="533"/>
          </a:xfrm>
        </p:grpSpPr>
        <p:sp>
          <p:nvSpPr>
            <p:cNvPr id="413742" name="AutoShape 46"/>
            <p:cNvSpPr>
              <a:spLocks/>
            </p:cNvSpPr>
            <p:nvPr/>
          </p:nvSpPr>
          <p:spPr bwMode="auto">
            <a:xfrm>
              <a:off x="912" y="2064"/>
              <a:ext cx="144" cy="528"/>
            </a:xfrm>
            <a:prstGeom prst="leftBrace">
              <a:avLst>
                <a:gd name="adj1" fmla="val 3055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3743" name="Text Box 47"/>
            <p:cNvSpPr txBox="1">
              <a:spLocks noChangeArrowheads="1"/>
            </p:cNvSpPr>
            <p:nvPr/>
          </p:nvSpPr>
          <p:spPr bwMode="auto">
            <a:xfrm>
              <a:off x="384" y="2074"/>
              <a:ext cx="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rgbClr val="FF0000"/>
                  </a:solidFill>
                  <a:ea typeface="黑体" pitchFamily="2" charset="-122"/>
                </a:rPr>
                <a:t>次态</a:t>
              </a:r>
              <a:endParaRPr lang="zh-CN" altLang="en-US" sz="2400" dirty="0">
                <a:solidFill>
                  <a:srgbClr val="FF0000"/>
                </a:solidFill>
                <a:ea typeface="黑体" pitchFamily="2" charset="-122"/>
              </a:endParaRPr>
            </a:p>
            <a:p>
              <a:r>
                <a:rPr lang="zh-CN" altLang="en-US" sz="2400" dirty="0">
                  <a:solidFill>
                    <a:srgbClr val="FF0000"/>
                  </a:solidFill>
                  <a:ea typeface="黑体" pitchFamily="2" charset="-122"/>
                </a:rPr>
                <a:t>方程</a:t>
              </a:r>
            </a:p>
          </p:txBody>
        </p:sp>
      </p:grpSp>
      <p:sp>
        <p:nvSpPr>
          <p:cNvPr id="413744" name="Text Box 48"/>
          <p:cNvSpPr txBox="1">
            <a:spLocks noChangeArrowheads="1"/>
          </p:cNvSpPr>
          <p:nvPr/>
        </p:nvSpPr>
        <p:spPr bwMode="auto">
          <a:xfrm>
            <a:off x="3276600" y="36918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约束条件</a:t>
            </a:r>
          </a:p>
        </p:txBody>
      </p:sp>
      <p:grpSp>
        <p:nvGrpSpPr>
          <p:cNvPr id="413766" name="Group 70"/>
          <p:cNvGrpSpPr>
            <a:grpSpLocks/>
          </p:cNvGrpSpPr>
          <p:nvPr/>
        </p:nvGrpSpPr>
        <p:grpSpPr bwMode="auto">
          <a:xfrm>
            <a:off x="2079625" y="4953000"/>
            <a:ext cx="2133600" cy="609600"/>
            <a:chOff x="1104" y="3312"/>
            <a:chExt cx="1344" cy="384"/>
          </a:xfrm>
        </p:grpSpPr>
        <p:sp>
          <p:nvSpPr>
            <p:cNvPr id="413746" name="Oval 50"/>
            <p:cNvSpPr>
              <a:spLocks noChangeArrowheads="1"/>
            </p:cNvSpPr>
            <p:nvPr/>
          </p:nvSpPr>
          <p:spPr bwMode="auto">
            <a:xfrm>
              <a:off x="110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0</a:t>
              </a:r>
            </a:p>
          </p:txBody>
        </p:sp>
        <p:sp>
          <p:nvSpPr>
            <p:cNvPr id="413748" name="Oval 52"/>
            <p:cNvSpPr>
              <a:spLocks noChangeArrowheads="1"/>
            </p:cNvSpPr>
            <p:nvPr/>
          </p:nvSpPr>
          <p:spPr bwMode="auto">
            <a:xfrm>
              <a:off x="206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1</a:t>
              </a:r>
            </a:p>
          </p:txBody>
        </p:sp>
      </p:grpSp>
      <p:grpSp>
        <p:nvGrpSpPr>
          <p:cNvPr id="413758" name="Group 62"/>
          <p:cNvGrpSpPr>
            <a:grpSpLocks/>
          </p:cNvGrpSpPr>
          <p:nvPr/>
        </p:nvGrpSpPr>
        <p:grpSpPr bwMode="auto">
          <a:xfrm>
            <a:off x="2384425" y="4267200"/>
            <a:ext cx="1524000" cy="673100"/>
            <a:chOff x="1296" y="2880"/>
            <a:chExt cx="960" cy="424"/>
          </a:xfrm>
        </p:grpSpPr>
        <p:cxnSp>
          <p:nvCxnSpPr>
            <p:cNvPr id="413749" name="AutoShape 53"/>
            <p:cNvCxnSpPr>
              <a:cxnSpLocks noChangeShapeType="1"/>
              <a:stCxn id="413746" idx="0"/>
              <a:endCxn id="413748" idx="0"/>
            </p:cNvCxnSpPr>
            <p:nvPr/>
          </p:nvCxnSpPr>
          <p:spPr bwMode="auto">
            <a:xfrm rot="5400000" flipV="1">
              <a:off x="1775" y="2824"/>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57" name="Text Box 61"/>
            <p:cNvSpPr txBox="1">
              <a:spLocks noChangeArrowheads="1"/>
            </p:cNvSpPr>
            <p:nvPr/>
          </p:nvSpPr>
          <p:spPr bwMode="auto">
            <a:xfrm>
              <a:off x="1440" y="2880"/>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S=1,R=0</a:t>
              </a:r>
            </a:p>
          </p:txBody>
        </p:sp>
      </p:grpSp>
      <p:grpSp>
        <p:nvGrpSpPr>
          <p:cNvPr id="413760" name="Group 64"/>
          <p:cNvGrpSpPr>
            <a:grpSpLocks/>
          </p:cNvGrpSpPr>
          <p:nvPr/>
        </p:nvGrpSpPr>
        <p:grpSpPr bwMode="auto">
          <a:xfrm>
            <a:off x="2384425" y="5576888"/>
            <a:ext cx="1524000" cy="671512"/>
            <a:chOff x="1296" y="3705"/>
            <a:chExt cx="960" cy="423"/>
          </a:xfrm>
        </p:grpSpPr>
        <p:cxnSp>
          <p:nvCxnSpPr>
            <p:cNvPr id="413750" name="AutoShape 54"/>
            <p:cNvCxnSpPr>
              <a:cxnSpLocks noChangeShapeType="1"/>
              <a:stCxn id="413748" idx="4"/>
              <a:endCxn id="413746" idx="4"/>
            </p:cNvCxnSpPr>
            <p:nvPr/>
          </p:nvCxnSpPr>
          <p:spPr bwMode="auto">
            <a:xfrm rot="5400000">
              <a:off x="1775" y="3226"/>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59" name="Text Box 63"/>
            <p:cNvSpPr txBox="1">
              <a:spLocks noChangeArrowheads="1"/>
            </p:cNvSpPr>
            <p:nvPr/>
          </p:nvSpPr>
          <p:spPr bwMode="auto">
            <a:xfrm>
              <a:off x="1421" y="3840"/>
              <a:ext cx="7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S=0,R=1</a:t>
              </a:r>
              <a:endParaRPr lang="zh-CN" altLang="en-US"/>
            </a:p>
          </p:txBody>
        </p:sp>
      </p:grpSp>
      <p:grpSp>
        <p:nvGrpSpPr>
          <p:cNvPr id="413763" name="Group 67"/>
          <p:cNvGrpSpPr>
            <a:grpSpLocks/>
          </p:cNvGrpSpPr>
          <p:nvPr/>
        </p:nvGrpSpPr>
        <p:grpSpPr bwMode="auto">
          <a:xfrm>
            <a:off x="4124325" y="4816475"/>
            <a:ext cx="1438275" cy="822325"/>
            <a:chOff x="2392" y="3226"/>
            <a:chExt cx="906" cy="518"/>
          </a:xfrm>
        </p:grpSpPr>
        <p:cxnSp>
          <p:nvCxnSpPr>
            <p:cNvPr id="413751" name="AutoShape 55"/>
            <p:cNvCxnSpPr>
              <a:cxnSpLocks noChangeShapeType="1"/>
              <a:stCxn id="413748" idx="7"/>
              <a:endCxn id="413748" idx="5"/>
            </p:cNvCxnSpPr>
            <p:nvPr/>
          </p:nvCxnSpPr>
          <p:spPr bwMode="auto">
            <a:xfrm rot="5400000" flipV="1">
              <a:off x="2248" y="3503"/>
              <a:ext cx="290" cy="1"/>
            </a:xfrm>
            <a:prstGeom prst="curvedConnector5">
              <a:avLst>
                <a:gd name="adj1" fmla="val -65861"/>
                <a:gd name="adj2" fmla="val 47200000"/>
                <a:gd name="adj3" fmla="val 16586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62" name="Text Box 66"/>
            <p:cNvSpPr txBox="1">
              <a:spLocks noChangeArrowheads="1"/>
            </p:cNvSpPr>
            <p:nvPr/>
          </p:nvSpPr>
          <p:spPr bwMode="auto">
            <a:xfrm>
              <a:off x="2880" y="3226"/>
              <a:ext cx="41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S=X</a:t>
              </a:r>
            </a:p>
            <a:p>
              <a:r>
                <a:rPr lang="en-US" altLang="zh-CN"/>
                <a:t>R=0</a:t>
              </a:r>
              <a:endParaRPr lang="zh-CN" altLang="en-US"/>
            </a:p>
          </p:txBody>
        </p:sp>
      </p:grpSp>
      <p:grpSp>
        <p:nvGrpSpPr>
          <p:cNvPr id="413765" name="Group 69"/>
          <p:cNvGrpSpPr>
            <a:grpSpLocks/>
          </p:cNvGrpSpPr>
          <p:nvPr/>
        </p:nvGrpSpPr>
        <p:grpSpPr bwMode="auto">
          <a:xfrm>
            <a:off x="792163" y="4876800"/>
            <a:ext cx="1377950" cy="822325"/>
            <a:chOff x="293" y="3264"/>
            <a:chExt cx="868" cy="518"/>
          </a:xfrm>
        </p:grpSpPr>
        <p:cxnSp>
          <p:nvCxnSpPr>
            <p:cNvPr id="413753" name="AutoShape 57"/>
            <p:cNvCxnSpPr>
              <a:cxnSpLocks noChangeShapeType="1"/>
              <a:stCxn id="413746" idx="1"/>
              <a:endCxn id="413746" idx="3"/>
            </p:cNvCxnSpPr>
            <p:nvPr/>
          </p:nvCxnSpPr>
          <p:spPr bwMode="auto">
            <a:xfrm rot="5400000" flipV="1">
              <a:off x="1016" y="3503"/>
              <a:ext cx="290" cy="1"/>
            </a:xfrm>
            <a:prstGeom prst="curvedConnector5">
              <a:avLst>
                <a:gd name="adj1" fmla="val -65861"/>
                <a:gd name="adj2" fmla="val -47200000"/>
                <a:gd name="adj3" fmla="val 165861"/>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764" name="Text Box 68"/>
            <p:cNvSpPr txBox="1">
              <a:spLocks noChangeArrowheads="1"/>
            </p:cNvSpPr>
            <p:nvPr/>
          </p:nvSpPr>
          <p:spPr bwMode="auto">
            <a:xfrm>
              <a:off x="293" y="3264"/>
              <a:ext cx="42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S=0</a:t>
              </a:r>
            </a:p>
            <a:p>
              <a:pPr algn="ctr"/>
              <a:r>
                <a:rPr lang="en-US" altLang="zh-CN"/>
                <a:t>R=X</a:t>
              </a:r>
              <a:endParaRPr lang="zh-CN" altLang="en-US"/>
            </a:p>
          </p:txBody>
        </p:sp>
      </p:grpSp>
      <p:grpSp>
        <p:nvGrpSpPr>
          <p:cNvPr id="413770" name="Group 74"/>
          <p:cNvGrpSpPr>
            <a:grpSpLocks/>
          </p:cNvGrpSpPr>
          <p:nvPr/>
        </p:nvGrpSpPr>
        <p:grpSpPr bwMode="auto">
          <a:xfrm>
            <a:off x="6069013" y="1250658"/>
            <a:ext cx="2619375" cy="4343400"/>
            <a:chOff x="3696" y="624"/>
            <a:chExt cx="1650" cy="2736"/>
          </a:xfrm>
        </p:grpSpPr>
        <p:sp>
          <p:nvSpPr>
            <p:cNvPr id="413771" name="Text Box 75"/>
            <p:cNvSpPr txBox="1">
              <a:spLocks noChangeArrowheads="1"/>
            </p:cNvSpPr>
            <p:nvPr/>
          </p:nvSpPr>
          <p:spPr bwMode="auto">
            <a:xfrm>
              <a:off x="3696" y="1422"/>
              <a:ext cx="930" cy="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a:latin typeface="Tahoma" pitchFamily="34" charset="0"/>
                </a:rPr>
                <a:t>0   0     0</a:t>
              </a:r>
            </a:p>
            <a:p>
              <a:r>
                <a:rPr lang="zh-CN" altLang="en-US">
                  <a:latin typeface="Tahoma" pitchFamily="34" charset="0"/>
                </a:rPr>
                <a:t>0   0     1</a:t>
              </a:r>
            </a:p>
            <a:p>
              <a:r>
                <a:rPr lang="zh-CN" altLang="en-US">
                  <a:latin typeface="Tahoma" pitchFamily="34" charset="0"/>
                </a:rPr>
                <a:t>0   1     0</a:t>
              </a:r>
            </a:p>
            <a:p>
              <a:r>
                <a:rPr lang="zh-CN" altLang="en-US">
                  <a:latin typeface="Tahoma" pitchFamily="34" charset="0"/>
                </a:rPr>
                <a:t>0   1     1</a:t>
              </a:r>
            </a:p>
            <a:p>
              <a:r>
                <a:rPr lang="zh-CN" altLang="en-US">
                  <a:latin typeface="Tahoma" pitchFamily="34" charset="0"/>
                </a:rPr>
                <a:t>1   0     0</a:t>
              </a:r>
            </a:p>
            <a:p>
              <a:r>
                <a:rPr lang="zh-CN" altLang="en-US">
                  <a:latin typeface="Tahoma" pitchFamily="34" charset="0"/>
                </a:rPr>
                <a:t>1   0     1</a:t>
              </a:r>
            </a:p>
            <a:p>
              <a:r>
                <a:rPr lang="zh-CN" altLang="en-US">
                  <a:latin typeface="Tahoma" pitchFamily="34" charset="0"/>
                </a:rPr>
                <a:t>1   1     0</a:t>
              </a:r>
            </a:p>
            <a:p>
              <a:r>
                <a:rPr lang="zh-CN" altLang="en-US">
                  <a:latin typeface="Tahoma" pitchFamily="34" charset="0"/>
                </a:rPr>
                <a:t>1   1     1</a:t>
              </a:r>
            </a:p>
          </p:txBody>
        </p:sp>
        <p:sp>
          <p:nvSpPr>
            <p:cNvPr id="413772" name="Text Box 76"/>
            <p:cNvSpPr txBox="1">
              <a:spLocks noChangeArrowheads="1"/>
            </p:cNvSpPr>
            <p:nvPr/>
          </p:nvSpPr>
          <p:spPr bwMode="auto">
            <a:xfrm>
              <a:off x="3714" y="1054"/>
              <a:ext cx="5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S</a:t>
              </a:r>
              <a:r>
                <a:rPr lang="en-US" altLang="zh-CN" baseline="-25000">
                  <a:latin typeface="Tahoma" pitchFamily="34" charset="0"/>
                </a:rPr>
                <a:t>  </a:t>
              </a:r>
              <a:r>
                <a:rPr lang="en-US" altLang="zh-CN">
                  <a:latin typeface="Tahoma" pitchFamily="34" charset="0"/>
                </a:rPr>
                <a:t> R</a:t>
              </a:r>
              <a:endParaRPr lang="en-US" altLang="zh-CN" baseline="-25000">
                <a:latin typeface="Tahoma" pitchFamily="34" charset="0"/>
              </a:endParaRPr>
            </a:p>
          </p:txBody>
        </p:sp>
        <p:sp>
          <p:nvSpPr>
            <p:cNvPr id="413773" name="Line 77"/>
            <p:cNvSpPr>
              <a:spLocks noChangeShapeType="1"/>
            </p:cNvSpPr>
            <p:nvPr/>
          </p:nvSpPr>
          <p:spPr bwMode="auto">
            <a:xfrm>
              <a:off x="3714" y="1392"/>
              <a:ext cx="16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4" name="Text Box 78"/>
            <p:cNvSpPr txBox="1">
              <a:spLocks noChangeArrowheads="1"/>
            </p:cNvSpPr>
            <p:nvPr/>
          </p:nvSpPr>
          <p:spPr bwMode="auto">
            <a:xfrm>
              <a:off x="4912" y="1430"/>
              <a:ext cx="328"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0</a:t>
              </a:r>
            </a:p>
            <a:p>
              <a:pPr algn="ctr"/>
              <a:r>
                <a:rPr lang="zh-CN" altLang="en-US" sz="2400" dirty="0">
                  <a:latin typeface="Tahoma" pitchFamily="34" charset="0"/>
                  <a:ea typeface="黑体" pitchFamily="2" charset="-122"/>
                </a:rPr>
                <a:t>1</a:t>
              </a:r>
            </a:p>
            <a:p>
              <a:pPr algn="ctr"/>
              <a:r>
                <a:rPr lang="zh-CN" altLang="en-US" sz="2400" dirty="0">
                  <a:latin typeface="Tahoma" pitchFamily="34" charset="0"/>
                  <a:ea typeface="黑体" pitchFamily="2" charset="-122"/>
                </a:rPr>
                <a:t>1</a:t>
              </a:r>
            </a:p>
            <a:p>
              <a:pPr algn="ctr"/>
              <a:r>
                <a:rPr lang="zh-CN" altLang="en-US" sz="2400" dirty="0">
                  <a:solidFill>
                    <a:srgbClr val="C00000"/>
                  </a:solidFill>
                  <a:latin typeface="Tahoma" pitchFamily="34" charset="0"/>
                  <a:ea typeface="黑体" pitchFamily="2" charset="-122"/>
                </a:rPr>
                <a:t>0*</a:t>
              </a:r>
            </a:p>
            <a:p>
              <a:pPr algn="ctr"/>
              <a:r>
                <a:rPr lang="zh-CN" altLang="en-US" sz="2400" dirty="0">
                  <a:solidFill>
                    <a:srgbClr val="C00000"/>
                  </a:solidFill>
                  <a:latin typeface="Tahoma" pitchFamily="34" charset="0"/>
                  <a:ea typeface="黑体" pitchFamily="2" charset="-122"/>
                </a:rPr>
                <a:t>0*</a:t>
              </a:r>
            </a:p>
          </p:txBody>
        </p:sp>
        <p:sp>
          <p:nvSpPr>
            <p:cNvPr id="413775" name="Text Box 79"/>
            <p:cNvSpPr txBox="1">
              <a:spLocks noChangeArrowheads="1"/>
            </p:cNvSpPr>
            <p:nvPr/>
          </p:nvSpPr>
          <p:spPr bwMode="auto">
            <a:xfrm>
              <a:off x="4338" y="105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err="1">
                  <a:latin typeface="Tahoma" pitchFamily="34" charset="0"/>
                  <a:ea typeface="黑体" pitchFamily="2" charset="-122"/>
                </a:rPr>
                <a:t>Q</a:t>
              </a:r>
              <a:r>
                <a:rPr lang="en-US" altLang="zh-CN" baseline="50000" dirty="0" err="1">
                  <a:latin typeface="Tahoma" pitchFamily="34" charset="0"/>
                  <a:ea typeface="黑体" pitchFamily="2" charset="-122"/>
                </a:rPr>
                <a:t>n</a:t>
              </a:r>
              <a:endParaRPr lang="en-US" altLang="zh-CN" dirty="0">
                <a:latin typeface="Tahoma" pitchFamily="34" charset="0"/>
              </a:endParaRPr>
            </a:p>
          </p:txBody>
        </p:sp>
        <p:sp>
          <p:nvSpPr>
            <p:cNvPr id="413776" name="Line 80"/>
            <p:cNvSpPr>
              <a:spLocks noChangeShapeType="1"/>
            </p:cNvSpPr>
            <p:nvPr/>
          </p:nvSpPr>
          <p:spPr bwMode="auto">
            <a:xfrm>
              <a:off x="4770" y="1008"/>
              <a:ext cx="0" cy="23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7" name="Line 81"/>
            <p:cNvSpPr>
              <a:spLocks noChangeShapeType="1"/>
            </p:cNvSpPr>
            <p:nvPr/>
          </p:nvSpPr>
          <p:spPr bwMode="auto">
            <a:xfrm>
              <a:off x="3714" y="1008"/>
              <a:ext cx="163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8" name="Line 82"/>
            <p:cNvSpPr>
              <a:spLocks noChangeShapeType="1"/>
            </p:cNvSpPr>
            <p:nvPr/>
          </p:nvSpPr>
          <p:spPr bwMode="auto">
            <a:xfrm>
              <a:off x="3714" y="3360"/>
              <a:ext cx="163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79" name="Text Box 83"/>
            <p:cNvSpPr txBox="1">
              <a:spLocks noChangeArrowheads="1"/>
            </p:cNvSpPr>
            <p:nvPr/>
          </p:nvSpPr>
          <p:spPr bwMode="auto">
            <a:xfrm>
              <a:off x="4813" y="1056"/>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ea typeface="黑体" pitchFamily="2" charset="-122"/>
                </a:rPr>
                <a:t>Q</a:t>
              </a:r>
              <a:r>
                <a:rPr lang="en-US" altLang="zh-CN" baseline="50000">
                  <a:latin typeface="Tahoma" pitchFamily="34" charset="0"/>
                  <a:ea typeface="黑体" pitchFamily="2" charset="-122"/>
                </a:rPr>
                <a:t>n+1</a:t>
              </a:r>
              <a:endParaRPr lang="en-US" altLang="zh-CN">
                <a:latin typeface="Tahoma" pitchFamily="34" charset="0"/>
              </a:endParaRPr>
            </a:p>
          </p:txBody>
        </p:sp>
        <p:sp>
          <p:nvSpPr>
            <p:cNvPr id="413781" name="Text Box 85"/>
            <p:cNvSpPr txBox="1">
              <a:spLocks noChangeArrowheads="1"/>
            </p:cNvSpPr>
            <p:nvPr/>
          </p:nvSpPr>
          <p:spPr bwMode="auto">
            <a:xfrm>
              <a:off x="3826" y="624"/>
              <a:ext cx="108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solidFill>
                    <a:srgbClr val="FF0000"/>
                  </a:solidFill>
                  <a:ea typeface="黑体" pitchFamily="2" charset="-122"/>
                </a:rPr>
                <a:t>状态</a:t>
              </a:r>
              <a:r>
                <a:rPr lang="zh-CN" altLang="en-US" sz="2400" dirty="0" smtClean="0">
                  <a:solidFill>
                    <a:srgbClr val="FF0000"/>
                  </a:solidFill>
                  <a:ea typeface="黑体" pitchFamily="2" charset="-122"/>
                </a:rPr>
                <a:t>转移表</a:t>
              </a:r>
              <a:endParaRPr lang="zh-CN" altLang="en-US" sz="2400" dirty="0">
                <a:solidFill>
                  <a:srgbClr val="FF0000"/>
                </a:solidFill>
              </a:endParaRPr>
            </a:p>
          </p:txBody>
        </p:sp>
      </p:grpSp>
      <p:sp>
        <p:nvSpPr>
          <p:cNvPr id="5" name="TextBox 4"/>
          <p:cNvSpPr txBox="1"/>
          <p:nvPr/>
        </p:nvSpPr>
        <p:spPr>
          <a:xfrm>
            <a:off x="5726906" y="5746532"/>
            <a:ext cx="3165574" cy="830997"/>
          </a:xfrm>
          <a:prstGeom prst="rect">
            <a:avLst/>
          </a:prstGeom>
          <a:solidFill>
            <a:schemeClr val="accent3">
              <a:lumMod val="95000"/>
            </a:schemeClr>
          </a:solidFill>
        </p:spPr>
        <p:txBody>
          <a:bodyPr wrap="square" rtlCol="0">
            <a:spAutoFit/>
          </a:bodyPr>
          <a:lstStyle/>
          <a:p>
            <a:r>
              <a:rPr lang="zh-CN" altLang="en-US" sz="2400" dirty="0" smtClean="0">
                <a:solidFill>
                  <a:srgbClr val="FF0000"/>
                </a:solidFill>
              </a:rPr>
              <a:t>状态图、状态表、次态方程之间相互转换！</a:t>
            </a:r>
            <a:endParaRPr lang="zh-CN" altLang="en-US" sz="2400" dirty="0">
              <a:solidFill>
                <a:srgbClr val="FF0000"/>
              </a:solidFill>
            </a:endParaRPr>
          </a:p>
        </p:txBody>
      </p:sp>
    </p:spTree>
    <p:extLst>
      <p:ext uri="{BB962C8B-B14F-4D97-AF65-F5344CB8AC3E}">
        <p14:creationId xmlns:p14="http://schemas.microsoft.com/office/powerpoint/2010/main" val="3808614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3734"/>
                                        </p:tgtEl>
                                        <p:attrNameLst>
                                          <p:attrName>style.visibility</p:attrName>
                                        </p:attrNameLst>
                                      </p:cBhvr>
                                      <p:to>
                                        <p:strVal val="visible"/>
                                      </p:to>
                                    </p:set>
                                    <p:animEffect transition="in" filter="blinds(horizontal)">
                                      <p:cBhvr>
                                        <p:cTn id="7" dur="500"/>
                                        <p:tgtEl>
                                          <p:spTgt spid="4137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3735"/>
                                        </p:tgtEl>
                                        <p:attrNameLst>
                                          <p:attrName>style.visibility</p:attrName>
                                        </p:attrNameLst>
                                      </p:cBhvr>
                                      <p:to>
                                        <p:strVal val="visible"/>
                                      </p:to>
                                    </p:set>
                                    <p:animEffect transition="in" filter="blinds(horizontal)">
                                      <p:cBhvr>
                                        <p:cTn id="12" dur="500"/>
                                        <p:tgtEl>
                                          <p:spTgt spid="413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3736"/>
                                        </p:tgtEl>
                                        <p:attrNameLst>
                                          <p:attrName>style.visibility</p:attrName>
                                        </p:attrNameLst>
                                      </p:cBhvr>
                                      <p:to>
                                        <p:strVal val="visible"/>
                                      </p:to>
                                    </p:set>
                                    <p:animEffect transition="in" filter="blinds(horizontal)">
                                      <p:cBhvr>
                                        <p:cTn id="17" dur="500"/>
                                        <p:tgtEl>
                                          <p:spTgt spid="413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3739"/>
                                        </p:tgtEl>
                                        <p:attrNameLst>
                                          <p:attrName>style.visibility</p:attrName>
                                        </p:attrNameLst>
                                      </p:cBhvr>
                                      <p:to>
                                        <p:strVal val="visible"/>
                                      </p:to>
                                    </p:set>
                                    <p:animEffect transition="in" filter="blinds(horizontal)">
                                      <p:cBhvr>
                                        <p:cTn id="22" dur="500"/>
                                        <p:tgtEl>
                                          <p:spTgt spid="413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3740"/>
                                        </p:tgtEl>
                                        <p:attrNameLst>
                                          <p:attrName>style.visibility</p:attrName>
                                        </p:attrNameLst>
                                      </p:cBhvr>
                                      <p:to>
                                        <p:strVal val="visible"/>
                                      </p:to>
                                    </p:set>
                                    <p:animEffect transition="in" filter="blinds(horizontal)">
                                      <p:cBhvr>
                                        <p:cTn id="27" dur="500"/>
                                        <p:tgtEl>
                                          <p:spTgt spid="413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3741"/>
                                        </p:tgtEl>
                                        <p:attrNameLst>
                                          <p:attrName>style.visibility</p:attrName>
                                        </p:attrNameLst>
                                      </p:cBhvr>
                                      <p:to>
                                        <p:strVal val="visible"/>
                                      </p:to>
                                    </p:set>
                                    <p:animEffect transition="in" filter="blinds(horizontal)">
                                      <p:cBhvr>
                                        <p:cTn id="32" dur="500"/>
                                        <p:tgtEl>
                                          <p:spTgt spid="413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3744"/>
                                        </p:tgtEl>
                                        <p:attrNameLst>
                                          <p:attrName>style.visibility</p:attrName>
                                        </p:attrNameLst>
                                      </p:cBhvr>
                                      <p:to>
                                        <p:strVal val="visible"/>
                                      </p:to>
                                    </p:set>
                                    <p:animEffect transition="in" filter="blinds(horizontal)">
                                      <p:cBhvr>
                                        <p:cTn id="37" dur="500"/>
                                        <p:tgtEl>
                                          <p:spTgt spid="413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413767"/>
                                        </p:tgtEl>
                                        <p:attrNameLst>
                                          <p:attrName>style.visibility</p:attrName>
                                        </p:attrNameLst>
                                      </p:cBhvr>
                                      <p:to>
                                        <p:strVal val="visible"/>
                                      </p:to>
                                    </p:set>
                                    <p:anim calcmode="lin" valueType="num">
                                      <p:cBhvr additive="base">
                                        <p:cTn id="42" dur="500" fill="hold"/>
                                        <p:tgtEl>
                                          <p:spTgt spid="413767"/>
                                        </p:tgtEl>
                                        <p:attrNameLst>
                                          <p:attrName>ppt_x</p:attrName>
                                        </p:attrNameLst>
                                      </p:cBhvr>
                                      <p:tavLst>
                                        <p:tav tm="0">
                                          <p:val>
                                            <p:strVal val="0-#ppt_w/2"/>
                                          </p:val>
                                        </p:tav>
                                        <p:tav tm="100000">
                                          <p:val>
                                            <p:strVal val="#ppt_x"/>
                                          </p:val>
                                        </p:tav>
                                      </p:tavLst>
                                    </p:anim>
                                    <p:anim calcmode="lin" valueType="num">
                                      <p:cBhvr additive="base">
                                        <p:cTn id="43" dur="500" fill="hold"/>
                                        <p:tgtEl>
                                          <p:spTgt spid="41376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13766"/>
                                        </p:tgtEl>
                                        <p:attrNameLst>
                                          <p:attrName>style.visibility</p:attrName>
                                        </p:attrNameLst>
                                      </p:cBhvr>
                                      <p:to>
                                        <p:strVal val="visible"/>
                                      </p:to>
                                    </p:set>
                                    <p:animEffect transition="in" filter="blinds(horizontal)">
                                      <p:cBhvr>
                                        <p:cTn id="48" dur="500"/>
                                        <p:tgtEl>
                                          <p:spTgt spid="4137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13758"/>
                                        </p:tgtEl>
                                        <p:attrNameLst>
                                          <p:attrName>style.visibility</p:attrName>
                                        </p:attrNameLst>
                                      </p:cBhvr>
                                      <p:to>
                                        <p:strVal val="visible"/>
                                      </p:to>
                                    </p:set>
                                    <p:animEffect transition="in" filter="wipe(left)">
                                      <p:cBhvr>
                                        <p:cTn id="53" dur="500"/>
                                        <p:tgtEl>
                                          <p:spTgt spid="4137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413760"/>
                                        </p:tgtEl>
                                        <p:attrNameLst>
                                          <p:attrName>style.visibility</p:attrName>
                                        </p:attrNameLst>
                                      </p:cBhvr>
                                      <p:to>
                                        <p:strVal val="visible"/>
                                      </p:to>
                                    </p:set>
                                    <p:animEffect transition="in" filter="wipe(right)">
                                      <p:cBhvr>
                                        <p:cTn id="58" dur="500"/>
                                        <p:tgtEl>
                                          <p:spTgt spid="4137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13763"/>
                                        </p:tgtEl>
                                        <p:attrNameLst>
                                          <p:attrName>style.visibility</p:attrName>
                                        </p:attrNameLst>
                                      </p:cBhvr>
                                      <p:to>
                                        <p:strVal val="visible"/>
                                      </p:to>
                                    </p:set>
                                    <p:animEffect transition="in" filter="blinds(horizontal)">
                                      <p:cBhvr>
                                        <p:cTn id="63" dur="500"/>
                                        <p:tgtEl>
                                          <p:spTgt spid="41376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413765"/>
                                        </p:tgtEl>
                                        <p:attrNameLst>
                                          <p:attrName>style.visibility</p:attrName>
                                        </p:attrNameLst>
                                      </p:cBhvr>
                                      <p:to>
                                        <p:strVal val="visible"/>
                                      </p:to>
                                    </p:set>
                                    <p:animEffect transition="in" filter="blinds(horizontal)">
                                      <p:cBhvr>
                                        <p:cTn id="68" dur="500"/>
                                        <p:tgtEl>
                                          <p:spTgt spid="41376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13768"/>
                                        </p:tgtEl>
                                        <p:attrNameLst>
                                          <p:attrName>style.visibility</p:attrName>
                                        </p:attrNameLst>
                                      </p:cBhvr>
                                      <p:to>
                                        <p:strVal val="visible"/>
                                      </p:to>
                                    </p:set>
                                    <p:animEffect transition="in" filter="dissolve">
                                      <p:cBhvr>
                                        <p:cTn id="73" dur="500"/>
                                        <p:tgtEl>
                                          <p:spTgt spid="413768"/>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ppt_x"/>
                                          </p:val>
                                        </p:tav>
                                        <p:tav tm="100000">
                                          <p:val>
                                            <p:strVal val="#ppt_x"/>
                                          </p:val>
                                        </p:tav>
                                      </p:tavLst>
                                    </p:anim>
                                    <p:anim calcmode="lin" valueType="num">
                                      <p:cBhvr additive="base">
                                        <p:cTn id="7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68" grpId="0" animBg="1" autoUpdateAnimBg="0"/>
      <p:bldP spid="413736" grpId="0" animBg="1"/>
      <p:bldP spid="413740" grpId="0" autoUpdateAnimBg="0"/>
      <p:bldP spid="413741" grpId="0" autoUpdateAnimBg="0"/>
      <p:bldP spid="413744" grpId="0" autoUpdateAnimBg="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523" name="Group 91"/>
          <p:cNvGrpSpPr>
            <a:grpSpLocks/>
          </p:cNvGrpSpPr>
          <p:nvPr/>
        </p:nvGrpSpPr>
        <p:grpSpPr bwMode="auto">
          <a:xfrm>
            <a:off x="5638798" y="3514407"/>
            <a:ext cx="1069975" cy="1970088"/>
            <a:chOff x="3456" y="2736"/>
            <a:chExt cx="674" cy="1241"/>
          </a:xfrm>
        </p:grpSpPr>
        <p:sp>
          <p:nvSpPr>
            <p:cNvPr id="402518" name="Rectangle 86"/>
            <p:cNvSpPr>
              <a:spLocks noChangeArrowheads="1"/>
            </p:cNvSpPr>
            <p:nvPr/>
          </p:nvSpPr>
          <p:spPr bwMode="auto">
            <a:xfrm>
              <a:off x="3696" y="2784"/>
              <a:ext cx="288"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19" name="Line 87"/>
            <p:cNvSpPr>
              <a:spLocks noChangeShapeType="1"/>
            </p:cNvSpPr>
            <p:nvPr/>
          </p:nvSpPr>
          <p:spPr bwMode="auto">
            <a:xfrm>
              <a:off x="3696" y="2736"/>
              <a:ext cx="0" cy="1008"/>
            </a:xfrm>
            <a:prstGeom prst="line">
              <a:avLst/>
            </a:prstGeom>
            <a:noFill/>
            <a:ln w="1905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0" name="Line 88"/>
            <p:cNvSpPr>
              <a:spLocks noChangeShapeType="1"/>
            </p:cNvSpPr>
            <p:nvPr/>
          </p:nvSpPr>
          <p:spPr bwMode="auto">
            <a:xfrm>
              <a:off x="3984" y="2736"/>
              <a:ext cx="0" cy="1008"/>
            </a:xfrm>
            <a:prstGeom prst="line">
              <a:avLst/>
            </a:prstGeom>
            <a:noFill/>
            <a:ln w="1905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1" name="Line 89"/>
            <p:cNvSpPr>
              <a:spLocks noChangeShapeType="1"/>
            </p:cNvSpPr>
            <p:nvPr/>
          </p:nvSpPr>
          <p:spPr bwMode="auto">
            <a:xfrm>
              <a:off x="3696" y="3648"/>
              <a:ext cx="288" cy="0"/>
            </a:xfrm>
            <a:prstGeom prst="line">
              <a:avLst/>
            </a:prstGeom>
            <a:noFill/>
            <a:ln w="19050">
              <a:solidFill>
                <a:srgbClr val="00B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22" name="Text Box 90"/>
            <p:cNvSpPr txBox="1">
              <a:spLocks noChangeArrowheads="1"/>
            </p:cNvSpPr>
            <p:nvPr/>
          </p:nvSpPr>
          <p:spPr bwMode="auto">
            <a:xfrm>
              <a:off x="3456" y="3744"/>
              <a:ext cx="674"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rPr>
                <a:t>tpw(min)</a:t>
              </a:r>
            </a:p>
          </p:txBody>
        </p:sp>
      </p:grpSp>
      <p:grpSp>
        <p:nvGrpSpPr>
          <p:cNvPr id="402528" name="Group 96"/>
          <p:cNvGrpSpPr>
            <a:grpSpLocks/>
          </p:cNvGrpSpPr>
          <p:nvPr/>
        </p:nvGrpSpPr>
        <p:grpSpPr bwMode="auto">
          <a:xfrm>
            <a:off x="2209800" y="2904806"/>
            <a:ext cx="2819400" cy="914400"/>
            <a:chOff x="1392" y="2208"/>
            <a:chExt cx="1776" cy="576"/>
          </a:xfrm>
        </p:grpSpPr>
        <p:sp>
          <p:nvSpPr>
            <p:cNvPr id="402525" name="Rectangle 93"/>
            <p:cNvSpPr>
              <a:spLocks noChangeArrowheads="1"/>
            </p:cNvSpPr>
            <p:nvPr/>
          </p:nvSpPr>
          <p:spPr bwMode="auto">
            <a:xfrm>
              <a:off x="1392" y="2208"/>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26" name="Rectangle 94"/>
            <p:cNvSpPr>
              <a:spLocks noChangeArrowheads="1"/>
            </p:cNvSpPr>
            <p:nvPr/>
          </p:nvSpPr>
          <p:spPr bwMode="auto">
            <a:xfrm>
              <a:off x="2112" y="2640"/>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2527" name="Rectangle 95"/>
            <p:cNvSpPr>
              <a:spLocks noChangeArrowheads="1"/>
            </p:cNvSpPr>
            <p:nvPr/>
          </p:nvSpPr>
          <p:spPr bwMode="auto">
            <a:xfrm>
              <a:off x="2880" y="2208"/>
              <a:ext cx="288" cy="144"/>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2529" name="Group 97"/>
          <p:cNvGrpSpPr>
            <a:grpSpLocks/>
          </p:cNvGrpSpPr>
          <p:nvPr/>
        </p:nvGrpSpPr>
        <p:grpSpPr bwMode="auto">
          <a:xfrm>
            <a:off x="6816143" y="41698"/>
            <a:ext cx="2290763" cy="2286000"/>
            <a:chOff x="589" y="576"/>
            <a:chExt cx="1443" cy="1440"/>
          </a:xfrm>
          <a:solidFill>
            <a:schemeClr val="bg1"/>
          </a:solidFill>
        </p:grpSpPr>
        <p:sp>
          <p:nvSpPr>
            <p:cNvPr id="402435" name="Text Box 3"/>
            <p:cNvSpPr txBox="1">
              <a:spLocks noChangeArrowheads="1"/>
            </p:cNvSpPr>
            <p:nvPr/>
          </p:nvSpPr>
          <p:spPr bwMode="auto">
            <a:xfrm>
              <a:off x="600" y="990"/>
              <a:ext cx="450" cy="98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latin typeface="Tahoma" pitchFamily="34" charset="0"/>
                </a:rPr>
                <a:t>0  0</a:t>
              </a:r>
            </a:p>
            <a:p>
              <a:pPr algn="ctr"/>
              <a:r>
                <a:rPr lang="zh-CN" altLang="en-US" sz="2400" dirty="0">
                  <a:latin typeface="Tahoma" pitchFamily="34" charset="0"/>
                </a:rPr>
                <a:t>0  1</a:t>
              </a:r>
            </a:p>
            <a:p>
              <a:pPr algn="ctr"/>
              <a:r>
                <a:rPr lang="zh-CN" altLang="en-US" sz="2400" dirty="0">
                  <a:latin typeface="Tahoma" pitchFamily="34" charset="0"/>
                </a:rPr>
                <a:t>1  0</a:t>
              </a:r>
            </a:p>
            <a:p>
              <a:pPr algn="ctr"/>
              <a:r>
                <a:rPr lang="zh-CN" altLang="en-US" sz="2400" dirty="0">
                  <a:latin typeface="Tahoma" pitchFamily="34" charset="0"/>
                </a:rPr>
                <a:t>1  1</a:t>
              </a:r>
            </a:p>
          </p:txBody>
        </p:sp>
        <p:sp>
          <p:nvSpPr>
            <p:cNvPr id="402436" name="Text Box 4"/>
            <p:cNvSpPr txBox="1">
              <a:spLocks noChangeArrowheads="1"/>
            </p:cNvSpPr>
            <p:nvPr/>
          </p:nvSpPr>
          <p:spPr bwMode="auto">
            <a:xfrm>
              <a:off x="611" y="622"/>
              <a:ext cx="446"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S</a:t>
              </a:r>
              <a:r>
                <a:rPr lang="en-US" altLang="zh-CN" sz="2400" baseline="-25000">
                  <a:latin typeface="Tahoma" pitchFamily="34" charset="0"/>
                </a:rPr>
                <a:t> </a:t>
              </a:r>
              <a:r>
                <a:rPr lang="en-US" altLang="zh-CN" sz="2400">
                  <a:latin typeface="Tahoma" pitchFamily="34" charset="0"/>
                </a:rPr>
                <a:t> R</a:t>
              </a:r>
              <a:endParaRPr lang="en-US" altLang="zh-CN" sz="2400" baseline="-25000">
                <a:latin typeface="Tahoma" pitchFamily="34" charset="0"/>
              </a:endParaRPr>
            </a:p>
          </p:txBody>
        </p:sp>
        <p:sp>
          <p:nvSpPr>
            <p:cNvPr id="402437" name="Line 5"/>
            <p:cNvSpPr>
              <a:spLocks noChangeShapeType="1"/>
            </p:cNvSpPr>
            <p:nvPr/>
          </p:nvSpPr>
          <p:spPr bwMode="auto">
            <a:xfrm>
              <a:off x="589" y="960"/>
              <a:ext cx="144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38" name="Text Box 6"/>
            <p:cNvSpPr txBox="1">
              <a:spLocks noChangeArrowheads="1"/>
            </p:cNvSpPr>
            <p:nvPr/>
          </p:nvSpPr>
          <p:spPr bwMode="auto">
            <a:xfrm>
              <a:off x="1140" y="990"/>
              <a:ext cx="892" cy="98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smtClean="0">
                  <a:latin typeface="Tahoma" pitchFamily="34" charset="0"/>
                  <a:ea typeface="黑体" pitchFamily="2" charset="-122"/>
                </a:rPr>
                <a:t>维持现态</a:t>
              </a:r>
              <a:endParaRPr lang="zh-CN" altLang="en-US" sz="2400" dirty="0">
                <a:latin typeface="Tahoma" pitchFamily="34" charset="0"/>
                <a:ea typeface="黑体" pitchFamily="2" charset="-122"/>
              </a:endParaRP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rgbClr val="C00000"/>
                  </a:solidFill>
                  <a:latin typeface="Tahoma" pitchFamily="34" charset="0"/>
                  <a:ea typeface="黑体" pitchFamily="2" charset="-122"/>
                </a:rPr>
                <a:t>  0*   0*</a:t>
              </a:r>
            </a:p>
          </p:txBody>
        </p:sp>
        <p:sp>
          <p:nvSpPr>
            <p:cNvPr id="402439" name="Text Box 7"/>
            <p:cNvSpPr txBox="1">
              <a:spLocks noChangeArrowheads="1"/>
            </p:cNvSpPr>
            <p:nvPr/>
          </p:nvSpPr>
          <p:spPr bwMode="auto">
            <a:xfrm>
              <a:off x="1228" y="622"/>
              <a:ext cx="702"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dirty="0" smtClean="0">
                  <a:latin typeface="Tahoma" pitchFamily="34" charset="0"/>
                </a:rPr>
                <a:t>QN</a:t>
              </a:r>
              <a:endParaRPr lang="en-US" altLang="zh-CN" sz="2400" dirty="0">
                <a:latin typeface="Tahoma" pitchFamily="34" charset="0"/>
              </a:endParaRPr>
            </a:p>
          </p:txBody>
        </p:sp>
        <p:sp>
          <p:nvSpPr>
            <p:cNvPr id="402440" name="Line 8"/>
            <p:cNvSpPr>
              <a:spLocks noChangeShapeType="1"/>
            </p:cNvSpPr>
            <p:nvPr/>
          </p:nvSpPr>
          <p:spPr bwMode="auto">
            <a:xfrm>
              <a:off x="1117" y="576"/>
              <a:ext cx="0" cy="144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41" name="Line 9"/>
            <p:cNvSpPr>
              <a:spLocks noChangeShapeType="1"/>
            </p:cNvSpPr>
            <p:nvPr/>
          </p:nvSpPr>
          <p:spPr bwMode="auto">
            <a:xfrm>
              <a:off x="589" y="576"/>
              <a:ext cx="1440" cy="0"/>
            </a:xfrm>
            <a:prstGeom prst="line">
              <a:avLst/>
            </a:prstGeom>
            <a:grp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02442" name="Line 10"/>
            <p:cNvSpPr>
              <a:spLocks noChangeShapeType="1"/>
            </p:cNvSpPr>
            <p:nvPr/>
          </p:nvSpPr>
          <p:spPr bwMode="auto">
            <a:xfrm>
              <a:off x="589" y="2016"/>
              <a:ext cx="1440" cy="0"/>
            </a:xfrm>
            <a:prstGeom prst="line">
              <a:avLst/>
            </a:prstGeom>
            <a:grp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grpSp>
        <p:nvGrpSpPr>
          <p:cNvPr id="402732" name="Group 300"/>
          <p:cNvGrpSpPr>
            <a:grpSpLocks/>
          </p:cNvGrpSpPr>
          <p:nvPr/>
        </p:nvGrpSpPr>
        <p:grpSpPr bwMode="auto">
          <a:xfrm>
            <a:off x="1271588" y="2901631"/>
            <a:ext cx="6577012" cy="1146175"/>
            <a:chOff x="801" y="2206"/>
            <a:chExt cx="4143" cy="722"/>
          </a:xfrm>
        </p:grpSpPr>
        <p:grpSp>
          <p:nvGrpSpPr>
            <p:cNvPr id="402445" name="Group 13"/>
            <p:cNvGrpSpPr>
              <a:grpSpLocks/>
            </p:cNvGrpSpPr>
            <p:nvPr/>
          </p:nvGrpSpPr>
          <p:grpSpPr bwMode="auto">
            <a:xfrm>
              <a:off x="816" y="2206"/>
              <a:ext cx="4128" cy="290"/>
              <a:chOff x="720" y="2158"/>
              <a:chExt cx="4128" cy="290"/>
            </a:xfrm>
          </p:grpSpPr>
          <p:sp>
            <p:nvSpPr>
              <p:cNvPr id="402446" name="Line 14"/>
              <p:cNvSpPr>
                <a:spLocks noChangeShapeType="1"/>
              </p:cNvSpPr>
              <p:nvPr/>
            </p:nvSpPr>
            <p:spPr bwMode="auto">
              <a:xfrm>
                <a:off x="960" y="24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7" name="Line 15"/>
              <p:cNvSpPr>
                <a:spLocks noChangeShapeType="1"/>
              </p:cNvSpPr>
              <p:nvPr/>
            </p:nvSpPr>
            <p:spPr bwMode="auto">
              <a:xfrm>
                <a:off x="1344" y="216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8" name="Line 16"/>
              <p:cNvSpPr>
                <a:spLocks noChangeShapeType="1"/>
              </p:cNvSpPr>
              <p:nvPr/>
            </p:nvSpPr>
            <p:spPr bwMode="auto">
              <a:xfrm flipV="1">
                <a:off x="1248"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49" name="Line 17"/>
              <p:cNvSpPr>
                <a:spLocks noChangeShapeType="1"/>
              </p:cNvSpPr>
              <p:nvPr/>
            </p:nvSpPr>
            <p:spPr bwMode="auto">
              <a:xfrm flipV="1">
                <a:off x="1776" y="2448"/>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0" name="Line 18"/>
              <p:cNvSpPr>
                <a:spLocks noChangeShapeType="1"/>
              </p:cNvSpPr>
              <p:nvPr/>
            </p:nvSpPr>
            <p:spPr bwMode="auto">
              <a:xfrm>
                <a:off x="1680"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1" name="Line 19"/>
              <p:cNvSpPr>
                <a:spLocks noChangeShapeType="1"/>
              </p:cNvSpPr>
              <p:nvPr/>
            </p:nvSpPr>
            <p:spPr bwMode="auto">
              <a:xfrm>
                <a:off x="2832" y="216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2" name="Line 20"/>
              <p:cNvSpPr>
                <a:spLocks noChangeShapeType="1"/>
              </p:cNvSpPr>
              <p:nvPr/>
            </p:nvSpPr>
            <p:spPr bwMode="auto">
              <a:xfrm flipV="1">
                <a:off x="2736"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3" name="Line 21"/>
              <p:cNvSpPr>
                <a:spLocks noChangeShapeType="1"/>
              </p:cNvSpPr>
              <p:nvPr/>
            </p:nvSpPr>
            <p:spPr bwMode="auto">
              <a:xfrm>
                <a:off x="3264" y="2448"/>
                <a:ext cx="15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4" name="Line 22"/>
              <p:cNvSpPr>
                <a:spLocks noChangeShapeType="1"/>
              </p:cNvSpPr>
              <p:nvPr/>
            </p:nvSpPr>
            <p:spPr bwMode="auto">
              <a:xfrm>
                <a:off x="3168" y="21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5" name="Text Box 23"/>
              <p:cNvSpPr txBox="1">
                <a:spLocks noChangeArrowheads="1"/>
              </p:cNvSpPr>
              <p:nvPr/>
            </p:nvSpPr>
            <p:spPr bwMode="auto">
              <a:xfrm>
                <a:off x="720" y="2158"/>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S</a:t>
                </a:r>
              </a:p>
            </p:txBody>
          </p:sp>
        </p:grpSp>
        <p:grpSp>
          <p:nvGrpSpPr>
            <p:cNvPr id="402456" name="Group 24"/>
            <p:cNvGrpSpPr>
              <a:grpSpLocks/>
            </p:cNvGrpSpPr>
            <p:nvPr/>
          </p:nvGrpSpPr>
          <p:grpSpPr bwMode="auto">
            <a:xfrm>
              <a:off x="801" y="2638"/>
              <a:ext cx="4143" cy="290"/>
              <a:chOff x="705" y="2590"/>
              <a:chExt cx="4143" cy="290"/>
            </a:xfrm>
          </p:grpSpPr>
          <p:sp>
            <p:nvSpPr>
              <p:cNvPr id="402457" name="Line 25"/>
              <p:cNvSpPr>
                <a:spLocks noChangeShapeType="1"/>
              </p:cNvSpPr>
              <p:nvPr/>
            </p:nvSpPr>
            <p:spPr bwMode="auto">
              <a:xfrm>
                <a:off x="960" y="2880"/>
                <a:ext cx="100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8" name="Line 26"/>
              <p:cNvSpPr>
                <a:spLocks noChangeShapeType="1"/>
              </p:cNvSpPr>
              <p:nvPr/>
            </p:nvSpPr>
            <p:spPr bwMode="auto">
              <a:xfrm>
                <a:off x="2064" y="25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59" name="Line 27"/>
              <p:cNvSpPr>
                <a:spLocks noChangeShapeType="1"/>
              </p:cNvSpPr>
              <p:nvPr/>
            </p:nvSpPr>
            <p:spPr bwMode="auto">
              <a:xfrm flipV="1">
                <a:off x="1968"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0" name="Line 28"/>
              <p:cNvSpPr>
                <a:spLocks noChangeShapeType="1"/>
              </p:cNvSpPr>
              <p:nvPr/>
            </p:nvSpPr>
            <p:spPr bwMode="auto">
              <a:xfrm flipV="1">
                <a:off x="2496" y="2880"/>
                <a:ext cx="11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1" name="Line 29"/>
              <p:cNvSpPr>
                <a:spLocks noChangeShapeType="1"/>
              </p:cNvSpPr>
              <p:nvPr/>
            </p:nvSpPr>
            <p:spPr bwMode="auto">
              <a:xfrm>
                <a:off x="2400"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2" name="Line 30"/>
              <p:cNvSpPr>
                <a:spLocks noChangeShapeType="1"/>
              </p:cNvSpPr>
              <p:nvPr/>
            </p:nvSpPr>
            <p:spPr bwMode="auto">
              <a:xfrm flipV="1">
                <a:off x="3936" y="2880"/>
                <a:ext cx="91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3" name="Text Box 31"/>
              <p:cNvSpPr txBox="1">
                <a:spLocks noChangeArrowheads="1"/>
              </p:cNvSpPr>
              <p:nvPr/>
            </p:nvSpPr>
            <p:spPr bwMode="auto">
              <a:xfrm>
                <a:off x="705" y="259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R</a:t>
                </a:r>
              </a:p>
            </p:txBody>
          </p:sp>
          <p:sp>
            <p:nvSpPr>
              <p:cNvPr id="402464" name="Line 32"/>
              <p:cNvSpPr>
                <a:spLocks noChangeShapeType="1"/>
              </p:cNvSpPr>
              <p:nvPr/>
            </p:nvSpPr>
            <p:spPr bwMode="auto">
              <a:xfrm>
                <a:off x="3744" y="2592"/>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5" name="Line 33"/>
              <p:cNvSpPr>
                <a:spLocks noChangeShapeType="1"/>
              </p:cNvSpPr>
              <p:nvPr/>
            </p:nvSpPr>
            <p:spPr bwMode="auto">
              <a:xfrm flipV="1">
                <a:off x="3648"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6" name="Line 34"/>
              <p:cNvSpPr>
                <a:spLocks noChangeShapeType="1"/>
              </p:cNvSpPr>
              <p:nvPr/>
            </p:nvSpPr>
            <p:spPr bwMode="auto">
              <a:xfrm>
                <a:off x="3840" y="259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2467" name="Group 35"/>
          <p:cNvGrpSpPr>
            <a:grpSpLocks/>
          </p:cNvGrpSpPr>
          <p:nvPr/>
        </p:nvGrpSpPr>
        <p:grpSpPr bwMode="auto">
          <a:xfrm>
            <a:off x="1981200" y="4276406"/>
            <a:ext cx="1219200" cy="457200"/>
            <a:chOff x="1152" y="2928"/>
            <a:chExt cx="768" cy="288"/>
          </a:xfrm>
        </p:grpSpPr>
        <p:sp>
          <p:nvSpPr>
            <p:cNvPr id="402468" name="Line 36"/>
            <p:cNvSpPr>
              <a:spLocks noChangeShapeType="1"/>
            </p:cNvSpPr>
            <p:nvPr/>
          </p:nvSpPr>
          <p:spPr bwMode="auto">
            <a:xfrm>
              <a:off x="1152" y="321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69" name="Line 37"/>
            <p:cNvSpPr>
              <a:spLocks noChangeShapeType="1"/>
            </p:cNvSpPr>
            <p:nvPr/>
          </p:nvSpPr>
          <p:spPr bwMode="auto">
            <a:xfrm>
              <a:off x="1680"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0" name="Line 38"/>
            <p:cNvSpPr>
              <a:spLocks noChangeShapeType="1"/>
            </p:cNvSpPr>
            <p:nvPr/>
          </p:nvSpPr>
          <p:spPr bwMode="auto">
            <a:xfrm flipV="1">
              <a:off x="158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71" name="Group 39"/>
          <p:cNvGrpSpPr>
            <a:grpSpLocks/>
          </p:cNvGrpSpPr>
          <p:nvPr/>
        </p:nvGrpSpPr>
        <p:grpSpPr bwMode="auto">
          <a:xfrm>
            <a:off x="6477000" y="4276406"/>
            <a:ext cx="1371600" cy="457200"/>
            <a:chOff x="3984" y="2928"/>
            <a:chExt cx="864" cy="288"/>
          </a:xfrm>
        </p:grpSpPr>
        <p:sp>
          <p:nvSpPr>
            <p:cNvPr id="402472" name="Line 40"/>
            <p:cNvSpPr>
              <a:spLocks noChangeShapeType="1"/>
            </p:cNvSpPr>
            <p:nvPr/>
          </p:nvSpPr>
          <p:spPr bwMode="auto">
            <a:xfrm>
              <a:off x="4032" y="3072"/>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3" name="Line 41"/>
            <p:cNvSpPr>
              <a:spLocks noChangeShapeType="1"/>
            </p:cNvSpPr>
            <p:nvPr/>
          </p:nvSpPr>
          <p:spPr bwMode="auto">
            <a:xfrm>
              <a:off x="3984" y="2928"/>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4" name="Line 42"/>
            <p:cNvSpPr>
              <a:spLocks noChangeShapeType="1"/>
            </p:cNvSpPr>
            <p:nvPr/>
          </p:nvSpPr>
          <p:spPr bwMode="auto">
            <a:xfrm flipH="1">
              <a:off x="4032"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5" name="Line 43"/>
            <p:cNvSpPr>
              <a:spLocks noChangeShapeType="1"/>
            </p:cNvSpPr>
            <p:nvPr/>
          </p:nvSpPr>
          <p:spPr bwMode="auto">
            <a:xfrm>
              <a:off x="4128"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6" name="Line 44"/>
            <p:cNvSpPr>
              <a:spLocks noChangeShapeType="1"/>
            </p:cNvSpPr>
            <p:nvPr/>
          </p:nvSpPr>
          <p:spPr bwMode="auto">
            <a:xfrm flipH="1">
              <a:off x="4128"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7" name="Line 45"/>
            <p:cNvSpPr>
              <a:spLocks noChangeShapeType="1"/>
            </p:cNvSpPr>
            <p:nvPr/>
          </p:nvSpPr>
          <p:spPr bwMode="auto">
            <a:xfrm>
              <a:off x="4224"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8" name="Line 46"/>
            <p:cNvSpPr>
              <a:spLocks noChangeShapeType="1"/>
            </p:cNvSpPr>
            <p:nvPr/>
          </p:nvSpPr>
          <p:spPr bwMode="auto">
            <a:xfrm flipH="1">
              <a:off x="4224"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79" name="Line 47"/>
            <p:cNvSpPr>
              <a:spLocks noChangeShapeType="1"/>
            </p:cNvSpPr>
            <p:nvPr/>
          </p:nvSpPr>
          <p:spPr bwMode="auto">
            <a:xfrm>
              <a:off x="4320"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0" name="Line 48"/>
            <p:cNvSpPr>
              <a:spLocks noChangeShapeType="1"/>
            </p:cNvSpPr>
            <p:nvPr/>
          </p:nvSpPr>
          <p:spPr bwMode="auto">
            <a:xfrm flipH="1">
              <a:off x="4320"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1" name="Line 49"/>
            <p:cNvSpPr>
              <a:spLocks noChangeShapeType="1"/>
            </p:cNvSpPr>
            <p:nvPr/>
          </p:nvSpPr>
          <p:spPr bwMode="auto">
            <a:xfrm>
              <a:off x="4416"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2" name="Line 50"/>
            <p:cNvSpPr>
              <a:spLocks noChangeShapeType="1"/>
            </p:cNvSpPr>
            <p:nvPr/>
          </p:nvSpPr>
          <p:spPr bwMode="auto">
            <a:xfrm flipH="1">
              <a:off x="4416"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3" name="Line 51"/>
            <p:cNvSpPr>
              <a:spLocks noChangeShapeType="1"/>
            </p:cNvSpPr>
            <p:nvPr/>
          </p:nvSpPr>
          <p:spPr bwMode="auto">
            <a:xfrm>
              <a:off x="4512"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4" name="Line 52"/>
            <p:cNvSpPr>
              <a:spLocks noChangeShapeType="1"/>
            </p:cNvSpPr>
            <p:nvPr/>
          </p:nvSpPr>
          <p:spPr bwMode="auto">
            <a:xfrm flipH="1">
              <a:off x="4512"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5" name="Line 53"/>
            <p:cNvSpPr>
              <a:spLocks noChangeShapeType="1"/>
            </p:cNvSpPr>
            <p:nvPr/>
          </p:nvSpPr>
          <p:spPr bwMode="auto">
            <a:xfrm>
              <a:off x="4608"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6" name="Line 54"/>
            <p:cNvSpPr>
              <a:spLocks noChangeShapeType="1"/>
            </p:cNvSpPr>
            <p:nvPr/>
          </p:nvSpPr>
          <p:spPr bwMode="auto">
            <a:xfrm flipH="1">
              <a:off x="4608"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7" name="Line 55"/>
            <p:cNvSpPr>
              <a:spLocks noChangeShapeType="1"/>
            </p:cNvSpPr>
            <p:nvPr/>
          </p:nvSpPr>
          <p:spPr bwMode="auto">
            <a:xfrm>
              <a:off x="4704" y="30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88" name="Line 56"/>
            <p:cNvSpPr>
              <a:spLocks noChangeShapeType="1"/>
            </p:cNvSpPr>
            <p:nvPr/>
          </p:nvSpPr>
          <p:spPr bwMode="auto">
            <a:xfrm flipH="1">
              <a:off x="4704" y="29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89" name="Group 57"/>
          <p:cNvGrpSpPr>
            <a:grpSpLocks/>
          </p:cNvGrpSpPr>
          <p:nvPr/>
        </p:nvGrpSpPr>
        <p:grpSpPr bwMode="auto">
          <a:xfrm>
            <a:off x="1295400" y="4273231"/>
            <a:ext cx="685800" cy="460375"/>
            <a:chOff x="720" y="2926"/>
            <a:chExt cx="432" cy="290"/>
          </a:xfrm>
        </p:grpSpPr>
        <p:sp>
          <p:nvSpPr>
            <p:cNvPr id="402490" name="Text Box 58"/>
            <p:cNvSpPr txBox="1">
              <a:spLocks noChangeArrowheads="1"/>
            </p:cNvSpPr>
            <p:nvPr/>
          </p:nvSpPr>
          <p:spPr bwMode="auto">
            <a:xfrm>
              <a:off x="720" y="292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402491" name="Line 59"/>
            <p:cNvSpPr>
              <a:spLocks noChangeShapeType="1"/>
            </p:cNvSpPr>
            <p:nvPr/>
          </p:nvSpPr>
          <p:spPr bwMode="auto">
            <a:xfrm>
              <a:off x="960" y="32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92" name="Group 60"/>
          <p:cNvGrpSpPr>
            <a:grpSpLocks/>
          </p:cNvGrpSpPr>
          <p:nvPr/>
        </p:nvGrpSpPr>
        <p:grpSpPr bwMode="auto">
          <a:xfrm>
            <a:off x="3124200" y="4276406"/>
            <a:ext cx="1219200" cy="457200"/>
            <a:chOff x="1872" y="2928"/>
            <a:chExt cx="768" cy="288"/>
          </a:xfrm>
        </p:grpSpPr>
        <p:sp>
          <p:nvSpPr>
            <p:cNvPr id="402493" name="Line 61"/>
            <p:cNvSpPr>
              <a:spLocks noChangeShapeType="1"/>
            </p:cNvSpPr>
            <p:nvPr/>
          </p:nvSpPr>
          <p:spPr bwMode="auto">
            <a:xfrm>
              <a:off x="2400"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4" name="Line 62"/>
            <p:cNvSpPr>
              <a:spLocks noChangeShapeType="1"/>
            </p:cNvSpPr>
            <p:nvPr/>
          </p:nvSpPr>
          <p:spPr bwMode="auto">
            <a:xfrm>
              <a:off x="230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5" name="Line 63"/>
            <p:cNvSpPr>
              <a:spLocks noChangeShapeType="1"/>
            </p:cNvSpPr>
            <p:nvPr/>
          </p:nvSpPr>
          <p:spPr bwMode="auto">
            <a:xfrm>
              <a:off x="1872" y="292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496" name="Group 64"/>
          <p:cNvGrpSpPr>
            <a:grpSpLocks/>
          </p:cNvGrpSpPr>
          <p:nvPr/>
        </p:nvGrpSpPr>
        <p:grpSpPr bwMode="auto">
          <a:xfrm>
            <a:off x="4267200" y="4276406"/>
            <a:ext cx="1447800" cy="457200"/>
            <a:chOff x="2592" y="2928"/>
            <a:chExt cx="912" cy="288"/>
          </a:xfrm>
        </p:grpSpPr>
        <p:sp>
          <p:nvSpPr>
            <p:cNvPr id="402497" name="Line 65"/>
            <p:cNvSpPr>
              <a:spLocks noChangeShapeType="1"/>
            </p:cNvSpPr>
            <p:nvPr/>
          </p:nvSpPr>
          <p:spPr bwMode="auto">
            <a:xfrm>
              <a:off x="3168" y="292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8" name="Line 66"/>
            <p:cNvSpPr>
              <a:spLocks noChangeShapeType="1"/>
            </p:cNvSpPr>
            <p:nvPr/>
          </p:nvSpPr>
          <p:spPr bwMode="auto">
            <a:xfrm flipV="1">
              <a:off x="3072"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499" name="Line 67"/>
            <p:cNvSpPr>
              <a:spLocks noChangeShapeType="1"/>
            </p:cNvSpPr>
            <p:nvPr/>
          </p:nvSpPr>
          <p:spPr bwMode="auto">
            <a:xfrm>
              <a:off x="2592" y="321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500" name="Group 68"/>
          <p:cNvGrpSpPr>
            <a:grpSpLocks/>
          </p:cNvGrpSpPr>
          <p:nvPr/>
        </p:nvGrpSpPr>
        <p:grpSpPr bwMode="auto">
          <a:xfrm>
            <a:off x="5638800" y="4276406"/>
            <a:ext cx="2209800" cy="457200"/>
            <a:chOff x="3456" y="2928"/>
            <a:chExt cx="1392" cy="288"/>
          </a:xfrm>
        </p:grpSpPr>
        <p:sp>
          <p:nvSpPr>
            <p:cNvPr id="402501" name="Line 69"/>
            <p:cNvSpPr>
              <a:spLocks noChangeShapeType="1"/>
            </p:cNvSpPr>
            <p:nvPr/>
          </p:nvSpPr>
          <p:spPr bwMode="auto">
            <a:xfrm>
              <a:off x="4080" y="321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2" name="Line 70"/>
            <p:cNvSpPr>
              <a:spLocks noChangeShapeType="1"/>
            </p:cNvSpPr>
            <p:nvPr/>
          </p:nvSpPr>
          <p:spPr bwMode="auto">
            <a:xfrm>
              <a:off x="398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3" name="Line 71"/>
            <p:cNvSpPr>
              <a:spLocks noChangeShapeType="1"/>
            </p:cNvSpPr>
            <p:nvPr/>
          </p:nvSpPr>
          <p:spPr bwMode="auto">
            <a:xfrm>
              <a:off x="3456" y="2928"/>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2509" name="Group 77"/>
          <p:cNvGrpSpPr>
            <a:grpSpLocks/>
          </p:cNvGrpSpPr>
          <p:nvPr/>
        </p:nvGrpSpPr>
        <p:grpSpPr bwMode="auto">
          <a:xfrm>
            <a:off x="1676400" y="2904807"/>
            <a:ext cx="1158875" cy="2579688"/>
            <a:chOff x="960" y="2352"/>
            <a:chExt cx="730" cy="1625"/>
          </a:xfrm>
        </p:grpSpPr>
        <p:sp>
          <p:nvSpPr>
            <p:cNvPr id="402505" name="Line 73"/>
            <p:cNvSpPr>
              <a:spLocks noChangeShapeType="1"/>
            </p:cNvSpPr>
            <p:nvPr/>
          </p:nvSpPr>
          <p:spPr bwMode="auto">
            <a:xfrm>
              <a:off x="1296" y="2352"/>
              <a:ext cx="0" cy="1392"/>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6" name="Line 74"/>
            <p:cNvSpPr>
              <a:spLocks noChangeShapeType="1"/>
            </p:cNvSpPr>
            <p:nvPr/>
          </p:nvSpPr>
          <p:spPr bwMode="auto">
            <a:xfrm>
              <a:off x="1632" y="3216"/>
              <a:ext cx="0" cy="528"/>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7" name="Line 75"/>
            <p:cNvSpPr>
              <a:spLocks noChangeShapeType="1"/>
            </p:cNvSpPr>
            <p:nvPr/>
          </p:nvSpPr>
          <p:spPr bwMode="auto">
            <a:xfrm>
              <a:off x="1296" y="3648"/>
              <a:ext cx="336" cy="0"/>
            </a:xfrm>
            <a:prstGeom prst="line">
              <a:avLst/>
            </a:prstGeom>
            <a:noFill/>
            <a:ln w="28575">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08" name="Text Box 76"/>
            <p:cNvSpPr txBox="1">
              <a:spLocks noChangeArrowheads="1"/>
            </p:cNvSpPr>
            <p:nvPr/>
          </p:nvSpPr>
          <p:spPr bwMode="auto">
            <a:xfrm>
              <a:off x="960" y="3744"/>
              <a:ext cx="7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tpLH</a:t>
              </a:r>
              <a:r>
                <a:rPr lang="en-US" altLang="zh-CN" dirty="0">
                  <a:solidFill>
                    <a:srgbClr val="FF0000"/>
                  </a:solidFill>
                </a:rPr>
                <a:t>(SQ)</a:t>
              </a:r>
            </a:p>
          </p:txBody>
        </p:sp>
      </p:grpSp>
      <p:grpSp>
        <p:nvGrpSpPr>
          <p:cNvPr id="402516" name="Group 84"/>
          <p:cNvGrpSpPr>
            <a:grpSpLocks/>
          </p:cNvGrpSpPr>
          <p:nvPr/>
        </p:nvGrpSpPr>
        <p:grpSpPr bwMode="auto">
          <a:xfrm>
            <a:off x="3140077" y="3590607"/>
            <a:ext cx="1171576" cy="1893888"/>
            <a:chOff x="1882" y="2784"/>
            <a:chExt cx="738" cy="1193"/>
          </a:xfrm>
        </p:grpSpPr>
        <p:sp>
          <p:nvSpPr>
            <p:cNvPr id="402512" name="Line 80"/>
            <p:cNvSpPr>
              <a:spLocks noChangeShapeType="1"/>
            </p:cNvSpPr>
            <p:nvPr/>
          </p:nvSpPr>
          <p:spPr bwMode="auto">
            <a:xfrm>
              <a:off x="2016" y="2784"/>
              <a:ext cx="0" cy="960"/>
            </a:xfrm>
            <a:prstGeom prst="line">
              <a:avLst/>
            </a:prstGeom>
            <a:noFill/>
            <a:ln w="1905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3" name="Line 81"/>
            <p:cNvSpPr>
              <a:spLocks noChangeShapeType="1"/>
            </p:cNvSpPr>
            <p:nvPr/>
          </p:nvSpPr>
          <p:spPr bwMode="auto">
            <a:xfrm>
              <a:off x="2352" y="3216"/>
              <a:ext cx="0" cy="528"/>
            </a:xfrm>
            <a:prstGeom prst="line">
              <a:avLst/>
            </a:prstGeom>
            <a:noFill/>
            <a:ln w="19050">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4" name="Line 82"/>
            <p:cNvSpPr>
              <a:spLocks noChangeShapeType="1"/>
            </p:cNvSpPr>
            <p:nvPr/>
          </p:nvSpPr>
          <p:spPr bwMode="auto">
            <a:xfrm>
              <a:off x="2016" y="3648"/>
              <a:ext cx="336" cy="0"/>
            </a:xfrm>
            <a:prstGeom prst="line">
              <a:avLst/>
            </a:prstGeom>
            <a:noFill/>
            <a:ln w="19050">
              <a:solidFill>
                <a:srgbClr val="0070C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2515" name="Text Box 83"/>
            <p:cNvSpPr txBox="1">
              <a:spLocks noChangeArrowheads="1"/>
            </p:cNvSpPr>
            <p:nvPr/>
          </p:nvSpPr>
          <p:spPr bwMode="auto">
            <a:xfrm>
              <a:off x="1882" y="3744"/>
              <a:ext cx="738"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smtClean="0">
                  <a:solidFill>
                    <a:srgbClr val="0070C0"/>
                  </a:solidFill>
                </a:rPr>
                <a:t>tpHL</a:t>
              </a:r>
              <a:r>
                <a:rPr lang="en-US" altLang="zh-CN" dirty="0" smtClean="0">
                  <a:solidFill>
                    <a:srgbClr val="0070C0"/>
                  </a:solidFill>
                </a:rPr>
                <a:t>(RQ</a:t>
              </a:r>
              <a:r>
                <a:rPr lang="en-US" altLang="zh-CN" dirty="0">
                  <a:solidFill>
                    <a:srgbClr val="0070C0"/>
                  </a:solidFill>
                </a:rPr>
                <a:t>)</a:t>
              </a:r>
              <a:endParaRPr lang="zh-CN" altLang="en-US" dirty="0">
                <a:solidFill>
                  <a:srgbClr val="0070C0"/>
                </a:solidFill>
              </a:endParaRPr>
            </a:p>
          </p:txBody>
        </p:sp>
      </p:grpSp>
      <p:sp>
        <p:nvSpPr>
          <p:cNvPr id="402733" name="Freeform 301"/>
          <p:cNvSpPr>
            <a:spLocks/>
          </p:cNvSpPr>
          <p:nvPr/>
        </p:nvSpPr>
        <p:spPr bwMode="auto">
          <a:xfrm>
            <a:off x="4606925" y="3104831"/>
            <a:ext cx="498475" cy="1436688"/>
          </a:xfrm>
          <a:custGeom>
            <a:avLst/>
            <a:gdLst>
              <a:gd name="T0" fmla="*/ 0 w 337"/>
              <a:gd name="T1" fmla="*/ 0 h 905"/>
              <a:gd name="T2" fmla="*/ 15 w 337"/>
              <a:gd name="T3" fmla="*/ 22 h 905"/>
              <a:gd name="T4" fmla="*/ 60 w 337"/>
              <a:gd name="T5" fmla="*/ 52 h 905"/>
              <a:gd name="T6" fmla="*/ 90 w 337"/>
              <a:gd name="T7" fmla="*/ 90 h 905"/>
              <a:gd name="T8" fmla="*/ 98 w 337"/>
              <a:gd name="T9" fmla="*/ 112 h 905"/>
              <a:gd name="T10" fmla="*/ 128 w 337"/>
              <a:gd name="T11" fmla="*/ 157 h 905"/>
              <a:gd name="T12" fmla="*/ 172 w 337"/>
              <a:gd name="T13" fmla="*/ 598 h 905"/>
              <a:gd name="T14" fmla="*/ 232 w 337"/>
              <a:gd name="T15" fmla="*/ 800 h 905"/>
              <a:gd name="T16" fmla="*/ 262 w 337"/>
              <a:gd name="T17" fmla="*/ 845 h 905"/>
              <a:gd name="T18" fmla="*/ 307 w 337"/>
              <a:gd name="T19" fmla="*/ 860 h 905"/>
              <a:gd name="T20" fmla="*/ 330 w 337"/>
              <a:gd name="T21" fmla="*/ 883 h 905"/>
              <a:gd name="T22" fmla="*/ 337 w 337"/>
              <a:gd name="T23" fmla="*/ 905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905">
                <a:moveTo>
                  <a:pt x="0" y="0"/>
                </a:moveTo>
                <a:cubicBezTo>
                  <a:pt x="5" y="7"/>
                  <a:pt x="8" y="16"/>
                  <a:pt x="15" y="22"/>
                </a:cubicBezTo>
                <a:cubicBezTo>
                  <a:pt x="29" y="34"/>
                  <a:pt x="60" y="52"/>
                  <a:pt x="60" y="52"/>
                </a:cubicBezTo>
                <a:cubicBezTo>
                  <a:pt x="80" y="109"/>
                  <a:pt x="52" y="43"/>
                  <a:pt x="90" y="90"/>
                </a:cubicBezTo>
                <a:cubicBezTo>
                  <a:pt x="95" y="96"/>
                  <a:pt x="94" y="105"/>
                  <a:pt x="98" y="112"/>
                </a:cubicBezTo>
                <a:cubicBezTo>
                  <a:pt x="107" y="128"/>
                  <a:pt x="128" y="157"/>
                  <a:pt x="128" y="157"/>
                </a:cubicBezTo>
                <a:cubicBezTo>
                  <a:pt x="173" y="298"/>
                  <a:pt x="126" y="454"/>
                  <a:pt x="172" y="598"/>
                </a:cubicBezTo>
                <a:cubicBezTo>
                  <a:pt x="180" y="679"/>
                  <a:pt x="187" y="732"/>
                  <a:pt x="232" y="800"/>
                </a:cubicBezTo>
                <a:cubicBezTo>
                  <a:pt x="262" y="845"/>
                  <a:pt x="232" y="801"/>
                  <a:pt x="262" y="845"/>
                </a:cubicBezTo>
                <a:cubicBezTo>
                  <a:pt x="271" y="858"/>
                  <a:pt x="307" y="860"/>
                  <a:pt x="307" y="860"/>
                </a:cubicBezTo>
                <a:cubicBezTo>
                  <a:pt x="315" y="868"/>
                  <a:pt x="324" y="874"/>
                  <a:pt x="330" y="883"/>
                </a:cubicBezTo>
                <a:cubicBezTo>
                  <a:pt x="334" y="889"/>
                  <a:pt x="337" y="905"/>
                  <a:pt x="337" y="905"/>
                </a:cubicBezTo>
              </a:path>
            </a:pathLst>
          </a:custGeom>
          <a:noFill/>
          <a:ln w="19050" cap="flat" cmpd="sng">
            <a:solidFill>
              <a:srgbClr val="FF66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标题 7"/>
          <p:cNvSpPr txBox="1">
            <a:spLocks/>
          </p:cNvSpPr>
          <p:nvPr/>
        </p:nvSpPr>
        <p:spPr>
          <a:xfrm>
            <a:off x="1000125" y="185738"/>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en-US" altLang="zh-CN" dirty="0" smtClean="0"/>
              <a:t>S-R</a:t>
            </a:r>
            <a:r>
              <a:rPr lang="zh-CN" altLang="en-US" dirty="0" smtClean="0"/>
              <a:t>锁存器时间参数</a:t>
            </a:r>
          </a:p>
        </p:txBody>
      </p:sp>
      <p:sp>
        <p:nvSpPr>
          <p:cNvPr id="180" name="矩形 179"/>
          <p:cNvSpPr/>
          <p:nvPr/>
        </p:nvSpPr>
        <p:spPr>
          <a:xfrm>
            <a:off x="3151188" y="2612706"/>
            <a:ext cx="1416050" cy="461963"/>
          </a:xfrm>
          <a:prstGeom prst="rect">
            <a:avLst/>
          </a:prstGeom>
          <a:solidFill>
            <a:schemeClr val="accent6">
              <a:lumMod val="20000"/>
              <a:lumOff val="80000"/>
            </a:schemeClr>
          </a:solidFill>
          <a:ln>
            <a:solidFill>
              <a:srgbClr val="002060"/>
            </a:solidFill>
          </a:ln>
        </p:spPr>
        <p:txBody>
          <a:bodyPr wrap="none">
            <a:spAutoFit/>
          </a:bodyPr>
          <a:lstStyle/>
          <a:p>
            <a:pPr>
              <a:defRPr/>
            </a:pPr>
            <a:r>
              <a:rPr lang="zh-CN" altLang="en-US" sz="2400" dirty="0">
                <a:latin typeface="Arial" charset="0"/>
              </a:rPr>
              <a:t>传播延迟</a:t>
            </a:r>
            <a:endParaRPr lang="en-US" altLang="zh-CN" sz="2400" dirty="0">
              <a:latin typeface="Arial" charset="0"/>
            </a:endParaRPr>
          </a:p>
        </p:txBody>
      </p:sp>
      <p:cxnSp>
        <p:nvCxnSpPr>
          <p:cNvPr id="181" name="直接箭头连接符 180"/>
          <p:cNvCxnSpPr/>
          <p:nvPr/>
        </p:nvCxnSpPr>
        <p:spPr>
          <a:xfrm flipH="1">
            <a:off x="2281592" y="3104831"/>
            <a:ext cx="869596" cy="14206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a:off x="3151188" y="3104831"/>
            <a:ext cx="429507" cy="12661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6501606" y="2564904"/>
            <a:ext cx="2084387" cy="460375"/>
          </a:xfrm>
          <a:prstGeom prst="rect">
            <a:avLst/>
          </a:prstGeom>
          <a:solidFill>
            <a:schemeClr val="accent6">
              <a:lumMod val="20000"/>
              <a:lumOff val="80000"/>
            </a:schemeClr>
          </a:solidFill>
          <a:ln>
            <a:solidFill>
              <a:srgbClr val="002060"/>
            </a:solidFill>
          </a:ln>
        </p:spPr>
        <p:txBody>
          <a:bodyPr>
            <a:spAutoFit/>
          </a:bodyPr>
          <a:lstStyle/>
          <a:p>
            <a:pPr>
              <a:defRPr/>
            </a:pPr>
            <a:r>
              <a:rPr lang="zh-CN" altLang="en-US" sz="2400" dirty="0">
                <a:latin typeface="Arial" charset="0"/>
              </a:rPr>
              <a:t>最小脉冲宽度</a:t>
            </a:r>
          </a:p>
        </p:txBody>
      </p:sp>
      <p:cxnSp>
        <p:nvCxnSpPr>
          <p:cNvPr id="187" name="直接箭头连接符 186"/>
          <p:cNvCxnSpPr/>
          <p:nvPr/>
        </p:nvCxnSpPr>
        <p:spPr>
          <a:xfrm rot="5400000">
            <a:off x="5838030" y="3425330"/>
            <a:ext cx="1300163" cy="5000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835511" y="3293851"/>
            <a:ext cx="2304256" cy="707886"/>
          </a:xfrm>
          <a:prstGeom prst="rect">
            <a:avLst/>
          </a:prstGeom>
          <a:solidFill>
            <a:schemeClr val="accent5">
              <a:lumMod val="20000"/>
              <a:lumOff val="80000"/>
            </a:schemeClr>
          </a:solidFill>
        </p:spPr>
        <p:txBody>
          <a:bodyPr wrap="square">
            <a:spAutoFit/>
          </a:bodyPr>
          <a:lstStyle/>
          <a:p>
            <a:pPr>
              <a:defRPr/>
            </a:pPr>
            <a:r>
              <a:rPr lang="zh-CN" altLang="en-US" sz="2000" dirty="0">
                <a:solidFill>
                  <a:srgbClr val="FF0000"/>
                </a:solidFill>
                <a:latin typeface="Arial" charset="0"/>
              </a:rPr>
              <a:t>输入信号宽度必须大于最小脉冲宽度</a:t>
            </a:r>
          </a:p>
        </p:txBody>
      </p:sp>
      <p:sp>
        <p:nvSpPr>
          <p:cNvPr id="2" name="日期占位符 1"/>
          <p:cNvSpPr>
            <a:spLocks noGrp="1"/>
          </p:cNvSpPr>
          <p:nvPr>
            <p:ph type="dt" sz="half" idx="10"/>
          </p:nvPr>
        </p:nvSpPr>
        <p:spPr/>
        <p:txBody>
          <a:bodyPr/>
          <a:lstStyle/>
          <a:p>
            <a:pPr>
              <a:defRPr/>
            </a:pPr>
            <a:fld id="{3AF947B9-6B0A-4F81-B044-C66D1FC9BC2D}"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23</a:t>
            </a:fld>
            <a:endParaRPr lang="en-US" altLang="zh-CN"/>
          </a:p>
        </p:txBody>
      </p:sp>
    </p:spTree>
    <p:extLst>
      <p:ext uri="{BB962C8B-B14F-4D97-AF65-F5344CB8AC3E}">
        <p14:creationId xmlns:p14="http://schemas.microsoft.com/office/powerpoint/2010/main" val="2221726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2529"/>
                                        </p:tgtEl>
                                        <p:attrNameLst>
                                          <p:attrName>style.visibility</p:attrName>
                                        </p:attrNameLst>
                                      </p:cBhvr>
                                      <p:to>
                                        <p:strVal val="visible"/>
                                      </p:to>
                                    </p:set>
                                    <p:animEffect transition="in" filter="blinds(horizontal)">
                                      <p:cBhvr>
                                        <p:cTn id="7" dur="500"/>
                                        <p:tgtEl>
                                          <p:spTgt spid="4025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2732"/>
                                        </p:tgtEl>
                                        <p:attrNameLst>
                                          <p:attrName>style.visibility</p:attrName>
                                        </p:attrNameLst>
                                      </p:cBhvr>
                                      <p:to>
                                        <p:strVal val="visible"/>
                                      </p:to>
                                    </p:set>
                                    <p:animEffect transition="in" filter="blinds(horizontal)">
                                      <p:cBhvr>
                                        <p:cTn id="12" dur="500"/>
                                        <p:tgtEl>
                                          <p:spTgt spid="402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2489"/>
                                        </p:tgtEl>
                                        <p:attrNameLst>
                                          <p:attrName>style.visibility</p:attrName>
                                        </p:attrNameLst>
                                      </p:cBhvr>
                                      <p:to>
                                        <p:strVal val="visible"/>
                                      </p:to>
                                    </p:set>
                                    <p:animEffect transition="in" filter="blinds(horizontal)">
                                      <p:cBhvr>
                                        <p:cTn id="17" dur="500"/>
                                        <p:tgtEl>
                                          <p:spTgt spid="402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2467"/>
                                        </p:tgtEl>
                                        <p:attrNameLst>
                                          <p:attrName>style.visibility</p:attrName>
                                        </p:attrNameLst>
                                      </p:cBhvr>
                                      <p:to>
                                        <p:strVal val="visible"/>
                                      </p:to>
                                    </p:set>
                                    <p:animEffect transition="in" filter="wipe(left)">
                                      <p:cBhvr>
                                        <p:cTn id="22" dur="500"/>
                                        <p:tgtEl>
                                          <p:spTgt spid="4024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2509"/>
                                        </p:tgtEl>
                                        <p:attrNameLst>
                                          <p:attrName>style.visibility</p:attrName>
                                        </p:attrNameLst>
                                      </p:cBhvr>
                                      <p:to>
                                        <p:strVal val="visible"/>
                                      </p:to>
                                    </p:set>
                                    <p:animEffect transition="in" filter="wipe(up)">
                                      <p:cBhvr>
                                        <p:cTn id="27" dur="500"/>
                                        <p:tgtEl>
                                          <p:spTgt spid="4025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2492"/>
                                        </p:tgtEl>
                                        <p:attrNameLst>
                                          <p:attrName>style.visibility</p:attrName>
                                        </p:attrNameLst>
                                      </p:cBhvr>
                                      <p:to>
                                        <p:strVal val="visible"/>
                                      </p:to>
                                    </p:set>
                                    <p:animEffect transition="in" filter="wipe(left)">
                                      <p:cBhvr>
                                        <p:cTn id="32" dur="500"/>
                                        <p:tgtEl>
                                          <p:spTgt spid="4024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02516"/>
                                        </p:tgtEl>
                                        <p:attrNameLst>
                                          <p:attrName>style.visibility</p:attrName>
                                        </p:attrNameLst>
                                      </p:cBhvr>
                                      <p:to>
                                        <p:strVal val="visible"/>
                                      </p:to>
                                    </p:set>
                                    <p:animEffect transition="in" filter="wipe(up)">
                                      <p:cBhvr>
                                        <p:cTn id="37" dur="500"/>
                                        <p:tgtEl>
                                          <p:spTgt spid="402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2496"/>
                                        </p:tgtEl>
                                        <p:attrNameLst>
                                          <p:attrName>style.visibility</p:attrName>
                                        </p:attrNameLst>
                                      </p:cBhvr>
                                      <p:to>
                                        <p:strVal val="visible"/>
                                      </p:to>
                                    </p:set>
                                    <p:animEffect transition="in" filter="wipe(left)">
                                      <p:cBhvr>
                                        <p:cTn id="42" dur="500"/>
                                        <p:tgtEl>
                                          <p:spTgt spid="4024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2733"/>
                                        </p:tgtEl>
                                        <p:attrNameLst>
                                          <p:attrName>style.visibility</p:attrName>
                                        </p:attrNameLst>
                                      </p:cBhvr>
                                      <p:to>
                                        <p:strVal val="visible"/>
                                      </p:to>
                                    </p:set>
                                    <p:animEffect transition="in" filter="wipe(up)">
                                      <p:cBhvr>
                                        <p:cTn id="47" dur="500"/>
                                        <p:tgtEl>
                                          <p:spTgt spid="4027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02500"/>
                                        </p:tgtEl>
                                        <p:attrNameLst>
                                          <p:attrName>style.visibility</p:attrName>
                                        </p:attrNameLst>
                                      </p:cBhvr>
                                      <p:to>
                                        <p:strVal val="visible"/>
                                      </p:to>
                                    </p:set>
                                    <p:animEffect transition="in" filter="wipe(left)">
                                      <p:cBhvr>
                                        <p:cTn id="52" dur="500"/>
                                        <p:tgtEl>
                                          <p:spTgt spid="4025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402523"/>
                                        </p:tgtEl>
                                        <p:attrNameLst>
                                          <p:attrName>style.visibility</p:attrName>
                                        </p:attrNameLst>
                                      </p:cBhvr>
                                      <p:to>
                                        <p:strVal val="visible"/>
                                      </p:to>
                                    </p:set>
                                    <p:animEffect transition="in" filter="wipe(up)">
                                      <p:cBhvr>
                                        <p:cTn id="57" dur="500"/>
                                        <p:tgtEl>
                                          <p:spTgt spid="4025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02471"/>
                                        </p:tgtEl>
                                        <p:attrNameLst>
                                          <p:attrName>style.visibility</p:attrName>
                                        </p:attrNameLst>
                                      </p:cBhvr>
                                      <p:to>
                                        <p:strVal val="visible"/>
                                      </p:to>
                                    </p:set>
                                    <p:animEffect transition="in" filter="blinds(horizontal)">
                                      <p:cBhvr>
                                        <p:cTn id="62" dur="500"/>
                                        <p:tgtEl>
                                          <p:spTgt spid="4024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402528"/>
                                        </p:tgtEl>
                                        <p:attrNameLst>
                                          <p:attrName>style.visibility</p:attrName>
                                        </p:attrNameLst>
                                      </p:cBhvr>
                                      <p:to>
                                        <p:strVal val="visible"/>
                                      </p:to>
                                    </p:set>
                                    <p:animEffect transition="in" filter="blinds(horizontal)">
                                      <p:cBhvr>
                                        <p:cTn id="67" dur="500"/>
                                        <p:tgtEl>
                                          <p:spTgt spid="40252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0"/>
                                        </p:tgtEl>
                                        <p:attrNameLst>
                                          <p:attrName>style.visibility</p:attrName>
                                        </p:attrNameLst>
                                      </p:cBhvr>
                                      <p:to>
                                        <p:strVal val="visible"/>
                                      </p:to>
                                    </p:set>
                                    <p:animEffect transition="in" filter="blinds(horizontal)">
                                      <p:cBhvr>
                                        <p:cTn id="72" dur="500"/>
                                        <p:tgtEl>
                                          <p:spTgt spid="180"/>
                                        </p:tgtEl>
                                      </p:cBhvr>
                                    </p:animEffect>
                                  </p:childTnLst>
                                </p:cTn>
                              </p:par>
                              <p:par>
                                <p:cTn id="73" presetID="3" presetClass="entr" presetSubtype="10" fill="hold" nodeType="withEffect">
                                  <p:stCondLst>
                                    <p:cond delay="0"/>
                                  </p:stCondLst>
                                  <p:childTnLst>
                                    <p:set>
                                      <p:cBhvr>
                                        <p:cTn id="74" dur="1" fill="hold">
                                          <p:stCondLst>
                                            <p:cond delay="0"/>
                                          </p:stCondLst>
                                        </p:cTn>
                                        <p:tgtEl>
                                          <p:spTgt spid="181"/>
                                        </p:tgtEl>
                                        <p:attrNameLst>
                                          <p:attrName>style.visibility</p:attrName>
                                        </p:attrNameLst>
                                      </p:cBhvr>
                                      <p:to>
                                        <p:strVal val="visible"/>
                                      </p:to>
                                    </p:set>
                                    <p:animEffect transition="in" filter="blinds(horizontal)">
                                      <p:cBhvr>
                                        <p:cTn id="75" dur="500"/>
                                        <p:tgtEl>
                                          <p:spTgt spid="181"/>
                                        </p:tgtEl>
                                      </p:cBhvr>
                                    </p:animEffect>
                                  </p:childTnLst>
                                </p:cTn>
                              </p:par>
                              <p:par>
                                <p:cTn id="76" presetID="3" presetClass="entr" presetSubtype="10" fill="hold" nodeType="withEffect">
                                  <p:stCondLst>
                                    <p:cond delay="0"/>
                                  </p:stCondLst>
                                  <p:childTnLst>
                                    <p:set>
                                      <p:cBhvr>
                                        <p:cTn id="77" dur="1" fill="hold">
                                          <p:stCondLst>
                                            <p:cond delay="0"/>
                                          </p:stCondLst>
                                        </p:cTn>
                                        <p:tgtEl>
                                          <p:spTgt spid="182"/>
                                        </p:tgtEl>
                                        <p:attrNameLst>
                                          <p:attrName>style.visibility</p:attrName>
                                        </p:attrNameLst>
                                      </p:cBhvr>
                                      <p:to>
                                        <p:strVal val="visible"/>
                                      </p:to>
                                    </p:set>
                                    <p:animEffect transition="in" filter="blinds(horizontal)">
                                      <p:cBhvr>
                                        <p:cTn id="78" dur="500"/>
                                        <p:tgtEl>
                                          <p:spTgt spid="18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87"/>
                                        </p:tgtEl>
                                        <p:attrNameLst>
                                          <p:attrName>style.visibility</p:attrName>
                                        </p:attrNameLst>
                                      </p:cBhvr>
                                      <p:to>
                                        <p:strVal val="visible"/>
                                      </p:to>
                                    </p:set>
                                    <p:animEffect transition="in" filter="blinds(horizontal)">
                                      <p:cBhvr>
                                        <p:cTn id="83" dur="500"/>
                                        <p:tgtEl>
                                          <p:spTgt spid="18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86"/>
                                        </p:tgtEl>
                                        <p:attrNameLst>
                                          <p:attrName>style.visibility</p:attrName>
                                        </p:attrNameLst>
                                      </p:cBhvr>
                                      <p:to>
                                        <p:strVal val="visible"/>
                                      </p:to>
                                    </p:set>
                                    <p:animEffect transition="in" filter="blinds(horizontal)">
                                      <p:cBhvr>
                                        <p:cTn id="86" dur="500"/>
                                        <p:tgtEl>
                                          <p:spTgt spid="186"/>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8"/>
                                        </p:tgtEl>
                                        <p:attrNameLst>
                                          <p:attrName>style.visibility</p:attrName>
                                        </p:attrNameLst>
                                      </p:cBhvr>
                                      <p:to>
                                        <p:strVal val="visible"/>
                                      </p:to>
                                    </p:set>
                                    <p:animEffect transition="in" filter="blinds(horizontal)">
                                      <p:cBhvr>
                                        <p:cTn id="91"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733" grpId="0" animBg="1"/>
      <p:bldP spid="180" grpId="0" animBg="1"/>
      <p:bldP spid="186" grpId="0" animBg="1"/>
      <p:bldP spid="18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2" name="Rectangle 4"/>
          <p:cNvSpPr>
            <a:spLocks noGrp="1" noChangeArrowheads="1"/>
          </p:cNvSpPr>
          <p:nvPr>
            <p:ph type="title"/>
          </p:nvPr>
        </p:nvSpPr>
        <p:spPr/>
        <p:txBody>
          <a:bodyPr/>
          <a:lstStyle/>
          <a:p>
            <a:r>
              <a:rPr lang="en-US" altLang="zh-CN"/>
              <a:t>S-R</a:t>
            </a:r>
            <a:r>
              <a:rPr lang="zh-CN" altLang="en-US"/>
              <a:t>锁存器的动作特点</a:t>
            </a:r>
          </a:p>
        </p:txBody>
      </p:sp>
      <p:sp>
        <p:nvSpPr>
          <p:cNvPr id="421893" name="Rectangle 5"/>
          <p:cNvSpPr>
            <a:spLocks noGrp="1" noChangeArrowheads="1"/>
          </p:cNvSpPr>
          <p:nvPr>
            <p:ph idx="1"/>
          </p:nvPr>
        </p:nvSpPr>
        <p:spPr>
          <a:xfrm>
            <a:off x="457200" y="1219200"/>
            <a:ext cx="8382000" cy="4876800"/>
          </a:xfrm>
        </p:spPr>
        <p:txBody>
          <a:bodyPr/>
          <a:lstStyle/>
          <a:p>
            <a:pPr>
              <a:lnSpc>
                <a:spcPct val="120000"/>
              </a:lnSpc>
            </a:pPr>
            <a:r>
              <a:rPr lang="zh-CN" altLang="en-US" dirty="0"/>
              <a:t>输入信号在全部有效电平内，都能直接改变锁存器的状态（直接置位－复位触发器）</a:t>
            </a:r>
          </a:p>
          <a:p>
            <a:pPr>
              <a:lnSpc>
                <a:spcPct val="120000"/>
              </a:lnSpc>
            </a:pPr>
            <a:r>
              <a:rPr lang="zh-CN" altLang="en-US" dirty="0"/>
              <a:t>输入端需遵守约束条件</a:t>
            </a:r>
          </a:p>
          <a:p>
            <a:pPr>
              <a:lnSpc>
                <a:spcPct val="120000"/>
              </a:lnSpc>
            </a:pPr>
            <a:r>
              <a:rPr lang="zh-CN" altLang="en-US" dirty="0"/>
              <a:t>抗干扰能力最低</a:t>
            </a:r>
          </a:p>
          <a:p>
            <a:pPr lvl="1">
              <a:lnSpc>
                <a:spcPct val="120000"/>
              </a:lnSpc>
            </a:pPr>
            <a:r>
              <a:rPr lang="zh-CN" altLang="en-US" dirty="0"/>
              <a:t>当</a:t>
            </a:r>
            <a:r>
              <a:rPr lang="en-US" altLang="zh-CN" dirty="0"/>
              <a:t>S=R=1，</a:t>
            </a:r>
            <a:r>
              <a:rPr lang="zh-CN" altLang="en-US" dirty="0"/>
              <a:t>然后同时取消时</a:t>
            </a:r>
          </a:p>
          <a:p>
            <a:pPr lvl="1">
              <a:lnSpc>
                <a:spcPct val="120000"/>
              </a:lnSpc>
            </a:pPr>
            <a:r>
              <a:rPr lang="en-US" altLang="zh-CN" dirty="0"/>
              <a:t>S</a:t>
            </a:r>
            <a:r>
              <a:rPr lang="zh-CN" altLang="en-US" dirty="0"/>
              <a:t>和</a:t>
            </a:r>
            <a:r>
              <a:rPr lang="en-US" altLang="zh-CN" dirty="0"/>
              <a:t>R</a:t>
            </a:r>
            <a:r>
              <a:rPr lang="zh-CN" altLang="en-US" dirty="0"/>
              <a:t>端输入信号脉冲宽度过小</a:t>
            </a:r>
          </a:p>
          <a:p>
            <a:pPr lvl="1">
              <a:lnSpc>
                <a:spcPct val="120000"/>
              </a:lnSpc>
            </a:pPr>
            <a:r>
              <a:rPr lang="en-US" altLang="zh-CN" dirty="0"/>
              <a:t>S</a:t>
            </a:r>
            <a:r>
              <a:rPr lang="zh-CN" altLang="en-US" dirty="0"/>
              <a:t>和</a:t>
            </a:r>
            <a:r>
              <a:rPr lang="en-US" altLang="zh-CN" dirty="0"/>
              <a:t>R</a:t>
            </a:r>
            <a:r>
              <a:rPr lang="zh-CN" altLang="en-US" dirty="0"/>
              <a:t>端输入信号同时取反</a:t>
            </a:r>
          </a:p>
        </p:txBody>
      </p:sp>
      <p:sp>
        <p:nvSpPr>
          <p:cNvPr id="2" name="日期占位符 1"/>
          <p:cNvSpPr>
            <a:spLocks noGrp="1"/>
          </p:cNvSpPr>
          <p:nvPr>
            <p:ph type="dt" sz="half" idx="10"/>
          </p:nvPr>
        </p:nvSpPr>
        <p:spPr/>
        <p:txBody>
          <a:bodyPr/>
          <a:lstStyle/>
          <a:p>
            <a:pPr>
              <a:defRPr/>
            </a:pPr>
            <a:fld id="{7D6FB5F8-9524-40C5-A708-0CEA0977F58D}"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24</a:t>
            </a:fld>
            <a:endParaRPr lang="en-US" altLang="zh-CN"/>
          </a:p>
        </p:txBody>
      </p:sp>
      <p:grpSp>
        <p:nvGrpSpPr>
          <p:cNvPr id="421896" name="Group 8"/>
          <p:cNvGrpSpPr>
            <a:grpSpLocks/>
          </p:cNvGrpSpPr>
          <p:nvPr/>
        </p:nvGrpSpPr>
        <p:grpSpPr bwMode="auto">
          <a:xfrm>
            <a:off x="6172200" y="3717032"/>
            <a:ext cx="2133600" cy="1676400"/>
            <a:chOff x="3888" y="2496"/>
            <a:chExt cx="1344" cy="1056"/>
          </a:xfrm>
        </p:grpSpPr>
        <p:sp>
          <p:nvSpPr>
            <p:cNvPr id="421894" name="Text Box 6"/>
            <p:cNvSpPr txBox="1">
              <a:spLocks noChangeArrowheads="1"/>
            </p:cNvSpPr>
            <p:nvPr/>
          </p:nvSpPr>
          <p:spPr bwMode="auto">
            <a:xfrm>
              <a:off x="4080" y="2662"/>
              <a:ext cx="1152"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800" dirty="0">
                  <a:latin typeface="Arial" charset="0"/>
                  <a:ea typeface="楷体_GB2312" pitchFamily="49" charset="-122"/>
                </a:rPr>
                <a:t>锁存器进入亚稳态</a:t>
              </a:r>
            </a:p>
          </p:txBody>
        </p:sp>
        <p:sp>
          <p:nvSpPr>
            <p:cNvPr id="421895" name="AutoShape 7"/>
            <p:cNvSpPr>
              <a:spLocks/>
            </p:cNvSpPr>
            <p:nvPr/>
          </p:nvSpPr>
          <p:spPr bwMode="auto">
            <a:xfrm>
              <a:off x="3888" y="2496"/>
              <a:ext cx="144" cy="1056"/>
            </a:xfrm>
            <a:prstGeom prst="rightBrace">
              <a:avLst>
                <a:gd name="adj1" fmla="val 61111"/>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288703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dirty="0" smtClean="0"/>
              <a:t>S</a:t>
            </a:r>
            <a:r>
              <a:rPr lang="en-US" altLang="zh-CN" baseline="-25000" dirty="0" smtClean="0"/>
              <a:t> </a:t>
            </a:r>
            <a:r>
              <a:rPr lang="en-US" altLang="zh-CN" dirty="0"/>
              <a:t>-</a:t>
            </a:r>
            <a:r>
              <a:rPr lang="en-US" altLang="zh-CN" baseline="-25000" dirty="0"/>
              <a:t> </a:t>
            </a:r>
            <a:r>
              <a:rPr lang="en-US" altLang="zh-CN" dirty="0"/>
              <a:t>R</a:t>
            </a:r>
            <a:r>
              <a:rPr lang="zh-CN" altLang="en-US" dirty="0"/>
              <a:t>锁存器</a:t>
            </a:r>
            <a:r>
              <a:rPr lang="zh-CN" altLang="en-US" dirty="0" smtClean="0"/>
              <a:t>（</a:t>
            </a:r>
            <a:r>
              <a:rPr lang="en-US" altLang="zh-CN" dirty="0" smtClean="0"/>
              <a:t>S</a:t>
            </a:r>
            <a:r>
              <a:rPr lang="zh-CN" altLang="en-US" dirty="0" smtClean="0"/>
              <a:t>非</a:t>
            </a:r>
            <a:r>
              <a:rPr lang="en-US" altLang="zh-CN" dirty="0" smtClean="0"/>
              <a:t>R</a:t>
            </a:r>
            <a:r>
              <a:rPr lang="zh-CN" altLang="en-US" dirty="0" smtClean="0"/>
              <a:t>非锁存器</a:t>
            </a:r>
            <a:r>
              <a:rPr lang="en-US" altLang="zh-CN" dirty="0" smtClean="0"/>
              <a:t>）</a:t>
            </a:r>
            <a:endParaRPr lang="zh-CN" altLang="en-US" dirty="0"/>
          </a:p>
        </p:txBody>
      </p:sp>
      <p:sp>
        <p:nvSpPr>
          <p:cNvPr id="2" name="日期占位符 1"/>
          <p:cNvSpPr>
            <a:spLocks noGrp="1"/>
          </p:cNvSpPr>
          <p:nvPr>
            <p:ph type="dt" sz="half" idx="10"/>
          </p:nvPr>
        </p:nvSpPr>
        <p:spPr/>
        <p:txBody>
          <a:bodyPr/>
          <a:lstStyle/>
          <a:p>
            <a:pPr>
              <a:defRPr/>
            </a:pPr>
            <a:fld id="{E0351D77-16C2-4890-A94D-2400FFAD14D4}"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25</a:t>
            </a:fld>
            <a:endParaRPr lang="en-US" altLang="zh-CN"/>
          </a:p>
        </p:txBody>
      </p:sp>
      <p:sp>
        <p:nvSpPr>
          <p:cNvPr id="372740" name="Line 4"/>
          <p:cNvSpPr>
            <a:spLocks noChangeShapeType="1"/>
          </p:cNvSpPr>
          <p:nvPr/>
        </p:nvSpPr>
        <p:spPr bwMode="auto">
          <a:xfrm>
            <a:off x="1123244" y="332656"/>
            <a:ext cx="228600" cy="0"/>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41" name="Line 5"/>
          <p:cNvSpPr>
            <a:spLocks noChangeShapeType="1"/>
          </p:cNvSpPr>
          <p:nvPr/>
        </p:nvSpPr>
        <p:spPr bwMode="auto">
          <a:xfrm>
            <a:off x="1790700" y="332656"/>
            <a:ext cx="228600" cy="0"/>
          </a:xfrm>
          <a:prstGeom prst="line">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70" name="Text Box 34"/>
          <p:cNvSpPr txBox="1">
            <a:spLocks noChangeArrowheads="1"/>
          </p:cNvSpPr>
          <p:nvPr/>
        </p:nvSpPr>
        <p:spPr bwMode="auto">
          <a:xfrm>
            <a:off x="646113" y="4319463"/>
            <a:ext cx="2146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a typeface="黑体" pitchFamily="2" charset="-122"/>
              </a:rPr>
              <a:t>S_L = R_L = 1</a:t>
            </a:r>
            <a:endParaRPr lang="zh-CN" altLang="en-US" sz="2400" dirty="0">
              <a:solidFill>
                <a:srgbClr val="FF0000"/>
              </a:solidFill>
              <a:ea typeface="黑体" pitchFamily="2" charset="-122"/>
            </a:endParaRPr>
          </a:p>
        </p:txBody>
      </p:sp>
      <p:grpSp>
        <p:nvGrpSpPr>
          <p:cNvPr id="372823" name="Group 87"/>
          <p:cNvGrpSpPr>
            <a:grpSpLocks/>
          </p:cNvGrpSpPr>
          <p:nvPr/>
        </p:nvGrpSpPr>
        <p:grpSpPr bwMode="auto">
          <a:xfrm>
            <a:off x="5126041" y="1143000"/>
            <a:ext cx="2874964" cy="2971800"/>
            <a:chOff x="3194" y="720"/>
            <a:chExt cx="1811" cy="1872"/>
          </a:xfrm>
        </p:grpSpPr>
        <p:sp>
          <p:nvSpPr>
            <p:cNvPr id="372772" name="Text Box 36"/>
            <p:cNvSpPr txBox="1">
              <a:spLocks noChangeArrowheads="1"/>
            </p:cNvSpPr>
            <p:nvPr/>
          </p:nvSpPr>
          <p:spPr bwMode="auto">
            <a:xfrm>
              <a:off x="3359" y="1566"/>
              <a:ext cx="571"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Tahoma" pitchFamily="34" charset="0"/>
                </a:rPr>
                <a:t>1    1</a:t>
              </a:r>
            </a:p>
            <a:p>
              <a:pPr algn="ctr"/>
              <a:r>
                <a:rPr lang="zh-CN" altLang="en-US" sz="2400">
                  <a:latin typeface="Tahoma" pitchFamily="34" charset="0"/>
                </a:rPr>
                <a:t>1    0</a:t>
              </a:r>
            </a:p>
            <a:p>
              <a:pPr algn="ctr"/>
              <a:r>
                <a:rPr lang="zh-CN" altLang="en-US" sz="2400">
                  <a:latin typeface="Tahoma" pitchFamily="34" charset="0"/>
                </a:rPr>
                <a:t>0    1</a:t>
              </a:r>
            </a:p>
            <a:p>
              <a:pPr algn="ctr"/>
              <a:r>
                <a:rPr lang="zh-CN" altLang="en-US" sz="2400">
                  <a:latin typeface="Tahoma" pitchFamily="34" charset="0"/>
                </a:rPr>
                <a:t>0    0</a:t>
              </a:r>
            </a:p>
          </p:txBody>
        </p:sp>
        <p:sp>
          <p:nvSpPr>
            <p:cNvPr id="372773" name="Text Box 37"/>
            <p:cNvSpPr txBox="1">
              <a:spLocks noChangeArrowheads="1"/>
            </p:cNvSpPr>
            <p:nvPr/>
          </p:nvSpPr>
          <p:spPr bwMode="auto">
            <a:xfrm>
              <a:off x="3194" y="1200"/>
              <a:ext cx="9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t>S_L</a:t>
              </a:r>
              <a:r>
                <a:rPr lang="en-US" altLang="zh-CN" sz="2400" baseline="-25000"/>
                <a:t> </a:t>
              </a:r>
              <a:r>
                <a:rPr lang="en-US" altLang="zh-CN" sz="2400"/>
                <a:t> R_L</a:t>
              </a:r>
              <a:endParaRPr lang="en-US" altLang="zh-CN" sz="2400" baseline="-25000"/>
            </a:p>
          </p:txBody>
        </p:sp>
        <p:sp>
          <p:nvSpPr>
            <p:cNvPr id="372774" name="Line 38"/>
            <p:cNvSpPr>
              <a:spLocks noChangeShapeType="1"/>
            </p:cNvSpPr>
            <p:nvPr/>
          </p:nvSpPr>
          <p:spPr bwMode="auto">
            <a:xfrm>
              <a:off x="3312" y="1536"/>
              <a:ext cx="164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5" name="Text Box 39"/>
            <p:cNvSpPr txBox="1">
              <a:spLocks noChangeArrowheads="1"/>
            </p:cNvSpPr>
            <p:nvPr/>
          </p:nvSpPr>
          <p:spPr bwMode="auto">
            <a:xfrm>
              <a:off x="4068" y="1566"/>
              <a:ext cx="892"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smtClean="0">
                  <a:latin typeface="Tahoma" pitchFamily="34" charset="0"/>
                  <a:ea typeface="黑体" pitchFamily="2" charset="-122"/>
                </a:rPr>
                <a:t>维持现态</a:t>
              </a:r>
              <a:endParaRPr lang="zh-CN" altLang="en-US" sz="2400" dirty="0">
                <a:latin typeface="Tahoma" pitchFamily="34" charset="0"/>
                <a:ea typeface="黑体" pitchFamily="2" charset="-122"/>
              </a:endParaRP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chemeClr val="accent1"/>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72776" name="Text Box 40"/>
            <p:cNvSpPr txBox="1">
              <a:spLocks noChangeArrowheads="1"/>
            </p:cNvSpPr>
            <p:nvPr/>
          </p:nvSpPr>
          <p:spPr bwMode="auto">
            <a:xfrm>
              <a:off x="4093" y="1200"/>
              <a:ext cx="82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t>Q     </a:t>
              </a:r>
              <a:r>
                <a:rPr lang="en-US" altLang="zh-CN" sz="2400" dirty="0" smtClean="0"/>
                <a:t>QN</a:t>
              </a:r>
              <a:endParaRPr lang="en-US" altLang="zh-CN" sz="2400" dirty="0"/>
            </a:p>
          </p:txBody>
        </p:sp>
        <p:sp>
          <p:nvSpPr>
            <p:cNvPr id="372777" name="Line 41"/>
            <p:cNvSpPr>
              <a:spLocks noChangeShapeType="1"/>
            </p:cNvSpPr>
            <p:nvPr/>
          </p:nvSpPr>
          <p:spPr bwMode="auto">
            <a:xfrm>
              <a:off x="4045" y="1152"/>
              <a:ext cx="0" cy="1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8" name="Line 42"/>
            <p:cNvSpPr>
              <a:spLocks noChangeShapeType="1"/>
            </p:cNvSpPr>
            <p:nvPr/>
          </p:nvSpPr>
          <p:spPr bwMode="auto">
            <a:xfrm>
              <a:off x="3312" y="1152"/>
              <a:ext cx="1645"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79" name="Line 43"/>
            <p:cNvSpPr>
              <a:spLocks noChangeShapeType="1"/>
            </p:cNvSpPr>
            <p:nvPr/>
          </p:nvSpPr>
          <p:spPr bwMode="auto">
            <a:xfrm>
              <a:off x="3264" y="2592"/>
              <a:ext cx="1693"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2780" name="Text Box 44"/>
            <p:cNvSpPr txBox="1">
              <a:spLocks noChangeArrowheads="1"/>
            </p:cNvSpPr>
            <p:nvPr/>
          </p:nvSpPr>
          <p:spPr bwMode="auto">
            <a:xfrm>
              <a:off x="3264" y="720"/>
              <a:ext cx="174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lang="en-US" altLang="zh-CN" sz="2400" dirty="0"/>
                <a:t>S-R</a:t>
              </a:r>
              <a:r>
                <a:rPr lang="zh-CN" altLang="en-US" sz="2400" dirty="0">
                  <a:ea typeface="黑体" pitchFamily="2" charset="-122"/>
                </a:rPr>
                <a:t>锁存器</a:t>
              </a:r>
              <a:r>
                <a:rPr lang="zh-CN" altLang="en-US" sz="2400" dirty="0">
                  <a:solidFill>
                    <a:srgbClr val="002060"/>
                  </a:solidFill>
                  <a:ea typeface="黑体" pitchFamily="2" charset="-122"/>
                </a:rPr>
                <a:t>功能表</a:t>
              </a:r>
            </a:p>
          </p:txBody>
        </p:sp>
      </p:grpSp>
      <p:sp>
        <p:nvSpPr>
          <p:cNvPr id="372781" name="Text Box 45"/>
          <p:cNvSpPr txBox="1">
            <a:spLocks noChangeArrowheads="1"/>
          </p:cNvSpPr>
          <p:nvPr/>
        </p:nvSpPr>
        <p:spPr bwMode="auto">
          <a:xfrm>
            <a:off x="2854325" y="4316288"/>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ahoma" pitchFamily="34" charset="0"/>
                <a:ea typeface="黑体" pitchFamily="2" charset="-122"/>
              </a:rPr>
              <a:t>电路</a:t>
            </a:r>
            <a:r>
              <a:rPr lang="zh-CN" altLang="en-US" sz="2400" dirty="0" smtClean="0">
                <a:latin typeface="Tahoma" pitchFamily="34" charset="0"/>
                <a:ea typeface="黑体" pitchFamily="2" charset="-122"/>
              </a:rPr>
              <a:t>维持现态</a:t>
            </a:r>
            <a:endParaRPr lang="zh-CN" altLang="en-US" sz="2400" dirty="0">
              <a:latin typeface="Tahoma" pitchFamily="34" charset="0"/>
              <a:ea typeface="黑体" pitchFamily="2" charset="-122"/>
            </a:endParaRPr>
          </a:p>
        </p:txBody>
      </p:sp>
      <p:sp>
        <p:nvSpPr>
          <p:cNvPr id="372782" name="Text Box 46"/>
          <p:cNvSpPr txBox="1">
            <a:spLocks noChangeArrowheads="1"/>
          </p:cNvSpPr>
          <p:nvPr/>
        </p:nvSpPr>
        <p:spPr bwMode="auto">
          <a:xfrm>
            <a:off x="646113" y="4852863"/>
            <a:ext cx="2487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S_L = 1, R_L = 0</a:t>
            </a:r>
            <a:endParaRPr lang="zh-CN" altLang="en-US" sz="2400" dirty="0">
              <a:solidFill>
                <a:srgbClr val="FF0000"/>
              </a:solidFill>
            </a:endParaRPr>
          </a:p>
        </p:txBody>
      </p:sp>
      <p:sp>
        <p:nvSpPr>
          <p:cNvPr id="372783" name="Text Box 47"/>
          <p:cNvSpPr txBox="1">
            <a:spLocks noChangeArrowheads="1"/>
          </p:cNvSpPr>
          <p:nvPr/>
        </p:nvSpPr>
        <p:spPr bwMode="auto">
          <a:xfrm>
            <a:off x="3252671" y="4911444"/>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0, </a:t>
            </a:r>
            <a:r>
              <a:rPr lang="en-US" altLang="zh-CN" sz="2400" dirty="0" smtClean="0">
                <a:latin typeface="Tahoma" pitchFamily="34" charset="0"/>
              </a:rPr>
              <a:t>QN </a:t>
            </a:r>
            <a:r>
              <a:rPr lang="en-US" altLang="zh-CN" sz="2400" dirty="0">
                <a:latin typeface="Tahoma" pitchFamily="34" charset="0"/>
              </a:rPr>
              <a:t>= 1</a:t>
            </a:r>
            <a:endParaRPr lang="zh-CN" altLang="en-US" sz="2400" dirty="0">
              <a:latin typeface="Tahoma" pitchFamily="34" charset="0"/>
            </a:endParaRPr>
          </a:p>
        </p:txBody>
      </p:sp>
      <p:sp>
        <p:nvSpPr>
          <p:cNvPr id="372784" name="Text Box 48"/>
          <p:cNvSpPr txBox="1">
            <a:spLocks noChangeArrowheads="1"/>
          </p:cNvSpPr>
          <p:nvPr/>
        </p:nvSpPr>
        <p:spPr bwMode="auto">
          <a:xfrm>
            <a:off x="644525" y="5373563"/>
            <a:ext cx="24877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S_L = 0, R_L = 1</a:t>
            </a:r>
            <a:endParaRPr lang="zh-CN" altLang="en-US" sz="2400" dirty="0">
              <a:solidFill>
                <a:srgbClr val="FF0000"/>
              </a:solidFill>
            </a:endParaRPr>
          </a:p>
        </p:txBody>
      </p:sp>
      <p:sp>
        <p:nvSpPr>
          <p:cNvPr id="372785" name="Text Box 49"/>
          <p:cNvSpPr txBox="1">
            <a:spLocks noChangeArrowheads="1"/>
          </p:cNvSpPr>
          <p:nvPr/>
        </p:nvSpPr>
        <p:spPr bwMode="auto">
          <a:xfrm>
            <a:off x="3254059" y="5383088"/>
            <a:ext cx="21852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1, </a:t>
            </a:r>
            <a:r>
              <a:rPr lang="en-US" altLang="zh-CN" sz="2400" dirty="0" smtClean="0">
                <a:latin typeface="Tahoma" pitchFamily="34" charset="0"/>
              </a:rPr>
              <a:t>QN </a:t>
            </a:r>
            <a:r>
              <a:rPr lang="en-US" altLang="zh-CN" sz="2400" dirty="0">
                <a:latin typeface="Tahoma" pitchFamily="34" charset="0"/>
              </a:rPr>
              <a:t>= 0</a:t>
            </a:r>
            <a:endParaRPr lang="zh-CN" altLang="en-US" sz="2400" dirty="0">
              <a:latin typeface="Tahoma" pitchFamily="34" charset="0"/>
            </a:endParaRPr>
          </a:p>
        </p:txBody>
      </p:sp>
      <p:sp>
        <p:nvSpPr>
          <p:cNvPr id="372786" name="Text Box 50"/>
          <p:cNvSpPr txBox="1">
            <a:spLocks noChangeArrowheads="1"/>
          </p:cNvSpPr>
          <p:nvPr/>
        </p:nvSpPr>
        <p:spPr bwMode="auto">
          <a:xfrm>
            <a:off x="646113" y="5919663"/>
            <a:ext cx="2146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ea typeface="黑体" pitchFamily="2" charset="-122"/>
              </a:rPr>
              <a:t>S_L = R_L = 0</a:t>
            </a:r>
            <a:endParaRPr lang="zh-CN" altLang="en-US" sz="2400" dirty="0">
              <a:solidFill>
                <a:srgbClr val="00B050"/>
              </a:solidFill>
              <a:ea typeface="黑体" pitchFamily="2" charset="-122"/>
            </a:endParaRPr>
          </a:p>
        </p:txBody>
      </p:sp>
      <p:sp>
        <p:nvSpPr>
          <p:cNvPr id="372787" name="Text Box 51"/>
          <p:cNvSpPr txBox="1">
            <a:spLocks noChangeArrowheads="1"/>
          </p:cNvSpPr>
          <p:nvPr/>
        </p:nvSpPr>
        <p:spPr bwMode="auto">
          <a:xfrm>
            <a:off x="3193214" y="5914255"/>
            <a:ext cx="2981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latin typeface="Tahoma" pitchFamily="34" charset="0"/>
                <a:ea typeface="黑体" pitchFamily="2" charset="-122"/>
              </a:rPr>
              <a:t>Q=QN=1</a:t>
            </a:r>
            <a:r>
              <a:rPr lang="en-US" altLang="zh-CN" sz="2400" dirty="0">
                <a:latin typeface="Tahoma" pitchFamily="34" charset="0"/>
                <a:ea typeface="黑体" pitchFamily="2" charset="-122"/>
              </a:rPr>
              <a:t>，</a:t>
            </a:r>
            <a:r>
              <a:rPr lang="zh-CN" altLang="en-US" sz="2400" dirty="0">
                <a:latin typeface="Tahoma" pitchFamily="34" charset="0"/>
                <a:ea typeface="黑体" pitchFamily="2" charset="-122"/>
              </a:rPr>
              <a:t>不定状态</a:t>
            </a:r>
          </a:p>
        </p:txBody>
      </p:sp>
      <p:grpSp>
        <p:nvGrpSpPr>
          <p:cNvPr id="372815" name="Group 79"/>
          <p:cNvGrpSpPr>
            <a:grpSpLocks/>
          </p:cNvGrpSpPr>
          <p:nvPr/>
        </p:nvGrpSpPr>
        <p:grpSpPr bwMode="auto">
          <a:xfrm>
            <a:off x="1219200" y="1858318"/>
            <a:ext cx="3703638" cy="2209800"/>
            <a:chOff x="720" y="912"/>
            <a:chExt cx="2333" cy="1392"/>
          </a:xfrm>
        </p:grpSpPr>
        <p:sp>
          <p:nvSpPr>
            <p:cNvPr id="372766" name="Text Box 30"/>
            <p:cNvSpPr txBox="1">
              <a:spLocks noChangeArrowheads="1"/>
            </p:cNvSpPr>
            <p:nvPr/>
          </p:nvSpPr>
          <p:spPr bwMode="auto">
            <a:xfrm>
              <a:off x="2719" y="10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72767" name="Text Box 31"/>
            <p:cNvSpPr txBox="1">
              <a:spLocks noChangeArrowheads="1"/>
            </p:cNvSpPr>
            <p:nvPr/>
          </p:nvSpPr>
          <p:spPr bwMode="auto">
            <a:xfrm>
              <a:off x="2719" y="192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sp>
          <p:nvSpPr>
            <p:cNvPr id="372768" name="Text Box 32"/>
            <p:cNvSpPr txBox="1">
              <a:spLocks noChangeArrowheads="1"/>
            </p:cNvSpPr>
            <p:nvPr/>
          </p:nvSpPr>
          <p:spPr bwMode="auto">
            <a:xfrm>
              <a:off x="720" y="912"/>
              <a:ext cx="4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S_L</a:t>
              </a:r>
            </a:p>
          </p:txBody>
        </p:sp>
        <p:sp>
          <p:nvSpPr>
            <p:cNvPr id="372769" name="Text Box 33"/>
            <p:cNvSpPr txBox="1">
              <a:spLocks noChangeArrowheads="1"/>
            </p:cNvSpPr>
            <p:nvPr/>
          </p:nvSpPr>
          <p:spPr bwMode="auto">
            <a:xfrm>
              <a:off x="720" y="2016"/>
              <a:ext cx="4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R_L</a:t>
              </a:r>
            </a:p>
          </p:txBody>
        </p:sp>
        <p:grpSp>
          <p:nvGrpSpPr>
            <p:cNvPr id="372814" name="Group 78"/>
            <p:cNvGrpSpPr>
              <a:grpSpLocks/>
            </p:cNvGrpSpPr>
            <p:nvPr/>
          </p:nvGrpSpPr>
          <p:grpSpPr bwMode="auto">
            <a:xfrm>
              <a:off x="1152" y="960"/>
              <a:ext cx="1584" cy="1296"/>
              <a:chOff x="1152" y="960"/>
              <a:chExt cx="1584" cy="1296"/>
            </a:xfrm>
          </p:grpSpPr>
          <p:sp>
            <p:nvSpPr>
              <p:cNvPr id="372745" name="Arc 9"/>
              <p:cNvSpPr>
                <a:spLocks/>
              </p:cNvSpPr>
              <p:nvPr/>
            </p:nvSpPr>
            <p:spPr bwMode="auto">
              <a:xfrm>
                <a:off x="1632" y="96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6" name="Arc 10"/>
              <p:cNvSpPr>
                <a:spLocks/>
              </p:cNvSpPr>
              <p:nvPr/>
            </p:nvSpPr>
            <p:spPr bwMode="auto">
              <a:xfrm flipV="1">
                <a:off x="1632" y="115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7" name="Arc 11"/>
              <p:cNvSpPr>
                <a:spLocks/>
              </p:cNvSpPr>
              <p:nvPr/>
            </p:nvSpPr>
            <p:spPr bwMode="auto">
              <a:xfrm>
                <a:off x="1632" y="960"/>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8" name="Oval 12"/>
              <p:cNvSpPr>
                <a:spLocks noChangeArrowheads="1"/>
              </p:cNvSpPr>
              <p:nvPr/>
            </p:nvSpPr>
            <p:spPr bwMode="auto">
              <a:xfrm>
                <a:off x="1632" y="100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749" name="Line 13"/>
              <p:cNvSpPr>
                <a:spLocks noChangeShapeType="1"/>
              </p:cNvSpPr>
              <p:nvPr/>
            </p:nvSpPr>
            <p:spPr bwMode="auto">
              <a:xfrm flipH="1">
                <a:off x="1152" y="105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5" name="Line 19"/>
              <p:cNvSpPr>
                <a:spLocks noChangeShapeType="1"/>
              </p:cNvSpPr>
              <p:nvPr/>
            </p:nvSpPr>
            <p:spPr bwMode="auto">
              <a:xfrm flipH="1">
                <a:off x="1152" y="2160"/>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6" name="Line 20"/>
              <p:cNvSpPr>
                <a:spLocks noChangeShapeType="1"/>
              </p:cNvSpPr>
              <p:nvPr/>
            </p:nvSpPr>
            <p:spPr bwMode="auto">
              <a:xfrm>
                <a:off x="1344" y="12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7" name="Line 21"/>
              <p:cNvSpPr>
                <a:spLocks noChangeShapeType="1"/>
              </p:cNvSpPr>
              <p:nvPr/>
            </p:nvSpPr>
            <p:spPr bwMode="auto">
              <a:xfrm>
                <a:off x="2160" y="11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8" name="Line 22"/>
              <p:cNvSpPr>
                <a:spLocks noChangeShapeType="1"/>
              </p:cNvSpPr>
              <p:nvPr/>
            </p:nvSpPr>
            <p:spPr bwMode="auto">
              <a:xfrm>
                <a:off x="1344" y="196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59" name="Line 23"/>
              <p:cNvSpPr>
                <a:spLocks noChangeShapeType="1"/>
              </p:cNvSpPr>
              <p:nvPr/>
            </p:nvSpPr>
            <p:spPr bwMode="auto">
              <a:xfrm>
                <a:off x="2160" y="206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0" name="Line 24"/>
              <p:cNvSpPr>
                <a:spLocks noChangeShapeType="1"/>
              </p:cNvSpPr>
              <p:nvPr/>
            </p:nvSpPr>
            <p:spPr bwMode="auto">
              <a:xfrm>
                <a:off x="2352"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1" name="Line 25"/>
              <p:cNvSpPr>
                <a:spLocks noChangeShapeType="1"/>
              </p:cNvSpPr>
              <p:nvPr/>
            </p:nvSpPr>
            <p:spPr bwMode="auto">
              <a:xfrm flipV="1">
                <a:off x="2352" y="187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2" name="Line 26"/>
              <p:cNvSpPr>
                <a:spLocks noChangeShapeType="1"/>
              </p:cNvSpPr>
              <p:nvPr/>
            </p:nvSpPr>
            <p:spPr bwMode="auto">
              <a:xfrm>
                <a:off x="1344" y="124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3" name="Line 27"/>
              <p:cNvSpPr>
                <a:spLocks noChangeShapeType="1"/>
              </p:cNvSpPr>
              <p:nvPr/>
            </p:nvSpPr>
            <p:spPr bwMode="auto">
              <a:xfrm>
                <a:off x="1344" y="1440"/>
                <a:ext cx="1008"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4" name="Line 28"/>
              <p:cNvSpPr>
                <a:spLocks noChangeShapeType="1"/>
              </p:cNvSpPr>
              <p:nvPr/>
            </p:nvSpPr>
            <p:spPr bwMode="auto">
              <a:xfrm>
                <a:off x="1344" y="177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765" name="Line 29"/>
              <p:cNvSpPr>
                <a:spLocks noChangeShapeType="1"/>
              </p:cNvSpPr>
              <p:nvPr/>
            </p:nvSpPr>
            <p:spPr bwMode="auto">
              <a:xfrm flipV="1">
                <a:off x="1344" y="1344"/>
                <a:ext cx="1008"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7" name="Oval 71"/>
              <p:cNvSpPr>
                <a:spLocks noChangeArrowheads="1"/>
              </p:cNvSpPr>
              <p:nvPr/>
            </p:nvSpPr>
            <p:spPr bwMode="auto">
              <a:xfrm>
                <a:off x="1632" y="12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8" name="Arc 72"/>
              <p:cNvSpPr>
                <a:spLocks/>
              </p:cNvSpPr>
              <p:nvPr/>
            </p:nvSpPr>
            <p:spPr bwMode="auto">
              <a:xfrm>
                <a:off x="1632" y="187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9" name="Arc 73"/>
              <p:cNvSpPr>
                <a:spLocks/>
              </p:cNvSpPr>
              <p:nvPr/>
            </p:nvSpPr>
            <p:spPr bwMode="auto">
              <a:xfrm flipV="1">
                <a:off x="1632" y="206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0" name="Arc 74"/>
              <p:cNvSpPr>
                <a:spLocks/>
              </p:cNvSpPr>
              <p:nvPr/>
            </p:nvSpPr>
            <p:spPr bwMode="auto">
              <a:xfrm>
                <a:off x="1632" y="1872"/>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1" name="Oval 75"/>
              <p:cNvSpPr>
                <a:spLocks noChangeArrowheads="1"/>
              </p:cNvSpPr>
              <p:nvPr/>
            </p:nvSpPr>
            <p:spPr bwMode="auto">
              <a:xfrm>
                <a:off x="1632" y="192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12" name="Oval 76"/>
              <p:cNvSpPr>
                <a:spLocks noChangeArrowheads="1"/>
              </p:cNvSpPr>
              <p:nvPr/>
            </p:nvSpPr>
            <p:spPr bwMode="auto">
              <a:xfrm>
                <a:off x="1632" y="21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72818" name="Group 82"/>
          <p:cNvGrpSpPr>
            <a:grpSpLocks/>
          </p:cNvGrpSpPr>
          <p:nvPr/>
        </p:nvGrpSpPr>
        <p:grpSpPr bwMode="auto">
          <a:xfrm>
            <a:off x="838201" y="1872606"/>
            <a:ext cx="444501" cy="2276474"/>
            <a:chOff x="528" y="921"/>
            <a:chExt cx="280" cy="1434"/>
          </a:xfrm>
        </p:grpSpPr>
        <p:sp>
          <p:nvSpPr>
            <p:cNvPr id="372789" name="Text Box 53"/>
            <p:cNvSpPr txBox="1">
              <a:spLocks noChangeArrowheads="1"/>
            </p:cNvSpPr>
            <p:nvPr/>
          </p:nvSpPr>
          <p:spPr bwMode="auto">
            <a:xfrm>
              <a:off x="528" y="921"/>
              <a:ext cx="267"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ea typeface="华文新魏" pitchFamily="2" charset="-122"/>
                </a:rPr>
                <a:t>S</a:t>
              </a:r>
            </a:p>
          </p:txBody>
        </p:sp>
        <p:sp>
          <p:nvSpPr>
            <p:cNvPr id="372790" name="Text Box 54"/>
            <p:cNvSpPr txBox="1">
              <a:spLocks noChangeArrowheads="1"/>
            </p:cNvSpPr>
            <p:nvPr/>
          </p:nvSpPr>
          <p:spPr bwMode="auto">
            <a:xfrm>
              <a:off x="528" y="2025"/>
              <a:ext cx="280" cy="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00"/>
                  </a:solidFill>
                  <a:ea typeface="华文新魏" pitchFamily="2" charset="-122"/>
                </a:rPr>
                <a:t>R</a:t>
              </a:r>
            </a:p>
          </p:txBody>
        </p:sp>
        <p:sp>
          <p:nvSpPr>
            <p:cNvPr id="372816" name="Line 80"/>
            <p:cNvSpPr>
              <a:spLocks noChangeShapeType="1"/>
            </p:cNvSpPr>
            <p:nvPr/>
          </p:nvSpPr>
          <p:spPr bwMode="auto">
            <a:xfrm>
              <a:off x="576" y="960"/>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sp>
          <p:nvSpPr>
            <p:cNvPr id="372817" name="Line 81"/>
            <p:cNvSpPr>
              <a:spLocks noChangeShapeType="1"/>
            </p:cNvSpPr>
            <p:nvPr/>
          </p:nvSpPr>
          <p:spPr bwMode="auto">
            <a:xfrm>
              <a:off x="576" y="2064"/>
              <a:ext cx="14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0000"/>
                </a:solidFill>
              </a:endParaRPr>
            </a:p>
          </p:txBody>
        </p:sp>
      </p:grpSp>
      <p:sp>
        <p:nvSpPr>
          <p:cNvPr id="372819" name="Text Box 83"/>
          <p:cNvSpPr txBox="1">
            <a:spLocks noChangeArrowheads="1"/>
          </p:cNvSpPr>
          <p:nvPr/>
        </p:nvSpPr>
        <p:spPr bwMode="auto">
          <a:xfrm>
            <a:off x="7889875" y="2815232"/>
            <a:ext cx="8002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latin typeface="Tahoma" pitchFamily="34" charset="0"/>
                <a:ea typeface="黑体" pitchFamily="2" charset="-122"/>
              </a:rPr>
              <a:t>清0</a:t>
            </a:r>
          </a:p>
          <a:p>
            <a:r>
              <a:rPr lang="zh-CN" altLang="en-US" sz="2400" dirty="0">
                <a:solidFill>
                  <a:srgbClr val="FF0000"/>
                </a:solidFill>
                <a:latin typeface="Tahoma" pitchFamily="34" charset="0"/>
                <a:ea typeface="黑体" pitchFamily="2" charset="-122"/>
              </a:rPr>
              <a:t>置1</a:t>
            </a:r>
          </a:p>
          <a:p>
            <a:r>
              <a:rPr lang="zh-CN" altLang="en-US" sz="2400" dirty="0">
                <a:solidFill>
                  <a:srgbClr val="FF0000"/>
                </a:solidFill>
                <a:latin typeface="Tahoma" pitchFamily="34" charset="0"/>
                <a:ea typeface="黑体" pitchFamily="2" charset="-122"/>
              </a:rPr>
              <a:t>不定</a:t>
            </a:r>
          </a:p>
        </p:txBody>
      </p:sp>
      <p:grpSp>
        <p:nvGrpSpPr>
          <p:cNvPr id="372822" name="Group 86"/>
          <p:cNvGrpSpPr>
            <a:grpSpLocks/>
          </p:cNvGrpSpPr>
          <p:nvPr/>
        </p:nvGrpSpPr>
        <p:grpSpPr bwMode="auto">
          <a:xfrm>
            <a:off x="6172200" y="4343400"/>
            <a:ext cx="1828800" cy="1752600"/>
            <a:chOff x="3744" y="2784"/>
            <a:chExt cx="1152" cy="1104"/>
          </a:xfrm>
        </p:grpSpPr>
        <p:sp>
          <p:nvSpPr>
            <p:cNvPr id="372800" name="Rectangle 64"/>
            <p:cNvSpPr>
              <a:spLocks noChangeArrowheads="1"/>
            </p:cNvSpPr>
            <p:nvPr/>
          </p:nvSpPr>
          <p:spPr bwMode="auto">
            <a:xfrm>
              <a:off x="3984" y="3168"/>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S  </a:t>
              </a:r>
              <a:r>
                <a:rPr lang="en-US" altLang="zh-CN" sz="2400" dirty="0" smtClean="0"/>
                <a:t>    </a:t>
              </a:r>
              <a:r>
                <a:rPr lang="en-US" altLang="zh-CN" sz="2400" dirty="0"/>
                <a:t>Q</a:t>
              </a:r>
            </a:p>
            <a:p>
              <a:pPr>
                <a:lnSpc>
                  <a:spcPct val="130000"/>
                </a:lnSpc>
              </a:pPr>
              <a:r>
                <a:rPr lang="en-US" altLang="zh-CN" sz="2400" dirty="0"/>
                <a:t>R  </a:t>
              </a:r>
              <a:r>
                <a:rPr lang="en-US" altLang="zh-CN" sz="2400" dirty="0" smtClean="0"/>
                <a:t>    </a:t>
              </a:r>
              <a:r>
                <a:rPr lang="en-US" altLang="zh-CN" sz="2400" dirty="0"/>
                <a:t>Q</a:t>
              </a:r>
            </a:p>
          </p:txBody>
        </p:sp>
        <p:sp>
          <p:nvSpPr>
            <p:cNvPr id="372801" name="Line 65"/>
            <p:cNvSpPr>
              <a:spLocks noChangeShapeType="1"/>
            </p:cNvSpPr>
            <p:nvPr/>
          </p:nvSpPr>
          <p:spPr bwMode="auto">
            <a:xfrm flipH="1">
              <a:off x="374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2" name="Line 66"/>
            <p:cNvSpPr>
              <a:spLocks noChangeShapeType="1"/>
            </p:cNvSpPr>
            <p:nvPr/>
          </p:nvSpPr>
          <p:spPr bwMode="auto">
            <a:xfrm flipH="1">
              <a:off x="3744" y="36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3" name="Line 67"/>
            <p:cNvSpPr>
              <a:spLocks noChangeShapeType="1"/>
            </p:cNvSpPr>
            <p:nvPr/>
          </p:nvSpPr>
          <p:spPr bwMode="auto">
            <a:xfrm flipH="1">
              <a:off x="4656"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4" name="Line 68"/>
            <p:cNvSpPr>
              <a:spLocks noChangeShapeType="1"/>
            </p:cNvSpPr>
            <p:nvPr/>
          </p:nvSpPr>
          <p:spPr bwMode="auto">
            <a:xfrm flipH="1">
              <a:off x="4752" y="36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05" name="Oval 69"/>
            <p:cNvSpPr>
              <a:spLocks noChangeArrowheads="1"/>
            </p:cNvSpPr>
            <p:nvPr/>
          </p:nvSpPr>
          <p:spPr bwMode="auto">
            <a:xfrm>
              <a:off x="4656" y="36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06" name="Text Box 70"/>
            <p:cNvSpPr txBox="1">
              <a:spLocks noChangeArrowheads="1"/>
            </p:cNvSpPr>
            <p:nvPr/>
          </p:nvSpPr>
          <p:spPr bwMode="auto">
            <a:xfrm>
              <a:off x="3864" y="2784"/>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逻辑符号</a:t>
              </a:r>
            </a:p>
          </p:txBody>
        </p:sp>
        <p:sp>
          <p:nvSpPr>
            <p:cNvPr id="372820" name="Oval 84"/>
            <p:cNvSpPr>
              <a:spLocks noChangeArrowheads="1"/>
            </p:cNvSpPr>
            <p:nvPr/>
          </p:nvSpPr>
          <p:spPr bwMode="auto">
            <a:xfrm>
              <a:off x="3888"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21" name="Oval 85"/>
            <p:cNvSpPr>
              <a:spLocks noChangeArrowheads="1"/>
            </p:cNvSpPr>
            <p:nvPr/>
          </p:nvSpPr>
          <p:spPr bwMode="auto">
            <a:xfrm>
              <a:off x="3888" y="36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2860" name="Group 124"/>
          <p:cNvGrpSpPr>
            <a:grpSpLocks/>
          </p:cNvGrpSpPr>
          <p:nvPr/>
        </p:nvGrpSpPr>
        <p:grpSpPr bwMode="auto">
          <a:xfrm>
            <a:off x="2667000" y="1934518"/>
            <a:ext cx="915988" cy="2057400"/>
            <a:chOff x="1680" y="960"/>
            <a:chExt cx="577" cy="1296"/>
          </a:xfrm>
        </p:grpSpPr>
        <p:grpSp>
          <p:nvGrpSpPr>
            <p:cNvPr id="372851" name="Group 115"/>
            <p:cNvGrpSpPr>
              <a:grpSpLocks/>
            </p:cNvGrpSpPr>
            <p:nvPr/>
          </p:nvGrpSpPr>
          <p:grpSpPr bwMode="auto">
            <a:xfrm>
              <a:off x="1680" y="1872"/>
              <a:ext cx="577" cy="384"/>
              <a:chOff x="3407" y="864"/>
              <a:chExt cx="577" cy="384"/>
            </a:xfrm>
          </p:grpSpPr>
          <p:sp>
            <p:nvSpPr>
              <p:cNvPr id="372850" name="Rectangle 114"/>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2830" name="Group 94"/>
              <p:cNvGrpSpPr>
                <a:grpSpLocks/>
              </p:cNvGrpSpPr>
              <p:nvPr/>
            </p:nvGrpSpPr>
            <p:grpSpPr bwMode="auto">
              <a:xfrm>
                <a:off x="3407" y="864"/>
                <a:ext cx="577" cy="384"/>
                <a:chOff x="3743" y="3168"/>
                <a:chExt cx="577" cy="384"/>
              </a:xfrm>
            </p:grpSpPr>
            <p:sp>
              <p:nvSpPr>
                <p:cNvPr id="372831" name="Oval 95"/>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32" name="Arc 9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33" name="Line 97"/>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34" name="Line 98"/>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35" name="Line 99"/>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72852" name="Group 116"/>
            <p:cNvGrpSpPr>
              <a:grpSpLocks/>
            </p:cNvGrpSpPr>
            <p:nvPr/>
          </p:nvGrpSpPr>
          <p:grpSpPr bwMode="auto">
            <a:xfrm>
              <a:off x="1680" y="960"/>
              <a:ext cx="577" cy="384"/>
              <a:chOff x="3407" y="864"/>
              <a:chExt cx="577" cy="384"/>
            </a:xfrm>
          </p:grpSpPr>
          <p:sp>
            <p:nvSpPr>
              <p:cNvPr id="372853" name="Rectangle 117"/>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2854" name="Group 118"/>
              <p:cNvGrpSpPr>
                <a:grpSpLocks/>
              </p:cNvGrpSpPr>
              <p:nvPr/>
            </p:nvGrpSpPr>
            <p:grpSpPr bwMode="auto">
              <a:xfrm>
                <a:off x="3407" y="864"/>
                <a:ext cx="577" cy="384"/>
                <a:chOff x="3743" y="3168"/>
                <a:chExt cx="577" cy="384"/>
              </a:xfrm>
            </p:grpSpPr>
            <p:sp>
              <p:nvSpPr>
                <p:cNvPr id="372855" name="Oval 119"/>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56" name="Arc 12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857" name="Line 121"/>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58" name="Line 122"/>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2859" name="Line 123"/>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5" name="矩形 4"/>
          <p:cNvSpPr/>
          <p:nvPr/>
        </p:nvSpPr>
        <p:spPr>
          <a:xfrm>
            <a:off x="472796" y="1160664"/>
            <a:ext cx="3541354" cy="523220"/>
          </a:xfrm>
          <a:prstGeom prst="rect">
            <a:avLst/>
          </a:prstGeom>
        </p:spPr>
        <p:txBody>
          <a:bodyPr wrap="none">
            <a:spAutoFit/>
          </a:bodyPr>
          <a:lstStyle/>
          <a:p>
            <a:r>
              <a:rPr lang="zh-CN" altLang="en-US" sz="2800" dirty="0" smtClean="0"/>
              <a:t>与非门构建的锁存器</a:t>
            </a:r>
            <a:endParaRPr lang="zh-CN" altLang="en-US" sz="2800" dirty="0"/>
          </a:p>
        </p:txBody>
      </p:sp>
    </p:spTree>
    <p:extLst>
      <p:ext uri="{BB962C8B-B14F-4D97-AF65-F5344CB8AC3E}">
        <p14:creationId xmlns:p14="http://schemas.microsoft.com/office/powerpoint/2010/main" val="136352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815"/>
                                        </p:tgtEl>
                                        <p:attrNameLst>
                                          <p:attrName>style.visibility</p:attrName>
                                        </p:attrNameLst>
                                      </p:cBhvr>
                                      <p:to>
                                        <p:strVal val="visible"/>
                                      </p:to>
                                    </p:set>
                                    <p:animEffect transition="in" filter="blinds(horizontal)">
                                      <p:cBhvr>
                                        <p:cTn id="7" dur="500"/>
                                        <p:tgtEl>
                                          <p:spTgt spid="372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860"/>
                                        </p:tgtEl>
                                        <p:attrNameLst>
                                          <p:attrName>style.visibility</p:attrName>
                                        </p:attrNameLst>
                                      </p:cBhvr>
                                      <p:to>
                                        <p:strVal val="visible"/>
                                      </p:to>
                                    </p:set>
                                    <p:animEffect transition="in" filter="blinds(horizontal)">
                                      <p:cBhvr>
                                        <p:cTn id="12" dur="500"/>
                                        <p:tgtEl>
                                          <p:spTgt spid="372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2770"/>
                                        </p:tgtEl>
                                        <p:attrNameLst>
                                          <p:attrName>style.visibility</p:attrName>
                                        </p:attrNameLst>
                                      </p:cBhvr>
                                      <p:to>
                                        <p:strVal val="visible"/>
                                      </p:to>
                                    </p:set>
                                    <p:animEffect transition="in" filter="blinds(horizontal)">
                                      <p:cBhvr>
                                        <p:cTn id="17" dur="500"/>
                                        <p:tgtEl>
                                          <p:spTgt spid="3727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81"/>
                                        </p:tgtEl>
                                        <p:attrNameLst>
                                          <p:attrName>style.visibility</p:attrName>
                                        </p:attrNameLst>
                                      </p:cBhvr>
                                      <p:to>
                                        <p:strVal val="visible"/>
                                      </p:to>
                                    </p:set>
                                    <p:animEffect transition="in" filter="blinds(horizontal)">
                                      <p:cBhvr>
                                        <p:cTn id="22" dur="500"/>
                                        <p:tgtEl>
                                          <p:spTgt spid="3727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2782"/>
                                        </p:tgtEl>
                                        <p:attrNameLst>
                                          <p:attrName>style.visibility</p:attrName>
                                        </p:attrNameLst>
                                      </p:cBhvr>
                                      <p:to>
                                        <p:strVal val="visible"/>
                                      </p:to>
                                    </p:set>
                                    <p:animEffect transition="in" filter="blinds(horizontal)">
                                      <p:cBhvr>
                                        <p:cTn id="27" dur="500"/>
                                        <p:tgtEl>
                                          <p:spTgt spid="3727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2783"/>
                                        </p:tgtEl>
                                        <p:attrNameLst>
                                          <p:attrName>style.visibility</p:attrName>
                                        </p:attrNameLst>
                                      </p:cBhvr>
                                      <p:to>
                                        <p:strVal val="visible"/>
                                      </p:to>
                                    </p:set>
                                    <p:animEffect transition="in" filter="blinds(horizontal)">
                                      <p:cBhvr>
                                        <p:cTn id="32" dur="500"/>
                                        <p:tgtEl>
                                          <p:spTgt spid="3727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2784"/>
                                        </p:tgtEl>
                                        <p:attrNameLst>
                                          <p:attrName>style.visibility</p:attrName>
                                        </p:attrNameLst>
                                      </p:cBhvr>
                                      <p:to>
                                        <p:strVal val="visible"/>
                                      </p:to>
                                    </p:set>
                                    <p:animEffect transition="in" filter="blinds(horizontal)">
                                      <p:cBhvr>
                                        <p:cTn id="37" dur="500"/>
                                        <p:tgtEl>
                                          <p:spTgt spid="3727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2785"/>
                                        </p:tgtEl>
                                        <p:attrNameLst>
                                          <p:attrName>style.visibility</p:attrName>
                                        </p:attrNameLst>
                                      </p:cBhvr>
                                      <p:to>
                                        <p:strVal val="visible"/>
                                      </p:to>
                                    </p:set>
                                    <p:animEffect transition="in" filter="blinds(horizontal)">
                                      <p:cBhvr>
                                        <p:cTn id="42" dur="500"/>
                                        <p:tgtEl>
                                          <p:spTgt spid="372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2786"/>
                                        </p:tgtEl>
                                        <p:attrNameLst>
                                          <p:attrName>style.visibility</p:attrName>
                                        </p:attrNameLst>
                                      </p:cBhvr>
                                      <p:to>
                                        <p:strVal val="visible"/>
                                      </p:to>
                                    </p:set>
                                    <p:animEffect transition="in" filter="blinds(horizontal)">
                                      <p:cBhvr>
                                        <p:cTn id="47" dur="500"/>
                                        <p:tgtEl>
                                          <p:spTgt spid="3727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2787"/>
                                        </p:tgtEl>
                                        <p:attrNameLst>
                                          <p:attrName>style.visibility</p:attrName>
                                        </p:attrNameLst>
                                      </p:cBhvr>
                                      <p:to>
                                        <p:strVal val="visible"/>
                                      </p:to>
                                    </p:set>
                                    <p:animEffect transition="in" filter="blinds(horizontal)">
                                      <p:cBhvr>
                                        <p:cTn id="52" dur="500"/>
                                        <p:tgtEl>
                                          <p:spTgt spid="3727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2823"/>
                                        </p:tgtEl>
                                        <p:attrNameLst>
                                          <p:attrName>style.visibility</p:attrName>
                                        </p:attrNameLst>
                                      </p:cBhvr>
                                      <p:to>
                                        <p:strVal val="visible"/>
                                      </p:to>
                                    </p:set>
                                    <p:animEffect transition="in" filter="blinds(horizontal)">
                                      <p:cBhvr>
                                        <p:cTn id="57" dur="500"/>
                                        <p:tgtEl>
                                          <p:spTgt spid="3728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2818"/>
                                        </p:tgtEl>
                                        <p:attrNameLst>
                                          <p:attrName>style.visibility</p:attrName>
                                        </p:attrNameLst>
                                      </p:cBhvr>
                                      <p:to>
                                        <p:strVal val="visible"/>
                                      </p:to>
                                    </p:set>
                                    <p:animEffect transition="in" filter="blinds(horizontal)">
                                      <p:cBhvr>
                                        <p:cTn id="62" dur="500"/>
                                        <p:tgtEl>
                                          <p:spTgt spid="3728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2819"/>
                                        </p:tgtEl>
                                        <p:attrNameLst>
                                          <p:attrName>style.visibility</p:attrName>
                                        </p:attrNameLst>
                                      </p:cBhvr>
                                      <p:to>
                                        <p:strVal val="visible"/>
                                      </p:to>
                                    </p:set>
                                    <p:animEffect transition="in" filter="blinds(horizontal)">
                                      <p:cBhvr>
                                        <p:cTn id="67" dur="500"/>
                                        <p:tgtEl>
                                          <p:spTgt spid="3728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72822"/>
                                        </p:tgtEl>
                                        <p:attrNameLst>
                                          <p:attrName>style.visibility</p:attrName>
                                        </p:attrNameLst>
                                      </p:cBhvr>
                                      <p:to>
                                        <p:strVal val="visible"/>
                                      </p:to>
                                    </p:set>
                                    <p:animEffect transition="in" filter="blinds(horizontal)">
                                      <p:cBhvr>
                                        <p:cTn id="72" dur="500"/>
                                        <p:tgtEl>
                                          <p:spTgt spid="37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0" grpId="0" autoUpdateAnimBg="0"/>
      <p:bldP spid="372781" grpId="0" autoUpdateAnimBg="0"/>
      <p:bldP spid="372782" grpId="0" autoUpdateAnimBg="0"/>
      <p:bldP spid="372783" grpId="0" autoUpdateAnimBg="0"/>
      <p:bldP spid="372784" grpId="0" autoUpdateAnimBg="0"/>
      <p:bldP spid="372785" grpId="0" autoUpdateAnimBg="0"/>
      <p:bldP spid="372786" grpId="0" autoUpdateAnimBg="0"/>
      <p:bldP spid="372787" grpId="0" autoUpdateAnimBg="0"/>
      <p:bldP spid="37281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990600" y="304800"/>
            <a:ext cx="7467599" cy="685800"/>
          </a:xfrm>
        </p:spPr>
        <p:txBody>
          <a:bodyPr/>
          <a:lstStyle/>
          <a:p>
            <a:r>
              <a:rPr lang="zh-CN" altLang="en-US" sz="3200" dirty="0"/>
              <a:t>具有</a:t>
            </a:r>
            <a:r>
              <a:rPr lang="zh-CN" altLang="en-US" sz="3200" dirty="0">
                <a:solidFill>
                  <a:srgbClr val="FF0000"/>
                </a:solidFill>
              </a:rPr>
              <a:t>使能端</a:t>
            </a:r>
            <a:r>
              <a:rPr lang="zh-CN" altLang="en-US" sz="3200" dirty="0"/>
              <a:t>的</a:t>
            </a:r>
            <a:r>
              <a:rPr lang="en-US" altLang="zh-CN" sz="3200" dirty="0"/>
              <a:t>S-R</a:t>
            </a:r>
            <a:r>
              <a:rPr lang="zh-CN" altLang="en-US" sz="3200" dirty="0"/>
              <a:t>锁存器</a:t>
            </a:r>
          </a:p>
        </p:txBody>
      </p:sp>
      <p:sp>
        <p:nvSpPr>
          <p:cNvPr id="2" name="日期占位符 1"/>
          <p:cNvSpPr>
            <a:spLocks noGrp="1"/>
          </p:cNvSpPr>
          <p:nvPr>
            <p:ph type="dt" sz="half" idx="10"/>
          </p:nvPr>
        </p:nvSpPr>
        <p:spPr/>
        <p:txBody>
          <a:bodyPr/>
          <a:lstStyle/>
          <a:p>
            <a:pPr>
              <a:defRPr/>
            </a:pPr>
            <a:fld id="{C9CA5B2A-C3FC-4C15-B961-B2F9042B63F8}"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26</a:t>
            </a:fld>
            <a:endParaRPr lang="en-US" altLang="zh-CN"/>
          </a:p>
        </p:txBody>
      </p:sp>
      <p:grpSp>
        <p:nvGrpSpPr>
          <p:cNvPr id="374917" name="Group 133"/>
          <p:cNvGrpSpPr>
            <a:grpSpLocks/>
          </p:cNvGrpSpPr>
          <p:nvPr/>
        </p:nvGrpSpPr>
        <p:grpSpPr bwMode="auto">
          <a:xfrm>
            <a:off x="625475" y="1752600"/>
            <a:ext cx="2270125" cy="2133600"/>
            <a:chOff x="346" y="816"/>
            <a:chExt cx="1430" cy="1344"/>
          </a:xfrm>
        </p:grpSpPr>
        <p:grpSp>
          <p:nvGrpSpPr>
            <p:cNvPr id="374915" name="Group 131"/>
            <p:cNvGrpSpPr>
              <a:grpSpLocks/>
            </p:cNvGrpSpPr>
            <p:nvPr/>
          </p:nvGrpSpPr>
          <p:grpSpPr bwMode="auto">
            <a:xfrm>
              <a:off x="576" y="864"/>
              <a:ext cx="1200" cy="1248"/>
              <a:chOff x="528" y="864"/>
              <a:chExt cx="1200" cy="1248"/>
            </a:xfrm>
          </p:grpSpPr>
          <p:sp>
            <p:nvSpPr>
              <p:cNvPr id="374817" name="Line 33"/>
              <p:cNvSpPr>
                <a:spLocks noChangeShapeType="1"/>
              </p:cNvSpPr>
              <p:nvPr/>
            </p:nvSpPr>
            <p:spPr bwMode="auto">
              <a:xfrm>
                <a:off x="528" y="1488"/>
                <a:ext cx="240"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18" name="Line 34"/>
              <p:cNvSpPr>
                <a:spLocks noChangeShapeType="1"/>
              </p:cNvSpPr>
              <p:nvPr/>
            </p:nvSpPr>
            <p:spPr bwMode="auto">
              <a:xfrm flipH="1">
                <a:off x="756" y="1152"/>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19" name="Line 35"/>
              <p:cNvSpPr>
                <a:spLocks noChangeShapeType="1"/>
              </p:cNvSpPr>
              <p:nvPr/>
            </p:nvSpPr>
            <p:spPr bwMode="auto">
              <a:xfrm>
                <a:off x="758" y="1152"/>
                <a:ext cx="10" cy="6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0" name="Line 36"/>
              <p:cNvSpPr>
                <a:spLocks noChangeShapeType="1"/>
              </p:cNvSpPr>
              <p:nvPr/>
            </p:nvSpPr>
            <p:spPr bwMode="auto">
              <a:xfrm flipH="1">
                <a:off x="528" y="96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21" name="Group 37"/>
              <p:cNvGrpSpPr>
                <a:grpSpLocks/>
              </p:cNvGrpSpPr>
              <p:nvPr/>
            </p:nvGrpSpPr>
            <p:grpSpPr bwMode="auto">
              <a:xfrm>
                <a:off x="959" y="864"/>
                <a:ext cx="577" cy="384"/>
                <a:chOff x="3743" y="3168"/>
                <a:chExt cx="577" cy="384"/>
              </a:xfrm>
            </p:grpSpPr>
            <p:sp>
              <p:nvSpPr>
                <p:cNvPr id="374822" name="Oval 38"/>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3" name="Arc 39"/>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4" name="Line 40"/>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5" name="Line 41"/>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26" name="Line 42"/>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4827" name="Group 43"/>
              <p:cNvGrpSpPr>
                <a:grpSpLocks/>
              </p:cNvGrpSpPr>
              <p:nvPr/>
            </p:nvGrpSpPr>
            <p:grpSpPr bwMode="auto">
              <a:xfrm>
                <a:off x="959" y="1728"/>
                <a:ext cx="577" cy="384"/>
                <a:chOff x="3743" y="3168"/>
                <a:chExt cx="577" cy="384"/>
              </a:xfrm>
            </p:grpSpPr>
            <p:sp>
              <p:nvSpPr>
                <p:cNvPr id="374828" name="Oval 44"/>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29" name="Arc 4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30" name="Line 46"/>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1" name="Line 47"/>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2" name="Line 48"/>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33" name="Line 49"/>
              <p:cNvSpPr>
                <a:spLocks noChangeShapeType="1"/>
              </p:cNvSpPr>
              <p:nvPr/>
            </p:nvSpPr>
            <p:spPr bwMode="auto">
              <a:xfrm>
                <a:off x="1536"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4" name="Line 50"/>
              <p:cNvSpPr>
                <a:spLocks noChangeShapeType="1"/>
              </p:cNvSpPr>
              <p:nvPr/>
            </p:nvSpPr>
            <p:spPr bwMode="auto">
              <a:xfrm flipH="1">
                <a:off x="528" y="201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5" name="Line 51"/>
              <p:cNvSpPr>
                <a:spLocks noChangeShapeType="1"/>
              </p:cNvSpPr>
              <p:nvPr/>
            </p:nvSpPr>
            <p:spPr bwMode="auto">
              <a:xfrm flipH="1">
                <a:off x="768" y="18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6" name="Line 52"/>
              <p:cNvSpPr>
                <a:spLocks noChangeShapeType="1"/>
              </p:cNvSpPr>
              <p:nvPr/>
            </p:nvSpPr>
            <p:spPr bwMode="auto">
              <a:xfrm>
                <a:off x="1536" y="105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62" name="Text Box 78"/>
            <p:cNvSpPr txBox="1">
              <a:spLocks noChangeArrowheads="1"/>
            </p:cNvSpPr>
            <p:nvPr/>
          </p:nvSpPr>
          <p:spPr bwMode="auto">
            <a:xfrm>
              <a:off x="355" y="81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S</a:t>
              </a:r>
            </a:p>
          </p:txBody>
        </p:sp>
        <p:sp>
          <p:nvSpPr>
            <p:cNvPr id="374863" name="Text Box 79"/>
            <p:cNvSpPr txBox="1">
              <a:spLocks noChangeArrowheads="1"/>
            </p:cNvSpPr>
            <p:nvPr/>
          </p:nvSpPr>
          <p:spPr bwMode="auto">
            <a:xfrm>
              <a:off x="346" y="1872"/>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R</a:t>
              </a:r>
            </a:p>
          </p:txBody>
        </p:sp>
        <p:sp>
          <p:nvSpPr>
            <p:cNvPr id="374864" name="Text Box 80"/>
            <p:cNvSpPr txBox="1">
              <a:spLocks noChangeArrowheads="1"/>
            </p:cNvSpPr>
            <p:nvPr/>
          </p:nvSpPr>
          <p:spPr bwMode="auto">
            <a:xfrm>
              <a:off x="355" y="134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solidFill>
                    <a:srgbClr val="FF0000"/>
                  </a:solidFill>
                  <a:ea typeface="黑体" pitchFamily="2" charset="-122"/>
                </a:rPr>
                <a:t>C</a:t>
              </a:r>
            </a:p>
          </p:txBody>
        </p:sp>
      </p:grpSp>
      <p:grpSp>
        <p:nvGrpSpPr>
          <p:cNvPr id="374916" name="Group 132"/>
          <p:cNvGrpSpPr>
            <a:grpSpLocks/>
          </p:cNvGrpSpPr>
          <p:nvPr/>
        </p:nvGrpSpPr>
        <p:grpSpPr bwMode="auto">
          <a:xfrm>
            <a:off x="2667000" y="1676400"/>
            <a:ext cx="2636838" cy="2198688"/>
            <a:chOff x="1632" y="768"/>
            <a:chExt cx="1661" cy="1385"/>
          </a:xfrm>
        </p:grpSpPr>
        <p:grpSp>
          <p:nvGrpSpPr>
            <p:cNvPr id="374913" name="Group 129"/>
            <p:cNvGrpSpPr>
              <a:grpSpLocks/>
            </p:cNvGrpSpPr>
            <p:nvPr/>
          </p:nvGrpSpPr>
          <p:grpSpPr bwMode="auto">
            <a:xfrm>
              <a:off x="1764" y="960"/>
              <a:ext cx="1212" cy="1056"/>
              <a:chOff x="1764" y="960"/>
              <a:chExt cx="1212" cy="1056"/>
            </a:xfrm>
          </p:grpSpPr>
          <p:sp>
            <p:nvSpPr>
              <p:cNvPr id="374838" name="Line 54"/>
              <p:cNvSpPr>
                <a:spLocks noChangeShapeType="1"/>
              </p:cNvSpPr>
              <p:nvPr/>
            </p:nvSpPr>
            <p:spPr bwMode="auto">
              <a:xfrm>
                <a:off x="1764" y="1056"/>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39" name="Line 55"/>
              <p:cNvSpPr>
                <a:spLocks noChangeShapeType="1"/>
              </p:cNvSpPr>
              <p:nvPr/>
            </p:nvSpPr>
            <p:spPr bwMode="auto">
              <a:xfrm>
                <a:off x="2592" y="11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40" name="Line 56"/>
              <p:cNvSpPr>
                <a:spLocks noChangeShapeType="1"/>
              </p:cNvSpPr>
              <p:nvPr/>
            </p:nvSpPr>
            <p:spPr bwMode="auto">
              <a:xfrm flipH="1">
                <a:off x="1872" y="12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41" name="Group 57"/>
              <p:cNvGrpSpPr>
                <a:grpSpLocks/>
              </p:cNvGrpSpPr>
              <p:nvPr/>
            </p:nvGrpSpPr>
            <p:grpSpPr bwMode="auto">
              <a:xfrm>
                <a:off x="2064" y="960"/>
                <a:ext cx="528" cy="384"/>
                <a:chOff x="3744" y="1440"/>
                <a:chExt cx="528" cy="384"/>
              </a:xfrm>
            </p:grpSpPr>
            <p:sp>
              <p:nvSpPr>
                <p:cNvPr id="374842" name="Arc 58"/>
                <p:cNvSpPr>
                  <a:spLocks/>
                </p:cNvSpPr>
                <p:nvPr/>
              </p:nvSpPr>
              <p:spPr bwMode="auto">
                <a:xfrm>
                  <a:off x="3744" y="1440"/>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3" name="Arc 59"/>
                <p:cNvSpPr>
                  <a:spLocks/>
                </p:cNvSpPr>
                <p:nvPr/>
              </p:nvSpPr>
              <p:spPr bwMode="auto">
                <a:xfrm>
                  <a:off x="3744" y="14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4" name="Arc 60"/>
                <p:cNvSpPr>
                  <a:spLocks/>
                </p:cNvSpPr>
                <p:nvPr/>
              </p:nvSpPr>
              <p:spPr bwMode="auto">
                <a:xfrm flipV="1">
                  <a:off x="3744" y="16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5" name="Oval 61"/>
                <p:cNvSpPr>
                  <a:spLocks noChangeArrowheads="1"/>
                </p:cNvSpPr>
                <p:nvPr/>
              </p:nvSpPr>
              <p:spPr bwMode="auto">
                <a:xfrm>
                  <a:off x="3744"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46" name="Oval 62"/>
                <p:cNvSpPr>
                  <a:spLocks noChangeArrowheads="1"/>
                </p:cNvSpPr>
                <p:nvPr/>
              </p:nvSpPr>
              <p:spPr bwMode="auto">
                <a:xfrm>
                  <a:off x="37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4847" name="Line 63"/>
              <p:cNvSpPr>
                <a:spLocks noChangeShapeType="1"/>
              </p:cNvSpPr>
              <p:nvPr/>
            </p:nvSpPr>
            <p:spPr bwMode="auto">
              <a:xfrm>
                <a:off x="1872" y="1248"/>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4848" name="Group 64"/>
              <p:cNvGrpSpPr>
                <a:grpSpLocks/>
              </p:cNvGrpSpPr>
              <p:nvPr/>
            </p:nvGrpSpPr>
            <p:grpSpPr bwMode="auto">
              <a:xfrm>
                <a:off x="2064" y="1632"/>
                <a:ext cx="528" cy="384"/>
                <a:chOff x="3744" y="1440"/>
                <a:chExt cx="528" cy="384"/>
              </a:xfrm>
            </p:grpSpPr>
            <p:sp>
              <p:nvSpPr>
                <p:cNvPr id="374849" name="Arc 65"/>
                <p:cNvSpPr>
                  <a:spLocks/>
                </p:cNvSpPr>
                <p:nvPr/>
              </p:nvSpPr>
              <p:spPr bwMode="auto">
                <a:xfrm>
                  <a:off x="3744" y="1440"/>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0" name="Arc 66"/>
                <p:cNvSpPr>
                  <a:spLocks/>
                </p:cNvSpPr>
                <p:nvPr/>
              </p:nvSpPr>
              <p:spPr bwMode="auto">
                <a:xfrm>
                  <a:off x="3744" y="14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1" name="Arc 67"/>
                <p:cNvSpPr>
                  <a:spLocks/>
                </p:cNvSpPr>
                <p:nvPr/>
              </p:nvSpPr>
              <p:spPr bwMode="auto">
                <a:xfrm flipV="1">
                  <a:off x="3744" y="16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2" name="Oval 68"/>
                <p:cNvSpPr>
                  <a:spLocks noChangeArrowheads="1"/>
                </p:cNvSpPr>
                <p:nvPr/>
              </p:nvSpPr>
              <p:spPr bwMode="auto">
                <a:xfrm>
                  <a:off x="3744"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853" name="Oval 69"/>
                <p:cNvSpPr>
                  <a:spLocks noChangeArrowheads="1"/>
                </p:cNvSpPr>
                <p:nvPr/>
              </p:nvSpPr>
              <p:spPr bwMode="auto">
                <a:xfrm>
                  <a:off x="3744"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4854" name="Line 70"/>
              <p:cNvSpPr>
                <a:spLocks noChangeShapeType="1"/>
              </p:cNvSpPr>
              <p:nvPr/>
            </p:nvSpPr>
            <p:spPr bwMode="auto">
              <a:xfrm>
                <a:off x="2592" y="18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5" name="Line 71"/>
              <p:cNvSpPr>
                <a:spLocks noChangeShapeType="1"/>
              </p:cNvSpPr>
              <p:nvPr/>
            </p:nvSpPr>
            <p:spPr bwMode="auto">
              <a:xfrm flipH="1">
                <a:off x="1872"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6" name="Line 72"/>
              <p:cNvSpPr>
                <a:spLocks noChangeShapeType="1"/>
              </p:cNvSpPr>
              <p:nvPr/>
            </p:nvSpPr>
            <p:spPr bwMode="auto">
              <a:xfrm>
                <a:off x="2784" y="115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7" name="Line 73"/>
              <p:cNvSpPr>
                <a:spLocks noChangeShapeType="1"/>
              </p:cNvSpPr>
              <p:nvPr/>
            </p:nvSpPr>
            <p:spPr bwMode="auto">
              <a:xfrm>
                <a:off x="1872" y="158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8" name="Line 74"/>
              <p:cNvSpPr>
                <a:spLocks noChangeShapeType="1"/>
              </p:cNvSpPr>
              <p:nvPr/>
            </p:nvSpPr>
            <p:spPr bwMode="auto">
              <a:xfrm flipV="1">
                <a:off x="2784" y="1632"/>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59" name="Line 75"/>
              <p:cNvSpPr>
                <a:spLocks noChangeShapeType="1"/>
              </p:cNvSpPr>
              <p:nvPr/>
            </p:nvSpPr>
            <p:spPr bwMode="auto">
              <a:xfrm>
                <a:off x="1872" y="1392"/>
                <a:ext cx="912"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60" name="Line 76"/>
              <p:cNvSpPr>
                <a:spLocks noChangeShapeType="1"/>
              </p:cNvSpPr>
              <p:nvPr/>
            </p:nvSpPr>
            <p:spPr bwMode="auto">
              <a:xfrm flipV="1">
                <a:off x="1872" y="1344"/>
                <a:ext cx="912"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861" name="Line 77"/>
              <p:cNvSpPr>
                <a:spLocks noChangeShapeType="1"/>
              </p:cNvSpPr>
              <p:nvPr/>
            </p:nvSpPr>
            <p:spPr bwMode="auto">
              <a:xfrm>
                <a:off x="1764" y="1920"/>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4865" name="Text Box 81"/>
            <p:cNvSpPr txBox="1">
              <a:spLocks noChangeArrowheads="1"/>
            </p:cNvSpPr>
            <p:nvPr/>
          </p:nvSpPr>
          <p:spPr bwMode="auto">
            <a:xfrm>
              <a:off x="2976" y="10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sp>
          <p:nvSpPr>
            <p:cNvPr id="374866" name="Text Box 82"/>
            <p:cNvSpPr txBox="1">
              <a:spLocks noChangeArrowheads="1"/>
            </p:cNvSpPr>
            <p:nvPr/>
          </p:nvSpPr>
          <p:spPr bwMode="auto">
            <a:xfrm>
              <a:off x="2959" y="168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ea typeface="黑体" pitchFamily="2" charset="-122"/>
                </a:rPr>
                <a:t>QN</a:t>
              </a:r>
              <a:endParaRPr lang="en-US" altLang="zh-CN" dirty="0">
                <a:ea typeface="黑体" pitchFamily="2" charset="-122"/>
              </a:endParaRPr>
            </a:p>
          </p:txBody>
        </p:sp>
        <p:sp>
          <p:nvSpPr>
            <p:cNvPr id="374867" name="Text Box 83"/>
            <p:cNvSpPr txBox="1">
              <a:spLocks noChangeArrowheads="1"/>
            </p:cNvSpPr>
            <p:nvPr/>
          </p:nvSpPr>
          <p:spPr bwMode="auto">
            <a:xfrm>
              <a:off x="1632" y="768"/>
              <a:ext cx="3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S_L</a:t>
              </a:r>
              <a:endParaRPr lang="zh-CN" altLang="en-US" dirty="0">
                <a:solidFill>
                  <a:srgbClr val="C00000"/>
                </a:solidFill>
              </a:endParaRPr>
            </a:p>
          </p:txBody>
        </p:sp>
        <p:sp>
          <p:nvSpPr>
            <p:cNvPr id="374868" name="Text Box 84"/>
            <p:cNvSpPr txBox="1">
              <a:spLocks noChangeArrowheads="1"/>
            </p:cNvSpPr>
            <p:nvPr/>
          </p:nvSpPr>
          <p:spPr bwMode="auto">
            <a:xfrm>
              <a:off x="1632" y="1920"/>
              <a:ext cx="3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C00000"/>
                  </a:solidFill>
                </a:rPr>
                <a:t>R_L</a:t>
              </a:r>
              <a:endParaRPr lang="zh-CN" altLang="en-US" dirty="0">
                <a:solidFill>
                  <a:srgbClr val="C00000"/>
                </a:solidFill>
              </a:endParaRPr>
            </a:p>
          </p:txBody>
        </p:sp>
      </p:grpSp>
      <p:grpSp>
        <p:nvGrpSpPr>
          <p:cNvPr id="374883" name="Group 99"/>
          <p:cNvGrpSpPr>
            <a:grpSpLocks/>
          </p:cNvGrpSpPr>
          <p:nvPr/>
        </p:nvGrpSpPr>
        <p:grpSpPr bwMode="auto">
          <a:xfrm>
            <a:off x="5743579" y="1066800"/>
            <a:ext cx="2652714" cy="3270250"/>
            <a:chOff x="3614" y="916"/>
            <a:chExt cx="1671" cy="2060"/>
          </a:xfrm>
        </p:grpSpPr>
        <p:sp>
          <p:nvSpPr>
            <p:cNvPr id="374872" name="Text Box 88"/>
            <p:cNvSpPr txBox="1">
              <a:spLocks noChangeArrowheads="1"/>
            </p:cNvSpPr>
            <p:nvPr/>
          </p:nvSpPr>
          <p:spPr bwMode="auto">
            <a:xfrm>
              <a:off x="3614" y="1605"/>
              <a:ext cx="689"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solidFill>
                    <a:srgbClr val="FF0000"/>
                  </a:solidFill>
                  <a:latin typeface="Tahoma" pitchFamily="34" charset="0"/>
                </a:rPr>
                <a:t>0  </a:t>
              </a:r>
              <a:r>
                <a:rPr lang="en-US" altLang="zh-CN" sz="2400" dirty="0">
                  <a:solidFill>
                    <a:srgbClr val="FF0000"/>
                  </a:solidFill>
                  <a:latin typeface="Tahoma" pitchFamily="34" charset="0"/>
                </a:rPr>
                <a:t>X  </a:t>
              </a:r>
              <a:r>
                <a:rPr lang="en-US" altLang="zh-CN" sz="2400" dirty="0" err="1">
                  <a:solidFill>
                    <a:srgbClr val="FF0000"/>
                  </a:solidFill>
                  <a:latin typeface="Tahoma" pitchFamily="34" charset="0"/>
                </a:rPr>
                <a:t>X</a:t>
              </a:r>
              <a:endParaRPr lang="en-US" altLang="zh-CN" sz="2400" dirty="0">
                <a:solidFill>
                  <a:srgbClr val="FF0000"/>
                </a:solidFill>
                <a:latin typeface="Tahoma" pitchFamily="34" charset="0"/>
              </a:endParaRPr>
            </a:p>
            <a:p>
              <a:pPr algn="ctr">
                <a:lnSpc>
                  <a:spcPct val="110000"/>
                </a:lnSpc>
              </a:pPr>
              <a:r>
                <a:rPr lang="zh-CN" altLang="en-US" sz="2400" dirty="0">
                  <a:latin typeface="Tahoma" pitchFamily="34" charset="0"/>
                </a:rPr>
                <a:t>1  0  0</a:t>
              </a:r>
            </a:p>
            <a:p>
              <a:pPr algn="ctr">
                <a:lnSpc>
                  <a:spcPct val="110000"/>
                </a:lnSpc>
              </a:pPr>
              <a:r>
                <a:rPr lang="zh-CN" altLang="en-US" sz="2400" dirty="0">
                  <a:latin typeface="Tahoma" pitchFamily="34" charset="0"/>
                </a:rPr>
                <a:t>1  0  1</a:t>
              </a:r>
            </a:p>
            <a:p>
              <a:pPr algn="ctr">
                <a:lnSpc>
                  <a:spcPct val="110000"/>
                </a:lnSpc>
              </a:pPr>
              <a:r>
                <a:rPr lang="zh-CN" altLang="en-US" sz="2400" dirty="0">
                  <a:latin typeface="Tahoma" pitchFamily="34" charset="0"/>
                </a:rPr>
                <a:t>1  1  0</a:t>
              </a:r>
            </a:p>
            <a:p>
              <a:pPr algn="ctr">
                <a:lnSpc>
                  <a:spcPct val="110000"/>
                </a:lnSpc>
              </a:pPr>
              <a:r>
                <a:rPr lang="zh-CN" altLang="en-US" sz="2400" dirty="0">
                  <a:latin typeface="Tahoma" pitchFamily="34" charset="0"/>
                </a:rPr>
                <a:t>1  1  1</a:t>
              </a:r>
            </a:p>
          </p:txBody>
        </p:sp>
        <p:sp>
          <p:nvSpPr>
            <p:cNvPr id="374873" name="Text Box 89"/>
            <p:cNvSpPr txBox="1">
              <a:spLocks noChangeArrowheads="1"/>
            </p:cNvSpPr>
            <p:nvPr/>
          </p:nvSpPr>
          <p:spPr bwMode="auto">
            <a:xfrm>
              <a:off x="3615" y="1246"/>
              <a:ext cx="6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solidFill>
                    <a:srgbClr val="FF0000"/>
                  </a:solidFill>
                  <a:latin typeface="Tahoma" pitchFamily="34" charset="0"/>
                </a:rPr>
                <a:t>C</a:t>
              </a:r>
              <a:r>
                <a:rPr lang="en-US" altLang="zh-CN" sz="2400" dirty="0">
                  <a:latin typeface="Tahoma" pitchFamily="34" charset="0"/>
                </a:rPr>
                <a:t>  S</a:t>
              </a:r>
              <a:r>
                <a:rPr lang="en-US" altLang="zh-CN" sz="2400" baseline="-25000" dirty="0">
                  <a:latin typeface="Tahoma" pitchFamily="34" charset="0"/>
                </a:rPr>
                <a:t> </a:t>
              </a:r>
              <a:r>
                <a:rPr lang="en-US" altLang="zh-CN" sz="2400" dirty="0">
                  <a:latin typeface="Tahoma" pitchFamily="34" charset="0"/>
                </a:rPr>
                <a:t> R</a:t>
              </a:r>
              <a:endParaRPr lang="en-US" altLang="zh-CN" sz="2400" baseline="-25000" dirty="0">
                <a:latin typeface="Tahoma" pitchFamily="34" charset="0"/>
              </a:endParaRPr>
            </a:p>
          </p:txBody>
        </p:sp>
        <p:sp>
          <p:nvSpPr>
            <p:cNvPr id="374874" name="Line 90"/>
            <p:cNvSpPr>
              <a:spLocks noChangeShapeType="1"/>
            </p:cNvSpPr>
            <p:nvPr/>
          </p:nvSpPr>
          <p:spPr bwMode="auto">
            <a:xfrm>
              <a:off x="3635" y="1584"/>
              <a:ext cx="159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5" name="Text Box 91"/>
            <p:cNvSpPr txBox="1">
              <a:spLocks noChangeArrowheads="1"/>
            </p:cNvSpPr>
            <p:nvPr/>
          </p:nvSpPr>
          <p:spPr bwMode="auto">
            <a:xfrm>
              <a:off x="4393" y="1594"/>
              <a:ext cx="892"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smtClean="0">
                  <a:solidFill>
                    <a:srgbClr val="FF0000"/>
                  </a:solidFill>
                  <a:latin typeface="Tahoma" pitchFamily="34" charset="0"/>
                  <a:ea typeface="黑体" pitchFamily="2" charset="-122"/>
                </a:rPr>
                <a:t>维持现态</a:t>
              </a:r>
              <a:endParaRPr lang="zh-CN" altLang="en-US" sz="2400" dirty="0">
                <a:solidFill>
                  <a:srgbClr val="FF0000"/>
                </a:solidFill>
                <a:latin typeface="Tahoma" pitchFamily="34" charset="0"/>
                <a:ea typeface="黑体" pitchFamily="2" charset="-122"/>
              </a:endParaRPr>
            </a:p>
            <a:p>
              <a:pPr algn="ctr">
                <a:lnSpc>
                  <a:spcPct val="110000"/>
                </a:lnSpc>
              </a:pPr>
              <a:r>
                <a:rPr lang="zh-CN" altLang="en-US" sz="2400" dirty="0" smtClean="0">
                  <a:latin typeface="Tahoma" pitchFamily="34" charset="0"/>
                  <a:ea typeface="黑体" pitchFamily="2" charset="-122"/>
                </a:rPr>
                <a:t>维持现态</a:t>
              </a:r>
              <a:endParaRPr lang="zh-CN" altLang="en-US" sz="2400" dirty="0">
                <a:latin typeface="Tahoma" pitchFamily="34" charset="0"/>
                <a:ea typeface="黑体" pitchFamily="2" charset="-122"/>
              </a:endParaRPr>
            </a:p>
            <a:p>
              <a:pPr algn="ctr">
                <a:lnSpc>
                  <a:spcPct val="110000"/>
                </a:lnSpc>
              </a:pPr>
              <a:r>
                <a:rPr lang="zh-CN" altLang="en-US" sz="2400" dirty="0">
                  <a:latin typeface="Tahoma" pitchFamily="34" charset="0"/>
                  <a:ea typeface="黑体" pitchFamily="2" charset="-122"/>
                </a:rPr>
                <a:t>0     1</a:t>
              </a:r>
            </a:p>
            <a:p>
              <a:pPr algn="ctr">
                <a:lnSpc>
                  <a:spcPct val="110000"/>
                </a:lnSpc>
              </a:pPr>
              <a:r>
                <a:rPr lang="zh-CN" altLang="en-US" sz="2400" dirty="0">
                  <a:latin typeface="Tahoma" pitchFamily="34" charset="0"/>
                  <a:ea typeface="黑体" pitchFamily="2" charset="-122"/>
                </a:rPr>
                <a:t>1     0</a:t>
              </a:r>
            </a:p>
            <a:p>
              <a:pPr algn="ctr">
                <a:lnSpc>
                  <a:spcPct val="110000"/>
                </a:lnSpc>
              </a:pPr>
              <a:r>
                <a:rPr lang="zh-CN" altLang="en-US" sz="2400" dirty="0">
                  <a:solidFill>
                    <a:schemeClr val="folHlink"/>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74876" name="Text Box 92"/>
            <p:cNvSpPr txBox="1">
              <a:spLocks noChangeArrowheads="1"/>
            </p:cNvSpPr>
            <p:nvPr/>
          </p:nvSpPr>
          <p:spPr bwMode="auto">
            <a:xfrm>
              <a:off x="4448" y="1246"/>
              <a:ext cx="7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baseline="-25000" dirty="0">
                  <a:latin typeface="Tahoma" pitchFamily="34" charset="0"/>
                </a:rPr>
                <a:t> </a:t>
              </a:r>
              <a:r>
                <a:rPr lang="en-US" altLang="zh-CN" sz="2400" dirty="0">
                  <a:latin typeface="Tahoma" pitchFamily="34" charset="0"/>
                </a:rPr>
                <a:t>  </a:t>
              </a:r>
              <a:r>
                <a:rPr lang="en-US" altLang="zh-CN" sz="2400" dirty="0" smtClean="0">
                  <a:latin typeface="Tahoma" pitchFamily="34" charset="0"/>
                </a:rPr>
                <a:t>QN</a:t>
              </a:r>
              <a:endParaRPr lang="en-US" altLang="zh-CN" sz="2400" dirty="0">
                <a:latin typeface="Tahoma" pitchFamily="34" charset="0"/>
              </a:endParaRPr>
            </a:p>
          </p:txBody>
        </p:sp>
        <p:sp>
          <p:nvSpPr>
            <p:cNvPr id="374877" name="Line 93"/>
            <p:cNvSpPr>
              <a:spLocks noChangeShapeType="1"/>
            </p:cNvSpPr>
            <p:nvPr/>
          </p:nvSpPr>
          <p:spPr bwMode="auto">
            <a:xfrm>
              <a:off x="4368" y="1200"/>
              <a:ext cx="0" cy="17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8" name="Line 94"/>
            <p:cNvSpPr>
              <a:spLocks noChangeShapeType="1"/>
            </p:cNvSpPr>
            <p:nvPr/>
          </p:nvSpPr>
          <p:spPr bwMode="auto">
            <a:xfrm>
              <a:off x="3635" y="1200"/>
              <a:ext cx="1597"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79" name="Line 95"/>
            <p:cNvSpPr>
              <a:spLocks noChangeShapeType="1"/>
            </p:cNvSpPr>
            <p:nvPr/>
          </p:nvSpPr>
          <p:spPr bwMode="auto">
            <a:xfrm>
              <a:off x="3648" y="2976"/>
              <a:ext cx="163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4882" name="Text Box 98"/>
            <p:cNvSpPr txBox="1">
              <a:spLocks noChangeArrowheads="1"/>
            </p:cNvSpPr>
            <p:nvPr/>
          </p:nvSpPr>
          <p:spPr bwMode="auto">
            <a:xfrm>
              <a:off x="4076" y="916"/>
              <a:ext cx="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 功能表</a:t>
              </a:r>
            </a:p>
          </p:txBody>
        </p:sp>
      </p:grpSp>
      <p:sp>
        <p:nvSpPr>
          <p:cNvPr id="374902" name="Text Box 118"/>
          <p:cNvSpPr txBox="1">
            <a:spLocks noChangeArrowheads="1"/>
          </p:cNvSpPr>
          <p:nvPr/>
        </p:nvSpPr>
        <p:spPr bwMode="auto">
          <a:xfrm>
            <a:off x="533400" y="4114800"/>
            <a:ext cx="2349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ahoma" pitchFamily="34" charset="0"/>
                <a:ea typeface="黑体" pitchFamily="2" charset="-122"/>
              </a:rPr>
              <a:t>(1). </a:t>
            </a:r>
            <a:r>
              <a:rPr lang="en-US" altLang="zh-CN" sz="2400" dirty="0">
                <a:latin typeface="Tahoma" pitchFamily="34" charset="0"/>
                <a:ea typeface="黑体" pitchFamily="2" charset="-122"/>
              </a:rPr>
              <a:t>C = 0</a:t>
            </a:r>
            <a:r>
              <a:rPr lang="zh-CN" altLang="en-US" sz="2400" dirty="0">
                <a:latin typeface="Tahoma" pitchFamily="34" charset="0"/>
                <a:ea typeface="黑体" pitchFamily="2" charset="-122"/>
              </a:rPr>
              <a:t>时：</a:t>
            </a:r>
          </a:p>
        </p:txBody>
      </p:sp>
      <p:sp>
        <p:nvSpPr>
          <p:cNvPr id="374903" name="Text Box 119"/>
          <p:cNvSpPr txBox="1">
            <a:spLocks noChangeArrowheads="1"/>
          </p:cNvSpPr>
          <p:nvPr/>
        </p:nvSpPr>
        <p:spPr bwMode="auto">
          <a:xfrm>
            <a:off x="2743200" y="4114800"/>
            <a:ext cx="172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smtClean="0">
                <a:solidFill>
                  <a:srgbClr val="FF0000"/>
                </a:solidFill>
                <a:latin typeface="Tahoma" pitchFamily="34" charset="0"/>
                <a:ea typeface="黑体" pitchFamily="2" charset="-122"/>
              </a:rPr>
              <a:t>维持现态</a:t>
            </a:r>
            <a:endParaRPr lang="zh-CN" altLang="en-US" sz="2400" dirty="0">
              <a:solidFill>
                <a:srgbClr val="FF0000"/>
              </a:solidFill>
              <a:latin typeface="Tahoma" pitchFamily="34" charset="0"/>
              <a:ea typeface="黑体" pitchFamily="2" charset="-122"/>
            </a:endParaRPr>
          </a:p>
        </p:txBody>
      </p:sp>
      <p:sp>
        <p:nvSpPr>
          <p:cNvPr id="374904" name="Text Box 120"/>
          <p:cNvSpPr txBox="1">
            <a:spLocks noChangeArrowheads="1"/>
          </p:cNvSpPr>
          <p:nvPr/>
        </p:nvSpPr>
        <p:spPr bwMode="auto">
          <a:xfrm>
            <a:off x="533400" y="4648200"/>
            <a:ext cx="2622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Tahoma" pitchFamily="34" charset="0"/>
                <a:ea typeface="黑体" pitchFamily="2" charset="-122"/>
              </a:rPr>
              <a:t>(2). </a:t>
            </a:r>
            <a:r>
              <a:rPr lang="en-US" altLang="zh-CN" sz="2400">
                <a:latin typeface="Tahoma" pitchFamily="34" charset="0"/>
                <a:ea typeface="黑体" pitchFamily="2" charset="-122"/>
              </a:rPr>
              <a:t>C = 1</a:t>
            </a:r>
            <a:r>
              <a:rPr lang="zh-CN" altLang="en-US" sz="2400">
                <a:latin typeface="Tahoma" pitchFamily="34" charset="0"/>
                <a:ea typeface="黑体" pitchFamily="2" charset="-122"/>
              </a:rPr>
              <a:t>时：</a:t>
            </a:r>
          </a:p>
        </p:txBody>
      </p:sp>
      <p:sp>
        <p:nvSpPr>
          <p:cNvPr id="374918" name="Text Box 134"/>
          <p:cNvSpPr txBox="1">
            <a:spLocks noChangeArrowheads="1"/>
          </p:cNvSpPr>
          <p:nvPr/>
        </p:nvSpPr>
        <p:spPr bwMode="auto">
          <a:xfrm>
            <a:off x="2743200" y="4648200"/>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rgbClr val="FF0000"/>
                </a:solidFill>
                <a:latin typeface="Tahoma" pitchFamily="34" charset="0"/>
                <a:ea typeface="黑体" pitchFamily="2" charset="-122"/>
              </a:rPr>
              <a:t>与</a:t>
            </a:r>
            <a:r>
              <a:rPr lang="en-US" altLang="zh-CN" sz="2400" dirty="0">
                <a:solidFill>
                  <a:srgbClr val="FF0000"/>
                </a:solidFill>
                <a:latin typeface="Tahoma" pitchFamily="34" charset="0"/>
                <a:ea typeface="黑体" pitchFamily="2" charset="-122"/>
              </a:rPr>
              <a:t>S-R</a:t>
            </a:r>
            <a:r>
              <a:rPr lang="zh-CN" altLang="en-US" sz="2400" dirty="0">
                <a:solidFill>
                  <a:srgbClr val="FF0000"/>
                </a:solidFill>
                <a:latin typeface="Tahoma" pitchFamily="34" charset="0"/>
                <a:ea typeface="黑体" pitchFamily="2" charset="-122"/>
              </a:rPr>
              <a:t>锁存器相似</a:t>
            </a:r>
          </a:p>
        </p:txBody>
      </p:sp>
      <p:sp>
        <p:nvSpPr>
          <p:cNvPr id="374919" name="Text Box 135"/>
          <p:cNvSpPr txBox="1">
            <a:spLocks noChangeArrowheads="1"/>
          </p:cNvSpPr>
          <p:nvPr/>
        </p:nvSpPr>
        <p:spPr bwMode="auto">
          <a:xfrm>
            <a:off x="517385" y="5569702"/>
            <a:ext cx="4756430" cy="10525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dirty="0">
                <a:latin typeface="Tahoma" pitchFamily="34" charset="0"/>
                <a:ea typeface="黑体" pitchFamily="2" charset="-122"/>
              </a:rPr>
              <a:t>注意：当</a:t>
            </a:r>
            <a:r>
              <a:rPr lang="en-US" altLang="zh-CN" sz="2400" dirty="0">
                <a:latin typeface="Tahoma" pitchFamily="34" charset="0"/>
                <a:ea typeface="黑体" pitchFamily="2" charset="-122"/>
              </a:rPr>
              <a:t>S=R=1</a:t>
            </a:r>
            <a:r>
              <a:rPr lang="zh-CN" altLang="en-US" sz="2400" dirty="0">
                <a:latin typeface="Tahoma" pitchFamily="34" charset="0"/>
                <a:ea typeface="黑体" pitchFamily="2" charset="-122"/>
              </a:rPr>
              <a:t>时，若</a:t>
            </a:r>
            <a:r>
              <a:rPr lang="en-US" altLang="zh-CN" sz="2400" dirty="0">
                <a:latin typeface="Tahoma" pitchFamily="34" charset="0"/>
                <a:ea typeface="黑体" pitchFamily="2" charset="-122"/>
              </a:rPr>
              <a:t>C</a:t>
            </a:r>
            <a:r>
              <a:rPr lang="zh-CN" altLang="en-US" sz="2400" dirty="0">
                <a:latin typeface="Tahoma" pitchFamily="34" charset="0"/>
                <a:ea typeface="黑体" pitchFamily="2" charset="-122"/>
              </a:rPr>
              <a:t>由1</a:t>
            </a:r>
            <a:r>
              <a:rPr lang="zh-CN" altLang="en-US" sz="2400" dirty="0">
                <a:latin typeface="Tahoma" pitchFamily="34" charset="0"/>
                <a:ea typeface="黑体" pitchFamily="2" charset="-122"/>
                <a:sym typeface="Wingdings" pitchFamily="2" charset="2"/>
              </a:rPr>
              <a:t>0，</a:t>
            </a:r>
          </a:p>
          <a:p>
            <a:pPr>
              <a:lnSpc>
                <a:spcPct val="130000"/>
              </a:lnSpc>
            </a:pPr>
            <a:r>
              <a:rPr lang="zh-CN" altLang="en-US" sz="2400" dirty="0">
                <a:latin typeface="Tahoma" pitchFamily="34" charset="0"/>
                <a:ea typeface="黑体" pitchFamily="2" charset="-122"/>
                <a:sym typeface="Wingdings" pitchFamily="2" charset="2"/>
              </a:rPr>
              <a:t>           则下一状态不可预测。</a:t>
            </a:r>
            <a:endParaRPr lang="zh-CN" altLang="en-US" sz="2400" dirty="0">
              <a:latin typeface="Tahoma" pitchFamily="34" charset="0"/>
              <a:ea typeface="黑体" pitchFamily="2" charset="-122"/>
            </a:endParaRPr>
          </a:p>
        </p:txBody>
      </p:sp>
      <p:grpSp>
        <p:nvGrpSpPr>
          <p:cNvPr id="374933" name="Group 149"/>
          <p:cNvGrpSpPr>
            <a:grpSpLocks/>
          </p:cNvGrpSpPr>
          <p:nvPr/>
        </p:nvGrpSpPr>
        <p:grpSpPr bwMode="auto">
          <a:xfrm>
            <a:off x="5638800" y="4572000"/>
            <a:ext cx="2895600" cy="1752600"/>
            <a:chOff x="3552" y="2928"/>
            <a:chExt cx="1824" cy="1104"/>
          </a:xfrm>
        </p:grpSpPr>
        <p:sp>
          <p:nvSpPr>
            <p:cNvPr id="374931" name="AutoShape 147"/>
            <p:cNvSpPr>
              <a:spLocks noChangeArrowheads="1"/>
            </p:cNvSpPr>
            <p:nvPr/>
          </p:nvSpPr>
          <p:spPr bwMode="auto">
            <a:xfrm>
              <a:off x="3552" y="2928"/>
              <a:ext cx="1824" cy="1104"/>
            </a:xfrm>
            <a:prstGeom prst="roundRect">
              <a:avLst>
                <a:gd name="adj" fmla="val 13227"/>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rgbClr val="FFFF00"/>
                  </a:solidFill>
                  <a:ea typeface="黑体" pitchFamily="2" charset="-122"/>
                </a:rPr>
                <a:t> </a:t>
              </a:r>
              <a:r>
                <a:rPr lang="zh-CN" altLang="en-US" sz="2400" dirty="0">
                  <a:solidFill>
                    <a:srgbClr val="00B050"/>
                  </a:solidFill>
                  <a:ea typeface="黑体" pitchFamily="2" charset="-122"/>
                </a:rPr>
                <a:t>逻</a:t>
              </a:r>
            </a:p>
            <a:p>
              <a:r>
                <a:rPr lang="zh-CN" altLang="en-US" sz="2400" dirty="0">
                  <a:solidFill>
                    <a:srgbClr val="00B050"/>
                  </a:solidFill>
                  <a:ea typeface="黑体" pitchFamily="2" charset="-122"/>
                </a:rPr>
                <a:t> 辑</a:t>
              </a:r>
            </a:p>
            <a:p>
              <a:r>
                <a:rPr lang="zh-CN" altLang="en-US" sz="2400" dirty="0">
                  <a:solidFill>
                    <a:srgbClr val="00B050"/>
                  </a:solidFill>
                  <a:ea typeface="黑体" pitchFamily="2" charset="-122"/>
                </a:rPr>
                <a:t> 符</a:t>
              </a:r>
            </a:p>
            <a:p>
              <a:r>
                <a:rPr lang="zh-CN" altLang="en-US" sz="2400" dirty="0">
                  <a:solidFill>
                    <a:srgbClr val="00B050"/>
                  </a:solidFill>
                  <a:ea typeface="黑体" pitchFamily="2" charset="-122"/>
                </a:rPr>
                <a:t> 号</a:t>
              </a:r>
            </a:p>
          </p:txBody>
        </p:sp>
        <p:grpSp>
          <p:nvGrpSpPr>
            <p:cNvPr id="374930" name="Group 146"/>
            <p:cNvGrpSpPr>
              <a:grpSpLocks/>
            </p:cNvGrpSpPr>
            <p:nvPr/>
          </p:nvGrpSpPr>
          <p:grpSpPr bwMode="auto">
            <a:xfrm>
              <a:off x="3984" y="3072"/>
              <a:ext cx="1200" cy="816"/>
              <a:chOff x="3792" y="3024"/>
              <a:chExt cx="1200" cy="816"/>
            </a:xfrm>
          </p:grpSpPr>
          <p:sp>
            <p:nvSpPr>
              <p:cNvPr id="374921" name="Rectangle 137"/>
              <p:cNvSpPr>
                <a:spLocks noChangeArrowheads="1"/>
              </p:cNvSpPr>
              <p:nvPr/>
            </p:nvSpPr>
            <p:spPr bwMode="auto">
              <a:xfrm>
                <a:off x="3984" y="3024"/>
                <a:ext cx="768" cy="8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latin typeface="Tahoma" pitchFamily="34" charset="0"/>
                    <a:ea typeface="黑体" pitchFamily="2" charset="-122"/>
                  </a:rPr>
                  <a:t>S</a:t>
                </a:r>
              </a:p>
              <a:p>
                <a:pPr>
                  <a:lnSpc>
                    <a:spcPct val="110000"/>
                  </a:lnSpc>
                </a:pPr>
                <a:r>
                  <a:rPr lang="en-US" altLang="zh-CN" sz="2400" dirty="0">
                    <a:latin typeface="Tahoma" pitchFamily="34" charset="0"/>
                    <a:ea typeface="黑体" pitchFamily="2" charset="-122"/>
                  </a:rPr>
                  <a:t>C</a:t>
                </a:r>
              </a:p>
              <a:p>
                <a:pPr>
                  <a:lnSpc>
                    <a:spcPct val="110000"/>
                  </a:lnSpc>
                </a:pPr>
                <a:r>
                  <a:rPr lang="en-US" altLang="zh-CN" sz="2400" dirty="0">
                    <a:latin typeface="Tahoma" pitchFamily="34" charset="0"/>
                    <a:ea typeface="黑体" pitchFamily="2" charset="-122"/>
                  </a:rPr>
                  <a:t>R</a:t>
                </a:r>
              </a:p>
            </p:txBody>
          </p:sp>
          <p:sp>
            <p:nvSpPr>
              <p:cNvPr id="374922" name="Text Box 138"/>
              <p:cNvSpPr txBox="1">
                <a:spLocks noChangeArrowheads="1"/>
              </p:cNvSpPr>
              <p:nvPr/>
            </p:nvSpPr>
            <p:spPr bwMode="auto">
              <a:xfrm>
                <a:off x="4464" y="3118"/>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374923" name="Line 139"/>
              <p:cNvSpPr>
                <a:spLocks noChangeShapeType="1"/>
              </p:cNvSpPr>
              <p:nvPr/>
            </p:nvSpPr>
            <p:spPr bwMode="auto">
              <a:xfrm flipH="1">
                <a:off x="3792" y="316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4" name="Line 140"/>
              <p:cNvSpPr>
                <a:spLocks noChangeShapeType="1"/>
              </p:cNvSpPr>
              <p:nvPr/>
            </p:nvSpPr>
            <p:spPr bwMode="auto">
              <a:xfrm flipH="1">
                <a:off x="3792" y="34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5" name="Line 141"/>
              <p:cNvSpPr>
                <a:spLocks noChangeShapeType="1"/>
              </p:cNvSpPr>
              <p:nvPr/>
            </p:nvSpPr>
            <p:spPr bwMode="auto">
              <a:xfrm flipH="1">
                <a:off x="3792"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6" name="Line 142"/>
              <p:cNvSpPr>
                <a:spLocks noChangeShapeType="1"/>
              </p:cNvSpPr>
              <p:nvPr/>
            </p:nvSpPr>
            <p:spPr bwMode="auto">
              <a:xfrm flipH="1">
                <a:off x="4752"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7" name="Line 143"/>
              <p:cNvSpPr>
                <a:spLocks noChangeShapeType="1"/>
              </p:cNvSpPr>
              <p:nvPr/>
            </p:nvSpPr>
            <p:spPr bwMode="auto">
              <a:xfrm flipH="1">
                <a:off x="4848" y="36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28" name="Text Box 144"/>
              <p:cNvSpPr txBox="1">
                <a:spLocks noChangeArrowheads="1"/>
              </p:cNvSpPr>
              <p:nvPr/>
            </p:nvSpPr>
            <p:spPr bwMode="auto">
              <a:xfrm>
                <a:off x="4465" y="3454"/>
                <a:ext cx="21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latin typeface="Tahoma" pitchFamily="34" charset="0"/>
                    <a:ea typeface="黑体" pitchFamily="2" charset="-122"/>
                  </a:rPr>
                  <a:t>Q</a:t>
                </a:r>
                <a:endParaRPr lang="en-US" altLang="zh-CN" dirty="0">
                  <a:latin typeface="Tahoma" pitchFamily="34" charset="0"/>
                  <a:ea typeface="黑体" pitchFamily="2" charset="-122"/>
                </a:endParaRPr>
              </a:p>
            </p:txBody>
          </p:sp>
          <p:sp>
            <p:nvSpPr>
              <p:cNvPr id="374929" name="Oval 145"/>
              <p:cNvSpPr>
                <a:spLocks noChangeArrowheads="1"/>
              </p:cNvSpPr>
              <p:nvPr/>
            </p:nvSpPr>
            <p:spPr bwMode="auto">
              <a:xfrm>
                <a:off x="4752" y="355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74934" name="Text Box 150"/>
          <p:cNvSpPr txBox="1">
            <a:spLocks noChangeArrowheads="1"/>
          </p:cNvSpPr>
          <p:nvPr/>
        </p:nvSpPr>
        <p:spPr bwMode="auto">
          <a:xfrm>
            <a:off x="698083" y="5094323"/>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chemeClr val="tx2"/>
                </a:solidFill>
                <a:latin typeface="Times New Roman"/>
                <a:ea typeface="黑体" pitchFamily="2" charset="-122"/>
              </a:rPr>
              <a:t>也称为“门控</a:t>
            </a:r>
            <a:r>
              <a:rPr lang="en-US" altLang="zh-CN" sz="2400" dirty="0" smtClean="0">
                <a:solidFill>
                  <a:schemeClr val="tx2"/>
                </a:solidFill>
                <a:latin typeface="黑体" pitchFamily="2" charset="-122"/>
                <a:ea typeface="黑体" pitchFamily="2" charset="-122"/>
              </a:rPr>
              <a:t>S-R</a:t>
            </a:r>
            <a:r>
              <a:rPr lang="zh-CN" altLang="en-US" sz="2400" dirty="0">
                <a:solidFill>
                  <a:schemeClr val="tx2"/>
                </a:solidFill>
                <a:latin typeface="黑体" pitchFamily="2" charset="-122"/>
                <a:ea typeface="黑体" pitchFamily="2" charset="-122"/>
              </a:rPr>
              <a:t>锁存器</a:t>
            </a:r>
            <a:r>
              <a:rPr lang="zh-CN" altLang="en-US" sz="2400" dirty="0">
                <a:solidFill>
                  <a:schemeClr val="tx2"/>
                </a:solidFill>
                <a:latin typeface="Times New Roman"/>
                <a:ea typeface="黑体" pitchFamily="2" charset="-122"/>
              </a:rPr>
              <a:t>”</a:t>
            </a:r>
            <a:endParaRPr lang="zh-CN" altLang="en-US" sz="2400" dirty="0">
              <a:solidFill>
                <a:schemeClr val="tx2"/>
              </a:solidFill>
              <a:latin typeface="黑体" pitchFamily="2" charset="-122"/>
              <a:ea typeface="黑体" pitchFamily="2" charset="-122"/>
            </a:endParaRPr>
          </a:p>
        </p:txBody>
      </p:sp>
      <p:grpSp>
        <p:nvGrpSpPr>
          <p:cNvPr id="374952" name="Group 168"/>
          <p:cNvGrpSpPr>
            <a:grpSpLocks/>
          </p:cNvGrpSpPr>
          <p:nvPr/>
        </p:nvGrpSpPr>
        <p:grpSpPr bwMode="auto">
          <a:xfrm>
            <a:off x="3351213" y="1981200"/>
            <a:ext cx="915987" cy="1676400"/>
            <a:chOff x="2111" y="1248"/>
            <a:chExt cx="577" cy="1056"/>
          </a:xfrm>
        </p:grpSpPr>
        <p:grpSp>
          <p:nvGrpSpPr>
            <p:cNvPr id="374936" name="Group 152"/>
            <p:cNvGrpSpPr>
              <a:grpSpLocks/>
            </p:cNvGrpSpPr>
            <p:nvPr/>
          </p:nvGrpSpPr>
          <p:grpSpPr bwMode="auto">
            <a:xfrm>
              <a:off x="2111" y="1920"/>
              <a:ext cx="577" cy="384"/>
              <a:chOff x="3407" y="864"/>
              <a:chExt cx="577" cy="384"/>
            </a:xfrm>
          </p:grpSpPr>
          <p:sp>
            <p:nvSpPr>
              <p:cNvPr id="374937" name="Rectangle 153"/>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938" name="Group 154"/>
              <p:cNvGrpSpPr>
                <a:grpSpLocks/>
              </p:cNvGrpSpPr>
              <p:nvPr/>
            </p:nvGrpSpPr>
            <p:grpSpPr bwMode="auto">
              <a:xfrm>
                <a:off x="3407" y="864"/>
                <a:ext cx="577" cy="384"/>
                <a:chOff x="3743" y="3168"/>
                <a:chExt cx="577" cy="384"/>
              </a:xfrm>
            </p:grpSpPr>
            <p:sp>
              <p:nvSpPr>
                <p:cNvPr id="374939" name="Oval 155"/>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0" name="Arc 15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1" name="Line 157"/>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42" name="Line 158"/>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43" name="Line 159"/>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74944" name="Group 160"/>
            <p:cNvGrpSpPr>
              <a:grpSpLocks/>
            </p:cNvGrpSpPr>
            <p:nvPr/>
          </p:nvGrpSpPr>
          <p:grpSpPr bwMode="auto">
            <a:xfrm>
              <a:off x="2111" y="1248"/>
              <a:ext cx="577" cy="384"/>
              <a:chOff x="3407" y="864"/>
              <a:chExt cx="577" cy="384"/>
            </a:xfrm>
          </p:grpSpPr>
          <p:sp>
            <p:nvSpPr>
              <p:cNvPr id="374945" name="Rectangle 161"/>
              <p:cNvSpPr>
                <a:spLocks noChangeArrowheads="1"/>
              </p:cNvSpPr>
              <p:nvPr/>
            </p:nvSpPr>
            <p:spPr bwMode="auto">
              <a:xfrm>
                <a:off x="3407" y="864"/>
                <a:ext cx="576"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4946" name="Group 162"/>
              <p:cNvGrpSpPr>
                <a:grpSpLocks/>
              </p:cNvGrpSpPr>
              <p:nvPr/>
            </p:nvGrpSpPr>
            <p:grpSpPr bwMode="auto">
              <a:xfrm>
                <a:off x="3407" y="864"/>
                <a:ext cx="577" cy="384"/>
                <a:chOff x="3743" y="3168"/>
                <a:chExt cx="577" cy="384"/>
              </a:xfrm>
            </p:grpSpPr>
            <p:sp>
              <p:nvSpPr>
                <p:cNvPr id="374947" name="Oval 163"/>
                <p:cNvSpPr>
                  <a:spLocks noChangeArrowheads="1"/>
                </p:cNvSpPr>
                <p:nvPr/>
              </p:nvSpPr>
              <p:spPr bwMode="auto">
                <a:xfrm>
                  <a:off x="4224" y="331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8" name="Arc 164"/>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4949" name="Line 165"/>
                <p:cNvSpPr>
                  <a:spLocks noChangeShapeType="1"/>
                </p:cNvSpPr>
                <p:nvPr/>
              </p:nvSpPr>
              <p:spPr bwMode="auto">
                <a:xfrm flipH="1" flipV="1">
                  <a:off x="3743"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50" name="Line 166"/>
                <p:cNvSpPr>
                  <a:spLocks noChangeShapeType="1"/>
                </p:cNvSpPr>
                <p:nvPr/>
              </p:nvSpPr>
              <p:spPr bwMode="auto">
                <a:xfrm flipH="1">
                  <a:off x="3743" y="355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4951" name="Line 167"/>
                <p:cNvSpPr>
                  <a:spLocks noChangeShapeType="1"/>
                </p:cNvSpPr>
                <p:nvPr/>
              </p:nvSpPr>
              <p:spPr bwMode="auto">
                <a:xfrm>
                  <a:off x="3743" y="316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106" name="Text Box 150"/>
          <p:cNvSpPr txBox="1">
            <a:spLocks noChangeArrowheads="1"/>
          </p:cNvSpPr>
          <p:nvPr/>
        </p:nvSpPr>
        <p:spPr bwMode="auto">
          <a:xfrm>
            <a:off x="628233" y="1153790"/>
            <a:ext cx="4493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chemeClr val="tx2"/>
                </a:solidFill>
                <a:latin typeface="Times New Roman"/>
                <a:ea typeface="黑体" pitchFamily="2" charset="-122"/>
              </a:rPr>
              <a:t>在任何时刻，输入都是敏感的！</a:t>
            </a:r>
            <a:endParaRPr lang="zh-CN" altLang="en-US" sz="2400" dirty="0">
              <a:solidFill>
                <a:schemeClr val="tx2"/>
              </a:solidFill>
              <a:latin typeface="黑体" pitchFamily="2" charset="-122"/>
              <a:ea typeface="黑体" pitchFamily="2" charset="-122"/>
            </a:endParaRPr>
          </a:p>
        </p:txBody>
      </p:sp>
    </p:spTree>
    <p:extLst>
      <p:ext uri="{BB962C8B-B14F-4D97-AF65-F5344CB8AC3E}">
        <p14:creationId xmlns:p14="http://schemas.microsoft.com/office/powerpoint/2010/main" val="30247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4916"/>
                                        </p:tgtEl>
                                        <p:attrNameLst>
                                          <p:attrName>style.visibility</p:attrName>
                                        </p:attrNameLst>
                                      </p:cBhvr>
                                      <p:to>
                                        <p:strVal val="visible"/>
                                      </p:to>
                                    </p:set>
                                    <p:animEffect transition="in" filter="blinds(horizontal)">
                                      <p:cBhvr>
                                        <p:cTn id="7" dur="500"/>
                                        <p:tgtEl>
                                          <p:spTgt spid="374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horizontal)">
                                      <p:cBhvr>
                                        <p:cTn id="12" dur="500"/>
                                        <p:tgtEl>
                                          <p:spTgt spid="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4917"/>
                                        </p:tgtEl>
                                        <p:attrNameLst>
                                          <p:attrName>style.visibility</p:attrName>
                                        </p:attrNameLst>
                                      </p:cBhvr>
                                      <p:to>
                                        <p:strVal val="visible"/>
                                      </p:to>
                                    </p:set>
                                    <p:animEffect transition="in" filter="blinds(horizontal)">
                                      <p:cBhvr>
                                        <p:cTn id="17" dur="500"/>
                                        <p:tgtEl>
                                          <p:spTgt spid="374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4952"/>
                                        </p:tgtEl>
                                        <p:attrNameLst>
                                          <p:attrName>style.visibility</p:attrName>
                                        </p:attrNameLst>
                                      </p:cBhvr>
                                      <p:to>
                                        <p:strVal val="visible"/>
                                      </p:to>
                                    </p:set>
                                    <p:animEffect transition="in" filter="blinds(horizontal)">
                                      <p:cBhvr>
                                        <p:cTn id="22" dur="500"/>
                                        <p:tgtEl>
                                          <p:spTgt spid="374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4902"/>
                                        </p:tgtEl>
                                        <p:attrNameLst>
                                          <p:attrName>style.visibility</p:attrName>
                                        </p:attrNameLst>
                                      </p:cBhvr>
                                      <p:to>
                                        <p:strVal val="visible"/>
                                      </p:to>
                                    </p:set>
                                    <p:animEffect transition="in" filter="blinds(horizontal)">
                                      <p:cBhvr>
                                        <p:cTn id="27" dur="500"/>
                                        <p:tgtEl>
                                          <p:spTgt spid="374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4903"/>
                                        </p:tgtEl>
                                        <p:attrNameLst>
                                          <p:attrName>style.visibility</p:attrName>
                                        </p:attrNameLst>
                                      </p:cBhvr>
                                      <p:to>
                                        <p:strVal val="visible"/>
                                      </p:to>
                                    </p:set>
                                    <p:animEffect transition="in" filter="blinds(horizontal)">
                                      <p:cBhvr>
                                        <p:cTn id="32" dur="500"/>
                                        <p:tgtEl>
                                          <p:spTgt spid="374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4904"/>
                                        </p:tgtEl>
                                        <p:attrNameLst>
                                          <p:attrName>style.visibility</p:attrName>
                                        </p:attrNameLst>
                                      </p:cBhvr>
                                      <p:to>
                                        <p:strVal val="visible"/>
                                      </p:to>
                                    </p:set>
                                    <p:animEffect transition="in" filter="blinds(horizontal)">
                                      <p:cBhvr>
                                        <p:cTn id="37" dur="500"/>
                                        <p:tgtEl>
                                          <p:spTgt spid="3749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4918"/>
                                        </p:tgtEl>
                                        <p:attrNameLst>
                                          <p:attrName>style.visibility</p:attrName>
                                        </p:attrNameLst>
                                      </p:cBhvr>
                                      <p:to>
                                        <p:strVal val="visible"/>
                                      </p:to>
                                    </p:set>
                                    <p:animEffect transition="in" filter="blinds(horizontal)">
                                      <p:cBhvr>
                                        <p:cTn id="42" dur="500"/>
                                        <p:tgtEl>
                                          <p:spTgt spid="3749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4934"/>
                                        </p:tgtEl>
                                        <p:attrNameLst>
                                          <p:attrName>style.visibility</p:attrName>
                                        </p:attrNameLst>
                                      </p:cBhvr>
                                      <p:to>
                                        <p:strVal val="visible"/>
                                      </p:to>
                                    </p:set>
                                    <p:animEffect transition="in" filter="blinds(horizontal)">
                                      <p:cBhvr>
                                        <p:cTn id="47" dur="500"/>
                                        <p:tgtEl>
                                          <p:spTgt spid="3749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4919"/>
                                        </p:tgtEl>
                                        <p:attrNameLst>
                                          <p:attrName>style.visibility</p:attrName>
                                        </p:attrNameLst>
                                      </p:cBhvr>
                                      <p:to>
                                        <p:strVal val="visible"/>
                                      </p:to>
                                    </p:set>
                                    <p:animEffect transition="in" filter="blinds(horizontal)">
                                      <p:cBhvr>
                                        <p:cTn id="52" dur="500"/>
                                        <p:tgtEl>
                                          <p:spTgt spid="3749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4883"/>
                                        </p:tgtEl>
                                        <p:attrNameLst>
                                          <p:attrName>style.visibility</p:attrName>
                                        </p:attrNameLst>
                                      </p:cBhvr>
                                      <p:to>
                                        <p:strVal val="visible"/>
                                      </p:to>
                                    </p:set>
                                    <p:animEffect transition="in" filter="blinds(horizontal)">
                                      <p:cBhvr>
                                        <p:cTn id="57" dur="500"/>
                                        <p:tgtEl>
                                          <p:spTgt spid="3748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4933"/>
                                        </p:tgtEl>
                                        <p:attrNameLst>
                                          <p:attrName>style.visibility</p:attrName>
                                        </p:attrNameLst>
                                      </p:cBhvr>
                                      <p:to>
                                        <p:strVal val="visible"/>
                                      </p:to>
                                    </p:set>
                                    <p:animEffect transition="in" filter="blinds(horizontal)">
                                      <p:cBhvr>
                                        <p:cTn id="62" dur="500"/>
                                        <p:tgtEl>
                                          <p:spTgt spid="37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902" grpId="0" autoUpdateAnimBg="0"/>
      <p:bldP spid="374903" grpId="0" autoUpdateAnimBg="0"/>
      <p:bldP spid="374904" grpId="0" autoUpdateAnimBg="0"/>
      <p:bldP spid="374918" grpId="0" autoUpdateAnimBg="0"/>
      <p:bldP spid="374919" grpId="0" autoUpdateAnimBg="0"/>
      <p:bldP spid="374934" grpId="0" autoUpdateAnimBg="0"/>
      <p:bldP spid="10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3072" name="Group 96"/>
          <p:cNvGrpSpPr>
            <a:grpSpLocks/>
          </p:cNvGrpSpPr>
          <p:nvPr/>
        </p:nvGrpSpPr>
        <p:grpSpPr bwMode="auto">
          <a:xfrm>
            <a:off x="6599806" y="626368"/>
            <a:ext cx="2652714" cy="2514600"/>
            <a:chOff x="3762" y="288"/>
            <a:chExt cx="1671" cy="1584"/>
          </a:xfrm>
          <a:solidFill>
            <a:schemeClr val="accent3"/>
          </a:solidFill>
        </p:grpSpPr>
        <p:sp>
          <p:nvSpPr>
            <p:cNvPr id="383063" name="Text Box 87"/>
            <p:cNvSpPr txBox="1">
              <a:spLocks noChangeArrowheads="1"/>
            </p:cNvSpPr>
            <p:nvPr/>
          </p:nvSpPr>
          <p:spPr bwMode="auto">
            <a:xfrm>
              <a:off x="3762" y="624"/>
              <a:ext cx="689" cy="122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FF0000"/>
                  </a:solidFill>
                  <a:latin typeface="Tahoma" pitchFamily="34" charset="0"/>
                </a:rPr>
                <a:t>0  </a:t>
              </a:r>
              <a:r>
                <a:rPr lang="en-US" altLang="zh-CN" sz="2400" dirty="0">
                  <a:solidFill>
                    <a:srgbClr val="FF0000"/>
                  </a:solidFill>
                  <a:latin typeface="Tahoma" pitchFamily="34" charset="0"/>
                </a:rPr>
                <a:t>X  </a:t>
              </a:r>
              <a:r>
                <a:rPr lang="en-US" altLang="zh-CN" sz="2400" dirty="0" err="1">
                  <a:solidFill>
                    <a:srgbClr val="FF0000"/>
                  </a:solidFill>
                  <a:latin typeface="Tahoma" pitchFamily="34" charset="0"/>
                </a:rPr>
                <a:t>X</a:t>
              </a:r>
              <a:endParaRPr lang="en-US" altLang="zh-CN" sz="2400" dirty="0">
                <a:solidFill>
                  <a:srgbClr val="FF0000"/>
                </a:solidFill>
                <a:latin typeface="Tahoma" pitchFamily="34" charset="0"/>
              </a:endParaRPr>
            </a:p>
            <a:p>
              <a:pPr algn="ctr"/>
              <a:r>
                <a:rPr lang="zh-CN" altLang="en-US" sz="2400" dirty="0">
                  <a:latin typeface="Tahoma" pitchFamily="34" charset="0"/>
                </a:rPr>
                <a:t>1  0  0</a:t>
              </a:r>
            </a:p>
            <a:p>
              <a:pPr algn="ctr"/>
              <a:r>
                <a:rPr lang="zh-CN" altLang="en-US" sz="2400" dirty="0">
                  <a:latin typeface="Tahoma" pitchFamily="34" charset="0"/>
                </a:rPr>
                <a:t>1  0  1</a:t>
              </a:r>
            </a:p>
            <a:p>
              <a:pPr algn="ctr"/>
              <a:r>
                <a:rPr lang="zh-CN" altLang="en-US" sz="2400" dirty="0">
                  <a:latin typeface="Tahoma" pitchFamily="34" charset="0"/>
                </a:rPr>
                <a:t>1  1  0</a:t>
              </a:r>
            </a:p>
            <a:p>
              <a:pPr algn="ctr"/>
              <a:r>
                <a:rPr lang="zh-CN" altLang="en-US" sz="2400" dirty="0">
                  <a:latin typeface="Tahoma" pitchFamily="34" charset="0"/>
                </a:rPr>
                <a:t>1  1  1</a:t>
              </a:r>
            </a:p>
          </p:txBody>
        </p:sp>
        <p:sp>
          <p:nvSpPr>
            <p:cNvPr id="383064" name="Text Box 88"/>
            <p:cNvSpPr txBox="1">
              <a:spLocks noChangeArrowheads="1"/>
            </p:cNvSpPr>
            <p:nvPr/>
          </p:nvSpPr>
          <p:spPr bwMode="auto">
            <a:xfrm>
              <a:off x="3763" y="288"/>
              <a:ext cx="683"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C  S</a:t>
              </a:r>
              <a:r>
                <a:rPr lang="en-US" altLang="zh-CN" sz="2400" baseline="-25000">
                  <a:latin typeface="Tahoma" pitchFamily="34" charset="0"/>
                </a:rPr>
                <a:t> </a:t>
              </a:r>
              <a:r>
                <a:rPr lang="en-US" altLang="zh-CN" sz="2400">
                  <a:latin typeface="Tahoma" pitchFamily="34" charset="0"/>
                </a:rPr>
                <a:t> R</a:t>
              </a:r>
              <a:endParaRPr lang="en-US" altLang="zh-CN" sz="2400" baseline="-25000">
                <a:latin typeface="Tahoma" pitchFamily="34" charset="0"/>
              </a:endParaRPr>
            </a:p>
          </p:txBody>
        </p:sp>
        <p:sp>
          <p:nvSpPr>
            <p:cNvPr id="383065" name="Line 89"/>
            <p:cNvSpPr>
              <a:spLocks noChangeShapeType="1"/>
            </p:cNvSpPr>
            <p:nvPr/>
          </p:nvSpPr>
          <p:spPr bwMode="auto">
            <a:xfrm>
              <a:off x="3783" y="624"/>
              <a:ext cx="1597"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66" name="Text Box 90"/>
            <p:cNvSpPr txBox="1">
              <a:spLocks noChangeArrowheads="1"/>
            </p:cNvSpPr>
            <p:nvPr/>
          </p:nvSpPr>
          <p:spPr bwMode="auto">
            <a:xfrm>
              <a:off x="4541" y="624"/>
              <a:ext cx="892" cy="122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smtClean="0">
                  <a:solidFill>
                    <a:srgbClr val="FF0000"/>
                  </a:solidFill>
                  <a:latin typeface="Tahoma" pitchFamily="34" charset="0"/>
                  <a:ea typeface="黑体" pitchFamily="2" charset="-122"/>
                </a:rPr>
                <a:t>维持现态</a:t>
              </a:r>
              <a:endParaRPr lang="zh-CN" altLang="en-US" sz="2400" dirty="0">
                <a:solidFill>
                  <a:srgbClr val="FF0000"/>
                </a:solidFill>
                <a:latin typeface="Tahoma" pitchFamily="34" charset="0"/>
                <a:ea typeface="黑体" pitchFamily="2" charset="-122"/>
              </a:endParaRPr>
            </a:p>
            <a:p>
              <a:pPr algn="ctr"/>
              <a:r>
                <a:rPr lang="zh-CN" altLang="en-US" sz="2400" dirty="0" smtClean="0">
                  <a:latin typeface="Tahoma" pitchFamily="34" charset="0"/>
                  <a:ea typeface="黑体" pitchFamily="2" charset="-122"/>
                </a:rPr>
                <a:t>维持现态</a:t>
              </a:r>
              <a:endParaRPr lang="zh-CN" altLang="en-US" sz="2400" dirty="0">
                <a:latin typeface="Tahoma" pitchFamily="34" charset="0"/>
                <a:ea typeface="黑体" pitchFamily="2" charset="-122"/>
              </a:endParaRPr>
            </a:p>
            <a:p>
              <a:pPr algn="ctr"/>
              <a:r>
                <a:rPr lang="zh-CN" altLang="en-US" sz="2400" dirty="0">
                  <a:latin typeface="Tahoma" pitchFamily="34" charset="0"/>
                  <a:ea typeface="黑体" pitchFamily="2" charset="-122"/>
                </a:rPr>
                <a:t>0     1</a:t>
              </a:r>
            </a:p>
            <a:p>
              <a:pPr algn="ctr"/>
              <a:r>
                <a:rPr lang="zh-CN" altLang="en-US" sz="2400" dirty="0">
                  <a:latin typeface="Tahoma" pitchFamily="34" charset="0"/>
                  <a:ea typeface="黑体" pitchFamily="2" charset="-122"/>
                </a:rPr>
                <a:t>1     0</a:t>
              </a:r>
            </a:p>
            <a:p>
              <a:pPr algn="ctr"/>
              <a:r>
                <a:rPr lang="zh-CN" altLang="en-US" sz="2400" dirty="0">
                  <a:solidFill>
                    <a:schemeClr val="folHlink"/>
                  </a:solidFill>
                  <a:latin typeface="Tahoma" pitchFamily="34" charset="0"/>
                  <a:ea typeface="黑体" pitchFamily="2" charset="-122"/>
                </a:rPr>
                <a:t>  </a:t>
              </a:r>
              <a:r>
                <a:rPr lang="zh-CN" altLang="en-US" sz="2400" dirty="0">
                  <a:solidFill>
                    <a:srgbClr val="C00000"/>
                  </a:solidFill>
                  <a:latin typeface="Tahoma" pitchFamily="34" charset="0"/>
                  <a:ea typeface="黑体" pitchFamily="2" charset="-122"/>
                </a:rPr>
                <a:t>1*   1*</a:t>
              </a:r>
            </a:p>
          </p:txBody>
        </p:sp>
        <p:sp>
          <p:nvSpPr>
            <p:cNvPr id="383067" name="Text Box 91"/>
            <p:cNvSpPr txBox="1">
              <a:spLocks noChangeArrowheads="1"/>
            </p:cNvSpPr>
            <p:nvPr/>
          </p:nvSpPr>
          <p:spPr bwMode="auto">
            <a:xfrm>
              <a:off x="4596" y="288"/>
              <a:ext cx="742" cy="29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dirty="0">
                  <a:latin typeface="Tahoma" pitchFamily="34" charset="0"/>
                </a:rPr>
                <a:t>Q  </a:t>
              </a:r>
              <a:r>
                <a:rPr lang="en-US" altLang="zh-CN" sz="2400" baseline="-25000" dirty="0">
                  <a:latin typeface="Tahoma" pitchFamily="34" charset="0"/>
                </a:rPr>
                <a:t> </a:t>
              </a:r>
              <a:r>
                <a:rPr lang="en-US" altLang="zh-CN" sz="2400" dirty="0">
                  <a:latin typeface="Tahoma" pitchFamily="34" charset="0"/>
                </a:rPr>
                <a:t> </a:t>
              </a:r>
              <a:r>
                <a:rPr lang="en-US" altLang="zh-CN" sz="2400" dirty="0" smtClean="0">
                  <a:latin typeface="Tahoma" pitchFamily="34" charset="0"/>
                </a:rPr>
                <a:t>QN</a:t>
              </a:r>
              <a:endParaRPr lang="en-US" altLang="zh-CN" sz="2400" dirty="0">
                <a:latin typeface="Tahoma" pitchFamily="34" charset="0"/>
              </a:endParaRPr>
            </a:p>
          </p:txBody>
        </p:sp>
        <p:sp>
          <p:nvSpPr>
            <p:cNvPr id="383068" name="Line 92"/>
            <p:cNvSpPr>
              <a:spLocks noChangeShapeType="1"/>
            </p:cNvSpPr>
            <p:nvPr/>
          </p:nvSpPr>
          <p:spPr bwMode="auto">
            <a:xfrm flipH="1">
              <a:off x="4512" y="288"/>
              <a:ext cx="0" cy="158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69" name="Line 93"/>
            <p:cNvSpPr>
              <a:spLocks noChangeShapeType="1"/>
            </p:cNvSpPr>
            <p:nvPr/>
          </p:nvSpPr>
          <p:spPr bwMode="auto">
            <a:xfrm>
              <a:off x="3783" y="288"/>
              <a:ext cx="1597" cy="0"/>
            </a:xfrm>
            <a:prstGeom prst="line">
              <a:avLst/>
            </a:prstGeom>
            <a:grp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83070" name="Line 94"/>
            <p:cNvSpPr>
              <a:spLocks noChangeShapeType="1"/>
            </p:cNvSpPr>
            <p:nvPr/>
          </p:nvSpPr>
          <p:spPr bwMode="auto">
            <a:xfrm>
              <a:off x="3792" y="1872"/>
              <a:ext cx="1632" cy="0"/>
            </a:xfrm>
            <a:prstGeom prst="line">
              <a:avLst/>
            </a:prstGeom>
            <a:grp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383073" name="Text Box 97"/>
          <p:cNvSpPr txBox="1">
            <a:spLocks noChangeArrowheads="1"/>
          </p:cNvSpPr>
          <p:nvPr/>
        </p:nvSpPr>
        <p:spPr bwMode="auto">
          <a:xfrm>
            <a:off x="1006475" y="319881"/>
            <a:ext cx="57246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t>具有</a:t>
            </a:r>
            <a:r>
              <a:rPr lang="zh-CN" altLang="en-US" sz="3200" dirty="0">
                <a:solidFill>
                  <a:srgbClr val="FF0000"/>
                </a:solidFill>
              </a:rPr>
              <a:t>使能</a:t>
            </a:r>
            <a:r>
              <a:rPr lang="zh-CN" altLang="en-US" sz="3200" dirty="0" smtClean="0">
                <a:solidFill>
                  <a:srgbClr val="FF0000"/>
                </a:solidFill>
              </a:rPr>
              <a:t>端的</a:t>
            </a:r>
            <a:r>
              <a:rPr lang="en-US" altLang="zh-CN" sz="3200" dirty="0" smtClean="0">
                <a:solidFill>
                  <a:schemeClr val="tx2"/>
                </a:solidFill>
                <a:latin typeface="+mn-ea"/>
                <a:ea typeface="+mn-ea"/>
              </a:rPr>
              <a:t>S-R</a:t>
            </a:r>
            <a:r>
              <a:rPr lang="zh-CN" altLang="en-US" sz="3200" dirty="0">
                <a:solidFill>
                  <a:schemeClr val="tx2"/>
                </a:solidFill>
                <a:latin typeface="+mn-ea"/>
                <a:ea typeface="+mn-ea"/>
              </a:rPr>
              <a:t>锁存器时序图</a:t>
            </a:r>
          </a:p>
        </p:txBody>
      </p:sp>
      <p:grpSp>
        <p:nvGrpSpPr>
          <p:cNvPr id="383087" name="Group 111"/>
          <p:cNvGrpSpPr>
            <a:grpSpLocks/>
          </p:cNvGrpSpPr>
          <p:nvPr/>
        </p:nvGrpSpPr>
        <p:grpSpPr bwMode="auto">
          <a:xfrm>
            <a:off x="609600" y="5410200"/>
            <a:ext cx="685800" cy="457200"/>
            <a:chOff x="384" y="3360"/>
            <a:chExt cx="432" cy="288"/>
          </a:xfrm>
        </p:grpSpPr>
        <p:sp>
          <p:nvSpPr>
            <p:cNvPr id="382991" name="Line 15"/>
            <p:cNvSpPr>
              <a:spLocks noChangeShapeType="1"/>
            </p:cNvSpPr>
            <p:nvPr/>
          </p:nvSpPr>
          <p:spPr bwMode="auto">
            <a:xfrm>
              <a:off x="624"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2" name="Text Box 26"/>
            <p:cNvSpPr txBox="1">
              <a:spLocks noChangeArrowheads="1"/>
            </p:cNvSpPr>
            <p:nvPr/>
          </p:nvSpPr>
          <p:spPr bwMode="auto">
            <a:xfrm>
              <a:off x="384" y="336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grpSp>
      <p:grpSp>
        <p:nvGrpSpPr>
          <p:cNvPr id="383108" name="Group 132"/>
          <p:cNvGrpSpPr>
            <a:grpSpLocks/>
          </p:cNvGrpSpPr>
          <p:nvPr/>
        </p:nvGrpSpPr>
        <p:grpSpPr bwMode="auto">
          <a:xfrm>
            <a:off x="609600" y="3352800"/>
            <a:ext cx="7772400" cy="1828800"/>
            <a:chOff x="384" y="2064"/>
            <a:chExt cx="4896" cy="1152"/>
          </a:xfrm>
        </p:grpSpPr>
        <p:sp>
          <p:nvSpPr>
            <p:cNvPr id="383000" name="Text Box 24"/>
            <p:cNvSpPr txBox="1">
              <a:spLocks noChangeArrowheads="1"/>
            </p:cNvSpPr>
            <p:nvPr/>
          </p:nvSpPr>
          <p:spPr bwMode="auto">
            <a:xfrm>
              <a:off x="384" y="249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S</a:t>
              </a:r>
            </a:p>
          </p:txBody>
        </p:sp>
        <p:sp>
          <p:nvSpPr>
            <p:cNvPr id="383001" name="Text Box 25"/>
            <p:cNvSpPr txBox="1">
              <a:spLocks noChangeArrowheads="1"/>
            </p:cNvSpPr>
            <p:nvPr/>
          </p:nvSpPr>
          <p:spPr bwMode="auto">
            <a:xfrm>
              <a:off x="384" y="2928"/>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R</a:t>
              </a:r>
            </a:p>
          </p:txBody>
        </p:sp>
        <p:sp>
          <p:nvSpPr>
            <p:cNvPr id="383029" name="Text Box 53"/>
            <p:cNvSpPr txBox="1">
              <a:spLocks noChangeArrowheads="1"/>
            </p:cNvSpPr>
            <p:nvPr/>
          </p:nvSpPr>
          <p:spPr bwMode="auto">
            <a:xfrm>
              <a:off x="384" y="206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a:t>
              </a:r>
            </a:p>
          </p:txBody>
        </p:sp>
        <p:grpSp>
          <p:nvGrpSpPr>
            <p:cNvPr id="383101" name="Group 125"/>
            <p:cNvGrpSpPr>
              <a:grpSpLocks/>
            </p:cNvGrpSpPr>
            <p:nvPr/>
          </p:nvGrpSpPr>
          <p:grpSpPr bwMode="auto">
            <a:xfrm>
              <a:off x="624" y="2928"/>
              <a:ext cx="4656" cy="288"/>
              <a:chOff x="624" y="2928"/>
              <a:chExt cx="4656" cy="288"/>
            </a:xfrm>
          </p:grpSpPr>
          <p:sp>
            <p:nvSpPr>
              <p:cNvPr id="382988" name="Line 12"/>
              <p:cNvSpPr>
                <a:spLocks noChangeShapeType="1"/>
              </p:cNvSpPr>
              <p:nvPr/>
            </p:nvSpPr>
            <p:spPr bwMode="auto">
              <a:xfrm flipV="1">
                <a:off x="624" y="321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9" name="Line 13"/>
              <p:cNvSpPr>
                <a:spLocks noChangeShapeType="1"/>
              </p:cNvSpPr>
              <p:nvPr/>
            </p:nvSpPr>
            <p:spPr bwMode="auto">
              <a:xfrm flipV="1">
                <a:off x="1632" y="321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0" name="Line 14"/>
              <p:cNvSpPr>
                <a:spLocks noChangeShapeType="1"/>
              </p:cNvSpPr>
              <p:nvPr/>
            </p:nvSpPr>
            <p:spPr bwMode="auto">
              <a:xfrm flipV="1">
                <a:off x="2544" y="321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3" name="Line 27"/>
              <p:cNvSpPr>
                <a:spLocks noChangeShapeType="1"/>
              </p:cNvSpPr>
              <p:nvPr/>
            </p:nvSpPr>
            <p:spPr bwMode="auto">
              <a:xfrm>
                <a:off x="230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4" name="Line 28"/>
              <p:cNvSpPr>
                <a:spLocks noChangeShapeType="1"/>
              </p:cNvSpPr>
              <p:nvPr/>
            </p:nvSpPr>
            <p:spPr bwMode="auto">
              <a:xfrm flipV="1">
                <a:off x="2208"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5" name="Line 29"/>
              <p:cNvSpPr>
                <a:spLocks noChangeShapeType="1"/>
              </p:cNvSpPr>
              <p:nvPr/>
            </p:nvSpPr>
            <p:spPr bwMode="auto">
              <a:xfrm>
                <a:off x="2448"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4" name="Line 58"/>
              <p:cNvSpPr>
                <a:spLocks noChangeShapeType="1"/>
              </p:cNvSpPr>
              <p:nvPr/>
            </p:nvSpPr>
            <p:spPr bwMode="auto">
              <a:xfrm>
                <a:off x="1392"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5" name="Line 59"/>
              <p:cNvSpPr>
                <a:spLocks noChangeShapeType="1"/>
              </p:cNvSpPr>
              <p:nvPr/>
            </p:nvSpPr>
            <p:spPr bwMode="auto">
              <a:xfrm flipV="1">
                <a:off x="1296"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6" name="Line 60"/>
              <p:cNvSpPr>
                <a:spLocks noChangeShapeType="1"/>
              </p:cNvSpPr>
              <p:nvPr/>
            </p:nvSpPr>
            <p:spPr bwMode="auto">
              <a:xfrm>
                <a:off x="1536"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7" name="Line 61"/>
              <p:cNvSpPr>
                <a:spLocks noChangeShapeType="1"/>
              </p:cNvSpPr>
              <p:nvPr/>
            </p:nvSpPr>
            <p:spPr bwMode="auto">
              <a:xfrm>
                <a:off x="3360" y="2928"/>
                <a:ext cx="19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8" name="Line 62"/>
              <p:cNvSpPr>
                <a:spLocks noChangeShapeType="1"/>
              </p:cNvSpPr>
              <p:nvPr/>
            </p:nvSpPr>
            <p:spPr bwMode="auto">
              <a:xfrm flipV="1">
                <a:off x="3264" y="29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2" name="Group 126"/>
            <p:cNvGrpSpPr>
              <a:grpSpLocks/>
            </p:cNvGrpSpPr>
            <p:nvPr/>
          </p:nvGrpSpPr>
          <p:grpSpPr bwMode="auto">
            <a:xfrm>
              <a:off x="624" y="2496"/>
              <a:ext cx="4656" cy="288"/>
              <a:chOff x="624" y="2496"/>
              <a:chExt cx="4656" cy="288"/>
            </a:xfrm>
          </p:grpSpPr>
          <p:sp>
            <p:nvSpPr>
              <p:cNvPr id="382979" name="Line 3"/>
              <p:cNvSpPr>
                <a:spLocks noChangeShapeType="1"/>
              </p:cNvSpPr>
              <p:nvPr/>
            </p:nvSpPr>
            <p:spPr bwMode="auto">
              <a:xfrm>
                <a:off x="624" y="278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0" name="Line 4"/>
              <p:cNvSpPr>
                <a:spLocks noChangeShapeType="1"/>
              </p:cNvSpPr>
              <p:nvPr/>
            </p:nvSpPr>
            <p:spPr bwMode="auto">
              <a:xfrm>
                <a:off x="1008" y="24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1" name="Line 5"/>
              <p:cNvSpPr>
                <a:spLocks noChangeShapeType="1"/>
              </p:cNvSpPr>
              <p:nvPr/>
            </p:nvSpPr>
            <p:spPr bwMode="auto">
              <a:xfrm flipV="1">
                <a:off x="91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2" name="Line 6"/>
              <p:cNvSpPr>
                <a:spLocks noChangeShapeType="1"/>
              </p:cNvSpPr>
              <p:nvPr/>
            </p:nvSpPr>
            <p:spPr bwMode="auto">
              <a:xfrm flipV="1">
                <a:off x="1248"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3" name="Line 7"/>
              <p:cNvSpPr>
                <a:spLocks noChangeShapeType="1"/>
              </p:cNvSpPr>
              <p:nvPr/>
            </p:nvSpPr>
            <p:spPr bwMode="auto">
              <a:xfrm>
                <a:off x="115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4" name="Line 8"/>
              <p:cNvSpPr>
                <a:spLocks noChangeShapeType="1"/>
              </p:cNvSpPr>
              <p:nvPr/>
            </p:nvSpPr>
            <p:spPr bwMode="auto">
              <a:xfrm>
                <a:off x="2832"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5" name="Line 9"/>
              <p:cNvSpPr>
                <a:spLocks noChangeShapeType="1"/>
              </p:cNvSpPr>
              <p:nvPr/>
            </p:nvSpPr>
            <p:spPr bwMode="auto">
              <a:xfrm flipV="1">
                <a:off x="2736"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6" name="Line 10"/>
              <p:cNvSpPr>
                <a:spLocks noChangeShapeType="1"/>
              </p:cNvSpPr>
              <p:nvPr/>
            </p:nvSpPr>
            <p:spPr bwMode="auto">
              <a:xfrm>
                <a:off x="3168" y="2784"/>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87" name="Line 11"/>
              <p:cNvSpPr>
                <a:spLocks noChangeShapeType="1"/>
              </p:cNvSpPr>
              <p:nvPr/>
            </p:nvSpPr>
            <p:spPr bwMode="auto">
              <a:xfrm>
                <a:off x="3072"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0" name="Line 54"/>
              <p:cNvSpPr>
                <a:spLocks noChangeShapeType="1"/>
              </p:cNvSpPr>
              <p:nvPr/>
            </p:nvSpPr>
            <p:spPr bwMode="auto">
              <a:xfrm>
                <a:off x="1920" y="249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1" name="Line 55"/>
              <p:cNvSpPr>
                <a:spLocks noChangeShapeType="1"/>
              </p:cNvSpPr>
              <p:nvPr/>
            </p:nvSpPr>
            <p:spPr bwMode="auto">
              <a:xfrm flipV="1">
                <a:off x="1824"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2" name="Line 56"/>
              <p:cNvSpPr>
                <a:spLocks noChangeShapeType="1"/>
              </p:cNvSpPr>
              <p:nvPr/>
            </p:nvSpPr>
            <p:spPr bwMode="auto">
              <a:xfrm>
                <a:off x="2064"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3" name="Line 57"/>
              <p:cNvSpPr>
                <a:spLocks noChangeShapeType="1"/>
              </p:cNvSpPr>
              <p:nvPr/>
            </p:nvSpPr>
            <p:spPr bwMode="auto">
              <a:xfrm>
                <a:off x="2160" y="278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0" name="Line 64"/>
              <p:cNvSpPr>
                <a:spLocks noChangeShapeType="1"/>
              </p:cNvSpPr>
              <p:nvPr/>
            </p:nvSpPr>
            <p:spPr bwMode="auto">
              <a:xfrm>
                <a:off x="3936" y="2496"/>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1" name="Line 65"/>
              <p:cNvSpPr>
                <a:spLocks noChangeShapeType="1"/>
              </p:cNvSpPr>
              <p:nvPr/>
            </p:nvSpPr>
            <p:spPr bwMode="auto">
              <a:xfrm flipV="1">
                <a:off x="3840" y="249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74" name="Group 98"/>
            <p:cNvGrpSpPr>
              <a:grpSpLocks/>
            </p:cNvGrpSpPr>
            <p:nvPr/>
          </p:nvGrpSpPr>
          <p:grpSpPr bwMode="auto">
            <a:xfrm>
              <a:off x="624" y="2064"/>
              <a:ext cx="4656" cy="288"/>
              <a:chOff x="624" y="2064"/>
              <a:chExt cx="4656" cy="288"/>
            </a:xfrm>
          </p:grpSpPr>
          <p:sp>
            <p:nvSpPr>
              <p:cNvPr id="383022" name="Line 46"/>
              <p:cNvSpPr>
                <a:spLocks noChangeShapeType="1"/>
              </p:cNvSpPr>
              <p:nvPr/>
            </p:nvSpPr>
            <p:spPr bwMode="auto">
              <a:xfrm>
                <a:off x="624" y="235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3" name="Line 47"/>
              <p:cNvSpPr>
                <a:spLocks noChangeShapeType="1"/>
              </p:cNvSpPr>
              <p:nvPr/>
            </p:nvSpPr>
            <p:spPr bwMode="auto">
              <a:xfrm>
                <a:off x="864" y="2064"/>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4" name="Line 48"/>
              <p:cNvSpPr>
                <a:spLocks noChangeShapeType="1"/>
              </p:cNvSpPr>
              <p:nvPr/>
            </p:nvSpPr>
            <p:spPr bwMode="auto">
              <a:xfrm flipV="1">
                <a:off x="768"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5" name="Line 49"/>
              <p:cNvSpPr>
                <a:spLocks noChangeShapeType="1"/>
              </p:cNvSpPr>
              <p:nvPr/>
            </p:nvSpPr>
            <p:spPr bwMode="auto">
              <a:xfrm flipV="1">
                <a:off x="1680" y="2352"/>
                <a:ext cx="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6" name="Line 50"/>
              <p:cNvSpPr>
                <a:spLocks noChangeShapeType="1"/>
              </p:cNvSpPr>
              <p:nvPr/>
            </p:nvSpPr>
            <p:spPr bwMode="auto">
              <a:xfrm>
                <a:off x="1584"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7" name="Line 51"/>
              <p:cNvSpPr>
                <a:spLocks noChangeShapeType="1"/>
              </p:cNvSpPr>
              <p:nvPr/>
            </p:nvSpPr>
            <p:spPr bwMode="auto">
              <a:xfrm>
                <a:off x="2976" y="2064"/>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8" name="Line 52"/>
              <p:cNvSpPr>
                <a:spLocks noChangeShapeType="1"/>
              </p:cNvSpPr>
              <p:nvPr/>
            </p:nvSpPr>
            <p:spPr bwMode="auto">
              <a:xfrm flipV="1">
                <a:off x="2880"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5" name="Line 69"/>
              <p:cNvSpPr>
                <a:spLocks noChangeShapeType="1"/>
              </p:cNvSpPr>
              <p:nvPr/>
            </p:nvSpPr>
            <p:spPr bwMode="auto">
              <a:xfrm>
                <a:off x="4320" y="206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6" name="Line 70"/>
              <p:cNvSpPr>
                <a:spLocks noChangeShapeType="1"/>
              </p:cNvSpPr>
              <p:nvPr/>
            </p:nvSpPr>
            <p:spPr bwMode="auto">
              <a:xfrm>
                <a:off x="4416" y="2352"/>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83047" name="Freeform 71"/>
          <p:cNvSpPr>
            <a:spLocks/>
          </p:cNvSpPr>
          <p:nvPr/>
        </p:nvSpPr>
        <p:spPr bwMode="auto">
          <a:xfrm>
            <a:off x="1524000" y="4267200"/>
            <a:ext cx="177800" cy="1425575"/>
          </a:xfrm>
          <a:custGeom>
            <a:avLst/>
            <a:gdLst>
              <a:gd name="T0" fmla="*/ 30 w 112"/>
              <a:gd name="T1" fmla="*/ 0 h 898"/>
              <a:gd name="T2" fmla="*/ 60 w 112"/>
              <a:gd name="T3" fmla="*/ 67 h 898"/>
              <a:gd name="T4" fmla="*/ 74 w 112"/>
              <a:gd name="T5" fmla="*/ 112 h 898"/>
              <a:gd name="T6" fmla="*/ 67 w 112"/>
              <a:gd name="T7" fmla="*/ 322 h 898"/>
              <a:gd name="T8" fmla="*/ 0 w 112"/>
              <a:gd name="T9" fmla="*/ 539 h 898"/>
              <a:gd name="T10" fmla="*/ 45 w 112"/>
              <a:gd name="T11" fmla="*/ 823 h 898"/>
              <a:gd name="T12" fmla="*/ 82 w 112"/>
              <a:gd name="T13" fmla="*/ 875 h 898"/>
              <a:gd name="T14" fmla="*/ 112 w 112"/>
              <a:gd name="T15" fmla="*/ 898 h 8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898">
                <a:moveTo>
                  <a:pt x="30" y="0"/>
                </a:moveTo>
                <a:cubicBezTo>
                  <a:pt x="38" y="24"/>
                  <a:pt x="52" y="43"/>
                  <a:pt x="60" y="67"/>
                </a:cubicBezTo>
                <a:cubicBezTo>
                  <a:pt x="65" y="82"/>
                  <a:pt x="74" y="112"/>
                  <a:pt x="74" y="112"/>
                </a:cubicBezTo>
                <a:cubicBezTo>
                  <a:pt x="72" y="182"/>
                  <a:pt x="71" y="252"/>
                  <a:pt x="67" y="322"/>
                </a:cubicBezTo>
                <a:cubicBezTo>
                  <a:pt x="63" y="394"/>
                  <a:pt x="17" y="468"/>
                  <a:pt x="0" y="539"/>
                </a:cubicBezTo>
                <a:cubicBezTo>
                  <a:pt x="7" y="715"/>
                  <a:pt x="3" y="695"/>
                  <a:pt x="45" y="823"/>
                </a:cubicBezTo>
                <a:cubicBezTo>
                  <a:pt x="56" y="855"/>
                  <a:pt x="50" y="865"/>
                  <a:pt x="82" y="875"/>
                </a:cubicBezTo>
                <a:cubicBezTo>
                  <a:pt x="107" y="892"/>
                  <a:pt x="98" y="884"/>
                  <a:pt x="112" y="898"/>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8" name="Freeform 72"/>
          <p:cNvSpPr>
            <a:spLocks/>
          </p:cNvSpPr>
          <p:nvPr/>
        </p:nvSpPr>
        <p:spPr bwMode="auto">
          <a:xfrm>
            <a:off x="2133600" y="4953000"/>
            <a:ext cx="166688" cy="844550"/>
          </a:xfrm>
          <a:custGeom>
            <a:avLst/>
            <a:gdLst>
              <a:gd name="T0" fmla="*/ 0 w 105"/>
              <a:gd name="T1" fmla="*/ 0 h 532"/>
              <a:gd name="T2" fmla="*/ 37 w 105"/>
              <a:gd name="T3" fmla="*/ 90 h 532"/>
              <a:gd name="T4" fmla="*/ 45 w 105"/>
              <a:gd name="T5" fmla="*/ 113 h 532"/>
              <a:gd name="T6" fmla="*/ 37 w 105"/>
              <a:gd name="T7" fmla="*/ 307 h 532"/>
              <a:gd name="T8" fmla="*/ 105 w 105"/>
              <a:gd name="T9" fmla="*/ 532 h 532"/>
            </a:gdLst>
            <a:ahLst/>
            <a:cxnLst>
              <a:cxn ang="0">
                <a:pos x="T0" y="T1"/>
              </a:cxn>
              <a:cxn ang="0">
                <a:pos x="T2" y="T3"/>
              </a:cxn>
              <a:cxn ang="0">
                <a:pos x="T4" y="T5"/>
              </a:cxn>
              <a:cxn ang="0">
                <a:pos x="T6" y="T7"/>
              </a:cxn>
              <a:cxn ang="0">
                <a:pos x="T8" y="T9"/>
              </a:cxn>
            </a:cxnLst>
            <a:rect l="0" t="0" r="r" b="b"/>
            <a:pathLst>
              <a:path w="105" h="532">
                <a:moveTo>
                  <a:pt x="0" y="0"/>
                </a:moveTo>
                <a:cubicBezTo>
                  <a:pt x="11" y="32"/>
                  <a:pt x="26" y="56"/>
                  <a:pt x="37" y="90"/>
                </a:cubicBezTo>
                <a:cubicBezTo>
                  <a:pt x="39" y="98"/>
                  <a:pt x="45" y="113"/>
                  <a:pt x="45" y="113"/>
                </a:cubicBezTo>
                <a:cubicBezTo>
                  <a:pt x="42" y="178"/>
                  <a:pt x="37" y="242"/>
                  <a:pt x="37" y="307"/>
                </a:cubicBezTo>
                <a:cubicBezTo>
                  <a:pt x="37" y="441"/>
                  <a:pt x="12" y="482"/>
                  <a:pt x="105" y="532"/>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9" name="Freeform 73"/>
          <p:cNvSpPr>
            <a:spLocks/>
          </p:cNvSpPr>
          <p:nvPr/>
        </p:nvSpPr>
        <p:spPr bwMode="auto">
          <a:xfrm>
            <a:off x="4495800" y="3505200"/>
            <a:ext cx="249238" cy="2197100"/>
          </a:xfrm>
          <a:custGeom>
            <a:avLst/>
            <a:gdLst>
              <a:gd name="T0" fmla="*/ 102 w 157"/>
              <a:gd name="T1" fmla="*/ 0 h 1384"/>
              <a:gd name="T2" fmla="*/ 139 w 157"/>
              <a:gd name="T3" fmla="*/ 89 h 1384"/>
              <a:gd name="T4" fmla="*/ 87 w 157"/>
              <a:gd name="T5" fmla="*/ 718 h 1384"/>
              <a:gd name="T6" fmla="*/ 57 w 157"/>
              <a:gd name="T7" fmla="*/ 935 h 1384"/>
              <a:gd name="T8" fmla="*/ 109 w 157"/>
              <a:gd name="T9" fmla="*/ 1384 h 1384"/>
            </a:gdLst>
            <a:ahLst/>
            <a:cxnLst>
              <a:cxn ang="0">
                <a:pos x="T0" y="T1"/>
              </a:cxn>
              <a:cxn ang="0">
                <a:pos x="T2" y="T3"/>
              </a:cxn>
              <a:cxn ang="0">
                <a:pos x="T4" y="T5"/>
              </a:cxn>
              <a:cxn ang="0">
                <a:pos x="T6" y="T7"/>
              </a:cxn>
              <a:cxn ang="0">
                <a:pos x="T8" y="T9"/>
              </a:cxn>
            </a:cxnLst>
            <a:rect l="0" t="0" r="r" b="b"/>
            <a:pathLst>
              <a:path w="157" h="1384">
                <a:moveTo>
                  <a:pt x="102" y="0"/>
                </a:moveTo>
                <a:cubicBezTo>
                  <a:pt x="112" y="31"/>
                  <a:pt x="129" y="57"/>
                  <a:pt x="139" y="89"/>
                </a:cubicBezTo>
                <a:cubicBezTo>
                  <a:pt x="157" y="293"/>
                  <a:pt x="148" y="519"/>
                  <a:pt x="87" y="718"/>
                </a:cubicBezTo>
                <a:cubicBezTo>
                  <a:pt x="77" y="790"/>
                  <a:pt x="76" y="864"/>
                  <a:pt x="57" y="935"/>
                </a:cubicBezTo>
                <a:cubicBezTo>
                  <a:pt x="46" y="1070"/>
                  <a:pt x="0" y="1275"/>
                  <a:pt x="109" y="1384"/>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50" name="Freeform 74"/>
          <p:cNvSpPr>
            <a:spLocks/>
          </p:cNvSpPr>
          <p:nvPr/>
        </p:nvSpPr>
        <p:spPr bwMode="auto">
          <a:xfrm>
            <a:off x="5257800" y="4946650"/>
            <a:ext cx="166688" cy="844550"/>
          </a:xfrm>
          <a:custGeom>
            <a:avLst/>
            <a:gdLst>
              <a:gd name="T0" fmla="*/ 0 w 105"/>
              <a:gd name="T1" fmla="*/ 0 h 532"/>
              <a:gd name="T2" fmla="*/ 37 w 105"/>
              <a:gd name="T3" fmla="*/ 90 h 532"/>
              <a:gd name="T4" fmla="*/ 45 w 105"/>
              <a:gd name="T5" fmla="*/ 113 h 532"/>
              <a:gd name="T6" fmla="*/ 37 w 105"/>
              <a:gd name="T7" fmla="*/ 307 h 532"/>
              <a:gd name="T8" fmla="*/ 105 w 105"/>
              <a:gd name="T9" fmla="*/ 532 h 532"/>
            </a:gdLst>
            <a:ahLst/>
            <a:cxnLst>
              <a:cxn ang="0">
                <a:pos x="T0" y="T1"/>
              </a:cxn>
              <a:cxn ang="0">
                <a:pos x="T2" y="T3"/>
              </a:cxn>
              <a:cxn ang="0">
                <a:pos x="T4" y="T5"/>
              </a:cxn>
              <a:cxn ang="0">
                <a:pos x="T6" y="T7"/>
              </a:cxn>
              <a:cxn ang="0">
                <a:pos x="T8" y="T9"/>
              </a:cxn>
            </a:cxnLst>
            <a:rect l="0" t="0" r="r" b="b"/>
            <a:pathLst>
              <a:path w="105" h="532">
                <a:moveTo>
                  <a:pt x="0" y="0"/>
                </a:moveTo>
                <a:cubicBezTo>
                  <a:pt x="11" y="32"/>
                  <a:pt x="26" y="56"/>
                  <a:pt x="37" y="90"/>
                </a:cubicBezTo>
                <a:cubicBezTo>
                  <a:pt x="39" y="98"/>
                  <a:pt x="45" y="113"/>
                  <a:pt x="45" y="113"/>
                </a:cubicBezTo>
                <a:cubicBezTo>
                  <a:pt x="42" y="178"/>
                  <a:pt x="37" y="242"/>
                  <a:pt x="37" y="307"/>
                </a:cubicBezTo>
                <a:cubicBezTo>
                  <a:pt x="37" y="441"/>
                  <a:pt x="12" y="482"/>
                  <a:pt x="105" y="532"/>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51" name="Freeform 75"/>
          <p:cNvSpPr>
            <a:spLocks/>
          </p:cNvSpPr>
          <p:nvPr/>
        </p:nvSpPr>
        <p:spPr bwMode="auto">
          <a:xfrm>
            <a:off x="6858000" y="3551238"/>
            <a:ext cx="282575" cy="2149475"/>
          </a:xfrm>
          <a:custGeom>
            <a:avLst/>
            <a:gdLst>
              <a:gd name="T0" fmla="*/ 45 w 178"/>
              <a:gd name="T1" fmla="*/ 0 h 1354"/>
              <a:gd name="T2" fmla="*/ 90 w 178"/>
              <a:gd name="T3" fmla="*/ 7 h 1354"/>
              <a:gd name="T4" fmla="*/ 142 w 178"/>
              <a:gd name="T5" fmla="*/ 74 h 1354"/>
              <a:gd name="T6" fmla="*/ 120 w 178"/>
              <a:gd name="T7" fmla="*/ 366 h 1354"/>
              <a:gd name="T8" fmla="*/ 90 w 178"/>
              <a:gd name="T9" fmla="*/ 531 h 1354"/>
              <a:gd name="T10" fmla="*/ 37 w 178"/>
              <a:gd name="T11" fmla="*/ 718 h 1354"/>
              <a:gd name="T12" fmla="*/ 7 w 178"/>
              <a:gd name="T13" fmla="*/ 965 h 1354"/>
              <a:gd name="T14" fmla="*/ 37 w 178"/>
              <a:gd name="T15" fmla="*/ 1212 h 1354"/>
              <a:gd name="T16" fmla="*/ 112 w 178"/>
              <a:gd name="T17" fmla="*/ 1324 h 1354"/>
              <a:gd name="T18" fmla="*/ 157 w 178"/>
              <a:gd name="T19" fmla="*/ 135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354">
                <a:moveTo>
                  <a:pt x="45" y="0"/>
                </a:moveTo>
                <a:cubicBezTo>
                  <a:pt x="60" y="2"/>
                  <a:pt x="76" y="1"/>
                  <a:pt x="90" y="7"/>
                </a:cubicBezTo>
                <a:cubicBezTo>
                  <a:pt x="106" y="14"/>
                  <a:pt x="127" y="59"/>
                  <a:pt x="142" y="74"/>
                </a:cubicBezTo>
                <a:cubicBezTo>
                  <a:pt x="178" y="177"/>
                  <a:pt x="140" y="267"/>
                  <a:pt x="120" y="366"/>
                </a:cubicBezTo>
                <a:cubicBezTo>
                  <a:pt x="109" y="421"/>
                  <a:pt x="101" y="476"/>
                  <a:pt x="90" y="531"/>
                </a:cubicBezTo>
                <a:cubicBezTo>
                  <a:pt x="77" y="595"/>
                  <a:pt x="48" y="654"/>
                  <a:pt x="37" y="718"/>
                </a:cubicBezTo>
                <a:cubicBezTo>
                  <a:pt x="23" y="800"/>
                  <a:pt x="22" y="883"/>
                  <a:pt x="7" y="965"/>
                </a:cubicBezTo>
                <a:cubicBezTo>
                  <a:pt x="9" y="1019"/>
                  <a:pt x="0" y="1145"/>
                  <a:pt x="37" y="1212"/>
                </a:cubicBezTo>
                <a:cubicBezTo>
                  <a:pt x="58" y="1251"/>
                  <a:pt x="88" y="1287"/>
                  <a:pt x="112" y="1324"/>
                </a:cubicBezTo>
                <a:cubicBezTo>
                  <a:pt x="122" y="1339"/>
                  <a:pt x="157" y="1354"/>
                  <a:pt x="157" y="1354"/>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086" name="Group 110"/>
          <p:cNvGrpSpPr>
            <a:grpSpLocks/>
          </p:cNvGrpSpPr>
          <p:nvPr/>
        </p:nvGrpSpPr>
        <p:grpSpPr bwMode="auto">
          <a:xfrm>
            <a:off x="1295400" y="3200400"/>
            <a:ext cx="5638800" cy="2971800"/>
            <a:chOff x="816" y="1968"/>
            <a:chExt cx="3552" cy="1872"/>
          </a:xfrm>
        </p:grpSpPr>
        <p:sp>
          <p:nvSpPr>
            <p:cNvPr id="383077" name="Line 101"/>
            <p:cNvSpPr>
              <a:spLocks noChangeShapeType="1"/>
            </p:cNvSpPr>
            <p:nvPr/>
          </p:nvSpPr>
          <p:spPr bwMode="auto">
            <a:xfrm>
              <a:off x="816"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2" name="Line 106"/>
            <p:cNvSpPr>
              <a:spLocks noChangeShapeType="1"/>
            </p:cNvSpPr>
            <p:nvPr/>
          </p:nvSpPr>
          <p:spPr bwMode="auto">
            <a:xfrm>
              <a:off x="1632"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3" name="Line 107"/>
            <p:cNvSpPr>
              <a:spLocks noChangeShapeType="1"/>
            </p:cNvSpPr>
            <p:nvPr/>
          </p:nvSpPr>
          <p:spPr bwMode="auto">
            <a:xfrm>
              <a:off x="2928"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4" name="Line 108"/>
            <p:cNvSpPr>
              <a:spLocks noChangeShapeType="1"/>
            </p:cNvSpPr>
            <p:nvPr/>
          </p:nvSpPr>
          <p:spPr bwMode="auto">
            <a:xfrm>
              <a:off x="4368" y="1968"/>
              <a:ext cx="0" cy="1872"/>
            </a:xfrm>
            <a:prstGeom prst="line">
              <a:avLst/>
            </a:prstGeom>
            <a:noFill/>
            <a:ln w="38100">
              <a:solidFill>
                <a:srgbClr val="FF0000"/>
              </a:solidFill>
              <a:prstDash val="lg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89" name="Group 113"/>
          <p:cNvGrpSpPr>
            <a:grpSpLocks/>
          </p:cNvGrpSpPr>
          <p:nvPr/>
        </p:nvGrpSpPr>
        <p:grpSpPr bwMode="auto">
          <a:xfrm>
            <a:off x="1219200" y="5410200"/>
            <a:ext cx="762000" cy="457200"/>
            <a:chOff x="768" y="3360"/>
            <a:chExt cx="480" cy="288"/>
          </a:xfrm>
        </p:grpSpPr>
        <p:sp>
          <p:nvSpPr>
            <p:cNvPr id="382992" name="Line 16"/>
            <p:cNvSpPr>
              <a:spLocks noChangeShapeType="1"/>
            </p:cNvSpPr>
            <p:nvPr/>
          </p:nvSpPr>
          <p:spPr bwMode="auto">
            <a:xfrm>
              <a:off x="110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3" name="Line 17"/>
            <p:cNvSpPr>
              <a:spLocks noChangeShapeType="1"/>
            </p:cNvSpPr>
            <p:nvPr/>
          </p:nvSpPr>
          <p:spPr bwMode="auto">
            <a:xfrm flipV="1">
              <a:off x="1008"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88" name="Line 112"/>
            <p:cNvSpPr>
              <a:spLocks noChangeShapeType="1"/>
            </p:cNvSpPr>
            <p:nvPr/>
          </p:nvSpPr>
          <p:spPr bwMode="auto">
            <a:xfrm>
              <a:off x="76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091" name="Group 115"/>
          <p:cNvGrpSpPr>
            <a:grpSpLocks/>
          </p:cNvGrpSpPr>
          <p:nvPr/>
        </p:nvGrpSpPr>
        <p:grpSpPr bwMode="auto">
          <a:xfrm>
            <a:off x="1905000" y="5410200"/>
            <a:ext cx="762000" cy="457200"/>
            <a:chOff x="1200" y="3360"/>
            <a:chExt cx="480" cy="288"/>
          </a:xfrm>
        </p:grpSpPr>
        <p:sp>
          <p:nvSpPr>
            <p:cNvPr id="382994" name="Line 18"/>
            <p:cNvSpPr>
              <a:spLocks noChangeShapeType="1"/>
            </p:cNvSpPr>
            <p:nvPr/>
          </p:nvSpPr>
          <p:spPr bwMode="auto">
            <a:xfrm>
              <a:off x="1488"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5" name="Line 19"/>
            <p:cNvSpPr>
              <a:spLocks noChangeShapeType="1"/>
            </p:cNvSpPr>
            <p:nvPr/>
          </p:nvSpPr>
          <p:spPr bwMode="auto">
            <a:xfrm>
              <a:off x="1392"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0" name="Line 114"/>
            <p:cNvSpPr>
              <a:spLocks noChangeShapeType="1"/>
            </p:cNvSpPr>
            <p:nvPr/>
          </p:nvSpPr>
          <p:spPr bwMode="auto">
            <a:xfrm>
              <a:off x="1200" y="336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092" name="Line 116"/>
          <p:cNvSpPr>
            <a:spLocks noChangeShapeType="1"/>
          </p:cNvSpPr>
          <p:nvPr/>
        </p:nvSpPr>
        <p:spPr bwMode="auto">
          <a:xfrm>
            <a:off x="2590800" y="5867400"/>
            <a:ext cx="198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095" name="Group 119"/>
          <p:cNvGrpSpPr>
            <a:grpSpLocks/>
          </p:cNvGrpSpPr>
          <p:nvPr/>
        </p:nvGrpSpPr>
        <p:grpSpPr bwMode="auto">
          <a:xfrm>
            <a:off x="4419600" y="5410200"/>
            <a:ext cx="609600" cy="457200"/>
            <a:chOff x="2784" y="3360"/>
            <a:chExt cx="384" cy="288"/>
          </a:xfrm>
        </p:grpSpPr>
        <p:sp>
          <p:nvSpPr>
            <p:cNvPr id="382996" name="Line 20"/>
            <p:cNvSpPr>
              <a:spLocks noChangeShapeType="1"/>
            </p:cNvSpPr>
            <p:nvPr/>
          </p:nvSpPr>
          <p:spPr bwMode="auto">
            <a:xfrm>
              <a:off x="3024"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7" name="Line 21"/>
            <p:cNvSpPr>
              <a:spLocks noChangeShapeType="1"/>
            </p:cNvSpPr>
            <p:nvPr/>
          </p:nvSpPr>
          <p:spPr bwMode="auto">
            <a:xfrm flipV="1">
              <a:off x="2928"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3" name="Line 117"/>
            <p:cNvSpPr>
              <a:spLocks noChangeShapeType="1"/>
            </p:cNvSpPr>
            <p:nvPr/>
          </p:nvSpPr>
          <p:spPr bwMode="auto">
            <a:xfrm>
              <a:off x="2784"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4" name="Group 128"/>
          <p:cNvGrpSpPr>
            <a:grpSpLocks/>
          </p:cNvGrpSpPr>
          <p:nvPr/>
        </p:nvGrpSpPr>
        <p:grpSpPr bwMode="auto">
          <a:xfrm>
            <a:off x="4953000" y="5410200"/>
            <a:ext cx="1066800" cy="457200"/>
            <a:chOff x="3120" y="3360"/>
            <a:chExt cx="672" cy="288"/>
          </a:xfrm>
        </p:grpSpPr>
        <p:sp>
          <p:nvSpPr>
            <p:cNvPr id="382999" name="Line 23"/>
            <p:cNvSpPr>
              <a:spLocks noChangeShapeType="1"/>
            </p:cNvSpPr>
            <p:nvPr/>
          </p:nvSpPr>
          <p:spPr bwMode="auto">
            <a:xfrm>
              <a:off x="3360"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39" name="Line 63"/>
            <p:cNvSpPr>
              <a:spLocks noChangeShapeType="1"/>
            </p:cNvSpPr>
            <p:nvPr/>
          </p:nvSpPr>
          <p:spPr bwMode="auto">
            <a:xfrm>
              <a:off x="3456" y="364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94" name="Line 118"/>
            <p:cNvSpPr>
              <a:spLocks noChangeShapeType="1"/>
            </p:cNvSpPr>
            <p:nvPr/>
          </p:nvSpPr>
          <p:spPr bwMode="auto">
            <a:xfrm flipV="1">
              <a:off x="3120"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100" name="Freeform 124"/>
          <p:cNvSpPr>
            <a:spLocks/>
          </p:cNvSpPr>
          <p:nvPr/>
        </p:nvSpPr>
        <p:spPr bwMode="auto">
          <a:xfrm>
            <a:off x="6172200" y="4267200"/>
            <a:ext cx="177800" cy="1425575"/>
          </a:xfrm>
          <a:custGeom>
            <a:avLst/>
            <a:gdLst>
              <a:gd name="T0" fmla="*/ 30 w 112"/>
              <a:gd name="T1" fmla="*/ 0 h 898"/>
              <a:gd name="T2" fmla="*/ 60 w 112"/>
              <a:gd name="T3" fmla="*/ 67 h 898"/>
              <a:gd name="T4" fmla="*/ 74 w 112"/>
              <a:gd name="T5" fmla="*/ 112 h 898"/>
              <a:gd name="T6" fmla="*/ 67 w 112"/>
              <a:gd name="T7" fmla="*/ 322 h 898"/>
              <a:gd name="T8" fmla="*/ 0 w 112"/>
              <a:gd name="T9" fmla="*/ 539 h 898"/>
              <a:gd name="T10" fmla="*/ 45 w 112"/>
              <a:gd name="T11" fmla="*/ 823 h 898"/>
              <a:gd name="T12" fmla="*/ 82 w 112"/>
              <a:gd name="T13" fmla="*/ 875 h 898"/>
              <a:gd name="T14" fmla="*/ 112 w 112"/>
              <a:gd name="T15" fmla="*/ 898 h 8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898">
                <a:moveTo>
                  <a:pt x="30" y="0"/>
                </a:moveTo>
                <a:cubicBezTo>
                  <a:pt x="38" y="24"/>
                  <a:pt x="52" y="43"/>
                  <a:pt x="60" y="67"/>
                </a:cubicBezTo>
                <a:cubicBezTo>
                  <a:pt x="65" y="82"/>
                  <a:pt x="74" y="112"/>
                  <a:pt x="74" y="112"/>
                </a:cubicBezTo>
                <a:cubicBezTo>
                  <a:pt x="72" y="182"/>
                  <a:pt x="71" y="252"/>
                  <a:pt x="67" y="322"/>
                </a:cubicBezTo>
                <a:cubicBezTo>
                  <a:pt x="63" y="394"/>
                  <a:pt x="17" y="468"/>
                  <a:pt x="0" y="539"/>
                </a:cubicBezTo>
                <a:cubicBezTo>
                  <a:pt x="7" y="715"/>
                  <a:pt x="3" y="695"/>
                  <a:pt x="45" y="823"/>
                </a:cubicBezTo>
                <a:cubicBezTo>
                  <a:pt x="56" y="855"/>
                  <a:pt x="50" y="865"/>
                  <a:pt x="82" y="875"/>
                </a:cubicBezTo>
                <a:cubicBezTo>
                  <a:pt x="107" y="892"/>
                  <a:pt x="98" y="884"/>
                  <a:pt x="112" y="898"/>
                </a:cubicBezTo>
              </a:path>
            </a:pathLst>
          </a:custGeom>
          <a:noFill/>
          <a:ln w="28575" cap="flat" cmpd="sng">
            <a:solidFill>
              <a:schemeClr val="accent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3106" name="Group 130"/>
          <p:cNvGrpSpPr>
            <a:grpSpLocks/>
          </p:cNvGrpSpPr>
          <p:nvPr/>
        </p:nvGrpSpPr>
        <p:grpSpPr bwMode="auto">
          <a:xfrm>
            <a:off x="5867400" y="5410200"/>
            <a:ext cx="838200" cy="457200"/>
            <a:chOff x="3696" y="3360"/>
            <a:chExt cx="528" cy="288"/>
          </a:xfrm>
        </p:grpSpPr>
        <p:sp>
          <p:nvSpPr>
            <p:cNvPr id="383042" name="Line 66"/>
            <p:cNvSpPr>
              <a:spLocks noChangeShapeType="1"/>
            </p:cNvSpPr>
            <p:nvPr/>
          </p:nvSpPr>
          <p:spPr bwMode="auto">
            <a:xfrm>
              <a:off x="4080" y="336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3" name="Line 67"/>
            <p:cNvSpPr>
              <a:spLocks noChangeShapeType="1"/>
            </p:cNvSpPr>
            <p:nvPr/>
          </p:nvSpPr>
          <p:spPr bwMode="auto">
            <a:xfrm flipV="1">
              <a:off x="3984"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103" name="Line 127"/>
            <p:cNvSpPr>
              <a:spLocks noChangeShapeType="1"/>
            </p:cNvSpPr>
            <p:nvPr/>
          </p:nvSpPr>
          <p:spPr bwMode="auto">
            <a:xfrm>
              <a:off x="3696" y="364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3107" name="Group 131"/>
          <p:cNvGrpSpPr>
            <a:grpSpLocks/>
          </p:cNvGrpSpPr>
          <p:nvPr/>
        </p:nvGrpSpPr>
        <p:grpSpPr bwMode="auto">
          <a:xfrm>
            <a:off x="6629400" y="5410200"/>
            <a:ext cx="1752600" cy="457200"/>
            <a:chOff x="4176" y="3360"/>
            <a:chExt cx="1104" cy="288"/>
          </a:xfrm>
        </p:grpSpPr>
        <p:sp>
          <p:nvSpPr>
            <p:cNvPr id="382978" name="Line 2"/>
            <p:cNvSpPr>
              <a:spLocks noChangeShapeType="1"/>
            </p:cNvSpPr>
            <p:nvPr/>
          </p:nvSpPr>
          <p:spPr bwMode="auto">
            <a:xfrm>
              <a:off x="4464" y="3504"/>
              <a:ext cx="81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998" name="Line 22"/>
            <p:cNvSpPr>
              <a:spLocks noChangeShapeType="1"/>
            </p:cNvSpPr>
            <p:nvPr/>
          </p:nvSpPr>
          <p:spPr bwMode="auto">
            <a:xfrm>
              <a:off x="4512" y="3648"/>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6" name="Line 30"/>
            <p:cNvSpPr>
              <a:spLocks noChangeShapeType="1"/>
            </p:cNvSpPr>
            <p:nvPr/>
          </p:nvSpPr>
          <p:spPr bwMode="auto">
            <a:xfrm>
              <a:off x="4416" y="3360"/>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7" name="Line 31"/>
            <p:cNvSpPr>
              <a:spLocks noChangeShapeType="1"/>
            </p:cNvSpPr>
            <p:nvPr/>
          </p:nvSpPr>
          <p:spPr bwMode="auto">
            <a:xfrm flipH="1">
              <a:off x="4464"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8" name="Line 32"/>
            <p:cNvSpPr>
              <a:spLocks noChangeShapeType="1"/>
            </p:cNvSpPr>
            <p:nvPr/>
          </p:nvSpPr>
          <p:spPr bwMode="auto">
            <a:xfrm>
              <a:off x="4560"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09" name="Line 33"/>
            <p:cNvSpPr>
              <a:spLocks noChangeShapeType="1"/>
            </p:cNvSpPr>
            <p:nvPr/>
          </p:nvSpPr>
          <p:spPr bwMode="auto">
            <a:xfrm flipH="1">
              <a:off x="4560"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0" name="Line 34"/>
            <p:cNvSpPr>
              <a:spLocks noChangeShapeType="1"/>
            </p:cNvSpPr>
            <p:nvPr/>
          </p:nvSpPr>
          <p:spPr bwMode="auto">
            <a:xfrm>
              <a:off x="4656"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1" name="Line 35"/>
            <p:cNvSpPr>
              <a:spLocks noChangeShapeType="1"/>
            </p:cNvSpPr>
            <p:nvPr/>
          </p:nvSpPr>
          <p:spPr bwMode="auto">
            <a:xfrm flipH="1">
              <a:off x="4656"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2" name="Line 36"/>
            <p:cNvSpPr>
              <a:spLocks noChangeShapeType="1"/>
            </p:cNvSpPr>
            <p:nvPr/>
          </p:nvSpPr>
          <p:spPr bwMode="auto">
            <a:xfrm>
              <a:off x="4752"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3" name="Line 37"/>
            <p:cNvSpPr>
              <a:spLocks noChangeShapeType="1"/>
            </p:cNvSpPr>
            <p:nvPr/>
          </p:nvSpPr>
          <p:spPr bwMode="auto">
            <a:xfrm flipH="1">
              <a:off x="4752"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4" name="Line 38"/>
            <p:cNvSpPr>
              <a:spLocks noChangeShapeType="1"/>
            </p:cNvSpPr>
            <p:nvPr/>
          </p:nvSpPr>
          <p:spPr bwMode="auto">
            <a:xfrm>
              <a:off x="4848"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5" name="Line 39"/>
            <p:cNvSpPr>
              <a:spLocks noChangeShapeType="1"/>
            </p:cNvSpPr>
            <p:nvPr/>
          </p:nvSpPr>
          <p:spPr bwMode="auto">
            <a:xfrm flipH="1">
              <a:off x="4848"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6" name="Line 40"/>
            <p:cNvSpPr>
              <a:spLocks noChangeShapeType="1"/>
            </p:cNvSpPr>
            <p:nvPr/>
          </p:nvSpPr>
          <p:spPr bwMode="auto">
            <a:xfrm>
              <a:off x="4944"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7" name="Line 41"/>
            <p:cNvSpPr>
              <a:spLocks noChangeShapeType="1"/>
            </p:cNvSpPr>
            <p:nvPr/>
          </p:nvSpPr>
          <p:spPr bwMode="auto">
            <a:xfrm flipH="1">
              <a:off x="4944"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8" name="Line 42"/>
            <p:cNvSpPr>
              <a:spLocks noChangeShapeType="1"/>
            </p:cNvSpPr>
            <p:nvPr/>
          </p:nvSpPr>
          <p:spPr bwMode="auto">
            <a:xfrm>
              <a:off x="5040"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19" name="Line 43"/>
            <p:cNvSpPr>
              <a:spLocks noChangeShapeType="1"/>
            </p:cNvSpPr>
            <p:nvPr/>
          </p:nvSpPr>
          <p:spPr bwMode="auto">
            <a:xfrm flipH="1">
              <a:off x="5040"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0" name="Line 44"/>
            <p:cNvSpPr>
              <a:spLocks noChangeShapeType="1"/>
            </p:cNvSpPr>
            <p:nvPr/>
          </p:nvSpPr>
          <p:spPr bwMode="auto">
            <a:xfrm>
              <a:off x="5136" y="3504"/>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21" name="Line 45"/>
            <p:cNvSpPr>
              <a:spLocks noChangeShapeType="1"/>
            </p:cNvSpPr>
            <p:nvPr/>
          </p:nvSpPr>
          <p:spPr bwMode="auto">
            <a:xfrm flipH="1">
              <a:off x="5136" y="3360"/>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044" name="Line 68"/>
            <p:cNvSpPr>
              <a:spLocks noChangeShapeType="1"/>
            </p:cNvSpPr>
            <p:nvPr/>
          </p:nvSpPr>
          <p:spPr bwMode="auto">
            <a:xfrm>
              <a:off x="4416" y="3360"/>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3105" name="Line 129"/>
            <p:cNvSpPr>
              <a:spLocks noChangeShapeType="1"/>
            </p:cNvSpPr>
            <p:nvPr/>
          </p:nvSpPr>
          <p:spPr bwMode="auto">
            <a:xfrm>
              <a:off x="4176"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3109" name="Text Box 133"/>
          <p:cNvSpPr txBox="1">
            <a:spLocks noChangeArrowheads="1"/>
          </p:cNvSpPr>
          <p:nvPr/>
        </p:nvSpPr>
        <p:spPr bwMode="auto">
          <a:xfrm>
            <a:off x="279230" y="1205907"/>
            <a:ext cx="600473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dirty="0" smtClean="0">
                <a:solidFill>
                  <a:srgbClr val="FF0000"/>
                </a:solidFill>
                <a:latin typeface="Arial" charset="0"/>
                <a:ea typeface="楷体_GB2312" pitchFamily="49" charset="-122"/>
              </a:rPr>
              <a:t>特点</a:t>
            </a:r>
            <a:r>
              <a:rPr lang="zh-CN" altLang="en-US" sz="2800" dirty="0">
                <a:latin typeface="Arial" charset="0"/>
                <a:ea typeface="楷体_GB2312" pitchFamily="49" charset="-122"/>
              </a:rPr>
              <a:t>：</a:t>
            </a:r>
            <a:r>
              <a:rPr lang="zh-CN" altLang="en-US" sz="2800" dirty="0" smtClean="0">
                <a:latin typeface="Arial" charset="0"/>
                <a:ea typeface="楷体_GB2312" pitchFamily="49" charset="-122"/>
              </a:rPr>
              <a:t>输入信号只有在使</a:t>
            </a:r>
            <a:r>
              <a:rPr lang="zh-CN" altLang="en-US" sz="2800" dirty="0">
                <a:latin typeface="Arial" charset="0"/>
                <a:ea typeface="楷体_GB2312" pitchFamily="49" charset="-122"/>
              </a:rPr>
              <a:t>能</a:t>
            </a:r>
            <a:r>
              <a:rPr lang="zh-CN" altLang="en-US" sz="2800" dirty="0" smtClean="0">
                <a:latin typeface="Arial" charset="0"/>
                <a:ea typeface="楷体_GB2312" pitchFamily="49" charset="-122"/>
              </a:rPr>
              <a:t>端有效期</a:t>
            </a:r>
            <a:r>
              <a:rPr lang="zh-CN" altLang="en-US" sz="2800" dirty="0">
                <a:latin typeface="Arial" charset="0"/>
                <a:ea typeface="楷体_GB2312" pitchFamily="49" charset="-122"/>
              </a:rPr>
              <a:t>间</a:t>
            </a:r>
            <a:r>
              <a:rPr lang="zh-CN" altLang="en-US" sz="2800" dirty="0" smtClean="0">
                <a:latin typeface="Arial" charset="0"/>
                <a:ea typeface="楷体_GB2312" pitchFamily="49" charset="-122"/>
              </a:rPr>
              <a:t>，才能改变锁存器的输出状态</a:t>
            </a:r>
            <a:r>
              <a:rPr lang="zh-CN" altLang="en-US" sz="2800" dirty="0">
                <a:latin typeface="Arial" charset="0"/>
                <a:ea typeface="楷体_GB2312" pitchFamily="49" charset="-122"/>
              </a:rPr>
              <a:t>。</a:t>
            </a:r>
          </a:p>
        </p:txBody>
      </p:sp>
      <p:sp>
        <p:nvSpPr>
          <p:cNvPr id="2" name="日期占位符 1"/>
          <p:cNvSpPr>
            <a:spLocks noGrp="1"/>
          </p:cNvSpPr>
          <p:nvPr>
            <p:ph type="dt" sz="half" idx="10"/>
          </p:nvPr>
        </p:nvSpPr>
        <p:spPr/>
        <p:txBody>
          <a:bodyPr/>
          <a:lstStyle/>
          <a:p>
            <a:pPr>
              <a:defRPr/>
            </a:pPr>
            <a:fld id="{BC337BEF-7336-4D62-8A1F-7EC7059BB418}"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27</a:t>
            </a:fld>
            <a:endParaRPr lang="en-US" altLang="zh-CN"/>
          </a:p>
        </p:txBody>
      </p:sp>
      <p:sp>
        <p:nvSpPr>
          <p:cNvPr id="114" name="Text Box 133"/>
          <p:cNvSpPr txBox="1">
            <a:spLocks noChangeArrowheads="1"/>
          </p:cNvSpPr>
          <p:nvPr/>
        </p:nvSpPr>
        <p:spPr bwMode="auto">
          <a:xfrm>
            <a:off x="301757" y="2393152"/>
            <a:ext cx="600473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dirty="0" smtClean="0">
                <a:solidFill>
                  <a:srgbClr val="FF0000"/>
                </a:solidFill>
                <a:latin typeface="Arial" charset="0"/>
                <a:ea typeface="楷体_GB2312" pitchFamily="49" charset="-122"/>
              </a:rPr>
              <a:t>应用</a:t>
            </a:r>
            <a:r>
              <a:rPr lang="zh-CN" altLang="en-US" sz="2800" dirty="0" smtClean="0">
                <a:latin typeface="Arial" charset="0"/>
                <a:ea typeface="楷体_GB2312" pitchFamily="49" charset="-122"/>
              </a:rPr>
              <a:t>：</a:t>
            </a:r>
            <a:r>
              <a:rPr lang="en-US" altLang="zh-CN" sz="2800" dirty="0" smtClean="0">
                <a:latin typeface="Arial" charset="0"/>
                <a:ea typeface="楷体_GB2312" pitchFamily="49" charset="-122"/>
              </a:rPr>
              <a:t>SR</a:t>
            </a:r>
            <a:r>
              <a:rPr lang="zh-CN" altLang="en-US" sz="2800" dirty="0" smtClean="0">
                <a:latin typeface="Arial" charset="0"/>
                <a:ea typeface="楷体_GB2312" pitchFamily="49" charset="-122"/>
              </a:rPr>
              <a:t>锁存器常用来</a:t>
            </a:r>
            <a:r>
              <a:rPr lang="zh-CN" altLang="en-US" sz="2800" dirty="0" smtClean="0">
                <a:solidFill>
                  <a:srgbClr val="FF0000"/>
                </a:solidFill>
                <a:latin typeface="Arial" charset="0"/>
                <a:ea typeface="楷体_GB2312" pitchFamily="49" charset="-122"/>
              </a:rPr>
              <a:t>设置标志位</a:t>
            </a:r>
            <a:r>
              <a:rPr lang="zh-CN" altLang="en-US" sz="2800" dirty="0" smtClean="0">
                <a:latin typeface="Arial" charset="0"/>
                <a:ea typeface="楷体_GB2312" pitchFamily="49" charset="-122"/>
              </a:rPr>
              <a:t>。</a:t>
            </a:r>
            <a:endParaRPr lang="zh-CN" altLang="en-US" sz="2800" dirty="0">
              <a:latin typeface="Arial" charset="0"/>
              <a:ea typeface="楷体_GB2312" pitchFamily="49" charset="-122"/>
            </a:endParaRPr>
          </a:p>
        </p:txBody>
      </p:sp>
    </p:spTree>
    <p:extLst>
      <p:ext uri="{BB962C8B-B14F-4D97-AF65-F5344CB8AC3E}">
        <p14:creationId xmlns:p14="http://schemas.microsoft.com/office/powerpoint/2010/main" val="131837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3072"/>
                                        </p:tgtEl>
                                        <p:attrNameLst>
                                          <p:attrName>style.visibility</p:attrName>
                                        </p:attrNameLst>
                                      </p:cBhvr>
                                      <p:to>
                                        <p:strVal val="visible"/>
                                      </p:to>
                                    </p:set>
                                    <p:animEffect transition="in" filter="blinds(horizontal)">
                                      <p:cBhvr>
                                        <p:cTn id="7" dur="500"/>
                                        <p:tgtEl>
                                          <p:spTgt spid="383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3108"/>
                                        </p:tgtEl>
                                        <p:attrNameLst>
                                          <p:attrName>style.visibility</p:attrName>
                                        </p:attrNameLst>
                                      </p:cBhvr>
                                      <p:to>
                                        <p:strVal val="visible"/>
                                      </p:to>
                                    </p:set>
                                    <p:animEffect transition="in" filter="blinds(horizontal)">
                                      <p:cBhvr>
                                        <p:cTn id="12" dur="500"/>
                                        <p:tgtEl>
                                          <p:spTgt spid="383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3087"/>
                                        </p:tgtEl>
                                        <p:attrNameLst>
                                          <p:attrName>style.visibility</p:attrName>
                                        </p:attrNameLst>
                                      </p:cBhvr>
                                      <p:to>
                                        <p:strVal val="visible"/>
                                      </p:to>
                                    </p:set>
                                    <p:animEffect transition="in" filter="blinds(horizontal)">
                                      <p:cBhvr>
                                        <p:cTn id="17" dur="500"/>
                                        <p:tgtEl>
                                          <p:spTgt spid="383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3086"/>
                                        </p:tgtEl>
                                        <p:attrNameLst>
                                          <p:attrName>style.visibility</p:attrName>
                                        </p:attrNameLst>
                                      </p:cBhvr>
                                      <p:to>
                                        <p:strVal val="visible"/>
                                      </p:to>
                                    </p:set>
                                    <p:animEffect transition="in" filter="wipe(up)">
                                      <p:cBhvr>
                                        <p:cTn id="22" dur="500"/>
                                        <p:tgtEl>
                                          <p:spTgt spid="383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3089"/>
                                        </p:tgtEl>
                                        <p:attrNameLst>
                                          <p:attrName>style.visibility</p:attrName>
                                        </p:attrNameLst>
                                      </p:cBhvr>
                                      <p:to>
                                        <p:strVal val="visible"/>
                                      </p:to>
                                    </p:set>
                                    <p:animEffect transition="in" filter="wipe(left)">
                                      <p:cBhvr>
                                        <p:cTn id="27" dur="500"/>
                                        <p:tgtEl>
                                          <p:spTgt spid="3830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3047"/>
                                        </p:tgtEl>
                                        <p:attrNameLst>
                                          <p:attrName>style.visibility</p:attrName>
                                        </p:attrNameLst>
                                      </p:cBhvr>
                                      <p:to>
                                        <p:strVal val="visible"/>
                                      </p:to>
                                    </p:set>
                                    <p:animEffect transition="in" filter="wipe(up)">
                                      <p:cBhvr>
                                        <p:cTn id="32" dur="500"/>
                                        <p:tgtEl>
                                          <p:spTgt spid="3830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3091"/>
                                        </p:tgtEl>
                                        <p:attrNameLst>
                                          <p:attrName>style.visibility</p:attrName>
                                        </p:attrNameLst>
                                      </p:cBhvr>
                                      <p:to>
                                        <p:strVal val="visible"/>
                                      </p:to>
                                    </p:set>
                                    <p:animEffect transition="in" filter="wipe(left)">
                                      <p:cBhvr>
                                        <p:cTn id="37" dur="500"/>
                                        <p:tgtEl>
                                          <p:spTgt spid="3830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3048"/>
                                        </p:tgtEl>
                                        <p:attrNameLst>
                                          <p:attrName>style.visibility</p:attrName>
                                        </p:attrNameLst>
                                      </p:cBhvr>
                                      <p:to>
                                        <p:strVal val="visible"/>
                                      </p:to>
                                    </p:set>
                                    <p:animEffect transition="in" filter="wipe(up)">
                                      <p:cBhvr>
                                        <p:cTn id="42" dur="500"/>
                                        <p:tgtEl>
                                          <p:spTgt spid="3830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3092"/>
                                        </p:tgtEl>
                                        <p:attrNameLst>
                                          <p:attrName>style.visibility</p:attrName>
                                        </p:attrNameLst>
                                      </p:cBhvr>
                                      <p:to>
                                        <p:strVal val="visible"/>
                                      </p:to>
                                    </p:set>
                                    <p:animEffect transition="in" filter="wipe(left)">
                                      <p:cBhvr>
                                        <p:cTn id="47" dur="500"/>
                                        <p:tgtEl>
                                          <p:spTgt spid="3830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3095"/>
                                        </p:tgtEl>
                                        <p:attrNameLst>
                                          <p:attrName>style.visibility</p:attrName>
                                        </p:attrNameLst>
                                      </p:cBhvr>
                                      <p:to>
                                        <p:strVal val="visible"/>
                                      </p:to>
                                    </p:set>
                                    <p:animEffect transition="in" filter="wipe(left)">
                                      <p:cBhvr>
                                        <p:cTn id="52" dur="500"/>
                                        <p:tgtEl>
                                          <p:spTgt spid="3830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3049"/>
                                        </p:tgtEl>
                                        <p:attrNameLst>
                                          <p:attrName>style.visibility</p:attrName>
                                        </p:attrNameLst>
                                      </p:cBhvr>
                                      <p:to>
                                        <p:strVal val="visible"/>
                                      </p:to>
                                    </p:set>
                                    <p:animEffect transition="in" filter="wipe(up)">
                                      <p:cBhvr>
                                        <p:cTn id="57" dur="500"/>
                                        <p:tgtEl>
                                          <p:spTgt spid="3830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3104"/>
                                        </p:tgtEl>
                                        <p:attrNameLst>
                                          <p:attrName>style.visibility</p:attrName>
                                        </p:attrNameLst>
                                      </p:cBhvr>
                                      <p:to>
                                        <p:strVal val="visible"/>
                                      </p:to>
                                    </p:set>
                                    <p:animEffect transition="in" filter="wipe(left)">
                                      <p:cBhvr>
                                        <p:cTn id="62" dur="500"/>
                                        <p:tgtEl>
                                          <p:spTgt spid="3831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83050"/>
                                        </p:tgtEl>
                                        <p:attrNameLst>
                                          <p:attrName>style.visibility</p:attrName>
                                        </p:attrNameLst>
                                      </p:cBhvr>
                                      <p:to>
                                        <p:strVal val="visible"/>
                                      </p:to>
                                    </p:set>
                                    <p:animEffect transition="in" filter="wipe(up)">
                                      <p:cBhvr>
                                        <p:cTn id="67" dur="500"/>
                                        <p:tgtEl>
                                          <p:spTgt spid="38305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3106"/>
                                        </p:tgtEl>
                                        <p:attrNameLst>
                                          <p:attrName>style.visibility</p:attrName>
                                        </p:attrNameLst>
                                      </p:cBhvr>
                                      <p:to>
                                        <p:strVal val="visible"/>
                                      </p:to>
                                    </p:set>
                                    <p:animEffect transition="in" filter="wipe(left)">
                                      <p:cBhvr>
                                        <p:cTn id="72" dur="500"/>
                                        <p:tgtEl>
                                          <p:spTgt spid="38310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83100"/>
                                        </p:tgtEl>
                                        <p:attrNameLst>
                                          <p:attrName>style.visibility</p:attrName>
                                        </p:attrNameLst>
                                      </p:cBhvr>
                                      <p:to>
                                        <p:strVal val="visible"/>
                                      </p:to>
                                    </p:set>
                                    <p:animEffect transition="in" filter="wipe(up)">
                                      <p:cBhvr>
                                        <p:cTn id="77" dur="500"/>
                                        <p:tgtEl>
                                          <p:spTgt spid="3831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83107"/>
                                        </p:tgtEl>
                                        <p:attrNameLst>
                                          <p:attrName>style.visibility</p:attrName>
                                        </p:attrNameLst>
                                      </p:cBhvr>
                                      <p:to>
                                        <p:strVal val="visible"/>
                                      </p:to>
                                    </p:set>
                                    <p:animEffect transition="in" filter="wipe(left)">
                                      <p:cBhvr>
                                        <p:cTn id="82" dur="500"/>
                                        <p:tgtEl>
                                          <p:spTgt spid="3831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83051"/>
                                        </p:tgtEl>
                                        <p:attrNameLst>
                                          <p:attrName>style.visibility</p:attrName>
                                        </p:attrNameLst>
                                      </p:cBhvr>
                                      <p:to>
                                        <p:strVal val="visible"/>
                                      </p:to>
                                    </p:set>
                                    <p:animEffect transition="in" filter="wipe(up)">
                                      <p:cBhvr>
                                        <p:cTn id="87" dur="500"/>
                                        <p:tgtEl>
                                          <p:spTgt spid="38305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83109"/>
                                        </p:tgtEl>
                                        <p:attrNameLst>
                                          <p:attrName>style.visibility</p:attrName>
                                        </p:attrNameLst>
                                      </p:cBhvr>
                                      <p:to>
                                        <p:strVal val="visible"/>
                                      </p:to>
                                    </p:set>
                                    <p:animEffect transition="in" filter="blinds(horizontal)">
                                      <p:cBhvr>
                                        <p:cTn id="92" dur="500"/>
                                        <p:tgtEl>
                                          <p:spTgt spid="38310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4"/>
                                        </p:tgtEl>
                                        <p:attrNameLst>
                                          <p:attrName>style.visibility</p:attrName>
                                        </p:attrNameLst>
                                      </p:cBhvr>
                                      <p:to>
                                        <p:strVal val="visible"/>
                                      </p:to>
                                    </p:set>
                                    <p:animEffect transition="in" filter="blinds(horizontal)">
                                      <p:cBhvr>
                                        <p:cTn id="9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47" grpId="0" animBg="1"/>
      <p:bldP spid="383048" grpId="0" animBg="1"/>
      <p:bldP spid="383049" grpId="0" animBg="1"/>
      <p:bldP spid="383050" grpId="0" animBg="1"/>
      <p:bldP spid="383051" grpId="0" animBg="1"/>
      <p:bldP spid="383092" grpId="0" animBg="1"/>
      <p:bldP spid="383100" grpId="0" animBg="1"/>
      <p:bldP spid="383109" grpId="0" autoUpdateAnimBg="0"/>
      <p:bldP spid="1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84153" y="919127"/>
            <a:ext cx="6384345" cy="762000"/>
          </a:xfrm>
        </p:spPr>
        <p:txBody>
          <a:bodyPr/>
          <a:lstStyle/>
          <a:p>
            <a:r>
              <a:rPr lang="zh-CN" altLang="en-US" sz="2800" dirty="0">
                <a:solidFill>
                  <a:srgbClr val="FF0000"/>
                </a:solidFill>
                <a:latin typeface="Times New Roman"/>
                <a:ea typeface="黑体" pitchFamily="2" charset="-122"/>
              </a:rPr>
              <a:t>如何利用锁存器</a:t>
            </a:r>
            <a:r>
              <a:rPr lang="zh-CN" altLang="en-US" sz="2800" dirty="0" smtClean="0">
                <a:solidFill>
                  <a:srgbClr val="FF0000"/>
                </a:solidFill>
                <a:latin typeface="Times New Roman"/>
                <a:ea typeface="黑体" pitchFamily="2" charset="-122"/>
              </a:rPr>
              <a:t>来设置、储存信息位？</a:t>
            </a:r>
            <a:endParaRPr lang="zh-CN" altLang="en-US" sz="2800" dirty="0"/>
          </a:p>
        </p:txBody>
      </p:sp>
      <p:sp>
        <p:nvSpPr>
          <p:cNvPr id="2" name="日期占位符 1"/>
          <p:cNvSpPr>
            <a:spLocks noGrp="1"/>
          </p:cNvSpPr>
          <p:nvPr>
            <p:ph type="dt" sz="half" idx="10"/>
          </p:nvPr>
        </p:nvSpPr>
        <p:spPr/>
        <p:txBody>
          <a:bodyPr/>
          <a:lstStyle/>
          <a:p>
            <a:pPr>
              <a:defRPr/>
            </a:pPr>
            <a:fld id="{46B88233-4789-4B1E-B495-328E261E4705}"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28</a:t>
            </a:fld>
            <a:endParaRPr lang="en-US" altLang="zh-CN"/>
          </a:p>
        </p:txBody>
      </p:sp>
      <p:sp>
        <p:nvSpPr>
          <p:cNvPr id="375873" name="Text Box 65"/>
          <p:cNvSpPr txBox="1">
            <a:spLocks noChangeArrowheads="1"/>
          </p:cNvSpPr>
          <p:nvPr/>
        </p:nvSpPr>
        <p:spPr bwMode="auto">
          <a:xfrm>
            <a:off x="1939942" y="4797152"/>
            <a:ext cx="27622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itchFamily="34" charset="0"/>
                <a:ea typeface="黑体" pitchFamily="2" charset="-122"/>
              </a:rPr>
              <a:t>D = 1</a:t>
            </a:r>
            <a:r>
              <a:rPr lang="zh-CN" altLang="en-US" sz="2800" dirty="0">
                <a:latin typeface="Tahoma" pitchFamily="34" charset="0"/>
                <a:ea typeface="黑体" pitchFamily="2" charset="-122"/>
              </a:rPr>
              <a:t>时，</a:t>
            </a:r>
            <a:r>
              <a:rPr lang="en-US" altLang="zh-CN" sz="2800" dirty="0">
                <a:latin typeface="Tahoma" pitchFamily="34" charset="0"/>
                <a:ea typeface="黑体" pitchFamily="2" charset="-122"/>
              </a:rPr>
              <a:t>Q = 1</a:t>
            </a:r>
          </a:p>
        </p:txBody>
      </p:sp>
      <p:sp>
        <p:nvSpPr>
          <p:cNvPr id="375875" name="Text Box 67"/>
          <p:cNvSpPr txBox="1">
            <a:spLocks noChangeArrowheads="1"/>
          </p:cNvSpPr>
          <p:nvPr/>
        </p:nvSpPr>
        <p:spPr bwMode="auto">
          <a:xfrm>
            <a:off x="571500" y="4321175"/>
            <a:ext cx="169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ahoma" pitchFamily="34" charset="0"/>
                <a:ea typeface="楷体_GB2312" pitchFamily="49" charset="-122"/>
              </a:rPr>
              <a:t>C = 0</a:t>
            </a:r>
            <a:r>
              <a:rPr lang="zh-CN" altLang="en-US" sz="2800">
                <a:latin typeface="Tahoma" pitchFamily="34" charset="0"/>
                <a:ea typeface="楷体_GB2312" pitchFamily="49" charset="-122"/>
              </a:rPr>
              <a:t>，</a:t>
            </a:r>
          </a:p>
        </p:txBody>
      </p:sp>
      <p:grpSp>
        <p:nvGrpSpPr>
          <p:cNvPr id="375883" name="Group 75"/>
          <p:cNvGrpSpPr>
            <a:grpSpLocks/>
          </p:cNvGrpSpPr>
          <p:nvPr/>
        </p:nvGrpSpPr>
        <p:grpSpPr bwMode="auto">
          <a:xfrm>
            <a:off x="3049588" y="1709216"/>
            <a:ext cx="3887787" cy="2655888"/>
            <a:chOff x="1296" y="766"/>
            <a:chExt cx="2449" cy="1673"/>
          </a:xfrm>
        </p:grpSpPr>
        <p:sp>
          <p:nvSpPr>
            <p:cNvPr id="375813" name="Line 5"/>
            <p:cNvSpPr>
              <a:spLocks noChangeShapeType="1"/>
            </p:cNvSpPr>
            <p:nvPr/>
          </p:nvSpPr>
          <p:spPr bwMode="auto">
            <a:xfrm>
              <a:off x="1296" y="1632"/>
              <a:ext cx="144"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4" name="Line 6"/>
            <p:cNvSpPr>
              <a:spLocks noChangeShapeType="1"/>
            </p:cNvSpPr>
            <p:nvPr/>
          </p:nvSpPr>
          <p:spPr bwMode="auto">
            <a:xfrm flipH="1">
              <a:off x="1428" y="1248"/>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5" name="Line 7"/>
            <p:cNvSpPr>
              <a:spLocks noChangeShapeType="1"/>
            </p:cNvSpPr>
            <p:nvPr/>
          </p:nvSpPr>
          <p:spPr bwMode="auto">
            <a:xfrm>
              <a:off x="1440" y="124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16" name="Line 8"/>
            <p:cNvSpPr>
              <a:spLocks noChangeShapeType="1"/>
            </p:cNvSpPr>
            <p:nvPr/>
          </p:nvSpPr>
          <p:spPr bwMode="auto">
            <a:xfrm flipH="1">
              <a:off x="1296"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75817" name="Group 9"/>
            <p:cNvGrpSpPr>
              <a:grpSpLocks/>
            </p:cNvGrpSpPr>
            <p:nvPr/>
          </p:nvGrpSpPr>
          <p:grpSpPr bwMode="auto">
            <a:xfrm>
              <a:off x="1632" y="960"/>
              <a:ext cx="577" cy="384"/>
              <a:chOff x="3743" y="3168"/>
              <a:chExt cx="577" cy="384"/>
            </a:xfrm>
          </p:grpSpPr>
          <p:sp>
            <p:nvSpPr>
              <p:cNvPr id="375818" name="Oval 1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Arc 1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0" name="Line 1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1" name="Line 1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2" name="Line 1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75823" name="Group 15"/>
            <p:cNvGrpSpPr>
              <a:grpSpLocks/>
            </p:cNvGrpSpPr>
            <p:nvPr/>
          </p:nvGrpSpPr>
          <p:grpSpPr bwMode="auto">
            <a:xfrm>
              <a:off x="1632" y="1920"/>
              <a:ext cx="577" cy="384"/>
              <a:chOff x="3743" y="3168"/>
              <a:chExt cx="577" cy="384"/>
            </a:xfrm>
          </p:grpSpPr>
          <p:sp>
            <p:nvSpPr>
              <p:cNvPr id="375824" name="Oval 1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5" name="Arc 1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6" name="Line 1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7" name="Line 1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28" name="Line 2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30" name="Line 22"/>
            <p:cNvSpPr>
              <a:spLocks noChangeShapeType="1"/>
            </p:cNvSpPr>
            <p:nvPr/>
          </p:nvSpPr>
          <p:spPr bwMode="auto">
            <a:xfrm flipH="1">
              <a:off x="1296" y="220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1" name="Line 23"/>
            <p:cNvSpPr>
              <a:spLocks noChangeShapeType="1"/>
            </p:cNvSpPr>
            <p:nvPr/>
          </p:nvSpPr>
          <p:spPr bwMode="auto">
            <a:xfrm flipH="1">
              <a:off x="1440"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4" name="Line 26"/>
            <p:cNvSpPr>
              <a:spLocks noChangeShapeType="1"/>
            </p:cNvSpPr>
            <p:nvPr/>
          </p:nvSpPr>
          <p:spPr bwMode="auto">
            <a:xfrm>
              <a:off x="2208" y="115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5" name="Line 27"/>
            <p:cNvSpPr>
              <a:spLocks noChangeShapeType="1"/>
            </p:cNvSpPr>
            <p:nvPr/>
          </p:nvSpPr>
          <p:spPr bwMode="auto">
            <a:xfrm>
              <a:off x="3024" y="124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6" name="Line 28"/>
            <p:cNvSpPr>
              <a:spLocks noChangeShapeType="1"/>
            </p:cNvSpPr>
            <p:nvPr/>
          </p:nvSpPr>
          <p:spPr bwMode="auto">
            <a:xfrm flipH="1">
              <a:off x="2304" y="13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38" name="Arc 30"/>
            <p:cNvSpPr>
              <a:spLocks/>
            </p:cNvSpPr>
            <p:nvPr/>
          </p:nvSpPr>
          <p:spPr bwMode="auto">
            <a:xfrm>
              <a:off x="2496" y="1056"/>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9" name="Arc 31"/>
            <p:cNvSpPr>
              <a:spLocks/>
            </p:cNvSpPr>
            <p:nvPr/>
          </p:nvSpPr>
          <p:spPr bwMode="auto">
            <a:xfrm>
              <a:off x="2496" y="105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0" name="Arc 32"/>
            <p:cNvSpPr>
              <a:spLocks/>
            </p:cNvSpPr>
            <p:nvPr/>
          </p:nvSpPr>
          <p:spPr bwMode="auto">
            <a:xfrm flipV="1">
              <a:off x="2496" y="12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1" name="Oval 33"/>
            <p:cNvSpPr>
              <a:spLocks noChangeArrowheads="1"/>
            </p:cNvSpPr>
            <p:nvPr/>
          </p:nvSpPr>
          <p:spPr bwMode="auto">
            <a:xfrm>
              <a:off x="2496" y="11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2" name="Oval 34"/>
            <p:cNvSpPr>
              <a:spLocks noChangeArrowheads="1"/>
            </p:cNvSpPr>
            <p:nvPr/>
          </p:nvSpPr>
          <p:spPr bwMode="auto">
            <a:xfrm>
              <a:off x="2496"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3" name="Line 35"/>
            <p:cNvSpPr>
              <a:spLocks noChangeShapeType="1"/>
            </p:cNvSpPr>
            <p:nvPr/>
          </p:nvSpPr>
          <p:spPr bwMode="auto">
            <a:xfrm>
              <a:off x="2304"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45" name="Arc 37"/>
            <p:cNvSpPr>
              <a:spLocks/>
            </p:cNvSpPr>
            <p:nvPr/>
          </p:nvSpPr>
          <p:spPr bwMode="auto">
            <a:xfrm>
              <a:off x="2496" y="1824"/>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6" name="Arc 38"/>
            <p:cNvSpPr>
              <a:spLocks/>
            </p:cNvSpPr>
            <p:nvPr/>
          </p:nvSpPr>
          <p:spPr bwMode="auto">
            <a:xfrm>
              <a:off x="2496" y="18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7" name="Arc 39"/>
            <p:cNvSpPr>
              <a:spLocks/>
            </p:cNvSpPr>
            <p:nvPr/>
          </p:nvSpPr>
          <p:spPr bwMode="auto">
            <a:xfrm flipV="1">
              <a:off x="2496"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8" name="Oval 40"/>
            <p:cNvSpPr>
              <a:spLocks noChangeArrowheads="1"/>
            </p:cNvSpPr>
            <p:nvPr/>
          </p:nvSpPr>
          <p:spPr bwMode="auto">
            <a:xfrm>
              <a:off x="2496" y="18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9" name="Oval 41"/>
            <p:cNvSpPr>
              <a:spLocks noChangeArrowheads="1"/>
            </p:cNvSpPr>
            <p:nvPr/>
          </p:nvSpPr>
          <p:spPr bwMode="auto">
            <a:xfrm>
              <a:off x="2496"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0" name="Line 42"/>
            <p:cNvSpPr>
              <a:spLocks noChangeShapeType="1"/>
            </p:cNvSpPr>
            <p:nvPr/>
          </p:nvSpPr>
          <p:spPr bwMode="auto">
            <a:xfrm>
              <a:off x="3024" y="2016"/>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1" name="Line 43"/>
            <p:cNvSpPr>
              <a:spLocks noChangeShapeType="1"/>
            </p:cNvSpPr>
            <p:nvPr/>
          </p:nvSpPr>
          <p:spPr bwMode="auto">
            <a:xfrm flipH="1">
              <a:off x="2304"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2" name="Line 44"/>
            <p:cNvSpPr>
              <a:spLocks noChangeShapeType="1"/>
            </p:cNvSpPr>
            <p:nvPr/>
          </p:nvSpPr>
          <p:spPr bwMode="auto">
            <a:xfrm>
              <a:off x="3216" y="124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3" name="Line 45"/>
            <p:cNvSpPr>
              <a:spLocks noChangeShapeType="1"/>
            </p:cNvSpPr>
            <p:nvPr/>
          </p:nvSpPr>
          <p:spPr bwMode="auto">
            <a:xfrm>
              <a:off x="2304" y="17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4" name="Line 46"/>
            <p:cNvSpPr>
              <a:spLocks noChangeShapeType="1"/>
            </p:cNvSpPr>
            <p:nvPr/>
          </p:nvSpPr>
          <p:spPr bwMode="auto">
            <a:xfrm flipV="1">
              <a:off x="3216" y="182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5" name="Line 47"/>
            <p:cNvSpPr>
              <a:spLocks noChangeShapeType="1"/>
            </p:cNvSpPr>
            <p:nvPr/>
          </p:nvSpPr>
          <p:spPr bwMode="auto">
            <a:xfrm>
              <a:off x="2304" y="1536"/>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6" name="Line 48"/>
            <p:cNvSpPr>
              <a:spLocks noChangeShapeType="1"/>
            </p:cNvSpPr>
            <p:nvPr/>
          </p:nvSpPr>
          <p:spPr bwMode="auto">
            <a:xfrm flipV="1">
              <a:off x="2304" y="1440"/>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7" name="Line 49"/>
            <p:cNvSpPr>
              <a:spLocks noChangeShapeType="1"/>
            </p:cNvSpPr>
            <p:nvPr/>
          </p:nvSpPr>
          <p:spPr bwMode="auto">
            <a:xfrm>
              <a:off x="2196" y="211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58" name="Text Box 50"/>
            <p:cNvSpPr txBox="1">
              <a:spLocks noChangeArrowheads="1"/>
            </p:cNvSpPr>
            <p:nvPr/>
          </p:nvSpPr>
          <p:spPr bwMode="auto">
            <a:xfrm>
              <a:off x="3411" y="110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375859" name="Text Box 51"/>
            <p:cNvSpPr txBox="1">
              <a:spLocks noChangeArrowheads="1"/>
            </p:cNvSpPr>
            <p:nvPr/>
          </p:nvSpPr>
          <p:spPr bwMode="auto">
            <a:xfrm>
              <a:off x="3429" y="1870"/>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latin typeface="Tahoma" pitchFamily="34" charset="0"/>
                  <a:ea typeface="黑体" pitchFamily="2" charset="-122"/>
                </a:rPr>
                <a:t>QN</a:t>
              </a:r>
              <a:endParaRPr lang="en-US" altLang="zh-CN" dirty="0">
                <a:latin typeface="Tahoma" pitchFamily="34" charset="0"/>
                <a:ea typeface="黑体" pitchFamily="2" charset="-122"/>
              </a:endParaRPr>
            </a:p>
          </p:txBody>
        </p:sp>
        <p:sp>
          <p:nvSpPr>
            <p:cNvPr id="375878" name="Text Box 70"/>
            <p:cNvSpPr txBox="1">
              <a:spLocks noChangeArrowheads="1"/>
            </p:cNvSpPr>
            <p:nvPr/>
          </p:nvSpPr>
          <p:spPr bwMode="auto">
            <a:xfrm>
              <a:off x="1346" y="76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S</a:t>
              </a:r>
            </a:p>
          </p:txBody>
        </p:sp>
        <p:sp>
          <p:nvSpPr>
            <p:cNvPr id="375879" name="Text Box 71"/>
            <p:cNvSpPr txBox="1">
              <a:spLocks noChangeArrowheads="1"/>
            </p:cNvSpPr>
            <p:nvPr/>
          </p:nvSpPr>
          <p:spPr bwMode="auto">
            <a:xfrm>
              <a:off x="1329" y="2206"/>
              <a:ext cx="2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R</a:t>
              </a:r>
            </a:p>
          </p:txBody>
        </p:sp>
      </p:grpSp>
      <p:grpSp>
        <p:nvGrpSpPr>
          <p:cNvPr id="375881" name="Group 73"/>
          <p:cNvGrpSpPr>
            <a:grpSpLocks/>
          </p:cNvGrpSpPr>
          <p:nvPr/>
        </p:nvGrpSpPr>
        <p:grpSpPr bwMode="auto">
          <a:xfrm>
            <a:off x="1628775" y="1937816"/>
            <a:ext cx="1573213" cy="2289175"/>
            <a:chOff x="161" y="910"/>
            <a:chExt cx="991" cy="1442"/>
          </a:xfrm>
        </p:grpSpPr>
        <p:sp>
          <p:nvSpPr>
            <p:cNvPr id="375861" name="Text Box 53"/>
            <p:cNvSpPr txBox="1">
              <a:spLocks noChangeArrowheads="1"/>
            </p:cNvSpPr>
            <p:nvPr/>
          </p:nvSpPr>
          <p:spPr bwMode="auto">
            <a:xfrm>
              <a:off x="161" y="91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375862" name="Text Box 54"/>
            <p:cNvSpPr txBox="1">
              <a:spLocks noChangeArrowheads="1"/>
            </p:cNvSpPr>
            <p:nvPr/>
          </p:nvSpPr>
          <p:spPr bwMode="auto">
            <a:xfrm>
              <a:off x="178" y="1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C</a:t>
              </a:r>
            </a:p>
          </p:txBody>
        </p:sp>
        <p:grpSp>
          <p:nvGrpSpPr>
            <p:cNvPr id="375864" name="Group 56"/>
            <p:cNvGrpSpPr>
              <a:grpSpLocks/>
            </p:cNvGrpSpPr>
            <p:nvPr/>
          </p:nvGrpSpPr>
          <p:grpSpPr bwMode="auto">
            <a:xfrm>
              <a:off x="816" y="2064"/>
              <a:ext cx="336" cy="288"/>
              <a:chOff x="2448" y="1968"/>
              <a:chExt cx="336" cy="288"/>
            </a:xfrm>
          </p:grpSpPr>
          <p:sp>
            <p:nvSpPr>
              <p:cNvPr id="375865" name="AutoShape 57"/>
              <p:cNvSpPr>
                <a:spLocks noChangeArrowheads="1"/>
              </p:cNvSpPr>
              <p:nvPr/>
            </p:nvSpPr>
            <p:spPr bwMode="auto">
              <a:xfrm rot="5400000">
                <a:off x="2424" y="19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66" name="Oval 58"/>
              <p:cNvSpPr>
                <a:spLocks noChangeArrowheads="1"/>
              </p:cNvSpPr>
              <p:nvPr/>
            </p:nvSpPr>
            <p:spPr bwMode="auto">
              <a:xfrm>
                <a:off x="2688" y="2064"/>
                <a:ext cx="96" cy="96"/>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5867" name="Line 59"/>
            <p:cNvSpPr>
              <a:spLocks noChangeShapeType="1"/>
            </p:cNvSpPr>
            <p:nvPr/>
          </p:nvSpPr>
          <p:spPr bwMode="auto">
            <a:xfrm>
              <a:off x="422" y="105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8" name="Line 60"/>
            <p:cNvSpPr>
              <a:spLocks noChangeShapeType="1"/>
            </p:cNvSpPr>
            <p:nvPr/>
          </p:nvSpPr>
          <p:spPr bwMode="auto">
            <a:xfrm>
              <a:off x="624" y="1056"/>
              <a:ext cx="0" cy="115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69" name="Line 61"/>
            <p:cNvSpPr>
              <a:spLocks noChangeShapeType="1"/>
            </p:cNvSpPr>
            <p:nvPr/>
          </p:nvSpPr>
          <p:spPr bwMode="auto">
            <a:xfrm>
              <a:off x="624" y="22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870" name="Line 62"/>
            <p:cNvSpPr>
              <a:spLocks noChangeShapeType="1"/>
            </p:cNvSpPr>
            <p:nvPr/>
          </p:nvSpPr>
          <p:spPr bwMode="auto">
            <a:xfrm>
              <a:off x="422" y="1632"/>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5884" name="Text Box 76"/>
          <p:cNvSpPr txBox="1">
            <a:spLocks noChangeArrowheads="1"/>
          </p:cNvSpPr>
          <p:nvPr/>
        </p:nvSpPr>
        <p:spPr bwMode="auto">
          <a:xfrm>
            <a:off x="-84153" y="1886669"/>
            <a:ext cx="1851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zh-CN" altLang="en-US" sz="2400" dirty="0" smtClean="0">
                <a:ea typeface="黑体" pitchFamily="2" charset="-122"/>
              </a:rPr>
              <a:t>数据输入</a:t>
            </a:r>
            <a:r>
              <a:rPr lang="zh-CN" altLang="en-US" sz="2400" dirty="0">
                <a:ea typeface="黑体" pitchFamily="2" charset="-122"/>
              </a:rPr>
              <a:t>端</a:t>
            </a:r>
          </a:p>
        </p:txBody>
      </p:sp>
      <p:sp>
        <p:nvSpPr>
          <p:cNvPr id="375885" name="Text Box 77"/>
          <p:cNvSpPr txBox="1">
            <a:spLocks noChangeArrowheads="1"/>
          </p:cNvSpPr>
          <p:nvPr/>
        </p:nvSpPr>
        <p:spPr bwMode="auto">
          <a:xfrm>
            <a:off x="2607" y="2678714"/>
            <a:ext cx="168988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10000"/>
              </a:lnSpc>
            </a:pPr>
            <a:r>
              <a:rPr lang="zh-CN" altLang="en-US" sz="2400" dirty="0">
                <a:ea typeface="黑体" pitchFamily="2" charset="-122"/>
              </a:rPr>
              <a:t>控制端</a:t>
            </a:r>
          </a:p>
          <a:p>
            <a:pPr algn="r">
              <a:lnSpc>
                <a:spcPct val="110000"/>
              </a:lnSpc>
            </a:pPr>
            <a:r>
              <a:rPr lang="en-US" altLang="zh-CN" sz="2400" dirty="0" smtClean="0">
                <a:ea typeface="黑体" pitchFamily="2" charset="-122"/>
              </a:rPr>
              <a:t>CONTROL</a:t>
            </a:r>
            <a:endParaRPr lang="en-US" altLang="zh-CN" sz="2400" dirty="0">
              <a:ea typeface="黑体" pitchFamily="2" charset="-122"/>
            </a:endParaRPr>
          </a:p>
        </p:txBody>
      </p:sp>
      <p:sp>
        <p:nvSpPr>
          <p:cNvPr id="375886" name="Text Box 78"/>
          <p:cNvSpPr txBox="1">
            <a:spLocks noChangeArrowheads="1"/>
          </p:cNvSpPr>
          <p:nvPr/>
        </p:nvSpPr>
        <p:spPr bwMode="auto">
          <a:xfrm>
            <a:off x="1958975" y="4306887"/>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Tahoma" pitchFamily="34" charset="0"/>
                <a:ea typeface="楷体_GB2312" pitchFamily="49" charset="-122"/>
              </a:rPr>
              <a:t>输出状态保持不变</a:t>
            </a:r>
          </a:p>
        </p:txBody>
      </p:sp>
      <p:sp>
        <p:nvSpPr>
          <p:cNvPr id="375887" name="Text Box 79"/>
          <p:cNvSpPr txBox="1">
            <a:spLocks noChangeArrowheads="1"/>
          </p:cNvSpPr>
          <p:nvPr/>
        </p:nvSpPr>
        <p:spPr bwMode="auto">
          <a:xfrm>
            <a:off x="1895475" y="5646761"/>
            <a:ext cx="37560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Tahoma" pitchFamily="34" charset="0"/>
                <a:ea typeface="楷体_GB2312" pitchFamily="49" charset="-122"/>
              </a:rPr>
              <a:t>输出随输入状态而改变</a:t>
            </a:r>
            <a:endParaRPr lang="zh-CN" altLang="en-US" dirty="0"/>
          </a:p>
        </p:txBody>
      </p:sp>
      <p:sp>
        <p:nvSpPr>
          <p:cNvPr id="375888" name="Text Box 80"/>
          <p:cNvSpPr txBox="1">
            <a:spLocks noChangeArrowheads="1"/>
          </p:cNvSpPr>
          <p:nvPr/>
        </p:nvSpPr>
        <p:spPr bwMode="auto">
          <a:xfrm>
            <a:off x="587375" y="4854575"/>
            <a:ext cx="169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latin typeface="Tahoma" pitchFamily="34" charset="0"/>
                <a:ea typeface="楷体_GB2312" pitchFamily="49" charset="-122"/>
              </a:rPr>
              <a:t>C = 1</a:t>
            </a:r>
            <a:r>
              <a:rPr lang="zh-CN" altLang="en-US" sz="2800">
                <a:latin typeface="Tahoma" pitchFamily="34" charset="0"/>
                <a:ea typeface="楷体_GB2312" pitchFamily="49" charset="-122"/>
              </a:rPr>
              <a:t>，</a:t>
            </a:r>
          </a:p>
        </p:txBody>
      </p:sp>
      <p:sp>
        <p:nvSpPr>
          <p:cNvPr id="375889" name="Text Box 81"/>
          <p:cNvSpPr txBox="1">
            <a:spLocks noChangeArrowheads="1"/>
          </p:cNvSpPr>
          <p:nvPr/>
        </p:nvSpPr>
        <p:spPr bwMode="auto">
          <a:xfrm>
            <a:off x="1939942" y="5254352"/>
            <a:ext cx="27622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Tahoma" pitchFamily="34" charset="0"/>
                <a:ea typeface="黑体" pitchFamily="2" charset="-122"/>
              </a:rPr>
              <a:t>D = 0</a:t>
            </a:r>
            <a:r>
              <a:rPr lang="zh-CN" altLang="en-US" sz="2800" dirty="0">
                <a:latin typeface="Tahoma" pitchFamily="34" charset="0"/>
                <a:ea typeface="黑体" pitchFamily="2" charset="-122"/>
              </a:rPr>
              <a:t>时，</a:t>
            </a:r>
            <a:r>
              <a:rPr lang="en-US" altLang="zh-CN" sz="2800" dirty="0">
                <a:latin typeface="Tahoma" pitchFamily="34" charset="0"/>
                <a:ea typeface="黑体" pitchFamily="2" charset="-122"/>
              </a:rPr>
              <a:t>Q = 0</a:t>
            </a:r>
          </a:p>
        </p:txBody>
      </p:sp>
      <p:grpSp>
        <p:nvGrpSpPr>
          <p:cNvPr id="375892" name="Group 84"/>
          <p:cNvGrpSpPr>
            <a:grpSpLocks/>
          </p:cNvGrpSpPr>
          <p:nvPr/>
        </p:nvGrpSpPr>
        <p:grpSpPr bwMode="auto">
          <a:xfrm>
            <a:off x="4765972" y="4873352"/>
            <a:ext cx="1246188" cy="838200"/>
            <a:chOff x="2256" y="3360"/>
            <a:chExt cx="785" cy="528"/>
          </a:xfrm>
        </p:grpSpPr>
        <p:sp>
          <p:nvSpPr>
            <p:cNvPr id="375890" name="AutoShape 82"/>
            <p:cNvSpPr>
              <a:spLocks/>
            </p:cNvSpPr>
            <p:nvPr/>
          </p:nvSpPr>
          <p:spPr bwMode="auto">
            <a:xfrm>
              <a:off x="2256" y="3360"/>
              <a:ext cx="96" cy="528"/>
            </a:xfrm>
            <a:prstGeom prst="rightBrace">
              <a:avLst>
                <a:gd name="adj1" fmla="val 45833"/>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375891" name="Text Box 83"/>
            <p:cNvSpPr txBox="1">
              <a:spLocks noChangeArrowheads="1"/>
            </p:cNvSpPr>
            <p:nvPr/>
          </p:nvSpPr>
          <p:spPr bwMode="auto">
            <a:xfrm>
              <a:off x="2394" y="3456"/>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Tahoma" pitchFamily="34" charset="0"/>
                </a:rPr>
                <a:t>Q = D</a:t>
              </a:r>
            </a:p>
          </p:txBody>
        </p:sp>
      </p:grpSp>
      <p:sp>
        <p:nvSpPr>
          <p:cNvPr id="375893" name="Text Box 85"/>
          <p:cNvSpPr txBox="1">
            <a:spLocks noChangeArrowheads="1"/>
          </p:cNvSpPr>
          <p:nvPr/>
        </p:nvSpPr>
        <p:spPr bwMode="auto">
          <a:xfrm>
            <a:off x="371486" y="6237312"/>
            <a:ext cx="8016938" cy="461665"/>
          </a:xfrm>
          <a:prstGeom prst="rect">
            <a:avLst/>
          </a:prstGeom>
          <a:solidFill>
            <a:schemeClr val="accent2">
              <a:lumMod val="20000"/>
              <a:lumOff val="80000"/>
            </a:schemeClr>
          </a:solidFill>
          <a:ln>
            <a:noFill/>
          </a:ln>
          <a:effectLst/>
          <a:extLst/>
        </p:spPr>
        <p:txBody>
          <a:bodyPr wrap="none">
            <a:spAutoFit/>
          </a:bodyPr>
          <a:lstStyle/>
          <a:p>
            <a:r>
              <a:rPr lang="zh-CN" altLang="en-US" sz="2400" dirty="0" smtClean="0">
                <a:solidFill>
                  <a:srgbClr val="FF0000"/>
                </a:solidFill>
                <a:ea typeface="黑体" pitchFamily="2" charset="-122"/>
              </a:rPr>
              <a:t>只有一个数据输入端</a:t>
            </a:r>
            <a:r>
              <a:rPr lang="en-US" altLang="zh-CN" sz="2400" dirty="0" smtClean="0">
                <a:solidFill>
                  <a:srgbClr val="FF0000"/>
                </a:solidFill>
                <a:ea typeface="黑体" pitchFamily="2" charset="-122"/>
              </a:rPr>
              <a:t>D</a:t>
            </a:r>
            <a:r>
              <a:rPr lang="zh-CN" altLang="en-US" sz="2400" dirty="0" smtClean="0">
                <a:solidFill>
                  <a:srgbClr val="FF0000"/>
                </a:solidFill>
                <a:ea typeface="黑体" pitchFamily="2" charset="-122"/>
              </a:rPr>
              <a:t>，称为</a:t>
            </a:r>
            <a:r>
              <a:rPr lang="en-US" altLang="zh-CN" sz="2400" dirty="0" smtClean="0">
                <a:solidFill>
                  <a:srgbClr val="FF0000"/>
                </a:solidFill>
                <a:ea typeface="黑体" pitchFamily="2" charset="-122"/>
              </a:rPr>
              <a:t>D</a:t>
            </a:r>
            <a:r>
              <a:rPr lang="zh-CN" altLang="en-US" sz="2400" dirty="0" smtClean="0">
                <a:solidFill>
                  <a:srgbClr val="FF0000"/>
                </a:solidFill>
                <a:ea typeface="黑体" pitchFamily="2" charset="-122"/>
              </a:rPr>
              <a:t>锁存器，也称为透明</a:t>
            </a:r>
            <a:r>
              <a:rPr lang="zh-CN" altLang="en-US" sz="2400" dirty="0">
                <a:solidFill>
                  <a:srgbClr val="FF0000"/>
                </a:solidFill>
                <a:ea typeface="黑体" pitchFamily="2" charset="-122"/>
              </a:rPr>
              <a:t>锁存器</a:t>
            </a:r>
          </a:p>
        </p:txBody>
      </p:sp>
      <p:grpSp>
        <p:nvGrpSpPr>
          <p:cNvPr id="375894" name="Group 86"/>
          <p:cNvGrpSpPr>
            <a:grpSpLocks/>
          </p:cNvGrpSpPr>
          <p:nvPr/>
        </p:nvGrpSpPr>
        <p:grpSpPr bwMode="auto">
          <a:xfrm>
            <a:off x="6710238" y="3789040"/>
            <a:ext cx="2254250" cy="2362200"/>
            <a:chOff x="1060" y="1920"/>
            <a:chExt cx="1420" cy="1488"/>
          </a:xfrm>
        </p:grpSpPr>
        <p:sp>
          <p:nvSpPr>
            <p:cNvPr id="375895" name="Text Box 87"/>
            <p:cNvSpPr txBox="1">
              <a:spLocks noChangeArrowheads="1"/>
            </p:cNvSpPr>
            <p:nvPr/>
          </p:nvSpPr>
          <p:spPr bwMode="auto">
            <a:xfrm>
              <a:off x="1152" y="2304"/>
              <a:ext cx="1192"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C  D   Q  </a:t>
              </a:r>
              <a:r>
                <a:rPr lang="en-US" altLang="zh-CN" sz="2400" dirty="0" smtClean="0">
                  <a:latin typeface="Tahoma" pitchFamily="34" charset="0"/>
                  <a:ea typeface="黑体" pitchFamily="2" charset="-122"/>
                </a:rPr>
                <a:t>QN</a:t>
              </a:r>
              <a:endParaRPr lang="en-US" altLang="zh-CN" sz="2400" dirty="0">
                <a:latin typeface="Tahoma" pitchFamily="34" charset="0"/>
                <a:ea typeface="黑体" pitchFamily="2" charset="-122"/>
              </a:endParaRPr>
            </a:p>
          </p:txBody>
        </p:sp>
        <p:sp>
          <p:nvSpPr>
            <p:cNvPr id="375896" name="Text Box 88"/>
            <p:cNvSpPr txBox="1">
              <a:spLocks noChangeArrowheads="1"/>
            </p:cNvSpPr>
            <p:nvPr/>
          </p:nvSpPr>
          <p:spPr bwMode="auto">
            <a:xfrm>
              <a:off x="1134" y="2592"/>
              <a:ext cx="1126"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a:latin typeface="Tahoma" pitchFamily="34" charset="0"/>
                  <a:ea typeface="黑体" pitchFamily="2" charset="-122"/>
                </a:rPr>
                <a:t>1  0    0   1</a:t>
              </a:r>
            </a:p>
            <a:p>
              <a:pPr algn="ctr">
                <a:lnSpc>
                  <a:spcPct val="110000"/>
                </a:lnSpc>
              </a:pPr>
              <a:r>
                <a:rPr lang="zh-CN" altLang="en-US" sz="2400">
                  <a:latin typeface="Tahoma" pitchFamily="34" charset="0"/>
                  <a:ea typeface="黑体" pitchFamily="2" charset="-122"/>
                </a:rPr>
                <a:t>1  1    1   0</a:t>
              </a:r>
            </a:p>
            <a:p>
              <a:pPr algn="ctr">
                <a:lnSpc>
                  <a:spcPct val="110000"/>
                </a:lnSpc>
              </a:pPr>
              <a:r>
                <a:rPr lang="zh-CN" altLang="en-US" sz="2400">
                  <a:latin typeface="Tahoma" pitchFamily="34" charset="0"/>
                  <a:ea typeface="黑体" pitchFamily="2" charset="-122"/>
                </a:rPr>
                <a:t>0  </a:t>
              </a:r>
              <a:r>
                <a:rPr lang="en-US" altLang="zh-CN" sz="2400">
                  <a:latin typeface="Tahoma" pitchFamily="34" charset="0"/>
                  <a:ea typeface="黑体" pitchFamily="2" charset="-122"/>
                </a:rPr>
                <a:t>X    </a:t>
              </a:r>
              <a:r>
                <a:rPr lang="zh-CN" altLang="en-US" sz="2400">
                  <a:latin typeface="Tahoma" pitchFamily="34" charset="0"/>
                  <a:ea typeface="黑体" pitchFamily="2" charset="-122"/>
                </a:rPr>
                <a:t>保</a:t>
              </a:r>
              <a:r>
                <a:rPr lang="zh-CN" altLang="en-US" sz="2400" baseline="-25000">
                  <a:latin typeface="Tahoma" pitchFamily="34" charset="0"/>
                  <a:ea typeface="黑体" pitchFamily="2" charset="-122"/>
                </a:rPr>
                <a:t> </a:t>
              </a:r>
              <a:r>
                <a:rPr lang="zh-CN" altLang="en-US" sz="2400">
                  <a:latin typeface="Tahoma" pitchFamily="34" charset="0"/>
                  <a:ea typeface="黑体" pitchFamily="2" charset="-122"/>
                </a:rPr>
                <a:t>持</a:t>
              </a:r>
            </a:p>
          </p:txBody>
        </p:sp>
        <p:sp>
          <p:nvSpPr>
            <p:cNvPr id="375897" name="Line 89"/>
            <p:cNvSpPr>
              <a:spLocks noChangeShapeType="1"/>
            </p:cNvSpPr>
            <p:nvPr/>
          </p:nvSpPr>
          <p:spPr bwMode="auto">
            <a:xfrm>
              <a:off x="1152" y="2592"/>
              <a:ext cx="120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8" name="Line 90"/>
            <p:cNvSpPr>
              <a:spLocks noChangeShapeType="1"/>
            </p:cNvSpPr>
            <p:nvPr/>
          </p:nvSpPr>
          <p:spPr bwMode="auto">
            <a:xfrm>
              <a:off x="1680" y="2256"/>
              <a:ext cx="0" cy="115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899" name="Line 91"/>
            <p:cNvSpPr>
              <a:spLocks noChangeShapeType="1"/>
            </p:cNvSpPr>
            <p:nvPr/>
          </p:nvSpPr>
          <p:spPr bwMode="auto">
            <a:xfrm>
              <a:off x="1152" y="2256"/>
              <a:ext cx="1200"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0" name="Line 92"/>
            <p:cNvSpPr>
              <a:spLocks noChangeShapeType="1"/>
            </p:cNvSpPr>
            <p:nvPr/>
          </p:nvSpPr>
          <p:spPr bwMode="auto">
            <a:xfrm>
              <a:off x="1152" y="3408"/>
              <a:ext cx="1200"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75901" name="Text Box 93"/>
            <p:cNvSpPr txBox="1">
              <a:spLocks noChangeArrowheads="1"/>
            </p:cNvSpPr>
            <p:nvPr/>
          </p:nvSpPr>
          <p:spPr bwMode="auto">
            <a:xfrm>
              <a:off x="1060" y="1920"/>
              <a:ext cx="14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D</a:t>
              </a:r>
              <a:r>
                <a:rPr lang="zh-CN" altLang="en-US" sz="2400" dirty="0">
                  <a:ea typeface="黑体" pitchFamily="2" charset="-122"/>
                </a:rPr>
                <a:t>锁存器</a:t>
              </a:r>
              <a:r>
                <a:rPr lang="zh-CN" altLang="en-US" sz="2400" dirty="0">
                  <a:solidFill>
                    <a:srgbClr val="FF0000"/>
                  </a:solidFill>
                  <a:ea typeface="黑体" pitchFamily="2" charset="-122"/>
                </a:rPr>
                <a:t>功能表</a:t>
              </a:r>
            </a:p>
          </p:txBody>
        </p:sp>
      </p:grpSp>
      <p:grpSp>
        <p:nvGrpSpPr>
          <p:cNvPr id="375902" name="Group 94"/>
          <p:cNvGrpSpPr>
            <a:grpSpLocks/>
          </p:cNvGrpSpPr>
          <p:nvPr/>
        </p:nvGrpSpPr>
        <p:grpSpPr bwMode="auto">
          <a:xfrm>
            <a:off x="7010400" y="1796530"/>
            <a:ext cx="1752600" cy="1665288"/>
            <a:chOff x="3936" y="2791"/>
            <a:chExt cx="1104" cy="1049"/>
          </a:xfrm>
        </p:grpSpPr>
        <p:sp>
          <p:nvSpPr>
            <p:cNvPr id="375903" name="Rectangle 95"/>
            <p:cNvSpPr>
              <a:spLocks noChangeArrowheads="1"/>
            </p:cNvSpPr>
            <p:nvPr/>
          </p:nvSpPr>
          <p:spPr bwMode="auto">
            <a:xfrm>
              <a:off x="4128" y="3120"/>
              <a:ext cx="67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30000"/>
                </a:lnSpc>
              </a:pPr>
              <a:r>
                <a:rPr lang="en-US" altLang="zh-CN" sz="2400" dirty="0"/>
                <a:t>D   </a:t>
              </a:r>
              <a:r>
                <a:rPr lang="en-US" altLang="zh-CN" sz="2400" dirty="0" smtClean="0"/>
                <a:t>  </a:t>
              </a:r>
              <a:r>
                <a:rPr lang="en-US" altLang="zh-CN" sz="2400" dirty="0"/>
                <a:t>Q</a:t>
              </a:r>
            </a:p>
            <a:p>
              <a:pPr>
                <a:lnSpc>
                  <a:spcPct val="130000"/>
                </a:lnSpc>
              </a:pPr>
              <a:r>
                <a:rPr lang="en-US" altLang="zh-CN" sz="2400" dirty="0"/>
                <a:t>C  </a:t>
              </a:r>
              <a:r>
                <a:rPr lang="en-US" altLang="zh-CN" sz="2400" dirty="0" smtClean="0"/>
                <a:t>   Q</a:t>
              </a:r>
              <a:endParaRPr lang="en-US" altLang="zh-CN" sz="2400" dirty="0"/>
            </a:p>
          </p:txBody>
        </p:sp>
        <p:sp>
          <p:nvSpPr>
            <p:cNvPr id="375904" name="Line 96"/>
            <p:cNvSpPr>
              <a:spLocks noChangeShapeType="1"/>
            </p:cNvSpPr>
            <p:nvPr/>
          </p:nvSpPr>
          <p:spPr bwMode="auto">
            <a:xfrm flipH="1">
              <a:off x="3936"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5" name="Line 97"/>
            <p:cNvSpPr>
              <a:spLocks noChangeShapeType="1"/>
            </p:cNvSpPr>
            <p:nvPr/>
          </p:nvSpPr>
          <p:spPr bwMode="auto">
            <a:xfrm flipH="1">
              <a:off x="3936" y="36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6" name="Line 98"/>
            <p:cNvSpPr>
              <a:spLocks noChangeShapeType="1"/>
            </p:cNvSpPr>
            <p:nvPr/>
          </p:nvSpPr>
          <p:spPr bwMode="auto">
            <a:xfrm flipH="1">
              <a:off x="4800"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7" name="Line 99"/>
            <p:cNvSpPr>
              <a:spLocks noChangeShapeType="1"/>
            </p:cNvSpPr>
            <p:nvPr/>
          </p:nvSpPr>
          <p:spPr bwMode="auto">
            <a:xfrm flipH="1">
              <a:off x="4896" y="36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5908" name="Oval 100"/>
            <p:cNvSpPr>
              <a:spLocks noChangeArrowheads="1"/>
            </p:cNvSpPr>
            <p:nvPr/>
          </p:nvSpPr>
          <p:spPr bwMode="auto">
            <a:xfrm>
              <a:off x="4800" y="36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909" name="Text Box 101"/>
            <p:cNvSpPr txBox="1">
              <a:spLocks noChangeArrowheads="1"/>
            </p:cNvSpPr>
            <p:nvPr/>
          </p:nvSpPr>
          <p:spPr bwMode="auto">
            <a:xfrm>
              <a:off x="4065" y="2791"/>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逻辑符号</a:t>
              </a:r>
            </a:p>
          </p:txBody>
        </p:sp>
      </p:grpSp>
      <p:sp>
        <p:nvSpPr>
          <p:cNvPr id="99" name="Text Box 150"/>
          <p:cNvSpPr txBox="1">
            <a:spLocks noChangeArrowheads="1"/>
          </p:cNvSpPr>
          <p:nvPr/>
        </p:nvSpPr>
        <p:spPr bwMode="auto">
          <a:xfrm>
            <a:off x="6161881" y="313492"/>
            <a:ext cx="2916237" cy="523220"/>
          </a:xfrm>
          <a:prstGeom prst="rect">
            <a:avLst/>
          </a:prstGeom>
          <a:solidFill>
            <a:schemeClr val="bg1"/>
          </a:solidFill>
          <a:ln>
            <a:noFill/>
          </a:ln>
          <a:effectLst/>
          <a:extLst/>
        </p:spPr>
        <p:txBody>
          <a:bodyPr wrap="square">
            <a:spAutoFit/>
          </a:bodyPr>
          <a:lstStyle/>
          <a:p>
            <a:r>
              <a:rPr lang="en-US" altLang="zh-CN" sz="2800" dirty="0" smtClean="0">
                <a:solidFill>
                  <a:srgbClr val="FF0000"/>
                </a:solidFill>
                <a:latin typeface="Times New Roman"/>
                <a:ea typeface="黑体" pitchFamily="2" charset="-122"/>
              </a:rPr>
              <a:t>S=1,R=0</a:t>
            </a:r>
            <a:r>
              <a:rPr lang="zh-CN" altLang="en-US" sz="2800" dirty="0" smtClean="0">
                <a:solidFill>
                  <a:srgbClr val="FF0000"/>
                </a:solidFill>
                <a:latin typeface="Times New Roman"/>
                <a:ea typeface="黑体" pitchFamily="2" charset="-122"/>
              </a:rPr>
              <a:t>时，</a:t>
            </a:r>
            <a:r>
              <a:rPr lang="en-US" altLang="zh-CN" sz="2800" dirty="0" smtClean="0">
                <a:solidFill>
                  <a:srgbClr val="FF0000"/>
                </a:solidFill>
                <a:latin typeface="Times New Roman"/>
                <a:ea typeface="黑体" pitchFamily="2" charset="-122"/>
              </a:rPr>
              <a:t>Q=1</a:t>
            </a:r>
            <a:endParaRPr lang="zh-CN" altLang="en-US" sz="2800" dirty="0">
              <a:solidFill>
                <a:srgbClr val="FF0000"/>
              </a:solidFill>
              <a:latin typeface="黑体" pitchFamily="2" charset="-122"/>
              <a:ea typeface="黑体" pitchFamily="2" charset="-122"/>
            </a:endParaRPr>
          </a:p>
        </p:txBody>
      </p:sp>
      <p:sp>
        <p:nvSpPr>
          <p:cNvPr id="100" name="Text Box 150"/>
          <p:cNvSpPr txBox="1">
            <a:spLocks noChangeArrowheads="1"/>
          </p:cNvSpPr>
          <p:nvPr/>
        </p:nvSpPr>
        <p:spPr bwMode="auto">
          <a:xfrm>
            <a:off x="6143625" y="840226"/>
            <a:ext cx="2916237" cy="523220"/>
          </a:xfrm>
          <a:prstGeom prst="rect">
            <a:avLst/>
          </a:prstGeom>
          <a:solidFill>
            <a:schemeClr val="bg1"/>
          </a:solidFill>
          <a:ln>
            <a:noFill/>
          </a:ln>
          <a:effectLst/>
          <a:extLst/>
        </p:spPr>
        <p:txBody>
          <a:bodyPr wrap="square">
            <a:spAutoFit/>
          </a:bodyPr>
          <a:lstStyle/>
          <a:p>
            <a:r>
              <a:rPr lang="en-US" altLang="zh-CN" sz="2800" dirty="0" smtClean="0">
                <a:solidFill>
                  <a:srgbClr val="FF0000"/>
                </a:solidFill>
                <a:latin typeface="Times New Roman"/>
                <a:ea typeface="黑体" pitchFamily="2" charset="-122"/>
              </a:rPr>
              <a:t>S=0,R=1</a:t>
            </a:r>
            <a:r>
              <a:rPr lang="zh-CN" altLang="en-US" sz="2800" dirty="0" smtClean="0">
                <a:solidFill>
                  <a:srgbClr val="FF0000"/>
                </a:solidFill>
                <a:latin typeface="Times New Roman"/>
                <a:ea typeface="黑体" pitchFamily="2" charset="-122"/>
              </a:rPr>
              <a:t>时，</a:t>
            </a:r>
            <a:r>
              <a:rPr lang="en-US" altLang="zh-CN" sz="2800" dirty="0" smtClean="0">
                <a:solidFill>
                  <a:srgbClr val="FF0000"/>
                </a:solidFill>
                <a:latin typeface="Times New Roman"/>
                <a:ea typeface="黑体" pitchFamily="2" charset="-122"/>
              </a:rPr>
              <a:t>Q=0</a:t>
            </a:r>
            <a:endParaRPr lang="zh-CN" altLang="en-US" sz="2800" dirty="0">
              <a:solidFill>
                <a:srgbClr val="FF0000"/>
              </a:solidFill>
              <a:latin typeface="黑体" pitchFamily="2" charset="-122"/>
              <a:ea typeface="黑体" pitchFamily="2" charset="-122"/>
            </a:endParaRPr>
          </a:p>
        </p:txBody>
      </p:sp>
      <p:sp>
        <p:nvSpPr>
          <p:cNvPr id="92" name="Rectangle 71"/>
          <p:cNvSpPr txBox="1">
            <a:spLocks noChangeArrowheads="1"/>
          </p:cNvSpPr>
          <p:nvPr/>
        </p:nvSpPr>
        <p:spPr bwMode="auto">
          <a:xfrm>
            <a:off x="1115615" y="185720"/>
            <a:ext cx="633670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en-US" altLang="zh-CN" kern="0" dirty="0" smtClean="0"/>
              <a:t>D</a:t>
            </a:r>
            <a:r>
              <a:rPr lang="zh-CN" altLang="en-US" kern="0" dirty="0" smtClean="0"/>
              <a:t>锁存器</a:t>
            </a:r>
            <a:endParaRPr lang="zh-CN" altLang="en-US" kern="0" dirty="0"/>
          </a:p>
        </p:txBody>
      </p:sp>
      <p:sp>
        <p:nvSpPr>
          <p:cNvPr id="93" name="Text Box 150"/>
          <p:cNvSpPr txBox="1">
            <a:spLocks noChangeArrowheads="1"/>
          </p:cNvSpPr>
          <p:nvPr/>
        </p:nvSpPr>
        <p:spPr bwMode="auto">
          <a:xfrm>
            <a:off x="6161880" y="1321472"/>
            <a:ext cx="2916237" cy="523220"/>
          </a:xfrm>
          <a:prstGeom prst="rect">
            <a:avLst/>
          </a:prstGeom>
          <a:solidFill>
            <a:schemeClr val="bg1"/>
          </a:solidFill>
          <a:ln>
            <a:noFill/>
          </a:ln>
          <a:effectLst/>
          <a:extLst/>
        </p:spPr>
        <p:txBody>
          <a:bodyPr wrap="square">
            <a:spAutoFit/>
          </a:bodyPr>
          <a:lstStyle/>
          <a:p>
            <a:r>
              <a:rPr lang="en-US" altLang="zh-CN" sz="2800" dirty="0" smtClean="0">
                <a:solidFill>
                  <a:srgbClr val="FF0000"/>
                </a:solidFill>
                <a:latin typeface="Times New Roman"/>
                <a:ea typeface="黑体" pitchFamily="2" charset="-122"/>
              </a:rPr>
              <a:t>S</a:t>
            </a:r>
            <a:r>
              <a:rPr lang="zh-CN" altLang="en-US" sz="2800" dirty="0" smtClean="0">
                <a:solidFill>
                  <a:srgbClr val="FF0000"/>
                </a:solidFill>
                <a:latin typeface="Times New Roman"/>
                <a:ea typeface="黑体" pitchFamily="2" charset="-122"/>
              </a:rPr>
              <a:t>、</a:t>
            </a:r>
            <a:r>
              <a:rPr lang="en-US" altLang="zh-CN" sz="2800" dirty="0" smtClean="0">
                <a:solidFill>
                  <a:srgbClr val="FF0000"/>
                </a:solidFill>
                <a:latin typeface="Times New Roman"/>
                <a:ea typeface="黑体" pitchFamily="2" charset="-122"/>
              </a:rPr>
              <a:t>R</a:t>
            </a:r>
            <a:r>
              <a:rPr lang="zh-CN" altLang="en-US" sz="2800" dirty="0" smtClean="0">
                <a:solidFill>
                  <a:srgbClr val="FF0000"/>
                </a:solidFill>
                <a:latin typeface="Times New Roman"/>
                <a:ea typeface="黑体" pitchFamily="2" charset="-122"/>
              </a:rPr>
              <a:t>输入互补</a:t>
            </a:r>
            <a:endParaRPr lang="zh-CN" altLang="en-US" sz="2800" dirty="0">
              <a:solidFill>
                <a:srgbClr val="FF0000"/>
              </a:solidFill>
              <a:latin typeface="黑体" pitchFamily="2" charset="-122"/>
              <a:ea typeface="黑体" pitchFamily="2" charset="-122"/>
            </a:endParaRPr>
          </a:p>
        </p:txBody>
      </p:sp>
    </p:spTree>
    <p:extLst>
      <p:ext uri="{BB962C8B-B14F-4D97-AF65-F5344CB8AC3E}">
        <p14:creationId xmlns:p14="http://schemas.microsoft.com/office/powerpoint/2010/main" val="350063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5883"/>
                                        </p:tgtEl>
                                        <p:attrNameLst>
                                          <p:attrName>style.visibility</p:attrName>
                                        </p:attrNameLst>
                                      </p:cBhvr>
                                      <p:to>
                                        <p:strVal val="visible"/>
                                      </p:to>
                                    </p:set>
                                    <p:animEffect transition="in" filter="blinds(horizontal)">
                                      <p:cBhvr>
                                        <p:cTn id="7" dur="500"/>
                                        <p:tgtEl>
                                          <p:spTgt spid="3758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58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blinds(horizontal)">
                                      <p:cBhvr>
                                        <p:cTn id="16" dur="500"/>
                                        <p:tgtEl>
                                          <p:spTgt spid="9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blinds(horizontal)">
                                      <p:cBhvr>
                                        <p:cTn id="21" dur="5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blinds(horizontal)">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75881"/>
                                        </p:tgtEl>
                                        <p:attrNameLst>
                                          <p:attrName>style.visibility</p:attrName>
                                        </p:attrNameLst>
                                      </p:cBhvr>
                                      <p:to>
                                        <p:strVal val="visible"/>
                                      </p:to>
                                    </p:set>
                                    <p:animEffect transition="in" filter="blinds(horizontal)">
                                      <p:cBhvr>
                                        <p:cTn id="31" dur="500"/>
                                        <p:tgtEl>
                                          <p:spTgt spid="37588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75884"/>
                                        </p:tgtEl>
                                        <p:attrNameLst>
                                          <p:attrName>style.visibility</p:attrName>
                                        </p:attrNameLst>
                                      </p:cBhvr>
                                      <p:to>
                                        <p:strVal val="visible"/>
                                      </p:to>
                                    </p:set>
                                    <p:animEffect transition="in" filter="blinds(horizontal)">
                                      <p:cBhvr>
                                        <p:cTn id="36" dur="500"/>
                                        <p:tgtEl>
                                          <p:spTgt spid="3758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5885"/>
                                        </p:tgtEl>
                                        <p:attrNameLst>
                                          <p:attrName>style.visibility</p:attrName>
                                        </p:attrNameLst>
                                      </p:cBhvr>
                                      <p:to>
                                        <p:strVal val="visible"/>
                                      </p:to>
                                    </p:set>
                                    <p:animEffect transition="in" filter="blinds(horizontal)">
                                      <p:cBhvr>
                                        <p:cTn id="41" dur="500"/>
                                        <p:tgtEl>
                                          <p:spTgt spid="3758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75875"/>
                                        </p:tgtEl>
                                        <p:attrNameLst>
                                          <p:attrName>style.visibility</p:attrName>
                                        </p:attrNameLst>
                                      </p:cBhvr>
                                      <p:to>
                                        <p:strVal val="visible"/>
                                      </p:to>
                                    </p:set>
                                    <p:animEffect transition="in" filter="blinds(horizontal)">
                                      <p:cBhvr>
                                        <p:cTn id="46" dur="500"/>
                                        <p:tgtEl>
                                          <p:spTgt spid="3758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75886"/>
                                        </p:tgtEl>
                                        <p:attrNameLst>
                                          <p:attrName>style.visibility</p:attrName>
                                        </p:attrNameLst>
                                      </p:cBhvr>
                                      <p:to>
                                        <p:strVal val="visible"/>
                                      </p:to>
                                    </p:set>
                                    <p:animEffect transition="in" filter="blinds(horizontal)">
                                      <p:cBhvr>
                                        <p:cTn id="51" dur="500"/>
                                        <p:tgtEl>
                                          <p:spTgt spid="3758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75888"/>
                                        </p:tgtEl>
                                        <p:attrNameLst>
                                          <p:attrName>style.visibility</p:attrName>
                                        </p:attrNameLst>
                                      </p:cBhvr>
                                      <p:to>
                                        <p:strVal val="visible"/>
                                      </p:to>
                                    </p:set>
                                    <p:animEffect transition="in" filter="blinds(horizontal)">
                                      <p:cBhvr>
                                        <p:cTn id="56" dur="500"/>
                                        <p:tgtEl>
                                          <p:spTgt spid="37588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5873"/>
                                        </p:tgtEl>
                                        <p:attrNameLst>
                                          <p:attrName>style.visibility</p:attrName>
                                        </p:attrNameLst>
                                      </p:cBhvr>
                                      <p:to>
                                        <p:strVal val="visible"/>
                                      </p:to>
                                    </p:set>
                                    <p:animEffect transition="in" filter="blinds(horizontal)">
                                      <p:cBhvr>
                                        <p:cTn id="61" dur="500"/>
                                        <p:tgtEl>
                                          <p:spTgt spid="37587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75889"/>
                                        </p:tgtEl>
                                        <p:attrNameLst>
                                          <p:attrName>style.visibility</p:attrName>
                                        </p:attrNameLst>
                                      </p:cBhvr>
                                      <p:to>
                                        <p:strVal val="visible"/>
                                      </p:to>
                                    </p:set>
                                    <p:animEffect transition="in" filter="blinds(horizontal)">
                                      <p:cBhvr>
                                        <p:cTn id="66" dur="500"/>
                                        <p:tgtEl>
                                          <p:spTgt spid="37588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75892"/>
                                        </p:tgtEl>
                                        <p:attrNameLst>
                                          <p:attrName>style.visibility</p:attrName>
                                        </p:attrNameLst>
                                      </p:cBhvr>
                                      <p:to>
                                        <p:strVal val="visible"/>
                                      </p:to>
                                    </p:set>
                                    <p:animEffect transition="in" filter="blinds(horizontal)">
                                      <p:cBhvr>
                                        <p:cTn id="71" dur="500"/>
                                        <p:tgtEl>
                                          <p:spTgt spid="37589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75887"/>
                                        </p:tgtEl>
                                        <p:attrNameLst>
                                          <p:attrName>style.visibility</p:attrName>
                                        </p:attrNameLst>
                                      </p:cBhvr>
                                      <p:to>
                                        <p:strVal val="visible"/>
                                      </p:to>
                                    </p:set>
                                    <p:animEffect transition="in" filter="blinds(horizontal)">
                                      <p:cBhvr>
                                        <p:cTn id="76" dur="500"/>
                                        <p:tgtEl>
                                          <p:spTgt spid="37588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75893"/>
                                        </p:tgtEl>
                                        <p:attrNameLst>
                                          <p:attrName>style.visibility</p:attrName>
                                        </p:attrNameLst>
                                      </p:cBhvr>
                                      <p:to>
                                        <p:strVal val="visible"/>
                                      </p:to>
                                    </p:set>
                                    <p:animEffect transition="in" filter="blinds(horizontal)">
                                      <p:cBhvr>
                                        <p:cTn id="81" dur="500"/>
                                        <p:tgtEl>
                                          <p:spTgt spid="37589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nodeType="clickEffect">
                                  <p:stCondLst>
                                    <p:cond delay="0"/>
                                  </p:stCondLst>
                                  <p:childTnLst>
                                    <p:set>
                                      <p:cBhvr>
                                        <p:cTn id="85" dur="1" fill="hold">
                                          <p:stCondLst>
                                            <p:cond delay="0"/>
                                          </p:stCondLst>
                                        </p:cTn>
                                        <p:tgtEl>
                                          <p:spTgt spid="375894"/>
                                        </p:tgtEl>
                                        <p:attrNameLst>
                                          <p:attrName>style.visibility</p:attrName>
                                        </p:attrNameLst>
                                      </p:cBhvr>
                                      <p:to>
                                        <p:strVal val="visible"/>
                                      </p:to>
                                    </p:set>
                                    <p:animEffect transition="in" filter="blinds(horizontal)">
                                      <p:cBhvr>
                                        <p:cTn id="86" dur="500"/>
                                        <p:tgtEl>
                                          <p:spTgt spid="37589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375902"/>
                                        </p:tgtEl>
                                        <p:attrNameLst>
                                          <p:attrName>style.visibility</p:attrName>
                                        </p:attrNameLst>
                                      </p:cBhvr>
                                      <p:to>
                                        <p:strVal val="visible"/>
                                      </p:to>
                                    </p:set>
                                    <p:animEffect transition="in" filter="blinds(horizontal)">
                                      <p:cBhvr>
                                        <p:cTn id="91" dur="500"/>
                                        <p:tgtEl>
                                          <p:spTgt spid="375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73" grpId="0" autoUpdateAnimBg="0"/>
      <p:bldP spid="375875" grpId="0" autoUpdateAnimBg="0"/>
      <p:bldP spid="375884" grpId="0" autoUpdateAnimBg="0"/>
      <p:bldP spid="375885" grpId="0" autoUpdateAnimBg="0"/>
      <p:bldP spid="375886" grpId="0" autoUpdateAnimBg="0"/>
      <p:bldP spid="375887" grpId="0" autoUpdateAnimBg="0"/>
      <p:bldP spid="375888" grpId="0" autoUpdateAnimBg="0"/>
      <p:bldP spid="375889" grpId="0" autoUpdateAnimBg="0"/>
      <p:bldP spid="375893" grpId="0" animBg="1" autoUpdateAnimBg="0"/>
      <p:bldP spid="99" grpId="0" animBg="1" autoUpdateAnimBg="0"/>
      <p:bldP spid="100" grpId="0" animBg="1" autoUpdateAnimBg="0"/>
      <p:bldP spid="9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7" name="Text Box 37"/>
          <p:cNvSpPr txBox="1">
            <a:spLocks noChangeArrowheads="1"/>
          </p:cNvSpPr>
          <p:nvPr/>
        </p:nvSpPr>
        <p:spPr bwMode="auto">
          <a:xfrm>
            <a:off x="3886200" y="1752600"/>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特征方程：</a:t>
            </a:r>
            <a:r>
              <a:rPr lang="en-US" altLang="zh-CN" sz="2400" dirty="0">
                <a:solidFill>
                  <a:srgbClr val="FF0000"/>
                </a:solidFill>
                <a:latin typeface="Tahoma" pitchFamily="34" charset="0"/>
                <a:ea typeface="黑体" pitchFamily="2" charset="-122"/>
              </a:rPr>
              <a:t>Q</a:t>
            </a:r>
            <a:r>
              <a:rPr lang="en-US" altLang="zh-CN" sz="2400" baseline="50000" dirty="0">
                <a:solidFill>
                  <a:srgbClr val="FF0000"/>
                </a:solidFill>
                <a:latin typeface="Tahoma" pitchFamily="34" charset="0"/>
                <a:ea typeface="黑体" pitchFamily="2" charset="-122"/>
              </a:rPr>
              <a:t>n+1</a:t>
            </a:r>
            <a:r>
              <a:rPr lang="zh-CN" altLang="en-US" sz="2400" dirty="0">
                <a:solidFill>
                  <a:srgbClr val="FF0000"/>
                </a:solidFill>
                <a:latin typeface="Tahoma" pitchFamily="34" charset="0"/>
              </a:rPr>
              <a:t> = </a:t>
            </a:r>
            <a:r>
              <a:rPr lang="en-US" altLang="zh-CN" sz="2400" dirty="0">
                <a:solidFill>
                  <a:srgbClr val="FF0000"/>
                </a:solidFill>
                <a:latin typeface="Tahoma" pitchFamily="34" charset="0"/>
              </a:rPr>
              <a:t>D（C=1）</a:t>
            </a:r>
            <a:endParaRPr lang="en-US" altLang="zh-CN" sz="2400" baseline="30000" dirty="0">
              <a:solidFill>
                <a:srgbClr val="FF0000"/>
              </a:solidFill>
              <a:latin typeface="Tahoma" pitchFamily="34" charset="0"/>
            </a:endParaRPr>
          </a:p>
        </p:txBody>
      </p:sp>
      <p:grpSp>
        <p:nvGrpSpPr>
          <p:cNvPr id="419883" name="Group 43"/>
          <p:cNvGrpSpPr>
            <a:grpSpLocks/>
          </p:cNvGrpSpPr>
          <p:nvPr/>
        </p:nvGrpSpPr>
        <p:grpSpPr bwMode="auto">
          <a:xfrm>
            <a:off x="4376738" y="4422775"/>
            <a:ext cx="2133600" cy="609600"/>
            <a:chOff x="1104" y="3312"/>
            <a:chExt cx="1344" cy="384"/>
          </a:xfrm>
        </p:grpSpPr>
        <p:sp>
          <p:nvSpPr>
            <p:cNvPr id="419884" name="Oval 44"/>
            <p:cNvSpPr>
              <a:spLocks noChangeArrowheads="1"/>
            </p:cNvSpPr>
            <p:nvPr/>
          </p:nvSpPr>
          <p:spPr bwMode="auto">
            <a:xfrm>
              <a:off x="110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0</a:t>
              </a:r>
            </a:p>
          </p:txBody>
        </p:sp>
        <p:sp>
          <p:nvSpPr>
            <p:cNvPr id="419885" name="Oval 45"/>
            <p:cNvSpPr>
              <a:spLocks noChangeArrowheads="1"/>
            </p:cNvSpPr>
            <p:nvPr/>
          </p:nvSpPr>
          <p:spPr bwMode="auto">
            <a:xfrm>
              <a:off x="2064" y="3312"/>
              <a:ext cx="384"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latin typeface="Tahoma" pitchFamily="34" charset="0"/>
                  <a:ea typeface="黑体" pitchFamily="2" charset="-122"/>
                </a:rPr>
                <a:t>1</a:t>
              </a:r>
            </a:p>
          </p:txBody>
        </p:sp>
      </p:grpSp>
      <p:grpSp>
        <p:nvGrpSpPr>
          <p:cNvPr id="419886" name="Group 46"/>
          <p:cNvGrpSpPr>
            <a:grpSpLocks/>
          </p:cNvGrpSpPr>
          <p:nvPr/>
        </p:nvGrpSpPr>
        <p:grpSpPr bwMode="auto">
          <a:xfrm>
            <a:off x="4681538" y="3733800"/>
            <a:ext cx="1524000" cy="676275"/>
            <a:chOff x="1296" y="2878"/>
            <a:chExt cx="960" cy="426"/>
          </a:xfrm>
        </p:grpSpPr>
        <p:cxnSp>
          <p:nvCxnSpPr>
            <p:cNvPr id="419887" name="AutoShape 47"/>
            <p:cNvCxnSpPr>
              <a:cxnSpLocks noChangeShapeType="1"/>
              <a:stCxn id="419884" idx="0"/>
              <a:endCxn id="419885" idx="0"/>
            </p:cNvCxnSpPr>
            <p:nvPr/>
          </p:nvCxnSpPr>
          <p:spPr bwMode="auto">
            <a:xfrm rot="5400000" flipV="1">
              <a:off x="1775" y="2824"/>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88" name="Text Box 48"/>
            <p:cNvSpPr txBox="1">
              <a:spLocks noChangeArrowheads="1"/>
            </p:cNvSpPr>
            <p:nvPr/>
          </p:nvSpPr>
          <p:spPr bwMode="auto">
            <a:xfrm>
              <a:off x="1539" y="287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D=1</a:t>
              </a:r>
            </a:p>
          </p:txBody>
        </p:sp>
      </p:grpSp>
      <p:grpSp>
        <p:nvGrpSpPr>
          <p:cNvPr id="419889" name="Group 49"/>
          <p:cNvGrpSpPr>
            <a:grpSpLocks/>
          </p:cNvGrpSpPr>
          <p:nvPr/>
        </p:nvGrpSpPr>
        <p:grpSpPr bwMode="auto">
          <a:xfrm>
            <a:off x="4681538" y="5046663"/>
            <a:ext cx="1524000" cy="668337"/>
            <a:chOff x="1296" y="3705"/>
            <a:chExt cx="960" cy="421"/>
          </a:xfrm>
        </p:grpSpPr>
        <p:cxnSp>
          <p:nvCxnSpPr>
            <p:cNvPr id="419890" name="AutoShape 50"/>
            <p:cNvCxnSpPr>
              <a:cxnSpLocks noChangeShapeType="1"/>
              <a:stCxn id="419885" idx="4"/>
              <a:endCxn id="419884" idx="4"/>
            </p:cNvCxnSpPr>
            <p:nvPr/>
          </p:nvCxnSpPr>
          <p:spPr bwMode="auto">
            <a:xfrm rot="5400000">
              <a:off x="1775" y="3226"/>
              <a:ext cx="1" cy="960"/>
            </a:xfrm>
            <a:prstGeom prst="curvedConnector3">
              <a:avLst>
                <a:gd name="adj1" fmla="val 1350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1" name="Text Box 51"/>
            <p:cNvSpPr txBox="1">
              <a:spLocks noChangeArrowheads="1"/>
            </p:cNvSpPr>
            <p:nvPr/>
          </p:nvSpPr>
          <p:spPr bwMode="auto">
            <a:xfrm>
              <a:off x="1525" y="3838"/>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latin typeface="Tahoma" pitchFamily="34" charset="0"/>
                </a:rPr>
                <a:t>D=0</a:t>
              </a:r>
              <a:endParaRPr lang="zh-CN" altLang="en-US">
                <a:latin typeface="Tahoma" pitchFamily="34" charset="0"/>
              </a:endParaRPr>
            </a:p>
          </p:txBody>
        </p:sp>
      </p:grpSp>
      <p:grpSp>
        <p:nvGrpSpPr>
          <p:cNvPr id="419892" name="Group 52"/>
          <p:cNvGrpSpPr>
            <a:grpSpLocks/>
          </p:cNvGrpSpPr>
          <p:nvPr/>
        </p:nvGrpSpPr>
        <p:grpSpPr bwMode="auto">
          <a:xfrm>
            <a:off x="6421438" y="4283075"/>
            <a:ext cx="1631950" cy="674688"/>
            <a:chOff x="2392" y="3224"/>
            <a:chExt cx="1028" cy="425"/>
          </a:xfrm>
        </p:grpSpPr>
        <p:cxnSp>
          <p:nvCxnSpPr>
            <p:cNvPr id="419893" name="AutoShape 53"/>
            <p:cNvCxnSpPr>
              <a:cxnSpLocks noChangeShapeType="1"/>
              <a:stCxn id="419885" idx="7"/>
              <a:endCxn id="419885" idx="5"/>
            </p:cNvCxnSpPr>
            <p:nvPr/>
          </p:nvCxnSpPr>
          <p:spPr bwMode="auto">
            <a:xfrm rot="5400000" flipV="1">
              <a:off x="2248" y="3503"/>
              <a:ext cx="290" cy="1"/>
            </a:xfrm>
            <a:prstGeom prst="curvedConnector5">
              <a:avLst>
                <a:gd name="adj1" fmla="val -65861"/>
                <a:gd name="adj2" fmla="val 47200000"/>
                <a:gd name="adj3" fmla="val 16586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4" name="Text Box 54"/>
            <p:cNvSpPr txBox="1">
              <a:spLocks noChangeArrowheads="1"/>
            </p:cNvSpPr>
            <p:nvPr/>
          </p:nvSpPr>
          <p:spPr bwMode="auto">
            <a:xfrm>
              <a:off x="2880" y="3224"/>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D=1</a:t>
              </a:r>
              <a:endParaRPr lang="zh-CN" altLang="en-US">
                <a:latin typeface="Tahoma" pitchFamily="34" charset="0"/>
              </a:endParaRPr>
            </a:p>
          </p:txBody>
        </p:sp>
      </p:grpSp>
      <p:grpSp>
        <p:nvGrpSpPr>
          <p:cNvPr id="419895" name="Group 55"/>
          <p:cNvGrpSpPr>
            <a:grpSpLocks/>
          </p:cNvGrpSpPr>
          <p:nvPr/>
        </p:nvGrpSpPr>
        <p:grpSpPr bwMode="auto">
          <a:xfrm>
            <a:off x="2895600" y="4343400"/>
            <a:ext cx="1571625" cy="614363"/>
            <a:chOff x="171" y="3262"/>
            <a:chExt cx="990" cy="387"/>
          </a:xfrm>
        </p:grpSpPr>
        <p:cxnSp>
          <p:nvCxnSpPr>
            <p:cNvPr id="419896" name="AutoShape 56"/>
            <p:cNvCxnSpPr>
              <a:cxnSpLocks noChangeShapeType="1"/>
              <a:stCxn id="419884" idx="1"/>
              <a:endCxn id="419884" idx="3"/>
            </p:cNvCxnSpPr>
            <p:nvPr/>
          </p:nvCxnSpPr>
          <p:spPr bwMode="auto">
            <a:xfrm rot="5400000" flipV="1">
              <a:off x="1016" y="3503"/>
              <a:ext cx="290" cy="1"/>
            </a:xfrm>
            <a:prstGeom prst="curvedConnector5">
              <a:avLst>
                <a:gd name="adj1" fmla="val -65861"/>
                <a:gd name="adj2" fmla="val -47200000"/>
                <a:gd name="adj3" fmla="val 165861"/>
              </a:avLst>
            </a:prstGeom>
            <a:noFill/>
            <a:ln w="2857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897" name="Text Box 57"/>
            <p:cNvSpPr txBox="1">
              <a:spLocks noChangeArrowheads="1"/>
            </p:cNvSpPr>
            <p:nvPr/>
          </p:nvSpPr>
          <p:spPr bwMode="auto">
            <a:xfrm>
              <a:off x="171" y="3262"/>
              <a:ext cx="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rPr>
                <a:t>D=0</a:t>
              </a:r>
              <a:endParaRPr lang="zh-CN" altLang="en-US">
                <a:latin typeface="Tahoma" pitchFamily="34" charset="0"/>
              </a:endParaRPr>
            </a:p>
          </p:txBody>
        </p:sp>
      </p:grpSp>
      <p:grpSp>
        <p:nvGrpSpPr>
          <p:cNvPr id="419910" name="Group 70"/>
          <p:cNvGrpSpPr>
            <a:grpSpLocks/>
          </p:cNvGrpSpPr>
          <p:nvPr/>
        </p:nvGrpSpPr>
        <p:grpSpPr bwMode="auto">
          <a:xfrm>
            <a:off x="762000" y="1600200"/>
            <a:ext cx="2338388" cy="2209800"/>
            <a:chOff x="3813" y="672"/>
            <a:chExt cx="1473" cy="1392"/>
          </a:xfrm>
        </p:grpSpPr>
        <p:sp>
          <p:nvSpPr>
            <p:cNvPr id="419899" name="Text Box 59"/>
            <p:cNvSpPr txBox="1">
              <a:spLocks noChangeArrowheads="1"/>
            </p:cNvSpPr>
            <p:nvPr/>
          </p:nvSpPr>
          <p:spPr bwMode="auto">
            <a:xfrm>
              <a:off x="4189" y="1470"/>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Arial Narrow" pitchFamily="34" charset="0"/>
                  <a:ea typeface="宋体" charset="-122"/>
                </a:defRPr>
              </a:lvl1pPr>
              <a:lvl2pPr marL="914400" indent="-457200">
                <a:defRPr kumimoji="1" sz="2400">
                  <a:solidFill>
                    <a:schemeClr val="tx1"/>
                  </a:solidFill>
                  <a:latin typeface="Arial Narrow" pitchFamily="34" charset="0"/>
                  <a:ea typeface="宋体" charset="-122"/>
                </a:defRPr>
              </a:lvl2pPr>
              <a:lvl3pPr marL="1371600" indent="-457200">
                <a:defRPr kumimoji="1" sz="2400">
                  <a:solidFill>
                    <a:schemeClr val="tx1"/>
                  </a:solidFill>
                  <a:latin typeface="Arial Narrow" pitchFamily="34" charset="0"/>
                  <a:ea typeface="宋体" charset="-122"/>
                </a:defRPr>
              </a:lvl3pPr>
              <a:lvl4pPr marL="1828800" indent="-457200">
                <a:defRPr kumimoji="1" sz="2400">
                  <a:solidFill>
                    <a:schemeClr val="tx1"/>
                  </a:solidFill>
                  <a:latin typeface="Arial Narrow" pitchFamily="34" charset="0"/>
                  <a:ea typeface="宋体" charset="-122"/>
                </a:defRPr>
              </a:lvl4pPr>
              <a:lvl5pPr marL="2286000" indent="-457200">
                <a:defRPr kumimoji="1" sz="2400">
                  <a:solidFill>
                    <a:schemeClr val="tx1"/>
                  </a:solidFill>
                  <a:latin typeface="Arial Narrow" pitchFamily="34" charset="0"/>
                  <a:ea typeface="宋体" charset="-122"/>
                </a:defRPr>
              </a:lvl5pPr>
              <a:lvl6pPr marL="2743200" indent="-457200" fontAlgn="base">
                <a:spcBef>
                  <a:spcPct val="0"/>
                </a:spcBef>
                <a:spcAft>
                  <a:spcPct val="0"/>
                </a:spcAft>
                <a:defRPr kumimoji="1" sz="2400">
                  <a:solidFill>
                    <a:schemeClr val="tx1"/>
                  </a:solidFill>
                  <a:latin typeface="Arial Narrow" pitchFamily="34" charset="0"/>
                  <a:ea typeface="宋体" charset="-122"/>
                </a:defRPr>
              </a:lvl6pPr>
              <a:lvl7pPr marL="3200400" indent="-457200" fontAlgn="base">
                <a:spcBef>
                  <a:spcPct val="0"/>
                </a:spcBef>
                <a:spcAft>
                  <a:spcPct val="0"/>
                </a:spcAft>
                <a:defRPr kumimoji="1" sz="2400">
                  <a:solidFill>
                    <a:schemeClr val="tx1"/>
                  </a:solidFill>
                  <a:latin typeface="Arial Narrow" pitchFamily="34" charset="0"/>
                  <a:ea typeface="宋体" charset="-122"/>
                </a:defRPr>
              </a:lvl7pPr>
              <a:lvl8pPr marL="3657600" indent="-457200" fontAlgn="base">
                <a:spcBef>
                  <a:spcPct val="0"/>
                </a:spcBef>
                <a:spcAft>
                  <a:spcPct val="0"/>
                </a:spcAft>
                <a:defRPr kumimoji="1" sz="2400">
                  <a:solidFill>
                    <a:schemeClr val="tx1"/>
                  </a:solidFill>
                  <a:latin typeface="Arial Narrow" pitchFamily="34" charset="0"/>
                  <a:ea typeface="宋体" charset="-122"/>
                </a:defRPr>
              </a:lvl8pPr>
              <a:lvl9pPr marL="4114800" indent="-457200" fontAlgn="base">
                <a:spcBef>
                  <a:spcPct val="0"/>
                </a:spcBef>
                <a:spcAft>
                  <a:spcPct val="0"/>
                </a:spcAft>
                <a:defRPr kumimoji="1" sz="2400">
                  <a:solidFill>
                    <a:schemeClr val="tx1"/>
                  </a:solidFill>
                  <a:latin typeface="Arial Narrow" pitchFamily="34" charset="0"/>
                  <a:ea typeface="宋体" charset="-122"/>
                </a:defRPr>
              </a:lvl9pPr>
            </a:lstStyle>
            <a:p>
              <a:r>
                <a:rPr lang="zh-CN" altLang="en-US" dirty="0">
                  <a:latin typeface="Tahoma" pitchFamily="34" charset="0"/>
                </a:rPr>
                <a:t>0</a:t>
              </a:r>
            </a:p>
            <a:p>
              <a:r>
                <a:rPr lang="zh-CN" altLang="en-US" dirty="0">
                  <a:latin typeface="Tahoma" pitchFamily="34" charset="0"/>
                </a:rPr>
                <a:t>1</a:t>
              </a:r>
            </a:p>
          </p:txBody>
        </p:sp>
        <p:sp>
          <p:nvSpPr>
            <p:cNvPr id="419900" name="Text Box 60"/>
            <p:cNvSpPr txBox="1">
              <a:spLocks noChangeArrowheads="1"/>
            </p:cNvSpPr>
            <p:nvPr/>
          </p:nvSpPr>
          <p:spPr bwMode="auto">
            <a:xfrm>
              <a:off x="4191" y="1102"/>
              <a:ext cx="2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rPr>
                <a:t>D</a:t>
              </a:r>
              <a:endParaRPr lang="en-US" altLang="zh-CN" sz="2400" baseline="-25000">
                <a:latin typeface="Tahoma" pitchFamily="34" charset="0"/>
              </a:endParaRPr>
            </a:p>
          </p:txBody>
        </p:sp>
        <p:sp>
          <p:nvSpPr>
            <p:cNvPr id="419901" name="Line 61"/>
            <p:cNvSpPr>
              <a:spLocks noChangeShapeType="1"/>
            </p:cNvSpPr>
            <p:nvPr/>
          </p:nvSpPr>
          <p:spPr bwMode="auto">
            <a:xfrm>
              <a:off x="4062" y="1440"/>
              <a:ext cx="102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2" name="Text Box 62"/>
            <p:cNvSpPr txBox="1">
              <a:spLocks noChangeArrowheads="1"/>
            </p:cNvSpPr>
            <p:nvPr/>
          </p:nvSpPr>
          <p:spPr bwMode="auto">
            <a:xfrm>
              <a:off x="4659" y="1478"/>
              <a:ext cx="22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latin typeface="Tahoma" pitchFamily="34" charset="0"/>
                  <a:ea typeface="黑体" pitchFamily="2" charset="-122"/>
                </a:rPr>
                <a:t>0</a:t>
              </a:r>
            </a:p>
            <a:p>
              <a:pPr algn="ctr"/>
              <a:r>
                <a:rPr lang="zh-CN" altLang="en-US" sz="2400">
                  <a:latin typeface="Tahoma" pitchFamily="34" charset="0"/>
                  <a:ea typeface="黑体" pitchFamily="2" charset="-122"/>
                </a:rPr>
                <a:t>1</a:t>
              </a:r>
            </a:p>
          </p:txBody>
        </p:sp>
        <p:sp>
          <p:nvSpPr>
            <p:cNvPr id="419904" name="Line 64"/>
            <p:cNvSpPr>
              <a:spLocks noChangeShapeType="1"/>
            </p:cNvSpPr>
            <p:nvPr/>
          </p:nvSpPr>
          <p:spPr bwMode="auto">
            <a:xfrm flipH="1">
              <a:off x="4542" y="105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5" name="Line 65"/>
            <p:cNvSpPr>
              <a:spLocks noChangeShapeType="1"/>
            </p:cNvSpPr>
            <p:nvPr/>
          </p:nvSpPr>
          <p:spPr bwMode="auto">
            <a:xfrm>
              <a:off x="4062" y="1056"/>
              <a:ext cx="1026"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6" name="Line 66"/>
            <p:cNvSpPr>
              <a:spLocks noChangeShapeType="1"/>
            </p:cNvSpPr>
            <p:nvPr/>
          </p:nvSpPr>
          <p:spPr bwMode="auto">
            <a:xfrm>
              <a:off x="4062" y="2064"/>
              <a:ext cx="1026"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19907" name="Text Box 67"/>
            <p:cNvSpPr txBox="1">
              <a:spLocks noChangeArrowheads="1"/>
            </p:cNvSpPr>
            <p:nvPr/>
          </p:nvSpPr>
          <p:spPr bwMode="auto">
            <a:xfrm>
              <a:off x="4577" y="1104"/>
              <a:ext cx="4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latin typeface="Tahoma" pitchFamily="34" charset="0"/>
                  <a:ea typeface="黑体" pitchFamily="2" charset="-122"/>
                </a:rPr>
                <a:t>Q</a:t>
              </a:r>
              <a:r>
                <a:rPr lang="en-US" altLang="zh-CN" sz="2400" baseline="50000">
                  <a:latin typeface="Tahoma" pitchFamily="34" charset="0"/>
                  <a:ea typeface="黑体" pitchFamily="2" charset="-122"/>
                </a:rPr>
                <a:t>n+1</a:t>
              </a:r>
              <a:endParaRPr lang="en-US" altLang="zh-CN" sz="2400">
                <a:latin typeface="Tahoma" pitchFamily="34" charset="0"/>
              </a:endParaRPr>
            </a:p>
          </p:txBody>
        </p:sp>
        <p:sp>
          <p:nvSpPr>
            <p:cNvPr id="419909" name="Text Box 69"/>
            <p:cNvSpPr txBox="1">
              <a:spLocks noChangeArrowheads="1"/>
            </p:cNvSpPr>
            <p:nvPr/>
          </p:nvSpPr>
          <p:spPr bwMode="auto">
            <a:xfrm>
              <a:off x="3813" y="672"/>
              <a:ext cx="147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a:ea typeface="黑体" pitchFamily="2" charset="-122"/>
                </a:rPr>
                <a:t>状态转移真值表</a:t>
              </a:r>
              <a:endParaRPr lang="zh-CN" altLang="en-US" sz="2400" dirty="0"/>
            </a:p>
          </p:txBody>
        </p:sp>
      </p:grpSp>
      <p:sp>
        <p:nvSpPr>
          <p:cNvPr id="419911" name="Rectangle 71"/>
          <p:cNvSpPr>
            <a:spLocks noGrp="1" noChangeArrowheads="1"/>
          </p:cNvSpPr>
          <p:nvPr>
            <p:ph type="title"/>
          </p:nvPr>
        </p:nvSpPr>
        <p:spPr/>
        <p:txBody>
          <a:bodyPr/>
          <a:lstStyle/>
          <a:p>
            <a:r>
              <a:rPr lang="en-US" altLang="zh-CN" dirty="0"/>
              <a:t>D</a:t>
            </a:r>
            <a:r>
              <a:rPr lang="zh-CN" altLang="en-US" dirty="0"/>
              <a:t>锁存器的功能描述</a:t>
            </a:r>
          </a:p>
        </p:txBody>
      </p:sp>
      <p:sp>
        <p:nvSpPr>
          <p:cNvPr id="2" name="日期占位符 1"/>
          <p:cNvSpPr>
            <a:spLocks noGrp="1"/>
          </p:cNvSpPr>
          <p:nvPr>
            <p:ph type="dt" sz="half" idx="10"/>
          </p:nvPr>
        </p:nvSpPr>
        <p:spPr/>
        <p:txBody>
          <a:bodyPr/>
          <a:lstStyle/>
          <a:p>
            <a:pPr>
              <a:defRPr/>
            </a:pPr>
            <a:fld id="{668CD537-54D4-4D70-8DD1-DFEC7CE32AE7}"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29</a:t>
            </a:fld>
            <a:endParaRPr lang="en-US" altLang="zh-CN"/>
          </a:p>
        </p:txBody>
      </p:sp>
      <p:sp>
        <p:nvSpPr>
          <p:cNvPr id="419913" name="Text Box 73"/>
          <p:cNvSpPr txBox="1">
            <a:spLocks noChangeArrowheads="1"/>
          </p:cNvSpPr>
          <p:nvPr/>
        </p:nvSpPr>
        <p:spPr bwMode="auto">
          <a:xfrm>
            <a:off x="4881563" y="312737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B050"/>
                </a:solidFill>
                <a:ea typeface="黑体" pitchFamily="2" charset="-122"/>
              </a:rPr>
              <a:t>状态图</a:t>
            </a:r>
          </a:p>
        </p:txBody>
      </p:sp>
    </p:spTree>
    <p:extLst>
      <p:ext uri="{BB962C8B-B14F-4D97-AF65-F5344CB8AC3E}">
        <p14:creationId xmlns:p14="http://schemas.microsoft.com/office/powerpoint/2010/main" val="188579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910"/>
                                        </p:tgtEl>
                                        <p:attrNameLst>
                                          <p:attrName>style.visibility</p:attrName>
                                        </p:attrNameLst>
                                      </p:cBhvr>
                                      <p:to>
                                        <p:strVal val="visible"/>
                                      </p:to>
                                    </p:set>
                                    <p:animEffect transition="in" filter="blinds(horizontal)">
                                      <p:cBhvr>
                                        <p:cTn id="7" dur="500"/>
                                        <p:tgtEl>
                                          <p:spTgt spid="419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7"/>
                                        </p:tgtEl>
                                        <p:attrNameLst>
                                          <p:attrName>style.visibility</p:attrName>
                                        </p:attrNameLst>
                                      </p:cBhvr>
                                      <p:to>
                                        <p:strVal val="visible"/>
                                      </p:to>
                                    </p:set>
                                    <p:animEffect transition="in" filter="blinds(horizontal)">
                                      <p:cBhvr>
                                        <p:cTn id="12" dur="500"/>
                                        <p:tgtEl>
                                          <p:spTgt spid="41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913"/>
                                        </p:tgtEl>
                                        <p:attrNameLst>
                                          <p:attrName>style.visibility</p:attrName>
                                        </p:attrNameLst>
                                      </p:cBhvr>
                                      <p:to>
                                        <p:strVal val="visible"/>
                                      </p:to>
                                    </p:set>
                                    <p:animEffect transition="in" filter="blinds(horizontal)">
                                      <p:cBhvr>
                                        <p:cTn id="17" dur="500"/>
                                        <p:tgtEl>
                                          <p:spTgt spid="419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83"/>
                                        </p:tgtEl>
                                        <p:attrNameLst>
                                          <p:attrName>style.visibility</p:attrName>
                                        </p:attrNameLst>
                                      </p:cBhvr>
                                      <p:to>
                                        <p:strVal val="visible"/>
                                      </p:to>
                                    </p:set>
                                    <p:animEffect transition="in" filter="blinds(horizontal)">
                                      <p:cBhvr>
                                        <p:cTn id="22" dur="500"/>
                                        <p:tgtEl>
                                          <p:spTgt spid="4198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9886"/>
                                        </p:tgtEl>
                                        <p:attrNameLst>
                                          <p:attrName>style.visibility</p:attrName>
                                        </p:attrNameLst>
                                      </p:cBhvr>
                                      <p:to>
                                        <p:strVal val="visible"/>
                                      </p:to>
                                    </p:set>
                                    <p:animEffect transition="in" filter="wipe(left)">
                                      <p:cBhvr>
                                        <p:cTn id="27" dur="500"/>
                                        <p:tgtEl>
                                          <p:spTgt spid="4198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419889"/>
                                        </p:tgtEl>
                                        <p:attrNameLst>
                                          <p:attrName>style.visibility</p:attrName>
                                        </p:attrNameLst>
                                      </p:cBhvr>
                                      <p:to>
                                        <p:strVal val="visible"/>
                                      </p:to>
                                    </p:set>
                                    <p:animEffect transition="in" filter="wipe(right)">
                                      <p:cBhvr>
                                        <p:cTn id="32" dur="500"/>
                                        <p:tgtEl>
                                          <p:spTgt spid="419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9892"/>
                                        </p:tgtEl>
                                        <p:attrNameLst>
                                          <p:attrName>style.visibility</p:attrName>
                                        </p:attrNameLst>
                                      </p:cBhvr>
                                      <p:to>
                                        <p:strVal val="visible"/>
                                      </p:to>
                                    </p:set>
                                    <p:animEffect transition="in" filter="blinds(horizontal)">
                                      <p:cBhvr>
                                        <p:cTn id="37" dur="500"/>
                                        <p:tgtEl>
                                          <p:spTgt spid="419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9895"/>
                                        </p:tgtEl>
                                        <p:attrNameLst>
                                          <p:attrName>style.visibility</p:attrName>
                                        </p:attrNameLst>
                                      </p:cBhvr>
                                      <p:to>
                                        <p:strVal val="visible"/>
                                      </p:to>
                                    </p:set>
                                    <p:animEffect transition="in" filter="blinds(horizontal)">
                                      <p:cBhvr>
                                        <p:cTn id="42" dur="500"/>
                                        <p:tgtEl>
                                          <p:spTgt spid="41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7" grpId="0" autoUpdateAnimBg="0"/>
      <p:bldP spid="41991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引言</a:t>
            </a:r>
            <a:endParaRPr lang="zh-CN" altLang="en-US" sz="4000" dirty="0"/>
          </a:p>
        </p:txBody>
      </p:sp>
      <p:sp>
        <p:nvSpPr>
          <p:cNvPr id="3" name="内容占位符 2"/>
          <p:cNvSpPr>
            <a:spLocks noGrp="1"/>
          </p:cNvSpPr>
          <p:nvPr>
            <p:ph idx="1"/>
          </p:nvPr>
        </p:nvSpPr>
        <p:spPr>
          <a:xfrm>
            <a:off x="323528" y="1239839"/>
            <a:ext cx="8686800" cy="1253057"/>
          </a:xfrm>
        </p:spPr>
        <p:txBody>
          <a:bodyPr/>
          <a:lstStyle/>
          <a:p>
            <a:r>
              <a:rPr lang="zh-CN" altLang="en-US" sz="2800" dirty="0" smtClean="0"/>
              <a:t>问题</a:t>
            </a:r>
            <a:r>
              <a:rPr lang="en-US" altLang="zh-CN" sz="2800" dirty="0" smtClean="0"/>
              <a:t>0</a:t>
            </a:r>
            <a:r>
              <a:rPr lang="zh-CN" altLang="en-US" sz="2800" dirty="0" smtClean="0"/>
              <a:t>：如何设计交通指示灯的控制器？</a:t>
            </a:r>
            <a:endParaRPr lang="en-US" altLang="zh-CN" sz="2800" dirty="0" smtClean="0"/>
          </a:p>
          <a:p>
            <a:r>
              <a:rPr lang="zh-CN" altLang="en-US" sz="2800" dirty="0" smtClean="0"/>
              <a:t>问题</a:t>
            </a:r>
            <a:r>
              <a:rPr lang="en-US" altLang="zh-CN" sz="2800" dirty="0"/>
              <a:t>1</a:t>
            </a:r>
            <a:r>
              <a:rPr lang="zh-CN" altLang="en-US" sz="2800" dirty="0"/>
              <a:t>：如何</a:t>
            </a:r>
            <a:r>
              <a:rPr lang="zh-CN" altLang="en-US" sz="2800" dirty="0" smtClean="0"/>
              <a:t>设计数字式时钟？</a:t>
            </a:r>
            <a:endParaRPr lang="en-US" altLang="zh-CN" sz="2800" dirty="0" smtClean="0"/>
          </a:p>
          <a:p>
            <a:endParaRPr lang="zh-CN" altLang="en-US" sz="2800"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a:t>
            </a:fld>
            <a:endParaRPr lang="en-US" altLang="zh-CN"/>
          </a:p>
        </p:txBody>
      </p:sp>
      <p:sp>
        <p:nvSpPr>
          <p:cNvPr id="7" name="内容占位符 2"/>
          <p:cNvSpPr txBox="1">
            <a:spLocks/>
          </p:cNvSpPr>
          <p:nvPr/>
        </p:nvSpPr>
        <p:spPr bwMode="auto">
          <a:xfrm>
            <a:off x="1036091" y="2564904"/>
            <a:ext cx="5408117" cy="621376"/>
          </a:xfrm>
          <a:prstGeom prst="rect">
            <a:avLst/>
          </a:prstGeom>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zh-CN" altLang="en-US" sz="2800" kern="0" dirty="0" smtClean="0"/>
              <a:t>需要知道控制器的</a:t>
            </a:r>
            <a:r>
              <a:rPr lang="zh-CN" altLang="en-US" sz="2800" kern="0" dirty="0"/>
              <a:t>“</a:t>
            </a:r>
            <a:r>
              <a:rPr lang="zh-CN" altLang="en-US" sz="2800" kern="0" dirty="0">
                <a:solidFill>
                  <a:srgbClr val="FF0000"/>
                </a:solidFill>
              </a:rPr>
              <a:t>当前状态</a:t>
            </a:r>
            <a:r>
              <a:rPr lang="zh-CN" altLang="en-US" sz="2800" kern="0" dirty="0"/>
              <a:t>”</a:t>
            </a:r>
            <a:r>
              <a:rPr lang="zh-CN" altLang="en-US" sz="2800" kern="0" dirty="0" smtClean="0"/>
              <a:t>。</a:t>
            </a:r>
            <a:endParaRPr lang="en-US" altLang="zh-CN" sz="2800" kern="0" dirty="0" smtClean="0"/>
          </a:p>
        </p:txBody>
      </p:sp>
      <p:sp>
        <p:nvSpPr>
          <p:cNvPr id="8" name="内容占位符 2"/>
          <p:cNvSpPr txBox="1">
            <a:spLocks/>
          </p:cNvSpPr>
          <p:nvPr/>
        </p:nvSpPr>
        <p:spPr bwMode="auto">
          <a:xfrm>
            <a:off x="228600" y="3440013"/>
            <a:ext cx="8686800" cy="313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0" hangingPunct="0">
              <a:spcBef>
                <a:spcPct val="30000"/>
              </a:spcBef>
              <a:buClrTx/>
              <a:buSzTx/>
              <a:defRPr/>
            </a:pPr>
            <a:r>
              <a:rPr lang="zh-CN" altLang="en-US" sz="2800" kern="0"/>
              <a:t>时序电路的状态</a:t>
            </a:r>
            <a:r>
              <a:rPr lang="en-US" altLang="zh-CN" sz="2800" kern="0"/>
              <a:t>(State)</a:t>
            </a:r>
            <a:r>
              <a:rPr lang="zh-CN" altLang="en-US" sz="2800" kern="0"/>
              <a:t>是一个状态变量的集合，这些状态变量在任意时刻的值都包含了为确定电路的未来行为而必须考虑的所有历史信息。</a:t>
            </a:r>
            <a:endParaRPr lang="en-US" altLang="zh-CN" sz="2800" kern="0" dirty="0"/>
          </a:p>
        </p:txBody>
      </p:sp>
    </p:spTree>
    <p:extLst>
      <p:ext uri="{BB962C8B-B14F-4D97-AF65-F5344CB8AC3E}">
        <p14:creationId xmlns:p14="http://schemas.microsoft.com/office/powerpoint/2010/main" val="412796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5149" name="Group 125"/>
          <p:cNvGrpSpPr>
            <a:grpSpLocks/>
          </p:cNvGrpSpPr>
          <p:nvPr/>
        </p:nvGrpSpPr>
        <p:grpSpPr bwMode="auto">
          <a:xfrm>
            <a:off x="4038600" y="1549400"/>
            <a:ext cx="3200400" cy="914400"/>
            <a:chOff x="2544" y="864"/>
            <a:chExt cx="2016" cy="576"/>
          </a:xfrm>
        </p:grpSpPr>
        <p:sp>
          <p:nvSpPr>
            <p:cNvPr id="385085" name="Rectangle 61"/>
            <p:cNvSpPr>
              <a:spLocks noChangeArrowheads="1"/>
            </p:cNvSpPr>
            <p:nvPr/>
          </p:nvSpPr>
          <p:spPr bwMode="auto">
            <a:xfrm>
              <a:off x="2544" y="1296"/>
              <a:ext cx="384" cy="144"/>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86" name="Rectangle 62"/>
            <p:cNvSpPr>
              <a:spLocks noChangeArrowheads="1"/>
            </p:cNvSpPr>
            <p:nvPr/>
          </p:nvSpPr>
          <p:spPr bwMode="auto">
            <a:xfrm>
              <a:off x="4176" y="1296"/>
              <a:ext cx="384" cy="144"/>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084" name="Line 60"/>
            <p:cNvSpPr>
              <a:spLocks noChangeShapeType="1"/>
            </p:cNvSpPr>
            <p:nvPr/>
          </p:nvSpPr>
          <p:spPr bwMode="auto">
            <a:xfrm>
              <a:off x="4368" y="864"/>
              <a:ext cx="0" cy="576"/>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0" name="Line 106"/>
            <p:cNvSpPr>
              <a:spLocks noChangeShapeType="1"/>
            </p:cNvSpPr>
            <p:nvPr/>
          </p:nvSpPr>
          <p:spPr bwMode="auto">
            <a:xfrm>
              <a:off x="2736" y="864"/>
              <a:ext cx="0" cy="576"/>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090" name="Group 66"/>
          <p:cNvGrpSpPr>
            <a:grpSpLocks/>
          </p:cNvGrpSpPr>
          <p:nvPr/>
        </p:nvGrpSpPr>
        <p:grpSpPr bwMode="auto">
          <a:xfrm>
            <a:off x="990600" y="2917825"/>
            <a:ext cx="762000" cy="460375"/>
            <a:chOff x="624" y="1726"/>
            <a:chExt cx="480" cy="290"/>
          </a:xfrm>
        </p:grpSpPr>
        <p:sp>
          <p:nvSpPr>
            <p:cNvPr id="385037" name="Line 13"/>
            <p:cNvSpPr>
              <a:spLocks noChangeShapeType="1"/>
            </p:cNvSpPr>
            <p:nvPr/>
          </p:nvSpPr>
          <p:spPr bwMode="auto">
            <a:xfrm>
              <a:off x="864"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7" name="Text Box 23"/>
            <p:cNvSpPr txBox="1">
              <a:spLocks noChangeArrowheads="1"/>
            </p:cNvSpPr>
            <p:nvPr/>
          </p:nvSpPr>
          <p:spPr bwMode="auto">
            <a:xfrm>
              <a:off x="624" y="1726"/>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grpSp>
      <p:grpSp>
        <p:nvGrpSpPr>
          <p:cNvPr id="385103" name="Group 79"/>
          <p:cNvGrpSpPr>
            <a:grpSpLocks/>
          </p:cNvGrpSpPr>
          <p:nvPr/>
        </p:nvGrpSpPr>
        <p:grpSpPr bwMode="auto">
          <a:xfrm>
            <a:off x="6629400" y="2921000"/>
            <a:ext cx="1524000" cy="457200"/>
            <a:chOff x="4176" y="1728"/>
            <a:chExt cx="960" cy="288"/>
          </a:xfrm>
        </p:grpSpPr>
        <p:sp>
          <p:nvSpPr>
            <p:cNvPr id="385027" name="Line 3"/>
            <p:cNvSpPr>
              <a:spLocks noChangeShapeType="1"/>
            </p:cNvSpPr>
            <p:nvPr/>
          </p:nvSpPr>
          <p:spPr bwMode="auto">
            <a:xfrm>
              <a:off x="4464" y="187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4" name="Line 20"/>
            <p:cNvSpPr>
              <a:spLocks noChangeShapeType="1"/>
            </p:cNvSpPr>
            <p:nvPr/>
          </p:nvSpPr>
          <p:spPr bwMode="auto">
            <a:xfrm>
              <a:off x="4512" y="2016"/>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8" name="Line 24"/>
            <p:cNvSpPr>
              <a:spLocks noChangeShapeType="1"/>
            </p:cNvSpPr>
            <p:nvPr/>
          </p:nvSpPr>
          <p:spPr bwMode="auto">
            <a:xfrm>
              <a:off x="4176" y="1728"/>
              <a:ext cx="96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9" name="Line 25"/>
            <p:cNvSpPr>
              <a:spLocks noChangeShapeType="1"/>
            </p:cNvSpPr>
            <p:nvPr/>
          </p:nvSpPr>
          <p:spPr bwMode="auto">
            <a:xfrm flipH="1">
              <a:off x="4464"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0" name="Line 26"/>
            <p:cNvSpPr>
              <a:spLocks noChangeShapeType="1"/>
            </p:cNvSpPr>
            <p:nvPr/>
          </p:nvSpPr>
          <p:spPr bwMode="auto">
            <a:xfrm>
              <a:off x="4560"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1" name="Line 27"/>
            <p:cNvSpPr>
              <a:spLocks noChangeShapeType="1"/>
            </p:cNvSpPr>
            <p:nvPr/>
          </p:nvSpPr>
          <p:spPr bwMode="auto">
            <a:xfrm flipH="1">
              <a:off x="4560"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2" name="Line 28"/>
            <p:cNvSpPr>
              <a:spLocks noChangeShapeType="1"/>
            </p:cNvSpPr>
            <p:nvPr/>
          </p:nvSpPr>
          <p:spPr bwMode="auto">
            <a:xfrm>
              <a:off x="4656"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3" name="Line 29"/>
            <p:cNvSpPr>
              <a:spLocks noChangeShapeType="1"/>
            </p:cNvSpPr>
            <p:nvPr/>
          </p:nvSpPr>
          <p:spPr bwMode="auto">
            <a:xfrm flipH="1">
              <a:off x="4656"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4" name="Line 30"/>
            <p:cNvSpPr>
              <a:spLocks noChangeShapeType="1"/>
            </p:cNvSpPr>
            <p:nvPr/>
          </p:nvSpPr>
          <p:spPr bwMode="auto">
            <a:xfrm>
              <a:off x="4752"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5" name="Line 31"/>
            <p:cNvSpPr>
              <a:spLocks noChangeShapeType="1"/>
            </p:cNvSpPr>
            <p:nvPr/>
          </p:nvSpPr>
          <p:spPr bwMode="auto">
            <a:xfrm flipH="1">
              <a:off x="4752"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6" name="Line 32"/>
            <p:cNvSpPr>
              <a:spLocks noChangeShapeType="1"/>
            </p:cNvSpPr>
            <p:nvPr/>
          </p:nvSpPr>
          <p:spPr bwMode="auto">
            <a:xfrm>
              <a:off x="4848"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7" name="Line 33"/>
            <p:cNvSpPr>
              <a:spLocks noChangeShapeType="1"/>
            </p:cNvSpPr>
            <p:nvPr/>
          </p:nvSpPr>
          <p:spPr bwMode="auto">
            <a:xfrm flipH="1">
              <a:off x="4848"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8" name="Line 34"/>
            <p:cNvSpPr>
              <a:spLocks noChangeShapeType="1"/>
            </p:cNvSpPr>
            <p:nvPr/>
          </p:nvSpPr>
          <p:spPr bwMode="auto">
            <a:xfrm>
              <a:off x="4944"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59" name="Line 35"/>
            <p:cNvSpPr>
              <a:spLocks noChangeShapeType="1"/>
            </p:cNvSpPr>
            <p:nvPr/>
          </p:nvSpPr>
          <p:spPr bwMode="auto">
            <a:xfrm flipH="1">
              <a:off x="4944"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0" name="Line 36"/>
            <p:cNvSpPr>
              <a:spLocks noChangeShapeType="1"/>
            </p:cNvSpPr>
            <p:nvPr/>
          </p:nvSpPr>
          <p:spPr bwMode="auto">
            <a:xfrm>
              <a:off x="5040" y="1872"/>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1" name="Line 37"/>
            <p:cNvSpPr>
              <a:spLocks noChangeShapeType="1"/>
            </p:cNvSpPr>
            <p:nvPr/>
          </p:nvSpPr>
          <p:spPr bwMode="auto">
            <a:xfrm flipH="1">
              <a:off x="5040" y="1728"/>
              <a:ext cx="48"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7" name="Line 53"/>
            <p:cNvSpPr>
              <a:spLocks noChangeShapeType="1"/>
            </p:cNvSpPr>
            <p:nvPr/>
          </p:nvSpPr>
          <p:spPr bwMode="auto">
            <a:xfrm>
              <a:off x="4416"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53" name="Group 129"/>
          <p:cNvGrpSpPr>
            <a:grpSpLocks/>
          </p:cNvGrpSpPr>
          <p:nvPr/>
        </p:nvGrpSpPr>
        <p:grpSpPr bwMode="auto">
          <a:xfrm>
            <a:off x="990600" y="1549400"/>
            <a:ext cx="7162800" cy="1146175"/>
            <a:chOff x="624" y="864"/>
            <a:chExt cx="4512" cy="722"/>
          </a:xfrm>
        </p:grpSpPr>
        <p:sp>
          <p:nvSpPr>
            <p:cNvPr id="385046" name="Text Box 22"/>
            <p:cNvSpPr txBox="1">
              <a:spLocks noChangeArrowheads="1"/>
            </p:cNvSpPr>
            <p:nvPr/>
          </p:nvSpPr>
          <p:spPr bwMode="auto">
            <a:xfrm>
              <a:off x="624" y="1296"/>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D</a:t>
              </a:r>
            </a:p>
          </p:txBody>
        </p:sp>
        <p:sp>
          <p:nvSpPr>
            <p:cNvPr id="385069" name="Text Box 45"/>
            <p:cNvSpPr txBox="1">
              <a:spLocks noChangeArrowheads="1"/>
            </p:cNvSpPr>
            <p:nvPr/>
          </p:nvSpPr>
          <p:spPr bwMode="auto">
            <a:xfrm>
              <a:off x="624" y="86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C</a:t>
              </a:r>
            </a:p>
          </p:txBody>
        </p:sp>
        <p:grpSp>
          <p:nvGrpSpPr>
            <p:cNvPr id="385151" name="Group 127"/>
            <p:cNvGrpSpPr>
              <a:grpSpLocks/>
            </p:cNvGrpSpPr>
            <p:nvPr/>
          </p:nvGrpSpPr>
          <p:grpSpPr bwMode="auto">
            <a:xfrm>
              <a:off x="864" y="864"/>
              <a:ext cx="4272" cy="722"/>
              <a:chOff x="864" y="334"/>
              <a:chExt cx="4272" cy="722"/>
            </a:xfrm>
          </p:grpSpPr>
          <p:sp>
            <p:nvSpPr>
              <p:cNvPr id="385028" name="Line 4"/>
              <p:cNvSpPr>
                <a:spLocks noChangeShapeType="1"/>
              </p:cNvSpPr>
              <p:nvPr/>
            </p:nvSpPr>
            <p:spPr bwMode="auto">
              <a:xfrm>
                <a:off x="864" y="105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29" name="Line 5"/>
              <p:cNvSpPr>
                <a:spLocks noChangeShapeType="1"/>
              </p:cNvSpPr>
              <p:nvPr/>
            </p:nvSpPr>
            <p:spPr bwMode="auto">
              <a:xfrm>
                <a:off x="1104" y="76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0" name="Line 6"/>
              <p:cNvSpPr>
                <a:spLocks noChangeShapeType="1"/>
              </p:cNvSpPr>
              <p:nvPr/>
            </p:nvSpPr>
            <p:spPr bwMode="auto">
              <a:xfrm flipV="1">
                <a:off x="1008"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1" name="Line 7"/>
              <p:cNvSpPr>
                <a:spLocks noChangeShapeType="1"/>
              </p:cNvSpPr>
              <p:nvPr/>
            </p:nvSpPr>
            <p:spPr bwMode="auto">
              <a:xfrm flipV="1">
                <a:off x="1776" y="105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2" name="Line 8"/>
              <p:cNvSpPr>
                <a:spLocks noChangeShapeType="1"/>
              </p:cNvSpPr>
              <p:nvPr/>
            </p:nvSpPr>
            <p:spPr bwMode="auto">
              <a:xfrm>
                <a:off x="1680"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3" name="Line 9"/>
              <p:cNvSpPr>
                <a:spLocks noChangeShapeType="1"/>
              </p:cNvSpPr>
              <p:nvPr/>
            </p:nvSpPr>
            <p:spPr bwMode="auto">
              <a:xfrm>
                <a:off x="3840" y="76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4" name="Line 10"/>
              <p:cNvSpPr>
                <a:spLocks noChangeShapeType="1"/>
              </p:cNvSpPr>
              <p:nvPr/>
            </p:nvSpPr>
            <p:spPr bwMode="auto">
              <a:xfrm flipV="1">
                <a:off x="3744"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5" name="Line 11"/>
              <p:cNvSpPr>
                <a:spLocks noChangeShapeType="1"/>
              </p:cNvSpPr>
              <p:nvPr/>
            </p:nvSpPr>
            <p:spPr bwMode="auto">
              <a:xfrm>
                <a:off x="4368" y="1054"/>
                <a:ext cx="768"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6" name="Line 12"/>
              <p:cNvSpPr>
                <a:spLocks noChangeShapeType="1"/>
              </p:cNvSpPr>
              <p:nvPr/>
            </p:nvSpPr>
            <p:spPr bwMode="auto">
              <a:xfrm>
                <a:off x="4272"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0" name="Line 46"/>
              <p:cNvSpPr>
                <a:spLocks noChangeShapeType="1"/>
              </p:cNvSpPr>
              <p:nvPr/>
            </p:nvSpPr>
            <p:spPr bwMode="auto">
              <a:xfrm>
                <a:off x="2352" y="768"/>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1" name="Line 47"/>
              <p:cNvSpPr>
                <a:spLocks noChangeShapeType="1"/>
              </p:cNvSpPr>
              <p:nvPr/>
            </p:nvSpPr>
            <p:spPr bwMode="auto">
              <a:xfrm flipV="1">
                <a:off x="2256"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2" name="Line 48"/>
              <p:cNvSpPr>
                <a:spLocks noChangeShapeType="1"/>
              </p:cNvSpPr>
              <p:nvPr/>
            </p:nvSpPr>
            <p:spPr bwMode="auto">
              <a:xfrm>
                <a:off x="2976" y="76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3" name="Line 49"/>
              <p:cNvSpPr>
                <a:spLocks noChangeShapeType="1"/>
              </p:cNvSpPr>
              <p:nvPr/>
            </p:nvSpPr>
            <p:spPr bwMode="auto">
              <a:xfrm>
                <a:off x="3072" y="105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2" name="Line 38"/>
              <p:cNvSpPr>
                <a:spLocks noChangeShapeType="1"/>
              </p:cNvSpPr>
              <p:nvPr/>
            </p:nvSpPr>
            <p:spPr bwMode="auto">
              <a:xfrm>
                <a:off x="864" y="62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3" name="Line 39"/>
              <p:cNvSpPr>
                <a:spLocks noChangeShapeType="1"/>
              </p:cNvSpPr>
              <p:nvPr/>
            </p:nvSpPr>
            <p:spPr bwMode="auto">
              <a:xfrm>
                <a:off x="1344" y="336"/>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4" name="Line 40"/>
              <p:cNvSpPr>
                <a:spLocks noChangeShapeType="1"/>
              </p:cNvSpPr>
              <p:nvPr/>
            </p:nvSpPr>
            <p:spPr bwMode="auto">
              <a:xfrm flipV="1">
                <a:off x="1248"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5" name="Line 41"/>
              <p:cNvSpPr>
                <a:spLocks noChangeShapeType="1"/>
              </p:cNvSpPr>
              <p:nvPr/>
            </p:nvSpPr>
            <p:spPr bwMode="auto">
              <a:xfrm flipV="1">
                <a:off x="2784" y="624"/>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6" name="Line 42"/>
              <p:cNvSpPr>
                <a:spLocks noChangeShapeType="1"/>
              </p:cNvSpPr>
              <p:nvPr/>
            </p:nvSpPr>
            <p:spPr bwMode="auto">
              <a:xfrm>
                <a:off x="2688"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7" name="Line 43"/>
              <p:cNvSpPr>
                <a:spLocks noChangeShapeType="1"/>
              </p:cNvSpPr>
              <p:nvPr/>
            </p:nvSpPr>
            <p:spPr bwMode="auto">
              <a:xfrm flipV="1">
                <a:off x="3408" y="334"/>
                <a:ext cx="912"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68" name="Line 44"/>
              <p:cNvSpPr>
                <a:spLocks noChangeShapeType="1"/>
              </p:cNvSpPr>
              <p:nvPr/>
            </p:nvSpPr>
            <p:spPr bwMode="auto">
              <a:xfrm flipV="1">
                <a:off x="3312"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8" name="Line 54"/>
              <p:cNvSpPr>
                <a:spLocks noChangeShapeType="1"/>
              </p:cNvSpPr>
              <p:nvPr/>
            </p:nvSpPr>
            <p:spPr bwMode="auto">
              <a:xfrm>
                <a:off x="4320" y="33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9" name="Line 55"/>
              <p:cNvSpPr>
                <a:spLocks noChangeShapeType="1"/>
              </p:cNvSpPr>
              <p:nvPr/>
            </p:nvSpPr>
            <p:spPr bwMode="auto">
              <a:xfrm>
                <a:off x="4416" y="622"/>
                <a:ext cx="720" cy="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5094" name="Group 70"/>
          <p:cNvGrpSpPr>
            <a:grpSpLocks/>
          </p:cNvGrpSpPr>
          <p:nvPr/>
        </p:nvGrpSpPr>
        <p:grpSpPr bwMode="auto">
          <a:xfrm>
            <a:off x="1676400" y="2921000"/>
            <a:ext cx="990600" cy="457200"/>
            <a:chOff x="1056" y="1728"/>
            <a:chExt cx="624" cy="288"/>
          </a:xfrm>
        </p:grpSpPr>
        <p:sp>
          <p:nvSpPr>
            <p:cNvPr id="385038" name="Line 14"/>
            <p:cNvSpPr>
              <a:spLocks noChangeShapeType="1"/>
            </p:cNvSpPr>
            <p:nvPr/>
          </p:nvSpPr>
          <p:spPr bwMode="auto">
            <a:xfrm>
              <a:off x="1536" y="17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39" name="Line 15"/>
            <p:cNvSpPr>
              <a:spLocks noChangeShapeType="1"/>
            </p:cNvSpPr>
            <p:nvPr/>
          </p:nvSpPr>
          <p:spPr bwMode="auto">
            <a:xfrm flipV="1">
              <a:off x="1440"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2" name="Line 68"/>
            <p:cNvSpPr>
              <a:spLocks noChangeShapeType="1"/>
            </p:cNvSpPr>
            <p:nvPr/>
          </p:nvSpPr>
          <p:spPr bwMode="auto">
            <a:xfrm>
              <a:off x="1056" y="20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098" name="Group 74"/>
          <p:cNvGrpSpPr>
            <a:grpSpLocks/>
          </p:cNvGrpSpPr>
          <p:nvPr/>
        </p:nvGrpSpPr>
        <p:grpSpPr bwMode="auto">
          <a:xfrm>
            <a:off x="3429000" y="2921000"/>
            <a:ext cx="838200" cy="457200"/>
            <a:chOff x="2160" y="1728"/>
            <a:chExt cx="528" cy="288"/>
          </a:xfrm>
        </p:grpSpPr>
        <p:sp>
          <p:nvSpPr>
            <p:cNvPr id="385042" name="Line 18"/>
            <p:cNvSpPr>
              <a:spLocks noChangeShapeType="1"/>
            </p:cNvSpPr>
            <p:nvPr/>
          </p:nvSpPr>
          <p:spPr bwMode="auto">
            <a:xfrm>
              <a:off x="2496"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3" name="Line 19"/>
            <p:cNvSpPr>
              <a:spLocks noChangeShapeType="1"/>
            </p:cNvSpPr>
            <p:nvPr/>
          </p:nvSpPr>
          <p:spPr bwMode="auto">
            <a:xfrm flipV="1">
              <a:off x="2400"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5" name="Line 71"/>
            <p:cNvSpPr>
              <a:spLocks noChangeShapeType="1"/>
            </p:cNvSpPr>
            <p:nvPr/>
          </p:nvSpPr>
          <p:spPr bwMode="auto">
            <a:xfrm>
              <a:off x="2160"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5097" name="Line 73"/>
          <p:cNvSpPr>
            <a:spLocks noChangeShapeType="1"/>
          </p:cNvSpPr>
          <p:nvPr/>
        </p:nvSpPr>
        <p:spPr bwMode="auto">
          <a:xfrm>
            <a:off x="4191000" y="2921000"/>
            <a:ext cx="990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5101" name="Group 77"/>
          <p:cNvGrpSpPr>
            <a:grpSpLocks/>
          </p:cNvGrpSpPr>
          <p:nvPr/>
        </p:nvGrpSpPr>
        <p:grpSpPr bwMode="auto">
          <a:xfrm>
            <a:off x="5105400" y="2921000"/>
            <a:ext cx="762000" cy="457200"/>
            <a:chOff x="3216" y="1728"/>
            <a:chExt cx="480" cy="288"/>
          </a:xfrm>
        </p:grpSpPr>
        <p:sp>
          <p:nvSpPr>
            <p:cNvPr id="385045" name="Line 21"/>
            <p:cNvSpPr>
              <a:spLocks noChangeShapeType="1"/>
            </p:cNvSpPr>
            <p:nvPr/>
          </p:nvSpPr>
          <p:spPr bwMode="auto">
            <a:xfrm>
              <a:off x="3456"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4" name="Line 50"/>
            <p:cNvSpPr>
              <a:spLocks noChangeShapeType="1"/>
            </p:cNvSpPr>
            <p:nvPr/>
          </p:nvSpPr>
          <p:spPr bwMode="auto">
            <a:xfrm>
              <a:off x="3552"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9" name="Line 75"/>
            <p:cNvSpPr>
              <a:spLocks noChangeShapeType="1"/>
            </p:cNvSpPr>
            <p:nvPr/>
          </p:nvSpPr>
          <p:spPr bwMode="auto">
            <a:xfrm>
              <a:off x="3216"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02" name="Group 78"/>
          <p:cNvGrpSpPr>
            <a:grpSpLocks/>
          </p:cNvGrpSpPr>
          <p:nvPr/>
        </p:nvGrpSpPr>
        <p:grpSpPr bwMode="auto">
          <a:xfrm>
            <a:off x="5791200" y="2921000"/>
            <a:ext cx="838200" cy="457200"/>
            <a:chOff x="3648" y="1728"/>
            <a:chExt cx="528" cy="288"/>
          </a:xfrm>
        </p:grpSpPr>
        <p:sp>
          <p:nvSpPr>
            <p:cNvPr id="385075" name="Line 51"/>
            <p:cNvSpPr>
              <a:spLocks noChangeShapeType="1"/>
            </p:cNvSpPr>
            <p:nvPr/>
          </p:nvSpPr>
          <p:spPr bwMode="auto">
            <a:xfrm>
              <a:off x="3984" y="17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76" name="Line 52"/>
            <p:cNvSpPr>
              <a:spLocks noChangeShapeType="1"/>
            </p:cNvSpPr>
            <p:nvPr/>
          </p:nvSpPr>
          <p:spPr bwMode="auto">
            <a:xfrm flipV="1">
              <a:off x="3888"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0" name="Line 76"/>
            <p:cNvSpPr>
              <a:spLocks noChangeShapeType="1"/>
            </p:cNvSpPr>
            <p:nvPr/>
          </p:nvSpPr>
          <p:spPr bwMode="auto">
            <a:xfrm>
              <a:off x="364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07" name="Group 83"/>
          <p:cNvGrpSpPr>
            <a:grpSpLocks/>
          </p:cNvGrpSpPr>
          <p:nvPr/>
        </p:nvGrpSpPr>
        <p:grpSpPr bwMode="auto">
          <a:xfrm>
            <a:off x="1219200" y="1549400"/>
            <a:ext cx="1171575" cy="2503488"/>
            <a:chOff x="768" y="864"/>
            <a:chExt cx="738" cy="1577"/>
          </a:xfrm>
        </p:grpSpPr>
        <p:sp>
          <p:nvSpPr>
            <p:cNvPr id="385026" name="Line 2"/>
            <p:cNvSpPr>
              <a:spLocks noChangeShapeType="1"/>
            </p:cNvSpPr>
            <p:nvPr/>
          </p:nvSpPr>
          <p:spPr bwMode="auto">
            <a:xfrm>
              <a:off x="1296" y="864"/>
              <a:ext cx="0" cy="1344"/>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4" name="Line 80"/>
            <p:cNvSpPr>
              <a:spLocks noChangeShapeType="1"/>
            </p:cNvSpPr>
            <p:nvPr/>
          </p:nvSpPr>
          <p:spPr bwMode="auto">
            <a:xfrm>
              <a:off x="1488" y="1728"/>
              <a:ext cx="0" cy="48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5" name="Line 81"/>
            <p:cNvSpPr>
              <a:spLocks noChangeShapeType="1"/>
            </p:cNvSpPr>
            <p:nvPr/>
          </p:nvSpPr>
          <p:spPr bwMode="auto">
            <a:xfrm>
              <a:off x="1296" y="2112"/>
              <a:ext cx="192" cy="0"/>
            </a:xfrm>
            <a:prstGeom prst="line">
              <a:avLst/>
            </a:prstGeom>
            <a:noFill/>
            <a:ln w="19050">
              <a:solidFill>
                <a:srgbClr val="FF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6" name="Text Box 82"/>
            <p:cNvSpPr txBox="1">
              <a:spLocks noChangeArrowheads="1"/>
            </p:cNvSpPr>
            <p:nvPr/>
          </p:nvSpPr>
          <p:spPr bwMode="auto">
            <a:xfrm>
              <a:off x="768" y="2208"/>
              <a:ext cx="7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tpLH</a:t>
              </a:r>
              <a:r>
                <a:rPr lang="en-US" altLang="zh-CN" dirty="0">
                  <a:solidFill>
                    <a:srgbClr val="FF0000"/>
                  </a:solidFill>
                </a:rPr>
                <a:t>(CQ)</a:t>
              </a:r>
            </a:p>
          </p:txBody>
        </p:sp>
      </p:grpSp>
      <p:grpSp>
        <p:nvGrpSpPr>
          <p:cNvPr id="385096" name="Group 72"/>
          <p:cNvGrpSpPr>
            <a:grpSpLocks/>
          </p:cNvGrpSpPr>
          <p:nvPr/>
        </p:nvGrpSpPr>
        <p:grpSpPr bwMode="auto">
          <a:xfrm>
            <a:off x="2590800" y="2921000"/>
            <a:ext cx="914400" cy="457200"/>
            <a:chOff x="1632" y="1728"/>
            <a:chExt cx="576" cy="288"/>
          </a:xfrm>
        </p:grpSpPr>
        <p:sp>
          <p:nvSpPr>
            <p:cNvPr id="385040" name="Line 16"/>
            <p:cNvSpPr>
              <a:spLocks noChangeShapeType="1"/>
            </p:cNvSpPr>
            <p:nvPr/>
          </p:nvSpPr>
          <p:spPr bwMode="auto">
            <a:xfrm>
              <a:off x="196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41" name="Line 17"/>
            <p:cNvSpPr>
              <a:spLocks noChangeShapeType="1"/>
            </p:cNvSpPr>
            <p:nvPr/>
          </p:nvSpPr>
          <p:spPr bwMode="auto">
            <a:xfrm>
              <a:off x="1872" y="172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093" name="Line 69"/>
            <p:cNvSpPr>
              <a:spLocks noChangeShapeType="1"/>
            </p:cNvSpPr>
            <p:nvPr/>
          </p:nvSpPr>
          <p:spPr bwMode="auto">
            <a:xfrm>
              <a:off x="1632"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26" name="Group 102"/>
          <p:cNvGrpSpPr>
            <a:grpSpLocks/>
          </p:cNvGrpSpPr>
          <p:nvPr/>
        </p:nvGrpSpPr>
        <p:grpSpPr bwMode="auto">
          <a:xfrm>
            <a:off x="2287588" y="2235200"/>
            <a:ext cx="1293812" cy="2438400"/>
            <a:chOff x="1441" y="1296"/>
            <a:chExt cx="815" cy="1536"/>
          </a:xfrm>
        </p:grpSpPr>
        <p:sp>
          <p:nvSpPr>
            <p:cNvPr id="385080" name="Line 56"/>
            <p:cNvSpPr>
              <a:spLocks noChangeShapeType="1"/>
            </p:cNvSpPr>
            <p:nvPr/>
          </p:nvSpPr>
          <p:spPr bwMode="auto">
            <a:xfrm>
              <a:off x="1728" y="1296"/>
              <a:ext cx="0" cy="912"/>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8" name="Line 84"/>
            <p:cNvSpPr>
              <a:spLocks noChangeShapeType="1"/>
            </p:cNvSpPr>
            <p:nvPr/>
          </p:nvSpPr>
          <p:spPr bwMode="auto">
            <a:xfrm>
              <a:off x="1920" y="1728"/>
              <a:ext cx="0" cy="480"/>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09" name="Line 85"/>
            <p:cNvSpPr>
              <a:spLocks noChangeShapeType="1"/>
            </p:cNvSpPr>
            <p:nvPr/>
          </p:nvSpPr>
          <p:spPr bwMode="auto">
            <a:xfrm>
              <a:off x="1728" y="2112"/>
              <a:ext cx="192" cy="0"/>
            </a:xfrm>
            <a:prstGeom prst="line">
              <a:avLst/>
            </a:prstGeom>
            <a:noFill/>
            <a:ln w="19050">
              <a:solidFill>
                <a:schemeClr val="accent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0" name="Text Box 86"/>
            <p:cNvSpPr txBox="1">
              <a:spLocks noChangeArrowheads="1"/>
            </p:cNvSpPr>
            <p:nvPr/>
          </p:nvSpPr>
          <p:spPr bwMode="auto">
            <a:xfrm>
              <a:off x="1441" y="2544"/>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accent1"/>
                  </a:solidFill>
                </a:rPr>
                <a:t>tpHL(DQ)</a:t>
              </a:r>
            </a:p>
          </p:txBody>
        </p:sp>
        <p:sp>
          <p:nvSpPr>
            <p:cNvPr id="385111" name="Line 87"/>
            <p:cNvSpPr>
              <a:spLocks noChangeShapeType="1"/>
            </p:cNvSpPr>
            <p:nvPr/>
          </p:nvSpPr>
          <p:spPr bwMode="auto">
            <a:xfrm>
              <a:off x="1824" y="2112"/>
              <a:ext cx="0" cy="432"/>
            </a:xfrm>
            <a:prstGeom prst="line">
              <a:avLst/>
            </a:prstGeom>
            <a:noFill/>
            <a:ln w="190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5128" name="Group 104"/>
          <p:cNvGrpSpPr>
            <a:grpSpLocks/>
          </p:cNvGrpSpPr>
          <p:nvPr/>
        </p:nvGrpSpPr>
        <p:grpSpPr bwMode="auto">
          <a:xfrm>
            <a:off x="3276599" y="2235201"/>
            <a:ext cx="1171575" cy="1817688"/>
            <a:chOff x="2064" y="1296"/>
            <a:chExt cx="738" cy="1145"/>
          </a:xfrm>
        </p:grpSpPr>
        <p:sp>
          <p:nvSpPr>
            <p:cNvPr id="385081" name="Line 57"/>
            <p:cNvSpPr>
              <a:spLocks noChangeShapeType="1"/>
            </p:cNvSpPr>
            <p:nvPr/>
          </p:nvSpPr>
          <p:spPr bwMode="auto">
            <a:xfrm>
              <a:off x="2304" y="1296"/>
              <a:ext cx="0" cy="912"/>
            </a:xfrm>
            <a:prstGeom prst="line">
              <a:avLst/>
            </a:prstGeom>
            <a:noFill/>
            <a:ln w="190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3" name="Line 89"/>
            <p:cNvSpPr>
              <a:spLocks noChangeShapeType="1"/>
            </p:cNvSpPr>
            <p:nvPr/>
          </p:nvSpPr>
          <p:spPr bwMode="auto">
            <a:xfrm>
              <a:off x="2448" y="1728"/>
              <a:ext cx="0" cy="480"/>
            </a:xfrm>
            <a:prstGeom prst="line">
              <a:avLst/>
            </a:prstGeom>
            <a:noFill/>
            <a:ln w="190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4" name="Line 90"/>
            <p:cNvSpPr>
              <a:spLocks noChangeShapeType="1"/>
            </p:cNvSpPr>
            <p:nvPr/>
          </p:nvSpPr>
          <p:spPr bwMode="auto">
            <a:xfrm>
              <a:off x="2160" y="2112"/>
              <a:ext cx="144" cy="0"/>
            </a:xfrm>
            <a:prstGeom prst="line">
              <a:avLst/>
            </a:prstGeom>
            <a:noFill/>
            <a:ln w="1905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5" name="Line 91"/>
            <p:cNvSpPr>
              <a:spLocks noChangeShapeType="1"/>
            </p:cNvSpPr>
            <p:nvPr/>
          </p:nvSpPr>
          <p:spPr bwMode="auto">
            <a:xfrm flipH="1">
              <a:off x="2448" y="2112"/>
              <a:ext cx="144" cy="0"/>
            </a:xfrm>
            <a:prstGeom prst="line">
              <a:avLst/>
            </a:prstGeom>
            <a:noFill/>
            <a:ln w="1905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6" name="Text Box 92"/>
            <p:cNvSpPr txBox="1">
              <a:spLocks noChangeArrowheads="1"/>
            </p:cNvSpPr>
            <p:nvPr/>
          </p:nvSpPr>
          <p:spPr bwMode="auto">
            <a:xfrm>
              <a:off x="2064" y="2208"/>
              <a:ext cx="7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F0"/>
                  </a:solidFill>
                </a:rPr>
                <a:t>tpLH</a:t>
              </a:r>
              <a:r>
                <a:rPr lang="en-US" altLang="zh-CN" dirty="0">
                  <a:solidFill>
                    <a:srgbClr val="00B0F0"/>
                  </a:solidFill>
                </a:rPr>
                <a:t>(DQ)</a:t>
              </a:r>
            </a:p>
          </p:txBody>
        </p:sp>
      </p:grpSp>
      <p:grpSp>
        <p:nvGrpSpPr>
          <p:cNvPr id="385127" name="Group 103"/>
          <p:cNvGrpSpPr>
            <a:grpSpLocks/>
          </p:cNvGrpSpPr>
          <p:nvPr/>
        </p:nvGrpSpPr>
        <p:grpSpPr bwMode="auto">
          <a:xfrm>
            <a:off x="4802188" y="1549400"/>
            <a:ext cx="1293812" cy="2590800"/>
            <a:chOff x="3025" y="864"/>
            <a:chExt cx="815" cy="1632"/>
          </a:xfrm>
        </p:grpSpPr>
        <p:sp>
          <p:nvSpPr>
            <p:cNvPr id="385082" name="Line 58"/>
            <p:cNvSpPr>
              <a:spLocks noChangeShapeType="1"/>
            </p:cNvSpPr>
            <p:nvPr/>
          </p:nvSpPr>
          <p:spPr bwMode="auto">
            <a:xfrm>
              <a:off x="3360" y="864"/>
              <a:ext cx="0" cy="1344"/>
            </a:xfrm>
            <a:prstGeom prst="line">
              <a:avLst/>
            </a:prstGeom>
            <a:noFill/>
            <a:ln w="19050">
              <a:solidFill>
                <a:srgbClr val="66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7" name="Line 93"/>
            <p:cNvSpPr>
              <a:spLocks noChangeShapeType="1"/>
            </p:cNvSpPr>
            <p:nvPr/>
          </p:nvSpPr>
          <p:spPr bwMode="auto">
            <a:xfrm>
              <a:off x="3504" y="1728"/>
              <a:ext cx="0" cy="480"/>
            </a:xfrm>
            <a:prstGeom prst="line">
              <a:avLst/>
            </a:prstGeom>
            <a:noFill/>
            <a:ln w="19050">
              <a:solidFill>
                <a:srgbClr val="66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8" name="Line 94"/>
            <p:cNvSpPr>
              <a:spLocks noChangeShapeType="1"/>
            </p:cNvSpPr>
            <p:nvPr/>
          </p:nvSpPr>
          <p:spPr bwMode="auto">
            <a:xfrm>
              <a:off x="3216" y="2112"/>
              <a:ext cx="144" cy="0"/>
            </a:xfrm>
            <a:prstGeom prst="line">
              <a:avLst/>
            </a:prstGeom>
            <a:noFill/>
            <a:ln w="19050">
              <a:solidFill>
                <a:srgbClr val="66FF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19" name="Line 95"/>
            <p:cNvSpPr>
              <a:spLocks noChangeShapeType="1"/>
            </p:cNvSpPr>
            <p:nvPr/>
          </p:nvSpPr>
          <p:spPr bwMode="auto">
            <a:xfrm flipH="1">
              <a:off x="3504" y="2112"/>
              <a:ext cx="144" cy="0"/>
            </a:xfrm>
            <a:prstGeom prst="line">
              <a:avLst/>
            </a:prstGeom>
            <a:noFill/>
            <a:ln w="19050">
              <a:solidFill>
                <a:srgbClr val="66FF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20" name="Text Box 96"/>
            <p:cNvSpPr txBox="1">
              <a:spLocks noChangeArrowheads="1"/>
            </p:cNvSpPr>
            <p:nvPr/>
          </p:nvSpPr>
          <p:spPr bwMode="auto">
            <a:xfrm>
              <a:off x="3025" y="2208"/>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66FF66"/>
                  </a:solidFill>
                </a:rPr>
                <a:t>tpHL(CQ)</a:t>
              </a:r>
            </a:p>
          </p:txBody>
        </p:sp>
      </p:grpSp>
      <p:sp>
        <p:nvSpPr>
          <p:cNvPr id="385121" name="Freeform 97"/>
          <p:cNvSpPr>
            <a:spLocks/>
          </p:cNvSpPr>
          <p:nvPr/>
        </p:nvSpPr>
        <p:spPr bwMode="auto">
          <a:xfrm>
            <a:off x="6045200" y="2409825"/>
            <a:ext cx="203200" cy="739775"/>
          </a:xfrm>
          <a:custGeom>
            <a:avLst/>
            <a:gdLst>
              <a:gd name="T0" fmla="*/ 0 w 142"/>
              <a:gd name="T1" fmla="*/ 0 h 419"/>
              <a:gd name="T2" fmla="*/ 22 w 142"/>
              <a:gd name="T3" fmla="*/ 15 h 419"/>
              <a:gd name="T4" fmla="*/ 52 w 142"/>
              <a:gd name="T5" fmla="*/ 60 h 419"/>
              <a:gd name="T6" fmla="*/ 82 w 142"/>
              <a:gd name="T7" fmla="*/ 150 h 419"/>
              <a:gd name="T8" fmla="*/ 142 w 142"/>
              <a:gd name="T9" fmla="*/ 419 h 419"/>
            </a:gdLst>
            <a:ahLst/>
            <a:cxnLst>
              <a:cxn ang="0">
                <a:pos x="T0" y="T1"/>
              </a:cxn>
              <a:cxn ang="0">
                <a:pos x="T2" y="T3"/>
              </a:cxn>
              <a:cxn ang="0">
                <a:pos x="T4" y="T5"/>
              </a:cxn>
              <a:cxn ang="0">
                <a:pos x="T6" y="T7"/>
              </a:cxn>
              <a:cxn ang="0">
                <a:pos x="T8" y="T9"/>
              </a:cxn>
            </a:cxnLst>
            <a:rect l="0" t="0" r="r" b="b"/>
            <a:pathLst>
              <a:path w="142" h="419">
                <a:moveTo>
                  <a:pt x="0" y="0"/>
                </a:moveTo>
                <a:cubicBezTo>
                  <a:pt x="7" y="5"/>
                  <a:pt x="16" y="8"/>
                  <a:pt x="22" y="15"/>
                </a:cubicBezTo>
                <a:cubicBezTo>
                  <a:pt x="34" y="29"/>
                  <a:pt x="52" y="60"/>
                  <a:pt x="52" y="60"/>
                </a:cubicBezTo>
                <a:cubicBezTo>
                  <a:pt x="61" y="90"/>
                  <a:pt x="71" y="120"/>
                  <a:pt x="82" y="150"/>
                </a:cubicBezTo>
                <a:cubicBezTo>
                  <a:pt x="86" y="274"/>
                  <a:pt x="57" y="345"/>
                  <a:pt x="142" y="419"/>
                </a:cubicBezTo>
              </a:path>
            </a:pathLst>
          </a:custGeom>
          <a:noFill/>
          <a:ln w="19050" cap="flat" cmpd="sng">
            <a:solidFill>
              <a:srgbClr val="FFC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9" name="Text Box 115"/>
          <p:cNvSpPr txBox="1">
            <a:spLocks noChangeArrowheads="1"/>
          </p:cNvSpPr>
          <p:nvPr/>
        </p:nvSpPr>
        <p:spPr bwMode="auto">
          <a:xfrm>
            <a:off x="635436" y="5384717"/>
            <a:ext cx="832905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sz="2400" dirty="0" smtClean="0">
                <a:latin typeface="黑体" pitchFamily="2" charset="-122"/>
                <a:ea typeface="黑体" pitchFamily="2" charset="-122"/>
              </a:rPr>
              <a:t>建立时间：输入</a:t>
            </a:r>
            <a:r>
              <a:rPr lang="en-US" altLang="zh-CN" sz="2400" dirty="0" smtClean="0">
                <a:latin typeface="黑体" pitchFamily="2" charset="-122"/>
                <a:ea typeface="黑体" pitchFamily="2" charset="-122"/>
              </a:rPr>
              <a:t>D</a:t>
            </a:r>
            <a:r>
              <a:rPr lang="zh-CN" altLang="en-US" sz="2400" dirty="0" smtClean="0">
                <a:latin typeface="黑体" pitchFamily="2" charset="-122"/>
                <a:ea typeface="黑体" pitchFamily="2" charset="-122"/>
              </a:rPr>
              <a:t>在</a:t>
            </a:r>
            <a:r>
              <a:rPr lang="en-US" altLang="zh-CN" sz="2400" dirty="0">
                <a:latin typeface="黑体" pitchFamily="2" charset="-122"/>
                <a:ea typeface="黑体" pitchFamily="2" charset="-122"/>
              </a:rPr>
              <a:t>C</a:t>
            </a:r>
            <a:r>
              <a:rPr lang="zh-CN" altLang="en-US" sz="2400" dirty="0">
                <a:latin typeface="黑体" pitchFamily="2" charset="-122"/>
                <a:ea typeface="黑体" pitchFamily="2" charset="-122"/>
              </a:rPr>
              <a:t>的下降</a:t>
            </a:r>
            <a:r>
              <a:rPr lang="zh-CN" altLang="en-US" sz="2400" dirty="0" smtClean="0">
                <a:latin typeface="黑体" pitchFamily="2" charset="-122"/>
                <a:ea typeface="黑体" pitchFamily="2" charset="-122"/>
              </a:rPr>
              <a:t>沿到达前必须保持稳定的时间。</a:t>
            </a:r>
            <a:endParaRPr lang="en-US" altLang="zh-CN" sz="2400" dirty="0" smtClean="0">
              <a:latin typeface="黑体" pitchFamily="2" charset="-122"/>
              <a:ea typeface="黑体" pitchFamily="2" charset="-122"/>
            </a:endParaRPr>
          </a:p>
          <a:p>
            <a:pPr>
              <a:lnSpc>
                <a:spcPct val="130000"/>
              </a:lnSpc>
            </a:pPr>
            <a:r>
              <a:rPr lang="zh-CN" altLang="en-US" sz="2400" dirty="0" smtClean="0">
                <a:latin typeface="黑体" pitchFamily="2" charset="-122"/>
                <a:ea typeface="黑体" pitchFamily="2" charset="-122"/>
              </a:rPr>
              <a:t>保持时间：输入</a:t>
            </a:r>
            <a:r>
              <a:rPr lang="en-US" altLang="zh-CN" sz="2400" dirty="0" smtClean="0">
                <a:latin typeface="黑体" pitchFamily="2" charset="-122"/>
                <a:ea typeface="黑体" pitchFamily="2" charset="-122"/>
              </a:rPr>
              <a:t>D</a:t>
            </a:r>
            <a:r>
              <a:rPr lang="zh-CN" altLang="en-US" sz="2400" dirty="0" smtClean="0">
                <a:latin typeface="黑体" pitchFamily="2" charset="-122"/>
                <a:ea typeface="黑体" pitchFamily="2" charset="-122"/>
              </a:rPr>
              <a:t>在</a:t>
            </a:r>
            <a:r>
              <a:rPr lang="en-US" altLang="zh-CN" sz="2400" dirty="0">
                <a:latin typeface="黑体" pitchFamily="2" charset="-122"/>
                <a:ea typeface="黑体" pitchFamily="2" charset="-122"/>
              </a:rPr>
              <a:t>C</a:t>
            </a:r>
            <a:r>
              <a:rPr lang="zh-CN" altLang="en-US" sz="2400" dirty="0">
                <a:latin typeface="黑体" pitchFamily="2" charset="-122"/>
                <a:ea typeface="黑体" pitchFamily="2" charset="-122"/>
              </a:rPr>
              <a:t>的下降</a:t>
            </a:r>
            <a:r>
              <a:rPr lang="zh-CN" altLang="en-US" sz="2400" dirty="0" smtClean="0">
                <a:latin typeface="黑体" pitchFamily="2" charset="-122"/>
                <a:ea typeface="黑体" pitchFamily="2" charset="-122"/>
              </a:rPr>
              <a:t>沿到达后必须</a:t>
            </a:r>
            <a:r>
              <a:rPr lang="zh-CN" altLang="en-US" sz="2400" dirty="0">
                <a:latin typeface="黑体" pitchFamily="2" charset="-122"/>
                <a:ea typeface="黑体" pitchFamily="2" charset="-122"/>
              </a:rPr>
              <a:t>保持稳定的时间。</a:t>
            </a:r>
          </a:p>
        </p:txBody>
      </p:sp>
      <p:grpSp>
        <p:nvGrpSpPr>
          <p:cNvPr id="385150" name="Group 126"/>
          <p:cNvGrpSpPr>
            <a:grpSpLocks/>
          </p:cNvGrpSpPr>
          <p:nvPr/>
        </p:nvGrpSpPr>
        <p:grpSpPr bwMode="auto">
          <a:xfrm>
            <a:off x="3133874" y="2413099"/>
            <a:ext cx="1504950" cy="3103563"/>
            <a:chOff x="3608" y="1296"/>
            <a:chExt cx="948" cy="1955"/>
          </a:xfrm>
        </p:grpSpPr>
        <p:sp>
          <p:nvSpPr>
            <p:cNvPr id="385137" name="Text Box 113"/>
            <p:cNvSpPr txBox="1">
              <a:spLocks noChangeArrowheads="1"/>
            </p:cNvSpPr>
            <p:nvPr/>
          </p:nvSpPr>
          <p:spPr bwMode="auto">
            <a:xfrm>
              <a:off x="3848" y="2443"/>
              <a:ext cx="6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latin typeface="Tahoma" pitchFamily="34" charset="0"/>
                </a:rPr>
                <a:t>t</a:t>
              </a:r>
              <a:r>
                <a:rPr lang="en-US" altLang="zh-CN" sz="2000" dirty="0" err="1">
                  <a:latin typeface="Tahoma" pitchFamily="34" charset="0"/>
                </a:rPr>
                <a:t>setup</a:t>
              </a:r>
              <a:endParaRPr lang="en-US" altLang="zh-CN" sz="2000" dirty="0">
                <a:latin typeface="Tahoma" pitchFamily="34" charset="0"/>
              </a:endParaRPr>
            </a:p>
          </p:txBody>
        </p:sp>
        <p:sp>
          <p:nvSpPr>
            <p:cNvPr id="385132" name="Line 108"/>
            <p:cNvSpPr>
              <a:spLocks noChangeShapeType="1"/>
            </p:cNvSpPr>
            <p:nvPr/>
          </p:nvSpPr>
          <p:spPr bwMode="auto">
            <a:xfrm>
              <a:off x="4368" y="1344"/>
              <a:ext cx="0" cy="1104"/>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3" name="Line 109"/>
            <p:cNvSpPr>
              <a:spLocks noChangeShapeType="1"/>
            </p:cNvSpPr>
            <p:nvPr/>
          </p:nvSpPr>
          <p:spPr bwMode="auto">
            <a:xfrm>
              <a:off x="4176" y="1296"/>
              <a:ext cx="0" cy="1152"/>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5" name="Line 111"/>
            <p:cNvSpPr>
              <a:spLocks noChangeShapeType="1"/>
            </p:cNvSpPr>
            <p:nvPr/>
          </p:nvSpPr>
          <p:spPr bwMode="auto">
            <a:xfrm>
              <a:off x="4176" y="2304"/>
              <a:ext cx="192" cy="0"/>
            </a:xfrm>
            <a:prstGeom prst="line">
              <a:avLst/>
            </a:prstGeom>
            <a:noFill/>
            <a:ln w="19050">
              <a:solidFill>
                <a:srgbClr val="FF66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1" name="Text Box 117"/>
            <p:cNvSpPr txBox="1">
              <a:spLocks noChangeArrowheads="1"/>
            </p:cNvSpPr>
            <p:nvPr/>
          </p:nvSpPr>
          <p:spPr bwMode="auto">
            <a:xfrm>
              <a:off x="3608" y="2733"/>
              <a:ext cx="94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ea typeface="黑体" pitchFamily="2" charset="-122"/>
                </a:rPr>
                <a:t>建立时间</a:t>
              </a:r>
            </a:p>
            <a:p>
              <a:pPr algn="ctr"/>
              <a:r>
                <a:rPr lang="en-US" altLang="zh-CN" dirty="0">
                  <a:ea typeface="黑体" pitchFamily="2" charset="-122"/>
                </a:rPr>
                <a:t>setup  time</a:t>
              </a:r>
            </a:p>
          </p:txBody>
        </p:sp>
      </p:grpSp>
      <p:grpSp>
        <p:nvGrpSpPr>
          <p:cNvPr id="385147" name="Group 123"/>
          <p:cNvGrpSpPr>
            <a:grpSpLocks/>
          </p:cNvGrpSpPr>
          <p:nvPr/>
        </p:nvGrpSpPr>
        <p:grpSpPr bwMode="auto">
          <a:xfrm>
            <a:off x="4355976" y="2316832"/>
            <a:ext cx="1617663" cy="3200400"/>
            <a:chOff x="4368" y="1296"/>
            <a:chExt cx="1019" cy="2016"/>
          </a:xfrm>
        </p:grpSpPr>
        <p:sp>
          <p:nvSpPr>
            <p:cNvPr id="385134" name="Line 110"/>
            <p:cNvSpPr>
              <a:spLocks noChangeShapeType="1"/>
            </p:cNvSpPr>
            <p:nvPr/>
          </p:nvSpPr>
          <p:spPr bwMode="auto">
            <a:xfrm>
              <a:off x="4560" y="1296"/>
              <a:ext cx="0" cy="1152"/>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38" name="Text Box 114"/>
            <p:cNvSpPr txBox="1">
              <a:spLocks noChangeArrowheads="1"/>
            </p:cNvSpPr>
            <p:nvPr/>
          </p:nvSpPr>
          <p:spPr bwMode="auto">
            <a:xfrm>
              <a:off x="4577" y="2409"/>
              <a:ext cx="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FF66CC"/>
                  </a:solidFill>
                  <a:latin typeface="Tahoma" pitchFamily="34" charset="0"/>
                </a:rPr>
                <a:t>t</a:t>
              </a:r>
              <a:r>
                <a:rPr lang="en-US" altLang="zh-CN" sz="2800" baseline="-25000" dirty="0" err="1">
                  <a:solidFill>
                    <a:srgbClr val="FF66CC"/>
                  </a:solidFill>
                  <a:latin typeface="Tahoma" pitchFamily="34" charset="0"/>
                </a:rPr>
                <a:t>hold</a:t>
              </a:r>
              <a:endParaRPr lang="en-US" altLang="zh-CN" sz="2800" baseline="-25000" dirty="0">
                <a:solidFill>
                  <a:srgbClr val="FF66CC"/>
                </a:solidFill>
                <a:latin typeface="Tahoma" pitchFamily="34" charset="0"/>
              </a:endParaRPr>
            </a:p>
          </p:txBody>
        </p:sp>
        <p:sp>
          <p:nvSpPr>
            <p:cNvPr id="385142" name="Text Box 118"/>
            <p:cNvSpPr txBox="1">
              <a:spLocks noChangeArrowheads="1"/>
            </p:cNvSpPr>
            <p:nvPr/>
          </p:nvSpPr>
          <p:spPr bwMode="auto">
            <a:xfrm>
              <a:off x="4499" y="2794"/>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FF66CC"/>
                  </a:solidFill>
                  <a:ea typeface="黑体" pitchFamily="2" charset="-122"/>
                </a:rPr>
                <a:t>保持时间</a:t>
              </a:r>
            </a:p>
            <a:p>
              <a:pPr algn="ctr"/>
              <a:r>
                <a:rPr lang="en-US" altLang="zh-CN">
                  <a:solidFill>
                    <a:srgbClr val="FF66CC"/>
                  </a:solidFill>
                  <a:ea typeface="黑体" pitchFamily="2" charset="-122"/>
                </a:rPr>
                <a:t>hold  time</a:t>
              </a:r>
            </a:p>
          </p:txBody>
        </p:sp>
        <p:sp>
          <p:nvSpPr>
            <p:cNvPr id="385143" name="Line 119"/>
            <p:cNvSpPr>
              <a:spLocks noChangeShapeType="1"/>
            </p:cNvSpPr>
            <p:nvPr/>
          </p:nvSpPr>
          <p:spPr bwMode="auto">
            <a:xfrm flipH="1" flipV="1">
              <a:off x="4368" y="2304"/>
              <a:ext cx="192" cy="0"/>
            </a:xfrm>
            <a:prstGeom prst="line">
              <a:avLst/>
            </a:prstGeom>
            <a:noFill/>
            <a:ln w="19050">
              <a:solidFill>
                <a:srgbClr val="FF66C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4" name="Line 120"/>
            <p:cNvSpPr>
              <a:spLocks noChangeShapeType="1"/>
            </p:cNvSpPr>
            <p:nvPr/>
          </p:nvSpPr>
          <p:spPr bwMode="auto">
            <a:xfrm>
              <a:off x="4464" y="2304"/>
              <a:ext cx="0" cy="288"/>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5146" name="Line 122"/>
            <p:cNvSpPr>
              <a:spLocks noChangeShapeType="1"/>
            </p:cNvSpPr>
            <p:nvPr/>
          </p:nvSpPr>
          <p:spPr bwMode="auto">
            <a:xfrm>
              <a:off x="4464" y="2592"/>
              <a:ext cx="144" cy="0"/>
            </a:xfrm>
            <a:prstGeom prst="line">
              <a:avLst/>
            </a:prstGeom>
            <a:noFill/>
            <a:ln w="19050">
              <a:solidFill>
                <a:srgbClr val="FF66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5165" name="Text Box 141"/>
          <p:cNvSpPr txBox="1">
            <a:spLocks noChangeArrowheads="1"/>
          </p:cNvSpPr>
          <p:nvPr/>
        </p:nvSpPr>
        <p:spPr bwMode="auto">
          <a:xfrm>
            <a:off x="1037344" y="243681"/>
            <a:ext cx="3325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chemeClr val="tx2"/>
                </a:solidFill>
                <a:latin typeface="+mn-ea"/>
                <a:ea typeface="+mn-ea"/>
              </a:rPr>
              <a:t>D</a:t>
            </a:r>
            <a:r>
              <a:rPr lang="zh-CN" altLang="en-US" sz="3200" dirty="0">
                <a:solidFill>
                  <a:schemeClr val="tx2"/>
                </a:solidFill>
                <a:latin typeface="+mn-ea"/>
                <a:ea typeface="+mn-ea"/>
              </a:rPr>
              <a:t>锁存器的时序图</a:t>
            </a:r>
          </a:p>
        </p:txBody>
      </p:sp>
      <p:sp>
        <p:nvSpPr>
          <p:cNvPr id="116" name="椭圆 115"/>
          <p:cNvSpPr/>
          <p:nvPr/>
        </p:nvSpPr>
        <p:spPr>
          <a:xfrm>
            <a:off x="3921077" y="990577"/>
            <a:ext cx="803324" cy="2540023"/>
          </a:xfrm>
          <a:prstGeom prst="ellipse">
            <a:avLst/>
          </a:prstGeom>
          <a:noFill/>
          <a:ln>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TextBox 116"/>
          <p:cNvSpPr txBox="1">
            <a:spLocks noChangeArrowheads="1"/>
          </p:cNvSpPr>
          <p:nvPr/>
        </p:nvSpPr>
        <p:spPr bwMode="auto">
          <a:xfrm>
            <a:off x="3928376" y="846917"/>
            <a:ext cx="1039596" cy="646331"/>
          </a:xfrm>
          <a:prstGeom prst="rect">
            <a:avLst/>
          </a:prstGeom>
          <a:solidFill>
            <a:schemeClr val="accent3"/>
          </a:solidFill>
          <a:ln w="9525">
            <a:solidFill>
              <a:srgbClr val="0070C0"/>
            </a:solidFill>
            <a:miter lim="800000"/>
            <a:headEnd/>
            <a:tailEnd/>
          </a:ln>
        </p:spPr>
        <p:txBody>
          <a:bodyPr wrap="square">
            <a:spAutoFit/>
          </a:bodyPr>
          <a:lstStyle/>
          <a:p>
            <a:r>
              <a:rPr lang="zh-CN" altLang="en-US"/>
              <a:t>建立保持时间</a:t>
            </a:r>
          </a:p>
        </p:txBody>
      </p:sp>
      <p:sp>
        <p:nvSpPr>
          <p:cNvPr id="118" name="椭圆 117"/>
          <p:cNvSpPr/>
          <p:nvPr/>
        </p:nvSpPr>
        <p:spPr>
          <a:xfrm>
            <a:off x="6613264" y="1372550"/>
            <a:ext cx="647700" cy="2481536"/>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TextBox 118"/>
          <p:cNvSpPr txBox="1">
            <a:spLocks noChangeArrowheads="1"/>
          </p:cNvSpPr>
          <p:nvPr/>
        </p:nvSpPr>
        <p:spPr bwMode="auto">
          <a:xfrm>
            <a:off x="7086600" y="708417"/>
            <a:ext cx="1673225" cy="1015663"/>
          </a:xfrm>
          <a:prstGeom prst="rect">
            <a:avLst/>
          </a:prstGeom>
          <a:solidFill>
            <a:schemeClr val="accent3"/>
          </a:solidFill>
          <a:ln w="9525">
            <a:solidFill>
              <a:srgbClr val="0070C0"/>
            </a:solidFill>
            <a:miter lim="800000"/>
            <a:headEnd/>
            <a:tailEnd/>
          </a:ln>
        </p:spPr>
        <p:txBody>
          <a:bodyPr wrap="square">
            <a:spAutoFit/>
          </a:bodyPr>
          <a:lstStyle/>
          <a:p>
            <a:r>
              <a:rPr lang="zh-CN" altLang="en-US" sz="2000" dirty="0"/>
              <a:t>窗口内</a:t>
            </a:r>
            <a:r>
              <a:rPr lang="en-US" altLang="zh-CN" sz="2000" dirty="0"/>
              <a:t>D</a:t>
            </a:r>
            <a:r>
              <a:rPr lang="zh-CN" altLang="en-US" sz="2000" dirty="0"/>
              <a:t>输入改变导致输出不可预测</a:t>
            </a:r>
          </a:p>
        </p:txBody>
      </p:sp>
      <p:sp>
        <p:nvSpPr>
          <p:cNvPr id="2" name="日期占位符 1"/>
          <p:cNvSpPr>
            <a:spLocks noGrp="1"/>
          </p:cNvSpPr>
          <p:nvPr>
            <p:ph type="dt" sz="half" idx="10"/>
          </p:nvPr>
        </p:nvSpPr>
        <p:spPr/>
        <p:txBody>
          <a:bodyPr/>
          <a:lstStyle/>
          <a:p>
            <a:pPr>
              <a:defRPr/>
            </a:pPr>
            <a:fld id="{34B440BC-C8C6-434D-870A-401BC6CF2E6F}"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30</a:t>
            </a:fld>
            <a:endParaRPr lang="en-US" altLang="zh-CN"/>
          </a:p>
        </p:txBody>
      </p:sp>
      <p:cxnSp>
        <p:nvCxnSpPr>
          <p:cNvPr id="6" name="直接箭头连接符 5"/>
          <p:cNvCxnSpPr/>
          <p:nvPr/>
        </p:nvCxnSpPr>
        <p:spPr>
          <a:xfrm flipV="1">
            <a:off x="4187973" y="4052888"/>
            <a:ext cx="1" cy="3612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2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5094"/>
                                        </p:tgtEl>
                                        <p:attrNameLst>
                                          <p:attrName>style.visibility</p:attrName>
                                        </p:attrNameLst>
                                      </p:cBhvr>
                                      <p:to>
                                        <p:strVal val="visible"/>
                                      </p:to>
                                    </p:set>
                                    <p:animEffect transition="in" filter="wipe(left)">
                                      <p:cBhvr>
                                        <p:cTn id="7" dur="500"/>
                                        <p:tgtEl>
                                          <p:spTgt spid="385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5107"/>
                                        </p:tgtEl>
                                        <p:attrNameLst>
                                          <p:attrName>style.visibility</p:attrName>
                                        </p:attrNameLst>
                                      </p:cBhvr>
                                      <p:to>
                                        <p:strVal val="visible"/>
                                      </p:to>
                                    </p:set>
                                    <p:animEffect transition="in" filter="wipe(up)">
                                      <p:cBhvr>
                                        <p:cTn id="12" dur="500"/>
                                        <p:tgtEl>
                                          <p:spTgt spid="385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5096"/>
                                        </p:tgtEl>
                                        <p:attrNameLst>
                                          <p:attrName>style.visibility</p:attrName>
                                        </p:attrNameLst>
                                      </p:cBhvr>
                                      <p:to>
                                        <p:strVal val="visible"/>
                                      </p:to>
                                    </p:set>
                                    <p:animEffect transition="in" filter="wipe(left)">
                                      <p:cBhvr>
                                        <p:cTn id="17" dur="500"/>
                                        <p:tgtEl>
                                          <p:spTgt spid="385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5126"/>
                                        </p:tgtEl>
                                        <p:attrNameLst>
                                          <p:attrName>style.visibility</p:attrName>
                                        </p:attrNameLst>
                                      </p:cBhvr>
                                      <p:to>
                                        <p:strVal val="visible"/>
                                      </p:to>
                                    </p:set>
                                    <p:animEffect transition="in" filter="wipe(up)">
                                      <p:cBhvr>
                                        <p:cTn id="22" dur="500"/>
                                        <p:tgtEl>
                                          <p:spTgt spid="385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5098"/>
                                        </p:tgtEl>
                                        <p:attrNameLst>
                                          <p:attrName>style.visibility</p:attrName>
                                        </p:attrNameLst>
                                      </p:cBhvr>
                                      <p:to>
                                        <p:strVal val="visible"/>
                                      </p:to>
                                    </p:set>
                                    <p:animEffect transition="in" filter="wipe(left)">
                                      <p:cBhvr>
                                        <p:cTn id="27" dur="500"/>
                                        <p:tgtEl>
                                          <p:spTgt spid="3850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85128"/>
                                        </p:tgtEl>
                                        <p:attrNameLst>
                                          <p:attrName>style.visibility</p:attrName>
                                        </p:attrNameLst>
                                      </p:cBhvr>
                                      <p:to>
                                        <p:strVal val="visible"/>
                                      </p:to>
                                    </p:set>
                                    <p:animEffect transition="in" filter="wipe(up)">
                                      <p:cBhvr>
                                        <p:cTn id="32" dur="500"/>
                                        <p:tgtEl>
                                          <p:spTgt spid="385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5097"/>
                                        </p:tgtEl>
                                        <p:attrNameLst>
                                          <p:attrName>style.visibility</p:attrName>
                                        </p:attrNameLst>
                                      </p:cBhvr>
                                      <p:to>
                                        <p:strVal val="visible"/>
                                      </p:to>
                                    </p:set>
                                    <p:animEffect transition="in" filter="wipe(left)">
                                      <p:cBhvr>
                                        <p:cTn id="37" dur="500"/>
                                        <p:tgtEl>
                                          <p:spTgt spid="3850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85101"/>
                                        </p:tgtEl>
                                        <p:attrNameLst>
                                          <p:attrName>style.visibility</p:attrName>
                                        </p:attrNameLst>
                                      </p:cBhvr>
                                      <p:to>
                                        <p:strVal val="visible"/>
                                      </p:to>
                                    </p:set>
                                    <p:animEffect transition="in" filter="wipe(left)">
                                      <p:cBhvr>
                                        <p:cTn id="42" dur="500"/>
                                        <p:tgtEl>
                                          <p:spTgt spid="3851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85127"/>
                                        </p:tgtEl>
                                        <p:attrNameLst>
                                          <p:attrName>style.visibility</p:attrName>
                                        </p:attrNameLst>
                                      </p:cBhvr>
                                      <p:to>
                                        <p:strVal val="visible"/>
                                      </p:to>
                                    </p:set>
                                    <p:animEffect transition="in" filter="wipe(up)">
                                      <p:cBhvr>
                                        <p:cTn id="47" dur="500"/>
                                        <p:tgtEl>
                                          <p:spTgt spid="3851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5102"/>
                                        </p:tgtEl>
                                        <p:attrNameLst>
                                          <p:attrName>style.visibility</p:attrName>
                                        </p:attrNameLst>
                                      </p:cBhvr>
                                      <p:to>
                                        <p:strVal val="visible"/>
                                      </p:to>
                                    </p:set>
                                    <p:animEffect transition="in" filter="wipe(left)">
                                      <p:cBhvr>
                                        <p:cTn id="52" dur="500"/>
                                        <p:tgtEl>
                                          <p:spTgt spid="3851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5121"/>
                                        </p:tgtEl>
                                        <p:attrNameLst>
                                          <p:attrName>style.visibility</p:attrName>
                                        </p:attrNameLst>
                                      </p:cBhvr>
                                      <p:to>
                                        <p:strVal val="visible"/>
                                      </p:to>
                                    </p:set>
                                    <p:animEffect transition="in" filter="wipe(up)">
                                      <p:cBhvr>
                                        <p:cTn id="57" dur="500"/>
                                        <p:tgtEl>
                                          <p:spTgt spid="3851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5103"/>
                                        </p:tgtEl>
                                        <p:attrNameLst>
                                          <p:attrName>style.visibility</p:attrName>
                                        </p:attrNameLst>
                                      </p:cBhvr>
                                      <p:to>
                                        <p:strVal val="visible"/>
                                      </p:to>
                                    </p:set>
                                    <p:animEffect transition="in" filter="wipe(left)">
                                      <p:cBhvr>
                                        <p:cTn id="62" dur="500"/>
                                        <p:tgtEl>
                                          <p:spTgt spid="3851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85149"/>
                                        </p:tgtEl>
                                        <p:attrNameLst>
                                          <p:attrName>style.visibility</p:attrName>
                                        </p:attrNameLst>
                                      </p:cBhvr>
                                      <p:to>
                                        <p:strVal val="visible"/>
                                      </p:to>
                                    </p:set>
                                    <p:animEffect transition="in" filter="blinds(horizontal)">
                                      <p:cBhvr>
                                        <p:cTn id="67" dur="500"/>
                                        <p:tgtEl>
                                          <p:spTgt spid="38514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blinds(horizontal)">
                                      <p:cBhvr>
                                        <p:cTn id="72" dur="500"/>
                                        <p:tgtEl>
                                          <p:spTgt spid="11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blinds(horizontal)">
                                      <p:cBhvr>
                                        <p:cTn id="75" dur="500"/>
                                        <p:tgtEl>
                                          <p:spTgt spid="11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85139"/>
                                        </p:tgtEl>
                                        <p:attrNameLst>
                                          <p:attrName>style.visibility</p:attrName>
                                        </p:attrNameLst>
                                      </p:cBhvr>
                                      <p:to>
                                        <p:strVal val="visible"/>
                                      </p:to>
                                    </p:set>
                                    <p:animEffect transition="in" filter="blinds(horizontal)">
                                      <p:cBhvr>
                                        <p:cTn id="80" dur="500"/>
                                        <p:tgtEl>
                                          <p:spTgt spid="38513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22" presetClass="entr" presetSubtype="1" fill="hold" nodeType="withEffect">
                                  <p:stCondLst>
                                    <p:cond delay="0"/>
                                  </p:stCondLst>
                                  <p:childTnLst>
                                    <p:set>
                                      <p:cBhvr>
                                        <p:cTn id="86" dur="1" fill="hold">
                                          <p:stCondLst>
                                            <p:cond delay="0"/>
                                          </p:stCondLst>
                                        </p:cTn>
                                        <p:tgtEl>
                                          <p:spTgt spid="385150"/>
                                        </p:tgtEl>
                                        <p:attrNameLst>
                                          <p:attrName>style.visibility</p:attrName>
                                        </p:attrNameLst>
                                      </p:cBhvr>
                                      <p:to>
                                        <p:strVal val="visible"/>
                                      </p:to>
                                    </p:set>
                                    <p:animEffect transition="in" filter="wipe(up)">
                                      <p:cBhvr>
                                        <p:cTn id="87" dur="500"/>
                                        <p:tgtEl>
                                          <p:spTgt spid="38515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385147"/>
                                        </p:tgtEl>
                                        <p:attrNameLst>
                                          <p:attrName>style.visibility</p:attrName>
                                        </p:attrNameLst>
                                      </p:cBhvr>
                                      <p:to>
                                        <p:strVal val="visible"/>
                                      </p:to>
                                    </p:set>
                                    <p:animEffect transition="in" filter="wipe(up)">
                                      <p:cBhvr>
                                        <p:cTn id="92" dur="500"/>
                                        <p:tgtEl>
                                          <p:spTgt spid="38514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blinds(horizontal)">
                                      <p:cBhvr>
                                        <p:cTn id="97" dur="500"/>
                                        <p:tgtEl>
                                          <p:spTgt spid="118"/>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19"/>
                                        </p:tgtEl>
                                        <p:attrNameLst>
                                          <p:attrName>style.visibility</p:attrName>
                                        </p:attrNameLst>
                                      </p:cBhvr>
                                      <p:to>
                                        <p:strVal val="visible"/>
                                      </p:to>
                                    </p:set>
                                    <p:animEffect transition="in" filter="blinds(horizontal)">
                                      <p:cBhvr>
                                        <p:cTn id="10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97" grpId="0" animBg="1"/>
      <p:bldP spid="385121" grpId="0" animBg="1"/>
      <p:bldP spid="385139" grpId="0" autoUpdateAnimBg="0"/>
      <p:bldP spid="116" grpId="0" animBg="1"/>
      <p:bldP spid="117" grpId="0" animBg="1"/>
      <p:bldP spid="118" grpId="0" animBg="1"/>
      <p:bldP spid="1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971600" y="152400"/>
            <a:ext cx="7105600" cy="685800"/>
          </a:xfrm>
        </p:spPr>
        <p:txBody>
          <a:bodyPr/>
          <a:lstStyle/>
          <a:p>
            <a:pPr algn="l"/>
            <a:r>
              <a:rPr lang="en-US" altLang="zh-CN" sz="3200" dirty="0" smtClean="0"/>
              <a:t>D</a:t>
            </a:r>
            <a:r>
              <a:rPr lang="zh-CN" altLang="en-US" sz="3200" dirty="0" smtClean="0"/>
              <a:t>锁存器</a:t>
            </a:r>
            <a:r>
              <a:rPr lang="zh-CN" altLang="en-US" sz="3200" dirty="0"/>
              <a:t>的</a:t>
            </a:r>
            <a:r>
              <a:rPr lang="zh-CN" altLang="en-US" sz="3200" dirty="0" smtClean="0"/>
              <a:t>应用：数据存储</a:t>
            </a:r>
            <a:endParaRPr lang="zh-CN" altLang="en-US" sz="3200" dirty="0"/>
          </a:p>
        </p:txBody>
      </p:sp>
      <p:sp>
        <p:nvSpPr>
          <p:cNvPr id="3" name="日期占位符 2"/>
          <p:cNvSpPr>
            <a:spLocks noGrp="1"/>
          </p:cNvSpPr>
          <p:nvPr>
            <p:ph type="dt" sz="half" idx="10"/>
          </p:nvPr>
        </p:nvSpPr>
        <p:spPr/>
        <p:txBody>
          <a:bodyPr/>
          <a:lstStyle/>
          <a:p>
            <a:pPr>
              <a:defRPr/>
            </a:pPr>
            <a:fld id="{6E225E3A-7484-425F-927B-C25F9E2310ED}" type="datetime1">
              <a:rPr lang="zh-CN" altLang="en-US" smtClean="0"/>
              <a:t>2016/5/5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31</a:t>
            </a:fld>
            <a:endParaRPr lang="en-US" altLang="zh-CN"/>
          </a:p>
        </p:txBody>
      </p:sp>
      <p:grpSp>
        <p:nvGrpSpPr>
          <p:cNvPr id="416772" name="Group 4"/>
          <p:cNvGrpSpPr>
            <a:grpSpLocks/>
          </p:cNvGrpSpPr>
          <p:nvPr/>
        </p:nvGrpSpPr>
        <p:grpSpPr bwMode="auto">
          <a:xfrm>
            <a:off x="1724652" y="1195536"/>
            <a:ext cx="1683142" cy="4648200"/>
            <a:chOff x="2304" y="816"/>
            <a:chExt cx="1104" cy="2928"/>
          </a:xfrm>
        </p:grpSpPr>
        <p:sp>
          <p:nvSpPr>
            <p:cNvPr id="416773" name="Rectangle 5"/>
            <p:cNvSpPr>
              <a:spLocks noChangeArrowheads="1"/>
            </p:cNvSpPr>
            <p:nvPr/>
          </p:nvSpPr>
          <p:spPr bwMode="auto">
            <a:xfrm>
              <a:off x="2496" y="816"/>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a:t>
              </a:r>
              <a:r>
                <a:rPr lang="en-US" altLang="zh-CN" sz="2400" dirty="0" smtClean="0"/>
                <a:t>    </a:t>
              </a:r>
              <a:r>
                <a:rPr lang="en-US" altLang="zh-CN" sz="2400" dirty="0"/>
                <a:t>Q</a:t>
              </a:r>
            </a:p>
            <a:p>
              <a:pPr>
                <a:lnSpc>
                  <a:spcPct val="110000"/>
                </a:lnSpc>
              </a:pPr>
              <a:r>
                <a:rPr lang="en-US" altLang="zh-CN" sz="2400" dirty="0"/>
                <a:t>C </a:t>
              </a:r>
              <a:r>
                <a:rPr lang="en-US" altLang="zh-CN" sz="2400" dirty="0" smtClean="0"/>
                <a:t>    </a:t>
              </a:r>
              <a:r>
                <a:rPr lang="en-US" altLang="zh-CN" sz="2400" dirty="0"/>
                <a:t>Q</a:t>
              </a:r>
            </a:p>
          </p:txBody>
        </p:sp>
        <p:sp>
          <p:nvSpPr>
            <p:cNvPr id="416774" name="Line 6"/>
            <p:cNvSpPr>
              <a:spLocks noChangeShapeType="1"/>
            </p:cNvSpPr>
            <p:nvPr/>
          </p:nvSpPr>
          <p:spPr bwMode="auto">
            <a:xfrm flipH="1">
              <a:off x="2304" y="10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5" name="Line 7"/>
            <p:cNvSpPr>
              <a:spLocks noChangeShapeType="1"/>
            </p:cNvSpPr>
            <p:nvPr/>
          </p:nvSpPr>
          <p:spPr bwMode="auto">
            <a:xfrm flipH="1">
              <a:off x="2304" y="124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6" name="Line 8"/>
            <p:cNvSpPr>
              <a:spLocks noChangeShapeType="1"/>
            </p:cNvSpPr>
            <p:nvPr/>
          </p:nvSpPr>
          <p:spPr bwMode="auto">
            <a:xfrm flipH="1">
              <a:off x="3168" y="10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7" name="Line 9"/>
            <p:cNvSpPr>
              <a:spLocks noChangeShapeType="1"/>
            </p:cNvSpPr>
            <p:nvPr/>
          </p:nvSpPr>
          <p:spPr bwMode="auto">
            <a:xfrm flipH="1">
              <a:off x="3264" y="12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78" name="Oval 10"/>
            <p:cNvSpPr>
              <a:spLocks noChangeArrowheads="1"/>
            </p:cNvSpPr>
            <p:nvPr/>
          </p:nvSpPr>
          <p:spPr bwMode="auto">
            <a:xfrm>
              <a:off x="3168" y="12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79" name="Rectangle 11"/>
            <p:cNvSpPr>
              <a:spLocks noChangeArrowheads="1"/>
            </p:cNvSpPr>
            <p:nvPr/>
          </p:nvSpPr>
          <p:spPr bwMode="auto">
            <a:xfrm>
              <a:off x="2496" y="1584"/>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a:t>
              </a:r>
              <a:r>
                <a:rPr lang="en-US" altLang="zh-CN" sz="2400" dirty="0" smtClean="0"/>
                <a:t> </a:t>
              </a:r>
              <a:r>
                <a:rPr lang="en-US" altLang="zh-CN" sz="2400" dirty="0"/>
                <a:t>Q</a:t>
              </a:r>
            </a:p>
            <a:p>
              <a:pPr>
                <a:lnSpc>
                  <a:spcPct val="110000"/>
                </a:lnSpc>
              </a:pPr>
              <a:r>
                <a:rPr lang="en-US" altLang="zh-CN" sz="2400" dirty="0"/>
                <a:t>C   </a:t>
              </a:r>
              <a:r>
                <a:rPr lang="en-US" altLang="zh-CN" sz="2400" dirty="0" smtClean="0"/>
                <a:t>  </a:t>
              </a:r>
              <a:r>
                <a:rPr lang="en-US" altLang="zh-CN" sz="2400" dirty="0"/>
                <a:t>Q</a:t>
              </a:r>
            </a:p>
          </p:txBody>
        </p:sp>
        <p:sp>
          <p:nvSpPr>
            <p:cNvPr id="416780" name="Line 12"/>
            <p:cNvSpPr>
              <a:spLocks noChangeShapeType="1"/>
            </p:cNvSpPr>
            <p:nvPr/>
          </p:nvSpPr>
          <p:spPr bwMode="auto">
            <a:xfrm flipH="1">
              <a:off x="2304" y="177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1" name="Line 13"/>
            <p:cNvSpPr>
              <a:spLocks noChangeShapeType="1"/>
            </p:cNvSpPr>
            <p:nvPr/>
          </p:nvSpPr>
          <p:spPr bwMode="auto">
            <a:xfrm flipH="1">
              <a:off x="2304"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2" name="Line 14"/>
            <p:cNvSpPr>
              <a:spLocks noChangeShapeType="1"/>
            </p:cNvSpPr>
            <p:nvPr/>
          </p:nvSpPr>
          <p:spPr bwMode="auto">
            <a:xfrm flipH="1">
              <a:off x="316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3" name="Line 15"/>
            <p:cNvSpPr>
              <a:spLocks noChangeShapeType="1"/>
            </p:cNvSpPr>
            <p:nvPr/>
          </p:nvSpPr>
          <p:spPr bwMode="auto">
            <a:xfrm flipH="1">
              <a:off x="3264"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4" name="Oval 16"/>
            <p:cNvSpPr>
              <a:spLocks noChangeArrowheads="1"/>
            </p:cNvSpPr>
            <p:nvPr/>
          </p:nvSpPr>
          <p:spPr bwMode="auto">
            <a:xfrm>
              <a:off x="3168" y="196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5" name="Rectangle 17"/>
            <p:cNvSpPr>
              <a:spLocks noChangeArrowheads="1"/>
            </p:cNvSpPr>
            <p:nvPr/>
          </p:nvSpPr>
          <p:spPr bwMode="auto">
            <a:xfrm>
              <a:off x="2496" y="2352"/>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a:t>
              </a:r>
              <a:r>
                <a:rPr lang="en-US" altLang="zh-CN" sz="2400" dirty="0" smtClean="0"/>
                <a:t>  </a:t>
              </a:r>
              <a:r>
                <a:rPr lang="en-US" altLang="zh-CN" sz="2400" dirty="0"/>
                <a:t>Q</a:t>
              </a:r>
            </a:p>
            <a:p>
              <a:pPr>
                <a:lnSpc>
                  <a:spcPct val="110000"/>
                </a:lnSpc>
              </a:pPr>
              <a:r>
                <a:rPr lang="en-US" altLang="zh-CN" sz="2400" dirty="0"/>
                <a:t>C </a:t>
              </a:r>
              <a:r>
                <a:rPr lang="en-US" altLang="zh-CN" sz="2400" dirty="0" smtClean="0"/>
                <a:t>    </a:t>
              </a:r>
              <a:r>
                <a:rPr lang="en-US" altLang="zh-CN" sz="2400" dirty="0"/>
                <a:t>Q</a:t>
              </a:r>
            </a:p>
          </p:txBody>
        </p:sp>
        <p:sp>
          <p:nvSpPr>
            <p:cNvPr id="416786" name="Line 18"/>
            <p:cNvSpPr>
              <a:spLocks noChangeShapeType="1"/>
            </p:cNvSpPr>
            <p:nvPr/>
          </p:nvSpPr>
          <p:spPr bwMode="auto">
            <a:xfrm flipH="1">
              <a:off x="2304"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7" name="Line 19"/>
            <p:cNvSpPr>
              <a:spLocks noChangeShapeType="1"/>
            </p:cNvSpPr>
            <p:nvPr/>
          </p:nvSpPr>
          <p:spPr bwMode="auto">
            <a:xfrm flipH="1">
              <a:off x="2304" y="278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8" name="Line 20"/>
            <p:cNvSpPr>
              <a:spLocks noChangeShapeType="1"/>
            </p:cNvSpPr>
            <p:nvPr/>
          </p:nvSpPr>
          <p:spPr bwMode="auto">
            <a:xfrm flipH="1">
              <a:off x="3168"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89" name="Line 21"/>
            <p:cNvSpPr>
              <a:spLocks noChangeShapeType="1"/>
            </p:cNvSpPr>
            <p:nvPr/>
          </p:nvSpPr>
          <p:spPr bwMode="auto">
            <a:xfrm flipH="1">
              <a:off x="3264" y="278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0" name="Oval 22"/>
            <p:cNvSpPr>
              <a:spLocks noChangeArrowheads="1"/>
            </p:cNvSpPr>
            <p:nvPr/>
          </p:nvSpPr>
          <p:spPr bwMode="auto">
            <a:xfrm>
              <a:off x="3168" y="273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91" name="Rectangle 23"/>
            <p:cNvSpPr>
              <a:spLocks noChangeArrowheads="1"/>
            </p:cNvSpPr>
            <p:nvPr/>
          </p:nvSpPr>
          <p:spPr bwMode="auto">
            <a:xfrm>
              <a:off x="2496" y="3120"/>
              <a:ext cx="672"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t>D    </a:t>
              </a:r>
              <a:r>
                <a:rPr lang="en-US" altLang="zh-CN" sz="2400" dirty="0" smtClean="0"/>
                <a:t> </a:t>
              </a:r>
              <a:r>
                <a:rPr lang="en-US" altLang="zh-CN" sz="2400" dirty="0"/>
                <a:t>Q</a:t>
              </a:r>
            </a:p>
            <a:p>
              <a:pPr>
                <a:lnSpc>
                  <a:spcPct val="110000"/>
                </a:lnSpc>
              </a:pPr>
              <a:r>
                <a:rPr lang="en-US" altLang="zh-CN" sz="2400" dirty="0"/>
                <a:t>C   </a:t>
              </a:r>
              <a:r>
                <a:rPr lang="en-US" altLang="zh-CN" sz="2400" dirty="0" smtClean="0"/>
                <a:t>  </a:t>
              </a:r>
              <a:r>
                <a:rPr lang="en-US" altLang="zh-CN" sz="2400" dirty="0"/>
                <a:t>Q</a:t>
              </a:r>
            </a:p>
          </p:txBody>
        </p:sp>
        <p:sp>
          <p:nvSpPr>
            <p:cNvPr id="416792" name="Line 24"/>
            <p:cNvSpPr>
              <a:spLocks noChangeShapeType="1"/>
            </p:cNvSpPr>
            <p:nvPr/>
          </p:nvSpPr>
          <p:spPr bwMode="auto">
            <a:xfrm flipH="1">
              <a:off x="2304" y="33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3" name="Line 25"/>
            <p:cNvSpPr>
              <a:spLocks noChangeShapeType="1"/>
            </p:cNvSpPr>
            <p:nvPr/>
          </p:nvSpPr>
          <p:spPr bwMode="auto">
            <a:xfrm flipH="1">
              <a:off x="2304" y="355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4" name="Line 26"/>
            <p:cNvSpPr>
              <a:spLocks noChangeShapeType="1"/>
            </p:cNvSpPr>
            <p:nvPr/>
          </p:nvSpPr>
          <p:spPr bwMode="auto">
            <a:xfrm flipH="1">
              <a:off x="316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5" name="Line 27"/>
            <p:cNvSpPr>
              <a:spLocks noChangeShapeType="1"/>
            </p:cNvSpPr>
            <p:nvPr/>
          </p:nvSpPr>
          <p:spPr bwMode="auto">
            <a:xfrm flipH="1">
              <a:off x="3264" y="355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796" name="Oval 28"/>
            <p:cNvSpPr>
              <a:spLocks noChangeArrowheads="1"/>
            </p:cNvSpPr>
            <p:nvPr/>
          </p:nvSpPr>
          <p:spPr bwMode="auto">
            <a:xfrm>
              <a:off x="3168" y="35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6797" name="Group 29"/>
          <p:cNvGrpSpPr>
            <a:grpSpLocks/>
          </p:cNvGrpSpPr>
          <p:nvPr/>
        </p:nvGrpSpPr>
        <p:grpSpPr bwMode="auto">
          <a:xfrm>
            <a:off x="300087" y="1347936"/>
            <a:ext cx="1463601" cy="5018088"/>
            <a:chOff x="1344" y="912"/>
            <a:chExt cx="960" cy="3161"/>
          </a:xfrm>
        </p:grpSpPr>
        <p:grpSp>
          <p:nvGrpSpPr>
            <p:cNvPr id="416798" name="Group 30"/>
            <p:cNvGrpSpPr>
              <a:grpSpLocks/>
            </p:cNvGrpSpPr>
            <p:nvPr/>
          </p:nvGrpSpPr>
          <p:grpSpPr bwMode="auto">
            <a:xfrm>
              <a:off x="1824" y="912"/>
              <a:ext cx="480" cy="2880"/>
              <a:chOff x="1776" y="912"/>
              <a:chExt cx="480" cy="2880"/>
            </a:xfrm>
          </p:grpSpPr>
          <p:sp>
            <p:nvSpPr>
              <p:cNvPr id="416799" name="Line 31"/>
              <p:cNvSpPr>
                <a:spLocks noChangeShapeType="1"/>
              </p:cNvSpPr>
              <p:nvPr/>
            </p:nvSpPr>
            <p:spPr bwMode="auto">
              <a:xfrm>
                <a:off x="1872" y="100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0" name="Line 32"/>
              <p:cNvSpPr>
                <a:spLocks noChangeShapeType="1"/>
              </p:cNvSpPr>
              <p:nvPr/>
            </p:nvSpPr>
            <p:spPr bwMode="auto">
              <a:xfrm>
                <a:off x="1872"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1" name="Line 33"/>
              <p:cNvSpPr>
                <a:spLocks noChangeShapeType="1"/>
              </p:cNvSpPr>
              <p:nvPr/>
            </p:nvSpPr>
            <p:spPr bwMode="auto">
              <a:xfrm>
                <a:off x="1872" y="25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2" name="Line 34"/>
              <p:cNvSpPr>
                <a:spLocks noChangeShapeType="1"/>
              </p:cNvSpPr>
              <p:nvPr/>
            </p:nvSpPr>
            <p:spPr bwMode="auto">
              <a:xfrm>
                <a:off x="1872" y="331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3" name="Line 35"/>
              <p:cNvSpPr>
                <a:spLocks noChangeShapeType="1"/>
              </p:cNvSpPr>
              <p:nvPr/>
            </p:nvSpPr>
            <p:spPr bwMode="auto">
              <a:xfrm>
                <a:off x="1824" y="912"/>
                <a:ext cx="0" cy="288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04" name="AutoShape 36"/>
              <p:cNvSpPr>
                <a:spLocks noChangeArrowheads="1"/>
              </p:cNvSpPr>
              <p:nvPr/>
            </p:nvSpPr>
            <p:spPr bwMode="auto">
              <a:xfrm>
                <a:off x="1776" y="960"/>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5" name="AutoShape 37"/>
              <p:cNvSpPr>
                <a:spLocks noChangeArrowheads="1"/>
              </p:cNvSpPr>
              <p:nvPr/>
            </p:nvSpPr>
            <p:spPr bwMode="auto">
              <a:xfrm>
                <a:off x="1776" y="1728"/>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6" name="AutoShape 38"/>
              <p:cNvSpPr>
                <a:spLocks noChangeArrowheads="1"/>
              </p:cNvSpPr>
              <p:nvPr/>
            </p:nvSpPr>
            <p:spPr bwMode="auto">
              <a:xfrm>
                <a:off x="1776" y="2496"/>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07" name="AutoShape 39"/>
              <p:cNvSpPr>
                <a:spLocks noChangeArrowheads="1"/>
              </p:cNvSpPr>
              <p:nvPr/>
            </p:nvSpPr>
            <p:spPr bwMode="auto">
              <a:xfrm>
                <a:off x="1776" y="3264"/>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6808" name="Text Box 40"/>
            <p:cNvSpPr txBox="1">
              <a:spLocks noChangeArrowheads="1"/>
            </p:cNvSpPr>
            <p:nvPr/>
          </p:nvSpPr>
          <p:spPr bwMode="auto">
            <a:xfrm>
              <a:off x="1344" y="3840"/>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ahoma" pitchFamily="34" charset="0"/>
                </a:rPr>
                <a:t>DIN[3:0]</a:t>
              </a:r>
            </a:p>
          </p:txBody>
        </p:sp>
      </p:grpSp>
      <p:grpSp>
        <p:nvGrpSpPr>
          <p:cNvPr id="416809" name="Group 41"/>
          <p:cNvGrpSpPr>
            <a:grpSpLocks/>
          </p:cNvGrpSpPr>
          <p:nvPr/>
        </p:nvGrpSpPr>
        <p:grpSpPr bwMode="auto">
          <a:xfrm>
            <a:off x="1235701" y="1881336"/>
            <a:ext cx="574768" cy="4514851"/>
            <a:chOff x="2044" y="1248"/>
            <a:chExt cx="377" cy="2844"/>
          </a:xfrm>
        </p:grpSpPr>
        <p:sp>
          <p:nvSpPr>
            <p:cNvPr id="416810" name="Line 42"/>
            <p:cNvSpPr>
              <a:spLocks noChangeShapeType="1"/>
            </p:cNvSpPr>
            <p:nvPr/>
          </p:nvSpPr>
          <p:spPr bwMode="auto">
            <a:xfrm>
              <a:off x="2256" y="1248"/>
              <a:ext cx="14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1" name="Line 43"/>
            <p:cNvSpPr>
              <a:spLocks noChangeShapeType="1"/>
            </p:cNvSpPr>
            <p:nvPr/>
          </p:nvSpPr>
          <p:spPr bwMode="auto">
            <a:xfrm>
              <a:off x="2256" y="1248"/>
              <a:ext cx="0" cy="254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2" name="Line 44"/>
            <p:cNvSpPr>
              <a:spLocks noChangeShapeType="1"/>
            </p:cNvSpPr>
            <p:nvPr/>
          </p:nvSpPr>
          <p:spPr bwMode="auto">
            <a:xfrm>
              <a:off x="2256" y="2016"/>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3" name="Line 45"/>
            <p:cNvSpPr>
              <a:spLocks noChangeShapeType="1"/>
            </p:cNvSpPr>
            <p:nvPr/>
          </p:nvSpPr>
          <p:spPr bwMode="auto">
            <a:xfrm>
              <a:off x="2256" y="2784"/>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4" name="Line 46"/>
            <p:cNvSpPr>
              <a:spLocks noChangeShapeType="1"/>
            </p:cNvSpPr>
            <p:nvPr/>
          </p:nvSpPr>
          <p:spPr bwMode="auto">
            <a:xfrm>
              <a:off x="2256" y="3552"/>
              <a:ext cx="144" cy="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5" name="Text Box 47"/>
            <p:cNvSpPr txBox="1">
              <a:spLocks noChangeArrowheads="1"/>
            </p:cNvSpPr>
            <p:nvPr/>
          </p:nvSpPr>
          <p:spPr bwMode="auto">
            <a:xfrm>
              <a:off x="2044" y="3840"/>
              <a:ext cx="377" cy="2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FF0000"/>
                  </a:solidFill>
                  <a:latin typeface="Tahoma" pitchFamily="34" charset="0"/>
                </a:rPr>
                <a:t>WR</a:t>
              </a:r>
            </a:p>
          </p:txBody>
        </p:sp>
      </p:grpSp>
      <p:grpSp>
        <p:nvGrpSpPr>
          <p:cNvPr id="416816" name="Group 48"/>
          <p:cNvGrpSpPr>
            <a:grpSpLocks/>
          </p:cNvGrpSpPr>
          <p:nvPr/>
        </p:nvGrpSpPr>
        <p:grpSpPr bwMode="auto">
          <a:xfrm>
            <a:off x="3347864" y="1271736"/>
            <a:ext cx="2033797" cy="5124450"/>
            <a:chOff x="3408" y="864"/>
            <a:chExt cx="1334" cy="3228"/>
          </a:xfrm>
        </p:grpSpPr>
        <p:sp>
          <p:nvSpPr>
            <p:cNvPr id="416817" name="AutoShape 49"/>
            <p:cNvSpPr>
              <a:spLocks noChangeArrowheads="1"/>
            </p:cNvSpPr>
            <p:nvPr/>
          </p:nvSpPr>
          <p:spPr bwMode="auto">
            <a:xfrm rot="5400000">
              <a:off x="3624" y="8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18" name="Line 50"/>
            <p:cNvSpPr>
              <a:spLocks noChangeShapeType="1"/>
            </p:cNvSpPr>
            <p:nvPr/>
          </p:nvSpPr>
          <p:spPr bwMode="auto">
            <a:xfrm>
              <a:off x="3408" y="10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19" name="Line 51"/>
            <p:cNvSpPr>
              <a:spLocks noChangeShapeType="1"/>
            </p:cNvSpPr>
            <p:nvPr/>
          </p:nvSpPr>
          <p:spPr bwMode="auto">
            <a:xfrm>
              <a:off x="3888" y="10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0" name="Line 52"/>
            <p:cNvSpPr>
              <a:spLocks noChangeShapeType="1"/>
            </p:cNvSpPr>
            <p:nvPr/>
          </p:nvSpPr>
          <p:spPr bwMode="auto">
            <a:xfrm>
              <a:off x="3744" y="1104"/>
              <a:ext cx="0" cy="2688"/>
            </a:xfrm>
            <a:prstGeom prst="line">
              <a:avLst/>
            </a:prstGeom>
            <a:noFill/>
            <a:ln w="3810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1" name="AutoShape 53"/>
            <p:cNvSpPr>
              <a:spLocks noChangeArrowheads="1"/>
            </p:cNvSpPr>
            <p:nvPr/>
          </p:nvSpPr>
          <p:spPr bwMode="auto">
            <a:xfrm rot="5400000">
              <a:off x="3624" y="1656"/>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2" name="Line 54"/>
            <p:cNvSpPr>
              <a:spLocks noChangeShapeType="1"/>
            </p:cNvSpPr>
            <p:nvPr/>
          </p:nvSpPr>
          <p:spPr bwMode="auto">
            <a:xfrm>
              <a:off x="340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3" name="Line 55"/>
            <p:cNvSpPr>
              <a:spLocks noChangeShapeType="1"/>
            </p:cNvSpPr>
            <p:nvPr/>
          </p:nvSpPr>
          <p:spPr bwMode="auto">
            <a:xfrm>
              <a:off x="3888"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4" name="AutoShape 56"/>
            <p:cNvSpPr>
              <a:spLocks noChangeArrowheads="1"/>
            </p:cNvSpPr>
            <p:nvPr/>
          </p:nvSpPr>
          <p:spPr bwMode="auto">
            <a:xfrm rot="5400000">
              <a:off x="3624" y="2424"/>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5" name="Line 57"/>
            <p:cNvSpPr>
              <a:spLocks noChangeShapeType="1"/>
            </p:cNvSpPr>
            <p:nvPr/>
          </p:nvSpPr>
          <p:spPr bwMode="auto">
            <a:xfrm>
              <a:off x="3408"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6" name="Line 58"/>
            <p:cNvSpPr>
              <a:spLocks noChangeShapeType="1"/>
            </p:cNvSpPr>
            <p:nvPr/>
          </p:nvSpPr>
          <p:spPr bwMode="auto">
            <a:xfrm>
              <a:off x="3888" y="254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7" name="AutoShape 59"/>
            <p:cNvSpPr>
              <a:spLocks noChangeArrowheads="1"/>
            </p:cNvSpPr>
            <p:nvPr/>
          </p:nvSpPr>
          <p:spPr bwMode="auto">
            <a:xfrm rot="5400000">
              <a:off x="3624" y="31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28" name="Line 60"/>
            <p:cNvSpPr>
              <a:spLocks noChangeShapeType="1"/>
            </p:cNvSpPr>
            <p:nvPr/>
          </p:nvSpPr>
          <p:spPr bwMode="auto">
            <a:xfrm>
              <a:off x="340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29" name="Line 61"/>
            <p:cNvSpPr>
              <a:spLocks noChangeShapeType="1"/>
            </p:cNvSpPr>
            <p:nvPr/>
          </p:nvSpPr>
          <p:spPr bwMode="auto">
            <a:xfrm>
              <a:off x="3888" y="331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30" name="Line 62"/>
            <p:cNvSpPr>
              <a:spLocks noChangeShapeType="1"/>
            </p:cNvSpPr>
            <p:nvPr/>
          </p:nvSpPr>
          <p:spPr bwMode="auto">
            <a:xfrm>
              <a:off x="4224" y="912"/>
              <a:ext cx="0" cy="2880"/>
            </a:xfrm>
            <a:prstGeom prst="line">
              <a:avLst/>
            </a:prstGeom>
            <a:noFill/>
            <a:ln w="762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6831" name="AutoShape 63"/>
            <p:cNvSpPr>
              <a:spLocks noChangeArrowheads="1"/>
            </p:cNvSpPr>
            <p:nvPr/>
          </p:nvSpPr>
          <p:spPr bwMode="auto">
            <a:xfrm>
              <a:off x="4176" y="960"/>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2" name="AutoShape 64"/>
            <p:cNvSpPr>
              <a:spLocks noChangeArrowheads="1"/>
            </p:cNvSpPr>
            <p:nvPr/>
          </p:nvSpPr>
          <p:spPr bwMode="auto">
            <a:xfrm>
              <a:off x="4176" y="1728"/>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3" name="AutoShape 65"/>
            <p:cNvSpPr>
              <a:spLocks noChangeArrowheads="1"/>
            </p:cNvSpPr>
            <p:nvPr/>
          </p:nvSpPr>
          <p:spPr bwMode="auto">
            <a:xfrm>
              <a:off x="4176" y="2496"/>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4" name="AutoShape 66"/>
            <p:cNvSpPr>
              <a:spLocks noChangeArrowheads="1"/>
            </p:cNvSpPr>
            <p:nvPr/>
          </p:nvSpPr>
          <p:spPr bwMode="auto">
            <a:xfrm>
              <a:off x="4176" y="3264"/>
              <a:ext cx="96" cy="96"/>
            </a:xfrm>
            <a:prstGeom prst="diamond">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835" name="Text Box 67"/>
            <p:cNvSpPr txBox="1">
              <a:spLocks noChangeArrowheads="1"/>
            </p:cNvSpPr>
            <p:nvPr/>
          </p:nvSpPr>
          <p:spPr bwMode="auto">
            <a:xfrm>
              <a:off x="3868" y="3855"/>
              <a:ext cx="8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Tahoma" pitchFamily="34" charset="0"/>
                </a:rPr>
                <a:t>DOUT[3:0]</a:t>
              </a:r>
            </a:p>
          </p:txBody>
        </p:sp>
        <p:sp>
          <p:nvSpPr>
            <p:cNvPr id="416836" name="Text Box 68"/>
            <p:cNvSpPr txBox="1">
              <a:spLocks noChangeArrowheads="1"/>
            </p:cNvSpPr>
            <p:nvPr/>
          </p:nvSpPr>
          <p:spPr bwMode="auto">
            <a:xfrm>
              <a:off x="3536" y="3840"/>
              <a:ext cx="3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chemeClr val="accent1"/>
                  </a:solidFill>
                  <a:latin typeface="Tahoma" pitchFamily="34" charset="0"/>
                </a:rPr>
                <a:t>RD</a:t>
              </a:r>
            </a:p>
          </p:txBody>
        </p:sp>
      </p:grpSp>
      <p:grpSp>
        <p:nvGrpSpPr>
          <p:cNvPr id="70" name="Group 301"/>
          <p:cNvGrpSpPr>
            <a:grpSpLocks/>
          </p:cNvGrpSpPr>
          <p:nvPr/>
        </p:nvGrpSpPr>
        <p:grpSpPr bwMode="auto">
          <a:xfrm>
            <a:off x="5611688" y="2794787"/>
            <a:ext cx="2209800" cy="1828800"/>
            <a:chOff x="1056" y="2544"/>
            <a:chExt cx="1392" cy="1152"/>
          </a:xfrm>
        </p:grpSpPr>
        <p:sp>
          <p:nvSpPr>
            <p:cNvPr id="71" name="Line 241"/>
            <p:cNvSpPr>
              <a:spLocks noChangeShapeType="1"/>
            </p:cNvSpPr>
            <p:nvPr/>
          </p:nvSpPr>
          <p:spPr bwMode="auto">
            <a:xfrm>
              <a:off x="2448" y="2544"/>
              <a:ext cx="0" cy="720"/>
            </a:xfrm>
            <a:prstGeom prst="line">
              <a:avLst/>
            </a:prstGeom>
            <a:noFill/>
            <a:ln w="28575">
              <a:solidFill>
                <a:srgbClr val="00B0F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243"/>
            <p:cNvSpPr>
              <a:spLocks noChangeShapeType="1"/>
            </p:cNvSpPr>
            <p:nvPr/>
          </p:nvSpPr>
          <p:spPr bwMode="auto">
            <a:xfrm flipV="1">
              <a:off x="1056" y="2640"/>
              <a:ext cx="0" cy="624"/>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Rectangle 278"/>
            <p:cNvSpPr>
              <a:spLocks noChangeArrowheads="1"/>
            </p:cNvSpPr>
            <p:nvPr/>
          </p:nvSpPr>
          <p:spPr bwMode="auto">
            <a:xfrm>
              <a:off x="1440" y="3072"/>
              <a:ext cx="768" cy="624"/>
            </a:xfrm>
            <a:prstGeom prst="rect">
              <a:avLst/>
            </a:prstGeom>
            <a:noFill/>
            <a:ln w="2857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10000"/>
                </a:lnSpc>
              </a:pPr>
              <a:r>
                <a:rPr lang="en-US" altLang="zh-CN" sz="2400" dirty="0">
                  <a:solidFill>
                    <a:srgbClr val="FF0000"/>
                  </a:solidFill>
                </a:rPr>
                <a:t>Q    </a:t>
              </a:r>
              <a:r>
                <a:rPr lang="en-US" altLang="zh-CN" sz="2400" dirty="0" smtClean="0">
                  <a:solidFill>
                    <a:srgbClr val="FF0000"/>
                  </a:solidFill>
                </a:rPr>
                <a:t>   D</a:t>
              </a:r>
              <a:endParaRPr lang="en-US" altLang="zh-CN" sz="2400" dirty="0">
                <a:solidFill>
                  <a:srgbClr val="FF0000"/>
                </a:solidFill>
              </a:endParaRPr>
            </a:p>
            <a:p>
              <a:pPr>
                <a:lnSpc>
                  <a:spcPct val="120000"/>
                </a:lnSpc>
              </a:pPr>
              <a:r>
                <a:rPr lang="en-US" altLang="zh-CN" sz="2400" dirty="0" smtClean="0">
                  <a:solidFill>
                    <a:srgbClr val="FF0000"/>
                  </a:solidFill>
                </a:rPr>
                <a:t>Q       </a:t>
              </a:r>
              <a:r>
                <a:rPr lang="en-US" altLang="zh-CN" sz="2400" dirty="0">
                  <a:solidFill>
                    <a:srgbClr val="FF0000"/>
                  </a:solidFill>
                </a:rPr>
                <a:t>C</a:t>
              </a:r>
            </a:p>
          </p:txBody>
        </p:sp>
        <p:sp>
          <p:nvSpPr>
            <p:cNvPr id="74" name="Line 279"/>
            <p:cNvSpPr>
              <a:spLocks noChangeShapeType="1"/>
            </p:cNvSpPr>
            <p:nvPr/>
          </p:nvSpPr>
          <p:spPr bwMode="auto">
            <a:xfrm flipH="1">
              <a:off x="2208" y="3264"/>
              <a:ext cx="240"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Line 280"/>
            <p:cNvSpPr>
              <a:spLocks noChangeShapeType="1"/>
            </p:cNvSpPr>
            <p:nvPr/>
          </p:nvSpPr>
          <p:spPr bwMode="auto">
            <a:xfrm flipH="1">
              <a:off x="2208" y="3504"/>
              <a:ext cx="192"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281"/>
            <p:cNvSpPr>
              <a:spLocks noChangeShapeType="1"/>
            </p:cNvSpPr>
            <p:nvPr/>
          </p:nvSpPr>
          <p:spPr bwMode="auto">
            <a:xfrm flipH="1">
              <a:off x="1056" y="3264"/>
              <a:ext cx="384"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282"/>
            <p:cNvSpPr>
              <a:spLocks noChangeShapeType="1"/>
            </p:cNvSpPr>
            <p:nvPr/>
          </p:nvSpPr>
          <p:spPr bwMode="auto">
            <a:xfrm flipH="1">
              <a:off x="1200" y="3504"/>
              <a:ext cx="144" cy="0"/>
            </a:xfrm>
            <a:prstGeom prst="line">
              <a:avLst/>
            </a:prstGeom>
            <a:noFill/>
            <a:ln w="28575">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Oval 283"/>
            <p:cNvSpPr>
              <a:spLocks noChangeArrowheads="1"/>
            </p:cNvSpPr>
            <p:nvPr/>
          </p:nvSpPr>
          <p:spPr bwMode="auto">
            <a:xfrm>
              <a:off x="1344" y="3456"/>
              <a:ext cx="96" cy="96"/>
            </a:xfrm>
            <a:prstGeom prst="ellipse">
              <a:avLst/>
            </a:prstGeom>
            <a:noFill/>
            <a:ln w="2857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300"/>
          <p:cNvGrpSpPr>
            <a:grpSpLocks/>
          </p:cNvGrpSpPr>
          <p:nvPr/>
        </p:nvGrpSpPr>
        <p:grpSpPr bwMode="auto">
          <a:xfrm>
            <a:off x="5156076" y="1880388"/>
            <a:ext cx="3724275" cy="1384301"/>
            <a:chOff x="769" y="1968"/>
            <a:chExt cx="2346" cy="872"/>
          </a:xfrm>
        </p:grpSpPr>
        <p:sp>
          <p:nvSpPr>
            <p:cNvPr id="80" name="Line 245"/>
            <p:cNvSpPr>
              <a:spLocks noChangeShapeType="1"/>
            </p:cNvSpPr>
            <p:nvPr/>
          </p:nvSpPr>
          <p:spPr bwMode="auto">
            <a:xfrm>
              <a:off x="1056" y="216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Rectangle 246"/>
            <p:cNvSpPr>
              <a:spLocks noChangeArrowheads="1"/>
            </p:cNvSpPr>
            <p:nvPr/>
          </p:nvSpPr>
          <p:spPr bwMode="auto">
            <a:xfrm>
              <a:off x="1440" y="1969"/>
              <a:ext cx="768"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54000" bIns="10800"/>
            <a:lstStyle/>
            <a:p>
              <a:pPr>
                <a:lnSpc>
                  <a:spcPct val="110000"/>
                </a:lnSpc>
              </a:pPr>
              <a:r>
                <a:rPr lang="en-US" altLang="zh-CN" sz="2400" dirty="0">
                  <a:latin typeface="Tahoma" pitchFamily="34" charset="0"/>
                </a:rPr>
                <a:t>X</a:t>
              </a:r>
            </a:p>
            <a:p>
              <a:pPr>
                <a:lnSpc>
                  <a:spcPct val="110000"/>
                </a:lnSpc>
              </a:pPr>
              <a:r>
                <a:rPr lang="en-US" altLang="zh-CN" sz="2400" dirty="0">
                  <a:latin typeface="Tahoma" pitchFamily="34" charset="0"/>
                </a:rPr>
                <a:t>Y</a:t>
              </a:r>
            </a:p>
            <a:p>
              <a:pPr>
                <a:lnSpc>
                  <a:spcPct val="110000"/>
                </a:lnSpc>
              </a:pPr>
              <a:r>
                <a:rPr lang="en-US" altLang="zh-CN" sz="2400" dirty="0">
                  <a:latin typeface="Tahoma" pitchFamily="34" charset="0"/>
                </a:rPr>
                <a:t>CI</a:t>
              </a:r>
            </a:p>
          </p:txBody>
        </p:sp>
        <p:sp>
          <p:nvSpPr>
            <p:cNvPr id="82" name="Line 250"/>
            <p:cNvSpPr>
              <a:spLocks noChangeShapeType="1"/>
            </p:cNvSpPr>
            <p:nvPr/>
          </p:nvSpPr>
          <p:spPr bwMode="auto">
            <a:xfrm>
              <a:off x="2216" y="2257"/>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Text Box 251"/>
            <p:cNvSpPr txBox="1">
              <a:spLocks noChangeArrowheads="1"/>
            </p:cNvSpPr>
            <p:nvPr/>
          </p:nvSpPr>
          <p:spPr bwMode="auto">
            <a:xfrm>
              <a:off x="2635" y="2113"/>
              <a:ext cx="48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accent4"/>
                  </a:solidFill>
                  <a:latin typeface="Tahoma" pitchFamily="34" charset="0"/>
                </a:rPr>
                <a:t>S</a:t>
              </a:r>
              <a:r>
                <a:rPr lang="en-US" altLang="zh-CN" sz="2800" baseline="-25000" dirty="0">
                  <a:solidFill>
                    <a:schemeClr val="accent4"/>
                  </a:solidFill>
                  <a:latin typeface="Tahoma" pitchFamily="34" charset="0"/>
                </a:rPr>
                <a:t>i</a:t>
              </a:r>
            </a:p>
            <a:p>
              <a:r>
                <a:rPr lang="en-US" altLang="zh-CN" sz="2800" dirty="0">
                  <a:solidFill>
                    <a:schemeClr val="accent4"/>
                  </a:solidFill>
                  <a:latin typeface="Tahoma" pitchFamily="34" charset="0"/>
                </a:rPr>
                <a:t>C</a:t>
              </a:r>
              <a:r>
                <a:rPr lang="en-US" altLang="zh-CN" sz="2800" baseline="-25000" dirty="0">
                  <a:solidFill>
                    <a:schemeClr val="accent4"/>
                  </a:solidFill>
                  <a:latin typeface="Tahoma" pitchFamily="34" charset="0"/>
                </a:rPr>
                <a:t>i+1</a:t>
              </a:r>
            </a:p>
          </p:txBody>
        </p:sp>
        <p:sp>
          <p:nvSpPr>
            <p:cNvPr id="84" name="Text Box 253"/>
            <p:cNvSpPr txBox="1">
              <a:spLocks noChangeArrowheads="1"/>
            </p:cNvSpPr>
            <p:nvPr/>
          </p:nvSpPr>
          <p:spPr bwMode="auto">
            <a:xfrm>
              <a:off x="769" y="1968"/>
              <a:ext cx="287"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800" dirty="0">
                  <a:solidFill>
                    <a:schemeClr val="accent4"/>
                  </a:solidFill>
                  <a:latin typeface="Tahoma" pitchFamily="34" charset="0"/>
                </a:rPr>
                <a:t>X</a:t>
              </a:r>
              <a:r>
                <a:rPr lang="en-US" altLang="zh-CN" sz="2800" baseline="-25000" dirty="0">
                  <a:solidFill>
                    <a:schemeClr val="accent4"/>
                  </a:solidFill>
                  <a:latin typeface="Tahoma" pitchFamily="34" charset="0"/>
                </a:rPr>
                <a:t>i</a:t>
              </a:r>
              <a:endParaRPr lang="en-US" altLang="zh-CN" sz="2800" dirty="0">
                <a:solidFill>
                  <a:schemeClr val="accent4"/>
                </a:solidFill>
                <a:latin typeface="Tahoma" pitchFamily="34" charset="0"/>
              </a:endParaRPr>
            </a:p>
            <a:p>
              <a:pPr algn="r"/>
              <a:r>
                <a:rPr lang="en-US" altLang="zh-CN" sz="2800" dirty="0">
                  <a:solidFill>
                    <a:schemeClr val="accent4"/>
                  </a:solidFill>
                  <a:latin typeface="Tahoma" pitchFamily="34" charset="0"/>
                </a:rPr>
                <a:t>Y</a:t>
              </a:r>
              <a:r>
                <a:rPr lang="en-US" altLang="zh-CN" sz="2800" baseline="-25000" dirty="0">
                  <a:solidFill>
                    <a:schemeClr val="accent4"/>
                  </a:solidFill>
                  <a:latin typeface="Tahoma" pitchFamily="34" charset="0"/>
                </a:rPr>
                <a:t>i</a:t>
              </a:r>
            </a:p>
            <a:p>
              <a:pPr algn="r"/>
              <a:r>
                <a:rPr lang="en-US" altLang="zh-CN" sz="2800" dirty="0" err="1">
                  <a:solidFill>
                    <a:schemeClr val="accent4"/>
                  </a:solidFill>
                  <a:latin typeface="Tahoma" pitchFamily="34" charset="0"/>
                </a:rPr>
                <a:t>C</a:t>
              </a:r>
              <a:r>
                <a:rPr lang="en-US" altLang="zh-CN" sz="2800" baseline="-25000" dirty="0" err="1">
                  <a:solidFill>
                    <a:schemeClr val="accent4"/>
                  </a:solidFill>
                  <a:latin typeface="Tahoma" pitchFamily="34" charset="0"/>
                </a:rPr>
                <a:t>i</a:t>
              </a:r>
              <a:endParaRPr lang="en-US" altLang="zh-CN" sz="2800" baseline="-25000" dirty="0">
                <a:solidFill>
                  <a:schemeClr val="accent4"/>
                </a:solidFill>
                <a:latin typeface="Tahoma" pitchFamily="34" charset="0"/>
              </a:endParaRPr>
            </a:p>
          </p:txBody>
        </p:sp>
        <p:sp>
          <p:nvSpPr>
            <p:cNvPr id="85" name="Text Box 285"/>
            <p:cNvSpPr txBox="1">
              <a:spLocks noChangeArrowheads="1"/>
            </p:cNvSpPr>
            <p:nvPr/>
          </p:nvSpPr>
          <p:spPr bwMode="auto">
            <a:xfrm>
              <a:off x="1816" y="2079"/>
              <a:ext cx="32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18000">
              <a:spAutoFit/>
            </a:bodyPr>
            <a:lstStyle/>
            <a:p>
              <a:pPr algn="r">
                <a:lnSpc>
                  <a:spcPct val="120000"/>
                </a:lnSpc>
              </a:pPr>
              <a:r>
                <a:rPr lang="en-US" altLang="zh-CN" sz="2400" dirty="0">
                  <a:latin typeface="Tahoma" pitchFamily="34" charset="0"/>
                </a:rPr>
                <a:t>S</a:t>
              </a:r>
            </a:p>
            <a:p>
              <a:pPr algn="r">
                <a:lnSpc>
                  <a:spcPct val="120000"/>
                </a:lnSpc>
              </a:pPr>
              <a:r>
                <a:rPr lang="en-US" altLang="zh-CN" sz="2400" dirty="0">
                  <a:latin typeface="Tahoma" pitchFamily="34" charset="0"/>
                </a:rPr>
                <a:t>CO</a:t>
              </a:r>
              <a:endParaRPr lang="zh-CN" altLang="en-US" sz="2400" dirty="0">
                <a:latin typeface="Tahoma" pitchFamily="34" charset="0"/>
              </a:endParaRPr>
            </a:p>
          </p:txBody>
        </p:sp>
        <p:sp>
          <p:nvSpPr>
            <p:cNvPr id="86" name="Line 295"/>
            <p:cNvSpPr>
              <a:spLocks noChangeShapeType="1"/>
            </p:cNvSpPr>
            <p:nvPr/>
          </p:nvSpPr>
          <p:spPr bwMode="auto">
            <a:xfrm>
              <a:off x="1056" y="240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7" name="Line 296"/>
            <p:cNvSpPr>
              <a:spLocks noChangeShapeType="1"/>
            </p:cNvSpPr>
            <p:nvPr/>
          </p:nvSpPr>
          <p:spPr bwMode="auto">
            <a:xfrm>
              <a:off x="1056" y="2640"/>
              <a:ext cx="384" cy="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297"/>
            <p:cNvSpPr>
              <a:spLocks noChangeShapeType="1"/>
            </p:cNvSpPr>
            <p:nvPr/>
          </p:nvSpPr>
          <p:spPr bwMode="auto">
            <a:xfrm>
              <a:off x="2216" y="2545"/>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9" name="Text Box 302"/>
          <p:cNvSpPr txBox="1">
            <a:spLocks noChangeArrowheads="1"/>
          </p:cNvSpPr>
          <p:nvPr/>
        </p:nvSpPr>
        <p:spPr bwMode="auto">
          <a:xfrm>
            <a:off x="7808788" y="4120759"/>
            <a:ext cx="5741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Tahoma" pitchFamily="34" charset="0"/>
              </a:rPr>
              <a:t>CLK</a:t>
            </a:r>
          </a:p>
        </p:txBody>
      </p:sp>
      <p:sp>
        <p:nvSpPr>
          <p:cNvPr id="90" name="Text Box 324"/>
          <p:cNvSpPr txBox="1">
            <a:spLocks noChangeArrowheads="1"/>
          </p:cNvSpPr>
          <p:nvPr/>
        </p:nvSpPr>
        <p:spPr bwMode="auto">
          <a:xfrm>
            <a:off x="5269074" y="4894826"/>
            <a:ext cx="2954655"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ea typeface="黑体" pitchFamily="2" charset="-122"/>
              </a:rPr>
              <a:t>串行输入、串行输出</a:t>
            </a:r>
          </a:p>
          <a:p>
            <a:pPr>
              <a:lnSpc>
                <a:spcPct val="140000"/>
              </a:lnSpc>
            </a:pPr>
            <a:r>
              <a:rPr lang="zh-CN" altLang="en-US" sz="2400" dirty="0">
                <a:ea typeface="黑体" pitchFamily="2" charset="-122"/>
              </a:rPr>
              <a:t>注意：</a:t>
            </a:r>
            <a:r>
              <a:rPr lang="zh-CN" altLang="en-US" sz="2400" dirty="0">
                <a:solidFill>
                  <a:srgbClr val="FF0000"/>
                </a:solidFill>
                <a:ea typeface="黑体" pitchFamily="2" charset="-122"/>
              </a:rPr>
              <a:t>时钟同步</a:t>
            </a:r>
          </a:p>
        </p:txBody>
      </p:sp>
      <p:sp>
        <p:nvSpPr>
          <p:cNvPr id="2" name="矩形 1"/>
          <p:cNvSpPr/>
          <p:nvPr/>
        </p:nvSpPr>
        <p:spPr>
          <a:xfrm>
            <a:off x="5439159" y="1246869"/>
            <a:ext cx="2693318" cy="506934"/>
          </a:xfrm>
          <a:prstGeom prst="rect">
            <a:avLst/>
          </a:prstGeom>
        </p:spPr>
        <p:txBody>
          <a:bodyPr wrap="square">
            <a:spAutoFit/>
          </a:bodyPr>
          <a:lstStyle/>
          <a:p>
            <a:pPr>
              <a:lnSpc>
                <a:spcPct val="120000"/>
              </a:lnSpc>
            </a:pPr>
            <a:r>
              <a:rPr lang="zh-CN" altLang="en-US" sz="2400" dirty="0">
                <a:ea typeface="华文新魏" pitchFamily="2" charset="-122"/>
              </a:rPr>
              <a:t>串行</a:t>
            </a:r>
            <a:r>
              <a:rPr lang="zh-CN" altLang="en-US" sz="2400" dirty="0" smtClean="0">
                <a:ea typeface="华文新魏" pitchFamily="2" charset="-122"/>
              </a:rPr>
              <a:t>输入加法器</a:t>
            </a:r>
            <a:endParaRPr lang="zh-CN" altLang="en-US" sz="2400" dirty="0">
              <a:ea typeface="华文新魏" pitchFamily="2" charset="-122"/>
            </a:endParaRPr>
          </a:p>
        </p:txBody>
      </p:sp>
    </p:spTree>
    <p:extLst>
      <p:ext uri="{BB962C8B-B14F-4D97-AF65-F5344CB8AC3E}">
        <p14:creationId xmlns:p14="http://schemas.microsoft.com/office/powerpoint/2010/main" val="587065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blinds(horizontal)">
                                      <p:cBhvr>
                                        <p:cTn id="7" dur="500"/>
                                        <p:tgtEl>
                                          <p:spTgt spid="41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6797"/>
                                        </p:tgtEl>
                                        <p:attrNameLst>
                                          <p:attrName>style.visibility</p:attrName>
                                        </p:attrNameLst>
                                      </p:cBhvr>
                                      <p:to>
                                        <p:strVal val="visible"/>
                                      </p:to>
                                    </p:set>
                                    <p:animEffect transition="in" filter="blinds(horizontal)">
                                      <p:cBhvr>
                                        <p:cTn id="12" dur="500"/>
                                        <p:tgtEl>
                                          <p:spTgt spid="416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6809"/>
                                        </p:tgtEl>
                                        <p:attrNameLst>
                                          <p:attrName>style.visibility</p:attrName>
                                        </p:attrNameLst>
                                      </p:cBhvr>
                                      <p:to>
                                        <p:strVal val="visible"/>
                                      </p:to>
                                    </p:set>
                                    <p:animEffect transition="in" filter="wipe(up)">
                                      <p:cBhvr>
                                        <p:cTn id="17" dur="500"/>
                                        <p:tgtEl>
                                          <p:spTgt spid="4168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6816"/>
                                        </p:tgtEl>
                                        <p:attrNameLst>
                                          <p:attrName>style.visibility</p:attrName>
                                        </p:attrNameLst>
                                      </p:cBhvr>
                                      <p:to>
                                        <p:strVal val="visible"/>
                                      </p:to>
                                    </p:set>
                                    <p:animEffect transition="in" filter="wipe(left)">
                                      <p:cBhvr>
                                        <p:cTn id="22" dur="500"/>
                                        <p:tgtEl>
                                          <p:spTgt spid="4168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blinds(horizontal)">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blinds(horizontal)">
                                      <p:cBhvr>
                                        <p:cTn id="36" dur="500"/>
                                        <p:tgtEl>
                                          <p:spTgt spid="7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blinds(horizontal)">
                                      <p:cBhvr>
                                        <p:cTn id="41" dur="5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0">
                                            <p:txEl>
                                              <p:pRg st="0" end="0"/>
                                            </p:txEl>
                                          </p:spTgt>
                                        </p:tgtEl>
                                        <p:attrNameLst>
                                          <p:attrName>style.visibility</p:attrName>
                                        </p:attrNameLst>
                                      </p:cBhvr>
                                      <p:to>
                                        <p:strVal val="visible"/>
                                      </p:to>
                                    </p:set>
                                    <p:animEffect transition="in" filter="blinds(horizontal)">
                                      <p:cBhvr>
                                        <p:cTn id="46" dur="500"/>
                                        <p:tgtEl>
                                          <p:spTgt spid="9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0">
                                            <p:txEl>
                                              <p:pRg st="1" end="1"/>
                                            </p:txEl>
                                          </p:spTgt>
                                        </p:tgtEl>
                                        <p:attrNameLst>
                                          <p:attrName>style.visibility</p:attrName>
                                        </p:attrNameLst>
                                      </p:cBhvr>
                                      <p:to>
                                        <p:strVal val="visible"/>
                                      </p:to>
                                    </p:set>
                                    <p:animEffect transition="in" filter="blinds(horizontal)">
                                      <p:cBhvr>
                                        <p:cTn id="51" dur="500"/>
                                        <p:tgtEl>
                                          <p:spTgt spid="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utoUpdateAnimBg="0"/>
      <p:bldP spid="90" grpId="0" build="p" autoUpdateAnimBg="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zh-CN" altLang="en-US" b="0" dirty="0"/>
              <a:t>锁存器总结 </a:t>
            </a:r>
            <a:endParaRPr lang="zh-CN" altLang="en-US" dirty="0"/>
          </a:p>
        </p:txBody>
      </p:sp>
      <p:sp>
        <p:nvSpPr>
          <p:cNvPr id="3" name="内容占位符 2"/>
          <p:cNvSpPr>
            <a:spLocks noGrp="1"/>
          </p:cNvSpPr>
          <p:nvPr>
            <p:ph idx="1"/>
          </p:nvPr>
        </p:nvSpPr>
        <p:spPr/>
        <p:txBody>
          <a:bodyPr/>
          <a:lstStyle/>
          <a:p>
            <a:r>
              <a:rPr lang="zh-CN" altLang="en-US" sz="3200" kern="1200" dirty="0">
                <a:latin typeface="Arial" charset="0"/>
                <a:ea typeface="宋体" pitchFamily="2" charset="-122"/>
              </a:rPr>
              <a:t>应用场合：数据</a:t>
            </a:r>
            <a:r>
              <a:rPr lang="zh-CN" altLang="en-US" sz="3200" kern="1200" dirty="0" smtClean="0">
                <a:latin typeface="Arial" charset="0"/>
                <a:ea typeface="宋体" pitchFamily="2" charset="-122"/>
              </a:rPr>
              <a:t>有效滞后于</a:t>
            </a:r>
            <a:r>
              <a:rPr lang="zh-CN" altLang="en-US" sz="3200" kern="1200" dirty="0">
                <a:latin typeface="Arial" charset="0"/>
                <a:ea typeface="宋体" pitchFamily="2" charset="-122"/>
              </a:rPr>
              <a:t>使</a:t>
            </a:r>
            <a:r>
              <a:rPr lang="zh-CN" altLang="en-US" sz="3200" kern="1200" dirty="0" smtClean="0">
                <a:latin typeface="Arial" charset="0"/>
                <a:ea typeface="宋体" pitchFamily="2" charset="-122"/>
              </a:rPr>
              <a:t>能信号</a:t>
            </a:r>
            <a:r>
              <a:rPr lang="zh-CN" altLang="en-US" sz="3200" kern="1200" dirty="0">
                <a:latin typeface="Arial" charset="0"/>
                <a:ea typeface="宋体" pitchFamily="2" charset="-122"/>
              </a:rPr>
              <a:t>有效。这</a:t>
            </a:r>
            <a:r>
              <a:rPr lang="zh-CN" altLang="en-US" sz="3200" kern="1200" dirty="0" smtClean="0">
                <a:latin typeface="Arial" charset="0"/>
                <a:ea typeface="宋体" pitchFamily="2" charset="-122"/>
              </a:rPr>
              <a:t>意味着使能信号</a:t>
            </a:r>
            <a:r>
              <a:rPr lang="zh-CN" altLang="en-US" sz="3200" kern="1200" dirty="0">
                <a:latin typeface="Arial" charset="0"/>
                <a:ea typeface="宋体" pitchFamily="2" charset="-122"/>
              </a:rPr>
              <a:t>先到，数据信号后到。</a:t>
            </a:r>
            <a:endParaRPr lang="en-US" altLang="zh-CN" dirty="0" smtClean="0"/>
          </a:p>
          <a:p>
            <a:r>
              <a:rPr lang="zh-CN" altLang="en-US" dirty="0" smtClean="0"/>
              <a:t>优点</a:t>
            </a:r>
            <a:r>
              <a:rPr lang="zh-CN" altLang="en-US" dirty="0"/>
              <a:t>： </a:t>
            </a:r>
            <a:endParaRPr lang="en-US" altLang="zh-CN" dirty="0" smtClean="0"/>
          </a:p>
          <a:p>
            <a:pPr lvl="1"/>
            <a:r>
              <a:rPr lang="zh-CN" altLang="en-US" dirty="0" smtClean="0"/>
              <a:t>速度比</a:t>
            </a:r>
            <a:r>
              <a:rPr lang="zh-CN" altLang="en-US" dirty="0"/>
              <a:t>较快 </a:t>
            </a:r>
            <a:r>
              <a:rPr lang="zh-CN" altLang="en-US" dirty="0" smtClean="0"/>
              <a:t>；</a:t>
            </a:r>
            <a:endParaRPr lang="en-US" altLang="zh-CN" dirty="0" smtClean="0"/>
          </a:p>
          <a:p>
            <a:pPr lvl="1"/>
            <a:r>
              <a:rPr lang="zh-CN" altLang="en-US" dirty="0" smtClean="0"/>
              <a:t>采用</a:t>
            </a:r>
            <a:r>
              <a:rPr lang="zh-CN" altLang="en-US" dirty="0"/>
              <a:t>的门比</a:t>
            </a:r>
            <a:r>
              <a:rPr lang="zh-CN" altLang="en-US" dirty="0" smtClean="0"/>
              <a:t>较少</a:t>
            </a:r>
            <a:r>
              <a:rPr lang="zh-CN" altLang="en-US" dirty="0"/>
              <a:t>。</a:t>
            </a:r>
          </a:p>
          <a:p>
            <a:r>
              <a:rPr lang="zh-CN" altLang="en-US" dirty="0" smtClean="0"/>
              <a:t>缺点</a:t>
            </a:r>
            <a:r>
              <a:rPr lang="zh-CN" altLang="en-US" dirty="0"/>
              <a:t>： </a:t>
            </a:r>
          </a:p>
          <a:p>
            <a:pPr lvl="1"/>
            <a:r>
              <a:rPr lang="zh-CN" altLang="en-US" sz="2800" kern="1200" dirty="0">
                <a:latin typeface="Arial" charset="0"/>
                <a:ea typeface="宋体" pitchFamily="2" charset="-122"/>
              </a:rPr>
              <a:t>时序分析较</a:t>
            </a:r>
            <a:r>
              <a:rPr lang="zh-CN" altLang="en-US" sz="2800" kern="1200" dirty="0" smtClean="0">
                <a:latin typeface="Arial" charset="0"/>
                <a:ea typeface="宋体" pitchFamily="2" charset="-122"/>
              </a:rPr>
              <a:t>困难</a:t>
            </a:r>
            <a:endParaRPr lang="zh-CN" altLang="en-US" sz="2800" kern="1200" dirty="0">
              <a:latin typeface="Arial" charset="0"/>
              <a:ea typeface="宋体" pitchFamily="2" charset="-122"/>
            </a:endParaRPr>
          </a:p>
          <a:p>
            <a:pPr lvl="1"/>
            <a:r>
              <a:rPr lang="zh-CN" altLang="en-US" sz="2800" kern="1200" dirty="0" smtClean="0">
                <a:latin typeface="Arial" charset="0"/>
                <a:ea typeface="宋体" pitchFamily="2" charset="-122"/>
              </a:rPr>
              <a:t>容易</a:t>
            </a:r>
            <a:r>
              <a:rPr lang="zh-CN" altLang="en-US" sz="2800" kern="1200" dirty="0">
                <a:latin typeface="Arial" charset="0"/>
                <a:ea typeface="宋体" pitchFamily="2" charset="-122"/>
              </a:rPr>
              <a:t>产生</a:t>
            </a:r>
            <a:r>
              <a:rPr lang="zh-CN" altLang="en-US" sz="2800" kern="1200" dirty="0" smtClean="0">
                <a:latin typeface="Arial" charset="0"/>
                <a:ea typeface="宋体" pitchFamily="2" charset="-122"/>
              </a:rPr>
              <a:t>毛刺</a:t>
            </a:r>
            <a:r>
              <a:rPr lang="en-US" altLang="zh-CN" sz="2800" kern="1200" dirty="0" smtClean="0">
                <a:latin typeface="Arial" charset="0"/>
                <a:ea typeface="宋体" pitchFamily="2" charset="-122"/>
              </a:rPr>
              <a:t>,</a:t>
            </a:r>
            <a:r>
              <a:rPr lang="zh-CN" altLang="en-US" sz="2800" dirty="0" smtClean="0"/>
              <a:t>进而</a:t>
            </a:r>
            <a:r>
              <a:rPr lang="zh-CN" altLang="en-US" sz="2800" dirty="0"/>
              <a:t>产生震荡和不确定状态 </a:t>
            </a:r>
          </a:p>
          <a:p>
            <a:r>
              <a:rPr lang="zh-CN" altLang="en-US" dirty="0" smtClean="0"/>
              <a:t>如何</a:t>
            </a:r>
            <a:r>
              <a:rPr lang="zh-CN" altLang="en-US" dirty="0"/>
              <a:t>解决不稳定的问题？ </a:t>
            </a:r>
          </a:p>
          <a:p>
            <a:pPr lvl="1"/>
            <a:r>
              <a:rPr lang="zh-CN" altLang="en-US" dirty="0" smtClean="0"/>
              <a:t>采用</a:t>
            </a:r>
            <a:r>
              <a:rPr lang="zh-CN" altLang="en-US" dirty="0"/>
              <a:t>同步时钟</a:t>
            </a:r>
            <a:r>
              <a:rPr lang="en-US" altLang="zh-CN" dirty="0"/>
              <a:t>(clock) </a:t>
            </a:r>
          </a:p>
          <a:p>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32</a:t>
            </a:fld>
            <a:endParaRPr lang="en-US" altLang="zh-CN"/>
          </a:p>
        </p:txBody>
      </p:sp>
    </p:spTree>
    <p:extLst>
      <p:ext uri="{BB962C8B-B14F-4D97-AF65-F5344CB8AC3E}">
        <p14:creationId xmlns:p14="http://schemas.microsoft.com/office/powerpoint/2010/main" val="3357799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en-US"/>
              <a:t>触发器</a:t>
            </a:r>
          </a:p>
        </p:txBody>
      </p:sp>
      <p:sp>
        <p:nvSpPr>
          <p:cNvPr id="434179" name="Rectangle 3"/>
          <p:cNvSpPr>
            <a:spLocks noGrp="1" noChangeArrowheads="1"/>
          </p:cNvSpPr>
          <p:nvPr>
            <p:ph idx="1"/>
          </p:nvPr>
        </p:nvSpPr>
        <p:spPr/>
        <p:txBody>
          <a:bodyPr/>
          <a:lstStyle/>
          <a:p>
            <a:pPr algn="ctr">
              <a:lnSpc>
                <a:spcPct val="130000"/>
              </a:lnSpc>
            </a:pPr>
            <a:r>
              <a:rPr lang="zh-CN" altLang="en-US" dirty="0"/>
              <a:t>只在时钟信号的边沿改变其输出状态</a:t>
            </a:r>
          </a:p>
        </p:txBody>
      </p:sp>
      <p:sp>
        <p:nvSpPr>
          <p:cNvPr id="4" name="日期占位符 3"/>
          <p:cNvSpPr>
            <a:spLocks noGrp="1"/>
          </p:cNvSpPr>
          <p:nvPr>
            <p:ph type="dt" sz="half" idx="10"/>
          </p:nvPr>
        </p:nvSpPr>
        <p:spPr/>
        <p:txBody>
          <a:bodyPr/>
          <a:lstStyle/>
          <a:p>
            <a:pPr>
              <a:defRPr/>
            </a:pPr>
            <a:fld id="{60C2C66C-854B-41FD-B381-0AB4C4A15662}" type="datetime1">
              <a:rPr lang="zh-CN" altLang="en-US" smtClean="0"/>
              <a:t>2016/5/5</a:t>
            </a:fld>
            <a:endParaRPr lang="en-US" altLang="zh-CN"/>
          </a:p>
        </p:txBody>
      </p:sp>
      <p:sp>
        <p:nvSpPr>
          <p:cNvPr id="6" name="页脚占位符 5"/>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7" name="灯片编号占位符 6"/>
          <p:cNvSpPr>
            <a:spLocks noGrp="1"/>
          </p:cNvSpPr>
          <p:nvPr>
            <p:ph type="sldNum" sz="quarter" idx="12"/>
          </p:nvPr>
        </p:nvSpPr>
        <p:spPr/>
        <p:txBody>
          <a:bodyPr/>
          <a:lstStyle/>
          <a:p>
            <a:pPr>
              <a:defRPr/>
            </a:pPr>
            <a:fld id="{9FA417FE-F425-4737-9F54-FC407C36B58E}" type="slidenum">
              <a:rPr lang="en-US" altLang="zh-CN" smtClean="0"/>
              <a:pPr>
                <a:defRPr/>
              </a:pPr>
              <a:t>33</a:t>
            </a:fld>
            <a:endParaRPr lang="en-US" altLang="zh-CN"/>
          </a:p>
        </p:txBody>
      </p:sp>
      <p:grpSp>
        <p:nvGrpSpPr>
          <p:cNvPr id="434180" name="Group 4"/>
          <p:cNvGrpSpPr>
            <a:grpSpLocks/>
          </p:cNvGrpSpPr>
          <p:nvPr/>
        </p:nvGrpSpPr>
        <p:grpSpPr bwMode="auto">
          <a:xfrm>
            <a:off x="1600200" y="3004592"/>
            <a:ext cx="5410200" cy="838200"/>
            <a:chOff x="1008" y="2928"/>
            <a:chExt cx="3408" cy="528"/>
          </a:xfrm>
        </p:grpSpPr>
        <p:sp>
          <p:nvSpPr>
            <p:cNvPr id="434181" name="Line 5"/>
            <p:cNvSpPr>
              <a:spLocks noChangeShapeType="1"/>
            </p:cNvSpPr>
            <p:nvPr/>
          </p:nvSpPr>
          <p:spPr bwMode="auto">
            <a:xfrm>
              <a:off x="1536" y="3312"/>
              <a:ext cx="72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2" name="Line 6"/>
            <p:cNvSpPr>
              <a:spLocks noChangeShapeType="1"/>
            </p:cNvSpPr>
            <p:nvPr/>
          </p:nvSpPr>
          <p:spPr bwMode="auto">
            <a:xfrm flipV="1">
              <a:off x="2256" y="2928"/>
              <a:ext cx="192"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3" name="Line 7"/>
            <p:cNvSpPr>
              <a:spLocks noChangeShapeType="1"/>
            </p:cNvSpPr>
            <p:nvPr/>
          </p:nvSpPr>
          <p:spPr bwMode="auto">
            <a:xfrm flipH="1" flipV="1">
              <a:off x="3504" y="2928"/>
              <a:ext cx="192" cy="38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4" name="Line 8"/>
            <p:cNvSpPr>
              <a:spLocks noChangeShapeType="1"/>
            </p:cNvSpPr>
            <p:nvPr/>
          </p:nvSpPr>
          <p:spPr bwMode="auto">
            <a:xfrm>
              <a:off x="2448" y="2928"/>
              <a:ext cx="105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5" name="Line 9"/>
            <p:cNvSpPr>
              <a:spLocks noChangeShapeType="1"/>
            </p:cNvSpPr>
            <p:nvPr/>
          </p:nvSpPr>
          <p:spPr bwMode="auto">
            <a:xfrm>
              <a:off x="3696" y="3312"/>
              <a:ext cx="72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4186" name="Text Box 10"/>
            <p:cNvSpPr txBox="1">
              <a:spLocks noChangeArrowheads="1"/>
            </p:cNvSpPr>
            <p:nvPr/>
          </p:nvSpPr>
          <p:spPr bwMode="auto">
            <a:xfrm>
              <a:off x="1008" y="3168"/>
              <a:ext cx="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rPr>
                <a:t>CLK</a:t>
              </a:r>
            </a:p>
          </p:txBody>
        </p:sp>
      </p:grpSp>
      <p:sp>
        <p:nvSpPr>
          <p:cNvPr id="434187" name="AutoShape 11"/>
          <p:cNvSpPr>
            <a:spLocks noChangeArrowheads="1"/>
          </p:cNvSpPr>
          <p:nvPr/>
        </p:nvSpPr>
        <p:spPr bwMode="auto">
          <a:xfrm>
            <a:off x="1403648" y="1844824"/>
            <a:ext cx="1472952" cy="1080120"/>
          </a:xfrm>
          <a:prstGeom prst="wedgeRoundRectCallout">
            <a:avLst>
              <a:gd name="adj1" fmla="val 93833"/>
              <a:gd name="adj2" fmla="val 79903"/>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800" dirty="0">
                <a:ea typeface="黑体" pitchFamily="2" charset="-122"/>
              </a:rPr>
              <a:t>正边沿</a:t>
            </a:r>
          </a:p>
          <a:p>
            <a:pPr algn="ctr">
              <a:lnSpc>
                <a:spcPct val="110000"/>
              </a:lnSpc>
            </a:pPr>
            <a:r>
              <a:rPr lang="zh-CN" altLang="en-US" sz="2800" dirty="0">
                <a:ea typeface="黑体" pitchFamily="2" charset="-122"/>
              </a:rPr>
              <a:t>上升沿</a:t>
            </a:r>
          </a:p>
        </p:txBody>
      </p:sp>
      <p:sp>
        <p:nvSpPr>
          <p:cNvPr id="434188" name="AutoShape 12"/>
          <p:cNvSpPr>
            <a:spLocks noChangeArrowheads="1"/>
          </p:cNvSpPr>
          <p:nvPr/>
        </p:nvSpPr>
        <p:spPr bwMode="auto">
          <a:xfrm>
            <a:off x="6315645" y="1989584"/>
            <a:ext cx="1389509" cy="935360"/>
          </a:xfrm>
          <a:prstGeom prst="wedgeRoundRectCallout">
            <a:avLst>
              <a:gd name="adj1" fmla="val -82500"/>
              <a:gd name="adj2" fmla="val 75491"/>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800">
                <a:ea typeface="黑体" pitchFamily="2" charset="-122"/>
              </a:rPr>
              <a:t>负边沿</a:t>
            </a:r>
          </a:p>
          <a:p>
            <a:pPr algn="ctr">
              <a:lnSpc>
                <a:spcPct val="110000"/>
              </a:lnSpc>
            </a:pPr>
            <a:r>
              <a:rPr lang="zh-CN" altLang="en-US" sz="2800">
                <a:ea typeface="黑体" pitchFamily="2" charset="-122"/>
              </a:rPr>
              <a:t>下降沿</a:t>
            </a:r>
          </a:p>
        </p:txBody>
      </p:sp>
      <p:graphicFrame>
        <p:nvGraphicFramePr>
          <p:cNvPr id="2" name="对象 1"/>
          <p:cNvGraphicFramePr>
            <a:graphicFrameLocks noChangeAspect="1"/>
          </p:cNvGraphicFramePr>
          <p:nvPr>
            <p:extLst>
              <p:ext uri="{D42A27DB-BD31-4B8C-83A1-F6EECF244321}">
                <p14:modId xmlns:p14="http://schemas.microsoft.com/office/powerpoint/2010/main" val="1531395923"/>
              </p:ext>
            </p:extLst>
          </p:nvPr>
        </p:nvGraphicFramePr>
        <p:xfrm>
          <a:off x="-86568" y="3251316"/>
          <a:ext cx="1686768" cy="1182952"/>
        </p:xfrm>
        <a:graphic>
          <a:graphicData uri="http://schemas.openxmlformats.org/presentationml/2006/ole">
            <mc:AlternateContent xmlns:mc="http://schemas.openxmlformats.org/markup-compatibility/2006">
              <mc:Choice xmlns:v="urn:schemas-microsoft-com:vml" Requires="v">
                <p:oleObj spid="_x0000_s26928" name="Visio" r:id="rId3" imgW="2395995" imgH="1768335" progId="Visio.Drawing.11">
                  <p:embed/>
                </p:oleObj>
              </mc:Choice>
              <mc:Fallback>
                <p:oleObj name="Visio" r:id="rId3" imgW="2395995" imgH="1768335" progId="Visio.Drawing.11">
                  <p:embed/>
                  <p:pic>
                    <p:nvPicPr>
                      <p:cNvPr id="0" name="Object 6"/>
                      <p:cNvPicPr>
                        <a:picLocks noChangeAspect="1" noChangeArrowheads="1"/>
                      </p:cNvPicPr>
                      <p:nvPr/>
                    </p:nvPicPr>
                    <p:blipFill>
                      <a:blip r:embed="rId4"/>
                      <a:srcRect/>
                      <a:stretch>
                        <a:fillRect/>
                      </a:stretch>
                    </p:blipFill>
                    <p:spPr bwMode="auto">
                      <a:xfrm>
                        <a:off x="-86568" y="3251316"/>
                        <a:ext cx="1686768" cy="1182952"/>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00260878"/>
              </p:ext>
            </p:extLst>
          </p:nvPr>
        </p:nvGraphicFramePr>
        <p:xfrm>
          <a:off x="7164288" y="3043074"/>
          <a:ext cx="1875327" cy="1295850"/>
        </p:xfrm>
        <a:graphic>
          <a:graphicData uri="http://schemas.openxmlformats.org/presentationml/2006/ole">
            <mc:AlternateContent xmlns:mc="http://schemas.openxmlformats.org/markup-compatibility/2006">
              <mc:Choice xmlns:v="urn:schemas-microsoft-com:vml" Requires="v">
                <p:oleObj spid="_x0000_s26929" name="Visio" r:id="rId5" imgW="2439186" imgH="1768335" progId="Visio.Drawing.11">
                  <p:embed/>
                </p:oleObj>
              </mc:Choice>
              <mc:Fallback>
                <p:oleObj name="Visio" r:id="rId5" imgW="2439186" imgH="1768335" progId="Visio.Drawing.11">
                  <p:embed/>
                  <p:pic>
                    <p:nvPicPr>
                      <p:cNvPr id="0" name="Object 7"/>
                      <p:cNvPicPr>
                        <a:picLocks noChangeAspect="1" noChangeArrowheads="1"/>
                      </p:cNvPicPr>
                      <p:nvPr/>
                    </p:nvPicPr>
                    <p:blipFill>
                      <a:blip r:embed="rId6"/>
                      <a:srcRect/>
                      <a:stretch>
                        <a:fillRect/>
                      </a:stretch>
                    </p:blipFill>
                    <p:spPr bwMode="auto">
                      <a:xfrm>
                        <a:off x="7164288" y="3043074"/>
                        <a:ext cx="1875327" cy="1295850"/>
                      </a:xfrm>
                      <a:prstGeom prst="rect">
                        <a:avLst/>
                      </a:prstGeom>
                      <a:noFill/>
                      <a:ln>
                        <a:noFill/>
                      </a:ln>
                      <a:effectLst/>
                    </p:spPr>
                  </p:pic>
                </p:oleObj>
              </mc:Fallback>
            </mc:AlternateContent>
          </a:graphicData>
        </a:graphic>
      </p:graphicFrame>
      <p:grpSp>
        <p:nvGrpSpPr>
          <p:cNvPr id="17" name="Group 8"/>
          <p:cNvGrpSpPr>
            <a:grpSpLocks/>
          </p:cNvGrpSpPr>
          <p:nvPr/>
        </p:nvGrpSpPr>
        <p:grpSpPr bwMode="auto">
          <a:xfrm>
            <a:off x="179512" y="4524686"/>
            <a:ext cx="4098925" cy="1809750"/>
            <a:chOff x="113" y="2970"/>
            <a:chExt cx="2582" cy="1140"/>
          </a:xfrm>
        </p:grpSpPr>
        <p:pic>
          <p:nvPicPr>
            <p:cNvPr id="18" name="Picture 9"/>
            <p:cNvPicPr>
              <a:picLocks noChangeAspect="1" noChangeArrowheads="1"/>
            </p:cNvPicPr>
            <p:nvPr/>
          </p:nvPicPr>
          <p:blipFill>
            <a:blip r:embed="rId7" cstate="print"/>
            <a:srcRect/>
            <a:stretch>
              <a:fillRect/>
            </a:stretch>
          </p:blipFill>
          <p:spPr bwMode="auto">
            <a:xfrm>
              <a:off x="295" y="2970"/>
              <a:ext cx="2400" cy="1140"/>
            </a:xfrm>
            <a:prstGeom prst="rect">
              <a:avLst/>
            </a:prstGeom>
            <a:noFill/>
            <a:ln w="9525">
              <a:noFill/>
              <a:miter lim="800000"/>
              <a:headEnd/>
              <a:tailEnd/>
            </a:ln>
          </p:spPr>
        </p:pic>
        <p:sp>
          <p:nvSpPr>
            <p:cNvPr id="19" name="Text Box 10"/>
            <p:cNvSpPr txBox="1">
              <a:spLocks noChangeArrowheads="1"/>
            </p:cNvSpPr>
            <p:nvPr/>
          </p:nvSpPr>
          <p:spPr bwMode="auto">
            <a:xfrm>
              <a:off x="113" y="3249"/>
              <a:ext cx="340" cy="192"/>
            </a:xfrm>
            <a:prstGeom prst="rect">
              <a:avLst/>
            </a:prstGeom>
            <a:solidFill>
              <a:schemeClr val="bg1"/>
            </a:solidFill>
            <a:ln w="9525">
              <a:noFill/>
              <a:miter lim="800000"/>
              <a:headEnd/>
              <a:tailEnd/>
            </a:ln>
          </p:spPr>
          <p:txBody>
            <a:bodyPr>
              <a:spAutoFit/>
            </a:bodyPr>
            <a:lstStyle/>
            <a:p>
              <a:pPr algn="ctr">
                <a:spcBef>
                  <a:spcPct val="50000"/>
                </a:spcBef>
              </a:pPr>
              <a:r>
                <a:rPr lang="en-US" altLang="zh-CN" sz="1400"/>
                <a:t>CLK</a:t>
              </a:r>
            </a:p>
          </p:txBody>
        </p:sp>
      </p:grpSp>
      <p:grpSp>
        <p:nvGrpSpPr>
          <p:cNvPr id="20" name="Group 11"/>
          <p:cNvGrpSpPr>
            <a:grpSpLocks/>
          </p:cNvGrpSpPr>
          <p:nvPr/>
        </p:nvGrpSpPr>
        <p:grpSpPr bwMode="auto">
          <a:xfrm>
            <a:off x="4913702" y="4360912"/>
            <a:ext cx="4125913" cy="1914525"/>
            <a:chOff x="2880" y="2886"/>
            <a:chExt cx="2599" cy="1206"/>
          </a:xfrm>
        </p:grpSpPr>
        <p:pic>
          <p:nvPicPr>
            <p:cNvPr id="21" name="Picture 12"/>
            <p:cNvPicPr>
              <a:picLocks noChangeAspect="1" noChangeArrowheads="1"/>
            </p:cNvPicPr>
            <p:nvPr/>
          </p:nvPicPr>
          <p:blipFill>
            <a:blip r:embed="rId8" cstate="print"/>
            <a:srcRect/>
            <a:stretch>
              <a:fillRect/>
            </a:stretch>
          </p:blipFill>
          <p:spPr bwMode="auto">
            <a:xfrm>
              <a:off x="3061" y="2886"/>
              <a:ext cx="2418" cy="1206"/>
            </a:xfrm>
            <a:prstGeom prst="rect">
              <a:avLst/>
            </a:prstGeom>
            <a:noFill/>
            <a:ln w="9525">
              <a:noFill/>
              <a:miter lim="800000"/>
              <a:headEnd/>
              <a:tailEnd/>
            </a:ln>
          </p:spPr>
        </p:pic>
        <p:sp>
          <p:nvSpPr>
            <p:cNvPr id="22" name="Text Box 13"/>
            <p:cNvSpPr txBox="1">
              <a:spLocks noChangeArrowheads="1"/>
            </p:cNvSpPr>
            <p:nvPr/>
          </p:nvSpPr>
          <p:spPr bwMode="auto">
            <a:xfrm>
              <a:off x="2880" y="3249"/>
              <a:ext cx="340" cy="192"/>
            </a:xfrm>
            <a:prstGeom prst="rect">
              <a:avLst/>
            </a:prstGeom>
            <a:solidFill>
              <a:schemeClr val="bg1"/>
            </a:solidFill>
            <a:ln w="9525">
              <a:noFill/>
              <a:miter lim="800000"/>
              <a:headEnd/>
              <a:tailEnd/>
            </a:ln>
          </p:spPr>
          <p:txBody>
            <a:bodyPr>
              <a:spAutoFit/>
            </a:bodyPr>
            <a:lstStyle/>
            <a:p>
              <a:pPr algn="ctr">
                <a:spcBef>
                  <a:spcPct val="50000"/>
                </a:spcBef>
              </a:pPr>
              <a:r>
                <a:rPr lang="en-US" altLang="zh-CN" sz="1400"/>
                <a:t>CLK</a:t>
              </a:r>
            </a:p>
          </p:txBody>
        </p:sp>
      </p:grpSp>
      <p:cxnSp>
        <p:nvCxnSpPr>
          <p:cNvPr id="5" name="直接连接符 4"/>
          <p:cNvCxnSpPr/>
          <p:nvPr/>
        </p:nvCxnSpPr>
        <p:spPr>
          <a:xfrm>
            <a:off x="1475656" y="4524686"/>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27784" y="4581128"/>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91880" y="4571578"/>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60232" y="4437112"/>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905725" y="4465687"/>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604448" y="4472050"/>
            <a:ext cx="0" cy="180975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12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blinds(horizontal)">
                                      <p:cBhvr>
                                        <p:cTn id="7" dur="500"/>
                                        <p:tgtEl>
                                          <p:spTgt spid="434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34187"/>
                                        </p:tgtEl>
                                        <p:attrNameLst>
                                          <p:attrName>style.visibility</p:attrName>
                                        </p:attrNameLst>
                                      </p:cBhvr>
                                      <p:to>
                                        <p:strVal val="visible"/>
                                      </p:to>
                                    </p:set>
                                    <p:anim calcmode="lin" valueType="num">
                                      <p:cBhvr additive="base">
                                        <p:cTn id="17" dur="500" fill="hold"/>
                                        <p:tgtEl>
                                          <p:spTgt spid="434187"/>
                                        </p:tgtEl>
                                        <p:attrNameLst>
                                          <p:attrName>ppt_x</p:attrName>
                                        </p:attrNameLst>
                                      </p:cBhvr>
                                      <p:tavLst>
                                        <p:tav tm="0">
                                          <p:val>
                                            <p:strVal val="0-#ppt_w/2"/>
                                          </p:val>
                                        </p:tav>
                                        <p:tav tm="100000">
                                          <p:val>
                                            <p:strVal val="#ppt_x"/>
                                          </p:val>
                                        </p:tav>
                                      </p:tavLst>
                                    </p:anim>
                                    <p:anim calcmode="lin" valueType="num">
                                      <p:cBhvr additive="base">
                                        <p:cTn id="18" dur="500" fill="hold"/>
                                        <p:tgtEl>
                                          <p:spTgt spid="43418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34188"/>
                                        </p:tgtEl>
                                        <p:attrNameLst>
                                          <p:attrName>style.visibility</p:attrName>
                                        </p:attrNameLst>
                                      </p:cBhvr>
                                      <p:to>
                                        <p:strVal val="visible"/>
                                      </p:to>
                                    </p:set>
                                    <p:anim calcmode="lin" valueType="num">
                                      <p:cBhvr additive="base">
                                        <p:cTn id="29" dur="500" fill="hold"/>
                                        <p:tgtEl>
                                          <p:spTgt spid="434188"/>
                                        </p:tgtEl>
                                        <p:attrNameLst>
                                          <p:attrName>ppt_x</p:attrName>
                                        </p:attrNameLst>
                                      </p:cBhvr>
                                      <p:tavLst>
                                        <p:tav tm="0">
                                          <p:val>
                                            <p:strVal val="1+#ppt_w/2"/>
                                          </p:val>
                                        </p:tav>
                                        <p:tav tm="100000">
                                          <p:val>
                                            <p:strVal val="#ppt_x"/>
                                          </p:val>
                                        </p:tav>
                                      </p:tavLst>
                                    </p:anim>
                                    <p:anim calcmode="lin" valueType="num">
                                      <p:cBhvr additive="base">
                                        <p:cTn id="30" dur="500" fill="hold"/>
                                        <p:tgtEl>
                                          <p:spTgt spid="43418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autoUpdateAnimBg="0"/>
      <p:bldP spid="434187" grpId="0" animBg="1" autoUpdateAnimBg="0"/>
      <p:bldP spid="43418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smtClean="0"/>
              <a:t>如何实现边沿触发？</a:t>
            </a:r>
          </a:p>
        </p:txBody>
      </p:sp>
      <p:pic>
        <p:nvPicPr>
          <p:cNvPr id="36869" name="Picture 3" descr="04188"/>
          <p:cNvPicPr>
            <a:picLocks noGrp="1" noChangeAspect="1" noChangeArrowheads="1"/>
          </p:cNvPicPr>
          <p:nvPr>
            <p:ph idx="1"/>
          </p:nvPr>
        </p:nvPicPr>
        <p:blipFill>
          <a:blip r:embed="rId3" cstate="print"/>
          <a:srcRect/>
          <a:stretch>
            <a:fillRect/>
          </a:stretch>
        </p:blipFill>
        <p:spPr>
          <a:xfrm>
            <a:off x="2771775" y="1216025"/>
            <a:ext cx="3600450" cy="2074863"/>
          </a:xfrm>
        </p:spPr>
      </p:pic>
      <p:sp>
        <p:nvSpPr>
          <p:cNvPr id="2" name="日期占位符 1"/>
          <p:cNvSpPr>
            <a:spLocks noGrp="1"/>
          </p:cNvSpPr>
          <p:nvPr>
            <p:ph type="dt" sz="half" idx="10"/>
          </p:nvPr>
        </p:nvSpPr>
        <p:spPr/>
        <p:txBody>
          <a:bodyPr/>
          <a:lstStyle/>
          <a:p>
            <a:pPr>
              <a:defRPr/>
            </a:pPr>
            <a:fld id="{603BB991-1497-4988-BE85-3549C865D54C}" type="datetime1">
              <a:rPr lang="zh-CN" altLang="en-US" smtClean="0"/>
              <a:t>2016/5/5</a:t>
            </a:fld>
            <a:endParaRPr lang="en-US" altLang="zh-CN"/>
          </a:p>
        </p:txBody>
      </p:sp>
      <p:sp>
        <p:nvSpPr>
          <p:cNvPr id="36876" name="页脚占位符 11"/>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36867" name="灯片编号占位符 5"/>
          <p:cNvSpPr>
            <a:spLocks noGrp="1"/>
          </p:cNvSpPr>
          <p:nvPr>
            <p:ph type="sldNum" sz="quarter" idx="12"/>
          </p:nvPr>
        </p:nvSpPr>
        <p:spPr>
          <a:noFill/>
        </p:spPr>
        <p:txBody>
          <a:bodyPr/>
          <a:lstStyle/>
          <a:p>
            <a:fld id="{FCD97C26-40C3-4CAF-B80F-D0B12FB1339A}" type="slidenum">
              <a:rPr lang="en-US" altLang="zh-CN" smtClean="0">
                <a:latin typeface="Arial" pitchFamily="34" charset="0"/>
              </a:rPr>
              <a:pPr/>
              <a:t>34</a:t>
            </a:fld>
            <a:endParaRPr lang="en-US" altLang="zh-CN" smtClean="0">
              <a:latin typeface="Arial" pitchFamily="34" charset="0"/>
            </a:endParaRPr>
          </a:p>
        </p:txBody>
      </p:sp>
      <p:pic>
        <p:nvPicPr>
          <p:cNvPr id="53252" name="Picture 4" descr="04190"/>
          <p:cNvPicPr>
            <a:picLocks noChangeAspect="1" noChangeArrowheads="1"/>
          </p:cNvPicPr>
          <p:nvPr/>
        </p:nvPicPr>
        <p:blipFill>
          <a:blip r:embed="rId4" cstate="print"/>
          <a:srcRect/>
          <a:stretch>
            <a:fillRect/>
          </a:stretch>
        </p:blipFill>
        <p:spPr bwMode="auto">
          <a:xfrm>
            <a:off x="123934" y="3717032"/>
            <a:ext cx="4627454" cy="2675831"/>
          </a:xfrm>
          <a:prstGeom prst="rect">
            <a:avLst/>
          </a:prstGeom>
          <a:noFill/>
          <a:ln w="9525">
            <a:noFill/>
            <a:miter lim="800000"/>
            <a:headEnd/>
            <a:tailEnd/>
          </a:ln>
        </p:spPr>
      </p:pic>
      <p:pic>
        <p:nvPicPr>
          <p:cNvPr id="53253" name="Picture 5" descr="04191"/>
          <p:cNvPicPr>
            <a:picLocks noChangeAspect="1" noChangeArrowheads="1"/>
          </p:cNvPicPr>
          <p:nvPr/>
        </p:nvPicPr>
        <p:blipFill>
          <a:blip r:embed="rId5" cstate="print"/>
          <a:srcRect/>
          <a:stretch>
            <a:fillRect/>
          </a:stretch>
        </p:blipFill>
        <p:spPr bwMode="auto">
          <a:xfrm>
            <a:off x="4705342" y="3717032"/>
            <a:ext cx="4275975" cy="2491263"/>
          </a:xfrm>
          <a:prstGeom prst="rect">
            <a:avLst/>
          </a:prstGeom>
          <a:noFill/>
          <a:ln w="9525">
            <a:noFill/>
            <a:miter lim="800000"/>
            <a:headEnd/>
            <a:tailEnd/>
          </a:ln>
        </p:spPr>
      </p:pic>
      <p:sp>
        <p:nvSpPr>
          <p:cNvPr id="53254" name="Rectangle 6"/>
          <p:cNvSpPr>
            <a:spLocks noChangeArrowheads="1"/>
          </p:cNvSpPr>
          <p:nvPr/>
        </p:nvSpPr>
        <p:spPr bwMode="auto">
          <a:xfrm>
            <a:off x="3851275" y="1214438"/>
            <a:ext cx="1368425" cy="504825"/>
          </a:xfrm>
          <a:prstGeom prst="rect">
            <a:avLst/>
          </a:prstGeom>
          <a:noFill/>
          <a:ln w="9525">
            <a:solidFill>
              <a:srgbClr val="FF0000"/>
            </a:solidFill>
            <a:prstDash val="dash"/>
            <a:miter lim="800000"/>
            <a:headEnd/>
            <a:tailEnd/>
          </a:ln>
        </p:spPr>
        <p:txBody>
          <a:bodyPr wrap="none" anchor="ctr"/>
          <a:lstStyle/>
          <a:p>
            <a:endParaRPr lang="zh-CN" altLang="en-US"/>
          </a:p>
        </p:txBody>
      </p:sp>
      <p:sp>
        <p:nvSpPr>
          <p:cNvPr id="36873" name="Text Box 7"/>
          <p:cNvSpPr txBox="1">
            <a:spLocks noChangeArrowheads="1"/>
          </p:cNvSpPr>
          <p:nvPr/>
        </p:nvSpPr>
        <p:spPr bwMode="auto">
          <a:xfrm>
            <a:off x="6516688" y="1719263"/>
            <a:ext cx="1555750" cy="366712"/>
          </a:xfrm>
          <a:prstGeom prst="rect">
            <a:avLst/>
          </a:prstGeom>
          <a:noFill/>
          <a:ln w="9525">
            <a:noFill/>
            <a:miter lim="800000"/>
            <a:headEnd/>
            <a:tailEnd/>
          </a:ln>
        </p:spPr>
        <p:txBody>
          <a:bodyPr wrap="none">
            <a:spAutoFit/>
          </a:bodyPr>
          <a:lstStyle/>
          <a:p>
            <a:pPr algn="ctr"/>
            <a:r>
              <a:rPr lang="zh-CN" altLang="en-US"/>
              <a:t>脉冲检测电路</a:t>
            </a:r>
          </a:p>
        </p:txBody>
      </p:sp>
      <p:sp>
        <p:nvSpPr>
          <p:cNvPr id="53256" name="Line 8"/>
          <p:cNvSpPr>
            <a:spLocks noChangeShapeType="1"/>
          </p:cNvSpPr>
          <p:nvPr/>
        </p:nvSpPr>
        <p:spPr bwMode="auto">
          <a:xfrm flipH="1">
            <a:off x="3419475" y="1790700"/>
            <a:ext cx="865188" cy="1728788"/>
          </a:xfrm>
          <a:prstGeom prst="line">
            <a:avLst/>
          </a:prstGeom>
          <a:noFill/>
          <a:ln w="9525">
            <a:solidFill>
              <a:schemeClr val="tx1"/>
            </a:solidFill>
            <a:round/>
            <a:headEnd/>
            <a:tailEnd type="triangle" w="med" len="med"/>
          </a:ln>
        </p:spPr>
        <p:txBody>
          <a:bodyPr/>
          <a:lstStyle/>
          <a:p>
            <a:endParaRPr lang="zh-CN" altLang="en-US"/>
          </a:p>
        </p:txBody>
      </p:sp>
      <p:sp>
        <p:nvSpPr>
          <p:cNvPr id="53257" name="Line 9"/>
          <p:cNvSpPr>
            <a:spLocks noChangeShapeType="1"/>
          </p:cNvSpPr>
          <p:nvPr/>
        </p:nvSpPr>
        <p:spPr bwMode="auto">
          <a:xfrm>
            <a:off x="4787900" y="1790700"/>
            <a:ext cx="1152525" cy="1728788"/>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53256"/>
                                        </p:tgtEl>
                                        <p:attrNameLst>
                                          <p:attrName>style.visibility</p:attrName>
                                        </p:attrNameLst>
                                      </p:cBhvr>
                                      <p:to>
                                        <p:strVal val="visible"/>
                                      </p:to>
                                    </p:set>
                                    <p:animEffect transition="in" filter="strips(downLeft)">
                                      <p:cBhvr>
                                        <p:cTn id="11" dur="500"/>
                                        <p:tgtEl>
                                          <p:spTgt spid="532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32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3257"/>
                                        </p:tgtEl>
                                        <p:attrNameLst>
                                          <p:attrName>style.visibility</p:attrName>
                                        </p:attrNameLst>
                                      </p:cBhvr>
                                      <p:to>
                                        <p:strVal val="visible"/>
                                      </p:to>
                                    </p:set>
                                    <p:animEffect transition="in" filter="strips(downRight)">
                                      <p:cBhvr>
                                        <p:cTn id="20" dur="500"/>
                                        <p:tgtEl>
                                          <p:spTgt spid="5325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56" grpId="0" animBg="1"/>
      <p:bldP spid="5325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dirty="0" smtClean="0"/>
              <a:t>触发器</a:t>
            </a:r>
            <a:r>
              <a:rPr lang="en-US" altLang="zh-CN" dirty="0" smtClean="0"/>
              <a:t>F</a:t>
            </a:r>
            <a:r>
              <a:rPr lang="en-US" altLang="zh-CN" sz="4000" dirty="0" smtClean="0">
                <a:latin typeface="Arial" pitchFamily="34" charset="0"/>
              </a:rPr>
              <a:t>lip-Flop</a:t>
            </a:r>
            <a:endParaRPr lang="zh-CN" altLang="en-US" dirty="0"/>
          </a:p>
        </p:txBody>
      </p:sp>
      <p:sp>
        <p:nvSpPr>
          <p:cNvPr id="435203" name="Rectangle 3"/>
          <p:cNvSpPr>
            <a:spLocks noGrp="1" noChangeArrowheads="1"/>
          </p:cNvSpPr>
          <p:nvPr>
            <p:ph idx="1"/>
          </p:nvPr>
        </p:nvSpPr>
        <p:spPr/>
        <p:txBody>
          <a:bodyPr/>
          <a:lstStyle/>
          <a:p>
            <a:pPr>
              <a:lnSpc>
                <a:spcPct val="120000"/>
              </a:lnSpc>
            </a:pPr>
            <a:r>
              <a:rPr lang="zh-CN" altLang="en-US"/>
              <a:t>从功能上分</a:t>
            </a:r>
          </a:p>
          <a:p>
            <a:pPr lvl="1">
              <a:lnSpc>
                <a:spcPct val="120000"/>
              </a:lnSpc>
            </a:pPr>
            <a:r>
              <a:rPr lang="en-US" altLang="zh-CN"/>
              <a:t>D</a:t>
            </a:r>
            <a:r>
              <a:rPr lang="zh-CN" altLang="en-US"/>
              <a:t>触发器、</a:t>
            </a:r>
            <a:r>
              <a:rPr lang="en-US" altLang="zh-CN"/>
              <a:t>S-R</a:t>
            </a:r>
            <a:r>
              <a:rPr lang="zh-CN" altLang="en-US"/>
              <a:t>触发器、</a:t>
            </a:r>
            <a:r>
              <a:rPr lang="en-US" altLang="zh-CN"/>
              <a:t>J-K</a:t>
            </a:r>
            <a:r>
              <a:rPr lang="zh-CN" altLang="en-US"/>
              <a:t>触发器、</a:t>
            </a:r>
            <a:r>
              <a:rPr lang="en-US" altLang="zh-CN"/>
              <a:t>T</a:t>
            </a:r>
            <a:r>
              <a:rPr lang="zh-CN" altLang="en-US"/>
              <a:t>触发器</a:t>
            </a:r>
          </a:p>
          <a:p>
            <a:pPr>
              <a:lnSpc>
                <a:spcPct val="120000"/>
              </a:lnSpc>
            </a:pPr>
            <a:r>
              <a:rPr lang="zh-CN" altLang="en-US"/>
              <a:t>从结构上分</a:t>
            </a:r>
          </a:p>
          <a:p>
            <a:pPr lvl="1">
              <a:lnSpc>
                <a:spcPct val="120000"/>
              </a:lnSpc>
            </a:pPr>
            <a:r>
              <a:rPr lang="zh-CN" altLang="en-US"/>
              <a:t>主从结构触发器、边沿触发器</a:t>
            </a:r>
          </a:p>
          <a:p>
            <a:pPr>
              <a:lnSpc>
                <a:spcPct val="120000"/>
              </a:lnSpc>
            </a:pPr>
            <a:r>
              <a:rPr lang="zh-CN" altLang="en-US"/>
              <a:t>其他类型触发器</a:t>
            </a:r>
          </a:p>
          <a:p>
            <a:pPr lvl="1">
              <a:lnSpc>
                <a:spcPct val="120000"/>
              </a:lnSpc>
            </a:pPr>
            <a:r>
              <a:rPr lang="zh-CN" altLang="en-US"/>
              <a:t>带使能端的触发器、扫描触发器</a:t>
            </a:r>
          </a:p>
          <a:p>
            <a:pPr lvl="1">
              <a:lnSpc>
                <a:spcPct val="120000"/>
              </a:lnSpc>
            </a:pPr>
            <a:r>
              <a:rPr lang="zh-CN" altLang="en-US"/>
              <a:t>施密特触发器、单稳态触发器</a:t>
            </a:r>
          </a:p>
        </p:txBody>
      </p:sp>
      <p:sp>
        <p:nvSpPr>
          <p:cNvPr id="2" name="日期占位符 1"/>
          <p:cNvSpPr>
            <a:spLocks noGrp="1"/>
          </p:cNvSpPr>
          <p:nvPr>
            <p:ph type="dt" sz="half" idx="10"/>
          </p:nvPr>
        </p:nvSpPr>
        <p:spPr/>
        <p:txBody>
          <a:bodyPr/>
          <a:lstStyle/>
          <a:p>
            <a:pPr>
              <a:defRPr/>
            </a:pPr>
            <a:fld id="{6A244A3B-00A1-45D5-8102-B474E48E6D8A}"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35</a:t>
            </a:fld>
            <a:endParaRPr lang="en-US" altLang="zh-CN"/>
          </a:p>
        </p:txBody>
      </p:sp>
    </p:spTree>
    <p:extLst>
      <p:ext uri="{BB962C8B-B14F-4D97-AF65-F5344CB8AC3E}">
        <p14:creationId xmlns:p14="http://schemas.microsoft.com/office/powerpoint/2010/main" val="2689918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ChangeAspect="1"/>
          </p:cNvGraphicFramePr>
          <p:nvPr>
            <p:extLst>
              <p:ext uri="{D42A27DB-BD31-4B8C-83A1-F6EECF244321}">
                <p14:modId xmlns:p14="http://schemas.microsoft.com/office/powerpoint/2010/main" val="761203589"/>
              </p:ext>
            </p:extLst>
          </p:nvPr>
        </p:nvGraphicFramePr>
        <p:xfrm>
          <a:off x="104769" y="1781950"/>
          <a:ext cx="5029200" cy="1509713"/>
        </p:xfrm>
        <a:graphic>
          <a:graphicData uri="http://schemas.openxmlformats.org/presentationml/2006/ole">
            <mc:AlternateContent xmlns:mc="http://schemas.openxmlformats.org/markup-compatibility/2006">
              <mc:Choice xmlns:v="urn:schemas-microsoft-com:vml" Requires="v">
                <p:oleObj spid="_x0000_s14848" name="Artwork" r:id="rId4" imgW="4219048" imgH="1267002" progId="">
                  <p:embed/>
                </p:oleObj>
              </mc:Choice>
              <mc:Fallback>
                <p:oleObj name="Artwork" r:id="rId4" imgW="4219048" imgH="1267002"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69" y="1781950"/>
                        <a:ext cx="5029200" cy="1509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4"/>
          <p:cNvGraphicFramePr>
            <a:graphicFrameLocks noChangeAspect="1"/>
          </p:cNvGraphicFramePr>
          <p:nvPr>
            <p:extLst>
              <p:ext uri="{D42A27DB-BD31-4B8C-83A1-F6EECF244321}">
                <p14:modId xmlns:p14="http://schemas.microsoft.com/office/powerpoint/2010/main" val="1095376834"/>
              </p:ext>
            </p:extLst>
          </p:nvPr>
        </p:nvGraphicFramePr>
        <p:xfrm>
          <a:off x="1670637" y="4647604"/>
          <a:ext cx="2393447" cy="1831652"/>
        </p:xfrm>
        <a:graphic>
          <a:graphicData uri="http://schemas.openxmlformats.org/presentationml/2006/ole">
            <mc:AlternateContent xmlns:mc="http://schemas.openxmlformats.org/markup-compatibility/2006">
              <mc:Choice xmlns:v="urn:schemas-microsoft-com:vml" Requires="v">
                <p:oleObj spid="_x0000_s14849" name="Artwork" r:id="rId6" imgW="1867161" imgH="1428949" progId="">
                  <p:embed/>
                </p:oleObj>
              </mc:Choice>
              <mc:Fallback>
                <p:oleObj name="Artwork" r:id="rId6" imgW="1867161" imgH="1428949"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0637" y="4647604"/>
                        <a:ext cx="2393447" cy="1831652"/>
                      </a:xfrm>
                      <a:prstGeom prst="rect">
                        <a:avLst/>
                      </a:prstGeom>
                      <a:noFill/>
                      <a:ln>
                        <a:noFill/>
                      </a:ln>
                      <a:effectLst/>
                      <a:extLst/>
                    </p:spPr>
                  </p:pic>
                </p:oleObj>
              </mc:Fallback>
            </mc:AlternateContent>
          </a:graphicData>
        </a:graphic>
      </p:graphicFrame>
      <p:grpSp>
        <p:nvGrpSpPr>
          <p:cNvPr id="3" name="Group 16"/>
          <p:cNvGrpSpPr>
            <a:grpSpLocks/>
          </p:cNvGrpSpPr>
          <p:nvPr/>
        </p:nvGrpSpPr>
        <p:grpSpPr bwMode="auto">
          <a:xfrm>
            <a:off x="5283284" y="4647604"/>
            <a:ext cx="3403516" cy="1504753"/>
            <a:chOff x="443" y="3083"/>
            <a:chExt cx="1909" cy="757"/>
          </a:xfrm>
        </p:grpSpPr>
        <p:graphicFrame>
          <p:nvGraphicFramePr>
            <p:cNvPr id="14338" name="Object 2"/>
            <p:cNvGraphicFramePr>
              <a:graphicFrameLocks noChangeAspect="1"/>
            </p:cNvGraphicFramePr>
            <p:nvPr/>
          </p:nvGraphicFramePr>
          <p:xfrm>
            <a:off x="1488" y="3316"/>
            <a:ext cx="864" cy="524"/>
          </p:xfrm>
          <a:graphic>
            <a:graphicData uri="http://schemas.openxmlformats.org/presentationml/2006/ole">
              <mc:AlternateContent xmlns:mc="http://schemas.openxmlformats.org/markup-compatibility/2006">
                <mc:Choice xmlns:v="urn:schemas-microsoft-com:vml" Requires="v">
                  <p:oleObj spid="_x0000_s14850" name="Artwork" r:id="rId8" imgW="1162212" imgH="704948" progId="">
                    <p:embed/>
                  </p:oleObj>
                </mc:Choice>
                <mc:Fallback>
                  <p:oleObj name="Artwork" r:id="rId8" imgW="1162212" imgH="704948" progId="">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3316"/>
                          <a:ext cx="864" cy="5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0" name="Text Box 14"/>
            <p:cNvSpPr txBox="1">
              <a:spLocks noChangeArrowheads="1"/>
            </p:cNvSpPr>
            <p:nvPr/>
          </p:nvSpPr>
          <p:spPr bwMode="auto">
            <a:xfrm>
              <a:off x="443" y="3083"/>
              <a:ext cx="1141" cy="233"/>
            </a:xfrm>
            <a:prstGeom prst="rect">
              <a:avLst/>
            </a:prstGeom>
            <a:noFill/>
            <a:ln w="25400">
              <a:noFill/>
              <a:miter lim="800000"/>
              <a:headEnd/>
              <a:tailEnd/>
            </a:ln>
          </p:spPr>
          <p:txBody>
            <a:bodyPr wrap="none">
              <a:spAutoFit/>
            </a:bodyPr>
            <a:lstStyle/>
            <a:p>
              <a:r>
                <a:rPr lang="zh-CN" altLang="en-US" b="1">
                  <a:solidFill>
                    <a:srgbClr val="FF0000"/>
                  </a:solidFill>
                </a:rPr>
                <a:t>动态输入指示符</a:t>
              </a:r>
              <a:endParaRPr lang="en-US" altLang="zh-CN" b="1">
                <a:solidFill>
                  <a:srgbClr val="FF0000"/>
                </a:solidFill>
              </a:endParaRPr>
            </a:p>
          </p:txBody>
        </p:sp>
        <p:sp>
          <p:nvSpPr>
            <p:cNvPr id="14371" name="Line 15"/>
            <p:cNvSpPr>
              <a:spLocks noChangeShapeType="1"/>
            </p:cNvSpPr>
            <p:nvPr/>
          </p:nvSpPr>
          <p:spPr bwMode="auto">
            <a:xfrm>
              <a:off x="912" y="3316"/>
              <a:ext cx="672" cy="295"/>
            </a:xfrm>
            <a:prstGeom prst="line">
              <a:avLst/>
            </a:prstGeom>
            <a:noFill/>
            <a:ln w="25400">
              <a:solidFill>
                <a:schemeClr val="tx1"/>
              </a:solidFill>
              <a:round/>
              <a:headEnd/>
              <a:tailEnd type="triangle" w="med" len="med"/>
            </a:ln>
          </p:spPr>
          <p:txBody>
            <a:bodyPr/>
            <a:lstStyle/>
            <a:p>
              <a:endParaRPr lang="zh-CN" altLang="en-US"/>
            </a:p>
          </p:txBody>
        </p:sp>
      </p:grpSp>
      <p:sp>
        <p:nvSpPr>
          <p:cNvPr id="14343" name="标题 9"/>
          <p:cNvSpPr>
            <a:spLocks noGrp="1"/>
          </p:cNvSpPr>
          <p:nvPr>
            <p:ph type="title"/>
          </p:nvPr>
        </p:nvSpPr>
        <p:spPr/>
        <p:txBody>
          <a:bodyPr/>
          <a:lstStyle/>
          <a:p>
            <a:r>
              <a:rPr lang="zh-CN" altLang="en-US" smtClean="0"/>
              <a:t>主从</a:t>
            </a:r>
            <a:r>
              <a:rPr lang="en-US" altLang="zh-CN" smtClean="0"/>
              <a:t>D</a:t>
            </a:r>
            <a:r>
              <a:rPr lang="zh-CN" altLang="en-US" smtClean="0"/>
              <a:t>触发器</a:t>
            </a:r>
            <a:r>
              <a:rPr lang="en-US" altLang="zh-CN" smtClean="0"/>
              <a:t>——</a:t>
            </a:r>
            <a:r>
              <a:rPr lang="zh-CN" altLang="en-US" smtClean="0"/>
              <a:t>边沿</a:t>
            </a:r>
            <a:r>
              <a:rPr lang="en-US" altLang="zh-CN" smtClean="0"/>
              <a:t>D</a:t>
            </a:r>
            <a:r>
              <a:rPr lang="zh-CN" altLang="en-US" smtClean="0"/>
              <a:t>触发器</a:t>
            </a:r>
          </a:p>
        </p:txBody>
      </p:sp>
      <p:sp>
        <p:nvSpPr>
          <p:cNvPr id="14344" name="内容占位符 10"/>
          <p:cNvSpPr>
            <a:spLocks noGrp="1"/>
          </p:cNvSpPr>
          <p:nvPr>
            <p:ph idx="1"/>
          </p:nvPr>
        </p:nvSpPr>
        <p:spPr>
          <a:xfrm>
            <a:off x="457200" y="1239838"/>
            <a:ext cx="8686800" cy="509569"/>
          </a:xfrm>
        </p:spPr>
        <p:txBody>
          <a:bodyPr/>
          <a:lstStyle/>
          <a:p>
            <a:r>
              <a:rPr lang="zh-CN" altLang="en-US" sz="2400" dirty="0" smtClean="0">
                <a:solidFill>
                  <a:srgbClr val="FF0000"/>
                </a:solidFill>
              </a:rPr>
              <a:t>正</a:t>
            </a:r>
            <a:r>
              <a:rPr lang="zh-CN" altLang="en-US" sz="2400" dirty="0" smtClean="0"/>
              <a:t>边沿</a:t>
            </a:r>
            <a:r>
              <a:rPr lang="en-US" altLang="zh-CN" sz="2400" dirty="0" smtClean="0"/>
              <a:t>D</a:t>
            </a:r>
            <a:r>
              <a:rPr lang="zh-CN" altLang="en-US" sz="2400" dirty="0" smtClean="0"/>
              <a:t>触发器：一对</a:t>
            </a:r>
            <a:r>
              <a:rPr lang="en-US" altLang="zh-CN" sz="2400" dirty="0" smtClean="0"/>
              <a:t>D</a:t>
            </a:r>
            <a:r>
              <a:rPr lang="zh-CN" altLang="en-US" sz="2400" dirty="0" smtClean="0"/>
              <a:t>锁存器构成</a:t>
            </a:r>
            <a:endParaRPr lang="en-US" altLang="zh-CN" sz="2400" dirty="0" smtClean="0"/>
          </a:p>
        </p:txBody>
      </p:sp>
      <p:sp>
        <p:nvSpPr>
          <p:cNvPr id="4" name="日期占位符 3"/>
          <p:cNvSpPr>
            <a:spLocks noGrp="1"/>
          </p:cNvSpPr>
          <p:nvPr>
            <p:ph type="dt" sz="half" idx="10"/>
          </p:nvPr>
        </p:nvSpPr>
        <p:spPr/>
        <p:txBody>
          <a:bodyPr/>
          <a:lstStyle/>
          <a:p>
            <a:pPr>
              <a:defRPr/>
            </a:pPr>
            <a:fld id="{B4C1B39C-81C6-40EF-B1B1-F59BDDD46FB1}" type="datetime1">
              <a:rPr lang="zh-CN" altLang="en-US" smtClean="0"/>
              <a:t>2016/5/5</a:t>
            </a:fld>
            <a:endParaRPr lang="en-US" altLang="zh-CN"/>
          </a:p>
        </p:txBody>
      </p:sp>
      <p:sp>
        <p:nvSpPr>
          <p:cNvPr id="14347" name="页脚占位符 13"/>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4346" name="灯片编号占位符 12"/>
          <p:cNvSpPr>
            <a:spLocks noGrp="1"/>
          </p:cNvSpPr>
          <p:nvPr>
            <p:ph type="sldNum" sz="quarter" idx="12"/>
          </p:nvPr>
        </p:nvSpPr>
        <p:spPr>
          <a:noFill/>
        </p:spPr>
        <p:txBody>
          <a:bodyPr/>
          <a:lstStyle/>
          <a:p>
            <a:fld id="{E9CD348B-8D3B-4059-8FCB-3104AD2D32D7}" type="slidenum">
              <a:rPr lang="en-US" altLang="zh-CN" smtClean="0">
                <a:latin typeface="Arial" pitchFamily="34" charset="0"/>
              </a:rPr>
              <a:pPr/>
              <a:t>36</a:t>
            </a:fld>
            <a:endParaRPr lang="en-US" altLang="zh-CN" smtClean="0">
              <a:latin typeface="Arial" pitchFamily="34"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202545361"/>
              </p:ext>
            </p:extLst>
          </p:nvPr>
        </p:nvGraphicFramePr>
        <p:xfrm>
          <a:off x="5606827" y="1718535"/>
          <a:ext cx="3519534" cy="1483360"/>
        </p:xfrm>
        <a:graphic>
          <a:graphicData uri="http://schemas.openxmlformats.org/drawingml/2006/table">
            <a:tbl>
              <a:tblPr>
                <a:tableStyleId>{5C22544A-7EE6-4342-B048-85BDC9FD1C3A}</a:tableStyleId>
              </a:tblPr>
              <a:tblGrid>
                <a:gridCol w="947766"/>
                <a:gridCol w="1285884"/>
                <a:gridCol w="1285884"/>
              </a:tblGrid>
              <a:tr h="370840">
                <a:tc>
                  <a:txBody>
                    <a:bodyPr/>
                    <a:lstStyle/>
                    <a:p>
                      <a:r>
                        <a:rPr lang="en-US" altLang="zh-CN" dirty="0" smtClean="0"/>
                        <a:t>CLK</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主锁存器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从锁存器</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  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solidFill>
                            <a:srgbClr val="FF0000"/>
                          </a:solidFill>
                        </a:rPr>
                        <a:t> </a:t>
                      </a:r>
                      <a:r>
                        <a:rPr lang="zh-CN" altLang="en-US" dirty="0" smtClean="0">
                          <a:solidFill>
                            <a:srgbClr val="FF0000"/>
                          </a:solidFill>
                        </a:rPr>
                        <a:t>写入</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不变</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dirty="0" smtClean="0"/>
                        <a:t>上升沿</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锁存</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开始</a:t>
                      </a:r>
                      <a:r>
                        <a:rPr lang="zh-CN" altLang="en-US" dirty="0" smtClean="0">
                          <a:solidFill>
                            <a:srgbClr val="FF0000"/>
                          </a:solidFill>
                        </a:rPr>
                        <a:t>写入</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不变</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solidFill>
                            <a:srgbClr val="FF0000"/>
                          </a:solidFill>
                        </a:rPr>
                        <a:t>写入</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内容占位符 10"/>
          <p:cNvSpPr txBox="1">
            <a:spLocks/>
          </p:cNvSpPr>
          <p:nvPr/>
        </p:nvSpPr>
        <p:spPr bwMode="auto">
          <a:xfrm>
            <a:off x="457200" y="3377794"/>
            <a:ext cx="8686800" cy="148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400" kern="0" dirty="0" smtClean="0"/>
              <a:t>只在控制时钟</a:t>
            </a:r>
            <a:r>
              <a:rPr lang="zh-CN" altLang="en-US" sz="2400" kern="0" dirty="0" smtClean="0">
                <a:solidFill>
                  <a:srgbClr val="FF0000"/>
                </a:solidFill>
              </a:rPr>
              <a:t>上升沿</a:t>
            </a:r>
            <a:r>
              <a:rPr lang="zh-CN" altLang="en-US" sz="2400" kern="0" dirty="0" smtClean="0"/>
              <a:t>到来的时刻采样</a:t>
            </a:r>
            <a:r>
              <a:rPr lang="en-US" altLang="zh-CN" sz="2400" kern="0" dirty="0" smtClean="0"/>
              <a:t>D</a:t>
            </a:r>
            <a:r>
              <a:rPr lang="zh-CN" altLang="en-US" sz="2400" kern="0" dirty="0" smtClean="0"/>
              <a:t>输入信号，并且据此改变</a:t>
            </a:r>
            <a:r>
              <a:rPr lang="en-US" altLang="zh-CN" sz="2400" kern="0" dirty="0" smtClean="0"/>
              <a:t>Q</a:t>
            </a:r>
            <a:r>
              <a:rPr lang="zh-CN" altLang="en-US" sz="2400" kern="0" dirty="0" smtClean="0"/>
              <a:t>和</a:t>
            </a:r>
            <a:r>
              <a:rPr lang="en-US" altLang="zh-CN" sz="2400" kern="0" dirty="0" smtClean="0"/>
              <a:t>QN</a:t>
            </a:r>
            <a:r>
              <a:rPr lang="zh-CN" altLang="en-US" sz="2400" kern="0" dirty="0" smtClean="0"/>
              <a:t>输出；</a:t>
            </a:r>
            <a:endParaRPr lang="en-US" altLang="zh-CN" sz="2400" kern="0" dirty="0" smtClean="0"/>
          </a:p>
          <a:p>
            <a:r>
              <a:rPr lang="zh-CN" altLang="en-US" sz="2400" kern="0" dirty="0" smtClean="0"/>
              <a:t>第</a:t>
            </a:r>
            <a:r>
              <a:rPr lang="en-US" altLang="zh-CN" sz="2400" kern="0" dirty="0" smtClean="0"/>
              <a:t>1</a:t>
            </a:r>
            <a:r>
              <a:rPr lang="zh-CN" altLang="en-US" sz="2400" kern="0" dirty="0" smtClean="0"/>
              <a:t>个锁存器称为主</a:t>
            </a:r>
            <a:r>
              <a:rPr lang="en-US" altLang="zh-CN" sz="2400" kern="0" dirty="0" smtClean="0"/>
              <a:t>(master)</a:t>
            </a:r>
            <a:r>
              <a:rPr lang="zh-CN" altLang="en-US" sz="2400" kern="0" dirty="0" smtClean="0"/>
              <a:t>锁存器，第</a:t>
            </a:r>
            <a:r>
              <a:rPr lang="en-US" altLang="zh-CN" sz="2400" kern="0" dirty="0" smtClean="0"/>
              <a:t>2</a:t>
            </a:r>
            <a:r>
              <a:rPr lang="zh-CN" altLang="en-US" sz="2400" kern="0" dirty="0" smtClean="0"/>
              <a:t>个称为从</a:t>
            </a:r>
            <a:r>
              <a:rPr lang="en-US" altLang="zh-CN" sz="2400" kern="0" dirty="0" smtClean="0"/>
              <a:t>(slave)</a:t>
            </a:r>
            <a:r>
              <a:rPr lang="zh-CN" altLang="en-US" sz="2400" kern="0" dirty="0" smtClean="0"/>
              <a:t>锁存器。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974279" y="185738"/>
            <a:ext cx="6905625" cy="742950"/>
          </a:xfrm>
        </p:spPr>
        <p:txBody>
          <a:bodyPr/>
          <a:lstStyle/>
          <a:p>
            <a:r>
              <a:rPr lang="zh-CN" altLang="en-US" dirty="0" smtClean="0"/>
              <a:t>边沿</a:t>
            </a:r>
            <a:r>
              <a:rPr lang="en-US" altLang="zh-CN" dirty="0" smtClean="0"/>
              <a:t>D</a:t>
            </a:r>
            <a:r>
              <a:rPr lang="zh-CN" altLang="en-US" dirty="0" smtClean="0"/>
              <a:t>触发器功能特性</a:t>
            </a:r>
            <a:endParaRPr lang="en-US" altLang="zh-CN" dirty="0" smtClean="0"/>
          </a:p>
        </p:txBody>
      </p:sp>
      <p:sp>
        <p:nvSpPr>
          <p:cNvPr id="2" name="日期占位符 1"/>
          <p:cNvSpPr>
            <a:spLocks noGrp="1"/>
          </p:cNvSpPr>
          <p:nvPr>
            <p:ph type="dt" sz="half" idx="10"/>
          </p:nvPr>
        </p:nvSpPr>
        <p:spPr/>
        <p:txBody>
          <a:bodyPr/>
          <a:lstStyle/>
          <a:p>
            <a:pPr>
              <a:defRPr/>
            </a:pPr>
            <a:fld id="{F8755EE5-6945-42C6-9D42-0AA2A166DA28}" type="datetime1">
              <a:rPr lang="zh-CN" altLang="en-US" smtClean="0"/>
              <a:t>2016/5/5</a:t>
            </a:fld>
            <a:endParaRPr lang="en-US" altLang="zh-CN"/>
          </a:p>
        </p:txBody>
      </p:sp>
      <p:sp>
        <p:nvSpPr>
          <p:cNvPr id="15371" name="页脚占位符 16"/>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5370" name="灯片编号占位符 15"/>
          <p:cNvSpPr>
            <a:spLocks noGrp="1"/>
          </p:cNvSpPr>
          <p:nvPr>
            <p:ph type="sldNum" sz="quarter" idx="12"/>
          </p:nvPr>
        </p:nvSpPr>
        <p:spPr>
          <a:noFill/>
        </p:spPr>
        <p:txBody>
          <a:bodyPr/>
          <a:lstStyle/>
          <a:p>
            <a:fld id="{95F1EDCD-C723-42F1-9E72-BF0F950735D6}" type="slidenum">
              <a:rPr lang="en-US" altLang="zh-CN" smtClean="0">
                <a:latin typeface="Arial" pitchFamily="34" charset="0"/>
              </a:rPr>
              <a:pPr/>
              <a:t>37</a:t>
            </a:fld>
            <a:endParaRPr lang="en-US" altLang="zh-CN" smtClean="0">
              <a:latin typeface="Arial" pitchFamily="34" charset="0"/>
            </a:endParaRPr>
          </a:p>
        </p:txBody>
      </p:sp>
      <p:grpSp>
        <p:nvGrpSpPr>
          <p:cNvPr id="15" name="Group 2"/>
          <p:cNvGrpSpPr>
            <a:grpSpLocks/>
          </p:cNvGrpSpPr>
          <p:nvPr/>
        </p:nvGrpSpPr>
        <p:grpSpPr bwMode="auto">
          <a:xfrm>
            <a:off x="1431479" y="3434680"/>
            <a:ext cx="7010400" cy="2514600"/>
            <a:chOff x="1008" y="960"/>
            <a:chExt cx="4416" cy="1584"/>
          </a:xfrm>
        </p:grpSpPr>
        <p:sp>
          <p:nvSpPr>
            <p:cNvPr id="16" name="Rectangle 3"/>
            <p:cNvSpPr>
              <a:spLocks noChangeArrowheads="1"/>
            </p:cNvSpPr>
            <p:nvPr/>
          </p:nvSpPr>
          <p:spPr bwMode="auto">
            <a:xfrm>
              <a:off x="2352" y="960"/>
              <a:ext cx="672" cy="1584"/>
            </a:xfrm>
            <a:prstGeom prst="rect">
              <a:avLst/>
            </a:prstGeom>
            <a:solidFill>
              <a:schemeClr val="bg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4"/>
            <p:cNvSpPr>
              <a:spLocks noChangeArrowheads="1"/>
            </p:cNvSpPr>
            <p:nvPr/>
          </p:nvSpPr>
          <p:spPr bwMode="auto">
            <a:xfrm>
              <a:off x="3696"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5"/>
            <p:cNvSpPr>
              <a:spLocks noChangeArrowheads="1"/>
            </p:cNvSpPr>
            <p:nvPr/>
          </p:nvSpPr>
          <p:spPr bwMode="auto">
            <a:xfrm>
              <a:off x="5040" y="960"/>
              <a:ext cx="384"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6"/>
            <p:cNvSpPr>
              <a:spLocks noChangeArrowheads="1"/>
            </p:cNvSpPr>
            <p:nvPr/>
          </p:nvSpPr>
          <p:spPr bwMode="auto">
            <a:xfrm>
              <a:off x="1008"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7"/>
          <p:cNvGrpSpPr>
            <a:grpSpLocks/>
          </p:cNvGrpSpPr>
          <p:nvPr/>
        </p:nvGrpSpPr>
        <p:grpSpPr bwMode="auto">
          <a:xfrm>
            <a:off x="107504" y="3434680"/>
            <a:ext cx="8334375" cy="1143000"/>
            <a:chOff x="174" y="2112"/>
            <a:chExt cx="5250" cy="720"/>
          </a:xfrm>
        </p:grpSpPr>
        <p:sp>
          <p:nvSpPr>
            <p:cNvPr id="21" name="Text Box 8"/>
            <p:cNvSpPr txBox="1">
              <a:spLocks noChangeArrowheads="1"/>
            </p:cNvSpPr>
            <p:nvPr/>
          </p:nvSpPr>
          <p:spPr bwMode="auto">
            <a:xfrm>
              <a:off x="384" y="254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22" name="Text Box 9"/>
            <p:cNvSpPr txBox="1">
              <a:spLocks noChangeArrowheads="1"/>
            </p:cNvSpPr>
            <p:nvPr/>
          </p:nvSpPr>
          <p:spPr bwMode="auto">
            <a:xfrm>
              <a:off x="174" y="2112"/>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CLK</a:t>
              </a:r>
            </a:p>
          </p:txBody>
        </p:sp>
        <p:grpSp>
          <p:nvGrpSpPr>
            <p:cNvPr id="23" name="Group 10"/>
            <p:cNvGrpSpPr>
              <a:grpSpLocks/>
            </p:cNvGrpSpPr>
            <p:nvPr/>
          </p:nvGrpSpPr>
          <p:grpSpPr bwMode="auto">
            <a:xfrm>
              <a:off x="624" y="2112"/>
              <a:ext cx="4800" cy="720"/>
              <a:chOff x="624" y="2112"/>
              <a:chExt cx="4800" cy="720"/>
            </a:xfrm>
          </p:grpSpPr>
          <p:sp>
            <p:nvSpPr>
              <p:cNvPr id="24" name="Line 11"/>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2"/>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3"/>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4"/>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5"/>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6"/>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7"/>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8"/>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19"/>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0"/>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1"/>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2"/>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3"/>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4"/>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5"/>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26"/>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27"/>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28"/>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29"/>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30"/>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31"/>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32"/>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33"/>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34"/>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35"/>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36"/>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37"/>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8"/>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39"/>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40"/>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54" name="Group 41"/>
          <p:cNvGrpSpPr>
            <a:grpSpLocks/>
          </p:cNvGrpSpPr>
          <p:nvPr/>
        </p:nvGrpSpPr>
        <p:grpSpPr bwMode="auto">
          <a:xfrm>
            <a:off x="440879" y="5492080"/>
            <a:ext cx="685800" cy="457200"/>
            <a:chOff x="384" y="3408"/>
            <a:chExt cx="432" cy="288"/>
          </a:xfrm>
        </p:grpSpPr>
        <p:sp>
          <p:nvSpPr>
            <p:cNvPr id="55" name="Line 42"/>
            <p:cNvSpPr>
              <a:spLocks noChangeShapeType="1"/>
            </p:cNvSpPr>
            <p:nvPr/>
          </p:nvSpPr>
          <p:spPr bwMode="auto">
            <a:xfrm>
              <a:off x="62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Text Box 43"/>
            <p:cNvSpPr txBox="1">
              <a:spLocks noChangeArrowheads="1"/>
            </p:cNvSpPr>
            <p:nvPr/>
          </p:nvSpPr>
          <p:spPr bwMode="auto">
            <a:xfrm>
              <a:off x="384" y="340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grpSp>
      <p:grpSp>
        <p:nvGrpSpPr>
          <p:cNvPr id="57" name="Group 44"/>
          <p:cNvGrpSpPr>
            <a:grpSpLocks/>
          </p:cNvGrpSpPr>
          <p:nvPr/>
        </p:nvGrpSpPr>
        <p:grpSpPr bwMode="auto">
          <a:xfrm>
            <a:off x="204342" y="4806280"/>
            <a:ext cx="922337" cy="457200"/>
            <a:chOff x="235" y="2976"/>
            <a:chExt cx="581" cy="288"/>
          </a:xfrm>
        </p:grpSpPr>
        <p:sp>
          <p:nvSpPr>
            <p:cNvPr id="58" name="Text Box 45"/>
            <p:cNvSpPr txBox="1">
              <a:spLocks noChangeArrowheads="1"/>
            </p:cNvSpPr>
            <p:nvPr/>
          </p:nvSpPr>
          <p:spPr bwMode="auto">
            <a:xfrm>
              <a:off x="235" y="2976"/>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Qm</a:t>
              </a:r>
            </a:p>
          </p:txBody>
        </p:sp>
        <p:sp>
          <p:nvSpPr>
            <p:cNvPr id="59" name="Line 46"/>
            <p:cNvSpPr>
              <a:spLocks noChangeShapeType="1"/>
            </p:cNvSpPr>
            <p:nvPr/>
          </p:nvSpPr>
          <p:spPr bwMode="auto">
            <a:xfrm flipV="1">
              <a:off x="624"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60" name="Group 47"/>
          <p:cNvGrpSpPr>
            <a:grpSpLocks/>
          </p:cNvGrpSpPr>
          <p:nvPr/>
        </p:nvGrpSpPr>
        <p:grpSpPr bwMode="auto">
          <a:xfrm>
            <a:off x="1050479" y="5492080"/>
            <a:ext cx="1447800" cy="457200"/>
            <a:chOff x="768" y="3408"/>
            <a:chExt cx="912" cy="288"/>
          </a:xfrm>
        </p:grpSpPr>
        <p:sp>
          <p:nvSpPr>
            <p:cNvPr id="61" name="Line 48"/>
            <p:cNvSpPr>
              <a:spLocks noChangeShapeType="1"/>
            </p:cNvSpPr>
            <p:nvPr/>
          </p:nvSpPr>
          <p:spPr bwMode="auto">
            <a:xfrm>
              <a:off x="1104"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49"/>
            <p:cNvSpPr>
              <a:spLocks noChangeShapeType="1"/>
            </p:cNvSpPr>
            <p:nvPr/>
          </p:nvSpPr>
          <p:spPr bwMode="auto">
            <a:xfrm flipV="1">
              <a:off x="100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50"/>
            <p:cNvSpPr>
              <a:spLocks noChangeShapeType="1"/>
            </p:cNvSpPr>
            <p:nvPr/>
          </p:nvSpPr>
          <p:spPr bwMode="auto">
            <a:xfrm>
              <a:off x="768" y="36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 name="Line 51"/>
          <p:cNvSpPr>
            <a:spLocks noChangeShapeType="1"/>
          </p:cNvSpPr>
          <p:nvPr/>
        </p:nvSpPr>
        <p:spPr bwMode="auto">
          <a:xfrm>
            <a:off x="2498279" y="54920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5" name="Group 52"/>
          <p:cNvGrpSpPr>
            <a:grpSpLocks/>
          </p:cNvGrpSpPr>
          <p:nvPr/>
        </p:nvGrpSpPr>
        <p:grpSpPr bwMode="auto">
          <a:xfrm>
            <a:off x="1126679" y="4368130"/>
            <a:ext cx="1371600" cy="895350"/>
            <a:chOff x="816" y="2700"/>
            <a:chExt cx="864" cy="564"/>
          </a:xfrm>
        </p:grpSpPr>
        <p:sp>
          <p:nvSpPr>
            <p:cNvPr id="66" name="Line 53"/>
            <p:cNvSpPr>
              <a:spLocks noChangeShapeType="1"/>
            </p:cNvSpPr>
            <p:nvPr/>
          </p:nvSpPr>
          <p:spPr bwMode="auto">
            <a:xfrm>
              <a:off x="912" y="297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54"/>
            <p:cNvSpPr>
              <a:spLocks noChangeShapeType="1"/>
            </p:cNvSpPr>
            <p:nvPr/>
          </p:nvSpPr>
          <p:spPr bwMode="auto">
            <a:xfrm flipV="1">
              <a:off x="816"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55"/>
            <p:cNvSpPr>
              <a:spLocks/>
            </p:cNvSpPr>
            <p:nvPr/>
          </p:nvSpPr>
          <p:spPr bwMode="auto">
            <a:xfrm>
              <a:off x="816" y="2700"/>
              <a:ext cx="95" cy="464"/>
            </a:xfrm>
            <a:custGeom>
              <a:avLst/>
              <a:gdLst>
                <a:gd name="T0" fmla="*/ 30 w 95"/>
                <a:gd name="T1" fmla="*/ 0 h 464"/>
                <a:gd name="T2" fmla="*/ 0 w 95"/>
                <a:gd name="T3" fmla="*/ 322 h 464"/>
                <a:gd name="T4" fmla="*/ 30 w 95"/>
                <a:gd name="T5" fmla="*/ 419 h 464"/>
                <a:gd name="T6" fmla="*/ 37 w 95"/>
                <a:gd name="T7" fmla="*/ 442 h 464"/>
                <a:gd name="T8" fmla="*/ 45 w 95"/>
                <a:gd name="T9" fmla="*/ 464 h 464"/>
              </a:gdLst>
              <a:ahLst/>
              <a:cxnLst>
                <a:cxn ang="0">
                  <a:pos x="T0" y="T1"/>
                </a:cxn>
                <a:cxn ang="0">
                  <a:pos x="T2" y="T3"/>
                </a:cxn>
                <a:cxn ang="0">
                  <a:pos x="T4" y="T5"/>
                </a:cxn>
                <a:cxn ang="0">
                  <a:pos x="T6" y="T7"/>
                </a:cxn>
                <a:cxn ang="0">
                  <a:pos x="T8" y="T9"/>
                </a:cxn>
              </a:cxnLst>
              <a:rect l="0" t="0" r="r" b="b"/>
              <a:pathLst>
                <a:path w="95" h="464">
                  <a:moveTo>
                    <a:pt x="30" y="0"/>
                  </a:moveTo>
                  <a:cubicBezTo>
                    <a:pt x="95" y="100"/>
                    <a:pt x="24" y="219"/>
                    <a:pt x="0" y="322"/>
                  </a:cubicBezTo>
                  <a:cubicBezTo>
                    <a:pt x="6" y="366"/>
                    <a:pt x="7" y="385"/>
                    <a:pt x="30" y="419"/>
                  </a:cubicBezTo>
                  <a:cubicBezTo>
                    <a:pt x="32" y="427"/>
                    <a:pt x="34" y="434"/>
                    <a:pt x="37" y="442"/>
                  </a:cubicBezTo>
                  <a:cubicBezTo>
                    <a:pt x="39" y="449"/>
                    <a:pt x="45" y="464"/>
                    <a:pt x="45" y="46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 name="Freeform 56"/>
          <p:cNvSpPr>
            <a:spLocks/>
          </p:cNvSpPr>
          <p:nvPr/>
        </p:nvSpPr>
        <p:spPr bwMode="auto">
          <a:xfrm>
            <a:off x="1355279" y="3644230"/>
            <a:ext cx="201613" cy="2114550"/>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0" name="Group 57"/>
          <p:cNvGrpSpPr>
            <a:grpSpLocks/>
          </p:cNvGrpSpPr>
          <p:nvPr/>
        </p:nvGrpSpPr>
        <p:grpSpPr bwMode="auto">
          <a:xfrm>
            <a:off x="2372867" y="3587080"/>
            <a:ext cx="506412" cy="1676400"/>
            <a:chOff x="1601" y="2208"/>
            <a:chExt cx="319" cy="1056"/>
          </a:xfrm>
        </p:grpSpPr>
        <p:sp>
          <p:nvSpPr>
            <p:cNvPr id="71" name="Line 58"/>
            <p:cNvSpPr>
              <a:spLocks noChangeShapeType="1"/>
            </p:cNvSpPr>
            <p:nvPr/>
          </p:nvSpPr>
          <p:spPr bwMode="auto">
            <a:xfrm flipV="1">
              <a:off x="1776" y="326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59"/>
            <p:cNvSpPr>
              <a:spLocks noChangeShapeType="1"/>
            </p:cNvSpPr>
            <p:nvPr/>
          </p:nvSpPr>
          <p:spPr bwMode="auto">
            <a:xfrm>
              <a:off x="168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Freeform 60"/>
            <p:cNvSpPr>
              <a:spLocks/>
            </p:cNvSpPr>
            <p:nvPr/>
          </p:nvSpPr>
          <p:spPr bwMode="auto">
            <a:xfrm>
              <a:off x="1601" y="2208"/>
              <a:ext cx="193" cy="958"/>
            </a:xfrm>
            <a:custGeom>
              <a:avLst/>
              <a:gdLst>
                <a:gd name="T0" fmla="*/ 60 w 193"/>
                <a:gd name="T1" fmla="*/ 0 h 958"/>
                <a:gd name="T2" fmla="*/ 105 w 193"/>
                <a:gd name="T3" fmla="*/ 15 h 958"/>
                <a:gd name="T4" fmla="*/ 142 w 193"/>
                <a:gd name="T5" fmla="*/ 60 h 958"/>
                <a:gd name="T6" fmla="*/ 52 w 193"/>
                <a:gd name="T7" fmla="*/ 546 h 958"/>
                <a:gd name="T8" fmla="*/ 0 w 193"/>
                <a:gd name="T9" fmla="*/ 703 h 958"/>
                <a:gd name="T10" fmla="*/ 7 w 193"/>
                <a:gd name="T11" fmla="*/ 838 h 958"/>
                <a:gd name="T12" fmla="*/ 22 w 193"/>
                <a:gd name="T13" fmla="*/ 883 h 958"/>
                <a:gd name="T14" fmla="*/ 67 w 193"/>
                <a:gd name="T15" fmla="*/ 913 h 958"/>
                <a:gd name="T16" fmla="*/ 90 w 193"/>
                <a:gd name="T17" fmla="*/ 928 h 958"/>
                <a:gd name="T18" fmla="*/ 120 w 193"/>
                <a:gd name="T19"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958">
                  <a:moveTo>
                    <a:pt x="60" y="0"/>
                  </a:moveTo>
                  <a:cubicBezTo>
                    <a:pt x="75" y="5"/>
                    <a:pt x="93" y="5"/>
                    <a:pt x="105" y="15"/>
                  </a:cubicBezTo>
                  <a:cubicBezTo>
                    <a:pt x="120" y="27"/>
                    <a:pt x="128" y="46"/>
                    <a:pt x="142" y="60"/>
                  </a:cubicBezTo>
                  <a:cubicBezTo>
                    <a:pt x="193" y="229"/>
                    <a:pt x="92" y="386"/>
                    <a:pt x="52" y="546"/>
                  </a:cubicBezTo>
                  <a:cubicBezTo>
                    <a:pt x="38" y="600"/>
                    <a:pt x="26" y="653"/>
                    <a:pt x="0" y="703"/>
                  </a:cubicBezTo>
                  <a:cubicBezTo>
                    <a:pt x="2" y="748"/>
                    <a:pt x="2" y="793"/>
                    <a:pt x="7" y="838"/>
                  </a:cubicBezTo>
                  <a:cubicBezTo>
                    <a:pt x="9" y="854"/>
                    <a:pt x="9" y="874"/>
                    <a:pt x="22" y="883"/>
                  </a:cubicBezTo>
                  <a:cubicBezTo>
                    <a:pt x="37" y="893"/>
                    <a:pt x="52" y="903"/>
                    <a:pt x="67" y="913"/>
                  </a:cubicBezTo>
                  <a:cubicBezTo>
                    <a:pt x="75" y="918"/>
                    <a:pt x="90" y="928"/>
                    <a:pt x="90" y="928"/>
                  </a:cubicBezTo>
                  <a:cubicBezTo>
                    <a:pt x="108" y="955"/>
                    <a:pt x="97" y="946"/>
                    <a:pt x="120" y="958"/>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4" name="Group 61"/>
          <p:cNvGrpSpPr>
            <a:grpSpLocks/>
          </p:cNvGrpSpPr>
          <p:nvPr/>
        </p:nvGrpSpPr>
        <p:grpSpPr bwMode="auto">
          <a:xfrm>
            <a:off x="2879279" y="4345905"/>
            <a:ext cx="381000" cy="917575"/>
            <a:chOff x="1920" y="2686"/>
            <a:chExt cx="240" cy="578"/>
          </a:xfrm>
        </p:grpSpPr>
        <p:sp>
          <p:nvSpPr>
            <p:cNvPr id="75" name="Line 62"/>
            <p:cNvSpPr>
              <a:spLocks noChangeShapeType="1"/>
            </p:cNvSpPr>
            <p:nvPr/>
          </p:nvSpPr>
          <p:spPr bwMode="auto">
            <a:xfrm>
              <a:off x="2016" y="297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Line 63"/>
            <p:cNvSpPr>
              <a:spLocks noChangeShapeType="1"/>
            </p:cNvSpPr>
            <p:nvPr/>
          </p:nvSpPr>
          <p:spPr bwMode="auto">
            <a:xfrm flipV="1">
              <a:off x="192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Freeform 64"/>
            <p:cNvSpPr>
              <a:spLocks/>
            </p:cNvSpPr>
            <p:nvPr/>
          </p:nvSpPr>
          <p:spPr bwMode="auto">
            <a:xfrm>
              <a:off x="1921" y="2686"/>
              <a:ext cx="83" cy="448"/>
            </a:xfrm>
            <a:custGeom>
              <a:avLst/>
              <a:gdLst>
                <a:gd name="T0" fmla="*/ 24 w 83"/>
                <a:gd name="T1" fmla="*/ 0 h 448"/>
                <a:gd name="T2" fmla="*/ 1 w 83"/>
                <a:gd name="T3" fmla="*/ 291 h 448"/>
                <a:gd name="T4" fmla="*/ 46 w 83"/>
                <a:gd name="T5" fmla="*/ 448 h 448"/>
              </a:gdLst>
              <a:ahLst/>
              <a:cxnLst>
                <a:cxn ang="0">
                  <a:pos x="T0" y="T1"/>
                </a:cxn>
                <a:cxn ang="0">
                  <a:pos x="T2" y="T3"/>
                </a:cxn>
                <a:cxn ang="0">
                  <a:pos x="T4" y="T5"/>
                </a:cxn>
              </a:cxnLst>
              <a:rect l="0" t="0" r="r" b="b"/>
              <a:pathLst>
                <a:path w="83" h="448">
                  <a:moveTo>
                    <a:pt x="24" y="0"/>
                  </a:moveTo>
                  <a:cubicBezTo>
                    <a:pt x="83" y="86"/>
                    <a:pt x="21" y="200"/>
                    <a:pt x="1" y="291"/>
                  </a:cubicBezTo>
                  <a:cubicBezTo>
                    <a:pt x="7" y="357"/>
                    <a:pt x="0" y="402"/>
                    <a:pt x="46" y="448"/>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8" name="Group 65"/>
          <p:cNvGrpSpPr>
            <a:grpSpLocks/>
          </p:cNvGrpSpPr>
          <p:nvPr/>
        </p:nvGrpSpPr>
        <p:grpSpPr bwMode="auto">
          <a:xfrm>
            <a:off x="3184079" y="4272880"/>
            <a:ext cx="1449388" cy="990600"/>
            <a:chOff x="2111" y="2640"/>
            <a:chExt cx="913" cy="624"/>
          </a:xfrm>
        </p:grpSpPr>
        <p:sp>
          <p:nvSpPr>
            <p:cNvPr id="79" name="Line 66"/>
            <p:cNvSpPr>
              <a:spLocks noChangeShapeType="1"/>
            </p:cNvSpPr>
            <p:nvPr/>
          </p:nvSpPr>
          <p:spPr bwMode="auto">
            <a:xfrm flipV="1">
              <a:off x="2256" y="326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67"/>
            <p:cNvSpPr>
              <a:spLocks noChangeShapeType="1"/>
            </p:cNvSpPr>
            <p:nvPr/>
          </p:nvSpPr>
          <p:spPr bwMode="auto">
            <a:xfrm>
              <a:off x="2160"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Freeform 68"/>
            <p:cNvSpPr>
              <a:spLocks/>
            </p:cNvSpPr>
            <p:nvPr/>
          </p:nvSpPr>
          <p:spPr bwMode="auto">
            <a:xfrm>
              <a:off x="2111" y="2640"/>
              <a:ext cx="130" cy="554"/>
            </a:xfrm>
            <a:custGeom>
              <a:avLst/>
              <a:gdLst>
                <a:gd name="T0" fmla="*/ 36 w 130"/>
                <a:gd name="T1" fmla="*/ 0 h 554"/>
                <a:gd name="T2" fmla="*/ 81 w 130"/>
                <a:gd name="T3" fmla="*/ 23 h 554"/>
                <a:gd name="T4" fmla="*/ 111 w 130"/>
                <a:gd name="T5" fmla="*/ 67 h 554"/>
                <a:gd name="T6" fmla="*/ 58 w 130"/>
                <a:gd name="T7" fmla="*/ 344 h 554"/>
                <a:gd name="T8" fmla="*/ 13 w 130"/>
                <a:gd name="T9" fmla="*/ 434 h 554"/>
                <a:gd name="T10" fmla="*/ 51 w 130"/>
                <a:gd name="T11" fmla="*/ 531 h 554"/>
                <a:gd name="T12" fmla="*/ 111 w 130"/>
                <a:gd name="T13" fmla="*/ 554 h 554"/>
              </a:gdLst>
              <a:ahLst/>
              <a:cxnLst>
                <a:cxn ang="0">
                  <a:pos x="T0" y="T1"/>
                </a:cxn>
                <a:cxn ang="0">
                  <a:pos x="T2" y="T3"/>
                </a:cxn>
                <a:cxn ang="0">
                  <a:pos x="T4" y="T5"/>
                </a:cxn>
                <a:cxn ang="0">
                  <a:pos x="T6" y="T7"/>
                </a:cxn>
                <a:cxn ang="0">
                  <a:pos x="T8" y="T9"/>
                </a:cxn>
                <a:cxn ang="0">
                  <a:pos x="T10" y="T11"/>
                </a:cxn>
                <a:cxn ang="0">
                  <a:pos x="T12" y="T13"/>
                </a:cxn>
              </a:cxnLst>
              <a:rect l="0" t="0" r="r" b="b"/>
              <a:pathLst>
                <a:path w="130" h="554">
                  <a:moveTo>
                    <a:pt x="36" y="0"/>
                  </a:moveTo>
                  <a:cubicBezTo>
                    <a:pt x="51" y="5"/>
                    <a:pt x="70" y="10"/>
                    <a:pt x="81" y="23"/>
                  </a:cubicBezTo>
                  <a:cubicBezTo>
                    <a:pt x="93" y="36"/>
                    <a:pt x="111" y="67"/>
                    <a:pt x="111" y="67"/>
                  </a:cubicBezTo>
                  <a:cubicBezTo>
                    <a:pt x="130" y="168"/>
                    <a:pt x="114" y="261"/>
                    <a:pt x="58" y="344"/>
                  </a:cubicBezTo>
                  <a:cubicBezTo>
                    <a:pt x="49" y="375"/>
                    <a:pt x="31" y="407"/>
                    <a:pt x="13" y="434"/>
                  </a:cubicBezTo>
                  <a:cubicBezTo>
                    <a:pt x="0" y="476"/>
                    <a:pt x="7" y="518"/>
                    <a:pt x="51" y="531"/>
                  </a:cubicBezTo>
                  <a:cubicBezTo>
                    <a:pt x="71" y="544"/>
                    <a:pt x="86" y="554"/>
                    <a:pt x="111" y="55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 name="Group 69"/>
          <p:cNvGrpSpPr>
            <a:grpSpLocks/>
          </p:cNvGrpSpPr>
          <p:nvPr/>
        </p:nvGrpSpPr>
        <p:grpSpPr bwMode="auto">
          <a:xfrm>
            <a:off x="4555679" y="3609305"/>
            <a:ext cx="381000" cy="1654175"/>
            <a:chOff x="2976" y="2222"/>
            <a:chExt cx="240" cy="1042"/>
          </a:xfrm>
        </p:grpSpPr>
        <p:sp>
          <p:nvSpPr>
            <p:cNvPr id="83" name="Line 70"/>
            <p:cNvSpPr>
              <a:spLocks noChangeShapeType="1"/>
            </p:cNvSpPr>
            <p:nvPr/>
          </p:nvSpPr>
          <p:spPr bwMode="auto">
            <a:xfrm>
              <a:off x="3120" y="297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71"/>
            <p:cNvSpPr>
              <a:spLocks noChangeShapeType="1"/>
            </p:cNvSpPr>
            <p:nvPr/>
          </p:nvSpPr>
          <p:spPr bwMode="auto">
            <a:xfrm flipV="1">
              <a:off x="3024"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Freeform 72"/>
            <p:cNvSpPr>
              <a:spLocks/>
            </p:cNvSpPr>
            <p:nvPr/>
          </p:nvSpPr>
          <p:spPr bwMode="auto">
            <a:xfrm>
              <a:off x="2976" y="2222"/>
              <a:ext cx="143" cy="927"/>
            </a:xfrm>
            <a:custGeom>
              <a:avLst/>
              <a:gdLst>
                <a:gd name="T0" fmla="*/ 61 w 143"/>
                <a:gd name="T1" fmla="*/ 0 h 927"/>
                <a:gd name="T2" fmla="*/ 128 w 143"/>
                <a:gd name="T3" fmla="*/ 67 h 927"/>
                <a:gd name="T4" fmla="*/ 143 w 143"/>
                <a:gd name="T5" fmla="*/ 112 h 927"/>
                <a:gd name="T6" fmla="*/ 83 w 143"/>
                <a:gd name="T7" fmla="*/ 478 h 927"/>
                <a:gd name="T8" fmla="*/ 38 w 143"/>
                <a:gd name="T9" fmla="*/ 606 h 927"/>
                <a:gd name="T10" fmla="*/ 23 w 143"/>
                <a:gd name="T11" fmla="*/ 651 h 927"/>
                <a:gd name="T12" fmla="*/ 16 w 143"/>
                <a:gd name="T13" fmla="*/ 673 h 927"/>
                <a:gd name="T14" fmla="*/ 83 w 143"/>
                <a:gd name="T15" fmla="*/ 912 h 927"/>
                <a:gd name="T16" fmla="*/ 105 w 143"/>
                <a:gd name="T17" fmla="*/ 927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27">
                  <a:moveTo>
                    <a:pt x="61" y="0"/>
                  </a:moveTo>
                  <a:cubicBezTo>
                    <a:pt x="99" y="12"/>
                    <a:pt x="115" y="29"/>
                    <a:pt x="128" y="67"/>
                  </a:cubicBezTo>
                  <a:cubicBezTo>
                    <a:pt x="133" y="82"/>
                    <a:pt x="143" y="112"/>
                    <a:pt x="143" y="112"/>
                  </a:cubicBezTo>
                  <a:cubicBezTo>
                    <a:pt x="135" y="234"/>
                    <a:pt x="117" y="361"/>
                    <a:pt x="83" y="478"/>
                  </a:cubicBezTo>
                  <a:cubicBezTo>
                    <a:pt x="70" y="521"/>
                    <a:pt x="52" y="563"/>
                    <a:pt x="38" y="606"/>
                  </a:cubicBezTo>
                  <a:cubicBezTo>
                    <a:pt x="37" y="608"/>
                    <a:pt x="24" y="649"/>
                    <a:pt x="23" y="651"/>
                  </a:cubicBezTo>
                  <a:cubicBezTo>
                    <a:pt x="21" y="658"/>
                    <a:pt x="16" y="673"/>
                    <a:pt x="16" y="673"/>
                  </a:cubicBezTo>
                  <a:cubicBezTo>
                    <a:pt x="18" y="719"/>
                    <a:pt x="0" y="885"/>
                    <a:pt x="83" y="912"/>
                  </a:cubicBezTo>
                  <a:cubicBezTo>
                    <a:pt x="90" y="917"/>
                    <a:pt x="105" y="927"/>
                    <a:pt x="105" y="927"/>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6" name="Group 73"/>
          <p:cNvGrpSpPr>
            <a:grpSpLocks/>
          </p:cNvGrpSpPr>
          <p:nvPr/>
        </p:nvGrpSpPr>
        <p:grpSpPr bwMode="auto">
          <a:xfrm>
            <a:off x="3355529" y="3615655"/>
            <a:ext cx="1276350" cy="2333625"/>
            <a:chOff x="2316" y="2226"/>
            <a:chExt cx="804" cy="1470"/>
          </a:xfrm>
        </p:grpSpPr>
        <p:sp>
          <p:nvSpPr>
            <p:cNvPr id="87" name="Line 74"/>
            <p:cNvSpPr>
              <a:spLocks noChangeShapeType="1"/>
            </p:cNvSpPr>
            <p:nvPr/>
          </p:nvSpPr>
          <p:spPr bwMode="auto">
            <a:xfrm>
              <a:off x="254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8" name="Line 75"/>
            <p:cNvSpPr>
              <a:spLocks noChangeShapeType="1"/>
            </p:cNvSpPr>
            <p:nvPr/>
          </p:nvSpPr>
          <p:spPr bwMode="auto">
            <a:xfrm>
              <a:off x="244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Line 76"/>
            <p:cNvSpPr>
              <a:spLocks noChangeShapeType="1"/>
            </p:cNvSpPr>
            <p:nvPr/>
          </p:nvSpPr>
          <p:spPr bwMode="auto">
            <a:xfrm>
              <a:off x="2544" y="369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 name="Freeform 77"/>
            <p:cNvSpPr>
              <a:spLocks/>
            </p:cNvSpPr>
            <p:nvPr/>
          </p:nvSpPr>
          <p:spPr bwMode="auto">
            <a:xfrm>
              <a:off x="2316" y="2226"/>
              <a:ext cx="180" cy="1342"/>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1" name="Line 78"/>
          <p:cNvSpPr>
            <a:spLocks noChangeShapeType="1"/>
          </p:cNvSpPr>
          <p:nvPr/>
        </p:nvSpPr>
        <p:spPr bwMode="auto">
          <a:xfrm>
            <a:off x="46318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2" name="Group 79"/>
          <p:cNvGrpSpPr>
            <a:grpSpLocks/>
          </p:cNvGrpSpPr>
          <p:nvPr/>
        </p:nvGrpSpPr>
        <p:grpSpPr bwMode="auto">
          <a:xfrm>
            <a:off x="4936679" y="4272880"/>
            <a:ext cx="762000" cy="990600"/>
            <a:chOff x="3216" y="2640"/>
            <a:chExt cx="480" cy="624"/>
          </a:xfrm>
        </p:grpSpPr>
        <p:sp>
          <p:nvSpPr>
            <p:cNvPr id="93" name="Line 80"/>
            <p:cNvSpPr>
              <a:spLocks noChangeShapeType="1"/>
            </p:cNvSpPr>
            <p:nvPr/>
          </p:nvSpPr>
          <p:spPr bwMode="auto">
            <a:xfrm flipV="1">
              <a:off x="3408" y="3264"/>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81"/>
            <p:cNvSpPr>
              <a:spLocks noChangeShapeType="1"/>
            </p:cNvSpPr>
            <p:nvPr/>
          </p:nvSpPr>
          <p:spPr bwMode="auto">
            <a:xfrm>
              <a:off x="3312"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Freeform 82"/>
            <p:cNvSpPr>
              <a:spLocks/>
            </p:cNvSpPr>
            <p:nvPr/>
          </p:nvSpPr>
          <p:spPr bwMode="auto">
            <a:xfrm>
              <a:off x="3264" y="2640"/>
              <a:ext cx="130" cy="554"/>
            </a:xfrm>
            <a:custGeom>
              <a:avLst/>
              <a:gdLst>
                <a:gd name="T0" fmla="*/ 36 w 130"/>
                <a:gd name="T1" fmla="*/ 0 h 554"/>
                <a:gd name="T2" fmla="*/ 81 w 130"/>
                <a:gd name="T3" fmla="*/ 23 h 554"/>
                <a:gd name="T4" fmla="*/ 111 w 130"/>
                <a:gd name="T5" fmla="*/ 67 h 554"/>
                <a:gd name="T6" fmla="*/ 58 w 130"/>
                <a:gd name="T7" fmla="*/ 344 h 554"/>
                <a:gd name="T8" fmla="*/ 13 w 130"/>
                <a:gd name="T9" fmla="*/ 434 h 554"/>
                <a:gd name="T10" fmla="*/ 51 w 130"/>
                <a:gd name="T11" fmla="*/ 531 h 554"/>
                <a:gd name="T12" fmla="*/ 111 w 130"/>
                <a:gd name="T13" fmla="*/ 554 h 554"/>
              </a:gdLst>
              <a:ahLst/>
              <a:cxnLst>
                <a:cxn ang="0">
                  <a:pos x="T0" y="T1"/>
                </a:cxn>
                <a:cxn ang="0">
                  <a:pos x="T2" y="T3"/>
                </a:cxn>
                <a:cxn ang="0">
                  <a:pos x="T4" y="T5"/>
                </a:cxn>
                <a:cxn ang="0">
                  <a:pos x="T6" y="T7"/>
                </a:cxn>
                <a:cxn ang="0">
                  <a:pos x="T8" y="T9"/>
                </a:cxn>
                <a:cxn ang="0">
                  <a:pos x="T10" y="T11"/>
                </a:cxn>
                <a:cxn ang="0">
                  <a:pos x="T12" y="T13"/>
                </a:cxn>
              </a:cxnLst>
              <a:rect l="0" t="0" r="r" b="b"/>
              <a:pathLst>
                <a:path w="130" h="554">
                  <a:moveTo>
                    <a:pt x="36" y="0"/>
                  </a:moveTo>
                  <a:cubicBezTo>
                    <a:pt x="51" y="5"/>
                    <a:pt x="70" y="10"/>
                    <a:pt x="81" y="23"/>
                  </a:cubicBezTo>
                  <a:cubicBezTo>
                    <a:pt x="93" y="36"/>
                    <a:pt x="111" y="67"/>
                    <a:pt x="111" y="67"/>
                  </a:cubicBezTo>
                  <a:cubicBezTo>
                    <a:pt x="130" y="168"/>
                    <a:pt x="114" y="261"/>
                    <a:pt x="58" y="344"/>
                  </a:cubicBezTo>
                  <a:cubicBezTo>
                    <a:pt x="49" y="375"/>
                    <a:pt x="31" y="407"/>
                    <a:pt x="13" y="434"/>
                  </a:cubicBezTo>
                  <a:cubicBezTo>
                    <a:pt x="0" y="476"/>
                    <a:pt x="7" y="518"/>
                    <a:pt x="51" y="531"/>
                  </a:cubicBezTo>
                  <a:cubicBezTo>
                    <a:pt x="71" y="544"/>
                    <a:pt x="86" y="554"/>
                    <a:pt x="111" y="554"/>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83"/>
            <p:cNvSpPr>
              <a:spLocks noChangeShapeType="1"/>
            </p:cNvSpPr>
            <p:nvPr/>
          </p:nvSpPr>
          <p:spPr bwMode="auto">
            <a:xfrm>
              <a:off x="3216" y="297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7" name="Line 84"/>
          <p:cNvSpPr>
            <a:spLocks noChangeShapeType="1"/>
          </p:cNvSpPr>
          <p:nvPr/>
        </p:nvSpPr>
        <p:spPr bwMode="auto">
          <a:xfrm flipV="1">
            <a:off x="5698679" y="52634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85"/>
          <p:cNvSpPr>
            <a:spLocks noChangeShapeType="1"/>
          </p:cNvSpPr>
          <p:nvPr/>
        </p:nvSpPr>
        <p:spPr bwMode="auto">
          <a:xfrm>
            <a:off x="56986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9" name="Group 86"/>
          <p:cNvGrpSpPr>
            <a:grpSpLocks/>
          </p:cNvGrpSpPr>
          <p:nvPr/>
        </p:nvGrpSpPr>
        <p:grpSpPr bwMode="auto">
          <a:xfrm>
            <a:off x="6689279" y="3587080"/>
            <a:ext cx="1141413" cy="1676400"/>
            <a:chOff x="4321" y="2208"/>
            <a:chExt cx="719" cy="1056"/>
          </a:xfrm>
        </p:grpSpPr>
        <p:sp>
          <p:nvSpPr>
            <p:cNvPr id="100" name="Line 87"/>
            <p:cNvSpPr>
              <a:spLocks noChangeShapeType="1"/>
            </p:cNvSpPr>
            <p:nvPr/>
          </p:nvSpPr>
          <p:spPr bwMode="auto">
            <a:xfrm>
              <a:off x="4464" y="297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88"/>
            <p:cNvSpPr>
              <a:spLocks noChangeShapeType="1"/>
            </p:cNvSpPr>
            <p:nvPr/>
          </p:nvSpPr>
          <p:spPr bwMode="auto">
            <a:xfrm flipV="1">
              <a:off x="4368" y="2976"/>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Freeform 89"/>
            <p:cNvSpPr>
              <a:spLocks/>
            </p:cNvSpPr>
            <p:nvPr/>
          </p:nvSpPr>
          <p:spPr bwMode="auto">
            <a:xfrm>
              <a:off x="4321" y="2208"/>
              <a:ext cx="143" cy="927"/>
            </a:xfrm>
            <a:custGeom>
              <a:avLst/>
              <a:gdLst>
                <a:gd name="T0" fmla="*/ 61 w 143"/>
                <a:gd name="T1" fmla="*/ 0 h 927"/>
                <a:gd name="T2" fmla="*/ 128 w 143"/>
                <a:gd name="T3" fmla="*/ 67 h 927"/>
                <a:gd name="T4" fmla="*/ 143 w 143"/>
                <a:gd name="T5" fmla="*/ 112 h 927"/>
                <a:gd name="T6" fmla="*/ 83 w 143"/>
                <a:gd name="T7" fmla="*/ 478 h 927"/>
                <a:gd name="T8" fmla="*/ 38 w 143"/>
                <a:gd name="T9" fmla="*/ 606 h 927"/>
                <a:gd name="T10" fmla="*/ 23 w 143"/>
                <a:gd name="T11" fmla="*/ 651 h 927"/>
                <a:gd name="T12" fmla="*/ 16 w 143"/>
                <a:gd name="T13" fmla="*/ 673 h 927"/>
                <a:gd name="T14" fmla="*/ 83 w 143"/>
                <a:gd name="T15" fmla="*/ 912 h 927"/>
                <a:gd name="T16" fmla="*/ 105 w 143"/>
                <a:gd name="T17" fmla="*/ 927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927">
                  <a:moveTo>
                    <a:pt x="61" y="0"/>
                  </a:moveTo>
                  <a:cubicBezTo>
                    <a:pt x="99" y="12"/>
                    <a:pt x="115" y="29"/>
                    <a:pt x="128" y="67"/>
                  </a:cubicBezTo>
                  <a:cubicBezTo>
                    <a:pt x="133" y="82"/>
                    <a:pt x="143" y="112"/>
                    <a:pt x="143" y="112"/>
                  </a:cubicBezTo>
                  <a:cubicBezTo>
                    <a:pt x="135" y="234"/>
                    <a:pt x="117" y="361"/>
                    <a:pt x="83" y="478"/>
                  </a:cubicBezTo>
                  <a:cubicBezTo>
                    <a:pt x="70" y="521"/>
                    <a:pt x="52" y="563"/>
                    <a:pt x="38" y="606"/>
                  </a:cubicBezTo>
                  <a:cubicBezTo>
                    <a:pt x="37" y="608"/>
                    <a:pt x="24" y="649"/>
                    <a:pt x="23" y="651"/>
                  </a:cubicBezTo>
                  <a:cubicBezTo>
                    <a:pt x="21" y="658"/>
                    <a:pt x="16" y="673"/>
                    <a:pt x="16" y="673"/>
                  </a:cubicBezTo>
                  <a:cubicBezTo>
                    <a:pt x="18" y="719"/>
                    <a:pt x="0" y="885"/>
                    <a:pt x="83" y="912"/>
                  </a:cubicBezTo>
                  <a:cubicBezTo>
                    <a:pt x="90" y="917"/>
                    <a:pt x="105" y="927"/>
                    <a:pt x="105" y="927"/>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3" name="Line 90"/>
          <p:cNvSpPr>
            <a:spLocks noChangeShapeType="1"/>
          </p:cNvSpPr>
          <p:nvPr/>
        </p:nvSpPr>
        <p:spPr bwMode="auto">
          <a:xfrm>
            <a:off x="6765479" y="5949280"/>
            <a:ext cx="10668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91"/>
          <p:cNvSpPr>
            <a:spLocks noChangeShapeType="1"/>
          </p:cNvSpPr>
          <p:nvPr/>
        </p:nvSpPr>
        <p:spPr bwMode="auto">
          <a:xfrm>
            <a:off x="7832279" y="4806280"/>
            <a:ext cx="6096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5" name="Group 92"/>
          <p:cNvGrpSpPr>
            <a:grpSpLocks/>
          </p:cNvGrpSpPr>
          <p:nvPr/>
        </p:nvGrpSpPr>
        <p:grpSpPr bwMode="auto">
          <a:xfrm>
            <a:off x="7679879" y="3663280"/>
            <a:ext cx="685800" cy="2286000"/>
            <a:chOff x="4944" y="2256"/>
            <a:chExt cx="432" cy="1440"/>
          </a:xfrm>
        </p:grpSpPr>
        <p:grpSp>
          <p:nvGrpSpPr>
            <p:cNvPr id="106" name="Group 93"/>
            <p:cNvGrpSpPr>
              <a:grpSpLocks/>
            </p:cNvGrpSpPr>
            <p:nvPr/>
          </p:nvGrpSpPr>
          <p:grpSpPr bwMode="auto">
            <a:xfrm>
              <a:off x="4944" y="3408"/>
              <a:ext cx="432" cy="288"/>
              <a:chOff x="4944" y="3408"/>
              <a:chExt cx="432" cy="288"/>
            </a:xfrm>
          </p:grpSpPr>
          <p:sp>
            <p:nvSpPr>
              <p:cNvPr id="108" name="Line 94"/>
              <p:cNvSpPr>
                <a:spLocks noChangeShapeType="1"/>
              </p:cNvSpPr>
              <p:nvPr/>
            </p:nvSpPr>
            <p:spPr bwMode="auto">
              <a:xfrm>
                <a:off x="5136"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Line 95"/>
              <p:cNvSpPr>
                <a:spLocks noChangeShapeType="1"/>
              </p:cNvSpPr>
              <p:nvPr/>
            </p:nvSpPr>
            <p:spPr bwMode="auto">
              <a:xfrm flipV="1">
                <a:off x="5040"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96"/>
              <p:cNvSpPr>
                <a:spLocks noChangeShapeType="1"/>
              </p:cNvSpPr>
              <p:nvPr/>
            </p:nvSpPr>
            <p:spPr bwMode="auto">
              <a:xfrm>
                <a:off x="4944" y="369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7" name="Freeform 97"/>
            <p:cNvSpPr>
              <a:spLocks/>
            </p:cNvSpPr>
            <p:nvPr/>
          </p:nvSpPr>
          <p:spPr bwMode="auto">
            <a:xfrm>
              <a:off x="4992" y="2256"/>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00FF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1" name="Group 98"/>
          <p:cNvGrpSpPr>
            <a:grpSpLocks/>
          </p:cNvGrpSpPr>
          <p:nvPr/>
        </p:nvGrpSpPr>
        <p:grpSpPr bwMode="auto">
          <a:xfrm>
            <a:off x="107504" y="1330867"/>
            <a:ext cx="5448301" cy="1781175"/>
            <a:chOff x="384" y="702"/>
            <a:chExt cx="3432" cy="1122"/>
          </a:xfrm>
          <a:solidFill>
            <a:schemeClr val="accent3"/>
          </a:solidFill>
        </p:grpSpPr>
        <p:grpSp>
          <p:nvGrpSpPr>
            <p:cNvPr id="112" name="Group 99"/>
            <p:cNvGrpSpPr>
              <a:grpSpLocks/>
            </p:cNvGrpSpPr>
            <p:nvPr/>
          </p:nvGrpSpPr>
          <p:grpSpPr bwMode="auto">
            <a:xfrm>
              <a:off x="384" y="816"/>
              <a:ext cx="3432" cy="1008"/>
              <a:chOff x="384" y="1200"/>
              <a:chExt cx="3432" cy="1008"/>
            </a:xfrm>
            <a:grpFill/>
          </p:grpSpPr>
          <p:sp>
            <p:nvSpPr>
              <p:cNvPr id="114" name="Rectangle 100"/>
              <p:cNvSpPr>
                <a:spLocks noChangeArrowheads="1"/>
              </p:cNvSpPr>
              <p:nvPr/>
            </p:nvSpPr>
            <p:spPr bwMode="auto">
              <a:xfrm>
                <a:off x="2640" y="1200"/>
                <a:ext cx="528" cy="624"/>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115" name="Line 101"/>
              <p:cNvSpPr>
                <a:spLocks noChangeShapeType="1"/>
              </p:cNvSpPr>
              <p:nvPr/>
            </p:nvSpPr>
            <p:spPr bwMode="auto">
              <a:xfrm flipH="1">
                <a:off x="3168" y="1344"/>
                <a:ext cx="240"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Oval 102"/>
              <p:cNvSpPr>
                <a:spLocks noChangeArrowheads="1"/>
              </p:cNvSpPr>
              <p:nvPr/>
            </p:nvSpPr>
            <p:spPr bwMode="auto">
              <a:xfrm>
                <a:off x="3168" y="1584"/>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103"/>
              <p:cNvSpPr>
                <a:spLocks noChangeShapeType="1"/>
              </p:cNvSpPr>
              <p:nvPr/>
            </p:nvSpPr>
            <p:spPr bwMode="auto">
              <a:xfrm>
                <a:off x="3264" y="1632"/>
                <a:ext cx="144"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104"/>
              <p:cNvSpPr>
                <a:spLocks noChangeShapeType="1"/>
              </p:cNvSpPr>
              <p:nvPr/>
            </p:nvSpPr>
            <p:spPr bwMode="auto">
              <a:xfrm flipH="1">
                <a:off x="2160" y="1344"/>
                <a:ext cx="480"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105"/>
              <p:cNvSpPr>
                <a:spLocks noChangeShapeType="1"/>
              </p:cNvSpPr>
              <p:nvPr/>
            </p:nvSpPr>
            <p:spPr bwMode="auto">
              <a:xfrm flipH="1">
                <a:off x="2448" y="1632"/>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Rectangle 106"/>
              <p:cNvSpPr>
                <a:spLocks noChangeArrowheads="1"/>
              </p:cNvSpPr>
              <p:nvPr/>
            </p:nvSpPr>
            <p:spPr bwMode="auto">
              <a:xfrm>
                <a:off x="1632" y="1200"/>
                <a:ext cx="528" cy="624"/>
              </a:xfrm>
              <a:prstGeom prst="rect">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121" name="Line 107"/>
              <p:cNvSpPr>
                <a:spLocks noChangeShapeType="1"/>
              </p:cNvSpPr>
              <p:nvPr/>
            </p:nvSpPr>
            <p:spPr bwMode="auto">
              <a:xfrm flipH="1">
                <a:off x="816" y="1344"/>
                <a:ext cx="816"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 name="Line 108"/>
              <p:cNvSpPr>
                <a:spLocks noChangeShapeType="1"/>
              </p:cNvSpPr>
              <p:nvPr/>
            </p:nvSpPr>
            <p:spPr bwMode="auto">
              <a:xfrm flipH="1">
                <a:off x="1440" y="1680"/>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 name="Text Box 109"/>
              <p:cNvSpPr txBox="1">
                <a:spLocks noChangeArrowheads="1"/>
              </p:cNvSpPr>
              <p:nvPr/>
            </p:nvSpPr>
            <p:spPr bwMode="auto">
              <a:xfrm>
                <a:off x="3409" y="1200"/>
                <a:ext cx="407" cy="57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a:p>
                <a:pPr>
                  <a:lnSpc>
                    <a:spcPct val="140000"/>
                  </a:lnSpc>
                </a:pPr>
                <a:r>
                  <a:rPr lang="en-US" altLang="zh-CN" sz="2400" dirty="0" smtClean="0">
                    <a:ea typeface="黑体" pitchFamily="2" charset="-122"/>
                  </a:rPr>
                  <a:t>QN</a:t>
                </a:r>
                <a:endParaRPr lang="en-US" altLang="zh-CN" sz="2400" dirty="0">
                  <a:ea typeface="黑体" pitchFamily="2" charset="-122"/>
                </a:endParaRPr>
              </a:p>
            </p:txBody>
          </p:sp>
          <p:grpSp>
            <p:nvGrpSpPr>
              <p:cNvPr id="124" name="Group 110"/>
              <p:cNvGrpSpPr>
                <a:grpSpLocks/>
              </p:cNvGrpSpPr>
              <p:nvPr/>
            </p:nvGrpSpPr>
            <p:grpSpPr bwMode="auto">
              <a:xfrm>
                <a:off x="1008" y="1968"/>
                <a:ext cx="240" cy="192"/>
                <a:chOff x="1584" y="2352"/>
                <a:chExt cx="336" cy="288"/>
              </a:xfrm>
              <a:grpFill/>
            </p:grpSpPr>
            <p:sp>
              <p:nvSpPr>
                <p:cNvPr id="135" name="AutoShape 111"/>
                <p:cNvSpPr>
                  <a:spLocks noChangeArrowheads="1"/>
                </p:cNvSpPr>
                <p:nvPr/>
              </p:nvSpPr>
              <p:spPr bwMode="auto">
                <a:xfrm rot="5400000">
                  <a:off x="1560" y="2376"/>
                  <a:ext cx="288" cy="240"/>
                </a:xfrm>
                <a:prstGeom prst="triangle">
                  <a:avLst>
                    <a:gd name="adj" fmla="val 50000"/>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Oval 112"/>
                <p:cNvSpPr>
                  <a:spLocks noChangeArrowheads="1"/>
                </p:cNvSpPr>
                <p:nvPr/>
              </p:nvSpPr>
              <p:spPr bwMode="auto">
                <a:xfrm>
                  <a:off x="1824" y="2448"/>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 name="Line 113"/>
              <p:cNvSpPr>
                <a:spLocks noChangeShapeType="1"/>
              </p:cNvSpPr>
              <p:nvPr/>
            </p:nvSpPr>
            <p:spPr bwMode="auto">
              <a:xfrm>
                <a:off x="816" y="2064"/>
                <a:ext cx="19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6" name="Line 114"/>
              <p:cNvSpPr>
                <a:spLocks noChangeShapeType="1"/>
              </p:cNvSpPr>
              <p:nvPr/>
            </p:nvSpPr>
            <p:spPr bwMode="auto">
              <a:xfrm flipV="1">
                <a:off x="2016" y="2064"/>
                <a:ext cx="432"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7" name="Line 115"/>
              <p:cNvSpPr>
                <a:spLocks noChangeShapeType="1"/>
              </p:cNvSpPr>
              <p:nvPr/>
            </p:nvSpPr>
            <p:spPr bwMode="auto">
              <a:xfrm>
                <a:off x="1248" y="2064"/>
                <a:ext cx="528" cy="0"/>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8" name="Group 116"/>
              <p:cNvGrpSpPr>
                <a:grpSpLocks/>
              </p:cNvGrpSpPr>
              <p:nvPr/>
            </p:nvGrpSpPr>
            <p:grpSpPr bwMode="auto">
              <a:xfrm>
                <a:off x="1776" y="1968"/>
                <a:ext cx="240" cy="192"/>
                <a:chOff x="2400" y="2352"/>
                <a:chExt cx="336" cy="288"/>
              </a:xfrm>
              <a:grpFill/>
            </p:grpSpPr>
            <p:sp>
              <p:nvSpPr>
                <p:cNvPr id="133" name="AutoShape 117"/>
                <p:cNvSpPr>
                  <a:spLocks noChangeArrowheads="1"/>
                </p:cNvSpPr>
                <p:nvPr/>
              </p:nvSpPr>
              <p:spPr bwMode="auto">
                <a:xfrm rot="5400000">
                  <a:off x="2472" y="2376"/>
                  <a:ext cx="288" cy="240"/>
                </a:xfrm>
                <a:prstGeom prst="triangle">
                  <a:avLst>
                    <a:gd name="adj" fmla="val 50000"/>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Oval 118"/>
                <p:cNvSpPr>
                  <a:spLocks noChangeArrowheads="1"/>
                </p:cNvSpPr>
                <p:nvPr/>
              </p:nvSpPr>
              <p:spPr bwMode="auto">
                <a:xfrm>
                  <a:off x="2400" y="2448"/>
                  <a:ext cx="96" cy="96"/>
                </a:xfrm>
                <a:prstGeom prst="ellips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9" name="Line 119"/>
              <p:cNvSpPr>
                <a:spLocks noChangeShapeType="1"/>
              </p:cNvSpPr>
              <p:nvPr/>
            </p:nvSpPr>
            <p:spPr bwMode="auto">
              <a:xfrm>
                <a:off x="2448" y="1632"/>
                <a:ext cx="0" cy="432"/>
              </a:xfrm>
              <a:prstGeom prst="line">
                <a:avLst/>
              </a:prstGeom>
              <a:grp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 name="Line 120"/>
              <p:cNvSpPr>
                <a:spLocks noChangeShapeType="1"/>
              </p:cNvSpPr>
              <p:nvPr/>
            </p:nvSpPr>
            <p:spPr bwMode="auto">
              <a:xfrm>
                <a:off x="1440" y="1680"/>
                <a:ext cx="0" cy="384"/>
              </a:xfrm>
              <a:prstGeom prst="line">
                <a:avLst/>
              </a:prstGeom>
              <a:grpFill/>
              <a:ln w="28575">
                <a:solidFill>
                  <a:schemeClr val="tx1"/>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 name="Text Box 121"/>
              <p:cNvSpPr txBox="1">
                <a:spLocks noChangeArrowheads="1"/>
              </p:cNvSpPr>
              <p:nvPr/>
            </p:nvSpPr>
            <p:spPr bwMode="auto">
              <a:xfrm>
                <a:off x="576" y="1200"/>
                <a:ext cx="230"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132" name="Text Box 122"/>
              <p:cNvSpPr txBox="1">
                <a:spLocks noChangeArrowheads="1"/>
              </p:cNvSpPr>
              <p:nvPr/>
            </p:nvSpPr>
            <p:spPr bwMode="auto">
              <a:xfrm>
                <a:off x="384" y="1920"/>
                <a:ext cx="440" cy="28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sp>
          <p:nvSpPr>
            <p:cNvPr id="113" name="Text Box 123"/>
            <p:cNvSpPr txBox="1">
              <a:spLocks noChangeArrowheads="1"/>
            </p:cNvSpPr>
            <p:nvPr/>
          </p:nvSpPr>
          <p:spPr bwMode="auto">
            <a:xfrm>
              <a:off x="2165" y="702"/>
              <a:ext cx="351" cy="23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FF0000"/>
                  </a:solidFill>
                </a:rPr>
                <a:t>Qm</a:t>
              </a:r>
              <a:endParaRPr lang="en-US" altLang="zh-CN" dirty="0">
                <a:solidFill>
                  <a:srgbClr val="FF0000"/>
                </a:solidFill>
              </a:endParaRPr>
            </a:p>
          </p:txBody>
        </p:sp>
      </p:grpSp>
      <p:grpSp>
        <p:nvGrpSpPr>
          <p:cNvPr id="137" name="Group 65"/>
          <p:cNvGrpSpPr>
            <a:grpSpLocks/>
          </p:cNvGrpSpPr>
          <p:nvPr/>
        </p:nvGrpSpPr>
        <p:grpSpPr bwMode="auto">
          <a:xfrm>
            <a:off x="5874892" y="980728"/>
            <a:ext cx="3089275" cy="2395538"/>
            <a:chOff x="3496" y="336"/>
            <a:chExt cx="1946" cy="1509"/>
          </a:xfrm>
        </p:grpSpPr>
        <p:sp>
          <p:nvSpPr>
            <p:cNvPr id="138" name="Text Box 66"/>
            <p:cNvSpPr txBox="1">
              <a:spLocks noChangeArrowheads="1"/>
            </p:cNvSpPr>
            <p:nvPr/>
          </p:nvSpPr>
          <p:spPr bwMode="auto">
            <a:xfrm>
              <a:off x="3504" y="384"/>
              <a:ext cx="140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D  CLK   Q  </a:t>
              </a:r>
              <a:r>
                <a:rPr lang="en-US" altLang="zh-CN" sz="2400" dirty="0" smtClean="0">
                  <a:latin typeface="Tahoma" pitchFamily="34" charset="0"/>
                  <a:ea typeface="黑体" pitchFamily="2" charset="-122"/>
                </a:rPr>
                <a:t>QN</a:t>
              </a:r>
              <a:endParaRPr lang="en-US" altLang="zh-CN" sz="2400" dirty="0">
                <a:latin typeface="Tahoma" pitchFamily="34" charset="0"/>
                <a:ea typeface="黑体" pitchFamily="2" charset="-122"/>
              </a:endParaRPr>
            </a:p>
          </p:txBody>
        </p:sp>
        <p:sp>
          <p:nvSpPr>
            <p:cNvPr id="139" name="Text Box 67"/>
            <p:cNvSpPr txBox="1">
              <a:spLocks noChangeArrowheads="1"/>
            </p:cNvSpPr>
            <p:nvPr/>
          </p:nvSpPr>
          <p:spPr bwMode="auto">
            <a:xfrm>
              <a:off x="3496" y="707"/>
              <a:ext cx="1368"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latin typeface="Tahoma" pitchFamily="34" charset="0"/>
                  <a:ea typeface="黑体" pitchFamily="2" charset="-122"/>
                </a:rPr>
                <a:t>0            0   1</a:t>
              </a:r>
            </a:p>
            <a:p>
              <a:pPr algn="ctr">
                <a:lnSpc>
                  <a:spcPct val="110000"/>
                </a:lnSpc>
              </a:pPr>
              <a:r>
                <a:rPr lang="zh-CN" altLang="en-US" sz="2400" dirty="0">
                  <a:latin typeface="Tahoma" pitchFamily="34" charset="0"/>
                  <a:ea typeface="黑体" pitchFamily="2" charset="-122"/>
                </a:rPr>
                <a:t>1            1   0</a:t>
              </a:r>
            </a:p>
            <a:p>
              <a:pPr algn="ctr">
                <a:lnSpc>
                  <a:spcPct val="110000"/>
                </a:lnSpc>
              </a:pPr>
              <a:r>
                <a:rPr lang="en-US" altLang="zh-CN" sz="2400" dirty="0">
                  <a:latin typeface="Tahoma" pitchFamily="34" charset="0"/>
                  <a:ea typeface="黑体" pitchFamily="2" charset="-122"/>
                </a:rPr>
                <a:t>X    0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a:p>
              <a:pPr algn="ctr">
                <a:lnSpc>
                  <a:spcPct val="110000"/>
                </a:lnSpc>
              </a:pPr>
              <a:r>
                <a:rPr lang="en-US" altLang="zh-CN" sz="2400" dirty="0">
                  <a:latin typeface="Tahoma" pitchFamily="34" charset="0"/>
                  <a:ea typeface="黑体" pitchFamily="2" charset="-122"/>
                </a:rPr>
                <a:t>X    </a:t>
              </a:r>
              <a:r>
                <a:rPr lang="en-US" altLang="zh-CN" sz="2400" dirty="0" smtClean="0">
                  <a:latin typeface="Tahoma" pitchFamily="34" charset="0"/>
                  <a:ea typeface="黑体" pitchFamily="2" charset="-122"/>
                </a:rPr>
                <a:t>1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p:txBody>
        </p:sp>
        <p:sp>
          <p:nvSpPr>
            <p:cNvPr id="140" name="Line 68"/>
            <p:cNvSpPr>
              <a:spLocks noChangeShapeType="1"/>
            </p:cNvSpPr>
            <p:nvPr/>
          </p:nvSpPr>
          <p:spPr bwMode="auto">
            <a:xfrm flipV="1">
              <a:off x="3504" y="672"/>
              <a:ext cx="1436" cy="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1" name="Line 69"/>
            <p:cNvSpPr>
              <a:spLocks noChangeShapeType="1"/>
            </p:cNvSpPr>
            <p:nvPr/>
          </p:nvSpPr>
          <p:spPr bwMode="auto">
            <a:xfrm>
              <a:off x="4268" y="336"/>
              <a:ext cx="0" cy="14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2" name="Line 70"/>
            <p:cNvSpPr>
              <a:spLocks noChangeShapeType="1"/>
            </p:cNvSpPr>
            <p:nvPr/>
          </p:nvSpPr>
          <p:spPr bwMode="auto">
            <a:xfrm flipV="1">
              <a:off x="3504" y="336"/>
              <a:ext cx="1436" cy="1"/>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3" name="Line 71"/>
            <p:cNvSpPr>
              <a:spLocks noChangeShapeType="1"/>
            </p:cNvSpPr>
            <p:nvPr/>
          </p:nvSpPr>
          <p:spPr bwMode="auto">
            <a:xfrm>
              <a:off x="3504" y="1824"/>
              <a:ext cx="143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4" name="Text Box 72"/>
            <p:cNvSpPr txBox="1">
              <a:spLocks noChangeArrowheads="1"/>
            </p:cNvSpPr>
            <p:nvPr/>
          </p:nvSpPr>
          <p:spPr bwMode="auto">
            <a:xfrm>
              <a:off x="5035" y="476"/>
              <a:ext cx="407" cy="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600" dirty="0">
                  <a:ea typeface="黑体" pitchFamily="2" charset="-122"/>
                </a:rPr>
                <a:t>功</a:t>
              </a:r>
            </a:p>
            <a:p>
              <a:pPr>
                <a:lnSpc>
                  <a:spcPct val="130000"/>
                </a:lnSpc>
              </a:pPr>
              <a:r>
                <a:rPr lang="zh-CN" altLang="en-US" sz="3600" dirty="0">
                  <a:ea typeface="黑体" pitchFamily="2" charset="-122"/>
                </a:rPr>
                <a:t>能</a:t>
              </a:r>
            </a:p>
            <a:p>
              <a:pPr>
                <a:lnSpc>
                  <a:spcPct val="130000"/>
                </a:lnSpc>
              </a:pPr>
              <a:r>
                <a:rPr lang="zh-CN" altLang="en-US" sz="3600" dirty="0">
                  <a:ea typeface="黑体" pitchFamily="2" charset="-122"/>
                </a:rPr>
                <a:t>表</a:t>
              </a:r>
            </a:p>
          </p:txBody>
        </p:sp>
        <p:grpSp>
          <p:nvGrpSpPr>
            <p:cNvPr id="145" name="Group 73"/>
            <p:cNvGrpSpPr>
              <a:grpSpLocks/>
            </p:cNvGrpSpPr>
            <p:nvPr/>
          </p:nvGrpSpPr>
          <p:grpSpPr bwMode="auto">
            <a:xfrm>
              <a:off x="3840" y="768"/>
              <a:ext cx="288" cy="144"/>
              <a:chOff x="5184" y="2736"/>
              <a:chExt cx="288" cy="192"/>
            </a:xfrm>
          </p:grpSpPr>
          <p:sp>
            <p:nvSpPr>
              <p:cNvPr id="150" name="Line 74"/>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1" name="Line 75"/>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2" name="Line 76"/>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146" name="Group 77"/>
            <p:cNvGrpSpPr>
              <a:grpSpLocks/>
            </p:cNvGrpSpPr>
            <p:nvPr/>
          </p:nvGrpSpPr>
          <p:grpSpPr bwMode="auto">
            <a:xfrm>
              <a:off x="3840" y="1057"/>
              <a:ext cx="288" cy="143"/>
              <a:chOff x="5184" y="2736"/>
              <a:chExt cx="288" cy="192"/>
            </a:xfrm>
          </p:grpSpPr>
          <p:sp>
            <p:nvSpPr>
              <p:cNvPr id="147" name="Line 78"/>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8" name="Line 79"/>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9" name="Line 80"/>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blinds(horizontal)">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blinds(horizontal)">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up)">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up)">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strips(downRight)">
                                      <p:cBhvr>
                                        <p:cTn id="52" dur="500"/>
                                        <p:tgtEl>
                                          <p:spTgt spid="7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left)">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strips(downRight)">
                                      <p:cBhvr>
                                        <p:cTn id="62" dur="5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strips(downRight)">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wipe(left)">
                                      <p:cBhvr>
                                        <p:cTn id="77" dur="500"/>
                                        <p:tgtEl>
                                          <p:spTgt spid="9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500"/>
                                        <p:tgtEl>
                                          <p:spTgt spid="9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wipe(left)">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strips(downRight)">
                                      <p:cBhvr>
                                        <p:cTn id="92" dur="500"/>
                                        <p:tgtEl>
                                          <p:spTgt spid="9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left)">
                                      <p:cBhvr>
                                        <p:cTn id="97" dur="500"/>
                                        <p:tgtEl>
                                          <p:spTgt spid="10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4"/>
                                        </p:tgtEl>
                                        <p:attrNameLst>
                                          <p:attrName>style.visibility</p:attrName>
                                        </p:attrNameLst>
                                      </p:cBhvr>
                                      <p:to>
                                        <p:strVal val="visible"/>
                                      </p:to>
                                    </p:set>
                                    <p:animEffect transition="in" filter="wipe(left)">
                                      <p:cBhvr>
                                        <p:cTn id="102" dur="500"/>
                                        <p:tgtEl>
                                          <p:spTgt spid="10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05"/>
                                        </p:tgtEl>
                                        <p:attrNameLst>
                                          <p:attrName>style.visibility</p:attrName>
                                        </p:attrNameLst>
                                      </p:cBhvr>
                                      <p:to>
                                        <p:strVal val="visible"/>
                                      </p:to>
                                    </p:set>
                                    <p:animEffect transition="in" filter="wipe(up)">
                                      <p:cBhvr>
                                        <p:cTn id="107" dur="500"/>
                                        <p:tgtEl>
                                          <p:spTgt spid="10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37"/>
                                        </p:tgtEl>
                                        <p:attrNameLst>
                                          <p:attrName>style.visibility</p:attrName>
                                        </p:attrNameLst>
                                      </p:cBhvr>
                                      <p:to>
                                        <p:strVal val="visible"/>
                                      </p:to>
                                    </p:set>
                                    <p:animEffect transition="in" filter="blinds(horizontal)">
                                      <p:cBhvr>
                                        <p:cTn id="11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9" grpId="0" animBg="1"/>
      <p:bldP spid="91" grpId="0" animBg="1"/>
      <p:bldP spid="97" grpId="0" animBg="1"/>
      <p:bldP spid="98" grpId="0" animBg="1"/>
      <p:bldP spid="103" grpId="0" animBg="1"/>
      <p:bldP spid="10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
            </a:r>
            <a:r>
              <a:rPr lang="zh-CN" altLang="en-US" dirty="0"/>
              <a:t>触发器的</a:t>
            </a:r>
            <a:r>
              <a:rPr lang="zh-CN" altLang="en-US" dirty="0" smtClean="0"/>
              <a:t>状态转移图</a:t>
            </a:r>
            <a:endParaRPr lang="zh-CN" altLang="en-US" dirty="0"/>
          </a:p>
        </p:txBody>
      </p:sp>
      <p:sp>
        <p:nvSpPr>
          <p:cNvPr id="3" name="内容占位符 2"/>
          <p:cNvSpPr>
            <a:spLocks noGrp="1"/>
          </p:cNvSpPr>
          <p:nvPr>
            <p:ph idx="1"/>
          </p:nvPr>
        </p:nvSpPr>
        <p:spPr/>
        <p:txBody>
          <a:bodyPr/>
          <a:lstStyle/>
          <a:p>
            <a:r>
              <a:rPr lang="en-US" altLang="zh-CN" dirty="0" smtClean="0"/>
              <a:t>D</a:t>
            </a:r>
            <a:r>
              <a:rPr lang="zh-CN" altLang="en-US" dirty="0" smtClean="0"/>
              <a:t>触发器特征方程：</a:t>
            </a:r>
            <a:endParaRPr lang="en-US" altLang="zh-CN" dirty="0" smtClean="0"/>
          </a:p>
          <a:p>
            <a:endParaRPr lang="en-US" altLang="zh-CN" dirty="0"/>
          </a:p>
          <a:p>
            <a:endParaRPr lang="en-US" altLang="zh-CN" dirty="0" smtClean="0"/>
          </a:p>
          <a:p>
            <a:endParaRPr lang="en-US" altLang="zh-CN" dirty="0"/>
          </a:p>
          <a:p>
            <a:r>
              <a:rPr lang="zh-CN" altLang="en-US" dirty="0" smtClean="0"/>
              <a:t>状态转移图：</a:t>
            </a:r>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38</a:t>
            </a:fld>
            <a:endParaRPr lang="en-US" altLang="zh-CN"/>
          </a:p>
        </p:txBody>
      </p:sp>
      <p:graphicFrame>
        <p:nvGraphicFramePr>
          <p:cNvPr id="8" name="对象 7"/>
          <p:cNvGraphicFramePr>
            <a:graphicFrameLocks noChangeAspect="1"/>
          </p:cNvGraphicFramePr>
          <p:nvPr>
            <p:extLst>
              <p:ext uri="{D42A27DB-BD31-4B8C-83A1-F6EECF244321}">
                <p14:modId xmlns:p14="http://schemas.microsoft.com/office/powerpoint/2010/main" val="2242483774"/>
              </p:ext>
            </p:extLst>
          </p:nvPr>
        </p:nvGraphicFramePr>
        <p:xfrm>
          <a:off x="2590800" y="4077072"/>
          <a:ext cx="4938713" cy="1725613"/>
        </p:xfrm>
        <a:graphic>
          <a:graphicData uri="http://schemas.openxmlformats.org/presentationml/2006/ole">
            <mc:AlternateContent xmlns:mc="http://schemas.openxmlformats.org/markup-compatibility/2006">
              <mc:Choice xmlns:v="urn:schemas-microsoft-com:vml" Requires="v">
                <p:oleObj spid="_x0000_s32996" name="Photo Editor 照片" r:id="rId3" imgW="16047619" imgH="5609524" progId="MSPhotoEd.3">
                  <p:embed/>
                </p:oleObj>
              </mc:Choice>
              <mc:Fallback>
                <p:oleObj name="Photo Editor 照片" r:id="rId3" imgW="16047619" imgH="560952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077072"/>
                        <a:ext cx="4938713"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6275063"/>
              </p:ext>
            </p:extLst>
          </p:nvPr>
        </p:nvGraphicFramePr>
        <p:xfrm>
          <a:off x="3124200" y="1945307"/>
          <a:ext cx="1909267" cy="663129"/>
        </p:xfrm>
        <a:graphic>
          <a:graphicData uri="http://schemas.openxmlformats.org/presentationml/2006/ole">
            <mc:AlternateContent xmlns:mc="http://schemas.openxmlformats.org/markup-compatibility/2006">
              <mc:Choice xmlns:v="urn:schemas-microsoft-com:vml" Requires="v">
                <p:oleObj spid="_x0000_s32997" name="Equation" r:id="rId5" imgW="583947" imgH="228501" progId="">
                  <p:embed/>
                </p:oleObj>
              </mc:Choice>
              <mc:Fallback>
                <p:oleObj name="Equation" r:id="rId5" imgW="583947" imgH="22850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945307"/>
                        <a:ext cx="1909267" cy="663129"/>
                      </a:xfrm>
                      <a:prstGeom prst="rect">
                        <a:avLst/>
                      </a:prstGeom>
                      <a:noFill/>
                      <a:ln>
                        <a:noFill/>
                      </a:ln>
                      <a:effectLst/>
                    </p:spPr>
                  </p:pic>
                </p:oleObj>
              </mc:Fallback>
            </mc:AlternateContent>
          </a:graphicData>
        </a:graphic>
      </p:graphicFrame>
      <p:grpSp>
        <p:nvGrpSpPr>
          <p:cNvPr id="10" name="Group 65"/>
          <p:cNvGrpSpPr>
            <a:grpSpLocks/>
          </p:cNvGrpSpPr>
          <p:nvPr/>
        </p:nvGrpSpPr>
        <p:grpSpPr bwMode="auto">
          <a:xfrm>
            <a:off x="5874892" y="1091853"/>
            <a:ext cx="3089275" cy="2395538"/>
            <a:chOff x="3496" y="336"/>
            <a:chExt cx="1946" cy="1509"/>
          </a:xfrm>
        </p:grpSpPr>
        <p:sp>
          <p:nvSpPr>
            <p:cNvPr id="11" name="Text Box 66"/>
            <p:cNvSpPr txBox="1">
              <a:spLocks noChangeArrowheads="1"/>
            </p:cNvSpPr>
            <p:nvPr/>
          </p:nvSpPr>
          <p:spPr bwMode="auto">
            <a:xfrm>
              <a:off x="3504" y="384"/>
              <a:ext cx="1403"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dirty="0">
                  <a:latin typeface="Tahoma" pitchFamily="34" charset="0"/>
                  <a:ea typeface="黑体" pitchFamily="2" charset="-122"/>
                </a:rPr>
                <a:t>D  CLK   Q  </a:t>
              </a:r>
              <a:r>
                <a:rPr lang="en-US" altLang="zh-CN" sz="2400" dirty="0" smtClean="0">
                  <a:latin typeface="Tahoma" pitchFamily="34" charset="0"/>
                  <a:ea typeface="黑体" pitchFamily="2" charset="-122"/>
                </a:rPr>
                <a:t>QN</a:t>
              </a:r>
              <a:endParaRPr lang="en-US" altLang="zh-CN" sz="2400" dirty="0">
                <a:latin typeface="Tahoma" pitchFamily="34" charset="0"/>
                <a:ea typeface="黑体" pitchFamily="2" charset="-122"/>
              </a:endParaRPr>
            </a:p>
          </p:txBody>
        </p:sp>
        <p:sp>
          <p:nvSpPr>
            <p:cNvPr id="12" name="Text Box 67"/>
            <p:cNvSpPr txBox="1">
              <a:spLocks noChangeArrowheads="1"/>
            </p:cNvSpPr>
            <p:nvPr/>
          </p:nvSpPr>
          <p:spPr bwMode="auto">
            <a:xfrm>
              <a:off x="3496" y="707"/>
              <a:ext cx="136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400" dirty="0">
                  <a:latin typeface="Tahoma" pitchFamily="34" charset="0"/>
                  <a:ea typeface="黑体" pitchFamily="2" charset="-122"/>
                </a:rPr>
                <a:t>0            0   1</a:t>
              </a:r>
            </a:p>
            <a:p>
              <a:pPr algn="ctr">
                <a:lnSpc>
                  <a:spcPct val="110000"/>
                </a:lnSpc>
              </a:pPr>
              <a:r>
                <a:rPr lang="zh-CN" altLang="en-US" sz="2400" dirty="0">
                  <a:latin typeface="Tahoma" pitchFamily="34" charset="0"/>
                  <a:ea typeface="黑体" pitchFamily="2" charset="-122"/>
                </a:rPr>
                <a:t>1            1   0</a:t>
              </a:r>
            </a:p>
            <a:p>
              <a:pPr algn="ctr">
                <a:lnSpc>
                  <a:spcPct val="110000"/>
                </a:lnSpc>
              </a:pPr>
              <a:r>
                <a:rPr lang="en-US" altLang="zh-CN" sz="2400" dirty="0">
                  <a:latin typeface="Tahoma" pitchFamily="34" charset="0"/>
                  <a:ea typeface="黑体" pitchFamily="2" charset="-122"/>
                </a:rPr>
                <a:t>X    0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a:p>
              <a:pPr algn="ctr">
                <a:lnSpc>
                  <a:spcPct val="110000"/>
                </a:lnSpc>
              </a:pPr>
              <a:r>
                <a:rPr lang="en-US" altLang="zh-CN" sz="2400" dirty="0">
                  <a:latin typeface="Tahoma" pitchFamily="34" charset="0"/>
                  <a:ea typeface="黑体" pitchFamily="2" charset="-122"/>
                </a:rPr>
                <a:t>X    </a:t>
              </a:r>
              <a:r>
                <a:rPr lang="en-US" altLang="zh-CN" sz="2400" dirty="0" smtClean="0">
                  <a:latin typeface="Tahoma" pitchFamily="34" charset="0"/>
                  <a:ea typeface="黑体" pitchFamily="2" charset="-122"/>
                </a:rPr>
                <a:t>1      </a:t>
              </a:r>
              <a:r>
                <a:rPr lang="zh-CN" altLang="en-US" sz="2400" dirty="0">
                  <a:latin typeface="Tahoma" pitchFamily="34" charset="0"/>
                  <a:ea typeface="黑体" pitchFamily="2" charset="-122"/>
                </a:rPr>
                <a:t>保</a:t>
              </a:r>
              <a:r>
                <a:rPr lang="zh-CN" altLang="en-US" sz="2400" baseline="-25000" dirty="0">
                  <a:latin typeface="Tahoma" pitchFamily="34" charset="0"/>
                  <a:ea typeface="黑体" pitchFamily="2" charset="-122"/>
                </a:rPr>
                <a:t> </a:t>
              </a:r>
              <a:r>
                <a:rPr lang="zh-CN" altLang="en-US" sz="2400" dirty="0">
                  <a:latin typeface="Tahoma" pitchFamily="34" charset="0"/>
                  <a:ea typeface="黑体" pitchFamily="2" charset="-122"/>
                </a:rPr>
                <a:t>持</a:t>
              </a:r>
            </a:p>
          </p:txBody>
        </p:sp>
        <p:sp>
          <p:nvSpPr>
            <p:cNvPr id="13" name="Line 68"/>
            <p:cNvSpPr>
              <a:spLocks noChangeShapeType="1"/>
            </p:cNvSpPr>
            <p:nvPr/>
          </p:nvSpPr>
          <p:spPr bwMode="auto">
            <a:xfrm flipV="1">
              <a:off x="3504" y="672"/>
              <a:ext cx="1436" cy="1"/>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69"/>
            <p:cNvSpPr>
              <a:spLocks noChangeShapeType="1"/>
            </p:cNvSpPr>
            <p:nvPr/>
          </p:nvSpPr>
          <p:spPr bwMode="auto">
            <a:xfrm>
              <a:off x="4268" y="336"/>
              <a:ext cx="0" cy="14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70"/>
            <p:cNvSpPr>
              <a:spLocks noChangeShapeType="1"/>
            </p:cNvSpPr>
            <p:nvPr/>
          </p:nvSpPr>
          <p:spPr bwMode="auto">
            <a:xfrm flipV="1">
              <a:off x="3504" y="336"/>
              <a:ext cx="1436" cy="1"/>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71"/>
            <p:cNvSpPr>
              <a:spLocks noChangeShapeType="1"/>
            </p:cNvSpPr>
            <p:nvPr/>
          </p:nvSpPr>
          <p:spPr bwMode="auto">
            <a:xfrm>
              <a:off x="3504" y="1824"/>
              <a:ext cx="143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Text Box 72"/>
            <p:cNvSpPr txBox="1">
              <a:spLocks noChangeArrowheads="1"/>
            </p:cNvSpPr>
            <p:nvPr/>
          </p:nvSpPr>
          <p:spPr bwMode="auto">
            <a:xfrm>
              <a:off x="5035" y="476"/>
              <a:ext cx="407" cy="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600" dirty="0">
                  <a:ea typeface="黑体" pitchFamily="2" charset="-122"/>
                </a:rPr>
                <a:t>功</a:t>
              </a:r>
            </a:p>
            <a:p>
              <a:pPr>
                <a:lnSpc>
                  <a:spcPct val="130000"/>
                </a:lnSpc>
              </a:pPr>
              <a:r>
                <a:rPr lang="zh-CN" altLang="en-US" sz="3600" dirty="0">
                  <a:ea typeface="黑体" pitchFamily="2" charset="-122"/>
                </a:rPr>
                <a:t>能</a:t>
              </a:r>
            </a:p>
            <a:p>
              <a:pPr>
                <a:lnSpc>
                  <a:spcPct val="130000"/>
                </a:lnSpc>
              </a:pPr>
              <a:r>
                <a:rPr lang="zh-CN" altLang="en-US" sz="3600" dirty="0">
                  <a:ea typeface="黑体" pitchFamily="2" charset="-122"/>
                </a:rPr>
                <a:t>表</a:t>
              </a:r>
            </a:p>
          </p:txBody>
        </p:sp>
        <p:grpSp>
          <p:nvGrpSpPr>
            <p:cNvPr id="18" name="Group 73"/>
            <p:cNvGrpSpPr>
              <a:grpSpLocks/>
            </p:cNvGrpSpPr>
            <p:nvPr/>
          </p:nvGrpSpPr>
          <p:grpSpPr bwMode="auto">
            <a:xfrm>
              <a:off x="3840" y="768"/>
              <a:ext cx="288" cy="144"/>
              <a:chOff x="5184" y="2736"/>
              <a:chExt cx="288" cy="192"/>
            </a:xfrm>
          </p:grpSpPr>
          <p:sp>
            <p:nvSpPr>
              <p:cNvPr id="23" name="Line 74"/>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4" name="Line 75"/>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5" name="Line 76"/>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nvGrpSpPr>
            <p:cNvPr id="19" name="Group 77"/>
            <p:cNvGrpSpPr>
              <a:grpSpLocks/>
            </p:cNvGrpSpPr>
            <p:nvPr/>
          </p:nvGrpSpPr>
          <p:grpSpPr bwMode="auto">
            <a:xfrm>
              <a:off x="3840" y="1057"/>
              <a:ext cx="288" cy="143"/>
              <a:chOff x="5184" y="2736"/>
              <a:chExt cx="288" cy="192"/>
            </a:xfrm>
          </p:grpSpPr>
          <p:sp>
            <p:nvSpPr>
              <p:cNvPr id="20" name="Line 78"/>
              <p:cNvSpPr>
                <a:spLocks noChangeShapeType="1"/>
              </p:cNvSpPr>
              <p:nvPr/>
            </p:nvSpPr>
            <p:spPr bwMode="auto">
              <a:xfrm>
                <a:off x="5184"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1" name="Line 79"/>
              <p:cNvSpPr>
                <a:spLocks noChangeShapeType="1"/>
              </p:cNvSpPr>
              <p:nvPr/>
            </p:nvSpPr>
            <p:spPr bwMode="auto">
              <a:xfrm>
                <a:off x="5328" y="27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2" name="Line 80"/>
              <p:cNvSpPr>
                <a:spLocks noChangeShapeType="1"/>
              </p:cNvSpPr>
              <p:nvPr/>
            </p:nvSpPr>
            <p:spPr bwMode="auto">
              <a:xfrm flipV="1">
                <a:off x="5328" y="273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grpSp>
    </p:spTree>
    <p:extLst>
      <p:ext uri="{BB962C8B-B14F-4D97-AF65-F5344CB8AC3E}">
        <p14:creationId xmlns:p14="http://schemas.microsoft.com/office/powerpoint/2010/main" val="40934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9298" name="Group 2"/>
          <p:cNvGrpSpPr>
            <a:grpSpLocks/>
          </p:cNvGrpSpPr>
          <p:nvPr/>
        </p:nvGrpSpPr>
        <p:grpSpPr bwMode="auto">
          <a:xfrm>
            <a:off x="271463" y="3429002"/>
            <a:ext cx="8339138" cy="2657476"/>
            <a:chOff x="171" y="2112"/>
            <a:chExt cx="5253" cy="1674"/>
          </a:xfrm>
        </p:grpSpPr>
        <p:grpSp>
          <p:nvGrpSpPr>
            <p:cNvPr id="439299" name="Group 3"/>
            <p:cNvGrpSpPr>
              <a:grpSpLocks/>
            </p:cNvGrpSpPr>
            <p:nvPr/>
          </p:nvGrpSpPr>
          <p:grpSpPr bwMode="auto">
            <a:xfrm>
              <a:off x="1008" y="2112"/>
              <a:ext cx="4416" cy="1584"/>
              <a:chOff x="1008" y="960"/>
              <a:chExt cx="4416" cy="1584"/>
            </a:xfrm>
          </p:grpSpPr>
          <p:sp>
            <p:nvSpPr>
              <p:cNvPr id="439300" name="Rectangle 4"/>
              <p:cNvSpPr>
                <a:spLocks noChangeArrowheads="1"/>
              </p:cNvSpPr>
              <p:nvPr/>
            </p:nvSpPr>
            <p:spPr bwMode="auto">
              <a:xfrm>
                <a:off x="2352"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1" name="Rectangle 5"/>
              <p:cNvSpPr>
                <a:spLocks noChangeArrowheads="1"/>
              </p:cNvSpPr>
              <p:nvPr/>
            </p:nvSpPr>
            <p:spPr bwMode="auto">
              <a:xfrm>
                <a:off x="3696"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2" name="Rectangle 6"/>
              <p:cNvSpPr>
                <a:spLocks noChangeArrowheads="1"/>
              </p:cNvSpPr>
              <p:nvPr/>
            </p:nvSpPr>
            <p:spPr bwMode="auto">
              <a:xfrm>
                <a:off x="5040" y="960"/>
                <a:ext cx="384" cy="1584"/>
              </a:xfrm>
              <a:prstGeom prst="rect">
                <a:avLst/>
              </a:prstGeom>
              <a:solidFill>
                <a:schemeClr val="tx2">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3" name="Rectangle 7"/>
              <p:cNvSpPr>
                <a:spLocks noChangeArrowheads="1"/>
              </p:cNvSpPr>
              <p:nvPr/>
            </p:nvSpPr>
            <p:spPr bwMode="auto">
              <a:xfrm>
                <a:off x="1008" y="960"/>
                <a:ext cx="672" cy="1584"/>
              </a:xfrm>
              <a:prstGeom prst="rect">
                <a:avLst/>
              </a:prstGeom>
              <a:solidFill>
                <a:schemeClr val="tx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04" name="Group 8"/>
            <p:cNvGrpSpPr>
              <a:grpSpLocks/>
            </p:cNvGrpSpPr>
            <p:nvPr/>
          </p:nvGrpSpPr>
          <p:grpSpPr bwMode="auto">
            <a:xfrm>
              <a:off x="171" y="2112"/>
              <a:ext cx="5253" cy="792"/>
              <a:chOff x="171" y="2112"/>
              <a:chExt cx="5253" cy="792"/>
            </a:xfrm>
          </p:grpSpPr>
          <p:sp>
            <p:nvSpPr>
              <p:cNvPr id="439305" name="Text Box 9"/>
              <p:cNvSpPr txBox="1">
                <a:spLocks noChangeArrowheads="1"/>
              </p:cNvSpPr>
              <p:nvPr/>
            </p:nvSpPr>
            <p:spPr bwMode="auto">
              <a:xfrm>
                <a:off x="343" y="261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ea typeface="黑体" pitchFamily="2" charset="-122"/>
                  </a:rPr>
                  <a:t>D</a:t>
                </a:r>
              </a:p>
            </p:txBody>
          </p:sp>
          <p:sp>
            <p:nvSpPr>
              <p:cNvPr id="439306" name="Text Box 10"/>
              <p:cNvSpPr txBox="1">
                <a:spLocks noChangeArrowheads="1"/>
              </p:cNvSpPr>
              <p:nvPr/>
            </p:nvSpPr>
            <p:spPr bwMode="auto">
              <a:xfrm>
                <a:off x="171" y="2203"/>
                <a:ext cx="4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ea typeface="黑体" pitchFamily="2" charset="-122"/>
                  </a:rPr>
                  <a:t>CLK</a:t>
                </a:r>
              </a:p>
            </p:txBody>
          </p:sp>
          <p:grpSp>
            <p:nvGrpSpPr>
              <p:cNvPr id="439307" name="Group 11"/>
              <p:cNvGrpSpPr>
                <a:grpSpLocks/>
              </p:cNvGrpSpPr>
              <p:nvPr/>
            </p:nvGrpSpPr>
            <p:grpSpPr bwMode="auto">
              <a:xfrm>
                <a:off x="624" y="2112"/>
                <a:ext cx="4800" cy="720"/>
                <a:chOff x="624" y="2112"/>
                <a:chExt cx="4800" cy="720"/>
              </a:xfrm>
            </p:grpSpPr>
            <p:sp>
              <p:nvSpPr>
                <p:cNvPr id="439308" name="Line 12"/>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09" name="Line 13"/>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0" name="Line 14"/>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1" name="Line 15"/>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2" name="Line 16"/>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3" name="Line 17"/>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4" name="Line 18"/>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5" name="Line 19"/>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6" name="Line 20"/>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7" name="Line 21"/>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8" name="Line 22"/>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19" name="Line 23"/>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0" name="Line 24"/>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1" name="Line 25"/>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2" name="Line 26"/>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3" name="Line 27"/>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4" name="Line 28"/>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5" name="Line 29"/>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6" name="Line 30"/>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7" name="Line 31"/>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8" name="Line 32"/>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29" name="Line 33"/>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0" name="Line 34"/>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1" name="Line 35"/>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2" name="Line 36"/>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3" name="Line 37"/>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4" name="Line 38"/>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5" name="Line 39"/>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6" name="Line 40"/>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37" name="Line 41"/>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39338" name="Group 42"/>
            <p:cNvGrpSpPr>
              <a:grpSpLocks/>
            </p:cNvGrpSpPr>
            <p:nvPr/>
          </p:nvGrpSpPr>
          <p:grpSpPr bwMode="auto">
            <a:xfrm>
              <a:off x="323" y="3495"/>
              <a:ext cx="493" cy="291"/>
              <a:chOff x="323" y="3495"/>
              <a:chExt cx="493" cy="291"/>
            </a:xfrm>
          </p:grpSpPr>
          <p:sp>
            <p:nvSpPr>
              <p:cNvPr id="439339" name="Line 43"/>
              <p:cNvSpPr>
                <a:spLocks noChangeShapeType="1"/>
              </p:cNvSpPr>
              <p:nvPr/>
            </p:nvSpPr>
            <p:spPr bwMode="auto">
              <a:xfrm>
                <a:off x="62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0" name="Text Box 44"/>
              <p:cNvSpPr txBox="1">
                <a:spLocks noChangeArrowheads="1"/>
              </p:cNvSpPr>
              <p:nvPr/>
            </p:nvSpPr>
            <p:spPr bwMode="auto">
              <a:xfrm>
                <a:off x="323" y="3495"/>
                <a:ext cx="2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p:txBody>
          </p:sp>
        </p:grpSp>
        <p:grpSp>
          <p:nvGrpSpPr>
            <p:cNvPr id="439341" name="Group 45"/>
            <p:cNvGrpSpPr>
              <a:grpSpLocks/>
            </p:cNvGrpSpPr>
            <p:nvPr/>
          </p:nvGrpSpPr>
          <p:grpSpPr bwMode="auto">
            <a:xfrm>
              <a:off x="768" y="3408"/>
              <a:ext cx="912" cy="288"/>
              <a:chOff x="768" y="3408"/>
              <a:chExt cx="912" cy="288"/>
            </a:xfrm>
          </p:grpSpPr>
          <p:sp>
            <p:nvSpPr>
              <p:cNvPr id="439342" name="Line 46"/>
              <p:cNvSpPr>
                <a:spLocks noChangeShapeType="1"/>
              </p:cNvSpPr>
              <p:nvPr/>
            </p:nvSpPr>
            <p:spPr bwMode="auto">
              <a:xfrm>
                <a:off x="1104" y="34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3" name="Line 47"/>
              <p:cNvSpPr>
                <a:spLocks noChangeShapeType="1"/>
              </p:cNvSpPr>
              <p:nvPr/>
            </p:nvSpPr>
            <p:spPr bwMode="auto">
              <a:xfrm flipV="1">
                <a:off x="100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4" name="Line 48"/>
              <p:cNvSpPr>
                <a:spLocks noChangeShapeType="1"/>
              </p:cNvSpPr>
              <p:nvPr/>
            </p:nvSpPr>
            <p:spPr bwMode="auto">
              <a:xfrm>
                <a:off x="768" y="36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45" name="Line 49"/>
            <p:cNvSpPr>
              <a:spLocks noChangeShapeType="1"/>
            </p:cNvSpPr>
            <p:nvPr/>
          </p:nvSpPr>
          <p:spPr bwMode="auto">
            <a:xfrm>
              <a:off x="1680" y="3408"/>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6" name="Freeform 50"/>
            <p:cNvSpPr>
              <a:spLocks/>
            </p:cNvSpPr>
            <p:nvPr/>
          </p:nvSpPr>
          <p:spPr bwMode="auto">
            <a:xfrm>
              <a:off x="960" y="2244"/>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347" name="Group 51"/>
            <p:cNvGrpSpPr>
              <a:grpSpLocks/>
            </p:cNvGrpSpPr>
            <p:nvPr/>
          </p:nvGrpSpPr>
          <p:grpSpPr bwMode="auto">
            <a:xfrm>
              <a:off x="2220" y="2226"/>
              <a:ext cx="804" cy="1470"/>
              <a:chOff x="2316" y="2226"/>
              <a:chExt cx="804" cy="1470"/>
            </a:xfrm>
          </p:grpSpPr>
          <p:sp>
            <p:nvSpPr>
              <p:cNvPr id="439348" name="Line 52"/>
              <p:cNvSpPr>
                <a:spLocks noChangeShapeType="1"/>
              </p:cNvSpPr>
              <p:nvPr/>
            </p:nvSpPr>
            <p:spPr bwMode="auto">
              <a:xfrm>
                <a:off x="2544" y="369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49" name="Line 53"/>
              <p:cNvSpPr>
                <a:spLocks noChangeShapeType="1"/>
              </p:cNvSpPr>
              <p:nvPr/>
            </p:nvSpPr>
            <p:spPr bwMode="auto">
              <a:xfrm>
                <a:off x="2448"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0" name="Line 54"/>
              <p:cNvSpPr>
                <a:spLocks noChangeShapeType="1"/>
              </p:cNvSpPr>
              <p:nvPr/>
            </p:nvSpPr>
            <p:spPr bwMode="auto">
              <a:xfrm>
                <a:off x="2544" y="3696"/>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1" name="Freeform 55"/>
              <p:cNvSpPr>
                <a:spLocks/>
              </p:cNvSpPr>
              <p:nvPr/>
            </p:nvSpPr>
            <p:spPr bwMode="auto">
              <a:xfrm>
                <a:off x="2316" y="2226"/>
                <a:ext cx="180" cy="1342"/>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52" name="Line 56"/>
            <p:cNvSpPr>
              <a:spLocks noChangeShapeType="1"/>
            </p:cNvSpPr>
            <p:nvPr/>
          </p:nvSpPr>
          <p:spPr bwMode="auto">
            <a:xfrm>
              <a:off x="3024"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3" name="Line 57"/>
            <p:cNvSpPr>
              <a:spLocks noChangeShapeType="1"/>
            </p:cNvSpPr>
            <p:nvPr/>
          </p:nvSpPr>
          <p:spPr bwMode="auto">
            <a:xfrm>
              <a:off x="3696"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4" name="Line 58"/>
            <p:cNvSpPr>
              <a:spLocks noChangeShapeType="1"/>
            </p:cNvSpPr>
            <p:nvPr/>
          </p:nvSpPr>
          <p:spPr bwMode="auto">
            <a:xfrm>
              <a:off x="4368" y="3696"/>
              <a:ext cx="6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355" name="Group 59"/>
            <p:cNvGrpSpPr>
              <a:grpSpLocks/>
            </p:cNvGrpSpPr>
            <p:nvPr/>
          </p:nvGrpSpPr>
          <p:grpSpPr bwMode="auto">
            <a:xfrm>
              <a:off x="4944" y="2256"/>
              <a:ext cx="432" cy="1440"/>
              <a:chOff x="4944" y="2256"/>
              <a:chExt cx="432" cy="1440"/>
            </a:xfrm>
          </p:grpSpPr>
          <p:grpSp>
            <p:nvGrpSpPr>
              <p:cNvPr id="439356" name="Group 60"/>
              <p:cNvGrpSpPr>
                <a:grpSpLocks/>
              </p:cNvGrpSpPr>
              <p:nvPr/>
            </p:nvGrpSpPr>
            <p:grpSpPr bwMode="auto">
              <a:xfrm>
                <a:off x="4944" y="3408"/>
                <a:ext cx="432" cy="288"/>
                <a:chOff x="4944" y="3408"/>
                <a:chExt cx="432" cy="288"/>
              </a:xfrm>
            </p:grpSpPr>
            <p:sp>
              <p:nvSpPr>
                <p:cNvPr id="439357" name="Line 61"/>
                <p:cNvSpPr>
                  <a:spLocks noChangeShapeType="1"/>
                </p:cNvSpPr>
                <p:nvPr/>
              </p:nvSpPr>
              <p:spPr bwMode="auto">
                <a:xfrm>
                  <a:off x="5136"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8" name="Line 62"/>
                <p:cNvSpPr>
                  <a:spLocks noChangeShapeType="1"/>
                </p:cNvSpPr>
                <p:nvPr/>
              </p:nvSpPr>
              <p:spPr bwMode="auto">
                <a:xfrm flipV="1">
                  <a:off x="5040" y="3408"/>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59" name="Line 63"/>
                <p:cNvSpPr>
                  <a:spLocks noChangeShapeType="1"/>
                </p:cNvSpPr>
                <p:nvPr/>
              </p:nvSpPr>
              <p:spPr bwMode="auto">
                <a:xfrm>
                  <a:off x="4944" y="3696"/>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360" name="Freeform 64"/>
              <p:cNvSpPr>
                <a:spLocks/>
              </p:cNvSpPr>
              <p:nvPr/>
            </p:nvSpPr>
            <p:spPr bwMode="auto">
              <a:xfrm>
                <a:off x="4992" y="2256"/>
                <a:ext cx="127" cy="1332"/>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39361" name="Group 65"/>
          <p:cNvGrpSpPr>
            <a:grpSpLocks/>
          </p:cNvGrpSpPr>
          <p:nvPr/>
        </p:nvGrpSpPr>
        <p:grpSpPr bwMode="auto">
          <a:xfrm>
            <a:off x="1600200" y="914400"/>
            <a:ext cx="7010400" cy="1905000"/>
            <a:chOff x="1008" y="960"/>
            <a:chExt cx="4416" cy="1584"/>
          </a:xfrm>
        </p:grpSpPr>
        <p:sp>
          <p:nvSpPr>
            <p:cNvPr id="439362" name="Rectangle 66"/>
            <p:cNvSpPr>
              <a:spLocks noChangeArrowheads="1"/>
            </p:cNvSpPr>
            <p:nvPr/>
          </p:nvSpPr>
          <p:spPr bwMode="auto">
            <a:xfrm>
              <a:off x="2352"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3" name="Rectangle 67"/>
            <p:cNvSpPr>
              <a:spLocks noChangeArrowheads="1"/>
            </p:cNvSpPr>
            <p:nvPr/>
          </p:nvSpPr>
          <p:spPr bwMode="auto">
            <a:xfrm>
              <a:off x="3696" y="960"/>
              <a:ext cx="672"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4" name="Rectangle 68"/>
            <p:cNvSpPr>
              <a:spLocks noChangeArrowheads="1"/>
            </p:cNvSpPr>
            <p:nvPr/>
          </p:nvSpPr>
          <p:spPr bwMode="auto">
            <a:xfrm>
              <a:off x="5040" y="960"/>
              <a:ext cx="384" cy="1584"/>
            </a:xfrm>
            <a:prstGeom prst="rect">
              <a:avLst/>
            </a:prstGeom>
            <a:solidFill>
              <a:schemeClr val="accent6">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65" name="Rectangle 69"/>
            <p:cNvSpPr>
              <a:spLocks noChangeArrowheads="1"/>
            </p:cNvSpPr>
            <p:nvPr/>
          </p:nvSpPr>
          <p:spPr bwMode="auto">
            <a:xfrm>
              <a:off x="1008" y="960"/>
              <a:ext cx="672" cy="1584"/>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9366" name="Group 70"/>
          <p:cNvGrpSpPr>
            <a:grpSpLocks/>
          </p:cNvGrpSpPr>
          <p:nvPr/>
        </p:nvGrpSpPr>
        <p:grpSpPr bwMode="auto">
          <a:xfrm>
            <a:off x="566738" y="914402"/>
            <a:ext cx="8043863" cy="1304926"/>
            <a:chOff x="357" y="2112"/>
            <a:chExt cx="5067" cy="822"/>
          </a:xfrm>
        </p:grpSpPr>
        <p:sp>
          <p:nvSpPr>
            <p:cNvPr id="439367" name="Text Box 71"/>
            <p:cNvSpPr txBox="1">
              <a:spLocks noChangeArrowheads="1"/>
            </p:cNvSpPr>
            <p:nvPr/>
          </p:nvSpPr>
          <p:spPr bwMode="auto">
            <a:xfrm>
              <a:off x="394" y="2643"/>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D</a:t>
              </a:r>
            </a:p>
          </p:txBody>
        </p:sp>
        <p:sp>
          <p:nvSpPr>
            <p:cNvPr id="439368" name="Text Box 72"/>
            <p:cNvSpPr txBox="1">
              <a:spLocks noChangeArrowheads="1"/>
            </p:cNvSpPr>
            <p:nvPr/>
          </p:nvSpPr>
          <p:spPr bwMode="auto">
            <a:xfrm>
              <a:off x="357" y="2172"/>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smtClean="0">
                  <a:ea typeface="黑体" pitchFamily="2" charset="-122"/>
                </a:rPr>
                <a:t>C</a:t>
              </a:r>
              <a:endParaRPr lang="en-US" altLang="zh-CN" sz="2400" dirty="0">
                <a:ea typeface="黑体" pitchFamily="2" charset="-122"/>
              </a:endParaRPr>
            </a:p>
          </p:txBody>
        </p:sp>
        <p:grpSp>
          <p:nvGrpSpPr>
            <p:cNvPr id="439369" name="Group 73"/>
            <p:cNvGrpSpPr>
              <a:grpSpLocks/>
            </p:cNvGrpSpPr>
            <p:nvPr/>
          </p:nvGrpSpPr>
          <p:grpSpPr bwMode="auto">
            <a:xfrm>
              <a:off x="624" y="2112"/>
              <a:ext cx="4800" cy="720"/>
              <a:chOff x="624" y="2112"/>
              <a:chExt cx="4800" cy="720"/>
            </a:xfrm>
          </p:grpSpPr>
          <p:sp>
            <p:nvSpPr>
              <p:cNvPr id="439370" name="Line 74"/>
              <p:cNvSpPr>
                <a:spLocks noChangeShapeType="1"/>
              </p:cNvSpPr>
              <p:nvPr/>
            </p:nvSpPr>
            <p:spPr bwMode="auto">
              <a:xfrm>
                <a:off x="624" y="28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1" name="Line 75"/>
              <p:cNvSpPr>
                <a:spLocks noChangeShapeType="1"/>
              </p:cNvSpPr>
              <p:nvPr/>
            </p:nvSpPr>
            <p:spPr bwMode="auto">
              <a:xfrm>
                <a:off x="864" y="25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2" name="Line 76"/>
              <p:cNvSpPr>
                <a:spLocks noChangeShapeType="1"/>
              </p:cNvSpPr>
              <p:nvPr/>
            </p:nvSpPr>
            <p:spPr bwMode="auto">
              <a:xfrm flipV="1">
                <a:off x="768"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3" name="Line 77"/>
              <p:cNvSpPr>
                <a:spLocks noChangeShapeType="1"/>
              </p:cNvSpPr>
              <p:nvPr/>
            </p:nvSpPr>
            <p:spPr bwMode="auto">
              <a:xfrm flipV="1">
                <a:off x="1392"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4" name="Line 78"/>
              <p:cNvSpPr>
                <a:spLocks noChangeShapeType="1"/>
              </p:cNvSpPr>
              <p:nvPr/>
            </p:nvSpPr>
            <p:spPr bwMode="auto">
              <a:xfrm>
                <a:off x="1296"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5" name="Line 79"/>
              <p:cNvSpPr>
                <a:spLocks noChangeShapeType="1"/>
              </p:cNvSpPr>
              <p:nvPr/>
            </p:nvSpPr>
            <p:spPr bwMode="auto">
              <a:xfrm>
                <a:off x="2640" y="2544"/>
                <a:ext cx="62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6" name="Line 80"/>
              <p:cNvSpPr>
                <a:spLocks noChangeShapeType="1"/>
              </p:cNvSpPr>
              <p:nvPr/>
            </p:nvSpPr>
            <p:spPr bwMode="auto">
              <a:xfrm flipV="1">
                <a:off x="254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7" name="Line 81"/>
              <p:cNvSpPr>
                <a:spLocks noChangeShapeType="1"/>
              </p:cNvSpPr>
              <p:nvPr/>
            </p:nvSpPr>
            <p:spPr bwMode="auto">
              <a:xfrm>
                <a:off x="3360" y="283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8" name="Line 82"/>
              <p:cNvSpPr>
                <a:spLocks noChangeShapeType="1"/>
              </p:cNvSpPr>
              <p:nvPr/>
            </p:nvSpPr>
            <p:spPr bwMode="auto">
              <a:xfrm>
                <a:off x="3264"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79" name="Line 83"/>
              <p:cNvSpPr>
                <a:spLocks noChangeShapeType="1"/>
              </p:cNvSpPr>
              <p:nvPr/>
            </p:nvSpPr>
            <p:spPr bwMode="auto">
              <a:xfrm>
                <a:off x="1968" y="25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0" name="Line 84"/>
              <p:cNvSpPr>
                <a:spLocks noChangeShapeType="1"/>
              </p:cNvSpPr>
              <p:nvPr/>
            </p:nvSpPr>
            <p:spPr bwMode="auto">
              <a:xfrm flipV="1">
                <a:off x="187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1" name="Line 85"/>
              <p:cNvSpPr>
                <a:spLocks noChangeShapeType="1"/>
              </p:cNvSpPr>
              <p:nvPr/>
            </p:nvSpPr>
            <p:spPr bwMode="auto">
              <a:xfrm>
                <a:off x="2112"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2" name="Line 86"/>
              <p:cNvSpPr>
                <a:spLocks noChangeShapeType="1"/>
              </p:cNvSpPr>
              <p:nvPr/>
            </p:nvSpPr>
            <p:spPr bwMode="auto">
              <a:xfrm>
                <a:off x="2208" y="283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3" name="Line 87"/>
              <p:cNvSpPr>
                <a:spLocks noChangeShapeType="1"/>
              </p:cNvSpPr>
              <p:nvPr/>
            </p:nvSpPr>
            <p:spPr bwMode="auto">
              <a:xfrm>
                <a:off x="3936" y="2544"/>
                <a:ext cx="14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4" name="Line 88"/>
              <p:cNvSpPr>
                <a:spLocks noChangeShapeType="1"/>
              </p:cNvSpPr>
              <p:nvPr/>
            </p:nvSpPr>
            <p:spPr bwMode="auto">
              <a:xfrm flipV="1">
                <a:off x="3840" y="2544"/>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5" name="Line 89"/>
              <p:cNvSpPr>
                <a:spLocks noChangeShapeType="1"/>
              </p:cNvSpPr>
              <p:nvPr/>
            </p:nvSpPr>
            <p:spPr bwMode="auto">
              <a:xfrm>
                <a:off x="624" y="24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6" name="Line 90"/>
              <p:cNvSpPr>
                <a:spLocks noChangeShapeType="1"/>
              </p:cNvSpPr>
              <p:nvPr/>
            </p:nvSpPr>
            <p:spPr bwMode="auto">
              <a:xfrm>
                <a:off x="1056"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7" name="Line 91"/>
              <p:cNvSpPr>
                <a:spLocks noChangeShapeType="1"/>
              </p:cNvSpPr>
              <p:nvPr/>
            </p:nvSpPr>
            <p:spPr bwMode="auto">
              <a:xfrm flipV="1">
                <a:off x="96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8" name="Line 92"/>
              <p:cNvSpPr>
                <a:spLocks noChangeShapeType="1"/>
              </p:cNvSpPr>
              <p:nvPr/>
            </p:nvSpPr>
            <p:spPr bwMode="auto">
              <a:xfrm flipV="1">
                <a:off x="1728"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89" name="Line 93"/>
              <p:cNvSpPr>
                <a:spLocks noChangeShapeType="1"/>
              </p:cNvSpPr>
              <p:nvPr/>
            </p:nvSpPr>
            <p:spPr bwMode="auto">
              <a:xfrm>
                <a:off x="163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0" name="Line 94"/>
              <p:cNvSpPr>
                <a:spLocks noChangeShapeType="1"/>
              </p:cNvSpPr>
              <p:nvPr/>
            </p:nvSpPr>
            <p:spPr bwMode="auto">
              <a:xfrm>
                <a:off x="2400"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1" name="Line 95"/>
              <p:cNvSpPr>
                <a:spLocks noChangeShapeType="1"/>
              </p:cNvSpPr>
              <p:nvPr/>
            </p:nvSpPr>
            <p:spPr bwMode="auto">
              <a:xfrm flipV="1">
                <a:off x="2304"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2" name="Line 96"/>
              <p:cNvSpPr>
                <a:spLocks noChangeShapeType="1"/>
              </p:cNvSpPr>
              <p:nvPr/>
            </p:nvSpPr>
            <p:spPr bwMode="auto">
              <a:xfrm>
                <a:off x="2976"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3" name="Line 97"/>
              <p:cNvSpPr>
                <a:spLocks noChangeShapeType="1"/>
              </p:cNvSpPr>
              <p:nvPr/>
            </p:nvSpPr>
            <p:spPr bwMode="auto">
              <a:xfrm>
                <a:off x="4416"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4" name="Line 98"/>
              <p:cNvSpPr>
                <a:spLocks noChangeShapeType="1"/>
              </p:cNvSpPr>
              <p:nvPr/>
            </p:nvSpPr>
            <p:spPr bwMode="auto">
              <a:xfrm>
                <a:off x="3744" y="211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5" name="Line 99"/>
              <p:cNvSpPr>
                <a:spLocks noChangeShapeType="1"/>
              </p:cNvSpPr>
              <p:nvPr/>
            </p:nvSpPr>
            <p:spPr bwMode="auto">
              <a:xfrm flipV="1">
                <a:off x="3648"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6" name="Line 100"/>
              <p:cNvSpPr>
                <a:spLocks noChangeShapeType="1"/>
              </p:cNvSpPr>
              <p:nvPr/>
            </p:nvSpPr>
            <p:spPr bwMode="auto">
              <a:xfrm>
                <a:off x="4320"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7" name="Line 101"/>
              <p:cNvSpPr>
                <a:spLocks noChangeShapeType="1"/>
              </p:cNvSpPr>
              <p:nvPr/>
            </p:nvSpPr>
            <p:spPr bwMode="auto">
              <a:xfrm flipV="1">
                <a:off x="3072"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8" name="Line 102"/>
              <p:cNvSpPr>
                <a:spLocks noChangeShapeType="1"/>
              </p:cNvSpPr>
              <p:nvPr/>
            </p:nvSpPr>
            <p:spPr bwMode="auto">
              <a:xfrm>
                <a:off x="5088"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399" name="Line 103"/>
              <p:cNvSpPr>
                <a:spLocks noChangeShapeType="1"/>
              </p:cNvSpPr>
              <p:nvPr/>
            </p:nvSpPr>
            <p:spPr bwMode="auto">
              <a:xfrm flipV="1">
                <a:off x="4992" y="2112"/>
                <a:ext cx="96"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39400" name="Freeform 104"/>
          <p:cNvSpPr>
            <a:spLocks/>
          </p:cNvSpPr>
          <p:nvPr/>
        </p:nvSpPr>
        <p:spPr bwMode="auto">
          <a:xfrm>
            <a:off x="1600200" y="1143000"/>
            <a:ext cx="152400" cy="1447800"/>
          </a:xfrm>
          <a:custGeom>
            <a:avLst/>
            <a:gdLst>
              <a:gd name="T0" fmla="*/ 60 w 127"/>
              <a:gd name="T1" fmla="*/ 0 h 1332"/>
              <a:gd name="T2" fmla="*/ 67 w 127"/>
              <a:gd name="T3" fmla="*/ 23 h 1332"/>
              <a:gd name="T4" fmla="*/ 97 w 127"/>
              <a:gd name="T5" fmla="*/ 67 h 1332"/>
              <a:gd name="T6" fmla="*/ 112 w 127"/>
              <a:gd name="T7" fmla="*/ 112 h 1332"/>
              <a:gd name="T8" fmla="*/ 127 w 127"/>
              <a:gd name="T9" fmla="*/ 202 h 1332"/>
              <a:gd name="T10" fmla="*/ 45 w 127"/>
              <a:gd name="T11" fmla="*/ 643 h 1332"/>
              <a:gd name="T12" fmla="*/ 0 w 127"/>
              <a:gd name="T13" fmla="*/ 838 h 1332"/>
              <a:gd name="T14" fmla="*/ 7 w 127"/>
              <a:gd name="T15" fmla="*/ 1107 h 1332"/>
              <a:gd name="T16" fmla="*/ 60 w 127"/>
              <a:gd name="T17" fmla="*/ 1279 h 1332"/>
              <a:gd name="T18" fmla="*/ 90 w 127"/>
              <a:gd name="T19" fmla="*/ 133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332">
                <a:moveTo>
                  <a:pt x="60" y="0"/>
                </a:moveTo>
                <a:cubicBezTo>
                  <a:pt x="62" y="8"/>
                  <a:pt x="63" y="16"/>
                  <a:pt x="67" y="23"/>
                </a:cubicBezTo>
                <a:cubicBezTo>
                  <a:pt x="76" y="39"/>
                  <a:pt x="91" y="50"/>
                  <a:pt x="97" y="67"/>
                </a:cubicBezTo>
                <a:cubicBezTo>
                  <a:pt x="102" y="82"/>
                  <a:pt x="112" y="112"/>
                  <a:pt x="112" y="112"/>
                </a:cubicBezTo>
                <a:cubicBezTo>
                  <a:pt x="117" y="142"/>
                  <a:pt x="127" y="172"/>
                  <a:pt x="127" y="202"/>
                </a:cubicBezTo>
                <a:cubicBezTo>
                  <a:pt x="127" y="351"/>
                  <a:pt x="90" y="502"/>
                  <a:pt x="45" y="643"/>
                </a:cubicBezTo>
                <a:cubicBezTo>
                  <a:pt x="35" y="708"/>
                  <a:pt x="20" y="775"/>
                  <a:pt x="0" y="838"/>
                </a:cubicBezTo>
                <a:cubicBezTo>
                  <a:pt x="2" y="928"/>
                  <a:pt x="1" y="1018"/>
                  <a:pt x="7" y="1107"/>
                </a:cubicBezTo>
                <a:cubicBezTo>
                  <a:pt x="10" y="1156"/>
                  <a:pt x="44" y="1231"/>
                  <a:pt x="60" y="1279"/>
                </a:cubicBezTo>
                <a:cubicBezTo>
                  <a:pt x="68" y="1303"/>
                  <a:pt x="67" y="1320"/>
                  <a:pt x="90" y="1332"/>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1" name="Freeform 105"/>
          <p:cNvSpPr>
            <a:spLocks/>
          </p:cNvSpPr>
          <p:nvPr/>
        </p:nvSpPr>
        <p:spPr bwMode="auto">
          <a:xfrm>
            <a:off x="5715000" y="1143000"/>
            <a:ext cx="228600" cy="1524000"/>
          </a:xfrm>
          <a:custGeom>
            <a:avLst/>
            <a:gdLst>
              <a:gd name="T0" fmla="*/ 128 w 180"/>
              <a:gd name="T1" fmla="*/ 33 h 1342"/>
              <a:gd name="T2" fmla="*/ 150 w 180"/>
              <a:gd name="T3" fmla="*/ 78 h 1342"/>
              <a:gd name="T4" fmla="*/ 180 w 180"/>
              <a:gd name="T5" fmla="*/ 228 h 1342"/>
              <a:gd name="T6" fmla="*/ 98 w 180"/>
              <a:gd name="T7" fmla="*/ 729 h 1342"/>
              <a:gd name="T8" fmla="*/ 16 w 180"/>
              <a:gd name="T9" fmla="*/ 1088 h 1342"/>
              <a:gd name="T10" fmla="*/ 38 w 180"/>
              <a:gd name="T11" fmla="*/ 1267 h 1342"/>
              <a:gd name="T12" fmla="*/ 61 w 180"/>
              <a:gd name="T13" fmla="*/ 1282 h 1342"/>
              <a:gd name="T14" fmla="*/ 180 w 180"/>
              <a:gd name="T15" fmla="*/ 1342 h 1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42">
                <a:moveTo>
                  <a:pt x="128" y="33"/>
                </a:moveTo>
                <a:cubicBezTo>
                  <a:pt x="151" y="109"/>
                  <a:pt x="115" y="0"/>
                  <a:pt x="150" y="78"/>
                </a:cubicBezTo>
                <a:cubicBezTo>
                  <a:pt x="170" y="123"/>
                  <a:pt x="174" y="180"/>
                  <a:pt x="180" y="228"/>
                </a:cubicBezTo>
                <a:cubicBezTo>
                  <a:pt x="169" y="400"/>
                  <a:pt x="132" y="561"/>
                  <a:pt x="98" y="729"/>
                </a:cubicBezTo>
                <a:cubicBezTo>
                  <a:pt x="74" y="851"/>
                  <a:pt x="29" y="964"/>
                  <a:pt x="16" y="1088"/>
                </a:cubicBezTo>
                <a:cubicBezTo>
                  <a:pt x="19" y="1148"/>
                  <a:pt x="0" y="1220"/>
                  <a:pt x="38" y="1267"/>
                </a:cubicBezTo>
                <a:cubicBezTo>
                  <a:pt x="44" y="1274"/>
                  <a:pt x="54" y="1276"/>
                  <a:pt x="61" y="1282"/>
                </a:cubicBezTo>
                <a:cubicBezTo>
                  <a:pt x="103" y="1318"/>
                  <a:pt x="124" y="1342"/>
                  <a:pt x="180" y="1342"/>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39402" name="Group 106"/>
          <p:cNvGrpSpPr>
            <a:grpSpLocks/>
          </p:cNvGrpSpPr>
          <p:nvPr/>
        </p:nvGrpSpPr>
        <p:grpSpPr bwMode="auto">
          <a:xfrm>
            <a:off x="590550" y="2362203"/>
            <a:ext cx="8020050" cy="561976"/>
            <a:chOff x="372" y="1152"/>
            <a:chExt cx="5052" cy="354"/>
          </a:xfrm>
        </p:grpSpPr>
        <p:sp>
          <p:nvSpPr>
            <p:cNvPr id="439403" name="Line 107"/>
            <p:cNvSpPr>
              <a:spLocks noChangeShapeType="1"/>
            </p:cNvSpPr>
            <p:nvPr/>
          </p:nvSpPr>
          <p:spPr bwMode="auto">
            <a:xfrm>
              <a:off x="642" y="1440"/>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4" name="Text Box 108"/>
            <p:cNvSpPr txBox="1">
              <a:spLocks noChangeArrowheads="1"/>
            </p:cNvSpPr>
            <p:nvPr/>
          </p:nvSpPr>
          <p:spPr bwMode="auto">
            <a:xfrm>
              <a:off x="372" y="1215"/>
              <a:ext cx="267"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p:txBody>
        </p:sp>
        <p:sp>
          <p:nvSpPr>
            <p:cNvPr id="439405" name="Line 109"/>
            <p:cNvSpPr>
              <a:spLocks noChangeShapeType="1"/>
            </p:cNvSpPr>
            <p:nvPr/>
          </p:nvSpPr>
          <p:spPr bwMode="auto">
            <a:xfrm>
              <a:off x="1122" y="1152"/>
              <a:ext cx="22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6" name="Line 110"/>
            <p:cNvSpPr>
              <a:spLocks noChangeShapeType="1"/>
            </p:cNvSpPr>
            <p:nvPr/>
          </p:nvSpPr>
          <p:spPr bwMode="auto">
            <a:xfrm flipV="1">
              <a:off x="1026"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7" name="Line 111"/>
            <p:cNvSpPr>
              <a:spLocks noChangeShapeType="1"/>
            </p:cNvSpPr>
            <p:nvPr/>
          </p:nvSpPr>
          <p:spPr bwMode="auto">
            <a:xfrm>
              <a:off x="786" y="1440"/>
              <a:ext cx="240"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8" name="Line 112"/>
            <p:cNvSpPr>
              <a:spLocks noChangeShapeType="1"/>
            </p:cNvSpPr>
            <p:nvPr/>
          </p:nvSpPr>
          <p:spPr bwMode="auto">
            <a:xfrm flipH="1">
              <a:off x="1440" y="1440"/>
              <a:ext cx="115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09" name="Line 113"/>
            <p:cNvSpPr>
              <a:spLocks noChangeShapeType="1"/>
            </p:cNvSpPr>
            <p:nvPr/>
          </p:nvSpPr>
          <p:spPr bwMode="auto">
            <a:xfrm>
              <a:off x="1344"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0" name="Line 114"/>
            <p:cNvSpPr>
              <a:spLocks noChangeShapeType="1"/>
            </p:cNvSpPr>
            <p:nvPr/>
          </p:nvSpPr>
          <p:spPr bwMode="auto">
            <a:xfrm>
              <a:off x="3792" y="1440"/>
              <a:ext cx="96"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1" name="Line 115"/>
            <p:cNvSpPr>
              <a:spLocks noChangeShapeType="1"/>
            </p:cNvSpPr>
            <p:nvPr/>
          </p:nvSpPr>
          <p:spPr bwMode="auto">
            <a:xfrm>
              <a:off x="2688" y="1152"/>
              <a:ext cx="1008"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2" name="Line 116"/>
            <p:cNvSpPr>
              <a:spLocks noChangeShapeType="1"/>
            </p:cNvSpPr>
            <p:nvPr/>
          </p:nvSpPr>
          <p:spPr bwMode="auto">
            <a:xfrm flipV="1">
              <a:off x="2592"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3" name="Line 117"/>
            <p:cNvSpPr>
              <a:spLocks noChangeShapeType="1"/>
            </p:cNvSpPr>
            <p:nvPr/>
          </p:nvSpPr>
          <p:spPr bwMode="auto">
            <a:xfrm>
              <a:off x="3696"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4" name="Line 118"/>
            <p:cNvSpPr>
              <a:spLocks noChangeShapeType="1"/>
            </p:cNvSpPr>
            <p:nvPr/>
          </p:nvSpPr>
          <p:spPr bwMode="auto">
            <a:xfrm>
              <a:off x="3984" y="1152"/>
              <a:ext cx="1440"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5" name="Line 119"/>
            <p:cNvSpPr>
              <a:spLocks noChangeShapeType="1"/>
            </p:cNvSpPr>
            <p:nvPr/>
          </p:nvSpPr>
          <p:spPr bwMode="auto">
            <a:xfrm flipV="1">
              <a:off x="3888" y="1152"/>
              <a:ext cx="96" cy="28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9416" name="Freeform 120"/>
          <p:cNvSpPr>
            <a:spLocks/>
          </p:cNvSpPr>
          <p:nvPr/>
        </p:nvSpPr>
        <p:spPr bwMode="auto">
          <a:xfrm>
            <a:off x="4097338" y="1792288"/>
            <a:ext cx="106362" cy="877887"/>
          </a:xfrm>
          <a:custGeom>
            <a:avLst/>
            <a:gdLst>
              <a:gd name="T0" fmla="*/ 22 w 67"/>
              <a:gd name="T1" fmla="*/ 0 h 553"/>
              <a:gd name="T2" fmla="*/ 67 w 67"/>
              <a:gd name="T3" fmla="*/ 67 h 553"/>
              <a:gd name="T4" fmla="*/ 60 w 67"/>
              <a:gd name="T5" fmla="*/ 194 h 553"/>
              <a:gd name="T6" fmla="*/ 30 w 67"/>
              <a:gd name="T7" fmla="*/ 269 h 553"/>
              <a:gd name="T8" fmla="*/ 0 w 67"/>
              <a:gd name="T9" fmla="*/ 389 h 553"/>
              <a:gd name="T10" fmla="*/ 7 w 67"/>
              <a:gd name="T11" fmla="*/ 486 h 553"/>
              <a:gd name="T12" fmla="*/ 37 w 67"/>
              <a:gd name="T13" fmla="*/ 553 h 553"/>
            </a:gdLst>
            <a:ahLst/>
            <a:cxnLst>
              <a:cxn ang="0">
                <a:pos x="T0" y="T1"/>
              </a:cxn>
              <a:cxn ang="0">
                <a:pos x="T2" y="T3"/>
              </a:cxn>
              <a:cxn ang="0">
                <a:pos x="T4" y="T5"/>
              </a:cxn>
              <a:cxn ang="0">
                <a:pos x="T6" y="T7"/>
              </a:cxn>
              <a:cxn ang="0">
                <a:pos x="T8" y="T9"/>
              </a:cxn>
              <a:cxn ang="0">
                <a:pos x="T10" y="T11"/>
              </a:cxn>
              <a:cxn ang="0">
                <a:pos x="T12" y="T13"/>
              </a:cxn>
            </a:cxnLst>
            <a:rect l="0" t="0" r="r" b="b"/>
            <a:pathLst>
              <a:path w="67" h="553">
                <a:moveTo>
                  <a:pt x="22" y="0"/>
                </a:moveTo>
                <a:cubicBezTo>
                  <a:pt x="46" y="23"/>
                  <a:pt x="49" y="41"/>
                  <a:pt x="67" y="67"/>
                </a:cubicBezTo>
                <a:cubicBezTo>
                  <a:pt x="65" y="109"/>
                  <a:pt x="65" y="152"/>
                  <a:pt x="60" y="194"/>
                </a:cubicBezTo>
                <a:cubicBezTo>
                  <a:pt x="55" y="233"/>
                  <a:pt x="43" y="236"/>
                  <a:pt x="30" y="269"/>
                </a:cubicBezTo>
                <a:cubicBezTo>
                  <a:pt x="16" y="306"/>
                  <a:pt x="9" y="350"/>
                  <a:pt x="0" y="389"/>
                </a:cubicBezTo>
                <a:cubicBezTo>
                  <a:pt x="2" y="421"/>
                  <a:pt x="2" y="454"/>
                  <a:pt x="7" y="486"/>
                </a:cubicBezTo>
                <a:cubicBezTo>
                  <a:pt x="7" y="489"/>
                  <a:pt x="24" y="553"/>
                  <a:pt x="37" y="553"/>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7" name="Freeform 121"/>
          <p:cNvSpPr>
            <a:spLocks/>
          </p:cNvSpPr>
          <p:nvPr/>
        </p:nvSpPr>
        <p:spPr bwMode="auto">
          <a:xfrm>
            <a:off x="2079625" y="1755775"/>
            <a:ext cx="206375" cy="954088"/>
          </a:xfrm>
          <a:custGeom>
            <a:avLst/>
            <a:gdLst>
              <a:gd name="T0" fmla="*/ 5 w 82"/>
              <a:gd name="T1" fmla="*/ 0 h 601"/>
              <a:gd name="T2" fmla="*/ 20 w 82"/>
              <a:gd name="T3" fmla="*/ 23 h 601"/>
              <a:gd name="T4" fmla="*/ 42 w 82"/>
              <a:gd name="T5" fmla="*/ 45 h 601"/>
              <a:gd name="T6" fmla="*/ 50 w 82"/>
              <a:gd name="T7" fmla="*/ 68 h 601"/>
              <a:gd name="T8" fmla="*/ 65 w 82"/>
              <a:gd name="T9" fmla="*/ 90 h 601"/>
              <a:gd name="T10" fmla="*/ 57 w 82"/>
              <a:gd name="T11" fmla="*/ 195 h 601"/>
              <a:gd name="T12" fmla="*/ 13 w 82"/>
              <a:gd name="T13" fmla="*/ 345 h 601"/>
              <a:gd name="T14" fmla="*/ 27 w 82"/>
              <a:gd name="T15" fmla="*/ 532 h 601"/>
              <a:gd name="T16" fmla="*/ 50 w 82"/>
              <a:gd name="T17" fmla="*/ 576 h 601"/>
              <a:gd name="T18" fmla="*/ 80 w 82"/>
              <a:gd name="T19" fmla="*/ 59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601">
                <a:moveTo>
                  <a:pt x="5" y="0"/>
                </a:moveTo>
                <a:cubicBezTo>
                  <a:pt x="10" y="8"/>
                  <a:pt x="14" y="16"/>
                  <a:pt x="20" y="23"/>
                </a:cubicBezTo>
                <a:cubicBezTo>
                  <a:pt x="27" y="31"/>
                  <a:pt x="36" y="36"/>
                  <a:pt x="42" y="45"/>
                </a:cubicBezTo>
                <a:cubicBezTo>
                  <a:pt x="47" y="52"/>
                  <a:pt x="46" y="61"/>
                  <a:pt x="50" y="68"/>
                </a:cubicBezTo>
                <a:cubicBezTo>
                  <a:pt x="54" y="76"/>
                  <a:pt x="60" y="83"/>
                  <a:pt x="65" y="90"/>
                </a:cubicBezTo>
                <a:cubicBezTo>
                  <a:pt x="62" y="125"/>
                  <a:pt x="62" y="160"/>
                  <a:pt x="57" y="195"/>
                </a:cubicBezTo>
                <a:cubicBezTo>
                  <a:pt x="49" y="244"/>
                  <a:pt x="24" y="296"/>
                  <a:pt x="13" y="345"/>
                </a:cubicBezTo>
                <a:cubicBezTo>
                  <a:pt x="16" y="407"/>
                  <a:pt x="0" y="476"/>
                  <a:pt x="27" y="532"/>
                </a:cubicBezTo>
                <a:cubicBezTo>
                  <a:pt x="34" y="547"/>
                  <a:pt x="37" y="566"/>
                  <a:pt x="50" y="576"/>
                </a:cubicBezTo>
                <a:cubicBezTo>
                  <a:pt x="82" y="601"/>
                  <a:pt x="80" y="570"/>
                  <a:pt x="80" y="591"/>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8" name="Freeform 122"/>
          <p:cNvSpPr>
            <a:spLocks/>
          </p:cNvSpPr>
          <p:nvPr/>
        </p:nvSpPr>
        <p:spPr bwMode="auto">
          <a:xfrm>
            <a:off x="6172200" y="1752600"/>
            <a:ext cx="106363" cy="877888"/>
          </a:xfrm>
          <a:custGeom>
            <a:avLst/>
            <a:gdLst>
              <a:gd name="T0" fmla="*/ 22 w 67"/>
              <a:gd name="T1" fmla="*/ 0 h 553"/>
              <a:gd name="T2" fmla="*/ 67 w 67"/>
              <a:gd name="T3" fmla="*/ 67 h 553"/>
              <a:gd name="T4" fmla="*/ 60 w 67"/>
              <a:gd name="T5" fmla="*/ 194 h 553"/>
              <a:gd name="T6" fmla="*/ 30 w 67"/>
              <a:gd name="T7" fmla="*/ 269 h 553"/>
              <a:gd name="T8" fmla="*/ 0 w 67"/>
              <a:gd name="T9" fmla="*/ 389 h 553"/>
              <a:gd name="T10" fmla="*/ 7 w 67"/>
              <a:gd name="T11" fmla="*/ 486 h 553"/>
              <a:gd name="T12" fmla="*/ 37 w 67"/>
              <a:gd name="T13" fmla="*/ 553 h 553"/>
            </a:gdLst>
            <a:ahLst/>
            <a:cxnLst>
              <a:cxn ang="0">
                <a:pos x="T0" y="T1"/>
              </a:cxn>
              <a:cxn ang="0">
                <a:pos x="T2" y="T3"/>
              </a:cxn>
              <a:cxn ang="0">
                <a:pos x="T4" y="T5"/>
              </a:cxn>
              <a:cxn ang="0">
                <a:pos x="T6" y="T7"/>
              </a:cxn>
              <a:cxn ang="0">
                <a:pos x="T8" y="T9"/>
              </a:cxn>
              <a:cxn ang="0">
                <a:pos x="T10" y="T11"/>
              </a:cxn>
              <a:cxn ang="0">
                <a:pos x="T12" y="T13"/>
              </a:cxn>
            </a:cxnLst>
            <a:rect l="0" t="0" r="r" b="b"/>
            <a:pathLst>
              <a:path w="67" h="553">
                <a:moveTo>
                  <a:pt x="22" y="0"/>
                </a:moveTo>
                <a:cubicBezTo>
                  <a:pt x="46" y="23"/>
                  <a:pt x="49" y="41"/>
                  <a:pt x="67" y="67"/>
                </a:cubicBezTo>
                <a:cubicBezTo>
                  <a:pt x="65" y="109"/>
                  <a:pt x="65" y="152"/>
                  <a:pt x="60" y="194"/>
                </a:cubicBezTo>
                <a:cubicBezTo>
                  <a:pt x="55" y="233"/>
                  <a:pt x="43" y="236"/>
                  <a:pt x="30" y="269"/>
                </a:cubicBezTo>
                <a:cubicBezTo>
                  <a:pt x="16" y="306"/>
                  <a:pt x="9" y="350"/>
                  <a:pt x="0" y="389"/>
                </a:cubicBezTo>
                <a:cubicBezTo>
                  <a:pt x="2" y="421"/>
                  <a:pt x="2" y="454"/>
                  <a:pt x="7" y="486"/>
                </a:cubicBezTo>
                <a:cubicBezTo>
                  <a:pt x="7" y="489"/>
                  <a:pt x="24" y="553"/>
                  <a:pt x="37" y="553"/>
                </a:cubicBezTo>
              </a:path>
            </a:pathLst>
          </a:custGeom>
          <a:noFill/>
          <a:ln w="19050"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19" name="Line 123"/>
          <p:cNvSpPr>
            <a:spLocks noChangeShapeType="1"/>
          </p:cNvSpPr>
          <p:nvPr/>
        </p:nvSpPr>
        <p:spPr bwMode="auto">
          <a:xfrm>
            <a:off x="0" y="3124200"/>
            <a:ext cx="9144000" cy="0"/>
          </a:xfrm>
          <a:prstGeom prst="line">
            <a:avLst/>
          </a:prstGeom>
          <a:noFill/>
          <a:ln w="76200" cmpd="tri">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9420" name="Text Box 124"/>
          <p:cNvSpPr txBox="1">
            <a:spLocks noChangeArrowheads="1"/>
          </p:cNvSpPr>
          <p:nvPr/>
        </p:nvSpPr>
        <p:spPr bwMode="auto">
          <a:xfrm>
            <a:off x="2667000" y="236538"/>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latin typeface="华文新魏" pitchFamily="2" charset="-122"/>
                <a:ea typeface="华文新魏" pitchFamily="2" charset="-122"/>
              </a:rPr>
              <a:t>D</a:t>
            </a:r>
            <a:r>
              <a:rPr lang="zh-CN" altLang="en-US" sz="2800" dirty="0">
                <a:solidFill>
                  <a:srgbClr val="FF0000"/>
                </a:solidFill>
                <a:latin typeface="华文新魏" pitchFamily="2" charset="-122"/>
                <a:ea typeface="华文新魏" pitchFamily="2" charset="-122"/>
              </a:rPr>
              <a:t>锁存器</a:t>
            </a:r>
          </a:p>
        </p:txBody>
      </p:sp>
      <p:sp>
        <p:nvSpPr>
          <p:cNvPr id="439421" name="Text Box 125"/>
          <p:cNvSpPr txBox="1">
            <a:spLocks noChangeArrowheads="1"/>
          </p:cNvSpPr>
          <p:nvPr/>
        </p:nvSpPr>
        <p:spPr bwMode="auto">
          <a:xfrm>
            <a:off x="2667000" y="6019800"/>
            <a:ext cx="381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F0"/>
                </a:solidFill>
                <a:latin typeface="华文新魏" pitchFamily="2" charset="-122"/>
                <a:ea typeface="华文新魏" pitchFamily="2" charset="-122"/>
              </a:rPr>
              <a:t>D</a:t>
            </a:r>
            <a:r>
              <a:rPr lang="zh-CN" altLang="en-US" sz="2800" dirty="0">
                <a:solidFill>
                  <a:srgbClr val="00B0F0"/>
                </a:solidFill>
                <a:latin typeface="华文新魏" pitchFamily="2" charset="-122"/>
                <a:ea typeface="华文新魏" pitchFamily="2" charset="-122"/>
              </a:rPr>
              <a:t>触发器 </a:t>
            </a:r>
            <a:r>
              <a:rPr lang="zh-CN" altLang="en-US" sz="2800" dirty="0">
                <a:solidFill>
                  <a:srgbClr val="00B0F0"/>
                </a:solidFill>
                <a:latin typeface="Times New Roman"/>
                <a:ea typeface="华文新魏" pitchFamily="2" charset="-122"/>
              </a:rPr>
              <a:t>——</a:t>
            </a:r>
            <a:r>
              <a:rPr lang="zh-CN" altLang="en-US" sz="2800" dirty="0">
                <a:solidFill>
                  <a:srgbClr val="00B0F0"/>
                </a:solidFill>
                <a:latin typeface="华文新魏" pitchFamily="2" charset="-122"/>
                <a:ea typeface="华文新魏" pitchFamily="2" charset="-122"/>
              </a:rPr>
              <a:t> 边沿有效</a:t>
            </a:r>
          </a:p>
        </p:txBody>
      </p:sp>
      <p:sp>
        <p:nvSpPr>
          <p:cNvPr id="439422" name="Text Box 126"/>
          <p:cNvSpPr txBox="1">
            <a:spLocks noChangeArrowheads="1"/>
          </p:cNvSpPr>
          <p:nvPr/>
        </p:nvSpPr>
        <p:spPr bwMode="auto">
          <a:xfrm>
            <a:off x="4114800" y="231775"/>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FF0000"/>
                </a:solidFill>
                <a:latin typeface="Times New Roman"/>
                <a:ea typeface="华文新魏" pitchFamily="2" charset="-122"/>
              </a:rPr>
              <a:t>——</a:t>
            </a:r>
            <a:r>
              <a:rPr lang="zh-CN" altLang="en-US" sz="2800" dirty="0">
                <a:solidFill>
                  <a:srgbClr val="FF0000"/>
                </a:solidFill>
                <a:latin typeface="华文新魏" pitchFamily="2" charset="-122"/>
                <a:ea typeface="华文新魏" pitchFamily="2" charset="-122"/>
              </a:rPr>
              <a:t>电平有效</a:t>
            </a:r>
          </a:p>
        </p:txBody>
      </p:sp>
      <p:sp>
        <p:nvSpPr>
          <p:cNvPr id="2" name="日期占位符 1"/>
          <p:cNvSpPr>
            <a:spLocks noGrp="1"/>
          </p:cNvSpPr>
          <p:nvPr>
            <p:ph type="dt" sz="half" idx="10"/>
          </p:nvPr>
        </p:nvSpPr>
        <p:spPr/>
        <p:txBody>
          <a:bodyPr/>
          <a:lstStyle/>
          <a:p>
            <a:pPr>
              <a:defRPr/>
            </a:pPr>
            <a:fld id="{AD5797A6-7ABE-43F8-9893-EC18F236BFD6}"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39</a:t>
            </a:fld>
            <a:endParaRPr lang="en-US" altLang="zh-CN"/>
          </a:p>
        </p:txBody>
      </p:sp>
      <p:sp>
        <p:nvSpPr>
          <p:cNvPr id="5" name="矩形 4"/>
          <p:cNvSpPr/>
          <p:nvPr/>
        </p:nvSpPr>
        <p:spPr>
          <a:xfrm>
            <a:off x="2971800" y="2864792"/>
            <a:ext cx="4185761" cy="461665"/>
          </a:xfrm>
          <a:prstGeom prst="rect">
            <a:avLst/>
          </a:prstGeom>
          <a:solidFill>
            <a:schemeClr val="accent1">
              <a:lumMod val="20000"/>
              <a:lumOff val="80000"/>
            </a:schemeClr>
          </a:solidFill>
        </p:spPr>
        <p:txBody>
          <a:bodyPr wrap="none">
            <a:spAutoFit/>
          </a:bodyPr>
          <a:lstStyle/>
          <a:p>
            <a:r>
              <a:rPr lang="zh-CN" altLang="en-US" sz="2400" dirty="0" smtClean="0">
                <a:solidFill>
                  <a:schemeClr val="tx2"/>
                </a:solidFill>
                <a:latin typeface="+mn-ea"/>
              </a:rPr>
              <a:t>锁存器、触发器的</a:t>
            </a:r>
            <a:r>
              <a:rPr lang="zh-CN" altLang="en-US" sz="2400" dirty="0">
                <a:solidFill>
                  <a:schemeClr val="tx2"/>
                </a:solidFill>
                <a:latin typeface="+mn-ea"/>
              </a:rPr>
              <a:t>时序</a:t>
            </a:r>
            <a:r>
              <a:rPr lang="zh-CN" altLang="en-US" sz="2400" dirty="0" smtClean="0">
                <a:solidFill>
                  <a:schemeClr val="tx2"/>
                </a:solidFill>
                <a:latin typeface="+mn-ea"/>
              </a:rPr>
              <a:t>图对比</a:t>
            </a:r>
            <a:endParaRPr lang="zh-CN" altLang="en-US" sz="2400" dirty="0">
              <a:solidFill>
                <a:schemeClr val="tx2"/>
              </a:solidFill>
              <a:latin typeface="+mn-ea"/>
            </a:endParaRPr>
          </a:p>
        </p:txBody>
      </p:sp>
    </p:spTree>
    <p:extLst>
      <p:ext uri="{BB962C8B-B14F-4D97-AF65-F5344CB8AC3E}">
        <p14:creationId xmlns:p14="http://schemas.microsoft.com/office/powerpoint/2010/main" val="73115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062" y="1072486"/>
            <a:ext cx="7607326" cy="742950"/>
          </a:xfrm>
        </p:spPr>
        <p:txBody>
          <a:bodyPr/>
          <a:lstStyle/>
          <a:p>
            <a:pPr>
              <a:lnSpc>
                <a:spcPct val="120000"/>
              </a:lnSpc>
            </a:pPr>
            <a:r>
              <a:rPr lang="zh-CN" altLang="en-US" sz="2800" dirty="0" smtClean="0">
                <a:latin typeface="华文新魏" pitchFamily="2" charset="-122"/>
                <a:ea typeface="华文新魏" pitchFamily="2" charset="-122"/>
              </a:rPr>
              <a:t>问题</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：如何用</a:t>
            </a:r>
            <a:r>
              <a:rPr lang="zh-CN" altLang="en-US" sz="2800" dirty="0">
                <a:latin typeface="华文新魏" pitchFamily="2" charset="-122"/>
                <a:ea typeface="华文新魏" pitchFamily="2" charset="-122"/>
              </a:rPr>
              <a:t>一片1</a:t>
            </a:r>
            <a:r>
              <a:rPr lang="zh-CN" altLang="en-US" sz="2800" dirty="0" smtClean="0">
                <a:latin typeface="华文新魏" pitchFamily="2" charset="-122"/>
                <a:ea typeface="华文新魏" pitchFamily="2" charset="-122"/>
              </a:rPr>
              <a:t>位全加器</a:t>
            </a:r>
            <a:r>
              <a:rPr lang="zh-CN" altLang="en-US" sz="2800" dirty="0">
                <a:latin typeface="华文新魏" pitchFamily="2" charset="-122"/>
                <a:ea typeface="华文新魏" pitchFamily="2" charset="-122"/>
              </a:rPr>
              <a:t>进行串行加法</a:t>
            </a:r>
            <a:r>
              <a:rPr lang="zh-CN" altLang="en-US" sz="2800" dirty="0" smtClean="0">
                <a:latin typeface="华文新魏" pitchFamily="2" charset="-122"/>
                <a:ea typeface="华文新魏" pitchFamily="2" charset="-122"/>
              </a:rPr>
              <a:t>？</a:t>
            </a:r>
            <a:endParaRPr lang="zh-CN" altLang="en-US" sz="2800" dirty="0"/>
          </a:p>
        </p:txBody>
      </p:sp>
      <p:sp>
        <p:nvSpPr>
          <p:cNvPr id="3" name="日期占位符 2"/>
          <p:cNvSpPr>
            <a:spLocks noGrp="1"/>
          </p:cNvSpPr>
          <p:nvPr>
            <p:ph type="dt" sz="half" idx="10"/>
          </p:nvPr>
        </p:nvSpPr>
        <p:spPr/>
        <p:txBody>
          <a:bodyPr/>
          <a:lstStyle/>
          <a:p>
            <a:pPr>
              <a:defRPr/>
            </a:pPr>
            <a:fld id="{22982643-EFF8-408B-A986-D987B06C5ECA}" type="datetime1">
              <a:rPr lang="zh-CN" altLang="en-US" smtClean="0"/>
              <a:t>2016/5/5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3" name="灯片编号占位符 2"/>
          <p:cNvSpPr>
            <a:spLocks noGrp="1"/>
          </p:cNvSpPr>
          <p:nvPr>
            <p:ph type="sldNum" sz="quarter" idx="12"/>
          </p:nvPr>
        </p:nvSpPr>
        <p:spPr/>
        <p:txBody>
          <a:bodyPr/>
          <a:lstStyle/>
          <a:p>
            <a:fld id="{D3DC5CD9-4C99-417C-B234-6F1DB92B7BFA}" type="slidenum">
              <a:rPr lang="zh-CN" altLang="en-US"/>
              <a:pPr/>
              <a:t>4</a:t>
            </a:fld>
            <a:endParaRPr lang="en-US" altLang="zh-CN"/>
          </a:p>
        </p:txBody>
      </p:sp>
      <p:grpSp>
        <p:nvGrpSpPr>
          <p:cNvPr id="394323" name="Group 83"/>
          <p:cNvGrpSpPr>
            <a:grpSpLocks/>
          </p:cNvGrpSpPr>
          <p:nvPr/>
        </p:nvGrpSpPr>
        <p:grpSpPr bwMode="auto">
          <a:xfrm>
            <a:off x="4724400" y="3707655"/>
            <a:ext cx="3883025" cy="3033713"/>
            <a:chOff x="2832" y="2025"/>
            <a:chExt cx="2446" cy="1911"/>
          </a:xfrm>
        </p:grpSpPr>
        <p:sp>
          <p:nvSpPr>
            <p:cNvPr id="394295" name="Text Box 55"/>
            <p:cNvSpPr txBox="1">
              <a:spLocks noChangeArrowheads="1"/>
            </p:cNvSpPr>
            <p:nvPr/>
          </p:nvSpPr>
          <p:spPr bwMode="auto">
            <a:xfrm>
              <a:off x="4915" y="269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1</a:t>
              </a:r>
            </a:p>
          </p:txBody>
        </p:sp>
        <p:sp>
          <p:nvSpPr>
            <p:cNvPr id="394296" name="Text Box 56"/>
            <p:cNvSpPr txBox="1">
              <a:spLocks noChangeArrowheads="1"/>
            </p:cNvSpPr>
            <p:nvPr/>
          </p:nvSpPr>
          <p:spPr bwMode="auto">
            <a:xfrm>
              <a:off x="3952" y="3609"/>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S</a:t>
              </a:r>
              <a:r>
                <a:rPr lang="en-US" altLang="zh-CN" sz="2800" baseline="-25000">
                  <a:solidFill>
                    <a:schemeClr val="accent1"/>
                  </a:solidFill>
                  <a:latin typeface="Tahoma" pitchFamily="34" charset="0"/>
                </a:rPr>
                <a:t>0</a:t>
              </a:r>
            </a:p>
          </p:txBody>
        </p:sp>
        <p:sp>
          <p:nvSpPr>
            <p:cNvPr id="394297" name="Text Box 57"/>
            <p:cNvSpPr txBox="1">
              <a:spLocks noChangeArrowheads="1"/>
            </p:cNvSpPr>
            <p:nvPr/>
          </p:nvSpPr>
          <p:spPr bwMode="auto">
            <a:xfrm>
              <a:off x="3696" y="2025"/>
              <a:ext cx="8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X</a:t>
              </a:r>
              <a:r>
                <a:rPr lang="en-US" altLang="zh-CN" sz="2800" baseline="-25000">
                  <a:solidFill>
                    <a:schemeClr val="accent1"/>
                  </a:solidFill>
                  <a:latin typeface="Tahoma" pitchFamily="34" charset="0"/>
                </a:rPr>
                <a:t>0</a:t>
              </a:r>
              <a:r>
                <a:rPr lang="en-US" altLang="zh-CN" sz="2800">
                  <a:solidFill>
                    <a:schemeClr val="accent1"/>
                  </a:solidFill>
                  <a:latin typeface="Tahoma" pitchFamily="34" charset="0"/>
                </a:rPr>
                <a:t>   Y</a:t>
              </a:r>
              <a:r>
                <a:rPr lang="en-US" altLang="zh-CN" sz="2800" baseline="-25000">
                  <a:solidFill>
                    <a:schemeClr val="accent1"/>
                  </a:solidFill>
                  <a:latin typeface="Tahoma" pitchFamily="34" charset="0"/>
                </a:rPr>
                <a:t>0</a:t>
              </a:r>
            </a:p>
          </p:txBody>
        </p:sp>
        <p:sp>
          <p:nvSpPr>
            <p:cNvPr id="394303" name="Text Box 63"/>
            <p:cNvSpPr txBox="1">
              <a:spLocks noChangeArrowheads="1"/>
            </p:cNvSpPr>
            <p:nvPr/>
          </p:nvSpPr>
          <p:spPr bwMode="auto">
            <a:xfrm>
              <a:off x="2832" y="269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0</a:t>
              </a:r>
            </a:p>
          </p:txBody>
        </p:sp>
      </p:grpSp>
      <p:grpSp>
        <p:nvGrpSpPr>
          <p:cNvPr id="394340" name="Group 100"/>
          <p:cNvGrpSpPr>
            <a:grpSpLocks/>
          </p:cNvGrpSpPr>
          <p:nvPr/>
        </p:nvGrpSpPr>
        <p:grpSpPr bwMode="auto">
          <a:xfrm>
            <a:off x="304800" y="1630288"/>
            <a:ext cx="8534400" cy="2590800"/>
            <a:chOff x="192" y="288"/>
            <a:chExt cx="5376" cy="1632"/>
          </a:xfrm>
        </p:grpSpPr>
        <p:grpSp>
          <p:nvGrpSpPr>
            <p:cNvPr id="394287" name="Group 47"/>
            <p:cNvGrpSpPr>
              <a:grpSpLocks/>
            </p:cNvGrpSpPr>
            <p:nvPr/>
          </p:nvGrpSpPr>
          <p:grpSpPr bwMode="auto">
            <a:xfrm>
              <a:off x="192" y="288"/>
              <a:ext cx="5376" cy="1632"/>
              <a:chOff x="192" y="720"/>
              <a:chExt cx="5376" cy="1632"/>
            </a:xfrm>
          </p:grpSpPr>
          <p:sp>
            <p:nvSpPr>
              <p:cNvPr id="394285" name="AutoShape 45"/>
              <p:cNvSpPr>
                <a:spLocks noChangeArrowheads="1"/>
              </p:cNvSpPr>
              <p:nvPr/>
            </p:nvSpPr>
            <p:spPr bwMode="auto">
              <a:xfrm>
                <a:off x="192" y="720"/>
                <a:ext cx="5376" cy="1632"/>
              </a:xfrm>
              <a:prstGeom prst="roundRect">
                <a:avLst>
                  <a:gd name="adj" fmla="val 11153"/>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4283" name="Group 43"/>
              <p:cNvGrpSpPr>
                <a:grpSpLocks/>
              </p:cNvGrpSpPr>
              <p:nvPr/>
            </p:nvGrpSpPr>
            <p:grpSpPr bwMode="auto">
              <a:xfrm>
                <a:off x="776" y="764"/>
                <a:ext cx="4655" cy="1437"/>
                <a:chOff x="288" y="764"/>
                <a:chExt cx="4655" cy="1437"/>
              </a:xfrm>
            </p:grpSpPr>
            <p:sp>
              <p:nvSpPr>
                <p:cNvPr id="394245" name="Rectangle 5"/>
                <p:cNvSpPr>
                  <a:spLocks noChangeArrowheads="1"/>
                </p:cNvSpPr>
                <p:nvPr/>
              </p:nvSpPr>
              <p:spPr bwMode="auto">
                <a:xfrm>
                  <a:off x="750"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46" name="Line 6"/>
                <p:cNvSpPr>
                  <a:spLocks noChangeShapeType="1"/>
                </p:cNvSpPr>
                <p:nvPr/>
              </p:nvSpPr>
              <p:spPr bwMode="auto">
                <a:xfrm>
                  <a:off x="1134"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7" name="Line 7"/>
                <p:cNvSpPr>
                  <a:spLocks noChangeShapeType="1"/>
                </p:cNvSpPr>
                <p:nvPr/>
              </p:nvSpPr>
              <p:spPr bwMode="auto">
                <a:xfrm>
                  <a:off x="510"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8" name="Line 8"/>
                <p:cNvSpPr>
                  <a:spLocks noChangeShapeType="1"/>
                </p:cNvSpPr>
                <p:nvPr/>
              </p:nvSpPr>
              <p:spPr bwMode="auto">
                <a:xfrm>
                  <a:off x="1518"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9" name="Rectangle 9"/>
                <p:cNvSpPr>
                  <a:spLocks noChangeArrowheads="1"/>
                </p:cNvSpPr>
                <p:nvPr/>
              </p:nvSpPr>
              <p:spPr bwMode="auto">
                <a:xfrm>
                  <a:off x="1902"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0" name="Line 10"/>
                <p:cNvSpPr>
                  <a:spLocks noChangeShapeType="1"/>
                </p:cNvSpPr>
                <p:nvPr/>
              </p:nvSpPr>
              <p:spPr bwMode="auto">
                <a:xfrm>
                  <a:off x="2286"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1" name="Line 11"/>
                <p:cNvSpPr>
                  <a:spLocks noChangeShapeType="1"/>
                </p:cNvSpPr>
                <p:nvPr/>
              </p:nvSpPr>
              <p:spPr bwMode="auto">
                <a:xfrm>
                  <a:off x="2670"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4" name="Line 14"/>
                <p:cNvSpPr>
                  <a:spLocks noChangeShapeType="1"/>
                </p:cNvSpPr>
                <p:nvPr/>
              </p:nvSpPr>
              <p:spPr bwMode="auto">
                <a:xfrm>
                  <a:off x="3456" y="1536"/>
                  <a:ext cx="28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5" name="Rectangle 15"/>
                <p:cNvSpPr>
                  <a:spLocks noChangeArrowheads="1"/>
                </p:cNvSpPr>
                <p:nvPr/>
              </p:nvSpPr>
              <p:spPr bwMode="auto">
                <a:xfrm>
                  <a:off x="3744"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7" name="Line 17"/>
                <p:cNvSpPr>
                  <a:spLocks noChangeShapeType="1"/>
                </p:cNvSpPr>
                <p:nvPr/>
              </p:nvSpPr>
              <p:spPr bwMode="auto">
                <a:xfrm>
                  <a:off x="942"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8" name="Line 18"/>
                <p:cNvSpPr>
                  <a:spLocks noChangeShapeType="1"/>
                </p:cNvSpPr>
                <p:nvPr/>
              </p:nvSpPr>
              <p:spPr bwMode="auto">
                <a:xfrm>
                  <a:off x="132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9" name="Line 19"/>
                <p:cNvSpPr>
                  <a:spLocks noChangeShapeType="1"/>
                </p:cNvSpPr>
                <p:nvPr/>
              </p:nvSpPr>
              <p:spPr bwMode="auto">
                <a:xfrm>
                  <a:off x="2094"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0" name="Line 20"/>
                <p:cNvSpPr>
                  <a:spLocks noChangeShapeType="1"/>
                </p:cNvSpPr>
                <p:nvPr/>
              </p:nvSpPr>
              <p:spPr bwMode="auto">
                <a:xfrm>
                  <a:off x="2478"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3" name="Line 23"/>
                <p:cNvSpPr>
                  <a:spLocks noChangeShapeType="1"/>
                </p:cNvSpPr>
                <p:nvPr/>
              </p:nvSpPr>
              <p:spPr bwMode="auto">
                <a:xfrm>
                  <a:off x="393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4" name="Line 24"/>
                <p:cNvSpPr>
                  <a:spLocks noChangeShapeType="1"/>
                </p:cNvSpPr>
                <p:nvPr/>
              </p:nvSpPr>
              <p:spPr bwMode="auto">
                <a:xfrm>
                  <a:off x="4320"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5" name="Line 25"/>
                <p:cNvSpPr>
                  <a:spLocks noChangeShapeType="1"/>
                </p:cNvSpPr>
                <p:nvPr/>
              </p:nvSpPr>
              <p:spPr bwMode="auto">
                <a:xfrm>
                  <a:off x="4128"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6" name="Line 26"/>
                <p:cNvSpPr>
                  <a:spLocks noChangeShapeType="1"/>
                </p:cNvSpPr>
                <p:nvPr/>
              </p:nvSpPr>
              <p:spPr bwMode="auto">
                <a:xfrm>
                  <a:off x="4512"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70" name="Text Box 30"/>
                <p:cNvSpPr txBox="1">
                  <a:spLocks noChangeArrowheads="1"/>
                </p:cNvSpPr>
                <p:nvPr/>
              </p:nvSpPr>
              <p:spPr bwMode="auto">
                <a:xfrm>
                  <a:off x="4740" y="1392"/>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a:t>
                  </a:r>
                </a:p>
              </p:txBody>
            </p:sp>
            <p:sp>
              <p:nvSpPr>
                <p:cNvPr id="394271" name="Text Box 31"/>
                <p:cNvSpPr txBox="1">
                  <a:spLocks noChangeArrowheads="1"/>
                </p:cNvSpPr>
                <p:nvPr/>
              </p:nvSpPr>
              <p:spPr bwMode="auto">
                <a:xfrm>
                  <a:off x="288" y="13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0</a:t>
                  </a:r>
                </a:p>
              </p:txBody>
            </p:sp>
            <p:sp>
              <p:nvSpPr>
                <p:cNvPr id="394273" name="Text Box 33"/>
                <p:cNvSpPr txBox="1">
                  <a:spLocks noChangeArrowheads="1"/>
                </p:cNvSpPr>
                <p:nvPr/>
              </p:nvSpPr>
              <p:spPr bwMode="auto">
                <a:xfrm>
                  <a:off x="942"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S0</a:t>
                  </a:r>
                </a:p>
              </p:txBody>
            </p:sp>
            <p:sp>
              <p:nvSpPr>
                <p:cNvPr id="394274" name="Text Box 34"/>
                <p:cNvSpPr txBox="1">
                  <a:spLocks noChangeArrowheads="1"/>
                </p:cNvSpPr>
                <p:nvPr/>
              </p:nvSpPr>
              <p:spPr bwMode="auto">
                <a:xfrm>
                  <a:off x="2094"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S1</a:t>
                  </a:r>
                </a:p>
              </p:txBody>
            </p:sp>
            <p:sp>
              <p:nvSpPr>
                <p:cNvPr id="394276" name="Text Box 36"/>
                <p:cNvSpPr txBox="1">
                  <a:spLocks noChangeArrowheads="1"/>
                </p:cNvSpPr>
                <p:nvPr/>
              </p:nvSpPr>
              <p:spPr bwMode="auto">
                <a:xfrm>
                  <a:off x="3936" y="1968"/>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50"/>
                      </a:solidFill>
                      <a:latin typeface="Tahoma" pitchFamily="34" charset="0"/>
                    </a:rPr>
                    <a:t>Sn</a:t>
                  </a:r>
                  <a:endParaRPr lang="en-US" altLang="zh-CN" dirty="0">
                    <a:solidFill>
                      <a:srgbClr val="00B050"/>
                    </a:solidFill>
                    <a:latin typeface="Tahoma" pitchFamily="34" charset="0"/>
                  </a:endParaRPr>
                </a:p>
              </p:txBody>
            </p:sp>
            <p:sp>
              <p:nvSpPr>
                <p:cNvPr id="394278" name="Text Box 38"/>
                <p:cNvSpPr txBox="1">
                  <a:spLocks noChangeArrowheads="1"/>
                </p:cNvSpPr>
                <p:nvPr/>
              </p:nvSpPr>
              <p:spPr bwMode="auto">
                <a:xfrm>
                  <a:off x="730" y="764"/>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X0   Y0</a:t>
                  </a:r>
                </a:p>
              </p:txBody>
            </p:sp>
            <p:sp>
              <p:nvSpPr>
                <p:cNvPr id="394279" name="Text Box 39"/>
                <p:cNvSpPr txBox="1">
                  <a:spLocks noChangeArrowheads="1"/>
                </p:cNvSpPr>
                <p:nvPr/>
              </p:nvSpPr>
              <p:spPr bwMode="auto">
                <a:xfrm>
                  <a:off x="1882" y="766"/>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X1   Y1</a:t>
                  </a:r>
                </a:p>
              </p:txBody>
            </p:sp>
            <p:sp>
              <p:nvSpPr>
                <p:cNvPr id="394281" name="Text Box 41"/>
                <p:cNvSpPr txBox="1">
                  <a:spLocks noChangeArrowheads="1"/>
                </p:cNvSpPr>
                <p:nvPr/>
              </p:nvSpPr>
              <p:spPr bwMode="auto">
                <a:xfrm>
                  <a:off x="3724" y="768"/>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Xn   Yn</a:t>
                  </a:r>
                </a:p>
              </p:txBody>
            </p:sp>
            <p:sp>
              <p:nvSpPr>
                <p:cNvPr id="394282" name="Line 42"/>
                <p:cNvSpPr>
                  <a:spLocks noChangeShapeType="1"/>
                </p:cNvSpPr>
                <p:nvPr/>
              </p:nvSpPr>
              <p:spPr bwMode="auto">
                <a:xfrm>
                  <a:off x="3168" y="1536"/>
                  <a:ext cx="240" cy="0"/>
                </a:xfrm>
                <a:prstGeom prst="line">
                  <a:avLst/>
                </a:prstGeom>
                <a:noFill/>
                <a:ln w="762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4284" name="Text Box 44"/>
              <p:cNvSpPr txBox="1">
                <a:spLocks noChangeArrowheads="1"/>
              </p:cNvSpPr>
              <p:nvPr/>
            </p:nvSpPr>
            <p:spPr bwMode="auto">
              <a:xfrm>
                <a:off x="336" y="864"/>
                <a:ext cx="34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800" dirty="0">
                    <a:solidFill>
                      <a:srgbClr val="FF0000"/>
                    </a:solidFill>
                    <a:ea typeface="黑体" pitchFamily="2" charset="-122"/>
                  </a:rPr>
                  <a:t>串</a:t>
                </a:r>
              </a:p>
              <a:p>
                <a:pPr>
                  <a:lnSpc>
                    <a:spcPct val="90000"/>
                  </a:lnSpc>
                </a:pPr>
                <a:r>
                  <a:rPr lang="zh-CN" altLang="en-US" sz="2800" dirty="0">
                    <a:solidFill>
                      <a:srgbClr val="FF0000"/>
                    </a:solidFill>
                    <a:ea typeface="黑体" pitchFamily="2" charset="-122"/>
                  </a:rPr>
                  <a:t>行</a:t>
                </a:r>
              </a:p>
              <a:p>
                <a:pPr>
                  <a:lnSpc>
                    <a:spcPct val="90000"/>
                  </a:lnSpc>
                </a:pPr>
                <a:r>
                  <a:rPr lang="zh-CN" altLang="en-US" sz="2800" dirty="0">
                    <a:solidFill>
                      <a:srgbClr val="FF0000"/>
                    </a:solidFill>
                    <a:ea typeface="黑体" pitchFamily="2" charset="-122"/>
                  </a:rPr>
                  <a:t>加</a:t>
                </a:r>
              </a:p>
              <a:p>
                <a:pPr>
                  <a:lnSpc>
                    <a:spcPct val="90000"/>
                  </a:lnSpc>
                </a:pPr>
                <a:r>
                  <a:rPr lang="zh-CN" altLang="en-US" sz="2800" dirty="0">
                    <a:solidFill>
                      <a:srgbClr val="FF0000"/>
                    </a:solidFill>
                    <a:ea typeface="黑体" pitchFamily="2" charset="-122"/>
                  </a:rPr>
                  <a:t>法</a:t>
                </a:r>
              </a:p>
              <a:p>
                <a:pPr>
                  <a:lnSpc>
                    <a:spcPct val="90000"/>
                  </a:lnSpc>
                </a:pPr>
                <a:r>
                  <a:rPr lang="zh-CN" altLang="en-US" sz="2800" dirty="0">
                    <a:solidFill>
                      <a:srgbClr val="FF0000"/>
                    </a:solidFill>
                    <a:ea typeface="黑体" pitchFamily="2" charset="-122"/>
                  </a:rPr>
                  <a:t>器</a:t>
                </a:r>
              </a:p>
            </p:txBody>
          </p:sp>
        </p:grpSp>
        <p:sp>
          <p:nvSpPr>
            <p:cNvPr id="394324" name="Text Box 84"/>
            <p:cNvSpPr txBox="1">
              <a:spLocks noChangeArrowheads="1"/>
            </p:cNvSpPr>
            <p:nvPr/>
          </p:nvSpPr>
          <p:spPr bwMode="auto">
            <a:xfrm>
              <a:off x="2016"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C1</a:t>
              </a:r>
            </a:p>
          </p:txBody>
        </p:sp>
        <p:sp>
          <p:nvSpPr>
            <p:cNvPr id="394325" name="Text Box 85"/>
            <p:cNvSpPr txBox="1">
              <a:spLocks noChangeArrowheads="1"/>
            </p:cNvSpPr>
            <p:nvPr/>
          </p:nvSpPr>
          <p:spPr bwMode="auto">
            <a:xfrm>
              <a:off x="3168"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C2</a:t>
              </a:r>
            </a:p>
          </p:txBody>
        </p:sp>
      </p:grpSp>
      <p:grpSp>
        <p:nvGrpSpPr>
          <p:cNvPr id="394322" name="Group 82"/>
          <p:cNvGrpSpPr>
            <a:grpSpLocks/>
          </p:cNvGrpSpPr>
          <p:nvPr/>
        </p:nvGrpSpPr>
        <p:grpSpPr bwMode="auto">
          <a:xfrm>
            <a:off x="5181600" y="4268043"/>
            <a:ext cx="2819400" cy="1981200"/>
            <a:chOff x="3120" y="2400"/>
            <a:chExt cx="1776" cy="1248"/>
          </a:xfrm>
        </p:grpSpPr>
        <p:sp>
          <p:nvSpPr>
            <p:cNvPr id="394289" name="Line 49"/>
            <p:cNvSpPr>
              <a:spLocks noChangeShapeType="1"/>
            </p:cNvSpPr>
            <p:nvPr/>
          </p:nvSpPr>
          <p:spPr bwMode="auto">
            <a:xfrm>
              <a:off x="3120" y="2880"/>
              <a:ext cx="5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0" name="Rectangle 50"/>
            <p:cNvSpPr>
              <a:spLocks noChangeArrowheads="1"/>
            </p:cNvSpPr>
            <p:nvPr/>
          </p:nvSpPr>
          <p:spPr bwMode="auto">
            <a:xfrm>
              <a:off x="3704" y="2592"/>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lnSpc>
                  <a:spcPct val="110000"/>
                </a:lnSpc>
              </a:pP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91" name="Line 51"/>
            <p:cNvSpPr>
              <a:spLocks noChangeShapeType="1"/>
            </p:cNvSpPr>
            <p:nvPr/>
          </p:nvSpPr>
          <p:spPr bwMode="auto">
            <a:xfrm>
              <a:off x="3896" y="240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2" name="Line 52"/>
            <p:cNvSpPr>
              <a:spLocks noChangeShapeType="1"/>
            </p:cNvSpPr>
            <p:nvPr/>
          </p:nvSpPr>
          <p:spPr bwMode="auto">
            <a:xfrm>
              <a:off x="4280" y="2400"/>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3" name="Line 53"/>
            <p:cNvSpPr>
              <a:spLocks noChangeShapeType="1"/>
            </p:cNvSpPr>
            <p:nvPr/>
          </p:nvSpPr>
          <p:spPr bwMode="auto">
            <a:xfrm>
              <a:off x="4080" y="3216"/>
              <a:ext cx="0" cy="43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94" name="Line 54"/>
            <p:cNvSpPr>
              <a:spLocks noChangeShapeType="1"/>
            </p:cNvSpPr>
            <p:nvPr/>
          </p:nvSpPr>
          <p:spPr bwMode="auto">
            <a:xfrm>
              <a:off x="4472" y="2880"/>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4343" name="Group 103"/>
          <p:cNvGrpSpPr>
            <a:grpSpLocks/>
          </p:cNvGrpSpPr>
          <p:nvPr/>
        </p:nvGrpSpPr>
        <p:grpSpPr bwMode="auto">
          <a:xfrm>
            <a:off x="4724400" y="3783855"/>
            <a:ext cx="3886200" cy="2957513"/>
            <a:chOff x="3072" y="2025"/>
            <a:chExt cx="2448" cy="1863"/>
          </a:xfrm>
        </p:grpSpPr>
        <p:sp>
          <p:nvSpPr>
            <p:cNvPr id="394327" name="Text Box 87"/>
            <p:cNvSpPr txBox="1">
              <a:spLocks noChangeArrowheads="1"/>
            </p:cNvSpPr>
            <p:nvPr/>
          </p:nvSpPr>
          <p:spPr bwMode="auto">
            <a:xfrm>
              <a:off x="5204" y="2657"/>
              <a:ext cx="316"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2</a:t>
              </a:r>
            </a:p>
          </p:txBody>
        </p:sp>
        <p:sp>
          <p:nvSpPr>
            <p:cNvPr id="394328" name="Text Box 88"/>
            <p:cNvSpPr txBox="1">
              <a:spLocks noChangeArrowheads="1"/>
            </p:cNvSpPr>
            <p:nvPr/>
          </p:nvSpPr>
          <p:spPr bwMode="auto">
            <a:xfrm>
              <a:off x="4176" y="3617"/>
              <a:ext cx="355" cy="271"/>
            </a:xfrm>
            <a:prstGeom prst="rect">
              <a:avLst/>
            </a:prstGeom>
            <a:gradFill rotWithShape="0">
              <a:gsLst>
                <a:gs pos="0">
                  <a:srgbClr val="000068"/>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lnSpc>
                  <a:spcPct val="90000"/>
                </a:lnSpc>
              </a:pPr>
              <a:r>
                <a:rPr lang="en-US" altLang="zh-CN" sz="2800">
                  <a:solidFill>
                    <a:schemeClr val="accent1"/>
                  </a:solidFill>
                  <a:latin typeface="Tahoma" pitchFamily="34" charset="0"/>
                </a:rPr>
                <a:t>S</a:t>
              </a:r>
              <a:r>
                <a:rPr lang="en-US" altLang="zh-CN" sz="2800" baseline="-25000">
                  <a:solidFill>
                    <a:schemeClr val="accent1"/>
                  </a:solidFill>
                  <a:latin typeface="Tahoma" pitchFamily="34" charset="0"/>
                </a:rPr>
                <a:t>1</a:t>
              </a:r>
            </a:p>
          </p:txBody>
        </p:sp>
        <p:sp>
          <p:nvSpPr>
            <p:cNvPr id="394329" name="Text Box 89"/>
            <p:cNvSpPr txBox="1">
              <a:spLocks noChangeArrowheads="1"/>
            </p:cNvSpPr>
            <p:nvPr/>
          </p:nvSpPr>
          <p:spPr bwMode="auto">
            <a:xfrm>
              <a:off x="3936" y="2025"/>
              <a:ext cx="811"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X</a:t>
              </a:r>
              <a:r>
                <a:rPr lang="en-US" altLang="zh-CN" sz="2800" baseline="-25000">
                  <a:solidFill>
                    <a:schemeClr val="accent1"/>
                  </a:solidFill>
                  <a:latin typeface="Tahoma" pitchFamily="34" charset="0"/>
                </a:rPr>
                <a:t>1</a:t>
              </a:r>
              <a:r>
                <a:rPr lang="en-US" altLang="zh-CN" sz="2800">
                  <a:solidFill>
                    <a:schemeClr val="accent1"/>
                  </a:solidFill>
                  <a:latin typeface="Tahoma" pitchFamily="34" charset="0"/>
                </a:rPr>
                <a:t>   Y</a:t>
              </a:r>
              <a:r>
                <a:rPr lang="en-US" altLang="zh-CN" sz="2800" baseline="-25000">
                  <a:solidFill>
                    <a:schemeClr val="accent1"/>
                  </a:solidFill>
                  <a:latin typeface="Tahoma" pitchFamily="34" charset="0"/>
                </a:rPr>
                <a:t>1</a:t>
              </a:r>
            </a:p>
          </p:txBody>
        </p:sp>
        <p:sp>
          <p:nvSpPr>
            <p:cNvPr id="394330" name="Text Box 90"/>
            <p:cNvSpPr txBox="1">
              <a:spLocks noChangeArrowheads="1"/>
            </p:cNvSpPr>
            <p:nvPr/>
          </p:nvSpPr>
          <p:spPr bwMode="auto">
            <a:xfrm>
              <a:off x="3072" y="2657"/>
              <a:ext cx="363"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latin typeface="Tahoma" pitchFamily="34" charset="0"/>
                </a:rPr>
                <a:t>C</a:t>
              </a:r>
              <a:r>
                <a:rPr lang="en-US" altLang="zh-CN" sz="2800" baseline="-25000">
                  <a:solidFill>
                    <a:schemeClr val="accent1"/>
                  </a:solidFill>
                  <a:latin typeface="Tahoma" pitchFamily="34" charset="0"/>
                </a:rPr>
                <a:t>1</a:t>
              </a:r>
            </a:p>
          </p:txBody>
        </p:sp>
      </p:grpSp>
      <p:grpSp>
        <p:nvGrpSpPr>
          <p:cNvPr id="394333" name="Group 93"/>
          <p:cNvGrpSpPr>
            <a:grpSpLocks/>
          </p:cNvGrpSpPr>
          <p:nvPr/>
        </p:nvGrpSpPr>
        <p:grpSpPr bwMode="auto">
          <a:xfrm>
            <a:off x="5018087" y="5293568"/>
            <a:ext cx="3348036" cy="947744"/>
            <a:chOff x="3026" y="3056"/>
            <a:chExt cx="2109" cy="547"/>
          </a:xfrm>
        </p:grpSpPr>
        <p:cxnSp>
          <p:nvCxnSpPr>
            <p:cNvPr id="394331" name="AutoShape 91"/>
            <p:cNvCxnSpPr>
              <a:cxnSpLocks noChangeShapeType="1"/>
              <a:stCxn id="394327" idx="2"/>
              <a:endCxn id="394330" idx="2"/>
            </p:cNvCxnSpPr>
            <p:nvPr/>
          </p:nvCxnSpPr>
          <p:spPr bwMode="auto">
            <a:xfrm rot="5400000">
              <a:off x="4077" y="2005"/>
              <a:ext cx="8" cy="2109"/>
            </a:xfrm>
            <a:prstGeom prst="curvedConnector3">
              <a:avLst>
                <a:gd name="adj1" fmla="val 4121138"/>
              </a:avLst>
            </a:prstGeom>
            <a:noFill/>
            <a:ln w="38100">
              <a:solidFill>
                <a:srgbClr val="FF0000"/>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4332" name="Text Box 92"/>
            <p:cNvSpPr txBox="1">
              <a:spLocks noChangeArrowheads="1"/>
            </p:cNvSpPr>
            <p:nvPr/>
          </p:nvSpPr>
          <p:spPr bwMode="auto">
            <a:xfrm>
              <a:off x="3098" y="3312"/>
              <a:ext cx="504" cy="2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反馈</a:t>
              </a:r>
            </a:p>
          </p:txBody>
        </p:sp>
      </p:grpSp>
      <p:sp>
        <p:nvSpPr>
          <p:cNvPr id="394341" name="Text Box 101"/>
          <p:cNvSpPr txBox="1">
            <a:spLocks noChangeArrowheads="1"/>
          </p:cNvSpPr>
          <p:nvPr/>
        </p:nvSpPr>
        <p:spPr bwMode="auto">
          <a:xfrm>
            <a:off x="377825" y="3933056"/>
            <a:ext cx="33845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微软雅黑" pitchFamily="34" charset="-122"/>
                <a:ea typeface="微软雅黑" pitchFamily="34" charset="-122"/>
              </a:rPr>
              <a:t>利用</a:t>
            </a:r>
            <a:r>
              <a:rPr lang="zh-CN" altLang="en-US" sz="2800" dirty="0">
                <a:solidFill>
                  <a:srgbClr val="FF0000"/>
                </a:solidFill>
                <a:latin typeface="微软雅黑" pitchFamily="34" charset="-122"/>
                <a:ea typeface="微软雅黑" pitchFamily="34" charset="-122"/>
              </a:rPr>
              <a:t>反馈</a:t>
            </a:r>
            <a:r>
              <a:rPr lang="zh-CN" altLang="en-US" sz="2800" dirty="0">
                <a:latin typeface="微软雅黑" pitchFamily="34" charset="-122"/>
                <a:ea typeface="微软雅黑" pitchFamily="34" charset="-122"/>
              </a:rPr>
              <a:t>和</a:t>
            </a:r>
            <a:r>
              <a:rPr lang="zh-CN" altLang="en-US" sz="2800" dirty="0">
                <a:solidFill>
                  <a:srgbClr val="FF0000"/>
                </a:solidFill>
                <a:latin typeface="微软雅黑" pitchFamily="34" charset="-122"/>
                <a:ea typeface="微软雅黑" pitchFamily="34" charset="-122"/>
              </a:rPr>
              <a:t>时钟</a:t>
            </a:r>
            <a:r>
              <a:rPr lang="zh-CN" altLang="en-US" sz="2800" dirty="0">
                <a:latin typeface="微软雅黑" pitchFamily="34" charset="-122"/>
                <a:ea typeface="微软雅黑" pitchFamily="34" charset="-122"/>
              </a:rPr>
              <a:t>控制</a:t>
            </a:r>
          </a:p>
        </p:txBody>
      </p:sp>
      <p:grpSp>
        <p:nvGrpSpPr>
          <p:cNvPr id="394344" name="Group 104"/>
          <p:cNvGrpSpPr>
            <a:grpSpLocks/>
          </p:cNvGrpSpPr>
          <p:nvPr/>
        </p:nvGrpSpPr>
        <p:grpSpPr bwMode="auto">
          <a:xfrm>
            <a:off x="4724401" y="3783855"/>
            <a:ext cx="3843338" cy="2960688"/>
            <a:chOff x="3072" y="2025"/>
            <a:chExt cx="2421" cy="1865"/>
          </a:xfrm>
        </p:grpSpPr>
        <p:sp>
          <p:nvSpPr>
            <p:cNvPr id="394345" name="Text Box 105"/>
            <p:cNvSpPr txBox="1">
              <a:spLocks noChangeArrowheads="1"/>
            </p:cNvSpPr>
            <p:nvPr/>
          </p:nvSpPr>
          <p:spPr bwMode="auto">
            <a:xfrm>
              <a:off x="5204" y="2657"/>
              <a:ext cx="289"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dirty="0">
                  <a:solidFill>
                    <a:srgbClr val="00B050"/>
                  </a:solidFill>
                  <a:latin typeface="Tahoma" pitchFamily="34" charset="0"/>
                </a:rPr>
                <a:t>C</a:t>
              </a:r>
              <a:r>
                <a:rPr lang="en-US" altLang="zh-CN" sz="2800" baseline="-25000" dirty="0">
                  <a:solidFill>
                    <a:srgbClr val="00B050"/>
                  </a:solidFill>
                  <a:latin typeface="Tahoma" pitchFamily="34" charset="0"/>
                </a:rPr>
                <a:t>3</a:t>
              </a:r>
            </a:p>
          </p:txBody>
        </p:sp>
        <p:sp>
          <p:nvSpPr>
            <p:cNvPr id="394346" name="Text Box 106"/>
            <p:cNvSpPr txBox="1">
              <a:spLocks noChangeArrowheads="1"/>
            </p:cNvSpPr>
            <p:nvPr/>
          </p:nvSpPr>
          <p:spPr bwMode="auto">
            <a:xfrm>
              <a:off x="4176" y="3617"/>
              <a:ext cx="325" cy="27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spAutoFit/>
            </a:bodyPr>
            <a:lstStyle/>
            <a:p>
              <a:pPr>
                <a:lnSpc>
                  <a:spcPct val="90000"/>
                </a:lnSpc>
              </a:pPr>
              <a:r>
                <a:rPr lang="en-US" altLang="zh-CN" sz="2800" dirty="0">
                  <a:solidFill>
                    <a:srgbClr val="00B050"/>
                  </a:solidFill>
                  <a:latin typeface="Tahoma" pitchFamily="34" charset="0"/>
                </a:rPr>
                <a:t>S</a:t>
              </a:r>
              <a:r>
                <a:rPr lang="en-US" altLang="zh-CN" sz="2800" baseline="-25000" dirty="0">
                  <a:solidFill>
                    <a:srgbClr val="00B050"/>
                  </a:solidFill>
                  <a:latin typeface="Tahoma" pitchFamily="34" charset="0"/>
                </a:rPr>
                <a:t>2</a:t>
              </a:r>
            </a:p>
          </p:txBody>
        </p:sp>
        <p:sp>
          <p:nvSpPr>
            <p:cNvPr id="394347" name="Text Box 107"/>
            <p:cNvSpPr txBox="1">
              <a:spLocks noChangeArrowheads="1"/>
            </p:cNvSpPr>
            <p:nvPr/>
          </p:nvSpPr>
          <p:spPr bwMode="auto">
            <a:xfrm>
              <a:off x="3936" y="2025"/>
              <a:ext cx="756"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X</a:t>
              </a:r>
              <a:r>
                <a:rPr lang="en-US" altLang="zh-CN" sz="2800" baseline="-25000" dirty="0">
                  <a:solidFill>
                    <a:srgbClr val="00B050"/>
                  </a:solidFill>
                  <a:latin typeface="Tahoma" pitchFamily="34" charset="0"/>
                </a:rPr>
                <a:t>2</a:t>
              </a:r>
              <a:r>
                <a:rPr lang="en-US" altLang="zh-CN" sz="2800" dirty="0">
                  <a:solidFill>
                    <a:srgbClr val="00B050"/>
                  </a:solidFill>
                  <a:latin typeface="Tahoma" pitchFamily="34" charset="0"/>
                </a:rPr>
                <a:t>   Y</a:t>
              </a:r>
              <a:r>
                <a:rPr lang="en-US" altLang="zh-CN" sz="2800" baseline="-25000" dirty="0">
                  <a:solidFill>
                    <a:srgbClr val="00B050"/>
                  </a:solidFill>
                  <a:latin typeface="Tahoma" pitchFamily="34" charset="0"/>
                </a:rPr>
                <a:t>2</a:t>
              </a:r>
            </a:p>
          </p:txBody>
        </p:sp>
        <p:sp>
          <p:nvSpPr>
            <p:cNvPr id="394348" name="Text Box 108"/>
            <p:cNvSpPr txBox="1">
              <a:spLocks noChangeArrowheads="1"/>
            </p:cNvSpPr>
            <p:nvPr/>
          </p:nvSpPr>
          <p:spPr bwMode="auto">
            <a:xfrm>
              <a:off x="3072" y="2657"/>
              <a:ext cx="335"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C</a:t>
              </a:r>
              <a:r>
                <a:rPr lang="en-US" altLang="zh-CN" sz="2800" baseline="-25000" dirty="0">
                  <a:solidFill>
                    <a:srgbClr val="00B050"/>
                  </a:solidFill>
                  <a:latin typeface="Tahoma" pitchFamily="34" charset="0"/>
                </a:rPr>
                <a:t>2</a:t>
              </a:r>
            </a:p>
          </p:txBody>
        </p:sp>
      </p:grpSp>
      <p:sp>
        <p:nvSpPr>
          <p:cNvPr id="65" name="标题 1"/>
          <p:cNvSpPr txBox="1">
            <a:spLocks/>
          </p:cNvSpPr>
          <p:nvPr/>
        </p:nvSpPr>
        <p:spPr bwMode="auto">
          <a:xfrm>
            <a:off x="1000100" y="185720"/>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kern="0" smtClean="0"/>
              <a:t>引言</a:t>
            </a:r>
            <a:endParaRPr lang="zh-CN" altLang="en-US" sz="4000" kern="0" dirty="0"/>
          </a:p>
        </p:txBody>
      </p:sp>
    </p:spTree>
    <p:extLst>
      <p:ext uri="{BB962C8B-B14F-4D97-AF65-F5344CB8AC3E}">
        <p14:creationId xmlns:p14="http://schemas.microsoft.com/office/powerpoint/2010/main" val="1145371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4340"/>
                                        </p:tgtEl>
                                        <p:attrNameLst>
                                          <p:attrName>style.visibility</p:attrName>
                                        </p:attrNameLst>
                                      </p:cBhvr>
                                      <p:to>
                                        <p:strVal val="visible"/>
                                      </p:to>
                                    </p:set>
                                    <p:animEffect transition="in" filter="blinds(horizontal)">
                                      <p:cBhvr>
                                        <p:cTn id="7" dur="500"/>
                                        <p:tgtEl>
                                          <p:spTgt spid="39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4322"/>
                                        </p:tgtEl>
                                        <p:attrNameLst>
                                          <p:attrName>style.visibility</p:attrName>
                                        </p:attrNameLst>
                                      </p:cBhvr>
                                      <p:to>
                                        <p:strVal val="visible"/>
                                      </p:to>
                                    </p:set>
                                    <p:animEffect transition="in" filter="blinds(horizontal)">
                                      <p:cBhvr>
                                        <p:cTn id="12" dur="500"/>
                                        <p:tgtEl>
                                          <p:spTgt spid="394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4323"/>
                                        </p:tgtEl>
                                        <p:attrNameLst>
                                          <p:attrName>style.visibility</p:attrName>
                                        </p:attrNameLst>
                                      </p:cBhvr>
                                      <p:to>
                                        <p:strVal val="visible"/>
                                      </p:to>
                                    </p:set>
                                    <p:animEffect transition="in" filter="blinds(horizontal)">
                                      <p:cBhvr>
                                        <p:cTn id="17" dur="500"/>
                                        <p:tgtEl>
                                          <p:spTgt spid="39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94333"/>
                                        </p:tgtEl>
                                        <p:attrNameLst>
                                          <p:attrName>style.visibility</p:attrName>
                                        </p:attrNameLst>
                                      </p:cBhvr>
                                      <p:to>
                                        <p:strVal val="visible"/>
                                      </p:to>
                                    </p:set>
                                    <p:animEffect transition="in" filter="wipe(right)">
                                      <p:cBhvr>
                                        <p:cTn id="22" dur="500"/>
                                        <p:tgtEl>
                                          <p:spTgt spid="394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4343"/>
                                        </p:tgtEl>
                                        <p:attrNameLst>
                                          <p:attrName>style.visibility</p:attrName>
                                        </p:attrNameLst>
                                      </p:cBhvr>
                                      <p:to>
                                        <p:strVal val="visible"/>
                                      </p:to>
                                    </p:set>
                                    <p:animEffect transition="in" filter="blinds(horizontal)">
                                      <p:cBhvr>
                                        <p:cTn id="27" dur="500"/>
                                        <p:tgtEl>
                                          <p:spTgt spid="394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4344"/>
                                        </p:tgtEl>
                                        <p:attrNameLst>
                                          <p:attrName>style.visibility</p:attrName>
                                        </p:attrNameLst>
                                      </p:cBhvr>
                                      <p:to>
                                        <p:strVal val="visible"/>
                                      </p:to>
                                    </p:set>
                                    <p:animEffect transition="in" filter="blinds(horizontal)">
                                      <p:cBhvr>
                                        <p:cTn id="32" dur="500"/>
                                        <p:tgtEl>
                                          <p:spTgt spid="3943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4341"/>
                                        </p:tgtEl>
                                        <p:attrNameLst>
                                          <p:attrName>style.visibility</p:attrName>
                                        </p:attrNameLst>
                                      </p:cBhvr>
                                      <p:to>
                                        <p:strVal val="visible"/>
                                      </p:to>
                                    </p:set>
                                    <p:animEffect transition="in" filter="blinds(horizontal)">
                                      <p:cBhvr>
                                        <p:cTn id="37" dur="500"/>
                                        <p:tgtEl>
                                          <p:spTgt spid="39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34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1065212" y="304800"/>
            <a:ext cx="7392987" cy="685800"/>
          </a:xfrm>
        </p:spPr>
        <p:txBody>
          <a:bodyPr/>
          <a:lstStyle/>
          <a:p>
            <a:r>
              <a:rPr lang="zh-CN" altLang="en-US" dirty="0"/>
              <a:t>触发器的应用</a:t>
            </a:r>
          </a:p>
        </p:txBody>
      </p:sp>
      <p:sp>
        <p:nvSpPr>
          <p:cNvPr id="2" name="日期占位符 1"/>
          <p:cNvSpPr>
            <a:spLocks noGrp="1"/>
          </p:cNvSpPr>
          <p:nvPr>
            <p:ph type="dt" sz="half" idx="10"/>
          </p:nvPr>
        </p:nvSpPr>
        <p:spPr/>
        <p:txBody>
          <a:bodyPr/>
          <a:lstStyle/>
          <a:p>
            <a:pPr>
              <a:defRPr/>
            </a:pPr>
            <a:fld id="{5F39A78F-FC09-409C-BF3F-47C66D6152A8}"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40</a:t>
            </a:fld>
            <a:endParaRPr lang="en-US" altLang="zh-CN"/>
          </a:p>
        </p:txBody>
      </p:sp>
      <p:sp>
        <p:nvSpPr>
          <p:cNvPr id="440323" name="Text Box 3"/>
          <p:cNvSpPr txBox="1">
            <a:spLocks noChangeArrowheads="1"/>
          </p:cNvSpPr>
          <p:nvPr/>
        </p:nvSpPr>
        <p:spPr bwMode="auto">
          <a:xfrm>
            <a:off x="493321" y="1151228"/>
            <a:ext cx="5780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微软雅黑" pitchFamily="34" charset="-122"/>
                <a:ea typeface="微软雅黑" pitchFamily="34" charset="-122"/>
              </a:rPr>
              <a:t>利用触发器作为移位寄存器（图1）</a:t>
            </a:r>
          </a:p>
        </p:txBody>
      </p:sp>
      <p:sp>
        <p:nvSpPr>
          <p:cNvPr id="440324" name="Text Box 4"/>
          <p:cNvSpPr txBox="1">
            <a:spLocks noChangeArrowheads="1"/>
          </p:cNvSpPr>
          <p:nvPr/>
        </p:nvSpPr>
        <p:spPr bwMode="auto">
          <a:xfrm>
            <a:off x="416859" y="2115073"/>
            <a:ext cx="3352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dirty="0">
                <a:solidFill>
                  <a:schemeClr val="hlink"/>
                </a:solidFill>
                <a:latin typeface="微软雅黑" pitchFamily="34" charset="-122"/>
                <a:ea typeface="微软雅黑" pitchFamily="34" charset="-122"/>
              </a:rPr>
              <a:t>思考：能否将触发器改为锁存器(图2)</a:t>
            </a:r>
          </a:p>
        </p:txBody>
      </p:sp>
      <p:grpSp>
        <p:nvGrpSpPr>
          <p:cNvPr id="440325" name="Group 5"/>
          <p:cNvGrpSpPr>
            <a:grpSpLocks/>
          </p:cNvGrpSpPr>
          <p:nvPr/>
        </p:nvGrpSpPr>
        <p:grpSpPr bwMode="auto">
          <a:xfrm>
            <a:off x="381000" y="3505200"/>
            <a:ext cx="3124200" cy="2362200"/>
            <a:chOff x="288" y="1200"/>
            <a:chExt cx="1968" cy="1488"/>
          </a:xfrm>
        </p:grpSpPr>
        <p:sp>
          <p:nvSpPr>
            <p:cNvPr id="440326" name="Line 6"/>
            <p:cNvSpPr>
              <a:spLocks noChangeShapeType="1"/>
            </p:cNvSpPr>
            <p:nvPr/>
          </p:nvSpPr>
          <p:spPr bwMode="auto">
            <a:xfrm>
              <a:off x="720" y="148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7" name="Line 7"/>
            <p:cNvSpPr>
              <a:spLocks noChangeShapeType="1"/>
            </p:cNvSpPr>
            <p:nvPr/>
          </p:nvSpPr>
          <p:spPr bwMode="auto">
            <a:xfrm>
              <a:off x="1152" y="124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8" name="Line 8"/>
            <p:cNvSpPr>
              <a:spLocks noChangeShapeType="1"/>
            </p:cNvSpPr>
            <p:nvPr/>
          </p:nvSpPr>
          <p:spPr bwMode="auto">
            <a:xfrm flipV="1">
              <a:off x="1056" y="1248"/>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29" name="Line 9"/>
            <p:cNvSpPr>
              <a:spLocks noChangeShapeType="1"/>
            </p:cNvSpPr>
            <p:nvPr/>
          </p:nvSpPr>
          <p:spPr bwMode="auto">
            <a:xfrm>
              <a:off x="720" y="1872"/>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0" name="Line 10"/>
            <p:cNvSpPr>
              <a:spLocks noChangeShapeType="1"/>
            </p:cNvSpPr>
            <p:nvPr/>
          </p:nvSpPr>
          <p:spPr bwMode="auto">
            <a:xfrm>
              <a:off x="1296" y="163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1" name="Line 11"/>
            <p:cNvSpPr>
              <a:spLocks noChangeShapeType="1"/>
            </p:cNvSpPr>
            <p:nvPr/>
          </p:nvSpPr>
          <p:spPr bwMode="auto">
            <a:xfrm flipV="1">
              <a:off x="1200" y="1632"/>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2" name="Line 12"/>
            <p:cNvSpPr>
              <a:spLocks noChangeShapeType="1"/>
            </p:cNvSpPr>
            <p:nvPr/>
          </p:nvSpPr>
          <p:spPr bwMode="auto">
            <a:xfrm>
              <a:off x="1968" y="187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3" name="Line 13"/>
            <p:cNvSpPr>
              <a:spLocks noChangeShapeType="1"/>
            </p:cNvSpPr>
            <p:nvPr/>
          </p:nvSpPr>
          <p:spPr bwMode="auto">
            <a:xfrm>
              <a:off x="1872" y="1632"/>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4" name="Line 14"/>
            <p:cNvSpPr>
              <a:spLocks noChangeShapeType="1"/>
            </p:cNvSpPr>
            <p:nvPr/>
          </p:nvSpPr>
          <p:spPr bwMode="auto">
            <a:xfrm>
              <a:off x="720"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5" name="Line 15"/>
            <p:cNvSpPr>
              <a:spLocks noChangeShapeType="1"/>
            </p:cNvSpPr>
            <p:nvPr/>
          </p:nvSpPr>
          <p:spPr bwMode="auto">
            <a:xfrm>
              <a:off x="720" y="24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36" name="Text Box 16"/>
            <p:cNvSpPr txBox="1">
              <a:spLocks noChangeArrowheads="1"/>
            </p:cNvSpPr>
            <p:nvPr/>
          </p:nvSpPr>
          <p:spPr bwMode="auto">
            <a:xfrm>
              <a:off x="490" y="120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0337" name="Text Box 17"/>
            <p:cNvSpPr txBox="1">
              <a:spLocks noChangeArrowheads="1"/>
            </p:cNvSpPr>
            <p:nvPr/>
          </p:nvSpPr>
          <p:spPr bwMode="auto">
            <a:xfrm>
              <a:off x="288" y="158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0338" name="Text Box 18"/>
            <p:cNvSpPr txBox="1">
              <a:spLocks noChangeArrowheads="1"/>
            </p:cNvSpPr>
            <p:nvPr/>
          </p:nvSpPr>
          <p:spPr bwMode="auto">
            <a:xfrm>
              <a:off x="393" y="1968"/>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Q1</a:t>
              </a:r>
            </a:p>
          </p:txBody>
        </p:sp>
        <p:sp>
          <p:nvSpPr>
            <p:cNvPr id="440339" name="Text Box 19"/>
            <p:cNvSpPr txBox="1">
              <a:spLocks noChangeArrowheads="1"/>
            </p:cNvSpPr>
            <p:nvPr/>
          </p:nvSpPr>
          <p:spPr bwMode="auto">
            <a:xfrm>
              <a:off x="480" y="240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grpSp>
      <p:grpSp>
        <p:nvGrpSpPr>
          <p:cNvPr id="440340" name="Group 20"/>
          <p:cNvGrpSpPr>
            <a:grpSpLocks/>
          </p:cNvGrpSpPr>
          <p:nvPr/>
        </p:nvGrpSpPr>
        <p:grpSpPr bwMode="auto">
          <a:xfrm>
            <a:off x="4114800" y="4114800"/>
            <a:ext cx="4508500" cy="2057400"/>
            <a:chOff x="2632" y="1056"/>
            <a:chExt cx="2840" cy="1296"/>
          </a:xfrm>
        </p:grpSpPr>
        <p:grpSp>
          <p:nvGrpSpPr>
            <p:cNvPr id="440341" name="Group 21"/>
            <p:cNvGrpSpPr>
              <a:grpSpLocks/>
            </p:cNvGrpSpPr>
            <p:nvPr/>
          </p:nvGrpSpPr>
          <p:grpSpPr bwMode="auto">
            <a:xfrm>
              <a:off x="2632" y="1056"/>
              <a:ext cx="2840" cy="1296"/>
              <a:chOff x="2640" y="912"/>
              <a:chExt cx="2840" cy="1296"/>
            </a:xfrm>
          </p:grpSpPr>
          <p:grpSp>
            <p:nvGrpSpPr>
              <p:cNvPr id="440342" name="Group 22"/>
              <p:cNvGrpSpPr>
                <a:grpSpLocks/>
              </p:cNvGrpSpPr>
              <p:nvPr/>
            </p:nvGrpSpPr>
            <p:grpSpPr bwMode="auto">
              <a:xfrm>
                <a:off x="2640" y="912"/>
                <a:ext cx="2840" cy="1296"/>
                <a:chOff x="904" y="672"/>
                <a:chExt cx="2840" cy="1296"/>
              </a:xfrm>
            </p:grpSpPr>
            <p:sp>
              <p:nvSpPr>
                <p:cNvPr id="440343" name="Rectangle 23"/>
                <p:cNvSpPr>
                  <a:spLocks noChangeArrowheads="1"/>
                </p:cNvSpPr>
                <p:nvPr/>
              </p:nvSpPr>
              <p:spPr bwMode="auto">
                <a:xfrm>
                  <a:off x="2736" y="96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0344" name="Line 24"/>
                <p:cNvSpPr>
                  <a:spLocks noChangeShapeType="1"/>
                </p:cNvSpPr>
                <p:nvPr/>
              </p:nvSpPr>
              <p:spPr bwMode="auto">
                <a:xfrm flipH="1">
                  <a:off x="3264" y="11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5" name="Oval 25"/>
                <p:cNvSpPr>
                  <a:spLocks noChangeArrowheads="1"/>
                </p:cNvSpPr>
                <p:nvPr/>
              </p:nvSpPr>
              <p:spPr bwMode="auto">
                <a:xfrm>
                  <a:off x="3264" y="13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46" name="Line 26"/>
                <p:cNvSpPr>
                  <a:spLocks noChangeShapeType="1"/>
                </p:cNvSpPr>
                <p:nvPr/>
              </p:nvSpPr>
              <p:spPr bwMode="auto">
                <a:xfrm>
                  <a:off x="3360" y="139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7" name="Line 27"/>
                <p:cNvSpPr>
                  <a:spLocks noChangeShapeType="1"/>
                </p:cNvSpPr>
                <p:nvPr/>
              </p:nvSpPr>
              <p:spPr bwMode="auto">
                <a:xfrm flipH="1">
                  <a:off x="2256" y="110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8" name="Line 28"/>
                <p:cNvSpPr>
                  <a:spLocks noChangeShapeType="1"/>
                </p:cNvSpPr>
                <p:nvPr/>
              </p:nvSpPr>
              <p:spPr bwMode="auto">
                <a:xfrm flipH="1">
                  <a:off x="2544" y="139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49" name="Rectangle 29"/>
                <p:cNvSpPr>
                  <a:spLocks noChangeArrowheads="1"/>
                </p:cNvSpPr>
                <p:nvPr/>
              </p:nvSpPr>
              <p:spPr bwMode="auto">
                <a:xfrm>
                  <a:off x="1728" y="96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440350" name="Line 30"/>
                <p:cNvSpPr>
                  <a:spLocks noChangeShapeType="1"/>
                </p:cNvSpPr>
                <p:nvPr/>
              </p:nvSpPr>
              <p:spPr bwMode="auto">
                <a:xfrm flipH="1" flipV="1">
                  <a:off x="1344" y="110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1" name="Line 31"/>
                <p:cNvSpPr>
                  <a:spLocks noChangeShapeType="1"/>
                </p:cNvSpPr>
                <p:nvPr/>
              </p:nvSpPr>
              <p:spPr bwMode="auto">
                <a:xfrm flipH="1">
                  <a:off x="1536" y="144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2" name="Text Box 32"/>
                <p:cNvSpPr txBox="1">
                  <a:spLocks noChangeArrowheads="1"/>
                </p:cNvSpPr>
                <p:nvPr/>
              </p:nvSpPr>
              <p:spPr bwMode="auto">
                <a:xfrm>
                  <a:off x="3505" y="960"/>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Q</a:t>
                  </a:r>
                </a:p>
              </p:txBody>
            </p:sp>
            <p:sp>
              <p:nvSpPr>
                <p:cNvPr id="440353" name="Line 33"/>
                <p:cNvSpPr>
                  <a:spLocks noChangeShapeType="1"/>
                </p:cNvSpPr>
                <p:nvPr/>
              </p:nvSpPr>
              <p:spPr bwMode="auto">
                <a:xfrm>
                  <a:off x="1344" y="1824"/>
                  <a:ext cx="12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4" name="Line 34"/>
                <p:cNvSpPr>
                  <a:spLocks noChangeShapeType="1"/>
                </p:cNvSpPr>
                <p:nvPr/>
              </p:nvSpPr>
              <p:spPr bwMode="auto">
                <a:xfrm>
                  <a:off x="2544" y="1392"/>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5" name="Line 35"/>
                <p:cNvSpPr>
                  <a:spLocks noChangeShapeType="1"/>
                </p:cNvSpPr>
                <p:nvPr/>
              </p:nvSpPr>
              <p:spPr bwMode="auto">
                <a:xfrm>
                  <a:off x="1536" y="1440"/>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56" name="Text Box 36"/>
                <p:cNvSpPr txBox="1">
                  <a:spLocks noChangeArrowheads="1"/>
                </p:cNvSpPr>
                <p:nvPr/>
              </p:nvSpPr>
              <p:spPr bwMode="auto">
                <a:xfrm>
                  <a:off x="1114" y="96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0357" name="Text Box 37"/>
                <p:cNvSpPr txBox="1">
                  <a:spLocks noChangeArrowheads="1"/>
                </p:cNvSpPr>
                <p:nvPr/>
              </p:nvSpPr>
              <p:spPr bwMode="auto">
                <a:xfrm>
                  <a:off x="904" y="168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sp>
              <p:nvSpPr>
                <p:cNvPr id="440358" name="Text Box 38"/>
                <p:cNvSpPr txBox="1">
                  <a:spLocks noChangeArrowheads="1"/>
                </p:cNvSpPr>
                <p:nvPr/>
              </p:nvSpPr>
              <p:spPr bwMode="auto">
                <a:xfrm>
                  <a:off x="1772" y="672"/>
                  <a:ext cx="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rPr>
                    <a:t>latch</a:t>
                  </a:r>
                </a:p>
              </p:txBody>
            </p:sp>
            <p:sp>
              <p:nvSpPr>
                <p:cNvPr id="440359" name="Text Box 39"/>
                <p:cNvSpPr txBox="1">
                  <a:spLocks noChangeArrowheads="1"/>
                </p:cNvSpPr>
                <p:nvPr/>
              </p:nvSpPr>
              <p:spPr bwMode="auto">
                <a:xfrm>
                  <a:off x="2780" y="672"/>
                  <a:ext cx="5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B050"/>
                      </a:solidFill>
                    </a:rPr>
                    <a:t>latch</a:t>
                  </a:r>
                </a:p>
              </p:txBody>
            </p:sp>
          </p:grpSp>
          <p:sp>
            <p:nvSpPr>
              <p:cNvPr id="440360" name="Text Box 40"/>
              <p:cNvSpPr txBox="1">
                <a:spLocks noChangeArrowheads="1"/>
              </p:cNvSpPr>
              <p:nvPr/>
            </p:nvSpPr>
            <p:spPr bwMode="auto">
              <a:xfrm>
                <a:off x="4429" y="1872"/>
                <a:ext cx="6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solidFill>
                      <a:schemeClr val="tx2"/>
                    </a:solidFill>
                    <a:latin typeface="黑体" pitchFamily="2" charset="-122"/>
                    <a:ea typeface="黑体" pitchFamily="2" charset="-122"/>
                  </a:rPr>
                  <a:t>（</a:t>
                </a:r>
                <a:r>
                  <a:rPr lang="zh-CN" altLang="en-US" dirty="0" smtClean="0">
                    <a:solidFill>
                      <a:schemeClr val="tx2"/>
                    </a:solidFill>
                    <a:latin typeface="黑体" pitchFamily="2" charset="-122"/>
                    <a:ea typeface="黑体" pitchFamily="2" charset="-122"/>
                  </a:rPr>
                  <a:t>图</a:t>
                </a:r>
                <a:r>
                  <a:rPr lang="en-US" altLang="zh-CN" dirty="0" smtClean="0">
                    <a:solidFill>
                      <a:schemeClr val="tx2"/>
                    </a:solidFill>
                    <a:latin typeface="黑体" pitchFamily="2" charset="-122"/>
                    <a:ea typeface="黑体" pitchFamily="2" charset="-122"/>
                  </a:rPr>
                  <a:t>2</a:t>
                </a:r>
                <a:r>
                  <a:rPr lang="zh-CN" altLang="en-US" dirty="0" smtClean="0">
                    <a:solidFill>
                      <a:schemeClr val="tx2"/>
                    </a:solidFill>
                    <a:latin typeface="黑体" pitchFamily="2" charset="-122"/>
                    <a:ea typeface="黑体" pitchFamily="2" charset="-122"/>
                  </a:rPr>
                  <a:t>）</a:t>
                </a:r>
                <a:endParaRPr lang="zh-CN" altLang="en-US" dirty="0">
                  <a:solidFill>
                    <a:schemeClr val="tx2"/>
                  </a:solidFill>
                  <a:latin typeface="黑体" pitchFamily="2" charset="-122"/>
                  <a:ea typeface="黑体" pitchFamily="2" charset="-122"/>
                </a:endParaRPr>
              </a:p>
            </p:txBody>
          </p:sp>
        </p:grpSp>
        <p:sp>
          <p:nvSpPr>
            <p:cNvPr id="440361" name="Text Box 41"/>
            <p:cNvSpPr txBox="1">
              <a:spLocks noChangeArrowheads="1"/>
            </p:cNvSpPr>
            <p:nvPr/>
          </p:nvSpPr>
          <p:spPr bwMode="auto">
            <a:xfrm>
              <a:off x="4080" y="1200"/>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rPr>
                <a:t>Q1</a:t>
              </a:r>
            </a:p>
          </p:txBody>
        </p:sp>
      </p:grpSp>
      <p:grpSp>
        <p:nvGrpSpPr>
          <p:cNvPr id="440362" name="Group 42"/>
          <p:cNvGrpSpPr>
            <a:grpSpLocks/>
          </p:cNvGrpSpPr>
          <p:nvPr/>
        </p:nvGrpSpPr>
        <p:grpSpPr bwMode="auto">
          <a:xfrm>
            <a:off x="3581400" y="1524000"/>
            <a:ext cx="5268913" cy="2438400"/>
            <a:chOff x="2249" y="2448"/>
            <a:chExt cx="3319" cy="1536"/>
          </a:xfrm>
        </p:grpSpPr>
        <p:sp>
          <p:nvSpPr>
            <p:cNvPr id="440363" name="Rectangle 43"/>
            <p:cNvSpPr>
              <a:spLocks noChangeArrowheads="1"/>
            </p:cNvSpPr>
            <p:nvPr/>
          </p:nvSpPr>
          <p:spPr bwMode="auto">
            <a:xfrm>
              <a:off x="3073" y="2736"/>
              <a:ext cx="768"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a:t>
              </a:r>
              <a:r>
                <a:rPr lang="en-US" altLang="zh-CN" sz="2400" dirty="0" smtClean="0"/>
                <a:t>    </a:t>
              </a:r>
              <a:r>
                <a:rPr lang="en-US" altLang="zh-CN" sz="2400" dirty="0"/>
                <a:t>Q</a:t>
              </a:r>
            </a:p>
            <a:p>
              <a:pPr algn="r">
                <a:lnSpc>
                  <a:spcPct val="140000"/>
                </a:lnSpc>
              </a:pPr>
              <a:r>
                <a:rPr lang="en-US" altLang="zh-CN" sz="2400" dirty="0"/>
                <a:t> CLK </a:t>
              </a:r>
              <a:r>
                <a:rPr lang="en-US" altLang="zh-CN" sz="2400" dirty="0" smtClean="0"/>
                <a:t> </a:t>
              </a:r>
              <a:r>
                <a:rPr lang="en-US" altLang="zh-CN" sz="2400" dirty="0"/>
                <a:t>Q</a:t>
              </a:r>
            </a:p>
          </p:txBody>
        </p:sp>
        <p:sp>
          <p:nvSpPr>
            <p:cNvPr id="440364" name="Line 44"/>
            <p:cNvSpPr>
              <a:spLocks noChangeShapeType="1"/>
            </p:cNvSpPr>
            <p:nvPr/>
          </p:nvSpPr>
          <p:spPr bwMode="auto">
            <a:xfrm>
              <a:off x="3841" y="2976"/>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5" name="Line 45"/>
            <p:cNvSpPr>
              <a:spLocks noChangeShapeType="1"/>
            </p:cNvSpPr>
            <p:nvPr/>
          </p:nvSpPr>
          <p:spPr bwMode="auto">
            <a:xfrm>
              <a:off x="2689" y="2976"/>
              <a:ext cx="38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6" name="Line 46"/>
            <p:cNvSpPr>
              <a:spLocks noChangeShapeType="1"/>
            </p:cNvSpPr>
            <p:nvPr/>
          </p:nvSpPr>
          <p:spPr bwMode="auto">
            <a:xfrm>
              <a:off x="2881"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67" name="Group 47"/>
            <p:cNvGrpSpPr>
              <a:grpSpLocks/>
            </p:cNvGrpSpPr>
            <p:nvPr/>
          </p:nvGrpSpPr>
          <p:grpSpPr bwMode="auto">
            <a:xfrm>
              <a:off x="3073" y="3216"/>
              <a:ext cx="96" cy="96"/>
              <a:chOff x="1920" y="1440"/>
              <a:chExt cx="192" cy="288"/>
            </a:xfrm>
          </p:grpSpPr>
          <p:sp>
            <p:nvSpPr>
              <p:cNvPr id="440368" name="Line 48"/>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69" name="Line 49"/>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70" name="Rectangle 50"/>
            <p:cNvSpPr>
              <a:spLocks noChangeArrowheads="1"/>
            </p:cNvSpPr>
            <p:nvPr/>
          </p:nvSpPr>
          <p:spPr bwMode="auto">
            <a:xfrm>
              <a:off x="4321" y="2736"/>
              <a:ext cx="768"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a:t>
              </a:r>
              <a:r>
                <a:rPr lang="en-US" altLang="zh-CN" sz="2400" dirty="0" smtClean="0"/>
                <a:t>   </a:t>
              </a:r>
              <a:r>
                <a:rPr lang="en-US" altLang="zh-CN" sz="2400" dirty="0"/>
                <a:t>Q</a:t>
              </a:r>
            </a:p>
            <a:p>
              <a:pPr algn="r">
                <a:lnSpc>
                  <a:spcPct val="140000"/>
                </a:lnSpc>
              </a:pPr>
              <a:r>
                <a:rPr lang="en-US" altLang="zh-CN" sz="2400" dirty="0"/>
                <a:t> CLK </a:t>
              </a:r>
              <a:r>
                <a:rPr lang="en-US" altLang="zh-CN" sz="2400" dirty="0" smtClean="0"/>
                <a:t> </a:t>
              </a:r>
              <a:r>
                <a:rPr lang="en-US" altLang="zh-CN" sz="2400" dirty="0"/>
                <a:t>Q</a:t>
              </a:r>
            </a:p>
          </p:txBody>
        </p:sp>
        <p:sp>
          <p:nvSpPr>
            <p:cNvPr id="440371" name="Line 51"/>
            <p:cNvSpPr>
              <a:spLocks noChangeShapeType="1"/>
            </p:cNvSpPr>
            <p:nvPr/>
          </p:nvSpPr>
          <p:spPr bwMode="auto">
            <a:xfrm>
              <a:off x="5089" y="29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2" name="Line 52"/>
            <p:cNvSpPr>
              <a:spLocks noChangeShapeType="1"/>
            </p:cNvSpPr>
            <p:nvPr/>
          </p:nvSpPr>
          <p:spPr bwMode="auto">
            <a:xfrm>
              <a:off x="5185" y="326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3" name="Oval 53"/>
            <p:cNvSpPr>
              <a:spLocks noChangeArrowheads="1"/>
            </p:cNvSpPr>
            <p:nvPr/>
          </p:nvSpPr>
          <p:spPr bwMode="auto">
            <a:xfrm>
              <a:off x="5089" y="321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74" name="Line 54"/>
            <p:cNvSpPr>
              <a:spLocks noChangeShapeType="1"/>
            </p:cNvSpPr>
            <p:nvPr/>
          </p:nvSpPr>
          <p:spPr bwMode="auto">
            <a:xfrm>
              <a:off x="4129" y="32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75" name="Group 55"/>
            <p:cNvGrpSpPr>
              <a:grpSpLocks/>
            </p:cNvGrpSpPr>
            <p:nvPr/>
          </p:nvGrpSpPr>
          <p:grpSpPr bwMode="auto">
            <a:xfrm>
              <a:off x="4321" y="3216"/>
              <a:ext cx="96" cy="96"/>
              <a:chOff x="1920" y="1440"/>
              <a:chExt cx="192" cy="288"/>
            </a:xfrm>
          </p:grpSpPr>
          <p:sp>
            <p:nvSpPr>
              <p:cNvPr id="440376" name="Line 56"/>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77" name="Line 57"/>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78" name="Text Box 58"/>
            <p:cNvSpPr txBox="1">
              <a:spLocks noChangeArrowheads="1"/>
            </p:cNvSpPr>
            <p:nvPr/>
          </p:nvSpPr>
          <p:spPr bwMode="auto">
            <a:xfrm>
              <a:off x="5329" y="283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0379" name="Line 59"/>
            <p:cNvSpPr>
              <a:spLocks noChangeShapeType="1"/>
            </p:cNvSpPr>
            <p:nvPr/>
          </p:nvSpPr>
          <p:spPr bwMode="auto">
            <a:xfrm>
              <a:off x="4129" y="3264"/>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0" name="Line 60"/>
            <p:cNvSpPr>
              <a:spLocks noChangeShapeType="1"/>
            </p:cNvSpPr>
            <p:nvPr/>
          </p:nvSpPr>
          <p:spPr bwMode="auto">
            <a:xfrm>
              <a:off x="2881" y="3264"/>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1" name="Line 61"/>
            <p:cNvSpPr>
              <a:spLocks noChangeShapeType="1"/>
            </p:cNvSpPr>
            <p:nvPr/>
          </p:nvSpPr>
          <p:spPr bwMode="auto">
            <a:xfrm>
              <a:off x="2689" y="3840"/>
              <a:ext cx="14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82" name="Text Box 62"/>
            <p:cNvSpPr txBox="1">
              <a:spLocks noChangeArrowheads="1"/>
            </p:cNvSpPr>
            <p:nvPr/>
          </p:nvSpPr>
          <p:spPr bwMode="auto">
            <a:xfrm>
              <a:off x="2459" y="2832"/>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0383" name="Text Box 63"/>
            <p:cNvSpPr txBox="1">
              <a:spLocks noChangeArrowheads="1"/>
            </p:cNvSpPr>
            <p:nvPr/>
          </p:nvSpPr>
          <p:spPr bwMode="auto">
            <a:xfrm>
              <a:off x="2249" y="369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0384" name="Text Box 64"/>
            <p:cNvSpPr txBox="1">
              <a:spLocks noChangeArrowheads="1"/>
            </p:cNvSpPr>
            <p:nvPr/>
          </p:nvSpPr>
          <p:spPr bwMode="auto">
            <a:xfrm>
              <a:off x="3220" y="2477"/>
              <a:ext cx="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F / F</a:t>
              </a:r>
            </a:p>
          </p:txBody>
        </p:sp>
        <p:sp>
          <p:nvSpPr>
            <p:cNvPr id="440385" name="Text Box 65"/>
            <p:cNvSpPr txBox="1">
              <a:spLocks noChangeArrowheads="1"/>
            </p:cNvSpPr>
            <p:nvPr/>
          </p:nvSpPr>
          <p:spPr bwMode="auto">
            <a:xfrm>
              <a:off x="4513" y="2448"/>
              <a:ext cx="5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F / F</a:t>
              </a:r>
            </a:p>
          </p:txBody>
        </p:sp>
        <p:sp>
          <p:nvSpPr>
            <p:cNvPr id="440386" name="Text Box 66"/>
            <p:cNvSpPr txBox="1">
              <a:spLocks noChangeArrowheads="1"/>
            </p:cNvSpPr>
            <p:nvPr/>
          </p:nvSpPr>
          <p:spPr bwMode="auto">
            <a:xfrm>
              <a:off x="4313" y="3648"/>
              <a:ext cx="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tx2"/>
                  </a:solidFill>
                  <a:latin typeface="黑体" pitchFamily="2" charset="-122"/>
                  <a:ea typeface="黑体" pitchFamily="2" charset="-122"/>
                </a:rPr>
                <a:t>（图1）</a:t>
              </a:r>
            </a:p>
          </p:txBody>
        </p:sp>
        <p:sp>
          <p:nvSpPr>
            <p:cNvPr id="440387" name="Text Box 67"/>
            <p:cNvSpPr txBox="1">
              <a:spLocks noChangeArrowheads="1"/>
            </p:cNvSpPr>
            <p:nvPr/>
          </p:nvSpPr>
          <p:spPr bwMode="auto">
            <a:xfrm>
              <a:off x="3888" y="2640"/>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rPr>
                <a:t>Q1</a:t>
              </a:r>
            </a:p>
          </p:txBody>
        </p:sp>
      </p:grpSp>
      <p:grpSp>
        <p:nvGrpSpPr>
          <p:cNvPr id="440388" name="Group 68"/>
          <p:cNvGrpSpPr>
            <a:grpSpLocks/>
          </p:cNvGrpSpPr>
          <p:nvPr/>
        </p:nvGrpSpPr>
        <p:grpSpPr bwMode="auto">
          <a:xfrm>
            <a:off x="1371600" y="4343400"/>
            <a:ext cx="1066800" cy="838200"/>
            <a:chOff x="960" y="1728"/>
            <a:chExt cx="672" cy="528"/>
          </a:xfrm>
        </p:grpSpPr>
        <p:sp>
          <p:nvSpPr>
            <p:cNvPr id="440389" name="Line 69"/>
            <p:cNvSpPr>
              <a:spLocks noChangeShapeType="1"/>
            </p:cNvSpPr>
            <p:nvPr/>
          </p:nvSpPr>
          <p:spPr bwMode="auto">
            <a:xfrm>
              <a:off x="1488"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0" name="Line 70"/>
            <p:cNvSpPr>
              <a:spLocks noChangeShapeType="1"/>
            </p:cNvSpPr>
            <p:nvPr/>
          </p:nvSpPr>
          <p:spPr bwMode="auto">
            <a:xfrm flipV="1">
              <a:off x="1392" y="2016"/>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1" name="Line 71"/>
            <p:cNvSpPr>
              <a:spLocks noChangeShapeType="1"/>
            </p:cNvSpPr>
            <p:nvPr/>
          </p:nvSpPr>
          <p:spPr bwMode="auto">
            <a:xfrm>
              <a:off x="960" y="225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2" name="Freeform 72"/>
            <p:cNvSpPr>
              <a:spLocks/>
            </p:cNvSpPr>
            <p:nvPr/>
          </p:nvSpPr>
          <p:spPr bwMode="auto">
            <a:xfrm>
              <a:off x="1317" y="1728"/>
              <a:ext cx="119" cy="404"/>
            </a:xfrm>
            <a:custGeom>
              <a:avLst/>
              <a:gdLst>
                <a:gd name="T0" fmla="*/ 0 w 119"/>
                <a:gd name="T1" fmla="*/ 0 h 404"/>
                <a:gd name="T2" fmla="*/ 22 w 119"/>
                <a:gd name="T3" fmla="*/ 22 h 404"/>
                <a:gd name="T4" fmla="*/ 52 w 119"/>
                <a:gd name="T5" fmla="*/ 67 h 404"/>
                <a:gd name="T6" fmla="*/ 119 w 119"/>
                <a:gd name="T7" fmla="*/ 404 h 404"/>
              </a:gdLst>
              <a:ahLst/>
              <a:cxnLst>
                <a:cxn ang="0">
                  <a:pos x="T0" y="T1"/>
                </a:cxn>
                <a:cxn ang="0">
                  <a:pos x="T2" y="T3"/>
                </a:cxn>
                <a:cxn ang="0">
                  <a:pos x="T4" y="T5"/>
                </a:cxn>
                <a:cxn ang="0">
                  <a:pos x="T6" y="T7"/>
                </a:cxn>
              </a:cxnLst>
              <a:rect l="0" t="0" r="r" b="b"/>
              <a:pathLst>
                <a:path w="119" h="404">
                  <a:moveTo>
                    <a:pt x="0" y="0"/>
                  </a:moveTo>
                  <a:cubicBezTo>
                    <a:pt x="7" y="7"/>
                    <a:pt x="16" y="14"/>
                    <a:pt x="22" y="22"/>
                  </a:cubicBezTo>
                  <a:cubicBezTo>
                    <a:pt x="33" y="36"/>
                    <a:pt x="52" y="67"/>
                    <a:pt x="52" y="67"/>
                  </a:cubicBezTo>
                  <a:cubicBezTo>
                    <a:pt x="87" y="181"/>
                    <a:pt x="27" y="312"/>
                    <a:pt x="119" y="404"/>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0393" name="Group 73"/>
          <p:cNvGrpSpPr>
            <a:grpSpLocks/>
          </p:cNvGrpSpPr>
          <p:nvPr/>
        </p:nvGrpSpPr>
        <p:grpSpPr bwMode="auto">
          <a:xfrm>
            <a:off x="1371600" y="4360863"/>
            <a:ext cx="1066800" cy="1430337"/>
            <a:chOff x="960" y="1739"/>
            <a:chExt cx="672" cy="901"/>
          </a:xfrm>
        </p:grpSpPr>
        <p:sp>
          <p:nvSpPr>
            <p:cNvPr id="440394" name="Line 74"/>
            <p:cNvSpPr>
              <a:spLocks noChangeShapeType="1"/>
            </p:cNvSpPr>
            <p:nvPr/>
          </p:nvSpPr>
          <p:spPr bwMode="auto">
            <a:xfrm>
              <a:off x="1488" y="26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5" name="Line 75"/>
            <p:cNvSpPr>
              <a:spLocks noChangeShapeType="1"/>
            </p:cNvSpPr>
            <p:nvPr/>
          </p:nvSpPr>
          <p:spPr bwMode="auto">
            <a:xfrm>
              <a:off x="1392" y="2400"/>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6" name="Line 76"/>
            <p:cNvSpPr>
              <a:spLocks noChangeShapeType="1"/>
            </p:cNvSpPr>
            <p:nvPr/>
          </p:nvSpPr>
          <p:spPr bwMode="auto">
            <a:xfrm>
              <a:off x="960" y="2400"/>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397" name="Freeform 77"/>
            <p:cNvSpPr>
              <a:spLocks/>
            </p:cNvSpPr>
            <p:nvPr/>
          </p:nvSpPr>
          <p:spPr bwMode="auto">
            <a:xfrm>
              <a:off x="1248" y="1739"/>
              <a:ext cx="192" cy="853"/>
            </a:xfrm>
            <a:custGeom>
              <a:avLst/>
              <a:gdLst>
                <a:gd name="T0" fmla="*/ 87 w 237"/>
                <a:gd name="T1" fmla="*/ 0 h 853"/>
                <a:gd name="T2" fmla="*/ 109 w 237"/>
                <a:gd name="T3" fmla="*/ 135 h 853"/>
                <a:gd name="T4" fmla="*/ 42 w 237"/>
                <a:gd name="T5" fmla="*/ 464 h 853"/>
                <a:gd name="T6" fmla="*/ 80 w 237"/>
                <a:gd name="T7" fmla="*/ 763 h 853"/>
                <a:gd name="T8" fmla="*/ 95 w 237"/>
                <a:gd name="T9" fmla="*/ 786 h 853"/>
                <a:gd name="T10" fmla="*/ 229 w 237"/>
                <a:gd name="T11" fmla="*/ 831 h 853"/>
                <a:gd name="T12" fmla="*/ 237 w 237"/>
                <a:gd name="T13" fmla="*/ 853 h 853"/>
              </a:gdLst>
              <a:ahLst/>
              <a:cxnLst>
                <a:cxn ang="0">
                  <a:pos x="T0" y="T1"/>
                </a:cxn>
                <a:cxn ang="0">
                  <a:pos x="T2" y="T3"/>
                </a:cxn>
                <a:cxn ang="0">
                  <a:pos x="T4" y="T5"/>
                </a:cxn>
                <a:cxn ang="0">
                  <a:pos x="T6" y="T7"/>
                </a:cxn>
                <a:cxn ang="0">
                  <a:pos x="T8" y="T9"/>
                </a:cxn>
                <a:cxn ang="0">
                  <a:pos x="T10" y="T11"/>
                </a:cxn>
                <a:cxn ang="0">
                  <a:pos x="T12" y="T13"/>
                </a:cxn>
              </a:cxnLst>
              <a:rect l="0" t="0" r="r" b="b"/>
              <a:pathLst>
                <a:path w="237" h="853">
                  <a:moveTo>
                    <a:pt x="87" y="0"/>
                  </a:moveTo>
                  <a:cubicBezTo>
                    <a:pt x="97" y="45"/>
                    <a:pt x="104" y="89"/>
                    <a:pt x="109" y="135"/>
                  </a:cubicBezTo>
                  <a:cubicBezTo>
                    <a:pt x="102" y="250"/>
                    <a:pt x="81" y="356"/>
                    <a:pt x="42" y="464"/>
                  </a:cubicBezTo>
                  <a:cubicBezTo>
                    <a:pt x="30" y="544"/>
                    <a:pt x="0" y="714"/>
                    <a:pt x="80" y="763"/>
                  </a:cubicBezTo>
                  <a:cubicBezTo>
                    <a:pt x="85" y="771"/>
                    <a:pt x="88" y="780"/>
                    <a:pt x="95" y="786"/>
                  </a:cubicBezTo>
                  <a:cubicBezTo>
                    <a:pt x="112" y="800"/>
                    <a:pt x="202" y="821"/>
                    <a:pt x="229" y="831"/>
                  </a:cubicBezTo>
                  <a:cubicBezTo>
                    <a:pt x="232" y="838"/>
                    <a:pt x="237" y="853"/>
                    <a:pt x="237" y="853"/>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0398" name="Line 78"/>
          <p:cNvSpPr>
            <a:spLocks noChangeShapeType="1"/>
          </p:cNvSpPr>
          <p:nvPr/>
        </p:nvSpPr>
        <p:spPr bwMode="auto">
          <a:xfrm>
            <a:off x="2362200" y="4800600"/>
            <a:ext cx="11430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0399" name="Group 79"/>
          <p:cNvGrpSpPr>
            <a:grpSpLocks/>
          </p:cNvGrpSpPr>
          <p:nvPr/>
        </p:nvGrpSpPr>
        <p:grpSpPr bwMode="auto">
          <a:xfrm>
            <a:off x="2187575" y="4949825"/>
            <a:ext cx="1317625" cy="841375"/>
            <a:chOff x="1570" y="2110"/>
            <a:chExt cx="830" cy="530"/>
          </a:xfrm>
        </p:grpSpPr>
        <p:sp>
          <p:nvSpPr>
            <p:cNvPr id="440400" name="Line 80"/>
            <p:cNvSpPr>
              <a:spLocks noChangeShapeType="1"/>
            </p:cNvSpPr>
            <p:nvPr/>
          </p:nvSpPr>
          <p:spPr bwMode="auto">
            <a:xfrm flipV="1">
              <a:off x="1728" y="2400"/>
              <a:ext cx="96" cy="24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01" name="Line 81"/>
            <p:cNvSpPr>
              <a:spLocks noChangeShapeType="1"/>
            </p:cNvSpPr>
            <p:nvPr/>
          </p:nvSpPr>
          <p:spPr bwMode="auto">
            <a:xfrm>
              <a:off x="1824" y="2400"/>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02" name="Freeform 82"/>
            <p:cNvSpPr>
              <a:spLocks/>
            </p:cNvSpPr>
            <p:nvPr/>
          </p:nvSpPr>
          <p:spPr bwMode="auto">
            <a:xfrm>
              <a:off x="1570" y="2110"/>
              <a:ext cx="187" cy="411"/>
            </a:xfrm>
            <a:custGeom>
              <a:avLst/>
              <a:gdLst>
                <a:gd name="T0" fmla="*/ 0 w 187"/>
                <a:gd name="T1" fmla="*/ 0 h 411"/>
                <a:gd name="T2" fmla="*/ 30 w 187"/>
                <a:gd name="T3" fmla="*/ 67 h 411"/>
                <a:gd name="T4" fmla="*/ 45 w 187"/>
                <a:gd name="T5" fmla="*/ 112 h 411"/>
                <a:gd name="T6" fmla="*/ 82 w 187"/>
                <a:gd name="T7" fmla="*/ 336 h 411"/>
                <a:gd name="T8" fmla="*/ 142 w 187"/>
                <a:gd name="T9" fmla="*/ 388 h 411"/>
                <a:gd name="T10" fmla="*/ 187 w 187"/>
                <a:gd name="T11" fmla="*/ 411 h 411"/>
              </a:gdLst>
              <a:ahLst/>
              <a:cxnLst>
                <a:cxn ang="0">
                  <a:pos x="T0" y="T1"/>
                </a:cxn>
                <a:cxn ang="0">
                  <a:pos x="T2" y="T3"/>
                </a:cxn>
                <a:cxn ang="0">
                  <a:pos x="T4" y="T5"/>
                </a:cxn>
                <a:cxn ang="0">
                  <a:pos x="T6" y="T7"/>
                </a:cxn>
                <a:cxn ang="0">
                  <a:pos x="T8" y="T9"/>
                </a:cxn>
                <a:cxn ang="0">
                  <a:pos x="T10" y="T11"/>
                </a:cxn>
              </a:cxnLst>
              <a:rect l="0" t="0" r="r" b="b"/>
              <a:pathLst>
                <a:path w="187" h="411">
                  <a:moveTo>
                    <a:pt x="0" y="0"/>
                  </a:moveTo>
                  <a:cubicBezTo>
                    <a:pt x="24" y="35"/>
                    <a:pt x="13" y="14"/>
                    <a:pt x="30" y="67"/>
                  </a:cubicBezTo>
                  <a:cubicBezTo>
                    <a:pt x="35" y="82"/>
                    <a:pt x="45" y="112"/>
                    <a:pt x="45" y="112"/>
                  </a:cubicBezTo>
                  <a:cubicBezTo>
                    <a:pt x="49" y="186"/>
                    <a:pt x="47" y="267"/>
                    <a:pt x="82" y="336"/>
                  </a:cubicBezTo>
                  <a:cubicBezTo>
                    <a:pt x="95" y="361"/>
                    <a:pt x="117" y="376"/>
                    <a:pt x="142" y="388"/>
                  </a:cubicBezTo>
                  <a:cubicBezTo>
                    <a:pt x="157" y="395"/>
                    <a:pt x="187" y="411"/>
                    <a:pt x="187" y="411"/>
                  </a:cubicBezTo>
                </a:path>
              </a:pathLst>
            </a:custGeom>
            <a:noFill/>
            <a:ln w="2857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071993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blinds(horizontal)">
                                      <p:cBhvr>
                                        <p:cTn id="7" dur="500"/>
                                        <p:tgtEl>
                                          <p:spTgt spid="440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2"/>
                                        </p:tgtEl>
                                        <p:attrNameLst>
                                          <p:attrName>style.visibility</p:attrName>
                                        </p:attrNameLst>
                                      </p:cBhvr>
                                      <p:to>
                                        <p:strVal val="visible"/>
                                      </p:to>
                                    </p:set>
                                    <p:animEffect transition="in" filter="blinds(horizontal)">
                                      <p:cBhvr>
                                        <p:cTn id="12" dur="500"/>
                                        <p:tgtEl>
                                          <p:spTgt spid="440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blinds(horizontal)">
                                      <p:cBhvr>
                                        <p:cTn id="17" dur="500"/>
                                        <p:tgtEl>
                                          <p:spTgt spid="440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340"/>
                                        </p:tgtEl>
                                        <p:attrNameLst>
                                          <p:attrName>style.visibility</p:attrName>
                                        </p:attrNameLst>
                                      </p:cBhvr>
                                      <p:to>
                                        <p:strVal val="visible"/>
                                      </p:to>
                                    </p:set>
                                    <p:animEffect transition="in" filter="blinds(horizontal)">
                                      <p:cBhvr>
                                        <p:cTn id="22" dur="500"/>
                                        <p:tgtEl>
                                          <p:spTgt spid="440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325"/>
                                        </p:tgtEl>
                                        <p:attrNameLst>
                                          <p:attrName>style.visibility</p:attrName>
                                        </p:attrNameLst>
                                      </p:cBhvr>
                                      <p:to>
                                        <p:strVal val="visible"/>
                                      </p:to>
                                    </p:set>
                                    <p:animEffect transition="in" filter="blinds(horizontal)">
                                      <p:cBhvr>
                                        <p:cTn id="27" dur="500"/>
                                        <p:tgtEl>
                                          <p:spTgt spid="440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40388"/>
                                        </p:tgtEl>
                                        <p:attrNameLst>
                                          <p:attrName>style.visibility</p:attrName>
                                        </p:attrNameLst>
                                      </p:cBhvr>
                                      <p:to>
                                        <p:strVal val="visible"/>
                                      </p:to>
                                    </p:set>
                                    <p:animEffect transition="in" filter="wipe(up)">
                                      <p:cBhvr>
                                        <p:cTn id="32" dur="500"/>
                                        <p:tgtEl>
                                          <p:spTgt spid="4403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40393"/>
                                        </p:tgtEl>
                                        <p:attrNameLst>
                                          <p:attrName>style.visibility</p:attrName>
                                        </p:attrNameLst>
                                      </p:cBhvr>
                                      <p:to>
                                        <p:strVal val="visible"/>
                                      </p:to>
                                    </p:set>
                                    <p:animEffect transition="in" filter="wipe(up)">
                                      <p:cBhvr>
                                        <p:cTn id="37" dur="500"/>
                                        <p:tgtEl>
                                          <p:spTgt spid="4403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98"/>
                                        </p:tgtEl>
                                        <p:attrNameLst>
                                          <p:attrName>style.visibility</p:attrName>
                                        </p:attrNameLst>
                                      </p:cBhvr>
                                      <p:to>
                                        <p:strVal val="visible"/>
                                      </p:to>
                                    </p:set>
                                    <p:animEffect transition="in" filter="wipe(left)">
                                      <p:cBhvr>
                                        <p:cTn id="42" dur="500"/>
                                        <p:tgtEl>
                                          <p:spTgt spid="4403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40399"/>
                                        </p:tgtEl>
                                        <p:attrNameLst>
                                          <p:attrName>style.visibility</p:attrName>
                                        </p:attrNameLst>
                                      </p:cBhvr>
                                      <p:to>
                                        <p:strVal val="visible"/>
                                      </p:to>
                                    </p:set>
                                    <p:animEffect transition="in" filter="strips(downRight)">
                                      <p:cBhvr>
                                        <p:cTn id="47" dur="500"/>
                                        <p:tgtEl>
                                          <p:spTgt spid="440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P spid="440324" grpId="0" autoUpdateAnimBg="0"/>
      <p:bldP spid="44039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zh-CN"/>
              <a:t>D</a:t>
            </a:r>
            <a:r>
              <a:rPr lang="zh-CN" altLang="en-US"/>
              <a:t>触发器的定时参数</a:t>
            </a:r>
          </a:p>
        </p:txBody>
      </p:sp>
      <p:sp>
        <p:nvSpPr>
          <p:cNvPr id="441347" name="Rectangle 3"/>
          <p:cNvSpPr>
            <a:spLocks noGrp="1" noChangeArrowheads="1"/>
          </p:cNvSpPr>
          <p:nvPr>
            <p:ph idx="1"/>
          </p:nvPr>
        </p:nvSpPr>
        <p:spPr>
          <a:xfrm>
            <a:off x="457200" y="1066800"/>
            <a:ext cx="8229600" cy="1066800"/>
          </a:xfrm>
        </p:spPr>
        <p:txBody>
          <a:bodyPr/>
          <a:lstStyle/>
          <a:p>
            <a:pPr>
              <a:lnSpc>
                <a:spcPct val="110000"/>
              </a:lnSpc>
            </a:pPr>
            <a:r>
              <a:rPr lang="zh-CN" altLang="en-US" sz="2800"/>
              <a:t>传播延迟（</a:t>
            </a:r>
            <a:r>
              <a:rPr lang="en-US" altLang="zh-CN" sz="2800"/>
              <a:t>CLK</a:t>
            </a:r>
            <a:r>
              <a:rPr lang="en-US" altLang="zh-CN" sz="2800">
                <a:sym typeface="Wingdings" pitchFamily="2" charset="2"/>
              </a:rPr>
              <a:t>Q</a:t>
            </a:r>
            <a:r>
              <a:rPr lang="en-US" altLang="zh-CN" sz="2800"/>
              <a:t>）</a:t>
            </a:r>
            <a:endParaRPr lang="zh-CN" altLang="en-US" sz="2800"/>
          </a:p>
        </p:txBody>
      </p:sp>
      <p:sp>
        <p:nvSpPr>
          <p:cNvPr id="2" name="日期占位符 1"/>
          <p:cNvSpPr>
            <a:spLocks noGrp="1"/>
          </p:cNvSpPr>
          <p:nvPr>
            <p:ph type="dt" sz="half" idx="10"/>
          </p:nvPr>
        </p:nvSpPr>
        <p:spPr/>
        <p:txBody>
          <a:bodyPr/>
          <a:lstStyle/>
          <a:p>
            <a:pPr>
              <a:defRPr/>
            </a:pPr>
            <a:fld id="{23A9A795-F192-4F4E-AEA7-E31C298EFA10}"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41</a:t>
            </a:fld>
            <a:endParaRPr lang="en-US" altLang="zh-CN"/>
          </a:p>
        </p:txBody>
      </p:sp>
      <p:graphicFrame>
        <p:nvGraphicFramePr>
          <p:cNvPr id="441348" name="Object 4"/>
          <p:cNvGraphicFramePr>
            <a:graphicFrameLocks noChangeAspect="1"/>
          </p:cNvGraphicFramePr>
          <p:nvPr/>
        </p:nvGraphicFramePr>
        <p:xfrm>
          <a:off x="4763" y="3006725"/>
          <a:ext cx="9139237" cy="2933700"/>
        </p:xfrm>
        <a:graphic>
          <a:graphicData uri="http://schemas.openxmlformats.org/presentationml/2006/ole">
            <mc:AlternateContent xmlns:mc="http://schemas.openxmlformats.org/markup-compatibility/2006">
              <mc:Choice xmlns:v="urn:schemas-microsoft-com:vml" Requires="v">
                <p:oleObj spid="_x0000_s27800" name="Artwork" r:id="rId3" imgW="8678486" imgH="2514286" progId="Adobe.Illustrator.7">
                  <p:embed/>
                </p:oleObj>
              </mc:Choice>
              <mc:Fallback>
                <p:oleObj name="Artwork" r:id="rId3" imgW="8678486" imgH="2514286"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006725"/>
                        <a:ext cx="9139237" cy="293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1349" name="Group 5"/>
          <p:cNvGrpSpPr>
            <a:grpSpLocks/>
          </p:cNvGrpSpPr>
          <p:nvPr/>
        </p:nvGrpSpPr>
        <p:grpSpPr bwMode="auto">
          <a:xfrm>
            <a:off x="531813" y="3425825"/>
            <a:ext cx="1296987" cy="2560638"/>
            <a:chOff x="335" y="2208"/>
            <a:chExt cx="817" cy="1613"/>
          </a:xfrm>
        </p:grpSpPr>
        <p:sp>
          <p:nvSpPr>
            <p:cNvPr id="441350" name="Text Box 6"/>
            <p:cNvSpPr txBox="1">
              <a:spLocks noChangeArrowheads="1"/>
            </p:cNvSpPr>
            <p:nvPr/>
          </p:nvSpPr>
          <p:spPr bwMode="auto">
            <a:xfrm>
              <a:off x="335" y="3312"/>
              <a:ext cx="817"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2"/>
                  </a:solidFill>
                  <a:latin typeface="Tahoma" pitchFamily="34" charset="0"/>
                </a:rPr>
                <a:t>t</a:t>
              </a:r>
              <a:r>
                <a:rPr lang="en-US" altLang="zh-CN" sz="2800" baseline="-25000">
                  <a:solidFill>
                    <a:schemeClr val="accent2"/>
                  </a:solidFill>
                  <a:latin typeface="Tahoma" pitchFamily="34" charset="0"/>
                </a:rPr>
                <a:t>pLH(CQ)</a:t>
              </a:r>
            </a:p>
            <a:p>
              <a:r>
                <a:rPr lang="en-US" altLang="zh-CN" sz="2800" baseline="-25000">
                  <a:solidFill>
                    <a:schemeClr val="accent2"/>
                  </a:solidFill>
                  <a:latin typeface="Tahoma" pitchFamily="34" charset="0"/>
                </a:rPr>
                <a:t>   </a:t>
              </a:r>
            </a:p>
          </p:txBody>
        </p:sp>
        <p:grpSp>
          <p:nvGrpSpPr>
            <p:cNvPr id="441351" name="Group 7"/>
            <p:cNvGrpSpPr>
              <a:grpSpLocks/>
            </p:cNvGrpSpPr>
            <p:nvPr/>
          </p:nvGrpSpPr>
          <p:grpSpPr bwMode="auto">
            <a:xfrm>
              <a:off x="528" y="2208"/>
              <a:ext cx="240" cy="1200"/>
              <a:chOff x="528" y="2208"/>
              <a:chExt cx="240" cy="1200"/>
            </a:xfrm>
          </p:grpSpPr>
          <p:sp>
            <p:nvSpPr>
              <p:cNvPr id="441352" name="Freeform 8"/>
              <p:cNvSpPr>
                <a:spLocks/>
              </p:cNvSpPr>
              <p:nvPr/>
            </p:nvSpPr>
            <p:spPr bwMode="auto">
              <a:xfrm>
                <a:off x="546" y="2596"/>
                <a:ext cx="195"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3" name="Line 9"/>
              <p:cNvSpPr>
                <a:spLocks noChangeShapeType="1"/>
              </p:cNvSpPr>
              <p:nvPr/>
            </p:nvSpPr>
            <p:spPr bwMode="auto">
              <a:xfrm>
                <a:off x="528" y="2208"/>
                <a:ext cx="0" cy="120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4" name="Line 10"/>
              <p:cNvSpPr>
                <a:spLocks noChangeShapeType="1"/>
              </p:cNvSpPr>
              <p:nvPr/>
            </p:nvSpPr>
            <p:spPr bwMode="auto">
              <a:xfrm>
                <a:off x="768" y="2976"/>
                <a:ext cx="0" cy="432"/>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5" name="Line 11"/>
              <p:cNvSpPr>
                <a:spLocks noChangeShapeType="1"/>
              </p:cNvSpPr>
              <p:nvPr/>
            </p:nvSpPr>
            <p:spPr bwMode="auto">
              <a:xfrm>
                <a:off x="528" y="3360"/>
                <a:ext cx="240" cy="0"/>
              </a:xfrm>
              <a:prstGeom prst="line">
                <a:avLst/>
              </a:prstGeom>
              <a:noFill/>
              <a:ln w="28575">
                <a:solidFill>
                  <a:schemeClr val="accent2"/>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41356" name="Group 12"/>
          <p:cNvGrpSpPr>
            <a:grpSpLocks/>
          </p:cNvGrpSpPr>
          <p:nvPr/>
        </p:nvGrpSpPr>
        <p:grpSpPr bwMode="auto">
          <a:xfrm>
            <a:off x="2362200" y="3425825"/>
            <a:ext cx="1368425" cy="2560638"/>
            <a:chOff x="1488" y="2208"/>
            <a:chExt cx="862" cy="1613"/>
          </a:xfrm>
        </p:grpSpPr>
        <p:sp>
          <p:nvSpPr>
            <p:cNvPr id="441357" name="Text Box 13"/>
            <p:cNvSpPr txBox="1">
              <a:spLocks noChangeArrowheads="1"/>
            </p:cNvSpPr>
            <p:nvPr/>
          </p:nvSpPr>
          <p:spPr bwMode="auto">
            <a:xfrm>
              <a:off x="1488" y="3312"/>
              <a:ext cx="862" cy="5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a:spAutoFit/>
            </a:bodyPr>
            <a:lstStyle/>
            <a:p>
              <a:r>
                <a:rPr lang="en-US" altLang="zh-CN" sz="2800">
                  <a:solidFill>
                    <a:schemeClr val="accent2"/>
                  </a:solidFill>
                  <a:latin typeface="Tahoma" pitchFamily="34" charset="0"/>
                </a:rPr>
                <a:t>t</a:t>
              </a:r>
              <a:r>
                <a:rPr lang="en-US" altLang="zh-CN" sz="2800" baseline="-25000">
                  <a:solidFill>
                    <a:schemeClr val="accent2"/>
                  </a:solidFill>
                  <a:latin typeface="Tahoma" pitchFamily="34" charset="0"/>
                </a:rPr>
                <a:t>pHL(CQ) </a:t>
              </a:r>
            </a:p>
            <a:p>
              <a:r>
                <a:rPr lang="en-US" altLang="zh-CN" sz="2800" baseline="-25000">
                  <a:solidFill>
                    <a:schemeClr val="accent2"/>
                  </a:solidFill>
                  <a:latin typeface="Tahoma" pitchFamily="34" charset="0"/>
                </a:rPr>
                <a:t>   </a:t>
              </a:r>
            </a:p>
          </p:txBody>
        </p:sp>
        <p:sp>
          <p:nvSpPr>
            <p:cNvPr id="441358" name="Freeform 14"/>
            <p:cNvSpPr>
              <a:spLocks/>
            </p:cNvSpPr>
            <p:nvPr/>
          </p:nvSpPr>
          <p:spPr bwMode="auto">
            <a:xfrm>
              <a:off x="1747" y="2596"/>
              <a:ext cx="173" cy="523"/>
            </a:xfrm>
            <a:custGeom>
              <a:avLst/>
              <a:gdLst>
                <a:gd name="T0" fmla="*/ 0 w 195"/>
                <a:gd name="T1" fmla="*/ 0 h 523"/>
                <a:gd name="T2" fmla="*/ 67 w 195"/>
                <a:gd name="T3" fmla="*/ 30 h 523"/>
                <a:gd name="T4" fmla="*/ 105 w 195"/>
                <a:gd name="T5" fmla="*/ 119 h 523"/>
                <a:gd name="T6" fmla="*/ 97 w 195"/>
                <a:gd name="T7" fmla="*/ 269 h 523"/>
                <a:gd name="T8" fmla="*/ 90 w 195"/>
                <a:gd name="T9" fmla="*/ 404 h 523"/>
                <a:gd name="T10" fmla="*/ 120 w 195"/>
                <a:gd name="T11" fmla="*/ 449 h 523"/>
                <a:gd name="T12" fmla="*/ 150 w 195"/>
                <a:gd name="T13" fmla="*/ 486 h 523"/>
                <a:gd name="T14" fmla="*/ 165 w 195"/>
                <a:gd name="T15" fmla="*/ 508 h 523"/>
                <a:gd name="T16" fmla="*/ 187 w 195"/>
                <a:gd name="T17" fmla="*/ 516 h 523"/>
                <a:gd name="T18" fmla="*/ 195 w 195"/>
                <a:gd name="T19" fmla="*/ 52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523">
                  <a:moveTo>
                    <a:pt x="0" y="0"/>
                  </a:moveTo>
                  <a:cubicBezTo>
                    <a:pt x="26" y="8"/>
                    <a:pt x="45" y="15"/>
                    <a:pt x="67" y="30"/>
                  </a:cubicBezTo>
                  <a:cubicBezTo>
                    <a:pt x="78" y="61"/>
                    <a:pt x="94" y="88"/>
                    <a:pt x="105" y="119"/>
                  </a:cubicBezTo>
                  <a:cubicBezTo>
                    <a:pt x="112" y="173"/>
                    <a:pt x="108" y="216"/>
                    <a:pt x="97" y="269"/>
                  </a:cubicBezTo>
                  <a:cubicBezTo>
                    <a:pt x="93" y="305"/>
                    <a:pt x="73" y="367"/>
                    <a:pt x="90" y="404"/>
                  </a:cubicBezTo>
                  <a:cubicBezTo>
                    <a:pt x="98" y="420"/>
                    <a:pt x="120" y="449"/>
                    <a:pt x="120" y="449"/>
                  </a:cubicBezTo>
                  <a:cubicBezTo>
                    <a:pt x="133" y="491"/>
                    <a:pt x="116" y="453"/>
                    <a:pt x="150" y="486"/>
                  </a:cubicBezTo>
                  <a:cubicBezTo>
                    <a:pt x="156" y="492"/>
                    <a:pt x="158" y="502"/>
                    <a:pt x="165" y="508"/>
                  </a:cubicBezTo>
                  <a:cubicBezTo>
                    <a:pt x="171" y="513"/>
                    <a:pt x="180" y="513"/>
                    <a:pt x="187" y="516"/>
                  </a:cubicBezTo>
                  <a:cubicBezTo>
                    <a:pt x="190" y="518"/>
                    <a:pt x="192" y="521"/>
                    <a:pt x="195" y="523"/>
                  </a:cubicBezTo>
                </a:path>
              </a:pathLst>
            </a:custGeom>
            <a:noFill/>
            <a:ln w="57150" cap="flat" cmpd="sng">
              <a:solidFill>
                <a:schemeClr val="accent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59" name="Line 15"/>
            <p:cNvSpPr>
              <a:spLocks noChangeShapeType="1"/>
            </p:cNvSpPr>
            <p:nvPr/>
          </p:nvSpPr>
          <p:spPr bwMode="auto">
            <a:xfrm>
              <a:off x="1741" y="2208"/>
              <a:ext cx="0" cy="1200"/>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0" name="Line 16"/>
            <p:cNvSpPr>
              <a:spLocks noChangeShapeType="1"/>
            </p:cNvSpPr>
            <p:nvPr/>
          </p:nvSpPr>
          <p:spPr bwMode="auto">
            <a:xfrm>
              <a:off x="1920" y="2880"/>
              <a:ext cx="0" cy="528"/>
            </a:xfrm>
            <a:prstGeom prst="line">
              <a:avLst/>
            </a:prstGeom>
            <a:noFill/>
            <a:ln w="5715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1" name="Line 17"/>
            <p:cNvSpPr>
              <a:spLocks noChangeShapeType="1"/>
            </p:cNvSpPr>
            <p:nvPr/>
          </p:nvSpPr>
          <p:spPr bwMode="auto">
            <a:xfrm>
              <a:off x="1584" y="3312"/>
              <a:ext cx="144" cy="0"/>
            </a:xfrm>
            <a:prstGeom prst="line">
              <a:avLst/>
            </a:prstGeom>
            <a:noFill/>
            <a:ln w="2857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2" name="Line 18"/>
            <p:cNvSpPr>
              <a:spLocks noChangeShapeType="1"/>
            </p:cNvSpPr>
            <p:nvPr/>
          </p:nvSpPr>
          <p:spPr bwMode="auto">
            <a:xfrm>
              <a:off x="1920" y="3312"/>
              <a:ext cx="144" cy="0"/>
            </a:xfrm>
            <a:prstGeom prst="line">
              <a:avLst/>
            </a:prstGeom>
            <a:noFill/>
            <a:ln w="28575">
              <a:solidFill>
                <a:schemeClr val="accent2"/>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1363" name="Group 19"/>
          <p:cNvGrpSpPr>
            <a:grpSpLocks/>
          </p:cNvGrpSpPr>
          <p:nvPr/>
        </p:nvGrpSpPr>
        <p:grpSpPr bwMode="auto">
          <a:xfrm>
            <a:off x="3581400" y="3044825"/>
            <a:ext cx="3892550" cy="3321050"/>
            <a:chOff x="2256" y="1968"/>
            <a:chExt cx="2452" cy="2092"/>
          </a:xfrm>
        </p:grpSpPr>
        <p:sp>
          <p:nvSpPr>
            <p:cNvPr id="441364" name="Text Box 20"/>
            <p:cNvSpPr txBox="1">
              <a:spLocks noChangeArrowheads="1"/>
            </p:cNvSpPr>
            <p:nvPr/>
          </p:nvSpPr>
          <p:spPr bwMode="auto">
            <a:xfrm>
              <a:off x="2256" y="3504"/>
              <a:ext cx="816" cy="5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dirty="0" err="1">
                  <a:solidFill>
                    <a:schemeClr val="hlink"/>
                  </a:solidFill>
                  <a:latin typeface="Arial" charset="0"/>
                </a:rPr>
                <a:t>t</a:t>
              </a:r>
              <a:r>
                <a:rPr lang="en-US" altLang="zh-CN" sz="2800" baseline="-25000" dirty="0" err="1">
                  <a:solidFill>
                    <a:schemeClr val="hlink"/>
                  </a:solidFill>
                  <a:latin typeface="Arial" charset="0"/>
                </a:rPr>
                <a:t>setup</a:t>
              </a:r>
              <a:endParaRPr lang="en-US" altLang="zh-CN" sz="2800" baseline="-25000" dirty="0">
                <a:solidFill>
                  <a:schemeClr val="hlink"/>
                </a:solidFill>
                <a:latin typeface="Arial" charset="0"/>
              </a:endParaRPr>
            </a:p>
            <a:p>
              <a:pPr algn="ctr">
                <a:lnSpc>
                  <a:spcPct val="130000"/>
                </a:lnSpc>
              </a:pPr>
              <a:r>
                <a:rPr lang="zh-CN" altLang="en-US" dirty="0">
                  <a:solidFill>
                    <a:schemeClr val="hlink"/>
                  </a:solidFill>
                  <a:latin typeface="Arial" charset="0"/>
                  <a:ea typeface="黑体" pitchFamily="2" charset="-122"/>
                </a:rPr>
                <a:t>建立时间</a:t>
              </a:r>
            </a:p>
          </p:txBody>
        </p:sp>
        <p:sp>
          <p:nvSpPr>
            <p:cNvPr id="441365" name="Text Box 21"/>
            <p:cNvSpPr txBox="1">
              <a:spLocks noChangeArrowheads="1"/>
            </p:cNvSpPr>
            <p:nvPr/>
          </p:nvSpPr>
          <p:spPr bwMode="auto">
            <a:xfrm>
              <a:off x="3072" y="3465"/>
              <a:ext cx="1636"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hlink"/>
                  </a:solidFill>
                  <a:latin typeface="Arial" charset="0"/>
                </a:rPr>
                <a:t>     </a:t>
              </a:r>
              <a:r>
                <a:rPr lang="en-US" altLang="zh-CN" sz="2800" dirty="0" err="1">
                  <a:solidFill>
                    <a:schemeClr val="hlink"/>
                  </a:solidFill>
                  <a:latin typeface="Arial" charset="0"/>
                </a:rPr>
                <a:t>t</a:t>
              </a:r>
              <a:r>
                <a:rPr lang="en-US" altLang="zh-CN" sz="2800" baseline="-25000" dirty="0" err="1">
                  <a:solidFill>
                    <a:schemeClr val="hlink"/>
                  </a:solidFill>
                  <a:latin typeface="Arial" charset="0"/>
                </a:rPr>
                <a:t>hold</a:t>
              </a:r>
              <a:r>
                <a:rPr lang="en-US" altLang="zh-CN" sz="2800" baseline="-25000" dirty="0">
                  <a:solidFill>
                    <a:schemeClr val="hlink"/>
                  </a:solidFill>
                  <a:latin typeface="Arial" charset="0"/>
                </a:rPr>
                <a:t> </a:t>
              </a:r>
              <a:r>
                <a:rPr lang="zh-CN" altLang="en-US" dirty="0">
                  <a:solidFill>
                    <a:schemeClr val="hlink"/>
                  </a:solidFill>
                  <a:latin typeface="Arial" charset="0"/>
                  <a:ea typeface="黑体" pitchFamily="2" charset="-122"/>
                </a:rPr>
                <a:t>保持时间</a:t>
              </a:r>
            </a:p>
          </p:txBody>
        </p:sp>
        <p:sp>
          <p:nvSpPr>
            <p:cNvPr id="441366" name="Line 22"/>
            <p:cNvSpPr>
              <a:spLocks noChangeShapeType="1"/>
            </p:cNvSpPr>
            <p:nvPr/>
          </p:nvSpPr>
          <p:spPr bwMode="auto">
            <a:xfrm>
              <a:off x="2713"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7" name="Line 23"/>
            <p:cNvSpPr>
              <a:spLocks noChangeShapeType="1"/>
            </p:cNvSpPr>
            <p:nvPr/>
          </p:nvSpPr>
          <p:spPr bwMode="auto">
            <a:xfrm>
              <a:off x="2969"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8" name="Line 24"/>
            <p:cNvSpPr>
              <a:spLocks noChangeShapeType="1"/>
            </p:cNvSpPr>
            <p:nvPr/>
          </p:nvSpPr>
          <p:spPr bwMode="auto">
            <a:xfrm>
              <a:off x="3168" y="1968"/>
              <a:ext cx="0" cy="153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69" name="Line 25"/>
            <p:cNvSpPr>
              <a:spLocks noChangeShapeType="1"/>
            </p:cNvSpPr>
            <p:nvPr/>
          </p:nvSpPr>
          <p:spPr bwMode="auto">
            <a:xfrm>
              <a:off x="2736" y="3360"/>
              <a:ext cx="240" cy="0"/>
            </a:xfrm>
            <a:prstGeom prst="line">
              <a:avLst/>
            </a:prstGeom>
            <a:noFill/>
            <a:ln w="28575">
              <a:solidFill>
                <a:schemeClr val="hlink"/>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0" name="Line 26"/>
            <p:cNvSpPr>
              <a:spLocks noChangeShapeType="1"/>
            </p:cNvSpPr>
            <p:nvPr/>
          </p:nvSpPr>
          <p:spPr bwMode="auto">
            <a:xfrm>
              <a:off x="2976" y="3360"/>
              <a:ext cx="192" cy="0"/>
            </a:xfrm>
            <a:prstGeom prst="line">
              <a:avLst/>
            </a:prstGeom>
            <a:noFill/>
            <a:ln w="28575">
              <a:solidFill>
                <a:schemeClr val="hlink"/>
              </a:solidFill>
              <a:miter lim="800000"/>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1" name="Line 27"/>
            <p:cNvSpPr>
              <a:spLocks noChangeShapeType="1"/>
            </p:cNvSpPr>
            <p:nvPr/>
          </p:nvSpPr>
          <p:spPr bwMode="auto">
            <a:xfrm>
              <a:off x="3072" y="3360"/>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1372" name="Line 28"/>
            <p:cNvSpPr>
              <a:spLocks noChangeShapeType="1"/>
            </p:cNvSpPr>
            <p:nvPr/>
          </p:nvSpPr>
          <p:spPr bwMode="auto">
            <a:xfrm>
              <a:off x="3072" y="3648"/>
              <a:ext cx="336" cy="0"/>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1373" name="Rectangle 29"/>
          <p:cNvSpPr>
            <a:spLocks noChangeArrowheads="1"/>
          </p:cNvSpPr>
          <p:nvPr/>
        </p:nvSpPr>
        <p:spPr bwMode="auto">
          <a:xfrm>
            <a:off x="457200" y="1600200"/>
            <a:ext cx="8579296" cy="11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Clr>
                <a:srgbClr val="000099"/>
              </a:buClr>
              <a:buSzPct val="80000"/>
              <a:buFont typeface="Wingdings" pitchFamily="2" charset="2"/>
              <a:buChar char="®"/>
            </a:pPr>
            <a:r>
              <a:rPr lang="zh-CN" altLang="en-US" sz="2400" dirty="0" smtClean="0">
                <a:latin typeface="Arial" charset="0"/>
                <a:ea typeface="楷体_GB2312" pitchFamily="49" charset="-122"/>
              </a:rPr>
              <a:t>建立时间</a:t>
            </a:r>
            <a:r>
              <a:rPr lang="en-US" altLang="zh-CN" sz="2400" dirty="0" err="1" smtClean="0">
                <a:solidFill>
                  <a:srgbClr val="FF0000"/>
                </a:solidFill>
                <a:latin typeface="Arial" charset="0"/>
              </a:rPr>
              <a:t>t</a:t>
            </a:r>
            <a:r>
              <a:rPr lang="en-US" altLang="zh-CN" sz="2400" baseline="-25000" dirty="0" err="1" smtClean="0">
                <a:solidFill>
                  <a:srgbClr val="FF0000"/>
                </a:solidFill>
                <a:latin typeface="Arial" charset="0"/>
              </a:rPr>
              <a:t>setup</a:t>
            </a:r>
            <a:r>
              <a:rPr lang="zh-CN" altLang="en-US" sz="2400" dirty="0" smtClean="0">
                <a:latin typeface="Arial" charset="0"/>
                <a:ea typeface="楷体_GB2312" pitchFamily="49" charset="-122"/>
              </a:rPr>
              <a:t>（输入信号在时钟边沿到达前需稳定的时间</a:t>
            </a:r>
            <a:r>
              <a:rPr lang="zh-CN" altLang="en-US" sz="2400" dirty="0">
                <a:latin typeface="Arial" charset="0"/>
                <a:ea typeface="楷体_GB2312" pitchFamily="49" charset="-122"/>
              </a:rPr>
              <a:t>）</a:t>
            </a:r>
          </a:p>
          <a:p>
            <a:pPr marL="342900" indent="-342900">
              <a:lnSpc>
                <a:spcPct val="110000"/>
              </a:lnSpc>
              <a:spcBef>
                <a:spcPct val="20000"/>
              </a:spcBef>
              <a:buClr>
                <a:srgbClr val="000099"/>
              </a:buClr>
              <a:buSzPct val="80000"/>
              <a:buFont typeface="Wingdings" pitchFamily="2" charset="2"/>
              <a:buChar char="®"/>
            </a:pPr>
            <a:r>
              <a:rPr lang="zh-CN" altLang="en-US" sz="2400" dirty="0" smtClean="0">
                <a:latin typeface="Arial" charset="0"/>
                <a:ea typeface="楷体_GB2312" pitchFamily="49" charset="-122"/>
              </a:rPr>
              <a:t>保持时间</a:t>
            </a:r>
            <a:r>
              <a:rPr lang="en-US" altLang="zh-CN" sz="2400" dirty="0" err="1">
                <a:solidFill>
                  <a:srgbClr val="FF0000"/>
                </a:solidFill>
                <a:latin typeface="Arial" charset="0"/>
              </a:rPr>
              <a:t>t</a:t>
            </a:r>
            <a:r>
              <a:rPr lang="en-US" altLang="zh-CN" sz="2400" baseline="-25000" dirty="0" err="1">
                <a:solidFill>
                  <a:srgbClr val="FF0000"/>
                </a:solidFill>
                <a:latin typeface="Arial" charset="0"/>
              </a:rPr>
              <a:t>hold</a:t>
            </a:r>
            <a:r>
              <a:rPr lang="en-US" altLang="zh-CN" sz="2400" baseline="-25000" dirty="0">
                <a:solidFill>
                  <a:schemeClr val="hlink"/>
                </a:solidFill>
                <a:latin typeface="Arial" charset="0"/>
              </a:rPr>
              <a:t> </a:t>
            </a:r>
            <a:r>
              <a:rPr lang="zh-CN" altLang="en-US" sz="2400" dirty="0">
                <a:latin typeface="Arial" charset="0"/>
                <a:ea typeface="楷体_GB2312" pitchFamily="49" charset="-122"/>
              </a:rPr>
              <a:t>（输入信号在时钟边沿</a:t>
            </a:r>
            <a:r>
              <a:rPr lang="zh-CN" altLang="en-US" sz="2400" dirty="0" smtClean="0">
                <a:latin typeface="Arial" charset="0"/>
                <a:ea typeface="楷体_GB2312" pitchFamily="49" charset="-122"/>
              </a:rPr>
              <a:t>到达后需稳定的时间</a:t>
            </a:r>
            <a:r>
              <a:rPr lang="zh-CN" altLang="en-US" sz="2400" dirty="0">
                <a:latin typeface="Arial" charset="0"/>
                <a:ea typeface="楷体_GB2312" pitchFamily="49" charset="-122"/>
              </a:rPr>
              <a:t>）</a:t>
            </a:r>
          </a:p>
        </p:txBody>
      </p:sp>
      <p:sp>
        <p:nvSpPr>
          <p:cNvPr id="441374" name="Text Box 30"/>
          <p:cNvSpPr txBox="1">
            <a:spLocks noChangeArrowheads="1"/>
          </p:cNvSpPr>
          <p:nvPr/>
        </p:nvSpPr>
        <p:spPr bwMode="auto">
          <a:xfrm>
            <a:off x="76200" y="2971800"/>
            <a:ext cx="3651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1375" name="Text Box 31"/>
          <p:cNvSpPr txBox="1">
            <a:spLocks noChangeArrowheads="1"/>
          </p:cNvSpPr>
          <p:nvPr/>
        </p:nvSpPr>
        <p:spPr bwMode="auto">
          <a:xfrm>
            <a:off x="0" y="3733800"/>
            <a:ext cx="59372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spAutoFit/>
          </a:bodyPr>
          <a:lstStyle/>
          <a:p>
            <a:r>
              <a:rPr lang="en-US" altLang="zh-CN" sz="2000"/>
              <a:t> CLK</a:t>
            </a:r>
          </a:p>
        </p:txBody>
      </p:sp>
      <p:sp>
        <p:nvSpPr>
          <p:cNvPr id="441376" name="Text Box 32"/>
          <p:cNvSpPr txBox="1">
            <a:spLocks noChangeArrowheads="1"/>
          </p:cNvSpPr>
          <p:nvPr/>
        </p:nvSpPr>
        <p:spPr bwMode="auto">
          <a:xfrm>
            <a:off x="76200" y="4572000"/>
            <a:ext cx="379413"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35" name="椭圆 34"/>
          <p:cNvSpPr/>
          <p:nvPr/>
        </p:nvSpPr>
        <p:spPr>
          <a:xfrm>
            <a:off x="6072188" y="2500313"/>
            <a:ext cx="1071562" cy="3214687"/>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TextBox 35"/>
          <p:cNvSpPr txBox="1">
            <a:spLocks noChangeArrowheads="1"/>
          </p:cNvSpPr>
          <p:nvPr/>
        </p:nvSpPr>
        <p:spPr bwMode="auto">
          <a:xfrm>
            <a:off x="6930231" y="5254625"/>
            <a:ext cx="2214563" cy="646113"/>
          </a:xfrm>
          <a:prstGeom prst="rect">
            <a:avLst/>
          </a:prstGeom>
          <a:noFill/>
          <a:ln w="9525">
            <a:solidFill>
              <a:srgbClr val="0070C0"/>
            </a:solidFill>
            <a:miter lim="800000"/>
            <a:headEnd/>
            <a:tailEnd/>
          </a:ln>
        </p:spPr>
        <p:txBody>
          <a:bodyPr>
            <a:spAutoFit/>
          </a:bodyPr>
          <a:lstStyle/>
          <a:p>
            <a:r>
              <a:rPr lang="zh-CN" altLang="en-US"/>
              <a:t>窗口内</a:t>
            </a:r>
            <a:r>
              <a:rPr lang="en-US" altLang="zh-CN"/>
              <a:t>D</a:t>
            </a:r>
            <a:r>
              <a:rPr lang="zh-CN" altLang="en-US"/>
              <a:t>输入改变导致输出不可预测</a:t>
            </a:r>
          </a:p>
        </p:txBody>
      </p:sp>
      <p:cxnSp>
        <p:nvCxnSpPr>
          <p:cNvPr id="6" name="直接箭头连接符 5"/>
          <p:cNvCxnSpPr/>
          <p:nvPr/>
        </p:nvCxnSpPr>
        <p:spPr>
          <a:xfrm flipV="1">
            <a:off x="4499992" y="5254626"/>
            <a:ext cx="0" cy="46037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6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1349"/>
                                        </p:tgtEl>
                                        <p:attrNameLst>
                                          <p:attrName>style.visibility</p:attrName>
                                        </p:attrNameLst>
                                      </p:cBhvr>
                                      <p:to>
                                        <p:strVal val="visible"/>
                                      </p:to>
                                    </p:set>
                                    <p:animEffect transition="in" filter="wipe(up)">
                                      <p:cBhvr>
                                        <p:cTn id="12" dur="500"/>
                                        <p:tgtEl>
                                          <p:spTgt spid="441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41356"/>
                                        </p:tgtEl>
                                        <p:attrNameLst>
                                          <p:attrName>style.visibility</p:attrName>
                                        </p:attrNameLst>
                                      </p:cBhvr>
                                      <p:to>
                                        <p:strVal val="visible"/>
                                      </p:to>
                                    </p:set>
                                    <p:animEffect transition="in" filter="wipe(up)">
                                      <p:cBhvr>
                                        <p:cTn id="17" dur="500"/>
                                        <p:tgtEl>
                                          <p:spTgt spid="4413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73">
                                            <p:txEl>
                                              <p:pRg st="0" end="0"/>
                                            </p:txEl>
                                          </p:spTgt>
                                        </p:tgtEl>
                                        <p:attrNameLst>
                                          <p:attrName>style.visibility</p:attrName>
                                        </p:attrNameLst>
                                      </p:cBhvr>
                                      <p:to>
                                        <p:strVal val="visible"/>
                                      </p:to>
                                    </p:set>
                                    <p:animEffect transition="in" filter="blinds(horizontal)">
                                      <p:cBhvr>
                                        <p:cTn id="22" dur="500"/>
                                        <p:tgtEl>
                                          <p:spTgt spid="4413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1373">
                                            <p:txEl>
                                              <p:pRg st="1" end="1"/>
                                            </p:txEl>
                                          </p:spTgt>
                                        </p:tgtEl>
                                        <p:attrNameLst>
                                          <p:attrName>style.visibility</p:attrName>
                                        </p:attrNameLst>
                                      </p:cBhvr>
                                      <p:to>
                                        <p:strVal val="visible"/>
                                      </p:to>
                                    </p:set>
                                    <p:animEffect transition="in" filter="blinds(horizontal)">
                                      <p:cBhvr>
                                        <p:cTn id="27" dur="500"/>
                                        <p:tgtEl>
                                          <p:spTgt spid="44137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22" presetClass="entr" presetSubtype="1" fill="hold" nodeType="withEffect">
                                  <p:stCondLst>
                                    <p:cond delay="0"/>
                                  </p:stCondLst>
                                  <p:childTnLst>
                                    <p:set>
                                      <p:cBhvr>
                                        <p:cTn id="33" dur="1" fill="hold">
                                          <p:stCondLst>
                                            <p:cond delay="0"/>
                                          </p:stCondLst>
                                        </p:cTn>
                                        <p:tgtEl>
                                          <p:spTgt spid="441363"/>
                                        </p:tgtEl>
                                        <p:attrNameLst>
                                          <p:attrName>style.visibility</p:attrName>
                                        </p:attrNameLst>
                                      </p:cBhvr>
                                      <p:to>
                                        <p:strVal val="visible"/>
                                      </p:to>
                                    </p:set>
                                    <p:animEffect transition="in" filter="wipe(up)">
                                      <p:cBhvr>
                                        <p:cTn id="34" dur="500"/>
                                        <p:tgtEl>
                                          <p:spTgt spid="44136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blinds(horizontal)">
                                      <p:cBhvr>
                                        <p:cTn id="39" dur="500"/>
                                        <p:tgtEl>
                                          <p:spTgt spid="3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p:bldP spid="441373" grpId="0" build="p" autoUpdateAnimBg="0"/>
      <p:bldP spid="35" grpId="0" animBg="1"/>
      <p:bldP spid="3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43394" name="Group 2"/>
          <p:cNvGrpSpPr>
            <a:grpSpLocks/>
          </p:cNvGrpSpPr>
          <p:nvPr/>
        </p:nvGrpSpPr>
        <p:grpSpPr bwMode="auto">
          <a:xfrm>
            <a:off x="609600" y="1536094"/>
            <a:ext cx="7985125" cy="2667000"/>
            <a:chOff x="384" y="912"/>
            <a:chExt cx="5030" cy="1680"/>
          </a:xfrm>
        </p:grpSpPr>
        <p:grpSp>
          <p:nvGrpSpPr>
            <p:cNvPr id="443395" name="Group 3"/>
            <p:cNvGrpSpPr>
              <a:grpSpLocks/>
            </p:cNvGrpSpPr>
            <p:nvPr/>
          </p:nvGrpSpPr>
          <p:grpSpPr bwMode="auto">
            <a:xfrm>
              <a:off x="384" y="2304"/>
              <a:ext cx="3120" cy="288"/>
              <a:chOff x="528" y="2782"/>
              <a:chExt cx="3120" cy="288"/>
            </a:xfrm>
          </p:grpSpPr>
          <p:sp>
            <p:nvSpPr>
              <p:cNvPr id="443396" name="Text Box 4"/>
              <p:cNvSpPr txBox="1">
                <a:spLocks noChangeArrowheads="1"/>
              </p:cNvSpPr>
              <p:nvPr/>
            </p:nvSpPr>
            <p:spPr bwMode="auto">
              <a:xfrm>
                <a:off x="528" y="2782"/>
                <a:ext cx="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CLK</a:t>
                </a:r>
              </a:p>
            </p:txBody>
          </p:sp>
          <p:grpSp>
            <p:nvGrpSpPr>
              <p:cNvPr id="443397" name="Group 5"/>
              <p:cNvGrpSpPr>
                <a:grpSpLocks/>
              </p:cNvGrpSpPr>
              <p:nvPr/>
            </p:nvGrpSpPr>
            <p:grpSpPr bwMode="auto">
              <a:xfrm>
                <a:off x="1008" y="2832"/>
                <a:ext cx="2640" cy="192"/>
                <a:chOff x="1008" y="2112"/>
                <a:chExt cx="2640" cy="192"/>
              </a:xfrm>
            </p:grpSpPr>
            <p:grpSp>
              <p:nvGrpSpPr>
                <p:cNvPr id="443398" name="Group 6"/>
                <p:cNvGrpSpPr>
                  <a:grpSpLocks/>
                </p:cNvGrpSpPr>
                <p:nvPr/>
              </p:nvGrpSpPr>
              <p:grpSpPr bwMode="auto">
                <a:xfrm>
                  <a:off x="1440" y="2112"/>
                  <a:ext cx="240" cy="192"/>
                  <a:chOff x="1584" y="2352"/>
                  <a:chExt cx="336" cy="288"/>
                </a:xfrm>
              </p:grpSpPr>
              <p:sp>
                <p:nvSpPr>
                  <p:cNvPr id="443399" name="AutoShape 7"/>
                  <p:cNvSpPr>
                    <a:spLocks noChangeArrowheads="1"/>
                  </p:cNvSpPr>
                  <p:nvPr/>
                </p:nvSpPr>
                <p:spPr bwMode="auto">
                  <a:xfrm rot="5400000">
                    <a:off x="1560"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0" name="Oval 8"/>
                  <p:cNvSpPr>
                    <a:spLocks noChangeArrowheads="1"/>
                  </p:cNvSpPr>
                  <p:nvPr/>
                </p:nvSpPr>
                <p:spPr bwMode="auto">
                  <a:xfrm>
                    <a:off x="1824"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1" name="Line 9"/>
                <p:cNvSpPr>
                  <a:spLocks noChangeShapeType="1"/>
                </p:cNvSpPr>
                <p:nvPr/>
              </p:nvSpPr>
              <p:spPr bwMode="auto">
                <a:xfrm>
                  <a:off x="1008" y="2208"/>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2" name="Line 10"/>
                <p:cNvSpPr>
                  <a:spLocks noChangeShapeType="1"/>
                </p:cNvSpPr>
                <p:nvPr/>
              </p:nvSpPr>
              <p:spPr bwMode="auto">
                <a:xfrm>
                  <a:off x="1680" y="2208"/>
                  <a:ext cx="124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03" name="Group 11"/>
                <p:cNvGrpSpPr>
                  <a:grpSpLocks/>
                </p:cNvGrpSpPr>
                <p:nvPr/>
              </p:nvGrpSpPr>
              <p:grpSpPr bwMode="auto">
                <a:xfrm>
                  <a:off x="2928" y="2112"/>
                  <a:ext cx="240" cy="192"/>
                  <a:chOff x="2400" y="2352"/>
                  <a:chExt cx="336" cy="288"/>
                </a:xfrm>
              </p:grpSpPr>
              <p:sp>
                <p:nvSpPr>
                  <p:cNvPr id="443404" name="AutoShape 12"/>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5" name="Oval 13"/>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06" name="Line 14"/>
                <p:cNvSpPr>
                  <a:spLocks noChangeShapeType="1"/>
                </p:cNvSpPr>
                <p:nvPr/>
              </p:nvSpPr>
              <p:spPr bwMode="auto">
                <a:xfrm>
                  <a:off x="3168" y="22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07" name="Line 15"/>
                <p:cNvSpPr>
                  <a:spLocks noChangeShapeType="1"/>
                </p:cNvSpPr>
                <p:nvPr/>
              </p:nvSpPr>
              <p:spPr bwMode="auto">
                <a:xfrm>
                  <a:off x="1920" y="2208"/>
                  <a:ext cx="0"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08" name="Rectangle 16"/>
            <p:cNvSpPr>
              <a:spLocks noChangeArrowheads="1"/>
            </p:cNvSpPr>
            <p:nvPr/>
          </p:nvSpPr>
          <p:spPr bwMode="auto">
            <a:xfrm>
              <a:off x="3360" y="912"/>
              <a:ext cx="1728" cy="13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09" name="Text Box 17"/>
            <p:cNvSpPr txBox="1">
              <a:spLocks noChangeArrowheads="1"/>
            </p:cNvSpPr>
            <p:nvPr/>
          </p:nvSpPr>
          <p:spPr bwMode="auto">
            <a:xfrm>
              <a:off x="5098" y="1104"/>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443410" name="Text Box 18"/>
            <p:cNvSpPr txBox="1">
              <a:spLocks noChangeArrowheads="1"/>
            </p:cNvSpPr>
            <p:nvPr/>
          </p:nvSpPr>
          <p:spPr bwMode="auto">
            <a:xfrm>
              <a:off x="5098" y="1776"/>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latin typeface="Tahoma" pitchFamily="34" charset="0"/>
                  <a:ea typeface="黑体" pitchFamily="2" charset="-122"/>
                </a:rPr>
                <a:t>QN</a:t>
              </a:r>
              <a:endParaRPr lang="en-US" altLang="zh-CN" dirty="0">
                <a:latin typeface="Tahoma" pitchFamily="34" charset="0"/>
                <a:ea typeface="黑体" pitchFamily="2" charset="-122"/>
              </a:endParaRPr>
            </a:p>
          </p:txBody>
        </p:sp>
        <p:grpSp>
          <p:nvGrpSpPr>
            <p:cNvPr id="443411" name="Group 19"/>
            <p:cNvGrpSpPr>
              <a:grpSpLocks/>
            </p:cNvGrpSpPr>
            <p:nvPr/>
          </p:nvGrpSpPr>
          <p:grpSpPr bwMode="auto">
            <a:xfrm>
              <a:off x="3360" y="1104"/>
              <a:ext cx="1728" cy="1344"/>
              <a:chOff x="3600" y="1584"/>
              <a:chExt cx="1728" cy="1344"/>
            </a:xfrm>
          </p:grpSpPr>
          <p:sp>
            <p:nvSpPr>
              <p:cNvPr id="443412" name="Line 20"/>
              <p:cNvSpPr>
                <a:spLocks noChangeShapeType="1"/>
              </p:cNvSpPr>
              <p:nvPr/>
            </p:nvSpPr>
            <p:spPr bwMode="auto">
              <a:xfrm flipH="1">
                <a:off x="3732" y="1824"/>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3" name="Line 21"/>
              <p:cNvSpPr>
                <a:spLocks noChangeShapeType="1"/>
              </p:cNvSpPr>
              <p:nvPr/>
            </p:nvSpPr>
            <p:spPr bwMode="auto">
              <a:xfrm>
                <a:off x="3744" y="1824"/>
                <a:ext cx="0" cy="110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4" name="Line 22"/>
              <p:cNvSpPr>
                <a:spLocks noChangeShapeType="1"/>
              </p:cNvSpPr>
              <p:nvPr/>
            </p:nvSpPr>
            <p:spPr bwMode="auto">
              <a:xfrm flipH="1">
                <a:off x="3600" y="163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15" name="Group 23"/>
              <p:cNvGrpSpPr>
                <a:grpSpLocks/>
              </p:cNvGrpSpPr>
              <p:nvPr/>
            </p:nvGrpSpPr>
            <p:grpSpPr bwMode="auto">
              <a:xfrm>
                <a:off x="3925" y="1584"/>
                <a:ext cx="395" cy="286"/>
                <a:chOff x="3743" y="3168"/>
                <a:chExt cx="577" cy="384"/>
              </a:xfrm>
            </p:grpSpPr>
            <p:sp>
              <p:nvSpPr>
                <p:cNvPr id="443416" name="Oval 24"/>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7" name="Arc 2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18" name="Line 26"/>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19" name="Line 27"/>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0" name="Line 28"/>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21" name="Line 29"/>
              <p:cNvSpPr>
                <a:spLocks noChangeShapeType="1"/>
              </p:cNvSpPr>
              <p:nvPr/>
            </p:nvSpPr>
            <p:spPr bwMode="auto">
              <a:xfrm flipH="1">
                <a:off x="3600" y="249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2" name="Line 30"/>
              <p:cNvSpPr>
                <a:spLocks noChangeShapeType="1"/>
              </p:cNvSpPr>
              <p:nvPr/>
            </p:nvSpPr>
            <p:spPr bwMode="auto">
              <a:xfrm flipH="1">
                <a:off x="3744" y="2304"/>
                <a:ext cx="192"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3" name="Line 31"/>
              <p:cNvSpPr>
                <a:spLocks noChangeShapeType="1"/>
              </p:cNvSpPr>
              <p:nvPr/>
            </p:nvSpPr>
            <p:spPr bwMode="auto">
              <a:xfrm>
                <a:off x="4308" y="1728"/>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4" name="Line 32"/>
              <p:cNvSpPr>
                <a:spLocks noChangeShapeType="1"/>
              </p:cNvSpPr>
              <p:nvPr/>
            </p:nvSpPr>
            <p:spPr bwMode="auto">
              <a:xfrm>
                <a:off x="4944" y="172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5" name="Line 33"/>
              <p:cNvSpPr>
                <a:spLocks noChangeShapeType="1"/>
              </p:cNvSpPr>
              <p:nvPr/>
            </p:nvSpPr>
            <p:spPr bwMode="auto">
              <a:xfrm flipH="1">
                <a:off x="4416"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6" name="Line 34"/>
              <p:cNvSpPr>
                <a:spLocks noChangeShapeType="1"/>
              </p:cNvSpPr>
              <p:nvPr/>
            </p:nvSpPr>
            <p:spPr bwMode="auto">
              <a:xfrm>
                <a:off x="4416" y="1824"/>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7" name="Line 35"/>
              <p:cNvSpPr>
                <a:spLocks noChangeShapeType="1"/>
              </p:cNvSpPr>
              <p:nvPr/>
            </p:nvSpPr>
            <p:spPr bwMode="auto">
              <a:xfrm>
                <a:off x="4944" y="24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8" name="Line 36"/>
              <p:cNvSpPr>
                <a:spLocks noChangeShapeType="1"/>
              </p:cNvSpPr>
              <p:nvPr/>
            </p:nvSpPr>
            <p:spPr bwMode="auto">
              <a:xfrm>
                <a:off x="5088" y="1730"/>
                <a:ext cx="0" cy="14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29" name="Line 37"/>
              <p:cNvSpPr>
                <a:spLocks noChangeShapeType="1"/>
              </p:cNvSpPr>
              <p:nvPr/>
            </p:nvSpPr>
            <p:spPr bwMode="auto">
              <a:xfrm>
                <a:off x="4416" y="2160"/>
                <a:ext cx="0" cy="14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0" name="Line 38"/>
              <p:cNvSpPr>
                <a:spLocks noChangeShapeType="1"/>
              </p:cNvSpPr>
              <p:nvPr/>
            </p:nvSpPr>
            <p:spPr bwMode="auto">
              <a:xfrm flipV="1">
                <a:off x="5088" y="2256"/>
                <a:ext cx="0" cy="14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1" name="Line 39"/>
              <p:cNvSpPr>
                <a:spLocks noChangeShapeType="1"/>
              </p:cNvSpPr>
              <p:nvPr/>
            </p:nvSpPr>
            <p:spPr bwMode="auto">
              <a:xfrm>
                <a:off x="4416" y="1968"/>
                <a:ext cx="67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2" name="Line 40"/>
              <p:cNvSpPr>
                <a:spLocks noChangeShapeType="1"/>
              </p:cNvSpPr>
              <p:nvPr/>
            </p:nvSpPr>
            <p:spPr bwMode="auto">
              <a:xfrm flipV="1">
                <a:off x="4416" y="1872"/>
                <a:ext cx="67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3" name="Line 41"/>
              <p:cNvSpPr>
                <a:spLocks noChangeShapeType="1"/>
              </p:cNvSpPr>
              <p:nvPr/>
            </p:nvSpPr>
            <p:spPr bwMode="auto">
              <a:xfrm>
                <a:off x="4308" y="2400"/>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4" name="Line 42"/>
              <p:cNvSpPr>
                <a:spLocks noChangeShapeType="1"/>
              </p:cNvSpPr>
              <p:nvPr/>
            </p:nvSpPr>
            <p:spPr bwMode="auto">
              <a:xfrm flipH="1">
                <a:off x="4416" y="230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35" name="Group 43"/>
              <p:cNvGrpSpPr>
                <a:grpSpLocks/>
              </p:cNvGrpSpPr>
              <p:nvPr/>
            </p:nvGrpSpPr>
            <p:grpSpPr bwMode="auto">
              <a:xfrm>
                <a:off x="3936" y="2256"/>
                <a:ext cx="384" cy="286"/>
                <a:chOff x="3743" y="3168"/>
                <a:chExt cx="577" cy="384"/>
              </a:xfrm>
            </p:grpSpPr>
            <p:sp>
              <p:nvSpPr>
                <p:cNvPr id="443436" name="Oval 44"/>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7" name="Arc 45"/>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38" name="Line 46"/>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39" name="Line 47"/>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0" name="Line 48"/>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1" name="Group 49"/>
              <p:cNvGrpSpPr>
                <a:grpSpLocks/>
              </p:cNvGrpSpPr>
              <p:nvPr/>
            </p:nvGrpSpPr>
            <p:grpSpPr bwMode="auto">
              <a:xfrm>
                <a:off x="4560" y="1584"/>
                <a:ext cx="395" cy="286"/>
                <a:chOff x="3743" y="3168"/>
                <a:chExt cx="577" cy="384"/>
              </a:xfrm>
            </p:grpSpPr>
            <p:sp>
              <p:nvSpPr>
                <p:cNvPr id="443442" name="Oval 5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3" name="Arc 5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4" name="Line 5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5" name="Line 5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46" name="Line 5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47" name="Group 55"/>
              <p:cNvGrpSpPr>
                <a:grpSpLocks/>
              </p:cNvGrpSpPr>
              <p:nvPr/>
            </p:nvGrpSpPr>
            <p:grpSpPr bwMode="auto">
              <a:xfrm>
                <a:off x="4560" y="2258"/>
                <a:ext cx="395" cy="286"/>
                <a:chOff x="3743" y="3168"/>
                <a:chExt cx="577" cy="384"/>
              </a:xfrm>
            </p:grpSpPr>
            <p:sp>
              <p:nvSpPr>
                <p:cNvPr id="443448" name="Oval 5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49" name="Arc 5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0" name="Line 5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1" name="Line 5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2" name="Line 6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443453" name="Text Box 61"/>
            <p:cNvSpPr txBox="1">
              <a:spLocks noChangeArrowheads="1"/>
            </p:cNvSpPr>
            <p:nvPr/>
          </p:nvSpPr>
          <p:spPr bwMode="auto">
            <a:xfrm>
              <a:off x="624" y="912"/>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443454" name="Line 62"/>
            <p:cNvSpPr>
              <a:spLocks noChangeShapeType="1"/>
            </p:cNvSpPr>
            <p:nvPr/>
          </p:nvSpPr>
          <p:spPr bwMode="auto">
            <a:xfrm>
              <a:off x="864" y="1056"/>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5" name="Line 63"/>
            <p:cNvSpPr>
              <a:spLocks noChangeShapeType="1"/>
            </p:cNvSpPr>
            <p:nvPr/>
          </p:nvSpPr>
          <p:spPr bwMode="auto">
            <a:xfrm>
              <a:off x="1056" y="1056"/>
              <a:ext cx="0" cy="1056"/>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56" name="Line 64"/>
            <p:cNvSpPr>
              <a:spLocks noChangeShapeType="1"/>
            </p:cNvSpPr>
            <p:nvPr/>
          </p:nvSpPr>
          <p:spPr bwMode="auto">
            <a:xfrm>
              <a:off x="1056" y="211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57" name="Group 65"/>
            <p:cNvGrpSpPr>
              <a:grpSpLocks/>
            </p:cNvGrpSpPr>
            <p:nvPr/>
          </p:nvGrpSpPr>
          <p:grpSpPr bwMode="auto">
            <a:xfrm>
              <a:off x="1248" y="2016"/>
              <a:ext cx="240" cy="192"/>
              <a:chOff x="2400" y="2352"/>
              <a:chExt cx="336" cy="288"/>
            </a:xfrm>
          </p:grpSpPr>
          <p:sp>
            <p:nvSpPr>
              <p:cNvPr id="443458" name="AutoShape 66"/>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9" name="Oval 67"/>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60" name="Line 68"/>
            <p:cNvSpPr>
              <a:spLocks noChangeShapeType="1"/>
            </p:cNvSpPr>
            <p:nvPr/>
          </p:nvSpPr>
          <p:spPr bwMode="auto">
            <a:xfrm>
              <a:off x="14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1" name="Rectangle 69"/>
            <p:cNvSpPr>
              <a:spLocks noChangeArrowheads="1"/>
            </p:cNvSpPr>
            <p:nvPr/>
          </p:nvSpPr>
          <p:spPr bwMode="auto">
            <a:xfrm>
              <a:off x="1632" y="912"/>
              <a:ext cx="1728" cy="1344"/>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62" name="Group 70"/>
            <p:cNvGrpSpPr>
              <a:grpSpLocks/>
            </p:cNvGrpSpPr>
            <p:nvPr/>
          </p:nvGrpSpPr>
          <p:grpSpPr bwMode="auto">
            <a:xfrm>
              <a:off x="1968" y="1872"/>
              <a:ext cx="384" cy="286"/>
              <a:chOff x="3743" y="3168"/>
              <a:chExt cx="577" cy="384"/>
            </a:xfrm>
          </p:grpSpPr>
          <p:sp>
            <p:nvSpPr>
              <p:cNvPr id="443463" name="Oval 71"/>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4" name="Arc 72"/>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5" name="Line 73"/>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6" name="Line 74"/>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7" name="Line 75"/>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68" name="Line 76"/>
            <p:cNvSpPr>
              <a:spLocks noChangeShapeType="1"/>
            </p:cNvSpPr>
            <p:nvPr/>
          </p:nvSpPr>
          <p:spPr bwMode="auto">
            <a:xfrm flipH="1">
              <a:off x="1764" y="1250"/>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69" name="Line 77"/>
            <p:cNvSpPr>
              <a:spLocks noChangeShapeType="1"/>
            </p:cNvSpPr>
            <p:nvPr/>
          </p:nvSpPr>
          <p:spPr bwMode="auto">
            <a:xfrm flipH="1">
              <a:off x="1632"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70" name="Group 78"/>
            <p:cNvGrpSpPr>
              <a:grpSpLocks/>
            </p:cNvGrpSpPr>
            <p:nvPr/>
          </p:nvGrpSpPr>
          <p:grpSpPr bwMode="auto">
            <a:xfrm>
              <a:off x="1968" y="1008"/>
              <a:ext cx="395" cy="286"/>
              <a:chOff x="3743" y="3168"/>
              <a:chExt cx="577" cy="384"/>
            </a:xfrm>
          </p:grpSpPr>
          <p:sp>
            <p:nvSpPr>
              <p:cNvPr id="443471" name="Oval 79"/>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2" name="Arc 8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73" name="Line 81"/>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4" name="Line 82"/>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5" name="Line 83"/>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476" name="Line 84"/>
            <p:cNvSpPr>
              <a:spLocks noChangeShapeType="1"/>
            </p:cNvSpPr>
            <p:nvPr/>
          </p:nvSpPr>
          <p:spPr bwMode="auto">
            <a:xfrm flipH="1">
              <a:off x="1632" y="211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7" name="Line 85"/>
            <p:cNvSpPr>
              <a:spLocks noChangeShapeType="1"/>
            </p:cNvSpPr>
            <p:nvPr/>
          </p:nvSpPr>
          <p:spPr bwMode="auto">
            <a:xfrm flipH="1">
              <a:off x="1776" y="1920"/>
              <a:ext cx="192"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8" name="Line 86"/>
            <p:cNvSpPr>
              <a:spLocks noChangeShapeType="1"/>
            </p:cNvSpPr>
            <p:nvPr/>
          </p:nvSpPr>
          <p:spPr bwMode="auto">
            <a:xfrm>
              <a:off x="2352" y="1152"/>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79" name="Line 87"/>
            <p:cNvSpPr>
              <a:spLocks noChangeShapeType="1"/>
            </p:cNvSpPr>
            <p:nvPr/>
          </p:nvSpPr>
          <p:spPr bwMode="auto">
            <a:xfrm>
              <a:off x="2976" y="1152"/>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0" name="Line 88"/>
            <p:cNvSpPr>
              <a:spLocks noChangeShapeType="1"/>
            </p:cNvSpPr>
            <p:nvPr/>
          </p:nvSpPr>
          <p:spPr bwMode="auto">
            <a:xfrm flipH="1">
              <a:off x="2448" y="125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1" name="Line 89"/>
            <p:cNvSpPr>
              <a:spLocks noChangeShapeType="1"/>
            </p:cNvSpPr>
            <p:nvPr/>
          </p:nvSpPr>
          <p:spPr bwMode="auto">
            <a:xfrm>
              <a:off x="2448" y="1250"/>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2" name="Line 90"/>
            <p:cNvSpPr>
              <a:spLocks noChangeShapeType="1"/>
            </p:cNvSpPr>
            <p:nvPr/>
          </p:nvSpPr>
          <p:spPr bwMode="auto">
            <a:xfrm>
              <a:off x="2976" y="20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3" name="Line 91"/>
            <p:cNvSpPr>
              <a:spLocks noChangeShapeType="1"/>
            </p:cNvSpPr>
            <p:nvPr/>
          </p:nvSpPr>
          <p:spPr bwMode="auto">
            <a:xfrm>
              <a:off x="3120" y="1156"/>
              <a:ext cx="0" cy="14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4" name="Line 92"/>
            <p:cNvSpPr>
              <a:spLocks noChangeShapeType="1"/>
            </p:cNvSpPr>
            <p:nvPr/>
          </p:nvSpPr>
          <p:spPr bwMode="auto">
            <a:xfrm>
              <a:off x="2448" y="1778"/>
              <a:ext cx="0" cy="14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5" name="Line 93"/>
            <p:cNvSpPr>
              <a:spLocks noChangeShapeType="1"/>
            </p:cNvSpPr>
            <p:nvPr/>
          </p:nvSpPr>
          <p:spPr bwMode="auto">
            <a:xfrm flipV="1">
              <a:off x="3120" y="1874"/>
              <a:ext cx="0" cy="14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6" name="Line 94"/>
            <p:cNvSpPr>
              <a:spLocks noChangeShapeType="1"/>
            </p:cNvSpPr>
            <p:nvPr/>
          </p:nvSpPr>
          <p:spPr bwMode="auto">
            <a:xfrm>
              <a:off x="2448" y="1394"/>
              <a:ext cx="672"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7" name="Line 95"/>
            <p:cNvSpPr>
              <a:spLocks noChangeShapeType="1"/>
            </p:cNvSpPr>
            <p:nvPr/>
          </p:nvSpPr>
          <p:spPr bwMode="auto">
            <a:xfrm flipV="1">
              <a:off x="2448" y="1298"/>
              <a:ext cx="672"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8" name="Line 96"/>
            <p:cNvSpPr>
              <a:spLocks noChangeShapeType="1"/>
            </p:cNvSpPr>
            <p:nvPr/>
          </p:nvSpPr>
          <p:spPr bwMode="auto">
            <a:xfrm>
              <a:off x="2340" y="2016"/>
              <a:ext cx="25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89" name="Line 97"/>
            <p:cNvSpPr>
              <a:spLocks noChangeShapeType="1"/>
            </p:cNvSpPr>
            <p:nvPr/>
          </p:nvSpPr>
          <p:spPr bwMode="auto">
            <a:xfrm flipH="1">
              <a:off x="2448" y="192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490" name="Group 98"/>
            <p:cNvGrpSpPr>
              <a:grpSpLocks/>
            </p:cNvGrpSpPr>
            <p:nvPr/>
          </p:nvGrpSpPr>
          <p:grpSpPr bwMode="auto">
            <a:xfrm>
              <a:off x="2592" y="1872"/>
              <a:ext cx="384" cy="286"/>
              <a:chOff x="3743" y="3168"/>
              <a:chExt cx="577" cy="384"/>
            </a:xfrm>
          </p:grpSpPr>
          <p:sp>
            <p:nvSpPr>
              <p:cNvPr id="443491" name="Oval 99"/>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2" name="Arc 100"/>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3" name="Line 101"/>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4" name="Line 102"/>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495" name="Line 103"/>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3496" name="Group 104"/>
            <p:cNvGrpSpPr>
              <a:grpSpLocks/>
            </p:cNvGrpSpPr>
            <p:nvPr/>
          </p:nvGrpSpPr>
          <p:grpSpPr bwMode="auto">
            <a:xfrm>
              <a:off x="2592" y="1008"/>
              <a:ext cx="384" cy="286"/>
              <a:chOff x="3743" y="3168"/>
              <a:chExt cx="577" cy="384"/>
            </a:xfrm>
          </p:grpSpPr>
          <p:sp>
            <p:nvSpPr>
              <p:cNvPr id="443497" name="Oval 105"/>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8" name="Arc 106"/>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99" name="Line 107"/>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0" name="Line 108"/>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1" name="Line 109"/>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2" name="Line 110"/>
            <p:cNvSpPr>
              <a:spLocks noChangeShapeType="1"/>
            </p:cNvSpPr>
            <p:nvPr/>
          </p:nvSpPr>
          <p:spPr bwMode="auto">
            <a:xfrm>
              <a:off x="1776" y="1248"/>
              <a:ext cx="0" cy="12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04" name="Rectangle 112"/>
          <p:cNvSpPr>
            <a:spLocks noGrp="1" noChangeArrowheads="1"/>
          </p:cNvSpPr>
          <p:nvPr>
            <p:ph type="title"/>
          </p:nvPr>
        </p:nvSpPr>
        <p:spPr>
          <a:xfrm>
            <a:off x="1045523" y="260648"/>
            <a:ext cx="6747098" cy="609600"/>
          </a:xfrm>
          <a:solidFill>
            <a:schemeClr val="bg1"/>
          </a:solidFill>
        </p:spPr>
        <p:txBody>
          <a:bodyPr/>
          <a:lstStyle/>
          <a:p>
            <a:r>
              <a:rPr lang="zh-CN" altLang="en-US" sz="3200" dirty="0"/>
              <a:t>具有预置和清零端的正边沿</a:t>
            </a:r>
            <a:r>
              <a:rPr lang="en-US" altLang="zh-CN" sz="3200" dirty="0"/>
              <a:t>D</a:t>
            </a:r>
            <a:r>
              <a:rPr lang="zh-CN" altLang="en-US" sz="3200" dirty="0"/>
              <a:t>触发器</a:t>
            </a:r>
          </a:p>
        </p:txBody>
      </p:sp>
      <p:sp>
        <p:nvSpPr>
          <p:cNvPr id="2" name="日期占位符 1"/>
          <p:cNvSpPr>
            <a:spLocks noGrp="1"/>
          </p:cNvSpPr>
          <p:nvPr>
            <p:ph type="dt" sz="half" idx="10"/>
          </p:nvPr>
        </p:nvSpPr>
        <p:spPr/>
        <p:txBody>
          <a:bodyPr/>
          <a:lstStyle/>
          <a:p>
            <a:pPr>
              <a:defRPr/>
            </a:pPr>
            <a:fld id="{5EA49A25-26F6-446D-936F-2FF667BD485E}"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42</a:t>
            </a:fld>
            <a:endParaRPr lang="en-US" altLang="zh-CN"/>
          </a:p>
        </p:txBody>
      </p:sp>
      <p:grpSp>
        <p:nvGrpSpPr>
          <p:cNvPr id="443505" name="Group 113"/>
          <p:cNvGrpSpPr>
            <a:grpSpLocks/>
          </p:cNvGrpSpPr>
          <p:nvPr/>
        </p:nvGrpSpPr>
        <p:grpSpPr bwMode="auto">
          <a:xfrm>
            <a:off x="676276" y="1078894"/>
            <a:ext cx="6181725" cy="2209800"/>
            <a:chOff x="426" y="624"/>
            <a:chExt cx="3894" cy="1392"/>
          </a:xfrm>
        </p:grpSpPr>
        <p:grpSp>
          <p:nvGrpSpPr>
            <p:cNvPr id="443506" name="Group 114"/>
            <p:cNvGrpSpPr>
              <a:grpSpLocks/>
            </p:cNvGrpSpPr>
            <p:nvPr/>
          </p:nvGrpSpPr>
          <p:grpSpPr bwMode="auto">
            <a:xfrm>
              <a:off x="864" y="768"/>
              <a:ext cx="3456" cy="1248"/>
              <a:chOff x="1008" y="528"/>
              <a:chExt cx="3456" cy="1248"/>
            </a:xfrm>
          </p:grpSpPr>
          <p:sp>
            <p:nvSpPr>
              <p:cNvPr id="443507" name="Line 115"/>
              <p:cNvSpPr>
                <a:spLocks noChangeShapeType="1"/>
              </p:cNvSpPr>
              <p:nvPr/>
            </p:nvSpPr>
            <p:spPr bwMode="auto">
              <a:xfrm>
                <a:off x="4320" y="91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8" name="Line 116"/>
              <p:cNvSpPr>
                <a:spLocks noChangeShapeType="1"/>
              </p:cNvSpPr>
              <p:nvPr/>
            </p:nvSpPr>
            <p:spPr bwMode="auto">
              <a:xfrm>
                <a:off x="1632" y="1776"/>
                <a:ext cx="48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09" name="Line 117"/>
              <p:cNvSpPr>
                <a:spLocks noChangeShapeType="1"/>
              </p:cNvSpPr>
              <p:nvPr/>
            </p:nvSpPr>
            <p:spPr bwMode="auto">
              <a:xfrm>
                <a:off x="2592" y="816"/>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0" name="Line 118"/>
              <p:cNvSpPr>
                <a:spLocks noChangeShapeType="1"/>
              </p:cNvSpPr>
              <p:nvPr/>
            </p:nvSpPr>
            <p:spPr bwMode="auto">
              <a:xfrm>
                <a:off x="1008" y="528"/>
                <a:ext cx="331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1" name="Line 119"/>
              <p:cNvSpPr>
                <a:spLocks noChangeShapeType="1"/>
              </p:cNvSpPr>
              <p:nvPr/>
            </p:nvSpPr>
            <p:spPr bwMode="auto">
              <a:xfrm>
                <a:off x="2592" y="528"/>
                <a:ext cx="0" cy="28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2" name="Line 120"/>
              <p:cNvSpPr>
                <a:spLocks noChangeShapeType="1"/>
              </p:cNvSpPr>
              <p:nvPr/>
            </p:nvSpPr>
            <p:spPr bwMode="auto">
              <a:xfrm>
                <a:off x="4320" y="528"/>
                <a:ext cx="0" cy="38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3" name="Line 121"/>
              <p:cNvSpPr>
                <a:spLocks noChangeShapeType="1"/>
              </p:cNvSpPr>
              <p:nvPr/>
            </p:nvSpPr>
            <p:spPr bwMode="auto">
              <a:xfrm>
                <a:off x="1632" y="528"/>
                <a:ext cx="0" cy="124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14" name="Text Box 122"/>
            <p:cNvSpPr txBox="1">
              <a:spLocks noChangeArrowheads="1"/>
            </p:cNvSpPr>
            <p:nvPr/>
          </p:nvSpPr>
          <p:spPr bwMode="auto">
            <a:xfrm>
              <a:off x="426" y="624"/>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solidFill>
                    <a:srgbClr val="002060"/>
                  </a:solidFill>
                  <a:latin typeface="Tahoma" pitchFamily="34" charset="0"/>
                  <a:ea typeface="黑体" pitchFamily="2" charset="-122"/>
                </a:rPr>
                <a:t>PR_L</a:t>
              </a:r>
            </a:p>
          </p:txBody>
        </p:sp>
      </p:grpSp>
      <p:grpSp>
        <p:nvGrpSpPr>
          <p:cNvPr id="443515" name="Group 123"/>
          <p:cNvGrpSpPr>
            <a:grpSpLocks/>
          </p:cNvGrpSpPr>
          <p:nvPr/>
        </p:nvGrpSpPr>
        <p:grpSpPr bwMode="auto">
          <a:xfrm>
            <a:off x="228600" y="1917094"/>
            <a:ext cx="6629400" cy="2579688"/>
            <a:chOff x="144" y="1152"/>
            <a:chExt cx="4176" cy="1625"/>
          </a:xfrm>
        </p:grpSpPr>
        <p:grpSp>
          <p:nvGrpSpPr>
            <p:cNvPr id="443516" name="Group 124"/>
            <p:cNvGrpSpPr>
              <a:grpSpLocks/>
            </p:cNvGrpSpPr>
            <p:nvPr/>
          </p:nvGrpSpPr>
          <p:grpSpPr bwMode="auto">
            <a:xfrm>
              <a:off x="864" y="1152"/>
              <a:ext cx="3456" cy="1536"/>
              <a:chOff x="1008" y="912"/>
              <a:chExt cx="3456" cy="1536"/>
            </a:xfrm>
          </p:grpSpPr>
          <p:sp>
            <p:nvSpPr>
              <p:cNvPr id="443517" name="Line 125"/>
              <p:cNvSpPr>
                <a:spLocks noChangeShapeType="1"/>
              </p:cNvSpPr>
              <p:nvPr/>
            </p:nvSpPr>
            <p:spPr bwMode="auto">
              <a:xfrm>
                <a:off x="4320" y="1776"/>
                <a:ext cx="144"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8" name="Line 126"/>
              <p:cNvSpPr>
                <a:spLocks noChangeShapeType="1"/>
              </p:cNvSpPr>
              <p:nvPr/>
            </p:nvSpPr>
            <p:spPr bwMode="auto">
              <a:xfrm>
                <a:off x="4320" y="1776"/>
                <a:ext cx="0" cy="672"/>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19" name="Line 127"/>
              <p:cNvSpPr>
                <a:spLocks noChangeShapeType="1"/>
              </p:cNvSpPr>
              <p:nvPr/>
            </p:nvSpPr>
            <p:spPr bwMode="auto">
              <a:xfrm>
                <a:off x="1008" y="2448"/>
                <a:ext cx="3312"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0" name="Line 128"/>
              <p:cNvSpPr>
                <a:spLocks noChangeShapeType="1"/>
              </p:cNvSpPr>
              <p:nvPr/>
            </p:nvSpPr>
            <p:spPr bwMode="auto">
              <a:xfrm>
                <a:off x="2592" y="1872"/>
                <a:ext cx="144"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1" name="Line 129"/>
              <p:cNvSpPr>
                <a:spLocks noChangeShapeType="1"/>
              </p:cNvSpPr>
              <p:nvPr/>
            </p:nvSpPr>
            <p:spPr bwMode="auto">
              <a:xfrm>
                <a:off x="2592" y="1872"/>
                <a:ext cx="0" cy="576"/>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2" name="Line 130"/>
              <p:cNvSpPr>
                <a:spLocks noChangeShapeType="1"/>
              </p:cNvSpPr>
              <p:nvPr/>
            </p:nvSpPr>
            <p:spPr bwMode="auto">
              <a:xfrm>
                <a:off x="1776" y="912"/>
                <a:ext cx="336"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3" name="Line 131"/>
              <p:cNvSpPr>
                <a:spLocks noChangeShapeType="1"/>
              </p:cNvSpPr>
              <p:nvPr/>
            </p:nvSpPr>
            <p:spPr bwMode="auto">
              <a:xfrm>
                <a:off x="1776" y="912"/>
                <a:ext cx="0" cy="1536"/>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24" name="Text Box 132"/>
            <p:cNvSpPr txBox="1">
              <a:spLocks noChangeArrowheads="1"/>
            </p:cNvSpPr>
            <p:nvPr/>
          </p:nvSpPr>
          <p:spPr bwMode="auto">
            <a:xfrm>
              <a:off x="144" y="2544"/>
              <a:ext cx="5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2060"/>
                  </a:solidFill>
                  <a:latin typeface="Tahoma" pitchFamily="34" charset="0"/>
                </a:rPr>
                <a:t>CLR_L</a:t>
              </a:r>
            </a:p>
          </p:txBody>
        </p:sp>
      </p:grpSp>
      <p:grpSp>
        <p:nvGrpSpPr>
          <p:cNvPr id="443525" name="Group 133"/>
          <p:cNvGrpSpPr>
            <a:grpSpLocks/>
          </p:cNvGrpSpPr>
          <p:nvPr/>
        </p:nvGrpSpPr>
        <p:grpSpPr bwMode="auto">
          <a:xfrm>
            <a:off x="6781800" y="3810000"/>
            <a:ext cx="1981200" cy="2362200"/>
            <a:chOff x="2208" y="1152"/>
            <a:chExt cx="1248" cy="1488"/>
          </a:xfrm>
        </p:grpSpPr>
        <p:sp>
          <p:nvSpPr>
            <p:cNvPr id="443526" name="Rectangle 134"/>
            <p:cNvSpPr>
              <a:spLocks noChangeArrowheads="1"/>
            </p:cNvSpPr>
            <p:nvPr/>
          </p:nvSpPr>
          <p:spPr bwMode="auto">
            <a:xfrm>
              <a:off x="2448" y="1392"/>
              <a:ext cx="768"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400" dirty="0"/>
                <a:t>PR</a:t>
              </a:r>
            </a:p>
            <a:p>
              <a:pPr algn="ctr"/>
              <a:r>
                <a:rPr lang="en-US" altLang="zh-CN" sz="2400" dirty="0"/>
                <a:t>D  </a:t>
              </a:r>
              <a:r>
                <a:rPr lang="en-US" altLang="zh-CN" sz="2400" dirty="0" smtClean="0"/>
                <a:t>      </a:t>
              </a:r>
              <a:r>
                <a:rPr lang="en-US" altLang="zh-CN" sz="2400" dirty="0"/>
                <a:t>Q</a:t>
              </a:r>
            </a:p>
            <a:p>
              <a:pPr algn="ctr">
                <a:lnSpc>
                  <a:spcPct val="110000"/>
                </a:lnSpc>
              </a:pPr>
              <a:r>
                <a:rPr lang="en-US" altLang="zh-CN" sz="2400" dirty="0"/>
                <a:t>  CLK </a:t>
              </a:r>
              <a:r>
                <a:rPr lang="en-US" altLang="zh-CN" sz="2400" dirty="0" smtClean="0"/>
                <a:t> </a:t>
              </a:r>
              <a:r>
                <a:rPr lang="en-US" altLang="zh-CN" sz="2400" dirty="0"/>
                <a:t>Q</a:t>
              </a:r>
            </a:p>
            <a:p>
              <a:pPr algn="ctr"/>
              <a:r>
                <a:rPr lang="en-US" altLang="zh-CN" sz="2400" dirty="0"/>
                <a:t>CLR</a:t>
              </a:r>
            </a:p>
          </p:txBody>
        </p:sp>
        <p:sp>
          <p:nvSpPr>
            <p:cNvPr id="443527" name="Line 135"/>
            <p:cNvSpPr>
              <a:spLocks noChangeShapeType="1"/>
            </p:cNvSpPr>
            <p:nvPr/>
          </p:nvSpPr>
          <p:spPr bwMode="auto">
            <a:xfrm>
              <a:off x="3216"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8" name="Line 136"/>
            <p:cNvSpPr>
              <a:spLocks noChangeShapeType="1"/>
            </p:cNvSpPr>
            <p:nvPr/>
          </p:nvSpPr>
          <p:spPr bwMode="auto">
            <a:xfrm>
              <a:off x="3312" y="201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29" name="Oval 137"/>
            <p:cNvSpPr>
              <a:spLocks noChangeArrowheads="1"/>
            </p:cNvSpPr>
            <p:nvPr/>
          </p:nvSpPr>
          <p:spPr bwMode="auto">
            <a:xfrm>
              <a:off x="3216" y="196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0" name="Line 138"/>
            <p:cNvSpPr>
              <a:spLocks noChangeShapeType="1"/>
            </p:cNvSpPr>
            <p:nvPr/>
          </p:nvSpPr>
          <p:spPr bwMode="auto">
            <a:xfrm>
              <a:off x="2208"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1" name="Line 139"/>
            <p:cNvSpPr>
              <a:spLocks noChangeShapeType="1"/>
            </p:cNvSpPr>
            <p:nvPr/>
          </p:nvSpPr>
          <p:spPr bwMode="auto">
            <a:xfrm>
              <a:off x="220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3532" name="Group 140"/>
            <p:cNvGrpSpPr>
              <a:grpSpLocks/>
            </p:cNvGrpSpPr>
            <p:nvPr/>
          </p:nvGrpSpPr>
          <p:grpSpPr bwMode="auto">
            <a:xfrm>
              <a:off x="2448" y="1968"/>
              <a:ext cx="96" cy="96"/>
              <a:chOff x="1920" y="1440"/>
              <a:chExt cx="192" cy="288"/>
            </a:xfrm>
          </p:grpSpPr>
          <p:sp>
            <p:nvSpPr>
              <p:cNvPr id="443533" name="Line 141"/>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4" name="Line 142"/>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35" name="Oval 143"/>
            <p:cNvSpPr>
              <a:spLocks noChangeArrowheads="1"/>
            </p:cNvSpPr>
            <p:nvPr/>
          </p:nvSpPr>
          <p:spPr bwMode="auto">
            <a:xfrm>
              <a:off x="2784" y="24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6" name="Oval 144"/>
            <p:cNvSpPr>
              <a:spLocks noChangeArrowheads="1"/>
            </p:cNvSpPr>
            <p:nvPr/>
          </p:nvSpPr>
          <p:spPr bwMode="auto">
            <a:xfrm>
              <a:off x="2784"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537" name="Line 145"/>
            <p:cNvSpPr>
              <a:spLocks noChangeShapeType="1"/>
            </p:cNvSpPr>
            <p:nvPr/>
          </p:nvSpPr>
          <p:spPr bwMode="auto">
            <a:xfrm>
              <a:off x="2832" y="2496"/>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3538" name="Line 146"/>
            <p:cNvSpPr>
              <a:spLocks noChangeShapeType="1"/>
            </p:cNvSpPr>
            <p:nvPr/>
          </p:nvSpPr>
          <p:spPr bwMode="auto">
            <a:xfrm flipV="1">
              <a:off x="2832" y="115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3539" name="Text Box 147"/>
          <p:cNvSpPr txBox="1">
            <a:spLocks noChangeArrowheads="1"/>
          </p:cNvSpPr>
          <p:nvPr/>
        </p:nvSpPr>
        <p:spPr bwMode="auto">
          <a:xfrm>
            <a:off x="679798" y="4510847"/>
            <a:ext cx="5514779"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400" dirty="0">
                <a:latin typeface="Tahoma" pitchFamily="34" charset="0"/>
              </a:rPr>
              <a:t>             </a:t>
            </a:r>
            <a:r>
              <a:rPr lang="en-US" altLang="zh-CN" sz="2400" dirty="0" err="1">
                <a:latin typeface="Tahoma" pitchFamily="34" charset="0"/>
              </a:rPr>
              <a:t>PR（preset</a:t>
            </a:r>
            <a:r>
              <a:rPr lang="en-US" altLang="zh-CN" sz="2400" dirty="0">
                <a:latin typeface="Tahoma" pitchFamily="34" charset="0"/>
              </a:rPr>
              <a:t>）、</a:t>
            </a:r>
            <a:r>
              <a:rPr lang="en-US" altLang="zh-CN" sz="2400" dirty="0" err="1">
                <a:latin typeface="Tahoma" pitchFamily="34" charset="0"/>
              </a:rPr>
              <a:t>CLR（clear</a:t>
            </a:r>
            <a:r>
              <a:rPr lang="en-US" altLang="zh-CN" sz="2400" dirty="0">
                <a:latin typeface="Tahoma" pitchFamily="34" charset="0"/>
              </a:rPr>
              <a:t>）</a:t>
            </a:r>
          </a:p>
          <a:p>
            <a:pPr>
              <a:lnSpc>
                <a:spcPct val="120000"/>
              </a:lnSpc>
            </a:pPr>
            <a:r>
              <a:rPr lang="zh-CN" altLang="en-US" sz="2400" dirty="0">
                <a:latin typeface="Tahoma" pitchFamily="34" charset="0"/>
                <a:ea typeface="黑体" pitchFamily="2" charset="-122"/>
              </a:rPr>
              <a:t>相当于：  </a:t>
            </a:r>
            <a:r>
              <a:rPr lang="en-US" altLang="zh-CN" sz="2400" dirty="0" err="1">
                <a:latin typeface="Tahoma" pitchFamily="34" charset="0"/>
              </a:rPr>
              <a:t>S（set</a:t>
            </a:r>
            <a:r>
              <a:rPr lang="en-US" altLang="zh-CN" sz="2400" dirty="0">
                <a:latin typeface="Tahoma" pitchFamily="34" charset="0"/>
              </a:rPr>
              <a:t>）     、    </a:t>
            </a:r>
            <a:r>
              <a:rPr lang="en-US" altLang="zh-CN" sz="2400" baseline="-25000" dirty="0">
                <a:latin typeface="Tahoma" pitchFamily="34" charset="0"/>
              </a:rPr>
              <a:t> </a:t>
            </a:r>
            <a:r>
              <a:rPr lang="en-US" altLang="zh-CN" sz="2400" dirty="0" err="1">
                <a:latin typeface="Tahoma" pitchFamily="34" charset="0"/>
              </a:rPr>
              <a:t>R（reset</a:t>
            </a:r>
            <a:r>
              <a:rPr lang="en-US" altLang="zh-CN" sz="2400" dirty="0">
                <a:latin typeface="Tahoma" pitchFamily="34" charset="0"/>
              </a:rPr>
              <a:t>）</a:t>
            </a:r>
          </a:p>
        </p:txBody>
      </p:sp>
      <p:sp>
        <p:nvSpPr>
          <p:cNvPr id="443540" name="Text Box 148"/>
          <p:cNvSpPr txBox="1">
            <a:spLocks noChangeArrowheads="1"/>
          </p:cNvSpPr>
          <p:nvPr/>
        </p:nvSpPr>
        <p:spPr bwMode="auto">
          <a:xfrm>
            <a:off x="762000" y="5493732"/>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华文新魏" pitchFamily="2" charset="-122"/>
              </a:rPr>
              <a:t>通常用于初始化电路状态、测试等</a:t>
            </a:r>
          </a:p>
        </p:txBody>
      </p:sp>
      <p:sp>
        <p:nvSpPr>
          <p:cNvPr id="151" name="TextBox 4"/>
          <p:cNvSpPr txBox="1"/>
          <p:nvPr/>
        </p:nvSpPr>
        <p:spPr>
          <a:xfrm>
            <a:off x="672053" y="6058227"/>
            <a:ext cx="6480721" cy="523220"/>
          </a:xfrm>
          <a:prstGeom prst="rect">
            <a:avLst/>
          </a:prstGeom>
          <a:noFill/>
        </p:spPr>
        <p:txBody>
          <a:bodyPr wrap="square" rtlCol="0">
            <a:spAutoFit/>
          </a:bodyPr>
          <a:lstStyle/>
          <a:p>
            <a:r>
              <a:rPr lang="zh-CN" altLang="en-US" sz="2800" dirty="0" smtClean="0">
                <a:solidFill>
                  <a:srgbClr val="FF0000"/>
                </a:solidFill>
                <a:latin typeface="华文新魏" pitchFamily="2" charset="-122"/>
                <a:ea typeface="华文新魏" pitchFamily="2" charset="-122"/>
              </a:rPr>
              <a:t>预置和清零端有效时，输出端立即变化。</a:t>
            </a:r>
            <a:endParaRPr lang="zh-CN" altLang="en-US" sz="280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37984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3505"/>
                                        </p:tgtEl>
                                        <p:attrNameLst>
                                          <p:attrName>style.visibility</p:attrName>
                                        </p:attrNameLst>
                                      </p:cBhvr>
                                      <p:to>
                                        <p:strVal val="visible"/>
                                      </p:to>
                                    </p:set>
                                    <p:animEffect transition="in" filter="blinds(horizontal)">
                                      <p:cBhvr>
                                        <p:cTn id="7" dur="500"/>
                                        <p:tgtEl>
                                          <p:spTgt spid="443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3515"/>
                                        </p:tgtEl>
                                        <p:attrNameLst>
                                          <p:attrName>style.visibility</p:attrName>
                                        </p:attrNameLst>
                                      </p:cBhvr>
                                      <p:to>
                                        <p:strVal val="visible"/>
                                      </p:to>
                                    </p:set>
                                    <p:animEffect transition="in" filter="blinds(horizontal)">
                                      <p:cBhvr>
                                        <p:cTn id="12" dur="500"/>
                                        <p:tgtEl>
                                          <p:spTgt spid="443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539"/>
                                        </p:tgtEl>
                                        <p:attrNameLst>
                                          <p:attrName>style.visibility</p:attrName>
                                        </p:attrNameLst>
                                      </p:cBhvr>
                                      <p:to>
                                        <p:strVal val="visible"/>
                                      </p:to>
                                    </p:set>
                                    <p:animEffect transition="in" filter="blinds(horizontal)">
                                      <p:cBhvr>
                                        <p:cTn id="17" dur="500"/>
                                        <p:tgtEl>
                                          <p:spTgt spid="443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3525"/>
                                        </p:tgtEl>
                                        <p:attrNameLst>
                                          <p:attrName>style.visibility</p:attrName>
                                        </p:attrNameLst>
                                      </p:cBhvr>
                                      <p:to>
                                        <p:strVal val="visible"/>
                                      </p:to>
                                    </p:set>
                                    <p:animEffect transition="in" filter="blinds(horizontal)">
                                      <p:cBhvr>
                                        <p:cTn id="22" dur="500"/>
                                        <p:tgtEl>
                                          <p:spTgt spid="4435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3540"/>
                                        </p:tgtEl>
                                        <p:attrNameLst>
                                          <p:attrName>style.visibility</p:attrName>
                                        </p:attrNameLst>
                                      </p:cBhvr>
                                      <p:to>
                                        <p:strVal val="visible"/>
                                      </p:to>
                                    </p:set>
                                    <p:animEffect transition="in" filter="blinds(horizontal)">
                                      <p:cBhvr>
                                        <p:cTn id="27" dur="500"/>
                                        <p:tgtEl>
                                          <p:spTgt spid="44354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1"/>
                                        </p:tgtEl>
                                        <p:attrNameLst>
                                          <p:attrName>style.visibility</p:attrName>
                                        </p:attrNameLst>
                                      </p:cBhvr>
                                      <p:to>
                                        <p:strVal val="visible"/>
                                      </p:to>
                                    </p:set>
                                    <p:anim calcmode="lin" valueType="num">
                                      <p:cBhvr additive="base">
                                        <p:cTn id="32" dur="500" fill="hold"/>
                                        <p:tgtEl>
                                          <p:spTgt spid="151"/>
                                        </p:tgtEl>
                                        <p:attrNameLst>
                                          <p:attrName>ppt_x</p:attrName>
                                        </p:attrNameLst>
                                      </p:cBhvr>
                                      <p:tavLst>
                                        <p:tav tm="0">
                                          <p:val>
                                            <p:strVal val="#ppt_x"/>
                                          </p:val>
                                        </p:tav>
                                        <p:tav tm="100000">
                                          <p:val>
                                            <p:strVal val="#ppt_x"/>
                                          </p:val>
                                        </p:tav>
                                      </p:tavLst>
                                    </p:anim>
                                    <p:anim calcmode="lin" valueType="num">
                                      <p:cBhvr additive="base">
                                        <p:cTn id="33"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539" grpId="0" autoUpdateAnimBg="0"/>
      <p:bldP spid="443540" grpId="0" autoUpdateAnimBg="0"/>
      <p:bldP spid="151"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827584" y="211932"/>
            <a:ext cx="684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2"/>
                </a:solidFill>
                <a:latin typeface="+mn-ea"/>
                <a:ea typeface="+mn-ea"/>
              </a:rPr>
              <a:t>具有预置和清零端的正边沿</a:t>
            </a:r>
            <a:r>
              <a:rPr lang="en-US" altLang="zh-CN" sz="2800" dirty="0">
                <a:solidFill>
                  <a:schemeClr val="tx2"/>
                </a:solidFill>
                <a:latin typeface="+mn-ea"/>
                <a:ea typeface="+mn-ea"/>
              </a:rPr>
              <a:t>D</a:t>
            </a:r>
            <a:r>
              <a:rPr lang="zh-CN" altLang="en-US" sz="2800" dirty="0">
                <a:solidFill>
                  <a:schemeClr val="tx2"/>
                </a:solidFill>
                <a:latin typeface="+mn-ea"/>
                <a:ea typeface="+mn-ea"/>
              </a:rPr>
              <a:t>触发器时序图</a:t>
            </a:r>
            <a:endParaRPr lang="en-US" altLang="zh-CN" sz="2800" dirty="0">
              <a:solidFill>
                <a:schemeClr val="tx2"/>
              </a:solidFill>
              <a:latin typeface="+mn-ea"/>
              <a:ea typeface="+mn-ea"/>
            </a:endParaRPr>
          </a:p>
        </p:txBody>
      </p:sp>
      <p:grpSp>
        <p:nvGrpSpPr>
          <p:cNvPr id="444419" name="Group 3"/>
          <p:cNvGrpSpPr>
            <a:grpSpLocks/>
          </p:cNvGrpSpPr>
          <p:nvPr/>
        </p:nvGrpSpPr>
        <p:grpSpPr bwMode="auto">
          <a:xfrm>
            <a:off x="251520" y="1311746"/>
            <a:ext cx="8640960" cy="4660900"/>
            <a:chOff x="672" y="768"/>
            <a:chExt cx="4128" cy="2936"/>
          </a:xfrm>
        </p:grpSpPr>
        <p:pic>
          <p:nvPicPr>
            <p:cNvPr id="444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 y="768"/>
              <a:ext cx="3845" cy="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21" name="Text Box 5"/>
            <p:cNvSpPr txBox="1">
              <a:spLocks noChangeArrowheads="1"/>
            </p:cNvSpPr>
            <p:nvPr/>
          </p:nvSpPr>
          <p:spPr bwMode="auto">
            <a:xfrm>
              <a:off x="856" y="864"/>
              <a:ext cx="44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CLK</a:t>
              </a:r>
            </a:p>
          </p:txBody>
        </p:sp>
        <p:sp>
          <p:nvSpPr>
            <p:cNvPr id="444422" name="Text Box 6"/>
            <p:cNvSpPr txBox="1">
              <a:spLocks noChangeArrowheads="1"/>
            </p:cNvSpPr>
            <p:nvPr/>
          </p:nvSpPr>
          <p:spPr bwMode="auto">
            <a:xfrm>
              <a:off x="785" y="1344"/>
              <a:ext cx="519"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hlink"/>
                  </a:solidFill>
                </a:rPr>
                <a:t>PR_L</a:t>
              </a:r>
            </a:p>
          </p:txBody>
        </p:sp>
        <p:sp>
          <p:nvSpPr>
            <p:cNvPr id="444423" name="Text Box 7"/>
            <p:cNvSpPr txBox="1">
              <a:spLocks noChangeArrowheads="1"/>
            </p:cNvSpPr>
            <p:nvPr/>
          </p:nvSpPr>
          <p:spPr bwMode="auto">
            <a:xfrm>
              <a:off x="672" y="1872"/>
              <a:ext cx="62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chemeClr val="hlink"/>
                  </a:solidFill>
                </a:rPr>
                <a:t>CLR_L</a:t>
              </a:r>
            </a:p>
          </p:txBody>
        </p:sp>
        <p:sp>
          <p:nvSpPr>
            <p:cNvPr id="444424" name="Text Box 8"/>
            <p:cNvSpPr txBox="1">
              <a:spLocks noChangeArrowheads="1"/>
            </p:cNvSpPr>
            <p:nvPr/>
          </p:nvSpPr>
          <p:spPr bwMode="auto">
            <a:xfrm>
              <a:off x="914" y="3312"/>
              <a:ext cx="334"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smtClean="0">
                  <a:solidFill>
                    <a:schemeClr val="hlink"/>
                  </a:solidFill>
                </a:rPr>
                <a:t>QN</a:t>
              </a:r>
              <a:endParaRPr lang="en-US" altLang="zh-CN" dirty="0">
                <a:solidFill>
                  <a:schemeClr val="hlink"/>
                </a:solidFill>
              </a:endParaRPr>
            </a:p>
          </p:txBody>
        </p:sp>
      </p:grpSp>
      <p:sp>
        <p:nvSpPr>
          <p:cNvPr id="2" name="日期占位符 1"/>
          <p:cNvSpPr>
            <a:spLocks noGrp="1"/>
          </p:cNvSpPr>
          <p:nvPr>
            <p:ph type="dt" sz="half" idx="10"/>
          </p:nvPr>
        </p:nvSpPr>
        <p:spPr/>
        <p:txBody>
          <a:bodyPr/>
          <a:lstStyle/>
          <a:p>
            <a:pPr>
              <a:defRPr/>
            </a:pPr>
            <a:fld id="{B89C30BA-99E5-4167-A561-838990256CC2}"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43</a:t>
            </a:fld>
            <a:endParaRPr lang="en-US" altLang="zh-CN"/>
          </a:p>
        </p:txBody>
      </p:sp>
      <p:sp>
        <p:nvSpPr>
          <p:cNvPr id="5" name="TextBox 4"/>
          <p:cNvSpPr txBox="1"/>
          <p:nvPr/>
        </p:nvSpPr>
        <p:spPr>
          <a:xfrm>
            <a:off x="1667437" y="5935882"/>
            <a:ext cx="6480721" cy="523220"/>
          </a:xfrm>
          <a:prstGeom prst="rect">
            <a:avLst/>
          </a:prstGeom>
          <a:noFill/>
        </p:spPr>
        <p:txBody>
          <a:bodyPr wrap="square" rtlCol="0">
            <a:spAutoFit/>
          </a:bodyPr>
          <a:lstStyle/>
          <a:p>
            <a:r>
              <a:rPr lang="zh-CN" altLang="en-US" sz="2800" dirty="0" smtClean="0">
                <a:solidFill>
                  <a:srgbClr val="FF0000"/>
                </a:solidFill>
                <a:latin typeface="华文新魏" pitchFamily="2" charset="-122"/>
                <a:ea typeface="华文新魏" pitchFamily="2" charset="-122"/>
              </a:rPr>
              <a:t>预置和清零端有效时，输出端立即变化。</a:t>
            </a:r>
            <a:endParaRPr lang="zh-CN" altLang="en-US" sz="280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581245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商用的正边沿</a:t>
            </a:r>
            <a:r>
              <a:rPr lang="en-US" altLang="zh-CN" dirty="0" smtClean="0"/>
              <a:t>D</a:t>
            </a:r>
            <a:r>
              <a:rPr lang="zh-CN" altLang="en-US" dirty="0" smtClean="0"/>
              <a:t>触发器</a:t>
            </a:r>
            <a:endParaRPr lang="zh-CN" altLang="en-US" dirty="0"/>
          </a:p>
        </p:txBody>
      </p:sp>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b="11578"/>
          <a:stretch/>
        </p:blipFill>
        <p:spPr>
          <a:xfrm>
            <a:off x="0" y="1268760"/>
            <a:ext cx="9144000" cy="5000242"/>
          </a:xfrm>
        </p:spPr>
      </p:pic>
      <p:sp>
        <p:nvSpPr>
          <p:cNvPr id="2" name="日期占位符 1"/>
          <p:cNvSpPr>
            <a:spLocks noGrp="1"/>
          </p:cNvSpPr>
          <p:nvPr>
            <p:ph type="dt" sz="half" idx="10"/>
          </p:nvPr>
        </p:nvSpPr>
        <p:spPr/>
        <p:txBody>
          <a:bodyPr/>
          <a:lstStyle/>
          <a:p>
            <a:pPr>
              <a:defRPr/>
            </a:pPr>
            <a:fld id="{BFCACCAA-B840-4697-9ADC-D6F11F74CEBE}"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44</a:t>
            </a:fld>
            <a:endParaRPr lang="en-US" altLang="zh-CN"/>
          </a:p>
        </p:txBody>
      </p:sp>
    </p:spTree>
    <p:extLst>
      <p:ext uri="{BB962C8B-B14F-4D97-AF65-F5344CB8AC3E}">
        <p14:creationId xmlns:p14="http://schemas.microsoft.com/office/powerpoint/2010/main" val="3799735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en-US"/>
              <a:t>负边沿触发的</a:t>
            </a:r>
            <a:r>
              <a:rPr lang="en-US" altLang="zh-CN"/>
              <a:t>D</a:t>
            </a:r>
            <a:r>
              <a:rPr lang="zh-CN" altLang="en-US"/>
              <a:t>触发器</a:t>
            </a:r>
          </a:p>
        </p:txBody>
      </p:sp>
      <p:sp>
        <p:nvSpPr>
          <p:cNvPr id="2" name="日期占位符 1"/>
          <p:cNvSpPr>
            <a:spLocks noGrp="1"/>
          </p:cNvSpPr>
          <p:nvPr>
            <p:ph type="dt" sz="half" idx="10"/>
          </p:nvPr>
        </p:nvSpPr>
        <p:spPr/>
        <p:txBody>
          <a:bodyPr/>
          <a:lstStyle/>
          <a:p>
            <a:pPr>
              <a:defRPr/>
            </a:pPr>
            <a:fld id="{4A80AEC4-8438-4606-8689-FABE0071F638}"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45</a:t>
            </a:fld>
            <a:endParaRPr lang="en-US" altLang="zh-CN"/>
          </a:p>
        </p:txBody>
      </p:sp>
      <p:grpSp>
        <p:nvGrpSpPr>
          <p:cNvPr id="446467" name="Group 3"/>
          <p:cNvGrpSpPr>
            <a:grpSpLocks/>
          </p:cNvGrpSpPr>
          <p:nvPr/>
        </p:nvGrpSpPr>
        <p:grpSpPr bwMode="auto">
          <a:xfrm>
            <a:off x="755375" y="1797309"/>
            <a:ext cx="4464050" cy="1600200"/>
            <a:chOff x="2440" y="1056"/>
            <a:chExt cx="2812" cy="1008"/>
          </a:xfrm>
        </p:grpSpPr>
        <p:sp>
          <p:nvSpPr>
            <p:cNvPr id="446468" name="Rectangle 4"/>
            <p:cNvSpPr>
              <a:spLocks noChangeArrowheads="1"/>
            </p:cNvSpPr>
            <p:nvPr/>
          </p:nvSpPr>
          <p:spPr bwMode="auto">
            <a:xfrm>
              <a:off x="4176" y="1056"/>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6469" name="Line 5"/>
            <p:cNvSpPr>
              <a:spLocks noChangeShapeType="1"/>
            </p:cNvSpPr>
            <p:nvPr/>
          </p:nvSpPr>
          <p:spPr bwMode="auto">
            <a:xfrm flipH="1">
              <a:off x="4704" y="12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0" name="Oval 6"/>
            <p:cNvSpPr>
              <a:spLocks noChangeArrowheads="1"/>
            </p:cNvSpPr>
            <p:nvPr/>
          </p:nvSpPr>
          <p:spPr bwMode="auto">
            <a:xfrm>
              <a:off x="4704" y="14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71" name="Line 7"/>
            <p:cNvSpPr>
              <a:spLocks noChangeShapeType="1"/>
            </p:cNvSpPr>
            <p:nvPr/>
          </p:nvSpPr>
          <p:spPr bwMode="auto">
            <a:xfrm>
              <a:off x="4800" y="14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2" name="Line 8"/>
            <p:cNvSpPr>
              <a:spLocks noChangeShapeType="1"/>
            </p:cNvSpPr>
            <p:nvPr/>
          </p:nvSpPr>
          <p:spPr bwMode="auto">
            <a:xfrm flipH="1">
              <a:off x="3792" y="12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3" name="Line 9"/>
            <p:cNvSpPr>
              <a:spLocks noChangeShapeType="1"/>
            </p:cNvSpPr>
            <p:nvPr/>
          </p:nvSpPr>
          <p:spPr bwMode="auto">
            <a:xfrm flipH="1">
              <a:off x="3984" y="148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4" name="Rectangle 10"/>
            <p:cNvSpPr>
              <a:spLocks noChangeArrowheads="1"/>
            </p:cNvSpPr>
            <p:nvPr/>
          </p:nvSpPr>
          <p:spPr bwMode="auto">
            <a:xfrm>
              <a:off x="3264" y="1056"/>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400" dirty="0">
                  <a:ea typeface="黑体" pitchFamily="2" charset="-122"/>
                </a:rPr>
                <a:t>D    Q</a:t>
              </a:r>
            </a:p>
            <a:p>
              <a:pPr algn="ctr">
                <a:lnSpc>
                  <a:spcPct val="120000"/>
                </a:lnSpc>
              </a:pPr>
              <a:r>
                <a:rPr lang="en-US" altLang="zh-CN" sz="2400" dirty="0">
                  <a:ea typeface="黑体" pitchFamily="2" charset="-122"/>
                </a:rPr>
                <a:t>C    Q</a:t>
              </a:r>
            </a:p>
          </p:txBody>
        </p:sp>
        <p:sp>
          <p:nvSpPr>
            <p:cNvPr id="446475" name="Line 11"/>
            <p:cNvSpPr>
              <a:spLocks noChangeShapeType="1"/>
            </p:cNvSpPr>
            <p:nvPr/>
          </p:nvSpPr>
          <p:spPr bwMode="auto">
            <a:xfrm flipH="1">
              <a:off x="2880" y="1200"/>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6" name="Line 12"/>
            <p:cNvSpPr>
              <a:spLocks noChangeShapeType="1"/>
            </p:cNvSpPr>
            <p:nvPr/>
          </p:nvSpPr>
          <p:spPr bwMode="auto">
            <a:xfrm flipH="1">
              <a:off x="3072" y="15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77" name="Text Box 13"/>
            <p:cNvSpPr txBox="1">
              <a:spLocks noChangeArrowheads="1"/>
            </p:cNvSpPr>
            <p:nvPr/>
          </p:nvSpPr>
          <p:spPr bwMode="auto">
            <a:xfrm>
              <a:off x="4945" y="105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a:t>
              </a:r>
            </a:p>
          </p:txBody>
        </p:sp>
        <p:sp>
          <p:nvSpPr>
            <p:cNvPr id="446478" name="Text Box 14"/>
            <p:cNvSpPr txBox="1">
              <a:spLocks noChangeArrowheads="1"/>
            </p:cNvSpPr>
            <p:nvPr/>
          </p:nvSpPr>
          <p:spPr bwMode="auto">
            <a:xfrm>
              <a:off x="4899" y="1358"/>
              <a:ext cx="3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ea typeface="黑体" pitchFamily="2" charset="-122"/>
                </a:rPr>
                <a:t>QN</a:t>
              </a:r>
            </a:p>
          </p:txBody>
        </p:sp>
        <p:sp>
          <p:nvSpPr>
            <p:cNvPr id="446479" name="Line 15"/>
            <p:cNvSpPr>
              <a:spLocks noChangeShapeType="1"/>
            </p:cNvSpPr>
            <p:nvPr/>
          </p:nvSpPr>
          <p:spPr bwMode="auto">
            <a:xfrm flipV="1">
              <a:off x="3648" y="192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0" name="Line 16"/>
            <p:cNvSpPr>
              <a:spLocks noChangeShapeType="1"/>
            </p:cNvSpPr>
            <p:nvPr/>
          </p:nvSpPr>
          <p:spPr bwMode="auto">
            <a:xfrm>
              <a:off x="2880" y="1920"/>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481" name="Group 17"/>
            <p:cNvGrpSpPr>
              <a:grpSpLocks/>
            </p:cNvGrpSpPr>
            <p:nvPr/>
          </p:nvGrpSpPr>
          <p:grpSpPr bwMode="auto">
            <a:xfrm>
              <a:off x="3408" y="1824"/>
              <a:ext cx="240" cy="192"/>
              <a:chOff x="2400" y="2352"/>
              <a:chExt cx="336" cy="288"/>
            </a:xfrm>
          </p:grpSpPr>
          <p:sp>
            <p:nvSpPr>
              <p:cNvPr id="446482" name="AutoShape 18"/>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83" name="Oval 19"/>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484" name="Line 20"/>
            <p:cNvSpPr>
              <a:spLocks noChangeShapeType="1"/>
            </p:cNvSpPr>
            <p:nvPr/>
          </p:nvSpPr>
          <p:spPr bwMode="auto">
            <a:xfrm>
              <a:off x="3984" y="1488"/>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5" name="Line 21"/>
            <p:cNvSpPr>
              <a:spLocks noChangeShapeType="1"/>
            </p:cNvSpPr>
            <p:nvPr/>
          </p:nvSpPr>
          <p:spPr bwMode="auto">
            <a:xfrm>
              <a:off x="3072" y="1536"/>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86" name="Text Box 22"/>
            <p:cNvSpPr txBox="1">
              <a:spLocks noChangeArrowheads="1"/>
            </p:cNvSpPr>
            <p:nvPr/>
          </p:nvSpPr>
          <p:spPr bwMode="auto">
            <a:xfrm>
              <a:off x="2650" y="105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6487" name="Text Box 23"/>
            <p:cNvSpPr txBox="1">
              <a:spLocks noChangeArrowheads="1"/>
            </p:cNvSpPr>
            <p:nvPr/>
          </p:nvSpPr>
          <p:spPr bwMode="auto">
            <a:xfrm>
              <a:off x="2440" y="177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grpSp>
        <p:nvGrpSpPr>
          <p:cNvPr id="446488" name="Group 24"/>
          <p:cNvGrpSpPr>
            <a:grpSpLocks/>
          </p:cNvGrpSpPr>
          <p:nvPr/>
        </p:nvGrpSpPr>
        <p:grpSpPr bwMode="auto">
          <a:xfrm>
            <a:off x="6620150" y="1838933"/>
            <a:ext cx="1981200" cy="1066800"/>
            <a:chOff x="2736" y="2688"/>
            <a:chExt cx="1248" cy="672"/>
          </a:xfrm>
        </p:grpSpPr>
        <p:sp>
          <p:nvSpPr>
            <p:cNvPr id="446489" name="Rectangle 25"/>
            <p:cNvSpPr>
              <a:spLocks noChangeArrowheads="1"/>
            </p:cNvSpPr>
            <p:nvPr/>
          </p:nvSpPr>
          <p:spPr bwMode="auto">
            <a:xfrm>
              <a:off x="2976" y="2688"/>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a:t>
              </a:r>
              <a:r>
                <a:rPr lang="en-US" altLang="zh-CN" sz="2400" dirty="0" smtClean="0"/>
                <a:t>  </a:t>
              </a:r>
              <a:r>
                <a:rPr lang="en-US" altLang="zh-CN" sz="2400" dirty="0"/>
                <a:t>Q</a:t>
              </a:r>
            </a:p>
            <a:p>
              <a:pPr algn="r">
                <a:lnSpc>
                  <a:spcPct val="120000"/>
                </a:lnSpc>
              </a:pPr>
              <a:r>
                <a:rPr lang="en-US" altLang="zh-CN" sz="2400" dirty="0"/>
                <a:t>   CLK </a:t>
              </a:r>
              <a:r>
                <a:rPr lang="en-US" altLang="zh-CN" sz="2400" dirty="0" smtClean="0"/>
                <a:t> </a:t>
              </a:r>
              <a:r>
                <a:rPr lang="en-US" altLang="zh-CN" sz="2400" dirty="0"/>
                <a:t>Q</a:t>
              </a:r>
            </a:p>
          </p:txBody>
        </p:sp>
        <p:sp>
          <p:nvSpPr>
            <p:cNvPr id="446490" name="Line 26"/>
            <p:cNvSpPr>
              <a:spLocks noChangeShapeType="1"/>
            </p:cNvSpPr>
            <p:nvPr/>
          </p:nvSpPr>
          <p:spPr bwMode="auto">
            <a:xfrm>
              <a:off x="37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1" name="Line 27"/>
            <p:cNvSpPr>
              <a:spLocks noChangeShapeType="1"/>
            </p:cNvSpPr>
            <p:nvPr/>
          </p:nvSpPr>
          <p:spPr bwMode="auto">
            <a:xfrm>
              <a:off x="3840" y="316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2" name="Oval 28"/>
            <p:cNvSpPr>
              <a:spLocks noChangeArrowheads="1"/>
            </p:cNvSpPr>
            <p:nvPr/>
          </p:nvSpPr>
          <p:spPr bwMode="auto">
            <a:xfrm>
              <a:off x="3744" y="312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93" name="Line 29"/>
            <p:cNvSpPr>
              <a:spLocks noChangeShapeType="1"/>
            </p:cNvSpPr>
            <p:nvPr/>
          </p:nvSpPr>
          <p:spPr bwMode="auto">
            <a:xfrm>
              <a:off x="2736"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4" name="Line 30"/>
            <p:cNvSpPr>
              <a:spLocks noChangeShapeType="1"/>
            </p:cNvSpPr>
            <p:nvPr/>
          </p:nvSpPr>
          <p:spPr bwMode="auto">
            <a:xfrm>
              <a:off x="2736" y="316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495" name="Group 31"/>
            <p:cNvGrpSpPr>
              <a:grpSpLocks/>
            </p:cNvGrpSpPr>
            <p:nvPr/>
          </p:nvGrpSpPr>
          <p:grpSpPr bwMode="auto">
            <a:xfrm>
              <a:off x="2976" y="3120"/>
              <a:ext cx="96" cy="96"/>
              <a:chOff x="1920" y="1440"/>
              <a:chExt cx="192" cy="288"/>
            </a:xfrm>
          </p:grpSpPr>
          <p:sp>
            <p:nvSpPr>
              <p:cNvPr id="446496" name="Line 32"/>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497" name="Line 33"/>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6498" name="Oval 34"/>
            <p:cNvSpPr>
              <a:spLocks noChangeArrowheads="1"/>
            </p:cNvSpPr>
            <p:nvPr/>
          </p:nvSpPr>
          <p:spPr bwMode="auto">
            <a:xfrm>
              <a:off x="2880" y="3120"/>
              <a:ext cx="96" cy="96"/>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6499" name="Group 35"/>
          <p:cNvGrpSpPr>
            <a:grpSpLocks/>
          </p:cNvGrpSpPr>
          <p:nvPr/>
        </p:nvGrpSpPr>
        <p:grpSpPr bwMode="auto">
          <a:xfrm>
            <a:off x="457200" y="3940175"/>
            <a:ext cx="5448301" cy="2178050"/>
            <a:chOff x="1476" y="2640"/>
            <a:chExt cx="3432" cy="1372"/>
          </a:xfrm>
        </p:grpSpPr>
        <p:grpSp>
          <p:nvGrpSpPr>
            <p:cNvPr id="446500" name="Group 36"/>
            <p:cNvGrpSpPr>
              <a:grpSpLocks/>
            </p:cNvGrpSpPr>
            <p:nvPr/>
          </p:nvGrpSpPr>
          <p:grpSpPr bwMode="auto">
            <a:xfrm>
              <a:off x="1476" y="2640"/>
              <a:ext cx="3432" cy="1008"/>
              <a:chOff x="384" y="1200"/>
              <a:chExt cx="3432" cy="1008"/>
            </a:xfrm>
          </p:grpSpPr>
          <p:sp>
            <p:nvSpPr>
              <p:cNvPr id="446501" name="Rectangle 37"/>
              <p:cNvSpPr>
                <a:spLocks noChangeArrowheads="1"/>
              </p:cNvSpPr>
              <p:nvPr/>
            </p:nvSpPr>
            <p:spPr bwMode="auto">
              <a:xfrm>
                <a:off x="2640" y="120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10000"/>
                  </a:lnSpc>
                </a:pPr>
                <a:r>
                  <a:rPr lang="en-US" altLang="zh-CN" sz="2400" dirty="0">
                    <a:ea typeface="黑体" pitchFamily="2" charset="-122"/>
                  </a:rPr>
                  <a:t>D    Q</a:t>
                </a:r>
              </a:p>
              <a:p>
                <a:pPr algn="ctr">
                  <a:lnSpc>
                    <a:spcPct val="110000"/>
                  </a:lnSpc>
                </a:pPr>
                <a:r>
                  <a:rPr lang="en-US" altLang="zh-CN" sz="2400" dirty="0">
                    <a:ea typeface="黑体" pitchFamily="2" charset="-122"/>
                  </a:rPr>
                  <a:t>C    Q</a:t>
                </a:r>
              </a:p>
            </p:txBody>
          </p:sp>
          <p:sp>
            <p:nvSpPr>
              <p:cNvPr id="446502" name="Line 38"/>
              <p:cNvSpPr>
                <a:spLocks noChangeShapeType="1"/>
              </p:cNvSpPr>
              <p:nvPr/>
            </p:nvSpPr>
            <p:spPr bwMode="auto">
              <a:xfrm flipH="1">
                <a:off x="316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3" name="Oval 39"/>
              <p:cNvSpPr>
                <a:spLocks noChangeArrowheads="1"/>
              </p:cNvSpPr>
              <p:nvPr/>
            </p:nvSpPr>
            <p:spPr bwMode="auto">
              <a:xfrm>
                <a:off x="3168" y="158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04" name="Line 40"/>
              <p:cNvSpPr>
                <a:spLocks noChangeShapeType="1"/>
              </p:cNvSpPr>
              <p:nvPr/>
            </p:nvSpPr>
            <p:spPr bwMode="auto">
              <a:xfrm>
                <a:off x="3264" y="163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5" name="Line 41"/>
              <p:cNvSpPr>
                <a:spLocks noChangeShapeType="1"/>
              </p:cNvSpPr>
              <p:nvPr/>
            </p:nvSpPr>
            <p:spPr bwMode="auto">
              <a:xfrm flipH="1">
                <a:off x="2160" y="1344"/>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6" name="Line 42"/>
              <p:cNvSpPr>
                <a:spLocks noChangeShapeType="1"/>
              </p:cNvSpPr>
              <p:nvPr/>
            </p:nvSpPr>
            <p:spPr bwMode="auto">
              <a:xfrm flipH="1">
                <a:off x="2448" y="163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7" name="Rectangle 43"/>
              <p:cNvSpPr>
                <a:spLocks noChangeArrowheads="1"/>
              </p:cNvSpPr>
              <p:nvPr/>
            </p:nvSpPr>
            <p:spPr bwMode="auto">
              <a:xfrm>
                <a:off x="1632" y="1200"/>
                <a:ext cx="52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20000"/>
                  </a:lnSpc>
                </a:pPr>
                <a:r>
                  <a:rPr lang="en-US" altLang="zh-CN" sz="2800" dirty="0">
                    <a:ea typeface="黑体" pitchFamily="2" charset="-122"/>
                  </a:rPr>
                  <a:t>D </a:t>
                </a:r>
                <a:r>
                  <a:rPr lang="en-US" altLang="zh-CN" sz="2800" dirty="0" smtClean="0">
                    <a:ea typeface="黑体" pitchFamily="2" charset="-122"/>
                  </a:rPr>
                  <a:t> </a:t>
                </a:r>
                <a:r>
                  <a:rPr lang="en-US" altLang="zh-CN" sz="2800" dirty="0">
                    <a:ea typeface="黑体" pitchFamily="2" charset="-122"/>
                  </a:rPr>
                  <a:t>Q</a:t>
                </a:r>
              </a:p>
              <a:p>
                <a:pPr algn="ctr">
                  <a:lnSpc>
                    <a:spcPct val="120000"/>
                  </a:lnSpc>
                </a:pPr>
                <a:r>
                  <a:rPr lang="en-US" altLang="zh-CN" sz="2800" dirty="0" smtClean="0">
                    <a:ea typeface="黑体" pitchFamily="2" charset="-122"/>
                  </a:rPr>
                  <a:t>C  </a:t>
                </a:r>
                <a:r>
                  <a:rPr lang="en-US" altLang="zh-CN" sz="2800" dirty="0">
                    <a:ea typeface="黑体" pitchFamily="2" charset="-122"/>
                  </a:rPr>
                  <a:t>Q</a:t>
                </a:r>
              </a:p>
            </p:txBody>
          </p:sp>
          <p:sp>
            <p:nvSpPr>
              <p:cNvPr id="446508" name="Line 44"/>
              <p:cNvSpPr>
                <a:spLocks noChangeShapeType="1"/>
              </p:cNvSpPr>
              <p:nvPr/>
            </p:nvSpPr>
            <p:spPr bwMode="auto">
              <a:xfrm flipH="1">
                <a:off x="816" y="1344"/>
                <a:ext cx="8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09" name="Line 45"/>
              <p:cNvSpPr>
                <a:spLocks noChangeShapeType="1"/>
              </p:cNvSpPr>
              <p:nvPr/>
            </p:nvSpPr>
            <p:spPr bwMode="auto">
              <a:xfrm flipH="1">
                <a:off x="1440" y="168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0" name="Text Box 46"/>
              <p:cNvSpPr txBox="1">
                <a:spLocks noChangeArrowheads="1"/>
              </p:cNvSpPr>
              <p:nvPr/>
            </p:nvSpPr>
            <p:spPr bwMode="auto">
              <a:xfrm>
                <a:off x="3409" y="1200"/>
                <a:ext cx="407"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ea typeface="黑体" pitchFamily="2" charset="-122"/>
                  </a:rPr>
                  <a:t>Q</a:t>
                </a:r>
              </a:p>
              <a:p>
                <a:pPr>
                  <a:lnSpc>
                    <a:spcPct val="140000"/>
                  </a:lnSpc>
                </a:pPr>
                <a:r>
                  <a:rPr lang="en-US" altLang="zh-CN" sz="2400" dirty="0" smtClean="0">
                    <a:ea typeface="黑体" pitchFamily="2" charset="-122"/>
                  </a:rPr>
                  <a:t>QN</a:t>
                </a:r>
                <a:endParaRPr lang="en-US" altLang="zh-CN" sz="2400" dirty="0">
                  <a:ea typeface="黑体" pitchFamily="2" charset="-122"/>
                </a:endParaRPr>
              </a:p>
            </p:txBody>
          </p:sp>
          <p:grpSp>
            <p:nvGrpSpPr>
              <p:cNvPr id="446511" name="Group 47"/>
              <p:cNvGrpSpPr>
                <a:grpSpLocks/>
              </p:cNvGrpSpPr>
              <p:nvPr/>
            </p:nvGrpSpPr>
            <p:grpSpPr bwMode="auto">
              <a:xfrm>
                <a:off x="1008" y="1968"/>
                <a:ext cx="240" cy="192"/>
                <a:chOff x="1584" y="2352"/>
                <a:chExt cx="336" cy="288"/>
              </a:xfrm>
            </p:grpSpPr>
            <p:sp>
              <p:nvSpPr>
                <p:cNvPr id="446512" name="AutoShape 48"/>
                <p:cNvSpPr>
                  <a:spLocks noChangeArrowheads="1"/>
                </p:cNvSpPr>
                <p:nvPr/>
              </p:nvSpPr>
              <p:spPr bwMode="auto">
                <a:xfrm rot="5400000">
                  <a:off x="1560"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3" name="Oval 49"/>
                <p:cNvSpPr>
                  <a:spLocks noChangeArrowheads="1"/>
                </p:cNvSpPr>
                <p:nvPr/>
              </p:nvSpPr>
              <p:spPr bwMode="auto">
                <a:xfrm>
                  <a:off x="1824"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514" name="Line 50"/>
              <p:cNvSpPr>
                <a:spLocks noChangeShapeType="1"/>
              </p:cNvSpPr>
              <p:nvPr/>
            </p:nvSpPr>
            <p:spPr bwMode="auto">
              <a:xfrm>
                <a:off x="816" y="206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5" name="Line 51"/>
              <p:cNvSpPr>
                <a:spLocks noChangeShapeType="1"/>
              </p:cNvSpPr>
              <p:nvPr/>
            </p:nvSpPr>
            <p:spPr bwMode="auto">
              <a:xfrm flipV="1">
                <a:off x="2016" y="206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16" name="Line 52"/>
              <p:cNvSpPr>
                <a:spLocks noChangeShapeType="1"/>
              </p:cNvSpPr>
              <p:nvPr/>
            </p:nvSpPr>
            <p:spPr bwMode="auto">
              <a:xfrm>
                <a:off x="1248" y="2064"/>
                <a:ext cx="52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6517" name="Group 53"/>
              <p:cNvGrpSpPr>
                <a:grpSpLocks/>
              </p:cNvGrpSpPr>
              <p:nvPr/>
            </p:nvGrpSpPr>
            <p:grpSpPr bwMode="auto">
              <a:xfrm>
                <a:off x="1776" y="1968"/>
                <a:ext cx="240" cy="192"/>
                <a:chOff x="2400" y="2352"/>
                <a:chExt cx="336" cy="288"/>
              </a:xfrm>
            </p:grpSpPr>
            <p:sp>
              <p:nvSpPr>
                <p:cNvPr id="446518" name="AutoShape 54"/>
                <p:cNvSpPr>
                  <a:spLocks noChangeArrowheads="1"/>
                </p:cNvSpPr>
                <p:nvPr/>
              </p:nvSpPr>
              <p:spPr bwMode="auto">
                <a:xfrm rot="5400000">
                  <a:off x="2472" y="2376"/>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9" name="Oval 55"/>
                <p:cNvSpPr>
                  <a:spLocks noChangeArrowheads="1"/>
                </p:cNvSpPr>
                <p:nvPr/>
              </p:nvSpPr>
              <p:spPr bwMode="auto">
                <a:xfrm>
                  <a:off x="2400" y="244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6520" name="Line 56"/>
              <p:cNvSpPr>
                <a:spLocks noChangeShapeType="1"/>
              </p:cNvSpPr>
              <p:nvPr/>
            </p:nvSpPr>
            <p:spPr bwMode="auto">
              <a:xfrm>
                <a:off x="2448" y="1632"/>
                <a:ext cx="0" cy="43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21" name="Line 57"/>
              <p:cNvSpPr>
                <a:spLocks noChangeShapeType="1"/>
              </p:cNvSpPr>
              <p:nvPr/>
            </p:nvSpPr>
            <p:spPr bwMode="auto">
              <a:xfrm>
                <a:off x="1440" y="1680"/>
                <a:ext cx="0" cy="384"/>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6522" name="Text Box 58"/>
              <p:cNvSpPr txBox="1">
                <a:spLocks noChangeArrowheads="1"/>
              </p:cNvSpPr>
              <p:nvPr/>
            </p:nvSpPr>
            <p:spPr bwMode="auto">
              <a:xfrm>
                <a:off x="576" y="1200"/>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D</a:t>
                </a:r>
              </a:p>
            </p:txBody>
          </p:sp>
          <p:sp>
            <p:nvSpPr>
              <p:cNvPr id="446523" name="Text Box 59"/>
              <p:cNvSpPr txBox="1">
                <a:spLocks noChangeArrowheads="1"/>
              </p:cNvSpPr>
              <p:nvPr/>
            </p:nvSpPr>
            <p:spPr bwMode="auto">
              <a:xfrm>
                <a:off x="384" y="192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ea typeface="黑体" pitchFamily="2" charset="-122"/>
                  </a:rPr>
                  <a:t>CLK</a:t>
                </a:r>
              </a:p>
            </p:txBody>
          </p:sp>
        </p:grpSp>
        <p:sp>
          <p:nvSpPr>
            <p:cNvPr id="446524" name="Text Box 60"/>
            <p:cNvSpPr txBox="1">
              <a:spLocks noChangeArrowheads="1"/>
            </p:cNvSpPr>
            <p:nvPr/>
          </p:nvSpPr>
          <p:spPr bwMode="auto">
            <a:xfrm>
              <a:off x="2182" y="3685"/>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ea typeface="华文新魏" pitchFamily="2" charset="-122"/>
                </a:rPr>
                <a:t>正边沿触发</a:t>
              </a:r>
            </a:p>
          </p:txBody>
        </p:sp>
      </p:grpSp>
      <p:cxnSp>
        <p:nvCxnSpPr>
          <p:cNvPr id="6" name="直接连接符 5"/>
          <p:cNvCxnSpPr/>
          <p:nvPr/>
        </p:nvCxnSpPr>
        <p:spPr>
          <a:xfrm>
            <a:off x="107504" y="3645024"/>
            <a:ext cx="885698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66" name="Object 2"/>
          <p:cNvGraphicFramePr>
            <a:graphicFrameLocks noChangeAspect="1"/>
          </p:cNvGraphicFramePr>
          <p:nvPr>
            <p:extLst>
              <p:ext uri="{D42A27DB-BD31-4B8C-83A1-F6EECF244321}">
                <p14:modId xmlns:p14="http://schemas.microsoft.com/office/powerpoint/2010/main" val="4190987699"/>
              </p:ext>
            </p:extLst>
          </p:nvPr>
        </p:nvGraphicFramePr>
        <p:xfrm>
          <a:off x="6553200" y="4092576"/>
          <a:ext cx="2261569" cy="1371600"/>
        </p:xfrm>
        <a:graphic>
          <a:graphicData uri="http://schemas.openxmlformats.org/presentationml/2006/ole">
            <mc:AlternateContent xmlns:mc="http://schemas.openxmlformats.org/markup-compatibility/2006">
              <mc:Choice xmlns:v="urn:schemas-microsoft-com:vml" Requires="v">
                <p:oleObj spid="_x0000_s30837" name="Artwork" r:id="rId3" imgW="1162212" imgH="704948" progId="">
                  <p:embed/>
                </p:oleObj>
              </mc:Choice>
              <mc:Fallback>
                <p:oleObj name="Artwork" r:id="rId3" imgW="1162212" imgH="70494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4092576"/>
                        <a:ext cx="2261569" cy="13716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43938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67"/>
                                        </p:tgtEl>
                                        <p:attrNameLst>
                                          <p:attrName>style.visibility</p:attrName>
                                        </p:attrNameLst>
                                      </p:cBhvr>
                                      <p:to>
                                        <p:strVal val="visible"/>
                                      </p:to>
                                    </p:set>
                                    <p:animEffect transition="in" filter="blinds(horizontal)">
                                      <p:cBhvr>
                                        <p:cTn id="7" dur="500"/>
                                        <p:tgtEl>
                                          <p:spTgt spid="4464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88"/>
                                        </p:tgtEl>
                                        <p:attrNameLst>
                                          <p:attrName>style.visibility</p:attrName>
                                        </p:attrNameLst>
                                      </p:cBhvr>
                                      <p:to>
                                        <p:strVal val="visible"/>
                                      </p:to>
                                    </p:set>
                                    <p:animEffect transition="in" filter="blinds(horizontal)">
                                      <p:cBhvr>
                                        <p:cTn id="12" dur="500"/>
                                        <p:tgtEl>
                                          <p:spTgt spid="44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490" name="Group 2"/>
          <p:cNvGrpSpPr>
            <a:grpSpLocks/>
          </p:cNvGrpSpPr>
          <p:nvPr/>
        </p:nvGrpSpPr>
        <p:grpSpPr bwMode="auto">
          <a:xfrm>
            <a:off x="990600" y="1676400"/>
            <a:ext cx="2743200" cy="3429000"/>
            <a:chOff x="624" y="1056"/>
            <a:chExt cx="1728" cy="2160"/>
          </a:xfrm>
        </p:grpSpPr>
        <p:sp>
          <p:nvSpPr>
            <p:cNvPr id="447491" name="Rectangle 3"/>
            <p:cNvSpPr>
              <a:spLocks noChangeArrowheads="1"/>
            </p:cNvSpPr>
            <p:nvPr/>
          </p:nvSpPr>
          <p:spPr bwMode="auto">
            <a:xfrm>
              <a:off x="816" y="2064"/>
              <a:ext cx="1536" cy="1152"/>
            </a:xfrm>
            <a:prstGeom prst="rect">
              <a:avLst/>
            </a:prstGeom>
            <a:solidFill>
              <a:schemeClr val="accent2">
                <a:lumMod val="20000"/>
                <a:lumOff val="80000"/>
              </a:schemeClr>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2" name="AutoShape 4"/>
            <p:cNvSpPr>
              <a:spLocks noChangeArrowheads="1"/>
            </p:cNvSpPr>
            <p:nvPr/>
          </p:nvSpPr>
          <p:spPr bwMode="auto">
            <a:xfrm>
              <a:off x="624" y="1056"/>
              <a:ext cx="1296" cy="720"/>
            </a:xfrm>
            <a:prstGeom prst="wedgeRoundRectCallout">
              <a:avLst>
                <a:gd name="adj1" fmla="val 54319"/>
                <a:gd name="adj2" fmla="val 110139"/>
                <a:gd name="adj3" fmla="val 16667"/>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10000"/>
                </a:lnSpc>
              </a:pPr>
              <a:r>
                <a:rPr lang="zh-CN" altLang="en-US" sz="2400">
                  <a:latin typeface="黑体" pitchFamily="2" charset="-122"/>
                  <a:ea typeface="黑体" pitchFamily="2" charset="-122"/>
                </a:rPr>
                <a:t>2选1</a:t>
              </a:r>
            </a:p>
            <a:p>
              <a:pPr algn="ctr">
                <a:lnSpc>
                  <a:spcPct val="110000"/>
                </a:lnSpc>
              </a:pPr>
              <a:r>
                <a:rPr lang="zh-CN" altLang="en-US" sz="2400">
                  <a:latin typeface="黑体" pitchFamily="2" charset="-122"/>
                  <a:ea typeface="黑体" pitchFamily="2" charset="-122"/>
                </a:rPr>
                <a:t>多路复用器</a:t>
              </a:r>
            </a:p>
          </p:txBody>
        </p:sp>
      </p:grpSp>
      <p:sp>
        <p:nvSpPr>
          <p:cNvPr id="447493" name="Rectangle 5"/>
          <p:cNvSpPr>
            <a:spLocks noGrp="1" noChangeArrowheads="1"/>
          </p:cNvSpPr>
          <p:nvPr>
            <p:ph type="title"/>
          </p:nvPr>
        </p:nvSpPr>
        <p:spPr/>
        <p:txBody>
          <a:bodyPr/>
          <a:lstStyle/>
          <a:p>
            <a:r>
              <a:rPr lang="zh-CN" altLang="en-US"/>
              <a:t>具有使能端的</a:t>
            </a:r>
            <a:r>
              <a:rPr lang="en-US" altLang="zh-CN"/>
              <a:t>D</a:t>
            </a:r>
            <a:r>
              <a:rPr lang="zh-CN" altLang="en-US"/>
              <a:t>触发器</a:t>
            </a:r>
          </a:p>
        </p:txBody>
      </p:sp>
      <p:sp>
        <p:nvSpPr>
          <p:cNvPr id="2" name="日期占位符 1"/>
          <p:cNvSpPr>
            <a:spLocks noGrp="1"/>
          </p:cNvSpPr>
          <p:nvPr>
            <p:ph type="dt" sz="half" idx="10"/>
          </p:nvPr>
        </p:nvSpPr>
        <p:spPr/>
        <p:txBody>
          <a:bodyPr/>
          <a:lstStyle/>
          <a:p>
            <a:pPr>
              <a:defRPr/>
            </a:pPr>
            <a:fld id="{0FF3754A-2A18-40F5-99AE-98B6EF97B759}"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46</a:t>
            </a:fld>
            <a:endParaRPr lang="en-US" altLang="zh-CN"/>
          </a:p>
        </p:txBody>
      </p:sp>
      <p:grpSp>
        <p:nvGrpSpPr>
          <p:cNvPr id="447494" name="Group 6"/>
          <p:cNvGrpSpPr>
            <a:grpSpLocks/>
          </p:cNvGrpSpPr>
          <p:nvPr/>
        </p:nvGrpSpPr>
        <p:grpSpPr bwMode="auto">
          <a:xfrm>
            <a:off x="457200" y="3276600"/>
            <a:ext cx="5876925" cy="2286000"/>
            <a:chOff x="288" y="2064"/>
            <a:chExt cx="3702" cy="1440"/>
          </a:xfrm>
        </p:grpSpPr>
        <p:sp>
          <p:nvSpPr>
            <p:cNvPr id="447495" name="Rectangle 7"/>
            <p:cNvSpPr>
              <a:spLocks noChangeArrowheads="1"/>
            </p:cNvSpPr>
            <p:nvPr/>
          </p:nvSpPr>
          <p:spPr bwMode="auto">
            <a:xfrm>
              <a:off x="2552" y="2448"/>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a:t>
              </a:r>
              <a:r>
                <a:rPr lang="en-US" altLang="zh-CN" sz="2400" dirty="0" smtClean="0"/>
                <a:t>      </a:t>
              </a:r>
              <a:r>
                <a:rPr lang="en-US" altLang="zh-CN" sz="2400" dirty="0"/>
                <a:t>Q</a:t>
              </a:r>
            </a:p>
            <a:p>
              <a:pPr algn="r">
                <a:lnSpc>
                  <a:spcPct val="120000"/>
                </a:lnSpc>
              </a:pPr>
              <a:r>
                <a:rPr lang="en-US" altLang="zh-CN" sz="2400" dirty="0"/>
                <a:t>   CLK  </a:t>
              </a:r>
              <a:r>
                <a:rPr lang="en-US" altLang="zh-CN" sz="2400" dirty="0" smtClean="0"/>
                <a:t>Q</a:t>
              </a:r>
              <a:endParaRPr lang="en-US" altLang="zh-CN" sz="2400" dirty="0"/>
            </a:p>
          </p:txBody>
        </p:sp>
        <p:sp>
          <p:nvSpPr>
            <p:cNvPr id="447496" name="Line 8"/>
            <p:cNvSpPr>
              <a:spLocks noChangeShapeType="1"/>
            </p:cNvSpPr>
            <p:nvPr/>
          </p:nvSpPr>
          <p:spPr bwMode="auto">
            <a:xfrm>
              <a:off x="3320" y="264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7" name="Line 9"/>
            <p:cNvSpPr>
              <a:spLocks noChangeShapeType="1"/>
            </p:cNvSpPr>
            <p:nvPr/>
          </p:nvSpPr>
          <p:spPr bwMode="auto">
            <a:xfrm>
              <a:off x="3416"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498" name="Oval 10"/>
            <p:cNvSpPr>
              <a:spLocks noChangeArrowheads="1"/>
            </p:cNvSpPr>
            <p:nvPr/>
          </p:nvSpPr>
          <p:spPr bwMode="auto">
            <a:xfrm>
              <a:off x="3320"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499" name="Line 11"/>
            <p:cNvSpPr>
              <a:spLocks noChangeShapeType="1"/>
            </p:cNvSpPr>
            <p:nvPr/>
          </p:nvSpPr>
          <p:spPr bwMode="auto">
            <a:xfrm>
              <a:off x="2312"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0" name="Line 12"/>
            <p:cNvSpPr>
              <a:spLocks noChangeShapeType="1"/>
            </p:cNvSpPr>
            <p:nvPr/>
          </p:nvSpPr>
          <p:spPr bwMode="auto">
            <a:xfrm>
              <a:off x="2408" y="292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01" name="Group 13"/>
            <p:cNvGrpSpPr>
              <a:grpSpLocks/>
            </p:cNvGrpSpPr>
            <p:nvPr/>
          </p:nvGrpSpPr>
          <p:grpSpPr bwMode="auto">
            <a:xfrm>
              <a:off x="2552" y="2880"/>
              <a:ext cx="96" cy="96"/>
              <a:chOff x="1920" y="1440"/>
              <a:chExt cx="192" cy="288"/>
            </a:xfrm>
          </p:grpSpPr>
          <p:sp>
            <p:nvSpPr>
              <p:cNvPr id="447502" name="Line 14"/>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3" name="Line 15"/>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47504" name="Group 16"/>
            <p:cNvGrpSpPr>
              <a:grpSpLocks/>
            </p:cNvGrpSpPr>
            <p:nvPr/>
          </p:nvGrpSpPr>
          <p:grpSpPr bwMode="auto">
            <a:xfrm>
              <a:off x="1064" y="2160"/>
              <a:ext cx="432" cy="384"/>
              <a:chOff x="768" y="1248"/>
              <a:chExt cx="480" cy="384"/>
            </a:xfrm>
          </p:grpSpPr>
          <p:sp>
            <p:nvSpPr>
              <p:cNvPr id="447505" name="Arc 17"/>
              <p:cNvSpPr>
                <a:spLocks/>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06" name="Line 18"/>
              <p:cNvSpPr>
                <a:spLocks noChangeShapeType="1"/>
              </p:cNvSpPr>
              <p:nvPr/>
            </p:nvSpPr>
            <p:spPr bwMode="auto">
              <a:xfrm flipH="1" flipV="1">
                <a:off x="76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7" name="Line 19"/>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08" name="Line 20"/>
              <p:cNvSpPr>
                <a:spLocks noChangeShapeType="1"/>
              </p:cNvSpPr>
              <p:nvPr/>
            </p:nvSpPr>
            <p:spPr bwMode="auto">
              <a:xfrm>
                <a:off x="768" y="124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09" name="Arc 21"/>
            <p:cNvSpPr>
              <a:spLocks/>
            </p:cNvSpPr>
            <p:nvPr/>
          </p:nvSpPr>
          <p:spPr bwMode="auto">
            <a:xfrm>
              <a:off x="1784" y="2448"/>
              <a:ext cx="96" cy="379"/>
            </a:xfrm>
            <a:custGeom>
              <a:avLst/>
              <a:gdLst>
                <a:gd name="G0" fmla="+- 0 0 0"/>
                <a:gd name="G1" fmla="+- 21600 0 0"/>
                <a:gd name="G2" fmla="+- 21600 0 0"/>
                <a:gd name="T0" fmla="*/ 0 w 21600"/>
                <a:gd name="T1" fmla="*/ 0 h 42675"/>
                <a:gd name="T2" fmla="*/ 4733 w 21600"/>
                <a:gd name="T3" fmla="*/ 42675 h 42675"/>
                <a:gd name="T4" fmla="*/ 0 w 21600"/>
                <a:gd name="T5" fmla="*/ 21600 h 42675"/>
              </a:gdLst>
              <a:ahLst/>
              <a:cxnLst>
                <a:cxn ang="0">
                  <a:pos x="T0" y="T1"/>
                </a:cxn>
                <a:cxn ang="0">
                  <a:pos x="T2" y="T3"/>
                </a:cxn>
                <a:cxn ang="0">
                  <a:pos x="T4" y="T5"/>
                </a:cxn>
              </a:cxnLst>
              <a:rect l="0" t="0" r="r" b="b"/>
              <a:pathLst>
                <a:path w="21600" h="42675" fill="none" extrusionOk="0">
                  <a:moveTo>
                    <a:pt x="-1" y="0"/>
                  </a:moveTo>
                  <a:cubicBezTo>
                    <a:pt x="11929" y="0"/>
                    <a:pt x="21600" y="9670"/>
                    <a:pt x="21600" y="21600"/>
                  </a:cubicBezTo>
                  <a:cubicBezTo>
                    <a:pt x="21600" y="31705"/>
                    <a:pt x="14593" y="40460"/>
                    <a:pt x="4733" y="42675"/>
                  </a:cubicBezTo>
                </a:path>
                <a:path w="21600" h="42675" stroke="0" extrusionOk="0">
                  <a:moveTo>
                    <a:pt x="-1" y="0"/>
                  </a:moveTo>
                  <a:cubicBezTo>
                    <a:pt x="11929" y="0"/>
                    <a:pt x="21600" y="9670"/>
                    <a:pt x="21600" y="21600"/>
                  </a:cubicBezTo>
                  <a:cubicBezTo>
                    <a:pt x="21600" y="31705"/>
                    <a:pt x="14593" y="40460"/>
                    <a:pt x="4733" y="4267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0" name="Arc 22"/>
            <p:cNvSpPr>
              <a:spLocks/>
            </p:cNvSpPr>
            <p:nvPr/>
          </p:nvSpPr>
          <p:spPr bwMode="auto">
            <a:xfrm>
              <a:off x="1784" y="24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1" name="Arc 23"/>
            <p:cNvSpPr>
              <a:spLocks/>
            </p:cNvSpPr>
            <p:nvPr/>
          </p:nvSpPr>
          <p:spPr bwMode="auto">
            <a:xfrm flipV="1">
              <a:off x="1784" y="26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2" name="Line 24"/>
            <p:cNvSpPr>
              <a:spLocks noChangeShapeType="1"/>
            </p:cNvSpPr>
            <p:nvPr/>
          </p:nvSpPr>
          <p:spPr bwMode="auto">
            <a:xfrm>
              <a:off x="1688"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3" name="Line 25"/>
            <p:cNvSpPr>
              <a:spLocks noChangeShapeType="1"/>
            </p:cNvSpPr>
            <p:nvPr/>
          </p:nvSpPr>
          <p:spPr bwMode="auto">
            <a:xfrm>
              <a:off x="1688" y="27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4" name="Line 26"/>
            <p:cNvSpPr>
              <a:spLocks noChangeShapeType="1"/>
            </p:cNvSpPr>
            <p:nvPr/>
          </p:nvSpPr>
          <p:spPr bwMode="auto">
            <a:xfrm flipV="1">
              <a:off x="1688" y="2352"/>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5" name="Line 27"/>
            <p:cNvSpPr>
              <a:spLocks noChangeShapeType="1"/>
            </p:cNvSpPr>
            <p:nvPr/>
          </p:nvSpPr>
          <p:spPr bwMode="auto">
            <a:xfrm>
              <a:off x="1496" y="2352"/>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16" name="Group 28"/>
            <p:cNvGrpSpPr>
              <a:grpSpLocks/>
            </p:cNvGrpSpPr>
            <p:nvPr/>
          </p:nvGrpSpPr>
          <p:grpSpPr bwMode="auto">
            <a:xfrm>
              <a:off x="1064" y="2736"/>
              <a:ext cx="432" cy="384"/>
              <a:chOff x="768" y="1248"/>
              <a:chExt cx="480" cy="384"/>
            </a:xfrm>
          </p:grpSpPr>
          <p:sp>
            <p:nvSpPr>
              <p:cNvPr id="447517" name="Arc 29"/>
              <p:cNvSpPr>
                <a:spLocks/>
              </p:cNvSpPr>
              <p:nvPr/>
            </p:nvSpPr>
            <p:spPr bwMode="auto">
              <a:xfrm>
                <a:off x="1009" y="124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18" name="Line 30"/>
              <p:cNvSpPr>
                <a:spLocks noChangeShapeType="1"/>
              </p:cNvSpPr>
              <p:nvPr/>
            </p:nvSpPr>
            <p:spPr bwMode="auto">
              <a:xfrm flipH="1" flipV="1">
                <a:off x="76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19" name="Line 31"/>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0" name="Line 32"/>
              <p:cNvSpPr>
                <a:spLocks noChangeShapeType="1"/>
              </p:cNvSpPr>
              <p:nvPr/>
            </p:nvSpPr>
            <p:spPr bwMode="auto">
              <a:xfrm>
                <a:off x="768" y="124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21" name="Line 33"/>
            <p:cNvSpPr>
              <a:spLocks noChangeShapeType="1"/>
            </p:cNvSpPr>
            <p:nvPr/>
          </p:nvSpPr>
          <p:spPr bwMode="auto">
            <a:xfrm flipV="1">
              <a:off x="1688"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2" name="Line 34"/>
            <p:cNvSpPr>
              <a:spLocks noChangeShapeType="1"/>
            </p:cNvSpPr>
            <p:nvPr/>
          </p:nvSpPr>
          <p:spPr bwMode="auto">
            <a:xfrm>
              <a:off x="1496" y="29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3" name="Oval 35"/>
            <p:cNvSpPr>
              <a:spLocks noChangeArrowheads="1"/>
            </p:cNvSpPr>
            <p:nvPr/>
          </p:nvSpPr>
          <p:spPr bwMode="auto">
            <a:xfrm>
              <a:off x="968" y="278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4" name="Line 36"/>
            <p:cNvSpPr>
              <a:spLocks noChangeShapeType="1"/>
            </p:cNvSpPr>
            <p:nvPr/>
          </p:nvSpPr>
          <p:spPr bwMode="auto">
            <a:xfrm>
              <a:off x="728" y="22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5" name="Line 37"/>
            <p:cNvSpPr>
              <a:spLocks noChangeShapeType="1"/>
            </p:cNvSpPr>
            <p:nvPr/>
          </p:nvSpPr>
          <p:spPr bwMode="auto">
            <a:xfrm>
              <a:off x="728" y="244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6" name="Line 38"/>
            <p:cNvSpPr>
              <a:spLocks noChangeShapeType="1"/>
            </p:cNvSpPr>
            <p:nvPr/>
          </p:nvSpPr>
          <p:spPr bwMode="auto">
            <a:xfrm>
              <a:off x="872" y="30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7" name="Line 39"/>
            <p:cNvSpPr>
              <a:spLocks noChangeShapeType="1"/>
            </p:cNvSpPr>
            <p:nvPr/>
          </p:nvSpPr>
          <p:spPr bwMode="auto">
            <a:xfrm>
              <a:off x="872" y="2832"/>
              <a:ext cx="9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8" name="Line 40"/>
            <p:cNvSpPr>
              <a:spLocks noChangeShapeType="1"/>
            </p:cNvSpPr>
            <p:nvPr/>
          </p:nvSpPr>
          <p:spPr bwMode="auto">
            <a:xfrm>
              <a:off x="872" y="2448"/>
              <a:ext cx="0" cy="38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29" name="Line 41"/>
            <p:cNvSpPr>
              <a:spLocks noChangeShapeType="1"/>
            </p:cNvSpPr>
            <p:nvPr/>
          </p:nvSpPr>
          <p:spPr bwMode="auto">
            <a:xfrm>
              <a:off x="872" y="3024"/>
              <a:ext cx="0"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0" name="Line 42"/>
            <p:cNvSpPr>
              <a:spLocks noChangeShapeType="1"/>
            </p:cNvSpPr>
            <p:nvPr/>
          </p:nvSpPr>
          <p:spPr bwMode="auto">
            <a:xfrm>
              <a:off x="3512" y="2640"/>
              <a:ext cx="0" cy="86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1" name="Line 43"/>
            <p:cNvSpPr>
              <a:spLocks noChangeShapeType="1"/>
            </p:cNvSpPr>
            <p:nvPr/>
          </p:nvSpPr>
          <p:spPr bwMode="auto">
            <a:xfrm>
              <a:off x="872" y="3504"/>
              <a:ext cx="26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2" name="Line 44"/>
            <p:cNvSpPr>
              <a:spLocks noChangeShapeType="1"/>
            </p:cNvSpPr>
            <p:nvPr/>
          </p:nvSpPr>
          <p:spPr bwMode="auto">
            <a:xfrm>
              <a:off x="2408" y="292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3" name="Line 45"/>
            <p:cNvSpPr>
              <a:spLocks noChangeShapeType="1"/>
            </p:cNvSpPr>
            <p:nvPr/>
          </p:nvSpPr>
          <p:spPr bwMode="auto">
            <a:xfrm>
              <a:off x="728" y="3312"/>
              <a:ext cx="16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34" name="Text Box 46"/>
            <p:cNvSpPr txBox="1">
              <a:spLocks noChangeArrowheads="1"/>
            </p:cNvSpPr>
            <p:nvPr/>
          </p:nvSpPr>
          <p:spPr bwMode="auto">
            <a:xfrm>
              <a:off x="498" y="206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7535" name="Text Box 47"/>
            <p:cNvSpPr txBox="1">
              <a:spLocks noChangeArrowheads="1"/>
            </p:cNvSpPr>
            <p:nvPr/>
          </p:nvSpPr>
          <p:spPr bwMode="auto">
            <a:xfrm>
              <a:off x="393" y="2352"/>
              <a:ext cx="3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EN</a:t>
              </a:r>
            </a:p>
          </p:txBody>
        </p:sp>
        <p:sp>
          <p:nvSpPr>
            <p:cNvPr id="447536" name="Text Box 48"/>
            <p:cNvSpPr txBox="1">
              <a:spLocks noChangeArrowheads="1"/>
            </p:cNvSpPr>
            <p:nvPr/>
          </p:nvSpPr>
          <p:spPr bwMode="auto">
            <a:xfrm>
              <a:off x="288" y="3168"/>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7537" name="Text Box 49"/>
            <p:cNvSpPr txBox="1">
              <a:spLocks noChangeArrowheads="1"/>
            </p:cNvSpPr>
            <p:nvPr/>
          </p:nvSpPr>
          <p:spPr bwMode="auto">
            <a:xfrm>
              <a:off x="3657" y="249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7538" name="Text Box 50"/>
            <p:cNvSpPr txBox="1">
              <a:spLocks noChangeArrowheads="1"/>
            </p:cNvSpPr>
            <p:nvPr/>
          </p:nvSpPr>
          <p:spPr bwMode="auto">
            <a:xfrm>
              <a:off x="3656"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grpSp>
      <p:sp>
        <p:nvSpPr>
          <p:cNvPr id="447539" name="Text Box 51"/>
          <p:cNvSpPr txBox="1">
            <a:spLocks noChangeArrowheads="1"/>
          </p:cNvSpPr>
          <p:nvPr/>
        </p:nvSpPr>
        <p:spPr bwMode="auto">
          <a:xfrm>
            <a:off x="3576148" y="1708225"/>
            <a:ext cx="5456943"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2400" dirty="0">
                <a:latin typeface="Tahoma" pitchFamily="34" charset="0"/>
                <a:ea typeface="黑体" pitchFamily="2" charset="-122"/>
              </a:rPr>
              <a:t>EN</a:t>
            </a:r>
            <a:r>
              <a:rPr lang="zh-CN" altLang="en-US" sz="2400" dirty="0">
                <a:latin typeface="Tahoma" pitchFamily="34" charset="0"/>
                <a:ea typeface="黑体" pitchFamily="2" charset="-122"/>
              </a:rPr>
              <a:t>有效（=1</a:t>
            </a:r>
            <a:r>
              <a:rPr lang="zh-CN" altLang="en-US" sz="2400" dirty="0" smtClean="0">
                <a:latin typeface="Tahoma" pitchFamily="34" charset="0"/>
                <a:ea typeface="黑体" pitchFamily="2" charset="-122"/>
              </a:rPr>
              <a:t>） 选择</a:t>
            </a:r>
            <a:r>
              <a:rPr lang="zh-CN" altLang="en-US" sz="2400" dirty="0">
                <a:latin typeface="Tahoma" pitchFamily="34" charset="0"/>
                <a:ea typeface="黑体" pitchFamily="2" charset="-122"/>
              </a:rPr>
              <a:t>外部</a:t>
            </a:r>
            <a:r>
              <a:rPr lang="en-US" altLang="zh-CN" sz="2400" dirty="0">
                <a:latin typeface="Tahoma" pitchFamily="34" charset="0"/>
                <a:ea typeface="黑体" pitchFamily="2" charset="-122"/>
              </a:rPr>
              <a:t>D</a:t>
            </a:r>
            <a:r>
              <a:rPr lang="zh-CN" altLang="en-US" sz="2400" dirty="0">
                <a:latin typeface="Tahoma" pitchFamily="34" charset="0"/>
                <a:ea typeface="黑体" pitchFamily="2" charset="-122"/>
              </a:rPr>
              <a:t>输入</a:t>
            </a:r>
          </a:p>
          <a:p>
            <a:pPr>
              <a:lnSpc>
                <a:spcPct val="140000"/>
              </a:lnSpc>
            </a:pPr>
            <a:r>
              <a:rPr lang="en-US" altLang="zh-CN" sz="2400" dirty="0">
                <a:latin typeface="Tahoma" pitchFamily="34" charset="0"/>
                <a:ea typeface="黑体" pitchFamily="2" charset="-122"/>
              </a:rPr>
              <a:t>EN</a:t>
            </a:r>
            <a:r>
              <a:rPr lang="zh-CN" altLang="en-US" sz="2400" dirty="0">
                <a:latin typeface="Tahoma" pitchFamily="34" charset="0"/>
                <a:ea typeface="黑体" pitchFamily="2" charset="-122"/>
              </a:rPr>
              <a:t>无效（=0） </a:t>
            </a:r>
            <a:r>
              <a:rPr lang="zh-CN" altLang="en-US" sz="2400" dirty="0" smtClean="0">
                <a:latin typeface="Tahoma" pitchFamily="34" charset="0"/>
                <a:ea typeface="黑体" pitchFamily="2" charset="-122"/>
              </a:rPr>
              <a:t> 保持触发器</a:t>
            </a:r>
            <a:r>
              <a:rPr lang="zh-CN" altLang="en-US" sz="2400" dirty="0">
                <a:latin typeface="Tahoma" pitchFamily="34" charset="0"/>
                <a:ea typeface="黑体" pitchFamily="2" charset="-122"/>
              </a:rPr>
              <a:t>当前的输出</a:t>
            </a:r>
          </a:p>
        </p:txBody>
      </p:sp>
      <p:grpSp>
        <p:nvGrpSpPr>
          <p:cNvPr id="447540" name="Group 52"/>
          <p:cNvGrpSpPr>
            <a:grpSpLocks/>
          </p:cNvGrpSpPr>
          <p:nvPr/>
        </p:nvGrpSpPr>
        <p:grpSpPr bwMode="auto">
          <a:xfrm>
            <a:off x="6400800" y="3581400"/>
            <a:ext cx="2286000" cy="2362200"/>
            <a:chOff x="4032" y="2160"/>
            <a:chExt cx="1440" cy="1488"/>
          </a:xfrm>
        </p:grpSpPr>
        <p:sp>
          <p:nvSpPr>
            <p:cNvPr id="447541" name="AutoShape 53"/>
            <p:cNvSpPr>
              <a:spLocks noChangeArrowheads="1"/>
            </p:cNvSpPr>
            <p:nvPr/>
          </p:nvSpPr>
          <p:spPr bwMode="auto">
            <a:xfrm>
              <a:off x="4032" y="2160"/>
              <a:ext cx="1440" cy="1488"/>
            </a:xfrm>
            <a:prstGeom prst="roundRect">
              <a:avLst>
                <a:gd name="adj" fmla="val 10079"/>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7542" name="Group 54"/>
            <p:cNvGrpSpPr>
              <a:grpSpLocks/>
            </p:cNvGrpSpPr>
            <p:nvPr/>
          </p:nvGrpSpPr>
          <p:grpSpPr bwMode="auto">
            <a:xfrm>
              <a:off x="4128" y="2352"/>
              <a:ext cx="1248" cy="816"/>
              <a:chOff x="864" y="2976"/>
              <a:chExt cx="1248" cy="816"/>
            </a:xfrm>
          </p:grpSpPr>
          <p:sp>
            <p:nvSpPr>
              <p:cNvPr id="447543" name="Rectangle 55"/>
              <p:cNvSpPr>
                <a:spLocks noChangeArrowheads="1"/>
              </p:cNvSpPr>
              <p:nvPr/>
            </p:nvSpPr>
            <p:spPr bwMode="auto">
              <a:xfrm>
                <a:off x="1104" y="2976"/>
                <a:ext cx="768" cy="8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t>D      </a:t>
                </a:r>
                <a:r>
                  <a:rPr lang="en-US" altLang="zh-CN" sz="2400" dirty="0" smtClean="0"/>
                  <a:t>  </a:t>
                </a:r>
                <a:r>
                  <a:rPr lang="en-US" altLang="zh-CN" sz="2400" dirty="0"/>
                  <a:t>Q</a:t>
                </a:r>
              </a:p>
              <a:p>
                <a:r>
                  <a:rPr lang="en-US" altLang="zh-CN" sz="2400" dirty="0"/>
                  <a:t>EN         </a:t>
                </a:r>
              </a:p>
              <a:p>
                <a:pPr>
                  <a:lnSpc>
                    <a:spcPct val="110000"/>
                  </a:lnSpc>
                </a:pPr>
                <a:r>
                  <a:rPr lang="en-US" altLang="zh-CN" sz="2400" baseline="-25000" dirty="0"/>
                  <a:t>  </a:t>
                </a:r>
                <a:r>
                  <a:rPr lang="en-US" altLang="zh-CN" sz="2400" dirty="0"/>
                  <a:t>CLK  </a:t>
                </a:r>
                <a:r>
                  <a:rPr lang="en-US" altLang="zh-CN" sz="2400" dirty="0" smtClean="0"/>
                  <a:t>Q</a:t>
                </a:r>
                <a:endParaRPr lang="en-US" altLang="zh-CN" sz="2400" dirty="0"/>
              </a:p>
            </p:txBody>
          </p:sp>
          <p:sp>
            <p:nvSpPr>
              <p:cNvPr id="447544" name="Line 56"/>
              <p:cNvSpPr>
                <a:spLocks noChangeShapeType="1"/>
              </p:cNvSpPr>
              <p:nvPr/>
            </p:nvSpPr>
            <p:spPr bwMode="auto">
              <a:xfrm>
                <a:off x="1872"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5" name="Line 57"/>
              <p:cNvSpPr>
                <a:spLocks noChangeShapeType="1"/>
              </p:cNvSpPr>
              <p:nvPr/>
            </p:nvSpPr>
            <p:spPr bwMode="auto">
              <a:xfrm>
                <a:off x="1968" y="360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6" name="Oval 58"/>
              <p:cNvSpPr>
                <a:spLocks noChangeArrowheads="1"/>
              </p:cNvSpPr>
              <p:nvPr/>
            </p:nvSpPr>
            <p:spPr bwMode="auto">
              <a:xfrm>
                <a:off x="1872" y="355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47" name="Line 59"/>
              <p:cNvSpPr>
                <a:spLocks noChangeShapeType="1"/>
              </p:cNvSpPr>
              <p:nvPr/>
            </p:nvSpPr>
            <p:spPr bwMode="auto">
              <a:xfrm>
                <a:off x="864"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48" name="Line 60"/>
              <p:cNvSpPr>
                <a:spLocks noChangeShapeType="1"/>
              </p:cNvSpPr>
              <p:nvPr/>
            </p:nvSpPr>
            <p:spPr bwMode="auto">
              <a:xfrm>
                <a:off x="864" y="36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7549" name="Group 61"/>
              <p:cNvGrpSpPr>
                <a:grpSpLocks/>
              </p:cNvGrpSpPr>
              <p:nvPr/>
            </p:nvGrpSpPr>
            <p:grpSpPr bwMode="auto">
              <a:xfrm>
                <a:off x="1104" y="3552"/>
                <a:ext cx="96" cy="96"/>
                <a:chOff x="1920" y="1440"/>
                <a:chExt cx="192" cy="288"/>
              </a:xfrm>
            </p:grpSpPr>
            <p:sp>
              <p:nvSpPr>
                <p:cNvPr id="447550" name="Line 62"/>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7551" name="Line 63"/>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2" name="Line 64"/>
              <p:cNvSpPr>
                <a:spLocks noChangeShapeType="1"/>
              </p:cNvSpPr>
              <p:nvPr/>
            </p:nvSpPr>
            <p:spPr bwMode="auto">
              <a:xfrm>
                <a:off x="864"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7553" name="Text Box 65"/>
            <p:cNvSpPr txBox="1">
              <a:spLocks noChangeArrowheads="1"/>
            </p:cNvSpPr>
            <p:nvPr/>
          </p:nvSpPr>
          <p:spPr bwMode="auto">
            <a:xfrm>
              <a:off x="4320" y="3229"/>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ea typeface="黑体" pitchFamily="2" charset="-122"/>
                </a:rPr>
                <a:t>逻辑符号</a:t>
              </a:r>
            </a:p>
          </p:txBody>
        </p:sp>
      </p:grpSp>
    </p:spTree>
    <p:extLst>
      <p:ext uri="{BB962C8B-B14F-4D97-AF65-F5344CB8AC3E}">
        <p14:creationId xmlns:p14="http://schemas.microsoft.com/office/powerpoint/2010/main" val="3266986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7494"/>
                                        </p:tgtEl>
                                        <p:attrNameLst>
                                          <p:attrName>style.visibility</p:attrName>
                                        </p:attrNameLst>
                                      </p:cBhvr>
                                      <p:to>
                                        <p:strVal val="visible"/>
                                      </p:to>
                                    </p:set>
                                    <p:animEffect transition="in" filter="blinds(horizontal)">
                                      <p:cBhvr>
                                        <p:cTn id="7" dur="500"/>
                                        <p:tgtEl>
                                          <p:spTgt spid="447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7539">
                                            <p:txEl>
                                              <p:pRg st="0" end="0"/>
                                            </p:txEl>
                                          </p:spTgt>
                                        </p:tgtEl>
                                        <p:attrNameLst>
                                          <p:attrName>style.visibility</p:attrName>
                                        </p:attrNameLst>
                                      </p:cBhvr>
                                      <p:to>
                                        <p:strVal val="visible"/>
                                      </p:to>
                                    </p:set>
                                    <p:animEffect transition="in" filter="blinds(horizontal)">
                                      <p:cBhvr>
                                        <p:cTn id="12" dur="500"/>
                                        <p:tgtEl>
                                          <p:spTgt spid="447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7539">
                                            <p:txEl>
                                              <p:pRg st="1" end="1"/>
                                            </p:txEl>
                                          </p:spTgt>
                                        </p:tgtEl>
                                        <p:attrNameLst>
                                          <p:attrName>style.visibility</p:attrName>
                                        </p:attrNameLst>
                                      </p:cBhvr>
                                      <p:to>
                                        <p:strVal val="visible"/>
                                      </p:to>
                                    </p:set>
                                    <p:animEffect transition="in" filter="blinds(horizontal)">
                                      <p:cBhvr>
                                        <p:cTn id="17" dur="500"/>
                                        <p:tgtEl>
                                          <p:spTgt spid="4475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7490"/>
                                        </p:tgtEl>
                                        <p:attrNameLst>
                                          <p:attrName>style.visibility</p:attrName>
                                        </p:attrNameLst>
                                      </p:cBhvr>
                                      <p:to>
                                        <p:strVal val="visible"/>
                                      </p:to>
                                    </p:set>
                                    <p:animEffect transition="in" filter="blinds(horizontal)">
                                      <p:cBhvr>
                                        <p:cTn id="22" dur="500"/>
                                        <p:tgtEl>
                                          <p:spTgt spid="4474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7540"/>
                                        </p:tgtEl>
                                        <p:attrNameLst>
                                          <p:attrName>style.visibility</p:attrName>
                                        </p:attrNameLst>
                                      </p:cBhvr>
                                      <p:to>
                                        <p:strVal val="visible"/>
                                      </p:to>
                                    </p:set>
                                    <p:animEffect transition="in" filter="blinds(horizontal)">
                                      <p:cBhvr>
                                        <p:cTn id="27" dur="500"/>
                                        <p:tgtEl>
                                          <p:spTgt spid="44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3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dirty="0"/>
              <a:t>扫描触发器</a:t>
            </a:r>
          </a:p>
        </p:txBody>
      </p:sp>
      <p:sp>
        <p:nvSpPr>
          <p:cNvPr id="2" name="日期占位符 1"/>
          <p:cNvSpPr>
            <a:spLocks noGrp="1"/>
          </p:cNvSpPr>
          <p:nvPr>
            <p:ph type="dt" sz="half" idx="10"/>
          </p:nvPr>
        </p:nvSpPr>
        <p:spPr/>
        <p:txBody>
          <a:bodyPr/>
          <a:lstStyle/>
          <a:p>
            <a:pPr>
              <a:defRPr/>
            </a:pPr>
            <a:fld id="{E62E005D-7AF0-4365-96EA-C9876EFB2D7A}"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9FA417FE-F425-4737-9F54-FC407C36B58E}" type="slidenum">
              <a:rPr lang="en-US" altLang="zh-CN" smtClean="0"/>
              <a:pPr>
                <a:defRPr/>
              </a:pPr>
              <a:t>47</a:t>
            </a:fld>
            <a:endParaRPr lang="en-US" altLang="zh-CN"/>
          </a:p>
        </p:txBody>
      </p:sp>
      <p:grpSp>
        <p:nvGrpSpPr>
          <p:cNvPr id="448516" name="Group 4"/>
          <p:cNvGrpSpPr>
            <a:grpSpLocks/>
          </p:cNvGrpSpPr>
          <p:nvPr/>
        </p:nvGrpSpPr>
        <p:grpSpPr bwMode="auto">
          <a:xfrm>
            <a:off x="2668588" y="4315544"/>
            <a:ext cx="5788025" cy="2209800"/>
            <a:chOff x="1681" y="2256"/>
            <a:chExt cx="3646" cy="1392"/>
          </a:xfrm>
        </p:grpSpPr>
        <p:sp>
          <p:nvSpPr>
            <p:cNvPr id="448517" name="Rectangle 5"/>
            <p:cNvSpPr>
              <a:spLocks noChangeArrowheads="1"/>
            </p:cNvSpPr>
            <p:nvPr/>
          </p:nvSpPr>
          <p:spPr bwMode="auto">
            <a:xfrm>
              <a:off x="3985" y="2640"/>
              <a:ext cx="768"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lnSpc>
                  <a:spcPct val="130000"/>
                </a:lnSpc>
              </a:pPr>
              <a:r>
                <a:rPr lang="en-US" altLang="zh-CN" sz="2400" dirty="0"/>
                <a:t>D    </a:t>
              </a:r>
              <a:r>
                <a:rPr lang="en-US" altLang="zh-CN" sz="2400" dirty="0" smtClean="0"/>
                <a:t>   </a:t>
              </a:r>
              <a:r>
                <a:rPr lang="en-US" altLang="zh-CN" sz="2400" dirty="0"/>
                <a:t>Q</a:t>
              </a:r>
            </a:p>
            <a:p>
              <a:pPr algn="r">
                <a:lnSpc>
                  <a:spcPct val="120000"/>
                </a:lnSpc>
              </a:pPr>
              <a:r>
                <a:rPr lang="en-US" altLang="zh-CN" sz="2400" dirty="0"/>
                <a:t>   CLK </a:t>
              </a:r>
              <a:r>
                <a:rPr lang="en-US" altLang="zh-CN" sz="2400" dirty="0" smtClean="0"/>
                <a:t> </a:t>
              </a:r>
              <a:r>
                <a:rPr lang="en-US" altLang="zh-CN" sz="2400" dirty="0"/>
                <a:t>Q</a:t>
              </a:r>
            </a:p>
          </p:txBody>
        </p:sp>
        <p:sp>
          <p:nvSpPr>
            <p:cNvPr id="448518" name="Line 6"/>
            <p:cNvSpPr>
              <a:spLocks noChangeShapeType="1"/>
            </p:cNvSpPr>
            <p:nvPr/>
          </p:nvSpPr>
          <p:spPr bwMode="auto">
            <a:xfrm>
              <a:off x="4761" y="2832"/>
              <a:ext cx="2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19" name="Line 7"/>
            <p:cNvSpPr>
              <a:spLocks noChangeShapeType="1"/>
            </p:cNvSpPr>
            <p:nvPr/>
          </p:nvSpPr>
          <p:spPr bwMode="auto">
            <a:xfrm>
              <a:off x="4857" y="3120"/>
              <a:ext cx="1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0" name="Oval 8"/>
            <p:cNvSpPr>
              <a:spLocks noChangeArrowheads="1"/>
            </p:cNvSpPr>
            <p:nvPr/>
          </p:nvSpPr>
          <p:spPr bwMode="auto">
            <a:xfrm>
              <a:off x="4761" y="30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1" name="Line 9"/>
            <p:cNvSpPr>
              <a:spLocks noChangeShapeType="1"/>
            </p:cNvSpPr>
            <p:nvPr/>
          </p:nvSpPr>
          <p:spPr bwMode="auto">
            <a:xfrm>
              <a:off x="3753"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2" name="Line 10"/>
            <p:cNvSpPr>
              <a:spLocks noChangeShapeType="1"/>
            </p:cNvSpPr>
            <p:nvPr/>
          </p:nvSpPr>
          <p:spPr bwMode="auto">
            <a:xfrm>
              <a:off x="3849" y="312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3" name="Line 11"/>
            <p:cNvSpPr>
              <a:spLocks noChangeShapeType="1"/>
            </p:cNvSpPr>
            <p:nvPr/>
          </p:nvSpPr>
          <p:spPr bwMode="auto">
            <a:xfrm>
              <a:off x="3993" y="3072"/>
              <a:ext cx="9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4" name="Line 12"/>
            <p:cNvSpPr>
              <a:spLocks noChangeShapeType="1"/>
            </p:cNvSpPr>
            <p:nvPr/>
          </p:nvSpPr>
          <p:spPr bwMode="auto">
            <a:xfrm flipH="1">
              <a:off x="3993" y="3120"/>
              <a:ext cx="96" cy="4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5" name="Arc 13"/>
            <p:cNvSpPr>
              <a:spLocks/>
            </p:cNvSpPr>
            <p:nvPr/>
          </p:nvSpPr>
          <p:spPr bwMode="auto">
            <a:xfrm>
              <a:off x="2714" y="2352"/>
              <a:ext cx="215"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26" name="Line 14"/>
            <p:cNvSpPr>
              <a:spLocks noChangeShapeType="1"/>
            </p:cNvSpPr>
            <p:nvPr/>
          </p:nvSpPr>
          <p:spPr bwMode="auto">
            <a:xfrm flipH="1" flipV="1">
              <a:off x="2497" y="2352"/>
              <a:ext cx="2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7" name="Line 15"/>
            <p:cNvSpPr>
              <a:spLocks noChangeShapeType="1"/>
            </p:cNvSpPr>
            <p:nvPr/>
          </p:nvSpPr>
          <p:spPr bwMode="auto">
            <a:xfrm flipH="1">
              <a:off x="2497" y="2736"/>
              <a:ext cx="259"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8" name="Line 16"/>
            <p:cNvSpPr>
              <a:spLocks noChangeShapeType="1"/>
            </p:cNvSpPr>
            <p:nvPr/>
          </p:nvSpPr>
          <p:spPr bwMode="auto">
            <a:xfrm>
              <a:off x="2497" y="2352"/>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29" name="Arc 17"/>
            <p:cNvSpPr>
              <a:spLocks/>
            </p:cNvSpPr>
            <p:nvPr/>
          </p:nvSpPr>
          <p:spPr bwMode="auto">
            <a:xfrm>
              <a:off x="3225" y="2640"/>
              <a:ext cx="96" cy="379"/>
            </a:xfrm>
            <a:custGeom>
              <a:avLst/>
              <a:gdLst>
                <a:gd name="G0" fmla="+- 0 0 0"/>
                <a:gd name="G1" fmla="+- 21600 0 0"/>
                <a:gd name="G2" fmla="+- 21600 0 0"/>
                <a:gd name="T0" fmla="*/ 0 w 21600"/>
                <a:gd name="T1" fmla="*/ 0 h 42675"/>
                <a:gd name="T2" fmla="*/ 4733 w 21600"/>
                <a:gd name="T3" fmla="*/ 42675 h 42675"/>
                <a:gd name="T4" fmla="*/ 0 w 21600"/>
                <a:gd name="T5" fmla="*/ 21600 h 42675"/>
              </a:gdLst>
              <a:ahLst/>
              <a:cxnLst>
                <a:cxn ang="0">
                  <a:pos x="T0" y="T1"/>
                </a:cxn>
                <a:cxn ang="0">
                  <a:pos x="T2" y="T3"/>
                </a:cxn>
                <a:cxn ang="0">
                  <a:pos x="T4" y="T5"/>
                </a:cxn>
              </a:cxnLst>
              <a:rect l="0" t="0" r="r" b="b"/>
              <a:pathLst>
                <a:path w="21600" h="42675" fill="none" extrusionOk="0">
                  <a:moveTo>
                    <a:pt x="-1" y="0"/>
                  </a:moveTo>
                  <a:cubicBezTo>
                    <a:pt x="11929" y="0"/>
                    <a:pt x="21600" y="9670"/>
                    <a:pt x="21600" y="21600"/>
                  </a:cubicBezTo>
                  <a:cubicBezTo>
                    <a:pt x="21600" y="31705"/>
                    <a:pt x="14593" y="40460"/>
                    <a:pt x="4733" y="42675"/>
                  </a:cubicBezTo>
                </a:path>
                <a:path w="21600" h="42675" stroke="0" extrusionOk="0">
                  <a:moveTo>
                    <a:pt x="-1" y="0"/>
                  </a:moveTo>
                  <a:cubicBezTo>
                    <a:pt x="11929" y="0"/>
                    <a:pt x="21600" y="9670"/>
                    <a:pt x="21600" y="21600"/>
                  </a:cubicBezTo>
                  <a:cubicBezTo>
                    <a:pt x="21600" y="31705"/>
                    <a:pt x="14593" y="40460"/>
                    <a:pt x="4733" y="4267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0" name="Arc 18"/>
            <p:cNvSpPr>
              <a:spLocks/>
            </p:cNvSpPr>
            <p:nvPr/>
          </p:nvSpPr>
          <p:spPr bwMode="auto">
            <a:xfrm>
              <a:off x="3225" y="2640"/>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1" name="Arc 19"/>
            <p:cNvSpPr>
              <a:spLocks/>
            </p:cNvSpPr>
            <p:nvPr/>
          </p:nvSpPr>
          <p:spPr bwMode="auto">
            <a:xfrm flipV="1">
              <a:off x="3225" y="2832"/>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2" name="Line 20"/>
            <p:cNvSpPr>
              <a:spLocks noChangeShapeType="1"/>
            </p:cNvSpPr>
            <p:nvPr/>
          </p:nvSpPr>
          <p:spPr bwMode="auto">
            <a:xfrm>
              <a:off x="3121" y="27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3" name="Line 21"/>
            <p:cNvSpPr>
              <a:spLocks noChangeShapeType="1"/>
            </p:cNvSpPr>
            <p:nvPr/>
          </p:nvSpPr>
          <p:spPr bwMode="auto">
            <a:xfrm>
              <a:off x="3129" y="292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4" name="Line 22"/>
            <p:cNvSpPr>
              <a:spLocks noChangeShapeType="1"/>
            </p:cNvSpPr>
            <p:nvPr/>
          </p:nvSpPr>
          <p:spPr bwMode="auto">
            <a:xfrm flipV="1">
              <a:off x="3121" y="25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5" name="Line 23"/>
            <p:cNvSpPr>
              <a:spLocks noChangeShapeType="1"/>
            </p:cNvSpPr>
            <p:nvPr/>
          </p:nvSpPr>
          <p:spPr bwMode="auto">
            <a:xfrm>
              <a:off x="2929" y="25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6" name="Arc 24"/>
            <p:cNvSpPr>
              <a:spLocks/>
            </p:cNvSpPr>
            <p:nvPr/>
          </p:nvSpPr>
          <p:spPr bwMode="auto">
            <a:xfrm>
              <a:off x="2722" y="2928"/>
              <a:ext cx="215"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37" name="Line 25"/>
            <p:cNvSpPr>
              <a:spLocks noChangeShapeType="1"/>
            </p:cNvSpPr>
            <p:nvPr/>
          </p:nvSpPr>
          <p:spPr bwMode="auto">
            <a:xfrm flipH="1" flipV="1">
              <a:off x="2505" y="2928"/>
              <a:ext cx="21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8" name="Line 26"/>
            <p:cNvSpPr>
              <a:spLocks noChangeShapeType="1"/>
            </p:cNvSpPr>
            <p:nvPr/>
          </p:nvSpPr>
          <p:spPr bwMode="auto">
            <a:xfrm flipH="1">
              <a:off x="2505" y="3312"/>
              <a:ext cx="259"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39" name="Line 27"/>
            <p:cNvSpPr>
              <a:spLocks noChangeShapeType="1"/>
            </p:cNvSpPr>
            <p:nvPr/>
          </p:nvSpPr>
          <p:spPr bwMode="auto">
            <a:xfrm>
              <a:off x="2505" y="2928"/>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0" name="Line 28"/>
            <p:cNvSpPr>
              <a:spLocks noChangeShapeType="1"/>
            </p:cNvSpPr>
            <p:nvPr/>
          </p:nvSpPr>
          <p:spPr bwMode="auto">
            <a:xfrm flipV="1">
              <a:off x="3129" y="29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1" name="Line 29"/>
            <p:cNvSpPr>
              <a:spLocks noChangeShapeType="1"/>
            </p:cNvSpPr>
            <p:nvPr/>
          </p:nvSpPr>
          <p:spPr bwMode="auto">
            <a:xfrm>
              <a:off x="2937" y="31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2" name="Oval 30"/>
            <p:cNvSpPr>
              <a:spLocks noChangeArrowheads="1"/>
            </p:cNvSpPr>
            <p:nvPr/>
          </p:nvSpPr>
          <p:spPr bwMode="auto">
            <a:xfrm>
              <a:off x="2401" y="25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43" name="Line 31"/>
            <p:cNvSpPr>
              <a:spLocks noChangeShapeType="1"/>
            </p:cNvSpPr>
            <p:nvPr/>
          </p:nvSpPr>
          <p:spPr bwMode="auto">
            <a:xfrm>
              <a:off x="2113" y="2448"/>
              <a:ext cx="3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4" name="Line 32"/>
            <p:cNvSpPr>
              <a:spLocks noChangeShapeType="1"/>
            </p:cNvSpPr>
            <p:nvPr/>
          </p:nvSpPr>
          <p:spPr bwMode="auto">
            <a:xfrm>
              <a:off x="2113" y="264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5" name="Line 33"/>
            <p:cNvSpPr>
              <a:spLocks noChangeShapeType="1"/>
            </p:cNvSpPr>
            <p:nvPr/>
          </p:nvSpPr>
          <p:spPr bwMode="auto">
            <a:xfrm>
              <a:off x="2113" y="321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6" name="Line 34"/>
            <p:cNvSpPr>
              <a:spLocks noChangeShapeType="1"/>
            </p:cNvSpPr>
            <p:nvPr/>
          </p:nvSpPr>
          <p:spPr bwMode="auto">
            <a:xfrm>
              <a:off x="2257"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7" name="Line 35"/>
            <p:cNvSpPr>
              <a:spLocks noChangeShapeType="1"/>
            </p:cNvSpPr>
            <p:nvPr/>
          </p:nvSpPr>
          <p:spPr bwMode="auto">
            <a:xfrm>
              <a:off x="2257" y="2640"/>
              <a:ext cx="0" cy="38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8" name="Line 36"/>
            <p:cNvSpPr>
              <a:spLocks noChangeShapeType="1"/>
            </p:cNvSpPr>
            <p:nvPr/>
          </p:nvSpPr>
          <p:spPr bwMode="auto">
            <a:xfrm>
              <a:off x="3849" y="3120"/>
              <a:ext cx="0" cy="38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49" name="Line 37"/>
            <p:cNvSpPr>
              <a:spLocks noChangeShapeType="1"/>
            </p:cNvSpPr>
            <p:nvPr/>
          </p:nvSpPr>
          <p:spPr bwMode="auto">
            <a:xfrm>
              <a:off x="2113" y="3504"/>
              <a:ext cx="17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50" name="Text Box 38"/>
            <p:cNvSpPr txBox="1">
              <a:spLocks noChangeArrowheads="1"/>
            </p:cNvSpPr>
            <p:nvPr/>
          </p:nvSpPr>
          <p:spPr bwMode="auto">
            <a:xfrm>
              <a:off x="1873" y="225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D</a:t>
              </a:r>
            </a:p>
          </p:txBody>
        </p:sp>
        <p:sp>
          <p:nvSpPr>
            <p:cNvPr id="448551" name="Text Box 39"/>
            <p:cNvSpPr txBox="1">
              <a:spLocks noChangeArrowheads="1"/>
            </p:cNvSpPr>
            <p:nvPr/>
          </p:nvSpPr>
          <p:spPr bwMode="auto">
            <a:xfrm>
              <a:off x="1796" y="254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TE</a:t>
              </a:r>
            </a:p>
          </p:txBody>
        </p:sp>
        <p:sp>
          <p:nvSpPr>
            <p:cNvPr id="448552" name="Text Box 40"/>
            <p:cNvSpPr txBox="1">
              <a:spLocks noChangeArrowheads="1"/>
            </p:cNvSpPr>
            <p:nvPr/>
          </p:nvSpPr>
          <p:spPr bwMode="auto">
            <a:xfrm>
              <a:off x="1681" y="3360"/>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CLK</a:t>
              </a:r>
            </a:p>
          </p:txBody>
        </p:sp>
        <p:sp>
          <p:nvSpPr>
            <p:cNvPr id="448553" name="Text Box 41"/>
            <p:cNvSpPr txBox="1">
              <a:spLocks noChangeArrowheads="1"/>
            </p:cNvSpPr>
            <p:nvPr/>
          </p:nvSpPr>
          <p:spPr bwMode="auto">
            <a:xfrm>
              <a:off x="4994" y="2688"/>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48554" name="Text Box 42"/>
            <p:cNvSpPr txBox="1">
              <a:spLocks noChangeArrowheads="1"/>
            </p:cNvSpPr>
            <p:nvPr/>
          </p:nvSpPr>
          <p:spPr bwMode="auto">
            <a:xfrm>
              <a:off x="4993" y="2976"/>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sp>
          <p:nvSpPr>
            <p:cNvPr id="448555" name="Text Box 43"/>
            <p:cNvSpPr txBox="1">
              <a:spLocks noChangeArrowheads="1"/>
            </p:cNvSpPr>
            <p:nvPr/>
          </p:nvSpPr>
          <p:spPr bwMode="auto">
            <a:xfrm>
              <a:off x="1873"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TI</a:t>
              </a:r>
            </a:p>
          </p:txBody>
        </p:sp>
      </p:grpSp>
      <p:sp>
        <p:nvSpPr>
          <p:cNvPr id="448556" name="Text Box 44"/>
          <p:cNvSpPr txBox="1">
            <a:spLocks noChangeArrowheads="1"/>
          </p:cNvSpPr>
          <p:nvPr/>
        </p:nvSpPr>
        <p:spPr bwMode="auto">
          <a:xfrm>
            <a:off x="762000" y="2662014"/>
            <a:ext cx="4607287"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rgbClr val="000099"/>
              </a:buClr>
              <a:buSzPct val="80000"/>
              <a:buFont typeface="Wingdings" pitchFamily="2" charset="2"/>
              <a:buChar char="®"/>
            </a:pPr>
            <a:r>
              <a:rPr lang="en-US" altLang="zh-CN" sz="2800" dirty="0">
                <a:latin typeface="Arial" charset="0"/>
              </a:rPr>
              <a:t> TE = 0 </a:t>
            </a:r>
            <a:r>
              <a:rPr lang="en-US" altLang="zh-CN" sz="2800" dirty="0">
                <a:latin typeface="Arial" charset="0"/>
                <a:sym typeface="Wingdings" pitchFamily="2" charset="2"/>
              </a:rPr>
              <a:t></a:t>
            </a:r>
            <a:r>
              <a:rPr lang="en-US" altLang="zh-CN" sz="2800" dirty="0">
                <a:latin typeface="Arial" charset="0"/>
              </a:rPr>
              <a:t> </a:t>
            </a:r>
            <a:r>
              <a:rPr lang="zh-CN" altLang="en-US" sz="2800" dirty="0">
                <a:latin typeface="Arial" charset="0"/>
                <a:ea typeface="黑体" pitchFamily="2" charset="-122"/>
              </a:rPr>
              <a:t>正常操作 </a:t>
            </a:r>
            <a:r>
              <a:rPr lang="en-US" altLang="zh-CN" sz="2800" dirty="0" smtClean="0">
                <a:latin typeface="Arial" charset="0"/>
                <a:ea typeface="黑体" pitchFamily="2" charset="-122"/>
              </a:rPr>
              <a:t>Q</a:t>
            </a:r>
            <a:r>
              <a:rPr lang="zh-CN" altLang="en-US" sz="2800" dirty="0" smtClean="0">
                <a:latin typeface="Arial" charset="0"/>
                <a:ea typeface="黑体" pitchFamily="2" charset="-122"/>
              </a:rPr>
              <a:t>*</a:t>
            </a:r>
            <a:r>
              <a:rPr lang="en-US" altLang="zh-CN" sz="2800" dirty="0" smtClean="0">
                <a:latin typeface="Arial" charset="0"/>
                <a:ea typeface="黑体" pitchFamily="2" charset="-122"/>
              </a:rPr>
              <a:t>=</a:t>
            </a:r>
            <a:r>
              <a:rPr lang="en-US" altLang="zh-CN" sz="2800" dirty="0">
                <a:latin typeface="Arial" charset="0"/>
                <a:ea typeface="黑体" pitchFamily="2" charset="-122"/>
              </a:rPr>
              <a:t>D</a:t>
            </a:r>
          </a:p>
          <a:p>
            <a:pPr>
              <a:lnSpc>
                <a:spcPct val="110000"/>
              </a:lnSpc>
              <a:spcBef>
                <a:spcPct val="20000"/>
              </a:spcBef>
              <a:buClr>
                <a:srgbClr val="000099"/>
              </a:buClr>
              <a:buSzPct val="80000"/>
              <a:buFont typeface="Wingdings" pitchFamily="2" charset="2"/>
              <a:buChar char="®"/>
            </a:pPr>
            <a:r>
              <a:rPr lang="en-US" altLang="zh-CN" sz="2800" dirty="0">
                <a:latin typeface="Arial" charset="0"/>
              </a:rPr>
              <a:t> TE = 1 </a:t>
            </a:r>
            <a:r>
              <a:rPr lang="en-US" altLang="zh-CN" sz="2800" dirty="0">
                <a:latin typeface="Arial" charset="0"/>
                <a:sym typeface="Wingdings" pitchFamily="2" charset="2"/>
              </a:rPr>
              <a:t></a:t>
            </a:r>
            <a:r>
              <a:rPr lang="en-US" altLang="zh-CN" sz="2800" dirty="0">
                <a:latin typeface="Arial" charset="0"/>
              </a:rPr>
              <a:t> </a:t>
            </a:r>
            <a:r>
              <a:rPr lang="zh-CN" altLang="en-US" sz="2800" dirty="0">
                <a:latin typeface="Arial" charset="0"/>
                <a:ea typeface="黑体" pitchFamily="2" charset="-122"/>
              </a:rPr>
              <a:t>进入测试模式</a:t>
            </a:r>
          </a:p>
        </p:txBody>
      </p:sp>
      <p:sp>
        <p:nvSpPr>
          <p:cNvPr id="448557" name="Text Box 45"/>
          <p:cNvSpPr txBox="1">
            <a:spLocks noChangeArrowheads="1"/>
          </p:cNvSpPr>
          <p:nvPr/>
        </p:nvSpPr>
        <p:spPr bwMode="auto">
          <a:xfrm>
            <a:off x="762000" y="4772744"/>
            <a:ext cx="2194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黑体" pitchFamily="2" charset="-122"/>
              </a:rPr>
              <a:t>测试使能端  </a:t>
            </a:r>
            <a:r>
              <a:rPr lang="zh-CN" altLang="en-US" sz="2400">
                <a:ea typeface="黑体" pitchFamily="2" charset="-122"/>
                <a:sym typeface="Wingdings" pitchFamily="2" charset="2"/>
              </a:rPr>
              <a:t></a:t>
            </a:r>
            <a:endParaRPr lang="zh-CN" altLang="en-US" sz="2400">
              <a:ea typeface="黑体" pitchFamily="2" charset="-122"/>
            </a:endParaRPr>
          </a:p>
        </p:txBody>
      </p:sp>
      <p:sp>
        <p:nvSpPr>
          <p:cNvPr id="448558" name="Text Box 46"/>
          <p:cNvSpPr txBox="1">
            <a:spLocks noChangeArrowheads="1"/>
          </p:cNvSpPr>
          <p:nvPr/>
        </p:nvSpPr>
        <p:spPr bwMode="auto">
          <a:xfrm>
            <a:off x="780937" y="5534744"/>
            <a:ext cx="2194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itchFamily="2" charset="-122"/>
              </a:rPr>
              <a:t>测试输入端  </a:t>
            </a:r>
            <a:r>
              <a:rPr lang="zh-CN" altLang="en-US" sz="2400" dirty="0">
                <a:ea typeface="黑体" pitchFamily="2" charset="-122"/>
                <a:sym typeface="Wingdings" pitchFamily="2" charset="2"/>
              </a:rPr>
              <a:t></a:t>
            </a:r>
            <a:endParaRPr lang="zh-CN" altLang="en-US" sz="2400" dirty="0">
              <a:ea typeface="黑体" pitchFamily="2" charset="-122"/>
            </a:endParaRPr>
          </a:p>
        </p:txBody>
      </p:sp>
      <p:grpSp>
        <p:nvGrpSpPr>
          <p:cNvPr id="448559" name="Group 47"/>
          <p:cNvGrpSpPr>
            <a:grpSpLocks/>
          </p:cNvGrpSpPr>
          <p:nvPr/>
        </p:nvGrpSpPr>
        <p:grpSpPr bwMode="auto">
          <a:xfrm>
            <a:off x="6567488" y="2602913"/>
            <a:ext cx="1981200" cy="2065338"/>
            <a:chOff x="3840" y="811"/>
            <a:chExt cx="1248" cy="1301"/>
          </a:xfrm>
        </p:grpSpPr>
        <p:grpSp>
          <p:nvGrpSpPr>
            <p:cNvPr id="448560" name="Group 48"/>
            <p:cNvGrpSpPr>
              <a:grpSpLocks/>
            </p:cNvGrpSpPr>
            <p:nvPr/>
          </p:nvGrpSpPr>
          <p:grpSpPr bwMode="auto">
            <a:xfrm>
              <a:off x="3840" y="1104"/>
              <a:ext cx="1248" cy="1008"/>
              <a:chOff x="4272" y="2160"/>
              <a:chExt cx="1248" cy="1008"/>
            </a:xfrm>
          </p:grpSpPr>
          <p:sp>
            <p:nvSpPr>
              <p:cNvPr id="448561" name="Rectangle 49"/>
              <p:cNvSpPr>
                <a:spLocks noChangeArrowheads="1"/>
              </p:cNvSpPr>
              <p:nvPr/>
            </p:nvSpPr>
            <p:spPr bwMode="auto">
              <a:xfrm>
                <a:off x="4512" y="2160"/>
                <a:ext cx="768" cy="10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sz="2400" dirty="0"/>
                  <a:t>D         </a:t>
                </a:r>
              </a:p>
              <a:p>
                <a:r>
                  <a:rPr lang="en-US" altLang="zh-CN" sz="2400" dirty="0"/>
                  <a:t>TE</a:t>
                </a:r>
              </a:p>
              <a:p>
                <a:pPr>
                  <a:lnSpc>
                    <a:spcPct val="110000"/>
                  </a:lnSpc>
                </a:pPr>
                <a:r>
                  <a:rPr lang="en-US" altLang="zh-CN" sz="2400" dirty="0"/>
                  <a:t>TI         </a:t>
                </a:r>
              </a:p>
              <a:p>
                <a:r>
                  <a:rPr lang="en-US" altLang="zh-CN" sz="2400" baseline="-25000" dirty="0"/>
                  <a:t>  </a:t>
                </a:r>
                <a:r>
                  <a:rPr lang="en-US" altLang="zh-CN" sz="2400" dirty="0"/>
                  <a:t>CLK   </a:t>
                </a:r>
              </a:p>
            </p:txBody>
          </p:sp>
          <p:sp>
            <p:nvSpPr>
              <p:cNvPr id="448562" name="Line 50"/>
              <p:cNvSpPr>
                <a:spLocks noChangeShapeType="1"/>
              </p:cNvSpPr>
              <p:nvPr/>
            </p:nvSpPr>
            <p:spPr bwMode="auto">
              <a:xfrm>
                <a:off x="5280"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3" name="Line 51"/>
              <p:cNvSpPr>
                <a:spLocks noChangeShapeType="1"/>
              </p:cNvSpPr>
              <p:nvPr/>
            </p:nvSpPr>
            <p:spPr bwMode="auto">
              <a:xfrm>
                <a:off x="5376" y="28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4" name="Oval 52"/>
              <p:cNvSpPr>
                <a:spLocks noChangeArrowheads="1"/>
              </p:cNvSpPr>
              <p:nvPr/>
            </p:nvSpPr>
            <p:spPr bwMode="auto">
              <a:xfrm>
                <a:off x="5280" y="28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8565" name="Line 53"/>
              <p:cNvSpPr>
                <a:spLocks noChangeShapeType="1"/>
              </p:cNvSpPr>
              <p:nvPr/>
            </p:nvSpPr>
            <p:spPr bwMode="auto">
              <a:xfrm>
                <a:off x="4272"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6" name="Line 54"/>
              <p:cNvSpPr>
                <a:spLocks noChangeShapeType="1"/>
              </p:cNvSpPr>
              <p:nvPr/>
            </p:nvSpPr>
            <p:spPr bwMode="auto">
              <a:xfrm>
                <a:off x="4272"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48567" name="Group 55"/>
              <p:cNvGrpSpPr>
                <a:grpSpLocks/>
              </p:cNvGrpSpPr>
              <p:nvPr/>
            </p:nvGrpSpPr>
            <p:grpSpPr bwMode="auto">
              <a:xfrm>
                <a:off x="4512" y="2976"/>
                <a:ext cx="96" cy="96"/>
                <a:chOff x="1920" y="1440"/>
                <a:chExt cx="192" cy="288"/>
              </a:xfrm>
            </p:grpSpPr>
            <p:sp>
              <p:nvSpPr>
                <p:cNvPr id="448568" name="Line 56"/>
                <p:cNvSpPr>
                  <a:spLocks noChangeShapeType="1"/>
                </p:cNvSpPr>
                <p:nvPr/>
              </p:nvSpPr>
              <p:spPr bwMode="auto">
                <a:xfrm>
                  <a:off x="1920" y="1440"/>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69" name="Line 57"/>
                <p:cNvSpPr>
                  <a:spLocks noChangeShapeType="1"/>
                </p:cNvSpPr>
                <p:nvPr/>
              </p:nvSpPr>
              <p:spPr bwMode="auto">
                <a:xfrm flipH="1">
                  <a:off x="1920" y="1584"/>
                  <a:ext cx="192"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48570" name="Line 58"/>
              <p:cNvSpPr>
                <a:spLocks noChangeShapeType="1"/>
              </p:cNvSpPr>
              <p:nvPr/>
            </p:nvSpPr>
            <p:spPr bwMode="auto">
              <a:xfrm>
                <a:off x="4272"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71" name="Line 59"/>
              <p:cNvSpPr>
                <a:spLocks noChangeShapeType="1"/>
              </p:cNvSpPr>
              <p:nvPr/>
            </p:nvSpPr>
            <p:spPr bwMode="auto">
              <a:xfrm>
                <a:off x="4272" y="27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8572" name="Text Box 60"/>
              <p:cNvSpPr txBox="1">
                <a:spLocks noChangeArrowheads="1"/>
              </p:cNvSpPr>
              <p:nvPr/>
            </p:nvSpPr>
            <p:spPr bwMode="auto">
              <a:xfrm>
                <a:off x="5041" y="2304"/>
                <a:ext cx="26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Q</a:t>
                </a:r>
              </a:p>
              <a:p>
                <a:endParaRPr lang="en-US" altLang="zh-CN" sz="2400" dirty="0" smtClean="0"/>
              </a:p>
              <a:p>
                <a:r>
                  <a:rPr lang="en-US" altLang="zh-CN" sz="2400" dirty="0" smtClean="0"/>
                  <a:t>Q</a:t>
                </a:r>
                <a:endParaRPr lang="en-US" altLang="zh-CN" sz="2400" dirty="0"/>
              </a:p>
            </p:txBody>
          </p:sp>
        </p:grpSp>
        <p:sp>
          <p:nvSpPr>
            <p:cNvPr id="448573" name="Text Box 61"/>
            <p:cNvSpPr txBox="1">
              <a:spLocks noChangeArrowheads="1"/>
            </p:cNvSpPr>
            <p:nvPr/>
          </p:nvSpPr>
          <p:spPr bwMode="auto">
            <a:xfrm>
              <a:off x="4081" y="811"/>
              <a:ext cx="7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黑体" pitchFamily="2" charset="-122"/>
                </a:rPr>
                <a:t>逻辑符号</a:t>
              </a:r>
            </a:p>
          </p:txBody>
        </p:sp>
      </p:grpSp>
      <p:sp>
        <p:nvSpPr>
          <p:cNvPr id="64" name="矩形 9"/>
          <p:cNvSpPr>
            <a:spLocks noChangeArrowheads="1"/>
          </p:cNvSpPr>
          <p:nvPr/>
        </p:nvSpPr>
        <p:spPr bwMode="auto">
          <a:xfrm>
            <a:off x="304800" y="1216025"/>
            <a:ext cx="7924800" cy="1261884"/>
          </a:xfrm>
          <a:prstGeom prst="rect">
            <a:avLst/>
          </a:prstGeom>
          <a:noFill/>
          <a:ln w="9525">
            <a:noFill/>
            <a:miter lim="800000"/>
            <a:headEnd/>
            <a:tailEnd/>
          </a:ln>
        </p:spPr>
        <p:txBody>
          <a:bodyPr wrap="square">
            <a:spAutoFit/>
          </a:bodyPr>
          <a:lstStyle/>
          <a:p>
            <a:pPr>
              <a:buFont typeface="Arial" pitchFamily="34" charset="0"/>
              <a:buChar char="•"/>
            </a:pPr>
            <a:r>
              <a:rPr lang="zh-CN" altLang="en-US" sz="2800" dirty="0"/>
              <a:t>扫描触发器除了</a:t>
            </a:r>
            <a:r>
              <a:rPr lang="en-US" altLang="zh-CN" sz="2800" dirty="0"/>
              <a:t>D</a:t>
            </a:r>
            <a:r>
              <a:rPr lang="zh-CN" altLang="en-US" sz="2800" dirty="0"/>
              <a:t>输入端以外，还有两个输入端。</a:t>
            </a:r>
            <a:endParaRPr lang="en-US" altLang="zh-CN" sz="2800" dirty="0"/>
          </a:p>
          <a:p>
            <a:pPr lvl="1">
              <a:buFont typeface="Arial" pitchFamily="34" charset="0"/>
              <a:buChar char="•"/>
            </a:pPr>
            <a:r>
              <a:rPr lang="en-US" altLang="zh-CN" sz="2400" dirty="0"/>
              <a:t>TI</a:t>
            </a:r>
            <a:r>
              <a:rPr lang="zh-CN" altLang="en-US" sz="2400" dirty="0"/>
              <a:t>即</a:t>
            </a:r>
            <a:r>
              <a:rPr lang="en-US" altLang="zh-CN" sz="2400" dirty="0"/>
              <a:t>Test Input</a:t>
            </a:r>
            <a:r>
              <a:rPr lang="zh-CN" altLang="en-US" sz="2400" dirty="0"/>
              <a:t>，用来输入测试序列（测试向量）。</a:t>
            </a:r>
            <a:endParaRPr lang="en-US" altLang="zh-CN" sz="2400" dirty="0"/>
          </a:p>
          <a:p>
            <a:pPr lvl="1">
              <a:buFont typeface="Arial" pitchFamily="34" charset="0"/>
              <a:buChar char="•"/>
            </a:pPr>
            <a:r>
              <a:rPr lang="en-US" altLang="zh-CN" sz="2400" dirty="0"/>
              <a:t>TE</a:t>
            </a:r>
            <a:r>
              <a:rPr lang="zh-CN" altLang="en-US" sz="2400" dirty="0"/>
              <a:t>即</a:t>
            </a:r>
            <a:r>
              <a:rPr lang="en-US" altLang="zh-CN" sz="2400" dirty="0"/>
              <a:t>Test Enable</a:t>
            </a:r>
            <a:r>
              <a:rPr lang="zh-CN" altLang="en-US" sz="2400" dirty="0"/>
              <a:t>，用来控制触发器工作状态</a:t>
            </a:r>
            <a:r>
              <a:rPr lang="zh-CN" altLang="en-US" sz="2400" dirty="0" smtClean="0"/>
              <a:t>。</a:t>
            </a:r>
            <a:endParaRPr lang="en-US" altLang="zh-CN" sz="2400" dirty="0"/>
          </a:p>
        </p:txBody>
      </p:sp>
    </p:spTree>
    <p:extLst>
      <p:ext uri="{BB962C8B-B14F-4D97-AF65-F5344CB8AC3E}">
        <p14:creationId xmlns:p14="http://schemas.microsoft.com/office/powerpoint/2010/main" val="2325247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8556">
                                            <p:txEl>
                                              <p:pRg st="0" end="0"/>
                                            </p:txEl>
                                          </p:spTgt>
                                        </p:tgtEl>
                                        <p:attrNameLst>
                                          <p:attrName>style.visibility</p:attrName>
                                        </p:attrNameLst>
                                      </p:cBhvr>
                                      <p:to>
                                        <p:strVal val="visible"/>
                                      </p:to>
                                    </p:set>
                                    <p:animEffect transition="in" filter="blinds(horizontal)">
                                      <p:cBhvr>
                                        <p:cTn id="12" dur="500"/>
                                        <p:tgtEl>
                                          <p:spTgt spid="448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8556">
                                            <p:txEl>
                                              <p:pRg st="1" end="1"/>
                                            </p:txEl>
                                          </p:spTgt>
                                        </p:tgtEl>
                                        <p:attrNameLst>
                                          <p:attrName>style.visibility</p:attrName>
                                        </p:attrNameLst>
                                      </p:cBhvr>
                                      <p:to>
                                        <p:strVal val="visible"/>
                                      </p:to>
                                    </p:set>
                                    <p:animEffect transition="in" filter="blinds(horizontal)">
                                      <p:cBhvr>
                                        <p:cTn id="17" dur="500"/>
                                        <p:tgtEl>
                                          <p:spTgt spid="448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8557"/>
                                        </p:tgtEl>
                                        <p:attrNameLst>
                                          <p:attrName>style.visibility</p:attrName>
                                        </p:attrNameLst>
                                      </p:cBhvr>
                                      <p:to>
                                        <p:strVal val="visible"/>
                                      </p:to>
                                    </p:set>
                                    <p:animEffect transition="in" filter="blinds(horizontal)">
                                      <p:cBhvr>
                                        <p:cTn id="22" dur="500"/>
                                        <p:tgtEl>
                                          <p:spTgt spid="4485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8558"/>
                                        </p:tgtEl>
                                        <p:attrNameLst>
                                          <p:attrName>style.visibility</p:attrName>
                                        </p:attrNameLst>
                                      </p:cBhvr>
                                      <p:to>
                                        <p:strVal val="visible"/>
                                      </p:to>
                                    </p:set>
                                    <p:animEffect transition="in" filter="blinds(horizontal)">
                                      <p:cBhvr>
                                        <p:cTn id="27" dur="500"/>
                                        <p:tgtEl>
                                          <p:spTgt spid="448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8559"/>
                                        </p:tgtEl>
                                        <p:attrNameLst>
                                          <p:attrName>style.visibility</p:attrName>
                                        </p:attrNameLst>
                                      </p:cBhvr>
                                      <p:to>
                                        <p:strVal val="visible"/>
                                      </p:to>
                                    </p:set>
                                    <p:animEffect transition="in" filter="blinds(horizontal)">
                                      <p:cBhvr>
                                        <p:cTn id="32" dur="500"/>
                                        <p:tgtEl>
                                          <p:spTgt spid="44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6" grpId="0" build="p" autoUpdateAnimBg="0"/>
      <p:bldP spid="448557" grpId="0" autoUpdateAnimBg="0"/>
      <p:bldP spid="44855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190500" y="3407038"/>
            <a:ext cx="641114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20000"/>
              </a:spcBef>
              <a:buClr>
                <a:srgbClr val="000099"/>
              </a:buClr>
              <a:buSzPct val="80000"/>
            </a:pPr>
            <a:r>
              <a:rPr lang="en-US" altLang="zh-CN" sz="2400" dirty="0">
                <a:latin typeface="Tahoma" pitchFamily="34" charset="0"/>
              </a:rPr>
              <a:t>TE = 0 </a:t>
            </a:r>
            <a:r>
              <a:rPr lang="en-US" altLang="zh-CN" sz="2400" dirty="0">
                <a:latin typeface="Tahoma" pitchFamily="34" charset="0"/>
                <a:sym typeface="Wingdings" pitchFamily="2" charset="2"/>
              </a:rPr>
              <a:t></a:t>
            </a:r>
            <a:r>
              <a:rPr lang="en-US" altLang="zh-CN" sz="2400" dirty="0">
                <a:latin typeface="Tahoma" pitchFamily="34" charset="0"/>
              </a:rPr>
              <a:t> </a:t>
            </a:r>
            <a:r>
              <a:rPr lang="zh-CN" altLang="en-US" sz="2400" dirty="0">
                <a:latin typeface="Tahoma" pitchFamily="34" charset="0"/>
                <a:ea typeface="黑体" pitchFamily="2" charset="-122"/>
              </a:rPr>
              <a:t>正常操作</a:t>
            </a:r>
            <a:endParaRPr lang="en-US" altLang="zh-CN" sz="2400" dirty="0">
              <a:latin typeface="Tahoma" pitchFamily="34" charset="0"/>
              <a:ea typeface="黑体" pitchFamily="2" charset="-122"/>
            </a:endParaRPr>
          </a:p>
          <a:p>
            <a:pPr>
              <a:lnSpc>
                <a:spcPct val="110000"/>
              </a:lnSpc>
              <a:spcBef>
                <a:spcPct val="20000"/>
              </a:spcBef>
              <a:buClr>
                <a:srgbClr val="000099"/>
              </a:buClr>
              <a:buSzPct val="80000"/>
            </a:pPr>
            <a:r>
              <a:rPr lang="en-US" altLang="zh-CN" sz="2400" dirty="0">
                <a:latin typeface="Tahoma" pitchFamily="34" charset="0"/>
              </a:rPr>
              <a:t>TE = 1 </a:t>
            </a:r>
            <a:r>
              <a:rPr lang="en-US" altLang="zh-CN" sz="2400" dirty="0">
                <a:latin typeface="Tahoma" pitchFamily="34" charset="0"/>
                <a:sym typeface="Wingdings" pitchFamily="2" charset="2"/>
              </a:rPr>
              <a:t></a:t>
            </a:r>
            <a:r>
              <a:rPr lang="en-US" altLang="zh-CN" sz="2400" dirty="0">
                <a:latin typeface="Tahoma" pitchFamily="34" charset="0"/>
              </a:rPr>
              <a:t> </a:t>
            </a:r>
            <a:r>
              <a:rPr lang="zh-CN" altLang="en-US" sz="2400" dirty="0">
                <a:latin typeface="Tahoma" pitchFamily="34" charset="0"/>
                <a:ea typeface="黑体" pitchFamily="2" charset="-122"/>
              </a:rPr>
              <a:t>进行测试</a:t>
            </a:r>
            <a:endParaRPr lang="en-US" altLang="zh-CN" sz="2400" dirty="0">
              <a:latin typeface="Tahoma" pitchFamily="34" charset="0"/>
              <a:ea typeface="黑体" pitchFamily="2" charset="-122"/>
            </a:endParaRPr>
          </a:p>
          <a:p>
            <a:pPr lvl="1">
              <a:lnSpc>
                <a:spcPct val="110000"/>
              </a:lnSpc>
              <a:spcBef>
                <a:spcPct val="20000"/>
              </a:spcBef>
              <a:buClr>
                <a:srgbClr val="CC0000"/>
              </a:buClr>
              <a:buSzPct val="70000"/>
            </a:pPr>
            <a:r>
              <a:rPr lang="zh-CN" altLang="en-US" sz="2000" dirty="0">
                <a:latin typeface="Tahoma" pitchFamily="34" charset="0"/>
                <a:ea typeface="黑体" pitchFamily="2" charset="-122"/>
              </a:rPr>
              <a:t>每个触发器的输出端</a:t>
            </a:r>
            <a:r>
              <a:rPr lang="en-US" altLang="zh-CN" sz="2000" dirty="0">
                <a:latin typeface="Tahoma" pitchFamily="34" charset="0"/>
              </a:rPr>
              <a:t>Q</a:t>
            </a:r>
            <a:r>
              <a:rPr lang="zh-CN" altLang="en-US" sz="2000" dirty="0">
                <a:latin typeface="Tahoma" pitchFamily="34" charset="0"/>
                <a:ea typeface="黑体" pitchFamily="2" charset="-122"/>
              </a:rPr>
              <a:t>都与后一个触发器的</a:t>
            </a:r>
            <a:r>
              <a:rPr lang="en-US" altLang="zh-CN" sz="2000" dirty="0">
                <a:latin typeface="Tahoma" pitchFamily="34" charset="0"/>
              </a:rPr>
              <a:t>TI</a:t>
            </a:r>
            <a:r>
              <a:rPr lang="zh-CN" altLang="en-US" sz="2000" dirty="0">
                <a:latin typeface="Tahoma" pitchFamily="34" charset="0"/>
                <a:ea typeface="黑体" pitchFamily="2" charset="-122"/>
              </a:rPr>
              <a:t>端连接</a:t>
            </a:r>
          </a:p>
          <a:p>
            <a:pPr lvl="1">
              <a:lnSpc>
                <a:spcPct val="110000"/>
              </a:lnSpc>
              <a:spcBef>
                <a:spcPct val="20000"/>
              </a:spcBef>
              <a:buClr>
                <a:srgbClr val="CC0000"/>
              </a:buClr>
              <a:buSzPct val="70000"/>
            </a:pPr>
            <a:r>
              <a:rPr lang="en-US" altLang="zh-CN" sz="2000" dirty="0">
                <a:latin typeface="Tahoma" pitchFamily="34" charset="0"/>
                <a:ea typeface="黑体" pitchFamily="2" charset="-122"/>
              </a:rPr>
              <a:t>TIN </a:t>
            </a:r>
            <a:r>
              <a:rPr lang="zh-CN" altLang="en-US" sz="2000" dirty="0">
                <a:latin typeface="Tahoma" pitchFamily="34" charset="0"/>
                <a:ea typeface="黑体" pitchFamily="2" charset="-122"/>
              </a:rPr>
              <a:t>端扫入一组测试向量（需若干个时钟触发沿）</a:t>
            </a:r>
          </a:p>
          <a:p>
            <a:pPr lvl="1">
              <a:lnSpc>
                <a:spcPct val="110000"/>
              </a:lnSpc>
              <a:spcBef>
                <a:spcPct val="20000"/>
              </a:spcBef>
              <a:buClr>
                <a:srgbClr val="CC0000"/>
              </a:buClr>
              <a:buSzPct val="70000"/>
            </a:pPr>
            <a:r>
              <a:rPr lang="zh-CN" altLang="en-US" sz="2000" dirty="0">
                <a:latin typeface="Tahoma" pitchFamily="34" charset="0"/>
                <a:ea typeface="黑体" pitchFamily="2" charset="-122"/>
              </a:rPr>
              <a:t>再经过若干个时钟的正常操作（</a:t>
            </a:r>
            <a:r>
              <a:rPr lang="en-US" altLang="zh-CN" sz="2000" dirty="0">
                <a:latin typeface="Tahoma" pitchFamily="34" charset="0"/>
                <a:ea typeface="黑体" pitchFamily="2" charset="-122"/>
              </a:rPr>
              <a:t>TE=0）</a:t>
            </a:r>
          </a:p>
          <a:p>
            <a:pPr lvl="1">
              <a:lnSpc>
                <a:spcPct val="110000"/>
              </a:lnSpc>
              <a:spcBef>
                <a:spcPct val="20000"/>
              </a:spcBef>
              <a:buClr>
                <a:srgbClr val="CC0000"/>
              </a:buClr>
              <a:buSzPct val="70000"/>
            </a:pPr>
            <a:r>
              <a:rPr lang="zh-CN" altLang="en-US" sz="2000" dirty="0">
                <a:latin typeface="Tahoma" pitchFamily="34" charset="0"/>
                <a:ea typeface="黑体" pitchFamily="2" charset="-122"/>
              </a:rPr>
              <a:t>可以在</a:t>
            </a:r>
            <a:r>
              <a:rPr lang="en-US" altLang="zh-CN" sz="2000" dirty="0">
                <a:latin typeface="Tahoma" pitchFamily="34" charset="0"/>
                <a:ea typeface="黑体" pitchFamily="2" charset="-122"/>
              </a:rPr>
              <a:t>TO</a:t>
            </a:r>
            <a:r>
              <a:rPr lang="zh-CN" altLang="en-US" sz="2000" dirty="0">
                <a:latin typeface="Tahoma" pitchFamily="34" charset="0"/>
                <a:ea typeface="黑体" pitchFamily="2" charset="-122"/>
              </a:rPr>
              <a:t>端观察（扫出）电路的新状态</a:t>
            </a:r>
          </a:p>
        </p:txBody>
      </p:sp>
      <p:graphicFrame>
        <p:nvGraphicFramePr>
          <p:cNvPr id="449539" name="Object 3"/>
          <p:cNvGraphicFramePr>
            <a:graphicFrameLocks noChangeAspect="1"/>
          </p:cNvGraphicFramePr>
          <p:nvPr>
            <p:extLst>
              <p:ext uri="{D42A27DB-BD31-4B8C-83A1-F6EECF244321}">
                <p14:modId xmlns:p14="http://schemas.microsoft.com/office/powerpoint/2010/main" val="3391523602"/>
              </p:ext>
            </p:extLst>
          </p:nvPr>
        </p:nvGraphicFramePr>
        <p:xfrm>
          <a:off x="609600" y="1187152"/>
          <a:ext cx="8077200" cy="2133600"/>
        </p:xfrm>
        <a:graphic>
          <a:graphicData uri="http://schemas.openxmlformats.org/presentationml/2006/ole">
            <mc:AlternateContent xmlns:mc="http://schemas.openxmlformats.org/markup-compatibility/2006">
              <mc:Choice xmlns:v="urn:schemas-microsoft-com:vml" Requires="v">
                <p:oleObj spid="_x0000_s29846" name="Image" r:id="rId4" imgW="10374603" imgH="2590476" progId="Photoshop.Image.7">
                  <p:embed/>
                </p:oleObj>
              </mc:Choice>
              <mc:Fallback>
                <p:oleObj name="Image" r:id="rId4" imgW="10374603" imgH="2590476"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187152"/>
                        <a:ext cx="8077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40" name="Text Box 4"/>
          <p:cNvSpPr txBox="1">
            <a:spLocks noChangeArrowheads="1"/>
          </p:cNvSpPr>
          <p:nvPr/>
        </p:nvSpPr>
        <p:spPr bwMode="auto">
          <a:xfrm>
            <a:off x="28575" y="2025352"/>
            <a:ext cx="65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itchFamily="34" charset="0"/>
              </a:rPr>
              <a:t>TIN</a:t>
            </a:r>
          </a:p>
        </p:txBody>
      </p:sp>
      <p:sp>
        <p:nvSpPr>
          <p:cNvPr id="449541" name="Text Box 5"/>
          <p:cNvSpPr txBox="1">
            <a:spLocks noChangeArrowheads="1"/>
          </p:cNvSpPr>
          <p:nvPr/>
        </p:nvSpPr>
        <p:spPr bwMode="auto">
          <a:xfrm>
            <a:off x="85725" y="2711152"/>
            <a:ext cx="61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accent2"/>
                </a:solidFill>
              </a:rPr>
              <a:t>CLK</a:t>
            </a:r>
          </a:p>
        </p:txBody>
      </p:sp>
      <p:sp>
        <p:nvSpPr>
          <p:cNvPr id="449542" name="Text Box 6"/>
          <p:cNvSpPr txBox="1">
            <a:spLocks noChangeArrowheads="1"/>
          </p:cNvSpPr>
          <p:nvPr/>
        </p:nvSpPr>
        <p:spPr bwMode="auto">
          <a:xfrm>
            <a:off x="190500" y="3000077"/>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hlink"/>
                </a:solidFill>
                <a:latin typeface="Tahoma" pitchFamily="34" charset="0"/>
              </a:rPr>
              <a:t>TE</a:t>
            </a:r>
          </a:p>
        </p:txBody>
      </p:sp>
      <p:sp>
        <p:nvSpPr>
          <p:cNvPr id="449543" name="Text Box 7"/>
          <p:cNvSpPr txBox="1">
            <a:spLocks noChangeArrowheads="1"/>
          </p:cNvSpPr>
          <p:nvPr/>
        </p:nvSpPr>
        <p:spPr bwMode="auto">
          <a:xfrm>
            <a:off x="8609013" y="2025352"/>
            <a:ext cx="534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Tahoma" pitchFamily="34" charset="0"/>
              </a:rPr>
              <a:t>TO</a:t>
            </a:r>
          </a:p>
        </p:txBody>
      </p:sp>
      <p:sp>
        <p:nvSpPr>
          <p:cNvPr id="449544" name="Line 8"/>
          <p:cNvSpPr>
            <a:spLocks noChangeShapeType="1"/>
          </p:cNvSpPr>
          <p:nvPr/>
        </p:nvSpPr>
        <p:spPr bwMode="auto">
          <a:xfrm>
            <a:off x="762000" y="2939752"/>
            <a:ext cx="624840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5" name="Line 9"/>
          <p:cNvSpPr>
            <a:spLocks noChangeShapeType="1"/>
          </p:cNvSpPr>
          <p:nvPr/>
        </p:nvSpPr>
        <p:spPr bwMode="auto">
          <a:xfrm>
            <a:off x="685800" y="3168352"/>
            <a:ext cx="6019800" cy="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6" name="Line 10"/>
          <p:cNvSpPr>
            <a:spLocks noChangeShapeType="1"/>
          </p:cNvSpPr>
          <p:nvPr/>
        </p:nvSpPr>
        <p:spPr bwMode="auto">
          <a:xfrm flipV="1">
            <a:off x="6705600" y="1872952"/>
            <a:ext cx="0" cy="12954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7" name="Line 11"/>
          <p:cNvSpPr>
            <a:spLocks noChangeShapeType="1"/>
          </p:cNvSpPr>
          <p:nvPr/>
        </p:nvSpPr>
        <p:spPr bwMode="auto">
          <a:xfrm>
            <a:off x="4953000"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8" name="Line 12"/>
          <p:cNvSpPr>
            <a:spLocks noChangeShapeType="1"/>
          </p:cNvSpPr>
          <p:nvPr/>
        </p:nvSpPr>
        <p:spPr bwMode="auto">
          <a:xfrm>
            <a:off x="3008313"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49" name="Line 13"/>
          <p:cNvSpPr>
            <a:spLocks noChangeShapeType="1"/>
          </p:cNvSpPr>
          <p:nvPr/>
        </p:nvSpPr>
        <p:spPr bwMode="auto">
          <a:xfrm>
            <a:off x="939800" y="1872952"/>
            <a:ext cx="0" cy="1295400"/>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0" name="Line 14"/>
          <p:cNvSpPr>
            <a:spLocks noChangeShapeType="1"/>
          </p:cNvSpPr>
          <p:nvPr/>
        </p:nvSpPr>
        <p:spPr bwMode="auto">
          <a:xfrm>
            <a:off x="1143000"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1" name="Line 15"/>
          <p:cNvSpPr>
            <a:spLocks noChangeShapeType="1"/>
          </p:cNvSpPr>
          <p:nvPr/>
        </p:nvSpPr>
        <p:spPr bwMode="auto">
          <a:xfrm>
            <a:off x="3163888"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2" name="Line 16"/>
          <p:cNvSpPr>
            <a:spLocks noChangeShapeType="1"/>
          </p:cNvSpPr>
          <p:nvPr/>
        </p:nvSpPr>
        <p:spPr bwMode="auto">
          <a:xfrm>
            <a:off x="5146675" y="2558752"/>
            <a:ext cx="0" cy="381000"/>
          </a:xfrm>
          <a:prstGeom prst="line">
            <a:avLst/>
          </a:prstGeom>
          <a:noFill/>
          <a:ln w="28575">
            <a:solidFill>
              <a:schemeClr val="accent2"/>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9553" name="Line 17"/>
          <p:cNvSpPr>
            <a:spLocks noChangeShapeType="1"/>
          </p:cNvSpPr>
          <p:nvPr/>
        </p:nvSpPr>
        <p:spPr bwMode="auto">
          <a:xfrm>
            <a:off x="6973888" y="2558752"/>
            <a:ext cx="0" cy="38100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Rectangle 2"/>
          <p:cNvSpPr txBox="1">
            <a:spLocks noChangeArrowheads="1"/>
          </p:cNvSpPr>
          <p:nvPr/>
        </p:nvSpPr>
        <p:spPr>
          <a:xfrm>
            <a:off x="1000100" y="185720"/>
            <a:ext cx="6905625"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smtClean="0"/>
              <a:t>扫描触发器</a:t>
            </a:r>
            <a:endParaRPr lang="zh-CN" altLang="en-US" dirty="0"/>
          </a:p>
        </p:txBody>
      </p:sp>
      <p:pic>
        <p:nvPicPr>
          <p:cNvPr id="21" name="Picture 5"/>
          <p:cNvPicPr>
            <a:picLocks noChangeAspect="1" noChangeArrowheads="1"/>
          </p:cNvPicPr>
          <p:nvPr/>
        </p:nvPicPr>
        <p:blipFill>
          <a:blip r:embed="rId6" cstate="print"/>
          <a:srcRect/>
          <a:stretch>
            <a:fillRect/>
          </a:stretch>
        </p:blipFill>
        <p:spPr bwMode="auto">
          <a:xfrm>
            <a:off x="6516216" y="3407038"/>
            <a:ext cx="2520950" cy="2025650"/>
          </a:xfrm>
          <a:prstGeom prst="rect">
            <a:avLst/>
          </a:prstGeom>
          <a:noFill/>
          <a:ln w="9525">
            <a:noFill/>
            <a:miter lim="800000"/>
            <a:headEnd/>
            <a:tailEnd/>
          </a:ln>
        </p:spPr>
      </p:pic>
      <p:sp>
        <p:nvSpPr>
          <p:cNvPr id="2" name="日期占位符 1"/>
          <p:cNvSpPr>
            <a:spLocks noGrp="1"/>
          </p:cNvSpPr>
          <p:nvPr>
            <p:ph type="dt" sz="half" idx="10"/>
          </p:nvPr>
        </p:nvSpPr>
        <p:spPr/>
        <p:txBody>
          <a:bodyPr/>
          <a:lstStyle/>
          <a:p>
            <a:pPr>
              <a:defRPr/>
            </a:pPr>
            <a:fld id="{D9CABE3E-C05A-4143-BE81-31CB59F22281}" type="datetime1">
              <a:rPr lang="zh-CN" altLang="en-US" smtClean="0"/>
              <a:t>2016/5/5</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4" name="灯片编号占位符 3"/>
          <p:cNvSpPr>
            <a:spLocks noGrp="1"/>
          </p:cNvSpPr>
          <p:nvPr>
            <p:ph type="sldNum" sz="quarter" idx="12"/>
          </p:nvPr>
        </p:nvSpPr>
        <p:spPr/>
        <p:txBody>
          <a:bodyPr/>
          <a:lstStyle/>
          <a:p>
            <a:pPr>
              <a:defRPr/>
            </a:pPr>
            <a:fld id="{D1E9ADD9-39E3-426F-AA71-39AD7C7A7672}" type="slidenum">
              <a:rPr lang="en-US" altLang="zh-CN" smtClean="0"/>
              <a:pPr>
                <a:defRPr/>
              </a:pPr>
              <a:t>48</a:t>
            </a:fld>
            <a:endParaRPr lang="en-US" altLang="zh-CN"/>
          </a:p>
        </p:txBody>
      </p:sp>
    </p:spTree>
    <p:extLst>
      <p:ext uri="{BB962C8B-B14F-4D97-AF65-F5344CB8AC3E}">
        <p14:creationId xmlns:p14="http://schemas.microsoft.com/office/powerpoint/2010/main" val="1895016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blinds(horizontal)">
                                      <p:cBhvr>
                                        <p:cTn id="7" dur="500"/>
                                        <p:tgtEl>
                                          <p:spTgt spid="449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8">
                                            <p:txEl>
                                              <p:pRg st="1" end="1"/>
                                            </p:txEl>
                                          </p:spTgt>
                                        </p:tgtEl>
                                        <p:attrNameLst>
                                          <p:attrName>style.visibility</p:attrName>
                                        </p:attrNameLst>
                                      </p:cBhvr>
                                      <p:to>
                                        <p:strVal val="visible"/>
                                      </p:to>
                                    </p:set>
                                    <p:animEffect transition="in" filter="blinds(horizontal)">
                                      <p:cBhvr>
                                        <p:cTn id="12" dur="500"/>
                                        <p:tgtEl>
                                          <p:spTgt spid="449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8">
                                            <p:txEl>
                                              <p:pRg st="2" end="2"/>
                                            </p:txEl>
                                          </p:spTgt>
                                        </p:tgtEl>
                                        <p:attrNameLst>
                                          <p:attrName>style.visibility</p:attrName>
                                        </p:attrNameLst>
                                      </p:cBhvr>
                                      <p:to>
                                        <p:strVal val="visible"/>
                                      </p:to>
                                    </p:set>
                                    <p:animEffect transition="in" filter="blinds(horizontal)">
                                      <p:cBhvr>
                                        <p:cTn id="17" dur="500"/>
                                        <p:tgtEl>
                                          <p:spTgt spid="4495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8">
                                            <p:txEl>
                                              <p:pRg st="3" end="3"/>
                                            </p:txEl>
                                          </p:spTgt>
                                        </p:tgtEl>
                                        <p:attrNameLst>
                                          <p:attrName>style.visibility</p:attrName>
                                        </p:attrNameLst>
                                      </p:cBhvr>
                                      <p:to>
                                        <p:strVal val="visible"/>
                                      </p:to>
                                    </p:set>
                                    <p:animEffect transition="in" filter="blinds(horizontal)">
                                      <p:cBhvr>
                                        <p:cTn id="22" dur="500"/>
                                        <p:tgtEl>
                                          <p:spTgt spid="4495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8">
                                            <p:txEl>
                                              <p:pRg st="4" end="4"/>
                                            </p:txEl>
                                          </p:spTgt>
                                        </p:tgtEl>
                                        <p:attrNameLst>
                                          <p:attrName>style.visibility</p:attrName>
                                        </p:attrNameLst>
                                      </p:cBhvr>
                                      <p:to>
                                        <p:strVal val="visible"/>
                                      </p:to>
                                    </p:set>
                                    <p:animEffect transition="in" filter="blinds(horizontal)">
                                      <p:cBhvr>
                                        <p:cTn id="27" dur="500"/>
                                        <p:tgtEl>
                                          <p:spTgt spid="4495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9538">
                                            <p:txEl>
                                              <p:pRg st="5" end="5"/>
                                            </p:txEl>
                                          </p:spTgt>
                                        </p:tgtEl>
                                        <p:attrNameLst>
                                          <p:attrName>style.visibility</p:attrName>
                                        </p:attrNameLst>
                                      </p:cBhvr>
                                      <p:to>
                                        <p:strVal val="visible"/>
                                      </p:to>
                                    </p:set>
                                    <p:animEffect transition="in" filter="blinds(horizontal)">
                                      <p:cBhvr>
                                        <p:cTn id="32" dur="500"/>
                                        <p:tgtEl>
                                          <p:spTgt spid="449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zh-CN" altLang="en-US" smtClean="0"/>
              <a:t>扫描触发器</a:t>
            </a:r>
          </a:p>
        </p:txBody>
      </p:sp>
      <p:pic>
        <p:nvPicPr>
          <p:cNvPr id="41989" name="Picture 3"/>
          <p:cNvPicPr>
            <a:picLocks noGrp="1" noChangeAspect="1" noChangeArrowheads="1"/>
          </p:cNvPicPr>
          <p:nvPr>
            <p:ph idx="1"/>
          </p:nvPr>
        </p:nvPicPr>
        <p:blipFill>
          <a:blip r:embed="rId3" cstate="print"/>
          <a:srcRect/>
          <a:stretch>
            <a:fillRect/>
          </a:stretch>
        </p:blipFill>
        <p:spPr>
          <a:xfrm>
            <a:off x="107950" y="1124744"/>
            <a:ext cx="8893175" cy="2776537"/>
          </a:xfrm>
        </p:spPr>
      </p:pic>
      <p:sp>
        <p:nvSpPr>
          <p:cNvPr id="42008" name="页脚占位符 27"/>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1987" name="灯片编号占位符 5"/>
          <p:cNvSpPr>
            <a:spLocks noGrp="1"/>
          </p:cNvSpPr>
          <p:nvPr>
            <p:ph type="sldNum" sz="quarter" idx="12"/>
          </p:nvPr>
        </p:nvSpPr>
        <p:spPr>
          <a:noFill/>
        </p:spPr>
        <p:txBody>
          <a:bodyPr/>
          <a:lstStyle/>
          <a:p>
            <a:fld id="{4C707994-CFF9-4DE4-951F-5AB8BEEB9AEC}" type="slidenum">
              <a:rPr lang="en-US" altLang="zh-CN" smtClean="0">
                <a:latin typeface="Arial" pitchFamily="34" charset="0"/>
              </a:rPr>
              <a:pPr/>
              <a:t>49</a:t>
            </a:fld>
            <a:endParaRPr lang="en-US" altLang="zh-CN" smtClean="0">
              <a:latin typeface="Arial" pitchFamily="34" charset="0"/>
            </a:endParaRPr>
          </a:p>
        </p:txBody>
      </p:sp>
      <p:cxnSp>
        <p:nvCxnSpPr>
          <p:cNvPr id="7" name="直接连接符 6"/>
          <p:cNvCxnSpPr>
            <a:cxnSpLocks noChangeShapeType="1"/>
          </p:cNvCxnSpPr>
          <p:nvPr/>
        </p:nvCxnSpPr>
        <p:spPr bwMode="auto">
          <a:xfrm>
            <a:off x="785813" y="2634456"/>
            <a:ext cx="642937" cy="1588"/>
          </a:xfrm>
          <a:prstGeom prst="line">
            <a:avLst/>
          </a:prstGeom>
          <a:noFill/>
          <a:ln w="28575" algn="ctr">
            <a:solidFill>
              <a:srgbClr val="FF0000"/>
            </a:solidFill>
            <a:round/>
            <a:headEnd/>
            <a:tailEnd/>
          </a:ln>
        </p:spPr>
      </p:cxnSp>
      <p:cxnSp>
        <p:nvCxnSpPr>
          <p:cNvPr id="8" name="直接连接符 7"/>
          <p:cNvCxnSpPr>
            <a:cxnSpLocks noChangeShapeType="1"/>
          </p:cNvCxnSpPr>
          <p:nvPr/>
        </p:nvCxnSpPr>
        <p:spPr bwMode="auto">
          <a:xfrm flipV="1">
            <a:off x="1428750" y="2221706"/>
            <a:ext cx="642938" cy="428625"/>
          </a:xfrm>
          <a:prstGeom prst="line">
            <a:avLst/>
          </a:prstGeom>
          <a:noFill/>
          <a:ln w="28575" algn="ctr">
            <a:solidFill>
              <a:srgbClr val="FF0000"/>
            </a:solidFill>
            <a:round/>
            <a:headEnd/>
            <a:tailEnd/>
          </a:ln>
        </p:spPr>
      </p:cxnSp>
      <p:cxnSp>
        <p:nvCxnSpPr>
          <p:cNvPr id="10" name="直接连接符 9"/>
          <p:cNvCxnSpPr>
            <a:cxnSpLocks noChangeShapeType="1"/>
          </p:cNvCxnSpPr>
          <p:nvPr/>
        </p:nvCxnSpPr>
        <p:spPr bwMode="auto">
          <a:xfrm>
            <a:off x="2071688" y="2205831"/>
            <a:ext cx="428625" cy="1588"/>
          </a:xfrm>
          <a:prstGeom prst="line">
            <a:avLst/>
          </a:prstGeom>
          <a:noFill/>
          <a:ln w="28575" algn="ctr">
            <a:solidFill>
              <a:srgbClr val="FF0000"/>
            </a:solidFill>
            <a:round/>
            <a:headEnd/>
            <a:tailEnd/>
          </a:ln>
        </p:spPr>
      </p:cxnSp>
      <p:cxnSp>
        <p:nvCxnSpPr>
          <p:cNvPr id="12" name="直接连接符 11"/>
          <p:cNvCxnSpPr>
            <a:cxnSpLocks noChangeShapeType="1"/>
          </p:cNvCxnSpPr>
          <p:nvPr/>
        </p:nvCxnSpPr>
        <p:spPr bwMode="auto">
          <a:xfrm rot="5400000">
            <a:off x="2284412" y="2420144"/>
            <a:ext cx="430213" cy="1588"/>
          </a:xfrm>
          <a:prstGeom prst="line">
            <a:avLst/>
          </a:prstGeom>
          <a:noFill/>
          <a:ln w="28575" algn="ctr">
            <a:solidFill>
              <a:srgbClr val="FF0000"/>
            </a:solidFill>
            <a:round/>
            <a:headEnd/>
            <a:tailEnd/>
          </a:ln>
        </p:spPr>
      </p:cxnSp>
      <p:cxnSp>
        <p:nvCxnSpPr>
          <p:cNvPr id="14" name="直接连接符 13"/>
          <p:cNvCxnSpPr>
            <a:cxnSpLocks noChangeShapeType="1"/>
          </p:cNvCxnSpPr>
          <p:nvPr/>
        </p:nvCxnSpPr>
        <p:spPr bwMode="auto">
          <a:xfrm>
            <a:off x="2500313" y="2634456"/>
            <a:ext cx="928687" cy="1588"/>
          </a:xfrm>
          <a:prstGeom prst="line">
            <a:avLst/>
          </a:prstGeom>
          <a:noFill/>
          <a:ln w="28575" algn="ctr">
            <a:solidFill>
              <a:srgbClr val="FF0000"/>
            </a:solidFill>
            <a:round/>
            <a:headEnd/>
            <a:tailEnd/>
          </a:ln>
        </p:spPr>
      </p:cxnSp>
      <p:cxnSp>
        <p:nvCxnSpPr>
          <p:cNvPr id="16" name="直接连接符 15"/>
          <p:cNvCxnSpPr>
            <a:cxnSpLocks noChangeShapeType="1"/>
          </p:cNvCxnSpPr>
          <p:nvPr/>
        </p:nvCxnSpPr>
        <p:spPr bwMode="auto">
          <a:xfrm flipV="1">
            <a:off x="3429000" y="2221706"/>
            <a:ext cx="642938" cy="428625"/>
          </a:xfrm>
          <a:prstGeom prst="line">
            <a:avLst/>
          </a:prstGeom>
          <a:noFill/>
          <a:ln w="28575" algn="ctr">
            <a:solidFill>
              <a:srgbClr val="FF0000"/>
            </a:solidFill>
            <a:round/>
            <a:headEnd/>
            <a:tailEnd/>
          </a:ln>
        </p:spPr>
      </p:cxnSp>
      <p:cxnSp>
        <p:nvCxnSpPr>
          <p:cNvPr id="17" name="直接连接符 16"/>
          <p:cNvCxnSpPr>
            <a:cxnSpLocks noChangeShapeType="1"/>
          </p:cNvCxnSpPr>
          <p:nvPr/>
        </p:nvCxnSpPr>
        <p:spPr bwMode="auto">
          <a:xfrm>
            <a:off x="4071938" y="2205831"/>
            <a:ext cx="428625" cy="1588"/>
          </a:xfrm>
          <a:prstGeom prst="line">
            <a:avLst/>
          </a:prstGeom>
          <a:noFill/>
          <a:ln w="28575" algn="ctr">
            <a:solidFill>
              <a:srgbClr val="FF0000"/>
            </a:solidFill>
            <a:round/>
            <a:headEnd/>
            <a:tailEnd/>
          </a:ln>
        </p:spPr>
      </p:cxnSp>
      <p:cxnSp>
        <p:nvCxnSpPr>
          <p:cNvPr id="18" name="直接连接符 17"/>
          <p:cNvCxnSpPr>
            <a:cxnSpLocks noChangeShapeType="1"/>
          </p:cNvCxnSpPr>
          <p:nvPr/>
        </p:nvCxnSpPr>
        <p:spPr bwMode="auto">
          <a:xfrm rot="5400000">
            <a:off x="4284662" y="2420144"/>
            <a:ext cx="430213" cy="1588"/>
          </a:xfrm>
          <a:prstGeom prst="line">
            <a:avLst/>
          </a:prstGeom>
          <a:noFill/>
          <a:ln w="28575" algn="ctr">
            <a:solidFill>
              <a:srgbClr val="FF0000"/>
            </a:solidFill>
            <a:round/>
            <a:headEnd/>
            <a:tailEnd/>
          </a:ln>
        </p:spPr>
      </p:cxnSp>
      <p:cxnSp>
        <p:nvCxnSpPr>
          <p:cNvPr id="19" name="直接连接符 18"/>
          <p:cNvCxnSpPr>
            <a:cxnSpLocks noChangeShapeType="1"/>
          </p:cNvCxnSpPr>
          <p:nvPr/>
        </p:nvCxnSpPr>
        <p:spPr bwMode="auto">
          <a:xfrm>
            <a:off x="4500563" y="2634456"/>
            <a:ext cx="928687" cy="1588"/>
          </a:xfrm>
          <a:prstGeom prst="line">
            <a:avLst/>
          </a:prstGeom>
          <a:noFill/>
          <a:ln w="28575" algn="ctr">
            <a:solidFill>
              <a:srgbClr val="FF0000"/>
            </a:solidFill>
            <a:round/>
            <a:headEnd/>
            <a:tailEnd/>
          </a:ln>
        </p:spPr>
      </p:cxnSp>
      <p:cxnSp>
        <p:nvCxnSpPr>
          <p:cNvPr id="20" name="直接连接符 19"/>
          <p:cNvCxnSpPr>
            <a:cxnSpLocks noChangeShapeType="1"/>
          </p:cNvCxnSpPr>
          <p:nvPr/>
        </p:nvCxnSpPr>
        <p:spPr bwMode="auto">
          <a:xfrm flipV="1">
            <a:off x="5429250" y="2221706"/>
            <a:ext cx="642938" cy="428625"/>
          </a:xfrm>
          <a:prstGeom prst="line">
            <a:avLst/>
          </a:prstGeom>
          <a:noFill/>
          <a:ln w="28575" algn="ctr">
            <a:solidFill>
              <a:srgbClr val="FF0000"/>
            </a:solidFill>
            <a:round/>
            <a:headEnd/>
            <a:tailEnd/>
          </a:ln>
        </p:spPr>
      </p:cxnSp>
      <p:cxnSp>
        <p:nvCxnSpPr>
          <p:cNvPr id="21" name="直接连接符 20"/>
          <p:cNvCxnSpPr>
            <a:cxnSpLocks noChangeShapeType="1"/>
          </p:cNvCxnSpPr>
          <p:nvPr/>
        </p:nvCxnSpPr>
        <p:spPr bwMode="auto">
          <a:xfrm>
            <a:off x="6072188" y="2205831"/>
            <a:ext cx="428625" cy="1588"/>
          </a:xfrm>
          <a:prstGeom prst="line">
            <a:avLst/>
          </a:prstGeom>
          <a:noFill/>
          <a:ln w="28575" algn="ctr">
            <a:solidFill>
              <a:srgbClr val="FF0000"/>
            </a:solidFill>
            <a:round/>
            <a:headEnd/>
            <a:tailEnd/>
          </a:ln>
        </p:spPr>
      </p:cxnSp>
      <p:cxnSp>
        <p:nvCxnSpPr>
          <p:cNvPr id="22" name="直接连接符 21"/>
          <p:cNvCxnSpPr>
            <a:cxnSpLocks noChangeShapeType="1"/>
          </p:cNvCxnSpPr>
          <p:nvPr/>
        </p:nvCxnSpPr>
        <p:spPr bwMode="auto">
          <a:xfrm rot="5400000">
            <a:off x="6286500" y="2420144"/>
            <a:ext cx="430213" cy="1587"/>
          </a:xfrm>
          <a:prstGeom prst="line">
            <a:avLst/>
          </a:prstGeom>
          <a:noFill/>
          <a:ln w="28575" algn="ctr">
            <a:solidFill>
              <a:srgbClr val="FF0000"/>
            </a:solidFill>
            <a:round/>
            <a:headEnd/>
            <a:tailEnd/>
          </a:ln>
        </p:spPr>
      </p:cxnSp>
      <p:cxnSp>
        <p:nvCxnSpPr>
          <p:cNvPr id="23" name="直接连接符 22"/>
          <p:cNvCxnSpPr>
            <a:cxnSpLocks noChangeShapeType="1"/>
          </p:cNvCxnSpPr>
          <p:nvPr/>
        </p:nvCxnSpPr>
        <p:spPr bwMode="auto">
          <a:xfrm>
            <a:off x="6500813" y="2634456"/>
            <a:ext cx="785812" cy="1588"/>
          </a:xfrm>
          <a:prstGeom prst="line">
            <a:avLst/>
          </a:prstGeom>
          <a:noFill/>
          <a:ln w="28575" algn="ctr">
            <a:solidFill>
              <a:srgbClr val="FF0000"/>
            </a:solidFill>
            <a:round/>
            <a:headEnd/>
            <a:tailEnd/>
          </a:ln>
        </p:spPr>
      </p:cxnSp>
      <p:cxnSp>
        <p:nvCxnSpPr>
          <p:cNvPr id="24" name="直接连接符 23"/>
          <p:cNvCxnSpPr>
            <a:cxnSpLocks noChangeShapeType="1"/>
          </p:cNvCxnSpPr>
          <p:nvPr/>
        </p:nvCxnSpPr>
        <p:spPr bwMode="auto">
          <a:xfrm flipV="1">
            <a:off x="7215188" y="2221706"/>
            <a:ext cx="642937" cy="428625"/>
          </a:xfrm>
          <a:prstGeom prst="line">
            <a:avLst/>
          </a:prstGeom>
          <a:noFill/>
          <a:ln w="28575" algn="ctr">
            <a:solidFill>
              <a:srgbClr val="FF0000"/>
            </a:solidFill>
            <a:round/>
            <a:headEnd/>
            <a:tailEnd/>
          </a:ln>
        </p:spPr>
      </p:cxnSp>
      <p:cxnSp>
        <p:nvCxnSpPr>
          <p:cNvPr id="25" name="直接连接符 24"/>
          <p:cNvCxnSpPr>
            <a:cxnSpLocks noChangeShapeType="1"/>
          </p:cNvCxnSpPr>
          <p:nvPr/>
        </p:nvCxnSpPr>
        <p:spPr bwMode="auto">
          <a:xfrm>
            <a:off x="7858125" y="2205831"/>
            <a:ext cx="428625" cy="1588"/>
          </a:xfrm>
          <a:prstGeom prst="line">
            <a:avLst/>
          </a:prstGeom>
          <a:noFill/>
          <a:ln w="28575" algn="ctr">
            <a:solidFill>
              <a:srgbClr val="FF0000"/>
            </a:solidFill>
            <a:round/>
            <a:headEnd/>
            <a:tailEnd/>
          </a:ln>
        </p:spPr>
      </p:cxnSp>
      <p:cxnSp>
        <p:nvCxnSpPr>
          <p:cNvPr id="26" name="直接连接符 25"/>
          <p:cNvCxnSpPr>
            <a:cxnSpLocks noChangeShapeType="1"/>
          </p:cNvCxnSpPr>
          <p:nvPr/>
        </p:nvCxnSpPr>
        <p:spPr bwMode="auto">
          <a:xfrm rot="5400000">
            <a:off x="8072437" y="2420144"/>
            <a:ext cx="430213" cy="1588"/>
          </a:xfrm>
          <a:prstGeom prst="line">
            <a:avLst/>
          </a:prstGeom>
          <a:noFill/>
          <a:ln w="28575" algn="ctr">
            <a:solidFill>
              <a:srgbClr val="FF0000"/>
            </a:solidFill>
            <a:round/>
            <a:headEnd/>
            <a:tailEnd/>
          </a:ln>
        </p:spPr>
      </p:cxnSp>
      <p:cxnSp>
        <p:nvCxnSpPr>
          <p:cNvPr id="27" name="直接连接符 26"/>
          <p:cNvCxnSpPr>
            <a:cxnSpLocks noChangeShapeType="1"/>
          </p:cNvCxnSpPr>
          <p:nvPr/>
        </p:nvCxnSpPr>
        <p:spPr bwMode="auto">
          <a:xfrm>
            <a:off x="8286750" y="2634456"/>
            <a:ext cx="928688" cy="1588"/>
          </a:xfrm>
          <a:prstGeom prst="line">
            <a:avLst/>
          </a:prstGeom>
          <a:noFill/>
          <a:ln w="28575" algn="ctr">
            <a:solidFill>
              <a:srgbClr val="FF0000"/>
            </a:solidFill>
            <a:round/>
            <a:headEnd/>
            <a:tailEnd/>
          </a:ln>
        </p:spPr>
      </p:cxnSp>
      <p:sp>
        <p:nvSpPr>
          <p:cNvPr id="42007" name="矩形 28"/>
          <p:cNvSpPr>
            <a:spLocks noChangeArrowheads="1"/>
          </p:cNvSpPr>
          <p:nvPr/>
        </p:nvSpPr>
        <p:spPr bwMode="auto">
          <a:xfrm>
            <a:off x="2357436" y="1137331"/>
            <a:ext cx="5929313" cy="369887"/>
          </a:xfrm>
          <a:prstGeom prst="rect">
            <a:avLst/>
          </a:prstGeom>
          <a:noFill/>
          <a:ln w="9525">
            <a:noFill/>
            <a:miter lim="800000"/>
            <a:headEnd/>
            <a:tailEnd/>
          </a:ln>
        </p:spPr>
        <p:txBody>
          <a:bodyPr>
            <a:spAutoFit/>
          </a:bodyPr>
          <a:lstStyle/>
          <a:p>
            <a:r>
              <a:rPr lang="zh-CN" altLang="en-US" dirty="0"/>
              <a:t>当</a:t>
            </a:r>
            <a:r>
              <a:rPr lang="en-US" altLang="zh-CN" dirty="0"/>
              <a:t>TE</a:t>
            </a:r>
            <a:r>
              <a:rPr lang="zh-CN" altLang="en-US" dirty="0"/>
              <a:t>有效时，</a:t>
            </a:r>
            <a:r>
              <a:rPr lang="en-US" altLang="zh-CN" dirty="0"/>
              <a:t>D</a:t>
            </a:r>
            <a:r>
              <a:rPr lang="zh-CN" altLang="en-US" dirty="0"/>
              <a:t>输入被禁止，触发器的数据从</a:t>
            </a:r>
            <a:r>
              <a:rPr lang="en-US" altLang="zh-CN" dirty="0"/>
              <a:t>TI</a:t>
            </a:r>
            <a:r>
              <a:rPr lang="zh-CN" altLang="en-US" dirty="0"/>
              <a:t>输入。</a:t>
            </a:r>
          </a:p>
        </p:txBody>
      </p:sp>
      <p:pic>
        <p:nvPicPr>
          <p:cNvPr id="28" name="Picture 3"/>
          <p:cNvPicPr>
            <a:picLocks noChangeAspect="1" noChangeArrowheads="1"/>
          </p:cNvPicPr>
          <p:nvPr/>
        </p:nvPicPr>
        <p:blipFill>
          <a:blip r:embed="rId3" cstate="print"/>
          <a:srcRect/>
          <a:stretch>
            <a:fillRect/>
          </a:stretch>
        </p:blipFill>
        <p:spPr bwMode="auto">
          <a:xfrm>
            <a:off x="107950" y="3861048"/>
            <a:ext cx="8893175" cy="2776538"/>
          </a:xfrm>
          <a:prstGeom prst="rect">
            <a:avLst/>
          </a:prstGeom>
          <a:noFill/>
          <a:ln w="9525">
            <a:noFill/>
            <a:miter lim="800000"/>
            <a:headEnd/>
            <a:tailEnd/>
          </a:ln>
        </p:spPr>
      </p:pic>
      <p:cxnSp>
        <p:nvCxnSpPr>
          <p:cNvPr id="29" name="直接连接符 28"/>
          <p:cNvCxnSpPr>
            <a:cxnSpLocks noChangeShapeType="1"/>
          </p:cNvCxnSpPr>
          <p:nvPr/>
        </p:nvCxnSpPr>
        <p:spPr bwMode="auto">
          <a:xfrm>
            <a:off x="785813" y="4799261"/>
            <a:ext cx="642937" cy="1587"/>
          </a:xfrm>
          <a:prstGeom prst="line">
            <a:avLst/>
          </a:prstGeom>
          <a:noFill/>
          <a:ln w="28575" algn="ctr">
            <a:solidFill>
              <a:srgbClr val="FF0000"/>
            </a:solidFill>
            <a:round/>
            <a:headEnd/>
            <a:tailEnd/>
          </a:ln>
        </p:spPr>
      </p:cxnSp>
      <p:cxnSp>
        <p:nvCxnSpPr>
          <p:cNvPr id="30" name="直接连接符 29"/>
          <p:cNvCxnSpPr>
            <a:cxnSpLocks noChangeShapeType="1"/>
          </p:cNvCxnSpPr>
          <p:nvPr/>
        </p:nvCxnSpPr>
        <p:spPr bwMode="auto">
          <a:xfrm>
            <a:off x="1428750" y="4799261"/>
            <a:ext cx="642938" cy="158750"/>
          </a:xfrm>
          <a:prstGeom prst="line">
            <a:avLst/>
          </a:prstGeom>
          <a:noFill/>
          <a:ln w="28575" algn="ctr">
            <a:solidFill>
              <a:srgbClr val="FF0000"/>
            </a:solidFill>
            <a:round/>
            <a:headEnd/>
            <a:tailEnd/>
          </a:ln>
        </p:spPr>
      </p:cxnSp>
      <p:cxnSp>
        <p:nvCxnSpPr>
          <p:cNvPr id="31" name="直接连接符 30"/>
          <p:cNvCxnSpPr>
            <a:cxnSpLocks noChangeShapeType="1"/>
          </p:cNvCxnSpPr>
          <p:nvPr/>
        </p:nvCxnSpPr>
        <p:spPr bwMode="auto">
          <a:xfrm>
            <a:off x="2071688" y="4942136"/>
            <a:ext cx="428625" cy="1587"/>
          </a:xfrm>
          <a:prstGeom prst="line">
            <a:avLst/>
          </a:prstGeom>
          <a:noFill/>
          <a:ln w="28575" algn="ctr">
            <a:solidFill>
              <a:srgbClr val="FF0000"/>
            </a:solidFill>
            <a:round/>
            <a:headEnd/>
            <a:tailEnd/>
          </a:ln>
        </p:spPr>
      </p:cxnSp>
      <p:cxnSp>
        <p:nvCxnSpPr>
          <p:cNvPr id="32" name="直接连接符 31"/>
          <p:cNvCxnSpPr>
            <a:cxnSpLocks noChangeShapeType="1"/>
          </p:cNvCxnSpPr>
          <p:nvPr/>
        </p:nvCxnSpPr>
        <p:spPr bwMode="auto">
          <a:xfrm>
            <a:off x="3429000" y="4799261"/>
            <a:ext cx="642938" cy="158750"/>
          </a:xfrm>
          <a:prstGeom prst="line">
            <a:avLst/>
          </a:prstGeom>
          <a:noFill/>
          <a:ln w="28575" algn="ctr">
            <a:solidFill>
              <a:srgbClr val="FF0000"/>
            </a:solidFill>
            <a:round/>
            <a:headEnd/>
            <a:tailEnd/>
          </a:ln>
        </p:spPr>
      </p:cxnSp>
      <p:cxnSp>
        <p:nvCxnSpPr>
          <p:cNvPr id="33" name="直接连接符 32"/>
          <p:cNvCxnSpPr>
            <a:cxnSpLocks noChangeShapeType="1"/>
          </p:cNvCxnSpPr>
          <p:nvPr/>
        </p:nvCxnSpPr>
        <p:spPr bwMode="auto">
          <a:xfrm>
            <a:off x="4071938" y="4942136"/>
            <a:ext cx="428625" cy="1587"/>
          </a:xfrm>
          <a:prstGeom prst="line">
            <a:avLst/>
          </a:prstGeom>
          <a:noFill/>
          <a:ln w="28575" algn="ctr">
            <a:solidFill>
              <a:srgbClr val="FF0000"/>
            </a:solidFill>
            <a:round/>
            <a:headEnd/>
            <a:tailEnd/>
          </a:ln>
        </p:spPr>
      </p:cxnSp>
      <p:cxnSp>
        <p:nvCxnSpPr>
          <p:cNvPr id="34" name="直接连接符 33"/>
          <p:cNvCxnSpPr>
            <a:cxnSpLocks noChangeShapeType="1"/>
          </p:cNvCxnSpPr>
          <p:nvPr/>
        </p:nvCxnSpPr>
        <p:spPr bwMode="auto">
          <a:xfrm flipV="1">
            <a:off x="4500563" y="4799261"/>
            <a:ext cx="857250" cy="142875"/>
          </a:xfrm>
          <a:prstGeom prst="line">
            <a:avLst/>
          </a:prstGeom>
          <a:noFill/>
          <a:ln w="28575" algn="ctr">
            <a:solidFill>
              <a:srgbClr val="FF0000"/>
            </a:solidFill>
            <a:round/>
            <a:headEnd/>
            <a:tailEnd/>
          </a:ln>
        </p:spPr>
      </p:cxnSp>
      <p:cxnSp>
        <p:nvCxnSpPr>
          <p:cNvPr id="35" name="直接连接符 34"/>
          <p:cNvCxnSpPr>
            <a:cxnSpLocks noChangeShapeType="1"/>
          </p:cNvCxnSpPr>
          <p:nvPr/>
        </p:nvCxnSpPr>
        <p:spPr bwMode="auto">
          <a:xfrm>
            <a:off x="5357813" y="4799261"/>
            <a:ext cx="714375" cy="158750"/>
          </a:xfrm>
          <a:prstGeom prst="line">
            <a:avLst/>
          </a:prstGeom>
          <a:noFill/>
          <a:ln w="28575" algn="ctr">
            <a:solidFill>
              <a:srgbClr val="FF0000"/>
            </a:solidFill>
            <a:round/>
            <a:headEnd/>
            <a:tailEnd/>
          </a:ln>
        </p:spPr>
      </p:cxnSp>
      <p:cxnSp>
        <p:nvCxnSpPr>
          <p:cNvPr id="36" name="直接连接符 35"/>
          <p:cNvCxnSpPr>
            <a:cxnSpLocks noChangeShapeType="1"/>
          </p:cNvCxnSpPr>
          <p:nvPr/>
        </p:nvCxnSpPr>
        <p:spPr bwMode="auto">
          <a:xfrm flipV="1">
            <a:off x="6072188" y="4799261"/>
            <a:ext cx="1143000" cy="142875"/>
          </a:xfrm>
          <a:prstGeom prst="line">
            <a:avLst/>
          </a:prstGeom>
          <a:noFill/>
          <a:ln w="28575" algn="ctr">
            <a:solidFill>
              <a:srgbClr val="FF0000"/>
            </a:solidFill>
            <a:round/>
            <a:headEnd/>
            <a:tailEnd/>
          </a:ln>
        </p:spPr>
      </p:cxnSp>
      <p:cxnSp>
        <p:nvCxnSpPr>
          <p:cNvPr id="37" name="直接连接符 36"/>
          <p:cNvCxnSpPr>
            <a:cxnSpLocks noChangeShapeType="1"/>
          </p:cNvCxnSpPr>
          <p:nvPr/>
        </p:nvCxnSpPr>
        <p:spPr bwMode="auto">
          <a:xfrm>
            <a:off x="7215188" y="4799261"/>
            <a:ext cx="642937" cy="158750"/>
          </a:xfrm>
          <a:prstGeom prst="line">
            <a:avLst/>
          </a:prstGeom>
          <a:noFill/>
          <a:ln w="28575" algn="ctr">
            <a:solidFill>
              <a:srgbClr val="FF0000"/>
            </a:solidFill>
            <a:round/>
            <a:headEnd/>
            <a:tailEnd/>
          </a:ln>
        </p:spPr>
      </p:cxnSp>
      <p:cxnSp>
        <p:nvCxnSpPr>
          <p:cNvPr id="38" name="直接连接符 37"/>
          <p:cNvCxnSpPr>
            <a:cxnSpLocks noChangeShapeType="1"/>
          </p:cNvCxnSpPr>
          <p:nvPr/>
        </p:nvCxnSpPr>
        <p:spPr bwMode="auto">
          <a:xfrm>
            <a:off x="7858125" y="4942136"/>
            <a:ext cx="428625" cy="1587"/>
          </a:xfrm>
          <a:prstGeom prst="line">
            <a:avLst/>
          </a:prstGeom>
          <a:noFill/>
          <a:ln w="28575" algn="ctr">
            <a:solidFill>
              <a:srgbClr val="FF0000"/>
            </a:solidFill>
            <a:round/>
            <a:headEnd/>
            <a:tailEnd/>
          </a:ln>
        </p:spPr>
      </p:cxnSp>
      <p:cxnSp>
        <p:nvCxnSpPr>
          <p:cNvPr id="39" name="直接连接符 38"/>
          <p:cNvCxnSpPr>
            <a:cxnSpLocks noChangeShapeType="1"/>
          </p:cNvCxnSpPr>
          <p:nvPr/>
        </p:nvCxnSpPr>
        <p:spPr bwMode="auto">
          <a:xfrm rot="5400000">
            <a:off x="8072438" y="5156448"/>
            <a:ext cx="430212" cy="1588"/>
          </a:xfrm>
          <a:prstGeom prst="line">
            <a:avLst/>
          </a:prstGeom>
          <a:noFill/>
          <a:ln w="28575" algn="ctr">
            <a:solidFill>
              <a:srgbClr val="FF0000"/>
            </a:solidFill>
            <a:round/>
            <a:headEnd/>
            <a:tailEnd/>
          </a:ln>
        </p:spPr>
      </p:cxnSp>
      <p:cxnSp>
        <p:nvCxnSpPr>
          <p:cNvPr id="40" name="直接连接符 39"/>
          <p:cNvCxnSpPr>
            <a:cxnSpLocks noChangeShapeType="1"/>
          </p:cNvCxnSpPr>
          <p:nvPr/>
        </p:nvCxnSpPr>
        <p:spPr bwMode="auto">
          <a:xfrm>
            <a:off x="8286750" y="5370761"/>
            <a:ext cx="928688" cy="1587"/>
          </a:xfrm>
          <a:prstGeom prst="line">
            <a:avLst/>
          </a:prstGeom>
          <a:noFill/>
          <a:ln w="28575" algn="ctr">
            <a:solidFill>
              <a:srgbClr val="FF0000"/>
            </a:solidFill>
            <a:round/>
            <a:headEnd/>
            <a:tailEnd/>
          </a:ln>
        </p:spPr>
      </p:cxnSp>
      <p:cxnSp>
        <p:nvCxnSpPr>
          <p:cNvPr id="41" name="直接连接符 40"/>
          <p:cNvCxnSpPr>
            <a:cxnSpLocks noChangeShapeType="1"/>
          </p:cNvCxnSpPr>
          <p:nvPr/>
        </p:nvCxnSpPr>
        <p:spPr bwMode="auto">
          <a:xfrm flipV="1">
            <a:off x="2501900" y="4799261"/>
            <a:ext cx="927100" cy="142875"/>
          </a:xfrm>
          <a:prstGeom prst="line">
            <a:avLst/>
          </a:prstGeom>
          <a:noFill/>
          <a:ln w="28575" algn="ctr">
            <a:solidFill>
              <a:srgbClr val="FF0000"/>
            </a:solidFill>
            <a:round/>
            <a:headEnd/>
            <a:tailEnd/>
          </a:ln>
        </p:spPr>
      </p:cxnSp>
      <p:sp>
        <p:nvSpPr>
          <p:cNvPr id="42" name="矩形 29"/>
          <p:cNvSpPr>
            <a:spLocks noChangeArrowheads="1"/>
          </p:cNvSpPr>
          <p:nvPr/>
        </p:nvSpPr>
        <p:spPr bwMode="auto">
          <a:xfrm>
            <a:off x="2119312" y="3930310"/>
            <a:ext cx="5786438" cy="369888"/>
          </a:xfrm>
          <a:prstGeom prst="rect">
            <a:avLst/>
          </a:prstGeom>
          <a:noFill/>
          <a:ln w="9525">
            <a:noFill/>
            <a:miter lim="800000"/>
            <a:headEnd/>
            <a:tailEnd/>
          </a:ln>
        </p:spPr>
        <p:txBody>
          <a:bodyPr>
            <a:spAutoFit/>
          </a:bodyPr>
          <a:lstStyle/>
          <a:p>
            <a:r>
              <a:rPr lang="zh-CN" altLang="en-US" dirty="0"/>
              <a:t>当</a:t>
            </a:r>
            <a:r>
              <a:rPr lang="en-US" altLang="zh-CN" dirty="0"/>
              <a:t>TE</a:t>
            </a:r>
            <a:r>
              <a:rPr lang="zh-CN" altLang="en-US" dirty="0"/>
              <a:t>无效时，电路特性和普通的</a:t>
            </a:r>
            <a:r>
              <a:rPr lang="en-US" altLang="zh-CN" dirty="0"/>
              <a:t>D</a:t>
            </a:r>
            <a:r>
              <a:rPr lang="zh-CN" altLang="en-US" dirty="0"/>
              <a:t>触发器没有区别。</a:t>
            </a:r>
          </a:p>
        </p:txBody>
      </p:sp>
    </p:spTree>
    <p:extLst>
      <p:ext uri="{BB962C8B-B14F-4D97-AF65-F5344CB8AC3E}">
        <p14:creationId xmlns:p14="http://schemas.microsoft.com/office/powerpoint/2010/main" val="1023043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childTnLst>
                          </p:cTn>
                        </p:par>
                        <p:par>
                          <p:cTn id="55" fill="hold">
                            <p:stCondLst>
                              <p:cond delay="20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3000"/>
                            </p:stCondLst>
                            <p:childTnLst>
                              <p:par>
                                <p:cTn id="64" presetID="22" presetClass="entr" presetSubtype="8" fill="hold"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3500"/>
                            </p:stCondLst>
                            <p:childTnLst>
                              <p:par>
                                <p:cTn id="68" presetID="22" presetClass="entr" presetSubtype="1"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up)">
                                      <p:cBhvr>
                                        <p:cTn id="70" dur="500"/>
                                        <p:tgtEl>
                                          <p:spTgt spid="26"/>
                                        </p:tgtEl>
                                      </p:cBhvr>
                                    </p:animEffect>
                                  </p:childTnLst>
                                </p:cTn>
                              </p:par>
                            </p:childTnLst>
                          </p:cTn>
                        </p:par>
                        <p:par>
                          <p:cTn id="71" fill="hold">
                            <p:stCondLst>
                              <p:cond delay="4000"/>
                            </p:stCondLst>
                            <p:childTnLst>
                              <p:par>
                                <p:cTn id="72" presetID="22" presetClass="entr" presetSubtype="8" fill="hold" nodeType="after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left)">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left)">
                                      <p:cBhvr>
                                        <p:cTn id="98" dur="500"/>
                                        <p:tgtEl>
                                          <p:spTgt spid="41"/>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left)">
                                      <p:cBhvr>
                                        <p:cTn id="102" dur="500"/>
                                        <p:tgtEl>
                                          <p:spTgt spid="32"/>
                                        </p:tgtEl>
                                      </p:cBhvr>
                                    </p:animEffect>
                                  </p:childTnLst>
                                </p:cTn>
                              </p:par>
                            </p:childTnLst>
                          </p:cTn>
                        </p:par>
                        <p:par>
                          <p:cTn id="103" fill="hold">
                            <p:stCondLst>
                              <p:cond delay="1000"/>
                            </p:stCondLst>
                            <p:childTnLst>
                              <p:par>
                                <p:cTn id="104" presetID="22" presetClass="entr" presetSubtype="8" fill="hold"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left)">
                                      <p:cBhvr>
                                        <p:cTn id="115" dur="500"/>
                                        <p:tgtEl>
                                          <p:spTgt spid="35"/>
                                        </p:tgtEl>
                                      </p:cBhvr>
                                    </p:animEffect>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left)">
                                      <p:cBhvr>
                                        <p:cTn id="119" dur="500"/>
                                        <p:tgtEl>
                                          <p:spTgt spid="36"/>
                                        </p:tgtEl>
                                      </p:cBhvr>
                                    </p:animEffect>
                                  </p:childTnLst>
                                </p:cTn>
                              </p:par>
                            </p:childTnLst>
                          </p:cTn>
                        </p:par>
                        <p:par>
                          <p:cTn id="120" fill="hold">
                            <p:stCondLst>
                              <p:cond delay="1500"/>
                            </p:stCondLst>
                            <p:childTnLst>
                              <p:par>
                                <p:cTn id="121" presetID="22" presetClass="entr" presetSubtype="8" fill="hold"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2000"/>
                            </p:stCondLst>
                            <p:childTnLst>
                              <p:par>
                                <p:cTn id="125" presetID="22" presetClass="entr" presetSubtype="8" fill="hold" nodeType="after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wipe(left)">
                                      <p:cBhvr>
                                        <p:cTn id="127" dur="500"/>
                                        <p:tgtEl>
                                          <p:spTgt spid="38"/>
                                        </p:tgtEl>
                                      </p:cBhvr>
                                    </p:animEffect>
                                  </p:childTnLst>
                                </p:cTn>
                              </p:par>
                            </p:childTnLst>
                          </p:cTn>
                        </p:par>
                        <p:par>
                          <p:cTn id="128" fill="hold">
                            <p:stCondLst>
                              <p:cond delay="2500"/>
                            </p:stCondLst>
                            <p:childTnLst>
                              <p:par>
                                <p:cTn id="129" presetID="22" presetClass="entr" presetSubtype="1" fill="hold" nodeType="after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up)">
                                      <p:cBhvr>
                                        <p:cTn id="131" dur="500"/>
                                        <p:tgtEl>
                                          <p:spTgt spid="39"/>
                                        </p:tgtEl>
                                      </p:cBhvr>
                                    </p:animEffect>
                                  </p:childTnLst>
                                </p:cTn>
                              </p:par>
                            </p:childTnLst>
                          </p:cTn>
                        </p:par>
                        <p:par>
                          <p:cTn id="132" fill="hold">
                            <p:stCondLst>
                              <p:cond delay="3000"/>
                            </p:stCondLst>
                            <p:childTnLst>
                              <p:par>
                                <p:cTn id="133" presetID="22" presetClass="entr" presetSubtype="8" fill="hold"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40519"/>
            <a:ext cx="7607326" cy="742950"/>
          </a:xfrm>
        </p:spPr>
        <p:txBody>
          <a:bodyPr/>
          <a:lstStyle/>
          <a:p>
            <a:pPr>
              <a:lnSpc>
                <a:spcPct val="120000"/>
              </a:lnSpc>
            </a:pPr>
            <a:r>
              <a:rPr lang="zh-CN" altLang="en-US" sz="2800" dirty="0" smtClean="0">
                <a:latin typeface="华文新魏" pitchFamily="2" charset="-122"/>
                <a:ea typeface="华文新魏" pitchFamily="2" charset="-122"/>
              </a:rPr>
              <a:t>问题</a:t>
            </a:r>
            <a:r>
              <a:rPr lang="en-US" altLang="zh-CN" sz="2800" dirty="0" smtClean="0">
                <a:latin typeface="华文新魏" pitchFamily="2" charset="-122"/>
                <a:ea typeface="华文新魏" pitchFamily="2" charset="-122"/>
              </a:rPr>
              <a:t>2</a:t>
            </a:r>
            <a:r>
              <a:rPr lang="zh-CN" altLang="en-US" sz="2800" dirty="0" smtClean="0">
                <a:latin typeface="华文新魏" pitchFamily="2" charset="-122"/>
                <a:ea typeface="华文新魏" pitchFamily="2" charset="-122"/>
              </a:rPr>
              <a:t>：</a:t>
            </a:r>
            <a:r>
              <a:rPr lang="zh-CN" altLang="en-US" sz="2800" dirty="0">
                <a:latin typeface="华文新魏" pitchFamily="2" charset="-122"/>
                <a:ea typeface="华文新魏" pitchFamily="2" charset="-122"/>
              </a:rPr>
              <a:t>如何用一片1位全加器进行串行加法</a:t>
            </a:r>
            <a:endParaRPr lang="zh-CN" altLang="en-US" sz="2800" dirty="0"/>
          </a:p>
        </p:txBody>
      </p:sp>
      <p:sp>
        <p:nvSpPr>
          <p:cNvPr id="9" name="日期占位符 8"/>
          <p:cNvSpPr>
            <a:spLocks noGrp="1"/>
          </p:cNvSpPr>
          <p:nvPr>
            <p:ph type="dt" sz="half" idx="10"/>
          </p:nvPr>
        </p:nvSpPr>
        <p:spPr/>
        <p:txBody>
          <a:bodyPr/>
          <a:lstStyle/>
          <a:p>
            <a:pPr>
              <a:defRPr/>
            </a:pPr>
            <a:fld id="{855BA210-F140-47AF-9156-C4C57E24C25A}" type="datetime1">
              <a:rPr lang="zh-CN" altLang="en-US" smtClean="0"/>
              <a:t>2016/5/5</a:t>
            </a:fld>
            <a:endParaRPr lang="en-US" altLang="zh-CN"/>
          </a:p>
        </p:txBody>
      </p:sp>
      <p:sp>
        <p:nvSpPr>
          <p:cNvPr id="10" name="页脚占位符 9"/>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3" name="灯片编号占位符 2"/>
          <p:cNvSpPr>
            <a:spLocks noGrp="1"/>
          </p:cNvSpPr>
          <p:nvPr>
            <p:ph type="sldNum" sz="quarter" idx="12"/>
          </p:nvPr>
        </p:nvSpPr>
        <p:spPr/>
        <p:txBody>
          <a:bodyPr/>
          <a:lstStyle/>
          <a:p>
            <a:fld id="{D3DC5CD9-4C99-417C-B234-6F1DB92B7BFA}" type="slidenum">
              <a:rPr lang="zh-CN" altLang="en-US"/>
              <a:pPr/>
              <a:t>5</a:t>
            </a:fld>
            <a:endParaRPr lang="en-US" altLang="zh-CN"/>
          </a:p>
        </p:txBody>
      </p:sp>
      <p:grpSp>
        <p:nvGrpSpPr>
          <p:cNvPr id="394340" name="Group 100"/>
          <p:cNvGrpSpPr>
            <a:grpSpLocks/>
          </p:cNvGrpSpPr>
          <p:nvPr/>
        </p:nvGrpSpPr>
        <p:grpSpPr bwMode="auto">
          <a:xfrm>
            <a:off x="304800" y="1486272"/>
            <a:ext cx="8534400" cy="2590800"/>
            <a:chOff x="192" y="288"/>
            <a:chExt cx="5376" cy="1632"/>
          </a:xfrm>
        </p:grpSpPr>
        <p:grpSp>
          <p:nvGrpSpPr>
            <p:cNvPr id="394287" name="Group 47"/>
            <p:cNvGrpSpPr>
              <a:grpSpLocks/>
            </p:cNvGrpSpPr>
            <p:nvPr/>
          </p:nvGrpSpPr>
          <p:grpSpPr bwMode="auto">
            <a:xfrm>
              <a:off x="192" y="288"/>
              <a:ext cx="5376" cy="1632"/>
              <a:chOff x="192" y="720"/>
              <a:chExt cx="5376" cy="1632"/>
            </a:xfrm>
          </p:grpSpPr>
          <p:sp>
            <p:nvSpPr>
              <p:cNvPr id="394285" name="AutoShape 45"/>
              <p:cNvSpPr>
                <a:spLocks noChangeArrowheads="1"/>
              </p:cNvSpPr>
              <p:nvPr/>
            </p:nvSpPr>
            <p:spPr bwMode="auto">
              <a:xfrm>
                <a:off x="192" y="720"/>
                <a:ext cx="5376" cy="1632"/>
              </a:xfrm>
              <a:prstGeom prst="roundRect">
                <a:avLst>
                  <a:gd name="adj" fmla="val 11153"/>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4283" name="Group 43"/>
              <p:cNvGrpSpPr>
                <a:grpSpLocks/>
              </p:cNvGrpSpPr>
              <p:nvPr/>
            </p:nvGrpSpPr>
            <p:grpSpPr bwMode="auto">
              <a:xfrm>
                <a:off x="776" y="764"/>
                <a:ext cx="4655" cy="1437"/>
                <a:chOff x="288" y="764"/>
                <a:chExt cx="4655" cy="1437"/>
              </a:xfrm>
            </p:grpSpPr>
            <p:sp>
              <p:nvSpPr>
                <p:cNvPr id="394245" name="Rectangle 5"/>
                <p:cNvSpPr>
                  <a:spLocks noChangeArrowheads="1"/>
                </p:cNvSpPr>
                <p:nvPr/>
              </p:nvSpPr>
              <p:spPr bwMode="auto">
                <a:xfrm>
                  <a:off x="750"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46" name="Line 6"/>
                <p:cNvSpPr>
                  <a:spLocks noChangeShapeType="1"/>
                </p:cNvSpPr>
                <p:nvPr/>
              </p:nvSpPr>
              <p:spPr bwMode="auto">
                <a:xfrm>
                  <a:off x="1134"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7" name="Line 7"/>
                <p:cNvSpPr>
                  <a:spLocks noChangeShapeType="1"/>
                </p:cNvSpPr>
                <p:nvPr/>
              </p:nvSpPr>
              <p:spPr bwMode="auto">
                <a:xfrm>
                  <a:off x="510"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8" name="Line 8"/>
                <p:cNvSpPr>
                  <a:spLocks noChangeShapeType="1"/>
                </p:cNvSpPr>
                <p:nvPr/>
              </p:nvSpPr>
              <p:spPr bwMode="auto">
                <a:xfrm>
                  <a:off x="1518"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49" name="Rectangle 9"/>
                <p:cNvSpPr>
                  <a:spLocks noChangeArrowheads="1"/>
                </p:cNvSpPr>
                <p:nvPr/>
              </p:nvSpPr>
              <p:spPr bwMode="auto">
                <a:xfrm>
                  <a:off x="1902"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0" name="Line 10"/>
                <p:cNvSpPr>
                  <a:spLocks noChangeShapeType="1"/>
                </p:cNvSpPr>
                <p:nvPr/>
              </p:nvSpPr>
              <p:spPr bwMode="auto">
                <a:xfrm>
                  <a:off x="2286"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1" name="Line 11"/>
                <p:cNvSpPr>
                  <a:spLocks noChangeShapeType="1"/>
                </p:cNvSpPr>
                <p:nvPr/>
              </p:nvSpPr>
              <p:spPr bwMode="auto">
                <a:xfrm>
                  <a:off x="2670" y="1536"/>
                  <a:ext cx="3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4" name="Line 14"/>
                <p:cNvSpPr>
                  <a:spLocks noChangeShapeType="1"/>
                </p:cNvSpPr>
                <p:nvPr/>
              </p:nvSpPr>
              <p:spPr bwMode="auto">
                <a:xfrm>
                  <a:off x="3456" y="1536"/>
                  <a:ext cx="288"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5" name="Rectangle 15"/>
                <p:cNvSpPr>
                  <a:spLocks noChangeArrowheads="1"/>
                </p:cNvSpPr>
                <p:nvPr/>
              </p:nvSpPr>
              <p:spPr bwMode="auto">
                <a:xfrm>
                  <a:off x="3744" y="1200"/>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r>
                    <a:rPr lang="en-US" altLang="zh-CN" sz="2000">
                      <a:latin typeface="Tahoma" pitchFamily="34" charset="0"/>
                    </a:rPr>
                    <a:t>X      Y</a:t>
                  </a:r>
                </a:p>
                <a:p>
                  <a:pPr algn="ctr"/>
                  <a:r>
                    <a:rPr lang="en-US" altLang="zh-CN" sz="2000">
                      <a:latin typeface="Tahoma" pitchFamily="34" charset="0"/>
                    </a:rPr>
                    <a:t>CI      CO</a:t>
                  </a:r>
                </a:p>
                <a:p>
                  <a:pPr algn="ctr"/>
                  <a:r>
                    <a:rPr lang="en-US" altLang="zh-CN" sz="2000">
                      <a:latin typeface="Tahoma" pitchFamily="34" charset="0"/>
                    </a:rPr>
                    <a:t>S</a:t>
                  </a:r>
                </a:p>
              </p:txBody>
            </p:sp>
            <p:sp>
              <p:nvSpPr>
                <p:cNvPr id="394257" name="Line 17"/>
                <p:cNvSpPr>
                  <a:spLocks noChangeShapeType="1"/>
                </p:cNvSpPr>
                <p:nvPr/>
              </p:nvSpPr>
              <p:spPr bwMode="auto">
                <a:xfrm>
                  <a:off x="942"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8" name="Line 18"/>
                <p:cNvSpPr>
                  <a:spLocks noChangeShapeType="1"/>
                </p:cNvSpPr>
                <p:nvPr/>
              </p:nvSpPr>
              <p:spPr bwMode="auto">
                <a:xfrm>
                  <a:off x="132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59" name="Line 19"/>
                <p:cNvSpPr>
                  <a:spLocks noChangeShapeType="1"/>
                </p:cNvSpPr>
                <p:nvPr/>
              </p:nvSpPr>
              <p:spPr bwMode="auto">
                <a:xfrm>
                  <a:off x="2094"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0" name="Line 20"/>
                <p:cNvSpPr>
                  <a:spLocks noChangeShapeType="1"/>
                </p:cNvSpPr>
                <p:nvPr/>
              </p:nvSpPr>
              <p:spPr bwMode="auto">
                <a:xfrm>
                  <a:off x="2478"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3" name="Line 23"/>
                <p:cNvSpPr>
                  <a:spLocks noChangeShapeType="1"/>
                </p:cNvSpPr>
                <p:nvPr/>
              </p:nvSpPr>
              <p:spPr bwMode="auto">
                <a:xfrm>
                  <a:off x="3936"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4" name="Line 24"/>
                <p:cNvSpPr>
                  <a:spLocks noChangeShapeType="1"/>
                </p:cNvSpPr>
                <p:nvPr/>
              </p:nvSpPr>
              <p:spPr bwMode="auto">
                <a:xfrm>
                  <a:off x="4320" y="1008"/>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5" name="Line 25"/>
                <p:cNvSpPr>
                  <a:spLocks noChangeShapeType="1"/>
                </p:cNvSpPr>
                <p:nvPr/>
              </p:nvSpPr>
              <p:spPr bwMode="auto">
                <a:xfrm>
                  <a:off x="4128" y="1824"/>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66" name="Line 26"/>
                <p:cNvSpPr>
                  <a:spLocks noChangeShapeType="1"/>
                </p:cNvSpPr>
                <p:nvPr/>
              </p:nvSpPr>
              <p:spPr bwMode="auto">
                <a:xfrm>
                  <a:off x="4512" y="1536"/>
                  <a:ext cx="24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4270" name="Text Box 30"/>
                <p:cNvSpPr txBox="1">
                  <a:spLocks noChangeArrowheads="1"/>
                </p:cNvSpPr>
                <p:nvPr/>
              </p:nvSpPr>
              <p:spPr bwMode="auto">
                <a:xfrm>
                  <a:off x="4740" y="1392"/>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a:t>
                  </a:r>
                </a:p>
              </p:txBody>
            </p:sp>
            <p:sp>
              <p:nvSpPr>
                <p:cNvPr id="394271" name="Text Box 31"/>
                <p:cNvSpPr txBox="1">
                  <a:spLocks noChangeArrowheads="1"/>
                </p:cNvSpPr>
                <p:nvPr/>
              </p:nvSpPr>
              <p:spPr bwMode="auto">
                <a:xfrm>
                  <a:off x="288" y="13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0</a:t>
                  </a:r>
                </a:p>
              </p:txBody>
            </p:sp>
            <p:sp>
              <p:nvSpPr>
                <p:cNvPr id="394273" name="Text Box 33"/>
                <p:cNvSpPr txBox="1">
                  <a:spLocks noChangeArrowheads="1"/>
                </p:cNvSpPr>
                <p:nvPr/>
              </p:nvSpPr>
              <p:spPr bwMode="auto">
                <a:xfrm>
                  <a:off x="942"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S0</a:t>
                  </a:r>
                </a:p>
              </p:txBody>
            </p:sp>
            <p:sp>
              <p:nvSpPr>
                <p:cNvPr id="394274" name="Text Box 34"/>
                <p:cNvSpPr txBox="1">
                  <a:spLocks noChangeArrowheads="1"/>
                </p:cNvSpPr>
                <p:nvPr/>
              </p:nvSpPr>
              <p:spPr bwMode="auto">
                <a:xfrm>
                  <a:off x="2094" y="1968"/>
                  <a:ext cx="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S1</a:t>
                  </a:r>
                </a:p>
              </p:txBody>
            </p:sp>
            <p:sp>
              <p:nvSpPr>
                <p:cNvPr id="394276" name="Text Box 36"/>
                <p:cNvSpPr txBox="1">
                  <a:spLocks noChangeArrowheads="1"/>
                </p:cNvSpPr>
                <p:nvPr/>
              </p:nvSpPr>
              <p:spPr bwMode="auto">
                <a:xfrm>
                  <a:off x="3936" y="1968"/>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err="1">
                      <a:solidFill>
                        <a:srgbClr val="00B050"/>
                      </a:solidFill>
                      <a:latin typeface="Tahoma" pitchFamily="34" charset="0"/>
                    </a:rPr>
                    <a:t>Sn</a:t>
                  </a:r>
                  <a:endParaRPr lang="en-US" altLang="zh-CN" dirty="0">
                    <a:solidFill>
                      <a:srgbClr val="00B050"/>
                    </a:solidFill>
                    <a:latin typeface="Tahoma" pitchFamily="34" charset="0"/>
                  </a:endParaRPr>
                </a:p>
              </p:txBody>
            </p:sp>
            <p:sp>
              <p:nvSpPr>
                <p:cNvPr id="394278" name="Text Box 38"/>
                <p:cNvSpPr txBox="1">
                  <a:spLocks noChangeArrowheads="1"/>
                </p:cNvSpPr>
                <p:nvPr/>
              </p:nvSpPr>
              <p:spPr bwMode="auto">
                <a:xfrm>
                  <a:off x="730" y="764"/>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X0   Y0</a:t>
                  </a:r>
                </a:p>
              </p:txBody>
            </p:sp>
            <p:sp>
              <p:nvSpPr>
                <p:cNvPr id="394279" name="Text Box 39"/>
                <p:cNvSpPr txBox="1">
                  <a:spLocks noChangeArrowheads="1"/>
                </p:cNvSpPr>
                <p:nvPr/>
              </p:nvSpPr>
              <p:spPr bwMode="auto">
                <a:xfrm>
                  <a:off x="1882" y="766"/>
                  <a:ext cx="58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X1   Y1</a:t>
                  </a:r>
                </a:p>
              </p:txBody>
            </p:sp>
            <p:sp>
              <p:nvSpPr>
                <p:cNvPr id="394281" name="Text Box 41"/>
                <p:cNvSpPr txBox="1">
                  <a:spLocks noChangeArrowheads="1"/>
                </p:cNvSpPr>
                <p:nvPr/>
              </p:nvSpPr>
              <p:spPr bwMode="auto">
                <a:xfrm>
                  <a:off x="3724" y="768"/>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Xn   Yn</a:t>
                  </a:r>
                </a:p>
              </p:txBody>
            </p:sp>
            <p:sp>
              <p:nvSpPr>
                <p:cNvPr id="394282" name="Line 42"/>
                <p:cNvSpPr>
                  <a:spLocks noChangeShapeType="1"/>
                </p:cNvSpPr>
                <p:nvPr/>
              </p:nvSpPr>
              <p:spPr bwMode="auto">
                <a:xfrm>
                  <a:off x="3168" y="1536"/>
                  <a:ext cx="240" cy="0"/>
                </a:xfrm>
                <a:prstGeom prst="line">
                  <a:avLst/>
                </a:prstGeom>
                <a:noFill/>
                <a:ln w="76200"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4284" name="Text Box 44"/>
              <p:cNvSpPr txBox="1">
                <a:spLocks noChangeArrowheads="1"/>
              </p:cNvSpPr>
              <p:nvPr/>
            </p:nvSpPr>
            <p:spPr bwMode="auto">
              <a:xfrm>
                <a:off x="336" y="864"/>
                <a:ext cx="341" cy="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800" dirty="0">
                    <a:solidFill>
                      <a:srgbClr val="FF0000"/>
                    </a:solidFill>
                    <a:ea typeface="黑体" pitchFamily="2" charset="-122"/>
                  </a:rPr>
                  <a:t>串</a:t>
                </a:r>
              </a:p>
              <a:p>
                <a:pPr>
                  <a:lnSpc>
                    <a:spcPct val="90000"/>
                  </a:lnSpc>
                </a:pPr>
                <a:r>
                  <a:rPr lang="zh-CN" altLang="en-US" sz="2800" dirty="0">
                    <a:solidFill>
                      <a:srgbClr val="FF0000"/>
                    </a:solidFill>
                    <a:ea typeface="黑体" pitchFamily="2" charset="-122"/>
                  </a:rPr>
                  <a:t>行</a:t>
                </a:r>
              </a:p>
              <a:p>
                <a:pPr>
                  <a:lnSpc>
                    <a:spcPct val="90000"/>
                  </a:lnSpc>
                </a:pPr>
                <a:r>
                  <a:rPr lang="zh-CN" altLang="en-US" sz="2800" dirty="0">
                    <a:solidFill>
                      <a:srgbClr val="FF0000"/>
                    </a:solidFill>
                    <a:ea typeface="黑体" pitchFamily="2" charset="-122"/>
                  </a:rPr>
                  <a:t>加</a:t>
                </a:r>
              </a:p>
              <a:p>
                <a:pPr>
                  <a:lnSpc>
                    <a:spcPct val="90000"/>
                  </a:lnSpc>
                </a:pPr>
                <a:r>
                  <a:rPr lang="zh-CN" altLang="en-US" sz="2800" dirty="0">
                    <a:solidFill>
                      <a:srgbClr val="FF0000"/>
                    </a:solidFill>
                    <a:ea typeface="黑体" pitchFamily="2" charset="-122"/>
                  </a:rPr>
                  <a:t>法</a:t>
                </a:r>
              </a:p>
              <a:p>
                <a:pPr>
                  <a:lnSpc>
                    <a:spcPct val="90000"/>
                  </a:lnSpc>
                </a:pPr>
                <a:r>
                  <a:rPr lang="zh-CN" altLang="en-US" sz="2800" dirty="0">
                    <a:solidFill>
                      <a:srgbClr val="FF0000"/>
                    </a:solidFill>
                    <a:ea typeface="黑体" pitchFamily="2" charset="-122"/>
                  </a:rPr>
                  <a:t>器</a:t>
                </a:r>
              </a:p>
            </p:txBody>
          </p:sp>
        </p:grpSp>
        <p:sp>
          <p:nvSpPr>
            <p:cNvPr id="394324" name="Text Box 84"/>
            <p:cNvSpPr txBox="1">
              <a:spLocks noChangeArrowheads="1"/>
            </p:cNvSpPr>
            <p:nvPr/>
          </p:nvSpPr>
          <p:spPr bwMode="auto">
            <a:xfrm>
              <a:off x="2016"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B050"/>
                  </a:solidFill>
                  <a:latin typeface="Tahoma" pitchFamily="34" charset="0"/>
                </a:rPr>
                <a:t>C1</a:t>
              </a:r>
            </a:p>
          </p:txBody>
        </p:sp>
        <p:sp>
          <p:nvSpPr>
            <p:cNvPr id="394325" name="Text Box 85"/>
            <p:cNvSpPr txBox="1">
              <a:spLocks noChangeArrowheads="1"/>
            </p:cNvSpPr>
            <p:nvPr/>
          </p:nvSpPr>
          <p:spPr bwMode="auto">
            <a:xfrm>
              <a:off x="3168" y="816"/>
              <a:ext cx="28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B050"/>
                  </a:solidFill>
                  <a:latin typeface="Tahoma" pitchFamily="34" charset="0"/>
                </a:rPr>
                <a:t>C2</a:t>
              </a:r>
            </a:p>
          </p:txBody>
        </p:sp>
      </p:grpSp>
      <p:sp>
        <p:nvSpPr>
          <p:cNvPr id="394341" name="Text Box 101"/>
          <p:cNvSpPr txBox="1">
            <a:spLocks noChangeArrowheads="1"/>
          </p:cNvSpPr>
          <p:nvPr/>
        </p:nvSpPr>
        <p:spPr bwMode="auto">
          <a:xfrm>
            <a:off x="409575" y="3926579"/>
            <a:ext cx="338455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800" dirty="0">
                <a:latin typeface="微软雅黑" pitchFamily="34" charset="-122"/>
                <a:ea typeface="微软雅黑" pitchFamily="34" charset="-122"/>
              </a:rPr>
              <a:t>利用</a:t>
            </a:r>
            <a:r>
              <a:rPr lang="zh-CN" altLang="en-US" sz="2800" dirty="0">
                <a:solidFill>
                  <a:srgbClr val="FF0000"/>
                </a:solidFill>
                <a:latin typeface="微软雅黑" pitchFamily="34" charset="-122"/>
                <a:ea typeface="微软雅黑" pitchFamily="34" charset="-122"/>
              </a:rPr>
              <a:t>反馈</a:t>
            </a:r>
            <a:r>
              <a:rPr lang="zh-CN" altLang="en-US" sz="2800" dirty="0">
                <a:latin typeface="微软雅黑" pitchFamily="34" charset="-122"/>
                <a:ea typeface="微软雅黑" pitchFamily="34" charset="-122"/>
              </a:rPr>
              <a:t>和</a:t>
            </a:r>
            <a:r>
              <a:rPr lang="zh-CN" altLang="en-US" sz="2800" dirty="0">
                <a:solidFill>
                  <a:srgbClr val="FF0000"/>
                </a:solidFill>
                <a:latin typeface="微软雅黑" pitchFamily="34" charset="-122"/>
                <a:ea typeface="微软雅黑" pitchFamily="34" charset="-122"/>
              </a:rPr>
              <a:t>时钟</a:t>
            </a:r>
            <a:r>
              <a:rPr lang="zh-CN" altLang="en-US" sz="2800" dirty="0">
                <a:latin typeface="微软雅黑" pitchFamily="34" charset="-122"/>
                <a:ea typeface="微软雅黑" pitchFamily="34" charset="-122"/>
              </a:rPr>
              <a:t>控制</a:t>
            </a:r>
          </a:p>
        </p:txBody>
      </p:sp>
      <p:sp>
        <p:nvSpPr>
          <p:cNvPr id="64" name="Text Box 57"/>
          <p:cNvSpPr txBox="1">
            <a:spLocks noChangeArrowheads="1"/>
          </p:cNvSpPr>
          <p:nvPr/>
        </p:nvSpPr>
        <p:spPr bwMode="auto">
          <a:xfrm>
            <a:off x="370616" y="4836382"/>
            <a:ext cx="4086026"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800" dirty="0">
                <a:latin typeface="华文新魏" pitchFamily="2" charset="-122"/>
                <a:ea typeface="华文新魏" pitchFamily="2" charset="-122"/>
              </a:rPr>
              <a:t>需要具有</a:t>
            </a:r>
            <a:r>
              <a:rPr lang="zh-CN" altLang="en-US" sz="2800" dirty="0">
                <a:solidFill>
                  <a:srgbClr val="FF0000"/>
                </a:solidFill>
                <a:latin typeface="华文新魏" pitchFamily="2" charset="-122"/>
                <a:ea typeface="华文新魏" pitchFamily="2" charset="-122"/>
              </a:rPr>
              <a:t>记忆</a:t>
            </a:r>
            <a:r>
              <a:rPr lang="zh-CN" altLang="en-US" sz="2800" dirty="0">
                <a:latin typeface="华文新魏" pitchFamily="2" charset="-122"/>
                <a:ea typeface="华文新魏" pitchFamily="2" charset="-122"/>
              </a:rPr>
              <a:t>功能的逻辑单元，</a:t>
            </a:r>
            <a:r>
              <a:rPr lang="zh-CN" altLang="en-US" sz="2800" dirty="0" smtClean="0">
                <a:latin typeface="华文新魏" pitchFamily="2" charset="-122"/>
                <a:ea typeface="华文新魏" pitchFamily="2" charset="-122"/>
              </a:rPr>
              <a:t>能够</a:t>
            </a:r>
            <a:r>
              <a:rPr lang="zh-CN" altLang="en-US" sz="2800" dirty="0" smtClean="0">
                <a:solidFill>
                  <a:srgbClr val="FF0000"/>
                </a:solidFill>
                <a:latin typeface="华文新魏" pitchFamily="2" charset="-122"/>
                <a:ea typeface="华文新魏" pitchFamily="2" charset="-122"/>
              </a:rPr>
              <a:t>存储</a:t>
            </a:r>
            <a:r>
              <a:rPr lang="zh-CN" altLang="en-US" sz="2800" dirty="0" smtClean="0">
                <a:latin typeface="华文新魏" pitchFamily="2" charset="-122"/>
                <a:ea typeface="华文新魏" pitchFamily="2" charset="-122"/>
              </a:rPr>
              <a:t>运算</a:t>
            </a:r>
            <a:r>
              <a:rPr lang="zh-CN" altLang="en-US" sz="2800" dirty="0">
                <a:latin typeface="华文新魏" pitchFamily="2" charset="-122"/>
                <a:ea typeface="华文新魏" pitchFamily="2" charset="-122"/>
              </a:rPr>
              <a:t>结果。</a:t>
            </a:r>
          </a:p>
        </p:txBody>
      </p:sp>
      <p:grpSp>
        <p:nvGrpSpPr>
          <p:cNvPr id="65" name="Group 7"/>
          <p:cNvGrpSpPr>
            <a:grpSpLocks/>
          </p:cNvGrpSpPr>
          <p:nvPr/>
        </p:nvGrpSpPr>
        <p:grpSpPr bwMode="auto">
          <a:xfrm>
            <a:off x="4863108" y="3717031"/>
            <a:ext cx="4068763" cy="2952749"/>
            <a:chOff x="264" y="2175"/>
            <a:chExt cx="2563" cy="1860"/>
          </a:xfrm>
        </p:grpSpPr>
        <p:sp>
          <p:nvSpPr>
            <p:cNvPr id="66" name="Line 8"/>
            <p:cNvSpPr>
              <a:spLocks noChangeShapeType="1"/>
            </p:cNvSpPr>
            <p:nvPr/>
          </p:nvSpPr>
          <p:spPr bwMode="auto">
            <a:xfrm>
              <a:off x="576" y="3024"/>
              <a:ext cx="58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Rectangle 9"/>
            <p:cNvSpPr>
              <a:spLocks noChangeArrowheads="1"/>
            </p:cNvSpPr>
            <p:nvPr/>
          </p:nvSpPr>
          <p:spPr bwMode="auto">
            <a:xfrm>
              <a:off x="1160" y="2688"/>
              <a:ext cx="768" cy="62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lstStyle/>
            <a:p>
              <a:pPr algn="ctr">
                <a:lnSpc>
                  <a:spcPct val="110000"/>
                </a:lnSpc>
              </a:pPr>
              <a:r>
                <a:rPr lang="en-US" altLang="zh-CN" sz="2000" dirty="0">
                  <a:latin typeface="Tahoma" pitchFamily="34" charset="0"/>
                </a:rPr>
                <a:t>X      Y</a:t>
              </a:r>
            </a:p>
            <a:p>
              <a:pPr algn="ctr"/>
              <a:r>
                <a:rPr lang="en-US" altLang="zh-CN" sz="2000" dirty="0">
                  <a:latin typeface="Tahoma" pitchFamily="34" charset="0"/>
                </a:rPr>
                <a:t>CI      CO</a:t>
              </a:r>
            </a:p>
            <a:p>
              <a:pPr algn="ctr"/>
              <a:r>
                <a:rPr lang="en-US" altLang="zh-CN" sz="2000" dirty="0">
                  <a:latin typeface="Tahoma" pitchFamily="34" charset="0"/>
                </a:rPr>
                <a:t>S</a:t>
              </a:r>
            </a:p>
          </p:txBody>
        </p:sp>
        <p:sp>
          <p:nvSpPr>
            <p:cNvPr id="68" name="Line 10"/>
            <p:cNvSpPr>
              <a:spLocks noChangeShapeType="1"/>
            </p:cNvSpPr>
            <p:nvPr/>
          </p:nvSpPr>
          <p:spPr bwMode="auto">
            <a:xfrm>
              <a:off x="1352"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11"/>
            <p:cNvSpPr>
              <a:spLocks noChangeShapeType="1"/>
            </p:cNvSpPr>
            <p:nvPr/>
          </p:nvSpPr>
          <p:spPr bwMode="auto">
            <a:xfrm>
              <a:off x="1736" y="2496"/>
              <a:ext cx="0" cy="19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12"/>
            <p:cNvSpPr>
              <a:spLocks noChangeShapeType="1"/>
            </p:cNvSpPr>
            <p:nvPr/>
          </p:nvSpPr>
          <p:spPr bwMode="auto">
            <a:xfrm>
              <a:off x="1536" y="3312"/>
              <a:ext cx="0" cy="432"/>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13"/>
            <p:cNvSpPr>
              <a:spLocks noChangeShapeType="1"/>
            </p:cNvSpPr>
            <p:nvPr/>
          </p:nvSpPr>
          <p:spPr bwMode="auto">
            <a:xfrm>
              <a:off x="1928" y="3024"/>
              <a:ext cx="42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Text Box 14"/>
            <p:cNvSpPr txBox="1">
              <a:spLocks noChangeArrowheads="1"/>
            </p:cNvSpPr>
            <p:nvPr/>
          </p:nvSpPr>
          <p:spPr bwMode="auto">
            <a:xfrm>
              <a:off x="2347" y="2847"/>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B050"/>
                  </a:solidFill>
                  <a:latin typeface="Tahoma" pitchFamily="34" charset="0"/>
                </a:rPr>
                <a:t>C</a:t>
              </a:r>
              <a:r>
                <a:rPr lang="en-US" altLang="zh-CN" sz="2800" baseline="-25000">
                  <a:solidFill>
                    <a:srgbClr val="00B050"/>
                  </a:solidFill>
                  <a:latin typeface="Tahoma" pitchFamily="34" charset="0"/>
                </a:rPr>
                <a:t>i+1</a:t>
              </a:r>
            </a:p>
          </p:txBody>
        </p:sp>
        <p:sp>
          <p:nvSpPr>
            <p:cNvPr id="73" name="Text Box 15"/>
            <p:cNvSpPr txBox="1">
              <a:spLocks noChangeArrowheads="1"/>
            </p:cNvSpPr>
            <p:nvPr/>
          </p:nvSpPr>
          <p:spPr bwMode="auto">
            <a:xfrm>
              <a:off x="1376" y="3705"/>
              <a:ext cx="27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S</a:t>
              </a:r>
              <a:r>
                <a:rPr lang="en-US" altLang="zh-CN" sz="2800" baseline="-25000" dirty="0">
                  <a:solidFill>
                    <a:srgbClr val="00B050"/>
                  </a:solidFill>
                  <a:latin typeface="Tahoma" pitchFamily="34" charset="0"/>
                </a:rPr>
                <a:t>i</a:t>
              </a:r>
            </a:p>
          </p:txBody>
        </p:sp>
        <p:sp>
          <p:nvSpPr>
            <p:cNvPr id="74" name="Text Box 16"/>
            <p:cNvSpPr txBox="1">
              <a:spLocks noChangeArrowheads="1"/>
            </p:cNvSpPr>
            <p:nvPr/>
          </p:nvSpPr>
          <p:spPr bwMode="auto">
            <a:xfrm>
              <a:off x="1200" y="2175"/>
              <a:ext cx="6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rgbClr val="00B050"/>
                  </a:solidFill>
                  <a:latin typeface="Tahoma" pitchFamily="34" charset="0"/>
                </a:rPr>
                <a:t>X</a:t>
              </a:r>
              <a:r>
                <a:rPr lang="en-US" altLang="zh-CN" sz="2800" baseline="-25000" dirty="0">
                  <a:solidFill>
                    <a:srgbClr val="00B050"/>
                  </a:solidFill>
                  <a:latin typeface="Tahoma" pitchFamily="34" charset="0"/>
                </a:rPr>
                <a:t>i</a:t>
              </a:r>
              <a:r>
                <a:rPr lang="en-US" altLang="zh-CN" sz="2800" dirty="0">
                  <a:solidFill>
                    <a:srgbClr val="00B050"/>
                  </a:solidFill>
                  <a:latin typeface="Tahoma" pitchFamily="34" charset="0"/>
                </a:rPr>
                <a:t>   Y</a:t>
              </a:r>
              <a:r>
                <a:rPr lang="en-US" altLang="zh-CN" sz="2800" baseline="-25000" dirty="0">
                  <a:solidFill>
                    <a:srgbClr val="00B050"/>
                  </a:solidFill>
                  <a:latin typeface="Tahoma" pitchFamily="34" charset="0"/>
                </a:rPr>
                <a:t>i</a:t>
              </a:r>
            </a:p>
          </p:txBody>
        </p:sp>
        <p:sp>
          <p:nvSpPr>
            <p:cNvPr id="75" name="Text Box 17"/>
            <p:cNvSpPr txBox="1">
              <a:spLocks noChangeArrowheads="1"/>
            </p:cNvSpPr>
            <p:nvPr/>
          </p:nvSpPr>
          <p:spPr bwMode="auto">
            <a:xfrm>
              <a:off x="264" y="2847"/>
              <a:ext cx="2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err="1">
                  <a:solidFill>
                    <a:srgbClr val="00B050"/>
                  </a:solidFill>
                  <a:latin typeface="Tahoma" pitchFamily="34" charset="0"/>
                </a:rPr>
                <a:t>C</a:t>
              </a:r>
              <a:r>
                <a:rPr lang="en-US" altLang="zh-CN" sz="2800" baseline="-25000" dirty="0" err="1">
                  <a:solidFill>
                    <a:srgbClr val="00B050"/>
                  </a:solidFill>
                  <a:latin typeface="Tahoma" pitchFamily="34" charset="0"/>
                </a:rPr>
                <a:t>i</a:t>
              </a:r>
              <a:endParaRPr lang="en-US" altLang="zh-CN" sz="2800" baseline="-25000" dirty="0">
                <a:solidFill>
                  <a:srgbClr val="00B050"/>
                </a:solidFill>
                <a:latin typeface="Tahoma" pitchFamily="34" charset="0"/>
              </a:endParaRPr>
            </a:p>
          </p:txBody>
        </p:sp>
      </p:grpSp>
      <p:grpSp>
        <p:nvGrpSpPr>
          <p:cNvPr id="80" name="Group 2"/>
          <p:cNvGrpSpPr>
            <a:grpSpLocks/>
          </p:cNvGrpSpPr>
          <p:nvPr/>
        </p:nvGrpSpPr>
        <p:grpSpPr bwMode="auto">
          <a:xfrm>
            <a:off x="5004048" y="5085184"/>
            <a:ext cx="2895600" cy="990600"/>
            <a:chOff x="2832" y="2928"/>
            <a:chExt cx="1824" cy="624"/>
          </a:xfrm>
        </p:grpSpPr>
        <p:sp>
          <p:nvSpPr>
            <p:cNvPr id="81" name="Rectangle 3"/>
            <p:cNvSpPr>
              <a:spLocks noChangeArrowheads="1"/>
            </p:cNvSpPr>
            <p:nvPr/>
          </p:nvSpPr>
          <p:spPr bwMode="auto">
            <a:xfrm>
              <a:off x="2832" y="3168"/>
              <a:ext cx="576" cy="384"/>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dirty="0" smtClean="0">
                  <a:solidFill>
                    <a:srgbClr val="FF0000"/>
                  </a:solidFill>
                  <a:ea typeface="黑体" pitchFamily="2" charset="-122"/>
                </a:rPr>
                <a:t>存储器</a:t>
              </a:r>
              <a:endParaRPr lang="zh-CN" altLang="en-US" sz="2400" dirty="0">
                <a:solidFill>
                  <a:srgbClr val="FF0000"/>
                </a:solidFill>
                <a:ea typeface="黑体" pitchFamily="2" charset="-122"/>
              </a:endParaRPr>
            </a:p>
          </p:txBody>
        </p:sp>
        <p:sp>
          <p:nvSpPr>
            <p:cNvPr id="82" name="Line 4"/>
            <p:cNvSpPr>
              <a:spLocks noChangeShapeType="1"/>
            </p:cNvSpPr>
            <p:nvPr/>
          </p:nvSpPr>
          <p:spPr bwMode="auto">
            <a:xfrm>
              <a:off x="4656" y="2928"/>
              <a:ext cx="0" cy="480"/>
            </a:xfrm>
            <a:prstGeom prst="line">
              <a:avLst/>
            </a:prstGeom>
            <a:noFill/>
            <a:ln w="28575">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5"/>
            <p:cNvSpPr>
              <a:spLocks noChangeShapeType="1"/>
            </p:cNvSpPr>
            <p:nvPr/>
          </p:nvSpPr>
          <p:spPr bwMode="auto">
            <a:xfrm flipH="1">
              <a:off x="3408" y="3408"/>
              <a:ext cx="1248"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6"/>
            <p:cNvSpPr>
              <a:spLocks noChangeShapeType="1"/>
            </p:cNvSpPr>
            <p:nvPr/>
          </p:nvSpPr>
          <p:spPr bwMode="auto">
            <a:xfrm flipV="1">
              <a:off x="3120" y="2928"/>
              <a:ext cx="0" cy="240"/>
            </a:xfrm>
            <a:prstGeom prst="line">
              <a:avLst/>
            </a:prstGeom>
            <a:noFill/>
            <a:ln w="28575">
              <a:solidFill>
                <a:srgbClr val="FF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 name="组合 7"/>
          <p:cNvGrpSpPr/>
          <p:nvPr/>
        </p:nvGrpSpPr>
        <p:grpSpPr>
          <a:xfrm>
            <a:off x="3995936" y="4395077"/>
            <a:ext cx="2295252" cy="402075"/>
            <a:chOff x="3995936" y="4395077"/>
            <a:chExt cx="2295252" cy="402075"/>
          </a:xfrm>
        </p:grpSpPr>
        <p:sp>
          <p:nvSpPr>
            <p:cNvPr id="77" name="Text Box 53"/>
            <p:cNvSpPr txBox="1">
              <a:spLocks noChangeArrowheads="1"/>
            </p:cNvSpPr>
            <p:nvPr/>
          </p:nvSpPr>
          <p:spPr bwMode="auto">
            <a:xfrm>
              <a:off x="3995936" y="4395077"/>
              <a:ext cx="1271993" cy="4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FF0000"/>
                  </a:solidFill>
                  <a:ea typeface="黑体" pitchFamily="2" charset="-122"/>
                </a:rPr>
                <a:t>时钟控制</a:t>
              </a:r>
            </a:p>
          </p:txBody>
        </p:sp>
        <p:sp>
          <p:nvSpPr>
            <p:cNvPr id="85" name="Line 8"/>
            <p:cNvSpPr>
              <a:spLocks noChangeShapeType="1"/>
            </p:cNvSpPr>
            <p:nvPr/>
          </p:nvSpPr>
          <p:spPr bwMode="auto">
            <a:xfrm>
              <a:off x="5364088" y="4653136"/>
              <a:ext cx="927100"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标题 1"/>
          <p:cNvSpPr txBox="1">
            <a:spLocks/>
          </p:cNvSpPr>
          <p:nvPr/>
        </p:nvSpPr>
        <p:spPr bwMode="auto">
          <a:xfrm>
            <a:off x="1000100" y="185720"/>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a:lstStyle>
          <a:p>
            <a:r>
              <a:rPr lang="zh-CN" altLang="en-US" sz="4000" kern="0" smtClean="0"/>
              <a:t>引言</a:t>
            </a:r>
            <a:endParaRPr lang="zh-CN" altLang="en-US" sz="4000" kern="0" dirty="0"/>
          </a:p>
        </p:txBody>
      </p:sp>
    </p:spTree>
    <p:extLst>
      <p:ext uri="{BB962C8B-B14F-4D97-AF65-F5344CB8AC3E}">
        <p14:creationId xmlns:p14="http://schemas.microsoft.com/office/powerpoint/2010/main" val="254694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linds(horizontal)">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blinds(horizontal)">
                                      <p:cBhvr>
                                        <p:cTn id="1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1000125" y="185738"/>
            <a:ext cx="6524203" cy="742950"/>
          </a:xfrm>
        </p:spPr>
        <p:txBody>
          <a:bodyPr/>
          <a:lstStyle/>
          <a:p>
            <a:pPr eaLnBrk="1" hangingPunct="1"/>
            <a:r>
              <a:rPr lang="zh-CN" altLang="en-US" dirty="0" smtClean="0"/>
              <a:t>主从式</a:t>
            </a:r>
            <a:r>
              <a:rPr lang="en-US" altLang="zh-CN" dirty="0" smtClean="0"/>
              <a:t>(Master-slave)</a:t>
            </a:r>
            <a:r>
              <a:rPr lang="zh-CN" altLang="en-US" dirty="0" smtClean="0"/>
              <a:t>触发器</a:t>
            </a:r>
          </a:p>
        </p:txBody>
      </p:sp>
      <p:sp>
        <p:nvSpPr>
          <p:cNvPr id="44037" name="Rectangle 3"/>
          <p:cNvSpPr>
            <a:spLocks noGrp="1" noChangeArrowheads="1"/>
          </p:cNvSpPr>
          <p:nvPr>
            <p:ph idx="1"/>
          </p:nvPr>
        </p:nvSpPr>
        <p:spPr>
          <a:xfrm>
            <a:off x="566738" y="1285875"/>
            <a:ext cx="8577262" cy="4786313"/>
          </a:xfrm>
        </p:spPr>
        <p:txBody>
          <a:bodyPr/>
          <a:lstStyle/>
          <a:p>
            <a:pPr eaLnBrk="1" hangingPunct="1"/>
            <a:r>
              <a:rPr lang="zh-CN" altLang="en-US" dirty="0" smtClean="0"/>
              <a:t>在时钟脉冲信号</a:t>
            </a:r>
            <a:r>
              <a:rPr lang="zh-CN" altLang="en-US" dirty="0" smtClean="0">
                <a:solidFill>
                  <a:srgbClr val="FF0000"/>
                </a:solidFill>
              </a:rPr>
              <a:t>高电平期间</a:t>
            </a:r>
            <a:r>
              <a:rPr lang="zh-CN" altLang="en-US" dirty="0" smtClean="0"/>
              <a:t>数据进入触发器，在</a:t>
            </a:r>
            <a:r>
              <a:rPr lang="zh-CN" altLang="en-US" dirty="0" smtClean="0">
                <a:solidFill>
                  <a:srgbClr val="FF0000"/>
                </a:solidFill>
              </a:rPr>
              <a:t>下降沿</a:t>
            </a:r>
            <a:r>
              <a:rPr lang="zh-CN" altLang="en-US" dirty="0" smtClean="0"/>
              <a:t>输出反映输入的变化</a:t>
            </a:r>
            <a:r>
              <a:rPr lang="zh-CN" altLang="en-US" dirty="0"/>
              <a:t>。</a:t>
            </a:r>
            <a:endParaRPr lang="zh-CN" altLang="en-US" dirty="0" smtClean="0"/>
          </a:p>
          <a:p>
            <a:pPr eaLnBrk="1" hangingPunct="1"/>
            <a:r>
              <a:rPr lang="zh-CN" altLang="en-US" dirty="0" smtClean="0"/>
              <a:t>主从式触发器也称为</a:t>
            </a:r>
            <a:r>
              <a:rPr lang="zh-CN" altLang="en-US" b="1" dirty="0" smtClean="0">
                <a:solidFill>
                  <a:srgbClr val="FF0000"/>
                </a:solidFill>
              </a:rPr>
              <a:t>脉冲</a:t>
            </a:r>
            <a:r>
              <a:rPr lang="zh-CN" altLang="en-US" dirty="0" smtClean="0"/>
              <a:t>触发型触发器</a:t>
            </a:r>
            <a:r>
              <a:rPr lang="en-US" altLang="zh-CN" dirty="0" smtClean="0"/>
              <a:t>(Pulse Triggered Flip-flops)</a:t>
            </a:r>
          </a:p>
          <a:p>
            <a:pPr eaLnBrk="1" hangingPunct="1"/>
            <a:r>
              <a:rPr lang="zh-CN" altLang="en-US" dirty="0" smtClean="0"/>
              <a:t>为了使得输出能正确地反映输入的变化，要求在时钟脉冲信号为高电平期间，输入不发生变化。</a:t>
            </a:r>
            <a:endParaRPr lang="en-US" altLang="zh-CN" dirty="0" smtClean="0"/>
          </a:p>
          <a:p>
            <a:pPr eaLnBrk="1" hangingPunct="1"/>
            <a:r>
              <a:rPr lang="zh-CN" altLang="en-US" dirty="0" smtClean="0"/>
              <a:t>其特点是数据在第一个边沿锁入触发器，第二个边沿后数据出现在输出端。</a:t>
            </a:r>
            <a:endParaRPr lang="en-US" altLang="zh-CN" dirty="0" smtClean="0"/>
          </a:p>
          <a:p>
            <a:pPr eaLnBrk="1" hangingPunct="1"/>
            <a:r>
              <a:rPr lang="zh-CN" altLang="en-US" dirty="0" smtClean="0"/>
              <a:t>主从式触发器基本上已经被边沿触发式触发器所取代。</a:t>
            </a:r>
            <a:endParaRPr lang="en-US" altLang="zh-CN" dirty="0" smtClean="0"/>
          </a:p>
        </p:txBody>
      </p:sp>
      <p:sp>
        <p:nvSpPr>
          <p:cNvPr id="2" name="日期占位符 1"/>
          <p:cNvSpPr>
            <a:spLocks noGrp="1"/>
          </p:cNvSpPr>
          <p:nvPr>
            <p:ph type="dt" sz="half" idx="10"/>
          </p:nvPr>
        </p:nvSpPr>
        <p:spPr/>
        <p:txBody>
          <a:bodyPr/>
          <a:lstStyle/>
          <a:p>
            <a:pPr>
              <a:defRPr/>
            </a:pPr>
            <a:fld id="{968DFEB2-BAF0-4C4E-B34E-DA3CF17AA1BF}" type="datetime1">
              <a:rPr lang="zh-CN" altLang="en-US" smtClean="0"/>
              <a:t>2016/5/5</a:t>
            </a:fld>
            <a:endParaRPr lang="en-US" altLang="zh-CN"/>
          </a:p>
        </p:txBody>
      </p:sp>
      <p:sp>
        <p:nvSpPr>
          <p:cNvPr id="44038" name="页脚占位符 5"/>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4035" name="灯片编号占位符 5"/>
          <p:cNvSpPr>
            <a:spLocks noGrp="1"/>
          </p:cNvSpPr>
          <p:nvPr>
            <p:ph type="sldNum" sz="quarter" idx="12"/>
          </p:nvPr>
        </p:nvSpPr>
        <p:spPr>
          <a:noFill/>
        </p:spPr>
        <p:txBody>
          <a:bodyPr/>
          <a:lstStyle/>
          <a:p>
            <a:fld id="{A8AEC1C7-3CBB-4F7E-BA91-B07DDEADD181}" type="slidenum">
              <a:rPr lang="en-US" altLang="zh-CN" smtClean="0">
                <a:latin typeface="Arial" pitchFamily="34" charset="0"/>
              </a:rPr>
              <a:pPr/>
              <a:t>50</a:t>
            </a:fld>
            <a:endParaRPr lang="en-US" altLang="zh-CN" smtClean="0">
              <a:latin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zh-CN" altLang="en-US" smtClean="0"/>
              <a:t>主从式</a:t>
            </a:r>
            <a:r>
              <a:rPr lang="en-US" altLang="zh-CN" smtClean="0"/>
              <a:t>RS</a:t>
            </a:r>
            <a:r>
              <a:rPr lang="zh-CN" altLang="en-US" smtClean="0"/>
              <a:t>触发器</a:t>
            </a:r>
          </a:p>
        </p:txBody>
      </p:sp>
      <p:pic>
        <p:nvPicPr>
          <p:cNvPr id="45061" name="Picture 3"/>
          <p:cNvPicPr>
            <a:picLocks noGrp="1" noChangeAspect="1" noChangeArrowheads="1"/>
          </p:cNvPicPr>
          <p:nvPr>
            <p:ph idx="1"/>
          </p:nvPr>
        </p:nvPicPr>
        <p:blipFill>
          <a:blip r:embed="rId3" cstate="print"/>
          <a:srcRect/>
          <a:stretch>
            <a:fillRect/>
          </a:stretch>
        </p:blipFill>
        <p:spPr>
          <a:xfrm>
            <a:off x="487748" y="1134544"/>
            <a:ext cx="8656252" cy="5258319"/>
          </a:xfrm>
        </p:spPr>
      </p:pic>
      <p:sp>
        <p:nvSpPr>
          <p:cNvPr id="2" name="日期占位符 1"/>
          <p:cNvSpPr>
            <a:spLocks noGrp="1"/>
          </p:cNvSpPr>
          <p:nvPr>
            <p:ph type="dt" sz="half" idx="10"/>
          </p:nvPr>
        </p:nvSpPr>
        <p:spPr/>
        <p:txBody>
          <a:bodyPr/>
          <a:lstStyle/>
          <a:p>
            <a:pPr>
              <a:defRPr/>
            </a:pPr>
            <a:fld id="{D7718B27-E872-486B-B7BB-3D953C278AA3}" type="datetime1">
              <a:rPr lang="zh-CN" altLang="en-US" smtClean="0"/>
              <a:t>2016/5/5</a:t>
            </a:fld>
            <a:endParaRPr lang="en-US" altLang="zh-CN"/>
          </a:p>
        </p:txBody>
      </p:sp>
      <p:sp>
        <p:nvSpPr>
          <p:cNvPr id="45062" name="页脚占位符 5"/>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5059" name="灯片编号占位符 5"/>
          <p:cNvSpPr>
            <a:spLocks noGrp="1"/>
          </p:cNvSpPr>
          <p:nvPr>
            <p:ph type="sldNum" sz="quarter" idx="12"/>
          </p:nvPr>
        </p:nvSpPr>
        <p:spPr>
          <a:noFill/>
        </p:spPr>
        <p:txBody>
          <a:bodyPr/>
          <a:lstStyle/>
          <a:p>
            <a:fld id="{BBD34F0F-FD4E-4D3B-ACC6-C0CF12CF43B1}" type="slidenum">
              <a:rPr lang="en-US" altLang="zh-CN" smtClean="0">
                <a:latin typeface="Arial" pitchFamily="34" charset="0"/>
              </a:rPr>
              <a:pPr/>
              <a:t>51</a:t>
            </a:fld>
            <a:endParaRPr lang="en-US" altLang="zh-CN" smtClean="0">
              <a:latin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zh-CN" altLang="en-US" smtClean="0"/>
              <a:t>主从式</a:t>
            </a:r>
            <a:r>
              <a:rPr lang="en-US" altLang="zh-CN" smtClean="0"/>
              <a:t>RS</a:t>
            </a:r>
            <a:r>
              <a:rPr lang="zh-CN" altLang="en-US" smtClean="0"/>
              <a:t>触发器</a:t>
            </a:r>
          </a:p>
        </p:txBody>
      </p:sp>
      <p:sp>
        <p:nvSpPr>
          <p:cNvPr id="2" name="日期占位符 1"/>
          <p:cNvSpPr>
            <a:spLocks noGrp="1"/>
          </p:cNvSpPr>
          <p:nvPr>
            <p:ph type="dt" sz="half" idx="10"/>
          </p:nvPr>
        </p:nvSpPr>
        <p:spPr/>
        <p:txBody>
          <a:bodyPr/>
          <a:lstStyle/>
          <a:p>
            <a:pPr>
              <a:defRPr/>
            </a:pPr>
            <a:fld id="{B4BD01EA-C3E8-4E9B-9A22-BE925A0872D7}" type="datetime1">
              <a:rPr lang="zh-CN" altLang="en-US" smtClean="0"/>
              <a:t>2016/5/5</a:t>
            </a:fld>
            <a:endParaRPr lang="en-US" altLang="zh-CN"/>
          </a:p>
        </p:txBody>
      </p:sp>
      <p:sp>
        <p:nvSpPr>
          <p:cNvPr id="46095" name="页脚占位符 14"/>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6083" name="灯片编号占位符 5"/>
          <p:cNvSpPr>
            <a:spLocks noGrp="1"/>
          </p:cNvSpPr>
          <p:nvPr>
            <p:ph type="sldNum" sz="quarter" idx="12"/>
          </p:nvPr>
        </p:nvSpPr>
        <p:spPr>
          <a:noFill/>
        </p:spPr>
        <p:txBody>
          <a:bodyPr/>
          <a:lstStyle/>
          <a:p>
            <a:fld id="{B4BF1B79-B3CC-4934-9A6A-D13CC1277A71}" type="slidenum">
              <a:rPr lang="en-US" altLang="zh-CN" smtClean="0">
                <a:latin typeface="Arial" pitchFamily="34" charset="0"/>
              </a:rPr>
              <a:pPr/>
              <a:t>52</a:t>
            </a:fld>
            <a:endParaRPr lang="en-US" altLang="zh-CN" smtClean="0">
              <a:latin typeface="Arial" pitchFamily="34" charset="0"/>
            </a:endParaRPr>
          </a:p>
        </p:txBody>
      </p:sp>
      <p:pic>
        <p:nvPicPr>
          <p:cNvPr id="46086" name="Picture 4"/>
          <p:cNvPicPr>
            <a:picLocks noChangeAspect="1" noChangeArrowheads="1"/>
          </p:cNvPicPr>
          <p:nvPr/>
        </p:nvPicPr>
        <p:blipFill>
          <a:blip r:embed="rId3" cstate="print"/>
          <a:srcRect/>
          <a:stretch>
            <a:fillRect/>
          </a:stretch>
        </p:blipFill>
        <p:spPr bwMode="auto">
          <a:xfrm>
            <a:off x="5400675" y="0"/>
            <a:ext cx="3743325" cy="1446212"/>
          </a:xfrm>
          <a:prstGeom prst="rect">
            <a:avLst/>
          </a:prstGeom>
          <a:noFill/>
          <a:ln w="9525">
            <a:noFill/>
            <a:miter lim="800000"/>
            <a:headEnd/>
            <a:tailEnd/>
          </a:ln>
        </p:spPr>
      </p:pic>
      <p:grpSp>
        <p:nvGrpSpPr>
          <p:cNvPr id="17" name="Group 2"/>
          <p:cNvGrpSpPr>
            <a:grpSpLocks/>
          </p:cNvGrpSpPr>
          <p:nvPr/>
        </p:nvGrpSpPr>
        <p:grpSpPr bwMode="auto">
          <a:xfrm>
            <a:off x="273050" y="4230960"/>
            <a:ext cx="7262813" cy="963613"/>
            <a:chOff x="172" y="2400"/>
            <a:chExt cx="4575" cy="607"/>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 y="2480"/>
              <a:ext cx="3851" cy="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4"/>
            <p:cNvSpPr>
              <a:spLocks noChangeArrowheads="1"/>
            </p:cNvSpPr>
            <p:nvPr/>
          </p:nvSpPr>
          <p:spPr bwMode="auto">
            <a:xfrm>
              <a:off x="3787" y="2575"/>
              <a:ext cx="960" cy="336"/>
            </a:xfrm>
            <a:prstGeom prst="rect">
              <a:avLst/>
            </a:prstGeom>
            <a:solidFill>
              <a:srgbClr val="FF33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rgbClr val="FF33CC"/>
                  </a:solidFill>
                  <a:latin typeface="黑体" pitchFamily="2" charset="-122"/>
                  <a:ea typeface="黑体" pitchFamily="2" charset="-122"/>
                </a:rPr>
                <a:t>亚 稳 态</a:t>
              </a:r>
            </a:p>
          </p:txBody>
        </p:sp>
        <p:sp>
          <p:nvSpPr>
            <p:cNvPr id="20" name="Text Box 5"/>
            <p:cNvSpPr txBox="1">
              <a:spLocks noChangeArrowheads="1"/>
            </p:cNvSpPr>
            <p:nvPr/>
          </p:nvSpPr>
          <p:spPr bwMode="auto">
            <a:xfrm>
              <a:off x="172" y="2400"/>
              <a:ext cx="69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主锁存</a:t>
              </a:r>
            </a:p>
            <a:p>
              <a:r>
                <a:rPr lang="zh-CN" altLang="en-US" sz="2400" dirty="0"/>
                <a:t>器输出</a:t>
              </a:r>
            </a:p>
          </p:txBody>
        </p:sp>
      </p:gr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463" y="1411560"/>
            <a:ext cx="61087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reeform 8"/>
          <p:cNvSpPr>
            <a:spLocks/>
          </p:cNvSpPr>
          <p:nvPr/>
        </p:nvSpPr>
        <p:spPr bwMode="auto">
          <a:xfrm>
            <a:off x="2857500" y="1786210"/>
            <a:ext cx="477838" cy="2984500"/>
          </a:xfrm>
          <a:custGeom>
            <a:avLst/>
            <a:gdLst>
              <a:gd name="T0" fmla="*/ 227 w 301"/>
              <a:gd name="T1" fmla="*/ 0 h 1880"/>
              <a:gd name="T2" fmla="*/ 265 w 301"/>
              <a:gd name="T3" fmla="*/ 68 h 1880"/>
              <a:gd name="T4" fmla="*/ 295 w 301"/>
              <a:gd name="T5" fmla="*/ 157 h 1880"/>
              <a:gd name="T6" fmla="*/ 265 w 301"/>
              <a:gd name="T7" fmla="*/ 516 h 1880"/>
              <a:gd name="T8" fmla="*/ 152 w 301"/>
              <a:gd name="T9" fmla="*/ 958 h 1880"/>
              <a:gd name="T10" fmla="*/ 70 w 301"/>
              <a:gd name="T11" fmla="*/ 1212 h 1880"/>
              <a:gd name="T12" fmla="*/ 48 w 301"/>
              <a:gd name="T13" fmla="*/ 1257 h 1880"/>
              <a:gd name="T14" fmla="*/ 25 w 301"/>
              <a:gd name="T15" fmla="*/ 1332 h 1880"/>
              <a:gd name="T16" fmla="*/ 18 w 301"/>
              <a:gd name="T17" fmla="*/ 1354 h 1880"/>
              <a:gd name="T18" fmla="*/ 10 w 301"/>
              <a:gd name="T19" fmla="*/ 1377 h 1880"/>
              <a:gd name="T20" fmla="*/ 3 w 301"/>
              <a:gd name="T21" fmla="*/ 1399 h 1880"/>
              <a:gd name="T22" fmla="*/ 25 w 301"/>
              <a:gd name="T23" fmla="*/ 1601 h 1880"/>
              <a:gd name="T24" fmla="*/ 63 w 301"/>
              <a:gd name="T25" fmla="*/ 1668 h 1880"/>
              <a:gd name="T26" fmla="*/ 122 w 301"/>
              <a:gd name="T27" fmla="*/ 1758 h 1880"/>
              <a:gd name="T28" fmla="*/ 137 w 301"/>
              <a:gd name="T29" fmla="*/ 1781 h 1880"/>
              <a:gd name="T30" fmla="*/ 242 w 301"/>
              <a:gd name="T31" fmla="*/ 185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880">
                <a:moveTo>
                  <a:pt x="227" y="0"/>
                </a:moveTo>
                <a:cubicBezTo>
                  <a:pt x="236" y="25"/>
                  <a:pt x="265" y="68"/>
                  <a:pt x="265" y="68"/>
                </a:cubicBezTo>
                <a:cubicBezTo>
                  <a:pt x="276" y="103"/>
                  <a:pt x="288" y="118"/>
                  <a:pt x="295" y="157"/>
                </a:cubicBezTo>
                <a:cubicBezTo>
                  <a:pt x="291" y="273"/>
                  <a:pt x="301" y="402"/>
                  <a:pt x="265" y="516"/>
                </a:cubicBezTo>
                <a:cubicBezTo>
                  <a:pt x="242" y="664"/>
                  <a:pt x="193" y="814"/>
                  <a:pt x="152" y="958"/>
                </a:cubicBezTo>
                <a:cubicBezTo>
                  <a:pt x="129" y="1041"/>
                  <a:pt x="119" y="1140"/>
                  <a:pt x="70" y="1212"/>
                </a:cubicBezTo>
                <a:cubicBezTo>
                  <a:pt x="47" y="1288"/>
                  <a:pt x="83" y="1179"/>
                  <a:pt x="48" y="1257"/>
                </a:cubicBezTo>
                <a:cubicBezTo>
                  <a:pt x="37" y="1281"/>
                  <a:pt x="33" y="1307"/>
                  <a:pt x="25" y="1332"/>
                </a:cubicBezTo>
                <a:cubicBezTo>
                  <a:pt x="23" y="1339"/>
                  <a:pt x="20" y="1347"/>
                  <a:pt x="18" y="1354"/>
                </a:cubicBezTo>
                <a:cubicBezTo>
                  <a:pt x="15" y="1362"/>
                  <a:pt x="13" y="1369"/>
                  <a:pt x="10" y="1377"/>
                </a:cubicBezTo>
                <a:cubicBezTo>
                  <a:pt x="8" y="1384"/>
                  <a:pt x="3" y="1399"/>
                  <a:pt x="3" y="1399"/>
                </a:cubicBezTo>
                <a:cubicBezTo>
                  <a:pt x="11" y="1557"/>
                  <a:pt x="0" y="1490"/>
                  <a:pt x="25" y="1601"/>
                </a:cubicBezTo>
                <a:cubicBezTo>
                  <a:pt x="31" y="1626"/>
                  <a:pt x="63" y="1668"/>
                  <a:pt x="63" y="1668"/>
                </a:cubicBezTo>
                <a:cubicBezTo>
                  <a:pt x="74" y="1703"/>
                  <a:pt x="92" y="1738"/>
                  <a:pt x="122" y="1758"/>
                </a:cubicBezTo>
                <a:cubicBezTo>
                  <a:pt x="127" y="1766"/>
                  <a:pt x="131" y="1774"/>
                  <a:pt x="137" y="1781"/>
                </a:cubicBezTo>
                <a:cubicBezTo>
                  <a:pt x="144" y="1789"/>
                  <a:pt x="220" y="1880"/>
                  <a:pt x="242" y="1855"/>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Freeform 9"/>
          <p:cNvSpPr>
            <a:spLocks/>
          </p:cNvSpPr>
          <p:nvPr/>
        </p:nvSpPr>
        <p:spPr bwMode="auto">
          <a:xfrm>
            <a:off x="4343400" y="3781698"/>
            <a:ext cx="277813" cy="1068387"/>
          </a:xfrm>
          <a:custGeom>
            <a:avLst/>
            <a:gdLst>
              <a:gd name="T0" fmla="*/ 123 w 175"/>
              <a:gd name="T1" fmla="*/ 0 h 673"/>
              <a:gd name="T2" fmla="*/ 175 w 175"/>
              <a:gd name="T3" fmla="*/ 135 h 673"/>
              <a:gd name="T4" fmla="*/ 123 w 175"/>
              <a:gd name="T5" fmla="*/ 359 h 673"/>
              <a:gd name="T6" fmla="*/ 78 w 175"/>
              <a:gd name="T7" fmla="*/ 426 h 673"/>
              <a:gd name="T8" fmla="*/ 48 w 175"/>
              <a:gd name="T9" fmla="*/ 471 h 673"/>
              <a:gd name="T10" fmla="*/ 41 w 175"/>
              <a:gd name="T11" fmla="*/ 613 h 673"/>
              <a:gd name="T12" fmla="*/ 108 w 175"/>
              <a:gd name="T13" fmla="*/ 673 h 673"/>
            </a:gdLst>
            <a:ahLst/>
            <a:cxnLst>
              <a:cxn ang="0">
                <a:pos x="T0" y="T1"/>
              </a:cxn>
              <a:cxn ang="0">
                <a:pos x="T2" y="T3"/>
              </a:cxn>
              <a:cxn ang="0">
                <a:pos x="T4" y="T5"/>
              </a:cxn>
              <a:cxn ang="0">
                <a:pos x="T6" y="T7"/>
              </a:cxn>
              <a:cxn ang="0">
                <a:pos x="T8" y="T9"/>
              </a:cxn>
              <a:cxn ang="0">
                <a:pos x="T10" y="T11"/>
              </a:cxn>
              <a:cxn ang="0">
                <a:pos x="T12" y="T13"/>
              </a:cxn>
            </a:cxnLst>
            <a:rect l="0" t="0" r="r" b="b"/>
            <a:pathLst>
              <a:path w="175" h="673">
                <a:moveTo>
                  <a:pt x="123" y="0"/>
                </a:moveTo>
                <a:cubicBezTo>
                  <a:pt x="150" y="39"/>
                  <a:pt x="161" y="90"/>
                  <a:pt x="175" y="135"/>
                </a:cubicBezTo>
                <a:cubicBezTo>
                  <a:pt x="168" y="206"/>
                  <a:pt x="159" y="295"/>
                  <a:pt x="123" y="359"/>
                </a:cubicBezTo>
                <a:cubicBezTo>
                  <a:pt x="117" y="370"/>
                  <a:pt x="89" y="409"/>
                  <a:pt x="78" y="426"/>
                </a:cubicBezTo>
                <a:cubicBezTo>
                  <a:pt x="68" y="441"/>
                  <a:pt x="48" y="471"/>
                  <a:pt x="48" y="471"/>
                </a:cubicBezTo>
                <a:cubicBezTo>
                  <a:pt x="33" y="520"/>
                  <a:pt x="0" y="552"/>
                  <a:pt x="41" y="613"/>
                </a:cubicBezTo>
                <a:cubicBezTo>
                  <a:pt x="57" y="637"/>
                  <a:pt x="108" y="647"/>
                  <a:pt x="108" y="673"/>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Freeform 10"/>
          <p:cNvSpPr>
            <a:spLocks/>
          </p:cNvSpPr>
          <p:nvPr/>
        </p:nvSpPr>
        <p:spPr bwMode="auto">
          <a:xfrm>
            <a:off x="5029200" y="1792560"/>
            <a:ext cx="477838" cy="2984500"/>
          </a:xfrm>
          <a:custGeom>
            <a:avLst/>
            <a:gdLst>
              <a:gd name="T0" fmla="*/ 227 w 301"/>
              <a:gd name="T1" fmla="*/ 0 h 1880"/>
              <a:gd name="T2" fmla="*/ 265 w 301"/>
              <a:gd name="T3" fmla="*/ 68 h 1880"/>
              <a:gd name="T4" fmla="*/ 295 w 301"/>
              <a:gd name="T5" fmla="*/ 157 h 1880"/>
              <a:gd name="T6" fmla="*/ 265 w 301"/>
              <a:gd name="T7" fmla="*/ 516 h 1880"/>
              <a:gd name="T8" fmla="*/ 152 w 301"/>
              <a:gd name="T9" fmla="*/ 958 h 1880"/>
              <a:gd name="T10" fmla="*/ 70 w 301"/>
              <a:gd name="T11" fmla="*/ 1212 h 1880"/>
              <a:gd name="T12" fmla="*/ 48 w 301"/>
              <a:gd name="T13" fmla="*/ 1257 h 1880"/>
              <a:gd name="T14" fmla="*/ 25 w 301"/>
              <a:gd name="T15" fmla="*/ 1332 h 1880"/>
              <a:gd name="T16" fmla="*/ 18 w 301"/>
              <a:gd name="T17" fmla="*/ 1354 h 1880"/>
              <a:gd name="T18" fmla="*/ 10 w 301"/>
              <a:gd name="T19" fmla="*/ 1377 h 1880"/>
              <a:gd name="T20" fmla="*/ 3 w 301"/>
              <a:gd name="T21" fmla="*/ 1399 h 1880"/>
              <a:gd name="T22" fmla="*/ 25 w 301"/>
              <a:gd name="T23" fmla="*/ 1601 h 1880"/>
              <a:gd name="T24" fmla="*/ 63 w 301"/>
              <a:gd name="T25" fmla="*/ 1668 h 1880"/>
              <a:gd name="T26" fmla="*/ 122 w 301"/>
              <a:gd name="T27" fmla="*/ 1758 h 1880"/>
              <a:gd name="T28" fmla="*/ 137 w 301"/>
              <a:gd name="T29" fmla="*/ 1781 h 1880"/>
              <a:gd name="T30" fmla="*/ 242 w 301"/>
              <a:gd name="T31" fmla="*/ 1855 h 1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1880">
                <a:moveTo>
                  <a:pt x="227" y="0"/>
                </a:moveTo>
                <a:cubicBezTo>
                  <a:pt x="236" y="25"/>
                  <a:pt x="265" y="68"/>
                  <a:pt x="265" y="68"/>
                </a:cubicBezTo>
                <a:cubicBezTo>
                  <a:pt x="276" y="103"/>
                  <a:pt x="288" y="118"/>
                  <a:pt x="295" y="157"/>
                </a:cubicBezTo>
                <a:cubicBezTo>
                  <a:pt x="291" y="273"/>
                  <a:pt x="301" y="402"/>
                  <a:pt x="265" y="516"/>
                </a:cubicBezTo>
                <a:cubicBezTo>
                  <a:pt x="242" y="664"/>
                  <a:pt x="193" y="814"/>
                  <a:pt x="152" y="958"/>
                </a:cubicBezTo>
                <a:cubicBezTo>
                  <a:pt x="129" y="1041"/>
                  <a:pt x="119" y="1140"/>
                  <a:pt x="70" y="1212"/>
                </a:cubicBezTo>
                <a:cubicBezTo>
                  <a:pt x="47" y="1288"/>
                  <a:pt x="83" y="1179"/>
                  <a:pt x="48" y="1257"/>
                </a:cubicBezTo>
                <a:cubicBezTo>
                  <a:pt x="37" y="1281"/>
                  <a:pt x="33" y="1307"/>
                  <a:pt x="25" y="1332"/>
                </a:cubicBezTo>
                <a:cubicBezTo>
                  <a:pt x="23" y="1339"/>
                  <a:pt x="20" y="1347"/>
                  <a:pt x="18" y="1354"/>
                </a:cubicBezTo>
                <a:cubicBezTo>
                  <a:pt x="15" y="1362"/>
                  <a:pt x="13" y="1369"/>
                  <a:pt x="10" y="1377"/>
                </a:cubicBezTo>
                <a:cubicBezTo>
                  <a:pt x="8" y="1384"/>
                  <a:pt x="3" y="1399"/>
                  <a:pt x="3" y="1399"/>
                </a:cubicBezTo>
                <a:cubicBezTo>
                  <a:pt x="11" y="1557"/>
                  <a:pt x="0" y="1490"/>
                  <a:pt x="25" y="1601"/>
                </a:cubicBezTo>
                <a:cubicBezTo>
                  <a:pt x="31" y="1626"/>
                  <a:pt x="63" y="1668"/>
                  <a:pt x="63" y="1668"/>
                </a:cubicBezTo>
                <a:cubicBezTo>
                  <a:pt x="74" y="1703"/>
                  <a:pt x="92" y="1738"/>
                  <a:pt x="122" y="1758"/>
                </a:cubicBezTo>
                <a:cubicBezTo>
                  <a:pt x="127" y="1766"/>
                  <a:pt x="131" y="1774"/>
                  <a:pt x="137" y="1781"/>
                </a:cubicBezTo>
                <a:cubicBezTo>
                  <a:pt x="144" y="1789"/>
                  <a:pt x="220" y="1880"/>
                  <a:pt x="242" y="1855"/>
                </a:cubicBezTo>
              </a:path>
            </a:pathLst>
          </a:custGeom>
          <a:noFill/>
          <a:ln w="28575" cap="flat" cmpd="sng">
            <a:solidFill>
              <a:srgbClr val="FF33CC"/>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Text Box 11"/>
          <p:cNvSpPr txBox="1">
            <a:spLocks noChangeArrowheads="1"/>
          </p:cNvSpPr>
          <p:nvPr/>
        </p:nvSpPr>
        <p:spPr bwMode="auto">
          <a:xfrm>
            <a:off x="2472531" y="604864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ea typeface="黑体" pitchFamily="2" charset="-122"/>
              </a:rPr>
              <a:t>暂时忽略延迟时间等动态特性</a:t>
            </a:r>
          </a:p>
        </p:txBody>
      </p:sp>
      <p:sp>
        <p:nvSpPr>
          <p:cNvPr id="26" name="Text Box 12"/>
          <p:cNvSpPr txBox="1">
            <a:spLocks noChangeArrowheads="1"/>
          </p:cNvSpPr>
          <p:nvPr/>
        </p:nvSpPr>
        <p:spPr bwMode="auto">
          <a:xfrm>
            <a:off x="1347788" y="1411560"/>
            <a:ext cx="481012"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latin typeface="Times New Roman" charset="0"/>
              </a:rPr>
              <a:t>C </a:t>
            </a:r>
          </a:p>
        </p:txBody>
      </p:sp>
      <p:grpSp>
        <p:nvGrpSpPr>
          <p:cNvPr id="27" name="Group 13"/>
          <p:cNvGrpSpPr>
            <a:grpSpLocks/>
          </p:cNvGrpSpPr>
          <p:nvPr/>
        </p:nvGrpSpPr>
        <p:grpSpPr bwMode="auto">
          <a:xfrm>
            <a:off x="1371600" y="5196160"/>
            <a:ext cx="6172200" cy="852488"/>
            <a:chOff x="864" y="3008"/>
            <a:chExt cx="3888" cy="537"/>
          </a:xfrm>
        </p:grpSpPr>
        <p:pic>
          <p:nvPicPr>
            <p:cNvPr id="2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008"/>
              <a:ext cx="3888"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15"/>
            <p:cNvSpPr>
              <a:spLocks noChangeArrowheads="1"/>
            </p:cNvSpPr>
            <p:nvPr/>
          </p:nvSpPr>
          <p:spPr bwMode="auto">
            <a:xfrm>
              <a:off x="3792" y="3128"/>
              <a:ext cx="960" cy="336"/>
            </a:xfrm>
            <a:prstGeom prst="rect">
              <a:avLst/>
            </a:prstGeom>
            <a:solidFill>
              <a:srgbClr val="FF66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FF6600"/>
                  </a:solidFill>
                  <a:latin typeface="黑体" pitchFamily="2" charset="-122"/>
                  <a:ea typeface="黑体" pitchFamily="2" charset="-122"/>
                </a:rPr>
                <a:t>亚 稳 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p:txBody>
          <a:bodyPr/>
          <a:lstStyle/>
          <a:p>
            <a:pPr eaLnBrk="1" hangingPunct="1"/>
            <a:r>
              <a:rPr lang="en-US" altLang="zh-CN" smtClean="0"/>
              <a:t>RS</a:t>
            </a:r>
            <a:r>
              <a:rPr lang="zh-CN" altLang="en-US" smtClean="0"/>
              <a:t>触发器的状态转移图</a:t>
            </a:r>
          </a:p>
        </p:txBody>
      </p:sp>
      <p:graphicFrame>
        <p:nvGraphicFramePr>
          <p:cNvPr id="78853" name="Object 5"/>
          <p:cNvGraphicFramePr>
            <a:graphicFrameLocks noGrp="1" noChangeAspect="1"/>
          </p:cNvGraphicFramePr>
          <p:nvPr>
            <p:ph idx="1"/>
            <p:extLst>
              <p:ext uri="{D42A27DB-BD31-4B8C-83A1-F6EECF244321}">
                <p14:modId xmlns:p14="http://schemas.microsoft.com/office/powerpoint/2010/main" val="1626644263"/>
              </p:ext>
            </p:extLst>
          </p:nvPr>
        </p:nvGraphicFramePr>
        <p:xfrm>
          <a:off x="3003550" y="1824038"/>
          <a:ext cx="2987675" cy="809625"/>
        </p:xfrm>
        <a:graphic>
          <a:graphicData uri="http://schemas.openxmlformats.org/presentationml/2006/ole">
            <mc:AlternateContent xmlns:mc="http://schemas.openxmlformats.org/markup-compatibility/2006">
              <mc:Choice xmlns:v="urn:schemas-microsoft-com:vml" Requires="v">
                <p:oleObj spid="_x0000_s34359" name="Visio" r:id="rId4" imgW="1470276" imgH="398091" progId="Visio.Drawing.11">
                  <p:embed/>
                </p:oleObj>
              </mc:Choice>
              <mc:Fallback>
                <p:oleObj name="Visio" r:id="rId4" imgW="1470276" imgH="39809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550" y="1824038"/>
                        <a:ext cx="29876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5A5EDDD8-0386-4526-83EA-5183EC1CE794}" type="datetime1">
              <a:rPr lang="zh-CN" altLang="en-US" smtClean="0"/>
              <a:t>2016/5/5</a:t>
            </a:fld>
            <a:endParaRPr lang="en-US" altLang="zh-CN"/>
          </a:p>
        </p:txBody>
      </p:sp>
      <p:sp>
        <p:nvSpPr>
          <p:cNvPr id="18451" name="页脚占位符 18"/>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8439" name="灯片编号占位符 5"/>
          <p:cNvSpPr>
            <a:spLocks noGrp="1"/>
          </p:cNvSpPr>
          <p:nvPr>
            <p:ph type="sldNum" sz="quarter" idx="12"/>
          </p:nvPr>
        </p:nvSpPr>
        <p:spPr>
          <a:noFill/>
        </p:spPr>
        <p:txBody>
          <a:bodyPr/>
          <a:lstStyle/>
          <a:p>
            <a:fld id="{FE0F2CC7-6448-4258-8ADF-9D64537CADDB}" type="slidenum">
              <a:rPr lang="en-US" altLang="zh-CN" smtClean="0">
                <a:latin typeface="Arial" pitchFamily="34" charset="0"/>
              </a:rPr>
              <a:pPr/>
              <a:t>53</a:t>
            </a:fld>
            <a:endParaRPr lang="en-US" altLang="zh-CN" smtClean="0">
              <a:latin typeface="Arial" pitchFamily="34" charset="0"/>
            </a:endParaRPr>
          </a:p>
        </p:txBody>
      </p:sp>
      <p:sp>
        <p:nvSpPr>
          <p:cNvPr id="78851" name="Oval 3"/>
          <p:cNvSpPr>
            <a:spLocks noChangeArrowheads="1"/>
          </p:cNvSpPr>
          <p:nvPr/>
        </p:nvSpPr>
        <p:spPr bwMode="auto">
          <a:xfrm>
            <a:off x="2195513" y="2492598"/>
            <a:ext cx="1008062" cy="1036638"/>
          </a:xfrm>
          <a:prstGeom prst="ellipse">
            <a:avLst/>
          </a:prstGeom>
          <a:solidFill>
            <a:schemeClr val="bg1"/>
          </a:solidFill>
          <a:ln w="57150">
            <a:solidFill>
              <a:schemeClr val="tx1"/>
            </a:solidFill>
            <a:round/>
            <a:headEnd/>
            <a:tailEnd/>
          </a:ln>
        </p:spPr>
        <p:txBody>
          <a:bodyPr wrap="none" anchor="ctr"/>
          <a:lstStyle/>
          <a:p>
            <a:pPr algn="ctr"/>
            <a:r>
              <a:rPr lang="en-US" altLang="zh-CN" sz="2800"/>
              <a:t>0</a:t>
            </a:r>
          </a:p>
        </p:txBody>
      </p:sp>
      <p:sp>
        <p:nvSpPr>
          <p:cNvPr id="78852" name="Oval 4"/>
          <p:cNvSpPr>
            <a:spLocks noChangeArrowheads="1"/>
          </p:cNvSpPr>
          <p:nvPr/>
        </p:nvSpPr>
        <p:spPr bwMode="auto">
          <a:xfrm>
            <a:off x="5724525" y="2492598"/>
            <a:ext cx="1008063" cy="1036638"/>
          </a:xfrm>
          <a:prstGeom prst="ellipse">
            <a:avLst/>
          </a:prstGeom>
          <a:solidFill>
            <a:schemeClr val="bg1"/>
          </a:solidFill>
          <a:ln w="57150">
            <a:solidFill>
              <a:schemeClr val="tx1"/>
            </a:solidFill>
            <a:round/>
            <a:headEnd/>
            <a:tailEnd/>
          </a:ln>
        </p:spPr>
        <p:txBody>
          <a:bodyPr wrap="none" anchor="ctr"/>
          <a:lstStyle/>
          <a:p>
            <a:pPr algn="ctr"/>
            <a:r>
              <a:rPr lang="en-US" altLang="zh-CN" sz="2800"/>
              <a:t>1</a:t>
            </a:r>
          </a:p>
        </p:txBody>
      </p:sp>
      <p:graphicFrame>
        <p:nvGraphicFramePr>
          <p:cNvPr id="78854" name="Object 6"/>
          <p:cNvGraphicFramePr>
            <a:graphicFrameLocks noChangeAspect="1"/>
          </p:cNvGraphicFramePr>
          <p:nvPr>
            <p:extLst>
              <p:ext uri="{D42A27DB-BD31-4B8C-83A1-F6EECF244321}">
                <p14:modId xmlns:p14="http://schemas.microsoft.com/office/powerpoint/2010/main" val="18571898"/>
              </p:ext>
            </p:extLst>
          </p:nvPr>
        </p:nvGraphicFramePr>
        <p:xfrm>
          <a:off x="2843213" y="3487961"/>
          <a:ext cx="3240087" cy="877887"/>
        </p:xfrm>
        <a:graphic>
          <a:graphicData uri="http://schemas.openxmlformats.org/presentationml/2006/ole">
            <mc:AlternateContent xmlns:mc="http://schemas.openxmlformats.org/markup-compatibility/2006">
              <mc:Choice xmlns:v="urn:schemas-microsoft-com:vml" Requires="v">
                <p:oleObj spid="_x0000_s34360" name="Visio" r:id="rId6" imgW="1470276" imgH="398091" progId="Visio.Drawing.11">
                  <p:embed/>
                </p:oleObj>
              </mc:Choice>
              <mc:Fallback>
                <p:oleObj name="Visio" r:id="rId6" imgW="1470276" imgH="398091"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3487961"/>
                        <a:ext cx="3240087"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5" name="Object 7"/>
          <p:cNvGraphicFramePr>
            <a:graphicFrameLocks noChangeAspect="1"/>
          </p:cNvGraphicFramePr>
          <p:nvPr>
            <p:extLst>
              <p:ext uri="{D42A27DB-BD31-4B8C-83A1-F6EECF244321}">
                <p14:modId xmlns:p14="http://schemas.microsoft.com/office/powerpoint/2010/main" val="2140335389"/>
              </p:ext>
            </p:extLst>
          </p:nvPr>
        </p:nvGraphicFramePr>
        <p:xfrm>
          <a:off x="1403350" y="2492598"/>
          <a:ext cx="887413" cy="1044575"/>
        </p:xfrm>
        <a:graphic>
          <a:graphicData uri="http://schemas.openxmlformats.org/presentationml/2006/ole">
            <mc:AlternateContent xmlns:mc="http://schemas.openxmlformats.org/markup-compatibility/2006">
              <mc:Choice xmlns:v="urn:schemas-microsoft-com:vml" Requires="v">
                <p:oleObj spid="_x0000_s34361" name="Visio" r:id="rId8" imgW="888171" imgH="1044719" progId="Visio.Drawing.11">
                  <p:embed/>
                </p:oleObj>
              </mc:Choice>
              <mc:Fallback>
                <p:oleObj name="Visio" r:id="rId8" imgW="888171" imgH="104471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2492598"/>
                        <a:ext cx="8874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56" name="Object 8"/>
          <p:cNvGraphicFramePr>
            <a:graphicFrameLocks noChangeAspect="1"/>
          </p:cNvGraphicFramePr>
          <p:nvPr>
            <p:extLst>
              <p:ext uri="{D42A27DB-BD31-4B8C-83A1-F6EECF244321}">
                <p14:modId xmlns:p14="http://schemas.microsoft.com/office/powerpoint/2010/main" val="1331259870"/>
              </p:ext>
            </p:extLst>
          </p:nvPr>
        </p:nvGraphicFramePr>
        <p:xfrm>
          <a:off x="6610350" y="2470373"/>
          <a:ext cx="887413" cy="1044575"/>
        </p:xfrm>
        <a:graphic>
          <a:graphicData uri="http://schemas.openxmlformats.org/presentationml/2006/ole">
            <mc:AlternateContent xmlns:mc="http://schemas.openxmlformats.org/markup-compatibility/2006">
              <mc:Choice xmlns:v="urn:schemas-microsoft-com:vml" Requires="v">
                <p:oleObj spid="_x0000_s34362" name="Visio" r:id="rId10" imgW="888171" imgH="1044719" progId="Visio.Drawing.11">
                  <p:embed/>
                </p:oleObj>
              </mc:Choice>
              <mc:Fallback>
                <p:oleObj name="Visio" r:id="rId10" imgW="888171" imgH="1044719"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10350" y="2470373"/>
                        <a:ext cx="8874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7" name="Text Box 9"/>
          <p:cNvSpPr txBox="1">
            <a:spLocks noChangeArrowheads="1"/>
          </p:cNvSpPr>
          <p:nvPr/>
        </p:nvSpPr>
        <p:spPr bwMode="auto">
          <a:xfrm>
            <a:off x="755650" y="2716436"/>
            <a:ext cx="635000" cy="641350"/>
          </a:xfrm>
          <a:prstGeom prst="rect">
            <a:avLst/>
          </a:prstGeom>
          <a:noFill/>
          <a:ln w="9525">
            <a:noFill/>
            <a:miter lim="800000"/>
            <a:headEnd/>
            <a:tailEnd/>
          </a:ln>
        </p:spPr>
        <p:txBody>
          <a:bodyPr wrap="none">
            <a:spAutoFit/>
          </a:bodyPr>
          <a:lstStyle/>
          <a:p>
            <a:pPr algn="ctr"/>
            <a:r>
              <a:rPr lang="en-US" altLang="zh-CN"/>
              <a:t>S=0</a:t>
            </a:r>
          </a:p>
          <a:p>
            <a:pPr algn="ctr"/>
            <a:r>
              <a:rPr lang="en-US" altLang="zh-CN"/>
              <a:t>R=X</a:t>
            </a:r>
          </a:p>
        </p:txBody>
      </p:sp>
      <p:sp>
        <p:nvSpPr>
          <p:cNvPr id="78858" name="Text Box 10"/>
          <p:cNvSpPr txBox="1">
            <a:spLocks noChangeArrowheads="1"/>
          </p:cNvSpPr>
          <p:nvPr/>
        </p:nvSpPr>
        <p:spPr bwMode="auto">
          <a:xfrm>
            <a:off x="4152900" y="1052736"/>
            <a:ext cx="609600" cy="641350"/>
          </a:xfrm>
          <a:prstGeom prst="rect">
            <a:avLst/>
          </a:prstGeom>
          <a:noFill/>
          <a:ln w="9525">
            <a:noFill/>
            <a:miter lim="800000"/>
            <a:headEnd/>
            <a:tailEnd/>
          </a:ln>
        </p:spPr>
        <p:txBody>
          <a:bodyPr wrap="none">
            <a:spAutoFit/>
          </a:bodyPr>
          <a:lstStyle/>
          <a:p>
            <a:pPr algn="ctr"/>
            <a:r>
              <a:rPr lang="en-US" altLang="zh-CN"/>
              <a:t>S=1</a:t>
            </a:r>
          </a:p>
          <a:p>
            <a:pPr algn="ctr"/>
            <a:r>
              <a:rPr lang="en-US" altLang="zh-CN"/>
              <a:t>R=0</a:t>
            </a:r>
          </a:p>
        </p:txBody>
      </p:sp>
      <p:sp>
        <p:nvSpPr>
          <p:cNvPr id="78859" name="Text Box 11"/>
          <p:cNvSpPr txBox="1">
            <a:spLocks noChangeArrowheads="1"/>
          </p:cNvSpPr>
          <p:nvPr/>
        </p:nvSpPr>
        <p:spPr bwMode="auto">
          <a:xfrm>
            <a:off x="4267200" y="4365848"/>
            <a:ext cx="609600" cy="641350"/>
          </a:xfrm>
          <a:prstGeom prst="rect">
            <a:avLst/>
          </a:prstGeom>
          <a:noFill/>
          <a:ln w="9525">
            <a:noFill/>
            <a:miter lim="800000"/>
            <a:headEnd/>
            <a:tailEnd/>
          </a:ln>
        </p:spPr>
        <p:txBody>
          <a:bodyPr wrap="none">
            <a:spAutoFit/>
          </a:bodyPr>
          <a:lstStyle/>
          <a:p>
            <a:pPr algn="ctr"/>
            <a:r>
              <a:rPr lang="en-US" altLang="zh-CN"/>
              <a:t>S=0</a:t>
            </a:r>
          </a:p>
          <a:p>
            <a:pPr algn="ctr"/>
            <a:r>
              <a:rPr lang="en-US" altLang="zh-CN"/>
              <a:t>R=1</a:t>
            </a:r>
          </a:p>
        </p:txBody>
      </p:sp>
      <p:sp>
        <p:nvSpPr>
          <p:cNvPr id="78860" name="Text Box 12"/>
          <p:cNvSpPr txBox="1">
            <a:spLocks noChangeArrowheads="1"/>
          </p:cNvSpPr>
          <p:nvPr/>
        </p:nvSpPr>
        <p:spPr bwMode="auto">
          <a:xfrm>
            <a:off x="7518400" y="2710086"/>
            <a:ext cx="622300" cy="641350"/>
          </a:xfrm>
          <a:prstGeom prst="rect">
            <a:avLst/>
          </a:prstGeom>
          <a:noFill/>
          <a:ln w="9525">
            <a:noFill/>
            <a:miter lim="800000"/>
            <a:headEnd/>
            <a:tailEnd/>
          </a:ln>
        </p:spPr>
        <p:txBody>
          <a:bodyPr wrap="none">
            <a:spAutoFit/>
          </a:bodyPr>
          <a:lstStyle/>
          <a:p>
            <a:pPr algn="ctr"/>
            <a:r>
              <a:rPr lang="en-US" altLang="zh-CN"/>
              <a:t>S=X</a:t>
            </a:r>
          </a:p>
          <a:p>
            <a:pPr algn="ctr"/>
            <a:r>
              <a:rPr lang="en-US" altLang="zh-CN"/>
              <a:t>R=0</a:t>
            </a:r>
          </a:p>
        </p:txBody>
      </p:sp>
      <p:sp>
        <p:nvSpPr>
          <p:cNvPr id="78861" name="Text Box 13"/>
          <p:cNvSpPr txBox="1">
            <a:spLocks noChangeArrowheads="1"/>
          </p:cNvSpPr>
          <p:nvPr/>
        </p:nvSpPr>
        <p:spPr bwMode="auto">
          <a:xfrm>
            <a:off x="5705475" y="3567336"/>
            <a:ext cx="1098550" cy="641350"/>
          </a:xfrm>
          <a:prstGeom prst="rect">
            <a:avLst/>
          </a:prstGeom>
          <a:noFill/>
          <a:ln w="9525">
            <a:noFill/>
            <a:miter lim="800000"/>
            <a:headEnd/>
            <a:tailEnd/>
          </a:ln>
        </p:spPr>
        <p:txBody>
          <a:bodyPr wrap="none">
            <a:spAutoFit/>
          </a:bodyPr>
          <a:lstStyle/>
          <a:p>
            <a:pPr algn="ctr"/>
            <a:r>
              <a:rPr lang="zh-CN" altLang="en-US"/>
              <a:t>置位状态</a:t>
            </a:r>
          </a:p>
          <a:p>
            <a:pPr algn="ctr"/>
            <a:r>
              <a:rPr lang="en-US" altLang="zh-CN"/>
              <a:t>Set</a:t>
            </a:r>
          </a:p>
        </p:txBody>
      </p:sp>
      <p:sp>
        <p:nvSpPr>
          <p:cNvPr id="78862" name="Text Box 14"/>
          <p:cNvSpPr txBox="1">
            <a:spLocks noChangeArrowheads="1"/>
          </p:cNvSpPr>
          <p:nvPr/>
        </p:nvSpPr>
        <p:spPr bwMode="auto">
          <a:xfrm>
            <a:off x="2051050" y="3638773"/>
            <a:ext cx="1098550" cy="641350"/>
          </a:xfrm>
          <a:prstGeom prst="rect">
            <a:avLst/>
          </a:prstGeom>
          <a:noFill/>
          <a:ln w="9525">
            <a:noFill/>
            <a:miter lim="800000"/>
            <a:headEnd/>
            <a:tailEnd/>
          </a:ln>
        </p:spPr>
        <p:txBody>
          <a:bodyPr wrap="none">
            <a:spAutoFit/>
          </a:bodyPr>
          <a:lstStyle/>
          <a:p>
            <a:pPr algn="ctr"/>
            <a:r>
              <a:rPr lang="zh-CN" altLang="en-US"/>
              <a:t>复位状态</a:t>
            </a:r>
          </a:p>
          <a:p>
            <a:pPr algn="ctr"/>
            <a:r>
              <a:rPr lang="en-US" altLang="zh-CN"/>
              <a:t>Reset</a:t>
            </a:r>
          </a:p>
        </p:txBody>
      </p:sp>
      <p:pic>
        <p:nvPicPr>
          <p:cNvPr id="78863" name="Picture 15"/>
          <p:cNvPicPr>
            <a:picLocks noChangeAspect="1" noChangeArrowheads="1"/>
          </p:cNvPicPr>
          <p:nvPr/>
        </p:nvPicPr>
        <p:blipFill>
          <a:blip r:embed="rId12" cstate="print"/>
          <a:srcRect/>
          <a:stretch>
            <a:fillRect/>
          </a:stretch>
        </p:blipFill>
        <p:spPr bwMode="auto">
          <a:xfrm>
            <a:off x="34925" y="4437112"/>
            <a:ext cx="2466975" cy="1905000"/>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
        <p:nvSpPr>
          <p:cNvPr id="78864" name="Text Box 16"/>
          <p:cNvSpPr txBox="1">
            <a:spLocks noChangeArrowheads="1"/>
          </p:cNvSpPr>
          <p:nvPr/>
        </p:nvSpPr>
        <p:spPr bwMode="auto">
          <a:xfrm>
            <a:off x="2987675" y="5302473"/>
            <a:ext cx="3403600" cy="366713"/>
          </a:xfrm>
          <a:prstGeom prst="rect">
            <a:avLst/>
          </a:prstGeom>
          <a:noFill/>
          <a:ln w="9525">
            <a:noFill/>
            <a:miter lim="800000"/>
            <a:headEnd/>
            <a:tailEnd/>
          </a:ln>
        </p:spPr>
        <p:txBody>
          <a:bodyPr wrap="none">
            <a:spAutoFit/>
          </a:bodyPr>
          <a:lstStyle/>
          <a:p>
            <a:pPr algn="ctr"/>
            <a:r>
              <a:rPr lang="en-US" altLang="zh-CN" dirty="0"/>
              <a:t>SR=11</a:t>
            </a:r>
            <a:r>
              <a:rPr lang="zh-CN" altLang="en-US" dirty="0"/>
              <a:t>没有列入有效状态列表。</a:t>
            </a:r>
          </a:p>
        </p:txBody>
      </p:sp>
      <p:graphicFrame>
        <p:nvGraphicFramePr>
          <p:cNvPr id="3" name="对象 2"/>
          <p:cNvGraphicFramePr>
            <a:graphicFrameLocks noChangeAspect="1"/>
          </p:cNvGraphicFramePr>
          <p:nvPr>
            <p:extLst>
              <p:ext uri="{D42A27DB-BD31-4B8C-83A1-F6EECF244321}">
                <p14:modId xmlns:p14="http://schemas.microsoft.com/office/powerpoint/2010/main" val="392144772"/>
              </p:ext>
            </p:extLst>
          </p:nvPr>
        </p:nvGraphicFramePr>
        <p:xfrm>
          <a:off x="0" y="1154336"/>
          <a:ext cx="2976563" cy="669925"/>
        </p:xfrm>
        <a:graphic>
          <a:graphicData uri="http://schemas.openxmlformats.org/presentationml/2006/ole">
            <mc:AlternateContent xmlns:mc="http://schemas.openxmlformats.org/markup-compatibility/2006">
              <mc:Choice xmlns:v="urn:schemas-microsoft-com:vml" Requires="v">
                <p:oleObj spid="_x0000_s34363" name="公式" r:id="rId13" imgW="1066800" imgH="241300" progId="Equation.3">
                  <p:embed/>
                </p:oleObj>
              </mc:Choice>
              <mc:Fallback>
                <p:oleObj name="公式" r:id="rId13" imgW="1066800" imgH="2413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154336"/>
                        <a:ext cx="2976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276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885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88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2000" fill="hold"/>
                                        <p:tgtEl>
                                          <p:spTgt spid="78851"/>
                                        </p:tgtEl>
                                        <p:attrNameLst>
                                          <p:attrName>r</p:attrName>
                                        </p:attrNameLst>
                                      </p:cBhvr>
                                    </p:animRot>
                                  </p:childTnLst>
                                </p:cTn>
                              </p:par>
                              <p:par>
                                <p:cTn id="17" presetID="1" presetClass="entr" presetSubtype="0" fill="hold" grpId="0" nodeType="withEffect">
                                  <p:stCondLst>
                                    <p:cond delay="0"/>
                                  </p:stCondLst>
                                  <p:childTnLst>
                                    <p:set>
                                      <p:cBhvr>
                                        <p:cTn id="18" dur="1" fill="hold">
                                          <p:stCondLst>
                                            <p:cond delay="0"/>
                                          </p:stCondLst>
                                        </p:cTn>
                                        <p:tgtEl>
                                          <p:spTgt spid="788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grpId="0" nodeType="clickEffect">
                                  <p:stCondLst>
                                    <p:cond delay="0"/>
                                  </p:stCondLst>
                                  <p:childTnLst>
                                    <p:animRot by="21600000">
                                      <p:cBhvr>
                                        <p:cTn id="22" dur="2000" fill="hold"/>
                                        <p:tgtEl>
                                          <p:spTgt spid="78852"/>
                                        </p:tgtEl>
                                        <p:attrNameLst>
                                          <p:attrName>r</p:attrName>
                                        </p:attrNameLst>
                                      </p:cBhvr>
                                    </p:animRot>
                                  </p:childTnLst>
                                </p:cTn>
                              </p:par>
                              <p:par>
                                <p:cTn id="23" presetID="1" presetClass="entr" presetSubtype="0" fill="hold" grpId="0" nodeType="withEffect">
                                  <p:stCondLst>
                                    <p:cond delay="0"/>
                                  </p:stCondLst>
                                  <p:childTnLst>
                                    <p:set>
                                      <p:cBhvr>
                                        <p:cTn id="24" dur="1" fill="hold">
                                          <p:stCondLst>
                                            <p:cond delay="0"/>
                                          </p:stCondLst>
                                        </p:cTn>
                                        <p:tgtEl>
                                          <p:spTgt spid="788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8858"/>
                                        </p:tgtEl>
                                        <p:attrNameLst>
                                          <p:attrName>style.visibility</p:attrName>
                                        </p:attrNameLst>
                                      </p:cBhvr>
                                      <p:to>
                                        <p:strVal val="visible"/>
                                      </p:to>
                                    </p:set>
                                    <p:animEffect transition="in" filter="wipe(left)">
                                      <p:cBhvr>
                                        <p:cTn id="29" dur="500"/>
                                        <p:tgtEl>
                                          <p:spTgt spid="7885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78853"/>
                                        </p:tgtEl>
                                        <p:attrNameLst>
                                          <p:attrName>style.visibility</p:attrName>
                                        </p:attrNameLst>
                                      </p:cBhvr>
                                      <p:to>
                                        <p:strVal val="visible"/>
                                      </p:to>
                                    </p:set>
                                    <p:animEffect transition="in" filter="strips(downRight)">
                                      <p:cBhvr>
                                        <p:cTn id="34" dur="500"/>
                                        <p:tgtEl>
                                          <p:spTgt spid="7885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8859"/>
                                        </p:tgtEl>
                                        <p:attrNameLst>
                                          <p:attrName>style.visibility</p:attrName>
                                        </p:attrNameLst>
                                      </p:cBhvr>
                                      <p:to>
                                        <p:strVal val="visible"/>
                                      </p:to>
                                    </p:set>
                                    <p:animEffect transition="in" filter="wipe(left)">
                                      <p:cBhvr>
                                        <p:cTn id="39" dur="500"/>
                                        <p:tgtEl>
                                          <p:spTgt spid="78859"/>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nodeType="clickEffect">
                                  <p:stCondLst>
                                    <p:cond delay="0"/>
                                  </p:stCondLst>
                                  <p:childTnLst>
                                    <p:set>
                                      <p:cBhvr>
                                        <p:cTn id="43" dur="1" fill="hold">
                                          <p:stCondLst>
                                            <p:cond delay="0"/>
                                          </p:stCondLst>
                                        </p:cTn>
                                        <p:tgtEl>
                                          <p:spTgt spid="78854"/>
                                        </p:tgtEl>
                                        <p:attrNameLst>
                                          <p:attrName>style.visibility</p:attrName>
                                        </p:attrNameLst>
                                      </p:cBhvr>
                                      <p:to>
                                        <p:strVal val="visible"/>
                                      </p:to>
                                    </p:set>
                                    <p:animEffect transition="in" filter="strips(upLeft)">
                                      <p:cBhvr>
                                        <p:cTn id="44" dur="500"/>
                                        <p:tgtEl>
                                          <p:spTgt spid="788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8857"/>
                                        </p:tgtEl>
                                        <p:attrNameLst>
                                          <p:attrName>style.visibility</p:attrName>
                                        </p:attrNameLst>
                                      </p:cBhvr>
                                      <p:to>
                                        <p:strVal val="visible"/>
                                      </p:to>
                                    </p:set>
                                    <p:animEffect transition="in" filter="wipe(left)">
                                      <p:cBhvr>
                                        <p:cTn id="49" dur="500"/>
                                        <p:tgtEl>
                                          <p:spTgt spid="78857"/>
                                        </p:tgtEl>
                                      </p:cBhvr>
                                    </p:animEffect>
                                  </p:childTnLst>
                                </p:cTn>
                              </p:par>
                            </p:childTnLst>
                          </p:cTn>
                        </p:par>
                      </p:childTnLst>
                    </p:cTn>
                  </p:par>
                  <p:par>
                    <p:cTn id="50" fill="hold">
                      <p:stCondLst>
                        <p:cond delay="indefinite"/>
                      </p:stCondLst>
                      <p:childTnLst>
                        <p:par>
                          <p:cTn id="51" fill="hold">
                            <p:stCondLst>
                              <p:cond delay="0"/>
                            </p:stCondLst>
                            <p:childTnLst>
                              <p:par>
                                <p:cTn id="52" presetID="20" presetClass="entr" presetSubtype="0" fill="hold" nodeType="clickEffect">
                                  <p:stCondLst>
                                    <p:cond delay="0"/>
                                  </p:stCondLst>
                                  <p:childTnLst>
                                    <p:set>
                                      <p:cBhvr>
                                        <p:cTn id="53" dur="1" fill="hold">
                                          <p:stCondLst>
                                            <p:cond delay="0"/>
                                          </p:stCondLst>
                                        </p:cTn>
                                        <p:tgtEl>
                                          <p:spTgt spid="78855"/>
                                        </p:tgtEl>
                                        <p:attrNameLst>
                                          <p:attrName>style.visibility</p:attrName>
                                        </p:attrNameLst>
                                      </p:cBhvr>
                                      <p:to>
                                        <p:strVal val="visible"/>
                                      </p:to>
                                    </p:set>
                                    <p:animEffect transition="in" filter="wedge">
                                      <p:cBhvr>
                                        <p:cTn id="54" dur="1000"/>
                                        <p:tgtEl>
                                          <p:spTgt spid="7885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860"/>
                                        </p:tgtEl>
                                        <p:attrNameLst>
                                          <p:attrName>style.visibility</p:attrName>
                                        </p:attrNameLst>
                                      </p:cBhvr>
                                      <p:to>
                                        <p:strVal val="visible"/>
                                      </p:to>
                                    </p:set>
                                    <p:animEffect transition="in" filter="wipe(left)">
                                      <p:cBhvr>
                                        <p:cTn id="59" dur="500"/>
                                        <p:tgtEl>
                                          <p:spTgt spid="78860"/>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32" fill="hold" nodeType="clickEffect">
                                  <p:stCondLst>
                                    <p:cond delay="0"/>
                                  </p:stCondLst>
                                  <p:childTnLst>
                                    <p:set>
                                      <p:cBhvr>
                                        <p:cTn id="63" dur="1" fill="hold">
                                          <p:stCondLst>
                                            <p:cond delay="0"/>
                                          </p:stCondLst>
                                        </p:cTn>
                                        <p:tgtEl>
                                          <p:spTgt spid="78856"/>
                                        </p:tgtEl>
                                        <p:attrNameLst>
                                          <p:attrName>style.visibility</p:attrName>
                                        </p:attrNameLst>
                                      </p:cBhvr>
                                      <p:to>
                                        <p:strVal val="visible"/>
                                      </p:to>
                                    </p:set>
                                    <p:animEffect transition="in" filter="circle(out)">
                                      <p:cBhvr>
                                        <p:cTn id="64" dur="2000"/>
                                        <p:tgtEl>
                                          <p:spTgt spid="7885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1" grpId="1" animBg="1"/>
      <p:bldP spid="78852" grpId="0" animBg="1"/>
      <p:bldP spid="78852" grpId="1" animBg="1"/>
      <p:bldP spid="78857" grpId="0"/>
      <p:bldP spid="78858" grpId="0"/>
      <p:bldP spid="78859" grpId="0"/>
      <p:bldP spid="78860" grpId="0"/>
      <p:bldP spid="78861" grpId="0"/>
      <p:bldP spid="78862" grpId="0"/>
      <p:bldP spid="7886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smtClean="0"/>
              <a:t>主从式</a:t>
            </a:r>
            <a:r>
              <a:rPr lang="en-US" altLang="zh-CN" smtClean="0"/>
              <a:t>J-K</a:t>
            </a:r>
            <a:r>
              <a:rPr lang="zh-CN" altLang="en-US" smtClean="0"/>
              <a:t>触发器</a:t>
            </a:r>
          </a:p>
        </p:txBody>
      </p:sp>
      <p:sp>
        <p:nvSpPr>
          <p:cNvPr id="2" name="日期占位符 1"/>
          <p:cNvSpPr>
            <a:spLocks noGrp="1"/>
          </p:cNvSpPr>
          <p:nvPr>
            <p:ph type="dt" sz="half" idx="10"/>
          </p:nvPr>
        </p:nvSpPr>
        <p:spPr/>
        <p:txBody>
          <a:bodyPr/>
          <a:lstStyle/>
          <a:p>
            <a:pPr>
              <a:defRPr/>
            </a:pPr>
            <a:fld id="{0740A01E-9436-43CE-8E8A-6CE20861B5F7}" type="datetime1">
              <a:rPr lang="zh-CN" altLang="en-US" smtClean="0"/>
              <a:t>2016/5/5</a:t>
            </a:fld>
            <a:endParaRPr lang="en-US" altLang="zh-CN"/>
          </a:p>
        </p:txBody>
      </p:sp>
      <p:sp>
        <p:nvSpPr>
          <p:cNvPr id="47112" name="页脚占位符 10"/>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7107" name="灯片编号占位符 5"/>
          <p:cNvSpPr>
            <a:spLocks noGrp="1"/>
          </p:cNvSpPr>
          <p:nvPr>
            <p:ph type="sldNum" sz="quarter" idx="12"/>
          </p:nvPr>
        </p:nvSpPr>
        <p:spPr>
          <a:noFill/>
        </p:spPr>
        <p:txBody>
          <a:bodyPr/>
          <a:lstStyle/>
          <a:p>
            <a:fld id="{B43B9AEE-E972-4B02-A741-7EE1B103E01F}" type="slidenum">
              <a:rPr lang="en-US" altLang="zh-CN" smtClean="0">
                <a:latin typeface="Arial" pitchFamily="34" charset="0"/>
              </a:rPr>
              <a:pPr/>
              <a:t>54</a:t>
            </a:fld>
            <a:endParaRPr lang="en-US" altLang="zh-CN" smtClean="0">
              <a:latin typeface="Arial" pitchFamily="34" charset="0"/>
            </a:endParaRPr>
          </a:p>
        </p:txBody>
      </p:sp>
      <p:sp>
        <p:nvSpPr>
          <p:cNvPr id="47109" name="Rectangle 5"/>
          <p:cNvSpPr>
            <a:spLocks noChangeArrowheads="1"/>
          </p:cNvSpPr>
          <p:nvPr/>
        </p:nvSpPr>
        <p:spPr bwMode="auto">
          <a:xfrm>
            <a:off x="1476375" y="2424113"/>
            <a:ext cx="1822450" cy="366712"/>
          </a:xfrm>
          <a:prstGeom prst="rect">
            <a:avLst/>
          </a:prstGeom>
          <a:noFill/>
          <a:ln w="9525">
            <a:noFill/>
            <a:miter lim="800000"/>
            <a:headEnd/>
            <a:tailEnd/>
          </a:ln>
        </p:spPr>
        <p:txBody>
          <a:bodyPr wrap="none">
            <a:spAutoFit/>
          </a:bodyPr>
          <a:lstStyle/>
          <a:p>
            <a:pPr algn="ctr"/>
            <a:r>
              <a:rPr lang="zh-CN" altLang="en-US">
                <a:solidFill>
                  <a:schemeClr val="tx2"/>
                </a:solidFill>
              </a:rPr>
              <a:t>主从式</a:t>
            </a:r>
            <a:r>
              <a:rPr lang="en-US" altLang="zh-CN">
                <a:solidFill>
                  <a:schemeClr val="tx2"/>
                </a:solidFill>
              </a:rPr>
              <a:t>JK</a:t>
            </a:r>
            <a:r>
              <a:rPr lang="zh-CN" altLang="en-US">
                <a:solidFill>
                  <a:schemeClr val="tx2"/>
                </a:solidFill>
              </a:rPr>
              <a:t>触发器</a:t>
            </a:r>
          </a:p>
        </p:txBody>
      </p:sp>
      <p:pic>
        <p:nvPicPr>
          <p:cNvPr id="47110" name="Picture 7"/>
          <p:cNvPicPr>
            <a:picLocks noChangeAspect="1" noChangeArrowheads="1"/>
          </p:cNvPicPr>
          <p:nvPr/>
        </p:nvPicPr>
        <p:blipFill>
          <a:blip r:embed="rId3" cstate="print"/>
          <a:srcRect/>
          <a:stretch>
            <a:fillRect/>
          </a:stretch>
        </p:blipFill>
        <p:spPr bwMode="auto">
          <a:xfrm>
            <a:off x="87313" y="2424113"/>
            <a:ext cx="6243637" cy="2647950"/>
          </a:xfrm>
          <a:prstGeom prst="rect">
            <a:avLst/>
          </a:prstGeom>
          <a:noFill/>
          <a:ln w="9525">
            <a:solidFill>
              <a:schemeClr val="tx1"/>
            </a:solidFill>
            <a:miter lim="800000"/>
            <a:headEnd/>
            <a:tailEnd/>
          </a:ln>
        </p:spPr>
      </p:pic>
      <p:pic>
        <p:nvPicPr>
          <p:cNvPr id="47111" name="Picture 9"/>
          <p:cNvPicPr>
            <a:picLocks noChangeAspect="1" noChangeArrowheads="1"/>
          </p:cNvPicPr>
          <p:nvPr/>
        </p:nvPicPr>
        <p:blipFill>
          <a:blip r:embed="rId4" cstate="print"/>
          <a:srcRect/>
          <a:stretch>
            <a:fillRect/>
          </a:stretch>
        </p:blipFill>
        <p:spPr bwMode="auto">
          <a:xfrm>
            <a:off x="6553200" y="2424113"/>
            <a:ext cx="1609725" cy="1076325"/>
          </a:xfrm>
          <a:prstGeom prst="rect">
            <a:avLst/>
          </a:prstGeom>
          <a:noFill/>
          <a:ln w="9525">
            <a:solidFill>
              <a:schemeClr val="tx1"/>
            </a:solidFill>
            <a:miter lim="800000"/>
            <a:headEnd/>
            <a:tailEnd/>
          </a:ln>
        </p:spPr>
      </p:pic>
      <p:pic>
        <p:nvPicPr>
          <p:cNvPr id="47113" name="Picture 1"/>
          <p:cNvPicPr>
            <a:picLocks noChangeAspect="1" noChangeArrowheads="1"/>
          </p:cNvPicPr>
          <p:nvPr/>
        </p:nvPicPr>
        <p:blipFill>
          <a:blip r:embed="rId5" cstate="print"/>
          <a:srcRect/>
          <a:stretch>
            <a:fillRect/>
          </a:stretch>
        </p:blipFill>
        <p:spPr bwMode="auto">
          <a:xfrm>
            <a:off x="6019800" y="4249738"/>
            <a:ext cx="2865438" cy="2403475"/>
          </a:xfrm>
          <a:prstGeom prst="rect">
            <a:avLst/>
          </a:prstGeom>
          <a:noFill/>
          <a:ln w="9525">
            <a:noFill/>
            <a:miter lim="800000"/>
            <a:headEnd/>
            <a:tailEnd/>
          </a:ln>
        </p:spPr>
      </p:pic>
      <p:sp>
        <p:nvSpPr>
          <p:cNvPr id="47114" name="TextBox 11"/>
          <p:cNvSpPr txBox="1">
            <a:spLocks noChangeArrowheads="1"/>
          </p:cNvSpPr>
          <p:nvPr/>
        </p:nvSpPr>
        <p:spPr bwMode="auto">
          <a:xfrm>
            <a:off x="357188" y="1143000"/>
            <a:ext cx="8686800" cy="954088"/>
          </a:xfrm>
          <a:prstGeom prst="rect">
            <a:avLst/>
          </a:prstGeom>
          <a:noFill/>
          <a:ln w="9525">
            <a:noFill/>
            <a:miter lim="800000"/>
            <a:headEnd/>
            <a:tailEnd/>
          </a:ln>
        </p:spPr>
        <p:txBody>
          <a:bodyPr>
            <a:spAutoFit/>
          </a:bodyPr>
          <a:lstStyle/>
          <a:p>
            <a:pPr>
              <a:buFont typeface="Arial" pitchFamily="34" charset="0"/>
              <a:buChar char="•"/>
            </a:pPr>
            <a:r>
              <a:rPr lang="zh-CN" altLang="en-US" sz="2800" dirty="0"/>
              <a:t>解决</a:t>
            </a:r>
            <a:r>
              <a:rPr lang="en-US" altLang="zh-CN" sz="2800" dirty="0"/>
              <a:t>RS</a:t>
            </a:r>
            <a:r>
              <a:rPr lang="zh-CN" altLang="en-US" sz="2800" dirty="0"/>
              <a:t>端同时有效的问题；在</a:t>
            </a:r>
            <a:r>
              <a:rPr lang="en-US" altLang="zh-CN" sz="2800" dirty="0"/>
              <a:t>JK</a:t>
            </a:r>
            <a:r>
              <a:rPr lang="zh-CN" altLang="en-US" sz="2800" dirty="0"/>
              <a:t>触发器中</a:t>
            </a:r>
            <a:r>
              <a:rPr lang="en-US" altLang="zh-CN" sz="2800" dirty="0"/>
              <a:t>,JK</a:t>
            </a:r>
            <a:r>
              <a:rPr lang="zh-CN" altLang="en-US" sz="2800" dirty="0"/>
              <a:t>同时有效，</a:t>
            </a:r>
            <a:r>
              <a:rPr lang="en-US" altLang="zh-CN" sz="2800" dirty="0"/>
              <a:t>Q</a:t>
            </a:r>
            <a:r>
              <a:rPr lang="zh-CN" altLang="en-US" sz="2800" dirty="0"/>
              <a:t>和</a:t>
            </a:r>
            <a:r>
              <a:rPr lang="en-US" altLang="zh-CN" sz="2800" dirty="0"/>
              <a:t>QN</a:t>
            </a:r>
            <a:r>
              <a:rPr lang="zh-CN" altLang="en-US" sz="2800" dirty="0"/>
              <a:t>进入与当前状态相反的状态（状态翻转）。</a:t>
            </a:r>
          </a:p>
        </p:txBody>
      </p:sp>
      <p:sp>
        <p:nvSpPr>
          <p:cNvPr id="47115" name="矩形 12"/>
          <p:cNvSpPr>
            <a:spLocks noChangeArrowheads="1"/>
          </p:cNvSpPr>
          <p:nvPr/>
        </p:nvSpPr>
        <p:spPr bwMode="auto">
          <a:xfrm>
            <a:off x="179512" y="5159195"/>
            <a:ext cx="5688632" cy="830997"/>
          </a:xfrm>
          <a:prstGeom prst="rect">
            <a:avLst/>
          </a:prstGeom>
          <a:noFill/>
          <a:ln w="9525">
            <a:noFill/>
            <a:miter lim="800000"/>
            <a:headEnd/>
            <a:tailEnd/>
          </a:ln>
        </p:spPr>
        <p:txBody>
          <a:bodyPr wrap="square">
            <a:spAutoFit/>
          </a:bodyPr>
          <a:lstStyle/>
          <a:p>
            <a:r>
              <a:rPr lang="zh-CN" altLang="en-US" sz="2400" b="1" dirty="0" smtClean="0">
                <a:solidFill>
                  <a:srgbClr val="00B050"/>
                </a:solidFill>
              </a:rPr>
              <a:t>触发器的输出在触发脉冲的</a:t>
            </a:r>
            <a:r>
              <a:rPr lang="zh-CN" altLang="en-US" sz="2400" b="1" dirty="0" smtClean="0">
                <a:solidFill>
                  <a:srgbClr val="FF0000"/>
                </a:solidFill>
              </a:rPr>
              <a:t>后沿</a:t>
            </a:r>
            <a:r>
              <a:rPr lang="zh-CN" altLang="en-US" sz="2400" b="1" dirty="0" smtClean="0">
                <a:solidFill>
                  <a:srgbClr val="00B050"/>
                </a:solidFill>
              </a:rPr>
              <a:t>时刻发生改变。</a:t>
            </a:r>
            <a:endParaRPr lang="zh-CN" altLang="en-US" sz="2400" b="1" dirty="0">
              <a:solidFill>
                <a:srgbClr val="00B050"/>
              </a:solidFill>
            </a:endParaRPr>
          </a:p>
        </p:txBody>
      </p:sp>
      <p:sp>
        <p:nvSpPr>
          <p:cNvPr id="12" name="矩形 12"/>
          <p:cNvSpPr>
            <a:spLocks noChangeArrowheads="1"/>
          </p:cNvSpPr>
          <p:nvPr/>
        </p:nvSpPr>
        <p:spPr bwMode="auto">
          <a:xfrm>
            <a:off x="457200" y="5990192"/>
            <a:ext cx="4152099" cy="461665"/>
          </a:xfrm>
          <a:prstGeom prst="rect">
            <a:avLst/>
          </a:prstGeom>
          <a:noFill/>
          <a:ln w="9525">
            <a:noFill/>
            <a:miter lim="800000"/>
            <a:headEnd/>
            <a:tailEnd/>
          </a:ln>
        </p:spPr>
        <p:txBody>
          <a:bodyPr wrap="none">
            <a:spAutoFit/>
          </a:bodyPr>
          <a:lstStyle/>
          <a:p>
            <a:r>
              <a:rPr lang="zh-CN" altLang="en-US" sz="2400" b="1" dirty="0">
                <a:solidFill>
                  <a:srgbClr val="FF0000"/>
                </a:solidFill>
              </a:rPr>
              <a:t>复位</a:t>
            </a:r>
            <a:r>
              <a:rPr lang="en-US" altLang="zh-CN" sz="2400" b="1" dirty="0">
                <a:solidFill>
                  <a:srgbClr val="FF0000"/>
                </a:solidFill>
              </a:rPr>
              <a:t>/</a:t>
            </a:r>
            <a:r>
              <a:rPr lang="zh-CN" altLang="en-US" sz="2400" b="1" dirty="0">
                <a:solidFill>
                  <a:srgbClr val="FF0000"/>
                </a:solidFill>
              </a:rPr>
              <a:t>置位</a:t>
            </a:r>
            <a:r>
              <a:rPr lang="en-US" altLang="zh-CN" sz="2400" b="1" dirty="0" smtClean="0">
                <a:solidFill>
                  <a:srgbClr val="FF0000"/>
                </a:solidFill>
              </a:rPr>
              <a:t>/</a:t>
            </a:r>
            <a:r>
              <a:rPr lang="zh-CN" altLang="en-US" sz="2400" b="1" dirty="0" smtClean="0">
                <a:solidFill>
                  <a:srgbClr val="FF0000"/>
                </a:solidFill>
              </a:rPr>
              <a:t>状态保持</a:t>
            </a:r>
            <a:r>
              <a:rPr lang="en-US" altLang="zh-CN" sz="2400" b="1" dirty="0" smtClean="0">
                <a:solidFill>
                  <a:srgbClr val="FF0000"/>
                </a:solidFill>
              </a:rPr>
              <a:t>/</a:t>
            </a:r>
            <a:r>
              <a:rPr lang="zh-CN" altLang="en-US" sz="2400" b="1" dirty="0" smtClean="0">
                <a:solidFill>
                  <a:srgbClr val="FF0000"/>
                </a:solidFill>
              </a:rPr>
              <a:t>状态翻转</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主从式</a:t>
            </a:r>
            <a:r>
              <a:rPr lang="en-US" altLang="zh-CN" smtClean="0"/>
              <a:t>J-K</a:t>
            </a:r>
            <a:r>
              <a:rPr lang="zh-CN" altLang="en-US" smtClean="0"/>
              <a:t>触发器</a:t>
            </a:r>
          </a:p>
        </p:txBody>
      </p:sp>
      <p:sp>
        <p:nvSpPr>
          <p:cNvPr id="48131" name="内容占位符 2"/>
          <p:cNvSpPr>
            <a:spLocks noGrp="1"/>
          </p:cNvSpPr>
          <p:nvPr>
            <p:ph idx="1"/>
          </p:nvPr>
        </p:nvSpPr>
        <p:spPr>
          <a:xfrm>
            <a:off x="87313" y="1143000"/>
            <a:ext cx="5733479" cy="1709936"/>
          </a:xfrm>
        </p:spPr>
        <p:txBody>
          <a:bodyPr/>
          <a:lstStyle/>
          <a:p>
            <a:r>
              <a:rPr lang="zh-CN" altLang="en-US" sz="2400" dirty="0" smtClean="0"/>
              <a:t>因为主锁存器的</a:t>
            </a:r>
            <a:r>
              <a:rPr lang="en-US" altLang="zh-CN" sz="2400" dirty="0" smtClean="0"/>
              <a:t>S</a:t>
            </a:r>
            <a:r>
              <a:rPr lang="zh-CN" altLang="en-US" sz="2400" dirty="0" smtClean="0"/>
              <a:t>和</a:t>
            </a:r>
            <a:r>
              <a:rPr lang="en-US" altLang="zh-CN" sz="2400" dirty="0" smtClean="0"/>
              <a:t>R</a:t>
            </a:r>
            <a:r>
              <a:rPr lang="zh-CN" altLang="en-US" sz="2400" dirty="0" smtClean="0"/>
              <a:t>输入端有选通信号，在触发脉冲的后沿，</a:t>
            </a:r>
            <a:r>
              <a:rPr lang="en-US" altLang="zh-CN" sz="2400" dirty="0" smtClean="0"/>
              <a:t>JK</a:t>
            </a:r>
            <a:r>
              <a:rPr lang="zh-CN" altLang="en-US" sz="2400" dirty="0" smtClean="0"/>
              <a:t>输入的状态变化无效。</a:t>
            </a:r>
            <a:endParaRPr lang="en-US" altLang="zh-CN" sz="2400" dirty="0" smtClean="0"/>
          </a:p>
          <a:p>
            <a:r>
              <a:rPr lang="zh-CN" altLang="en-US" sz="2400" dirty="0" smtClean="0"/>
              <a:t>在整个</a:t>
            </a:r>
            <a:r>
              <a:rPr lang="en-US" altLang="zh-CN" sz="2400" dirty="0" smtClean="0"/>
              <a:t>C=1</a:t>
            </a:r>
            <a:r>
              <a:rPr lang="zh-CN" altLang="en-US" sz="2400" dirty="0" smtClean="0"/>
              <a:t>期间，</a:t>
            </a:r>
            <a:r>
              <a:rPr lang="en-US" altLang="zh-CN" sz="2400" dirty="0" smtClean="0"/>
              <a:t>JK</a:t>
            </a:r>
            <a:r>
              <a:rPr lang="zh-CN" altLang="en-US" sz="2400" dirty="0" smtClean="0"/>
              <a:t>输入必须保持稳定。</a:t>
            </a:r>
          </a:p>
        </p:txBody>
      </p:sp>
      <p:sp>
        <p:nvSpPr>
          <p:cNvPr id="2" name="日期占位符 1"/>
          <p:cNvSpPr>
            <a:spLocks noGrp="1"/>
          </p:cNvSpPr>
          <p:nvPr>
            <p:ph type="dt" sz="half" idx="10"/>
          </p:nvPr>
        </p:nvSpPr>
        <p:spPr>
          <a:xfrm>
            <a:off x="342900" y="6361285"/>
            <a:ext cx="2133600" cy="312737"/>
          </a:xfrm>
        </p:spPr>
        <p:txBody>
          <a:bodyPr/>
          <a:lstStyle/>
          <a:p>
            <a:pPr>
              <a:defRPr/>
            </a:pPr>
            <a:fld id="{4F3C0660-3E49-4356-850A-009467D00734}" type="datetime1">
              <a:rPr lang="zh-CN" altLang="en-US" smtClean="0"/>
              <a:t>2016/5/5</a:t>
            </a:fld>
            <a:endParaRPr lang="en-US" altLang="zh-CN"/>
          </a:p>
        </p:txBody>
      </p:sp>
      <p:sp>
        <p:nvSpPr>
          <p:cNvPr id="48133" name="页脚占位符 4"/>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8134" name="灯片编号占位符 5"/>
          <p:cNvSpPr>
            <a:spLocks noGrp="1"/>
          </p:cNvSpPr>
          <p:nvPr>
            <p:ph type="sldNum" sz="quarter" idx="12"/>
          </p:nvPr>
        </p:nvSpPr>
        <p:spPr>
          <a:noFill/>
        </p:spPr>
        <p:txBody>
          <a:bodyPr/>
          <a:lstStyle/>
          <a:p>
            <a:fld id="{06885666-5109-4396-B54C-105E3344E709}" type="slidenum">
              <a:rPr lang="en-US" altLang="zh-CN" smtClean="0">
                <a:latin typeface="Arial" pitchFamily="34" charset="0"/>
              </a:rPr>
              <a:pPr/>
              <a:t>55</a:t>
            </a:fld>
            <a:endParaRPr lang="en-US" altLang="zh-CN" smtClean="0">
              <a:latin typeface="Arial" pitchFamily="34" charset="0"/>
            </a:endParaRPr>
          </a:p>
        </p:txBody>
      </p:sp>
      <p:grpSp>
        <p:nvGrpSpPr>
          <p:cNvPr id="16" name="Group 27"/>
          <p:cNvGrpSpPr>
            <a:grpSpLocks/>
          </p:cNvGrpSpPr>
          <p:nvPr/>
        </p:nvGrpSpPr>
        <p:grpSpPr bwMode="auto">
          <a:xfrm>
            <a:off x="1333500" y="3657600"/>
            <a:ext cx="1066800" cy="2438400"/>
            <a:chOff x="1056" y="2208"/>
            <a:chExt cx="672" cy="1536"/>
          </a:xfrm>
        </p:grpSpPr>
        <p:sp>
          <p:nvSpPr>
            <p:cNvPr id="17" name="Line 28"/>
            <p:cNvSpPr>
              <a:spLocks noChangeShapeType="1"/>
            </p:cNvSpPr>
            <p:nvPr/>
          </p:nvSpPr>
          <p:spPr bwMode="auto">
            <a:xfrm>
              <a:off x="1056" y="2208"/>
              <a:ext cx="0" cy="1104"/>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9"/>
            <p:cNvSpPr>
              <a:spLocks noChangeShapeType="1"/>
            </p:cNvSpPr>
            <p:nvPr/>
          </p:nvSpPr>
          <p:spPr bwMode="auto">
            <a:xfrm>
              <a:off x="1296" y="2592"/>
              <a:ext cx="0" cy="672"/>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30"/>
            <p:cNvSpPr>
              <a:spLocks noChangeShapeType="1"/>
            </p:cNvSpPr>
            <p:nvPr/>
          </p:nvSpPr>
          <p:spPr bwMode="auto">
            <a:xfrm>
              <a:off x="1488" y="2592"/>
              <a:ext cx="0" cy="816"/>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31"/>
            <p:cNvSpPr>
              <a:spLocks noChangeShapeType="1"/>
            </p:cNvSpPr>
            <p:nvPr/>
          </p:nvSpPr>
          <p:spPr bwMode="auto">
            <a:xfrm>
              <a:off x="1728" y="2208"/>
              <a:ext cx="0" cy="1536"/>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32"/>
          <p:cNvGrpSpPr>
            <a:grpSpLocks/>
          </p:cNvGrpSpPr>
          <p:nvPr/>
        </p:nvGrpSpPr>
        <p:grpSpPr bwMode="auto">
          <a:xfrm>
            <a:off x="165100" y="3200400"/>
            <a:ext cx="2921000" cy="2895600"/>
            <a:chOff x="560" y="2016"/>
            <a:chExt cx="1840" cy="1824"/>
          </a:xfrm>
        </p:grpSpPr>
        <p:grpSp>
          <p:nvGrpSpPr>
            <p:cNvPr id="22" name="Group 33"/>
            <p:cNvGrpSpPr>
              <a:grpSpLocks/>
            </p:cNvGrpSpPr>
            <p:nvPr/>
          </p:nvGrpSpPr>
          <p:grpSpPr bwMode="auto">
            <a:xfrm>
              <a:off x="912" y="2064"/>
              <a:ext cx="1488" cy="240"/>
              <a:chOff x="3024" y="2448"/>
              <a:chExt cx="1488" cy="336"/>
            </a:xfrm>
          </p:grpSpPr>
          <p:sp>
            <p:nvSpPr>
              <p:cNvPr id="46" name="Line 34"/>
              <p:cNvSpPr>
                <a:spLocks noChangeShapeType="1"/>
              </p:cNvSpPr>
              <p:nvPr/>
            </p:nvSpPr>
            <p:spPr bwMode="auto">
              <a:xfrm>
                <a:off x="3024" y="278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auto">
              <a:xfrm flipV="1">
                <a:off x="3408" y="244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auto">
              <a:xfrm>
                <a:off x="3408" y="2448"/>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auto">
              <a:xfrm>
                <a:off x="4080" y="244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auto">
              <a:xfrm>
                <a:off x="4080" y="27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 name="Text Box 39"/>
            <p:cNvSpPr txBox="1">
              <a:spLocks noChangeArrowheads="1"/>
            </p:cNvSpPr>
            <p:nvPr/>
          </p:nvSpPr>
          <p:spPr bwMode="auto">
            <a:xfrm>
              <a:off x="672" y="201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a:t>
              </a:r>
            </a:p>
          </p:txBody>
        </p:sp>
        <p:grpSp>
          <p:nvGrpSpPr>
            <p:cNvPr id="24" name="Group 40"/>
            <p:cNvGrpSpPr>
              <a:grpSpLocks/>
            </p:cNvGrpSpPr>
            <p:nvPr/>
          </p:nvGrpSpPr>
          <p:grpSpPr bwMode="auto">
            <a:xfrm>
              <a:off x="912" y="2448"/>
              <a:ext cx="1440" cy="240"/>
              <a:chOff x="3024" y="2784"/>
              <a:chExt cx="1440" cy="288"/>
            </a:xfrm>
          </p:grpSpPr>
          <p:sp>
            <p:nvSpPr>
              <p:cNvPr id="41" name="Line 41"/>
              <p:cNvSpPr>
                <a:spLocks noChangeShapeType="1"/>
              </p:cNvSpPr>
              <p:nvPr/>
            </p:nvSpPr>
            <p:spPr bwMode="auto">
              <a:xfrm>
                <a:off x="3024" y="307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2"/>
              <p:cNvSpPr>
                <a:spLocks noChangeShapeType="1"/>
              </p:cNvSpPr>
              <p:nvPr/>
            </p:nvSpPr>
            <p:spPr bwMode="auto">
              <a:xfrm flipV="1">
                <a:off x="3648" y="278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3"/>
              <p:cNvSpPr>
                <a:spLocks noChangeShapeType="1"/>
              </p:cNvSpPr>
              <p:nvPr/>
            </p:nvSpPr>
            <p:spPr bwMode="auto">
              <a:xfrm>
                <a:off x="3648" y="2784"/>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4"/>
              <p:cNvSpPr>
                <a:spLocks noChangeShapeType="1"/>
              </p:cNvSpPr>
              <p:nvPr/>
            </p:nvSpPr>
            <p:spPr bwMode="auto">
              <a:xfrm>
                <a:off x="3840" y="278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a:off x="3840" y="307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Text Box 46"/>
            <p:cNvSpPr txBox="1">
              <a:spLocks noChangeArrowheads="1"/>
            </p:cNvSpPr>
            <p:nvPr/>
          </p:nvSpPr>
          <p:spPr bwMode="auto">
            <a:xfrm>
              <a:off x="672" y="2400"/>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J</a:t>
              </a:r>
            </a:p>
          </p:txBody>
        </p:sp>
        <p:grpSp>
          <p:nvGrpSpPr>
            <p:cNvPr id="26" name="Group 47"/>
            <p:cNvGrpSpPr>
              <a:grpSpLocks/>
            </p:cNvGrpSpPr>
            <p:nvPr/>
          </p:nvGrpSpPr>
          <p:grpSpPr bwMode="auto">
            <a:xfrm>
              <a:off x="912" y="3216"/>
              <a:ext cx="1440" cy="240"/>
              <a:chOff x="3600" y="2544"/>
              <a:chExt cx="1440" cy="288"/>
            </a:xfrm>
          </p:grpSpPr>
          <p:sp>
            <p:nvSpPr>
              <p:cNvPr id="38" name="Line 48"/>
              <p:cNvSpPr>
                <a:spLocks noChangeShapeType="1"/>
              </p:cNvSpPr>
              <p:nvPr/>
            </p:nvSpPr>
            <p:spPr bwMode="auto">
              <a:xfrm>
                <a:off x="3600" y="2832"/>
                <a:ext cx="6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9"/>
              <p:cNvSpPr>
                <a:spLocks noChangeShapeType="1"/>
              </p:cNvSpPr>
              <p:nvPr/>
            </p:nvSpPr>
            <p:spPr bwMode="auto">
              <a:xfrm flipV="1">
                <a:off x="4224" y="254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50"/>
              <p:cNvSpPr>
                <a:spLocks noChangeShapeType="1"/>
              </p:cNvSpPr>
              <p:nvPr/>
            </p:nvSpPr>
            <p:spPr bwMode="auto">
              <a:xfrm>
                <a:off x="4224" y="2544"/>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 name="Text Box 51"/>
            <p:cNvSpPr txBox="1">
              <a:spLocks noChangeArrowheads="1"/>
            </p:cNvSpPr>
            <p:nvPr/>
          </p:nvSpPr>
          <p:spPr bwMode="auto">
            <a:xfrm>
              <a:off x="560" y="3168"/>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Qm</a:t>
              </a:r>
            </a:p>
          </p:txBody>
        </p:sp>
        <p:grpSp>
          <p:nvGrpSpPr>
            <p:cNvPr id="28" name="Group 52"/>
            <p:cNvGrpSpPr>
              <a:grpSpLocks/>
            </p:cNvGrpSpPr>
            <p:nvPr/>
          </p:nvGrpSpPr>
          <p:grpSpPr bwMode="auto">
            <a:xfrm>
              <a:off x="912" y="3600"/>
              <a:ext cx="1440" cy="240"/>
              <a:chOff x="3600" y="2928"/>
              <a:chExt cx="1440" cy="288"/>
            </a:xfrm>
          </p:grpSpPr>
          <p:sp>
            <p:nvSpPr>
              <p:cNvPr id="35" name="Line 53"/>
              <p:cNvSpPr>
                <a:spLocks noChangeShapeType="1"/>
              </p:cNvSpPr>
              <p:nvPr/>
            </p:nvSpPr>
            <p:spPr bwMode="auto">
              <a:xfrm>
                <a:off x="3600" y="3216"/>
                <a:ext cx="105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54"/>
              <p:cNvSpPr>
                <a:spLocks noChangeShapeType="1"/>
              </p:cNvSpPr>
              <p:nvPr/>
            </p:nvSpPr>
            <p:spPr bwMode="auto">
              <a:xfrm flipV="1">
                <a:off x="4656" y="292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5"/>
              <p:cNvSpPr>
                <a:spLocks noChangeShapeType="1"/>
              </p:cNvSpPr>
              <p:nvPr/>
            </p:nvSpPr>
            <p:spPr bwMode="auto">
              <a:xfrm>
                <a:off x="4656" y="2928"/>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Text Box 56"/>
            <p:cNvSpPr txBox="1">
              <a:spLocks noChangeArrowheads="1"/>
            </p:cNvSpPr>
            <p:nvPr/>
          </p:nvSpPr>
          <p:spPr bwMode="auto">
            <a:xfrm>
              <a:off x="672" y="355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a:t>
              </a:r>
            </a:p>
          </p:txBody>
        </p:sp>
        <p:sp>
          <p:nvSpPr>
            <p:cNvPr id="30" name="Text Box 57"/>
            <p:cNvSpPr txBox="1">
              <a:spLocks noChangeArrowheads="1"/>
            </p:cNvSpPr>
            <p:nvPr/>
          </p:nvSpPr>
          <p:spPr bwMode="auto">
            <a:xfrm>
              <a:off x="672" y="27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K</a:t>
              </a:r>
            </a:p>
          </p:txBody>
        </p:sp>
        <p:grpSp>
          <p:nvGrpSpPr>
            <p:cNvPr id="31" name="Group 58"/>
            <p:cNvGrpSpPr>
              <a:grpSpLocks/>
            </p:cNvGrpSpPr>
            <p:nvPr/>
          </p:nvGrpSpPr>
          <p:grpSpPr bwMode="auto">
            <a:xfrm>
              <a:off x="912" y="2832"/>
              <a:ext cx="1440" cy="240"/>
              <a:chOff x="3600" y="2112"/>
              <a:chExt cx="1440" cy="288"/>
            </a:xfrm>
          </p:grpSpPr>
          <p:sp>
            <p:nvSpPr>
              <p:cNvPr id="32" name="Line 59"/>
              <p:cNvSpPr>
                <a:spLocks noChangeShapeType="1"/>
              </p:cNvSpPr>
              <p:nvPr/>
            </p:nvSpPr>
            <p:spPr bwMode="auto">
              <a:xfrm>
                <a:off x="3600" y="2112"/>
                <a:ext cx="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60"/>
              <p:cNvSpPr>
                <a:spLocks noChangeShapeType="1"/>
              </p:cNvSpPr>
              <p:nvPr/>
            </p:nvSpPr>
            <p:spPr bwMode="auto">
              <a:xfrm>
                <a:off x="4800" y="21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61"/>
              <p:cNvSpPr>
                <a:spLocks noChangeShapeType="1"/>
              </p:cNvSpPr>
              <p:nvPr/>
            </p:nvSpPr>
            <p:spPr bwMode="auto">
              <a:xfrm>
                <a:off x="4800" y="240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 name="Freeform 62"/>
          <p:cNvSpPr>
            <a:spLocks/>
          </p:cNvSpPr>
          <p:nvPr/>
        </p:nvSpPr>
        <p:spPr bwMode="auto">
          <a:xfrm>
            <a:off x="1562100" y="4049713"/>
            <a:ext cx="290513" cy="1222375"/>
          </a:xfrm>
          <a:custGeom>
            <a:avLst/>
            <a:gdLst>
              <a:gd name="T0" fmla="*/ 83 w 152"/>
              <a:gd name="T1" fmla="*/ 0 h 770"/>
              <a:gd name="T2" fmla="*/ 128 w 152"/>
              <a:gd name="T3" fmla="*/ 67 h 770"/>
              <a:gd name="T4" fmla="*/ 98 w 152"/>
              <a:gd name="T5" fmla="*/ 344 h 770"/>
              <a:gd name="T6" fmla="*/ 68 w 152"/>
              <a:gd name="T7" fmla="*/ 419 h 770"/>
              <a:gd name="T8" fmla="*/ 38 w 152"/>
              <a:gd name="T9" fmla="*/ 464 h 770"/>
              <a:gd name="T10" fmla="*/ 1 w 152"/>
              <a:gd name="T11" fmla="*/ 576 h 770"/>
              <a:gd name="T12" fmla="*/ 8 w 152"/>
              <a:gd name="T13" fmla="*/ 666 h 770"/>
              <a:gd name="T14" fmla="*/ 91 w 152"/>
              <a:gd name="T15" fmla="*/ 77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70">
                <a:moveTo>
                  <a:pt x="83" y="0"/>
                </a:moveTo>
                <a:cubicBezTo>
                  <a:pt x="107" y="23"/>
                  <a:pt x="110" y="41"/>
                  <a:pt x="128" y="67"/>
                </a:cubicBezTo>
                <a:cubicBezTo>
                  <a:pt x="152" y="157"/>
                  <a:pt x="151" y="266"/>
                  <a:pt x="98" y="344"/>
                </a:cubicBezTo>
                <a:cubicBezTo>
                  <a:pt x="92" y="370"/>
                  <a:pt x="81" y="395"/>
                  <a:pt x="68" y="419"/>
                </a:cubicBezTo>
                <a:cubicBezTo>
                  <a:pt x="59" y="435"/>
                  <a:pt x="38" y="464"/>
                  <a:pt x="38" y="464"/>
                </a:cubicBezTo>
                <a:cubicBezTo>
                  <a:pt x="26" y="501"/>
                  <a:pt x="12" y="538"/>
                  <a:pt x="1" y="576"/>
                </a:cubicBezTo>
                <a:cubicBezTo>
                  <a:pt x="3" y="606"/>
                  <a:pt x="0" y="637"/>
                  <a:pt x="8" y="666"/>
                </a:cubicBezTo>
                <a:cubicBezTo>
                  <a:pt x="19" y="704"/>
                  <a:pt x="64" y="743"/>
                  <a:pt x="91" y="770"/>
                </a:cubicBezTo>
              </a:path>
            </a:pathLst>
          </a:custGeom>
          <a:noFill/>
          <a:ln w="28575" cap="flat" cmpd="sng">
            <a:solidFill>
              <a:srgbClr val="00B0F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Text Box 63"/>
          <p:cNvSpPr txBox="1">
            <a:spLocks noChangeArrowheads="1"/>
          </p:cNvSpPr>
          <p:nvPr/>
        </p:nvSpPr>
        <p:spPr bwMode="auto">
          <a:xfrm>
            <a:off x="2019300" y="3959225"/>
            <a:ext cx="37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0</a:t>
            </a:r>
          </a:p>
          <a:p>
            <a:r>
              <a:rPr lang="zh-CN" altLang="en-US">
                <a:solidFill>
                  <a:schemeClr val="hlink"/>
                </a:solidFill>
                <a:latin typeface="Tahoma" pitchFamily="34" charset="0"/>
              </a:rPr>
              <a:t>1</a:t>
            </a:r>
          </a:p>
        </p:txBody>
      </p:sp>
      <p:sp>
        <p:nvSpPr>
          <p:cNvPr id="53" name="Text Box 64"/>
          <p:cNvSpPr txBox="1">
            <a:spLocks noChangeArrowheads="1"/>
          </p:cNvSpPr>
          <p:nvPr/>
        </p:nvSpPr>
        <p:spPr bwMode="auto">
          <a:xfrm>
            <a:off x="3124200" y="3696297"/>
            <a:ext cx="1553592" cy="261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dirty="0" smtClean="0">
                <a:latin typeface="Tahoma" pitchFamily="34" charset="0"/>
                <a:ea typeface="黑体" pitchFamily="2" charset="-122"/>
              </a:rPr>
              <a:t>在触发脉冲后沿时间，即使</a:t>
            </a:r>
            <a:r>
              <a:rPr lang="en-US" altLang="zh-CN" dirty="0" smtClean="0">
                <a:latin typeface="Tahoma" pitchFamily="34" charset="0"/>
                <a:ea typeface="黑体" pitchFamily="2" charset="-122"/>
              </a:rPr>
              <a:t>K</a:t>
            </a:r>
            <a:r>
              <a:rPr lang="zh-CN" altLang="en-US" dirty="0" smtClean="0">
                <a:latin typeface="Tahoma" pitchFamily="34" charset="0"/>
                <a:ea typeface="黑体" pitchFamily="2" charset="-122"/>
              </a:rPr>
              <a:t>输入有效</a:t>
            </a:r>
            <a:r>
              <a:rPr lang="en-US" altLang="zh-CN" dirty="0" smtClean="0">
                <a:latin typeface="Tahoma" pitchFamily="34" charset="0"/>
                <a:ea typeface="黑体" pitchFamily="2" charset="-122"/>
              </a:rPr>
              <a:t>,</a:t>
            </a:r>
            <a:r>
              <a:rPr lang="zh-CN" altLang="en-US" dirty="0" smtClean="0">
                <a:latin typeface="Tahoma" pitchFamily="34" charset="0"/>
                <a:ea typeface="黑体" pitchFamily="2" charset="-122"/>
              </a:rPr>
              <a:t>而</a:t>
            </a:r>
            <a:r>
              <a:rPr lang="en-US" altLang="zh-CN" dirty="0" smtClean="0">
                <a:latin typeface="Tahoma" pitchFamily="34" charset="0"/>
                <a:ea typeface="黑体" pitchFamily="2" charset="-122"/>
              </a:rPr>
              <a:t>J</a:t>
            </a:r>
            <a:r>
              <a:rPr lang="zh-CN" altLang="en-US" dirty="0" smtClean="0">
                <a:latin typeface="Tahoma" pitchFamily="34" charset="0"/>
                <a:ea typeface="黑体" pitchFamily="2" charset="-122"/>
              </a:rPr>
              <a:t>输入无效，触发器的输出也可能为</a:t>
            </a:r>
            <a:r>
              <a:rPr lang="en-US" altLang="zh-CN" dirty="0" smtClean="0">
                <a:latin typeface="Tahoma" pitchFamily="34" charset="0"/>
                <a:ea typeface="黑体" pitchFamily="2" charset="-122"/>
              </a:rPr>
              <a:t>1.</a:t>
            </a:r>
            <a:endParaRPr lang="zh-CN" altLang="en-US" dirty="0">
              <a:latin typeface="Tahoma" pitchFamily="34" charset="0"/>
              <a:ea typeface="黑体" pitchFamily="2" charset="-122"/>
            </a:endParaRPr>
          </a:p>
        </p:txBody>
      </p:sp>
      <p:grpSp>
        <p:nvGrpSpPr>
          <p:cNvPr id="54" name="Group 65"/>
          <p:cNvGrpSpPr>
            <a:grpSpLocks/>
          </p:cNvGrpSpPr>
          <p:nvPr/>
        </p:nvGrpSpPr>
        <p:grpSpPr bwMode="auto">
          <a:xfrm>
            <a:off x="2208213" y="2673350"/>
            <a:ext cx="3943351" cy="1285874"/>
            <a:chOff x="1847" y="1684"/>
            <a:chExt cx="2484" cy="810"/>
          </a:xfrm>
        </p:grpSpPr>
        <p:sp>
          <p:nvSpPr>
            <p:cNvPr id="55" name="Text Box 66"/>
            <p:cNvSpPr txBox="1">
              <a:spLocks noChangeArrowheads="1"/>
            </p:cNvSpPr>
            <p:nvPr/>
          </p:nvSpPr>
          <p:spPr bwMode="auto">
            <a:xfrm>
              <a:off x="2364" y="1684"/>
              <a:ext cx="19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err="1" smtClean="0">
                  <a:solidFill>
                    <a:schemeClr val="hlink"/>
                  </a:solidFill>
                  <a:latin typeface="Tahoma" pitchFamily="34" charset="0"/>
                  <a:ea typeface="黑体" pitchFamily="2" charset="-122"/>
                </a:rPr>
                <a:t>Qm</a:t>
              </a:r>
              <a:r>
                <a:rPr lang="zh-CN" altLang="en-US" sz="2400" dirty="0" smtClean="0">
                  <a:solidFill>
                    <a:schemeClr val="hlink"/>
                  </a:solidFill>
                  <a:latin typeface="Tahoma" pitchFamily="34" charset="0"/>
                  <a:ea typeface="黑体" pitchFamily="2" charset="-122"/>
                </a:rPr>
                <a:t>为什么没有变化？</a:t>
              </a:r>
              <a:endParaRPr lang="en-US" altLang="zh-CN" sz="2400" dirty="0" smtClean="0">
                <a:solidFill>
                  <a:schemeClr val="hlink"/>
                </a:solidFill>
                <a:latin typeface="Tahoma" pitchFamily="34" charset="0"/>
                <a:ea typeface="黑体" pitchFamily="2" charset="-122"/>
              </a:endParaRPr>
            </a:p>
          </p:txBody>
        </p:sp>
        <p:cxnSp>
          <p:nvCxnSpPr>
            <p:cNvPr id="56" name="AutoShape 67"/>
            <p:cNvCxnSpPr>
              <a:cxnSpLocks noChangeShapeType="1"/>
              <a:stCxn id="52" idx="0"/>
              <a:endCxn id="55" idx="1"/>
            </p:cNvCxnSpPr>
            <p:nvPr/>
          </p:nvCxnSpPr>
          <p:spPr bwMode="auto">
            <a:xfrm rot="5400000" flipH="1" flipV="1">
              <a:off x="1773" y="1903"/>
              <a:ext cx="665" cy="517"/>
            </a:xfrm>
            <a:prstGeom prst="curved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Group 27"/>
          <p:cNvGrpSpPr>
            <a:grpSpLocks/>
          </p:cNvGrpSpPr>
          <p:nvPr/>
        </p:nvGrpSpPr>
        <p:grpSpPr bwMode="auto">
          <a:xfrm>
            <a:off x="4499992" y="3269704"/>
            <a:ext cx="2844800" cy="2895600"/>
            <a:chOff x="560" y="2016"/>
            <a:chExt cx="1792" cy="1824"/>
          </a:xfrm>
        </p:grpSpPr>
        <p:sp>
          <p:nvSpPr>
            <p:cNvPr id="59" name="Line 28"/>
            <p:cNvSpPr>
              <a:spLocks noChangeShapeType="1"/>
            </p:cNvSpPr>
            <p:nvPr/>
          </p:nvSpPr>
          <p:spPr bwMode="auto">
            <a:xfrm>
              <a:off x="1296" y="2304"/>
              <a:ext cx="0" cy="1104"/>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9"/>
            <p:cNvSpPr>
              <a:spLocks noChangeShapeType="1"/>
            </p:cNvSpPr>
            <p:nvPr/>
          </p:nvSpPr>
          <p:spPr bwMode="auto">
            <a:xfrm>
              <a:off x="2064" y="2304"/>
              <a:ext cx="0" cy="1536"/>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0"/>
            <p:cNvSpPr>
              <a:spLocks noChangeShapeType="1"/>
            </p:cNvSpPr>
            <p:nvPr/>
          </p:nvSpPr>
          <p:spPr bwMode="auto">
            <a:xfrm>
              <a:off x="912" y="230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31"/>
            <p:cNvSpPr>
              <a:spLocks noChangeShapeType="1"/>
            </p:cNvSpPr>
            <p:nvPr/>
          </p:nvSpPr>
          <p:spPr bwMode="auto">
            <a:xfrm flipV="1">
              <a:off x="1296" y="206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32"/>
            <p:cNvSpPr>
              <a:spLocks noChangeShapeType="1"/>
            </p:cNvSpPr>
            <p:nvPr/>
          </p:nvSpPr>
          <p:spPr bwMode="auto">
            <a:xfrm>
              <a:off x="1296" y="2064"/>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3"/>
            <p:cNvSpPr>
              <a:spLocks noChangeShapeType="1"/>
            </p:cNvSpPr>
            <p:nvPr/>
          </p:nvSpPr>
          <p:spPr bwMode="auto">
            <a:xfrm>
              <a:off x="2064" y="206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34"/>
            <p:cNvSpPr>
              <a:spLocks noChangeShapeType="1"/>
            </p:cNvSpPr>
            <p:nvPr/>
          </p:nvSpPr>
          <p:spPr bwMode="auto">
            <a:xfrm>
              <a:off x="2064" y="2304"/>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Text Box 35"/>
            <p:cNvSpPr txBox="1">
              <a:spLocks noChangeArrowheads="1"/>
            </p:cNvSpPr>
            <p:nvPr/>
          </p:nvSpPr>
          <p:spPr bwMode="auto">
            <a:xfrm>
              <a:off x="672" y="2016"/>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t>C</a:t>
              </a:r>
            </a:p>
          </p:txBody>
        </p:sp>
        <p:sp>
          <p:nvSpPr>
            <p:cNvPr id="67" name="Line 36"/>
            <p:cNvSpPr>
              <a:spLocks noChangeShapeType="1"/>
            </p:cNvSpPr>
            <p:nvPr/>
          </p:nvSpPr>
          <p:spPr bwMode="auto">
            <a:xfrm>
              <a:off x="912" y="3072"/>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37"/>
            <p:cNvSpPr>
              <a:spLocks noChangeShapeType="1"/>
            </p:cNvSpPr>
            <p:nvPr/>
          </p:nvSpPr>
          <p:spPr bwMode="auto">
            <a:xfrm flipV="1">
              <a:off x="1488" y="283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38"/>
            <p:cNvSpPr>
              <a:spLocks noChangeShapeType="1"/>
            </p:cNvSpPr>
            <p:nvPr/>
          </p:nvSpPr>
          <p:spPr bwMode="auto">
            <a:xfrm>
              <a:off x="1488" y="28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9"/>
            <p:cNvSpPr>
              <a:spLocks noChangeShapeType="1"/>
            </p:cNvSpPr>
            <p:nvPr/>
          </p:nvSpPr>
          <p:spPr bwMode="auto">
            <a:xfrm>
              <a:off x="1680" y="2832"/>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40"/>
            <p:cNvSpPr>
              <a:spLocks noChangeShapeType="1"/>
            </p:cNvSpPr>
            <p:nvPr/>
          </p:nvSpPr>
          <p:spPr bwMode="auto">
            <a:xfrm>
              <a:off x="1680" y="3072"/>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Text Box 41"/>
            <p:cNvSpPr txBox="1">
              <a:spLocks noChangeArrowheads="1"/>
            </p:cNvSpPr>
            <p:nvPr/>
          </p:nvSpPr>
          <p:spPr bwMode="auto">
            <a:xfrm>
              <a:off x="672" y="2784"/>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K</a:t>
              </a:r>
            </a:p>
          </p:txBody>
        </p:sp>
        <p:sp>
          <p:nvSpPr>
            <p:cNvPr id="73" name="Line 42"/>
            <p:cNvSpPr>
              <a:spLocks noChangeShapeType="1"/>
            </p:cNvSpPr>
            <p:nvPr/>
          </p:nvSpPr>
          <p:spPr bwMode="auto">
            <a:xfrm>
              <a:off x="912" y="321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43"/>
            <p:cNvSpPr>
              <a:spLocks noChangeShapeType="1"/>
            </p:cNvSpPr>
            <p:nvPr/>
          </p:nvSpPr>
          <p:spPr bwMode="auto">
            <a:xfrm flipV="1">
              <a:off x="1488" y="32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44"/>
            <p:cNvSpPr>
              <a:spLocks noChangeShapeType="1"/>
            </p:cNvSpPr>
            <p:nvPr/>
          </p:nvSpPr>
          <p:spPr bwMode="auto">
            <a:xfrm>
              <a:off x="1488" y="3456"/>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45"/>
            <p:cNvSpPr txBox="1">
              <a:spLocks noChangeArrowheads="1"/>
            </p:cNvSpPr>
            <p:nvPr/>
          </p:nvSpPr>
          <p:spPr bwMode="auto">
            <a:xfrm>
              <a:off x="560" y="3168"/>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Qm</a:t>
              </a:r>
            </a:p>
          </p:txBody>
        </p:sp>
        <p:sp>
          <p:nvSpPr>
            <p:cNvPr id="77" name="Line 46"/>
            <p:cNvSpPr>
              <a:spLocks noChangeShapeType="1"/>
            </p:cNvSpPr>
            <p:nvPr/>
          </p:nvSpPr>
          <p:spPr bwMode="auto">
            <a:xfrm>
              <a:off x="912" y="3600"/>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47"/>
            <p:cNvSpPr>
              <a:spLocks noChangeShapeType="1"/>
            </p:cNvSpPr>
            <p:nvPr/>
          </p:nvSpPr>
          <p:spPr bwMode="auto">
            <a:xfrm flipV="1">
              <a:off x="2064" y="360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48"/>
            <p:cNvSpPr>
              <a:spLocks noChangeShapeType="1"/>
            </p:cNvSpPr>
            <p:nvPr/>
          </p:nvSpPr>
          <p:spPr bwMode="auto">
            <a:xfrm>
              <a:off x="2064" y="3840"/>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Text Box 49"/>
            <p:cNvSpPr txBox="1">
              <a:spLocks noChangeArrowheads="1"/>
            </p:cNvSpPr>
            <p:nvPr/>
          </p:nvSpPr>
          <p:spPr bwMode="auto">
            <a:xfrm>
              <a:off x="672" y="355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Q</a:t>
              </a:r>
            </a:p>
          </p:txBody>
        </p:sp>
        <p:sp>
          <p:nvSpPr>
            <p:cNvPr id="81" name="Text Box 50"/>
            <p:cNvSpPr txBox="1">
              <a:spLocks noChangeArrowheads="1"/>
            </p:cNvSpPr>
            <p:nvPr/>
          </p:nvSpPr>
          <p:spPr bwMode="auto">
            <a:xfrm>
              <a:off x="672" y="2400"/>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J</a:t>
              </a:r>
            </a:p>
          </p:txBody>
        </p:sp>
        <p:sp>
          <p:nvSpPr>
            <p:cNvPr id="82" name="Line 51"/>
            <p:cNvSpPr>
              <a:spLocks noChangeShapeType="1"/>
            </p:cNvSpPr>
            <p:nvPr/>
          </p:nvSpPr>
          <p:spPr bwMode="auto">
            <a:xfrm>
              <a:off x="912" y="2688"/>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52"/>
            <p:cNvSpPr>
              <a:spLocks noChangeShapeType="1"/>
            </p:cNvSpPr>
            <p:nvPr/>
          </p:nvSpPr>
          <p:spPr bwMode="auto">
            <a:xfrm>
              <a:off x="1872" y="244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53"/>
            <p:cNvSpPr>
              <a:spLocks noChangeShapeType="1"/>
            </p:cNvSpPr>
            <p:nvPr/>
          </p:nvSpPr>
          <p:spPr bwMode="auto">
            <a:xfrm>
              <a:off x="1872" y="244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 name="Freeform 54"/>
          <p:cNvSpPr>
            <a:spLocks/>
          </p:cNvSpPr>
          <p:nvPr/>
        </p:nvSpPr>
        <p:spPr bwMode="auto">
          <a:xfrm>
            <a:off x="5820792" y="4614740"/>
            <a:ext cx="228600" cy="688975"/>
          </a:xfrm>
          <a:custGeom>
            <a:avLst/>
            <a:gdLst>
              <a:gd name="T0" fmla="*/ 83 w 152"/>
              <a:gd name="T1" fmla="*/ 0 h 770"/>
              <a:gd name="T2" fmla="*/ 128 w 152"/>
              <a:gd name="T3" fmla="*/ 67 h 770"/>
              <a:gd name="T4" fmla="*/ 98 w 152"/>
              <a:gd name="T5" fmla="*/ 344 h 770"/>
              <a:gd name="T6" fmla="*/ 68 w 152"/>
              <a:gd name="T7" fmla="*/ 419 h 770"/>
              <a:gd name="T8" fmla="*/ 38 w 152"/>
              <a:gd name="T9" fmla="*/ 464 h 770"/>
              <a:gd name="T10" fmla="*/ 1 w 152"/>
              <a:gd name="T11" fmla="*/ 576 h 770"/>
              <a:gd name="T12" fmla="*/ 8 w 152"/>
              <a:gd name="T13" fmla="*/ 666 h 770"/>
              <a:gd name="T14" fmla="*/ 91 w 152"/>
              <a:gd name="T15" fmla="*/ 77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770">
                <a:moveTo>
                  <a:pt x="83" y="0"/>
                </a:moveTo>
                <a:cubicBezTo>
                  <a:pt x="107" y="23"/>
                  <a:pt x="110" y="41"/>
                  <a:pt x="128" y="67"/>
                </a:cubicBezTo>
                <a:cubicBezTo>
                  <a:pt x="152" y="157"/>
                  <a:pt x="151" y="266"/>
                  <a:pt x="98" y="344"/>
                </a:cubicBezTo>
                <a:cubicBezTo>
                  <a:pt x="92" y="370"/>
                  <a:pt x="81" y="395"/>
                  <a:pt x="68" y="419"/>
                </a:cubicBezTo>
                <a:cubicBezTo>
                  <a:pt x="59" y="435"/>
                  <a:pt x="38" y="464"/>
                  <a:pt x="38" y="464"/>
                </a:cubicBezTo>
                <a:cubicBezTo>
                  <a:pt x="26" y="501"/>
                  <a:pt x="12" y="538"/>
                  <a:pt x="1" y="576"/>
                </a:cubicBezTo>
                <a:cubicBezTo>
                  <a:pt x="3" y="606"/>
                  <a:pt x="0" y="637"/>
                  <a:pt x="8" y="666"/>
                </a:cubicBezTo>
                <a:cubicBezTo>
                  <a:pt x="19" y="704"/>
                  <a:pt x="64" y="743"/>
                  <a:pt x="91" y="770"/>
                </a:cubicBezTo>
              </a:path>
            </a:pathLst>
          </a:custGeom>
          <a:noFill/>
          <a:ln w="28575" cap="flat" cmpd="sng">
            <a:solidFill>
              <a:schemeClr val="hlink"/>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Text Box 55"/>
          <p:cNvSpPr txBox="1">
            <a:spLocks noChangeArrowheads="1"/>
          </p:cNvSpPr>
          <p:nvPr/>
        </p:nvSpPr>
        <p:spPr bwMode="auto">
          <a:xfrm>
            <a:off x="6509767" y="4030067"/>
            <a:ext cx="3778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1</a:t>
            </a:r>
          </a:p>
          <a:p>
            <a:endParaRPr lang="zh-CN" altLang="en-US" sz="2000">
              <a:solidFill>
                <a:schemeClr val="hlink"/>
              </a:solidFill>
              <a:latin typeface="Tahoma" pitchFamily="34" charset="0"/>
            </a:endParaRPr>
          </a:p>
          <a:p>
            <a:r>
              <a:rPr lang="zh-CN" altLang="en-US">
                <a:solidFill>
                  <a:schemeClr val="hlink"/>
                </a:solidFill>
                <a:latin typeface="Tahoma" pitchFamily="34" charset="0"/>
              </a:rPr>
              <a:t>0</a:t>
            </a:r>
          </a:p>
        </p:txBody>
      </p:sp>
      <p:sp>
        <p:nvSpPr>
          <p:cNvPr id="87" name="Text Box 56"/>
          <p:cNvSpPr txBox="1">
            <a:spLocks noChangeArrowheads="1"/>
          </p:cNvSpPr>
          <p:nvPr/>
        </p:nvSpPr>
        <p:spPr bwMode="auto">
          <a:xfrm>
            <a:off x="7649592" y="3474915"/>
            <a:ext cx="1457896" cy="261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dirty="0">
                <a:latin typeface="Tahoma" pitchFamily="34" charset="0"/>
                <a:ea typeface="黑体" pitchFamily="2" charset="-122"/>
              </a:rPr>
              <a:t>在触发脉冲后沿时间，</a:t>
            </a:r>
            <a:r>
              <a:rPr lang="zh-CN" altLang="en-US" dirty="0" smtClean="0">
                <a:latin typeface="Tahoma" pitchFamily="34" charset="0"/>
                <a:ea typeface="黑体" pitchFamily="2" charset="-122"/>
              </a:rPr>
              <a:t>即使</a:t>
            </a:r>
            <a:r>
              <a:rPr lang="en-US" altLang="zh-CN" dirty="0" smtClean="0">
                <a:latin typeface="Tahoma" pitchFamily="34" charset="0"/>
                <a:ea typeface="黑体" pitchFamily="2" charset="-122"/>
              </a:rPr>
              <a:t>J</a:t>
            </a:r>
            <a:r>
              <a:rPr lang="zh-CN" altLang="en-US" dirty="0" smtClean="0">
                <a:latin typeface="Tahoma" pitchFamily="34" charset="0"/>
                <a:ea typeface="黑体" pitchFamily="2" charset="-122"/>
              </a:rPr>
              <a:t>输入有效</a:t>
            </a:r>
            <a:r>
              <a:rPr lang="en-US" altLang="zh-CN" smtClean="0">
                <a:latin typeface="Tahoma" pitchFamily="34" charset="0"/>
                <a:ea typeface="黑体" pitchFamily="2" charset="-122"/>
              </a:rPr>
              <a:t>,</a:t>
            </a:r>
            <a:r>
              <a:rPr lang="zh-CN" altLang="en-US" smtClean="0">
                <a:latin typeface="Tahoma" pitchFamily="34" charset="0"/>
                <a:ea typeface="黑体" pitchFamily="2" charset="-122"/>
              </a:rPr>
              <a:t>而</a:t>
            </a:r>
            <a:r>
              <a:rPr lang="en-US" altLang="zh-CN" dirty="0" smtClean="0">
                <a:latin typeface="Tahoma" pitchFamily="34" charset="0"/>
                <a:ea typeface="黑体" pitchFamily="2" charset="-122"/>
              </a:rPr>
              <a:t>K</a:t>
            </a:r>
            <a:r>
              <a:rPr lang="zh-CN" altLang="en-US" dirty="0" smtClean="0">
                <a:latin typeface="Tahoma" pitchFamily="34" charset="0"/>
                <a:ea typeface="黑体" pitchFamily="2" charset="-122"/>
              </a:rPr>
              <a:t>输入</a:t>
            </a:r>
            <a:r>
              <a:rPr lang="zh-CN" altLang="en-US" dirty="0">
                <a:latin typeface="Tahoma" pitchFamily="34" charset="0"/>
                <a:ea typeface="黑体" pitchFamily="2" charset="-122"/>
              </a:rPr>
              <a:t>无效，触发器的输出也可能</a:t>
            </a:r>
            <a:r>
              <a:rPr lang="zh-CN" altLang="en-US" dirty="0" smtClean="0">
                <a:latin typeface="Tahoma" pitchFamily="34" charset="0"/>
                <a:ea typeface="黑体" pitchFamily="2" charset="-122"/>
              </a:rPr>
              <a:t>为</a:t>
            </a:r>
            <a:r>
              <a:rPr lang="en-US" altLang="zh-CN" dirty="0" smtClean="0">
                <a:latin typeface="Tahoma" pitchFamily="34" charset="0"/>
                <a:ea typeface="黑体" pitchFamily="2" charset="-122"/>
              </a:rPr>
              <a:t>0.</a:t>
            </a:r>
            <a:endParaRPr lang="zh-CN" altLang="en-US" dirty="0">
              <a:latin typeface="Tahoma" pitchFamily="34" charset="0"/>
              <a:ea typeface="黑体" pitchFamily="2" charset="-122"/>
            </a:endParaRPr>
          </a:p>
        </p:txBody>
      </p:sp>
      <p:grpSp>
        <p:nvGrpSpPr>
          <p:cNvPr id="88" name="Group 57"/>
          <p:cNvGrpSpPr>
            <a:grpSpLocks/>
          </p:cNvGrpSpPr>
          <p:nvPr/>
        </p:nvGrpSpPr>
        <p:grpSpPr bwMode="auto">
          <a:xfrm>
            <a:off x="6698681" y="2955808"/>
            <a:ext cx="2466975" cy="1074739"/>
            <a:chOff x="1945" y="1881"/>
            <a:chExt cx="1554" cy="677"/>
          </a:xfrm>
        </p:grpSpPr>
        <p:sp>
          <p:nvSpPr>
            <p:cNvPr id="89" name="Text Box 58"/>
            <p:cNvSpPr txBox="1">
              <a:spLocks noChangeArrowheads="1"/>
            </p:cNvSpPr>
            <p:nvPr/>
          </p:nvSpPr>
          <p:spPr bwMode="auto">
            <a:xfrm>
              <a:off x="2736" y="1881"/>
              <a:ext cx="76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rgbClr val="FF0000"/>
                  </a:solidFill>
                  <a:latin typeface="Tahoma" pitchFamily="34" charset="0"/>
                  <a:ea typeface="黑体" pitchFamily="2" charset="-122"/>
                </a:rPr>
                <a:t>0 </a:t>
              </a:r>
              <a:r>
                <a:rPr lang="zh-CN" altLang="en-US" sz="2800" dirty="0" smtClean="0">
                  <a:solidFill>
                    <a:srgbClr val="FF0000"/>
                  </a:solidFill>
                  <a:latin typeface="Tahoma" pitchFamily="34" charset="0"/>
                  <a:ea typeface="黑体" pitchFamily="2" charset="-122"/>
                </a:rPr>
                <a:t>钳位</a:t>
              </a:r>
              <a:endParaRPr lang="zh-CN" altLang="en-US" sz="2800" dirty="0">
                <a:solidFill>
                  <a:srgbClr val="FF0000"/>
                </a:solidFill>
                <a:latin typeface="Tahoma" pitchFamily="34" charset="0"/>
                <a:ea typeface="黑体" pitchFamily="2" charset="-122"/>
              </a:endParaRPr>
            </a:p>
          </p:txBody>
        </p:sp>
        <p:cxnSp>
          <p:nvCxnSpPr>
            <p:cNvPr id="90" name="AutoShape 59"/>
            <p:cNvCxnSpPr>
              <a:cxnSpLocks noChangeShapeType="1"/>
              <a:stCxn id="86" idx="0"/>
              <a:endCxn id="89" idx="1"/>
            </p:cNvCxnSpPr>
            <p:nvPr/>
          </p:nvCxnSpPr>
          <p:spPr bwMode="auto">
            <a:xfrm rot="5400000" flipH="1" flipV="1">
              <a:off x="2085" y="1906"/>
              <a:ext cx="512" cy="791"/>
            </a:xfrm>
            <a:prstGeom prst="curved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矩形 2"/>
          <p:cNvSpPr/>
          <p:nvPr/>
        </p:nvSpPr>
        <p:spPr>
          <a:xfrm>
            <a:off x="2295891" y="6361285"/>
            <a:ext cx="5031439" cy="443519"/>
          </a:xfrm>
          <a:prstGeom prst="rect">
            <a:avLst/>
          </a:prstGeom>
          <a:solidFill>
            <a:schemeClr val="accent5">
              <a:lumMod val="20000"/>
              <a:lumOff val="80000"/>
            </a:schemeClr>
          </a:solidFill>
        </p:spPr>
        <p:txBody>
          <a:bodyPr wrap="square">
            <a:spAutoFit/>
          </a:bodyPr>
          <a:lstStyle/>
          <a:p>
            <a:pPr>
              <a:lnSpc>
                <a:spcPct val="130000"/>
              </a:lnSpc>
            </a:pPr>
            <a:r>
              <a:rPr lang="en-US" altLang="zh-CN" sz="2000" dirty="0">
                <a:solidFill>
                  <a:srgbClr val="FF0000"/>
                </a:solidFill>
                <a:latin typeface="Tahoma" pitchFamily="34" charset="0"/>
                <a:ea typeface="黑体" pitchFamily="2" charset="-122"/>
              </a:rPr>
              <a:t>C=1</a:t>
            </a:r>
            <a:r>
              <a:rPr lang="zh-CN" altLang="en-US" sz="2000" dirty="0" smtClean="0">
                <a:solidFill>
                  <a:srgbClr val="FF0000"/>
                </a:solidFill>
                <a:latin typeface="Tahoma" pitchFamily="34" charset="0"/>
                <a:ea typeface="黑体" pitchFamily="2" charset="-122"/>
              </a:rPr>
              <a:t>期间，</a:t>
            </a:r>
            <a:r>
              <a:rPr lang="en-US" altLang="zh-CN" sz="2000" dirty="0" smtClean="0">
                <a:solidFill>
                  <a:srgbClr val="FF0000"/>
                </a:solidFill>
                <a:latin typeface="Tahoma" pitchFamily="34" charset="0"/>
                <a:ea typeface="黑体" pitchFamily="2" charset="-122"/>
              </a:rPr>
              <a:t>JK</a:t>
            </a:r>
            <a:r>
              <a:rPr lang="zh-CN" altLang="en-US" sz="2000" dirty="0">
                <a:solidFill>
                  <a:srgbClr val="FF0000"/>
                </a:solidFill>
                <a:latin typeface="Tahoma" pitchFamily="34" charset="0"/>
                <a:ea typeface="黑体" pitchFamily="2" charset="-122"/>
              </a:rPr>
              <a:t>的变化可能引起</a:t>
            </a:r>
            <a:r>
              <a:rPr lang="en-US" altLang="zh-CN" sz="2000" dirty="0" err="1">
                <a:solidFill>
                  <a:srgbClr val="FF0000"/>
                </a:solidFill>
                <a:latin typeface="Tahoma" pitchFamily="34" charset="0"/>
                <a:ea typeface="黑体" pitchFamily="2" charset="-122"/>
              </a:rPr>
              <a:t>Qm</a:t>
            </a:r>
            <a:r>
              <a:rPr lang="zh-CN" altLang="en-US" sz="2000" dirty="0">
                <a:solidFill>
                  <a:srgbClr val="FF0000"/>
                </a:solidFill>
                <a:latin typeface="Tahoma" pitchFamily="34" charset="0"/>
                <a:ea typeface="黑体" pitchFamily="2" charset="-122"/>
              </a:rPr>
              <a:t>的</a:t>
            </a:r>
            <a:r>
              <a:rPr lang="zh-CN" altLang="en-US" sz="2000" dirty="0" smtClean="0">
                <a:solidFill>
                  <a:srgbClr val="FF0000"/>
                </a:solidFill>
                <a:latin typeface="Tahoma" pitchFamily="34" charset="0"/>
                <a:ea typeface="黑体" pitchFamily="2" charset="-122"/>
              </a:rPr>
              <a:t>变化。</a:t>
            </a:r>
            <a:endParaRPr lang="zh-CN" altLang="en-US" sz="2000" dirty="0">
              <a:solidFill>
                <a:srgbClr val="FF0000"/>
              </a:solidFill>
              <a:latin typeface="Tahoma" pitchFamily="34" charset="0"/>
              <a:ea typeface="黑体" pitchFamily="2" charset="-122"/>
            </a:endParaRPr>
          </a:p>
        </p:txBody>
      </p:sp>
      <p:pic>
        <p:nvPicPr>
          <p:cNvPr id="92" name="Picture 7"/>
          <p:cNvPicPr>
            <a:picLocks noChangeAspect="1" noChangeArrowheads="1"/>
          </p:cNvPicPr>
          <p:nvPr/>
        </p:nvPicPr>
        <p:blipFill>
          <a:blip r:embed="rId3" cstate="print"/>
          <a:srcRect/>
          <a:stretch>
            <a:fillRect/>
          </a:stretch>
        </p:blipFill>
        <p:spPr bwMode="auto">
          <a:xfrm>
            <a:off x="5515992" y="-182"/>
            <a:ext cx="3614057" cy="2349062"/>
          </a:xfrm>
          <a:prstGeom prst="rect">
            <a:avLst/>
          </a:prstGeom>
          <a:noFill/>
          <a:ln w="9525">
            <a:solidFill>
              <a:schemeClr val="tx1"/>
            </a:solidFill>
            <a:miter lim="800000"/>
            <a:headEnd/>
            <a:tailEnd/>
          </a:ln>
        </p:spPr>
      </p:pic>
      <p:sp>
        <p:nvSpPr>
          <p:cNvPr id="7" name="矩形 6"/>
          <p:cNvSpPr/>
          <p:nvPr/>
        </p:nvSpPr>
        <p:spPr>
          <a:xfrm>
            <a:off x="3091921" y="3068960"/>
            <a:ext cx="2316660" cy="400110"/>
          </a:xfrm>
          <a:prstGeom prst="rect">
            <a:avLst/>
          </a:prstGeom>
        </p:spPr>
        <p:txBody>
          <a:bodyPr wrap="none">
            <a:spAutoFit/>
          </a:bodyPr>
          <a:lstStyle/>
          <a:p>
            <a:r>
              <a:rPr lang="en-US" altLang="zh-CN" sz="2000" dirty="0" smtClean="0">
                <a:solidFill>
                  <a:schemeClr val="hlink"/>
                </a:solidFill>
                <a:latin typeface="Tahoma" pitchFamily="34" charset="0"/>
                <a:ea typeface="黑体" pitchFamily="2" charset="-122"/>
              </a:rPr>
              <a:t>S=0,R=0,</a:t>
            </a:r>
            <a:r>
              <a:rPr lang="zh-CN" altLang="en-US" sz="2000" dirty="0" smtClean="0">
                <a:solidFill>
                  <a:schemeClr val="hlink"/>
                </a:solidFill>
                <a:latin typeface="Tahoma" pitchFamily="34" charset="0"/>
                <a:ea typeface="黑体" pitchFamily="2" charset="-122"/>
              </a:rPr>
              <a:t>状态保持</a:t>
            </a:r>
            <a:endParaRPr lang="zh-CN" altLang="en-US" sz="2000" dirty="0">
              <a:solidFill>
                <a:srgbClr val="FF0000"/>
              </a:solidFill>
              <a:latin typeface="Tahoma" pitchFamily="34" charset="0"/>
              <a:ea typeface="黑体" pitchFamily="2" charset="-122"/>
            </a:endParaRPr>
          </a:p>
        </p:txBody>
      </p:sp>
      <p:sp>
        <p:nvSpPr>
          <p:cNvPr id="8" name="矩形 7"/>
          <p:cNvSpPr/>
          <p:nvPr/>
        </p:nvSpPr>
        <p:spPr>
          <a:xfrm>
            <a:off x="3124200" y="3461266"/>
            <a:ext cx="845103" cy="369332"/>
          </a:xfrm>
          <a:prstGeom prst="rect">
            <a:avLst/>
          </a:prstGeom>
        </p:spPr>
        <p:txBody>
          <a:bodyPr wrap="none">
            <a:spAutoFit/>
          </a:bodyPr>
          <a:lstStyle/>
          <a:p>
            <a:r>
              <a:rPr lang="zh-CN" altLang="en-US" dirty="0">
                <a:solidFill>
                  <a:srgbClr val="FF0000"/>
                </a:solidFill>
                <a:latin typeface="Tahoma" pitchFamily="34" charset="0"/>
                <a:ea typeface="黑体" pitchFamily="2" charset="-122"/>
              </a:rPr>
              <a:t>1 钳位</a:t>
            </a:r>
          </a:p>
        </p:txBody>
      </p:sp>
      <p:sp>
        <p:nvSpPr>
          <p:cNvPr id="91" name="Text Box 63"/>
          <p:cNvSpPr txBox="1">
            <a:spLocks noChangeArrowheads="1"/>
          </p:cNvSpPr>
          <p:nvPr/>
        </p:nvSpPr>
        <p:spPr bwMode="auto">
          <a:xfrm>
            <a:off x="2411760" y="3902819"/>
            <a:ext cx="37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hlink"/>
                </a:solidFill>
                <a:latin typeface="Tahoma" pitchFamily="34" charset="0"/>
              </a:rPr>
              <a:t>0</a:t>
            </a:r>
          </a:p>
          <a:p>
            <a:r>
              <a:rPr lang="zh-CN" altLang="en-US">
                <a:solidFill>
                  <a:schemeClr val="hlink"/>
                </a:solidFill>
                <a:latin typeface="Tahoma" pitchFamily="34" charset="0"/>
              </a:rPr>
              <a:t>1</a:t>
            </a:r>
          </a:p>
        </p:txBody>
      </p:sp>
      <p:sp>
        <p:nvSpPr>
          <p:cNvPr id="98" name="矩形 97"/>
          <p:cNvSpPr/>
          <p:nvPr/>
        </p:nvSpPr>
        <p:spPr>
          <a:xfrm>
            <a:off x="722313" y="5667494"/>
            <a:ext cx="1628972" cy="369332"/>
          </a:xfrm>
          <a:prstGeom prst="rect">
            <a:avLst/>
          </a:prstGeom>
        </p:spPr>
        <p:txBody>
          <a:bodyPr wrap="none">
            <a:spAutoFit/>
          </a:bodyPr>
          <a:lstStyle/>
          <a:p>
            <a:r>
              <a:rPr lang="en-US" altLang="zh-CN" dirty="0" smtClean="0">
                <a:solidFill>
                  <a:srgbClr val="FF0000"/>
                </a:solidFill>
                <a:latin typeface="Tahoma" pitchFamily="34" charset="0"/>
                <a:ea typeface="黑体" pitchFamily="2" charset="-122"/>
              </a:rPr>
              <a:t>Q</a:t>
            </a:r>
            <a:r>
              <a:rPr lang="zh-CN" altLang="en-US" dirty="0" smtClean="0">
                <a:solidFill>
                  <a:srgbClr val="FF0000"/>
                </a:solidFill>
                <a:latin typeface="Tahoma" pitchFamily="34" charset="0"/>
                <a:ea typeface="黑体" pitchFamily="2" charset="-122"/>
              </a:rPr>
              <a:t>输出应该为</a:t>
            </a:r>
            <a:r>
              <a:rPr lang="en-US" altLang="zh-CN" dirty="0" smtClean="0">
                <a:solidFill>
                  <a:srgbClr val="FF0000"/>
                </a:solidFill>
                <a:latin typeface="Tahoma" pitchFamily="34" charset="0"/>
                <a:ea typeface="黑体" pitchFamily="2" charset="-122"/>
              </a:rPr>
              <a:t>0</a:t>
            </a:r>
            <a:endParaRPr lang="zh-CN" altLang="en-US" dirty="0">
              <a:solidFill>
                <a:srgbClr val="FF0000"/>
              </a:solidFill>
              <a:latin typeface="Tahoma" pitchFamily="34" charset="0"/>
              <a:ea typeface="黑体" pitchFamily="2" charset="-122"/>
            </a:endParaRPr>
          </a:p>
        </p:txBody>
      </p:sp>
      <p:cxnSp>
        <p:nvCxnSpPr>
          <p:cNvPr id="96" name="曲线连接符 95"/>
          <p:cNvCxnSpPr>
            <a:stCxn id="91" idx="3"/>
          </p:cNvCxnSpPr>
          <p:nvPr/>
        </p:nvCxnSpPr>
        <p:spPr>
          <a:xfrm flipH="1">
            <a:off x="2618582" y="4313982"/>
            <a:ext cx="171003" cy="1591518"/>
          </a:xfrm>
          <a:prstGeom prst="curvedConnector4">
            <a:avLst>
              <a:gd name="adj1" fmla="val -133682"/>
              <a:gd name="adj2" fmla="val 99305"/>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5" name="任意多边形 124"/>
          <p:cNvSpPr/>
          <p:nvPr/>
        </p:nvSpPr>
        <p:spPr>
          <a:xfrm>
            <a:off x="2438400" y="5181600"/>
            <a:ext cx="351994" cy="509774"/>
          </a:xfrm>
          <a:custGeom>
            <a:avLst/>
            <a:gdLst>
              <a:gd name="connsiteX0" fmla="*/ 0 w 351994"/>
              <a:gd name="connsiteY0" fmla="*/ 0 h 509774"/>
              <a:gd name="connsiteX1" fmla="*/ 350520 w 351994"/>
              <a:gd name="connsiteY1" fmla="*/ 121920 h 509774"/>
              <a:gd name="connsiteX2" fmla="*/ 121920 w 351994"/>
              <a:gd name="connsiteY2" fmla="*/ 487680 h 509774"/>
              <a:gd name="connsiteX3" fmla="*/ 30480 w 351994"/>
              <a:gd name="connsiteY3" fmla="*/ 472440 h 509774"/>
              <a:gd name="connsiteX4" fmla="*/ 76200 w 351994"/>
              <a:gd name="connsiteY4" fmla="*/ 502920 h 509774"/>
              <a:gd name="connsiteX5" fmla="*/ 137160 w 351994"/>
              <a:gd name="connsiteY5" fmla="*/ 487680 h 50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994" h="509774">
                <a:moveTo>
                  <a:pt x="0" y="0"/>
                </a:moveTo>
                <a:cubicBezTo>
                  <a:pt x="165100" y="20320"/>
                  <a:pt x="330200" y="40640"/>
                  <a:pt x="350520" y="121920"/>
                </a:cubicBezTo>
                <a:cubicBezTo>
                  <a:pt x="370840" y="203200"/>
                  <a:pt x="175260" y="429260"/>
                  <a:pt x="121920" y="487680"/>
                </a:cubicBezTo>
                <a:cubicBezTo>
                  <a:pt x="68580" y="546100"/>
                  <a:pt x="38100" y="469900"/>
                  <a:pt x="30480" y="472440"/>
                </a:cubicBezTo>
                <a:cubicBezTo>
                  <a:pt x="22860" y="474980"/>
                  <a:pt x="58420" y="500380"/>
                  <a:pt x="76200" y="502920"/>
                </a:cubicBezTo>
                <a:cubicBezTo>
                  <a:pt x="93980" y="505460"/>
                  <a:pt x="96520" y="462280"/>
                  <a:pt x="137160" y="487680"/>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strips(upRight)">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blinds(horizontal)">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6"/>
                                        </p:tgtEl>
                                        <p:attrNameLst>
                                          <p:attrName>style.visibility</p:attrName>
                                        </p:attrNameLst>
                                      </p:cBhvr>
                                      <p:to>
                                        <p:strVal val="visible"/>
                                      </p:to>
                                    </p:set>
                                    <p:anim calcmode="lin" valueType="num">
                                      <p:cBhvr additive="base">
                                        <p:cTn id="41" dur="500" fill="hold"/>
                                        <p:tgtEl>
                                          <p:spTgt spid="96"/>
                                        </p:tgtEl>
                                        <p:attrNameLst>
                                          <p:attrName>ppt_x</p:attrName>
                                        </p:attrNameLst>
                                      </p:cBhvr>
                                      <p:tavLst>
                                        <p:tav tm="0">
                                          <p:val>
                                            <p:strVal val="#ppt_x"/>
                                          </p:val>
                                        </p:tav>
                                        <p:tav tm="100000">
                                          <p:val>
                                            <p:strVal val="#ppt_x"/>
                                          </p:val>
                                        </p:tav>
                                      </p:tavLst>
                                    </p:anim>
                                    <p:anim calcmode="lin" valueType="num">
                                      <p:cBhvr additive="base">
                                        <p:cTn id="4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blinds(horizontal)">
                                      <p:cBhvr>
                                        <p:cTn id="59" dur="5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linds(horizontal)">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wipe(up)">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blinds(horizontal)">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trips(upRight)">
                                      <p:cBhvr>
                                        <p:cTn id="79" dur="500"/>
                                        <p:tgtEl>
                                          <p:spTgt spid="88"/>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blinds(horizontal)">
                                      <p:cBhvr>
                                        <p:cTn id="84" dur="500"/>
                                        <p:tgtEl>
                                          <p:spTgt spid="87"/>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utoUpdateAnimBg="0"/>
      <p:bldP spid="53" grpId="0" autoUpdateAnimBg="0"/>
      <p:bldP spid="85" grpId="0" animBg="1"/>
      <p:bldP spid="86" grpId="0" autoUpdateAnimBg="0"/>
      <p:bldP spid="87" grpId="0" autoUpdateAnimBg="0"/>
      <p:bldP spid="3" grpId="0" animBg="1"/>
      <p:bldP spid="7" grpId="0"/>
      <p:bldP spid="8" grpId="0"/>
      <p:bldP spid="91" grpId="0" autoUpdateAnimBg="0"/>
      <p:bldP spid="98" grpId="0"/>
      <p:bldP spid="1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zh-CN" altLang="en-US" smtClean="0"/>
              <a:t>边沿触发式</a:t>
            </a:r>
            <a:r>
              <a:rPr lang="en-US" altLang="zh-CN" smtClean="0"/>
              <a:t>J-K</a:t>
            </a:r>
            <a:r>
              <a:rPr lang="zh-CN" altLang="en-US" smtClean="0"/>
              <a:t>触发器</a:t>
            </a:r>
          </a:p>
        </p:txBody>
      </p:sp>
      <p:sp>
        <p:nvSpPr>
          <p:cNvPr id="49161" name="内容占位符 2"/>
          <p:cNvSpPr>
            <a:spLocks noGrp="1"/>
          </p:cNvSpPr>
          <p:nvPr>
            <p:ph idx="1"/>
          </p:nvPr>
        </p:nvSpPr>
        <p:spPr>
          <a:xfrm>
            <a:off x="87313" y="1071563"/>
            <a:ext cx="9056687" cy="895350"/>
          </a:xfrm>
        </p:spPr>
        <p:txBody>
          <a:bodyPr/>
          <a:lstStyle/>
          <a:p>
            <a:r>
              <a:rPr lang="zh-CN" altLang="en-US" smtClean="0"/>
              <a:t>解决主从</a:t>
            </a:r>
            <a:r>
              <a:rPr lang="en-US" altLang="zh-CN" smtClean="0"/>
              <a:t>JK</a:t>
            </a:r>
            <a:r>
              <a:rPr lang="zh-CN" altLang="en-US" smtClean="0"/>
              <a:t>触发器中</a:t>
            </a:r>
            <a:r>
              <a:rPr lang="en-US" altLang="zh-CN" smtClean="0"/>
              <a:t>1</a:t>
            </a:r>
            <a:r>
              <a:rPr lang="zh-CN" altLang="en-US" smtClean="0"/>
              <a:t>和</a:t>
            </a:r>
            <a:r>
              <a:rPr lang="en-US" altLang="zh-CN" smtClean="0"/>
              <a:t>0</a:t>
            </a:r>
            <a:r>
              <a:rPr lang="zh-CN" altLang="en-US" smtClean="0"/>
              <a:t>钳位的问题。</a:t>
            </a:r>
            <a:endParaRPr lang="en-US" altLang="zh-CN" smtClean="0"/>
          </a:p>
          <a:p>
            <a:r>
              <a:rPr lang="zh-CN" altLang="en-US" smtClean="0"/>
              <a:t>在上升沿时采样输入信号。</a:t>
            </a:r>
            <a:endParaRPr lang="en-US" altLang="zh-CN" smtClean="0"/>
          </a:p>
        </p:txBody>
      </p:sp>
      <p:sp>
        <p:nvSpPr>
          <p:cNvPr id="2" name="日期占位符 1"/>
          <p:cNvSpPr>
            <a:spLocks noGrp="1"/>
          </p:cNvSpPr>
          <p:nvPr>
            <p:ph type="dt" sz="half" idx="10"/>
          </p:nvPr>
        </p:nvSpPr>
        <p:spPr/>
        <p:txBody>
          <a:bodyPr/>
          <a:lstStyle/>
          <a:p>
            <a:pPr>
              <a:defRPr/>
            </a:pPr>
            <a:fld id="{1BC84D07-208F-480C-B1D8-0F4E123E10B2}" type="datetime1">
              <a:rPr lang="zh-CN" altLang="en-US" smtClean="0"/>
              <a:t>2016/5/5</a:t>
            </a:fld>
            <a:endParaRPr lang="en-US" altLang="zh-CN"/>
          </a:p>
        </p:txBody>
      </p:sp>
      <p:sp>
        <p:nvSpPr>
          <p:cNvPr id="49160" name="页脚占位符 7"/>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49155" name="灯片编号占位符 5"/>
          <p:cNvSpPr>
            <a:spLocks noGrp="1"/>
          </p:cNvSpPr>
          <p:nvPr>
            <p:ph type="sldNum" sz="quarter" idx="12"/>
          </p:nvPr>
        </p:nvSpPr>
        <p:spPr>
          <a:noFill/>
        </p:spPr>
        <p:txBody>
          <a:bodyPr/>
          <a:lstStyle/>
          <a:p>
            <a:fld id="{E945486A-7538-4777-9F7A-699B0B8D2803}" type="slidenum">
              <a:rPr lang="en-US" altLang="zh-CN" smtClean="0">
                <a:latin typeface="Arial" pitchFamily="34" charset="0"/>
              </a:rPr>
              <a:pPr/>
              <a:t>56</a:t>
            </a:fld>
            <a:endParaRPr lang="en-US" altLang="zh-CN" smtClean="0">
              <a:latin typeface="Arial" pitchFamily="34" charset="0"/>
            </a:endParaRPr>
          </a:p>
        </p:txBody>
      </p:sp>
      <p:pic>
        <p:nvPicPr>
          <p:cNvPr id="67588" name="Picture 4"/>
          <p:cNvPicPr>
            <a:picLocks noChangeAspect="1" noChangeArrowheads="1"/>
          </p:cNvPicPr>
          <p:nvPr/>
        </p:nvPicPr>
        <p:blipFill>
          <a:blip r:embed="rId3" cstate="print"/>
          <a:srcRect/>
          <a:stretch>
            <a:fillRect/>
          </a:stretch>
        </p:blipFill>
        <p:spPr bwMode="auto">
          <a:xfrm>
            <a:off x="34925" y="4386263"/>
            <a:ext cx="9036050" cy="1971675"/>
          </a:xfrm>
          <a:prstGeom prst="rect">
            <a:avLst/>
          </a:prstGeom>
          <a:noFill/>
          <a:ln w="9525">
            <a:noFill/>
            <a:miter lim="800000"/>
            <a:headEnd/>
            <a:tailEnd/>
          </a:ln>
        </p:spPr>
      </p:pic>
      <p:pic>
        <p:nvPicPr>
          <p:cNvPr id="49158" name="Picture 6"/>
          <p:cNvPicPr>
            <a:picLocks noChangeAspect="1" noChangeArrowheads="1"/>
          </p:cNvPicPr>
          <p:nvPr/>
        </p:nvPicPr>
        <p:blipFill>
          <a:blip r:embed="rId4" cstate="print"/>
          <a:srcRect/>
          <a:stretch>
            <a:fillRect/>
          </a:stretch>
        </p:blipFill>
        <p:spPr bwMode="auto">
          <a:xfrm>
            <a:off x="179388" y="2259013"/>
            <a:ext cx="4465637" cy="2127250"/>
          </a:xfrm>
          <a:prstGeom prst="rect">
            <a:avLst/>
          </a:prstGeom>
          <a:noFill/>
          <a:ln w="9525">
            <a:noFill/>
            <a:miter lim="800000"/>
            <a:headEnd/>
            <a:tailEnd/>
          </a:ln>
        </p:spPr>
      </p:pic>
      <p:pic>
        <p:nvPicPr>
          <p:cNvPr id="49159" name="Picture 7"/>
          <p:cNvPicPr>
            <a:picLocks noChangeAspect="1" noChangeArrowheads="1"/>
          </p:cNvPicPr>
          <p:nvPr/>
        </p:nvPicPr>
        <p:blipFill>
          <a:blip r:embed="rId5" cstate="print"/>
          <a:srcRect/>
          <a:stretch>
            <a:fillRect/>
          </a:stretch>
        </p:blipFill>
        <p:spPr bwMode="auto">
          <a:xfrm>
            <a:off x="5076825" y="1714500"/>
            <a:ext cx="3994150" cy="2622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dirty="0" smtClean="0"/>
              <a:t>JK</a:t>
            </a:r>
            <a:r>
              <a:rPr lang="zh-CN" altLang="en-US" dirty="0" smtClean="0"/>
              <a:t>触发器的状态转移图</a:t>
            </a:r>
          </a:p>
        </p:txBody>
      </p:sp>
      <p:graphicFrame>
        <p:nvGraphicFramePr>
          <p:cNvPr id="19458" name="Object 3"/>
          <p:cNvGraphicFramePr>
            <a:graphicFrameLocks noGrp="1" noChangeAspect="1"/>
          </p:cNvGraphicFramePr>
          <p:nvPr>
            <p:ph idx="1"/>
            <p:extLst>
              <p:ext uri="{D42A27DB-BD31-4B8C-83A1-F6EECF244321}">
                <p14:modId xmlns:p14="http://schemas.microsoft.com/office/powerpoint/2010/main" val="1146918719"/>
              </p:ext>
            </p:extLst>
          </p:nvPr>
        </p:nvGraphicFramePr>
        <p:xfrm>
          <a:off x="4932040" y="4155367"/>
          <a:ext cx="4128419" cy="1796375"/>
        </p:xfrm>
        <a:graphic>
          <a:graphicData uri="http://schemas.openxmlformats.org/presentationml/2006/ole">
            <mc:AlternateContent xmlns:mc="http://schemas.openxmlformats.org/markup-compatibility/2006">
              <mc:Choice xmlns:v="urn:schemas-microsoft-com:vml" Requires="v">
                <p:oleObj spid="_x0000_s35044" name="Photo Editor 照片" r:id="rId4" imgW="16661551" imgH="7249537" progId="">
                  <p:embed/>
                </p:oleObj>
              </mc:Choice>
              <mc:Fallback>
                <p:oleObj name="Photo Editor 照片" r:id="rId4" imgW="16661551" imgH="724953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4155367"/>
                        <a:ext cx="4128419" cy="1796375"/>
                      </a:xfrm>
                      <a:prstGeom prst="rect">
                        <a:avLst/>
                      </a:prstGeom>
                      <a:noFill/>
                      <a:ln>
                        <a:noFill/>
                      </a:ln>
                      <a:effectLst>
                        <a:outerShdw dist="35921" dir="2700000" algn="ctr" rotWithShape="0">
                          <a:srgbClr val="808080"/>
                        </a:outerShdw>
                      </a:effectLst>
                      <a:extLst/>
                    </p:spPr>
                  </p:pic>
                </p:oleObj>
              </mc:Fallback>
            </mc:AlternateContent>
          </a:graphicData>
        </a:graphic>
      </p:graphicFrame>
      <p:sp>
        <p:nvSpPr>
          <p:cNvPr id="2" name="日期占位符 1"/>
          <p:cNvSpPr>
            <a:spLocks noGrp="1"/>
          </p:cNvSpPr>
          <p:nvPr>
            <p:ph type="dt" sz="half" idx="10"/>
          </p:nvPr>
        </p:nvSpPr>
        <p:spPr/>
        <p:txBody>
          <a:bodyPr/>
          <a:lstStyle/>
          <a:p>
            <a:pPr>
              <a:defRPr/>
            </a:pPr>
            <a:fld id="{79DE5FCF-0DA2-46AA-91FB-22C132FB4344}" type="datetime1">
              <a:rPr lang="zh-CN" altLang="en-US" smtClean="0"/>
              <a:t>2016/5/5</a:t>
            </a:fld>
            <a:endParaRPr lang="en-US" altLang="zh-CN"/>
          </a:p>
        </p:txBody>
      </p:sp>
      <p:sp>
        <p:nvSpPr>
          <p:cNvPr id="19503" name="页脚占位符 6"/>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9460" name="灯片编号占位符 5"/>
          <p:cNvSpPr>
            <a:spLocks noGrp="1"/>
          </p:cNvSpPr>
          <p:nvPr>
            <p:ph type="sldNum" sz="quarter" idx="12"/>
          </p:nvPr>
        </p:nvSpPr>
        <p:spPr>
          <a:noFill/>
        </p:spPr>
        <p:txBody>
          <a:bodyPr/>
          <a:lstStyle/>
          <a:p>
            <a:fld id="{C94ED41A-3654-47EF-A070-123ED7D51CD5}" type="slidenum">
              <a:rPr lang="en-US" altLang="zh-CN" smtClean="0">
                <a:latin typeface="Arial" pitchFamily="34" charset="0"/>
              </a:rPr>
              <a:pPr/>
              <a:t>57</a:t>
            </a:fld>
            <a:endParaRPr lang="en-US" altLang="zh-CN" smtClean="0">
              <a:latin typeface="Arial" pitchFamily="34" charset="0"/>
            </a:endParaRPr>
          </a:p>
        </p:txBody>
      </p:sp>
      <p:graphicFrame>
        <p:nvGraphicFramePr>
          <p:cNvPr id="79876" name="Group 4"/>
          <p:cNvGraphicFramePr>
            <a:graphicFrameLocks noGrp="1"/>
          </p:cNvGraphicFramePr>
          <p:nvPr>
            <p:extLst>
              <p:ext uri="{D42A27DB-BD31-4B8C-83A1-F6EECF244321}">
                <p14:modId xmlns:p14="http://schemas.microsoft.com/office/powerpoint/2010/main" val="2689024562"/>
              </p:ext>
            </p:extLst>
          </p:nvPr>
        </p:nvGraphicFramePr>
        <p:xfrm>
          <a:off x="685768" y="1189373"/>
          <a:ext cx="7695556" cy="2560320"/>
        </p:xfrm>
        <a:graphic>
          <a:graphicData uri="http://schemas.openxmlformats.org/drawingml/2006/table">
            <a:tbl>
              <a:tblPr>
                <a:tableStyleId>{5940675A-B579-460E-94D1-54222C63F5DA}</a:tableStyleId>
              </a:tblPr>
              <a:tblGrid>
                <a:gridCol w="1229955"/>
                <a:gridCol w="1227417"/>
                <a:gridCol w="1229223"/>
                <a:gridCol w="1227417"/>
                <a:gridCol w="1229222"/>
                <a:gridCol w="1552322"/>
              </a:tblGrid>
              <a:tr h="207963">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dirty="0" smtClean="0">
                          <a:ln>
                            <a:noFill/>
                          </a:ln>
                          <a:effectLst/>
                        </a:rPr>
                        <a:t>Inputs</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anchor="b" horzOverflow="overflow"/>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Output</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b" horzOverflow="overflow"/>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smtClean="0">
                          <a:ln>
                            <a:noFill/>
                          </a:ln>
                          <a:effectLst/>
                        </a:rPr>
                        <a:t>说明</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L="0" marR="0" marT="0" marB="0" anchor="ctr" horzOverflow="overflow"/>
                </a:tc>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J</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K</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CLK</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vMerge="1">
                  <a:txBody>
                    <a:bodyPr/>
                    <a:lstStyle/>
                    <a:p>
                      <a:endParaRPr lang="zh-CN" altLang="en-US"/>
                    </a:p>
                  </a:txBody>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Last 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Last 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smtClean="0">
                          <a:ln>
                            <a:noFill/>
                          </a:ln>
                          <a:effectLst/>
                        </a:rPr>
                        <a:t>维持原状态</a:t>
                      </a:r>
                      <a:endParaRPr kumimoji="0" lang="zh-CN" altLang="en-US" sz="2400" b="0" i="0" u="none" strike="noStrike" cap="none" normalizeH="0" baseline="0" smtClean="0">
                        <a:ln>
                          <a:noFill/>
                        </a:ln>
                        <a:solidFill>
                          <a:schemeClr val="tx1"/>
                        </a:solidFill>
                        <a:effectLst/>
                        <a:latin typeface="Verdana" pitchFamily="34" charset="0"/>
                        <a:ea typeface="宋体" pitchFamily="2" charset="-122"/>
                      </a:endParaRPr>
                    </a:p>
                  </a:txBody>
                  <a:tcPr marL="0" marR="0" marT="0" marB="0" anchor="ctr" horzOverflow="overflow"/>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smtClean="0">
                          <a:ln>
                            <a:noFill/>
                          </a:ln>
                          <a:effectLst/>
                        </a:rPr>
                        <a:t>复位</a:t>
                      </a:r>
                      <a:endParaRPr kumimoji="0" lang="zh-CN" altLang="en-US" sz="2400" b="0" i="0" u="none" strike="noStrike" cap="none" normalizeH="0" baseline="0" smtClean="0">
                        <a:ln>
                          <a:noFill/>
                        </a:ln>
                        <a:solidFill>
                          <a:schemeClr val="tx1"/>
                        </a:solidFill>
                        <a:effectLst/>
                        <a:latin typeface="Verdana" pitchFamily="34" charset="0"/>
                        <a:ea typeface="宋体" pitchFamily="2" charset="-122"/>
                      </a:endParaRPr>
                    </a:p>
                  </a:txBody>
                  <a:tcPr marL="0" marR="0" marT="0" marB="0" anchor="ctr" horzOverflow="overflow"/>
                </a:tc>
              </a:tr>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0</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smtClean="0">
                          <a:ln>
                            <a:noFill/>
                          </a:ln>
                          <a:effectLst/>
                        </a:rPr>
                        <a:t>置位</a:t>
                      </a:r>
                      <a:endParaRPr kumimoji="0" lang="zh-CN" altLang="en-US" sz="2400" b="0" i="0" u="none" strike="noStrike" cap="none" normalizeH="0" baseline="0" dirty="0" smtClean="0">
                        <a:ln>
                          <a:noFill/>
                        </a:ln>
                        <a:solidFill>
                          <a:schemeClr val="tx1"/>
                        </a:solidFill>
                        <a:effectLst/>
                        <a:latin typeface="Verdana" pitchFamily="34" charset="0"/>
                        <a:ea typeface="宋体" pitchFamily="2" charset="-122"/>
                      </a:endParaRPr>
                    </a:p>
                  </a:txBody>
                  <a:tcPr marL="0" marR="0" marT="0" marB="0" anchor="ctr" horzOverflow="overflow"/>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1</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Last 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u="none" strike="noStrike" cap="none" normalizeH="0" baseline="0" smtClean="0">
                          <a:ln>
                            <a:noFill/>
                          </a:ln>
                          <a:effectLst/>
                        </a:rPr>
                        <a:t>Last Q</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u="none" strike="noStrike" cap="none" normalizeH="0" baseline="0" dirty="0" smtClean="0">
                          <a:ln>
                            <a:noFill/>
                          </a:ln>
                          <a:effectLst/>
                        </a:rPr>
                        <a:t>翻转</a:t>
                      </a:r>
                      <a:r>
                        <a:rPr kumimoji="0" lang="en-US" altLang="zh-CN" sz="2400" u="none" strike="noStrike" cap="none" normalizeH="0" baseline="0" dirty="0" smtClean="0">
                          <a:ln>
                            <a:noFill/>
                          </a:ln>
                          <a:effectLst/>
                        </a:rPr>
                        <a:t>(Toggle)</a:t>
                      </a:r>
                      <a:endParaRPr kumimoji="0" lang="en-US" altLang="zh-CN" sz="2400" b="0" i="0" u="none" strike="noStrike" cap="none" normalizeH="0" baseline="0" dirty="0" smtClean="0">
                        <a:ln>
                          <a:noFill/>
                        </a:ln>
                        <a:solidFill>
                          <a:schemeClr val="tx1"/>
                        </a:solidFill>
                        <a:effectLst/>
                        <a:latin typeface="Verdana" pitchFamily="34" charset="0"/>
                        <a:ea typeface="宋体" pitchFamily="2" charset="-122"/>
                      </a:endParaRPr>
                    </a:p>
                  </a:txBody>
                  <a:tcPr marL="0" marR="0" marT="0" marB="0" anchor="ctr" horzOverflow="overflow"/>
                </a:tc>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257777783"/>
              </p:ext>
            </p:extLst>
          </p:nvPr>
        </p:nvGraphicFramePr>
        <p:xfrm>
          <a:off x="385603" y="5444134"/>
          <a:ext cx="2953073" cy="656440"/>
        </p:xfrm>
        <a:graphic>
          <a:graphicData uri="http://schemas.openxmlformats.org/presentationml/2006/ole">
            <mc:AlternateContent xmlns:mc="http://schemas.openxmlformats.org/markup-compatibility/2006">
              <mc:Choice xmlns:v="urn:schemas-microsoft-com:vml" Requires="v">
                <p:oleObj spid="_x0000_s35045" name="Equation" r:id="rId6" imgW="1143000" imgH="254000" progId="">
                  <p:embed/>
                </p:oleObj>
              </mc:Choice>
              <mc:Fallback>
                <p:oleObj name="Equation" r:id="rId6" imgW="1143000" imgH="254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603" y="5444134"/>
                        <a:ext cx="2953073" cy="656440"/>
                      </a:xfrm>
                      <a:prstGeom prst="rect">
                        <a:avLst/>
                      </a:prstGeom>
                      <a:noFill/>
                      <a:ln>
                        <a:noFill/>
                      </a:ln>
                      <a:effectLst/>
                    </p:spPr>
                  </p:pic>
                </p:oleObj>
              </mc:Fallback>
            </mc:AlternateContent>
          </a:graphicData>
        </a:graphic>
      </p:graphicFrame>
      <p:sp>
        <p:nvSpPr>
          <p:cNvPr id="4" name="TextBox 3"/>
          <p:cNvSpPr txBox="1"/>
          <p:nvPr/>
        </p:nvSpPr>
        <p:spPr>
          <a:xfrm>
            <a:off x="600079" y="4149240"/>
            <a:ext cx="3408785" cy="461665"/>
          </a:xfrm>
          <a:prstGeom prst="rect">
            <a:avLst/>
          </a:prstGeom>
          <a:noFill/>
        </p:spPr>
        <p:txBody>
          <a:bodyPr wrap="square" rtlCol="0">
            <a:spAutoFit/>
          </a:bodyPr>
          <a:lstStyle/>
          <a:p>
            <a:r>
              <a:rPr lang="zh-CN" altLang="en-US" sz="2400" dirty="0" smtClean="0"/>
              <a:t>状态转移表（课堂练习）</a:t>
            </a:r>
            <a:endParaRPr lang="zh-CN" altLang="en-US" sz="2400" dirty="0"/>
          </a:p>
        </p:txBody>
      </p:sp>
      <p:sp>
        <p:nvSpPr>
          <p:cNvPr id="10" name="TextBox 9"/>
          <p:cNvSpPr txBox="1"/>
          <p:nvPr/>
        </p:nvSpPr>
        <p:spPr>
          <a:xfrm>
            <a:off x="598984" y="4810130"/>
            <a:ext cx="3409880" cy="461665"/>
          </a:xfrm>
          <a:prstGeom prst="rect">
            <a:avLst/>
          </a:prstGeom>
          <a:noFill/>
        </p:spPr>
        <p:txBody>
          <a:bodyPr wrap="square" rtlCol="0">
            <a:spAutoFit/>
          </a:bodyPr>
          <a:lstStyle/>
          <a:p>
            <a:r>
              <a:rPr lang="zh-CN" altLang="en-US" sz="2400" dirty="0" smtClean="0"/>
              <a:t>卡诺图化简</a:t>
            </a:r>
            <a:r>
              <a:rPr lang="zh-CN" altLang="en-US" sz="2400" dirty="0"/>
              <a:t>（课堂练习）</a:t>
            </a:r>
          </a:p>
        </p:txBody>
      </p:sp>
      <p:sp>
        <p:nvSpPr>
          <p:cNvPr id="5" name="右箭头 4"/>
          <p:cNvSpPr/>
          <p:nvPr/>
        </p:nvSpPr>
        <p:spPr>
          <a:xfrm>
            <a:off x="3611136" y="5656433"/>
            <a:ext cx="864096" cy="29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4008864" y="4509120"/>
            <a:ext cx="995184" cy="531842"/>
          </a:xfrm>
          <a:prstGeom prst="straightConnector1">
            <a:avLst/>
          </a:prstGeom>
          <a:ln w="857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7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smtClean="0"/>
              <a:t>JK</a:t>
            </a:r>
            <a:r>
              <a:rPr lang="zh-CN" altLang="en-US" smtClean="0"/>
              <a:t>触发器 </a:t>
            </a:r>
            <a:r>
              <a:rPr lang="en-US" altLang="zh-CN" smtClean="0"/>
              <a:t>Vs D</a:t>
            </a:r>
            <a:r>
              <a:rPr lang="zh-CN" altLang="en-US" smtClean="0"/>
              <a:t>触发器</a:t>
            </a:r>
          </a:p>
        </p:txBody>
      </p:sp>
      <p:sp>
        <p:nvSpPr>
          <p:cNvPr id="52227" name="内容占位符 2"/>
          <p:cNvSpPr>
            <a:spLocks noGrp="1"/>
          </p:cNvSpPr>
          <p:nvPr>
            <p:ph idx="1"/>
          </p:nvPr>
        </p:nvSpPr>
        <p:spPr/>
        <p:txBody>
          <a:bodyPr/>
          <a:lstStyle/>
          <a:p>
            <a:r>
              <a:rPr lang="en-US" altLang="zh-CN" dirty="0" smtClean="0"/>
              <a:t>JK</a:t>
            </a:r>
            <a:r>
              <a:rPr lang="zh-CN" altLang="en-US" dirty="0" smtClean="0"/>
              <a:t>触发器功能全面：复位</a:t>
            </a:r>
            <a:r>
              <a:rPr lang="en-US" altLang="zh-CN" dirty="0" smtClean="0"/>
              <a:t>/</a:t>
            </a:r>
            <a:r>
              <a:rPr lang="zh-CN" altLang="en-US" dirty="0" smtClean="0"/>
              <a:t>置位</a:t>
            </a:r>
            <a:r>
              <a:rPr lang="en-US" altLang="zh-CN" dirty="0" smtClean="0"/>
              <a:t>/</a:t>
            </a:r>
            <a:r>
              <a:rPr lang="zh-CN" altLang="en-US" dirty="0" smtClean="0"/>
              <a:t>保持</a:t>
            </a:r>
            <a:r>
              <a:rPr lang="en-US" altLang="zh-CN" dirty="0" smtClean="0"/>
              <a:t>/</a:t>
            </a:r>
            <a:r>
              <a:rPr lang="zh-CN" altLang="en-US" dirty="0" smtClean="0"/>
              <a:t>翻转</a:t>
            </a:r>
          </a:p>
          <a:p>
            <a:r>
              <a:rPr lang="en-US" altLang="zh-CN" dirty="0" smtClean="0"/>
              <a:t>SSI</a:t>
            </a:r>
            <a:r>
              <a:rPr lang="zh-CN" altLang="en-US" dirty="0" smtClean="0"/>
              <a:t>和</a:t>
            </a:r>
            <a:r>
              <a:rPr lang="en-US" altLang="zh-CN" dirty="0" smtClean="0"/>
              <a:t>MSI</a:t>
            </a:r>
            <a:r>
              <a:rPr lang="zh-CN" altLang="en-US" dirty="0" smtClean="0"/>
              <a:t>设计初期，简化激励函数使</a:t>
            </a:r>
            <a:r>
              <a:rPr lang="en-US" altLang="zh-CN" dirty="0" smtClean="0"/>
              <a:t>JK</a:t>
            </a:r>
            <a:r>
              <a:rPr lang="zh-CN" altLang="en-US" dirty="0" smtClean="0"/>
              <a:t>触发器受重视</a:t>
            </a:r>
          </a:p>
          <a:p>
            <a:r>
              <a:rPr lang="en-US" altLang="zh-CN" dirty="0" smtClean="0"/>
              <a:t>PLD</a:t>
            </a:r>
            <a:r>
              <a:rPr lang="zh-CN" altLang="en-US" dirty="0" smtClean="0"/>
              <a:t>设计中： 需要为</a:t>
            </a:r>
            <a:r>
              <a:rPr lang="en-US" altLang="zh-CN" dirty="0" smtClean="0"/>
              <a:t>J</a:t>
            </a:r>
            <a:r>
              <a:rPr lang="zh-CN" altLang="en-US" dirty="0" smtClean="0"/>
              <a:t>、</a:t>
            </a:r>
            <a:r>
              <a:rPr lang="en-US" altLang="zh-CN" dirty="0" smtClean="0"/>
              <a:t>K</a:t>
            </a:r>
            <a:r>
              <a:rPr lang="zh-CN" altLang="en-US" dirty="0" smtClean="0"/>
              <a:t>两端分别提供单独的组合逻辑，即两个“ 与</a:t>
            </a:r>
            <a:r>
              <a:rPr lang="en-US" altLang="zh-CN" dirty="0" smtClean="0"/>
              <a:t>-</a:t>
            </a:r>
            <a:r>
              <a:rPr lang="zh-CN" altLang="en-US" dirty="0" smtClean="0"/>
              <a:t>或” 阵列</a:t>
            </a:r>
          </a:p>
          <a:p>
            <a:r>
              <a:rPr lang="en-US" altLang="zh-CN" dirty="0" smtClean="0"/>
              <a:t>ASIC</a:t>
            </a:r>
            <a:r>
              <a:rPr lang="zh-CN" altLang="en-US" dirty="0" smtClean="0"/>
              <a:t>设计中：</a:t>
            </a:r>
            <a:r>
              <a:rPr lang="en-US" altLang="zh-CN" dirty="0" smtClean="0"/>
              <a:t>D</a:t>
            </a:r>
            <a:r>
              <a:rPr lang="zh-CN" altLang="en-US" dirty="0" smtClean="0"/>
              <a:t>触发器</a:t>
            </a:r>
            <a:r>
              <a:rPr lang="en-US" altLang="zh-CN" dirty="0" smtClean="0"/>
              <a:t>7</a:t>
            </a:r>
            <a:r>
              <a:rPr lang="zh-CN" altLang="en-US" dirty="0" smtClean="0"/>
              <a:t>个门，</a:t>
            </a:r>
            <a:r>
              <a:rPr lang="en-US" altLang="zh-CN" dirty="0" smtClean="0"/>
              <a:t>JK</a:t>
            </a:r>
            <a:r>
              <a:rPr lang="zh-CN" altLang="en-US" dirty="0" smtClean="0"/>
              <a:t>触发器占用</a:t>
            </a:r>
            <a:r>
              <a:rPr lang="en-US" altLang="zh-CN" dirty="0" smtClean="0"/>
              <a:t>9</a:t>
            </a:r>
            <a:r>
              <a:rPr lang="zh-CN" altLang="en-US" dirty="0" smtClean="0"/>
              <a:t>个门，比</a:t>
            </a:r>
            <a:r>
              <a:rPr lang="en-US" altLang="zh-CN" dirty="0" smtClean="0"/>
              <a:t>D</a:t>
            </a:r>
            <a:r>
              <a:rPr lang="zh-CN" altLang="en-US" dirty="0" smtClean="0"/>
              <a:t>触发器多占用</a:t>
            </a:r>
            <a:r>
              <a:rPr lang="en-US" altLang="zh-CN" dirty="0" smtClean="0"/>
              <a:t>25%</a:t>
            </a:r>
            <a:r>
              <a:rPr lang="zh-CN" altLang="en-US" dirty="0" smtClean="0"/>
              <a:t>芯片面积</a:t>
            </a:r>
          </a:p>
          <a:p>
            <a:r>
              <a:rPr lang="en-US" altLang="zh-CN" dirty="0" smtClean="0"/>
              <a:t>PLD</a:t>
            </a:r>
            <a:r>
              <a:rPr lang="zh-CN" altLang="en-US" dirty="0" smtClean="0"/>
              <a:t>和</a:t>
            </a:r>
            <a:r>
              <a:rPr lang="en-US" altLang="zh-CN" dirty="0" smtClean="0"/>
              <a:t>ASIC</a:t>
            </a:r>
            <a:r>
              <a:rPr lang="zh-CN" altLang="en-US" dirty="0" smtClean="0"/>
              <a:t>设计中，大量使用</a:t>
            </a:r>
            <a:r>
              <a:rPr lang="en-US" altLang="zh-CN" dirty="0" smtClean="0"/>
              <a:t>D</a:t>
            </a:r>
            <a:r>
              <a:rPr lang="zh-CN" altLang="en-US" dirty="0" smtClean="0"/>
              <a:t>触发器，特殊情况下使用</a:t>
            </a:r>
            <a:r>
              <a:rPr lang="en-US" altLang="zh-CN" dirty="0" smtClean="0"/>
              <a:t>JK</a:t>
            </a:r>
            <a:r>
              <a:rPr lang="zh-CN" altLang="en-US" dirty="0" smtClean="0"/>
              <a:t>触发器</a:t>
            </a:r>
          </a:p>
        </p:txBody>
      </p:sp>
      <p:sp>
        <p:nvSpPr>
          <p:cNvPr id="2" name="日期占位符 1"/>
          <p:cNvSpPr>
            <a:spLocks noGrp="1"/>
          </p:cNvSpPr>
          <p:nvPr>
            <p:ph type="dt" sz="half" idx="10"/>
          </p:nvPr>
        </p:nvSpPr>
        <p:spPr/>
        <p:txBody>
          <a:bodyPr/>
          <a:lstStyle/>
          <a:p>
            <a:pPr>
              <a:defRPr/>
            </a:pPr>
            <a:fld id="{EE277F48-F9F3-4AA5-A990-1003DA1F21EF}" type="datetime1">
              <a:rPr lang="zh-CN" altLang="en-US" smtClean="0"/>
              <a:t>2016/5/5</a:t>
            </a:fld>
            <a:endParaRPr lang="en-US" altLang="zh-CN"/>
          </a:p>
        </p:txBody>
      </p:sp>
      <p:sp>
        <p:nvSpPr>
          <p:cNvPr id="52229" name="页脚占位符 4"/>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52230" name="灯片编号占位符 5"/>
          <p:cNvSpPr>
            <a:spLocks noGrp="1"/>
          </p:cNvSpPr>
          <p:nvPr>
            <p:ph type="sldNum" sz="quarter" idx="12"/>
          </p:nvPr>
        </p:nvSpPr>
        <p:spPr>
          <a:noFill/>
        </p:spPr>
        <p:txBody>
          <a:bodyPr/>
          <a:lstStyle/>
          <a:p>
            <a:fld id="{3BE36658-E6BA-453C-8044-CF6F8E19FABD}" type="slidenum">
              <a:rPr lang="en-US" altLang="zh-CN" smtClean="0">
                <a:latin typeface="Arial" pitchFamily="34" charset="0"/>
              </a:rPr>
              <a:pPr/>
              <a:t>58</a:t>
            </a:fld>
            <a:endParaRPr lang="en-US" altLang="zh-CN" smtClean="0">
              <a:latin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mtClean="0"/>
              <a:t>T(</a:t>
            </a:r>
            <a:r>
              <a:rPr lang="en-US" altLang="zh-CN" smtClean="0">
                <a:solidFill>
                  <a:schemeClr val="hlink"/>
                </a:solidFill>
              </a:rPr>
              <a:t>T</a:t>
            </a:r>
            <a:r>
              <a:rPr lang="en-US" altLang="zh-CN" smtClean="0"/>
              <a:t>oggle)</a:t>
            </a:r>
            <a:r>
              <a:rPr lang="zh-CN" altLang="en-US" smtClean="0"/>
              <a:t>触发器</a:t>
            </a:r>
          </a:p>
        </p:txBody>
      </p:sp>
      <p:pic>
        <p:nvPicPr>
          <p:cNvPr id="69635" name="Picture 3"/>
          <p:cNvPicPr>
            <a:picLocks noGrp="1" noChangeAspect="1" noChangeArrowheads="1"/>
          </p:cNvPicPr>
          <p:nvPr>
            <p:ph idx="1"/>
          </p:nvPr>
        </p:nvPicPr>
        <p:blipFill>
          <a:blip r:embed="rId3" cstate="print"/>
          <a:stretch>
            <a:fillRect/>
          </a:stretch>
        </p:blipFill>
        <p:spPr>
          <a:xfrm>
            <a:off x="457200" y="3357625"/>
            <a:ext cx="8686800" cy="858713"/>
          </a:xfrm>
        </p:spPr>
      </p:pic>
      <p:sp>
        <p:nvSpPr>
          <p:cNvPr id="2" name="日期占位符 1"/>
          <p:cNvSpPr>
            <a:spLocks noGrp="1"/>
          </p:cNvSpPr>
          <p:nvPr>
            <p:ph type="dt" sz="half" idx="10"/>
          </p:nvPr>
        </p:nvSpPr>
        <p:spPr/>
        <p:txBody>
          <a:bodyPr/>
          <a:lstStyle/>
          <a:p>
            <a:pPr>
              <a:defRPr/>
            </a:pPr>
            <a:fld id="{A8016153-7D0C-4597-AC9A-33AE6F775042}" type="datetime1">
              <a:rPr lang="zh-CN" altLang="en-US" smtClean="0"/>
              <a:t>2016/5/5</a:t>
            </a:fld>
            <a:endParaRPr lang="en-US" altLang="zh-CN"/>
          </a:p>
        </p:txBody>
      </p:sp>
      <p:sp>
        <p:nvSpPr>
          <p:cNvPr id="51208" name="页脚占位符 7"/>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51203" name="灯片编号占位符 5"/>
          <p:cNvSpPr>
            <a:spLocks noGrp="1"/>
          </p:cNvSpPr>
          <p:nvPr>
            <p:ph type="sldNum" sz="quarter" idx="12"/>
          </p:nvPr>
        </p:nvSpPr>
        <p:spPr>
          <a:noFill/>
        </p:spPr>
        <p:txBody>
          <a:bodyPr/>
          <a:lstStyle/>
          <a:p>
            <a:fld id="{E2A2B3FE-C9A0-4D66-8181-F96A0D13CE97}" type="slidenum">
              <a:rPr lang="en-US" altLang="zh-CN" smtClean="0">
                <a:latin typeface="Arial" pitchFamily="34" charset="0"/>
              </a:rPr>
              <a:pPr/>
              <a:t>59</a:t>
            </a:fld>
            <a:endParaRPr lang="en-US" altLang="zh-CN" smtClean="0">
              <a:latin typeface="Arial" pitchFamily="34" charset="0"/>
            </a:endParaRPr>
          </a:p>
        </p:txBody>
      </p:sp>
      <p:pic>
        <p:nvPicPr>
          <p:cNvPr id="51206" name="Picture 4"/>
          <p:cNvPicPr>
            <a:picLocks noChangeAspect="1" noChangeArrowheads="1"/>
          </p:cNvPicPr>
          <p:nvPr/>
        </p:nvPicPr>
        <p:blipFill>
          <a:blip r:embed="rId4" cstate="print"/>
          <a:srcRect/>
          <a:stretch>
            <a:fillRect/>
          </a:stretch>
        </p:blipFill>
        <p:spPr bwMode="auto">
          <a:xfrm>
            <a:off x="1000125" y="4500563"/>
            <a:ext cx="6897688" cy="1552575"/>
          </a:xfrm>
          <a:prstGeom prst="rect">
            <a:avLst/>
          </a:prstGeom>
          <a:noFill/>
          <a:ln w="9525">
            <a:noFill/>
            <a:miter lim="800000"/>
            <a:headEnd/>
            <a:tailEnd/>
          </a:ln>
        </p:spPr>
      </p:pic>
      <p:sp>
        <p:nvSpPr>
          <p:cNvPr id="7" name="Rectangle 3"/>
          <p:cNvSpPr txBox="1">
            <a:spLocks noChangeArrowheads="1"/>
          </p:cNvSpPr>
          <p:nvPr/>
        </p:nvSpPr>
        <p:spPr bwMode="auto">
          <a:xfrm>
            <a:off x="685800" y="1295400"/>
            <a:ext cx="8458200" cy="21971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defRPr/>
            </a:pPr>
            <a:r>
              <a:rPr lang="en-US" altLang="zh-CN" sz="3200" dirty="0">
                <a:latin typeface="Arial" charset="0"/>
              </a:rPr>
              <a:t>T</a:t>
            </a:r>
            <a:r>
              <a:rPr lang="zh-CN" altLang="en-US" sz="3200" dirty="0">
                <a:latin typeface="Arial" charset="0"/>
              </a:rPr>
              <a:t>触发器：</a:t>
            </a:r>
            <a:r>
              <a:rPr lang="zh-CN" altLang="en-US" sz="3000" kern="0" dirty="0">
                <a:latin typeface="+mn-lt"/>
              </a:rPr>
              <a:t>在每一个时钟脉冲的有效边沿都会改变状态。</a:t>
            </a:r>
            <a:endParaRPr lang="en-US" altLang="zh-CN" sz="3000" kern="0" dirty="0">
              <a:latin typeface="+mn-lt"/>
            </a:endParaRPr>
          </a:p>
          <a:p>
            <a:pPr marL="342900" indent="-342900" eaLnBrk="0" hangingPunct="0">
              <a:spcBef>
                <a:spcPct val="20000"/>
              </a:spcBef>
              <a:buClr>
                <a:schemeClr val="tx2"/>
              </a:buClr>
              <a:buSzPct val="70000"/>
              <a:buFont typeface="Wingdings" pitchFamily="2" charset="2"/>
              <a:buChar char="l"/>
              <a:defRPr/>
            </a:pPr>
            <a:r>
              <a:rPr lang="zh-CN" altLang="en-US" sz="3000" kern="0" dirty="0">
                <a:latin typeface="+mn-lt"/>
              </a:rPr>
              <a:t>常用在计数器和分频器。</a:t>
            </a:r>
            <a:endParaRPr lang="en-US" altLang="zh-CN" sz="3000" kern="0" dirty="0">
              <a:latin typeface="+mn-lt"/>
            </a:endParaRPr>
          </a:p>
          <a:p>
            <a:pPr marL="342900" indent="-342900" eaLnBrk="0" hangingPunct="0">
              <a:spcBef>
                <a:spcPct val="20000"/>
              </a:spcBef>
              <a:buClr>
                <a:schemeClr val="tx2"/>
              </a:buClr>
              <a:buSzPct val="70000"/>
              <a:buFont typeface="Wingdings" pitchFamily="2" charset="2"/>
              <a:buChar char="l"/>
              <a:defRPr/>
            </a:pPr>
            <a:r>
              <a:rPr lang="zh-CN" altLang="en-US" sz="3000" kern="0" dirty="0">
                <a:latin typeface="+mn-lt"/>
              </a:rPr>
              <a:t>具有使能端的</a:t>
            </a:r>
            <a:r>
              <a:rPr lang="en-US" altLang="zh-CN" sz="3000" kern="0" dirty="0">
                <a:latin typeface="+mn-lt"/>
              </a:rPr>
              <a:t>T</a:t>
            </a:r>
            <a:r>
              <a:rPr lang="zh-CN" altLang="en-US" sz="3000" kern="0" dirty="0">
                <a:latin typeface="+mn-lt"/>
              </a:rPr>
              <a:t>触发器</a:t>
            </a:r>
            <a:endParaRPr lang="en-US" altLang="zh-CN" sz="3000" kern="0" dirty="0">
              <a:latin typeface="+mn-lt"/>
            </a:endParaRPr>
          </a:p>
        </p:txBody>
      </p:sp>
      <p:sp>
        <p:nvSpPr>
          <p:cNvPr id="51209" name="TextBox 8"/>
          <p:cNvSpPr txBox="1">
            <a:spLocks noChangeArrowheads="1"/>
          </p:cNvSpPr>
          <p:nvPr/>
        </p:nvSpPr>
        <p:spPr bwMode="auto">
          <a:xfrm>
            <a:off x="1571625" y="6053138"/>
            <a:ext cx="2357438" cy="376237"/>
          </a:xfrm>
          <a:prstGeom prst="rect">
            <a:avLst/>
          </a:prstGeom>
          <a:noFill/>
          <a:ln w="9525">
            <a:noFill/>
            <a:miter lim="800000"/>
            <a:headEnd/>
            <a:tailEnd/>
          </a:ln>
        </p:spPr>
        <p:txBody>
          <a:bodyPr>
            <a:spAutoFit/>
          </a:bodyPr>
          <a:lstStyle/>
          <a:p>
            <a:pPr algn="ctr"/>
            <a:r>
              <a:rPr lang="zh-CN" altLang="en-US"/>
              <a:t>由</a:t>
            </a:r>
            <a:r>
              <a:rPr lang="en-US" altLang="zh-CN"/>
              <a:t>D</a:t>
            </a:r>
            <a:r>
              <a:rPr lang="zh-CN" altLang="en-US"/>
              <a:t>触发器构成</a:t>
            </a:r>
          </a:p>
        </p:txBody>
      </p:sp>
      <p:sp>
        <p:nvSpPr>
          <p:cNvPr id="51210" name="TextBox 9"/>
          <p:cNvSpPr txBox="1">
            <a:spLocks noChangeArrowheads="1"/>
          </p:cNvSpPr>
          <p:nvPr/>
        </p:nvSpPr>
        <p:spPr bwMode="auto">
          <a:xfrm>
            <a:off x="5143500" y="6018213"/>
            <a:ext cx="2357438" cy="376237"/>
          </a:xfrm>
          <a:prstGeom prst="rect">
            <a:avLst/>
          </a:prstGeom>
          <a:noFill/>
          <a:ln w="9525">
            <a:noFill/>
            <a:miter lim="800000"/>
            <a:headEnd/>
            <a:tailEnd/>
          </a:ln>
        </p:spPr>
        <p:txBody>
          <a:bodyPr>
            <a:spAutoFit/>
          </a:bodyPr>
          <a:lstStyle/>
          <a:p>
            <a:pPr algn="ctr"/>
            <a:r>
              <a:rPr lang="zh-CN" altLang="en-US"/>
              <a:t>由</a:t>
            </a:r>
            <a:r>
              <a:rPr lang="en-US" altLang="zh-CN"/>
              <a:t>JK</a:t>
            </a:r>
            <a:r>
              <a:rPr lang="zh-CN" altLang="en-US"/>
              <a:t>触发器构成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1382" y="1149390"/>
            <a:ext cx="8686800" cy="1541089"/>
          </a:xfrm>
        </p:spPr>
        <p:txBody>
          <a:bodyPr/>
          <a:lstStyle/>
          <a:p>
            <a:r>
              <a:rPr lang="zh-CN" altLang="en-US" dirty="0" smtClean="0"/>
              <a:t>时序电路</a:t>
            </a:r>
            <a:endParaRPr lang="en-US" altLang="zh-CN" dirty="0" smtClean="0"/>
          </a:p>
          <a:p>
            <a:pPr lvl="1"/>
            <a:r>
              <a:rPr lang="zh-CN" altLang="en-US" dirty="0" smtClean="0"/>
              <a:t>输出</a:t>
            </a:r>
            <a:r>
              <a:rPr lang="zh-CN" altLang="en-US" dirty="0"/>
              <a:t>是</a:t>
            </a:r>
            <a:r>
              <a:rPr lang="zh-CN" altLang="en-US" b="1" dirty="0">
                <a:solidFill>
                  <a:srgbClr val="FF0000"/>
                </a:solidFill>
              </a:rPr>
              <a:t>输入</a:t>
            </a:r>
            <a:r>
              <a:rPr lang="zh-CN" altLang="en-US" dirty="0" smtClean="0"/>
              <a:t>和当前状态（</a:t>
            </a:r>
            <a:r>
              <a:rPr lang="zh-CN" altLang="en-US" b="1" dirty="0" smtClean="0">
                <a:solidFill>
                  <a:srgbClr val="FF0000"/>
                </a:solidFill>
              </a:rPr>
              <a:t>现态</a:t>
            </a:r>
            <a:r>
              <a:rPr lang="zh-CN" altLang="en-US" dirty="0" smtClean="0"/>
              <a:t>）的</a:t>
            </a:r>
            <a:r>
              <a:rPr lang="zh-CN" altLang="en-US" dirty="0"/>
              <a:t>函数</a:t>
            </a:r>
          </a:p>
          <a:p>
            <a:pPr lvl="1"/>
            <a:r>
              <a:rPr lang="zh-CN" altLang="en-US" dirty="0" smtClean="0"/>
              <a:t>电路中存在</a:t>
            </a:r>
            <a:r>
              <a:rPr lang="zh-CN" altLang="en-US" b="1" dirty="0" smtClean="0">
                <a:solidFill>
                  <a:srgbClr val="FF0000"/>
                </a:solidFill>
              </a:rPr>
              <a:t>反馈结构</a:t>
            </a:r>
            <a:r>
              <a:rPr lang="zh-CN" altLang="en-US" dirty="0" smtClean="0"/>
              <a:t>和</a:t>
            </a:r>
            <a:r>
              <a:rPr lang="zh-CN" altLang="en-US" b="1" dirty="0" smtClean="0">
                <a:solidFill>
                  <a:srgbClr val="FF0000"/>
                </a:solidFill>
              </a:rPr>
              <a:t>存储元件</a:t>
            </a:r>
            <a:endParaRPr lang="zh-CN" altLang="en-US" b="1" dirty="0">
              <a:solidFill>
                <a:srgbClr val="FF0000"/>
              </a:solidFill>
            </a:endParaRPr>
          </a:p>
        </p:txBody>
      </p:sp>
      <p:sp>
        <p:nvSpPr>
          <p:cNvPr id="4" name="日期占位符 3"/>
          <p:cNvSpPr>
            <a:spLocks noGrp="1"/>
          </p:cNvSpPr>
          <p:nvPr>
            <p:ph type="dt" sz="half" idx="10"/>
          </p:nvPr>
        </p:nvSpPr>
        <p:spPr/>
        <p:txBody>
          <a:bodyPr/>
          <a:lstStyle/>
          <a:p>
            <a:pPr>
              <a:defRPr/>
            </a:pPr>
            <a:fld id="{0843AC5A-61C2-4E65-9425-41173B7DC73C}"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dirty="0"/>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6</a:t>
            </a:fld>
            <a:endParaRPr lang="en-US" altLang="zh-CN"/>
          </a:p>
        </p:txBody>
      </p:sp>
      <p:sp>
        <p:nvSpPr>
          <p:cNvPr id="13" name="TextBox 12"/>
          <p:cNvSpPr txBox="1"/>
          <p:nvPr/>
        </p:nvSpPr>
        <p:spPr>
          <a:xfrm>
            <a:off x="1788368" y="3140969"/>
            <a:ext cx="504056" cy="461665"/>
          </a:xfrm>
          <a:prstGeom prst="rect">
            <a:avLst/>
          </a:prstGeom>
          <a:noFill/>
        </p:spPr>
        <p:txBody>
          <a:bodyPr wrap="square" rtlCol="0">
            <a:spAutoFit/>
          </a:bodyPr>
          <a:lstStyle/>
          <a:p>
            <a:r>
              <a:rPr lang="en-US" altLang="zh-CN" sz="2400" dirty="0" smtClean="0"/>
              <a:t>x</a:t>
            </a:r>
            <a:r>
              <a:rPr lang="en-US" altLang="zh-CN" sz="2400" baseline="-25000" dirty="0" smtClean="0"/>
              <a:t>1</a:t>
            </a:r>
            <a:endParaRPr lang="zh-CN" altLang="en-US" sz="2400" baseline="-25000" dirty="0"/>
          </a:p>
        </p:txBody>
      </p:sp>
      <p:sp>
        <p:nvSpPr>
          <p:cNvPr id="15" name="TextBox 14"/>
          <p:cNvSpPr txBox="1"/>
          <p:nvPr/>
        </p:nvSpPr>
        <p:spPr>
          <a:xfrm>
            <a:off x="6684912" y="3140968"/>
            <a:ext cx="504056" cy="461665"/>
          </a:xfrm>
          <a:prstGeom prst="rect">
            <a:avLst/>
          </a:prstGeom>
          <a:noFill/>
        </p:spPr>
        <p:txBody>
          <a:bodyPr wrap="square" rtlCol="0">
            <a:spAutoFit/>
          </a:bodyPr>
          <a:lstStyle/>
          <a:p>
            <a:r>
              <a:rPr lang="en-US" altLang="zh-CN" sz="2400" dirty="0" smtClean="0"/>
              <a:t>z</a:t>
            </a:r>
            <a:r>
              <a:rPr lang="en-US" altLang="zh-CN" sz="2400" baseline="-25000" dirty="0" smtClean="0"/>
              <a:t>1</a:t>
            </a:r>
            <a:endParaRPr lang="zh-CN" altLang="en-US" sz="2400" baseline="-25000" dirty="0"/>
          </a:p>
        </p:txBody>
      </p:sp>
      <p:grpSp>
        <p:nvGrpSpPr>
          <p:cNvPr id="17" name="组合 16"/>
          <p:cNvGrpSpPr/>
          <p:nvPr/>
        </p:nvGrpSpPr>
        <p:grpSpPr>
          <a:xfrm>
            <a:off x="1788368" y="3287806"/>
            <a:ext cx="5437584" cy="1149305"/>
            <a:chOff x="1115616" y="4007886"/>
            <a:chExt cx="5437584" cy="1149305"/>
          </a:xfrm>
        </p:grpSpPr>
        <p:sp>
          <p:nvSpPr>
            <p:cNvPr id="7" name="矩形 6"/>
            <p:cNvSpPr/>
            <p:nvPr/>
          </p:nvSpPr>
          <p:spPr>
            <a:xfrm>
              <a:off x="2590800" y="4007886"/>
              <a:ext cx="2485256" cy="114930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00B050"/>
                  </a:solidFill>
                </a:rPr>
                <a:t>组合逻辑</a:t>
              </a:r>
              <a:endParaRPr lang="zh-CN" altLang="en-US" sz="3200" dirty="0">
                <a:solidFill>
                  <a:srgbClr val="00B050"/>
                </a:solidFill>
              </a:endParaRPr>
            </a:p>
          </p:txBody>
        </p:sp>
        <p:cxnSp>
          <p:nvCxnSpPr>
            <p:cNvPr id="9" name="直接箭头连接符 8"/>
            <p:cNvCxnSpPr/>
            <p:nvPr/>
          </p:nvCxnSpPr>
          <p:spPr>
            <a:xfrm>
              <a:off x="1691680" y="414908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656656" y="450912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076056" y="414908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076056" y="4509120"/>
              <a:ext cx="899120" cy="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15616" y="4191471"/>
              <a:ext cx="504056" cy="461665"/>
            </a:xfrm>
            <a:prstGeom prst="rect">
              <a:avLst/>
            </a:prstGeom>
            <a:noFill/>
          </p:spPr>
          <p:txBody>
            <a:bodyPr wrap="square" rtlCol="0">
              <a:spAutoFit/>
            </a:bodyPr>
            <a:lstStyle/>
            <a:p>
              <a:r>
                <a:rPr lang="en-US" altLang="zh-CN" sz="2400" dirty="0" err="1" smtClean="0"/>
                <a:t>x</a:t>
              </a:r>
              <a:r>
                <a:rPr lang="en-US" altLang="zh-CN" sz="2400" baseline="-25000" dirty="0" err="1" smtClean="0"/>
                <a:t>n</a:t>
              </a:r>
              <a:endParaRPr lang="zh-CN" altLang="en-US" sz="2400" baseline="-25000" dirty="0"/>
            </a:p>
          </p:txBody>
        </p:sp>
        <p:sp>
          <p:nvSpPr>
            <p:cNvPr id="16" name="TextBox 15"/>
            <p:cNvSpPr txBox="1"/>
            <p:nvPr/>
          </p:nvSpPr>
          <p:spPr>
            <a:xfrm>
              <a:off x="6012160" y="4263479"/>
              <a:ext cx="541040" cy="461665"/>
            </a:xfrm>
            <a:prstGeom prst="rect">
              <a:avLst/>
            </a:prstGeom>
            <a:noFill/>
          </p:spPr>
          <p:txBody>
            <a:bodyPr wrap="square" rtlCol="0">
              <a:spAutoFit/>
            </a:bodyPr>
            <a:lstStyle/>
            <a:p>
              <a:r>
                <a:rPr lang="en-US" altLang="zh-CN" sz="2400" dirty="0" err="1" smtClean="0"/>
                <a:t>z</a:t>
              </a:r>
              <a:r>
                <a:rPr lang="en-US" altLang="zh-CN" sz="2400" baseline="-25000" dirty="0" err="1" smtClean="0"/>
                <a:t>m</a:t>
              </a:r>
              <a:endParaRPr lang="zh-CN" altLang="en-US" sz="2400" baseline="-25000" dirty="0"/>
            </a:p>
          </p:txBody>
        </p:sp>
      </p:grpSp>
      <p:sp>
        <p:nvSpPr>
          <p:cNvPr id="18" name="矩形 17"/>
          <p:cNvSpPr/>
          <p:nvPr/>
        </p:nvSpPr>
        <p:spPr>
          <a:xfrm>
            <a:off x="3228528" y="4941168"/>
            <a:ext cx="2485256" cy="720079"/>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rgbClr val="FF0000"/>
                </a:solidFill>
              </a:rPr>
              <a:t>存储元件</a:t>
            </a:r>
            <a:endParaRPr lang="zh-CN" altLang="en-US" sz="3200" dirty="0">
              <a:solidFill>
                <a:srgbClr val="FF0000"/>
              </a:solidFill>
            </a:endParaRPr>
          </a:p>
        </p:txBody>
      </p:sp>
      <p:grpSp>
        <p:nvGrpSpPr>
          <p:cNvPr id="43" name="组合 42"/>
          <p:cNvGrpSpPr/>
          <p:nvPr/>
        </p:nvGrpSpPr>
        <p:grpSpPr>
          <a:xfrm>
            <a:off x="5748808" y="4077072"/>
            <a:ext cx="1477144" cy="1296144"/>
            <a:chOff x="5076056" y="4797152"/>
            <a:chExt cx="1477144" cy="1296144"/>
          </a:xfrm>
        </p:grpSpPr>
        <p:cxnSp>
          <p:nvCxnSpPr>
            <p:cNvPr id="22" name="直接连接符 21"/>
            <p:cNvCxnSpPr/>
            <p:nvPr/>
          </p:nvCxnSpPr>
          <p:spPr>
            <a:xfrm>
              <a:off x="5076056" y="4797152"/>
              <a:ext cx="8991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76056" y="5013176"/>
              <a:ext cx="57606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76056" y="5805264"/>
              <a:ext cx="576064"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76056" y="6093296"/>
              <a:ext cx="89912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652120" y="5013176"/>
              <a:ext cx="0" cy="7920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975176" y="4797152"/>
              <a:ext cx="0" cy="12961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49144" y="5127575"/>
              <a:ext cx="504056" cy="461665"/>
            </a:xfrm>
            <a:prstGeom prst="rect">
              <a:avLst/>
            </a:prstGeom>
            <a:noFill/>
          </p:spPr>
          <p:txBody>
            <a:bodyPr wrap="square" rtlCol="0">
              <a:spAutoFit/>
            </a:bodyPr>
            <a:lstStyle/>
            <a:p>
              <a:r>
                <a:rPr lang="en-US" altLang="zh-CN" sz="2400" dirty="0" smtClean="0"/>
                <a:t>Y</a:t>
              </a:r>
              <a:r>
                <a:rPr lang="en-US" altLang="zh-CN" sz="2400" baseline="-25000" dirty="0" smtClean="0"/>
                <a:t>1</a:t>
              </a:r>
              <a:endParaRPr lang="zh-CN" altLang="en-US" sz="2400" baseline="-25000" dirty="0"/>
            </a:p>
          </p:txBody>
        </p:sp>
        <p:sp>
          <p:nvSpPr>
            <p:cNvPr id="40" name="TextBox 39"/>
            <p:cNvSpPr txBox="1"/>
            <p:nvPr/>
          </p:nvSpPr>
          <p:spPr>
            <a:xfrm>
              <a:off x="5580112" y="5104349"/>
              <a:ext cx="504056" cy="461665"/>
            </a:xfrm>
            <a:prstGeom prst="rect">
              <a:avLst/>
            </a:prstGeom>
            <a:noFill/>
          </p:spPr>
          <p:txBody>
            <a:bodyPr wrap="square" rtlCol="0">
              <a:spAutoFit/>
            </a:bodyPr>
            <a:lstStyle/>
            <a:p>
              <a:r>
                <a:rPr lang="en-US" altLang="zh-CN" sz="2400" dirty="0" err="1" smtClean="0"/>
                <a:t>Y</a:t>
              </a:r>
              <a:r>
                <a:rPr lang="en-US" altLang="zh-CN" sz="2400" baseline="-25000" dirty="0" err="1" smtClean="0"/>
                <a:t>r</a:t>
              </a:r>
              <a:endParaRPr lang="zh-CN" altLang="en-US" sz="2400" baseline="-25000" dirty="0"/>
            </a:p>
          </p:txBody>
        </p:sp>
      </p:grpSp>
      <p:grpSp>
        <p:nvGrpSpPr>
          <p:cNvPr id="44" name="组合 43"/>
          <p:cNvGrpSpPr/>
          <p:nvPr/>
        </p:nvGrpSpPr>
        <p:grpSpPr>
          <a:xfrm>
            <a:off x="1785785" y="4077072"/>
            <a:ext cx="1442743" cy="1296144"/>
            <a:chOff x="1113033" y="4797152"/>
            <a:chExt cx="1442743" cy="1296144"/>
          </a:xfrm>
        </p:grpSpPr>
        <p:cxnSp>
          <p:nvCxnSpPr>
            <p:cNvPr id="25" name="直接连接符 24"/>
            <p:cNvCxnSpPr/>
            <p:nvPr/>
          </p:nvCxnSpPr>
          <p:spPr>
            <a:xfrm>
              <a:off x="1979712" y="5805264"/>
              <a:ext cx="576064"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19672" y="6093296"/>
              <a:ext cx="8991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79712" y="5013176"/>
              <a:ext cx="576064"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619672" y="4797152"/>
              <a:ext cx="899120"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979712" y="5013176"/>
              <a:ext cx="0" cy="7920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19672" y="4797152"/>
              <a:ext cx="0" cy="129614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13033" y="5104348"/>
              <a:ext cx="504056" cy="461665"/>
            </a:xfrm>
            <a:prstGeom prst="rect">
              <a:avLst/>
            </a:prstGeom>
            <a:noFill/>
          </p:spPr>
          <p:txBody>
            <a:bodyPr wrap="square" rtlCol="0">
              <a:spAutoFit/>
            </a:bodyPr>
            <a:lstStyle/>
            <a:p>
              <a:r>
                <a:rPr lang="en-US" altLang="zh-CN" sz="2400" dirty="0" smtClean="0"/>
                <a:t>y</a:t>
              </a:r>
              <a:r>
                <a:rPr lang="en-US" altLang="zh-CN" sz="2400" baseline="-25000" dirty="0" smtClean="0"/>
                <a:t>1</a:t>
              </a:r>
              <a:endParaRPr lang="zh-CN" altLang="en-US" sz="2400" baseline="-25000" dirty="0"/>
            </a:p>
          </p:txBody>
        </p:sp>
        <p:sp>
          <p:nvSpPr>
            <p:cNvPr id="42" name="TextBox 41"/>
            <p:cNvSpPr txBox="1"/>
            <p:nvPr/>
          </p:nvSpPr>
          <p:spPr>
            <a:xfrm>
              <a:off x="1619672" y="5085184"/>
              <a:ext cx="504056" cy="461665"/>
            </a:xfrm>
            <a:prstGeom prst="rect">
              <a:avLst/>
            </a:prstGeom>
            <a:noFill/>
          </p:spPr>
          <p:txBody>
            <a:bodyPr wrap="square" rtlCol="0">
              <a:spAutoFit/>
            </a:bodyPr>
            <a:lstStyle/>
            <a:p>
              <a:r>
                <a:rPr lang="en-US" altLang="zh-CN" sz="2400" dirty="0" err="1" smtClean="0"/>
                <a:t>y</a:t>
              </a:r>
              <a:r>
                <a:rPr lang="en-US" altLang="zh-CN" sz="2400" baseline="-25000" dirty="0" err="1" smtClean="0"/>
                <a:t>r</a:t>
              </a:r>
              <a:endParaRPr lang="zh-CN" altLang="en-US" sz="2400" baseline="-25000" dirty="0"/>
            </a:p>
          </p:txBody>
        </p:sp>
      </p:grpSp>
      <p:sp>
        <p:nvSpPr>
          <p:cNvPr id="8" name="圆角矩形标注 7"/>
          <p:cNvSpPr/>
          <p:nvPr/>
        </p:nvSpPr>
        <p:spPr>
          <a:xfrm>
            <a:off x="7441976" y="2924944"/>
            <a:ext cx="1522512" cy="429675"/>
          </a:xfrm>
          <a:prstGeom prst="wedgeRoundRectCallout">
            <a:avLst>
              <a:gd name="adj1" fmla="val -85782"/>
              <a:gd name="adj2" fmla="val 9348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输出信号</a:t>
            </a:r>
            <a:endParaRPr lang="zh-CN" altLang="en-US" sz="2400" dirty="0">
              <a:solidFill>
                <a:schemeClr val="accent4"/>
              </a:solidFill>
            </a:endParaRPr>
          </a:p>
        </p:txBody>
      </p:sp>
      <p:sp>
        <p:nvSpPr>
          <p:cNvPr id="45" name="圆角矩形标注 44"/>
          <p:cNvSpPr/>
          <p:nvPr/>
        </p:nvSpPr>
        <p:spPr>
          <a:xfrm>
            <a:off x="296691" y="2888173"/>
            <a:ext cx="1522512" cy="429675"/>
          </a:xfrm>
          <a:prstGeom prst="wedgeRoundRectCallout">
            <a:avLst>
              <a:gd name="adj1" fmla="val 73633"/>
              <a:gd name="adj2" fmla="val 11713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输入信号</a:t>
            </a:r>
            <a:endParaRPr lang="zh-CN" altLang="en-US" sz="2400" dirty="0">
              <a:solidFill>
                <a:schemeClr val="accent4"/>
              </a:solidFill>
            </a:endParaRPr>
          </a:p>
        </p:txBody>
      </p:sp>
      <p:sp>
        <p:nvSpPr>
          <p:cNvPr id="46" name="圆角矩形标注 45"/>
          <p:cNvSpPr/>
          <p:nvPr/>
        </p:nvSpPr>
        <p:spPr>
          <a:xfrm>
            <a:off x="734888" y="3789040"/>
            <a:ext cx="1053479" cy="429675"/>
          </a:xfrm>
          <a:prstGeom prst="wedgeRoundRectCallout">
            <a:avLst>
              <a:gd name="adj1" fmla="val 73633"/>
              <a:gd name="adj2" fmla="val 11713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现态</a:t>
            </a:r>
            <a:endParaRPr lang="zh-CN" altLang="en-US" sz="2400" dirty="0">
              <a:solidFill>
                <a:schemeClr val="accent4"/>
              </a:solidFill>
            </a:endParaRPr>
          </a:p>
        </p:txBody>
      </p:sp>
      <p:sp>
        <p:nvSpPr>
          <p:cNvPr id="47" name="圆角矩形标注 46"/>
          <p:cNvSpPr/>
          <p:nvPr/>
        </p:nvSpPr>
        <p:spPr>
          <a:xfrm>
            <a:off x="7415903" y="3774231"/>
            <a:ext cx="890169" cy="429675"/>
          </a:xfrm>
          <a:prstGeom prst="wedgeRoundRectCallout">
            <a:avLst>
              <a:gd name="adj1" fmla="val -97196"/>
              <a:gd name="adj2" fmla="val 1066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次态</a:t>
            </a:r>
            <a:endParaRPr lang="zh-CN" altLang="en-US" sz="2400" dirty="0">
              <a:solidFill>
                <a:schemeClr val="accent4"/>
              </a:solidFill>
            </a:endParaRPr>
          </a:p>
        </p:txBody>
      </p:sp>
      <p:sp>
        <p:nvSpPr>
          <p:cNvPr id="19" name="矩形 18"/>
          <p:cNvSpPr/>
          <p:nvPr/>
        </p:nvSpPr>
        <p:spPr>
          <a:xfrm>
            <a:off x="1232726" y="5651371"/>
            <a:ext cx="7104112" cy="830997"/>
          </a:xfrm>
          <a:prstGeom prst="rect">
            <a:avLst/>
          </a:prstGeom>
        </p:spPr>
        <p:txBody>
          <a:bodyPr wrap="square">
            <a:spAutoFit/>
          </a:bodyPr>
          <a:lstStyle/>
          <a:p>
            <a:r>
              <a:rPr lang="zh-CN" altLang="en-US" sz="2400" dirty="0" smtClean="0">
                <a:latin typeface="微软雅黑" pitchFamily="34" charset="-122"/>
                <a:ea typeface="微软雅黑" pitchFamily="34" charset="-122"/>
              </a:rPr>
              <a:t>输出方程</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z</a:t>
            </a:r>
            <a:r>
              <a:rPr lang="en-US" altLang="zh-CN" sz="2400" baseline="-250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g</a:t>
            </a:r>
            <a:r>
              <a:rPr lang="en-US" altLang="zh-CN" sz="2400" baseline="-25000" dirty="0" err="1"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(x</a:t>
            </a:r>
            <a:r>
              <a:rPr lang="en-US" altLang="zh-CN" sz="2400" baseline="-25000" dirty="0" smtClean="0">
                <a:latin typeface="微软雅黑" pitchFamily="34" charset="-122"/>
                <a:ea typeface="微软雅黑" pitchFamily="34" charset="-122"/>
              </a:rPr>
              <a:t>1</a:t>
            </a:r>
            <a:r>
              <a:rPr lang="en-US" altLang="zh-CN" sz="2400" dirty="0" smtClean="0">
                <a:latin typeface="微软雅黑" pitchFamily="34" charset="-122"/>
                <a:ea typeface="微软雅黑" pitchFamily="34" charset="-122"/>
              </a:rPr>
              <a:t>,x</a:t>
            </a:r>
            <a:r>
              <a:rPr lang="en-US" altLang="zh-CN" sz="2400" baseline="-25000" dirty="0" smtClean="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a:t>
            </a:r>
            <a:r>
              <a:rPr lang="en-US" altLang="zh-CN" sz="2400" baseline="-25000" dirty="0" err="1">
                <a:latin typeface="微软雅黑" pitchFamily="34" charset="-122"/>
                <a:ea typeface="微软雅黑" pitchFamily="34" charset="-122"/>
              </a:rPr>
              <a:t>n</a:t>
            </a:r>
            <a:r>
              <a:rPr lang="en-US" altLang="zh-CN" sz="2400" dirty="0">
                <a:latin typeface="微软雅黑" pitchFamily="34" charset="-122"/>
                <a:ea typeface="微软雅黑" pitchFamily="34" charset="-122"/>
              </a:rPr>
              <a:t>, y</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y</a:t>
            </a:r>
            <a:r>
              <a:rPr lang="en-US" altLang="zh-CN" sz="2400" baseline="-25000" dirty="0" err="1">
                <a:latin typeface="微软雅黑" pitchFamily="34" charset="-122"/>
                <a:ea typeface="微软雅黑" pitchFamily="34" charset="-122"/>
              </a:rPr>
              <a:t>r</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=1…m</a:t>
            </a:r>
          </a:p>
          <a:p>
            <a:r>
              <a:rPr lang="zh-CN" altLang="en-US" sz="2400" dirty="0">
                <a:latin typeface="微软雅黑" pitchFamily="34" charset="-122"/>
                <a:ea typeface="微软雅黑" pitchFamily="34" charset="-122"/>
              </a:rPr>
              <a:t>次态</a:t>
            </a:r>
            <a:r>
              <a:rPr lang="zh-CN" altLang="en-US" sz="2400" dirty="0" smtClean="0">
                <a:latin typeface="微软雅黑" pitchFamily="34" charset="-122"/>
                <a:ea typeface="微软雅黑" pitchFamily="34" charset="-122"/>
              </a:rPr>
              <a:t>方程</a:t>
            </a:r>
            <a:r>
              <a:rPr lang="en-US" altLang="zh-CN" sz="2400" dirty="0" smtClean="0">
                <a:latin typeface="微软雅黑" pitchFamily="34" charset="-122"/>
                <a:ea typeface="微软雅黑" pitchFamily="34" charset="-122"/>
              </a:rPr>
              <a:t>:    Y</a:t>
            </a:r>
            <a:r>
              <a:rPr lang="en-US" altLang="zh-CN" sz="2400" baseline="-25000" dirty="0"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=h</a:t>
            </a:r>
            <a:r>
              <a:rPr lang="en-US" altLang="zh-CN" sz="2400" baseline="-25000" dirty="0" smtClean="0">
                <a:latin typeface="微软雅黑" pitchFamily="34" charset="-122"/>
                <a:ea typeface="微软雅黑" pitchFamily="34" charset="-122"/>
              </a:rPr>
              <a:t>i</a:t>
            </a:r>
            <a:r>
              <a:rPr lang="en-US" altLang="zh-CN" sz="2400" dirty="0" smtClean="0">
                <a:latin typeface="微软雅黑" pitchFamily="34" charset="-122"/>
                <a:ea typeface="微软雅黑" pitchFamily="34" charset="-122"/>
              </a:rPr>
              <a:t>(x</a:t>
            </a:r>
            <a:r>
              <a:rPr lang="en-US" altLang="zh-CN" sz="2400" baseline="-25000" dirty="0" smtClean="0">
                <a:latin typeface="微软雅黑" pitchFamily="34" charset="-122"/>
                <a:ea typeface="微软雅黑" pitchFamily="34" charset="-122"/>
              </a:rPr>
              <a:t>1</a:t>
            </a:r>
            <a:r>
              <a:rPr lang="en-US" altLang="zh-CN" sz="2400" dirty="0" smtClean="0">
                <a:latin typeface="微软雅黑" pitchFamily="34" charset="-122"/>
                <a:ea typeface="微软雅黑" pitchFamily="34" charset="-122"/>
              </a:rPr>
              <a:t>,x</a:t>
            </a:r>
            <a:r>
              <a:rPr lang="en-US" altLang="zh-CN" sz="2400" baseline="-25000" dirty="0" smtClean="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x</a:t>
            </a:r>
            <a:r>
              <a:rPr lang="en-US" altLang="zh-CN" sz="2400" baseline="-25000" dirty="0" err="1">
                <a:latin typeface="微软雅黑" pitchFamily="34" charset="-122"/>
                <a:ea typeface="微软雅黑" pitchFamily="34" charset="-122"/>
              </a:rPr>
              <a:t>n</a:t>
            </a:r>
            <a:r>
              <a:rPr lang="en-US" altLang="zh-CN" sz="2400" dirty="0">
                <a:latin typeface="微软雅黑" pitchFamily="34" charset="-122"/>
                <a:ea typeface="微软雅黑" pitchFamily="34" charset="-122"/>
              </a:rPr>
              <a:t>, y</a:t>
            </a:r>
            <a:r>
              <a:rPr lang="en-US" altLang="zh-CN" sz="2400" baseline="-25000" dirty="0">
                <a:latin typeface="微软雅黑" pitchFamily="34" charset="-122"/>
                <a:ea typeface="微软雅黑" pitchFamily="34" charset="-122"/>
              </a:rPr>
              <a:t>1</a:t>
            </a:r>
            <a:r>
              <a:rPr lang="en-US" altLang="zh-CN" sz="2400" dirty="0">
                <a:latin typeface="微软雅黑" pitchFamily="34" charset="-122"/>
                <a:ea typeface="微软雅黑" pitchFamily="34" charset="-122"/>
              </a:rPr>
              <a:t>,y</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y</a:t>
            </a:r>
            <a:r>
              <a:rPr lang="en-US" altLang="zh-CN" sz="2400" baseline="-25000" dirty="0" err="1">
                <a:latin typeface="微软雅黑" pitchFamily="34" charset="-122"/>
                <a:ea typeface="微软雅黑" pitchFamily="34" charset="-122"/>
              </a:rPr>
              <a:t>r</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a:t>
            </a:r>
            <a:r>
              <a:rPr lang="en-US" altLang="zh-CN" sz="2400" dirty="0">
                <a:latin typeface="微软雅黑" pitchFamily="34" charset="-122"/>
                <a:ea typeface="微软雅黑" pitchFamily="34" charset="-122"/>
              </a:rPr>
              <a:t>=1..r</a:t>
            </a:r>
          </a:p>
        </p:txBody>
      </p:sp>
      <p:sp>
        <p:nvSpPr>
          <p:cNvPr id="20" name="标题 19"/>
          <p:cNvSpPr>
            <a:spLocks noGrp="1"/>
          </p:cNvSpPr>
          <p:nvPr>
            <p:ph type="title"/>
          </p:nvPr>
        </p:nvSpPr>
        <p:spPr/>
        <p:txBody>
          <a:bodyPr/>
          <a:lstStyle/>
          <a:p>
            <a:r>
              <a:rPr lang="zh-CN" altLang="en-US" sz="3600" dirty="0" smtClean="0"/>
              <a:t>引言</a:t>
            </a:r>
            <a:endParaRPr lang="zh-CN" altLang="en-US" dirty="0"/>
          </a:p>
        </p:txBody>
      </p:sp>
    </p:spTree>
    <p:extLst>
      <p:ext uri="{BB962C8B-B14F-4D97-AF65-F5344CB8AC3E}">
        <p14:creationId xmlns:p14="http://schemas.microsoft.com/office/powerpoint/2010/main" val="392435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5" grpId="0" animBg="1"/>
      <p:bldP spid="46" grpId="0" animBg="1"/>
      <p:bldP spid="47" grpId="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7490509" cy="742950"/>
          </a:xfrm>
        </p:spPr>
        <p:txBody>
          <a:bodyPr/>
          <a:lstStyle/>
          <a:p>
            <a:r>
              <a:rPr lang="en-US" altLang="zh-CN" sz="3600" dirty="0" smtClean="0"/>
              <a:t>T</a:t>
            </a:r>
            <a:r>
              <a:rPr lang="zh-CN" altLang="en-US" sz="3600" dirty="0" smtClean="0"/>
              <a:t>触发器特征方程、状态转移图</a:t>
            </a:r>
            <a:endParaRPr lang="zh-CN" altLang="en-US" sz="3600" dirty="0"/>
          </a:p>
        </p:txBody>
      </p:sp>
      <p:sp>
        <p:nvSpPr>
          <p:cNvPr id="3" name="内容占位符 2"/>
          <p:cNvSpPr>
            <a:spLocks noGrp="1"/>
          </p:cNvSpPr>
          <p:nvPr>
            <p:ph idx="1"/>
          </p:nvPr>
        </p:nvSpPr>
        <p:spPr/>
        <p:txBody>
          <a:bodyPr/>
          <a:lstStyle/>
          <a:p>
            <a:r>
              <a:rPr lang="zh-CN" altLang="en-US" dirty="0" smtClean="0"/>
              <a:t>特征方程：</a:t>
            </a:r>
            <a:endParaRPr lang="en-US" altLang="zh-CN" dirty="0" smtClean="0"/>
          </a:p>
          <a:p>
            <a:endParaRPr lang="en-US" altLang="zh-CN" dirty="0"/>
          </a:p>
          <a:p>
            <a:endParaRPr lang="en-US" altLang="zh-CN" dirty="0" smtClean="0"/>
          </a:p>
          <a:p>
            <a:r>
              <a:rPr lang="zh-CN" altLang="en-US" dirty="0" smtClean="0"/>
              <a:t>状态转移图：</a:t>
            </a:r>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60</a:t>
            </a:fld>
            <a:endParaRPr lang="en-US" altLang="zh-CN"/>
          </a:p>
        </p:txBody>
      </p:sp>
      <p:graphicFrame>
        <p:nvGraphicFramePr>
          <p:cNvPr id="7" name="对象 6"/>
          <p:cNvGraphicFramePr>
            <a:graphicFrameLocks noGrp="1" noChangeAspect="1"/>
          </p:cNvGraphicFramePr>
          <p:nvPr>
            <p:extLst>
              <p:ext uri="{D42A27DB-BD31-4B8C-83A1-F6EECF244321}">
                <p14:modId xmlns:p14="http://schemas.microsoft.com/office/powerpoint/2010/main" val="4210329400"/>
              </p:ext>
            </p:extLst>
          </p:nvPr>
        </p:nvGraphicFramePr>
        <p:xfrm>
          <a:off x="489609" y="3789040"/>
          <a:ext cx="8001000" cy="1962150"/>
        </p:xfrm>
        <a:graphic>
          <a:graphicData uri="http://schemas.openxmlformats.org/presentationml/2006/ole">
            <mc:AlternateContent xmlns:mc="http://schemas.openxmlformats.org/markup-compatibility/2006">
              <mc:Choice xmlns:v="urn:schemas-microsoft-com:vml" Requires="v">
                <p:oleObj spid="_x0000_s31974" name="Photo Editor 照片" r:id="rId3" imgW="28466667" imgH="7201905" progId="">
                  <p:embed/>
                </p:oleObj>
              </mc:Choice>
              <mc:Fallback>
                <p:oleObj name="Photo Editor 照片" r:id="rId3" imgW="28466667" imgH="7201905" progId="">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09" y="3789040"/>
                        <a:ext cx="8001000" cy="196215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30971248"/>
              </p:ext>
            </p:extLst>
          </p:nvPr>
        </p:nvGraphicFramePr>
        <p:xfrm>
          <a:off x="3137329" y="1935163"/>
          <a:ext cx="1974850" cy="774700"/>
        </p:xfrm>
        <a:graphic>
          <a:graphicData uri="http://schemas.openxmlformats.org/presentationml/2006/ole">
            <mc:AlternateContent xmlns:mc="http://schemas.openxmlformats.org/markup-compatibility/2006">
              <mc:Choice xmlns:v="urn:schemas-microsoft-com:vml" Requires="v">
                <p:oleObj spid="_x0000_s31975" name="公式" r:id="rId5" imgW="647419" imgH="253890" progId="Equation.3">
                  <p:embed/>
                </p:oleObj>
              </mc:Choice>
              <mc:Fallback>
                <p:oleObj name="公式" r:id="rId5" imgW="647419" imgH="25389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7329" y="1935163"/>
                        <a:ext cx="19748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9480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ChangeArrowheads="1"/>
          </p:cNvSpPr>
          <p:nvPr>
            <p:ph type="title"/>
          </p:nvPr>
        </p:nvSpPr>
        <p:spPr>
          <a:xfrm>
            <a:off x="1143000" y="228600"/>
            <a:ext cx="6643688" cy="700088"/>
          </a:xfrm>
        </p:spPr>
        <p:txBody>
          <a:bodyPr/>
          <a:lstStyle/>
          <a:p>
            <a:pPr eaLnBrk="1" hangingPunct="1"/>
            <a:r>
              <a:rPr lang="zh-CN" altLang="en-US" sz="4400" dirty="0" smtClean="0"/>
              <a:t>触发器的特征方程</a:t>
            </a:r>
          </a:p>
        </p:txBody>
      </p:sp>
      <p:sp>
        <p:nvSpPr>
          <p:cNvPr id="17417" name="Rectangle 3"/>
          <p:cNvSpPr>
            <a:spLocks noGrp="1" noChangeArrowheads="1"/>
          </p:cNvSpPr>
          <p:nvPr>
            <p:ph type="body" sz="half" idx="1"/>
          </p:nvPr>
        </p:nvSpPr>
        <p:spPr>
          <a:xfrm>
            <a:off x="946150" y="2168525"/>
            <a:ext cx="2389188" cy="533400"/>
          </a:xfrm>
        </p:spPr>
        <p:txBody>
          <a:bodyPr/>
          <a:lstStyle/>
          <a:p>
            <a:pPr eaLnBrk="1" hangingPunct="1">
              <a:buFont typeface="Wingdings" pitchFamily="2" charset="2"/>
              <a:buNone/>
            </a:pPr>
            <a:r>
              <a:rPr lang="en-US" altLang="zh-CN" sz="2600" smtClean="0"/>
              <a:t>SR</a:t>
            </a:r>
            <a:r>
              <a:rPr lang="zh-CN" altLang="en-US" sz="2600" smtClean="0"/>
              <a:t>锁存器</a:t>
            </a:r>
          </a:p>
        </p:txBody>
      </p:sp>
      <p:sp>
        <p:nvSpPr>
          <p:cNvPr id="2" name="日期占位符 1"/>
          <p:cNvSpPr>
            <a:spLocks noGrp="1"/>
          </p:cNvSpPr>
          <p:nvPr>
            <p:ph type="dt" sz="half" idx="10"/>
          </p:nvPr>
        </p:nvSpPr>
        <p:spPr/>
        <p:txBody>
          <a:bodyPr/>
          <a:lstStyle/>
          <a:p>
            <a:pPr>
              <a:defRPr/>
            </a:pPr>
            <a:fld id="{13F1CC94-BF54-4B97-8055-20614F8A635E}" type="datetime1">
              <a:rPr lang="zh-CN" altLang="en-US" smtClean="0"/>
              <a:t>2016/5/5</a:t>
            </a:fld>
            <a:endParaRPr lang="en-US" altLang="zh-CN"/>
          </a:p>
        </p:txBody>
      </p:sp>
      <p:sp>
        <p:nvSpPr>
          <p:cNvPr id="17425" name="页脚占位符 16"/>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7415" name="灯片编号占位符 6"/>
          <p:cNvSpPr>
            <a:spLocks noGrp="1"/>
          </p:cNvSpPr>
          <p:nvPr>
            <p:ph type="sldNum" sz="quarter" idx="12"/>
          </p:nvPr>
        </p:nvSpPr>
        <p:spPr>
          <a:noFill/>
        </p:spPr>
        <p:txBody>
          <a:bodyPr/>
          <a:lstStyle/>
          <a:p>
            <a:fld id="{305EE059-3424-4D0E-9963-7CD7D4D0F6DF}" type="slidenum">
              <a:rPr lang="en-US" altLang="zh-CN" smtClean="0">
                <a:latin typeface="Arial" pitchFamily="34" charset="0"/>
              </a:rPr>
              <a:pPr/>
              <a:t>61</a:t>
            </a:fld>
            <a:endParaRPr lang="en-US" altLang="zh-CN" smtClean="0">
              <a:latin typeface="Arial" pitchFamily="34" charset="0"/>
            </a:endParaRPr>
          </a:p>
        </p:txBody>
      </p:sp>
      <p:sp>
        <p:nvSpPr>
          <p:cNvPr id="73733" name="Rectangle 5"/>
          <p:cNvSpPr>
            <a:spLocks noChangeArrowheads="1"/>
          </p:cNvSpPr>
          <p:nvPr/>
        </p:nvSpPr>
        <p:spPr bwMode="auto">
          <a:xfrm>
            <a:off x="946150" y="3248025"/>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JK</a:t>
            </a:r>
            <a:r>
              <a:rPr lang="zh-CN" altLang="en-US" sz="2600"/>
              <a:t>触发器</a:t>
            </a:r>
          </a:p>
        </p:txBody>
      </p:sp>
      <p:graphicFrame>
        <p:nvGraphicFramePr>
          <p:cNvPr id="73734" name="Object 6"/>
          <p:cNvGraphicFramePr>
            <a:graphicFrameLocks noChangeAspect="1"/>
          </p:cNvGraphicFramePr>
          <p:nvPr/>
        </p:nvGraphicFramePr>
        <p:xfrm>
          <a:off x="5484813" y="3248025"/>
          <a:ext cx="2592387" cy="576263"/>
        </p:xfrm>
        <a:graphic>
          <a:graphicData uri="http://schemas.openxmlformats.org/presentationml/2006/ole">
            <mc:AlternateContent xmlns:mc="http://schemas.openxmlformats.org/markup-compatibility/2006">
              <mc:Choice xmlns:v="urn:schemas-microsoft-com:vml" Requires="v">
                <p:oleObj spid="_x0000_s18086" name="Equation" r:id="rId4" imgW="1143000" imgH="253800" progId="">
                  <p:embed/>
                </p:oleObj>
              </mc:Choice>
              <mc:Fallback>
                <p:oleObj name="Equation" r:id="rId4" imgW="1143000" imgH="25380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4813" y="3248025"/>
                        <a:ext cx="25923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5" name="Rectangle 7"/>
          <p:cNvSpPr>
            <a:spLocks noChangeArrowheads="1"/>
          </p:cNvSpPr>
          <p:nvPr/>
        </p:nvSpPr>
        <p:spPr bwMode="auto">
          <a:xfrm>
            <a:off x="946150" y="4329113"/>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T</a:t>
            </a:r>
            <a:r>
              <a:rPr lang="zh-CN" altLang="en-US" sz="2600"/>
              <a:t>触发器</a:t>
            </a:r>
          </a:p>
        </p:txBody>
      </p:sp>
      <p:sp>
        <p:nvSpPr>
          <p:cNvPr id="73737" name="Rectangle 9"/>
          <p:cNvSpPr>
            <a:spLocks noChangeArrowheads="1"/>
          </p:cNvSpPr>
          <p:nvPr/>
        </p:nvSpPr>
        <p:spPr bwMode="auto">
          <a:xfrm>
            <a:off x="946150" y="5553075"/>
            <a:ext cx="2098675" cy="5334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t>D</a:t>
            </a:r>
            <a:r>
              <a:rPr lang="zh-CN" altLang="en-US" sz="2600"/>
              <a:t>触发器</a:t>
            </a:r>
          </a:p>
        </p:txBody>
      </p:sp>
      <p:graphicFrame>
        <p:nvGraphicFramePr>
          <p:cNvPr id="73738" name="Object 10"/>
          <p:cNvGraphicFramePr>
            <a:graphicFrameLocks noChangeAspect="1"/>
          </p:cNvGraphicFramePr>
          <p:nvPr/>
        </p:nvGraphicFramePr>
        <p:xfrm>
          <a:off x="5584825" y="5610225"/>
          <a:ext cx="1325563" cy="519113"/>
        </p:xfrm>
        <a:graphic>
          <a:graphicData uri="http://schemas.openxmlformats.org/presentationml/2006/ole">
            <mc:AlternateContent xmlns:mc="http://schemas.openxmlformats.org/markup-compatibility/2006">
              <mc:Choice xmlns:v="urn:schemas-microsoft-com:vml" Requires="v">
                <p:oleObj spid="_x0000_s18087" name="Equation" r:id="rId6" imgW="583920" imgH="228600" progId="">
                  <p:embed/>
                </p:oleObj>
              </mc:Choice>
              <mc:Fallback>
                <p:oleObj name="Equation" r:id="rId6" imgW="583920" imgH="228600" progId="">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4825" y="5610225"/>
                        <a:ext cx="1325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3739" name="Picture 11"/>
          <p:cNvPicPr>
            <a:picLocks noChangeAspect="1" noChangeArrowheads="1"/>
          </p:cNvPicPr>
          <p:nvPr/>
        </p:nvPicPr>
        <p:blipFill>
          <a:blip r:embed="rId8" cstate="print"/>
          <a:srcRect/>
          <a:stretch>
            <a:fillRect/>
          </a:stretch>
        </p:blipFill>
        <p:spPr bwMode="auto">
          <a:xfrm>
            <a:off x="3538538" y="5476875"/>
            <a:ext cx="1028700" cy="652463"/>
          </a:xfrm>
          <a:prstGeom prst="rect">
            <a:avLst/>
          </a:prstGeom>
          <a:noFill/>
          <a:ln w="9525">
            <a:noFill/>
            <a:miter lim="800000"/>
            <a:headEnd/>
            <a:tailEnd/>
          </a:ln>
        </p:spPr>
      </p:pic>
      <p:pic>
        <p:nvPicPr>
          <p:cNvPr id="73740" name="Picture 12"/>
          <p:cNvPicPr>
            <a:picLocks noChangeAspect="1" noChangeArrowheads="1"/>
          </p:cNvPicPr>
          <p:nvPr/>
        </p:nvPicPr>
        <p:blipFill>
          <a:blip r:embed="rId9" cstate="print"/>
          <a:srcRect/>
          <a:stretch>
            <a:fillRect/>
          </a:stretch>
        </p:blipFill>
        <p:spPr bwMode="auto">
          <a:xfrm>
            <a:off x="3467100" y="3176588"/>
            <a:ext cx="1154113" cy="769937"/>
          </a:xfrm>
          <a:prstGeom prst="rect">
            <a:avLst/>
          </a:prstGeom>
          <a:noFill/>
          <a:ln w="9525">
            <a:noFill/>
            <a:miter lim="800000"/>
            <a:headEnd/>
            <a:tailEnd/>
          </a:ln>
        </p:spPr>
      </p:pic>
      <p:pic>
        <p:nvPicPr>
          <p:cNvPr id="17423" name="Picture 13"/>
          <p:cNvPicPr>
            <a:picLocks noChangeAspect="1" noChangeArrowheads="1"/>
          </p:cNvPicPr>
          <p:nvPr/>
        </p:nvPicPr>
        <p:blipFill>
          <a:blip r:embed="rId10" cstate="print"/>
          <a:srcRect/>
          <a:stretch>
            <a:fillRect/>
          </a:stretch>
        </p:blipFill>
        <p:spPr bwMode="auto">
          <a:xfrm>
            <a:off x="3538538" y="2095500"/>
            <a:ext cx="1152525" cy="742950"/>
          </a:xfrm>
          <a:prstGeom prst="rect">
            <a:avLst/>
          </a:prstGeom>
          <a:noFill/>
          <a:ln w="9525">
            <a:noFill/>
            <a:miter lim="800000"/>
            <a:headEnd/>
            <a:tailEnd/>
          </a:ln>
        </p:spPr>
      </p:pic>
      <p:pic>
        <p:nvPicPr>
          <p:cNvPr id="73742" name="Picture 14" descr="t-fl.gif (1624 bytes)"/>
          <p:cNvPicPr>
            <a:picLocks noChangeAspect="1" noChangeArrowheads="1"/>
          </p:cNvPicPr>
          <p:nvPr/>
        </p:nvPicPr>
        <p:blipFill>
          <a:blip r:embed="rId11" cstate="print"/>
          <a:srcRect/>
          <a:stretch>
            <a:fillRect/>
          </a:stretch>
        </p:blipFill>
        <p:spPr bwMode="auto">
          <a:xfrm>
            <a:off x="3538538" y="4256088"/>
            <a:ext cx="971550" cy="847725"/>
          </a:xfrm>
          <a:prstGeom prst="rect">
            <a:avLst/>
          </a:prstGeom>
          <a:noFill/>
          <a:ln w="9525">
            <a:noFill/>
            <a:miter lim="800000"/>
            <a:headEnd/>
            <a:tailEnd/>
          </a:ln>
        </p:spPr>
      </p:pic>
      <p:sp>
        <p:nvSpPr>
          <p:cNvPr id="18" name="Rectangle 3"/>
          <p:cNvSpPr txBox="1">
            <a:spLocks noChangeArrowheads="1"/>
          </p:cNvSpPr>
          <p:nvPr/>
        </p:nvSpPr>
        <p:spPr bwMode="auto">
          <a:xfrm>
            <a:off x="611188" y="1166813"/>
            <a:ext cx="8532812" cy="5334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Char char="l"/>
              <a:defRPr/>
            </a:pPr>
            <a:r>
              <a:rPr lang="zh-CN" altLang="en-US" sz="2600" kern="0" dirty="0">
                <a:latin typeface="+mn-lt"/>
                <a:ea typeface="+mn-ea"/>
              </a:rPr>
              <a:t>锁存器或触发器的功能特性采用特征方程进行形式描述</a:t>
            </a:r>
          </a:p>
        </p:txBody>
      </p:sp>
      <p:graphicFrame>
        <p:nvGraphicFramePr>
          <p:cNvPr id="19" name="Object 6"/>
          <p:cNvGraphicFramePr>
            <a:graphicFrameLocks noChangeAspect="1"/>
          </p:cNvGraphicFramePr>
          <p:nvPr/>
        </p:nvGraphicFramePr>
        <p:xfrm>
          <a:off x="5381625" y="4256088"/>
          <a:ext cx="1974850" cy="774700"/>
        </p:xfrm>
        <a:graphic>
          <a:graphicData uri="http://schemas.openxmlformats.org/presentationml/2006/ole">
            <mc:AlternateContent xmlns:mc="http://schemas.openxmlformats.org/markup-compatibility/2006">
              <mc:Choice xmlns:v="urn:schemas-microsoft-com:vml" Requires="v">
                <p:oleObj spid="_x0000_s18088" name="公式" r:id="rId12" imgW="647640" imgH="253800" progId="Equation.3">
                  <p:embed/>
                </p:oleObj>
              </mc:Choice>
              <mc:Fallback>
                <p:oleObj name="公式" r:id="rId12" imgW="647640" imgH="253800" progId="Equation.3">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25" y="4256088"/>
                        <a:ext cx="1974850" cy="77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7"/>
          <p:cNvGraphicFramePr>
            <a:graphicFrameLocks noChangeAspect="1"/>
          </p:cNvGraphicFramePr>
          <p:nvPr/>
        </p:nvGraphicFramePr>
        <p:xfrm>
          <a:off x="5381625" y="2095500"/>
          <a:ext cx="2976563" cy="669925"/>
        </p:xfrm>
        <a:graphic>
          <a:graphicData uri="http://schemas.openxmlformats.org/presentationml/2006/ole">
            <mc:AlternateContent xmlns:mc="http://schemas.openxmlformats.org/markup-compatibility/2006">
              <mc:Choice xmlns:v="urn:schemas-microsoft-com:vml" Requires="v">
                <p:oleObj spid="_x0000_s18089" name="公式" r:id="rId14" imgW="1066680" imgH="241200" progId="Equation.3">
                  <p:embed/>
                </p:oleObj>
              </mc:Choice>
              <mc:Fallback>
                <p:oleObj name="公式" r:id="rId14" imgW="1066680" imgH="2412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1625" y="2095500"/>
                        <a:ext cx="297656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42"/>
                                        </p:tgtEl>
                                        <p:attrNameLst>
                                          <p:attrName>style.visibility</p:attrName>
                                        </p:attrNameLst>
                                      </p:cBhvr>
                                      <p:to>
                                        <p:strVal val="visible"/>
                                      </p:to>
                                    </p:set>
                                  </p:childTnLst>
                                </p:cTn>
                              </p:par>
                              <p:par>
                                <p:cTn id="17" presetID="3" presetClass="entr" presetSubtype="1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73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373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3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5" grpId="0"/>
      <p:bldP spid="7373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z="4000" dirty="0"/>
              <a:t>锁存器与触发器</a:t>
            </a:r>
            <a:endParaRPr lang="zh-CN" altLang="en-US" dirty="0"/>
          </a:p>
        </p:txBody>
      </p:sp>
      <p:sp>
        <p:nvSpPr>
          <p:cNvPr id="9" name="内容占位符 8"/>
          <p:cNvSpPr>
            <a:spLocks noGrp="1"/>
          </p:cNvSpPr>
          <p:nvPr>
            <p:ph idx="1"/>
          </p:nvPr>
        </p:nvSpPr>
        <p:spPr/>
        <p:txBody>
          <a:bodyPr/>
          <a:lstStyle/>
          <a:p>
            <a:r>
              <a:rPr lang="zh-CN" altLang="en-US" sz="2400" b="1" dirty="0"/>
              <a:t>应用场合</a:t>
            </a:r>
            <a:r>
              <a:rPr lang="zh-CN" altLang="en-US" sz="2400" b="1" dirty="0" smtClean="0"/>
              <a:t>：</a:t>
            </a:r>
            <a:endParaRPr lang="en-US" altLang="zh-CN" sz="2400" b="1" dirty="0" smtClean="0"/>
          </a:p>
          <a:p>
            <a:pPr lvl="1"/>
            <a:r>
              <a:rPr lang="zh-CN" altLang="en-US" sz="2400" dirty="0"/>
              <a:t>锁存器：数据有效迟后于使能有效</a:t>
            </a:r>
            <a:endParaRPr lang="en-US" altLang="zh-CN" sz="2400" dirty="0"/>
          </a:p>
          <a:p>
            <a:pPr lvl="1"/>
            <a:r>
              <a:rPr lang="zh-CN" altLang="en-US" sz="2400" dirty="0" smtClean="0"/>
              <a:t>触发器：</a:t>
            </a:r>
            <a:r>
              <a:rPr lang="zh-CN" altLang="en-US" sz="2400" dirty="0"/>
              <a:t>数据</a:t>
            </a:r>
            <a:r>
              <a:rPr lang="zh-CN" altLang="en-US" sz="2400" dirty="0" smtClean="0"/>
              <a:t>有效</a:t>
            </a:r>
            <a:r>
              <a:rPr lang="zh-CN" altLang="en-US" sz="2400" dirty="0"/>
              <a:t>先于</a:t>
            </a:r>
            <a:r>
              <a:rPr lang="zh-CN" altLang="en-US" sz="2400" dirty="0" smtClean="0"/>
              <a:t>时钟有效</a:t>
            </a:r>
            <a:endParaRPr lang="en-US" altLang="zh-CN" sz="2400" dirty="0" smtClean="0"/>
          </a:p>
          <a:p>
            <a:r>
              <a:rPr lang="zh-CN" altLang="en-US" sz="2400" b="1" dirty="0" smtClean="0"/>
              <a:t>触发方式：</a:t>
            </a:r>
            <a:endParaRPr lang="en-US" altLang="zh-CN" sz="2400" b="1" dirty="0" smtClean="0"/>
          </a:p>
          <a:p>
            <a:pPr lvl="1"/>
            <a:r>
              <a:rPr lang="zh-CN" altLang="en-US" sz="2400" dirty="0" smtClean="0"/>
              <a:t>锁存器由</a:t>
            </a:r>
            <a:r>
              <a:rPr lang="zh-CN" altLang="en-US" sz="2400" dirty="0"/>
              <a:t>电平触发，非同步控制</a:t>
            </a:r>
            <a:r>
              <a:rPr lang="zh-CN" altLang="en-US" sz="2400" dirty="0" smtClean="0"/>
              <a:t>。</a:t>
            </a:r>
            <a:endParaRPr lang="en-US" altLang="zh-CN" sz="2400" dirty="0" smtClean="0"/>
          </a:p>
          <a:p>
            <a:pPr lvl="1"/>
            <a:r>
              <a:rPr lang="zh-CN" altLang="en-US" sz="2400" dirty="0" smtClean="0"/>
              <a:t>触发器由</a:t>
            </a:r>
            <a:r>
              <a:rPr lang="zh-CN" altLang="en-US" sz="2400" dirty="0"/>
              <a:t>时钟沿触发，同步控制</a:t>
            </a:r>
            <a:r>
              <a:rPr lang="zh-CN" altLang="en-US" sz="2400" dirty="0" smtClean="0"/>
              <a:t>。</a:t>
            </a:r>
            <a:endParaRPr lang="en-US" altLang="zh-CN" sz="2400" dirty="0" smtClean="0"/>
          </a:p>
          <a:p>
            <a:r>
              <a:rPr lang="zh-CN" altLang="en-US" sz="2400" dirty="0"/>
              <a:t>锁存器</a:t>
            </a:r>
            <a:r>
              <a:rPr lang="zh-CN" altLang="en-US" sz="2400" dirty="0" smtClean="0"/>
              <a:t>对</a:t>
            </a:r>
            <a:r>
              <a:rPr lang="zh-CN" altLang="en-US" sz="2400" dirty="0"/>
              <a:t>输入电平敏感，受布线延迟影响较大，很难保证输出没有毛刺产生；触发器则不易产生毛刺</a:t>
            </a:r>
            <a:r>
              <a:rPr lang="zh-CN" altLang="en-US" sz="2400" dirty="0" smtClean="0"/>
              <a:t>。</a:t>
            </a:r>
            <a:endParaRPr lang="en-US" altLang="zh-CN" sz="2400" dirty="0" smtClean="0"/>
          </a:p>
          <a:p>
            <a:r>
              <a:rPr lang="zh-CN" altLang="en-US" sz="2400" dirty="0"/>
              <a:t>如果使用门电路来搭建锁存器</a:t>
            </a:r>
            <a:r>
              <a:rPr lang="zh-CN" altLang="en-US" sz="2400" dirty="0" smtClean="0"/>
              <a:t>和</a:t>
            </a:r>
            <a:r>
              <a:rPr lang="zh-CN" altLang="en-US" sz="2400" dirty="0"/>
              <a:t>触发器，则锁存器消耗的门资源比触发器要少，这是锁存器</a:t>
            </a:r>
            <a:r>
              <a:rPr lang="zh-CN" altLang="en-US" sz="2400" dirty="0" smtClean="0"/>
              <a:t>比</a:t>
            </a:r>
            <a:r>
              <a:rPr lang="zh-CN" altLang="en-US" sz="2400" dirty="0"/>
              <a:t>触发器优越的地方</a:t>
            </a:r>
            <a:r>
              <a:rPr lang="zh-CN" altLang="en-US" sz="2400" dirty="0" smtClean="0"/>
              <a:t>。</a:t>
            </a:r>
            <a:endParaRPr lang="en-US" altLang="zh-CN" sz="2400" dirty="0" smtClean="0"/>
          </a:p>
          <a:p>
            <a:r>
              <a:rPr lang="zh-CN" altLang="en-US" sz="2400" dirty="0" smtClean="0"/>
              <a:t>锁存器的静态</a:t>
            </a:r>
            <a:r>
              <a:rPr lang="zh-CN" altLang="en-US" sz="2400" dirty="0"/>
              <a:t>时序</a:t>
            </a:r>
            <a:r>
              <a:rPr lang="zh-CN" altLang="en-US" sz="2400" dirty="0" smtClean="0"/>
              <a:t>分析极为</a:t>
            </a:r>
            <a:r>
              <a:rPr lang="zh-CN" altLang="en-US" sz="2400" dirty="0"/>
              <a:t>复杂。</a:t>
            </a:r>
          </a:p>
        </p:txBody>
      </p:sp>
      <p:sp>
        <p:nvSpPr>
          <p:cNvPr id="5" name="日期占位符 4"/>
          <p:cNvSpPr>
            <a:spLocks noGrp="1"/>
          </p:cNvSpPr>
          <p:nvPr>
            <p:ph type="dt" sz="half" idx="10"/>
          </p:nvPr>
        </p:nvSpPr>
        <p:spPr/>
        <p:txBody>
          <a:bodyPr/>
          <a:lstStyle/>
          <a:p>
            <a:pPr>
              <a:defRPr/>
            </a:pPr>
            <a:fld id="{EBF8E2B0-F64B-4EC3-B959-166B0D734DBA}" type="datetime1">
              <a:rPr lang="zh-CN" altLang="en-US" smtClean="0"/>
              <a:t>2016/5/5</a:t>
            </a:fld>
            <a:endParaRPr lang="en-US" altLang="zh-CN"/>
          </a:p>
        </p:txBody>
      </p:sp>
      <p:sp>
        <p:nvSpPr>
          <p:cNvPr id="6" name="页脚占位符 5"/>
          <p:cNvSpPr>
            <a:spLocks noGrp="1"/>
          </p:cNvSpPr>
          <p:nvPr>
            <p:ph type="ftr" sz="quarter" idx="11"/>
          </p:nvPr>
        </p:nvSpPr>
        <p:spPr/>
        <p:txBody>
          <a:bodyPr/>
          <a:lstStyle/>
          <a:p>
            <a:pPr>
              <a:defRPr/>
            </a:pPr>
            <a:r>
              <a:rPr lang="zh-CN" altLang="en-US" dirty="0" smtClean="0"/>
              <a:t>第</a:t>
            </a:r>
            <a:r>
              <a:rPr lang="en-US" altLang="zh-CN" dirty="0" smtClean="0"/>
              <a:t>7</a:t>
            </a:r>
            <a:r>
              <a:rPr lang="zh-CN" altLang="en-US" dirty="0" smtClean="0"/>
              <a:t>章时序逻辑设计原理</a:t>
            </a:r>
            <a:endParaRPr lang="en-US" altLang="zh-CN" dirty="0"/>
          </a:p>
        </p:txBody>
      </p:sp>
      <p:sp>
        <p:nvSpPr>
          <p:cNvPr id="7" name="灯片编号占位符 6"/>
          <p:cNvSpPr>
            <a:spLocks noGrp="1"/>
          </p:cNvSpPr>
          <p:nvPr>
            <p:ph type="sldNum" sz="quarter" idx="12"/>
          </p:nvPr>
        </p:nvSpPr>
        <p:spPr/>
        <p:txBody>
          <a:bodyPr/>
          <a:lstStyle/>
          <a:p>
            <a:pPr>
              <a:defRPr/>
            </a:pPr>
            <a:fld id="{C24551C5-B31C-4F28-B40C-51C9AD639DAD}" type="slidenum">
              <a:rPr lang="zh-CN" altLang="en-US" smtClean="0"/>
              <a:pPr>
                <a:defRPr/>
              </a:pPr>
              <a:t>62</a:t>
            </a:fld>
            <a:endParaRPr lang="en-US" altLang="zh-CN"/>
          </a:p>
        </p:txBody>
      </p:sp>
    </p:spTree>
    <p:extLst>
      <p:ext uri="{BB962C8B-B14F-4D97-AF65-F5344CB8AC3E}">
        <p14:creationId xmlns:p14="http://schemas.microsoft.com/office/powerpoint/2010/main" val="3464516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Box 54"/>
          <p:cNvSpPr txBox="1">
            <a:spLocks noChangeArrowheads="1"/>
          </p:cNvSpPr>
          <p:nvPr/>
        </p:nvSpPr>
        <p:spPr bwMode="auto">
          <a:xfrm>
            <a:off x="2227040" y="5061909"/>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dirty="0">
                <a:latin typeface="Tahoma" pitchFamily="34" charset="0"/>
                <a:ea typeface="黑体" pitchFamily="2" charset="-122"/>
              </a:rPr>
              <a:t>C</a:t>
            </a:r>
          </a:p>
        </p:txBody>
      </p:sp>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57200" y="1120502"/>
            <a:ext cx="8686800" cy="1081212"/>
          </a:xfrm>
        </p:spPr>
        <p:txBody>
          <a:bodyPr/>
          <a:lstStyle/>
          <a:p>
            <a:r>
              <a:rPr lang="zh-CN" altLang="en-US" sz="2800" dirty="0" smtClean="0"/>
              <a:t>目的：设计存储元件</a:t>
            </a:r>
            <a:endParaRPr lang="en-US" altLang="zh-CN" sz="2800" dirty="0" smtClean="0"/>
          </a:p>
          <a:p>
            <a:r>
              <a:rPr lang="zh-CN" altLang="en-US" sz="2800" dirty="0" smtClean="0"/>
              <a:t>方法：构建双稳态电路</a:t>
            </a:r>
            <a:endParaRPr lang="en-US" altLang="zh-CN" sz="2800" dirty="0" smtClean="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63</a:t>
            </a:fld>
            <a:endParaRPr lang="en-US" altLang="zh-CN"/>
          </a:p>
        </p:txBody>
      </p:sp>
      <p:grpSp>
        <p:nvGrpSpPr>
          <p:cNvPr id="7" name="Group 35"/>
          <p:cNvGrpSpPr>
            <a:grpSpLocks/>
          </p:cNvGrpSpPr>
          <p:nvPr/>
        </p:nvGrpSpPr>
        <p:grpSpPr bwMode="auto">
          <a:xfrm>
            <a:off x="671235" y="2335538"/>
            <a:ext cx="2435225" cy="1600200"/>
            <a:chOff x="1200" y="2064"/>
            <a:chExt cx="1534" cy="1008"/>
          </a:xfrm>
        </p:grpSpPr>
        <p:sp>
          <p:nvSpPr>
            <p:cNvPr id="8" name="AutoShape 36"/>
            <p:cNvSpPr>
              <a:spLocks noChangeArrowheads="1"/>
            </p:cNvSpPr>
            <p:nvPr/>
          </p:nvSpPr>
          <p:spPr bwMode="auto">
            <a:xfrm rot="5400000">
              <a:off x="1464" y="208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37"/>
            <p:cNvSpPr>
              <a:spLocks noChangeArrowheads="1"/>
            </p:cNvSpPr>
            <p:nvPr/>
          </p:nvSpPr>
          <p:spPr bwMode="auto">
            <a:xfrm>
              <a:off x="1728" y="216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8"/>
            <p:cNvSpPr>
              <a:spLocks noChangeShapeType="1"/>
            </p:cNvSpPr>
            <p:nvPr/>
          </p:nvSpPr>
          <p:spPr bwMode="auto">
            <a:xfrm>
              <a:off x="1200" y="220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39"/>
            <p:cNvSpPr>
              <a:spLocks noChangeShapeType="1"/>
            </p:cNvSpPr>
            <p:nvPr/>
          </p:nvSpPr>
          <p:spPr bwMode="auto">
            <a:xfrm>
              <a:off x="1824" y="220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AutoShape 40"/>
            <p:cNvSpPr>
              <a:spLocks noChangeArrowheads="1"/>
            </p:cNvSpPr>
            <p:nvPr/>
          </p:nvSpPr>
          <p:spPr bwMode="auto">
            <a:xfrm rot="5400000">
              <a:off x="1464" y="2808"/>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41"/>
            <p:cNvSpPr>
              <a:spLocks noChangeArrowheads="1"/>
            </p:cNvSpPr>
            <p:nvPr/>
          </p:nvSpPr>
          <p:spPr bwMode="auto">
            <a:xfrm>
              <a:off x="1728" y="28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42"/>
            <p:cNvSpPr>
              <a:spLocks noChangeShapeType="1"/>
            </p:cNvSpPr>
            <p:nvPr/>
          </p:nvSpPr>
          <p:spPr bwMode="auto">
            <a:xfrm>
              <a:off x="1200" y="2928"/>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43"/>
            <p:cNvSpPr>
              <a:spLocks noChangeShapeType="1"/>
            </p:cNvSpPr>
            <p:nvPr/>
          </p:nvSpPr>
          <p:spPr bwMode="auto">
            <a:xfrm>
              <a:off x="1824" y="2928"/>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44"/>
            <p:cNvSpPr>
              <a:spLocks noChangeShapeType="1"/>
            </p:cNvSpPr>
            <p:nvPr/>
          </p:nvSpPr>
          <p:spPr bwMode="auto">
            <a:xfrm>
              <a:off x="2016" y="220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45"/>
            <p:cNvSpPr>
              <a:spLocks noChangeShapeType="1"/>
            </p:cNvSpPr>
            <p:nvPr/>
          </p:nvSpPr>
          <p:spPr bwMode="auto">
            <a:xfrm flipV="1">
              <a:off x="2016" y="2736"/>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46"/>
            <p:cNvSpPr>
              <a:spLocks noChangeShapeType="1"/>
            </p:cNvSpPr>
            <p:nvPr/>
          </p:nvSpPr>
          <p:spPr bwMode="auto">
            <a:xfrm>
              <a:off x="1200" y="220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47"/>
            <p:cNvSpPr>
              <a:spLocks noChangeShapeType="1"/>
            </p:cNvSpPr>
            <p:nvPr/>
          </p:nvSpPr>
          <p:spPr bwMode="auto">
            <a:xfrm>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48"/>
            <p:cNvSpPr>
              <a:spLocks noChangeShapeType="1"/>
            </p:cNvSpPr>
            <p:nvPr/>
          </p:nvSpPr>
          <p:spPr bwMode="auto">
            <a:xfrm>
              <a:off x="1200" y="2736"/>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49"/>
            <p:cNvSpPr>
              <a:spLocks noChangeShapeType="1"/>
            </p:cNvSpPr>
            <p:nvPr/>
          </p:nvSpPr>
          <p:spPr bwMode="auto">
            <a:xfrm flipV="1">
              <a:off x="1200" y="2400"/>
              <a:ext cx="816"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Text Box 50"/>
            <p:cNvSpPr txBox="1">
              <a:spLocks noChangeArrowheads="1"/>
            </p:cNvSpPr>
            <p:nvPr/>
          </p:nvSpPr>
          <p:spPr bwMode="auto">
            <a:xfrm>
              <a:off x="2400" y="2064"/>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23" name="Text Box 51"/>
            <p:cNvSpPr txBox="1">
              <a:spLocks noChangeArrowheads="1"/>
            </p:cNvSpPr>
            <p:nvPr/>
          </p:nvSpPr>
          <p:spPr bwMode="auto">
            <a:xfrm>
              <a:off x="2400" y="2784"/>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grpSp>
      <p:grpSp>
        <p:nvGrpSpPr>
          <p:cNvPr id="24" name="Group 4"/>
          <p:cNvGrpSpPr>
            <a:grpSpLocks/>
          </p:cNvGrpSpPr>
          <p:nvPr/>
        </p:nvGrpSpPr>
        <p:grpSpPr bwMode="auto">
          <a:xfrm>
            <a:off x="3280551" y="2204864"/>
            <a:ext cx="2424356" cy="1730874"/>
            <a:chOff x="874" y="855"/>
            <a:chExt cx="2131" cy="1257"/>
          </a:xfrm>
        </p:grpSpPr>
        <p:grpSp>
          <p:nvGrpSpPr>
            <p:cNvPr id="25" name="Group 5"/>
            <p:cNvGrpSpPr>
              <a:grpSpLocks/>
            </p:cNvGrpSpPr>
            <p:nvPr/>
          </p:nvGrpSpPr>
          <p:grpSpPr bwMode="auto">
            <a:xfrm>
              <a:off x="1488" y="912"/>
              <a:ext cx="624" cy="384"/>
              <a:chOff x="2064" y="1536"/>
              <a:chExt cx="624" cy="384"/>
            </a:xfrm>
          </p:grpSpPr>
          <p:sp>
            <p:nvSpPr>
              <p:cNvPr id="47" name="Arc 6"/>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7"/>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8"/>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Oval 9"/>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10"/>
            <p:cNvSpPr>
              <a:spLocks noChangeShapeType="1"/>
            </p:cNvSpPr>
            <p:nvPr/>
          </p:nvSpPr>
          <p:spPr bwMode="auto">
            <a:xfrm flipH="1">
              <a:off x="1104" y="100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7" name="Group 11"/>
            <p:cNvGrpSpPr>
              <a:grpSpLocks/>
            </p:cNvGrpSpPr>
            <p:nvPr/>
          </p:nvGrpSpPr>
          <p:grpSpPr bwMode="auto">
            <a:xfrm>
              <a:off x="1488" y="1680"/>
              <a:ext cx="624" cy="384"/>
              <a:chOff x="2064" y="1536"/>
              <a:chExt cx="624" cy="384"/>
            </a:xfrm>
          </p:grpSpPr>
          <p:sp>
            <p:nvSpPr>
              <p:cNvPr id="43" name="Arc 12"/>
              <p:cNvSpPr>
                <a:spLocks/>
              </p:cNvSpPr>
              <p:nvPr/>
            </p:nvSpPr>
            <p:spPr bwMode="auto">
              <a:xfrm>
                <a:off x="2064" y="153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rc 13"/>
              <p:cNvSpPr>
                <a:spLocks/>
              </p:cNvSpPr>
              <p:nvPr/>
            </p:nvSpPr>
            <p:spPr bwMode="auto">
              <a:xfrm flipV="1">
                <a:off x="2064" y="172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14"/>
              <p:cNvSpPr>
                <a:spLocks/>
              </p:cNvSpPr>
              <p:nvPr/>
            </p:nvSpPr>
            <p:spPr bwMode="auto">
              <a:xfrm>
                <a:off x="2064" y="1536"/>
                <a:ext cx="96" cy="375"/>
              </a:xfrm>
              <a:custGeom>
                <a:avLst/>
                <a:gdLst>
                  <a:gd name="G0" fmla="+- 0 0 0"/>
                  <a:gd name="G1" fmla="+- 21600 0 0"/>
                  <a:gd name="G2" fmla="+- 21600 0 0"/>
                  <a:gd name="T0" fmla="*/ 0 w 21600"/>
                  <a:gd name="T1" fmla="*/ 0 h 42159"/>
                  <a:gd name="T2" fmla="*/ 6625 w 21600"/>
                  <a:gd name="T3" fmla="*/ 42159 h 42159"/>
                  <a:gd name="T4" fmla="*/ 0 w 21600"/>
                  <a:gd name="T5" fmla="*/ 21600 h 42159"/>
                </a:gdLst>
                <a:ahLst/>
                <a:cxnLst>
                  <a:cxn ang="0">
                    <a:pos x="T0" y="T1"/>
                  </a:cxn>
                  <a:cxn ang="0">
                    <a:pos x="T2" y="T3"/>
                  </a:cxn>
                  <a:cxn ang="0">
                    <a:pos x="T4" y="T5"/>
                  </a:cxn>
                </a:cxnLst>
                <a:rect l="0" t="0" r="r" b="b"/>
                <a:pathLst>
                  <a:path w="21600" h="42159" fill="none" extrusionOk="0">
                    <a:moveTo>
                      <a:pt x="-1" y="0"/>
                    </a:moveTo>
                    <a:cubicBezTo>
                      <a:pt x="11929" y="0"/>
                      <a:pt x="21600" y="9670"/>
                      <a:pt x="21600" y="21600"/>
                    </a:cubicBezTo>
                    <a:cubicBezTo>
                      <a:pt x="21600" y="30976"/>
                      <a:pt x="15550" y="39282"/>
                      <a:pt x="6624" y="42158"/>
                    </a:cubicBezTo>
                  </a:path>
                  <a:path w="21600" h="42159" stroke="0" extrusionOk="0">
                    <a:moveTo>
                      <a:pt x="-1" y="0"/>
                    </a:moveTo>
                    <a:cubicBezTo>
                      <a:pt x="11929" y="0"/>
                      <a:pt x="21600" y="9670"/>
                      <a:pt x="21600" y="21600"/>
                    </a:cubicBezTo>
                    <a:cubicBezTo>
                      <a:pt x="21600" y="30976"/>
                      <a:pt x="15550" y="39282"/>
                      <a:pt x="6624" y="42158"/>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Oval 15"/>
              <p:cNvSpPr>
                <a:spLocks noChangeArrowheads="1"/>
              </p:cNvSpPr>
              <p:nvPr/>
            </p:nvSpPr>
            <p:spPr bwMode="auto">
              <a:xfrm>
                <a:off x="2592" y="168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Line 16"/>
            <p:cNvSpPr>
              <a:spLocks noChangeShapeType="1"/>
            </p:cNvSpPr>
            <p:nvPr/>
          </p:nvSpPr>
          <p:spPr bwMode="auto">
            <a:xfrm flipH="1">
              <a:off x="1104" y="1968"/>
              <a:ext cx="48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7"/>
            <p:cNvSpPr>
              <a:spLocks noChangeShapeType="1"/>
            </p:cNvSpPr>
            <p:nvPr/>
          </p:nvSpPr>
          <p:spPr bwMode="auto">
            <a:xfrm>
              <a:off x="1296" y="1200"/>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8"/>
            <p:cNvSpPr>
              <a:spLocks noChangeShapeType="1"/>
            </p:cNvSpPr>
            <p:nvPr/>
          </p:nvSpPr>
          <p:spPr bwMode="auto">
            <a:xfrm>
              <a:off x="2112" y="1104"/>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9"/>
            <p:cNvSpPr>
              <a:spLocks noChangeShapeType="1"/>
            </p:cNvSpPr>
            <p:nvPr/>
          </p:nvSpPr>
          <p:spPr bwMode="auto">
            <a:xfrm>
              <a:off x="1296" y="1776"/>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0"/>
            <p:cNvSpPr>
              <a:spLocks noChangeShapeType="1"/>
            </p:cNvSpPr>
            <p:nvPr/>
          </p:nvSpPr>
          <p:spPr bwMode="auto">
            <a:xfrm>
              <a:off x="2112" y="187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21"/>
            <p:cNvSpPr>
              <a:spLocks noChangeShapeType="1"/>
            </p:cNvSpPr>
            <p:nvPr/>
          </p:nvSpPr>
          <p:spPr bwMode="auto">
            <a:xfrm>
              <a:off x="2304" y="110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22"/>
            <p:cNvSpPr>
              <a:spLocks noChangeShapeType="1"/>
            </p:cNvSpPr>
            <p:nvPr/>
          </p:nvSpPr>
          <p:spPr bwMode="auto">
            <a:xfrm flipV="1">
              <a:off x="2304" y="1680"/>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3"/>
            <p:cNvSpPr>
              <a:spLocks noChangeShapeType="1"/>
            </p:cNvSpPr>
            <p:nvPr/>
          </p:nvSpPr>
          <p:spPr bwMode="auto">
            <a:xfrm>
              <a:off x="1296" y="1191"/>
              <a:ext cx="0" cy="15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4"/>
            <p:cNvSpPr>
              <a:spLocks noChangeShapeType="1"/>
            </p:cNvSpPr>
            <p:nvPr/>
          </p:nvSpPr>
          <p:spPr bwMode="auto">
            <a:xfrm>
              <a:off x="1296" y="1335"/>
              <a:ext cx="1008" cy="345"/>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5"/>
            <p:cNvSpPr>
              <a:spLocks noChangeShapeType="1"/>
            </p:cNvSpPr>
            <p:nvPr/>
          </p:nvSpPr>
          <p:spPr bwMode="auto">
            <a:xfrm>
              <a:off x="1296" y="1632"/>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6"/>
            <p:cNvSpPr>
              <a:spLocks noChangeShapeType="1"/>
            </p:cNvSpPr>
            <p:nvPr/>
          </p:nvSpPr>
          <p:spPr bwMode="auto">
            <a:xfrm flipV="1">
              <a:off x="1296" y="1296"/>
              <a:ext cx="1008" cy="3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Text Box 27"/>
            <p:cNvSpPr txBox="1">
              <a:spLocks noChangeArrowheads="1"/>
            </p:cNvSpPr>
            <p:nvPr/>
          </p:nvSpPr>
          <p:spPr bwMode="auto">
            <a:xfrm>
              <a:off x="2688" y="951"/>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Q</a:t>
              </a:r>
            </a:p>
          </p:txBody>
        </p:sp>
        <p:sp>
          <p:nvSpPr>
            <p:cNvPr id="40" name="Text Box 28"/>
            <p:cNvSpPr txBox="1">
              <a:spLocks noChangeArrowheads="1"/>
            </p:cNvSpPr>
            <p:nvPr/>
          </p:nvSpPr>
          <p:spPr bwMode="auto">
            <a:xfrm>
              <a:off x="2671" y="1728"/>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t>QN</a:t>
              </a:r>
              <a:endParaRPr lang="en-US" altLang="zh-CN" dirty="0"/>
            </a:p>
          </p:txBody>
        </p:sp>
        <p:sp>
          <p:nvSpPr>
            <p:cNvPr id="41" name="Text Box 29"/>
            <p:cNvSpPr txBox="1">
              <a:spLocks noChangeArrowheads="1"/>
            </p:cNvSpPr>
            <p:nvPr/>
          </p:nvSpPr>
          <p:spPr bwMode="auto">
            <a:xfrm>
              <a:off x="874" y="855"/>
              <a:ext cx="2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R</a:t>
              </a:r>
            </a:p>
          </p:txBody>
        </p:sp>
        <p:sp>
          <p:nvSpPr>
            <p:cNvPr id="42" name="Text Box 30"/>
            <p:cNvSpPr txBox="1">
              <a:spLocks noChangeArrowheads="1"/>
            </p:cNvSpPr>
            <p:nvPr/>
          </p:nvSpPr>
          <p:spPr bwMode="auto">
            <a:xfrm>
              <a:off x="883" y="1824"/>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S</a:t>
              </a:r>
            </a:p>
          </p:txBody>
        </p:sp>
      </p:grpSp>
      <p:pic>
        <p:nvPicPr>
          <p:cNvPr id="51" name="图片 50"/>
          <p:cNvPicPr>
            <a:picLocks noChangeAspect="1"/>
          </p:cNvPicPr>
          <p:nvPr/>
        </p:nvPicPr>
        <p:blipFill>
          <a:blip r:embed="rId3"/>
          <a:stretch>
            <a:fillRect/>
          </a:stretch>
        </p:blipFill>
        <p:spPr>
          <a:xfrm>
            <a:off x="5780021" y="2232503"/>
            <a:ext cx="3264141" cy="1919259"/>
          </a:xfrm>
          <a:prstGeom prst="rect">
            <a:avLst/>
          </a:prstGeom>
        </p:spPr>
      </p:pic>
      <p:grpSp>
        <p:nvGrpSpPr>
          <p:cNvPr id="53" name="Group 75"/>
          <p:cNvGrpSpPr>
            <a:grpSpLocks/>
          </p:cNvGrpSpPr>
          <p:nvPr/>
        </p:nvGrpSpPr>
        <p:grpSpPr bwMode="auto">
          <a:xfrm>
            <a:off x="2536429" y="4013472"/>
            <a:ext cx="3887787" cy="2655888"/>
            <a:chOff x="1296" y="766"/>
            <a:chExt cx="2449" cy="1673"/>
          </a:xfrm>
        </p:grpSpPr>
        <p:sp>
          <p:nvSpPr>
            <p:cNvPr id="54" name="Line 5"/>
            <p:cNvSpPr>
              <a:spLocks noChangeShapeType="1"/>
            </p:cNvSpPr>
            <p:nvPr/>
          </p:nvSpPr>
          <p:spPr bwMode="auto">
            <a:xfrm>
              <a:off x="1296" y="1632"/>
              <a:ext cx="144" cy="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6"/>
            <p:cNvSpPr>
              <a:spLocks noChangeShapeType="1"/>
            </p:cNvSpPr>
            <p:nvPr/>
          </p:nvSpPr>
          <p:spPr bwMode="auto">
            <a:xfrm flipH="1">
              <a:off x="1428" y="1248"/>
              <a:ext cx="2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7"/>
            <p:cNvSpPr>
              <a:spLocks noChangeShapeType="1"/>
            </p:cNvSpPr>
            <p:nvPr/>
          </p:nvSpPr>
          <p:spPr bwMode="auto">
            <a:xfrm>
              <a:off x="1440" y="124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8"/>
            <p:cNvSpPr>
              <a:spLocks noChangeShapeType="1"/>
            </p:cNvSpPr>
            <p:nvPr/>
          </p:nvSpPr>
          <p:spPr bwMode="auto">
            <a:xfrm flipH="1">
              <a:off x="1296" y="105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8" name="Group 9"/>
            <p:cNvGrpSpPr>
              <a:grpSpLocks/>
            </p:cNvGrpSpPr>
            <p:nvPr/>
          </p:nvGrpSpPr>
          <p:grpSpPr bwMode="auto">
            <a:xfrm>
              <a:off x="1632" y="960"/>
              <a:ext cx="577" cy="384"/>
              <a:chOff x="3743" y="3168"/>
              <a:chExt cx="577" cy="384"/>
            </a:xfrm>
          </p:grpSpPr>
          <p:sp>
            <p:nvSpPr>
              <p:cNvPr id="93" name="Oval 10"/>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Arc 11"/>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2"/>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13"/>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14"/>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9" name="Group 15"/>
            <p:cNvGrpSpPr>
              <a:grpSpLocks/>
            </p:cNvGrpSpPr>
            <p:nvPr/>
          </p:nvGrpSpPr>
          <p:grpSpPr bwMode="auto">
            <a:xfrm>
              <a:off x="1632" y="1920"/>
              <a:ext cx="577" cy="384"/>
              <a:chOff x="3743" y="3168"/>
              <a:chExt cx="577" cy="384"/>
            </a:xfrm>
          </p:grpSpPr>
          <p:sp>
            <p:nvSpPr>
              <p:cNvPr id="88" name="Oval 16"/>
              <p:cNvSpPr>
                <a:spLocks noChangeArrowheads="1"/>
              </p:cNvSpPr>
              <p:nvPr/>
            </p:nvSpPr>
            <p:spPr bwMode="auto">
              <a:xfrm>
                <a:off x="4224" y="3312"/>
                <a:ext cx="96" cy="96"/>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rc 17"/>
              <p:cNvSpPr>
                <a:spLocks/>
              </p:cNvSpPr>
              <p:nvPr/>
            </p:nvSpPr>
            <p:spPr bwMode="auto">
              <a:xfrm>
                <a:off x="3984" y="3168"/>
                <a:ext cx="239" cy="384"/>
              </a:xfrm>
              <a:custGeom>
                <a:avLst/>
                <a:gdLst>
                  <a:gd name="G0" fmla="+- 2783 0 0"/>
                  <a:gd name="G1" fmla="+- 21600 0 0"/>
                  <a:gd name="G2" fmla="+- 21600 0 0"/>
                  <a:gd name="T0" fmla="*/ 0 w 24383"/>
                  <a:gd name="T1" fmla="*/ 180 h 43200"/>
                  <a:gd name="T2" fmla="*/ 2034 w 24383"/>
                  <a:gd name="T3" fmla="*/ 43187 h 43200"/>
                  <a:gd name="T4" fmla="*/ 2783 w 24383"/>
                  <a:gd name="T5" fmla="*/ 21600 h 43200"/>
                </a:gdLst>
                <a:ahLst/>
                <a:cxnLst>
                  <a:cxn ang="0">
                    <a:pos x="T0" y="T1"/>
                  </a:cxn>
                  <a:cxn ang="0">
                    <a:pos x="T2" y="T3"/>
                  </a:cxn>
                  <a:cxn ang="0">
                    <a:pos x="T4" y="T5"/>
                  </a:cxn>
                </a:cxnLst>
                <a:rect l="0" t="0" r="r" b="b"/>
                <a:pathLst>
                  <a:path w="24383" h="43200" fill="none"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path>
                  <a:path w="24383" h="43200" stroke="0" extrusionOk="0">
                    <a:moveTo>
                      <a:pt x="0" y="180"/>
                    </a:moveTo>
                    <a:cubicBezTo>
                      <a:pt x="922" y="60"/>
                      <a:pt x="1852" y="-1"/>
                      <a:pt x="2783" y="0"/>
                    </a:cubicBezTo>
                    <a:cubicBezTo>
                      <a:pt x="14712" y="0"/>
                      <a:pt x="24383" y="9670"/>
                      <a:pt x="24383" y="21600"/>
                    </a:cubicBezTo>
                    <a:cubicBezTo>
                      <a:pt x="24383" y="33529"/>
                      <a:pt x="14712" y="43200"/>
                      <a:pt x="2783" y="43200"/>
                    </a:cubicBezTo>
                    <a:cubicBezTo>
                      <a:pt x="2533" y="43200"/>
                      <a:pt x="2283" y="43195"/>
                      <a:pt x="2033" y="43187"/>
                    </a:cubicBezTo>
                    <a:lnTo>
                      <a:pt x="2783" y="21600"/>
                    </a:ln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18"/>
              <p:cNvSpPr>
                <a:spLocks noChangeShapeType="1"/>
              </p:cNvSpPr>
              <p:nvPr/>
            </p:nvSpPr>
            <p:spPr bwMode="auto">
              <a:xfrm flipH="1" flipV="1">
                <a:off x="3743" y="3168"/>
                <a:ext cx="2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19"/>
              <p:cNvSpPr>
                <a:spLocks noChangeShapeType="1"/>
              </p:cNvSpPr>
              <p:nvPr/>
            </p:nvSpPr>
            <p:spPr bwMode="auto">
              <a:xfrm flipH="1">
                <a:off x="3743" y="3552"/>
                <a:ext cx="28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 name="Line 20"/>
              <p:cNvSpPr>
                <a:spLocks noChangeShapeType="1"/>
              </p:cNvSpPr>
              <p:nvPr/>
            </p:nvSpPr>
            <p:spPr bwMode="auto">
              <a:xfrm>
                <a:off x="3743" y="3168"/>
                <a:ext cx="0" cy="38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Line 22"/>
            <p:cNvSpPr>
              <a:spLocks noChangeShapeType="1"/>
            </p:cNvSpPr>
            <p:nvPr/>
          </p:nvSpPr>
          <p:spPr bwMode="auto">
            <a:xfrm flipH="1">
              <a:off x="1296" y="2208"/>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3"/>
            <p:cNvSpPr>
              <a:spLocks noChangeShapeType="1"/>
            </p:cNvSpPr>
            <p:nvPr/>
          </p:nvSpPr>
          <p:spPr bwMode="auto">
            <a:xfrm flipH="1">
              <a:off x="1440" y="201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6"/>
            <p:cNvSpPr>
              <a:spLocks noChangeShapeType="1"/>
            </p:cNvSpPr>
            <p:nvPr/>
          </p:nvSpPr>
          <p:spPr bwMode="auto">
            <a:xfrm>
              <a:off x="2208" y="115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7"/>
            <p:cNvSpPr>
              <a:spLocks noChangeShapeType="1"/>
            </p:cNvSpPr>
            <p:nvPr/>
          </p:nvSpPr>
          <p:spPr bwMode="auto">
            <a:xfrm>
              <a:off x="3024" y="1248"/>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8"/>
            <p:cNvSpPr>
              <a:spLocks noChangeShapeType="1"/>
            </p:cNvSpPr>
            <p:nvPr/>
          </p:nvSpPr>
          <p:spPr bwMode="auto">
            <a:xfrm flipH="1">
              <a:off x="2304" y="134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Arc 30"/>
            <p:cNvSpPr>
              <a:spLocks/>
            </p:cNvSpPr>
            <p:nvPr/>
          </p:nvSpPr>
          <p:spPr bwMode="auto">
            <a:xfrm>
              <a:off x="2496" y="1056"/>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31"/>
            <p:cNvSpPr>
              <a:spLocks/>
            </p:cNvSpPr>
            <p:nvPr/>
          </p:nvSpPr>
          <p:spPr bwMode="auto">
            <a:xfrm>
              <a:off x="2496" y="105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Arc 32"/>
            <p:cNvSpPr>
              <a:spLocks/>
            </p:cNvSpPr>
            <p:nvPr/>
          </p:nvSpPr>
          <p:spPr bwMode="auto">
            <a:xfrm flipV="1">
              <a:off x="2496" y="1248"/>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Oval 33"/>
            <p:cNvSpPr>
              <a:spLocks noChangeArrowheads="1"/>
            </p:cNvSpPr>
            <p:nvPr/>
          </p:nvSpPr>
          <p:spPr bwMode="auto">
            <a:xfrm>
              <a:off x="2496" y="11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Oval 34"/>
            <p:cNvSpPr>
              <a:spLocks noChangeArrowheads="1"/>
            </p:cNvSpPr>
            <p:nvPr/>
          </p:nvSpPr>
          <p:spPr bwMode="auto">
            <a:xfrm>
              <a:off x="2496"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35"/>
            <p:cNvSpPr>
              <a:spLocks noChangeShapeType="1"/>
            </p:cNvSpPr>
            <p:nvPr/>
          </p:nvSpPr>
          <p:spPr bwMode="auto">
            <a:xfrm>
              <a:off x="2304" y="1344"/>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Arc 37"/>
            <p:cNvSpPr>
              <a:spLocks/>
            </p:cNvSpPr>
            <p:nvPr/>
          </p:nvSpPr>
          <p:spPr bwMode="auto">
            <a:xfrm>
              <a:off x="2496" y="1824"/>
              <a:ext cx="132" cy="384"/>
            </a:xfrm>
            <a:custGeom>
              <a:avLst/>
              <a:gdLst>
                <a:gd name="G0" fmla="+- 0 0 0"/>
                <a:gd name="G1" fmla="+- 21600 0 0"/>
                <a:gd name="G2" fmla="+- 21600 0 0"/>
                <a:gd name="T0" fmla="*/ 0 w 21600"/>
                <a:gd name="T1" fmla="*/ 0 h 43065"/>
                <a:gd name="T2" fmla="*/ 2411 w 21600"/>
                <a:gd name="T3" fmla="*/ 43065 h 43065"/>
                <a:gd name="T4" fmla="*/ 0 w 21600"/>
                <a:gd name="T5" fmla="*/ 21600 h 43065"/>
              </a:gdLst>
              <a:ahLst/>
              <a:cxnLst>
                <a:cxn ang="0">
                  <a:pos x="T0" y="T1"/>
                </a:cxn>
                <a:cxn ang="0">
                  <a:pos x="T2" y="T3"/>
                </a:cxn>
                <a:cxn ang="0">
                  <a:pos x="T4" y="T5"/>
                </a:cxn>
              </a:cxnLst>
              <a:rect l="0" t="0" r="r" b="b"/>
              <a:pathLst>
                <a:path w="21600" h="43065" fill="none" extrusionOk="0">
                  <a:moveTo>
                    <a:pt x="-1" y="0"/>
                  </a:moveTo>
                  <a:cubicBezTo>
                    <a:pt x="11929" y="0"/>
                    <a:pt x="21600" y="9670"/>
                    <a:pt x="21600" y="21600"/>
                  </a:cubicBezTo>
                  <a:cubicBezTo>
                    <a:pt x="21600" y="32596"/>
                    <a:pt x="13338" y="41837"/>
                    <a:pt x="2411" y="43065"/>
                  </a:cubicBezTo>
                </a:path>
                <a:path w="21600" h="43065" stroke="0" extrusionOk="0">
                  <a:moveTo>
                    <a:pt x="-1" y="0"/>
                  </a:moveTo>
                  <a:cubicBezTo>
                    <a:pt x="11929" y="0"/>
                    <a:pt x="21600" y="9670"/>
                    <a:pt x="21600" y="21600"/>
                  </a:cubicBezTo>
                  <a:cubicBezTo>
                    <a:pt x="21600" y="32596"/>
                    <a:pt x="13338" y="41837"/>
                    <a:pt x="2411" y="43065"/>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Arc 38"/>
            <p:cNvSpPr>
              <a:spLocks/>
            </p:cNvSpPr>
            <p:nvPr/>
          </p:nvSpPr>
          <p:spPr bwMode="auto">
            <a:xfrm>
              <a:off x="2496" y="1824"/>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rc 39"/>
            <p:cNvSpPr>
              <a:spLocks/>
            </p:cNvSpPr>
            <p:nvPr/>
          </p:nvSpPr>
          <p:spPr bwMode="auto">
            <a:xfrm flipV="1">
              <a:off x="2496" y="2016"/>
              <a:ext cx="528"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Oval 40"/>
            <p:cNvSpPr>
              <a:spLocks noChangeArrowheads="1"/>
            </p:cNvSpPr>
            <p:nvPr/>
          </p:nvSpPr>
          <p:spPr bwMode="auto">
            <a:xfrm>
              <a:off x="2496" y="187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Oval 41"/>
            <p:cNvSpPr>
              <a:spLocks noChangeArrowheads="1"/>
            </p:cNvSpPr>
            <p:nvPr/>
          </p:nvSpPr>
          <p:spPr bwMode="auto">
            <a:xfrm>
              <a:off x="2496"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2"/>
            <p:cNvSpPr>
              <a:spLocks noChangeShapeType="1"/>
            </p:cNvSpPr>
            <p:nvPr/>
          </p:nvSpPr>
          <p:spPr bwMode="auto">
            <a:xfrm>
              <a:off x="3024" y="2016"/>
              <a:ext cx="38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Line 43"/>
            <p:cNvSpPr>
              <a:spLocks noChangeShapeType="1"/>
            </p:cNvSpPr>
            <p:nvPr/>
          </p:nvSpPr>
          <p:spPr bwMode="auto">
            <a:xfrm flipH="1">
              <a:off x="2304" y="1920"/>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44"/>
            <p:cNvSpPr>
              <a:spLocks noChangeShapeType="1"/>
            </p:cNvSpPr>
            <p:nvPr/>
          </p:nvSpPr>
          <p:spPr bwMode="auto">
            <a:xfrm>
              <a:off x="3216" y="1248"/>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Line 45"/>
            <p:cNvSpPr>
              <a:spLocks noChangeShapeType="1"/>
            </p:cNvSpPr>
            <p:nvPr/>
          </p:nvSpPr>
          <p:spPr bwMode="auto">
            <a:xfrm>
              <a:off x="2304" y="1728"/>
              <a:ext cx="0" cy="1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46"/>
            <p:cNvSpPr>
              <a:spLocks noChangeShapeType="1"/>
            </p:cNvSpPr>
            <p:nvPr/>
          </p:nvSpPr>
          <p:spPr bwMode="auto">
            <a:xfrm flipV="1">
              <a:off x="3216" y="1824"/>
              <a:ext cx="0" cy="19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47"/>
            <p:cNvSpPr>
              <a:spLocks noChangeShapeType="1"/>
            </p:cNvSpPr>
            <p:nvPr/>
          </p:nvSpPr>
          <p:spPr bwMode="auto">
            <a:xfrm>
              <a:off x="2304" y="1536"/>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48"/>
            <p:cNvSpPr>
              <a:spLocks noChangeShapeType="1"/>
            </p:cNvSpPr>
            <p:nvPr/>
          </p:nvSpPr>
          <p:spPr bwMode="auto">
            <a:xfrm flipV="1">
              <a:off x="2304" y="1440"/>
              <a:ext cx="912" cy="2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49"/>
            <p:cNvSpPr>
              <a:spLocks noChangeShapeType="1"/>
            </p:cNvSpPr>
            <p:nvPr/>
          </p:nvSpPr>
          <p:spPr bwMode="auto">
            <a:xfrm>
              <a:off x="2196" y="2112"/>
              <a:ext cx="30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Text Box 50"/>
            <p:cNvSpPr txBox="1">
              <a:spLocks noChangeArrowheads="1"/>
            </p:cNvSpPr>
            <p:nvPr/>
          </p:nvSpPr>
          <p:spPr bwMode="auto">
            <a:xfrm>
              <a:off x="3411" y="1102"/>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itchFamily="34" charset="0"/>
                  <a:ea typeface="黑体" pitchFamily="2" charset="-122"/>
                </a:rPr>
                <a:t>Q</a:t>
              </a:r>
            </a:p>
          </p:txBody>
        </p:sp>
        <p:sp>
          <p:nvSpPr>
            <p:cNvPr id="85" name="Text Box 51"/>
            <p:cNvSpPr txBox="1">
              <a:spLocks noChangeArrowheads="1"/>
            </p:cNvSpPr>
            <p:nvPr/>
          </p:nvSpPr>
          <p:spPr bwMode="auto">
            <a:xfrm>
              <a:off x="3429" y="1870"/>
              <a:ext cx="3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smtClean="0">
                  <a:latin typeface="Tahoma" pitchFamily="34" charset="0"/>
                  <a:ea typeface="黑体" pitchFamily="2" charset="-122"/>
                </a:rPr>
                <a:t>QN</a:t>
              </a:r>
              <a:endParaRPr lang="en-US" altLang="zh-CN" dirty="0">
                <a:latin typeface="Tahoma" pitchFamily="34" charset="0"/>
                <a:ea typeface="黑体" pitchFamily="2" charset="-122"/>
              </a:endParaRPr>
            </a:p>
          </p:txBody>
        </p:sp>
        <p:sp>
          <p:nvSpPr>
            <p:cNvPr id="86" name="Text Box 70"/>
            <p:cNvSpPr txBox="1">
              <a:spLocks noChangeArrowheads="1"/>
            </p:cNvSpPr>
            <p:nvPr/>
          </p:nvSpPr>
          <p:spPr bwMode="auto">
            <a:xfrm>
              <a:off x="1346" y="766"/>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S</a:t>
              </a:r>
            </a:p>
          </p:txBody>
        </p:sp>
        <p:sp>
          <p:nvSpPr>
            <p:cNvPr id="87" name="Text Box 71"/>
            <p:cNvSpPr txBox="1">
              <a:spLocks noChangeArrowheads="1"/>
            </p:cNvSpPr>
            <p:nvPr/>
          </p:nvSpPr>
          <p:spPr bwMode="auto">
            <a:xfrm>
              <a:off x="1329" y="2206"/>
              <a:ext cx="2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FF0000"/>
                  </a:solidFill>
                  <a:latin typeface="Tahoma" pitchFamily="34" charset="0"/>
                </a:rPr>
                <a:t>R</a:t>
              </a:r>
            </a:p>
          </p:txBody>
        </p:sp>
      </p:grpSp>
      <p:grpSp>
        <p:nvGrpSpPr>
          <p:cNvPr id="98" name="Group 73"/>
          <p:cNvGrpSpPr>
            <a:grpSpLocks/>
          </p:cNvGrpSpPr>
          <p:nvPr/>
        </p:nvGrpSpPr>
        <p:grpSpPr bwMode="auto">
          <a:xfrm>
            <a:off x="1115616" y="4242072"/>
            <a:ext cx="1573213" cy="2289175"/>
            <a:chOff x="161" y="910"/>
            <a:chExt cx="991" cy="1442"/>
          </a:xfrm>
        </p:grpSpPr>
        <p:sp>
          <p:nvSpPr>
            <p:cNvPr id="99" name="Text Box 53"/>
            <p:cNvSpPr txBox="1">
              <a:spLocks noChangeArrowheads="1"/>
            </p:cNvSpPr>
            <p:nvPr/>
          </p:nvSpPr>
          <p:spPr bwMode="auto">
            <a:xfrm>
              <a:off x="161" y="910"/>
              <a:ext cx="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D</a:t>
              </a:r>
            </a:p>
          </p:txBody>
        </p:sp>
        <p:sp>
          <p:nvSpPr>
            <p:cNvPr id="100" name="Text Box 54"/>
            <p:cNvSpPr txBox="1">
              <a:spLocks noChangeArrowheads="1"/>
            </p:cNvSpPr>
            <p:nvPr/>
          </p:nvSpPr>
          <p:spPr bwMode="auto">
            <a:xfrm>
              <a:off x="178" y="148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latin typeface="Tahoma" pitchFamily="34" charset="0"/>
                  <a:ea typeface="黑体" pitchFamily="2" charset="-122"/>
                </a:rPr>
                <a:t>C</a:t>
              </a:r>
            </a:p>
          </p:txBody>
        </p:sp>
        <p:grpSp>
          <p:nvGrpSpPr>
            <p:cNvPr id="101" name="Group 56"/>
            <p:cNvGrpSpPr>
              <a:grpSpLocks/>
            </p:cNvGrpSpPr>
            <p:nvPr/>
          </p:nvGrpSpPr>
          <p:grpSpPr bwMode="auto">
            <a:xfrm>
              <a:off x="816" y="2064"/>
              <a:ext cx="336" cy="288"/>
              <a:chOff x="2448" y="1968"/>
              <a:chExt cx="336" cy="288"/>
            </a:xfrm>
          </p:grpSpPr>
          <p:sp>
            <p:nvSpPr>
              <p:cNvPr id="106" name="AutoShape 57"/>
              <p:cNvSpPr>
                <a:spLocks noChangeArrowheads="1"/>
              </p:cNvSpPr>
              <p:nvPr/>
            </p:nvSpPr>
            <p:spPr bwMode="auto">
              <a:xfrm rot="5400000">
                <a:off x="2424" y="1992"/>
                <a:ext cx="288" cy="240"/>
              </a:xfrm>
              <a:prstGeom prst="triangle">
                <a:avLst>
                  <a:gd name="adj" fmla="val 5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58"/>
              <p:cNvSpPr>
                <a:spLocks noChangeArrowheads="1"/>
              </p:cNvSpPr>
              <p:nvPr/>
            </p:nvSpPr>
            <p:spPr bwMode="auto">
              <a:xfrm>
                <a:off x="2688" y="2064"/>
                <a:ext cx="96" cy="96"/>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 name="Line 59"/>
            <p:cNvSpPr>
              <a:spLocks noChangeShapeType="1"/>
            </p:cNvSpPr>
            <p:nvPr/>
          </p:nvSpPr>
          <p:spPr bwMode="auto">
            <a:xfrm>
              <a:off x="422" y="1056"/>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60"/>
            <p:cNvSpPr>
              <a:spLocks noChangeShapeType="1"/>
            </p:cNvSpPr>
            <p:nvPr/>
          </p:nvSpPr>
          <p:spPr bwMode="auto">
            <a:xfrm>
              <a:off x="624" y="1056"/>
              <a:ext cx="0" cy="1152"/>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4" name="Line 61"/>
            <p:cNvSpPr>
              <a:spLocks noChangeShapeType="1"/>
            </p:cNvSpPr>
            <p:nvPr/>
          </p:nvSpPr>
          <p:spPr bwMode="auto">
            <a:xfrm>
              <a:off x="624" y="220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 name="Line 62"/>
            <p:cNvSpPr>
              <a:spLocks noChangeShapeType="1"/>
            </p:cNvSpPr>
            <p:nvPr/>
          </p:nvSpPr>
          <p:spPr bwMode="auto">
            <a:xfrm>
              <a:off x="422" y="1632"/>
              <a:ext cx="72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 name="矩形 107"/>
          <p:cNvSpPr/>
          <p:nvPr/>
        </p:nvSpPr>
        <p:spPr>
          <a:xfrm>
            <a:off x="6553200" y="4653561"/>
            <a:ext cx="2490962" cy="1569660"/>
          </a:xfrm>
          <a:prstGeom prst="rect">
            <a:avLst/>
          </a:prstGeom>
        </p:spPr>
        <p:txBody>
          <a:bodyPr wrap="square">
            <a:spAutoFit/>
          </a:bodyPr>
          <a:lstStyle/>
          <a:p>
            <a:r>
              <a:rPr lang="zh-CN" altLang="en-US" sz="3200" dirty="0"/>
              <a:t>两种类型：锁存器和触发器</a:t>
            </a:r>
          </a:p>
        </p:txBody>
      </p:sp>
    </p:spTree>
    <p:extLst>
      <p:ext uri="{BB962C8B-B14F-4D97-AF65-F5344CB8AC3E}">
        <p14:creationId xmlns:p14="http://schemas.microsoft.com/office/powerpoint/2010/main" val="271774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linds(horizontal)">
                                      <p:cBhvr>
                                        <p:cTn id="28" dur="500"/>
                                        <p:tgtEl>
                                          <p:spTgt spid="5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blinds(horizontal)">
                                      <p:cBhvr>
                                        <p:cTn id="35" dur="500"/>
                                        <p:tgtEl>
                                          <p:spTgt spid="9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3" grpId="0" build="p"/>
      <p:bldP spid="10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258417" y="1308448"/>
            <a:ext cx="1810544" cy="1184711"/>
          </a:xfrm>
        </p:spPr>
        <p:txBody>
          <a:bodyPr/>
          <a:lstStyle/>
          <a:p>
            <a:r>
              <a:rPr lang="zh-CN" altLang="en-US" dirty="0" smtClean="0"/>
              <a:t>主从式触发器</a:t>
            </a:r>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64</a:t>
            </a:fld>
            <a:endParaRPr lang="en-US" altLang="zh-CN"/>
          </a:p>
        </p:txBody>
      </p:sp>
      <p:graphicFrame>
        <p:nvGraphicFramePr>
          <p:cNvPr id="8" name="Object 3"/>
          <p:cNvGraphicFramePr>
            <a:graphicFrameLocks noChangeAspect="1"/>
          </p:cNvGraphicFramePr>
          <p:nvPr>
            <p:extLst>
              <p:ext uri="{D42A27DB-BD31-4B8C-83A1-F6EECF244321}">
                <p14:modId xmlns:p14="http://schemas.microsoft.com/office/powerpoint/2010/main" val="1192222829"/>
              </p:ext>
            </p:extLst>
          </p:nvPr>
        </p:nvGraphicFramePr>
        <p:xfrm>
          <a:off x="2849015" y="0"/>
          <a:ext cx="6294985" cy="1509713"/>
        </p:xfrm>
        <a:graphic>
          <a:graphicData uri="http://schemas.openxmlformats.org/presentationml/2006/ole">
            <mc:AlternateContent xmlns:mc="http://schemas.openxmlformats.org/markup-compatibility/2006">
              <mc:Choice xmlns:v="urn:schemas-microsoft-com:vml" Requires="v">
                <p:oleObj spid="_x0000_s35895" name="Artwork" r:id="rId3" imgW="4219048" imgH="1267002" progId="">
                  <p:embed/>
                </p:oleObj>
              </mc:Choice>
              <mc:Fallback>
                <p:oleObj name="Artwork" r:id="rId3" imgW="4219048" imgH="126700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015" y="0"/>
                        <a:ext cx="6294985" cy="1509713"/>
                      </a:xfrm>
                      <a:prstGeom prst="rect">
                        <a:avLst/>
                      </a:prstGeom>
                      <a:noFill/>
                      <a:ln>
                        <a:noFill/>
                      </a:ln>
                      <a:effectLst/>
                      <a:extLst/>
                    </p:spPr>
                  </p:pic>
                </p:oleObj>
              </mc:Fallback>
            </mc:AlternateContent>
          </a:graphicData>
        </a:graphic>
      </p:graphicFrame>
      <p:pic>
        <p:nvPicPr>
          <p:cNvPr id="10" name="Picture 3"/>
          <p:cNvPicPr>
            <a:picLocks noChangeAspect="1" noChangeArrowheads="1"/>
          </p:cNvPicPr>
          <p:nvPr/>
        </p:nvPicPr>
        <p:blipFill rotWithShape="1">
          <a:blip r:embed="rId5" cstate="print"/>
          <a:srcRect r="10038" b="50978"/>
          <a:stretch/>
        </p:blipFill>
        <p:spPr bwMode="auto">
          <a:xfrm>
            <a:off x="2590800" y="1542937"/>
            <a:ext cx="65532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noChangeArrowheads="1"/>
          </p:cNvPicPr>
          <p:nvPr/>
        </p:nvPicPr>
        <p:blipFill>
          <a:blip r:embed="rId6" cstate="print"/>
          <a:srcRect/>
          <a:stretch>
            <a:fillRect/>
          </a:stretch>
        </p:blipFill>
        <p:spPr bwMode="auto">
          <a:xfrm>
            <a:off x="1835697" y="4057650"/>
            <a:ext cx="7256956" cy="264795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31592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1" y="185720"/>
            <a:ext cx="1411660" cy="742950"/>
          </a:xfrm>
        </p:spPr>
        <p:txBody>
          <a:bodyPr/>
          <a:lstStyle/>
          <a:p>
            <a:r>
              <a:rPr lang="zh-CN" altLang="en-US" dirty="0"/>
              <a:t>小结</a:t>
            </a:r>
          </a:p>
        </p:txBody>
      </p:sp>
      <p:sp>
        <p:nvSpPr>
          <p:cNvPr id="3" name="内容占位符 2"/>
          <p:cNvSpPr>
            <a:spLocks noGrp="1"/>
          </p:cNvSpPr>
          <p:nvPr>
            <p:ph idx="1"/>
          </p:nvPr>
        </p:nvSpPr>
        <p:spPr>
          <a:xfrm>
            <a:off x="457200" y="1239839"/>
            <a:ext cx="3479304" cy="532978"/>
          </a:xfrm>
        </p:spPr>
        <p:txBody>
          <a:bodyPr/>
          <a:lstStyle/>
          <a:p>
            <a:r>
              <a:rPr lang="zh-CN" altLang="en-US" dirty="0" smtClean="0"/>
              <a:t>边沿触发器</a:t>
            </a:r>
            <a:endParaRPr lang="zh-CN" altLang="en-US" dirty="0"/>
          </a:p>
        </p:txBody>
      </p:sp>
      <p:sp>
        <p:nvSpPr>
          <p:cNvPr id="4" name="日期占位符 3"/>
          <p:cNvSpPr>
            <a:spLocks noGrp="1"/>
          </p:cNvSpPr>
          <p:nvPr>
            <p:ph type="dt" sz="half" idx="10"/>
          </p:nvPr>
        </p:nvSpPr>
        <p:spPr/>
        <p:txBody>
          <a:bodyPr/>
          <a:lstStyle/>
          <a:p>
            <a:pPr>
              <a:defRPr/>
            </a:pPr>
            <a:fld id="{ECF0648D-84B6-46C3-B9FB-97708EC3558A}" type="datetime1">
              <a:rPr lang="zh-CN" altLang="en-US" smtClean="0"/>
              <a:t>2016/5/5</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6" name="灯片编号占位符 5"/>
          <p:cNvSpPr>
            <a:spLocks noGrp="1"/>
          </p:cNvSpPr>
          <p:nvPr>
            <p:ph type="sldNum" sz="quarter" idx="12"/>
          </p:nvPr>
        </p:nvSpPr>
        <p:spPr/>
        <p:txBody>
          <a:bodyPr/>
          <a:lstStyle/>
          <a:p>
            <a:pPr>
              <a:defRPr/>
            </a:pPr>
            <a:fld id="{9FA417FE-F425-4737-9F54-FC407C36B58E}" type="slidenum">
              <a:rPr lang="en-US" altLang="zh-CN" smtClean="0"/>
              <a:pPr>
                <a:defRPr/>
              </a:pPr>
              <a:t>65</a:t>
            </a:fld>
            <a:endParaRPr lang="en-US" altLang="zh-CN"/>
          </a:p>
        </p:txBody>
      </p:sp>
      <p:graphicFrame>
        <p:nvGraphicFramePr>
          <p:cNvPr id="7" name="Object 2"/>
          <p:cNvGraphicFramePr>
            <a:graphicFrameLocks noChangeAspect="1"/>
          </p:cNvGraphicFramePr>
          <p:nvPr>
            <p:extLst>
              <p:ext uri="{D42A27DB-BD31-4B8C-83A1-F6EECF244321}">
                <p14:modId xmlns:p14="http://schemas.microsoft.com/office/powerpoint/2010/main" val="2805938027"/>
              </p:ext>
            </p:extLst>
          </p:nvPr>
        </p:nvGraphicFramePr>
        <p:xfrm>
          <a:off x="5787533" y="557195"/>
          <a:ext cx="1808372" cy="1096744"/>
        </p:xfrm>
        <a:graphic>
          <a:graphicData uri="http://schemas.openxmlformats.org/presentationml/2006/ole">
            <mc:AlternateContent xmlns:mc="http://schemas.openxmlformats.org/markup-compatibility/2006">
              <mc:Choice xmlns:v="urn:schemas-microsoft-com:vml" Requires="v">
                <p:oleObj spid="_x0000_s36917" name="Artwork" r:id="rId3" imgW="1162212" imgH="704948" progId="">
                  <p:embed/>
                </p:oleObj>
              </mc:Choice>
              <mc:Fallback>
                <p:oleObj name="Artwork" r:id="rId3" imgW="1162212" imgH="70494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33" y="557195"/>
                        <a:ext cx="1808372" cy="1096744"/>
                      </a:xfrm>
                      <a:prstGeom prst="rect">
                        <a:avLst/>
                      </a:prstGeom>
                      <a:noFill/>
                      <a:ln>
                        <a:noFill/>
                      </a:ln>
                      <a:effectLst/>
                      <a:extLst/>
                    </p:spPr>
                  </p:pic>
                </p:oleObj>
              </mc:Fallback>
            </mc:AlternateContent>
          </a:graphicData>
        </a:graphic>
      </p:graphicFrame>
      <p:pic>
        <p:nvPicPr>
          <p:cNvPr id="8" name="Picture 6"/>
          <p:cNvPicPr>
            <a:picLocks noChangeAspect="1" noChangeArrowheads="1"/>
          </p:cNvPicPr>
          <p:nvPr/>
        </p:nvPicPr>
        <p:blipFill>
          <a:blip r:embed="rId5" cstate="print"/>
          <a:srcRect/>
          <a:stretch>
            <a:fillRect/>
          </a:stretch>
        </p:blipFill>
        <p:spPr bwMode="auto">
          <a:xfrm>
            <a:off x="2995425" y="1805460"/>
            <a:ext cx="5691375" cy="2343620"/>
          </a:xfrm>
          <a:prstGeom prst="rect">
            <a:avLst/>
          </a:prstGeom>
          <a:noFill/>
          <a:ln w="9525">
            <a:noFill/>
            <a:miter lim="800000"/>
            <a:headEnd/>
            <a:tailEnd/>
          </a:ln>
        </p:spPr>
      </p:pic>
      <p:pic>
        <p:nvPicPr>
          <p:cNvPr id="9" name="Picture 4"/>
          <p:cNvPicPr>
            <a:picLocks noChangeAspect="1" noChangeArrowheads="1"/>
          </p:cNvPicPr>
          <p:nvPr/>
        </p:nvPicPr>
        <p:blipFill>
          <a:blip r:embed="rId6" cstate="print"/>
          <a:srcRect/>
          <a:stretch>
            <a:fillRect/>
          </a:stretch>
        </p:blipFill>
        <p:spPr bwMode="auto">
          <a:xfrm>
            <a:off x="2051720" y="4529256"/>
            <a:ext cx="6897688" cy="1552575"/>
          </a:xfrm>
          <a:prstGeom prst="rect">
            <a:avLst/>
          </a:prstGeom>
          <a:noFill/>
          <a:ln w="9525">
            <a:noFill/>
            <a:miter lim="800000"/>
            <a:headEnd/>
            <a:tailEnd/>
          </a:ln>
        </p:spPr>
      </p:pic>
    </p:spTree>
    <p:extLst>
      <p:ext uri="{BB962C8B-B14F-4D97-AF65-F5344CB8AC3E}">
        <p14:creationId xmlns:p14="http://schemas.microsoft.com/office/powerpoint/2010/main" val="26423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zh-CN" altLang="en-US" sz="4000" dirty="0"/>
              <a:t>引言</a:t>
            </a:r>
            <a:endParaRPr lang="zh-CN" altLang="en-US" dirty="0"/>
          </a:p>
        </p:txBody>
      </p:sp>
      <p:sp>
        <p:nvSpPr>
          <p:cNvPr id="3" name="内容占位符 2"/>
          <p:cNvSpPr>
            <a:spLocks noGrp="1"/>
          </p:cNvSpPr>
          <p:nvPr>
            <p:ph idx="1"/>
          </p:nvPr>
        </p:nvSpPr>
        <p:spPr>
          <a:xfrm>
            <a:off x="485422" y="1226612"/>
            <a:ext cx="7211144" cy="4578652"/>
          </a:xfrm>
        </p:spPr>
        <p:txBody>
          <a:bodyPr/>
          <a:lstStyle/>
          <a:p>
            <a:r>
              <a:rPr lang="zh-CN" altLang="en-US" dirty="0" smtClean="0"/>
              <a:t>通过</a:t>
            </a:r>
            <a:r>
              <a:rPr lang="zh-CN" altLang="en-US" b="1" dirty="0" smtClean="0">
                <a:solidFill>
                  <a:srgbClr val="FF0000"/>
                </a:solidFill>
              </a:rPr>
              <a:t>状态</a:t>
            </a:r>
            <a:r>
              <a:rPr lang="zh-CN" altLang="en-US" dirty="0" smtClean="0"/>
              <a:t>描述时序电路</a:t>
            </a:r>
            <a:endParaRPr lang="en-US" altLang="zh-CN" dirty="0" smtClean="0"/>
          </a:p>
          <a:p>
            <a:r>
              <a:rPr lang="zh-CN" altLang="en-US" b="1" dirty="0" smtClean="0">
                <a:solidFill>
                  <a:srgbClr val="FF0000"/>
                </a:solidFill>
              </a:rPr>
              <a:t>状态图</a:t>
            </a:r>
            <a:r>
              <a:rPr lang="zh-CN" altLang="en-US" dirty="0" smtClean="0"/>
              <a:t> </a:t>
            </a:r>
            <a:endParaRPr lang="zh-CN" altLang="en-US" dirty="0"/>
          </a:p>
          <a:p>
            <a:pPr lvl="1"/>
            <a:r>
              <a:rPr lang="zh-CN" altLang="en-US" dirty="0" smtClean="0"/>
              <a:t>圆</a:t>
            </a:r>
            <a:r>
              <a:rPr lang="zh-CN" altLang="en-US" dirty="0"/>
              <a:t>：状态 </a:t>
            </a:r>
          </a:p>
          <a:p>
            <a:pPr lvl="1"/>
            <a:r>
              <a:rPr lang="zh-CN" altLang="en-US" dirty="0" smtClean="0"/>
              <a:t>线</a:t>
            </a:r>
            <a:r>
              <a:rPr lang="zh-CN" altLang="en-US" dirty="0"/>
              <a:t>：状态变换 </a:t>
            </a:r>
          </a:p>
          <a:p>
            <a:pPr lvl="1"/>
            <a:r>
              <a:rPr lang="zh-CN" altLang="en-US" dirty="0" smtClean="0"/>
              <a:t>线</a:t>
            </a:r>
            <a:r>
              <a:rPr lang="zh-CN" altLang="en-US" dirty="0"/>
              <a:t>上标注：产生状态变换的输入和相应</a:t>
            </a:r>
            <a:r>
              <a:rPr lang="zh-CN" altLang="en-US" dirty="0" smtClean="0"/>
              <a:t>输出</a:t>
            </a:r>
            <a:endParaRPr lang="en-US" altLang="zh-CN" dirty="0" smtClean="0"/>
          </a:p>
          <a:p>
            <a:pPr lvl="1"/>
            <a:endParaRPr lang="en-US" altLang="zh-CN" dirty="0" smtClean="0"/>
          </a:p>
          <a:p>
            <a:r>
              <a:rPr lang="zh-CN" altLang="en-US" dirty="0">
                <a:solidFill>
                  <a:srgbClr val="FF0000"/>
                </a:solidFill>
              </a:rPr>
              <a:t>状态</a:t>
            </a:r>
            <a:r>
              <a:rPr lang="zh-CN" altLang="en-US" dirty="0" smtClean="0">
                <a:solidFill>
                  <a:srgbClr val="FF0000"/>
                </a:solidFill>
              </a:rPr>
              <a:t>表</a:t>
            </a:r>
            <a:endParaRPr lang="en-US" altLang="zh-CN" dirty="0" smtClean="0">
              <a:solidFill>
                <a:srgbClr val="FF0000"/>
              </a:solidFill>
            </a:endParaRPr>
          </a:p>
          <a:p>
            <a:pPr lvl="1"/>
            <a:r>
              <a:rPr lang="zh-CN" altLang="en-US" dirty="0" smtClean="0"/>
              <a:t>顶部为输入信号，左侧为现态</a:t>
            </a:r>
            <a:endParaRPr lang="en-US" altLang="zh-CN" dirty="0" smtClean="0"/>
          </a:p>
          <a:p>
            <a:pPr lvl="1"/>
            <a:r>
              <a:rPr lang="zh-CN" altLang="en-US" dirty="0" smtClean="0"/>
              <a:t>右侧填入次态和输出信号</a:t>
            </a:r>
            <a:endParaRPr lang="zh-CN" altLang="en-US" dirty="0"/>
          </a:p>
        </p:txBody>
      </p:sp>
      <p:sp>
        <p:nvSpPr>
          <p:cNvPr id="16" name="日期占位符 15"/>
          <p:cNvSpPr>
            <a:spLocks noGrp="1"/>
          </p:cNvSpPr>
          <p:nvPr>
            <p:ph type="dt" sz="half" idx="10"/>
          </p:nvPr>
        </p:nvSpPr>
        <p:spPr/>
        <p:txBody>
          <a:bodyPr/>
          <a:lstStyle/>
          <a:p>
            <a:pPr>
              <a:defRPr/>
            </a:pPr>
            <a:fld id="{5EDE14C6-D5D0-4541-9519-DCD369A1CE29}" type="datetime1">
              <a:rPr lang="zh-CN" altLang="en-US" smtClean="0"/>
              <a:t>2016/5/5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7</a:t>
            </a:fld>
            <a:endParaRPr lang="en-US" altLang="zh-CN"/>
          </a:p>
        </p:txBody>
      </p:sp>
      <p:sp>
        <p:nvSpPr>
          <p:cNvPr id="6" name="椭圆 5"/>
          <p:cNvSpPr/>
          <p:nvPr/>
        </p:nvSpPr>
        <p:spPr>
          <a:xfrm>
            <a:off x="4716016" y="1700808"/>
            <a:ext cx="792088" cy="648072"/>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rgbClr val="00B050"/>
                </a:solidFill>
              </a:rPr>
              <a:t>现</a:t>
            </a:r>
            <a:r>
              <a:rPr lang="zh-CN" altLang="en-US" dirty="0" smtClean="0">
                <a:solidFill>
                  <a:srgbClr val="00B050"/>
                </a:solidFill>
              </a:rPr>
              <a:t>态</a:t>
            </a:r>
            <a:r>
              <a:rPr lang="en-US" altLang="zh-CN" dirty="0" smtClean="0">
                <a:solidFill>
                  <a:srgbClr val="00B050"/>
                </a:solidFill>
              </a:rPr>
              <a:t>y</a:t>
            </a:r>
            <a:endParaRPr lang="zh-CN" altLang="en-US" dirty="0">
              <a:solidFill>
                <a:srgbClr val="00B050"/>
              </a:solidFill>
            </a:endParaRPr>
          </a:p>
        </p:txBody>
      </p:sp>
      <p:sp>
        <p:nvSpPr>
          <p:cNvPr id="7" name="椭圆 6"/>
          <p:cNvSpPr/>
          <p:nvPr/>
        </p:nvSpPr>
        <p:spPr>
          <a:xfrm>
            <a:off x="6876256" y="1700808"/>
            <a:ext cx="792088" cy="648072"/>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a:solidFill>
                  <a:srgbClr val="FF0000"/>
                </a:solidFill>
              </a:rPr>
              <a:t>次</a:t>
            </a:r>
            <a:r>
              <a:rPr lang="zh-CN" altLang="en-US" dirty="0" smtClean="0">
                <a:solidFill>
                  <a:srgbClr val="FF0000"/>
                </a:solidFill>
              </a:rPr>
              <a:t>态</a:t>
            </a:r>
            <a:r>
              <a:rPr lang="en-US" altLang="zh-CN" dirty="0" smtClean="0">
                <a:solidFill>
                  <a:srgbClr val="FF0000"/>
                </a:solidFill>
              </a:rPr>
              <a:t>Y</a:t>
            </a:r>
            <a:endParaRPr lang="zh-CN" altLang="en-US" dirty="0">
              <a:solidFill>
                <a:srgbClr val="FF0000"/>
              </a:solidFill>
            </a:endParaRPr>
          </a:p>
        </p:txBody>
      </p:sp>
      <p:sp>
        <p:nvSpPr>
          <p:cNvPr id="9" name="弧形 8"/>
          <p:cNvSpPr/>
          <p:nvPr/>
        </p:nvSpPr>
        <p:spPr>
          <a:xfrm>
            <a:off x="5364088" y="1482152"/>
            <a:ext cx="1800200" cy="506688"/>
          </a:xfrm>
          <a:prstGeom prst="arc">
            <a:avLst>
              <a:gd name="adj1" fmla="val 10632524"/>
              <a:gd name="adj2" fmla="val 0"/>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20046" y="1149274"/>
            <a:ext cx="1269504" cy="646331"/>
          </a:xfrm>
          <a:prstGeom prst="rect">
            <a:avLst/>
          </a:prstGeom>
          <a:noFill/>
        </p:spPr>
        <p:txBody>
          <a:bodyPr wrap="square" rtlCol="0">
            <a:spAutoFit/>
          </a:bodyPr>
          <a:lstStyle/>
          <a:p>
            <a:r>
              <a:rPr lang="zh-CN" altLang="en-US" dirty="0" smtClean="0">
                <a:solidFill>
                  <a:srgbClr val="FF0000"/>
                </a:solidFill>
              </a:rPr>
              <a:t>输入</a:t>
            </a:r>
            <a:r>
              <a:rPr lang="en-US" altLang="zh-CN" dirty="0" smtClean="0">
                <a:solidFill>
                  <a:srgbClr val="FF0000"/>
                </a:solidFill>
              </a:rPr>
              <a:t>/</a:t>
            </a:r>
            <a:r>
              <a:rPr lang="zh-CN" altLang="en-US" dirty="0" smtClean="0">
                <a:solidFill>
                  <a:srgbClr val="FF0000"/>
                </a:solidFill>
              </a:rPr>
              <a:t>输出</a:t>
            </a:r>
            <a:endParaRPr lang="en-US" altLang="zh-CN" dirty="0" smtClean="0">
              <a:solidFill>
                <a:srgbClr val="FF0000"/>
              </a:solidFill>
            </a:endParaRPr>
          </a:p>
          <a:p>
            <a:pPr algn="ctr"/>
            <a:r>
              <a:rPr lang="en-US" altLang="zh-CN" dirty="0" smtClean="0">
                <a:solidFill>
                  <a:srgbClr val="FF0000"/>
                </a:solidFill>
              </a:rPr>
              <a:t>x/z</a:t>
            </a:r>
            <a:endParaRPr lang="zh-CN" altLang="en-US" dirty="0">
              <a:solidFill>
                <a:srgbClr val="FF0000"/>
              </a:solidFill>
            </a:endParaRPr>
          </a:p>
        </p:txBody>
      </p:sp>
      <p:sp>
        <p:nvSpPr>
          <p:cNvPr id="12" name="弧形 11"/>
          <p:cNvSpPr/>
          <p:nvPr/>
        </p:nvSpPr>
        <p:spPr>
          <a:xfrm flipV="1">
            <a:off x="5286388" y="2024843"/>
            <a:ext cx="1800200" cy="612067"/>
          </a:xfrm>
          <a:prstGeom prst="arc">
            <a:avLst>
              <a:gd name="adj1" fmla="val 10632524"/>
              <a:gd name="adj2" fmla="val 0"/>
            </a:avLst>
          </a:prstGeom>
          <a:ln w="38100">
            <a:solidFill>
              <a:srgbClr val="00206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7596336" y="1630541"/>
            <a:ext cx="792088" cy="646331"/>
          </a:xfrm>
          <a:prstGeom prst="arc">
            <a:avLst>
              <a:gd name="adj1" fmla="val 11281535"/>
              <a:gd name="adj2" fmla="val 9362115"/>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753" y="3861048"/>
            <a:ext cx="3328864" cy="247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0"/>
            <a:ext cx="26860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940152" y="3789040"/>
            <a:ext cx="720080" cy="369332"/>
          </a:xfrm>
          <a:prstGeom prst="rect">
            <a:avLst/>
          </a:prstGeom>
          <a:solidFill>
            <a:schemeClr val="accent3"/>
          </a:solidFill>
        </p:spPr>
        <p:txBody>
          <a:bodyPr wrap="square" rtlCol="0">
            <a:spAutoFit/>
          </a:bodyPr>
          <a:lstStyle/>
          <a:p>
            <a:r>
              <a:rPr lang="zh-CN" altLang="en-US" dirty="0" smtClean="0"/>
              <a:t>输入</a:t>
            </a:r>
            <a:endParaRPr lang="zh-CN" altLang="en-US" dirty="0"/>
          </a:p>
        </p:txBody>
      </p:sp>
      <p:sp>
        <p:nvSpPr>
          <p:cNvPr id="19" name="TextBox 18"/>
          <p:cNvSpPr txBox="1"/>
          <p:nvPr/>
        </p:nvSpPr>
        <p:spPr>
          <a:xfrm>
            <a:off x="5292080" y="4149080"/>
            <a:ext cx="648072" cy="369332"/>
          </a:xfrm>
          <a:prstGeom prst="rect">
            <a:avLst/>
          </a:prstGeom>
          <a:solidFill>
            <a:schemeClr val="accent3"/>
          </a:solidFill>
        </p:spPr>
        <p:txBody>
          <a:bodyPr wrap="square" rtlCol="0">
            <a:spAutoFit/>
          </a:bodyPr>
          <a:lstStyle/>
          <a:p>
            <a:r>
              <a:rPr lang="zh-CN" altLang="en-US" dirty="0"/>
              <a:t>现态</a:t>
            </a:r>
          </a:p>
        </p:txBody>
      </p:sp>
      <p:sp>
        <p:nvSpPr>
          <p:cNvPr id="20" name="TextBox 19"/>
          <p:cNvSpPr txBox="1"/>
          <p:nvPr/>
        </p:nvSpPr>
        <p:spPr>
          <a:xfrm>
            <a:off x="7596336" y="5939988"/>
            <a:ext cx="1339281" cy="369332"/>
          </a:xfrm>
          <a:prstGeom prst="rect">
            <a:avLst/>
          </a:prstGeom>
          <a:solidFill>
            <a:schemeClr val="accent3"/>
          </a:solidFill>
        </p:spPr>
        <p:txBody>
          <a:bodyPr wrap="square" rtlCol="0">
            <a:spAutoFit/>
          </a:bodyPr>
          <a:lstStyle/>
          <a:p>
            <a:r>
              <a:rPr lang="zh-CN" altLang="en-US" dirty="0"/>
              <a:t>次</a:t>
            </a:r>
            <a:r>
              <a:rPr lang="zh-CN" altLang="en-US" dirty="0" smtClean="0"/>
              <a:t>态</a:t>
            </a:r>
            <a:r>
              <a:rPr lang="en-US" altLang="zh-CN" dirty="0" smtClean="0"/>
              <a:t>/</a:t>
            </a:r>
            <a:r>
              <a:rPr lang="zh-CN" altLang="en-US" dirty="0" smtClean="0"/>
              <a:t>输出</a:t>
            </a:r>
            <a:endParaRPr lang="zh-CN" altLang="en-US" dirty="0"/>
          </a:p>
        </p:txBody>
      </p:sp>
      <p:sp>
        <p:nvSpPr>
          <p:cNvPr id="18" name="圆角矩形 17"/>
          <p:cNvSpPr/>
          <p:nvPr/>
        </p:nvSpPr>
        <p:spPr>
          <a:xfrm>
            <a:off x="1259632" y="5742465"/>
            <a:ext cx="3960440" cy="576064"/>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solidFill>
                  <a:srgbClr val="FF0000"/>
                </a:solidFill>
              </a:rPr>
              <a:t>可得到状态方程、输出方程</a:t>
            </a:r>
            <a:endParaRPr lang="zh-CN" altLang="en-US" sz="2400" dirty="0">
              <a:solidFill>
                <a:srgbClr val="FF0000"/>
              </a:solidFill>
            </a:endParaRPr>
          </a:p>
        </p:txBody>
      </p:sp>
    </p:spTree>
    <p:extLst>
      <p:ext uri="{BB962C8B-B14F-4D97-AF65-F5344CB8AC3E}">
        <p14:creationId xmlns:p14="http://schemas.microsoft.com/office/powerpoint/2010/main" val="18269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506"/>
                                        </p:tgtEl>
                                        <p:attrNameLst>
                                          <p:attrName>style.visibility</p:attrName>
                                        </p:attrNameLst>
                                      </p:cBhvr>
                                      <p:to>
                                        <p:strVal val="visible"/>
                                      </p:to>
                                    </p:set>
                                    <p:anim calcmode="lin" valueType="num">
                                      <p:cBhvr additive="base">
                                        <p:cTn id="43" dur="500" fill="hold"/>
                                        <p:tgtEl>
                                          <p:spTgt spid="21506"/>
                                        </p:tgtEl>
                                        <p:attrNameLst>
                                          <p:attrName>ppt_x</p:attrName>
                                        </p:attrNameLst>
                                      </p:cBhvr>
                                      <p:tavLst>
                                        <p:tav tm="0">
                                          <p:val>
                                            <p:strVal val="#ppt_x"/>
                                          </p:val>
                                        </p:tav>
                                        <p:tav tm="100000">
                                          <p:val>
                                            <p:strVal val="#ppt_x"/>
                                          </p:val>
                                        </p:tav>
                                      </p:tavLst>
                                    </p:anim>
                                    <p:anim calcmode="lin" valueType="num">
                                      <p:cBhvr additive="base">
                                        <p:cTn id="44" dur="500" fill="hold"/>
                                        <p:tgtEl>
                                          <p:spTgt spid="215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2" grpId="0" animBg="1"/>
      <p:bldP spid="14" grpId="0" animBg="1"/>
      <p:bldP spid="15" grpId="0" animBg="1"/>
      <p:bldP spid="19" grpId="0" animBg="1"/>
      <p:bldP spid="20"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引言</a:t>
            </a:r>
            <a:endParaRPr lang="zh-CN" altLang="en-US" dirty="0"/>
          </a:p>
        </p:txBody>
      </p:sp>
      <p:sp>
        <p:nvSpPr>
          <p:cNvPr id="6" name="日期占位符 5"/>
          <p:cNvSpPr>
            <a:spLocks noGrp="1"/>
          </p:cNvSpPr>
          <p:nvPr>
            <p:ph type="dt" sz="half" idx="10"/>
          </p:nvPr>
        </p:nvSpPr>
        <p:spPr/>
        <p:txBody>
          <a:bodyPr/>
          <a:lstStyle/>
          <a:p>
            <a:pPr>
              <a:defRPr/>
            </a:pPr>
            <a:fld id="{F0B7E31C-49B0-4BAC-8644-71B009621D17}" type="datetime1">
              <a:rPr lang="zh-CN" altLang="en-US" smtClean="0"/>
              <a:t>2016/5/5</a:t>
            </a:fld>
            <a:endParaRPr lang="en-US" altLang="zh-CN"/>
          </a:p>
        </p:txBody>
      </p:sp>
      <p:sp>
        <p:nvSpPr>
          <p:cNvPr id="4" name="页脚占位符 3"/>
          <p:cNvSpPr>
            <a:spLocks noGrp="1"/>
          </p:cNvSpPr>
          <p:nvPr>
            <p:ph type="ftr" sz="quarter" idx="11"/>
          </p:nvPr>
        </p:nvSpPr>
        <p:spPr/>
        <p:txBody>
          <a:bodyPr/>
          <a:lstStyle/>
          <a:p>
            <a:pPr>
              <a:defRPr/>
            </a:pPr>
            <a:r>
              <a:rPr lang="zh-CN" altLang="en-US" smtClean="0"/>
              <a:t>第</a:t>
            </a:r>
            <a:r>
              <a:rPr lang="en-US" altLang="zh-CN" smtClean="0"/>
              <a:t>7</a:t>
            </a:r>
            <a:r>
              <a:rPr lang="zh-CN" altLang="en-US" smtClean="0"/>
              <a:t>章时序逻辑设计原理</a:t>
            </a:r>
            <a:endParaRPr lang="en-US" altLang="zh-CN"/>
          </a:p>
        </p:txBody>
      </p:sp>
      <p:sp>
        <p:nvSpPr>
          <p:cNvPr id="5" name="灯片编号占位符 4"/>
          <p:cNvSpPr>
            <a:spLocks noGrp="1"/>
          </p:cNvSpPr>
          <p:nvPr>
            <p:ph type="sldNum" sz="quarter" idx="12"/>
          </p:nvPr>
        </p:nvSpPr>
        <p:spPr/>
        <p:txBody>
          <a:bodyPr/>
          <a:lstStyle/>
          <a:p>
            <a:pPr>
              <a:defRPr/>
            </a:pPr>
            <a:fld id="{9FA417FE-F425-4737-9F54-FC407C36B58E}" type="slidenum">
              <a:rPr lang="en-US" altLang="zh-CN" smtClean="0"/>
              <a:pPr>
                <a:defRPr/>
              </a:pPr>
              <a:t>8</a:t>
            </a:fld>
            <a:endParaRPr lang="en-US" altLang="zh-CN"/>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204864"/>
            <a:ext cx="3523255" cy="28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771" y="1556791"/>
            <a:ext cx="4603229" cy="439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左右箭头 2"/>
          <p:cNvSpPr/>
          <p:nvPr/>
        </p:nvSpPr>
        <p:spPr>
          <a:xfrm>
            <a:off x="3772099" y="3502349"/>
            <a:ext cx="1008112" cy="50405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78450" y="1354922"/>
            <a:ext cx="3877985" cy="584775"/>
          </a:xfrm>
          <a:prstGeom prst="rect">
            <a:avLst/>
          </a:prstGeom>
        </p:spPr>
        <p:txBody>
          <a:bodyPr wrap="none">
            <a:spAutoFit/>
          </a:bodyPr>
          <a:lstStyle/>
          <a:p>
            <a:r>
              <a:rPr lang="zh-CN" altLang="en-US" sz="3200" dirty="0"/>
              <a:t>状态表、状态图转换</a:t>
            </a:r>
          </a:p>
        </p:txBody>
      </p:sp>
    </p:spTree>
    <p:extLst>
      <p:ext uri="{BB962C8B-B14F-4D97-AF65-F5344CB8AC3E}">
        <p14:creationId xmlns:p14="http://schemas.microsoft.com/office/powerpoint/2010/main" val="30643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zh-CN" altLang="en-US" sz="4000" dirty="0" smtClean="0"/>
              <a:t>引言：</a:t>
            </a:r>
            <a:r>
              <a:rPr lang="zh-CN" altLang="en-US" dirty="0" smtClean="0"/>
              <a:t>状态驱动</a:t>
            </a:r>
            <a:endParaRPr lang="en-US" altLang="zh-CN" dirty="0" smtClean="0"/>
          </a:p>
        </p:txBody>
      </p:sp>
      <p:sp>
        <p:nvSpPr>
          <p:cNvPr id="1029" name="Rectangle 3"/>
          <p:cNvSpPr>
            <a:spLocks noGrp="1" noChangeArrowheads="1"/>
          </p:cNvSpPr>
          <p:nvPr>
            <p:ph idx="1"/>
          </p:nvPr>
        </p:nvSpPr>
        <p:spPr>
          <a:xfrm>
            <a:off x="457200" y="1124744"/>
            <a:ext cx="8686800" cy="1656184"/>
          </a:xfrm>
        </p:spPr>
        <p:txBody>
          <a:bodyPr/>
          <a:lstStyle/>
          <a:p>
            <a:r>
              <a:rPr lang="zh-CN" altLang="en-US" sz="3200" dirty="0" smtClean="0"/>
              <a:t>状态变化的驱动方式：</a:t>
            </a:r>
            <a:endParaRPr lang="en-US" altLang="zh-CN" sz="3200" dirty="0" smtClean="0"/>
          </a:p>
          <a:p>
            <a:pPr lvl="1"/>
            <a:r>
              <a:rPr lang="zh-CN" altLang="en-US" sz="2800" dirty="0" smtClean="0"/>
              <a:t>边沿</a:t>
            </a:r>
            <a:r>
              <a:rPr lang="en-US" altLang="zh-CN" sz="2800" dirty="0" smtClean="0"/>
              <a:t>(edged)</a:t>
            </a:r>
            <a:r>
              <a:rPr lang="zh-CN" altLang="en-US" sz="2800" dirty="0" smtClean="0"/>
              <a:t>触发：在脉冲上升沿或下载沿时状态发生变化</a:t>
            </a:r>
            <a:endParaRPr lang="en-US" altLang="zh-CN" sz="2800" dirty="0" smtClean="0"/>
          </a:p>
          <a:p>
            <a:pPr lvl="1"/>
            <a:r>
              <a:rPr lang="zh-CN" altLang="en-US" sz="2800" dirty="0" smtClean="0"/>
              <a:t>脉冲</a:t>
            </a:r>
            <a:r>
              <a:rPr lang="en-US" altLang="zh-CN" sz="2800" dirty="0" smtClean="0"/>
              <a:t>(pulse)</a:t>
            </a:r>
            <a:r>
              <a:rPr lang="zh-CN" altLang="en-US" sz="2800" dirty="0" smtClean="0"/>
              <a:t>触发：在时钟脉冲的高低电平时状态发生改变</a:t>
            </a:r>
            <a:endParaRPr lang="en-US" altLang="zh-CN" sz="2800" dirty="0" smtClean="0"/>
          </a:p>
        </p:txBody>
      </p:sp>
      <p:sp>
        <p:nvSpPr>
          <p:cNvPr id="12" name="日期占位符 11"/>
          <p:cNvSpPr>
            <a:spLocks noGrp="1"/>
          </p:cNvSpPr>
          <p:nvPr>
            <p:ph type="dt" sz="half" idx="10"/>
          </p:nvPr>
        </p:nvSpPr>
        <p:spPr/>
        <p:txBody>
          <a:bodyPr/>
          <a:lstStyle/>
          <a:p>
            <a:pPr>
              <a:defRPr/>
            </a:pPr>
            <a:fld id="{A19737F6-6A0F-4300-8696-9B9A16CB57F1}" type="datetime1">
              <a:rPr lang="zh-CN" altLang="en-US" smtClean="0"/>
              <a:t>2016/5/5</a:t>
            </a:fld>
            <a:endParaRPr lang="en-US" altLang="zh-CN"/>
          </a:p>
        </p:txBody>
      </p:sp>
      <p:sp>
        <p:nvSpPr>
          <p:cNvPr id="1034" name="页脚占位符 9"/>
          <p:cNvSpPr>
            <a:spLocks noGrp="1"/>
          </p:cNvSpPr>
          <p:nvPr>
            <p:ph type="ftr" sz="quarter" idx="11"/>
          </p:nvPr>
        </p:nvSpPr>
        <p:spPr>
          <a:noFill/>
        </p:spPr>
        <p:txBody>
          <a:bodyPr/>
          <a:lstStyle/>
          <a:p>
            <a:r>
              <a:rPr lang="zh-CN" altLang="en-US" smtClean="0">
                <a:latin typeface="Arial" pitchFamily="34" charset="0"/>
              </a:rPr>
              <a:t>第</a:t>
            </a:r>
            <a:r>
              <a:rPr lang="en-US" altLang="zh-CN" smtClean="0">
                <a:latin typeface="Arial" pitchFamily="34" charset="0"/>
              </a:rPr>
              <a:t>7</a:t>
            </a:r>
            <a:r>
              <a:rPr lang="zh-CN" altLang="en-US" smtClean="0">
                <a:latin typeface="Arial" pitchFamily="34" charset="0"/>
              </a:rPr>
              <a:t>章时序逻辑设计原理</a:t>
            </a:r>
            <a:endParaRPr lang="en-US" altLang="zh-CN" smtClean="0">
              <a:latin typeface="Arial" pitchFamily="34" charset="0"/>
            </a:endParaRPr>
          </a:p>
        </p:txBody>
      </p:sp>
      <p:sp>
        <p:nvSpPr>
          <p:cNvPr id="1033" name="灯片编号占位符 8"/>
          <p:cNvSpPr>
            <a:spLocks noGrp="1"/>
          </p:cNvSpPr>
          <p:nvPr>
            <p:ph type="sldNum" sz="quarter" idx="12"/>
          </p:nvPr>
        </p:nvSpPr>
        <p:spPr>
          <a:noFill/>
        </p:spPr>
        <p:txBody>
          <a:bodyPr/>
          <a:lstStyle/>
          <a:p>
            <a:fld id="{2A8203F5-AEC0-43D7-826E-2A7054BB2DF2}" type="slidenum">
              <a:rPr lang="en-US" altLang="zh-CN" smtClean="0">
                <a:latin typeface="Arial" pitchFamily="34" charset="0"/>
              </a:rPr>
              <a:pPr/>
              <a:t>9</a:t>
            </a:fld>
            <a:endParaRPr lang="en-US" altLang="zh-CN" smtClean="0">
              <a:latin typeface="Arial" pitchFamily="34" charset="0"/>
            </a:endParaRPr>
          </a:p>
        </p:txBody>
      </p:sp>
      <p:cxnSp>
        <p:nvCxnSpPr>
          <p:cNvPr id="5" name="直接连接符 4"/>
          <p:cNvCxnSpPr/>
          <p:nvPr/>
        </p:nvCxnSpPr>
        <p:spPr>
          <a:xfrm>
            <a:off x="1000125" y="486916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851920" y="486916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760765" y="4831040"/>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40285" y="3861048"/>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20605" y="3861048"/>
            <a:ext cx="1411635"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41176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85192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29208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732240" y="3861048"/>
            <a:ext cx="0" cy="1008112"/>
          </a:xfrm>
          <a:prstGeom prst="straightConnector1">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2411760" y="3822928"/>
            <a:ext cx="0" cy="100811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11560" y="3501008"/>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上升沿</a:t>
            </a:r>
            <a:endParaRPr lang="zh-CN" altLang="en-US" sz="2400" dirty="0">
              <a:solidFill>
                <a:schemeClr val="accent4"/>
              </a:solidFill>
            </a:endParaRPr>
          </a:p>
        </p:txBody>
      </p:sp>
      <p:cxnSp>
        <p:nvCxnSpPr>
          <p:cNvPr id="16" name="直接箭头连接符 15"/>
          <p:cNvCxnSpPr/>
          <p:nvPr/>
        </p:nvCxnSpPr>
        <p:spPr>
          <a:xfrm>
            <a:off x="1331640" y="4077072"/>
            <a:ext cx="936104"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4139952" y="3068960"/>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下降沿</a:t>
            </a:r>
            <a:endParaRPr lang="zh-CN" altLang="en-US" sz="2400" dirty="0">
              <a:solidFill>
                <a:schemeClr val="accent4"/>
              </a:solidFill>
            </a:endParaRPr>
          </a:p>
        </p:txBody>
      </p:sp>
      <p:cxnSp>
        <p:nvCxnSpPr>
          <p:cNvPr id="37" name="直接箭头连接符 36"/>
          <p:cNvCxnSpPr/>
          <p:nvPr/>
        </p:nvCxnSpPr>
        <p:spPr>
          <a:xfrm flipH="1">
            <a:off x="3995936" y="3645024"/>
            <a:ext cx="864096" cy="72008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851920" y="3861048"/>
            <a:ext cx="0" cy="1008112"/>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7380312" y="3429000"/>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低脉冲</a:t>
            </a:r>
            <a:endParaRPr lang="zh-CN" altLang="en-US" sz="2400" dirty="0">
              <a:solidFill>
                <a:schemeClr val="accent4"/>
              </a:solidFill>
            </a:endParaRPr>
          </a:p>
        </p:txBody>
      </p:sp>
      <p:cxnSp>
        <p:nvCxnSpPr>
          <p:cNvPr id="42" name="直接箭头连接符 41"/>
          <p:cNvCxnSpPr/>
          <p:nvPr/>
        </p:nvCxnSpPr>
        <p:spPr>
          <a:xfrm flipH="1">
            <a:off x="7236296" y="4005064"/>
            <a:ext cx="864096" cy="7200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732240" y="4869160"/>
            <a:ext cx="141163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364088" y="4725144"/>
            <a:ext cx="1224136"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4"/>
                </a:solidFill>
              </a:rPr>
              <a:t>高</a:t>
            </a:r>
            <a:r>
              <a:rPr lang="zh-CN" altLang="en-US" sz="2400" dirty="0" smtClean="0">
                <a:solidFill>
                  <a:schemeClr val="accent4"/>
                </a:solidFill>
              </a:rPr>
              <a:t>脉冲</a:t>
            </a:r>
            <a:endParaRPr lang="zh-CN" altLang="en-US" sz="2400" dirty="0">
              <a:solidFill>
                <a:schemeClr val="accent4"/>
              </a:solidFill>
            </a:endParaRPr>
          </a:p>
        </p:txBody>
      </p:sp>
      <p:cxnSp>
        <p:nvCxnSpPr>
          <p:cNvPr id="45" name="直接箭头连接符 44"/>
          <p:cNvCxnSpPr/>
          <p:nvPr/>
        </p:nvCxnSpPr>
        <p:spPr>
          <a:xfrm flipV="1">
            <a:off x="5875959" y="4005064"/>
            <a:ext cx="300925" cy="87091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292080" y="3861048"/>
            <a:ext cx="1411635"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11760" y="3933056"/>
            <a:ext cx="0" cy="1872208"/>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292080" y="3933056"/>
            <a:ext cx="0" cy="1872208"/>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440285" y="5301208"/>
            <a:ext cx="2823270" cy="0"/>
          </a:xfrm>
          <a:prstGeom prst="straightConnector1">
            <a:avLst/>
          </a:prstGeom>
          <a:ln w="28575">
            <a:solidFill>
              <a:srgbClr val="00206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2678050" y="5301208"/>
            <a:ext cx="2347739"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4"/>
                </a:solidFill>
              </a:rPr>
              <a:t>时钟周期</a:t>
            </a:r>
            <a:r>
              <a:rPr lang="en-US" altLang="zh-CN" sz="2400" dirty="0" err="1" smtClean="0">
                <a:solidFill>
                  <a:schemeClr val="accent4"/>
                </a:solidFill>
              </a:rPr>
              <a:t>t</a:t>
            </a:r>
            <a:r>
              <a:rPr lang="en-US" altLang="zh-CN" sz="2400" baseline="-25000" dirty="0" err="1" smtClean="0">
                <a:solidFill>
                  <a:schemeClr val="accent4"/>
                </a:solidFill>
              </a:rPr>
              <a:t>per</a:t>
            </a:r>
            <a:endParaRPr lang="zh-CN" altLang="en-US" sz="2400" baseline="-25000" dirty="0">
              <a:solidFill>
                <a:schemeClr val="accent4"/>
              </a:solidFill>
            </a:endParaRPr>
          </a:p>
        </p:txBody>
      </p:sp>
    </p:spTree>
    <p:extLst>
      <p:ext uri="{BB962C8B-B14F-4D97-AF65-F5344CB8AC3E}">
        <p14:creationId xmlns:p14="http://schemas.microsoft.com/office/powerpoint/2010/main" val="1429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ppt_x"/>
                                          </p:val>
                                        </p:tav>
                                        <p:tav tm="100000">
                                          <p:val>
                                            <p:strVal val="#ppt_x"/>
                                          </p:val>
                                        </p:tav>
                                      </p:tavLst>
                                    </p:anim>
                                    <p:anim calcmode="lin" valueType="num">
                                      <p:cBhvr additive="base">
                                        <p:cTn id="68" dur="500" fill="hold"/>
                                        <p:tgtEl>
                                          <p:spTgt spid="5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500" fill="hold"/>
                                        <p:tgtEl>
                                          <p:spTgt spid="34"/>
                                        </p:tgtEl>
                                        <p:attrNameLst>
                                          <p:attrName>ppt_x</p:attrName>
                                        </p:attrNameLst>
                                      </p:cBhvr>
                                      <p:tavLst>
                                        <p:tav tm="0">
                                          <p:val>
                                            <p:strVal val="#ppt_x"/>
                                          </p:val>
                                        </p:tav>
                                        <p:tav tm="100000">
                                          <p:val>
                                            <p:strVal val="#ppt_x"/>
                                          </p:val>
                                        </p:tav>
                                      </p:tavLst>
                                    </p:anim>
                                    <p:anim calcmode="lin" valueType="num">
                                      <p:cBhvr additive="base">
                                        <p:cTn id="76" dur="50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6" grpId="0"/>
      <p:bldP spid="41" grpId="0"/>
      <p:bldP spid="44" grpId="0"/>
      <p:bldP spid="54" grpId="0"/>
    </p:bldLst>
  </p:timing>
</p:sld>
</file>

<file path=ppt/theme/theme1.xml><?xml version="1.0" encoding="utf-8"?>
<a:theme xmlns:a="http://schemas.openxmlformats.org/drawingml/2006/main" name="主题3">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3" id="{E51200BD-F1F2-49A3-8E75-38F5CCBCF47E}" vid="{011B39FE-E3C5-4029-A3BE-9B946F04F49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7293</TotalTime>
  <Words>5278</Words>
  <Application>Microsoft Office PowerPoint</Application>
  <PresentationFormat>全屏显示(4:3)</PresentationFormat>
  <Paragraphs>1315</Paragraphs>
  <Slides>65</Slides>
  <Notes>40</Notes>
  <HiddenSlides>5</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65</vt:i4>
      </vt:variant>
    </vt:vector>
  </HeadingPairs>
  <TitlesOfParts>
    <vt:vector size="83" baseType="lpstr">
      <vt:lpstr>黑体</vt:lpstr>
      <vt:lpstr>华文新魏</vt:lpstr>
      <vt:lpstr>楷体_GB2312</vt:lpstr>
      <vt:lpstr>宋体</vt:lpstr>
      <vt:lpstr>微软雅黑</vt:lpstr>
      <vt:lpstr>Arial</vt:lpstr>
      <vt:lpstr>Tahoma</vt:lpstr>
      <vt:lpstr>Times New Roman</vt:lpstr>
      <vt:lpstr>Verdana</vt:lpstr>
      <vt:lpstr>Wingdings</vt:lpstr>
      <vt:lpstr>Wingdings 2</vt:lpstr>
      <vt:lpstr>主题3</vt:lpstr>
      <vt:lpstr>Artwork</vt:lpstr>
      <vt:lpstr>Visio</vt:lpstr>
      <vt:lpstr>Photo Editor 照片</vt:lpstr>
      <vt:lpstr>Equation</vt:lpstr>
      <vt:lpstr>Image</vt:lpstr>
      <vt:lpstr>公式</vt:lpstr>
      <vt:lpstr>第7章 时序逻辑设计原理</vt:lpstr>
      <vt:lpstr>内容提要</vt:lpstr>
      <vt:lpstr>引言</vt:lpstr>
      <vt:lpstr>问题2：如何用一片1位全加器进行串行加法？</vt:lpstr>
      <vt:lpstr>问题2：如何用一片1位全加器进行串行加法</vt:lpstr>
      <vt:lpstr>引言</vt:lpstr>
      <vt:lpstr> 引言</vt:lpstr>
      <vt:lpstr>引言</vt:lpstr>
      <vt:lpstr>引言：状态驱动</vt:lpstr>
      <vt:lpstr>引言：时钟信号</vt:lpstr>
      <vt:lpstr> 引言：存储层次</vt:lpstr>
      <vt:lpstr> 存储元件(Memory device) </vt:lpstr>
      <vt:lpstr>存储元件</vt:lpstr>
      <vt:lpstr>存储元件</vt:lpstr>
      <vt:lpstr>双稳态元件 Bistable Elements </vt:lpstr>
      <vt:lpstr>PowerPoint 演示文稿</vt:lpstr>
      <vt:lpstr>亚稳态特性</vt:lpstr>
      <vt:lpstr>双稳态电路消抖</vt:lpstr>
      <vt:lpstr>双稳态电路消抖</vt:lpstr>
      <vt:lpstr>基本锁存器</vt:lpstr>
      <vt:lpstr>S-R锁存器的功能描述</vt:lpstr>
      <vt:lpstr>S-R锁存器的功能描述</vt:lpstr>
      <vt:lpstr>PowerPoint 演示文稿</vt:lpstr>
      <vt:lpstr>S-R锁存器的动作特点</vt:lpstr>
      <vt:lpstr>S - R锁存器（S非R非锁存器）</vt:lpstr>
      <vt:lpstr>具有使能端的S-R锁存器</vt:lpstr>
      <vt:lpstr>PowerPoint 演示文稿</vt:lpstr>
      <vt:lpstr>如何利用锁存器来设置、储存信息位？</vt:lpstr>
      <vt:lpstr>D锁存器的功能描述</vt:lpstr>
      <vt:lpstr>PowerPoint 演示文稿</vt:lpstr>
      <vt:lpstr>D锁存器的应用：数据存储</vt:lpstr>
      <vt:lpstr> 锁存器总结 </vt:lpstr>
      <vt:lpstr>触发器</vt:lpstr>
      <vt:lpstr>如何实现边沿触发？</vt:lpstr>
      <vt:lpstr>触发器Flip-Flop</vt:lpstr>
      <vt:lpstr>主从D触发器——边沿D触发器</vt:lpstr>
      <vt:lpstr>边沿D触发器功能特性</vt:lpstr>
      <vt:lpstr>D触发器的状态转移图</vt:lpstr>
      <vt:lpstr>PowerPoint 演示文稿</vt:lpstr>
      <vt:lpstr>触发器的应用</vt:lpstr>
      <vt:lpstr>D触发器的定时参数</vt:lpstr>
      <vt:lpstr>具有预置和清零端的正边沿D触发器</vt:lpstr>
      <vt:lpstr>PowerPoint 演示文稿</vt:lpstr>
      <vt:lpstr>商用的正边沿D触发器</vt:lpstr>
      <vt:lpstr>负边沿触发的D触发器</vt:lpstr>
      <vt:lpstr>具有使能端的D触发器</vt:lpstr>
      <vt:lpstr>扫描触发器</vt:lpstr>
      <vt:lpstr>PowerPoint 演示文稿</vt:lpstr>
      <vt:lpstr>扫描触发器</vt:lpstr>
      <vt:lpstr>主从式(Master-slave)触发器</vt:lpstr>
      <vt:lpstr>主从式RS触发器</vt:lpstr>
      <vt:lpstr>主从式RS触发器</vt:lpstr>
      <vt:lpstr>RS触发器的状态转移图</vt:lpstr>
      <vt:lpstr>主从式J-K触发器</vt:lpstr>
      <vt:lpstr>主从式J-K触发器</vt:lpstr>
      <vt:lpstr>边沿触发式J-K触发器</vt:lpstr>
      <vt:lpstr>JK触发器的状态转移图</vt:lpstr>
      <vt:lpstr>JK触发器 Vs D触发器</vt:lpstr>
      <vt:lpstr>T(Toggle)触发器</vt:lpstr>
      <vt:lpstr>T触发器特征方程、状态转移图</vt:lpstr>
      <vt:lpstr>触发器的特征方程</vt:lpstr>
      <vt:lpstr>锁存器与触发器</vt:lpstr>
      <vt:lpstr>小结</vt:lpstr>
      <vt:lpstr>小结</vt:lpstr>
      <vt:lpstr>小结</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吴海军</cp:lastModifiedBy>
  <cp:revision>322</cp:revision>
  <cp:lastPrinted>2012-04-10T06:25:45Z</cp:lastPrinted>
  <dcterms:created xsi:type="dcterms:W3CDTF">2006-07-10T13:07:00Z</dcterms:created>
  <dcterms:modified xsi:type="dcterms:W3CDTF">2016-05-05T02:07:38Z</dcterms:modified>
</cp:coreProperties>
</file>