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1" r:id="rId3"/>
    <p:sldId id="718" r:id="rId4"/>
    <p:sldId id="884" r:id="rId5"/>
    <p:sldId id="812" r:id="rId6"/>
    <p:sldId id="721" r:id="rId7"/>
    <p:sldId id="723" r:id="rId8"/>
    <p:sldId id="724" r:id="rId9"/>
    <p:sldId id="725" r:id="rId10"/>
    <p:sldId id="848" r:id="rId11"/>
    <p:sldId id="849" r:id="rId12"/>
    <p:sldId id="850" r:id="rId13"/>
    <p:sldId id="813" r:id="rId14"/>
    <p:sldId id="851" r:id="rId15"/>
    <p:sldId id="885" r:id="rId16"/>
    <p:sldId id="730" r:id="rId17"/>
    <p:sldId id="731" r:id="rId18"/>
    <p:sldId id="732" r:id="rId19"/>
    <p:sldId id="817" r:id="rId20"/>
    <p:sldId id="818" r:id="rId21"/>
    <p:sldId id="819" r:id="rId22"/>
    <p:sldId id="686" r:id="rId23"/>
    <p:sldId id="687" r:id="rId24"/>
    <p:sldId id="713" r:id="rId25"/>
    <p:sldId id="855" r:id="rId26"/>
    <p:sldId id="714" r:id="rId27"/>
    <p:sldId id="847" r:id="rId28"/>
    <p:sldId id="845" r:id="rId29"/>
    <p:sldId id="691" r:id="rId30"/>
    <p:sldId id="689" r:id="rId31"/>
    <p:sldId id="844" r:id="rId32"/>
    <p:sldId id="690" r:id="rId33"/>
    <p:sldId id="846" r:id="rId34"/>
    <p:sldId id="874" r:id="rId35"/>
    <p:sldId id="875" r:id="rId36"/>
    <p:sldId id="876" r:id="rId37"/>
    <p:sldId id="877" r:id="rId38"/>
    <p:sldId id="878" r:id="rId39"/>
    <p:sldId id="879" r:id="rId40"/>
    <p:sldId id="880" r:id="rId41"/>
    <p:sldId id="882" r:id="rId42"/>
    <p:sldId id="881" r:id="rId43"/>
    <p:sldId id="883" r:id="rId4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0" autoAdjust="0"/>
    <p:restoredTop sz="89652" autoAdjust="0"/>
  </p:normalViewPr>
  <p:slideViewPr>
    <p:cSldViewPr snapToObjects="1">
      <p:cViewPr varScale="1">
        <p:scale>
          <a:sx n="76" d="100"/>
          <a:sy n="76" d="100"/>
        </p:scale>
        <p:origin x="176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2222078-A38C-44F2-A726-7398E880E2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93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DD685F0A-3186-4C7C-A832-1A2A54715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884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E87A8-EF66-4A06-A57C-B6154F6EA5DF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2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缺头 少尾</a:t>
            </a:r>
            <a:endParaRPr lang="en-US" altLang="zh-CN" dirty="0" smtClean="0"/>
          </a:p>
          <a:p>
            <a:r>
              <a:rPr lang="en-US" altLang="zh-CN" sz="1200" b="1" dirty="0" smtClean="0"/>
              <a:t>(1)</a:t>
            </a:r>
            <a:r>
              <a:rPr lang="zh-CN" altLang="en-US" sz="1200" dirty="0" smtClean="0"/>
              <a:t>画出空的蕴含表，蕴含表的方格表示所有可能的状态对。 </a:t>
            </a:r>
          </a:p>
          <a:p>
            <a:r>
              <a:rPr lang="en-US" altLang="zh-CN" sz="1200" b="1" dirty="0" smtClean="0"/>
              <a:t>(2)</a:t>
            </a:r>
            <a:r>
              <a:rPr lang="zh-CN" altLang="en-US" sz="1200" dirty="0" smtClean="0"/>
              <a:t>检查蕴含表的每个方块，当对应的两状态</a:t>
            </a:r>
            <a:r>
              <a:rPr lang="zh-CN" altLang="en-US" sz="1200" dirty="0" smtClean="0">
                <a:solidFill>
                  <a:srgbClr val="FF0000"/>
                </a:solidFill>
              </a:rPr>
              <a:t>输出</a:t>
            </a:r>
            <a:r>
              <a:rPr lang="zh-CN" altLang="en-US" sz="1200" dirty="0" smtClean="0"/>
              <a:t>不相同时，在该方块内打“</a:t>
            </a:r>
            <a:r>
              <a:rPr lang="en-US" altLang="zh-CN" sz="1200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╳</a:t>
            </a:r>
            <a:r>
              <a:rPr lang="zh-CN" altLang="en-US" sz="1200" b="1" dirty="0" smtClean="0"/>
              <a:t>”</a:t>
            </a:r>
            <a:r>
              <a:rPr lang="zh-CN" altLang="en-US" sz="1200" dirty="0" smtClean="0"/>
              <a:t>。 </a:t>
            </a:r>
          </a:p>
          <a:p>
            <a:r>
              <a:rPr lang="en-US" altLang="zh-CN" sz="1200" b="1" dirty="0" smtClean="0"/>
              <a:t>(3)</a:t>
            </a:r>
            <a:r>
              <a:rPr lang="zh-CN" altLang="en-US" sz="1200" b="1" dirty="0" smtClean="0"/>
              <a:t>填写</a:t>
            </a:r>
            <a:r>
              <a:rPr lang="zh-CN" altLang="en-US" sz="1200" dirty="0" smtClean="0"/>
              <a:t>蕴含表</a:t>
            </a:r>
            <a:r>
              <a:rPr lang="en-US" altLang="zh-CN" sz="1200" b="1" dirty="0" smtClean="0"/>
              <a:t>:</a:t>
            </a:r>
            <a:r>
              <a:rPr lang="zh-CN" altLang="en-US" sz="1200" dirty="0" smtClean="0"/>
              <a:t>对于每一种输入可能，将输出相同的</a:t>
            </a:r>
            <a:r>
              <a:rPr lang="zh-CN" altLang="en-US" sz="1200" dirty="0" smtClean="0">
                <a:solidFill>
                  <a:srgbClr val="FF0000"/>
                </a:solidFill>
              </a:rPr>
              <a:t>次态对</a:t>
            </a:r>
            <a:r>
              <a:rPr lang="zh-CN" altLang="en-US" sz="1200" dirty="0" smtClean="0"/>
              <a:t>添入对应的蕴含单元内。当蕴含表单元的蕴含项等于相对应的两状态或为同一个状态时：打对号</a:t>
            </a:r>
            <a:r>
              <a:rPr lang="zh-CN" altLang="en-US" sz="1200" b="1" dirty="0" smtClean="0"/>
              <a:t>“</a:t>
            </a:r>
            <a:r>
              <a:rPr lang="en-US" altLang="zh-CN" sz="1200" dirty="0" smtClean="0">
                <a:solidFill>
                  <a:srgbClr val="FF0000"/>
                </a:solidFill>
                <a:latin typeface="Batang"/>
                <a:ea typeface="Batang"/>
              </a:rPr>
              <a:t>√</a:t>
            </a:r>
            <a:r>
              <a:rPr lang="en-US" altLang="zh-CN" sz="1200" dirty="0" smtClean="0">
                <a:latin typeface="Batang"/>
                <a:ea typeface="Batang"/>
              </a:rPr>
              <a:t> </a:t>
            </a:r>
            <a:r>
              <a:rPr lang="zh-CN" altLang="en-US" sz="1200" b="1" dirty="0" smtClean="0"/>
              <a:t>”</a:t>
            </a:r>
            <a:r>
              <a:rPr lang="zh-CN" altLang="en-US" sz="1200" dirty="0" smtClean="0"/>
              <a:t>；当单元包含的所有蕴含对都变为“</a:t>
            </a:r>
            <a:r>
              <a:rPr lang="en-US" altLang="zh-CN" sz="1200" dirty="0" smtClean="0">
                <a:solidFill>
                  <a:srgbClr val="FF0000"/>
                </a:solidFill>
                <a:latin typeface="Batang"/>
                <a:ea typeface="Batang"/>
              </a:rPr>
              <a:t>√ </a:t>
            </a:r>
            <a:r>
              <a:rPr lang="zh-CN" altLang="en-US" sz="1200" b="1" dirty="0" smtClean="0"/>
              <a:t>”</a:t>
            </a:r>
            <a:r>
              <a:rPr lang="zh-CN" altLang="en-US" sz="1200" dirty="0" smtClean="0"/>
              <a:t>时，其对应两状态位等价，对应的单元可变为“</a:t>
            </a:r>
            <a:r>
              <a:rPr lang="en-US" altLang="zh-CN" sz="1200" dirty="0" smtClean="0">
                <a:solidFill>
                  <a:srgbClr val="FF0000"/>
                </a:solidFill>
                <a:latin typeface="Batang"/>
                <a:ea typeface="Batang"/>
              </a:rPr>
              <a:t>√</a:t>
            </a:r>
            <a:r>
              <a:rPr lang="en-US" altLang="zh-CN" sz="1200" dirty="0" smtClean="0">
                <a:latin typeface="Batang"/>
                <a:ea typeface="Batang"/>
              </a:rPr>
              <a:t> </a:t>
            </a:r>
            <a:r>
              <a:rPr lang="zh-CN" altLang="en-US" sz="1200" b="1" dirty="0" smtClean="0"/>
              <a:t>”</a:t>
            </a:r>
            <a:r>
              <a:rPr lang="zh-CN" altLang="en-US" sz="1200" dirty="0" smtClean="0"/>
              <a:t>。 </a:t>
            </a:r>
          </a:p>
          <a:p>
            <a:r>
              <a:rPr lang="en-US" altLang="zh-CN" sz="1200" b="1" dirty="0" smtClean="0"/>
              <a:t>(4)</a:t>
            </a:r>
            <a:r>
              <a:rPr lang="zh-CN" altLang="en-US" sz="1200" dirty="0" smtClean="0"/>
              <a:t>处理蕴含表，确定每个状态对的等价性。当蕴含单元包含的蕴含项有一个为“</a:t>
            </a:r>
            <a:r>
              <a:rPr lang="en-US" altLang="zh-CN" sz="1200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╳</a:t>
            </a:r>
            <a:r>
              <a:rPr lang="zh-CN" altLang="en-US" sz="1200" b="1" dirty="0" smtClean="0"/>
              <a:t>”</a:t>
            </a:r>
            <a:r>
              <a:rPr lang="zh-CN" altLang="en-US" sz="1200" dirty="0" smtClean="0"/>
              <a:t>时</a:t>
            </a:r>
            <a:r>
              <a:rPr lang="en-US" altLang="zh-CN" sz="1200" b="1" dirty="0" smtClean="0"/>
              <a:t>,</a:t>
            </a:r>
            <a:r>
              <a:rPr lang="zh-CN" altLang="en-US" sz="1200" dirty="0" smtClean="0"/>
              <a:t>则其对应的状态对不等价，该单元画“</a:t>
            </a:r>
            <a:r>
              <a:rPr lang="en-US" altLang="zh-CN" sz="1200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╳</a:t>
            </a:r>
            <a:r>
              <a:rPr lang="zh-CN" altLang="en-US" sz="1200" b="1" dirty="0" smtClean="0"/>
              <a:t>”</a:t>
            </a:r>
            <a:r>
              <a:rPr lang="en-US" altLang="zh-CN" sz="1200" b="1" dirty="0" smtClean="0"/>
              <a:t>. </a:t>
            </a:r>
            <a:endParaRPr lang="zh-CN" altLang="en-US" sz="1200" dirty="0" smtClean="0"/>
          </a:p>
          <a:p>
            <a:r>
              <a:rPr lang="en-US" altLang="zh-CN" sz="1200" b="1" dirty="0" smtClean="0"/>
              <a:t>(5)</a:t>
            </a:r>
            <a:r>
              <a:rPr lang="zh-CN" altLang="en-US" sz="1200" dirty="0" smtClean="0"/>
              <a:t>从蕴含表得到等价状态对，导出等价划分：没有画“</a:t>
            </a:r>
            <a:r>
              <a:rPr lang="en-US" altLang="zh-CN" sz="1200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╳</a:t>
            </a:r>
            <a:r>
              <a:rPr lang="zh-CN" altLang="en-US" sz="1200" b="1" dirty="0" smtClean="0"/>
              <a:t>”</a:t>
            </a:r>
            <a:r>
              <a:rPr lang="zh-CN" altLang="en-US" sz="1200" dirty="0" smtClean="0"/>
              <a:t>的单元对应的状态对为</a:t>
            </a:r>
            <a:r>
              <a:rPr lang="zh-CN" altLang="en-US" sz="1200" dirty="0" smtClean="0">
                <a:solidFill>
                  <a:srgbClr val="FF0000"/>
                </a:solidFill>
              </a:rPr>
              <a:t>等价对</a:t>
            </a:r>
            <a:r>
              <a:rPr lang="en-US" altLang="zh-CN" sz="1200" b="1" dirty="0" smtClean="0"/>
              <a:t>. 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5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659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07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等价类中只保留一个状态，状态名替换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77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给最小化状态表中的每一个状态指定一个二进制代码，形成二进制状态表。</a:t>
            </a:r>
          </a:p>
          <a:p>
            <a:r>
              <a:rPr lang="zh-CN" altLang="en-US" smtClean="0">
                <a:latin typeface="Arial" pitchFamily="34" charset="0"/>
              </a:rPr>
              <a:t>通常情况下，状态编码的方案不一样，所得到的输出函数和激励函数的表达式也不同，由此而设计出来的电路复杂度也不同。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C983C-2BCA-4603-8C74-74532B463975}" type="slidenum">
              <a:rPr lang="en-US" altLang="zh-CN" smtClean="0">
                <a:latin typeface="Arial" pitchFamily="34" charset="0"/>
              </a:rPr>
              <a:pPr/>
              <a:t>22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3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zh-CN" altLang="en-US" smtClean="0">
              <a:latin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mtClean="0">
                <a:latin typeface="Arial" pitchFamily="34" charset="0"/>
              </a:rPr>
              <a:t>从</a:t>
            </a:r>
            <a:r>
              <a:rPr lang="en-US" altLang="zh-CN" smtClean="0">
                <a:latin typeface="Arial" pitchFamily="34" charset="0"/>
              </a:rPr>
              <a:t>n</a:t>
            </a:r>
            <a:r>
              <a:rPr lang="zh-CN" altLang="en-US" smtClean="0">
                <a:latin typeface="Arial" pitchFamily="34" charset="0"/>
              </a:rPr>
              <a:t>种可能的状态中选择</a:t>
            </a:r>
            <a:r>
              <a:rPr lang="en-US" altLang="zh-CN" smtClean="0">
                <a:latin typeface="Arial" pitchFamily="34" charset="0"/>
              </a:rPr>
              <a:t>m</a:t>
            </a:r>
            <a:r>
              <a:rPr lang="zh-CN" altLang="en-US" smtClean="0">
                <a:latin typeface="Arial" pitchFamily="34" charset="0"/>
              </a:rPr>
              <a:t>中编码的方法数目，可由二项式系数给出，记为          ，其值为</a:t>
            </a:r>
            <a:endParaRPr lang="en-US" altLang="zh-CN" smtClean="0">
              <a:latin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mtClean="0">
                <a:latin typeface="Arial" pitchFamily="34" charset="0"/>
              </a:rPr>
              <a:t>从</a:t>
            </a:r>
            <a:r>
              <a:rPr lang="en-US" altLang="zh-CN" smtClean="0">
                <a:latin typeface="Arial" pitchFamily="34" charset="0"/>
              </a:rPr>
              <a:t>8</a:t>
            </a:r>
            <a:r>
              <a:rPr lang="zh-CN" altLang="en-US" smtClean="0">
                <a:latin typeface="Arial" pitchFamily="34" charset="0"/>
              </a:rPr>
              <a:t>种可能的状态中选</a:t>
            </a:r>
            <a:r>
              <a:rPr lang="en-US" altLang="zh-CN" smtClean="0">
                <a:latin typeface="Arial" pitchFamily="34" charset="0"/>
              </a:rPr>
              <a:t>5</a:t>
            </a:r>
            <a:r>
              <a:rPr lang="zh-CN" altLang="en-US" smtClean="0">
                <a:latin typeface="Arial" pitchFamily="34" charset="0"/>
              </a:rPr>
              <a:t>种编码状态，共有        种不同的方法。每一种编码状态又有</a:t>
            </a:r>
            <a:r>
              <a:rPr lang="en-US" altLang="zh-CN" smtClean="0">
                <a:latin typeface="Arial" pitchFamily="34" charset="0"/>
              </a:rPr>
              <a:t>5</a:t>
            </a:r>
            <a:r>
              <a:rPr lang="zh-CN" altLang="en-US" smtClean="0">
                <a:latin typeface="Arial" pitchFamily="34" charset="0"/>
              </a:rPr>
              <a:t>！种不同赋值方式。</a:t>
            </a:r>
            <a:endParaRPr lang="en-US" altLang="zh-CN" smtClean="0">
              <a:latin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mtClean="0">
                <a:latin typeface="Arial" pitchFamily="34" charset="0"/>
              </a:rPr>
              <a:t>5</a:t>
            </a:r>
            <a:r>
              <a:rPr lang="zh-CN" altLang="en-US" smtClean="0">
                <a:latin typeface="Arial" pitchFamily="34" charset="0"/>
              </a:rPr>
              <a:t>种状态赋给</a:t>
            </a:r>
            <a:r>
              <a:rPr lang="en-US" altLang="zh-CN" smtClean="0">
                <a:latin typeface="Arial" pitchFamily="34" charset="0"/>
              </a:rPr>
              <a:t>3</a:t>
            </a:r>
            <a:r>
              <a:rPr lang="zh-CN" altLang="en-US" smtClean="0">
                <a:latin typeface="Arial" pitchFamily="34" charset="0"/>
              </a:rPr>
              <a:t>位二进制状态编码的不同方法共有</a:t>
            </a:r>
            <a:r>
              <a:rPr lang="en-US" altLang="zh-CN" smtClean="0">
                <a:latin typeface="Arial" pitchFamily="34" charset="0"/>
              </a:rPr>
              <a:t>6720</a:t>
            </a:r>
            <a:endParaRPr lang="zh-CN" altLang="en-US" smtClean="0">
              <a:latin typeface="Arial" pitchFamily="34" charset="0"/>
            </a:endParaRPr>
          </a:p>
          <a:p>
            <a:pPr lvl="1"/>
            <a:endParaRPr lang="en-US" altLang="zh-CN" i="1" smtClean="0">
              <a:latin typeface="Arial" pitchFamily="34" charset="0"/>
            </a:endParaRPr>
          </a:p>
          <a:p>
            <a:pPr lvl="1"/>
            <a:r>
              <a:rPr lang="en-US" altLang="zh-CN" i="1" smtClean="0">
                <a:latin typeface="Arial" pitchFamily="34" charset="0"/>
              </a:rPr>
              <a:t>(8</a:t>
            </a:r>
            <a:r>
              <a:rPr lang="zh-CN" altLang="en-US" i="1" smtClean="0">
                <a:latin typeface="Arial" pitchFamily="34" charset="0"/>
              </a:rPr>
              <a:t>！</a:t>
            </a:r>
            <a:r>
              <a:rPr lang="en-US" altLang="zh-CN" i="1" smtClean="0">
                <a:latin typeface="Arial" pitchFamily="34" charset="0"/>
              </a:rPr>
              <a:t>*5!)/(5!*3!)=8*7*6*5*4=336*20=6720</a:t>
            </a:r>
          </a:p>
          <a:p>
            <a:pPr lvl="1"/>
            <a:r>
              <a:rPr lang="en-US" altLang="zh-CN" i="1" smtClean="0">
                <a:latin typeface="Arial" pitchFamily="34" charset="0"/>
              </a:rPr>
              <a:t>n</a:t>
            </a:r>
            <a:r>
              <a:rPr lang="zh-CN" altLang="en-US" i="1" smtClean="0">
                <a:latin typeface="Arial" pitchFamily="34" charset="0"/>
              </a:rPr>
              <a:t>个变量有</a:t>
            </a:r>
            <a:r>
              <a:rPr lang="en-US" altLang="zh-CN" i="1" smtClean="0">
                <a:latin typeface="Arial" pitchFamily="34" charset="0"/>
              </a:rPr>
              <a:t>2</a:t>
            </a:r>
            <a:r>
              <a:rPr lang="en-US" altLang="zh-CN" i="1" baseline="30000" smtClean="0">
                <a:latin typeface="Arial" pitchFamily="34" charset="0"/>
              </a:rPr>
              <a:t>n</a:t>
            </a:r>
            <a:r>
              <a:rPr lang="zh-CN" altLang="en-US" i="1" smtClean="0">
                <a:latin typeface="Arial" pitchFamily="34" charset="0"/>
              </a:rPr>
              <a:t>种组合，用来对</a:t>
            </a:r>
            <a:r>
              <a:rPr lang="en-US" altLang="zh-CN" i="1" smtClean="0">
                <a:latin typeface="Arial" pitchFamily="34" charset="0"/>
              </a:rPr>
              <a:t>s</a:t>
            </a:r>
            <a:r>
              <a:rPr lang="zh-CN" altLang="en-US" i="1" smtClean="0">
                <a:latin typeface="Arial" pitchFamily="34" charset="0"/>
              </a:rPr>
              <a:t>个状态进行编码共有 </a:t>
            </a:r>
            <a:r>
              <a:rPr lang="en-US" altLang="zh-CN" smtClean="0">
                <a:latin typeface="Arial" pitchFamily="34" charset="0"/>
              </a:rPr>
              <a:t>2</a:t>
            </a:r>
            <a:r>
              <a:rPr lang="en-US" altLang="zh-CN" i="1" baseline="30000" smtClean="0">
                <a:latin typeface="Arial" pitchFamily="34" charset="0"/>
              </a:rPr>
              <a:t>n</a:t>
            </a:r>
            <a:r>
              <a:rPr lang="en-US" altLang="zh-CN" i="1" smtClean="0">
                <a:latin typeface="Arial" pitchFamily="34" charset="0"/>
              </a:rPr>
              <a:t>!/ (2</a:t>
            </a:r>
            <a:r>
              <a:rPr lang="en-US" altLang="zh-CN" i="1" baseline="30000" smtClean="0">
                <a:latin typeface="Arial" pitchFamily="34" charset="0"/>
              </a:rPr>
              <a:t>n</a:t>
            </a:r>
            <a:r>
              <a:rPr lang="en-US" altLang="zh-CN" i="1" smtClean="0">
                <a:latin typeface="Arial" pitchFamily="34" charset="0"/>
              </a:rPr>
              <a:t>-s)!</a:t>
            </a:r>
            <a:r>
              <a:rPr lang="zh-CN" altLang="en-US" i="1" smtClean="0">
                <a:latin typeface="Arial" pitchFamily="34" charset="0"/>
              </a:rPr>
              <a:t>分配方案</a:t>
            </a:r>
          </a:p>
          <a:p>
            <a:pPr lvl="1"/>
            <a:r>
              <a:rPr lang="zh-CN" altLang="en-US" smtClean="0">
                <a:latin typeface="Arial" pitchFamily="34" charset="0"/>
              </a:rPr>
              <a:t>已证明，独立的状态分配方案数</a:t>
            </a:r>
            <a:r>
              <a:rPr lang="en-US" altLang="zh-CN" smtClean="0">
                <a:latin typeface="Arial" pitchFamily="34" charset="0"/>
              </a:rPr>
              <a:t>N</a:t>
            </a:r>
            <a:r>
              <a:rPr lang="zh-CN" altLang="en-US" smtClean="0">
                <a:latin typeface="Arial" pitchFamily="34" charset="0"/>
              </a:rPr>
              <a:t>为</a:t>
            </a:r>
            <a:r>
              <a:rPr lang="en-US" altLang="zh-CN" smtClean="0">
                <a:latin typeface="Arial" pitchFamily="34" charset="0"/>
              </a:rPr>
              <a:t>(2</a:t>
            </a:r>
            <a:r>
              <a:rPr lang="en-US" altLang="zh-CN" i="1" baseline="30000" smtClean="0">
                <a:latin typeface="Arial" pitchFamily="34" charset="0"/>
              </a:rPr>
              <a:t>n</a:t>
            </a:r>
            <a:r>
              <a:rPr lang="en-US" altLang="zh-CN" i="1" smtClean="0">
                <a:latin typeface="Arial" pitchFamily="34" charset="0"/>
              </a:rPr>
              <a:t>-1)!/ (2</a:t>
            </a:r>
            <a:r>
              <a:rPr lang="en-US" altLang="zh-CN" i="1" baseline="30000" smtClean="0">
                <a:latin typeface="Arial" pitchFamily="34" charset="0"/>
              </a:rPr>
              <a:t>n</a:t>
            </a:r>
            <a:r>
              <a:rPr lang="en-US" altLang="zh-CN" i="1" smtClean="0">
                <a:latin typeface="Arial" pitchFamily="34" charset="0"/>
              </a:rPr>
              <a:t>-s)! n!</a:t>
            </a:r>
            <a:endParaRPr lang="zh-CN" altLang="en-US" smtClean="0">
              <a:latin typeface="Arial" pitchFamily="34" charset="0"/>
            </a:endParaRPr>
          </a:p>
          <a:p>
            <a:endParaRPr lang="en-US" altLang="zh-CN" i="1" smtClean="0">
              <a:latin typeface="Arial" pitchFamily="34" charset="0"/>
            </a:endParaRPr>
          </a:p>
          <a:p>
            <a:r>
              <a:rPr lang="en-US" altLang="zh-CN" i="1" smtClean="0">
                <a:latin typeface="Arial" pitchFamily="34" charset="0"/>
              </a:rPr>
              <a:t>s 2 3 4 5 6 7 8 9</a:t>
            </a:r>
          </a:p>
          <a:p>
            <a:r>
              <a:rPr lang="pt-BR" altLang="zh-CN" i="1" smtClean="0">
                <a:latin typeface="Arial" pitchFamily="34" charset="0"/>
              </a:rPr>
              <a:t>n 1 2 2 3 3 3 3 4</a:t>
            </a:r>
          </a:p>
          <a:p>
            <a:r>
              <a:rPr lang="pt-BR" altLang="zh-CN" i="1" smtClean="0">
                <a:latin typeface="Arial" pitchFamily="34" charset="0"/>
              </a:rPr>
              <a:t>N 1 3 3 140 420 840 840 10810800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2D6CF-42E1-4BC1-BCFF-140A7C209DFB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55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561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方案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将方案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y1</a:t>
            </a:r>
            <a:r>
              <a:rPr lang="zh-CN" altLang="en-US" sz="1200" dirty="0" smtClean="0"/>
              <a:t>置取补 </a:t>
            </a:r>
          </a:p>
          <a:p>
            <a:r>
              <a:rPr lang="zh-CN" altLang="en-US" sz="1200" dirty="0" smtClean="0"/>
              <a:t>方案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将方案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y1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y2</a:t>
            </a:r>
            <a:r>
              <a:rPr lang="zh-CN" altLang="en-US" sz="1200" dirty="0" smtClean="0"/>
              <a:t>交换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en-US" altLang="zh-CN" dirty="0" smtClean="0"/>
              <a:t>3</a:t>
            </a:r>
            <a:r>
              <a:rPr lang="zh-CN" altLang="en-US" dirty="0" smtClean="0"/>
              <a:t>最佳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52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3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Cyclic-code assignment (</a:t>
            </a:r>
            <a:r>
              <a:rPr lang="zh-CN" altLang="en-US" sz="2800" dirty="0" smtClean="0"/>
              <a:t>循环码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400" dirty="0" smtClean="0"/>
              <a:t>多余状态较多</a:t>
            </a:r>
          </a:p>
          <a:p>
            <a:pPr lvl="1"/>
            <a:r>
              <a:rPr lang="zh-CN" altLang="en-US" sz="2400" dirty="0" smtClean="0"/>
              <a:t>激励方程简单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58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479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增加二进制编码位数有什么好处？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0991B-8D7F-401C-9B20-BA82992168E6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63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在同步时序电路中状态分配目的在于：在逻辑化简时，生成尽可能大的必要质蕴含。状态分配的标准就是使得质蕴含达到最大程度。寻找较好的结果。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33510-F91B-45A6-9370-3A378DA0BD01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63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921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07E86-77DF-4D1A-AB0A-D9C048E6CB8C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61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1200" dirty="0" smtClean="0">
                <a:ea typeface="黑体" pitchFamily="2" charset="-122"/>
              </a:rPr>
              <a:t>说明：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1200" dirty="0" smtClean="0">
                <a:ea typeface="黑体" pitchFamily="2" charset="-122"/>
              </a:rPr>
              <a:t> 最小冒险法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200" dirty="0" smtClean="0">
                <a:ea typeface="黑体" pitchFamily="2" charset="-122"/>
              </a:rPr>
              <a:t>     所有未用状态 </a:t>
            </a:r>
            <a:r>
              <a:rPr lang="zh-CN" altLang="en-US" sz="1200" dirty="0" smtClean="0">
                <a:ea typeface="黑体" pitchFamily="2" charset="-122"/>
                <a:sym typeface="Wingdings" pitchFamily="2" charset="2"/>
              </a:rPr>
              <a:t> “安全</a:t>
            </a:r>
            <a:r>
              <a:rPr lang="en-US" altLang="zh-CN" sz="1200" dirty="0" smtClean="0">
                <a:ea typeface="黑体" pitchFamily="2" charset="-122"/>
                <a:sym typeface="Wingdings" pitchFamily="2" charset="2"/>
              </a:rPr>
              <a:t>”</a:t>
            </a:r>
            <a:r>
              <a:rPr lang="zh-CN" altLang="en-US" sz="1200" dirty="0" smtClean="0">
                <a:ea typeface="黑体" pitchFamily="2" charset="-122"/>
                <a:sym typeface="Wingdings" pitchFamily="2" charset="2"/>
              </a:rPr>
              <a:t>状态</a:t>
            </a:r>
            <a:endParaRPr lang="zh-CN" altLang="en-US" sz="1200" dirty="0" smtClean="0">
              <a:ea typeface="黑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1200" dirty="0" smtClean="0">
                <a:ea typeface="黑体" pitchFamily="2" charset="-122"/>
              </a:rPr>
              <a:t> 最小成本法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200" dirty="0" smtClean="0">
                <a:ea typeface="黑体" pitchFamily="2" charset="-122"/>
              </a:rPr>
              <a:t>     所有未用状态的下一状态作为无关项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200" dirty="0" smtClean="0">
                <a:ea typeface="黑体" pitchFamily="2" charset="-122"/>
              </a:rPr>
              <a:t>     电路的激励方程简单，不够安全</a:t>
            </a:r>
            <a:endParaRPr lang="zh-CN" altLang="en-US" sz="1200" dirty="0">
              <a:ea typeface="黑体" pitchFamily="2" charset="-122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90E1A0-D7B0-4A0A-9E4B-74D50034A6CA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28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691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668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Abc</a:t>
            </a:r>
            <a:r>
              <a:rPr lang="zh-CN" altLang="en-US" dirty="0" smtClean="0"/>
              <a:t>，输出相同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689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22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55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442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itchFamily="18" charset="0"/>
              </a:rPr>
              <a:t>D</a:t>
            </a:r>
            <a:r>
              <a:rPr lang="zh-CN" altLang="en-US" sz="1200" dirty="0" smtClean="0">
                <a:latin typeface="Times New Roman" pitchFamily="18" charset="0"/>
              </a:rPr>
              <a:t>触发器，次态与激励输入相同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225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最小成本与最小风险设计的区别在于对无关项的使用。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8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81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75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94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77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20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先合并等价状态，大写的</a:t>
            </a:r>
            <a:r>
              <a:rPr lang="en-US" altLang="zh-CN" dirty="0" smtClean="0"/>
              <a:t>ABCDEFG,</a:t>
            </a:r>
            <a:r>
              <a:rPr lang="zh-CN" altLang="en-US" dirty="0" smtClean="0"/>
              <a:t>分别用小写的</a:t>
            </a:r>
            <a:r>
              <a:rPr lang="en-US" altLang="zh-CN" dirty="0" err="1" smtClean="0"/>
              <a:t>abcd</a:t>
            </a:r>
            <a:r>
              <a:rPr lang="zh-CN" altLang="en-US" dirty="0" smtClean="0"/>
              <a:t>代替。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94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5873A-9877-4386-82E0-5D25ABBFBBBA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81398-9C0B-4C09-B7BE-5440A4724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86FB6-E74F-4ECC-A135-A7971B89262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AFF12-A4C5-45E0-90E5-B783C899C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BE5CE-9A5C-4150-9142-9D2A9CDA46D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D3713-B43A-4E11-BDCC-3EC67210F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34DB-27E4-47F6-A298-6783E21E15C8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4DD26-DB40-433E-BF21-A343AC8B2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24AE6-996D-4CCD-B465-D03023A6BEF1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534DA-F8E7-4E77-8216-E4579E10DA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DC2DEBC6-9EE7-4A7A-AC9F-8361F9261F1C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B24969F4-19D0-4898-BEF6-A7CAE9C9CB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2297" name="图片 41" descr="系标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4" descr="Microprocesso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62900" y="0"/>
            <a:ext cx="1181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8" r:id="rId2"/>
    <p:sldLayoutId id="2147483829" r:id="rId3"/>
    <p:sldLayoutId id="2147483830" r:id="rId4"/>
    <p:sldLayoutId id="2147483831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第</a:t>
            </a:r>
            <a:r>
              <a:rPr lang="en-US" altLang="zh-CN" sz="4400" smtClean="0"/>
              <a:t>7</a:t>
            </a:r>
            <a:r>
              <a:rPr lang="zh-CN" altLang="en-US" sz="4400" smtClean="0"/>
              <a:t>章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z="4400" smtClean="0"/>
              <a:t>时序逻辑设计原理</a:t>
            </a:r>
            <a:endParaRPr lang="en-US" altLang="zh-CN" sz="4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讲 状态化简与状态编码</a:t>
            </a:r>
            <a:endParaRPr lang="en-US" altLang="zh-CN" dirty="0"/>
          </a:p>
          <a:p>
            <a:pPr algn="ctr" eaLnBrk="1" hangingPunct="1"/>
            <a:endParaRPr lang="en-US" altLang="zh-CN" dirty="0" smtClean="0"/>
          </a:p>
          <a:p>
            <a:pPr algn="ctr" eaLnBrk="1" hangingPunct="1"/>
            <a:endParaRPr lang="zh-CN" altLang="en-US" dirty="0" smtClean="0"/>
          </a:p>
          <a:p>
            <a:pPr algn="ctr" eaLnBrk="1" hangingPunct="1"/>
            <a:r>
              <a:rPr lang="zh-CN" altLang="en-US" dirty="0" smtClean="0"/>
              <a:t>南京大学计算机系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5AC03-48BB-4D3F-83CF-2FCECCCD71E9}" type="slidenum">
              <a:rPr lang="zh-CN" altLang="en-US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1141980" y="188640"/>
            <a:ext cx="4817344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Times New Roman" pitchFamily="18" charset="0"/>
              </a:rPr>
              <a:t>示例：观察法状态化</a:t>
            </a:r>
            <a:r>
              <a:rPr lang="zh-CN" altLang="en-US" sz="3600" b="1" dirty="0">
                <a:latin typeface="Times New Roman" pitchFamily="18" charset="0"/>
              </a:rPr>
              <a:t>简</a:t>
            </a: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1374775" y="1130300"/>
            <a:ext cx="4495800" cy="5238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例</a:t>
            </a:r>
            <a:r>
              <a:rPr lang="zh-CN" altLang="en-US" sz="2800">
                <a:latin typeface="Times New Roman" pitchFamily="18" charset="0"/>
              </a:rPr>
              <a:t>：简化下表所示的状态表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943100"/>
            <a:ext cx="7086600" cy="4362450"/>
            <a:chOff x="564" y="1164"/>
            <a:chExt cx="4464" cy="2748"/>
          </a:xfrm>
        </p:grpSpPr>
        <p:sp>
          <p:nvSpPr>
            <p:cNvPr id="61448" name="Line 5"/>
            <p:cNvSpPr>
              <a:spLocks noChangeShapeType="1"/>
            </p:cNvSpPr>
            <p:nvPr/>
          </p:nvSpPr>
          <p:spPr bwMode="auto">
            <a:xfrm>
              <a:off x="588" y="1164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9" name="Line 6"/>
            <p:cNvSpPr>
              <a:spLocks noChangeShapeType="1"/>
            </p:cNvSpPr>
            <p:nvPr/>
          </p:nvSpPr>
          <p:spPr bwMode="auto">
            <a:xfrm>
              <a:off x="624" y="3900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Line 7"/>
            <p:cNvSpPr>
              <a:spLocks noChangeShapeType="1"/>
            </p:cNvSpPr>
            <p:nvPr/>
          </p:nvSpPr>
          <p:spPr bwMode="auto">
            <a:xfrm>
              <a:off x="1644" y="1164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1" name="Line 8"/>
            <p:cNvSpPr>
              <a:spLocks noChangeShapeType="1"/>
            </p:cNvSpPr>
            <p:nvPr/>
          </p:nvSpPr>
          <p:spPr bwMode="auto">
            <a:xfrm>
              <a:off x="3228" y="1584"/>
              <a:ext cx="0" cy="2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9"/>
            <p:cNvSpPr>
              <a:spLocks noChangeShapeType="1"/>
            </p:cNvSpPr>
            <p:nvPr/>
          </p:nvSpPr>
          <p:spPr bwMode="auto">
            <a:xfrm>
              <a:off x="1644" y="1572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10"/>
            <p:cNvSpPr>
              <a:spLocks noChangeShapeType="1"/>
            </p:cNvSpPr>
            <p:nvPr/>
          </p:nvSpPr>
          <p:spPr bwMode="auto">
            <a:xfrm>
              <a:off x="564" y="1896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Text Box 11"/>
            <p:cNvSpPr txBox="1">
              <a:spLocks noChangeArrowheads="1"/>
            </p:cNvSpPr>
            <p:nvPr/>
          </p:nvSpPr>
          <p:spPr bwMode="auto">
            <a:xfrm>
              <a:off x="770" y="1384"/>
              <a:ext cx="569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>
                  <a:latin typeface="Times New Roman" pitchFamily="18" charset="0"/>
                </a:rPr>
                <a:t>现态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1455" name="Text Box 12"/>
            <p:cNvSpPr txBox="1">
              <a:spLocks noChangeArrowheads="1"/>
            </p:cNvSpPr>
            <p:nvPr/>
          </p:nvSpPr>
          <p:spPr bwMode="auto">
            <a:xfrm>
              <a:off x="2678" y="1194"/>
              <a:ext cx="1084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61456" name="Text Box 13"/>
            <p:cNvSpPr txBox="1">
              <a:spLocks noChangeArrowheads="1"/>
            </p:cNvSpPr>
            <p:nvPr/>
          </p:nvSpPr>
          <p:spPr bwMode="auto">
            <a:xfrm>
              <a:off x="2138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61457" name="Text Box 14"/>
            <p:cNvSpPr txBox="1">
              <a:spLocks noChangeArrowheads="1"/>
            </p:cNvSpPr>
            <p:nvPr/>
          </p:nvSpPr>
          <p:spPr bwMode="auto">
            <a:xfrm>
              <a:off x="3794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61458" name="Text Box 15"/>
            <p:cNvSpPr txBox="1">
              <a:spLocks noChangeArrowheads="1"/>
            </p:cNvSpPr>
            <p:nvPr/>
          </p:nvSpPr>
          <p:spPr bwMode="auto">
            <a:xfrm>
              <a:off x="866" y="1938"/>
              <a:ext cx="280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61459" name="Text Box 16"/>
            <p:cNvSpPr txBox="1">
              <a:spLocks noChangeArrowheads="1"/>
            </p:cNvSpPr>
            <p:nvPr/>
          </p:nvSpPr>
          <p:spPr bwMode="auto">
            <a:xfrm>
              <a:off x="2138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F/0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61460" name="Text Box 17"/>
            <p:cNvSpPr txBox="1">
              <a:spLocks noChangeArrowheads="1"/>
            </p:cNvSpPr>
            <p:nvPr/>
          </p:nvSpPr>
          <p:spPr bwMode="auto">
            <a:xfrm>
              <a:off x="3794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A915D5-E65B-4FB1-BB71-FB9701092452}" type="datetime1">
              <a:rPr lang="zh-CN" altLang="en-US" smtClean="0"/>
              <a:t>2016/5/11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291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示例：观察法状态化简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3485817" y="1151052"/>
            <a:ext cx="5658183" cy="5094287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输出相同的现态组有：</a:t>
            </a:r>
            <a:r>
              <a:rPr lang="en-US" altLang="zh-CN" b="1" dirty="0" smtClean="0">
                <a:latin typeface="Times New Roman" pitchFamily="18" charset="0"/>
              </a:rPr>
              <a:t>{A,B,E},{C,F},{D,G}</a:t>
            </a:r>
          </a:p>
          <a:p>
            <a:r>
              <a:rPr lang="zh-CN" altLang="en-US" b="1" dirty="0" smtClean="0">
                <a:latin typeface="Times New Roman" pitchFamily="18" charset="0"/>
              </a:rPr>
              <a:t>次态相同的现态组有</a:t>
            </a:r>
            <a:r>
              <a:rPr lang="en-US" altLang="zh-CN" b="1" dirty="0" smtClean="0">
                <a:latin typeface="Times New Roman" pitchFamily="18" charset="0"/>
              </a:rPr>
              <a:t>:</a:t>
            </a:r>
            <a:r>
              <a:rPr lang="zh-CN" altLang="en-US" b="1" dirty="0" smtClean="0">
                <a:latin typeface="Times New Roman" pitchFamily="18" charset="0"/>
              </a:rPr>
              <a:t>｛</a:t>
            </a:r>
            <a:r>
              <a:rPr lang="en-US" altLang="zh-CN" b="1" dirty="0" smtClean="0">
                <a:latin typeface="Times New Roman" pitchFamily="18" charset="0"/>
              </a:rPr>
              <a:t>C,F</a:t>
            </a:r>
            <a:r>
              <a:rPr lang="zh-CN" altLang="en-US" b="1" dirty="0" smtClean="0">
                <a:latin typeface="Times New Roman" pitchFamily="18" charset="0"/>
              </a:rPr>
              <a:t>｝</a:t>
            </a:r>
            <a:endParaRPr lang="en-US" altLang="zh-CN" b="1" dirty="0" smtClean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次</a:t>
            </a:r>
            <a:r>
              <a:rPr lang="zh-CN" altLang="en-US" b="1" dirty="0" smtClean="0">
                <a:latin typeface="Times New Roman" pitchFamily="18" charset="0"/>
              </a:rPr>
              <a:t>态交错的现态组有</a:t>
            </a:r>
            <a:r>
              <a:rPr lang="en-US" altLang="zh-CN" b="1" dirty="0" smtClean="0">
                <a:latin typeface="Times New Roman" pitchFamily="18" charset="0"/>
              </a:rPr>
              <a:t>:</a:t>
            </a:r>
            <a:r>
              <a:rPr lang="zh-CN" altLang="en-US" b="1" dirty="0" smtClean="0">
                <a:latin typeface="Times New Roman" pitchFamily="18" charset="0"/>
              </a:rPr>
              <a:t>｛</a:t>
            </a:r>
            <a:r>
              <a:rPr lang="en-US" altLang="zh-CN" b="1" dirty="0" smtClean="0">
                <a:latin typeface="Times New Roman" pitchFamily="18" charset="0"/>
              </a:rPr>
              <a:t>A,B</a:t>
            </a:r>
            <a:r>
              <a:rPr lang="zh-CN" altLang="en-US" b="1" dirty="0" smtClean="0">
                <a:latin typeface="Times New Roman" pitchFamily="18" charset="0"/>
              </a:rPr>
              <a:t>｝</a:t>
            </a:r>
            <a:endParaRPr lang="en-US" altLang="zh-CN" b="1" dirty="0" smtClean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次</a:t>
            </a:r>
            <a:r>
              <a:rPr lang="zh-CN" altLang="en-US" b="1" dirty="0" smtClean="0">
                <a:latin typeface="Times New Roman" pitchFamily="18" charset="0"/>
              </a:rPr>
              <a:t>态循环的现态组有</a:t>
            </a:r>
            <a:r>
              <a:rPr lang="en-US" altLang="zh-CN" b="1" dirty="0" smtClean="0">
                <a:latin typeface="Times New Roman" pitchFamily="18" charset="0"/>
              </a:rPr>
              <a:t>:</a:t>
            </a:r>
            <a:r>
              <a:rPr lang="zh-CN" altLang="en-US" b="1" dirty="0" smtClean="0">
                <a:latin typeface="Times New Roman" pitchFamily="18" charset="0"/>
              </a:rPr>
              <a:t>｛</a:t>
            </a:r>
            <a:r>
              <a:rPr lang="en-US" altLang="zh-CN" b="1" dirty="0" smtClean="0">
                <a:latin typeface="Times New Roman" pitchFamily="18" charset="0"/>
              </a:rPr>
              <a:t>A,E</a:t>
            </a:r>
            <a:r>
              <a:rPr lang="zh-CN" altLang="en-US" b="1" dirty="0" smtClean="0">
                <a:latin typeface="Times New Roman" pitchFamily="18" charset="0"/>
              </a:rPr>
              <a:t>｝和｛</a:t>
            </a:r>
            <a:r>
              <a:rPr lang="en-US" altLang="zh-CN" b="1" dirty="0" smtClean="0">
                <a:latin typeface="Times New Roman" pitchFamily="18" charset="0"/>
              </a:rPr>
              <a:t>B,E</a:t>
            </a:r>
            <a:r>
              <a:rPr lang="zh-CN" altLang="en-US" b="1" dirty="0" smtClean="0">
                <a:latin typeface="Times New Roman" pitchFamily="18" charset="0"/>
              </a:rPr>
              <a:t>｝</a:t>
            </a:r>
            <a:endParaRPr lang="en-US" altLang="zh-CN" b="1" dirty="0" smtClean="0">
              <a:latin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</a:rPr>
              <a:t>D</a:t>
            </a:r>
            <a:r>
              <a:rPr lang="zh-CN" altLang="en-US" b="1" dirty="0" smtClean="0">
                <a:latin typeface="Times New Roman" pitchFamily="18" charset="0"/>
              </a:rPr>
              <a:t>和</a:t>
            </a:r>
            <a:r>
              <a:rPr lang="en-US" altLang="zh-CN" b="1" dirty="0" smtClean="0">
                <a:latin typeface="Times New Roman" pitchFamily="18" charset="0"/>
              </a:rPr>
              <a:t>G</a:t>
            </a:r>
            <a:r>
              <a:rPr lang="zh-CN" altLang="en-US" b="1" dirty="0" smtClean="0">
                <a:latin typeface="Times New Roman" pitchFamily="18" charset="0"/>
              </a:rPr>
              <a:t>的次态不等价。</a:t>
            </a:r>
            <a:endParaRPr lang="en-US" altLang="zh-CN" b="1" dirty="0" smtClean="0">
              <a:latin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</a:rPr>
              <a:t>等价状态</a:t>
            </a:r>
            <a:r>
              <a:rPr lang="zh-CN" altLang="en-US" b="1" dirty="0">
                <a:latin typeface="Times New Roman" pitchFamily="18" charset="0"/>
              </a:rPr>
              <a:t>对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 smtClean="0">
                <a:latin typeface="Times New Roman" pitchFamily="18" charset="0"/>
              </a:rPr>
              <a:t>AB,AE,BE,CF</a:t>
            </a:r>
          </a:p>
          <a:p>
            <a:r>
              <a:rPr lang="zh-CN" altLang="en-US" b="1" dirty="0" smtClean="0">
                <a:latin typeface="Times New Roman" pitchFamily="18" charset="0"/>
              </a:rPr>
              <a:t>最大等价类｛</a:t>
            </a:r>
            <a:r>
              <a:rPr lang="en-US" altLang="zh-CN" b="1" dirty="0" smtClean="0">
                <a:latin typeface="Times New Roman" pitchFamily="18" charset="0"/>
              </a:rPr>
              <a:t>A,B,E</a:t>
            </a:r>
            <a:r>
              <a:rPr lang="zh-CN" altLang="en-US" b="1" dirty="0" smtClean="0">
                <a:latin typeface="Times New Roman" pitchFamily="18" charset="0"/>
              </a:rPr>
              <a:t>｝</a:t>
            </a:r>
            <a:r>
              <a:rPr lang="en-US" altLang="zh-CN" b="1" dirty="0" smtClean="0">
                <a:latin typeface="Times New Roman" pitchFamily="18" charset="0"/>
              </a:rPr>
              <a:t>, {C,F} , {D}, {G}</a:t>
            </a:r>
          </a:p>
          <a:p>
            <a:r>
              <a:rPr lang="zh-CN" altLang="en-US" b="1" dirty="0" smtClean="0">
                <a:latin typeface="Times New Roman" pitchFamily="18" charset="0"/>
              </a:rPr>
              <a:t>分别用</a:t>
            </a:r>
            <a:r>
              <a:rPr lang="en-US" altLang="zh-CN" b="1" dirty="0" err="1" smtClean="0">
                <a:latin typeface="Times New Roman" pitchFamily="18" charset="0"/>
              </a:rPr>
              <a:t>a,b,c,d</a:t>
            </a:r>
            <a:r>
              <a:rPr lang="zh-CN" altLang="en-US" b="1" dirty="0" smtClean="0">
                <a:latin typeface="Times New Roman" pitchFamily="18" charset="0"/>
              </a:rPr>
              <a:t>表示。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章时序逻辑设计原理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6824" y="1337809"/>
            <a:ext cx="3324153" cy="4362450"/>
            <a:chOff x="528" y="1164"/>
            <a:chExt cx="4500" cy="2748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588" y="1164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24" y="3900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793" y="1164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228" y="1584"/>
              <a:ext cx="0" cy="2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44" y="1572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64" y="1896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28" y="1373"/>
              <a:ext cx="569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现态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678" y="1194"/>
              <a:ext cx="1084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138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794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866" y="1938"/>
              <a:ext cx="280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138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F/0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94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5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24" y="129679"/>
            <a:ext cx="6905625" cy="742950"/>
          </a:xfrm>
        </p:spPr>
        <p:txBody>
          <a:bodyPr/>
          <a:lstStyle/>
          <a:p>
            <a:r>
              <a:rPr lang="zh-CN" altLang="en-US" sz="3600" dirty="0">
                <a:latin typeface="Times New Roman" pitchFamily="18" charset="0"/>
              </a:rPr>
              <a:t>示例：观察法状态化简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原始状态表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3009" y="2854470"/>
            <a:ext cx="4267200" cy="622299"/>
          </a:xfrm>
        </p:spPr>
        <p:txBody>
          <a:bodyPr/>
          <a:lstStyle/>
          <a:p>
            <a:r>
              <a:rPr lang="zh-CN" altLang="en-US" dirty="0" smtClean="0"/>
              <a:t>最小状态表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BE5CE-9A5C-4150-9142-9D2A9CDA46D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3713-B43A-4E11-BDCC-3EC67210F91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4919844" y="3344805"/>
            <a:ext cx="3878422" cy="3040913"/>
            <a:chOff x="564" y="1673"/>
            <a:chExt cx="4464" cy="2167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588" y="1673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624" y="3828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644" y="1673"/>
              <a:ext cx="0" cy="2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228" y="2142"/>
              <a:ext cx="0" cy="16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692" y="2142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564" y="2580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637" y="2091"/>
              <a:ext cx="885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现态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678" y="1741"/>
              <a:ext cx="1686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次态</a:t>
              </a:r>
              <a:r>
                <a:rPr lang="en-US" altLang="zh-CN" sz="2800" dirty="0">
                  <a:latin typeface="Times New Roman" pitchFamily="18" charset="0"/>
                </a:rPr>
                <a:t>/</a:t>
              </a:r>
              <a:r>
                <a:rPr lang="zh-CN" altLang="en-US" sz="2800" dirty="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174" y="2142"/>
              <a:ext cx="71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3938" y="2142"/>
              <a:ext cx="71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866" y="2646"/>
              <a:ext cx="357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063" y="2646"/>
              <a:ext cx="630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c/1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b/1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3827" y="2646"/>
              <a:ext cx="630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</a:p>
          </p:txBody>
        </p:sp>
      </p:grp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65191" y="2021846"/>
            <a:ext cx="3247603" cy="4319423"/>
            <a:chOff x="528" y="1164"/>
            <a:chExt cx="4500" cy="2748"/>
          </a:xfrm>
        </p:grpSpPr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588" y="1164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624" y="3900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1793" y="1164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228" y="1584"/>
              <a:ext cx="0" cy="2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644" y="1572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564" y="1896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528" y="1373"/>
              <a:ext cx="569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现态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2678" y="1194"/>
              <a:ext cx="1084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2138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3794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866" y="1938"/>
              <a:ext cx="280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138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F/0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3794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</p:txBody>
        </p:sp>
      </p:grpSp>
      <p:sp>
        <p:nvSpPr>
          <p:cNvPr id="36" name="右箭头 35"/>
          <p:cNvSpPr/>
          <p:nvPr/>
        </p:nvSpPr>
        <p:spPr>
          <a:xfrm>
            <a:off x="3981958" y="4435475"/>
            <a:ext cx="663554" cy="650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09237" y="951610"/>
            <a:ext cx="536408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</a:rPr>
              <a:t>最大等价类｛</a:t>
            </a:r>
            <a:r>
              <a:rPr lang="en-US" altLang="zh-CN" sz="2400" b="1" dirty="0">
                <a:latin typeface="Times New Roman" pitchFamily="18" charset="0"/>
              </a:rPr>
              <a:t>A,B,E</a:t>
            </a:r>
            <a:r>
              <a:rPr lang="zh-CN" altLang="en-US" sz="2400" b="1" dirty="0">
                <a:latin typeface="Times New Roman" pitchFamily="18" charset="0"/>
              </a:rPr>
              <a:t>｝</a:t>
            </a:r>
            <a:r>
              <a:rPr lang="en-US" altLang="zh-CN" sz="2400" b="1" dirty="0">
                <a:latin typeface="Times New Roman" pitchFamily="18" charset="0"/>
              </a:rPr>
              <a:t>, {C,F} , {D}, {G}</a:t>
            </a:r>
          </a:p>
          <a:p>
            <a:r>
              <a:rPr lang="zh-CN" altLang="en-US" sz="2400" b="1" dirty="0">
                <a:latin typeface="Times New Roman" pitchFamily="18" charset="0"/>
              </a:rPr>
              <a:t>分别用</a:t>
            </a:r>
            <a:r>
              <a:rPr lang="en-US" altLang="zh-CN" sz="2400" b="1" dirty="0" err="1">
                <a:latin typeface="Times New Roman" pitchFamily="18" charset="0"/>
              </a:rPr>
              <a:t>a,b,c,d</a:t>
            </a:r>
            <a:r>
              <a:rPr lang="zh-CN" altLang="en-US" sz="2400" b="1" dirty="0">
                <a:latin typeface="Times New Roman" pitchFamily="18" charset="0"/>
              </a:rPr>
              <a:t>表示。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3709238" y="1728130"/>
            <a:ext cx="536408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</a:rPr>
              <a:t>先合并最大等价类，</a:t>
            </a:r>
            <a:endParaRPr lang="en-US" altLang="zh-CN" sz="2400" b="1" dirty="0">
              <a:latin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</a:rPr>
              <a:t>然后分别</a:t>
            </a:r>
            <a:r>
              <a:rPr lang="zh-CN" altLang="en-US" sz="2400" b="1" dirty="0">
                <a:latin typeface="Times New Roman" pitchFamily="18" charset="0"/>
              </a:rPr>
              <a:t>用</a:t>
            </a:r>
            <a:r>
              <a:rPr lang="en-US" altLang="zh-CN" sz="2400" b="1" dirty="0" err="1">
                <a:latin typeface="Times New Roman" pitchFamily="18" charset="0"/>
              </a:rPr>
              <a:t>a,b,c,d</a:t>
            </a:r>
            <a:r>
              <a:rPr lang="zh-CN" altLang="en-US" sz="2400" b="1" dirty="0">
                <a:latin typeface="Times New Roman" pitchFamily="18" charset="0"/>
              </a:rPr>
              <a:t>表示｛</a:t>
            </a:r>
            <a:r>
              <a:rPr lang="en-US" altLang="zh-CN" sz="2400" b="1" dirty="0">
                <a:latin typeface="Times New Roman" pitchFamily="18" charset="0"/>
              </a:rPr>
              <a:t>A,B,E</a:t>
            </a:r>
            <a:r>
              <a:rPr lang="zh-CN" altLang="en-US" sz="2400" b="1" dirty="0">
                <a:latin typeface="Times New Roman" pitchFamily="18" charset="0"/>
              </a:rPr>
              <a:t>｝</a:t>
            </a:r>
            <a:r>
              <a:rPr lang="en-US" altLang="zh-CN" sz="2400" b="1" dirty="0">
                <a:latin typeface="Times New Roman" pitchFamily="18" charset="0"/>
              </a:rPr>
              <a:t>, {C,F} , {D}, {G</a:t>
            </a:r>
            <a:r>
              <a:rPr lang="en-US" altLang="zh-CN" sz="2400" b="1" dirty="0" smtClean="0">
                <a:latin typeface="Times New Roman" pitchFamily="18" charset="0"/>
              </a:rPr>
              <a:t>}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615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b="0" dirty="0"/>
              <a:t> </a:t>
            </a:r>
            <a:r>
              <a:rPr lang="zh-CN" altLang="en-US" b="0" dirty="0" smtClean="0"/>
              <a:t>划分</a:t>
            </a:r>
            <a:r>
              <a:rPr lang="zh-CN" altLang="en-US" b="0" dirty="0"/>
              <a:t>法</a:t>
            </a:r>
            <a:r>
              <a:rPr lang="en-US" altLang="zh-CN" b="0" dirty="0"/>
              <a:t>(Partitioning)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划分</a:t>
            </a:r>
            <a:r>
              <a:rPr lang="zh-CN" altLang="en-US" sz="2800" dirty="0"/>
              <a:t>法是一组</a:t>
            </a:r>
            <a:r>
              <a:rPr lang="zh-CN" altLang="en-US" sz="2800" dirty="0">
                <a:solidFill>
                  <a:srgbClr val="FF0000"/>
                </a:solidFill>
              </a:rPr>
              <a:t>连续</a:t>
            </a:r>
            <a:r>
              <a:rPr lang="zh-CN" altLang="en-US" sz="2800" dirty="0"/>
              <a:t>的过程。 </a:t>
            </a:r>
          </a:p>
          <a:p>
            <a:r>
              <a:rPr lang="zh-CN" altLang="en-US" sz="2800" dirty="0" smtClean="0"/>
              <a:t>每</a:t>
            </a:r>
            <a:r>
              <a:rPr lang="zh-CN" altLang="en-US" sz="2800" dirty="0"/>
              <a:t>步形成的划分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k</a:t>
            </a:r>
            <a:r>
              <a:rPr lang="zh-CN" altLang="en-US" sz="2800" dirty="0"/>
              <a:t>，由一些</a:t>
            </a:r>
            <a:r>
              <a:rPr lang="zh-CN" altLang="en-US" sz="2800" b="1" dirty="0">
                <a:solidFill>
                  <a:srgbClr val="FF0000"/>
                </a:solidFill>
              </a:rPr>
              <a:t>块</a:t>
            </a:r>
            <a:r>
              <a:rPr lang="en-US" altLang="zh-CN" sz="2800" dirty="0"/>
              <a:t>(block)</a:t>
            </a:r>
            <a:r>
              <a:rPr lang="zh-CN" altLang="en-US" sz="2800" dirty="0"/>
              <a:t>组成，每个块中的状态是</a:t>
            </a:r>
            <a:r>
              <a:rPr lang="en-US" altLang="zh-CN" sz="2800" dirty="0"/>
              <a:t>K-</a:t>
            </a:r>
            <a:r>
              <a:rPr lang="zh-CN" altLang="en-US" sz="2800" dirty="0"/>
              <a:t>等价的。 </a:t>
            </a:r>
          </a:p>
          <a:p>
            <a:r>
              <a:rPr lang="zh-CN" altLang="en-US" sz="2800" dirty="0" smtClean="0"/>
              <a:t>划分</a:t>
            </a:r>
            <a:r>
              <a:rPr lang="zh-CN" altLang="en-US" sz="2800" dirty="0"/>
              <a:t>步骤 </a:t>
            </a:r>
          </a:p>
          <a:p>
            <a:pPr lvl="1"/>
            <a:r>
              <a:rPr lang="zh-CN" altLang="en-US" sz="2400" dirty="0" smtClean="0"/>
              <a:t>第一</a:t>
            </a:r>
            <a:r>
              <a:rPr lang="zh-CN" altLang="en-US" sz="2400" dirty="0"/>
              <a:t>步：将</a:t>
            </a:r>
            <a:r>
              <a:rPr lang="zh-CN" altLang="en-US" sz="2400" dirty="0">
                <a:solidFill>
                  <a:srgbClr val="FF0000"/>
                </a:solidFill>
              </a:rPr>
              <a:t>输出相同</a:t>
            </a:r>
            <a:r>
              <a:rPr lang="zh-CN" altLang="en-US" sz="2400" dirty="0"/>
              <a:t>的状态分在一个块内，形成</a:t>
            </a:r>
            <a:r>
              <a:rPr lang="en-US" altLang="zh-CN" sz="2400" dirty="0"/>
              <a:t>1-</a:t>
            </a:r>
            <a:r>
              <a:rPr lang="zh-CN" altLang="en-US" sz="2400" dirty="0"/>
              <a:t>等价划分。 </a:t>
            </a:r>
          </a:p>
          <a:p>
            <a:pPr lvl="1"/>
            <a:r>
              <a:rPr lang="zh-CN" altLang="en-US" sz="2400" dirty="0" smtClean="0"/>
              <a:t>第二</a:t>
            </a:r>
            <a:r>
              <a:rPr lang="zh-CN" altLang="en-US" sz="2400" dirty="0"/>
              <a:t>步：用下面的方法连续得到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, k=2,3,4,5...; </a:t>
            </a:r>
            <a:r>
              <a:rPr lang="zh-CN" altLang="en-US" sz="2400" dirty="0" smtClean="0"/>
              <a:t>直到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/>
              <a:t> = P</a:t>
            </a:r>
            <a:r>
              <a:rPr lang="en-US" altLang="zh-CN" sz="2400" baseline="-25000" dirty="0" smtClean="0"/>
              <a:t>k-1</a:t>
            </a:r>
            <a:r>
              <a:rPr lang="zh-CN" altLang="en-US" sz="2400" dirty="0" smtClean="0"/>
              <a:t>。 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若</a:t>
            </a:r>
            <a:r>
              <a:rPr lang="zh-CN" altLang="en-US" sz="2400" dirty="0"/>
              <a:t>对于每个</a:t>
            </a:r>
            <a:r>
              <a:rPr lang="zh-CN" altLang="en-US" sz="2400" dirty="0">
                <a:solidFill>
                  <a:srgbClr val="FF0000"/>
                </a:solidFill>
              </a:rPr>
              <a:t>输入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次态</a:t>
            </a:r>
            <a:r>
              <a:rPr lang="zh-CN" altLang="en-US" sz="2400" dirty="0"/>
              <a:t>都在同一个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k-1</a:t>
            </a:r>
            <a:r>
              <a:rPr lang="zh-CN" altLang="en-US" sz="2400" dirty="0"/>
              <a:t>的块内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放在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的同一块</a:t>
            </a:r>
            <a:r>
              <a:rPr lang="zh-CN" altLang="en-US" sz="2400" dirty="0" smtClean="0"/>
              <a:t>内。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则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en-US" altLang="zh-CN" sz="2400" baseline="-25000" dirty="0"/>
              <a:t> </a:t>
            </a:r>
            <a:r>
              <a:rPr lang="zh-CN" altLang="en-US" sz="2400" dirty="0" smtClean="0"/>
              <a:t>每个块内的状态组为最大等价类。</a:t>
            </a:r>
            <a:endParaRPr lang="zh-CN" altLang="en-US" sz="2400" dirty="0"/>
          </a:p>
          <a:p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2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划分法化简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457200" y="1239839"/>
            <a:ext cx="4267200" cy="595314"/>
          </a:xfrm>
        </p:spPr>
        <p:txBody>
          <a:bodyPr/>
          <a:lstStyle/>
          <a:p>
            <a:r>
              <a:rPr lang="zh-CN" altLang="en-US" dirty="0" smtClean="0"/>
              <a:t>原始状态表</a:t>
            </a:r>
            <a:endParaRPr lang="zh-CN" altLang="en-US" dirty="0"/>
          </a:p>
        </p:txBody>
      </p:sp>
      <p:graphicFrame>
        <p:nvGraphicFramePr>
          <p:cNvPr id="24" name="内容占位符 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5151592"/>
              </p:ext>
            </p:extLst>
          </p:nvPr>
        </p:nvGraphicFramePr>
        <p:xfrm>
          <a:off x="2838450" y="1239838"/>
          <a:ext cx="630555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502"/>
                <a:gridCol w="2880320"/>
                <a:gridCol w="21237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划分次数</a:t>
                      </a:r>
                      <a:r>
                        <a:rPr lang="en-US" altLang="zh-CN" sz="2400" dirty="0" smtClean="0"/>
                        <a:t>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划分依据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划分动作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k=0,p0</a:t>
                      </a:r>
                    </a:p>
                    <a:p>
                      <a:r>
                        <a:rPr lang="en-US" altLang="zh-CN" sz="2400" dirty="0" smtClean="0"/>
                        <a:t>X=0</a:t>
                      </a:r>
                    </a:p>
                    <a:p>
                      <a:r>
                        <a:rPr lang="en-US" altLang="zh-CN" sz="2400" dirty="0" smtClean="0"/>
                        <a:t>X=1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(A B C D E F G)</a:t>
                      </a:r>
                    </a:p>
                    <a:p>
                      <a:r>
                        <a:rPr lang="en-US" altLang="zh-CN" sz="2400" dirty="0" smtClean="0"/>
                        <a:t>  0 0 0 1  0 0 1</a:t>
                      </a:r>
                    </a:p>
                    <a:p>
                      <a:r>
                        <a:rPr lang="en-US" altLang="zh-CN" sz="2400" dirty="0" smtClean="0"/>
                        <a:t>  1 1 0  0 1 0 0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K=1,p1</a:t>
                      </a:r>
                    </a:p>
                    <a:p>
                      <a:r>
                        <a:rPr lang="en-US" altLang="zh-CN" sz="2400" dirty="0" smtClean="0"/>
                        <a:t>X=0</a:t>
                      </a:r>
                    </a:p>
                    <a:p>
                      <a:r>
                        <a:rPr lang="en-US" altLang="zh-CN" sz="2400" dirty="0" smtClean="0"/>
                        <a:t>X=1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K=2,P2</a:t>
                      </a:r>
                    </a:p>
                    <a:p>
                      <a:r>
                        <a:rPr lang="en-US" altLang="zh-CN" sz="2400" dirty="0" smtClean="0"/>
                        <a:t>X=0</a:t>
                      </a:r>
                    </a:p>
                    <a:p>
                      <a:r>
                        <a:rPr lang="en-US" altLang="zh-CN" sz="2400" dirty="0" smtClean="0"/>
                        <a:t>X=1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次态属同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aseline="-25000" dirty="0" smtClean="0">
                          <a:solidFill>
                            <a:srgbClr val="FF0000"/>
                          </a:solidFill>
                        </a:rPr>
                        <a:t>k-1</a:t>
                      </a:r>
                    </a:p>
                    <a:p>
                      <a:r>
                        <a:rPr lang="en-US" altLang="zh-CN" sz="2400" dirty="0" smtClean="0"/>
                        <a:t>(A,B,E),(CF),(D),(G)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66144" y="1884821"/>
            <a:ext cx="2346341" cy="4362450"/>
            <a:chOff x="480" y="1164"/>
            <a:chExt cx="4684" cy="2748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760" y="1164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624" y="3900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793" y="1164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613" y="1584"/>
              <a:ext cx="0" cy="2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644" y="1572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564" y="1896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80" y="1271"/>
              <a:ext cx="964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 smtClean="0">
                  <a:latin typeface="Times New Roman" pitchFamily="18" charset="0"/>
                </a:rPr>
                <a:t>现</a:t>
              </a:r>
              <a:endParaRPr lang="en-US" altLang="zh-CN" sz="2800" dirty="0" smtClean="0">
                <a:latin typeface="Times New Roman" pitchFamily="18" charset="0"/>
              </a:endParaRPr>
            </a:p>
            <a:p>
              <a:r>
                <a:rPr lang="zh-CN" altLang="zh-CN" sz="2800" dirty="0" smtClean="0">
                  <a:latin typeface="Times New Roman" pitchFamily="18" charset="0"/>
                </a:rPr>
                <a:t>态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878" y="1203"/>
              <a:ext cx="1084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次态</a:t>
              </a:r>
              <a:r>
                <a:rPr lang="en-US" altLang="zh-CN" sz="2800" dirty="0">
                  <a:latin typeface="Times New Roman" pitchFamily="18" charset="0"/>
                </a:rPr>
                <a:t>/</a:t>
              </a:r>
              <a:r>
                <a:rPr lang="zh-CN" altLang="en-US" sz="2800" dirty="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138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794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866" y="1938"/>
              <a:ext cx="280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138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F/0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794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B/1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A/1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151764" y="2054684"/>
            <a:ext cx="1992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输出相同</a:t>
            </a:r>
            <a:r>
              <a:rPr lang="en-US" altLang="zh-CN" sz="2400" dirty="0"/>
              <a:t>(A,B,E),(C,F</a:t>
            </a:r>
            <a:r>
              <a:rPr lang="en-US" altLang="zh-CN" sz="2400" dirty="0" smtClean="0"/>
              <a:t>), (</a:t>
            </a:r>
            <a:r>
              <a:rPr lang="en-US" altLang="zh-CN" sz="2400" dirty="0"/>
              <a:t>D,G)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139921" y="3255013"/>
            <a:ext cx="3011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(A,B,E),(C,F),(D,G)</a:t>
            </a:r>
            <a:endParaRPr lang="zh-CN" altLang="en-US" sz="2400" dirty="0"/>
          </a:p>
          <a:p>
            <a:r>
              <a:rPr lang="en-US" altLang="zh-CN" sz="2400" dirty="0"/>
              <a:t> C F  C   D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C</a:t>
            </a:r>
          </a:p>
          <a:p>
            <a:r>
              <a:rPr lang="en-US" altLang="zh-CN" sz="2400" dirty="0"/>
              <a:t> B A   E  G  </a:t>
            </a:r>
            <a:r>
              <a:rPr lang="en-US" altLang="zh-CN" sz="2400" dirty="0" err="1"/>
              <a:t>G</a:t>
            </a:r>
            <a:r>
              <a:rPr lang="en-US" altLang="zh-CN" sz="2400" dirty="0"/>
              <a:t>   E  D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7043032" y="3255012"/>
            <a:ext cx="2100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次态属同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k-1</a:t>
            </a:r>
          </a:p>
          <a:p>
            <a:r>
              <a:rPr lang="en-US" altLang="zh-CN" sz="2400" dirty="0"/>
              <a:t>(A,B,E),(CF),(D),(G)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4139921" y="4522996"/>
            <a:ext cx="2903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(A,B,E),(C,F),(D),(G)</a:t>
            </a:r>
            <a:endParaRPr lang="zh-CN" altLang="en-US" sz="2400" dirty="0"/>
          </a:p>
          <a:p>
            <a:r>
              <a:rPr lang="en-US" altLang="zh-CN" sz="2400" dirty="0"/>
              <a:t> C F  C   D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C</a:t>
            </a:r>
          </a:p>
          <a:p>
            <a:r>
              <a:rPr lang="en-US" altLang="zh-CN" sz="2400" dirty="0"/>
              <a:t> B A   E  G  </a:t>
            </a:r>
            <a:r>
              <a:rPr lang="en-US" altLang="zh-CN" sz="2400" dirty="0" err="1"/>
              <a:t>G</a:t>
            </a:r>
            <a:r>
              <a:rPr lang="en-US" altLang="zh-CN" sz="2400" dirty="0"/>
              <a:t>   E  D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909145" y="5689796"/>
            <a:ext cx="1083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P3=p2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4146762" y="5664848"/>
            <a:ext cx="5033750" cy="57246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itchFamily="18" charset="0"/>
                <a:sym typeface="Monotype Sorts"/>
              </a:rPr>
              <a:t>等价状态为</a:t>
            </a:r>
            <a:r>
              <a:rPr lang="en-US" altLang="zh-CN" sz="2400" dirty="0">
                <a:latin typeface="Times New Roman" pitchFamily="18" charset="0"/>
                <a:sym typeface="Monotype Sorts"/>
              </a:rPr>
              <a:t>{</a:t>
            </a:r>
            <a:r>
              <a:rPr lang="en-US" altLang="zh-CN" sz="2400" dirty="0" smtClean="0">
                <a:latin typeface="Times New Roman" pitchFamily="18" charset="0"/>
                <a:sym typeface="Monotype Sorts"/>
              </a:rPr>
              <a:t>ABE}</a:t>
            </a:r>
            <a:r>
              <a:rPr lang="zh-CN" altLang="en-US" sz="2400" dirty="0">
                <a:latin typeface="Times New Roman" pitchFamily="18" charset="0"/>
                <a:sym typeface="Monotype Sorts"/>
              </a:rPr>
              <a:t>，</a:t>
            </a:r>
            <a:r>
              <a:rPr lang="en-US" altLang="zh-CN" sz="2400" dirty="0" smtClean="0">
                <a:latin typeface="Times New Roman" pitchFamily="18" charset="0"/>
                <a:sym typeface="Monotype Sorts"/>
              </a:rPr>
              <a:t>{CF}</a:t>
            </a:r>
            <a:r>
              <a:rPr lang="zh-CN" altLang="en-US" sz="2400" dirty="0">
                <a:latin typeface="Times New Roman" pitchFamily="18" charset="0"/>
                <a:sym typeface="Monotype Sorts"/>
              </a:rPr>
              <a:t>，</a:t>
            </a:r>
            <a:r>
              <a:rPr lang="en-US" altLang="zh-CN" sz="2400" dirty="0" smtClean="0">
                <a:latin typeface="Times New Roman" pitchFamily="18" charset="0"/>
                <a:sym typeface="Monotype Sorts"/>
              </a:rPr>
              <a:t>{D},{G}</a:t>
            </a:r>
            <a:endParaRPr lang="zh-CN" altLang="en-US" sz="2400" dirty="0">
              <a:latin typeface="Times New Roman" pitchFamily="18" charset="0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33969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蕴（隐）含表化简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蕴（隐）含</a:t>
            </a:r>
            <a:r>
              <a:rPr lang="zh-CN" altLang="en-US" sz="2800" dirty="0"/>
              <a:t>表是用来标注原始状态表中所有的状态对之间</a:t>
            </a:r>
            <a:r>
              <a:rPr lang="zh-CN" altLang="en-US" sz="2800" dirty="0" smtClean="0"/>
              <a:t>，进行等价状态判定条件的</a:t>
            </a:r>
            <a:r>
              <a:rPr lang="zh-CN" altLang="en-US" sz="2800" dirty="0"/>
              <a:t>一种表格。</a:t>
            </a:r>
          </a:p>
          <a:p>
            <a:r>
              <a:rPr lang="zh-CN" altLang="en-US" sz="2800" dirty="0" smtClean="0"/>
              <a:t>是一</a:t>
            </a:r>
            <a:r>
              <a:rPr lang="zh-CN" altLang="en-US" sz="2800" dirty="0"/>
              <a:t>个直角三角形阶梯表，两直角边的网格数相同</a:t>
            </a:r>
            <a:r>
              <a:rPr lang="zh-CN" altLang="en-US" sz="2800" dirty="0" smtClean="0"/>
              <a:t>，用</a:t>
            </a:r>
            <a:r>
              <a:rPr lang="zh-CN" altLang="en-US" sz="2800" dirty="0"/>
              <a:t>状态名进行顺序标注</a:t>
            </a:r>
            <a:r>
              <a:rPr lang="zh-CN" altLang="en-US" sz="2800" dirty="0" smtClean="0"/>
              <a:t>。网格数比等于</a:t>
            </a:r>
            <a:r>
              <a:rPr lang="zh-CN" altLang="en-US" sz="2800" dirty="0"/>
              <a:t>原始状态表中的状态</a:t>
            </a:r>
            <a:r>
              <a:rPr lang="zh-CN" altLang="en-US" sz="2800" dirty="0" smtClean="0"/>
              <a:t>数少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lvl="1"/>
            <a:r>
              <a:rPr lang="zh-CN" altLang="en-US" sz="2400" dirty="0"/>
              <a:t>纵坐标从上到下</a:t>
            </a:r>
            <a:r>
              <a:rPr lang="zh-CN" altLang="en-US" sz="2400" dirty="0" smtClean="0"/>
              <a:t>标注，缺少</a:t>
            </a:r>
            <a:r>
              <a:rPr lang="zh-CN" altLang="en-US" sz="2400" dirty="0"/>
              <a:t>第一个</a:t>
            </a:r>
            <a:r>
              <a:rPr lang="zh-CN" altLang="en-US" sz="2400" dirty="0" smtClean="0"/>
              <a:t>状态；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横坐标从左</a:t>
            </a:r>
            <a:r>
              <a:rPr lang="zh-CN" altLang="en-US" sz="2400" dirty="0"/>
              <a:t>到右</a:t>
            </a:r>
            <a:r>
              <a:rPr lang="zh-CN" altLang="en-US" sz="2400" dirty="0" smtClean="0"/>
              <a:t>标注，缺少</a:t>
            </a:r>
            <a:r>
              <a:rPr lang="zh-CN" altLang="en-US" sz="2400" dirty="0"/>
              <a:t>最后一个</a:t>
            </a:r>
            <a:r>
              <a:rPr lang="zh-CN" altLang="en-US" sz="2400" dirty="0" smtClean="0"/>
              <a:t>状态。</a:t>
            </a:r>
            <a:endParaRPr lang="en-US" altLang="zh-CN" sz="2400" dirty="0" smtClean="0"/>
          </a:p>
          <a:p>
            <a:r>
              <a:rPr lang="zh-CN" altLang="en-US" sz="2800" dirty="0" smtClean="0"/>
              <a:t>横</a:t>
            </a:r>
            <a:r>
              <a:rPr lang="zh-CN" altLang="en-US" sz="2800" dirty="0"/>
              <a:t>纵坐标交汇</a:t>
            </a:r>
            <a:r>
              <a:rPr lang="zh-CN" altLang="en-US" sz="2800" dirty="0" smtClean="0"/>
              <a:t>的每个</a:t>
            </a:r>
            <a:r>
              <a:rPr lang="zh-CN" altLang="en-US" sz="2800" dirty="0"/>
              <a:t>方格代表一个状态对。</a:t>
            </a:r>
          </a:p>
          <a:p>
            <a:pPr lvl="1"/>
            <a:r>
              <a:rPr lang="zh-CN" altLang="en-US" sz="2400" dirty="0" smtClean="0"/>
              <a:t>等价：</a:t>
            </a:r>
            <a:r>
              <a:rPr lang="zh-CN" altLang="en-US" sz="2400" dirty="0"/>
              <a:t>方格</a:t>
            </a:r>
            <a:r>
              <a:rPr lang="zh-CN" altLang="en-US" sz="2400" dirty="0" smtClean="0"/>
              <a:t>内画“ </a:t>
            </a:r>
            <a:r>
              <a:rPr lang="zh-CN" altLang="en-US" sz="24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zh-CN" altLang="en-US" sz="2400" dirty="0" smtClean="0">
                <a:sym typeface="Wingdings 2" panose="05020102010507070707" pitchFamily="18" charset="2"/>
              </a:rPr>
              <a:t>”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 smtClean="0"/>
              <a:t>不等价：</a:t>
            </a:r>
            <a:r>
              <a:rPr lang="zh-CN" altLang="en-US" sz="2400" dirty="0"/>
              <a:t>方格</a:t>
            </a:r>
            <a:r>
              <a:rPr lang="zh-CN" altLang="en-US" sz="2400" dirty="0" smtClean="0"/>
              <a:t>内画“ </a:t>
            </a:r>
            <a:r>
              <a:rPr lang="zh-CN" altLang="en-US" sz="24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r>
              <a:rPr lang="zh-CN" altLang="en-US" sz="2400" dirty="0" smtClean="0">
                <a:sym typeface="Wingdings 2" panose="05020102010507070707" pitchFamily="18" charset="2"/>
              </a:rPr>
              <a:t>”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;</a:t>
            </a:r>
          </a:p>
          <a:p>
            <a:pPr lvl="1"/>
            <a:r>
              <a:rPr lang="zh-CN" altLang="en-US" sz="2400" dirty="0" smtClean="0"/>
              <a:t>与</a:t>
            </a:r>
            <a:r>
              <a:rPr lang="zh-CN" altLang="en-US" sz="2400" dirty="0"/>
              <a:t>其它状态对有关</a:t>
            </a:r>
            <a:r>
              <a:rPr lang="zh-CN" altLang="en-US" sz="2400" dirty="0" smtClean="0"/>
              <a:t>：填写</a:t>
            </a:r>
            <a:r>
              <a:rPr lang="zh-CN" altLang="en-US" sz="2400" dirty="0"/>
              <a:t>相关状态对。</a:t>
            </a:r>
          </a:p>
          <a:p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BE5CE-9A5C-4150-9142-9D2A9CDA46D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pPr>
              <a:defRPr/>
            </a:pPr>
            <a:fld id="{48FD3713-B43A-4E11-BDCC-3EC67210F91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5970157" y="5005709"/>
            <a:ext cx="2959100" cy="1608981"/>
            <a:chOff x="2688" y="2711"/>
            <a:chExt cx="2440" cy="1351"/>
          </a:xfrm>
        </p:grpSpPr>
        <p:sp>
          <p:nvSpPr>
            <p:cNvPr id="11" name="Line 24"/>
            <p:cNvSpPr>
              <a:spLocks noChangeShapeType="1"/>
            </p:cNvSpPr>
            <p:nvPr/>
          </p:nvSpPr>
          <p:spPr bwMode="blackGray">
            <a:xfrm>
              <a:off x="2920" y="2711"/>
              <a:ext cx="0" cy="110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blackGray">
            <a:xfrm>
              <a:off x="2920" y="2711"/>
              <a:ext cx="576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blackGray">
            <a:xfrm>
              <a:off x="3496" y="2711"/>
              <a:ext cx="0" cy="110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blackGray">
            <a:xfrm>
              <a:off x="4024" y="2951"/>
              <a:ext cx="0" cy="86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blackGray">
            <a:xfrm>
              <a:off x="4600" y="3246"/>
              <a:ext cx="0" cy="569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blackGray">
            <a:xfrm>
              <a:off x="5128" y="3527"/>
              <a:ext cx="0" cy="28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blackGray">
            <a:xfrm>
              <a:off x="2920" y="3815"/>
              <a:ext cx="2208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blackGray">
            <a:xfrm>
              <a:off x="2920" y="3527"/>
              <a:ext cx="2208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blackGray">
            <a:xfrm>
              <a:off x="2929" y="3246"/>
              <a:ext cx="1680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blackGray">
            <a:xfrm>
              <a:off x="2920" y="2951"/>
              <a:ext cx="1104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2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915402"/>
                </p:ext>
              </p:extLst>
            </p:nvPr>
          </p:nvGraphicFramePr>
          <p:xfrm>
            <a:off x="2688" y="2759"/>
            <a:ext cx="151" cy="1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公式" r:id="rId4" imgW="241200" imgH="1688760" progId="Equation.3">
                    <p:embed/>
                  </p:oleObj>
                </mc:Choice>
                <mc:Fallback>
                  <p:oleObj name="公式" r:id="rId4" imgW="241200" imgH="16887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2688" y="2759"/>
                          <a:ext cx="151" cy="106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5"/>
            <p:cNvGraphicFramePr>
              <a:graphicFrameLocks noChangeAspect="1"/>
            </p:cNvGraphicFramePr>
            <p:nvPr/>
          </p:nvGraphicFramePr>
          <p:xfrm>
            <a:off x="3120" y="391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" name="公式" r:id="rId6" imgW="228600" imgH="228600" progId="Equation.3">
                    <p:embed/>
                  </p:oleObj>
                </mc:Choice>
                <mc:Fallback>
                  <p:oleObj name="公式" r:id="rId6" imgW="22860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3120" y="3911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6"/>
            <p:cNvGraphicFramePr>
              <a:graphicFrameLocks noChangeAspect="1"/>
            </p:cNvGraphicFramePr>
            <p:nvPr/>
          </p:nvGraphicFramePr>
          <p:xfrm>
            <a:off x="3696" y="391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公式" r:id="rId8" imgW="228600" imgH="228600" progId="Equation.3">
                    <p:embed/>
                  </p:oleObj>
                </mc:Choice>
                <mc:Fallback>
                  <p:oleObj name="公式" r:id="rId8" imgW="22860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3696" y="3911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7"/>
            <p:cNvGraphicFramePr>
              <a:graphicFrameLocks noChangeAspect="1"/>
            </p:cNvGraphicFramePr>
            <p:nvPr/>
          </p:nvGraphicFramePr>
          <p:xfrm>
            <a:off x="4272" y="3911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1" name="公式" r:id="rId10" imgW="228600" imgH="241200" progId="Equation.3">
                    <p:embed/>
                  </p:oleObj>
                </mc:Choice>
                <mc:Fallback>
                  <p:oleObj name="公式" r:id="rId10" imgW="22860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4272" y="3911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8"/>
            <p:cNvGraphicFramePr>
              <a:graphicFrameLocks noChangeAspect="1"/>
            </p:cNvGraphicFramePr>
            <p:nvPr/>
          </p:nvGraphicFramePr>
          <p:xfrm>
            <a:off x="4800" y="3911"/>
            <a:ext cx="15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2" name="公式" r:id="rId12" imgW="241200" imgH="228600" progId="Equation.3">
                    <p:embed/>
                  </p:oleObj>
                </mc:Choice>
                <mc:Fallback>
                  <p:oleObj name="公式" r:id="rId12" imgW="24120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4800" y="3911"/>
                          <a:ext cx="15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90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E17A0D-7BE7-497F-9982-C8AD08113646}" type="slidenum">
              <a:rPr lang="zh-CN" altLang="en-US" smtClean="0">
                <a:latin typeface="Arial" pitchFamily="34" charset="0"/>
              </a:rPr>
              <a:pPr/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6364097" y="1251863"/>
            <a:ext cx="1826141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华文楷体" pitchFamily="2" charset="-122"/>
                <a:sym typeface="Monotype Sorts"/>
              </a:rPr>
              <a:t>作蕴含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  <a:sym typeface="Monotype Sorts"/>
              </a:rPr>
              <a:t>表</a:t>
            </a:r>
            <a:endParaRPr lang="zh-CN" altLang="en-US" sz="3200" b="1" dirty="0">
              <a:latin typeface="Times New Roman" pitchFamily="18" charset="0"/>
              <a:ea typeface="华文楷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98863" y="1477863"/>
            <a:ext cx="4284662" cy="4203700"/>
            <a:chOff x="2734" y="1385"/>
            <a:chExt cx="2699" cy="2648"/>
          </a:xfrm>
        </p:grpSpPr>
        <p:sp>
          <p:nvSpPr>
            <p:cNvPr id="62569" name="Text Box 6"/>
            <p:cNvSpPr txBox="1">
              <a:spLocks noChangeArrowheads="1"/>
            </p:cNvSpPr>
            <p:nvPr/>
          </p:nvSpPr>
          <p:spPr bwMode="auto">
            <a:xfrm>
              <a:off x="3092" y="3706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2570" name="Text Box 7"/>
            <p:cNvSpPr txBox="1">
              <a:spLocks noChangeArrowheads="1"/>
            </p:cNvSpPr>
            <p:nvPr/>
          </p:nvSpPr>
          <p:spPr bwMode="auto">
            <a:xfrm>
              <a:off x="3468" y="3706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2571" name="Text Box 8"/>
            <p:cNvSpPr txBox="1">
              <a:spLocks noChangeArrowheads="1"/>
            </p:cNvSpPr>
            <p:nvPr/>
          </p:nvSpPr>
          <p:spPr bwMode="auto">
            <a:xfrm>
              <a:off x="3918" y="3706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2572" name="Text Box 9"/>
            <p:cNvSpPr txBox="1">
              <a:spLocks noChangeArrowheads="1"/>
            </p:cNvSpPr>
            <p:nvPr/>
          </p:nvSpPr>
          <p:spPr bwMode="auto">
            <a:xfrm>
              <a:off x="4316" y="3706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2573" name="Text Box 10"/>
            <p:cNvSpPr txBox="1">
              <a:spLocks noChangeArrowheads="1"/>
            </p:cNvSpPr>
            <p:nvPr/>
          </p:nvSpPr>
          <p:spPr bwMode="auto">
            <a:xfrm>
              <a:off x="4724" y="3706"/>
              <a:ext cx="2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2574" name="Text Box 11"/>
            <p:cNvSpPr txBox="1">
              <a:spLocks noChangeArrowheads="1"/>
            </p:cNvSpPr>
            <p:nvPr/>
          </p:nvSpPr>
          <p:spPr bwMode="auto">
            <a:xfrm>
              <a:off x="5192" y="3706"/>
              <a:ext cx="24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2575" name="Text Box 12"/>
            <p:cNvSpPr txBox="1">
              <a:spLocks noChangeArrowheads="1"/>
            </p:cNvSpPr>
            <p:nvPr/>
          </p:nvSpPr>
          <p:spPr bwMode="auto">
            <a:xfrm>
              <a:off x="2734" y="3401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2576" name="Text Box 13"/>
            <p:cNvSpPr txBox="1">
              <a:spLocks noChangeArrowheads="1"/>
            </p:cNvSpPr>
            <p:nvPr/>
          </p:nvSpPr>
          <p:spPr bwMode="auto">
            <a:xfrm>
              <a:off x="2734" y="2995"/>
              <a:ext cx="24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2577" name="Text Box 14"/>
            <p:cNvSpPr txBox="1">
              <a:spLocks noChangeArrowheads="1"/>
            </p:cNvSpPr>
            <p:nvPr/>
          </p:nvSpPr>
          <p:spPr bwMode="auto">
            <a:xfrm>
              <a:off x="2734" y="2584"/>
              <a:ext cx="2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2578" name="Text Box 15"/>
            <p:cNvSpPr txBox="1">
              <a:spLocks noChangeArrowheads="1"/>
            </p:cNvSpPr>
            <p:nvPr/>
          </p:nvSpPr>
          <p:spPr bwMode="auto">
            <a:xfrm>
              <a:off x="2734" y="2187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2579" name="Text Box 16"/>
            <p:cNvSpPr txBox="1">
              <a:spLocks noChangeArrowheads="1"/>
            </p:cNvSpPr>
            <p:nvPr/>
          </p:nvSpPr>
          <p:spPr bwMode="auto">
            <a:xfrm>
              <a:off x="2734" y="1781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2580" name="Text Box 17"/>
            <p:cNvSpPr txBox="1">
              <a:spLocks noChangeArrowheads="1"/>
            </p:cNvSpPr>
            <p:nvPr/>
          </p:nvSpPr>
          <p:spPr bwMode="auto">
            <a:xfrm>
              <a:off x="2734" y="1385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5005263" y="1436588"/>
            <a:ext cx="498475" cy="4000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CF</a:t>
            </a:r>
          </a:p>
        </p:txBody>
      </p:sp>
      <p:sp>
        <p:nvSpPr>
          <p:cNvPr id="428051" name="Text Box 19"/>
          <p:cNvSpPr txBox="1">
            <a:spLocks noChangeArrowheads="1"/>
          </p:cNvSpPr>
          <p:nvPr/>
        </p:nvSpPr>
        <p:spPr bwMode="auto">
          <a:xfrm>
            <a:off x="5048125" y="3373338"/>
            <a:ext cx="512763" cy="4000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BE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976688" y="1412776"/>
            <a:ext cx="3987800" cy="3773487"/>
            <a:chOff x="1068" y="756"/>
            <a:chExt cx="2808" cy="2808"/>
          </a:xfrm>
        </p:grpSpPr>
        <p:grpSp>
          <p:nvGrpSpPr>
            <p:cNvPr id="62544" name="Group 23"/>
            <p:cNvGrpSpPr>
              <a:grpSpLocks/>
            </p:cNvGrpSpPr>
            <p:nvPr/>
          </p:nvGrpSpPr>
          <p:grpSpPr bwMode="auto">
            <a:xfrm>
              <a:off x="1068" y="3096"/>
              <a:ext cx="2808" cy="468"/>
              <a:chOff x="1068" y="3096"/>
              <a:chExt cx="2808" cy="468"/>
            </a:xfrm>
          </p:grpSpPr>
          <p:sp>
            <p:nvSpPr>
              <p:cNvPr id="62563" name="Rectangle 24"/>
              <p:cNvSpPr>
                <a:spLocks noChangeArrowheads="1"/>
              </p:cNvSpPr>
              <p:nvPr/>
            </p:nvSpPr>
            <p:spPr bwMode="auto">
              <a:xfrm>
                <a:off x="1068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4" name="Rectangle 25"/>
              <p:cNvSpPr>
                <a:spLocks noChangeArrowheads="1"/>
              </p:cNvSpPr>
              <p:nvPr/>
            </p:nvSpPr>
            <p:spPr bwMode="auto">
              <a:xfrm>
                <a:off x="1536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5" name="Rectangle 26"/>
              <p:cNvSpPr>
                <a:spLocks noChangeArrowheads="1"/>
              </p:cNvSpPr>
              <p:nvPr/>
            </p:nvSpPr>
            <p:spPr bwMode="auto">
              <a:xfrm>
                <a:off x="2004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6" name="Rectangle 27"/>
              <p:cNvSpPr>
                <a:spLocks noChangeArrowheads="1"/>
              </p:cNvSpPr>
              <p:nvPr/>
            </p:nvSpPr>
            <p:spPr bwMode="auto">
              <a:xfrm>
                <a:off x="2472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7" name="Rectangle 28"/>
              <p:cNvSpPr>
                <a:spLocks noChangeArrowheads="1"/>
              </p:cNvSpPr>
              <p:nvPr/>
            </p:nvSpPr>
            <p:spPr bwMode="auto">
              <a:xfrm>
                <a:off x="2940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8" name="Rectangle 29"/>
              <p:cNvSpPr>
                <a:spLocks noChangeArrowheads="1"/>
              </p:cNvSpPr>
              <p:nvPr/>
            </p:nvSpPr>
            <p:spPr bwMode="auto">
              <a:xfrm>
                <a:off x="3408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grpSp>
          <p:nvGrpSpPr>
            <p:cNvPr id="62545" name="Group 30"/>
            <p:cNvGrpSpPr>
              <a:grpSpLocks/>
            </p:cNvGrpSpPr>
            <p:nvPr/>
          </p:nvGrpSpPr>
          <p:grpSpPr bwMode="auto">
            <a:xfrm>
              <a:off x="1068" y="2628"/>
              <a:ext cx="2340" cy="468"/>
              <a:chOff x="1068" y="2628"/>
              <a:chExt cx="2340" cy="468"/>
            </a:xfrm>
          </p:grpSpPr>
          <p:sp>
            <p:nvSpPr>
              <p:cNvPr id="62558" name="Rectangle 31"/>
              <p:cNvSpPr>
                <a:spLocks noChangeArrowheads="1"/>
              </p:cNvSpPr>
              <p:nvPr/>
            </p:nvSpPr>
            <p:spPr bwMode="auto">
              <a:xfrm>
                <a:off x="1068" y="2628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9" name="Rectangle 32"/>
              <p:cNvSpPr>
                <a:spLocks noChangeArrowheads="1"/>
              </p:cNvSpPr>
              <p:nvPr/>
            </p:nvSpPr>
            <p:spPr bwMode="auto">
              <a:xfrm>
                <a:off x="1536" y="2628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0" name="Rectangle 33"/>
              <p:cNvSpPr>
                <a:spLocks noChangeArrowheads="1"/>
              </p:cNvSpPr>
              <p:nvPr/>
            </p:nvSpPr>
            <p:spPr bwMode="auto">
              <a:xfrm>
                <a:off x="2004" y="2628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1" name="Rectangle 34"/>
              <p:cNvSpPr>
                <a:spLocks noChangeArrowheads="1"/>
              </p:cNvSpPr>
              <p:nvPr/>
            </p:nvSpPr>
            <p:spPr bwMode="auto">
              <a:xfrm>
                <a:off x="2472" y="2628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2" name="Rectangle 35"/>
              <p:cNvSpPr>
                <a:spLocks noChangeArrowheads="1"/>
              </p:cNvSpPr>
              <p:nvPr/>
            </p:nvSpPr>
            <p:spPr bwMode="auto">
              <a:xfrm>
                <a:off x="2940" y="2628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grpSp>
          <p:nvGrpSpPr>
            <p:cNvPr id="62546" name="Group 36"/>
            <p:cNvGrpSpPr>
              <a:grpSpLocks/>
            </p:cNvGrpSpPr>
            <p:nvPr/>
          </p:nvGrpSpPr>
          <p:grpSpPr bwMode="auto">
            <a:xfrm>
              <a:off x="1068" y="1692"/>
              <a:ext cx="1872" cy="936"/>
              <a:chOff x="1068" y="1692"/>
              <a:chExt cx="1872" cy="936"/>
            </a:xfrm>
          </p:grpSpPr>
          <p:sp>
            <p:nvSpPr>
              <p:cNvPr id="62551" name="Rectangle 37"/>
              <p:cNvSpPr>
                <a:spLocks noChangeArrowheads="1"/>
              </p:cNvSpPr>
              <p:nvPr/>
            </p:nvSpPr>
            <p:spPr bwMode="auto">
              <a:xfrm>
                <a:off x="1068" y="2160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2" name="Rectangle 3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3" name="Rectangle 39"/>
              <p:cNvSpPr>
                <a:spLocks noChangeArrowheads="1"/>
              </p:cNvSpPr>
              <p:nvPr/>
            </p:nvSpPr>
            <p:spPr bwMode="auto">
              <a:xfrm>
                <a:off x="2004" y="2160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4" name="Rectangle 40"/>
              <p:cNvSpPr>
                <a:spLocks noChangeArrowheads="1"/>
              </p:cNvSpPr>
              <p:nvPr/>
            </p:nvSpPr>
            <p:spPr bwMode="auto">
              <a:xfrm>
                <a:off x="2472" y="2160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5" name="Rectangle 41"/>
              <p:cNvSpPr>
                <a:spLocks noChangeArrowheads="1"/>
              </p:cNvSpPr>
              <p:nvPr/>
            </p:nvSpPr>
            <p:spPr bwMode="auto">
              <a:xfrm>
                <a:off x="1068" y="1692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6" name="Rectangle 42"/>
              <p:cNvSpPr>
                <a:spLocks noChangeArrowheads="1"/>
              </p:cNvSpPr>
              <p:nvPr/>
            </p:nvSpPr>
            <p:spPr bwMode="auto">
              <a:xfrm>
                <a:off x="1536" y="1692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7" name="Rectangle 43"/>
              <p:cNvSpPr>
                <a:spLocks noChangeArrowheads="1"/>
              </p:cNvSpPr>
              <p:nvPr/>
            </p:nvSpPr>
            <p:spPr bwMode="auto">
              <a:xfrm>
                <a:off x="2004" y="1692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grpSp>
          <p:nvGrpSpPr>
            <p:cNvPr id="62547" name="Group 44"/>
            <p:cNvGrpSpPr>
              <a:grpSpLocks/>
            </p:cNvGrpSpPr>
            <p:nvPr/>
          </p:nvGrpSpPr>
          <p:grpSpPr bwMode="auto">
            <a:xfrm>
              <a:off x="1068" y="756"/>
              <a:ext cx="936" cy="936"/>
              <a:chOff x="1068" y="756"/>
              <a:chExt cx="936" cy="936"/>
            </a:xfrm>
          </p:grpSpPr>
          <p:sp>
            <p:nvSpPr>
              <p:cNvPr id="62548" name="Rectangle 45"/>
              <p:cNvSpPr>
                <a:spLocks noChangeArrowheads="1"/>
              </p:cNvSpPr>
              <p:nvPr/>
            </p:nvSpPr>
            <p:spPr bwMode="auto">
              <a:xfrm>
                <a:off x="1068" y="1224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49" name="Rectangle 46"/>
              <p:cNvSpPr>
                <a:spLocks noChangeArrowheads="1"/>
              </p:cNvSpPr>
              <p:nvPr/>
            </p:nvSpPr>
            <p:spPr bwMode="auto">
              <a:xfrm>
                <a:off x="1536" y="1224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0" name="Rectangle 47"/>
              <p:cNvSpPr>
                <a:spLocks noChangeArrowheads="1"/>
              </p:cNvSpPr>
              <p:nvPr/>
            </p:nvSpPr>
            <p:spPr bwMode="auto">
              <a:xfrm>
                <a:off x="1068" y="75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027488" y="2090638"/>
            <a:ext cx="561975" cy="515938"/>
            <a:chOff x="1608" y="1176"/>
            <a:chExt cx="396" cy="384"/>
          </a:xfrm>
        </p:grpSpPr>
        <p:sp>
          <p:nvSpPr>
            <p:cNvPr id="62542" name="Line 49"/>
            <p:cNvSpPr>
              <a:spLocks noChangeShapeType="1"/>
            </p:cNvSpPr>
            <p:nvPr/>
          </p:nvSpPr>
          <p:spPr bwMode="auto">
            <a:xfrm>
              <a:off x="1620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3" name="Line 50"/>
            <p:cNvSpPr>
              <a:spLocks noChangeShapeType="1"/>
            </p:cNvSpPr>
            <p:nvPr/>
          </p:nvSpPr>
          <p:spPr bwMode="auto">
            <a:xfrm rot="5416333">
              <a:off x="1608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027488" y="2719288"/>
            <a:ext cx="561975" cy="515938"/>
            <a:chOff x="1608" y="1176"/>
            <a:chExt cx="396" cy="384"/>
          </a:xfrm>
        </p:grpSpPr>
        <p:sp>
          <p:nvSpPr>
            <p:cNvPr id="62540" name="Line 52"/>
            <p:cNvSpPr>
              <a:spLocks noChangeShapeType="1"/>
            </p:cNvSpPr>
            <p:nvPr/>
          </p:nvSpPr>
          <p:spPr bwMode="auto">
            <a:xfrm>
              <a:off x="1620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1" name="Line 53"/>
            <p:cNvSpPr>
              <a:spLocks noChangeShapeType="1"/>
            </p:cNvSpPr>
            <p:nvPr/>
          </p:nvSpPr>
          <p:spPr bwMode="auto">
            <a:xfrm rot="5416333">
              <a:off x="1608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5027488" y="3976588"/>
            <a:ext cx="561975" cy="515938"/>
            <a:chOff x="1608" y="1176"/>
            <a:chExt cx="396" cy="384"/>
          </a:xfrm>
        </p:grpSpPr>
        <p:sp>
          <p:nvSpPr>
            <p:cNvPr id="62538" name="Line 55"/>
            <p:cNvSpPr>
              <a:spLocks noChangeShapeType="1"/>
            </p:cNvSpPr>
            <p:nvPr/>
          </p:nvSpPr>
          <p:spPr bwMode="auto">
            <a:xfrm>
              <a:off x="1620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9" name="Line 56"/>
            <p:cNvSpPr>
              <a:spLocks noChangeShapeType="1"/>
            </p:cNvSpPr>
            <p:nvPr/>
          </p:nvSpPr>
          <p:spPr bwMode="auto">
            <a:xfrm rot="5416333">
              <a:off x="1608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5027488" y="4621113"/>
            <a:ext cx="561975" cy="517525"/>
            <a:chOff x="1608" y="1176"/>
            <a:chExt cx="396" cy="384"/>
          </a:xfrm>
        </p:grpSpPr>
        <p:sp>
          <p:nvSpPr>
            <p:cNvPr id="62536" name="Line 58"/>
            <p:cNvSpPr>
              <a:spLocks noChangeShapeType="1"/>
            </p:cNvSpPr>
            <p:nvPr/>
          </p:nvSpPr>
          <p:spPr bwMode="auto">
            <a:xfrm>
              <a:off x="1620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7" name="Line 59"/>
            <p:cNvSpPr>
              <a:spLocks noChangeShapeType="1"/>
            </p:cNvSpPr>
            <p:nvPr/>
          </p:nvSpPr>
          <p:spPr bwMode="auto">
            <a:xfrm rot="5416333">
              <a:off x="1608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5692650" y="2090638"/>
            <a:ext cx="3221038" cy="3063875"/>
            <a:chOff x="3423" y="1771"/>
            <a:chExt cx="2029" cy="1930"/>
          </a:xfrm>
        </p:grpSpPr>
        <p:grpSp>
          <p:nvGrpSpPr>
            <p:cNvPr id="62500" name="Group 61"/>
            <p:cNvGrpSpPr>
              <a:grpSpLocks/>
            </p:cNvGrpSpPr>
            <p:nvPr/>
          </p:nvGrpSpPr>
          <p:grpSpPr bwMode="auto">
            <a:xfrm>
              <a:off x="3423" y="1771"/>
              <a:ext cx="354" cy="325"/>
              <a:chOff x="1608" y="1176"/>
              <a:chExt cx="396" cy="384"/>
            </a:xfrm>
          </p:grpSpPr>
          <p:sp>
            <p:nvSpPr>
              <p:cNvPr id="62534" name="Line 62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5" name="Line 63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1" name="Group 64"/>
            <p:cNvGrpSpPr>
              <a:grpSpLocks/>
            </p:cNvGrpSpPr>
            <p:nvPr/>
          </p:nvGrpSpPr>
          <p:grpSpPr bwMode="auto">
            <a:xfrm>
              <a:off x="3423" y="2177"/>
              <a:ext cx="354" cy="325"/>
              <a:chOff x="1608" y="1176"/>
              <a:chExt cx="396" cy="384"/>
            </a:xfrm>
          </p:grpSpPr>
          <p:sp>
            <p:nvSpPr>
              <p:cNvPr id="62532" name="Line 65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3" name="Line 66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2" name="Group 67"/>
            <p:cNvGrpSpPr>
              <a:grpSpLocks/>
            </p:cNvGrpSpPr>
            <p:nvPr/>
          </p:nvGrpSpPr>
          <p:grpSpPr bwMode="auto">
            <a:xfrm>
              <a:off x="3852" y="2177"/>
              <a:ext cx="355" cy="325"/>
              <a:chOff x="1608" y="1176"/>
              <a:chExt cx="396" cy="384"/>
            </a:xfrm>
          </p:grpSpPr>
          <p:sp>
            <p:nvSpPr>
              <p:cNvPr id="62530" name="Line 68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1" name="Line 69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3" name="Group 70"/>
            <p:cNvGrpSpPr>
              <a:grpSpLocks/>
            </p:cNvGrpSpPr>
            <p:nvPr/>
          </p:nvGrpSpPr>
          <p:grpSpPr bwMode="auto">
            <a:xfrm>
              <a:off x="3842" y="2573"/>
              <a:ext cx="354" cy="325"/>
              <a:chOff x="1608" y="1176"/>
              <a:chExt cx="396" cy="384"/>
            </a:xfrm>
          </p:grpSpPr>
          <p:sp>
            <p:nvSpPr>
              <p:cNvPr id="62528" name="Line 71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9" name="Line 72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4" name="Group 73"/>
            <p:cNvGrpSpPr>
              <a:grpSpLocks/>
            </p:cNvGrpSpPr>
            <p:nvPr/>
          </p:nvGrpSpPr>
          <p:grpSpPr bwMode="auto">
            <a:xfrm>
              <a:off x="4260" y="2573"/>
              <a:ext cx="354" cy="325"/>
              <a:chOff x="1608" y="1176"/>
              <a:chExt cx="396" cy="384"/>
            </a:xfrm>
          </p:grpSpPr>
          <p:sp>
            <p:nvSpPr>
              <p:cNvPr id="62526" name="Line 74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7" name="Line 75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5" name="Group 76"/>
            <p:cNvGrpSpPr>
              <a:grpSpLocks/>
            </p:cNvGrpSpPr>
            <p:nvPr/>
          </p:nvGrpSpPr>
          <p:grpSpPr bwMode="auto">
            <a:xfrm>
              <a:off x="4249" y="2959"/>
              <a:ext cx="355" cy="325"/>
              <a:chOff x="1608" y="1176"/>
              <a:chExt cx="396" cy="384"/>
            </a:xfrm>
          </p:grpSpPr>
          <p:sp>
            <p:nvSpPr>
              <p:cNvPr id="62524" name="Line 77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5" name="Line 78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6" name="Group 79"/>
            <p:cNvGrpSpPr>
              <a:grpSpLocks/>
            </p:cNvGrpSpPr>
            <p:nvPr/>
          </p:nvGrpSpPr>
          <p:grpSpPr bwMode="auto">
            <a:xfrm>
              <a:off x="4668" y="2969"/>
              <a:ext cx="354" cy="325"/>
              <a:chOff x="1608" y="1176"/>
              <a:chExt cx="396" cy="384"/>
            </a:xfrm>
          </p:grpSpPr>
          <p:sp>
            <p:nvSpPr>
              <p:cNvPr id="62522" name="Line 80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3" name="Line 81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7" name="Group 82"/>
            <p:cNvGrpSpPr>
              <a:grpSpLocks/>
            </p:cNvGrpSpPr>
            <p:nvPr/>
          </p:nvGrpSpPr>
          <p:grpSpPr bwMode="auto">
            <a:xfrm>
              <a:off x="3423" y="2969"/>
              <a:ext cx="354" cy="325"/>
              <a:chOff x="1608" y="1176"/>
              <a:chExt cx="396" cy="384"/>
            </a:xfrm>
          </p:grpSpPr>
          <p:sp>
            <p:nvSpPr>
              <p:cNvPr id="62520" name="Line 83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1" name="Line 84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8" name="Group 85"/>
            <p:cNvGrpSpPr>
              <a:grpSpLocks/>
            </p:cNvGrpSpPr>
            <p:nvPr/>
          </p:nvGrpSpPr>
          <p:grpSpPr bwMode="auto">
            <a:xfrm>
              <a:off x="3423" y="3365"/>
              <a:ext cx="354" cy="326"/>
              <a:chOff x="1608" y="1176"/>
              <a:chExt cx="396" cy="384"/>
            </a:xfrm>
          </p:grpSpPr>
          <p:sp>
            <p:nvSpPr>
              <p:cNvPr id="62518" name="Line 86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9" name="Line 87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9" name="Group 88"/>
            <p:cNvGrpSpPr>
              <a:grpSpLocks/>
            </p:cNvGrpSpPr>
            <p:nvPr/>
          </p:nvGrpSpPr>
          <p:grpSpPr bwMode="auto">
            <a:xfrm>
              <a:off x="3852" y="3365"/>
              <a:ext cx="355" cy="326"/>
              <a:chOff x="1608" y="1176"/>
              <a:chExt cx="396" cy="384"/>
            </a:xfrm>
          </p:grpSpPr>
          <p:sp>
            <p:nvSpPr>
              <p:cNvPr id="62516" name="Line 89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7" name="Line 90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10" name="Group 91"/>
            <p:cNvGrpSpPr>
              <a:grpSpLocks/>
            </p:cNvGrpSpPr>
            <p:nvPr/>
          </p:nvGrpSpPr>
          <p:grpSpPr bwMode="auto">
            <a:xfrm>
              <a:off x="4668" y="3365"/>
              <a:ext cx="354" cy="326"/>
              <a:chOff x="1608" y="1176"/>
              <a:chExt cx="396" cy="384"/>
            </a:xfrm>
          </p:grpSpPr>
          <p:sp>
            <p:nvSpPr>
              <p:cNvPr id="62514" name="Line 92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5" name="Line 93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11" name="Group 94"/>
            <p:cNvGrpSpPr>
              <a:grpSpLocks/>
            </p:cNvGrpSpPr>
            <p:nvPr/>
          </p:nvGrpSpPr>
          <p:grpSpPr bwMode="auto">
            <a:xfrm>
              <a:off x="5098" y="3376"/>
              <a:ext cx="354" cy="325"/>
              <a:chOff x="1608" y="1176"/>
              <a:chExt cx="396" cy="384"/>
            </a:xfrm>
          </p:grpSpPr>
          <p:sp>
            <p:nvSpPr>
              <p:cNvPr id="62512" name="Line 95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3" name="Line 96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Group 100"/>
          <p:cNvGrpSpPr>
            <a:grpSpLocks/>
          </p:cNvGrpSpPr>
          <p:nvPr/>
        </p:nvGrpSpPr>
        <p:grpSpPr bwMode="auto">
          <a:xfrm>
            <a:off x="84138" y="1277939"/>
            <a:ext cx="3516313" cy="4845064"/>
            <a:chOff x="2912" y="600"/>
            <a:chExt cx="2548" cy="3228"/>
          </a:xfrm>
        </p:grpSpPr>
        <p:sp>
          <p:nvSpPr>
            <p:cNvPr id="62485" name="Line 101"/>
            <p:cNvSpPr>
              <a:spLocks noChangeShapeType="1"/>
            </p:cNvSpPr>
            <p:nvPr/>
          </p:nvSpPr>
          <p:spPr bwMode="auto">
            <a:xfrm>
              <a:off x="2977" y="600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Line 102"/>
            <p:cNvSpPr>
              <a:spLocks noChangeShapeType="1"/>
            </p:cNvSpPr>
            <p:nvPr/>
          </p:nvSpPr>
          <p:spPr bwMode="auto">
            <a:xfrm>
              <a:off x="2998" y="3814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7" name="Line 103"/>
            <p:cNvSpPr>
              <a:spLocks noChangeShapeType="1"/>
            </p:cNvSpPr>
            <p:nvPr/>
          </p:nvSpPr>
          <p:spPr bwMode="auto">
            <a:xfrm>
              <a:off x="3568" y="600"/>
              <a:ext cx="0" cy="3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8" name="Line 104"/>
            <p:cNvSpPr>
              <a:spLocks noChangeShapeType="1"/>
            </p:cNvSpPr>
            <p:nvPr/>
          </p:nvSpPr>
          <p:spPr bwMode="auto">
            <a:xfrm>
              <a:off x="4454" y="1093"/>
              <a:ext cx="0" cy="27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9" name="Line 105"/>
            <p:cNvSpPr>
              <a:spLocks noChangeShapeType="1"/>
            </p:cNvSpPr>
            <p:nvPr/>
          </p:nvSpPr>
          <p:spPr bwMode="auto">
            <a:xfrm>
              <a:off x="3568" y="1079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0" name="Line 106"/>
            <p:cNvSpPr>
              <a:spLocks noChangeShapeType="1"/>
            </p:cNvSpPr>
            <p:nvPr/>
          </p:nvSpPr>
          <p:spPr bwMode="auto">
            <a:xfrm>
              <a:off x="2964" y="1460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1" name="Text Box 107"/>
            <p:cNvSpPr txBox="1">
              <a:spLocks noChangeArrowheads="1"/>
            </p:cNvSpPr>
            <p:nvPr/>
          </p:nvSpPr>
          <p:spPr bwMode="auto">
            <a:xfrm>
              <a:off x="2912" y="860"/>
              <a:ext cx="569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>
                  <a:latin typeface="Times New Roman" pitchFamily="18" charset="0"/>
                </a:rPr>
                <a:t>现态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2492" name="Text Box 108"/>
            <p:cNvSpPr txBox="1">
              <a:spLocks noChangeArrowheads="1"/>
            </p:cNvSpPr>
            <p:nvPr/>
          </p:nvSpPr>
          <p:spPr bwMode="auto">
            <a:xfrm>
              <a:off x="3924" y="672"/>
              <a:ext cx="1084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62493" name="Text Box 109"/>
            <p:cNvSpPr txBox="1">
              <a:spLocks noChangeArrowheads="1"/>
            </p:cNvSpPr>
            <p:nvPr/>
          </p:nvSpPr>
          <p:spPr bwMode="auto">
            <a:xfrm>
              <a:off x="3844" y="1058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62494" name="Text Box 110"/>
            <p:cNvSpPr txBox="1">
              <a:spLocks noChangeArrowheads="1"/>
            </p:cNvSpPr>
            <p:nvPr/>
          </p:nvSpPr>
          <p:spPr bwMode="auto">
            <a:xfrm>
              <a:off x="4770" y="1058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62495" name="Text Box 111"/>
            <p:cNvSpPr txBox="1">
              <a:spLocks noChangeArrowheads="1"/>
            </p:cNvSpPr>
            <p:nvPr/>
          </p:nvSpPr>
          <p:spPr bwMode="auto">
            <a:xfrm>
              <a:off x="3072" y="1509"/>
              <a:ext cx="280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62496" name="Text Box 112"/>
            <p:cNvSpPr txBox="1">
              <a:spLocks noChangeArrowheads="1"/>
            </p:cNvSpPr>
            <p:nvPr/>
          </p:nvSpPr>
          <p:spPr bwMode="auto">
            <a:xfrm>
              <a:off x="3745" y="1509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C/0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F/0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62497" name="Text Box 113"/>
            <p:cNvSpPr txBox="1">
              <a:spLocks noChangeArrowheads="1"/>
            </p:cNvSpPr>
            <p:nvPr/>
          </p:nvSpPr>
          <p:spPr bwMode="auto">
            <a:xfrm>
              <a:off x="4671" y="1509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B/1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A/1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8EEA5-C099-4ECF-96F4-4B05CC58000D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3600452" y="1477863"/>
            <a:ext cx="998412" cy="338613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B050"/>
                </a:solidFill>
              </a:rPr>
              <a:t>上面缺少第一个状态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167188" y="5422007"/>
            <a:ext cx="3797300" cy="97085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右边缺少最后一个状态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8" name="Text Box 2"/>
          <p:cNvSpPr txBox="1">
            <a:spLocks noChangeArrowheads="1"/>
          </p:cNvSpPr>
          <p:nvPr/>
        </p:nvSpPr>
        <p:spPr bwMode="auto">
          <a:xfrm>
            <a:off x="1050955" y="188640"/>
            <a:ext cx="4469493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9900FF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 smtClean="0">
                <a:solidFill>
                  <a:srgbClr val="9900FF"/>
                </a:solidFill>
                <a:latin typeface="Times New Roman" pitchFamily="18" charset="0"/>
              </a:rPr>
              <a:t>示例：蕴含</a:t>
            </a:r>
            <a:r>
              <a:rPr lang="zh-CN" altLang="en-US" sz="3600" b="1" dirty="0">
                <a:solidFill>
                  <a:srgbClr val="9900FF"/>
                </a:solidFill>
                <a:latin typeface="Times New Roman" pitchFamily="18" charset="0"/>
              </a:rPr>
              <a:t>表法化简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19" name="Text Box 97"/>
          <p:cNvSpPr txBox="1">
            <a:spLocks noChangeArrowheads="1"/>
          </p:cNvSpPr>
          <p:nvPr/>
        </p:nvSpPr>
        <p:spPr bwMode="auto">
          <a:xfrm>
            <a:off x="6948264" y="4511650"/>
            <a:ext cx="552450" cy="3968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</a:rPr>
              <a:t>CD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20" name="Text Box 98"/>
          <p:cNvSpPr txBox="1">
            <a:spLocks noChangeArrowheads="1"/>
          </p:cNvSpPr>
          <p:nvPr/>
        </p:nvSpPr>
        <p:spPr bwMode="auto">
          <a:xfrm>
            <a:off x="7194327" y="4832325"/>
            <a:ext cx="538163" cy="3968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</a:rPr>
              <a:t>DE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21" name="Text Box 97"/>
          <p:cNvSpPr txBox="1">
            <a:spLocks noChangeArrowheads="1"/>
          </p:cNvSpPr>
          <p:nvPr/>
        </p:nvSpPr>
        <p:spPr bwMode="auto">
          <a:xfrm>
            <a:off x="5580112" y="3212976"/>
            <a:ext cx="542136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</a:rPr>
              <a:t>AE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22" name="Text Box 98"/>
          <p:cNvSpPr txBox="1">
            <a:spLocks noChangeArrowheads="1"/>
          </p:cNvSpPr>
          <p:nvPr/>
        </p:nvSpPr>
        <p:spPr bwMode="auto">
          <a:xfrm>
            <a:off x="5826175" y="3533651"/>
            <a:ext cx="527709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</a:rPr>
              <a:t>CF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23" name="Line 2"/>
          <p:cNvSpPr>
            <a:spLocks noChangeShapeType="1"/>
          </p:cNvSpPr>
          <p:nvPr/>
        </p:nvSpPr>
        <p:spPr bwMode="auto">
          <a:xfrm flipV="1">
            <a:off x="5764634" y="3356992"/>
            <a:ext cx="463550" cy="4699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2"/>
          <p:cNvSpPr>
            <a:spLocks noChangeShapeType="1"/>
          </p:cNvSpPr>
          <p:nvPr/>
        </p:nvSpPr>
        <p:spPr bwMode="auto">
          <a:xfrm flipV="1">
            <a:off x="7092280" y="4615284"/>
            <a:ext cx="463550" cy="4699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41432" y="3942219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/>
      <p:bldP spid="428050" grpId="0" autoUpdateAnimBg="0"/>
      <p:bldP spid="428051" grpId="0" autoUpdateAnimBg="0"/>
      <p:bldP spid="5" grpId="0" animBg="1"/>
      <p:bldP spid="6" grpId="0" animBg="1"/>
      <p:bldP spid="119" grpId="0"/>
      <p:bldP spid="120" grpId="0"/>
      <p:bldP spid="121" grpId="0"/>
      <p:bldP spid="122" grpId="0"/>
      <p:bldP spid="123" grpId="0" animBg="1"/>
      <p:bldP spid="12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第</a:t>
            </a:r>
            <a:r>
              <a:rPr lang="en-US" altLang="zh-CN" dirty="0" smtClean="0">
                <a:latin typeface="Arial" pitchFamily="34" charset="0"/>
              </a:rPr>
              <a:t>7</a:t>
            </a:r>
            <a:r>
              <a:rPr lang="zh-CN" altLang="en-US" dirty="0" smtClean="0">
                <a:latin typeface="Arial" pitchFamily="34" charset="0"/>
              </a:rPr>
              <a:t>章时序逻辑设计原理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1D827F-52D3-46B6-8917-D52FC9DC132C}" type="slidenum">
              <a:rPr lang="zh-CN" altLang="en-US" smtClean="0">
                <a:latin typeface="Arial" pitchFamily="34" charset="0"/>
              </a:rPr>
              <a:pPr/>
              <a:t>17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29058" name="Line 2"/>
          <p:cNvSpPr>
            <a:spLocks noChangeShapeType="1"/>
          </p:cNvSpPr>
          <p:nvPr/>
        </p:nvSpPr>
        <p:spPr bwMode="auto">
          <a:xfrm flipV="1">
            <a:off x="2750369" y="4472657"/>
            <a:ext cx="463550" cy="4699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494" name="Group 3"/>
          <p:cNvGrpSpPr>
            <a:grpSpLocks/>
          </p:cNvGrpSpPr>
          <p:nvPr/>
        </p:nvGrpSpPr>
        <p:grpSpPr bwMode="auto">
          <a:xfrm>
            <a:off x="438313" y="1234157"/>
            <a:ext cx="4098925" cy="4283075"/>
            <a:chOff x="2398" y="456"/>
            <a:chExt cx="2582" cy="2698"/>
          </a:xfrm>
        </p:grpSpPr>
        <p:grpSp>
          <p:nvGrpSpPr>
            <p:cNvPr id="63503" name="Group 4"/>
            <p:cNvGrpSpPr>
              <a:grpSpLocks/>
            </p:cNvGrpSpPr>
            <p:nvPr/>
          </p:nvGrpSpPr>
          <p:grpSpPr bwMode="auto">
            <a:xfrm>
              <a:off x="2621" y="456"/>
              <a:ext cx="2359" cy="2386"/>
              <a:chOff x="1068" y="756"/>
              <a:chExt cx="2808" cy="2808"/>
            </a:xfrm>
          </p:grpSpPr>
          <p:grpSp>
            <p:nvGrpSpPr>
              <p:cNvPr id="63573" name="Group 5"/>
              <p:cNvGrpSpPr>
                <a:grpSpLocks/>
              </p:cNvGrpSpPr>
              <p:nvPr/>
            </p:nvGrpSpPr>
            <p:grpSpPr bwMode="auto">
              <a:xfrm>
                <a:off x="1068" y="3096"/>
                <a:ext cx="2808" cy="468"/>
                <a:chOff x="1068" y="3096"/>
                <a:chExt cx="2808" cy="468"/>
              </a:xfrm>
            </p:grpSpPr>
            <p:sp>
              <p:nvSpPr>
                <p:cNvPr id="63592" name="Rectangle 6"/>
                <p:cNvSpPr>
                  <a:spLocks noChangeArrowheads="1"/>
                </p:cNvSpPr>
                <p:nvPr/>
              </p:nvSpPr>
              <p:spPr bwMode="auto">
                <a:xfrm>
                  <a:off x="1068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3" name="Rectangle 7"/>
                <p:cNvSpPr>
                  <a:spLocks noChangeArrowheads="1"/>
                </p:cNvSpPr>
                <p:nvPr/>
              </p:nvSpPr>
              <p:spPr bwMode="auto">
                <a:xfrm>
                  <a:off x="1536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4" name="Rectangle 8"/>
                <p:cNvSpPr>
                  <a:spLocks noChangeArrowheads="1"/>
                </p:cNvSpPr>
                <p:nvPr/>
              </p:nvSpPr>
              <p:spPr bwMode="auto">
                <a:xfrm>
                  <a:off x="2004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5" name="Rectangle 9"/>
                <p:cNvSpPr>
                  <a:spLocks noChangeArrowheads="1"/>
                </p:cNvSpPr>
                <p:nvPr/>
              </p:nvSpPr>
              <p:spPr bwMode="auto">
                <a:xfrm>
                  <a:off x="2472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6" name="Rectangle 10"/>
                <p:cNvSpPr>
                  <a:spLocks noChangeArrowheads="1"/>
                </p:cNvSpPr>
                <p:nvPr/>
              </p:nvSpPr>
              <p:spPr bwMode="auto">
                <a:xfrm>
                  <a:off x="2940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7" name="Rectangle 11"/>
                <p:cNvSpPr>
                  <a:spLocks noChangeArrowheads="1"/>
                </p:cNvSpPr>
                <p:nvPr/>
              </p:nvSpPr>
              <p:spPr bwMode="auto">
                <a:xfrm>
                  <a:off x="3408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74" name="Group 12"/>
              <p:cNvGrpSpPr>
                <a:grpSpLocks/>
              </p:cNvGrpSpPr>
              <p:nvPr/>
            </p:nvGrpSpPr>
            <p:grpSpPr bwMode="auto">
              <a:xfrm>
                <a:off x="1068" y="2628"/>
                <a:ext cx="2340" cy="468"/>
                <a:chOff x="1068" y="2628"/>
                <a:chExt cx="2340" cy="468"/>
              </a:xfrm>
            </p:grpSpPr>
            <p:sp>
              <p:nvSpPr>
                <p:cNvPr id="63587" name="Rectangle 13"/>
                <p:cNvSpPr>
                  <a:spLocks noChangeArrowheads="1"/>
                </p:cNvSpPr>
                <p:nvPr/>
              </p:nvSpPr>
              <p:spPr bwMode="auto">
                <a:xfrm>
                  <a:off x="1068" y="2628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8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2628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9" name="Rectangle 15"/>
                <p:cNvSpPr>
                  <a:spLocks noChangeArrowheads="1"/>
                </p:cNvSpPr>
                <p:nvPr/>
              </p:nvSpPr>
              <p:spPr bwMode="auto">
                <a:xfrm>
                  <a:off x="2004" y="2628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0" name="Rectangle 16"/>
                <p:cNvSpPr>
                  <a:spLocks noChangeArrowheads="1"/>
                </p:cNvSpPr>
                <p:nvPr/>
              </p:nvSpPr>
              <p:spPr bwMode="auto">
                <a:xfrm>
                  <a:off x="2472" y="2628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1" name="Rectangle 17"/>
                <p:cNvSpPr>
                  <a:spLocks noChangeArrowheads="1"/>
                </p:cNvSpPr>
                <p:nvPr/>
              </p:nvSpPr>
              <p:spPr bwMode="auto">
                <a:xfrm>
                  <a:off x="2940" y="2628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75" name="Group 18"/>
              <p:cNvGrpSpPr>
                <a:grpSpLocks/>
              </p:cNvGrpSpPr>
              <p:nvPr/>
            </p:nvGrpSpPr>
            <p:grpSpPr bwMode="auto">
              <a:xfrm>
                <a:off x="1068" y="1692"/>
                <a:ext cx="1872" cy="936"/>
                <a:chOff x="1068" y="1692"/>
                <a:chExt cx="1872" cy="936"/>
              </a:xfrm>
            </p:grpSpPr>
            <p:sp>
              <p:nvSpPr>
                <p:cNvPr id="63580" name="Rectangle 19"/>
                <p:cNvSpPr>
                  <a:spLocks noChangeArrowheads="1"/>
                </p:cNvSpPr>
                <p:nvPr/>
              </p:nvSpPr>
              <p:spPr bwMode="auto">
                <a:xfrm>
                  <a:off x="1068" y="2160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1" name="Rectangle 20"/>
                <p:cNvSpPr>
                  <a:spLocks noChangeArrowheads="1"/>
                </p:cNvSpPr>
                <p:nvPr/>
              </p:nvSpPr>
              <p:spPr bwMode="auto">
                <a:xfrm>
                  <a:off x="1536" y="2160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2" name="Rectangle 21"/>
                <p:cNvSpPr>
                  <a:spLocks noChangeArrowheads="1"/>
                </p:cNvSpPr>
                <p:nvPr/>
              </p:nvSpPr>
              <p:spPr bwMode="auto">
                <a:xfrm>
                  <a:off x="2004" y="2160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3" name="Rectangle 22"/>
                <p:cNvSpPr>
                  <a:spLocks noChangeArrowheads="1"/>
                </p:cNvSpPr>
                <p:nvPr/>
              </p:nvSpPr>
              <p:spPr bwMode="auto">
                <a:xfrm>
                  <a:off x="2472" y="2160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4" name="Rectangle 23"/>
                <p:cNvSpPr>
                  <a:spLocks noChangeArrowheads="1"/>
                </p:cNvSpPr>
                <p:nvPr/>
              </p:nvSpPr>
              <p:spPr bwMode="auto">
                <a:xfrm>
                  <a:off x="1068" y="1692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5" name="Rectangle 24"/>
                <p:cNvSpPr>
                  <a:spLocks noChangeArrowheads="1"/>
                </p:cNvSpPr>
                <p:nvPr/>
              </p:nvSpPr>
              <p:spPr bwMode="auto">
                <a:xfrm>
                  <a:off x="1536" y="1692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6" name="Rectangle 25"/>
                <p:cNvSpPr>
                  <a:spLocks noChangeArrowheads="1"/>
                </p:cNvSpPr>
                <p:nvPr/>
              </p:nvSpPr>
              <p:spPr bwMode="auto">
                <a:xfrm>
                  <a:off x="2004" y="1692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76" name="Group 26"/>
              <p:cNvGrpSpPr>
                <a:grpSpLocks/>
              </p:cNvGrpSpPr>
              <p:nvPr/>
            </p:nvGrpSpPr>
            <p:grpSpPr bwMode="auto">
              <a:xfrm>
                <a:off x="1068" y="756"/>
                <a:ext cx="936" cy="936"/>
                <a:chOff x="1068" y="756"/>
                <a:chExt cx="936" cy="936"/>
              </a:xfrm>
            </p:grpSpPr>
            <p:sp>
              <p:nvSpPr>
                <p:cNvPr id="63577" name="Rectangle 27"/>
                <p:cNvSpPr>
                  <a:spLocks noChangeArrowheads="1"/>
                </p:cNvSpPr>
                <p:nvPr/>
              </p:nvSpPr>
              <p:spPr bwMode="auto">
                <a:xfrm>
                  <a:off x="1068" y="1224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8" name="Rectangle 28"/>
                <p:cNvSpPr>
                  <a:spLocks noChangeArrowheads="1"/>
                </p:cNvSpPr>
                <p:nvPr/>
              </p:nvSpPr>
              <p:spPr bwMode="auto">
                <a:xfrm>
                  <a:off x="1536" y="1224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9" name="Rectangle 29"/>
                <p:cNvSpPr>
                  <a:spLocks noChangeArrowheads="1"/>
                </p:cNvSpPr>
                <p:nvPr/>
              </p:nvSpPr>
              <p:spPr bwMode="auto">
                <a:xfrm>
                  <a:off x="1068" y="75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504" name="Text Box 30"/>
            <p:cNvSpPr txBox="1">
              <a:spLocks noChangeArrowheads="1"/>
            </p:cNvSpPr>
            <p:nvPr/>
          </p:nvSpPr>
          <p:spPr bwMode="auto">
            <a:xfrm>
              <a:off x="2734" y="2827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05" name="Text Box 31"/>
            <p:cNvSpPr txBox="1">
              <a:spLocks noChangeArrowheads="1"/>
            </p:cNvSpPr>
            <p:nvPr/>
          </p:nvSpPr>
          <p:spPr bwMode="auto">
            <a:xfrm>
              <a:off x="3087" y="2827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06" name="Text Box 32"/>
            <p:cNvSpPr txBox="1">
              <a:spLocks noChangeArrowheads="1"/>
            </p:cNvSpPr>
            <p:nvPr/>
          </p:nvSpPr>
          <p:spPr bwMode="auto">
            <a:xfrm>
              <a:off x="3510" y="2827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3507" name="Text Box 33"/>
            <p:cNvSpPr txBox="1">
              <a:spLocks noChangeArrowheads="1"/>
            </p:cNvSpPr>
            <p:nvPr/>
          </p:nvSpPr>
          <p:spPr bwMode="auto">
            <a:xfrm>
              <a:off x="3883" y="2827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3508" name="Text Box 34"/>
            <p:cNvSpPr txBox="1">
              <a:spLocks noChangeArrowheads="1"/>
            </p:cNvSpPr>
            <p:nvPr/>
          </p:nvSpPr>
          <p:spPr bwMode="auto">
            <a:xfrm>
              <a:off x="4266" y="2827"/>
              <a:ext cx="2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3509" name="Text Box 35"/>
            <p:cNvSpPr txBox="1">
              <a:spLocks noChangeArrowheads="1"/>
            </p:cNvSpPr>
            <p:nvPr/>
          </p:nvSpPr>
          <p:spPr bwMode="auto">
            <a:xfrm>
              <a:off x="4706" y="2827"/>
              <a:ext cx="24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3510" name="Text Box 36"/>
            <p:cNvSpPr txBox="1">
              <a:spLocks noChangeArrowheads="1"/>
            </p:cNvSpPr>
            <p:nvPr/>
          </p:nvSpPr>
          <p:spPr bwMode="auto">
            <a:xfrm>
              <a:off x="2398" y="2521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3511" name="Text Box 37"/>
            <p:cNvSpPr txBox="1">
              <a:spLocks noChangeArrowheads="1"/>
            </p:cNvSpPr>
            <p:nvPr/>
          </p:nvSpPr>
          <p:spPr bwMode="auto">
            <a:xfrm>
              <a:off x="2398" y="2113"/>
              <a:ext cx="24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3512" name="Text Box 38"/>
            <p:cNvSpPr txBox="1">
              <a:spLocks noChangeArrowheads="1"/>
            </p:cNvSpPr>
            <p:nvPr/>
          </p:nvSpPr>
          <p:spPr bwMode="auto">
            <a:xfrm>
              <a:off x="2398" y="1700"/>
              <a:ext cx="2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3513" name="Text Box 39"/>
            <p:cNvSpPr txBox="1">
              <a:spLocks noChangeArrowheads="1"/>
            </p:cNvSpPr>
            <p:nvPr/>
          </p:nvSpPr>
          <p:spPr bwMode="auto">
            <a:xfrm>
              <a:off x="2398" y="1302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3514" name="Text Box 40"/>
            <p:cNvSpPr txBox="1">
              <a:spLocks noChangeArrowheads="1"/>
            </p:cNvSpPr>
            <p:nvPr/>
          </p:nvSpPr>
          <p:spPr bwMode="auto">
            <a:xfrm>
              <a:off x="2398" y="895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3515" name="Text Box 41"/>
            <p:cNvSpPr txBox="1">
              <a:spLocks noChangeArrowheads="1"/>
            </p:cNvSpPr>
            <p:nvPr/>
          </p:nvSpPr>
          <p:spPr bwMode="auto">
            <a:xfrm>
              <a:off x="2398" y="497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16" name="Text Box 42"/>
            <p:cNvSpPr txBox="1">
              <a:spLocks noChangeArrowheads="1"/>
            </p:cNvSpPr>
            <p:nvPr/>
          </p:nvSpPr>
          <p:spPr bwMode="auto">
            <a:xfrm>
              <a:off x="2600" y="471"/>
              <a:ext cx="35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63517" name="Text Box 43"/>
            <p:cNvSpPr txBox="1">
              <a:spLocks noChangeArrowheads="1"/>
            </p:cNvSpPr>
            <p:nvPr/>
          </p:nvSpPr>
          <p:spPr bwMode="auto">
            <a:xfrm>
              <a:off x="2627" y="1695"/>
              <a:ext cx="36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BE</a:t>
              </a:r>
            </a:p>
          </p:txBody>
        </p:sp>
        <p:sp>
          <p:nvSpPr>
            <p:cNvPr id="63518" name="Text Box 44"/>
            <p:cNvSpPr txBox="1">
              <a:spLocks noChangeArrowheads="1"/>
            </p:cNvSpPr>
            <p:nvPr/>
          </p:nvSpPr>
          <p:spPr bwMode="auto">
            <a:xfrm>
              <a:off x="3060" y="1620"/>
              <a:ext cx="33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</a:rPr>
                <a:t>AE</a:t>
              </a:r>
            </a:p>
            <a:p>
              <a:r>
                <a:rPr lang="en-US" altLang="zh-CN" sz="2000" b="1" dirty="0">
                  <a:latin typeface="Times New Roman" pitchFamily="18" charset="0"/>
                </a:rPr>
                <a:t>CF</a:t>
              </a:r>
              <a:endParaRPr lang="en-US" altLang="zh-CN" dirty="0">
                <a:latin typeface="Times New Roman" pitchFamily="18" charset="0"/>
              </a:endParaRPr>
            </a:p>
          </p:txBody>
        </p:sp>
        <p:grpSp>
          <p:nvGrpSpPr>
            <p:cNvPr id="63519" name="Group 45"/>
            <p:cNvGrpSpPr>
              <a:grpSpLocks/>
            </p:cNvGrpSpPr>
            <p:nvPr/>
          </p:nvGrpSpPr>
          <p:grpSpPr bwMode="auto">
            <a:xfrm>
              <a:off x="2652" y="884"/>
              <a:ext cx="2298" cy="1938"/>
              <a:chOff x="2340" y="1296"/>
              <a:chExt cx="2736" cy="2280"/>
            </a:xfrm>
          </p:grpSpPr>
          <p:grpSp>
            <p:nvGrpSpPr>
              <p:cNvPr id="63522" name="Group 46"/>
              <p:cNvGrpSpPr>
                <a:grpSpLocks/>
              </p:cNvGrpSpPr>
              <p:nvPr/>
            </p:nvGrpSpPr>
            <p:grpSpPr bwMode="auto">
              <a:xfrm>
                <a:off x="2340" y="1296"/>
                <a:ext cx="396" cy="384"/>
                <a:chOff x="1608" y="1176"/>
                <a:chExt cx="396" cy="384"/>
              </a:xfrm>
            </p:grpSpPr>
            <p:sp>
              <p:nvSpPr>
                <p:cNvPr id="63571" name="Line 47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2" name="Line 48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3" name="Group 49"/>
              <p:cNvGrpSpPr>
                <a:grpSpLocks/>
              </p:cNvGrpSpPr>
              <p:nvPr/>
            </p:nvGrpSpPr>
            <p:grpSpPr bwMode="auto">
              <a:xfrm>
                <a:off x="2808" y="1296"/>
                <a:ext cx="396" cy="384"/>
                <a:chOff x="1608" y="1176"/>
                <a:chExt cx="396" cy="384"/>
              </a:xfrm>
            </p:grpSpPr>
            <p:sp>
              <p:nvSpPr>
                <p:cNvPr id="63569" name="Line 50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0" name="Line 51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4" name="Group 52"/>
              <p:cNvGrpSpPr>
                <a:grpSpLocks/>
              </p:cNvGrpSpPr>
              <p:nvPr/>
            </p:nvGrpSpPr>
            <p:grpSpPr bwMode="auto">
              <a:xfrm>
                <a:off x="2808" y="1776"/>
                <a:ext cx="396" cy="384"/>
                <a:chOff x="1608" y="1176"/>
                <a:chExt cx="396" cy="384"/>
              </a:xfrm>
            </p:grpSpPr>
            <p:sp>
              <p:nvSpPr>
                <p:cNvPr id="63567" name="Line 53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68" name="Line 54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5" name="Group 55"/>
              <p:cNvGrpSpPr>
                <a:grpSpLocks/>
              </p:cNvGrpSpPr>
              <p:nvPr/>
            </p:nvGrpSpPr>
            <p:grpSpPr bwMode="auto">
              <a:xfrm>
                <a:off x="2340" y="1764"/>
                <a:ext cx="396" cy="384"/>
                <a:chOff x="1608" y="1176"/>
                <a:chExt cx="396" cy="384"/>
              </a:xfrm>
            </p:grpSpPr>
            <p:sp>
              <p:nvSpPr>
                <p:cNvPr id="63565" name="Line 56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66" name="Line 57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6" name="Group 58"/>
              <p:cNvGrpSpPr>
                <a:grpSpLocks/>
              </p:cNvGrpSpPr>
              <p:nvPr/>
            </p:nvGrpSpPr>
            <p:grpSpPr bwMode="auto">
              <a:xfrm>
                <a:off x="3288" y="1776"/>
                <a:ext cx="396" cy="384"/>
                <a:chOff x="1608" y="1176"/>
                <a:chExt cx="396" cy="384"/>
              </a:xfrm>
            </p:grpSpPr>
            <p:sp>
              <p:nvSpPr>
                <p:cNvPr id="63563" name="Line 59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64" name="Line 60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7" name="Group 61"/>
              <p:cNvGrpSpPr>
                <a:grpSpLocks/>
              </p:cNvGrpSpPr>
              <p:nvPr/>
            </p:nvGrpSpPr>
            <p:grpSpPr bwMode="auto">
              <a:xfrm>
                <a:off x="3276" y="2244"/>
                <a:ext cx="396" cy="384"/>
                <a:chOff x="1608" y="1176"/>
                <a:chExt cx="396" cy="384"/>
              </a:xfrm>
            </p:grpSpPr>
            <p:sp>
              <p:nvSpPr>
                <p:cNvPr id="63561" name="Line 62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62" name="Line 63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8" name="Group 64"/>
              <p:cNvGrpSpPr>
                <a:grpSpLocks/>
              </p:cNvGrpSpPr>
              <p:nvPr/>
            </p:nvGrpSpPr>
            <p:grpSpPr bwMode="auto">
              <a:xfrm>
                <a:off x="3744" y="2244"/>
                <a:ext cx="396" cy="384"/>
                <a:chOff x="1608" y="1176"/>
                <a:chExt cx="396" cy="384"/>
              </a:xfrm>
            </p:grpSpPr>
            <p:sp>
              <p:nvSpPr>
                <p:cNvPr id="63559" name="Line 65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60" name="Line 66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9" name="Group 67"/>
              <p:cNvGrpSpPr>
                <a:grpSpLocks/>
              </p:cNvGrpSpPr>
              <p:nvPr/>
            </p:nvGrpSpPr>
            <p:grpSpPr bwMode="auto">
              <a:xfrm>
                <a:off x="3732" y="2700"/>
                <a:ext cx="396" cy="384"/>
                <a:chOff x="1608" y="1176"/>
                <a:chExt cx="396" cy="384"/>
              </a:xfrm>
            </p:grpSpPr>
            <p:sp>
              <p:nvSpPr>
                <p:cNvPr id="63557" name="Line 68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8" name="Line 69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0" name="Group 70"/>
              <p:cNvGrpSpPr>
                <a:grpSpLocks/>
              </p:cNvGrpSpPr>
              <p:nvPr/>
            </p:nvGrpSpPr>
            <p:grpSpPr bwMode="auto">
              <a:xfrm>
                <a:off x="4200" y="2712"/>
                <a:ext cx="396" cy="384"/>
                <a:chOff x="1608" y="1176"/>
                <a:chExt cx="396" cy="384"/>
              </a:xfrm>
            </p:grpSpPr>
            <p:sp>
              <p:nvSpPr>
                <p:cNvPr id="63555" name="Line 71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6" name="Line 72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1" name="Group 73"/>
              <p:cNvGrpSpPr>
                <a:grpSpLocks/>
              </p:cNvGrpSpPr>
              <p:nvPr/>
            </p:nvGrpSpPr>
            <p:grpSpPr bwMode="auto">
              <a:xfrm>
                <a:off x="2808" y="2712"/>
                <a:ext cx="396" cy="384"/>
                <a:chOff x="1608" y="1176"/>
                <a:chExt cx="396" cy="384"/>
              </a:xfrm>
            </p:grpSpPr>
            <p:sp>
              <p:nvSpPr>
                <p:cNvPr id="63553" name="Line 74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4" name="Line 75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2" name="Group 76"/>
              <p:cNvGrpSpPr>
                <a:grpSpLocks/>
              </p:cNvGrpSpPr>
              <p:nvPr/>
            </p:nvGrpSpPr>
            <p:grpSpPr bwMode="auto">
              <a:xfrm>
                <a:off x="2340" y="2700"/>
                <a:ext cx="396" cy="384"/>
                <a:chOff x="1608" y="1176"/>
                <a:chExt cx="396" cy="384"/>
              </a:xfrm>
            </p:grpSpPr>
            <p:sp>
              <p:nvSpPr>
                <p:cNvPr id="63551" name="Line 77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2" name="Line 78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3" name="Group 79"/>
              <p:cNvGrpSpPr>
                <a:grpSpLocks/>
              </p:cNvGrpSpPr>
              <p:nvPr/>
            </p:nvGrpSpPr>
            <p:grpSpPr bwMode="auto">
              <a:xfrm>
                <a:off x="2340" y="3180"/>
                <a:ext cx="396" cy="384"/>
                <a:chOff x="1608" y="1176"/>
                <a:chExt cx="396" cy="384"/>
              </a:xfrm>
            </p:grpSpPr>
            <p:sp>
              <p:nvSpPr>
                <p:cNvPr id="63549" name="Line 80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0" name="Line 81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4" name="Group 82"/>
              <p:cNvGrpSpPr>
                <a:grpSpLocks/>
              </p:cNvGrpSpPr>
              <p:nvPr/>
            </p:nvGrpSpPr>
            <p:grpSpPr bwMode="auto">
              <a:xfrm>
                <a:off x="2808" y="3180"/>
                <a:ext cx="396" cy="384"/>
                <a:chOff x="1608" y="1176"/>
                <a:chExt cx="396" cy="384"/>
              </a:xfrm>
            </p:grpSpPr>
            <p:sp>
              <p:nvSpPr>
                <p:cNvPr id="63547" name="Line 83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8" name="Line 84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5" name="Group 85"/>
              <p:cNvGrpSpPr>
                <a:grpSpLocks/>
              </p:cNvGrpSpPr>
              <p:nvPr/>
            </p:nvGrpSpPr>
            <p:grpSpPr bwMode="auto">
              <a:xfrm>
                <a:off x="3288" y="3180"/>
                <a:ext cx="396" cy="384"/>
                <a:chOff x="1608" y="1176"/>
                <a:chExt cx="396" cy="384"/>
              </a:xfrm>
            </p:grpSpPr>
            <p:sp>
              <p:nvSpPr>
                <p:cNvPr id="63545" name="Line 86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6" name="Line 87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6" name="Group 88"/>
              <p:cNvGrpSpPr>
                <a:grpSpLocks/>
              </p:cNvGrpSpPr>
              <p:nvPr/>
            </p:nvGrpSpPr>
            <p:grpSpPr bwMode="auto">
              <a:xfrm>
                <a:off x="4200" y="3180"/>
                <a:ext cx="396" cy="384"/>
                <a:chOff x="1608" y="1176"/>
                <a:chExt cx="396" cy="384"/>
              </a:xfrm>
            </p:grpSpPr>
            <p:sp>
              <p:nvSpPr>
                <p:cNvPr id="63543" name="Line 89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4" name="Line 90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7" name="Group 91"/>
              <p:cNvGrpSpPr>
                <a:grpSpLocks/>
              </p:cNvGrpSpPr>
              <p:nvPr/>
            </p:nvGrpSpPr>
            <p:grpSpPr bwMode="auto">
              <a:xfrm>
                <a:off x="4680" y="3192"/>
                <a:ext cx="396" cy="384"/>
                <a:chOff x="1608" y="1176"/>
                <a:chExt cx="396" cy="384"/>
              </a:xfrm>
            </p:grpSpPr>
            <p:sp>
              <p:nvSpPr>
                <p:cNvPr id="63541" name="Line 92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2" name="Line 93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520" name="Text Box 97"/>
            <p:cNvSpPr txBox="1">
              <a:spLocks noChangeArrowheads="1"/>
            </p:cNvSpPr>
            <p:nvPr/>
          </p:nvSpPr>
          <p:spPr bwMode="auto">
            <a:xfrm>
              <a:off x="3762" y="2426"/>
              <a:ext cx="3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</a:rPr>
                <a:t>CD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63521" name="Text Box 98"/>
            <p:cNvSpPr txBox="1">
              <a:spLocks noChangeArrowheads="1"/>
            </p:cNvSpPr>
            <p:nvPr/>
          </p:nvSpPr>
          <p:spPr bwMode="auto">
            <a:xfrm>
              <a:off x="3917" y="2628"/>
              <a:ext cx="33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</a:rPr>
                <a:t>DE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  <p:sp>
        <p:nvSpPr>
          <p:cNvPr id="429155" name="Text Box 99"/>
          <p:cNvSpPr txBox="1">
            <a:spLocks noChangeArrowheads="1"/>
          </p:cNvSpPr>
          <p:nvPr/>
        </p:nvSpPr>
        <p:spPr bwMode="auto">
          <a:xfrm>
            <a:off x="376400" y="5356136"/>
            <a:ext cx="8226425" cy="60939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  <a:sym typeface="Monotype Sorts"/>
              </a:rPr>
              <a:t>等价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状态</a:t>
            </a:r>
            <a:r>
              <a:rPr lang="zh-CN" altLang="en-US" sz="2800" dirty="0" smtClean="0">
                <a:latin typeface="Times New Roman" pitchFamily="18" charset="0"/>
                <a:sym typeface="Monotype Sorts"/>
              </a:rPr>
              <a:t>对</a:t>
            </a:r>
            <a:r>
              <a:rPr lang="zh-CN" altLang="en-US" sz="2800" dirty="0" smtClean="0">
                <a:latin typeface="Times New Roman" pitchFamily="18" charset="0"/>
              </a:rPr>
              <a:t>：</a:t>
            </a:r>
            <a:r>
              <a:rPr lang="en-US" altLang="zh-CN" sz="2800" dirty="0" smtClean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</a:rPr>
              <a:t>A,B), (A,E), (B,E), (C,F)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。</a:t>
            </a:r>
          </a:p>
        </p:txBody>
      </p:sp>
      <p:sp>
        <p:nvSpPr>
          <p:cNvPr id="63499" name="Text Box 102"/>
          <p:cNvSpPr txBox="1">
            <a:spLocks noChangeArrowheads="1"/>
          </p:cNvSpPr>
          <p:nvPr/>
        </p:nvSpPr>
        <p:spPr bwMode="auto">
          <a:xfrm>
            <a:off x="3043585" y="1234157"/>
            <a:ext cx="5183633" cy="5922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 marL="381000" indent="-381000" algn="just">
              <a:lnSpc>
                <a:spcPct val="130000"/>
              </a:lnSpc>
              <a:buFontTx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sym typeface="Monotype Sorts"/>
              </a:rPr>
              <a:t> 关联比较，确定等价状态对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63500" name="Group 103"/>
          <p:cNvGrpSpPr>
            <a:grpSpLocks/>
          </p:cNvGrpSpPr>
          <p:nvPr/>
        </p:nvGrpSpPr>
        <p:grpSpPr bwMode="auto">
          <a:xfrm>
            <a:off x="3942318" y="2606002"/>
            <a:ext cx="3122580" cy="682625"/>
            <a:chOff x="1466" y="866"/>
            <a:chExt cx="1662" cy="430"/>
          </a:xfrm>
        </p:grpSpPr>
        <p:sp>
          <p:nvSpPr>
            <p:cNvPr id="63501" name="Text Box 104"/>
            <p:cNvSpPr txBox="1">
              <a:spLocks noChangeArrowheads="1"/>
            </p:cNvSpPr>
            <p:nvPr/>
          </p:nvSpPr>
          <p:spPr bwMode="auto">
            <a:xfrm>
              <a:off x="1466" y="866"/>
              <a:ext cx="166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AE</a:t>
              </a:r>
              <a:r>
                <a:rPr lang="en-US" altLang="zh-CN" sz="2800" dirty="0">
                  <a:latin typeface="宋体" pitchFamily="2" charset="-122"/>
                  <a:sym typeface="Monotype Sorts"/>
                </a:rPr>
                <a:t>→</a:t>
              </a:r>
              <a:r>
                <a:rPr lang="en-US" altLang="zh-CN" sz="2800" dirty="0">
                  <a:latin typeface="Times New Roman" pitchFamily="18" charset="0"/>
                  <a:sym typeface="Monotype Sorts"/>
                </a:rPr>
                <a:t>BE</a:t>
              </a:r>
              <a:r>
                <a:rPr lang="en-US" altLang="zh-CN" sz="2800" dirty="0">
                  <a:latin typeface="宋体" pitchFamily="2" charset="-122"/>
                  <a:sym typeface="Monotype Sorts"/>
                </a:rPr>
                <a:t>→</a:t>
              </a:r>
              <a:r>
                <a:rPr lang="en-US" altLang="zh-CN" sz="2800" dirty="0">
                  <a:latin typeface="Times New Roman" pitchFamily="18" charset="0"/>
                  <a:sym typeface="Monotype Sorts"/>
                </a:rPr>
                <a:t>CF</a:t>
              </a:r>
              <a:r>
                <a:rPr lang="en-US" altLang="zh-CN" sz="2800" dirty="0">
                  <a:latin typeface="华文楷体" pitchFamily="2" charset="-122"/>
                  <a:ea typeface="华文楷体" pitchFamily="2" charset="-122"/>
                  <a:sym typeface="Monotype Sorts"/>
                </a:rPr>
                <a:t>√</a:t>
              </a:r>
              <a:endParaRPr lang="en-US" altLang="zh-CN" sz="28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63502" name="Freeform 105"/>
            <p:cNvSpPr>
              <a:spLocks/>
            </p:cNvSpPr>
            <p:nvPr/>
          </p:nvSpPr>
          <p:spPr bwMode="auto">
            <a:xfrm>
              <a:off x="1692" y="1116"/>
              <a:ext cx="444" cy="180"/>
            </a:xfrm>
            <a:custGeom>
              <a:avLst/>
              <a:gdLst>
                <a:gd name="T0" fmla="*/ 444 w 444"/>
                <a:gd name="T1" fmla="*/ 12 h 180"/>
                <a:gd name="T2" fmla="*/ 444 w 444"/>
                <a:gd name="T3" fmla="*/ 180 h 180"/>
                <a:gd name="T4" fmla="*/ 0 w 444"/>
                <a:gd name="T5" fmla="*/ 180 h 180"/>
                <a:gd name="T6" fmla="*/ 0 w 444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180"/>
                <a:gd name="T14" fmla="*/ 444 w 444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180">
                  <a:moveTo>
                    <a:pt x="444" y="12"/>
                  </a:moveTo>
                  <a:lnTo>
                    <a:pt x="444" y="180"/>
                  </a:lnTo>
                  <a:lnTo>
                    <a:pt x="0" y="18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63498" name="Text Box 106" descr="羊皮纸"/>
          <p:cNvSpPr txBox="1">
            <a:spLocks noChangeArrowheads="1"/>
          </p:cNvSpPr>
          <p:nvPr/>
        </p:nvSpPr>
        <p:spPr bwMode="auto">
          <a:xfrm>
            <a:off x="4046848" y="1945753"/>
            <a:ext cx="2433057" cy="5254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AB</a:t>
            </a:r>
            <a:r>
              <a:rPr lang="en-US" altLang="zh-CN" sz="2800" dirty="0">
                <a:latin typeface="Times New Roman" pitchFamily="18" charset="0"/>
                <a:sym typeface="Monotype Sorts"/>
              </a:rPr>
              <a:t>→CF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en-US" altLang="zh-CN" sz="2800" dirty="0">
              <a:latin typeface="Times New Roman" pitchFamily="18" charset="0"/>
              <a:sym typeface="Monotype Sort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A5CB8A-F6F7-43D0-842F-9D05790741B5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110" name="Text Box 2"/>
          <p:cNvSpPr txBox="1">
            <a:spLocks noChangeArrowheads="1"/>
          </p:cNvSpPr>
          <p:nvPr/>
        </p:nvSpPr>
        <p:spPr bwMode="auto">
          <a:xfrm>
            <a:off x="1141980" y="188640"/>
            <a:ext cx="307968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9900FF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 smtClean="0">
                <a:solidFill>
                  <a:srgbClr val="9900FF"/>
                </a:solidFill>
                <a:latin typeface="Times New Roman" pitchFamily="18" charset="0"/>
              </a:rPr>
              <a:t>蕴含</a:t>
            </a:r>
            <a:r>
              <a:rPr lang="zh-CN" altLang="en-US" sz="3600" b="1" dirty="0">
                <a:solidFill>
                  <a:srgbClr val="9900FF"/>
                </a:solidFill>
                <a:latin typeface="Times New Roman" pitchFamily="18" charset="0"/>
              </a:rPr>
              <a:t>表法化简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055150" y="3844823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20901" y="1236929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462629" y="3150961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25262" y="3161755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689810" y="4438212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sym typeface="Wingdings" panose="05000000000000000000" pitchFamily="2" charset="2"/>
              </a:rPr>
              <a:t>╳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9" name="Text Box 106" descr="羊皮纸"/>
          <p:cNvSpPr txBox="1">
            <a:spLocks noChangeArrowheads="1"/>
          </p:cNvSpPr>
          <p:nvPr/>
        </p:nvSpPr>
        <p:spPr bwMode="auto">
          <a:xfrm>
            <a:off x="3995936" y="3549525"/>
            <a:ext cx="3261456" cy="525401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</a:rPr>
              <a:t>DG</a:t>
            </a:r>
            <a:r>
              <a:rPr lang="en-US" altLang="zh-CN" sz="2800" dirty="0" smtClean="0">
                <a:latin typeface="Times New Roman" pitchFamily="18" charset="0"/>
                <a:sym typeface="Monotype Sorts"/>
              </a:rPr>
              <a:t>→CD/DE</a:t>
            </a:r>
            <a:r>
              <a:rPr lang="en-US" altLang="zh-CN" sz="2800" dirty="0" smtClean="0">
                <a:latin typeface="Times New Roman" pitchFamily="18" charset="0"/>
                <a:sym typeface="Wingdings" panose="05000000000000000000" pitchFamily="2" charset="2"/>
              </a:rPr>
              <a:t>╳</a:t>
            </a:r>
            <a:endParaRPr lang="en-US" altLang="zh-CN" sz="2800" dirty="0">
              <a:latin typeface="Times New Roman" pitchFamily="18" charset="0"/>
              <a:sym typeface="Monotype Sort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6400" y="5927381"/>
            <a:ext cx="6778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latin typeface="Times New Roman" pitchFamily="18" charset="0"/>
              </a:rPr>
              <a:t>最大等价类</a:t>
            </a:r>
            <a:r>
              <a:rPr lang="zh-CN" altLang="en-US" sz="2800" dirty="0" smtClean="0">
                <a:latin typeface="Times New Roman" pitchFamily="18" charset="0"/>
              </a:rPr>
              <a:t>有：</a:t>
            </a:r>
            <a:r>
              <a:rPr lang="zh-CN" altLang="zh-CN" sz="2800" dirty="0" smtClean="0">
                <a:latin typeface="Times New Roman" pitchFamily="18" charset="0"/>
              </a:rPr>
              <a:t> </a:t>
            </a:r>
            <a:r>
              <a:rPr lang="zh-CN" altLang="zh-CN" sz="2800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</a:rPr>
              <a:t>A,B,E), (C,F), (D), (G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155" grpId="0" autoUpdateAnimBg="0"/>
      <p:bldP spid="63498" grpId="0"/>
      <p:bldP spid="115" grpId="0" animBg="1"/>
      <p:bldP spid="116" grpId="0" animBg="1"/>
      <p:bldP spid="117" grpId="0" animBg="1"/>
      <p:bldP spid="118" grpId="0" animBg="1"/>
      <p:bldP spid="11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z="1200" smtClean="0">
                <a:latin typeface="Arial" pitchFamily="34" charset="0"/>
              </a:rPr>
              <a:t>第</a:t>
            </a:r>
            <a:r>
              <a:rPr lang="en-US" altLang="zh-CN" sz="1200" smtClean="0">
                <a:latin typeface="Arial" pitchFamily="34" charset="0"/>
              </a:rPr>
              <a:t>7</a:t>
            </a:r>
            <a:r>
              <a:rPr lang="zh-CN" altLang="en-US" sz="1200" smtClean="0">
                <a:latin typeface="Arial" pitchFamily="34" charset="0"/>
              </a:rPr>
              <a:t>章时序逻辑设计原理</a:t>
            </a:r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125D85-7263-4674-BB66-FE4EF20D1EA2}" type="slidenum">
              <a:rPr lang="zh-CN" altLang="en-US" sz="1200" smtClean="0">
                <a:latin typeface="Arial" pitchFamily="34" charset="0"/>
              </a:rPr>
              <a:pPr/>
              <a:t>18</a:t>
            </a:fld>
            <a:endParaRPr lang="en-US" altLang="zh-CN" sz="1200" smtClean="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23279" y="2360613"/>
            <a:ext cx="4556125" cy="3810000"/>
            <a:chOff x="564" y="1440"/>
            <a:chExt cx="4464" cy="2400"/>
          </a:xfrm>
        </p:grpSpPr>
        <p:sp>
          <p:nvSpPr>
            <p:cNvPr id="64534" name="Line 3"/>
            <p:cNvSpPr>
              <a:spLocks noChangeShapeType="1"/>
            </p:cNvSpPr>
            <p:nvPr/>
          </p:nvSpPr>
          <p:spPr bwMode="auto">
            <a:xfrm>
              <a:off x="588" y="1440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Line 4"/>
            <p:cNvSpPr>
              <a:spLocks noChangeShapeType="1"/>
            </p:cNvSpPr>
            <p:nvPr/>
          </p:nvSpPr>
          <p:spPr bwMode="auto">
            <a:xfrm>
              <a:off x="624" y="3828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Line 5"/>
            <p:cNvSpPr>
              <a:spLocks noChangeShapeType="1"/>
            </p:cNvSpPr>
            <p:nvPr/>
          </p:nvSpPr>
          <p:spPr bwMode="auto">
            <a:xfrm>
              <a:off x="1644" y="1440"/>
              <a:ext cx="0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Line 6"/>
            <p:cNvSpPr>
              <a:spLocks noChangeShapeType="1"/>
            </p:cNvSpPr>
            <p:nvPr/>
          </p:nvSpPr>
          <p:spPr bwMode="auto">
            <a:xfrm>
              <a:off x="3228" y="2040"/>
              <a:ext cx="0" cy="17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Line 7"/>
            <p:cNvSpPr>
              <a:spLocks noChangeShapeType="1"/>
            </p:cNvSpPr>
            <p:nvPr/>
          </p:nvSpPr>
          <p:spPr bwMode="auto">
            <a:xfrm>
              <a:off x="1644" y="2028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Line 8"/>
            <p:cNvSpPr>
              <a:spLocks noChangeShapeType="1"/>
            </p:cNvSpPr>
            <p:nvPr/>
          </p:nvSpPr>
          <p:spPr bwMode="auto">
            <a:xfrm>
              <a:off x="564" y="2580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Text Box 9"/>
            <p:cNvSpPr txBox="1">
              <a:spLocks noChangeArrowheads="1"/>
            </p:cNvSpPr>
            <p:nvPr/>
          </p:nvSpPr>
          <p:spPr bwMode="auto">
            <a:xfrm>
              <a:off x="769" y="1840"/>
              <a:ext cx="885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>
                  <a:latin typeface="Times New Roman" pitchFamily="18" charset="0"/>
                </a:rPr>
                <a:t>现态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4541" name="Text Box 10"/>
            <p:cNvSpPr txBox="1">
              <a:spLocks noChangeArrowheads="1"/>
            </p:cNvSpPr>
            <p:nvPr/>
          </p:nvSpPr>
          <p:spPr bwMode="auto">
            <a:xfrm>
              <a:off x="2678" y="1566"/>
              <a:ext cx="1686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64542" name="Text Box 11"/>
            <p:cNvSpPr txBox="1">
              <a:spLocks noChangeArrowheads="1"/>
            </p:cNvSpPr>
            <p:nvPr/>
          </p:nvSpPr>
          <p:spPr bwMode="auto">
            <a:xfrm>
              <a:off x="2174" y="2142"/>
              <a:ext cx="71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64543" name="Text Box 12"/>
            <p:cNvSpPr txBox="1">
              <a:spLocks noChangeArrowheads="1"/>
            </p:cNvSpPr>
            <p:nvPr/>
          </p:nvSpPr>
          <p:spPr bwMode="auto">
            <a:xfrm>
              <a:off x="3938" y="2142"/>
              <a:ext cx="71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64544" name="Text Box 13"/>
            <p:cNvSpPr txBox="1">
              <a:spLocks noChangeArrowheads="1"/>
            </p:cNvSpPr>
            <p:nvPr/>
          </p:nvSpPr>
          <p:spPr bwMode="auto">
            <a:xfrm>
              <a:off x="866" y="2646"/>
              <a:ext cx="357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64545" name="Text Box 14"/>
            <p:cNvSpPr txBox="1">
              <a:spLocks noChangeArrowheads="1"/>
            </p:cNvSpPr>
            <p:nvPr/>
          </p:nvSpPr>
          <p:spPr bwMode="auto">
            <a:xfrm>
              <a:off x="2063" y="2646"/>
              <a:ext cx="630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c/1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b/1</a:t>
              </a:r>
            </a:p>
          </p:txBody>
        </p:sp>
        <p:sp>
          <p:nvSpPr>
            <p:cNvPr id="64546" name="Text Box 15"/>
            <p:cNvSpPr txBox="1">
              <a:spLocks noChangeArrowheads="1"/>
            </p:cNvSpPr>
            <p:nvPr/>
          </p:nvSpPr>
          <p:spPr bwMode="auto">
            <a:xfrm>
              <a:off x="3827" y="2646"/>
              <a:ext cx="630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</a:p>
          </p:txBody>
        </p:sp>
      </p:grpSp>
      <p:sp>
        <p:nvSpPr>
          <p:cNvPr id="64518" name="Text Box 16"/>
          <p:cNvSpPr txBox="1">
            <a:spLocks noChangeArrowheads="1"/>
          </p:cNvSpPr>
          <p:nvPr/>
        </p:nvSpPr>
        <p:spPr bwMode="auto">
          <a:xfrm>
            <a:off x="1033258" y="260648"/>
            <a:ext cx="6262874" cy="65248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 marL="381000" indent="-381000">
              <a:lnSpc>
                <a:spcPct val="130000"/>
              </a:lnSpc>
            </a:pPr>
            <a:r>
              <a:rPr lang="zh-CN" altLang="en-US" sz="2800" b="1" dirty="0" smtClean="0">
                <a:latin typeface="Times New Roman" pitchFamily="18" charset="0"/>
                <a:sym typeface="Monotype Sorts"/>
              </a:rPr>
              <a:t>作</a:t>
            </a:r>
            <a:r>
              <a:rPr lang="zh-CN" altLang="en-US" sz="2800" b="1" dirty="0">
                <a:latin typeface="Times New Roman" pitchFamily="18" charset="0"/>
                <a:sym typeface="Monotype Sorts"/>
              </a:rPr>
              <a:t>最小化状态表</a:t>
            </a:r>
            <a:r>
              <a:rPr lang="en-US" altLang="zh-CN" sz="2800" b="1" dirty="0">
                <a:latin typeface="Times New Roman" pitchFamily="18" charset="0"/>
                <a:sym typeface="Monotype Sorts"/>
              </a:rPr>
              <a:t>:</a:t>
            </a:r>
          </a:p>
        </p:txBody>
      </p:sp>
      <p:sp>
        <p:nvSpPr>
          <p:cNvPr id="430097" name="Text Box 17"/>
          <p:cNvSpPr txBox="1">
            <a:spLocks noChangeArrowheads="1"/>
          </p:cNvSpPr>
          <p:nvPr/>
        </p:nvSpPr>
        <p:spPr bwMode="auto">
          <a:xfrm>
            <a:off x="82550" y="1225827"/>
            <a:ext cx="8809930" cy="107721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zh-CN" sz="3200" dirty="0">
                <a:latin typeface="Times New Roman" pitchFamily="18" charset="0"/>
              </a:rPr>
              <a:t>令(</a:t>
            </a:r>
            <a:r>
              <a:rPr lang="en-US" altLang="zh-CN" sz="3200" dirty="0">
                <a:latin typeface="Times New Roman" pitchFamily="18" charset="0"/>
              </a:rPr>
              <a:t>A,B,E), (C,F), (D), (G)</a:t>
            </a:r>
            <a:r>
              <a:rPr lang="zh-CN" altLang="zh-CN" sz="3200" dirty="0" smtClean="0">
                <a:latin typeface="Times New Roman" pitchFamily="18" charset="0"/>
              </a:rPr>
              <a:t>四</a:t>
            </a:r>
            <a:r>
              <a:rPr lang="zh-CN" altLang="zh-CN" sz="3200" dirty="0">
                <a:latin typeface="Times New Roman" pitchFamily="18" charset="0"/>
              </a:rPr>
              <a:t>个最大等价类</a:t>
            </a:r>
            <a:r>
              <a:rPr lang="zh-CN" altLang="zh-CN" sz="3200" dirty="0" smtClean="0">
                <a:latin typeface="Times New Roman" pitchFamily="18" charset="0"/>
              </a:rPr>
              <a:t>依次</a:t>
            </a:r>
            <a:r>
              <a:rPr lang="zh-CN" altLang="en-US" sz="3200" dirty="0">
                <a:latin typeface="Times New Roman" pitchFamily="18" charset="0"/>
              </a:rPr>
              <a:t>标识</a:t>
            </a:r>
            <a:r>
              <a:rPr lang="zh-CN" altLang="zh-CN" sz="3200" dirty="0" smtClean="0">
                <a:latin typeface="Times New Roman" pitchFamily="18" charset="0"/>
              </a:rPr>
              <a:t>为</a:t>
            </a:r>
            <a:r>
              <a:rPr lang="en-US" altLang="zh-CN" sz="3200" dirty="0">
                <a:latin typeface="Times New Roman" pitchFamily="18" charset="0"/>
              </a:rPr>
              <a:t>a, b, c, d.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0" y="2376488"/>
            <a:ext cx="4044950" cy="4324350"/>
            <a:chOff x="2912" y="600"/>
            <a:chExt cx="2548" cy="3232"/>
          </a:xfrm>
        </p:grpSpPr>
        <p:sp>
          <p:nvSpPr>
            <p:cNvPr id="64521" name="Line 19"/>
            <p:cNvSpPr>
              <a:spLocks noChangeShapeType="1"/>
            </p:cNvSpPr>
            <p:nvPr/>
          </p:nvSpPr>
          <p:spPr bwMode="auto">
            <a:xfrm>
              <a:off x="2977" y="600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2" name="Line 20"/>
            <p:cNvSpPr>
              <a:spLocks noChangeShapeType="1"/>
            </p:cNvSpPr>
            <p:nvPr/>
          </p:nvSpPr>
          <p:spPr bwMode="auto">
            <a:xfrm>
              <a:off x="2998" y="3814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21"/>
            <p:cNvSpPr>
              <a:spLocks noChangeShapeType="1"/>
            </p:cNvSpPr>
            <p:nvPr/>
          </p:nvSpPr>
          <p:spPr bwMode="auto">
            <a:xfrm>
              <a:off x="3568" y="600"/>
              <a:ext cx="0" cy="3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Line 22"/>
            <p:cNvSpPr>
              <a:spLocks noChangeShapeType="1"/>
            </p:cNvSpPr>
            <p:nvPr/>
          </p:nvSpPr>
          <p:spPr bwMode="auto">
            <a:xfrm>
              <a:off x="4454" y="1093"/>
              <a:ext cx="0" cy="27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Line 23"/>
            <p:cNvSpPr>
              <a:spLocks noChangeShapeType="1"/>
            </p:cNvSpPr>
            <p:nvPr/>
          </p:nvSpPr>
          <p:spPr bwMode="auto">
            <a:xfrm>
              <a:off x="3568" y="1079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Line 24"/>
            <p:cNvSpPr>
              <a:spLocks noChangeShapeType="1"/>
            </p:cNvSpPr>
            <p:nvPr/>
          </p:nvSpPr>
          <p:spPr bwMode="auto">
            <a:xfrm>
              <a:off x="2964" y="1460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Text Box 25"/>
            <p:cNvSpPr txBox="1">
              <a:spLocks noChangeArrowheads="1"/>
            </p:cNvSpPr>
            <p:nvPr/>
          </p:nvSpPr>
          <p:spPr bwMode="auto">
            <a:xfrm>
              <a:off x="2912" y="861"/>
              <a:ext cx="569" cy="3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>
                  <a:latin typeface="Times New Roman" pitchFamily="18" charset="0"/>
                </a:rPr>
                <a:t>现态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4528" name="Text Box 26"/>
            <p:cNvSpPr txBox="1">
              <a:spLocks noChangeArrowheads="1"/>
            </p:cNvSpPr>
            <p:nvPr/>
          </p:nvSpPr>
          <p:spPr bwMode="auto">
            <a:xfrm>
              <a:off x="3924" y="674"/>
              <a:ext cx="1084" cy="3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64529" name="Text Box 27"/>
            <p:cNvSpPr txBox="1">
              <a:spLocks noChangeArrowheads="1"/>
            </p:cNvSpPr>
            <p:nvPr/>
          </p:nvSpPr>
          <p:spPr bwMode="auto">
            <a:xfrm>
              <a:off x="3844" y="1059"/>
              <a:ext cx="457" cy="3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64530" name="Text Box 28"/>
            <p:cNvSpPr txBox="1">
              <a:spLocks noChangeArrowheads="1"/>
            </p:cNvSpPr>
            <p:nvPr/>
          </p:nvSpPr>
          <p:spPr bwMode="auto">
            <a:xfrm>
              <a:off x="4770" y="1059"/>
              <a:ext cx="457" cy="3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64531" name="Text Box 29"/>
            <p:cNvSpPr txBox="1">
              <a:spLocks noChangeArrowheads="1"/>
            </p:cNvSpPr>
            <p:nvPr/>
          </p:nvSpPr>
          <p:spPr bwMode="auto">
            <a:xfrm>
              <a:off x="3072" y="1509"/>
              <a:ext cx="280" cy="23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64532" name="Text Box 30"/>
            <p:cNvSpPr txBox="1">
              <a:spLocks noChangeArrowheads="1"/>
            </p:cNvSpPr>
            <p:nvPr/>
          </p:nvSpPr>
          <p:spPr bwMode="auto">
            <a:xfrm>
              <a:off x="3745" y="1509"/>
              <a:ext cx="456" cy="23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C/0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F/0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64533" name="Text Box 31"/>
            <p:cNvSpPr txBox="1">
              <a:spLocks noChangeArrowheads="1"/>
            </p:cNvSpPr>
            <p:nvPr/>
          </p:nvSpPr>
          <p:spPr bwMode="auto">
            <a:xfrm>
              <a:off x="4671" y="1509"/>
              <a:ext cx="456" cy="23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73C94-28F8-475B-9588-5A2959629459}" type="datetime1">
              <a:rPr lang="zh-CN" altLang="en-US" smtClean="0"/>
              <a:t>2016/5/11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516313" y="3833856"/>
            <a:ext cx="1216197" cy="603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488976" y="4357688"/>
            <a:ext cx="1257117" cy="231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452812" y="4694196"/>
            <a:ext cx="1274365" cy="831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482148" y="4745493"/>
            <a:ext cx="1323483" cy="254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406029" y="5073564"/>
            <a:ext cx="1373956" cy="938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399023" y="5183018"/>
            <a:ext cx="1458150" cy="290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477359" y="5817921"/>
            <a:ext cx="1354152" cy="547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状态化简练习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5154"/>
            <a:ext cx="24288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740" y="1165154"/>
            <a:ext cx="5373216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5889218" y="1268760"/>
            <a:ext cx="3157278" cy="11264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  <a:sym typeface="Monotype Sorts"/>
              </a:rPr>
              <a:t>等价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状态</a:t>
            </a:r>
            <a:r>
              <a:rPr lang="zh-CN" altLang="en-US" sz="2800" dirty="0" smtClean="0">
                <a:latin typeface="Times New Roman" pitchFamily="18" charset="0"/>
                <a:sym typeface="Monotype Sorts"/>
              </a:rPr>
              <a:t>对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：</a:t>
            </a:r>
            <a:r>
              <a:rPr lang="en-US" altLang="zh-CN" sz="2800" dirty="0" smtClean="0">
                <a:latin typeface="Times New Roman" pitchFamily="18" charset="0"/>
              </a:rPr>
              <a:t>(A,D), (B,E), </a:t>
            </a:r>
            <a:r>
              <a:rPr lang="en-US" altLang="zh-CN" sz="2800" dirty="0">
                <a:latin typeface="Times New Roman" pitchFamily="18" charset="0"/>
              </a:rPr>
              <a:t>(C,F)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10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05A22F-521C-4D4D-9965-3004911A1488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内容简介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38"/>
            <a:ext cx="8221663" cy="5178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双稳态电路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(Bi-stable Device)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锁存器与触发器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同步状态机分析与初步设计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/>
              <a:t>状态化简与赋值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同步状态机设计方法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反馈时序电路分析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反馈时序电路设计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54D03-2359-400D-A434-089786C59C26}" type="datetime1">
              <a:rPr lang="zh-CN" altLang="en-US" smtClean="0"/>
              <a:t>2016/5/11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状态化</a:t>
            </a:r>
            <a:r>
              <a:rPr lang="zh-CN" altLang="en-US" dirty="0" smtClean="0"/>
              <a:t>简练习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5465"/>
            <a:ext cx="37528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13" y="1150017"/>
            <a:ext cx="51054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/>
            </a:r>
            <a:br>
              <a:rPr lang="zh-CN" altLang="en-US" b="0" dirty="0"/>
            </a:br>
            <a:r>
              <a:rPr lang="zh-CN" altLang="en-US" b="0" dirty="0"/>
              <a:t>三种方法的比较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观察法</a:t>
            </a:r>
            <a:r>
              <a:rPr lang="zh-CN" altLang="en-US" sz="3600" dirty="0"/>
              <a:t>：直观，功能不强。 </a:t>
            </a:r>
          </a:p>
          <a:p>
            <a:r>
              <a:rPr lang="zh-CN" altLang="en-US" sz="3600" dirty="0" smtClean="0"/>
              <a:t>划分</a:t>
            </a:r>
            <a:r>
              <a:rPr lang="zh-CN" altLang="en-US" sz="3600" dirty="0"/>
              <a:t>法：功能强，可编程性强。 </a:t>
            </a:r>
          </a:p>
          <a:p>
            <a:r>
              <a:rPr lang="zh-CN" altLang="en-US" sz="3600" dirty="0" smtClean="0"/>
              <a:t>蕴含</a:t>
            </a:r>
            <a:r>
              <a:rPr lang="zh-CN" altLang="en-US" sz="3600" dirty="0"/>
              <a:t>表法：功能强，可编程性</a:t>
            </a:r>
            <a:r>
              <a:rPr lang="zh-CN" altLang="en-US" sz="3600" dirty="0" smtClean="0"/>
              <a:t>强。 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81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DC236C-9CB9-46CF-A59C-861E92EA5AD7}" type="slidenum">
              <a:rPr lang="zh-CN" altLang="en-US" smtClean="0">
                <a:latin typeface="Arial" pitchFamily="34" charset="0"/>
              </a:rPr>
              <a:pPr/>
              <a:t>22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7532315" cy="742950"/>
          </a:xfrm>
        </p:spPr>
        <p:txBody>
          <a:bodyPr/>
          <a:lstStyle/>
          <a:p>
            <a:r>
              <a:rPr lang="en-US" altLang="zh-CN" dirty="0" smtClean="0"/>
              <a:t>7.3</a:t>
            </a:r>
            <a:r>
              <a:rPr lang="en-US" altLang="zh-CN" dirty="0"/>
              <a:t>.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、状态编码</a:t>
            </a:r>
            <a:r>
              <a:rPr lang="en-US" altLang="zh-CN" sz="4000" dirty="0">
                <a:solidFill>
                  <a:srgbClr val="FF0000"/>
                </a:solidFill>
              </a:rPr>
              <a:t>(coded state)</a:t>
            </a:r>
            <a:endParaRPr lang="zh-CN" altLang="en-US" dirty="0" smtClean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39838"/>
            <a:ext cx="9144000" cy="5094287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状态</a:t>
            </a:r>
            <a:r>
              <a:rPr lang="zh-CN" altLang="en-US" sz="3200" dirty="0" smtClean="0">
                <a:solidFill>
                  <a:srgbClr val="FF0000"/>
                </a:solidFill>
              </a:rPr>
              <a:t>编码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赋予状态一个唯一的</a:t>
            </a:r>
            <a:r>
              <a:rPr lang="zh-CN" altLang="en-US" sz="3200" dirty="0" smtClean="0"/>
              <a:t>二进制编码。</a:t>
            </a:r>
            <a:endParaRPr lang="en-US" altLang="zh-CN" sz="3200" dirty="0"/>
          </a:p>
          <a:p>
            <a:r>
              <a:rPr lang="zh-CN" altLang="en-US" sz="3200" dirty="0" smtClean="0"/>
              <a:t>首先确定标识状态表中所有状态至少需要多少位二进制编码，其次给每个状态赋予一个唯一的编码。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位二进制编码需要用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个触发器表示。</a:t>
            </a:r>
            <a:endParaRPr lang="en-US" altLang="zh-CN" sz="3200" dirty="0" smtClean="0"/>
          </a:p>
          <a:p>
            <a:r>
              <a:rPr lang="zh-CN" altLang="en-US" sz="3200" dirty="0" smtClean="0"/>
              <a:t>状态编码要解决两个问题： </a:t>
            </a:r>
          </a:p>
          <a:p>
            <a:pPr lvl="1"/>
            <a:r>
              <a:rPr lang="zh-CN" altLang="en-US" sz="2800" dirty="0" smtClean="0"/>
              <a:t>根据所要求的状态数确定最少触发器的数目。 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s</a:t>
            </a:r>
            <a:r>
              <a:rPr lang="zh-CN" altLang="en-US" sz="2800" dirty="0" smtClean="0"/>
              <a:t>个状态，触发器的个数最少为：        整数上限。</a:t>
            </a:r>
            <a:endParaRPr lang="zh-CN" altLang="en-US" sz="2500" dirty="0" smtClean="0"/>
          </a:p>
          <a:p>
            <a:pPr lvl="1"/>
            <a:r>
              <a:rPr lang="zh-CN" altLang="en-US" sz="2800" dirty="0" smtClean="0"/>
              <a:t>赋予每个状态二进制编码，</a:t>
            </a:r>
            <a:r>
              <a:rPr lang="zh-CN" altLang="en-US" sz="2800" dirty="0" smtClean="0">
                <a:solidFill>
                  <a:srgbClr val="FF0000"/>
                </a:solidFill>
              </a:rPr>
              <a:t>使所设计的电路尽可能简单</a:t>
            </a:r>
            <a:r>
              <a:rPr lang="zh-CN" altLang="en-US" sz="2800" dirty="0" smtClean="0"/>
              <a:t>。 </a:t>
            </a: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4648"/>
              </p:ext>
            </p:extLst>
          </p:nvPr>
        </p:nvGraphicFramePr>
        <p:xfrm>
          <a:off x="6140450" y="5013176"/>
          <a:ext cx="7572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公式" r:id="rId4" imgW="317160" imgH="241200" progId="Equation.3">
                  <p:embed/>
                </p:oleObj>
              </mc:Choice>
              <mc:Fallback>
                <p:oleObj name="公式" r:id="rId4" imgW="31716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5013176"/>
                        <a:ext cx="757238" cy="614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5E87C-EA44-493B-A04A-33398E8FC057}" type="datetime1">
              <a:rPr lang="zh-CN" altLang="en-US" smtClean="0"/>
              <a:t>2016/5/11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状态编码</a:t>
            </a:r>
            <a:endParaRPr lang="zh-CN" altLang="en-US" dirty="0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5153025"/>
          </a:xfrm>
        </p:spPr>
        <p:txBody>
          <a:bodyPr/>
          <a:lstStyle/>
          <a:p>
            <a:r>
              <a:rPr lang="zh-CN" altLang="en-US" dirty="0"/>
              <a:t>状态编码与其</a:t>
            </a:r>
            <a:r>
              <a:rPr lang="zh-CN" altLang="en-US" dirty="0" smtClean="0"/>
              <a:t>他因素相互作用：</a:t>
            </a:r>
            <a:r>
              <a:rPr lang="zh-CN" altLang="en-US" dirty="0" smtClean="0">
                <a:solidFill>
                  <a:srgbClr val="FF0000"/>
                </a:solidFill>
              </a:rPr>
              <a:t>触发器的类型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激励方程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输出方程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状态分配方案：状态分配排列</a:t>
            </a:r>
          </a:p>
          <a:p>
            <a:pPr lvl="1"/>
            <a:r>
              <a:rPr lang="zh-CN" altLang="en-US" sz="2800" dirty="0" smtClean="0"/>
              <a:t>对使用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个状态变量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即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个触发器，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位二进制编码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实现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个状态时，可能的状态分配数为</a:t>
            </a:r>
            <a:r>
              <a:rPr lang="en-US" altLang="zh-CN" sz="2800" dirty="0" smtClean="0"/>
              <a:t>:      </a:t>
            </a:r>
            <a:r>
              <a:rPr lang="en-US" altLang="zh-CN" sz="2800" dirty="0" err="1" smtClean="0"/>
              <a:t>N</a:t>
            </a:r>
            <a:r>
              <a:rPr lang="en-US" altLang="zh-CN" sz="2800" baseline="-25000" dirty="0" err="1" smtClean="0"/>
              <a:t>sA</a:t>
            </a:r>
            <a:r>
              <a:rPr lang="en-US" altLang="zh-CN" sz="2800" dirty="0" smtClean="0"/>
              <a:t>=2</a:t>
            </a:r>
            <a:r>
              <a:rPr lang="en-US" altLang="zh-CN" sz="2800" baseline="30000" dirty="0" smtClean="0"/>
              <a:t>K</a:t>
            </a:r>
            <a:r>
              <a:rPr lang="en-US" altLang="zh-CN" sz="2800" dirty="0" smtClean="0"/>
              <a:t>!/(2</a:t>
            </a:r>
            <a:r>
              <a:rPr lang="en-US" altLang="zh-CN" sz="2800" baseline="30000" dirty="0" smtClean="0"/>
              <a:t>K</a:t>
            </a:r>
            <a:r>
              <a:rPr lang="en-US" altLang="zh-CN" sz="2800" dirty="0" smtClean="0"/>
              <a:t>-N)!</a:t>
            </a:r>
          </a:p>
          <a:p>
            <a:pPr lvl="2">
              <a:buFontTx/>
              <a:buNone/>
            </a:pPr>
            <a:r>
              <a:rPr lang="zh-CN" altLang="en-US" sz="2800" dirty="0" smtClean="0"/>
              <a:t>例：</a:t>
            </a:r>
            <a:r>
              <a:rPr lang="en-US" altLang="zh-CN" sz="2800" dirty="0" smtClean="0"/>
              <a:t>N=4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K=2</a:t>
            </a:r>
            <a:r>
              <a:rPr lang="zh-CN" altLang="en-US" sz="2800" dirty="0" smtClean="0"/>
              <a:t>共有</a:t>
            </a:r>
            <a:r>
              <a:rPr lang="en-US" altLang="zh-CN" sz="2800" dirty="0" smtClean="0"/>
              <a:t>24</a:t>
            </a:r>
            <a:r>
              <a:rPr lang="zh-CN" altLang="en-US" sz="2800" dirty="0" smtClean="0"/>
              <a:t>种分配方案。</a:t>
            </a:r>
          </a:p>
          <a:p>
            <a:pPr lvl="1"/>
            <a:r>
              <a:rPr lang="zh-CN" altLang="en-US" sz="2800" dirty="0" smtClean="0"/>
              <a:t>如果两种</a:t>
            </a:r>
            <a:r>
              <a:rPr lang="zh-CN" altLang="en-US" sz="2800" dirty="0" smtClean="0">
                <a:solidFill>
                  <a:srgbClr val="FF0000"/>
                </a:solidFill>
              </a:rPr>
              <a:t>状态分配</a:t>
            </a:r>
            <a:r>
              <a:rPr lang="zh-CN" altLang="en-US" sz="2800" dirty="0" smtClean="0"/>
              <a:t>在实现逻辑时产生相同的结果，则认为它们是</a:t>
            </a:r>
            <a:r>
              <a:rPr lang="zh-CN" altLang="en-US" sz="2800" dirty="0" smtClean="0">
                <a:solidFill>
                  <a:srgbClr val="FF0000"/>
                </a:solidFill>
              </a:rPr>
              <a:t>等价</a:t>
            </a:r>
            <a:r>
              <a:rPr lang="zh-CN" altLang="en-US" sz="2800" dirty="0" smtClean="0"/>
              <a:t>的。状态编码分配</a:t>
            </a:r>
            <a:r>
              <a:rPr lang="zh-CN" altLang="en-US" sz="2800" dirty="0" smtClean="0">
                <a:solidFill>
                  <a:srgbClr val="FF0000"/>
                </a:solidFill>
              </a:rPr>
              <a:t>互补</a:t>
            </a:r>
            <a:r>
              <a:rPr lang="zh-CN" altLang="en-US" sz="2800" dirty="0" smtClean="0"/>
              <a:t>，或状态编码左右</a:t>
            </a:r>
            <a:r>
              <a:rPr lang="zh-CN" altLang="en-US" sz="2800" dirty="0" smtClean="0">
                <a:solidFill>
                  <a:srgbClr val="FF0000"/>
                </a:solidFill>
              </a:rPr>
              <a:t>互换</a:t>
            </a:r>
            <a:r>
              <a:rPr lang="zh-CN" altLang="en-US" sz="2800" dirty="0" smtClean="0"/>
              <a:t>，都是等价的。</a:t>
            </a:r>
          </a:p>
        </p:txBody>
      </p:sp>
      <p:sp>
        <p:nvSpPr>
          <p:cNvPr id="8499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849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04CF52-4292-4A55-8891-2D7BA29A43EA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F8A8B5-E853-48FA-8A15-D913B86EE721}" type="datetime1">
              <a:rPr lang="zh-CN" altLang="en-US" smtClean="0"/>
              <a:t>2016/5/11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860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9845C-B027-4D5D-8C0F-7C2572231F59}" type="slidenum">
              <a:rPr lang="zh-CN" altLang="en-US" smtClean="0">
                <a:latin typeface="Arial" pitchFamily="34" charset="0"/>
              </a:rPr>
              <a:pPr/>
              <a:t>24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457200"/>
          </a:xfrm>
        </p:spPr>
        <p:txBody>
          <a:bodyPr/>
          <a:lstStyle/>
          <a:p>
            <a:r>
              <a:rPr lang="en-US" altLang="zh-CN" sz="3000" smtClean="0">
                <a:solidFill>
                  <a:srgbClr val="3333CC"/>
                </a:solidFill>
              </a:rPr>
              <a:t>n = 4, K = 2 </a:t>
            </a:r>
            <a:r>
              <a:rPr lang="zh-CN" altLang="en-US" sz="3000" smtClean="0">
                <a:solidFill>
                  <a:srgbClr val="3333CC"/>
                </a:solidFill>
              </a:rPr>
              <a:t>全部状态分配方案</a:t>
            </a:r>
          </a:p>
        </p:txBody>
      </p:sp>
      <p:graphicFrame>
        <p:nvGraphicFramePr>
          <p:cNvPr id="548868" name="Group 4"/>
          <p:cNvGraphicFramePr>
            <a:graphicFrameLocks noGrp="1"/>
          </p:cNvGraphicFramePr>
          <p:nvPr/>
        </p:nvGraphicFramePr>
        <p:xfrm>
          <a:off x="304800" y="787400"/>
          <a:ext cx="8534400" cy="5921375"/>
        </p:xfrm>
        <a:graphic>
          <a:graphicData uri="http://schemas.openxmlformats.org/drawingml/2006/table">
            <a:tbl>
              <a:tblPr/>
              <a:tblGrid>
                <a:gridCol w="854075"/>
                <a:gridCol w="852488"/>
                <a:gridCol w="854075"/>
                <a:gridCol w="852487"/>
                <a:gridCol w="854075"/>
                <a:gridCol w="854075"/>
                <a:gridCol w="852488"/>
                <a:gridCol w="854075"/>
                <a:gridCol w="852487"/>
                <a:gridCol w="854075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方案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第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一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组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方案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第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二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组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方案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第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三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组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状  态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变  量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86211" name="Line 193"/>
          <p:cNvSpPr>
            <a:spLocks noChangeShapeType="1"/>
          </p:cNvSpPr>
          <p:nvPr/>
        </p:nvSpPr>
        <p:spPr bwMode="auto">
          <a:xfrm>
            <a:off x="3048000" y="6416675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2" name="Line 194"/>
          <p:cNvSpPr>
            <a:spLocks noChangeShapeType="1"/>
          </p:cNvSpPr>
          <p:nvPr/>
        </p:nvSpPr>
        <p:spPr bwMode="auto">
          <a:xfrm>
            <a:off x="4146550" y="6416675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3" name="Line 195"/>
          <p:cNvSpPr>
            <a:spLocks noChangeShapeType="1"/>
          </p:cNvSpPr>
          <p:nvPr/>
        </p:nvSpPr>
        <p:spPr bwMode="auto">
          <a:xfrm>
            <a:off x="4740275" y="6416675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4" name="Line 196"/>
          <p:cNvSpPr>
            <a:spLocks noChangeShapeType="1"/>
          </p:cNvSpPr>
          <p:nvPr/>
        </p:nvSpPr>
        <p:spPr bwMode="auto">
          <a:xfrm>
            <a:off x="4984750" y="6416675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5" name="Line 197"/>
          <p:cNvSpPr>
            <a:spLocks noChangeShapeType="1"/>
          </p:cNvSpPr>
          <p:nvPr/>
        </p:nvSpPr>
        <p:spPr bwMode="auto">
          <a:xfrm>
            <a:off x="6705600" y="6416675"/>
            <a:ext cx="187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6" name="Line 198"/>
          <p:cNvSpPr>
            <a:spLocks noChangeShapeType="1"/>
          </p:cNvSpPr>
          <p:nvPr/>
        </p:nvSpPr>
        <p:spPr bwMode="auto">
          <a:xfrm>
            <a:off x="7331075" y="6400800"/>
            <a:ext cx="187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7" name="Line 199"/>
          <p:cNvSpPr>
            <a:spLocks noChangeShapeType="1"/>
          </p:cNvSpPr>
          <p:nvPr/>
        </p:nvSpPr>
        <p:spPr bwMode="auto">
          <a:xfrm>
            <a:off x="8153400" y="6400800"/>
            <a:ext cx="187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8" name="Line 200"/>
          <p:cNvSpPr>
            <a:spLocks noChangeShapeType="1"/>
          </p:cNvSpPr>
          <p:nvPr/>
        </p:nvSpPr>
        <p:spPr bwMode="auto">
          <a:xfrm>
            <a:off x="8397875" y="6400800"/>
            <a:ext cx="187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9065" name="Rectangle 201"/>
          <p:cNvSpPr>
            <a:spLocks noChangeArrowheads="1"/>
          </p:cNvSpPr>
          <p:nvPr/>
        </p:nvSpPr>
        <p:spPr bwMode="auto">
          <a:xfrm>
            <a:off x="2940050" y="1066800"/>
            <a:ext cx="5791200" cy="5181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220" name="Rectangle 202"/>
          <p:cNvSpPr>
            <a:spLocks noGrp="1" noChangeArrowheads="1"/>
          </p:cNvSpPr>
          <p:nvPr>
            <p:ph type="body" idx="1"/>
          </p:nvPr>
        </p:nvSpPr>
        <p:spPr>
          <a:xfrm>
            <a:off x="3200400" y="1295400"/>
            <a:ext cx="5257800" cy="2057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        实际上，</a:t>
            </a:r>
            <a:r>
              <a:rPr lang="en-US" altLang="zh-CN" sz="2600" dirty="0" smtClean="0">
                <a:solidFill>
                  <a:schemeClr val="bg1"/>
                </a:solidFill>
              </a:rPr>
              <a:t>24</a:t>
            </a:r>
            <a:r>
              <a:rPr lang="zh-CN" altLang="en-US" sz="2600" dirty="0" smtClean="0">
                <a:solidFill>
                  <a:schemeClr val="bg1"/>
                </a:solidFill>
              </a:rPr>
              <a:t>种方案仅有 </a:t>
            </a:r>
            <a:r>
              <a:rPr lang="en-US" altLang="zh-CN" sz="2600" b="1" dirty="0" smtClean="0">
                <a:solidFill>
                  <a:srgbClr val="FFFF00"/>
                </a:solidFill>
              </a:rPr>
              <a:t>3 </a:t>
            </a:r>
            <a:r>
              <a:rPr lang="zh-CN" altLang="en-US" sz="2600" b="1" dirty="0" smtClean="0">
                <a:solidFill>
                  <a:srgbClr val="FFFF00"/>
                </a:solidFill>
              </a:rPr>
              <a:t>种</a:t>
            </a:r>
            <a:r>
              <a:rPr lang="zh-CN" altLang="en-US" sz="2600" dirty="0" smtClean="0">
                <a:solidFill>
                  <a:schemeClr val="bg1"/>
                </a:solidFill>
              </a:rPr>
              <a:t>分配方案是完全独立的，即表中的三个大组，每大组对应着一个电路设计。它们的主要差别表现在：</a:t>
            </a:r>
          </a:p>
        </p:txBody>
      </p:sp>
      <p:grpSp>
        <p:nvGrpSpPr>
          <p:cNvPr id="86221" name="Group 203"/>
          <p:cNvGrpSpPr>
            <a:grpSpLocks/>
          </p:cNvGrpSpPr>
          <p:nvPr/>
        </p:nvGrpSpPr>
        <p:grpSpPr bwMode="auto">
          <a:xfrm>
            <a:off x="6902450" y="3429000"/>
            <a:ext cx="1631950" cy="2209800"/>
            <a:chOff x="3888" y="912"/>
            <a:chExt cx="1028" cy="1392"/>
          </a:xfrm>
        </p:grpSpPr>
        <p:grpSp>
          <p:nvGrpSpPr>
            <p:cNvPr id="86244" name="Group 204"/>
            <p:cNvGrpSpPr>
              <a:grpSpLocks/>
            </p:cNvGrpSpPr>
            <p:nvPr/>
          </p:nvGrpSpPr>
          <p:grpSpPr bwMode="auto">
            <a:xfrm>
              <a:off x="3888" y="912"/>
              <a:ext cx="1028" cy="1056"/>
              <a:chOff x="3936" y="768"/>
              <a:chExt cx="1028" cy="1056"/>
            </a:xfrm>
          </p:grpSpPr>
          <p:sp>
            <p:nvSpPr>
              <p:cNvPr id="86246" name="Text Box 205"/>
              <p:cNvSpPr txBox="1">
                <a:spLocks noChangeArrowheads="1"/>
              </p:cNvSpPr>
              <p:nvPr/>
            </p:nvSpPr>
            <p:spPr bwMode="auto">
              <a:xfrm>
                <a:off x="4312" y="76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86247" name="Text Box 206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6248" name="Text Box 207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6249" name="Text Box 208"/>
              <p:cNvSpPr txBox="1">
                <a:spLocks noChangeArrowheads="1"/>
              </p:cNvSpPr>
              <p:nvPr/>
            </p:nvSpPr>
            <p:spPr bwMode="auto">
              <a:xfrm>
                <a:off x="4676" y="117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86250" name="Line 209"/>
              <p:cNvSpPr>
                <a:spLocks noChangeShapeType="1"/>
              </p:cNvSpPr>
              <p:nvPr/>
            </p:nvSpPr>
            <p:spPr bwMode="auto">
              <a:xfrm flipH="1">
                <a:off x="4532" y="1382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51" name="Line 210"/>
              <p:cNvSpPr>
                <a:spLocks noChangeShapeType="1"/>
              </p:cNvSpPr>
              <p:nvPr/>
            </p:nvSpPr>
            <p:spPr bwMode="auto">
              <a:xfrm flipH="1">
                <a:off x="4128" y="1008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52" name="Line 211"/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53" name="Line 212"/>
              <p:cNvSpPr>
                <a:spLocks noChangeShapeType="1"/>
              </p:cNvSpPr>
              <p:nvPr/>
            </p:nvSpPr>
            <p:spPr bwMode="auto">
              <a:xfrm>
                <a:off x="4118" y="140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245" name="Text Box 213"/>
            <p:cNvSpPr txBox="1">
              <a:spLocks noChangeArrowheads="1"/>
            </p:cNvSpPr>
            <p:nvPr/>
          </p:nvSpPr>
          <p:spPr bwMode="auto">
            <a:xfrm>
              <a:off x="4080" y="201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第三组</a:t>
              </a:r>
            </a:p>
          </p:txBody>
        </p:sp>
      </p:grpSp>
      <p:grpSp>
        <p:nvGrpSpPr>
          <p:cNvPr id="86222" name="Group 214"/>
          <p:cNvGrpSpPr>
            <a:grpSpLocks/>
          </p:cNvGrpSpPr>
          <p:nvPr/>
        </p:nvGrpSpPr>
        <p:grpSpPr bwMode="auto">
          <a:xfrm>
            <a:off x="4889500" y="3429000"/>
            <a:ext cx="1631950" cy="2209800"/>
            <a:chOff x="3888" y="912"/>
            <a:chExt cx="1028" cy="1392"/>
          </a:xfrm>
        </p:grpSpPr>
        <p:grpSp>
          <p:nvGrpSpPr>
            <p:cNvPr id="86234" name="Group 215"/>
            <p:cNvGrpSpPr>
              <a:grpSpLocks/>
            </p:cNvGrpSpPr>
            <p:nvPr/>
          </p:nvGrpSpPr>
          <p:grpSpPr bwMode="auto">
            <a:xfrm>
              <a:off x="3888" y="912"/>
              <a:ext cx="1028" cy="1056"/>
              <a:chOff x="3936" y="768"/>
              <a:chExt cx="1028" cy="1056"/>
            </a:xfrm>
          </p:grpSpPr>
          <p:sp>
            <p:nvSpPr>
              <p:cNvPr id="86236" name="Text Box 216"/>
              <p:cNvSpPr txBox="1">
                <a:spLocks noChangeArrowheads="1"/>
              </p:cNvSpPr>
              <p:nvPr/>
            </p:nvSpPr>
            <p:spPr bwMode="auto">
              <a:xfrm>
                <a:off x="4312" y="76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86237" name="Text Box 217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86238" name="Text Box 218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6239" name="Text Box 219"/>
              <p:cNvSpPr txBox="1">
                <a:spLocks noChangeArrowheads="1"/>
              </p:cNvSpPr>
              <p:nvPr/>
            </p:nvSpPr>
            <p:spPr bwMode="auto">
              <a:xfrm>
                <a:off x="4676" y="117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6240" name="Line 220"/>
              <p:cNvSpPr>
                <a:spLocks noChangeShapeType="1"/>
              </p:cNvSpPr>
              <p:nvPr/>
            </p:nvSpPr>
            <p:spPr bwMode="auto">
              <a:xfrm flipH="1">
                <a:off x="4532" y="1382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41" name="Line 221"/>
              <p:cNvSpPr>
                <a:spLocks noChangeShapeType="1"/>
              </p:cNvSpPr>
              <p:nvPr/>
            </p:nvSpPr>
            <p:spPr bwMode="auto">
              <a:xfrm flipH="1">
                <a:off x="4128" y="1008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42" name="Line 222"/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43" name="Line 223"/>
              <p:cNvSpPr>
                <a:spLocks noChangeShapeType="1"/>
              </p:cNvSpPr>
              <p:nvPr/>
            </p:nvSpPr>
            <p:spPr bwMode="auto">
              <a:xfrm>
                <a:off x="4118" y="140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235" name="Text Box 224"/>
            <p:cNvSpPr txBox="1">
              <a:spLocks noChangeArrowheads="1"/>
            </p:cNvSpPr>
            <p:nvPr/>
          </p:nvSpPr>
          <p:spPr bwMode="auto">
            <a:xfrm>
              <a:off x="4080" y="201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第二组</a:t>
              </a:r>
            </a:p>
          </p:txBody>
        </p:sp>
      </p:grpSp>
      <p:grpSp>
        <p:nvGrpSpPr>
          <p:cNvPr id="86223" name="Group 225"/>
          <p:cNvGrpSpPr>
            <a:grpSpLocks/>
          </p:cNvGrpSpPr>
          <p:nvPr/>
        </p:nvGrpSpPr>
        <p:grpSpPr bwMode="auto">
          <a:xfrm>
            <a:off x="3060700" y="3429000"/>
            <a:ext cx="1631950" cy="2209800"/>
            <a:chOff x="3888" y="912"/>
            <a:chExt cx="1028" cy="1392"/>
          </a:xfrm>
        </p:grpSpPr>
        <p:grpSp>
          <p:nvGrpSpPr>
            <p:cNvPr id="86224" name="Group 226"/>
            <p:cNvGrpSpPr>
              <a:grpSpLocks/>
            </p:cNvGrpSpPr>
            <p:nvPr/>
          </p:nvGrpSpPr>
          <p:grpSpPr bwMode="auto">
            <a:xfrm>
              <a:off x="3888" y="912"/>
              <a:ext cx="1028" cy="1056"/>
              <a:chOff x="3936" y="768"/>
              <a:chExt cx="1028" cy="1056"/>
            </a:xfrm>
          </p:grpSpPr>
          <p:sp>
            <p:nvSpPr>
              <p:cNvPr id="86226" name="Text Box 227"/>
              <p:cNvSpPr txBox="1">
                <a:spLocks noChangeArrowheads="1"/>
              </p:cNvSpPr>
              <p:nvPr/>
            </p:nvSpPr>
            <p:spPr bwMode="auto">
              <a:xfrm>
                <a:off x="4312" y="76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86227" name="Text Box 228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6228" name="Text Box 229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86229" name="Text Box 230"/>
              <p:cNvSpPr txBox="1">
                <a:spLocks noChangeArrowheads="1"/>
              </p:cNvSpPr>
              <p:nvPr/>
            </p:nvSpPr>
            <p:spPr bwMode="auto">
              <a:xfrm>
                <a:off x="4676" y="117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6230" name="Line 231"/>
              <p:cNvSpPr>
                <a:spLocks noChangeShapeType="1"/>
              </p:cNvSpPr>
              <p:nvPr/>
            </p:nvSpPr>
            <p:spPr bwMode="auto">
              <a:xfrm flipH="1">
                <a:off x="4532" y="1382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31" name="Line 232"/>
              <p:cNvSpPr>
                <a:spLocks noChangeShapeType="1"/>
              </p:cNvSpPr>
              <p:nvPr/>
            </p:nvSpPr>
            <p:spPr bwMode="auto">
              <a:xfrm flipH="1">
                <a:off x="4128" y="1008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32" name="Line 233"/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33" name="Line 234"/>
              <p:cNvSpPr>
                <a:spLocks noChangeShapeType="1"/>
              </p:cNvSpPr>
              <p:nvPr/>
            </p:nvSpPr>
            <p:spPr bwMode="auto">
              <a:xfrm>
                <a:off x="4118" y="140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225" name="Text Box 235"/>
            <p:cNvSpPr txBox="1">
              <a:spLocks noChangeArrowheads="1"/>
            </p:cNvSpPr>
            <p:nvPr/>
          </p:nvSpPr>
          <p:spPr bwMode="auto">
            <a:xfrm>
              <a:off x="4080" y="201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第一组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9B1182-9318-49FD-A6B7-16583F45CE5B}" type="datetime1">
              <a:rPr lang="zh-CN" altLang="en-US" smtClean="0"/>
              <a:t>2016/5/11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65" grpId="0" animBg="1"/>
      <p:bldP spid="8622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/>
              <a:t>状态状态机的例子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692" y="1124745"/>
            <a:ext cx="5165842" cy="181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692" y="2996952"/>
            <a:ext cx="5451804" cy="188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10755"/>
            <a:ext cx="543609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0" t="6743" r="14948" b="4988"/>
          <a:stretch/>
        </p:blipFill>
        <p:spPr bwMode="auto">
          <a:xfrm>
            <a:off x="304800" y="2862943"/>
            <a:ext cx="1828800" cy="219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22356"/>
            <a:ext cx="9525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44" y="3143447"/>
            <a:ext cx="1012287" cy="158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61857"/>
            <a:ext cx="1050387" cy="160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267744" y="4576629"/>
            <a:ext cx="387798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哪种分配方案最好？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2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870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31A0DB-1B19-4B65-A644-F0211DC7A6F0}" type="slidenum">
              <a:rPr lang="zh-CN" altLang="en-US" smtClean="0">
                <a:latin typeface="Arial" pitchFamily="34" charset="0"/>
              </a:rPr>
              <a:pPr/>
              <a:t>26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386513" cy="1143000"/>
          </a:xfrm>
        </p:spPr>
        <p:txBody>
          <a:bodyPr/>
          <a:lstStyle/>
          <a:p>
            <a:r>
              <a:rPr lang="zh-CN" altLang="en-US" sz="3200" smtClean="0">
                <a:solidFill>
                  <a:srgbClr val="000066"/>
                </a:solidFill>
              </a:rPr>
              <a:t>真正独立的状态分配方案总数 </a:t>
            </a:r>
            <a:br>
              <a:rPr lang="zh-CN" altLang="en-US" sz="3200" smtClean="0">
                <a:solidFill>
                  <a:srgbClr val="000066"/>
                </a:solidFill>
              </a:rPr>
            </a:br>
            <a:r>
              <a:rPr lang="en-US" altLang="zh-CN" sz="3200" i="1" smtClean="0">
                <a:solidFill>
                  <a:srgbClr val="000066"/>
                </a:solidFill>
              </a:rPr>
              <a:t>Unique State Assignment</a:t>
            </a:r>
          </a:p>
        </p:txBody>
      </p:sp>
      <p:sp>
        <p:nvSpPr>
          <p:cNvPr id="870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663950"/>
            <a:ext cx="8229600" cy="7413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smtClean="0">
                <a:solidFill>
                  <a:srgbClr val="3333CC"/>
                </a:solidFill>
              </a:rPr>
              <a:t>状态分配数 </a:t>
            </a:r>
            <a:r>
              <a:rPr lang="en-US" altLang="zh-CN" sz="2800" i="1" smtClean="0">
                <a:solidFill>
                  <a:srgbClr val="3333CC"/>
                </a:solidFill>
              </a:rPr>
              <a:t>Number of  State Assignments</a:t>
            </a:r>
          </a:p>
        </p:txBody>
      </p:sp>
      <p:sp>
        <p:nvSpPr>
          <p:cNvPr id="87047" name="Rectangle 6"/>
          <p:cNvSpPr>
            <a:spLocks noChangeArrowheads="1"/>
          </p:cNvSpPr>
          <p:nvPr/>
        </p:nvSpPr>
        <p:spPr bwMode="auto">
          <a:xfrm>
            <a:off x="395288" y="1412875"/>
            <a:ext cx="82089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        如果触发器个数为 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K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，有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 dirty="0">
                <a:solidFill>
                  <a:srgbClr val="000066"/>
                </a:solidFill>
                <a:latin typeface="Times New Roman" pitchFamily="18" charset="0"/>
              </a:rPr>
              <a:t>K 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种二进制组合，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用来对 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个状态进行分配时就有 </a:t>
            </a:r>
            <a:r>
              <a:rPr kumimoji="1"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25000" dirty="0" err="1">
                <a:solidFill>
                  <a:srgbClr val="000066"/>
                </a:solidFill>
                <a:latin typeface="Times New Roman" pitchFamily="18" charset="0"/>
              </a:rPr>
              <a:t>uA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种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独立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的分配方案：</a:t>
            </a:r>
            <a:endParaRPr kumimoji="1" lang="zh-CN" altLang="en-US" sz="2800" baseline="-250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3595688" y="2479675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(2</a:t>
            </a:r>
            <a:r>
              <a:rPr kumimoji="1" lang="en-US" altLang="zh-CN" sz="2800" b="1" baseline="30000">
                <a:solidFill>
                  <a:srgbClr val="000066"/>
                </a:solidFill>
                <a:latin typeface="Times New Roman" pitchFamily="18" charset="0"/>
              </a:rPr>
              <a:t>K 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－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1)!</a:t>
            </a:r>
          </a:p>
        </p:txBody>
      </p:sp>
      <p:sp>
        <p:nvSpPr>
          <p:cNvPr id="87049" name="Line 8"/>
          <p:cNvSpPr>
            <a:spLocks noChangeShapeType="1"/>
          </p:cNvSpPr>
          <p:nvPr/>
        </p:nvSpPr>
        <p:spPr bwMode="auto">
          <a:xfrm>
            <a:off x="3290888" y="3089275"/>
            <a:ext cx="20574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0" name="Text Box 9"/>
          <p:cNvSpPr txBox="1">
            <a:spLocks noChangeArrowheads="1"/>
          </p:cNvSpPr>
          <p:nvPr/>
        </p:nvSpPr>
        <p:spPr bwMode="auto">
          <a:xfrm>
            <a:off x="3367088" y="310356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(2</a:t>
            </a:r>
            <a:r>
              <a:rPr kumimoji="1" lang="en-US" altLang="zh-CN" sz="2800" b="1" baseline="30000">
                <a:solidFill>
                  <a:srgbClr val="000066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n)! K!</a:t>
            </a:r>
          </a:p>
        </p:txBody>
      </p:sp>
      <p:sp>
        <p:nvSpPr>
          <p:cNvPr id="87051" name="Text Box 10"/>
          <p:cNvSpPr txBox="1">
            <a:spLocks noChangeArrowheads="1"/>
          </p:cNvSpPr>
          <p:nvPr/>
        </p:nvSpPr>
        <p:spPr bwMode="auto">
          <a:xfrm>
            <a:off x="2124075" y="2817813"/>
            <a:ext cx="1319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solidFill>
                  <a:srgbClr val="000066"/>
                </a:solidFill>
                <a:latin typeface="Times New Roman" pitchFamily="18" charset="0"/>
              </a:rPr>
              <a:t>uA  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=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graphicFrame>
        <p:nvGraphicFramePr>
          <p:cNvPr id="549929" name="Group 41"/>
          <p:cNvGraphicFramePr>
            <a:graphicFrameLocks noGrp="1"/>
          </p:cNvGraphicFramePr>
          <p:nvPr/>
        </p:nvGraphicFramePr>
        <p:xfrm>
          <a:off x="395288" y="4221163"/>
          <a:ext cx="8439150" cy="2041525"/>
        </p:xfrm>
        <a:graphic>
          <a:graphicData uri="http://schemas.openxmlformats.org/drawingml/2006/table">
            <a:tbl>
              <a:tblPr/>
              <a:tblGrid>
                <a:gridCol w="573087"/>
                <a:gridCol w="574675"/>
                <a:gridCol w="1314450"/>
                <a:gridCol w="1474788"/>
                <a:gridCol w="657225"/>
                <a:gridCol w="614362"/>
                <a:gridCol w="1652588"/>
                <a:gridCol w="1577975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UA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UA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62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6720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20160</a:t>
                      </a:r>
                      <a:endParaRPr kumimoji="0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140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40320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40320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4.15×10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2.91×10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840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840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10810800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75675600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35711-E136-4A94-B652-7B09D6DA1D60}" type="datetime1">
              <a:rPr lang="zh-CN" altLang="en-US" smtClean="0"/>
              <a:t>2016/5/11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状态分配策略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Sequential state assignment (</a:t>
            </a:r>
            <a:r>
              <a:rPr lang="zh-CN" altLang="en-US" sz="3200" dirty="0"/>
              <a:t>顺序赋值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sz="2800" smtClean="0"/>
              <a:t>使用最短的二进制编码顺序表示</a:t>
            </a:r>
            <a:endParaRPr lang="en-US" altLang="zh-CN" sz="2800" dirty="0"/>
          </a:p>
          <a:p>
            <a:r>
              <a:rPr lang="en-US" altLang="zh-CN" sz="3200" dirty="0"/>
              <a:t>Decomposed state assignment (</a:t>
            </a:r>
            <a:r>
              <a:rPr lang="zh-CN" altLang="en-US" sz="3200" dirty="0"/>
              <a:t>分解赋值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 dirty="0"/>
              <a:t>一个大型状态机用若干小型状态机的集合来实现</a:t>
            </a:r>
          </a:p>
          <a:p>
            <a:r>
              <a:rPr lang="en-US" altLang="zh-CN" sz="3200" dirty="0" smtClean="0"/>
              <a:t>One-hot </a:t>
            </a:r>
            <a:r>
              <a:rPr lang="en-US" altLang="zh-CN" sz="3200" dirty="0"/>
              <a:t>assignment (</a:t>
            </a:r>
            <a:r>
              <a:rPr lang="zh-CN" altLang="en-US" sz="3200" dirty="0"/>
              <a:t>单热点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 dirty="0" smtClean="0"/>
              <a:t>每个状态使用一个存储器</a:t>
            </a:r>
            <a:endParaRPr lang="zh-CN" altLang="en-US" sz="2800" dirty="0"/>
          </a:p>
          <a:p>
            <a:pPr lvl="1"/>
            <a:r>
              <a:rPr lang="zh-CN" altLang="en-US" sz="2800" dirty="0" smtClean="0"/>
              <a:t>冗余状态多，激励</a:t>
            </a:r>
            <a:r>
              <a:rPr lang="zh-CN" altLang="en-US" sz="2800" dirty="0" smtClean="0"/>
              <a:t>方程和输出方程简单</a:t>
            </a:r>
            <a:endParaRPr lang="zh-CN" altLang="en-US" sz="2800" b="1" i="1" dirty="0"/>
          </a:p>
          <a:p>
            <a:r>
              <a:rPr lang="en-US" altLang="zh-CN" sz="3200" dirty="0"/>
              <a:t>Almost one-hot assignment (</a:t>
            </a:r>
            <a:r>
              <a:rPr lang="zh-CN" altLang="en-US" sz="3200" dirty="0"/>
              <a:t>准单热点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 dirty="0"/>
              <a:t>相对于</a:t>
            </a:r>
            <a:r>
              <a:rPr lang="en-US" altLang="zh-CN" sz="2800" b="1" dirty="0"/>
              <a:t>One-hot assignment</a:t>
            </a:r>
            <a:r>
              <a:rPr lang="zh-CN" altLang="en-US" sz="2800" b="1" dirty="0"/>
              <a:t>，增加全</a:t>
            </a:r>
            <a:r>
              <a:rPr lang="en-US" altLang="zh-CN" sz="2800" b="1" dirty="0"/>
              <a:t>0</a:t>
            </a:r>
            <a:r>
              <a:rPr lang="zh-CN" altLang="en-US" sz="2800" b="1" dirty="0" smtClean="0"/>
              <a:t>状态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4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状态赋值</a:t>
            </a:r>
          </a:p>
        </p:txBody>
      </p:sp>
      <p:sp>
        <p:nvSpPr>
          <p:cNvPr id="922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9C737-6468-4289-B68E-4EBDF4D115E9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 smtClean="0">
              <a:latin typeface="Arial" pitchFamily="34" charset="0"/>
            </a:endParaRPr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928688" y="1143000"/>
          <a:ext cx="7686701" cy="2519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99859"/>
                <a:gridCol w="972183"/>
                <a:gridCol w="2009178"/>
                <a:gridCol w="1205481"/>
              </a:tblGrid>
              <a:tr h="628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含  义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State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 AB=</a:t>
                      </a:r>
                    </a:p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00 01 11 10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Z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643">
                <a:tc>
                  <a:txBody>
                    <a:bodyPr/>
                    <a:lstStyle/>
                    <a:p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初态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时钟采样时刻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A=0</a:t>
                      </a:r>
                    </a:p>
                    <a:p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时钟采样时刻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A=1</a:t>
                      </a:r>
                    </a:p>
                    <a:p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两个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输入相等，上一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A=0</a:t>
                      </a:r>
                    </a:p>
                    <a:p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两个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输入相等，上一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A=1</a:t>
                      </a:r>
                      <a:endParaRPr lang="zh-CN" altLang="en-US" sz="2000" b="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Init</a:t>
                      </a:r>
                    </a:p>
                    <a:p>
                      <a:pPr algn="ctr"/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altLang="en-US" sz="2000" b="0" baseline="-250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2000" b="0" baseline="-250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S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0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baseline="-25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zh-CN" altLang="en-US" sz="20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9713" name="Object 1"/>
          <p:cNvGraphicFramePr>
            <a:graphicFrameLocks noChangeAspect="1"/>
          </p:cNvGraphicFramePr>
          <p:nvPr/>
        </p:nvGraphicFramePr>
        <p:xfrm>
          <a:off x="228600" y="3548063"/>
          <a:ext cx="8686800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Artwork" r:id="rId4" imgW="4428571" imgH="1609524" progId="">
                  <p:embed/>
                </p:oleObj>
              </mc:Choice>
              <mc:Fallback>
                <p:oleObj name="Artwork" r:id="rId4" imgW="4428571" imgH="16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48063"/>
                        <a:ext cx="8686800" cy="315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B095-D7E3-413B-8DDB-EF421866F20A}" type="datetime1">
              <a:rPr lang="zh-CN" altLang="en-US" smtClean="0"/>
              <a:t>2016/5/11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3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 smtClean="0"/>
              <a:t>状态分配指导原则</a:t>
            </a: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4277393"/>
          </a:xfrm>
        </p:spPr>
        <p:txBody>
          <a:bodyPr/>
          <a:lstStyle/>
          <a:p>
            <a:r>
              <a:rPr lang="zh-CN" altLang="en-US" sz="3200" dirty="0" smtClean="0"/>
              <a:t>问题</a:t>
            </a:r>
            <a:r>
              <a:rPr lang="zh-CN" altLang="en-US" sz="3200" dirty="0"/>
              <a:t>：如何指导选择状态分配方案来</a:t>
            </a:r>
            <a:r>
              <a:rPr lang="zh-CN" altLang="en-US" sz="3200" dirty="0">
                <a:solidFill>
                  <a:srgbClr val="FF0000"/>
                </a:solidFill>
              </a:rPr>
              <a:t>降低</a:t>
            </a:r>
            <a:r>
              <a:rPr lang="zh-CN" altLang="en-US" sz="3200" dirty="0"/>
              <a:t>次态生成逻辑的</a:t>
            </a:r>
            <a:r>
              <a:rPr lang="zh-CN" altLang="en-US" sz="3200" dirty="0">
                <a:solidFill>
                  <a:srgbClr val="FF0000"/>
                </a:solidFill>
              </a:rPr>
              <a:t>复杂性</a:t>
            </a:r>
            <a:r>
              <a:rPr lang="zh-CN" altLang="en-US" sz="3200" dirty="0"/>
              <a:t>。 </a:t>
            </a:r>
          </a:p>
          <a:p>
            <a:r>
              <a:rPr lang="zh-CN" altLang="en-US" sz="3200" dirty="0" smtClean="0"/>
              <a:t>目的在于：选择一种状态编码方案，在逻辑化简时，生成尽可能大的</a:t>
            </a:r>
            <a:r>
              <a:rPr lang="zh-CN" altLang="en-US" sz="3200" dirty="0" smtClean="0">
                <a:solidFill>
                  <a:srgbClr val="FF0000"/>
                </a:solidFill>
              </a:rPr>
              <a:t>必要质蕴含</a:t>
            </a:r>
            <a:r>
              <a:rPr lang="zh-CN" altLang="en-US" sz="3200" dirty="0">
                <a:solidFill>
                  <a:srgbClr val="FF0000"/>
                </a:solidFill>
              </a:rPr>
              <a:t>项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状态分配的标准就是使得质蕴含项最大化。</a:t>
            </a:r>
          </a:p>
          <a:p>
            <a:r>
              <a:rPr lang="zh-CN" altLang="en-US" sz="3200" dirty="0" smtClean="0"/>
              <a:t>问题是：至今没有找到普遍有效的算法实现最佳状态分配，</a:t>
            </a:r>
            <a:r>
              <a:rPr lang="zh-CN" altLang="en-US" sz="3200" dirty="0" smtClean="0">
                <a:solidFill>
                  <a:srgbClr val="FF0000"/>
                </a:solidFill>
              </a:rPr>
              <a:t>唯一途径</a:t>
            </a:r>
            <a:r>
              <a:rPr lang="zh-CN" altLang="en-US" sz="3200" dirty="0" smtClean="0"/>
              <a:t>是将所有分配方案都遍历。</a:t>
            </a:r>
            <a:endParaRPr lang="en-US" altLang="zh-CN" sz="3200" dirty="0"/>
          </a:p>
        </p:txBody>
      </p:sp>
      <p:sp>
        <p:nvSpPr>
          <p:cNvPr id="8806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880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1A0BC-2E13-4ED4-A99A-3F66D215A4A5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8CCD3-EAB0-4F67-A1EA-5968829CC5FF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524000" y="5517232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次佳状态分配方案：</a:t>
            </a:r>
            <a:r>
              <a:rPr lang="zh-CN" altLang="en-US" sz="2800" dirty="0">
                <a:solidFill>
                  <a:srgbClr val="FF0000"/>
                </a:solidFill>
              </a:rPr>
              <a:t>相邻状态分配法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状态化</a:t>
            </a:r>
            <a:r>
              <a:rPr lang="zh-CN" altLang="en-US" dirty="0" smtClean="0"/>
              <a:t>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Times New Roman" pitchFamily="18" charset="0"/>
              </a:rPr>
              <a:t>所谓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状态化简</a:t>
            </a:r>
            <a:r>
              <a:rPr lang="zh-CN" altLang="en-US" sz="3200" dirty="0">
                <a:latin typeface="Times New Roman" pitchFamily="18" charset="0"/>
              </a:rPr>
              <a:t>，就是要获得一个最小化的状态表。这个表不仅能正确地反映设计的全部要求，而且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状态的数目最少</a:t>
            </a:r>
            <a:r>
              <a:rPr lang="zh-CN" altLang="en-US" sz="3200" dirty="0">
                <a:latin typeface="Times New Roman" pitchFamily="18" charset="0"/>
              </a:rPr>
              <a:t>。</a:t>
            </a:r>
          </a:p>
          <a:p>
            <a:r>
              <a:rPr lang="zh-CN" altLang="en-US" sz="3200" dirty="0" smtClean="0">
                <a:latin typeface="Times New Roman" pitchFamily="18" charset="0"/>
              </a:rPr>
              <a:t>状态</a:t>
            </a:r>
            <a:r>
              <a:rPr lang="zh-CN" altLang="en-US" sz="3200" dirty="0">
                <a:latin typeface="Times New Roman" pitchFamily="18" charset="0"/>
              </a:rPr>
              <a:t>个数越多，电路中所</a:t>
            </a:r>
            <a:r>
              <a:rPr lang="zh-CN" altLang="en-US" sz="3200" dirty="0" smtClean="0">
                <a:latin typeface="Times New Roman" pitchFamily="18" charset="0"/>
              </a:rPr>
              <a:t>需触发器</a:t>
            </a:r>
            <a:r>
              <a:rPr lang="zh-CN" altLang="en-US" sz="3200" dirty="0">
                <a:latin typeface="Times New Roman" pitchFamily="18" charset="0"/>
              </a:rPr>
              <a:t>的数目也越多，制造成本就越高</a:t>
            </a:r>
            <a:r>
              <a:rPr lang="zh-CN" altLang="en-US" sz="3200" dirty="0" smtClean="0">
                <a:latin typeface="Times New Roman" pitchFamily="18" charset="0"/>
              </a:rPr>
              <a:t>。</a:t>
            </a:r>
            <a:endParaRPr lang="en-US" altLang="zh-CN" sz="3200" dirty="0" smtClean="0">
              <a:latin typeface="Times New Roman" pitchFamily="18" charset="0"/>
            </a:endParaRPr>
          </a:p>
          <a:p>
            <a:r>
              <a:rPr lang="zh-CN" altLang="en-US" sz="3200" dirty="0" smtClean="0">
                <a:latin typeface="Times New Roman" pitchFamily="18" charset="0"/>
              </a:rPr>
              <a:t>为</a:t>
            </a:r>
            <a:r>
              <a:rPr lang="zh-CN" altLang="en-US" sz="3200" dirty="0">
                <a:latin typeface="Times New Roman" pitchFamily="18" charset="0"/>
              </a:rPr>
              <a:t>降低制造成本，需要</a:t>
            </a:r>
            <a:r>
              <a:rPr lang="zh-CN" altLang="en-US" sz="3200" dirty="0" smtClean="0">
                <a:latin typeface="Times New Roman" pitchFamily="18" charset="0"/>
              </a:rPr>
              <a:t>去掉冗余状态，进行</a:t>
            </a:r>
            <a:r>
              <a:rPr lang="zh-CN" altLang="en-US" sz="3200" b="1" dirty="0" smtClean="0">
                <a:latin typeface="Times New Roman" pitchFamily="18" charset="0"/>
              </a:rPr>
              <a:t>状态</a:t>
            </a:r>
            <a:r>
              <a:rPr lang="zh-CN" altLang="en-US" sz="3200" b="1" dirty="0">
                <a:latin typeface="Times New Roman" pitchFamily="18" charset="0"/>
              </a:rPr>
              <a:t>化</a:t>
            </a:r>
            <a:r>
              <a:rPr lang="zh-CN" altLang="en-US" sz="3200" b="1" dirty="0" smtClean="0">
                <a:latin typeface="Times New Roman" pitchFamily="18" charset="0"/>
              </a:rPr>
              <a:t>简</a:t>
            </a:r>
            <a:r>
              <a:rPr lang="zh-CN" altLang="en-US" sz="3200" dirty="0" smtClean="0">
                <a:latin typeface="Times New Roman" pitchFamily="18" charset="0"/>
              </a:rPr>
              <a:t>。</a:t>
            </a:r>
            <a:endParaRPr lang="en-US" altLang="zh-CN" sz="3200" dirty="0" smtClean="0">
              <a:latin typeface="Times New Roman" pitchFamily="18" charset="0"/>
            </a:endParaRPr>
          </a:p>
          <a:p>
            <a:r>
              <a:rPr lang="zh-CN" altLang="en-US" sz="3200" dirty="0" smtClean="0">
                <a:latin typeface="Times New Roman" pitchFamily="18" charset="0"/>
              </a:rPr>
              <a:t>原始</a:t>
            </a:r>
            <a:r>
              <a:rPr lang="zh-CN" altLang="en-US" sz="3200" dirty="0">
                <a:latin typeface="Times New Roman" pitchFamily="18" charset="0"/>
              </a:rPr>
              <a:t>状态图和原始状态表</a:t>
            </a:r>
            <a:r>
              <a:rPr lang="zh-CN" altLang="en-US" sz="3200" dirty="0" smtClean="0">
                <a:latin typeface="Times New Roman" pitchFamily="18" charset="0"/>
              </a:rPr>
              <a:t>中通常存在</a:t>
            </a:r>
            <a:r>
              <a:rPr lang="zh-CN" altLang="en-US" sz="3200" dirty="0">
                <a:latin typeface="Times New Roman" pitchFamily="18" charset="0"/>
              </a:rPr>
              <a:t>着</a:t>
            </a:r>
            <a:r>
              <a:rPr lang="zh-CN" altLang="en-US" sz="3200" dirty="0" smtClean="0">
                <a:latin typeface="Times New Roman" pitchFamily="18" charset="0"/>
              </a:rPr>
              <a:t>冗余状态</a:t>
            </a:r>
            <a:r>
              <a:rPr lang="en-US" altLang="zh-CN" sz="3200" dirty="0" smtClean="0">
                <a:latin typeface="Times New Roman" pitchFamily="18" charset="0"/>
              </a:rPr>
              <a:t>/</a:t>
            </a:r>
            <a:r>
              <a:rPr lang="zh-CN" altLang="en-US" sz="3200" b="1" dirty="0" smtClean="0">
                <a:latin typeface="Times New Roman" pitchFamily="18" charset="0"/>
              </a:rPr>
              <a:t>等价状态</a:t>
            </a:r>
            <a:r>
              <a:rPr lang="zh-CN" altLang="en-US" sz="3200" dirty="0" smtClean="0">
                <a:latin typeface="Times New Roman" pitchFamily="18" charset="0"/>
              </a:rPr>
              <a:t>。</a:t>
            </a:r>
            <a:endParaRPr lang="en-US" altLang="zh-CN" sz="3200" dirty="0">
              <a:latin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</a:endParaRPr>
          </a:p>
          <a:p>
            <a:endParaRPr lang="zh-CN" altLang="en-US" sz="3200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AAADC5-20E4-4A9C-93DE-593A6E39E74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017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1C8AD-5C40-4E2F-A0B2-1E3BBD7EF61C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b="0" dirty="0"/>
              <a:t/>
            </a:r>
            <a:br>
              <a:rPr lang="zh-CN" altLang="en-US" b="0" dirty="0"/>
            </a:br>
            <a:r>
              <a:rPr lang="zh-CN" altLang="en-US" b="0" dirty="0"/>
              <a:t>状态分配规则 </a:t>
            </a:r>
            <a:endParaRPr lang="zh-CN" altLang="en-US" dirty="0" smtClean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3161999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相邻状态</a:t>
            </a:r>
            <a:r>
              <a:rPr lang="zh-CN" altLang="en-US" sz="3200" dirty="0" smtClean="0"/>
              <a:t>分配法</a:t>
            </a:r>
          </a:p>
          <a:p>
            <a:pPr lvl="1"/>
            <a:r>
              <a:rPr lang="zh-CN" altLang="en-US" sz="2800" dirty="0" smtClean="0"/>
              <a:t>规则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en-US" sz="2800" dirty="0" smtClean="0">
                <a:solidFill>
                  <a:srgbClr val="FF0000"/>
                </a:solidFill>
              </a:rPr>
              <a:t>次态</a:t>
            </a:r>
            <a:r>
              <a:rPr lang="zh-CN" altLang="en-US" sz="2800" dirty="0" smtClean="0"/>
              <a:t>相同，现态相邻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对于</a:t>
            </a:r>
            <a:r>
              <a:rPr lang="zh-CN" altLang="en-US" sz="2400" dirty="0"/>
              <a:t>给定的输入，具有相同次态</a:t>
            </a:r>
            <a:r>
              <a:rPr lang="zh-CN" altLang="en-US" sz="2400" dirty="0" smtClean="0"/>
              <a:t>的现态</a:t>
            </a:r>
            <a:r>
              <a:rPr lang="zh-CN" altLang="en-US" sz="2400" dirty="0"/>
              <a:t>应该分配逻辑相邻的</a:t>
            </a:r>
            <a:r>
              <a:rPr lang="zh-CN" altLang="en-US" sz="2400" dirty="0" smtClean="0"/>
              <a:t>编码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规则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 </a:t>
            </a:r>
            <a:r>
              <a:rPr lang="zh-CN" altLang="en-US" sz="2800" dirty="0" smtClean="0">
                <a:solidFill>
                  <a:srgbClr val="FF0000"/>
                </a:solidFill>
              </a:rPr>
              <a:t>同一现态</a:t>
            </a:r>
            <a:r>
              <a:rPr lang="zh-CN" altLang="en-US" sz="2800" dirty="0" smtClean="0"/>
              <a:t>，次态相邻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对于</a:t>
            </a:r>
            <a:r>
              <a:rPr lang="zh-CN" altLang="en-US" sz="2400" dirty="0"/>
              <a:t>一个现态，在逻辑相邻输入下的次态，应该分配逻辑相邻的编码 </a:t>
            </a:r>
            <a:endParaRPr lang="en-US" altLang="zh-CN" sz="2400" dirty="0" smtClean="0"/>
          </a:p>
        </p:txBody>
      </p:sp>
      <p:sp>
        <p:nvSpPr>
          <p:cNvPr id="8909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890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0BB5E4-C2A8-41B8-AE5F-272ACA706D6B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85BCA8-9963-4944-A786-A35260121B28}" type="datetime1">
              <a:rPr lang="zh-CN" altLang="en-US" smtClean="0"/>
              <a:t>2016/5/11</a:t>
            </a:fld>
            <a:endParaRPr lang="en-US" altLang="zh-C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4602650"/>
            <a:ext cx="6500812" cy="184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0" t="6743" r="14948" b="4988"/>
          <a:stretch/>
        </p:blipFill>
        <p:spPr bwMode="auto">
          <a:xfrm>
            <a:off x="683568" y="4623897"/>
            <a:ext cx="1304207" cy="15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状态分配规则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9838"/>
            <a:ext cx="9144000" cy="5094287"/>
          </a:xfrm>
        </p:spPr>
        <p:txBody>
          <a:bodyPr/>
          <a:lstStyle/>
          <a:p>
            <a:pPr lvl="1"/>
            <a:r>
              <a:rPr lang="zh-CN" altLang="en-US" sz="3200" dirty="0" smtClean="0"/>
              <a:t>规则</a:t>
            </a:r>
            <a:r>
              <a:rPr lang="en-US" altLang="zh-CN" sz="3200" dirty="0"/>
              <a:t>3</a:t>
            </a:r>
            <a:r>
              <a:rPr lang="zh-CN" altLang="en-US" sz="3200" dirty="0"/>
              <a:t>：输出规则，在相同输入情况下，具有</a:t>
            </a:r>
            <a:r>
              <a:rPr lang="zh-CN" altLang="en-US" sz="3200" dirty="0">
                <a:solidFill>
                  <a:srgbClr val="FF0000"/>
                </a:solidFill>
              </a:rPr>
              <a:t>相同输出</a:t>
            </a:r>
            <a:r>
              <a:rPr lang="zh-CN" altLang="en-US" sz="3200" dirty="0"/>
              <a:t>的状态应该分配相邻的编码。 </a:t>
            </a:r>
          </a:p>
          <a:p>
            <a:pPr lvl="1"/>
            <a:r>
              <a:rPr lang="zh-CN" altLang="en-US" sz="3200" dirty="0" smtClean="0"/>
              <a:t>规则</a:t>
            </a:r>
            <a:r>
              <a:rPr lang="en-US" altLang="zh-CN" sz="3200" dirty="0"/>
              <a:t>4</a:t>
            </a:r>
            <a:r>
              <a:rPr lang="zh-CN" altLang="en-US" sz="3200" dirty="0"/>
              <a:t>：已经利用规则</a:t>
            </a:r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3</a:t>
            </a:r>
            <a:r>
              <a:rPr lang="zh-CN" altLang="en-US" sz="3200" dirty="0"/>
              <a:t>确定分配相邻编码的状态对，其次态对应该分配相邻的编码。 </a:t>
            </a:r>
          </a:p>
          <a:p>
            <a:pPr lvl="1"/>
            <a:r>
              <a:rPr lang="zh-CN" altLang="en-US" sz="3200" dirty="0" smtClean="0"/>
              <a:t>规则</a:t>
            </a:r>
            <a:r>
              <a:rPr lang="en-US" altLang="zh-CN" sz="3200" dirty="0"/>
              <a:t>5</a:t>
            </a:r>
            <a:r>
              <a:rPr lang="zh-CN" altLang="en-US" sz="3200" dirty="0"/>
              <a:t>：找到在化简的状态表中作为</a:t>
            </a:r>
            <a:r>
              <a:rPr lang="zh-CN" altLang="en-US" sz="3200" dirty="0">
                <a:solidFill>
                  <a:srgbClr val="FF0000"/>
                </a:solidFill>
              </a:rPr>
              <a:t>次态次数最多</a:t>
            </a:r>
            <a:r>
              <a:rPr lang="zh-CN" altLang="en-US" sz="3200" dirty="0"/>
              <a:t>的状态，分配“全</a:t>
            </a:r>
            <a:r>
              <a:rPr lang="en-US" altLang="zh-CN" sz="3200" dirty="0"/>
              <a:t>0</a:t>
            </a:r>
            <a:r>
              <a:rPr lang="zh-CN" altLang="en-US" sz="3200" dirty="0"/>
              <a:t>”的编码，然后利用规则</a:t>
            </a:r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4</a:t>
            </a:r>
            <a:r>
              <a:rPr lang="zh-CN" altLang="en-US" sz="3200" dirty="0"/>
              <a:t>进行状态分配。尽可能的满足所有的规则。 </a:t>
            </a:r>
          </a:p>
          <a:p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4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次佳状态分配示例</a:t>
            </a: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25450" y="1214438"/>
          <a:ext cx="4860925" cy="4038499"/>
        </p:xfrm>
        <a:graphic>
          <a:graphicData uri="http://schemas.openxmlformats.org/drawingml/2006/table">
            <a:tbl>
              <a:tblPr/>
              <a:tblGrid>
                <a:gridCol w="1192213"/>
                <a:gridCol w="752475"/>
                <a:gridCol w="1004887"/>
                <a:gridCol w="938213"/>
                <a:gridCol w="973137"/>
              </a:tblGrid>
              <a:tr h="6985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Pre-sent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State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Next State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OutPut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2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X=1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X=0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X=1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S1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S3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S2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S2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S7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S8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S3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S6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S1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S4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S4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S5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S5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S3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S2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S6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S4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S5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S7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S6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S1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S8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S7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S8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8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901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A62A0-3B26-4D42-9D9A-9E9DFD79F625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0183" name="矩形 10"/>
          <p:cNvSpPr>
            <a:spLocks noChangeArrowheads="1"/>
          </p:cNvSpPr>
          <p:nvPr/>
        </p:nvSpPr>
        <p:spPr bwMode="auto">
          <a:xfrm>
            <a:off x="425450" y="5229225"/>
            <a:ext cx="7480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/>
              <a:t>规则</a:t>
            </a:r>
            <a:r>
              <a:rPr lang="en-US" altLang="zh-CN" sz="2400" dirty="0"/>
              <a:t>1(</a:t>
            </a:r>
            <a:r>
              <a:rPr lang="zh-CN" altLang="en-US" sz="2400" dirty="0"/>
              <a:t>次态相同</a:t>
            </a:r>
            <a:r>
              <a:rPr lang="en-US" altLang="zh-CN" sz="2400" dirty="0"/>
              <a:t>): S1S5, S2S8 , S3S7 , S4S6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规则</a:t>
            </a:r>
            <a:r>
              <a:rPr lang="en-US" altLang="zh-CN" sz="2400" dirty="0"/>
              <a:t>2(</a:t>
            </a:r>
            <a:r>
              <a:rPr lang="zh-CN" altLang="en-US" sz="2400" dirty="0"/>
              <a:t>现态相同</a:t>
            </a:r>
            <a:r>
              <a:rPr lang="en-US" altLang="zh-CN" sz="2400" dirty="0"/>
              <a:t>): S1S6 , S4S5, S2S3, S7S8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规则</a:t>
            </a:r>
            <a:r>
              <a:rPr lang="en-US" altLang="zh-CN" sz="2400" dirty="0"/>
              <a:t>3(</a:t>
            </a:r>
            <a:r>
              <a:rPr lang="zh-CN" altLang="en-US" sz="2400" dirty="0"/>
              <a:t>输出相同</a:t>
            </a:r>
            <a:r>
              <a:rPr lang="en-US" altLang="zh-CN" sz="2400" dirty="0"/>
              <a:t>): S1S6 S7S8, S2S3 S4S5</a:t>
            </a:r>
            <a:endParaRPr lang="zh-CN" altLang="en-US" sz="2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72125" y="1214438"/>
          <a:ext cx="3114668" cy="4099904"/>
        </p:xfrm>
        <a:graphic>
          <a:graphicData uri="http://schemas.openxmlformats.org/drawingml/2006/table">
            <a:tbl>
              <a:tblPr/>
              <a:tblGrid>
                <a:gridCol w="778667"/>
                <a:gridCol w="778667"/>
                <a:gridCol w="778667"/>
                <a:gridCol w="778667"/>
              </a:tblGrid>
              <a:tr h="7223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状态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状态</a:t>
                      </a:r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代码 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1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S6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S7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S8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49A9D2-C921-432C-90BC-FB1469B38C9C}" type="datetime1">
              <a:rPr lang="zh-CN" altLang="en-US" smtClean="0"/>
              <a:t>2016/5/11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7686675" cy="742950"/>
          </a:xfrm>
        </p:spPr>
        <p:txBody>
          <a:bodyPr/>
          <a:lstStyle/>
          <a:p>
            <a:r>
              <a:rPr lang="zh-CN" altLang="en-US" sz="3600" smtClean="0"/>
              <a:t>状态赋值</a:t>
            </a:r>
            <a:r>
              <a:rPr lang="en-US" altLang="zh-CN" sz="3600" smtClean="0"/>
              <a:t>-</a:t>
            </a:r>
            <a:r>
              <a:rPr lang="zh-CN" altLang="en-US" sz="3600" smtClean="0"/>
              <a:t>处理未用状态方法</a:t>
            </a:r>
            <a:r>
              <a:rPr lang="en-US" altLang="zh-CN" sz="3600" smtClean="0"/>
              <a:t>2</a:t>
            </a:r>
            <a:r>
              <a:rPr lang="en-US" altLang="zh-CN" sz="3600" i="1" baseline="30000" smtClean="0"/>
              <a:t>n</a:t>
            </a:r>
            <a:r>
              <a:rPr lang="en-US" altLang="zh-CN" sz="3600" i="1" smtClean="0"/>
              <a:t>&gt;S</a:t>
            </a:r>
            <a:endParaRPr lang="zh-CN" altLang="en-US" sz="3600" smtClean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最小风险法</a:t>
            </a:r>
            <a:r>
              <a:rPr lang="en-US" altLang="zh-CN" sz="2800" dirty="0" smtClean="0"/>
              <a:t>(Minimal risk)</a:t>
            </a:r>
            <a:endParaRPr lang="zh-CN" altLang="en-US" sz="2800" dirty="0" smtClean="0"/>
          </a:p>
          <a:p>
            <a:pPr lvl="1"/>
            <a:r>
              <a:rPr lang="zh-CN" altLang="en-US" sz="2400" dirty="0" smtClean="0"/>
              <a:t>基于状态机有可能进入未用状态的假设</a:t>
            </a:r>
          </a:p>
          <a:p>
            <a:pPr lvl="1"/>
            <a:r>
              <a:rPr lang="zh-CN" altLang="en-US" sz="2400" dirty="0" smtClean="0"/>
              <a:t>状态机每种未用状态，都明确其下一个状态为初始态、空闲态或其它“安全”状态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2400" dirty="0" smtClean="0"/>
              <a:t>常用设置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状态</a:t>
            </a:r>
            <a:endParaRPr lang="en-US" altLang="zh-CN" sz="2400" dirty="0" smtClean="0"/>
          </a:p>
          <a:p>
            <a:r>
              <a:rPr lang="zh-CN" altLang="en-US" dirty="0" smtClean="0"/>
              <a:t>最小成本法</a:t>
            </a:r>
            <a:r>
              <a:rPr lang="en-US" altLang="zh-CN" dirty="0" smtClean="0"/>
              <a:t>(Minimal cost)</a:t>
            </a:r>
            <a:endParaRPr lang="zh-CN" altLang="en-US" dirty="0" smtClean="0"/>
          </a:p>
          <a:p>
            <a:pPr lvl="1"/>
            <a:r>
              <a:rPr lang="zh-CN" altLang="en-US" sz="2400" dirty="0" smtClean="0"/>
              <a:t>未用状态标识为</a:t>
            </a:r>
            <a:r>
              <a:rPr lang="zh-CN" altLang="en-US" sz="2400" dirty="0" smtClean="0">
                <a:solidFill>
                  <a:srgbClr val="FF0000"/>
                </a:solidFill>
              </a:rPr>
              <a:t>无关项</a:t>
            </a:r>
            <a:r>
              <a:rPr lang="zh-CN" altLang="en-US" sz="2400" dirty="0" smtClean="0"/>
              <a:t>，利用无关项，可以达到最简目的。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基于状态机不可能进入未用状态这一前提</a:t>
            </a:r>
          </a:p>
          <a:p>
            <a:pPr lvl="1"/>
            <a:r>
              <a:rPr lang="zh-CN" altLang="en-US" sz="2400" dirty="0" smtClean="0"/>
              <a:t>一旦状态机进入未用状态，行为不用预知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因此，需要增加检查步骤：确认能进入正常状态</a:t>
            </a:r>
          </a:p>
          <a:p>
            <a:pPr lvl="2">
              <a:buFont typeface="Wingdings" pitchFamily="2" charset="2"/>
              <a:buNone/>
            </a:pPr>
            <a:endParaRPr lang="zh-CN" altLang="en-US" sz="3200" dirty="0" smtClean="0"/>
          </a:p>
        </p:txBody>
      </p:sp>
      <p:sp>
        <p:nvSpPr>
          <p:cNvPr id="9114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911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84178-B1BB-4C8C-B276-DCE01987F2D1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4CE6D-1790-4709-B1BC-FCB6A396CB93}" type="datetime1">
              <a:rPr lang="zh-CN" altLang="en-US" smtClean="0"/>
              <a:t>2016/5/11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6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177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0062DB-43D4-4DDF-B7E6-46FED98975E6}" type="slidenum">
              <a:rPr lang="zh-CN" altLang="en-US" smtClean="0">
                <a:latin typeface="Arial" pitchFamily="34" charset="0"/>
              </a:rPr>
              <a:pPr/>
              <a:t>34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74114" name="Text Box 2" descr="羊皮纸"/>
          <p:cNvSpPr txBox="1">
            <a:spLocks noChangeArrowheads="1"/>
          </p:cNvSpPr>
          <p:nvPr/>
        </p:nvSpPr>
        <p:spPr bwMode="auto">
          <a:xfrm>
            <a:off x="30163" y="1138238"/>
            <a:ext cx="8815387" cy="1201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zh-CN" altLang="en-US" sz="2400" dirty="0" smtClean="0">
                <a:latin typeface="Times New Roman" pitchFamily="18" charset="0"/>
              </a:rPr>
              <a:t>使用</a:t>
            </a:r>
            <a:r>
              <a:rPr lang="en-US" altLang="zh-CN" sz="2400" dirty="0" smtClean="0">
                <a:latin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</a:rPr>
              <a:t>触发器设计</a:t>
            </a:r>
            <a:r>
              <a:rPr lang="zh-CN" altLang="en-US" sz="2400" dirty="0">
                <a:latin typeface="Times New Roman" pitchFamily="18" charset="0"/>
              </a:rPr>
              <a:t>一</a:t>
            </a:r>
            <a:r>
              <a:rPr lang="zh-CN" altLang="en-US" sz="2400" dirty="0" smtClean="0">
                <a:latin typeface="Times New Roman" pitchFamily="18" charset="0"/>
              </a:rPr>
              <a:t>个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位</a:t>
            </a:r>
            <a:r>
              <a:rPr lang="zh-CN" altLang="en-US" sz="2400" dirty="0">
                <a:latin typeface="Times New Roman" pitchFamily="18" charset="0"/>
              </a:rPr>
              <a:t>串行奇偶校验电路。当电路串行接收了三位二进制数后，如果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的个数为偶数，则电路输出为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；否则为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</a:rPr>
              <a:t>。当</a:t>
            </a:r>
            <a:r>
              <a:rPr lang="zh-CN" altLang="en-US" sz="2400" dirty="0" smtClean="0">
                <a:latin typeface="Times New Roman" pitchFamily="18" charset="0"/>
              </a:rPr>
              <a:t>接收完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位</a:t>
            </a:r>
            <a:r>
              <a:rPr lang="zh-CN" altLang="en-US" sz="2400" dirty="0">
                <a:latin typeface="Times New Roman" pitchFamily="18" charset="0"/>
              </a:rPr>
              <a:t>二进制数后，电路返回初始状态。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228578" y="2379524"/>
            <a:ext cx="3191294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latin typeface="Times New Roman" pitchFamily="18" charset="0"/>
                <a:sym typeface="Monotype Sorts"/>
              </a:rPr>
              <a:t> </a:t>
            </a:r>
            <a:r>
              <a:rPr lang="zh-CN" altLang="en-US" sz="2400" dirty="0" smtClean="0">
                <a:latin typeface="Times New Roman" pitchFamily="18" charset="0"/>
                <a:sym typeface="Monotype Sorts"/>
              </a:rPr>
              <a:t>构建原始状态图、表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00922" y="2204864"/>
            <a:ext cx="4019550" cy="4270375"/>
            <a:chOff x="2710" y="1474"/>
            <a:chExt cx="2532" cy="2690"/>
          </a:xfrm>
        </p:grpSpPr>
        <p:sp>
          <p:nvSpPr>
            <p:cNvPr id="117769" name="Oval 6"/>
            <p:cNvSpPr>
              <a:spLocks noChangeArrowheads="1"/>
            </p:cNvSpPr>
            <p:nvPr/>
          </p:nvSpPr>
          <p:spPr bwMode="auto">
            <a:xfrm>
              <a:off x="3982" y="325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7770" name="Oval 7"/>
            <p:cNvSpPr>
              <a:spLocks noChangeArrowheads="1"/>
            </p:cNvSpPr>
            <p:nvPr/>
          </p:nvSpPr>
          <p:spPr bwMode="auto">
            <a:xfrm>
              <a:off x="3064" y="229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7771" name="Oval 8"/>
            <p:cNvSpPr>
              <a:spLocks noChangeArrowheads="1"/>
            </p:cNvSpPr>
            <p:nvPr/>
          </p:nvSpPr>
          <p:spPr bwMode="auto">
            <a:xfrm>
              <a:off x="3711" y="1474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7772" name="Line 9"/>
            <p:cNvSpPr>
              <a:spLocks noChangeShapeType="1"/>
            </p:cNvSpPr>
            <p:nvPr/>
          </p:nvSpPr>
          <p:spPr bwMode="auto">
            <a:xfrm>
              <a:off x="4072" y="1834"/>
              <a:ext cx="360" cy="45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3" name="Line 10"/>
            <p:cNvSpPr>
              <a:spLocks noChangeShapeType="1"/>
            </p:cNvSpPr>
            <p:nvPr/>
          </p:nvSpPr>
          <p:spPr bwMode="auto">
            <a:xfrm flipH="1">
              <a:off x="3352" y="1834"/>
              <a:ext cx="372" cy="45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4" name="Oval 11"/>
            <p:cNvSpPr>
              <a:spLocks noChangeArrowheads="1"/>
            </p:cNvSpPr>
            <p:nvPr/>
          </p:nvSpPr>
          <p:spPr bwMode="auto">
            <a:xfrm>
              <a:off x="4322" y="229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7775" name="Line 12"/>
            <p:cNvSpPr>
              <a:spLocks noChangeShapeType="1"/>
            </p:cNvSpPr>
            <p:nvPr/>
          </p:nvSpPr>
          <p:spPr bwMode="auto">
            <a:xfrm flipH="1">
              <a:off x="4252" y="2674"/>
              <a:ext cx="132" cy="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6" name="Line 13"/>
            <p:cNvSpPr>
              <a:spLocks noChangeShapeType="1"/>
            </p:cNvSpPr>
            <p:nvPr/>
          </p:nvSpPr>
          <p:spPr bwMode="auto">
            <a:xfrm>
              <a:off x="4672" y="2662"/>
              <a:ext cx="156" cy="61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7" name="Oval 14"/>
            <p:cNvSpPr>
              <a:spLocks noChangeArrowheads="1"/>
            </p:cNvSpPr>
            <p:nvPr/>
          </p:nvSpPr>
          <p:spPr bwMode="auto">
            <a:xfrm>
              <a:off x="4658" y="325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17778" name="Text Box 15"/>
            <p:cNvSpPr txBox="1">
              <a:spLocks noChangeArrowheads="1"/>
            </p:cNvSpPr>
            <p:nvPr/>
          </p:nvSpPr>
          <p:spPr bwMode="auto">
            <a:xfrm>
              <a:off x="3214" y="184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17779" name="Text Box 16"/>
            <p:cNvSpPr txBox="1">
              <a:spLocks noChangeArrowheads="1"/>
            </p:cNvSpPr>
            <p:nvPr/>
          </p:nvSpPr>
          <p:spPr bwMode="auto">
            <a:xfrm>
              <a:off x="3982" y="2698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17780" name="Text Box 17"/>
            <p:cNvSpPr txBox="1">
              <a:spLocks noChangeArrowheads="1"/>
            </p:cNvSpPr>
            <p:nvPr/>
          </p:nvSpPr>
          <p:spPr bwMode="auto">
            <a:xfrm>
              <a:off x="4188" y="184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117781" name="Text Box 18"/>
            <p:cNvSpPr txBox="1">
              <a:spLocks noChangeArrowheads="1"/>
            </p:cNvSpPr>
            <p:nvPr/>
          </p:nvSpPr>
          <p:spPr bwMode="auto">
            <a:xfrm>
              <a:off x="4668" y="2698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117782" name="Oval 19"/>
            <p:cNvSpPr>
              <a:spLocks noChangeArrowheads="1"/>
            </p:cNvSpPr>
            <p:nvPr/>
          </p:nvSpPr>
          <p:spPr bwMode="auto">
            <a:xfrm>
              <a:off x="2710" y="325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7783" name="Line 20"/>
            <p:cNvSpPr>
              <a:spLocks noChangeShapeType="1"/>
            </p:cNvSpPr>
            <p:nvPr/>
          </p:nvSpPr>
          <p:spPr bwMode="auto">
            <a:xfrm flipH="1">
              <a:off x="2980" y="2686"/>
              <a:ext cx="132" cy="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4" name="Line 21"/>
            <p:cNvSpPr>
              <a:spLocks noChangeShapeType="1"/>
            </p:cNvSpPr>
            <p:nvPr/>
          </p:nvSpPr>
          <p:spPr bwMode="auto">
            <a:xfrm>
              <a:off x="3400" y="2674"/>
              <a:ext cx="156" cy="61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5" name="Oval 22"/>
            <p:cNvSpPr>
              <a:spLocks noChangeArrowheads="1"/>
            </p:cNvSpPr>
            <p:nvPr/>
          </p:nvSpPr>
          <p:spPr bwMode="auto">
            <a:xfrm>
              <a:off x="3398" y="325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17786" name="Text Box 23"/>
            <p:cNvSpPr txBox="1">
              <a:spLocks noChangeArrowheads="1"/>
            </p:cNvSpPr>
            <p:nvPr/>
          </p:nvSpPr>
          <p:spPr bwMode="auto">
            <a:xfrm>
              <a:off x="2710" y="2698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17787" name="Text Box 24"/>
            <p:cNvSpPr txBox="1">
              <a:spLocks noChangeArrowheads="1"/>
            </p:cNvSpPr>
            <p:nvPr/>
          </p:nvSpPr>
          <p:spPr bwMode="auto">
            <a:xfrm>
              <a:off x="3396" y="2698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117788" name="Line 25"/>
            <p:cNvSpPr>
              <a:spLocks noChangeShapeType="1"/>
            </p:cNvSpPr>
            <p:nvPr/>
          </p:nvSpPr>
          <p:spPr bwMode="auto">
            <a:xfrm>
              <a:off x="2880" y="3670"/>
              <a:ext cx="0" cy="4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9" name="Line 26"/>
            <p:cNvSpPr>
              <a:spLocks noChangeShapeType="1"/>
            </p:cNvSpPr>
            <p:nvPr/>
          </p:nvSpPr>
          <p:spPr bwMode="auto">
            <a:xfrm>
              <a:off x="3588" y="3670"/>
              <a:ext cx="0" cy="4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0" name="Line 27"/>
            <p:cNvSpPr>
              <a:spLocks noChangeShapeType="1"/>
            </p:cNvSpPr>
            <p:nvPr/>
          </p:nvSpPr>
          <p:spPr bwMode="auto">
            <a:xfrm>
              <a:off x="4152" y="3670"/>
              <a:ext cx="0" cy="4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1" name="Line 28"/>
            <p:cNvSpPr>
              <a:spLocks noChangeShapeType="1"/>
            </p:cNvSpPr>
            <p:nvPr/>
          </p:nvSpPr>
          <p:spPr bwMode="auto">
            <a:xfrm>
              <a:off x="4836" y="3670"/>
              <a:ext cx="0" cy="4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2" name="Line 29"/>
            <p:cNvSpPr>
              <a:spLocks noChangeShapeType="1"/>
            </p:cNvSpPr>
            <p:nvPr/>
          </p:nvSpPr>
          <p:spPr bwMode="auto">
            <a:xfrm flipV="1">
              <a:off x="5172" y="1630"/>
              <a:ext cx="0" cy="249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3" name="Line 30"/>
            <p:cNvSpPr>
              <a:spLocks noChangeShapeType="1"/>
            </p:cNvSpPr>
            <p:nvPr/>
          </p:nvSpPr>
          <p:spPr bwMode="auto">
            <a:xfrm>
              <a:off x="2796" y="4150"/>
              <a:ext cx="2376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4" name="Text Box 31"/>
            <p:cNvSpPr txBox="1">
              <a:spLocks noChangeArrowheads="1"/>
            </p:cNvSpPr>
            <p:nvPr/>
          </p:nvSpPr>
          <p:spPr bwMode="auto">
            <a:xfrm>
              <a:off x="2866" y="3634"/>
              <a:ext cx="30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0/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795" name="Text Box 32"/>
            <p:cNvSpPr txBox="1">
              <a:spLocks noChangeArrowheads="1"/>
            </p:cNvSpPr>
            <p:nvPr/>
          </p:nvSpPr>
          <p:spPr bwMode="auto">
            <a:xfrm>
              <a:off x="2856" y="3826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117796" name="Text Box 33"/>
            <p:cNvSpPr txBox="1">
              <a:spLocks noChangeArrowheads="1"/>
            </p:cNvSpPr>
            <p:nvPr/>
          </p:nvSpPr>
          <p:spPr bwMode="auto">
            <a:xfrm>
              <a:off x="3586" y="3634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17797" name="Text Box 34"/>
            <p:cNvSpPr txBox="1">
              <a:spLocks noChangeArrowheads="1"/>
            </p:cNvSpPr>
            <p:nvPr/>
          </p:nvSpPr>
          <p:spPr bwMode="auto">
            <a:xfrm>
              <a:off x="3576" y="3826"/>
              <a:ext cx="30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798" name="Text Box 35"/>
            <p:cNvSpPr txBox="1">
              <a:spLocks noChangeArrowheads="1"/>
            </p:cNvSpPr>
            <p:nvPr/>
          </p:nvSpPr>
          <p:spPr bwMode="auto">
            <a:xfrm>
              <a:off x="4198" y="3657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17799" name="Text Box 36"/>
            <p:cNvSpPr txBox="1">
              <a:spLocks noChangeArrowheads="1"/>
            </p:cNvSpPr>
            <p:nvPr/>
          </p:nvSpPr>
          <p:spPr bwMode="auto">
            <a:xfrm>
              <a:off x="4188" y="3837"/>
              <a:ext cx="40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800" name="Text Box 37"/>
            <p:cNvSpPr txBox="1">
              <a:spLocks noChangeArrowheads="1"/>
            </p:cNvSpPr>
            <p:nvPr/>
          </p:nvSpPr>
          <p:spPr bwMode="auto">
            <a:xfrm>
              <a:off x="4840" y="3657"/>
              <a:ext cx="40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0/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801" name="Text Box 38"/>
            <p:cNvSpPr txBox="1">
              <a:spLocks noChangeArrowheads="1"/>
            </p:cNvSpPr>
            <p:nvPr/>
          </p:nvSpPr>
          <p:spPr bwMode="auto">
            <a:xfrm>
              <a:off x="4830" y="3837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117802" name="Line 39"/>
            <p:cNvSpPr>
              <a:spLocks noChangeShapeType="1"/>
            </p:cNvSpPr>
            <p:nvPr/>
          </p:nvSpPr>
          <p:spPr bwMode="auto">
            <a:xfrm flipH="1">
              <a:off x="4104" y="1656"/>
              <a:ext cx="1068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3C94D9-08DE-423F-85EB-DB51ABCB5335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时序逻辑电路设计实例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277624" y="2968137"/>
            <a:ext cx="3346450" cy="3203873"/>
            <a:chOff x="2912" y="600"/>
            <a:chExt cx="2548" cy="3228"/>
          </a:xfrm>
        </p:grpSpPr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2977" y="600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2998" y="3814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3568" y="600"/>
              <a:ext cx="0" cy="3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4454" y="1093"/>
              <a:ext cx="0" cy="27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3568" y="1079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2964" y="1460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912" y="860"/>
              <a:ext cx="531" cy="4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000">
                  <a:latin typeface="Times New Roman" pitchFamily="18" charset="0"/>
                </a:rPr>
                <a:t>现态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3924" y="673"/>
              <a:ext cx="975" cy="4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</a:rPr>
                <a:t>次态</a:t>
              </a:r>
              <a:r>
                <a:rPr lang="en-US" altLang="zh-CN" sz="2000">
                  <a:latin typeface="Times New Roman" pitchFamily="18" charset="0"/>
                </a:rPr>
                <a:t>/</a:t>
              </a:r>
              <a:r>
                <a:rPr lang="zh-CN" altLang="en-US" sz="20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3844" y="1058"/>
              <a:ext cx="435" cy="4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latin typeface="Times New Roman" pitchFamily="18" charset="0"/>
                </a:rPr>
                <a:t>x</a:t>
              </a:r>
              <a:r>
                <a:rPr lang="en-US" altLang="zh-CN" sz="20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4770" y="1058"/>
              <a:ext cx="435" cy="4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itchFamily="18" charset="0"/>
                </a:rPr>
                <a:t>x</a:t>
              </a:r>
              <a:r>
                <a:rPr lang="en-US" altLang="zh-CN" sz="2000" dirty="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3072" y="1509"/>
              <a:ext cx="282" cy="22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</a:rPr>
                <a:t>A</a:t>
              </a:r>
            </a:p>
            <a:p>
              <a:r>
                <a:rPr lang="en-US" altLang="zh-CN" sz="2000">
                  <a:latin typeface="Times New Roman" pitchFamily="18" charset="0"/>
                </a:rPr>
                <a:t>B</a:t>
              </a:r>
            </a:p>
            <a:p>
              <a:r>
                <a:rPr lang="en-US" altLang="zh-CN" sz="2000">
                  <a:latin typeface="Times New Roman" pitchFamily="18" charset="0"/>
                </a:rPr>
                <a:t>C</a:t>
              </a:r>
            </a:p>
            <a:p>
              <a:r>
                <a:rPr lang="en-US" altLang="zh-CN" sz="2000">
                  <a:latin typeface="Times New Roman" pitchFamily="18" charset="0"/>
                </a:rPr>
                <a:t>D</a:t>
              </a:r>
            </a:p>
            <a:p>
              <a:r>
                <a:rPr lang="en-US" altLang="zh-CN" sz="2000">
                  <a:latin typeface="Times New Roman" pitchFamily="18" charset="0"/>
                </a:rPr>
                <a:t>E</a:t>
              </a:r>
            </a:p>
            <a:p>
              <a:r>
                <a:rPr lang="en-US" altLang="zh-CN" sz="2000">
                  <a:latin typeface="Times New Roman" pitchFamily="18" charset="0"/>
                </a:rPr>
                <a:t>F</a:t>
              </a:r>
            </a:p>
            <a:p>
              <a:r>
                <a:rPr lang="en-US" altLang="zh-CN" sz="2000">
                  <a:latin typeface="Times New Roman" pitchFamily="18" charset="0"/>
                </a:rPr>
                <a:t>G</a:t>
              </a:r>
              <a:endParaRPr lang="en-US" altLang="zh-CN" sz="2000" baseline="-25000">
                <a:latin typeface="Times New Roman" pitchFamily="18" charset="0"/>
              </a:endParaRPr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3745" y="1509"/>
              <a:ext cx="434" cy="22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</a:rPr>
                <a:t>B/0</a:t>
              </a:r>
              <a:endParaRPr lang="en-US" altLang="zh-CN" sz="2000" baseline="-25000">
                <a:latin typeface="Times New Roman" pitchFamily="18" charset="0"/>
              </a:endParaRPr>
            </a:p>
            <a:p>
              <a:r>
                <a:rPr lang="en-US" altLang="zh-CN" sz="2000">
                  <a:latin typeface="Times New Roman" pitchFamily="18" charset="0"/>
                </a:rPr>
                <a:t>D/0</a:t>
              </a:r>
              <a:endParaRPr lang="en-US" altLang="zh-CN" sz="2000" baseline="-25000">
                <a:latin typeface="Times New Roman" pitchFamily="18" charset="0"/>
              </a:endParaRPr>
            </a:p>
            <a:p>
              <a:r>
                <a:rPr lang="en-US" altLang="zh-CN" sz="2000">
                  <a:latin typeface="Times New Roman" pitchFamily="18" charset="0"/>
                </a:rPr>
                <a:t>F/0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A/1</a:t>
              </a: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671" y="1509"/>
              <a:ext cx="434" cy="22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</a:rPr>
                <a:t>C/0</a:t>
              </a:r>
              <a:endParaRPr lang="en-US" altLang="zh-CN" sz="2000" baseline="-25000">
                <a:latin typeface="Times New Roman" pitchFamily="18" charset="0"/>
              </a:endParaRPr>
            </a:p>
            <a:p>
              <a:r>
                <a:rPr lang="en-US" altLang="zh-CN" sz="2000">
                  <a:latin typeface="Times New Roman" pitchFamily="18" charset="0"/>
                </a:rPr>
                <a:t>E/0</a:t>
              </a:r>
              <a:endParaRPr lang="en-US" altLang="zh-CN" sz="2000" baseline="-25000">
                <a:latin typeface="Times New Roman" pitchFamily="18" charset="0"/>
              </a:endParaRPr>
            </a:p>
            <a:p>
              <a:r>
                <a:rPr lang="en-US" altLang="zh-CN" sz="20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A/0</a:t>
              </a:r>
            </a:p>
          </p:txBody>
        </p:sp>
      </p:grpSp>
      <p:sp>
        <p:nvSpPr>
          <p:cNvPr id="4" name="左箭头 3"/>
          <p:cNvSpPr/>
          <p:nvPr/>
        </p:nvSpPr>
        <p:spPr>
          <a:xfrm>
            <a:off x="3624074" y="4289698"/>
            <a:ext cx="1176848" cy="5250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77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187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FA65F-B731-4087-8803-F35C93A25782}" type="slidenum">
              <a:rPr lang="zh-CN" altLang="en-US" smtClean="0">
                <a:latin typeface="Arial" pitchFamily="34" charset="0"/>
              </a:rPr>
              <a:pPr/>
              <a:t>35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4138" y="2231240"/>
            <a:ext cx="4044950" cy="3923497"/>
            <a:chOff x="2912" y="600"/>
            <a:chExt cx="2548" cy="3228"/>
          </a:xfrm>
        </p:grpSpPr>
        <p:sp>
          <p:nvSpPr>
            <p:cNvPr id="118805" name="Line 3"/>
            <p:cNvSpPr>
              <a:spLocks noChangeShapeType="1"/>
            </p:cNvSpPr>
            <p:nvPr/>
          </p:nvSpPr>
          <p:spPr bwMode="auto">
            <a:xfrm>
              <a:off x="2977" y="600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06" name="Line 4"/>
            <p:cNvSpPr>
              <a:spLocks noChangeShapeType="1"/>
            </p:cNvSpPr>
            <p:nvPr/>
          </p:nvSpPr>
          <p:spPr bwMode="auto">
            <a:xfrm>
              <a:off x="2998" y="3814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07" name="Line 5"/>
            <p:cNvSpPr>
              <a:spLocks noChangeShapeType="1"/>
            </p:cNvSpPr>
            <p:nvPr/>
          </p:nvSpPr>
          <p:spPr bwMode="auto">
            <a:xfrm>
              <a:off x="3568" y="600"/>
              <a:ext cx="0" cy="3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08" name="Line 6"/>
            <p:cNvSpPr>
              <a:spLocks noChangeShapeType="1"/>
            </p:cNvSpPr>
            <p:nvPr/>
          </p:nvSpPr>
          <p:spPr bwMode="auto">
            <a:xfrm>
              <a:off x="4454" y="1093"/>
              <a:ext cx="0" cy="27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09" name="Line 7"/>
            <p:cNvSpPr>
              <a:spLocks noChangeShapeType="1"/>
            </p:cNvSpPr>
            <p:nvPr/>
          </p:nvSpPr>
          <p:spPr bwMode="auto">
            <a:xfrm>
              <a:off x="3568" y="1079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10" name="Line 8"/>
            <p:cNvSpPr>
              <a:spLocks noChangeShapeType="1"/>
            </p:cNvSpPr>
            <p:nvPr/>
          </p:nvSpPr>
          <p:spPr bwMode="auto">
            <a:xfrm>
              <a:off x="2964" y="1460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11" name="Text Box 9"/>
            <p:cNvSpPr txBox="1">
              <a:spLocks noChangeArrowheads="1"/>
            </p:cNvSpPr>
            <p:nvPr/>
          </p:nvSpPr>
          <p:spPr bwMode="auto">
            <a:xfrm>
              <a:off x="2912" y="860"/>
              <a:ext cx="504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8812" name="Text Box 10"/>
            <p:cNvSpPr txBox="1">
              <a:spLocks noChangeArrowheads="1"/>
            </p:cNvSpPr>
            <p:nvPr/>
          </p:nvSpPr>
          <p:spPr bwMode="auto">
            <a:xfrm>
              <a:off x="3924" y="673"/>
              <a:ext cx="945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次态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zh-CN" altLang="en-US" sz="2400" dirty="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18813" name="Text Box 11"/>
            <p:cNvSpPr txBox="1">
              <a:spLocks noChangeArrowheads="1"/>
            </p:cNvSpPr>
            <p:nvPr/>
          </p:nvSpPr>
          <p:spPr bwMode="auto">
            <a:xfrm>
              <a:off x="3844" y="1058"/>
              <a:ext cx="408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18814" name="Text Box 12"/>
            <p:cNvSpPr txBox="1">
              <a:spLocks noChangeArrowheads="1"/>
            </p:cNvSpPr>
            <p:nvPr/>
          </p:nvSpPr>
          <p:spPr bwMode="auto">
            <a:xfrm>
              <a:off x="4770" y="1058"/>
              <a:ext cx="408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18815" name="Text Box 13"/>
            <p:cNvSpPr txBox="1">
              <a:spLocks noChangeArrowheads="1"/>
            </p:cNvSpPr>
            <p:nvPr/>
          </p:nvSpPr>
          <p:spPr bwMode="auto">
            <a:xfrm>
              <a:off x="3072" y="1509"/>
              <a:ext cx="257" cy="1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  <a:p>
              <a:r>
                <a:rPr lang="en-US" altLang="zh-CN" sz="2400">
                  <a:latin typeface="Times New Roman" pitchFamily="18" charset="0"/>
                </a:rPr>
                <a:t>F</a:t>
              </a:r>
            </a:p>
            <a:p>
              <a:r>
                <a:rPr lang="en-US" altLang="zh-CN" sz="2400">
                  <a:latin typeface="Times New Roman" pitchFamily="18" charset="0"/>
                </a:rPr>
                <a:t>G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8816" name="Text Box 14"/>
            <p:cNvSpPr txBox="1">
              <a:spLocks noChangeArrowheads="1"/>
            </p:cNvSpPr>
            <p:nvPr/>
          </p:nvSpPr>
          <p:spPr bwMode="auto">
            <a:xfrm>
              <a:off x="3745" y="1509"/>
              <a:ext cx="407" cy="1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F/0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</p:txBody>
        </p:sp>
        <p:sp>
          <p:nvSpPr>
            <p:cNvPr id="118817" name="Text Box 15"/>
            <p:cNvSpPr txBox="1">
              <a:spLocks noChangeArrowheads="1"/>
            </p:cNvSpPr>
            <p:nvPr/>
          </p:nvSpPr>
          <p:spPr bwMode="auto">
            <a:xfrm>
              <a:off x="4671" y="1509"/>
              <a:ext cx="407" cy="1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</p:grpSp>
      <p:sp>
        <p:nvSpPr>
          <p:cNvPr id="475152" name="Text Box 16"/>
          <p:cNvSpPr txBox="1">
            <a:spLocks noChangeArrowheads="1"/>
          </p:cNvSpPr>
          <p:nvPr/>
        </p:nvSpPr>
        <p:spPr bwMode="auto">
          <a:xfrm>
            <a:off x="160777" y="1293958"/>
            <a:ext cx="1835759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 状态化简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514085" y="2955141"/>
            <a:ext cx="4083050" cy="3086100"/>
            <a:chOff x="2841" y="809"/>
            <a:chExt cx="2572" cy="2400"/>
          </a:xfrm>
        </p:grpSpPr>
        <p:sp>
          <p:nvSpPr>
            <p:cNvPr id="118792" name="Line 18"/>
            <p:cNvSpPr>
              <a:spLocks noChangeShapeType="1"/>
            </p:cNvSpPr>
            <p:nvPr/>
          </p:nvSpPr>
          <p:spPr bwMode="auto">
            <a:xfrm>
              <a:off x="2906" y="809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3" name="Line 19"/>
            <p:cNvSpPr>
              <a:spLocks noChangeShapeType="1"/>
            </p:cNvSpPr>
            <p:nvPr/>
          </p:nvSpPr>
          <p:spPr bwMode="auto">
            <a:xfrm>
              <a:off x="2951" y="3196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4" name="Line 20"/>
            <p:cNvSpPr>
              <a:spLocks noChangeShapeType="1"/>
            </p:cNvSpPr>
            <p:nvPr/>
          </p:nvSpPr>
          <p:spPr bwMode="auto">
            <a:xfrm>
              <a:off x="3497" y="809"/>
              <a:ext cx="0" cy="2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5" name="Line 21"/>
            <p:cNvSpPr>
              <a:spLocks noChangeShapeType="1"/>
            </p:cNvSpPr>
            <p:nvPr/>
          </p:nvSpPr>
          <p:spPr bwMode="auto">
            <a:xfrm>
              <a:off x="4383" y="1278"/>
              <a:ext cx="0" cy="19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6" name="Line 22"/>
            <p:cNvSpPr>
              <a:spLocks noChangeShapeType="1"/>
            </p:cNvSpPr>
            <p:nvPr/>
          </p:nvSpPr>
          <p:spPr bwMode="auto">
            <a:xfrm>
              <a:off x="3497" y="1265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7" name="Line 23"/>
            <p:cNvSpPr>
              <a:spLocks noChangeShapeType="1"/>
            </p:cNvSpPr>
            <p:nvPr/>
          </p:nvSpPr>
          <p:spPr bwMode="auto">
            <a:xfrm>
              <a:off x="2893" y="1627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8" name="Text Box 24"/>
            <p:cNvSpPr txBox="1">
              <a:spLocks noChangeArrowheads="1"/>
            </p:cNvSpPr>
            <p:nvPr/>
          </p:nvSpPr>
          <p:spPr bwMode="auto">
            <a:xfrm>
              <a:off x="2841" y="1056"/>
              <a:ext cx="50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8799" name="Text Box 25"/>
            <p:cNvSpPr txBox="1">
              <a:spLocks noChangeArrowheads="1"/>
            </p:cNvSpPr>
            <p:nvPr/>
          </p:nvSpPr>
          <p:spPr bwMode="auto">
            <a:xfrm>
              <a:off x="3853" y="878"/>
              <a:ext cx="9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次态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zh-CN" altLang="en-US" sz="2400" dirty="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18800" name="Text Box 26"/>
            <p:cNvSpPr txBox="1">
              <a:spLocks noChangeArrowheads="1"/>
            </p:cNvSpPr>
            <p:nvPr/>
          </p:nvSpPr>
          <p:spPr bwMode="auto">
            <a:xfrm>
              <a:off x="3773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18801" name="Text Box 27"/>
            <p:cNvSpPr txBox="1">
              <a:spLocks noChangeArrowheads="1"/>
            </p:cNvSpPr>
            <p:nvPr/>
          </p:nvSpPr>
          <p:spPr bwMode="auto">
            <a:xfrm>
              <a:off x="4699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18802" name="Text Box 28"/>
            <p:cNvSpPr txBox="1">
              <a:spLocks noChangeArrowheads="1"/>
            </p:cNvSpPr>
            <p:nvPr/>
          </p:nvSpPr>
          <p:spPr bwMode="auto">
            <a:xfrm>
              <a:off x="3001" y="1674"/>
              <a:ext cx="25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  <a:p>
              <a:r>
                <a:rPr lang="en-US" altLang="zh-CN" sz="2400">
                  <a:latin typeface="Times New Roman" pitchFamily="18" charset="0"/>
                </a:rPr>
                <a:t>E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8803" name="Text Box 29"/>
            <p:cNvSpPr txBox="1">
              <a:spLocks noChangeArrowheads="1"/>
            </p:cNvSpPr>
            <p:nvPr/>
          </p:nvSpPr>
          <p:spPr bwMode="auto">
            <a:xfrm>
              <a:off x="3674" y="1674"/>
              <a:ext cx="452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18804" name="Text Box 30"/>
            <p:cNvSpPr txBox="1">
              <a:spLocks noChangeArrowheads="1"/>
            </p:cNvSpPr>
            <p:nvPr/>
          </p:nvSpPr>
          <p:spPr bwMode="auto">
            <a:xfrm>
              <a:off x="4600" y="1674"/>
              <a:ext cx="40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C4A414-4858-4256-A9E2-DD47284FD4F5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649187" y="1872321"/>
            <a:ext cx="2807179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 </a:t>
            </a:r>
            <a:r>
              <a:rPr lang="en-US" altLang="zh-CN" sz="2800" dirty="0" smtClean="0">
                <a:latin typeface="Times New Roman" pitchFamily="18" charset="0"/>
                <a:sym typeface="Monotype Sorts"/>
              </a:rPr>
              <a:t>(D,G) (E,F)</a:t>
            </a:r>
            <a:r>
              <a:rPr lang="zh-CN" altLang="en-US" sz="2800" dirty="0" smtClean="0">
                <a:latin typeface="Times New Roman" pitchFamily="18" charset="0"/>
                <a:sym typeface="Monotype Sorts"/>
              </a:rPr>
              <a:t>等价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时序逻辑电路设计实例</a:t>
            </a:r>
          </a:p>
        </p:txBody>
      </p:sp>
    </p:spTree>
    <p:extLst>
      <p:ext uri="{BB962C8B-B14F-4D97-AF65-F5344CB8AC3E}">
        <p14:creationId xmlns:p14="http://schemas.microsoft.com/office/powerpoint/2010/main" val="2415721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198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243C9-CAA7-44D7-ADDB-3DB74CFC47E2}" type="slidenum">
              <a:rPr lang="zh-CN" altLang="en-US" smtClean="0">
                <a:latin typeface="Arial" pitchFamily="34" charset="0"/>
              </a:rPr>
              <a:pPr/>
              <a:t>36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336551" y="1366203"/>
            <a:ext cx="1745991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状态</a:t>
            </a:r>
            <a:r>
              <a:rPr lang="zh-CN" altLang="en-US" sz="2800" dirty="0" smtClean="0">
                <a:latin typeface="Times New Roman" pitchFamily="18" charset="0"/>
                <a:sym typeface="Monotype Sorts"/>
              </a:rPr>
              <a:t>分配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5186363" y="1250950"/>
            <a:ext cx="2912400" cy="243425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Tx/>
              <a:buChar char="•"/>
            </a:pPr>
            <a:r>
              <a:rPr lang="en-US" altLang="zh-CN" sz="2800" dirty="0">
                <a:latin typeface="Times New Roman" pitchFamily="18" charset="0"/>
              </a:rPr>
              <a:t>DE</a:t>
            </a:r>
            <a:r>
              <a:rPr lang="zh-CN" altLang="zh-CN" sz="2800" dirty="0">
                <a:latin typeface="Times New Roman" pitchFamily="18" charset="0"/>
              </a:rPr>
              <a:t>应相邻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BC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</a:rPr>
              <a:t>DE</a:t>
            </a:r>
            <a:r>
              <a:rPr lang="zh-CN" altLang="zh-CN" sz="2800" dirty="0">
                <a:latin typeface="Times New Roman" pitchFamily="18" charset="0"/>
              </a:rPr>
              <a:t>应相邻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ABC</a:t>
            </a:r>
            <a:r>
              <a:rPr lang="zh-CN" altLang="zh-CN" sz="2800" dirty="0">
                <a:latin typeface="Times New Roman" pitchFamily="18" charset="0"/>
              </a:rPr>
              <a:t>应</a:t>
            </a:r>
            <a:r>
              <a:rPr lang="zh-CN" altLang="en-US" sz="2800" dirty="0">
                <a:latin typeface="Times New Roman" pitchFamily="18" charset="0"/>
              </a:rPr>
              <a:t>两两</a:t>
            </a:r>
            <a:r>
              <a:rPr lang="zh-CN" altLang="zh-CN" sz="2800" dirty="0">
                <a:latin typeface="Times New Roman" pitchFamily="18" charset="0"/>
              </a:rPr>
              <a:t>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zh-CN" altLang="zh-CN" sz="2800" dirty="0">
                <a:latin typeface="Times New Roman" pitchFamily="18" charset="0"/>
              </a:rPr>
              <a:t>应为逻辑0</a:t>
            </a:r>
            <a:endParaRPr lang="en-US" altLang="zh-CN" sz="2800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363" y="2484438"/>
            <a:ext cx="4083050" cy="3238499"/>
            <a:chOff x="2841" y="809"/>
            <a:chExt cx="2572" cy="2400"/>
          </a:xfrm>
        </p:grpSpPr>
        <p:sp>
          <p:nvSpPr>
            <p:cNvPr id="119842" name="Line 5"/>
            <p:cNvSpPr>
              <a:spLocks noChangeShapeType="1"/>
            </p:cNvSpPr>
            <p:nvPr/>
          </p:nvSpPr>
          <p:spPr bwMode="auto">
            <a:xfrm>
              <a:off x="2906" y="809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3" name="Line 6"/>
            <p:cNvSpPr>
              <a:spLocks noChangeShapeType="1"/>
            </p:cNvSpPr>
            <p:nvPr/>
          </p:nvSpPr>
          <p:spPr bwMode="auto">
            <a:xfrm>
              <a:off x="2951" y="3196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4" name="Line 7"/>
            <p:cNvSpPr>
              <a:spLocks noChangeShapeType="1"/>
            </p:cNvSpPr>
            <p:nvPr/>
          </p:nvSpPr>
          <p:spPr bwMode="auto">
            <a:xfrm>
              <a:off x="3497" y="809"/>
              <a:ext cx="0" cy="2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5" name="Line 8"/>
            <p:cNvSpPr>
              <a:spLocks noChangeShapeType="1"/>
            </p:cNvSpPr>
            <p:nvPr/>
          </p:nvSpPr>
          <p:spPr bwMode="auto">
            <a:xfrm>
              <a:off x="4383" y="1278"/>
              <a:ext cx="0" cy="19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6" name="Line 9"/>
            <p:cNvSpPr>
              <a:spLocks noChangeShapeType="1"/>
            </p:cNvSpPr>
            <p:nvPr/>
          </p:nvSpPr>
          <p:spPr bwMode="auto">
            <a:xfrm>
              <a:off x="3497" y="1265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7" name="Line 10"/>
            <p:cNvSpPr>
              <a:spLocks noChangeShapeType="1"/>
            </p:cNvSpPr>
            <p:nvPr/>
          </p:nvSpPr>
          <p:spPr bwMode="auto">
            <a:xfrm>
              <a:off x="2893" y="1627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8" name="Text Box 11"/>
            <p:cNvSpPr txBox="1">
              <a:spLocks noChangeArrowheads="1"/>
            </p:cNvSpPr>
            <p:nvPr/>
          </p:nvSpPr>
          <p:spPr bwMode="auto">
            <a:xfrm>
              <a:off x="2841" y="1056"/>
              <a:ext cx="50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9849" name="Text Box 12"/>
            <p:cNvSpPr txBox="1">
              <a:spLocks noChangeArrowheads="1"/>
            </p:cNvSpPr>
            <p:nvPr/>
          </p:nvSpPr>
          <p:spPr bwMode="auto">
            <a:xfrm>
              <a:off x="3853" y="878"/>
              <a:ext cx="9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19850" name="Text Box 13"/>
            <p:cNvSpPr txBox="1">
              <a:spLocks noChangeArrowheads="1"/>
            </p:cNvSpPr>
            <p:nvPr/>
          </p:nvSpPr>
          <p:spPr bwMode="auto">
            <a:xfrm>
              <a:off x="3773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19851" name="Text Box 14"/>
            <p:cNvSpPr txBox="1">
              <a:spLocks noChangeArrowheads="1"/>
            </p:cNvSpPr>
            <p:nvPr/>
          </p:nvSpPr>
          <p:spPr bwMode="auto">
            <a:xfrm>
              <a:off x="4699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19852" name="Text Box 15"/>
            <p:cNvSpPr txBox="1">
              <a:spLocks noChangeArrowheads="1"/>
            </p:cNvSpPr>
            <p:nvPr/>
          </p:nvSpPr>
          <p:spPr bwMode="auto">
            <a:xfrm>
              <a:off x="3001" y="1674"/>
              <a:ext cx="25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  <a:p>
              <a:r>
                <a:rPr lang="en-US" altLang="zh-CN" sz="2400">
                  <a:latin typeface="Times New Roman" pitchFamily="18" charset="0"/>
                </a:rPr>
                <a:t>E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9853" name="Text Box 16"/>
            <p:cNvSpPr txBox="1">
              <a:spLocks noChangeArrowheads="1"/>
            </p:cNvSpPr>
            <p:nvPr/>
          </p:nvSpPr>
          <p:spPr bwMode="auto">
            <a:xfrm>
              <a:off x="3674" y="1674"/>
              <a:ext cx="452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19854" name="Text Box 17"/>
            <p:cNvSpPr txBox="1">
              <a:spLocks noChangeArrowheads="1"/>
            </p:cNvSpPr>
            <p:nvPr/>
          </p:nvSpPr>
          <p:spPr bwMode="auto">
            <a:xfrm>
              <a:off x="4600" y="1674"/>
              <a:ext cx="40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673600" y="3736975"/>
            <a:ext cx="3608388" cy="1938338"/>
            <a:chOff x="2944" y="2354"/>
            <a:chExt cx="2273" cy="1221"/>
          </a:xfrm>
        </p:grpSpPr>
        <p:sp>
          <p:nvSpPr>
            <p:cNvPr id="119817" name="Text Box 19"/>
            <p:cNvSpPr txBox="1">
              <a:spLocks noChangeArrowheads="1"/>
            </p:cNvSpPr>
            <p:nvPr/>
          </p:nvSpPr>
          <p:spPr bwMode="auto">
            <a:xfrm>
              <a:off x="3015" y="2354"/>
              <a:ext cx="641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y</a:t>
              </a:r>
              <a:r>
                <a:rPr lang="en-US" altLang="zh-CN" sz="2400" baseline="-25000" dirty="0">
                  <a:latin typeface="Times New Roman" pitchFamily="18" charset="0"/>
                </a:rPr>
                <a:t>3</a:t>
              </a:r>
              <a:r>
                <a:rPr lang="en-US" altLang="zh-CN" sz="2400" dirty="0">
                  <a:latin typeface="Times New Roman" pitchFamily="18" charset="0"/>
                </a:rPr>
                <a:t>y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9818" name="Text Box 20"/>
            <p:cNvSpPr txBox="1">
              <a:spLocks noChangeArrowheads="1"/>
            </p:cNvSpPr>
            <p:nvPr/>
          </p:nvSpPr>
          <p:spPr bwMode="auto">
            <a:xfrm>
              <a:off x="3458" y="2898"/>
              <a:ext cx="257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9819" name="Text Box 21"/>
            <p:cNvSpPr txBox="1">
              <a:spLocks noChangeArrowheads="1"/>
            </p:cNvSpPr>
            <p:nvPr/>
          </p:nvSpPr>
          <p:spPr bwMode="auto">
            <a:xfrm>
              <a:off x="3962" y="2898"/>
              <a:ext cx="24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9820" name="Text Box 22"/>
            <p:cNvSpPr txBox="1">
              <a:spLocks noChangeArrowheads="1"/>
            </p:cNvSpPr>
            <p:nvPr/>
          </p:nvSpPr>
          <p:spPr bwMode="auto">
            <a:xfrm>
              <a:off x="3436" y="2582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9821" name="Text Box 23"/>
            <p:cNvSpPr txBox="1">
              <a:spLocks noChangeArrowheads="1"/>
            </p:cNvSpPr>
            <p:nvPr/>
          </p:nvSpPr>
          <p:spPr bwMode="auto">
            <a:xfrm>
              <a:off x="3938" y="2582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9822" name="Text Box 24"/>
            <p:cNvSpPr txBox="1">
              <a:spLocks noChangeArrowheads="1"/>
            </p:cNvSpPr>
            <p:nvPr/>
          </p:nvSpPr>
          <p:spPr bwMode="auto">
            <a:xfrm>
              <a:off x="3074" y="2898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9823" name="Text Box 25"/>
            <p:cNvSpPr txBox="1">
              <a:spLocks noChangeArrowheads="1"/>
            </p:cNvSpPr>
            <p:nvPr/>
          </p:nvSpPr>
          <p:spPr bwMode="auto">
            <a:xfrm>
              <a:off x="3093" y="3242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9824" name="Line 26"/>
            <p:cNvSpPr>
              <a:spLocks noChangeShapeType="1"/>
            </p:cNvSpPr>
            <p:nvPr/>
          </p:nvSpPr>
          <p:spPr bwMode="auto">
            <a:xfrm>
              <a:off x="2981" y="2630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5" name="Text Box 27"/>
            <p:cNvSpPr txBox="1">
              <a:spLocks noChangeArrowheads="1"/>
            </p:cNvSpPr>
            <p:nvPr/>
          </p:nvSpPr>
          <p:spPr bwMode="auto">
            <a:xfrm>
              <a:off x="2944" y="2639"/>
              <a:ext cx="27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19826" name="Group 28"/>
            <p:cNvGrpSpPr>
              <a:grpSpLocks/>
            </p:cNvGrpSpPr>
            <p:nvPr/>
          </p:nvGrpSpPr>
          <p:grpSpPr bwMode="auto">
            <a:xfrm>
              <a:off x="3337" y="2856"/>
              <a:ext cx="1880" cy="719"/>
              <a:chOff x="2652" y="1704"/>
              <a:chExt cx="2400" cy="1200"/>
            </a:xfrm>
          </p:grpSpPr>
          <p:grpSp>
            <p:nvGrpSpPr>
              <p:cNvPr id="119832" name="Group 29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9838" name="Rectangle 30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39" name="Rectangle 31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40" name="Rectangle 32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41" name="Rectangle 33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9833" name="Group 34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9834" name="Rectangle 35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35" name="Rectangle 36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36" name="Rectangle 37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37" name="Rectangle 38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9827" name="Text Box 39"/>
            <p:cNvSpPr txBox="1">
              <a:spLocks noChangeArrowheads="1"/>
            </p:cNvSpPr>
            <p:nvPr/>
          </p:nvSpPr>
          <p:spPr bwMode="auto">
            <a:xfrm>
              <a:off x="4367" y="2589"/>
              <a:ext cx="30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9828" name="Text Box 40"/>
            <p:cNvSpPr txBox="1">
              <a:spLocks noChangeArrowheads="1"/>
            </p:cNvSpPr>
            <p:nvPr/>
          </p:nvSpPr>
          <p:spPr bwMode="auto">
            <a:xfrm>
              <a:off x="4802" y="2589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9829" name="Text Box 41"/>
            <p:cNvSpPr txBox="1">
              <a:spLocks noChangeArrowheads="1"/>
            </p:cNvSpPr>
            <p:nvPr/>
          </p:nvSpPr>
          <p:spPr bwMode="auto">
            <a:xfrm>
              <a:off x="4428" y="2891"/>
              <a:ext cx="24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9830" name="Text Box 42"/>
            <p:cNvSpPr txBox="1">
              <a:spLocks noChangeArrowheads="1"/>
            </p:cNvSpPr>
            <p:nvPr/>
          </p:nvSpPr>
          <p:spPr bwMode="auto">
            <a:xfrm>
              <a:off x="4858" y="2891"/>
              <a:ext cx="257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9831" name="Text Box 43"/>
            <p:cNvSpPr txBox="1">
              <a:spLocks noChangeArrowheads="1"/>
            </p:cNvSpPr>
            <p:nvPr/>
          </p:nvSpPr>
          <p:spPr bwMode="auto">
            <a:xfrm>
              <a:off x="4886" y="3241"/>
              <a:ext cx="23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B27C7-6C8E-4C93-859A-D115009751C9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时序逻辑电路设计实例</a:t>
            </a:r>
          </a:p>
        </p:txBody>
      </p:sp>
    </p:spTree>
    <p:extLst>
      <p:ext uri="{BB962C8B-B14F-4D97-AF65-F5344CB8AC3E}">
        <p14:creationId xmlns:p14="http://schemas.microsoft.com/office/powerpoint/2010/main" val="3035791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208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3872E4-773A-4C17-BE6F-6A28729C283E}" type="slidenum">
              <a:rPr lang="zh-CN" altLang="en-US" smtClean="0">
                <a:latin typeface="Arial" pitchFamily="34" charset="0"/>
              </a:rPr>
              <a:pPr/>
              <a:t>37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38663" y="3260140"/>
            <a:ext cx="4083050" cy="2977147"/>
            <a:chOff x="2835" y="1217"/>
            <a:chExt cx="2572" cy="2400"/>
          </a:xfrm>
        </p:grpSpPr>
        <p:sp>
          <p:nvSpPr>
            <p:cNvPr id="120878" name="Line 3"/>
            <p:cNvSpPr>
              <a:spLocks noChangeShapeType="1"/>
            </p:cNvSpPr>
            <p:nvPr/>
          </p:nvSpPr>
          <p:spPr bwMode="auto">
            <a:xfrm>
              <a:off x="2900" y="1217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9" name="Line 4"/>
            <p:cNvSpPr>
              <a:spLocks noChangeShapeType="1"/>
            </p:cNvSpPr>
            <p:nvPr/>
          </p:nvSpPr>
          <p:spPr bwMode="auto">
            <a:xfrm>
              <a:off x="2945" y="3604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0" name="Line 5"/>
            <p:cNvSpPr>
              <a:spLocks noChangeShapeType="1"/>
            </p:cNvSpPr>
            <p:nvPr/>
          </p:nvSpPr>
          <p:spPr bwMode="auto">
            <a:xfrm>
              <a:off x="3491" y="1217"/>
              <a:ext cx="0" cy="2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1" name="Line 6"/>
            <p:cNvSpPr>
              <a:spLocks noChangeShapeType="1"/>
            </p:cNvSpPr>
            <p:nvPr/>
          </p:nvSpPr>
          <p:spPr bwMode="auto">
            <a:xfrm>
              <a:off x="4377" y="1686"/>
              <a:ext cx="0" cy="19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2" name="Line 7"/>
            <p:cNvSpPr>
              <a:spLocks noChangeShapeType="1"/>
            </p:cNvSpPr>
            <p:nvPr/>
          </p:nvSpPr>
          <p:spPr bwMode="auto">
            <a:xfrm>
              <a:off x="3491" y="1673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3" name="Line 8"/>
            <p:cNvSpPr>
              <a:spLocks noChangeShapeType="1"/>
            </p:cNvSpPr>
            <p:nvPr/>
          </p:nvSpPr>
          <p:spPr bwMode="auto">
            <a:xfrm>
              <a:off x="2887" y="2035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4" name="Text Box 9"/>
            <p:cNvSpPr txBox="1">
              <a:spLocks noChangeArrowheads="1"/>
            </p:cNvSpPr>
            <p:nvPr/>
          </p:nvSpPr>
          <p:spPr bwMode="auto">
            <a:xfrm>
              <a:off x="2835" y="1510"/>
              <a:ext cx="628" cy="3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</a:rPr>
                <a:t>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3</a:t>
              </a:r>
              <a:r>
                <a:rPr lang="en-US" altLang="zh-CN" sz="2000" dirty="0" smtClean="0">
                  <a:latin typeface="Times New Roman" pitchFamily="18" charset="0"/>
                </a:rPr>
                <a:t>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000" dirty="0" smtClean="0">
                  <a:latin typeface="Times New Roman" pitchFamily="18" charset="0"/>
                </a:rPr>
                <a:t>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1</a:t>
              </a:r>
              <a:endParaRPr lang="en-US" altLang="zh-CN" sz="2000" baseline="-25000" dirty="0">
                <a:latin typeface="Times New Roman" pitchFamily="18" charset="0"/>
              </a:endParaRPr>
            </a:p>
          </p:txBody>
        </p:sp>
        <p:sp>
          <p:nvSpPr>
            <p:cNvPr id="120885" name="Text Box 10"/>
            <p:cNvSpPr txBox="1">
              <a:spLocks noChangeArrowheads="1"/>
            </p:cNvSpPr>
            <p:nvPr/>
          </p:nvSpPr>
          <p:spPr bwMode="auto">
            <a:xfrm>
              <a:off x="3847" y="1286"/>
              <a:ext cx="9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20886" name="Text Box 11"/>
            <p:cNvSpPr txBox="1">
              <a:spLocks noChangeArrowheads="1"/>
            </p:cNvSpPr>
            <p:nvPr/>
          </p:nvSpPr>
          <p:spPr bwMode="auto">
            <a:xfrm>
              <a:off x="3767" y="1653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20887" name="Text Box 12"/>
            <p:cNvSpPr txBox="1">
              <a:spLocks noChangeArrowheads="1"/>
            </p:cNvSpPr>
            <p:nvPr/>
          </p:nvSpPr>
          <p:spPr bwMode="auto">
            <a:xfrm>
              <a:off x="4693" y="1653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20888" name="Text Box 13"/>
            <p:cNvSpPr txBox="1">
              <a:spLocks noChangeArrowheads="1"/>
            </p:cNvSpPr>
            <p:nvPr/>
          </p:nvSpPr>
          <p:spPr bwMode="auto">
            <a:xfrm>
              <a:off x="2908" y="2082"/>
              <a:ext cx="40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010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110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100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101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20889" name="Text Box 14"/>
            <p:cNvSpPr txBox="1">
              <a:spLocks noChangeArrowheads="1"/>
            </p:cNvSpPr>
            <p:nvPr/>
          </p:nvSpPr>
          <p:spPr bwMode="auto">
            <a:xfrm>
              <a:off x="3668" y="2082"/>
              <a:ext cx="644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010/0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100/0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101/0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000/1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000/0</a:t>
              </a:r>
            </a:p>
          </p:txBody>
        </p:sp>
        <p:sp>
          <p:nvSpPr>
            <p:cNvPr id="120890" name="Text Box 15"/>
            <p:cNvSpPr txBox="1">
              <a:spLocks noChangeArrowheads="1"/>
            </p:cNvSpPr>
            <p:nvPr/>
          </p:nvSpPr>
          <p:spPr bwMode="auto">
            <a:xfrm>
              <a:off x="4534" y="2082"/>
              <a:ext cx="776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110/0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101/0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100/0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000/0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000/1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33363" y="3171826"/>
            <a:ext cx="4083050" cy="3071812"/>
            <a:chOff x="2841" y="809"/>
            <a:chExt cx="2572" cy="2400"/>
          </a:xfrm>
        </p:grpSpPr>
        <p:sp>
          <p:nvSpPr>
            <p:cNvPr id="120865" name="Line 17"/>
            <p:cNvSpPr>
              <a:spLocks noChangeShapeType="1"/>
            </p:cNvSpPr>
            <p:nvPr/>
          </p:nvSpPr>
          <p:spPr bwMode="auto">
            <a:xfrm>
              <a:off x="2906" y="809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6" name="Line 18"/>
            <p:cNvSpPr>
              <a:spLocks noChangeShapeType="1"/>
            </p:cNvSpPr>
            <p:nvPr/>
          </p:nvSpPr>
          <p:spPr bwMode="auto">
            <a:xfrm>
              <a:off x="2951" y="3196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7" name="Line 19"/>
            <p:cNvSpPr>
              <a:spLocks noChangeShapeType="1"/>
            </p:cNvSpPr>
            <p:nvPr/>
          </p:nvSpPr>
          <p:spPr bwMode="auto">
            <a:xfrm>
              <a:off x="3497" y="809"/>
              <a:ext cx="0" cy="2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8" name="Line 20"/>
            <p:cNvSpPr>
              <a:spLocks noChangeShapeType="1"/>
            </p:cNvSpPr>
            <p:nvPr/>
          </p:nvSpPr>
          <p:spPr bwMode="auto">
            <a:xfrm>
              <a:off x="4383" y="1278"/>
              <a:ext cx="0" cy="19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9" name="Line 21"/>
            <p:cNvSpPr>
              <a:spLocks noChangeShapeType="1"/>
            </p:cNvSpPr>
            <p:nvPr/>
          </p:nvSpPr>
          <p:spPr bwMode="auto">
            <a:xfrm>
              <a:off x="3497" y="1265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0" name="Line 22"/>
            <p:cNvSpPr>
              <a:spLocks noChangeShapeType="1"/>
            </p:cNvSpPr>
            <p:nvPr/>
          </p:nvSpPr>
          <p:spPr bwMode="auto">
            <a:xfrm>
              <a:off x="2893" y="1627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1" name="Text Box 23"/>
            <p:cNvSpPr txBox="1">
              <a:spLocks noChangeArrowheads="1"/>
            </p:cNvSpPr>
            <p:nvPr/>
          </p:nvSpPr>
          <p:spPr bwMode="auto">
            <a:xfrm>
              <a:off x="2841" y="1056"/>
              <a:ext cx="50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0872" name="Text Box 24"/>
            <p:cNvSpPr txBox="1">
              <a:spLocks noChangeArrowheads="1"/>
            </p:cNvSpPr>
            <p:nvPr/>
          </p:nvSpPr>
          <p:spPr bwMode="auto">
            <a:xfrm>
              <a:off x="3853" y="878"/>
              <a:ext cx="9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20873" name="Text Box 25"/>
            <p:cNvSpPr txBox="1">
              <a:spLocks noChangeArrowheads="1"/>
            </p:cNvSpPr>
            <p:nvPr/>
          </p:nvSpPr>
          <p:spPr bwMode="auto">
            <a:xfrm>
              <a:off x="3773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20874" name="Text Box 26"/>
            <p:cNvSpPr txBox="1">
              <a:spLocks noChangeArrowheads="1"/>
            </p:cNvSpPr>
            <p:nvPr/>
          </p:nvSpPr>
          <p:spPr bwMode="auto">
            <a:xfrm>
              <a:off x="4699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20875" name="Text Box 27"/>
            <p:cNvSpPr txBox="1">
              <a:spLocks noChangeArrowheads="1"/>
            </p:cNvSpPr>
            <p:nvPr/>
          </p:nvSpPr>
          <p:spPr bwMode="auto">
            <a:xfrm>
              <a:off x="3001" y="1674"/>
              <a:ext cx="25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  <a:p>
              <a:r>
                <a:rPr lang="en-US" altLang="zh-CN" sz="2400">
                  <a:latin typeface="Times New Roman" pitchFamily="18" charset="0"/>
                </a:rPr>
                <a:t>E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20876" name="Text Box 28"/>
            <p:cNvSpPr txBox="1">
              <a:spLocks noChangeArrowheads="1"/>
            </p:cNvSpPr>
            <p:nvPr/>
          </p:nvSpPr>
          <p:spPr bwMode="auto">
            <a:xfrm>
              <a:off x="3674" y="1674"/>
              <a:ext cx="452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20877" name="Text Box 29"/>
            <p:cNvSpPr txBox="1">
              <a:spLocks noChangeArrowheads="1"/>
            </p:cNvSpPr>
            <p:nvPr/>
          </p:nvSpPr>
          <p:spPr bwMode="auto">
            <a:xfrm>
              <a:off x="4600" y="1674"/>
              <a:ext cx="40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32318" y="1129742"/>
            <a:ext cx="3608388" cy="1938338"/>
            <a:chOff x="2944" y="2354"/>
            <a:chExt cx="2273" cy="1221"/>
          </a:xfrm>
          <a:noFill/>
        </p:grpSpPr>
        <p:sp>
          <p:nvSpPr>
            <p:cNvPr id="120840" name="Text Box 31"/>
            <p:cNvSpPr txBox="1">
              <a:spLocks noChangeArrowheads="1"/>
            </p:cNvSpPr>
            <p:nvPr/>
          </p:nvSpPr>
          <p:spPr bwMode="auto">
            <a:xfrm>
              <a:off x="3015" y="2354"/>
              <a:ext cx="641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3</a:t>
              </a:r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</a:t>
              </a:r>
              <a:endParaRPr lang="en-US" altLang="zh-CN" sz="2400" baseline="-25000" dirty="0">
                <a:latin typeface="Times New Roman" pitchFamily="18" charset="0"/>
              </a:endParaRPr>
            </a:p>
          </p:txBody>
        </p:sp>
        <p:sp>
          <p:nvSpPr>
            <p:cNvPr id="120841" name="Text Box 32"/>
            <p:cNvSpPr txBox="1">
              <a:spLocks noChangeArrowheads="1"/>
            </p:cNvSpPr>
            <p:nvPr/>
          </p:nvSpPr>
          <p:spPr bwMode="auto">
            <a:xfrm>
              <a:off x="3458" y="2898"/>
              <a:ext cx="257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0842" name="Text Box 33"/>
            <p:cNvSpPr txBox="1">
              <a:spLocks noChangeArrowheads="1"/>
            </p:cNvSpPr>
            <p:nvPr/>
          </p:nvSpPr>
          <p:spPr bwMode="auto">
            <a:xfrm>
              <a:off x="3962" y="2898"/>
              <a:ext cx="246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0843" name="Text Box 34"/>
            <p:cNvSpPr txBox="1">
              <a:spLocks noChangeArrowheads="1"/>
            </p:cNvSpPr>
            <p:nvPr/>
          </p:nvSpPr>
          <p:spPr bwMode="auto">
            <a:xfrm>
              <a:off x="3436" y="2582"/>
              <a:ext cx="310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20844" name="Text Box 35"/>
            <p:cNvSpPr txBox="1">
              <a:spLocks noChangeArrowheads="1"/>
            </p:cNvSpPr>
            <p:nvPr/>
          </p:nvSpPr>
          <p:spPr bwMode="auto">
            <a:xfrm>
              <a:off x="3938" y="2582"/>
              <a:ext cx="310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20845" name="Text Box 36"/>
            <p:cNvSpPr txBox="1">
              <a:spLocks noChangeArrowheads="1"/>
            </p:cNvSpPr>
            <p:nvPr/>
          </p:nvSpPr>
          <p:spPr bwMode="auto">
            <a:xfrm>
              <a:off x="3074" y="2898"/>
              <a:ext cx="213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0846" name="Text Box 37"/>
            <p:cNvSpPr txBox="1">
              <a:spLocks noChangeArrowheads="1"/>
            </p:cNvSpPr>
            <p:nvPr/>
          </p:nvSpPr>
          <p:spPr bwMode="auto">
            <a:xfrm>
              <a:off x="3093" y="3242"/>
              <a:ext cx="213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0847" name="Line 38"/>
            <p:cNvSpPr>
              <a:spLocks noChangeShapeType="1"/>
            </p:cNvSpPr>
            <p:nvPr/>
          </p:nvSpPr>
          <p:spPr bwMode="auto">
            <a:xfrm>
              <a:off x="2981" y="2630"/>
              <a:ext cx="342" cy="233"/>
            </a:xfrm>
            <a:prstGeom prst="line">
              <a:avLst/>
            </a:prstGeom>
            <a:grp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8" name="Text Box 39"/>
            <p:cNvSpPr txBox="1">
              <a:spLocks noChangeArrowheads="1"/>
            </p:cNvSpPr>
            <p:nvPr/>
          </p:nvSpPr>
          <p:spPr bwMode="auto">
            <a:xfrm>
              <a:off x="2944" y="2639"/>
              <a:ext cx="321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grpSp>
          <p:nvGrpSpPr>
            <p:cNvPr id="120849" name="Group 40"/>
            <p:cNvGrpSpPr>
              <a:grpSpLocks/>
            </p:cNvGrpSpPr>
            <p:nvPr/>
          </p:nvGrpSpPr>
          <p:grpSpPr bwMode="auto">
            <a:xfrm>
              <a:off x="3337" y="2856"/>
              <a:ext cx="1880" cy="719"/>
              <a:chOff x="2652" y="1704"/>
              <a:chExt cx="2400" cy="1200"/>
            </a:xfrm>
            <a:grpFill/>
          </p:grpSpPr>
          <p:grpSp>
            <p:nvGrpSpPr>
              <p:cNvPr id="120855" name="Group 41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  <a:grpFill/>
            </p:grpSpPr>
            <p:sp>
              <p:nvSpPr>
                <p:cNvPr id="120861" name="Rectangle 42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62" name="Rectangle 43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63" name="Rectangle 44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64" name="Rectangle 45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856" name="Group 46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  <a:grpFill/>
            </p:grpSpPr>
            <p:sp>
              <p:nvSpPr>
                <p:cNvPr id="120857" name="Rectangle 47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58" name="Rectangle 48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59" name="Rectangle 49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60" name="Rectangle 50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20850" name="Text Box 51"/>
            <p:cNvSpPr txBox="1">
              <a:spLocks noChangeArrowheads="1"/>
            </p:cNvSpPr>
            <p:nvPr/>
          </p:nvSpPr>
          <p:spPr bwMode="auto">
            <a:xfrm>
              <a:off x="4367" y="2589"/>
              <a:ext cx="303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20851" name="Text Box 52"/>
            <p:cNvSpPr txBox="1">
              <a:spLocks noChangeArrowheads="1"/>
            </p:cNvSpPr>
            <p:nvPr/>
          </p:nvSpPr>
          <p:spPr bwMode="auto">
            <a:xfrm>
              <a:off x="4802" y="2589"/>
              <a:ext cx="310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0852" name="Text Box 53"/>
            <p:cNvSpPr txBox="1">
              <a:spLocks noChangeArrowheads="1"/>
            </p:cNvSpPr>
            <p:nvPr/>
          </p:nvSpPr>
          <p:spPr bwMode="auto">
            <a:xfrm>
              <a:off x="4428" y="2891"/>
              <a:ext cx="246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0853" name="Text Box 54"/>
            <p:cNvSpPr txBox="1">
              <a:spLocks noChangeArrowheads="1"/>
            </p:cNvSpPr>
            <p:nvPr/>
          </p:nvSpPr>
          <p:spPr bwMode="auto">
            <a:xfrm>
              <a:off x="4858" y="2891"/>
              <a:ext cx="257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0854" name="Text Box 55"/>
            <p:cNvSpPr txBox="1">
              <a:spLocks noChangeArrowheads="1"/>
            </p:cNvSpPr>
            <p:nvPr/>
          </p:nvSpPr>
          <p:spPr bwMode="auto">
            <a:xfrm>
              <a:off x="4886" y="3241"/>
              <a:ext cx="234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A6D37-60E3-4229-8902-C17EC0BB1928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336551" y="1366203"/>
            <a:ext cx="1745991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 smtClean="0">
                <a:latin typeface="Times New Roman" pitchFamily="18" charset="0"/>
                <a:sym typeface="Monotype Sorts"/>
              </a:rPr>
              <a:t>状态编码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6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时序逻辑电路设计实例</a:t>
            </a:r>
          </a:p>
        </p:txBody>
      </p:sp>
    </p:spTree>
    <p:extLst>
      <p:ext uri="{BB962C8B-B14F-4D97-AF65-F5344CB8AC3E}">
        <p14:creationId xmlns:p14="http://schemas.microsoft.com/office/powerpoint/2010/main" val="3561835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最小成本状态转移表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2A269-E442-4306-A955-B8891B9E13FC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12185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218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5D451F-D455-4309-87FA-CBE822C02AB6}" type="slidenum">
              <a:rPr lang="zh-CN" altLang="en-US" smtClean="0">
                <a:latin typeface="Arial" pitchFamily="34" charset="0"/>
              </a:rPr>
              <a:pPr/>
              <a:t>38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815" y="1445364"/>
            <a:ext cx="3977686" cy="4506203"/>
            <a:chOff x="2835" y="1209"/>
            <a:chExt cx="1809" cy="2156"/>
          </a:xfrm>
        </p:grpSpPr>
        <p:sp>
          <p:nvSpPr>
            <p:cNvPr id="121862" name="Line 3"/>
            <p:cNvSpPr>
              <a:spLocks noChangeShapeType="1"/>
            </p:cNvSpPr>
            <p:nvPr/>
          </p:nvSpPr>
          <p:spPr bwMode="auto">
            <a:xfrm flipV="1">
              <a:off x="2900" y="1209"/>
              <a:ext cx="1744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3" name="Line 4"/>
            <p:cNvSpPr>
              <a:spLocks noChangeShapeType="1"/>
            </p:cNvSpPr>
            <p:nvPr/>
          </p:nvSpPr>
          <p:spPr bwMode="auto">
            <a:xfrm>
              <a:off x="2917" y="3339"/>
              <a:ext cx="1608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4" name="Line 5"/>
            <p:cNvSpPr>
              <a:spLocks noChangeShapeType="1"/>
            </p:cNvSpPr>
            <p:nvPr/>
          </p:nvSpPr>
          <p:spPr bwMode="auto">
            <a:xfrm>
              <a:off x="3391" y="1213"/>
              <a:ext cx="0" cy="2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5" name="Line 6"/>
            <p:cNvSpPr>
              <a:spLocks noChangeShapeType="1"/>
            </p:cNvSpPr>
            <p:nvPr/>
          </p:nvSpPr>
          <p:spPr bwMode="auto">
            <a:xfrm>
              <a:off x="4071" y="1482"/>
              <a:ext cx="0" cy="18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6" name="Line 7"/>
            <p:cNvSpPr>
              <a:spLocks noChangeShapeType="1"/>
            </p:cNvSpPr>
            <p:nvPr/>
          </p:nvSpPr>
          <p:spPr bwMode="auto">
            <a:xfrm>
              <a:off x="3506" y="1482"/>
              <a:ext cx="1138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7" name="Line 8"/>
            <p:cNvSpPr>
              <a:spLocks noChangeShapeType="1"/>
            </p:cNvSpPr>
            <p:nvPr/>
          </p:nvSpPr>
          <p:spPr bwMode="auto">
            <a:xfrm flipV="1">
              <a:off x="2835" y="1865"/>
              <a:ext cx="1809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8" name="Text Box 9"/>
            <p:cNvSpPr txBox="1">
              <a:spLocks noChangeArrowheads="1"/>
            </p:cNvSpPr>
            <p:nvPr/>
          </p:nvSpPr>
          <p:spPr bwMode="auto">
            <a:xfrm>
              <a:off x="2835" y="1510"/>
              <a:ext cx="528" cy="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3</a:t>
              </a:r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endParaRPr lang="en-US" altLang="zh-CN" sz="2400" baseline="-25000" dirty="0">
                <a:latin typeface="Times New Roman" pitchFamily="18" charset="0"/>
              </a:endParaRPr>
            </a:p>
          </p:txBody>
        </p:sp>
        <p:sp>
          <p:nvSpPr>
            <p:cNvPr id="121869" name="Text Box 10"/>
            <p:cNvSpPr txBox="1">
              <a:spLocks noChangeArrowheads="1"/>
            </p:cNvSpPr>
            <p:nvPr/>
          </p:nvSpPr>
          <p:spPr bwMode="auto">
            <a:xfrm>
              <a:off x="3847" y="1286"/>
              <a:ext cx="678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21870" name="Text Box 11"/>
            <p:cNvSpPr txBox="1">
              <a:spLocks noChangeArrowheads="1"/>
            </p:cNvSpPr>
            <p:nvPr/>
          </p:nvSpPr>
          <p:spPr bwMode="auto">
            <a:xfrm>
              <a:off x="3544" y="1569"/>
              <a:ext cx="293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itchFamily="18" charset="0"/>
                </a:rPr>
                <a:t>x</a:t>
              </a:r>
              <a:r>
                <a:rPr lang="en-US" altLang="zh-CN" sz="2400" dirty="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21871" name="Text Box 12"/>
            <p:cNvSpPr txBox="1">
              <a:spLocks noChangeArrowheads="1"/>
            </p:cNvSpPr>
            <p:nvPr/>
          </p:nvSpPr>
          <p:spPr bwMode="auto">
            <a:xfrm>
              <a:off x="4157" y="1569"/>
              <a:ext cx="293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itchFamily="18" charset="0"/>
                </a:rPr>
                <a:t>x</a:t>
              </a:r>
              <a:r>
                <a:rPr lang="en-US" altLang="zh-CN" sz="2400" dirty="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21872" name="Text Box 13"/>
            <p:cNvSpPr txBox="1">
              <a:spLocks noChangeArrowheads="1"/>
            </p:cNvSpPr>
            <p:nvPr/>
          </p:nvSpPr>
          <p:spPr bwMode="auto">
            <a:xfrm>
              <a:off x="2908" y="1907"/>
              <a:ext cx="330" cy="14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000</a:t>
              </a:r>
            </a:p>
            <a:p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001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010</a:t>
              </a:r>
            </a:p>
            <a:p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011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100</a:t>
              </a:r>
              <a:endParaRPr lang="en-US" altLang="zh-CN" sz="24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400" dirty="0" smtClean="0">
                  <a:latin typeface="Times New Roman" pitchFamily="18" charset="0"/>
                </a:rPr>
                <a:t>101 </a:t>
              </a:r>
              <a:endParaRPr lang="en-US" altLang="zh-CN" sz="2400" dirty="0">
                <a:latin typeface="Times New Roman" pitchFamily="18" charset="0"/>
              </a:endParaRPr>
            </a:p>
            <a:p>
              <a:r>
                <a:rPr lang="en-US" altLang="zh-CN" sz="2400" dirty="0">
                  <a:latin typeface="Times New Roman" pitchFamily="18" charset="0"/>
                </a:rPr>
                <a:t>110</a:t>
              </a:r>
            </a:p>
            <a:p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121873" name="Text Box 14"/>
            <p:cNvSpPr txBox="1">
              <a:spLocks noChangeArrowheads="1"/>
            </p:cNvSpPr>
            <p:nvPr/>
          </p:nvSpPr>
          <p:spPr bwMode="auto">
            <a:xfrm>
              <a:off x="3504" y="1891"/>
              <a:ext cx="449" cy="14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010/0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4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400" dirty="0">
                  <a:latin typeface="Times New Roman" pitchFamily="18" charset="0"/>
                </a:rPr>
                <a:t>100/0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4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400" dirty="0">
                  <a:latin typeface="Times New Roman" pitchFamily="18" charset="0"/>
                </a:rPr>
                <a:t>000/1 000/0 101/0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121874" name="Text Box 15"/>
            <p:cNvSpPr txBox="1">
              <a:spLocks noChangeArrowheads="1"/>
            </p:cNvSpPr>
            <p:nvPr/>
          </p:nvSpPr>
          <p:spPr bwMode="auto">
            <a:xfrm>
              <a:off x="4132" y="1871"/>
              <a:ext cx="428" cy="14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110/0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4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400" dirty="0">
                  <a:latin typeface="Times New Roman" pitchFamily="18" charset="0"/>
                </a:rPr>
                <a:t>101/0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4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400" dirty="0">
                  <a:latin typeface="Times New Roman" pitchFamily="18" charset="0"/>
                </a:rPr>
                <a:t>000/0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000/1 100/0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92080" y="1124744"/>
            <a:ext cx="2998297" cy="5498989"/>
            <a:chOff x="5077697" y="1171384"/>
            <a:chExt cx="2998297" cy="5498989"/>
          </a:xfrm>
        </p:grpSpPr>
        <p:sp>
          <p:nvSpPr>
            <p:cNvPr id="21" name="Line 3"/>
            <p:cNvSpPr>
              <a:spLocks noChangeShapeType="1"/>
            </p:cNvSpPr>
            <p:nvPr/>
          </p:nvSpPr>
          <p:spPr bwMode="auto">
            <a:xfrm>
              <a:off x="5334960" y="1179744"/>
              <a:ext cx="2728750" cy="188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V="1">
              <a:off x="5279989" y="6616031"/>
              <a:ext cx="2684773" cy="8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6414586" y="1171384"/>
              <a:ext cx="0" cy="5478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5077697" y="1691813"/>
              <a:ext cx="2986013" cy="459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5189837" y="1259167"/>
              <a:ext cx="1125629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x</a:t>
              </a:r>
              <a:r>
                <a:rPr lang="en-US" altLang="zh-CN" sz="2000" dirty="0" smtClean="0">
                  <a:latin typeface="Times New Roman" pitchFamily="18" charset="0"/>
                </a:rPr>
                <a:t>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3</a:t>
              </a:r>
              <a:r>
                <a:rPr lang="en-US" altLang="zh-CN" sz="2000" dirty="0" smtClean="0">
                  <a:latin typeface="Times New Roman" pitchFamily="18" charset="0"/>
                </a:rPr>
                <a:t>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000" dirty="0" smtClean="0">
                  <a:latin typeface="Times New Roman" pitchFamily="18" charset="0"/>
                </a:rPr>
                <a:t>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1</a:t>
              </a:r>
              <a:endParaRPr lang="en-US" altLang="zh-CN" sz="2000" baseline="-25000" dirty="0">
                <a:latin typeface="Times New Roman" pitchFamily="18" charset="0"/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6466258" y="1276341"/>
              <a:ext cx="1609736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</a:rPr>
                <a:t>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3</a:t>
              </a:r>
              <a:r>
                <a:rPr lang="en-US" altLang="zh-CN" sz="2000" dirty="0" smtClean="0">
                  <a:latin typeface="Times New Roman" pitchFamily="18" charset="0"/>
                </a:rPr>
                <a:t>*Q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000" dirty="0" smtClean="0">
                  <a:latin typeface="Times New Roman" pitchFamily="18" charset="0"/>
                </a:rPr>
                <a:t>*Q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000" dirty="0" smtClean="0">
                  <a:latin typeface="Times New Roman" pitchFamily="18" charset="0"/>
                </a:rPr>
                <a:t>*/Z</a:t>
              </a:r>
              <a:endParaRPr lang="en-US" altLang="zh-CN" sz="2000" baseline="-25000" dirty="0">
                <a:latin typeface="Times New Roman" pitchFamily="18" charset="0"/>
              </a:endParaRP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5416317" y="1691813"/>
              <a:ext cx="725614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</a:rPr>
                <a:t>0000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0001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0010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0011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0101 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0110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0111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6663054" y="1683453"/>
              <a:ext cx="987275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010/0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000/1 000/0 101/0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6636668" y="4116301"/>
              <a:ext cx="941100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110/0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000/0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000/1 100/0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5375974" y="4113255"/>
              <a:ext cx="725614" cy="25545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</a:rPr>
                <a:t>1000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1001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1010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1011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1101 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1110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1111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4130501" y="3501008"/>
            <a:ext cx="947196" cy="612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90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7035C-D5FA-43B9-830D-25BA7B5F7DC1}" type="slidenum">
              <a:rPr lang="zh-CN" altLang="en-US" smtClean="0">
                <a:latin typeface="Arial" pitchFamily="34" charset="0"/>
              </a:rPr>
              <a:pPr/>
              <a:t>39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90763" y="396875"/>
            <a:ext cx="3425825" cy="3314700"/>
            <a:chOff x="363" y="202"/>
            <a:chExt cx="2158" cy="2088"/>
          </a:xfrm>
        </p:grpSpPr>
        <p:sp>
          <p:nvSpPr>
            <p:cNvPr id="123002" name="AutoShape 3"/>
            <p:cNvSpPr>
              <a:spLocks noChangeArrowheads="1"/>
            </p:cNvSpPr>
            <p:nvPr/>
          </p:nvSpPr>
          <p:spPr bwMode="auto">
            <a:xfrm>
              <a:off x="892" y="1405"/>
              <a:ext cx="1543" cy="63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3" name="AutoShape 4"/>
            <p:cNvSpPr>
              <a:spLocks noChangeArrowheads="1"/>
            </p:cNvSpPr>
            <p:nvPr/>
          </p:nvSpPr>
          <p:spPr bwMode="auto">
            <a:xfrm>
              <a:off x="2139" y="621"/>
              <a:ext cx="334" cy="1384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4" name="Line 5"/>
            <p:cNvSpPr>
              <a:spLocks noChangeShapeType="1"/>
            </p:cNvSpPr>
            <p:nvPr/>
          </p:nvSpPr>
          <p:spPr bwMode="auto">
            <a:xfrm>
              <a:off x="874" y="956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5" name="Text Box 6"/>
            <p:cNvSpPr txBox="1">
              <a:spLocks noChangeArrowheads="1"/>
            </p:cNvSpPr>
            <p:nvPr/>
          </p:nvSpPr>
          <p:spPr bwMode="auto">
            <a:xfrm>
              <a:off x="917" y="342"/>
              <a:ext cx="1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00     01     11     10</a:t>
              </a:r>
            </a:p>
          </p:txBody>
        </p:sp>
        <p:sp>
          <p:nvSpPr>
            <p:cNvPr id="123006" name="Text Box 7"/>
            <p:cNvSpPr txBox="1">
              <a:spLocks noChangeArrowheads="1"/>
            </p:cNvSpPr>
            <p:nvPr/>
          </p:nvSpPr>
          <p:spPr bwMode="auto">
            <a:xfrm>
              <a:off x="534" y="521"/>
              <a:ext cx="339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00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3007" name="Text Box 8"/>
            <p:cNvSpPr txBox="1">
              <a:spLocks noChangeArrowheads="1"/>
            </p:cNvSpPr>
            <p:nvPr/>
          </p:nvSpPr>
          <p:spPr bwMode="auto">
            <a:xfrm>
              <a:off x="624" y="202"/>
              <a:ext cx="3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itchFamily="18" charset="0"/>
                </a:rPr>
                <a:t>xQ</a:t>
              </a:r>
              <a:r>
                <a:rPr lang="en-US" altLang="zh-CN" i="1" baseline="-25000" dirty="0" smtClean="0">
                  <a:latin typeface="Times New Roman" pitchFamily="18" charset="0"/>
                </a:rPr>
                <a:t>3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123008" name="Text Box 9"/>
            <p:cNvSpPr txBox="1">
              <a:spLocks noChangeArrowheads="1"/>
            </p:cNvSpPr>
            <p:nvPr/>
          </p:nvSpPr>
          <p:spPr bwMode="auto">
            <a:xfrm>
              <a:off x="363" y="427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itchFamily="18" charset="0"/>
                </a:rPr>
                <a:t>Q</a:t>
              </a:r>
              <a:r>
                <a:rPr lang="en-US" altLang="zh-CN" i="1" baseline="-25000" dirty="0" smtClean="0">
                  <a:latin typeface="Times New Roman" pitchFamily="18" charset="0"/>
                </a:rPr>
                <a:t>2</a:t>
              </a:r>
              <a:r>
                <a:rPr lang="en-US" altLang="zh-CN" i="1" dirty="0" smtClean="0">
                  <a:latin typeface="Times New Roman" pitchFamily="18" charset="0"/>
                </a:rPr>
                <a:t>Q</a:t>
              </a:r>
              <a:r>
                <a:rPr lang="en-US" altLang="zh-CN" i="1" baseline="-25000" dirty="0" smtClean="0">
                  <a:latin typeface="Times New Roman" pitchFamily="18" charset="0"/>
                </a:rPr>
                <a:t>1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grpSp>
          <p:nvGrpSpPr>
            <p:cNvPr id="123009" name="Group 10"/>
            <p:cNvGrpSpPr>
              <a:grpSpLocks/>
            </p:cNvGrpSpPr>
            <p:nvPr/>
          </p:nvGrpSpPr>
          <p:grpSpPr bwMode="auto">
            <a:xfrm>
              <a:off x="856" y="577"/>
              <a:ext cx="1635" cy="1495"/>
              <a:chOff x="520" y="702"/>
              <a:chExt cx="1281" cy="1403"/>
            </a:xfrm>
          </p:grpSpPr>
          <p:sp>
            <p:nvSpPr>
              <p:cNvPr id="123030" name="Rectangle 11"/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031" name="Group 12"/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123032" name="Line 13"/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33" name="Line 14"/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34" name="Line 15"/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010" name="Line 16"/>
            <p:cNvSpPr>
              <a:spLocks noChangeShapeType="1"/>
            </p:cNvSpPr>
            <p:nvPr/>
          </p:nvSpPr>
          <p:spPr bwMode="auto">
            <a:xfrm>
              <a:off x="874" y="1327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1" name="Line 17"/>
            <p:cNvSpPr>
              <a:spLocks noChangeShapeType="1"/>
            </p:cNvSpPr>
            <p:nvPr/>
          </p:nvSpPr>
          <p:spPr bwMode="auto">
            <a:xfrm>
              <a:off x="857" y="1741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2" name="Rectangle 18"/>
            <p:cNvSpPr>
              <a:spLocks noChangeArrowheads="1"/>
            </p:cNvSpPr>
            <p:nvPr/>
          </p:nvSpPr>
          <p:spPr bwMode="auto">
            <a:xfrm>
              <a:off x="1433" y="174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13" name="Rectangle 19"/>
            <p:cNvSpPr>
              <a:spLocks noChangeArrowheads="1"/>
            </p:cNvSpPr>
            <p:nvPr/>
          </p:nvSpPr>
          <p:spPr bwMode="auto">
            <a:xfrm>
              <a:off x="979" y="1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14" name="Rectangle 20"/>
            <p:cNvSpPr>
              <a:spLocks noChangeArrowheads="1"/>
            </p:cNvSpPr>
            <p:nvPr/>
          </p:nvSpPr>
          <p:spPr bwMode="auto">
            <a:xfrm>
              <a:off x="1387" y="140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15" name="Rectangle 21"/>
            <p:cNvSpPr>
              <a:spLocks noChangeArrowheads="1"/>
            </p:cNvSpPr>
            <p:nvPr/>
          </p:nvSpPr>
          <p:spPr bwMode="auto">
            <a:xfrm>
              <a:off x="946" y="140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16" name="Text Box 22"/>
            <p:cNvSpPr txBox="1">
              <a:spLocks noChangeArrowheads="1"/>
            </p:cNvSpPr>
            <p:nvPr/>
          </p:nvSpPr>
          <p:spPr bwMode="auto">
            <a:xfrm>
              <a:off x="1797" y="594"/>
              <a:ext cx="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17" name="Rectangle 23"/>
            <p:cNvSpPr>
              <a:spLocks noChangeArrowheads="1"/>
            </p:cNvSpPr>
            <p:nvPr/>
          </p:nvSpPr>
          <p:spPr bwMode="auto">
            <a:xfrm>
              <a:off x="1395" y="102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18" name="Rectangle 24"/>
            <p:cNvSpPr>
              <a:spLocks noChangeArrowheads="1"/>
            </p:cNvSpPr>
            <p:nvPr/>
          </p:nvSpPr>
          <p:spPr bwMode="auto">
            <a:xfrm>
              <a:off x="964" y="102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19" name="Text Box 25"/>
            <p:cNvSpPr txBox="1">
              <a:spLocks noChangeArrowheads="1"/>
            </p:cNvSpPr>
            <p:nvPr/>
          </p:nvSpPr>
          <p:spPr bwMode="auto">
            <a:xfrm>
              <a:off x="1797" y="1022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20" name="Line 26"/>
            <p:cNvSpPr>
              <a:spLocks noChangeShapeType="1"/>
            </p:cNvSpPr>
            <p:nvPr/>
          </p:nvSpPr>
          <p:spPr bwMode="auto">
            <a:xfrm>
              <a:off x="569" y="306"/>
              <a:ext cx="285" cy="2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1" name="Text Box 27" descr="羊皮纸"/>
            <p:cNvSpPr txBox="1">
              <a:spLocks noChangeArrowheads="1"/>
            </p:cNvSpPr>
            <p:nvPr/>
          </p:nvSpPr>
          <p:spPr bwMode="auto">
            <a:xfrm>
              <a:off x="1380" y="2056"/>
              <a:ext cx="341" cy="2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i="1" dirty="0" smtClean="0">
                  <a:latin typeface="Times New Roman" pitchFamily="18" charset="0"/>
                </a:rPr>
                <a:t>Q</a:t>
              </a:r>
              <a:r>
                <a:rPr lang="en-US" altLang="zh-CN" i="1" baseline="-25000" dirty="0" smtClean="0">
                  <a:latin typeface="Times New Roman" pitchFamily="18" charset="0"/>
                </a:rPr>
                <a:t>3</a:t>
              </a:r>
              <a:r>
                <a:rPr lang="en-US" altLang="zh-CN" i="1" dirty="0">
                  <a:latin typeface="Times New Roman" pitchFamily="18" charset="0"/>
                </a:rPr>
                <a:t>*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123022" name="Text Box 28" descr="羊皮纸"/>
            <p:cNvSpPr txBox="1">
              <a:spLocks noChangeArrowheads="1"/>
            </p:cNvSpPr>
            <p:nvPr/>
          </p:nvSpPr>
          <p:spPr bwMode="auto">
            <a:xfrm>
              <a:off x="973" y="60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23" name="Text Box 29" descr="羊皮纸"/>
            <p:cNvSpPr txBox="1">
              <a:spLocks noChangeArrowheads="1"/>
            </p:cNvSpPr>
            <p:nvPr/>
          </p:nvSpPr>
          <p:spPr bwMode="auto">
            <a:xfrm>
              <a:off x="1391" y="60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24" name="Text Box 30" descr="羊皮纸"/>
            <p:cNvSpPr txBox="1">
              <a:spLocks noChangeArrowheads="1"/>
            </p:cNvSpPr>
            <p:nvPr/>
          </p:nvSpPr>
          <p:spPr bwMode="auto">
            <a:xfrm>
              <a:off x="2206" y="612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25" name="Text Box 31" descr="羊皮纸"/>
            <p:cNvSpPr txBox="1">
              <a:spLocks noChangeArrowheads="1"/>
            </p:cNvSpPr>
            <p:nvPr/>
          </p:nvSpPr>
          <p:spPr bwMode="auto">
            <a:xfrm>
              <a:off x="2186" y="1004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26" name="Text Box 32" descr="羊皮纸"/>
            <p:cNvSpPr txBox="1">
              <a:spLocks noChangeArrowheads="1"/>
            </p:cNvSpPr>
            <p:nvPr/>
          </p:nvSpPr>
          <p:spPr bwMode="auto">
            <a:xfrm>
              <a:off x="1778" y="1407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27" name="Text Box 33" descr="羊皮纸"/>
            <p:cNvSpPr txBox="1">
              <a:spLocks noChangeArrowheads="1"/>
            </p:cNvSpPr>
            <p:nvPr/>
          </p:nvSpPr>
          <p:spPr bwMode="auto">
            <a:xfrm>
              <a:off x="2183" y="1407"/>
              <a:ext cx="15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28" name="Text Box 34" descr="羊皮纸"/>
            <p:cNvSpPr txBox="1">
              <a:spLocks noChangeArrowheads="1"/>
            </p:cNvSpPr>
            <p:nvPr/>
          </p:nvSpPr>
          <p:spPr bwMode="auto">
            <a:xfrm>
              <a:off x="1811" y="1754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29" name="Text Box 35" descr="羊皮纸"/>
            <p:cNvSpPr txBox="1">
              <a:spLocks noChangeArrowheads="1"/>
            </p:cNvSpPr>
            <p:nvPr/>
          </p:nvSpPr>
          <p:spPr bwMode="auto">
            <a:xfrm>
              <a:off x="2197" y="1742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295525" y="3395663"/>
            <a:ext cx="3425825" cy="3314700"/>
            <a:chOff x="354" y="2139"/>
            <a:chExt cx="2158" cy="2088"/>
          </a:xfrm>
        </p:grpSpPr>
        <p:sp>
          <p:nvSpPr>
            <p:cNvPr id="122969" name="AutoShape 37"/>
            <p:cNvSpPr>
              <a:spLocks noChangeArrowheads="1"/>
            </p:cNvSpPr>
            <p:nvPr/>
          </p:nvSpPr>
          <p:spPr bwMode="auto">
            <a:xfrm>
              <a:off x="1343" y="3355"/>
              <a:ext cx="316" cy="609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0" name="AutoShape 38"/>
            <p:cNvSpPr>
              <a:spLocks noChangeArrowheads="1"/>
            </p:cNvSpPr>
            <p:nvPr/>
          </p:nvSpPr>
          <p:spPr bwMode="auto">
            <a:xfrm>
              <a:off x="2130" y="3339"/>
              <a:ext cx="334" cy="60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1" name="Line 39"/>
            <p:cNvSpPr>
              <a:spLocks noChangeShapeType="1"/>
            </p:cNvSpPr>
            <p:nvPr/>
          </p:nvSpPr>
          <p:spPr bwMode="auto">
            <a:xfrm>
              <a:off x="865" y="2893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2" name="Text Box 40"/>
            <p:cNvSpPr txBox="1">
              <a:spLocks noChangeArrowheads="1"/>
            </p:cNvSpPr>
            <p:nvPr/>
          </p:nvSpPr>
          <p:spPr bwMode="auto">
            <a:xfrm>
              <a:off x="908" y="2279"/>
              <a:ext cx="1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00     01     11     10</a:t>
              </a:r>
            </a:p>
          </p:txBody>
        </p:sp>
        <p:sp>
          <p:nvSpPr>
            <p:cNvPr id="122973" name="Text Box 41"/>
            <p:cNvSpPr txBox="1">
              <a:spLocks noChangeArrowheads="1"/>
            </p:cNvSpPr>
            <p:nvPr/>
          </p:nvSpPr>
          <p:spPr bwMode="auto">
            <a:xfrm>
              <a:off x="525" y="2458"/>
              <a:ext cx="339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00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2974" name="Text Box 42"/>
            <p:cNvSpPr txBox="1">
              <a:spLocks noChangeArrowheads="1"/>
            </p:cNvSpPr>
            <p:nvPr/>
          </p:nvSpPr>
          <p:spPr bwMode="auto">
            <a:xfrm>
              <a:off x="615" y="2139"/>
              <a:ext cx="3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xQ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2975" name="Text Box 43"/>
            <p:cNvSpPr txBox="1">
              <a:spLocks noChangeArrowheads="1"/>
            </p:cNvSpPr>
            <p:nvPr/>
          </p:nvSpPr>
          <p:spPr bwMode="auto">
            <a:xfrm>
              <a:off x="354" y="2335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22976" name="Group 44"/>
            <p:cNvGrpSpPr>
              <a:grpSpLocks/>
            </p:cNvGrpSpPr>
            <p:nvPr/>
          </p:nvGrpSpPr>
          <p:grpSpPr bwMode="auto">
            <a:xfrm>
              <a:off x="847" y="2514"/>
              <a:ext cx="1635" cy="1495"/>
              <a:chOff x="520" y="702"/>
              <a:chExt cx="1281" cy="1403"/>
            </a:xfrm>
          </p:grpSpPr>
          <p:sp>
            <p:nvSpPr>
              <p:cNvPr id="122997" name="Rectangle 45"/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2998" name="Group 46"/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122999" name="Line 47"/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00" name="Line 48"/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01" name="Line 49"/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2977" name="Line 50"/>
            <p:cNvSpPr>
              <a:spLocks noChangeShapeType="1"/>
            </p:cNvSpPr>
            <p:nvPr/>
          </p:nvSpPr>
          <p:spPr bwMode="auto">
            <a:xfrm>
              <a:off x="865" y="3264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8" name="Line 51"/>
            <p:cNvSpPr>
              <a:spLocks noChangeShapeType="1"/>
            </p:cNvSpPr>
            <p:nvPr/>
          </p:nvSpPr>
          <p:spPr bwMode="auto">
            <a:xfrm>
              <a:off x="848" y="3678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9" name="Rectangle 52"/>
            <p:cNvSpPr>
              <a:spLocks noChangeArrowheads="1"/>
            </p:cNvSpPr>
            <p:nvPr/>
          </p:nvSpPr>
          <p:spPr bwMode="auto">
            <a:xfrm>
              <a:off x="1424" y="368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80" name="Rectangle 53"/>
            <p:cNvSpPr>
              <a:spLocks noChangeArrowheads="1"/>
            </p:cNvSpPr>
            <p:nvPr/>
          </p:nvSpPr>
          <p:spPr bwMode="auto">
            <a:xfrm>
              <a:off x="970" y="3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81" name="Rectangle 54"/>
            <p:cNvSpPr>
              <a:spLocks noChangeArrowheads="1"/>
            </p:cNvSpPr>
            <p:nvPr/>
          </p:nvSpPr>
          <p:spPr bwMode="auto">
            <a:xfrm>
              <a:off x="1378" y="33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82" name="Rectangle 55"/>
            <p:cNvSpPr>
              <a:spLocks noChangeArrowheads="1"/>
            </p:cNvSpPr>
            <p:nvPr/>
          </p:nvSpPr>
          <p:spPr bwMode="auto">
            <a:xfrm>
              <a:off x="937" y="33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83" name="Text Box 56"/>
            <p:cNvSpPr txBox="1">
              <a:spLocks noChangeArrowheads="1"/>
            </p:cNvSpPr>
            <p:nvPr/>
          </p:nvSpPr>
          <p:spPr bwMode="auto">
            <a:xfrm>
              <a:off x="1788" y="2531"/>
              <a:ext cx="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84" name="Rectangle 57"/>
            <p:cNvSpPr>
              <a:spLocks noChangeArrowheads="1"/>
            </p:cNvSpPr>
            <p:nvPr/>
          </p:nvSpPr>
          <p:spPr bwMode="auto">
            <a:xfrm>
              <a:off x="1386" y="29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85" name="Rectangle 58"/>
            <p:cNvSpPr>
              <a:spLocks noChangeArrowheads="1"/>
            </p:cNvSpPr>
            <p:nvPr/>
          </p:nvSpPr>
          <p:spPr bwMode="auto">
            <a:xfrm>
              <a:off x="955" y="29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86" name="Text Box 59"/>
            <p:cNvSpPr txBox="1">
              <a:spLocks noChangeArrowheads="1"/>
            </p:cNvSpPr>
            <p:nvPr/>
          </p:nvSpPr>
          <p:spPr bwMode="auto">
            <a:xfrm>
              <a:off x="1788" y="2959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87" name="Line 60"/>
            <p:cNvSpPr>
              <a:spLocks noChangeShapeType="1"/>
            </p:cNvSpPr>
            <p:nvPr/>
          </p:nvSpPr>
          <p:spPr bwMode="auto">
            <a:xfrm>
              <a:off x="560" y="2243"/>
              <a:ext cx="285" cy="2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8" name="Text Box 61" descr="羊皮纸"/>
            <p:cNvSpPr txBox="1">
              <a:spLocks noChangeArrowheads="1"/>
            </p:cNvSpPr>
            <p:nvPr/>
          </p:nvSpPr>
          <p:spPr bwMode="auto">
            <a:xfrm>
              <a:off x="1371" y="3993"/>
              <a:ext cx="341" cy="2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i="1" dirty="0" smtClean="0">
                  <a:latin typeface="Times New Roman" pitchFamily="18" charset="0"/>
                </a:rPr>
                <a:t>Q</a:t>
              </a:r>
              <a:r>
                <a:rPr lang="en-US" altLang="zh-CN" i="1" baseline="-25000" dirty="0" smtClean="0">
                  <a:latin typeface="Times New Roman" pitchFamily="18" charset="0"/>
                </a:rPr>
                <a:t>1</a:t>
              </a:r>
              <a:r>
                <a:rPr lang="en-US" altLang="zh-CN" i="1" dirty="0">
                  <a:latin typeface="Times New Roman" pitchFamily="18" charset="0"/>
                </a:rPr>
                <a:t>*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122989" name="Text Box 62" descr="羊皮纸"/>
            <p:cNvSpPr txBox="1">
              <a:spLocks noChangeArrowheads="1"/>
            </p:cNvSpPr>
            <p:nvPr/>
          </p:nvSpPr>
          <p:spPr bwMode="auto">
            <a:xfrm>
              <a:off x="964" y="253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90" name="Text Box 63" descr="羊皮纸"/>
            <p:cNvSpPr txBox="1">
              <a:spLocks noChangeArrowheads="1"/>
            </p:cNvSpPr>
            <p:nvPr/>
          </p:nvSpPr>
          <p:spPr bwMode="auto">
            <a:xfrm>
              <a:off x="1382" y="253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91" name="Text Box 64" descr="羊皮纸"/>
            <p:cNvSpPr txBox="1">
              <a:spLocks noChangeArrowheads="1"/>
            </p:cNvSpPr>
            <p:nvPr/>
          </p:nvSpPr>
          <p:spPr bwMode="auto">
            <a:xfrm>
              <a:off x="2197" y="2549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92" name="Text Box 65" descr="羊皮纸"/>
            <p:cNvSpPr txBox="1">
              <a:spLocks noChangeArrowheads="1"/>
            </p:cNvSpPr>
            <p:nvPr/>
          </p:nvSpPr>
          <p:spPr bwMode="auto">
            <a:xfrm>
              <a:off x="2177" y="294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93" name="Text Box 66" descr="羊皮纸"/>
            <p:cNvSpPr txBox="1">
              <a:spLocks noChangeArrowheads="1"/>
            </p:cNvSpPr>
            <p:nvPr/>
          </p:nvSpPr>
          <p:spPr bwMode="auto">
            <a:xfrm>
              <a:off x="1769" y="3344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94" name="Text Box 67" descr="羊皮纸"/>
            <p:cNvSpPr txBox="1">
              <a:spLocks noChangeArrowheads="1"/>
            </p:cNvSpPr>
            <p:nvPr/>
          </p:nvSpPr>
          <p:spPr bwMode="auto">
            <a:xfrm>
              <a:off x="2174" y="3344"/>
              <a:ext cx="15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95" name="Text Box 68" descr="羊皮纸"/>
            <p:cNvSpPr txBox="1">
              <a:spLocks noChangeArrowheads="1"/>
            </p:cNvSpPr>
            <p:nvPr/>
          </p:nvSpPr>
          <p:spPr bwMode="auto">
            <a:xfrm>
              <a:off x="1802" y="369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96" name="Text Box 69" descr="羊皮纸"/>
            <p:cNvSpPr txBox="1">
              <a:spLocks noChangeArrowheads="1"/>
            </p:cNvSpPr>
            <p:nvPr/>
          </p:nvSpPr>
          <p:spPr bwMode="auto">
            <a:xfrm>
              <a:off x="2188" y="3679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718175" y="346075"/>
            <a:ext cx="3425825" cy="3314700"/>
            <a:chOff x="2815" y="218"/>
            <a:chExt cx="2158" cy="2088"/>
          </a:xfrm>
        </p:grpSpPr>
        <p:sp>
          <p:nvSpPr>
            <p:cNvPr id="122936" name="AutoShape 71"/>
            <p:cNvSpPr>
              <a:spLocks/>
            </p:cNvSpPr>
            <p:nvPr/>
          </p:nvSpPr>
          <p:spPr bwMode="auto">
            <a:xfrm>
              <a:off x="4595" y="704"/>
              <a:ext cx="330" cy="576"/>
            </a:xfrm>
            <a:prstGeom prst="leftBracket">
              <a:avLst>
                <a:gd name="adj" fmla="val 14545"/>
              </a:avLst>
            </a:prstGeom>
            <a:solidFill>
              <a:srgbClr val="CCFFFF">
                <a:alpha val="49019"/>
              </a:srgbClr>
            </a:solidFill>
            <a:ln w="38100">
              <a:solidFill>
                <a:srgbClr val="FF00FF"/>
              </a:solidFill>
              <a:round/>
              <a:headEnd/>
              <a:tailEnd type="non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37" name="AutoShape 72"/>
            <p:cNvSpPr>
              <a:spLocks/>
            </p:cNvSpPr>
            <p:nvPr/>
          </p:nvSpPr>
          <p:spPr bwMode="auto">
            <a:xfrm>
              <a:off x="3329" y="704"/>
              <a:ext cx="393" cy="576"/>
            </a:xfrm>
            <a:prstGeom prst="rightBracket">
              <a:avLst>
                <a:gd name="adj" fmla="val 12214"/>
              </a:avLst>
            </a:prstGeom>
            <a:solidFill>
              <a:srgbClr val="CCFFFF">
                <a:alpha val="52940"/>
              </a:srgbClr>
            </a:solidFill>
            <a:ln w="38100">
              <a:solidFill>
                <a:srgbClr val="FF00FF"/>
              </a:solidFill>
              <a:round/>
              <a:headEnd/>
              <a:tailEnd type="non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38" name="Line 73"/>
            <p:cNvSpPr>
              <a:spLocks noChangeShapeType="1"/>
            </p:cNvSpPr>
            <p:nvPr/>
          </p:nvSpPr>
          <p:spPr bwMode="auto">
            <a:xfrm>
              <a:off x="3326" y="972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39" name="Text Box 74"/>
            <p:cNvSpPr txBox="1">
              <a:spLocks noChangeArrowheads="1"/>
            </p:cNvSpPr>
            <p:nvPr/>
          </p:nvSpPr>
          <p:spPr bwMode="auto">
            <a:xfrm>
              <a:off x="3369" y="358"/>
              <a:ext cx="1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00     01     11     10</a:t>
              </a:r>
            </a:p>
          </p:txBody>
        </p:sp>
        <p:sp>
          <p:nvSpPr>
            <p:cNvPr id="122940" name="Text Box 75"/>
            <p:cNvSpPr txBox="1">
              <a:spLocks noChangeArrowheads="1"/>
            </p:cNvSpPr>
            <p:nvPr/>
          </p:nvSpPr>
          <p:spPr bwMode="auto">
            <a:xfrm>
              <a:off x="2986" y="537"/>
              <a:ext cx="339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00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2941" name="Text Box 76"/>
            <p:cNvSpPr txBox="1">
              <a:spLocks noChangeArrowheads="1"/>
            </p:cNvSpPr>
            <p:nvPr/>
          </p:nvSpPr>
          <p:spPr bwMode="auto">
            <a:xfrm>
              <a:off x="3076" y="218"/>
              <a:ext cx="3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xQ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2942" name="Text Box 77"/>
            <p:cNvSpPr txBox="1">
              <a:spLocks noChangeArrowheads="1"/>
            </p:cNvSpPr>
            <p:nvPr/>
          </p:nvSpPr>
          <p:spPr bwMode="auto">
            <a:xfrm>
              <a:off x="2815" y="430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22943" name="Group 78"/>
            <p:cNvGrpSpPr>
              <a:grpSpLocks/>
            </p:cNvGrpSpPr>
            <p:nvPr/>
          </p:nvGrpSpPr>
          <p:grpSpPr bwMode="auto">
            <a:xfrm>
              <a:off x="3308" y="593"/>
              <a:ext cx="1635" cy="1495"/>
              <a:chOff x="520" y="702"/>
              <a:chExt cx="1281" cy="1403"/>
            </a:xfrm>
          </p:grpSpPr>
          <p:sp>
            <p:nvSpPr>
              <p:cNvPr id="122964" name="Rectangle 79"/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2965" name="Group 80"/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122966" name="Line 81"/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67" name="Line 82"/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68" name="Line 83"/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2944" name="Line 84"/>
            <p:cNvSpPr>
              <a:spLocks noChangeShapeType="1"/>
            </p:cNvSpPr>
            <p:nvPr/>
          </p:nvSpPr>
          <p:spPr bwMode="auto">
            <a:xfrm>
              <a:off x="3326" y="1343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5" name="Line 85"/>
            <p:cNvSpPr>
              <a:spLocks noChangeShapeType="1"/>
            </p:cNvSpPr>
            <p:nvPr/>
          </p:nvSpPr>
          <p:spPr bwMode="auto">
            <a:xfrm>
              <a:off x="3309" y="1757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6" name="Rectangle 86"/>
            <p:cNvSpPr>
              <a:spLocks noChangeArrowheads="1"/>
            </p:cNvSpPr>
            <p:nvPr/>
          </p:nvSpPr>
          <p:spPr bwMode="auto">
            <a:xfrm>
              <a:off x="3885" y="176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47" name="Rectangle 87"/>
            <p:cNvSpPr>
              <a:spLocks noChangeArrowheads="1"/>
            </p:cNvSpPr>
            <p:nvPr/>
          </p:nvSpPr>
          <p:spPr bwMode="auto">
            <a:xfrm>
              <a:off x="3431" y="176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48" name="Rectangle 88"/>
            <p:cNvSpPr>
              <a:spLocks noChangeArrowheads="1"/>
            </p:cNvSpPr>
            <p:nvPr/>
          </p:nvSpPr>
          <p:spPr bwMode="auto">
            <a:xfrm>
              <a:off x="3839" y="142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49" name="Rectangle 89"/>
            <p:cNvSpPr>
              <a:spLocks noChangeArrowheads="1"/>
            </p:cNvSpPr>
            <p:nvPr/>
          </p:nvSpPr>
          <p:spPr bwMode="auto">
            <a:xfrm>
              <a:off x="3398" y="142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50" name="Text Box 90"/>
            <p:cNvSpPr txBox="1">
              <a:spLocks noChangeArrowheads="1"/>
            </p:cNvSpPr>
            <p:nvPr/>
          </p:nvSpPr>
          <p:spPr bwMode="auto">
            <a:xfrm>
              <a:off x="4249" y="610"/>
              <a:ext cx="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51" name="Rectangle 91"/>
            <p:cNvSpPr>
              <a:spLocks noChangeArrowheads="1"/>
            </p:cNvSpPr>
            <p:nvPr/>
          </p:nvSpPr>
          <p:spPr bwMode="auto">
            <a:xfrm>
              <a:off x="3847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52" name="Rectangle 92"/>
            <p:cNvSpPr>
              <a:spLocks noChangeArrowheads="1"/>
            </p:cNvSpPr>
            <p:nvPr/>
          </p:nvSpPr>
          <p:spPr bwMode="auto">
            <a:xfrm>
              <a:off x="3416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53" name="Text Box 93"/>
            <p:cNvSpPr txBox="1">
              <a:spLocks noChangeArrowheads="1"/>
            </p:cNvSpPr>
            <p:nvPr/>
          </p:nvSpPr>
          <p:spPr bwMode="auto">
            <a:xfrm>
              <a:off x="4249" y="1038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54" name="Line 94"/>
            <p:cNvSpPr>
              <a:spLocks noChangeShapeType="1"/>
            </p:cNvSpPr>
            <p:nvPr/>
          </p:nvSpPr>
          <p:spPr bwMode="auto">
            <a:xfrm>
              <a:off x="3021" y="322"/>
              <a:ext cx="285" cy="2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5" name="Text Box 95" descr="羊皮纸"/>
            <p:cNvSpPr txBox="1">
              <a:spLocks noChangeArrowheads="1"/>
            </p:cNvSpPr>
            <p:nvPr/>
          </p:nvSpPr>
          <p:spPr bwMode="auto">
            <a:xfrm>
              <a:off x="3832" y="2072"/>
              <a:ext cx="341" cy="2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i="1" dirty="0" smtClean="0">
                  <a:latin typeface="Times New Roman" pitchFamily="18" charset="0"/>
                </a:rPr>
                <a:t>Q</a:t>
              </a:r>
              <a:r>
                <a:rPr lang="en-US" altLang="zh-CN" i="1" baseline="-25000" dirty="0" smtClean="0">
                  <a:latin typeface="Times New Roman" pitchFamily="18" charset="0"/>
                </a:rPr>
                <a:t>2</a:t>
              </a:r>
              <a:r>
                <a:rPr lang="en-US" altLang="zh-CN" i="1" dirty="0">
                  <a:latin typeface="Times New Roman" pitchFamily="18" charset="0"/>
                </a:rPr>
                <a:t>*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122956" name="Text Box 96" descr="羊皮纸"/>
            <p:cNvSpPr txBox="1">
              <a:spLocks noChangeArrowheads="1"/>
            </p:cNvSpPr>
            <p:nvPr/>
          </p:nvSpPr>
          <p:spPr bwMode="auto">
            <a:xfrm>
              <a:off x="3425" y="617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57" name="Text Box 97" descr="羊皮纸"/>
            <p:cNvSpPr txBox="1">
              <a:spLocks noChangeArrowheads="1"/>
            </p:cNvSpPr>
            <p:nvPr/>
          </p:nvSpPr>
          <p:spPr bwMode="auto">
            <a:xfrm>
              <a:off x="3843" y="617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58" name="Text Box 98" descr="羊皮纸"/>
            <p:cNvSpPr txBox="1">
              <a:spLocks noChangeArrowheads="1"/>
            </p:cNvSpPr>
            <p:nvPr/>
          </p:nvSpPr>
          <p:spPr bwMode="auto">
            <a:xfrm>
              <a:off x="4658" y="62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59" name="Text Box 99" descr="羊皮纸"/>
            <p:cNvSpPr txBox="1">
              <a:spLocks noChangeArrowheads="1"/>
            </p:cNvSpPr>
            <p:nvPr/>
          </p:nvSpPr>
          <p:spPr bwMode="auto">
            <a:xfrm>
              <a:off x="4638" y="1020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60" name="Text Box 100" descr="羊皮纸"/>
            <p:cNvSpPr txBox="1">
              <a:spLocks noChangeArrowheads="1"/>
            </p:cNvSpPr>
            <p:nvPr/>
          </p:nvSpPr>
          <p:spPr bwMode="auto">
            <a:xfrm>
              <a:off x="4230" y="1423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61" name="Text Box 101" descr="羊皮纸"/>
            <p:cNvSpPr txBox="1">
              <a:spLocks noChangeArrowheads="1"/>
            </p:cNvSpPr>
            <p:nvPr/>
          </p:nvSpPr>
          <p:spPr bwMode="auto">
            <a:xfrm>
              <a:off x="4635" y="1423"/>
              <a:ext cx="15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62" name="Text Box 102" descr="羊皮纸"/>
            <p:cNvSpPr txBox="1">
              <a:spLocks noChangeArrowheads="1"/>
            </p:cNvSpPr>
            <p:nvPr/>
          </p:nvSpPr>
          <p:spPr bwMode="auto">
            <a:xfrm>
              <a:off x="4263" y="1770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63" name="Text Box 103" descr="羊皮纸"/>
            <p:cNvSpPr txBox="1">
              <a:spLocks noChangeArrowheads="1"/>
            </p:cNvSpPr>
            <p:nvPr/>
          </p:nvSpPr>
          <p:spPr bwMode="auto">
            <a:xfrm>
              <a:off x="4649" y="175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5718175" y="3395663"/>
            <a:ext cx="3425825" cy="3462337"/>
            <a:chOff x="2827" y="2139"/>
            <a:chExt cx="2158" cy="2181"/>
          </a:xfrm>
        </p:grpSpPr>
        <p:sp>
          <p:nvSpPr>
            <p:cNvPr id="122903" name="Oval 105"/>
            <p:cNvSpPr>
              <a:spLocks noChangeArrowheads="1"/>
            </p:cNvSpPr>
            <p:nvPr/>
          </p:nvSpPr>
          <p:spPr bwMode="auto">
            <a:xfrm>
              <a:off x="3804" y="2536"/>
              <a:ext cx="305" cy="332"/>
            </a:xfrm>
            <a:prstGeom prst="ellipse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4" name="AutoShape 106"/>
            <p:cNvSpPr>
              <a:spLocks noChangeArrowheads="1"/>
            </p:cNvSpPr>
            <p:nvPr/>
          </p:nvSpPr>
          <p:spPr bwMode="auto">
            <a:xfrm>
              <a:off x="4219" y="2966"/>
              <a:ext cx="718" cy="707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5" name="Line 107"/>
            <p:cNvSpPr>
              <a:spLocks noChangeShapeType="1"/>
            </p:cNvSpPr>
            <p:nvPr/>
          </p:nvSpPr>
          <p:spPr bwMode="auto">
            <a:xfrm>
              <a:off x="3338" y="2893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6" name="Text Box 108"/>
            <p:cNvSpPr txBox="1">
              <a:spLocks noChangeArrowheads="1"/>
            </p:cNvSpPr>
            <p:nvPr/>
          </p:nvSpPr>
          <p:spPr bwMode="auto">
            <a:xfrm>
              <a:off x="3381" y="2279"/>
              <a:ext cx="1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00     01     11     10</a:t>
              </a:r>
            </a:p>
          </p:txBody>
        </p:sp>
        <p:sp>
          <p:nvSpPr>
            <p:cNvPr id="122907" name="Text Box 109"/>
            <p:cNvSpPr txBox="1">
              <a:spLocks noChangeArrowheads="1"/>
            </p:cNvSpPr>
            <p:nvPr/>
          </p:nvSpPr>
          <p:spPr bwMode="auto">
            <a:xfrm>
              <a:off x="2998" y="2458"/>
              <a:ext cx="339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00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2908" name="Text Box 110"/>
            <p:cNvSpPr txBox="1">
              <a:spLocks noChangeArrowheads="1"/>
            </p:cNvSpPr>
            <p:nvPr/>
          </p:nvSpPr>
          <p:spPr bwMode="auto">
            <a:xfrm>
              <a:off x="3088" y="2139"/>
              <a:ext cx="3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xQ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2909" name="Text Box 111"/>
            <p:cNvSpPr txBox="1">
              <a:spLocks noChangeArrowheads="1"/>
            </p:cNvSpPr>
            <p:nvPr/>
          </p:nvSpPr>
          <p:spPr bwMode="auto">
            <a:xfrm>
              <a:off x="2827" y="2335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22910" name="Group 112"/>
            <p:cNvGrpSpPr>
              <a:grpSpLocks/>
            </p:cNvGrpSpPr>
            <p:nvPr/>
          </p:nvGrpSpPr>
          <p:grpSpPr bwMode="auto">
            <a:xfrm>
              <a:off x="3320" y="2514"/>
              <a:ext cx="1635" cy="1495"/>
              <a:chOff x="520" y="702"/>
              <a:chExt cx="1281" cy="1403"/>
            </a:xfrm>
          </p:grpSpPr>
          <p:sp>
            <p:nvSpPr>
              <p:cNvPr id="122931" name="Rectangle 113"/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2932" name="Group 114"/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122933" name="Line 115"/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34" name="Line 116"/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35" name="Line 117"/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2911" name="Line 118"/>
            <p:cNvSpPr>
              <a:spLocks noChangeShapeType="1"/>
            </p:cNvSpPr>
            <p:nvPr/>
          </p:nvSpPr>
          <p:spPr bwMode="auto">
            <a:xfrm>
              <a:off x="3338" y="3264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2" name="Line 119"/>
            <p:cNvSpPr>
              <a:spLocks noChangeShapeType="1"/>
            </p:cNvSpPr>
            <p:nvPr/>
          </p:nvSpPr>
          <p:spPr bwMode="auto">
            <a:xfrm>
              <a:off x="3321" y="3678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3" name="Rectangle 120"/>
            <p:cNvSpPr>
              <a:spLocks noChangeArrowheads="1"/>
            </p:cNvSpPr>
            <p:nvPr/>
          </p:nvSpPr>
          <p:spPr bwMode="auto">
            <a:xfrm>
              <a:off x="3897" y="368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14" name="Rectangle 121"/>
            <p:cNvSpPr>
              <a:spLocks noChangeArrowheads="1"/>
            </p:cNvSpPr>
            <p:nvPr/>
          </p:nvSpPr>
          <p:spPr bwMode="auto">
            <a:xfrm>
              <a:off x="3443" y="3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15" name="Rectangle 122"/>
            <p:cNvSpPr>
              <a:spLocks noChangeArrowheads="1"/>
            </p:cNvSpPr>
            <p:nvPr/>
          </p:nvSpPr>
          <p:spPr bwMode="auto">
            <a:xfrm>
              <a:off x="3851" y="33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16" name="Rectangle 123"/>
            <p:cNvSpPr>
              <a:spLocks noChangeArrowheads="1"/>
            </p:cNvSpPr>
            <p:nvPr/>
          </p:nvSpPr>
          <p:spPr bwMode="auto">
            <a:xfrm>
              <a:off x="3410" y="33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17" name="Text Box 124"/>
            <p:cNvSpPr txBox="1">
              <a:spLocks noChangeArrowheads="1"/>
            </p:cNvSpPr>
            <p:nvPr/>
          </p:nvSpPr>
          <p:spPr bwMode="auto">
            <a:xfrm>
              <a:off x="4261" y="2531"/>
              <a:ext cx="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18" name="Rectangle 125"/>
            <p:cNvSpPr>
              <a:spLocks noChangeArrowheads="1"/>
            </p:cNvSpPr>
            <p:nvPr/>
          </p:nvSpPr>
          <p:spPr bwMode="auto">
            <a:xfrm>
              <a:off x="3859" y="29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19" name="Rectangle 126"/>
            <p:cNvSpPr>
              <a:spLocks noChangeArrowheads="1"/>
            </p:cNvSpPr>
            <p:nvPr/>
          </p:nvSpPr>
          <p:spPr bwMode="auto">
            <a:xfrm>
              <a:off x="3428" y="29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20" name="Text Box 127"/>
            <p:cNvSpPr txBox="1">
              <a:spLocks noChangeArrowheads="1"/>
            </p:cNvSpPr>
            <p:nvPr/>
          </p:nvSpPr>
          <p:spPr bwMode="auto">
            <a:xfrm>
              <a:off x="4261" y="2959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21" name="Line 128"/>
            <p:cNvSpPr>
              <a:spLocks noChangeShapeType="1"/>
            </p:cNvSpPr>
            <p:nvPr/>
          </p:nvSpPr>
          <p:spPr bwMode="auto">
            <a:xfrm>
              <a:off x="3033" y="2243"/>
              <a:ext cx="285" cy="2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2" name="Text Box 129" descr="羊皮纸"/>
            <p:cNvSpPr txBox="1">
              <a:spLocks noChangeArrowheads="1"/>
            </p:cNvSpPr>
            <p:nvPr/>
          </p:nvSpPr>
          <p:spPr bwMode="auto">
            <a:xfrm>
              <a:off x="3844" y="3993"/>
              <a:ext cx="239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i="1">
                  <a:latin typeface="Times New Roman" pitchFamily="18" charset="0"/>
                </a:rPr>
                <a:t>Z</a:t>
              </a:r>
              <a:endParaRPr lang="en-US" altLang="zh-CN" i="1" baseline="-25000">
                <a:latin typeface="Times New Roman" pitchFamily="18" charset="0"/>
              </a:endParaRPr>
            </a:p>
          </p:txBody>
        </p:sp>
        <p:sp>
          <p:nvSpPr>
            <p:cNvPr id="122923" name="Text Box 130" descr="羊皮纸"/>
            <p:cNvSpPr txBox="1">
              <a:spLocks noChangeArrowheads="1"/>
            </p:cNvSpPr>
            <p:nvPr/>
          </p:nvSpPr>
          <p:spPr bwMode="auto">
            <a:xfrm>
              <a:off x="3437" y="253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24" name="Text Box 131" descr="羊皮纸"/>
            <p:cNvSpPr txBox="1">
              <a:spLocks noChangeArrowheads="1"/>
            </p:cNvSpPr>
            <p:nvPr/>
          </p:nvSpPr>
          <p:spPr bwMode="auto">
            <a:xfrm>
              <a:off x="3855" y="253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25" name="Text Box 132" descr="羊皮纸"/>
            <p:cNvSpPr txBox="1">
              <a:spLocks noChangeArrowheads="1"/>
            </p:cNvSpPr>
            <p:nvPr/>
          </p:nvSpPr>
          <p:spPr bwMode="auto">
            <a:xfrm>
              <a:off x="4670" y="2549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26" name="Text Box 133" descr="羊皮纸"/>
            <p:cNvSpPr txBox="1">
              <a:spLocks noChangeArrowheads="1"/>
            </p:cNvSpPr>
            <p:nvPr/>
          </p:nvSpPr>
          <p:spPr bwMode="auto">
            <a:xfrm>
              <a:off x="4650" y="294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27" name="Text Box 134" descr="羊皮纸"/>
            <p:cNvSpPr txBox="1">
              <a:spLocks noChangeArrowheads="1"/>
            </p:cNvSpPr>
            <p:nvPr/>
          </p:nvSpPr>
          <p:spPr bwMode="auto">
            <a:xfrm>
              <a:off x="4242" y="3344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28" name="Text Box 135" descr="羊皮纸"/>
            <p:cNvSpPr txBox="1">
              <a:spLocks noChangeArrowheads="1"/>
            </p:cNvSpPr>
            <p:nvPr/>
          </p:nvSpPr>
          <p:spPr bwMode="auto">
            <a:xfrm>
              <a:off x="4647" y="3344"/>
              <a:ext cx="15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29" name="Text Box 136" descr="羊皮纸"/>
            <p:cNvSpPr txBox="1">
              <a:spLocks noChangeArrowheads="1"/>
            </p:cNvSpPr>
            <p:nvPr/>
          </p:nvSpPr>
          <p:spPr bwMode="auto">
            <a:xfrm>
              <a:off x="4275" y="369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30" name="Text Box 137" descr="羊皮纸"/>
            <p:cNvSpPr txBox="1">
              <a:spLocks noChangeArrowheads="1"/>
            </p:cNvSpPr>
            <p:nvPr/>
          </p:nvSpPr>
          <p:spPr bwMode="auto">
            <a:xfrm>
              <a:off x="4661" y="3679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84A99-E3D8-4481-B3ED-53E84C106057}" type="datetime1">
              <a:rPr lang="zh-CN" altLang="en-US" smtClean="0"/>
              <a:t>2016/5/11</a:t>
            </a:fld>
            <a:endParaRPr lang="en-US" altLang="zh-CN"/>
          </a:p>
        </p:txBody>
      </p:sp>
      <p:grpSp>
        <p:nvGrpSpPr>
          <p:cNvPr id="157" name="组合 156"/>
          <p:cNvGrpSpPr/>
          <p:nvPr/>
        </p:nvGrpSpPr>
        <p:grpSpPr>
          <a:xfrm>
            <a:off x="-30065" y="962026"/>
            <a:ext cx="2412368" cy="5488737"/>
            <a:chOff x="5189837" y="1179063"/>
            <a:chExt cx="2412368" cy="5488737"/>
          </a:xfrm>
        </p:grpSpPr>
        <p:sp>
          <p:nvSpPr>
            <p:cNvPr id="158" name="Line 3"/>
            <p:cNvSpPr>
              <a:spLocks noChangeShapeType="1"/>
            </p:cNvSpPr>
            <p:nvPr/>
          </p:nvSpPr>
          <p:spPr bwMode="auto">
            <a:xfrm flipV="1">
              <a:off x="5334960" y="1179063"/>
              <a:ext cx="2102086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4"/>
            <p:cNvSpPr>
              <a:spLocks noChangeShapeType="1"/>
            </p:cNvSpPr>
            <p:nvPr/>
          </p:nvSpPr>
          <p:spPr bwMode="auto">
            <a:xfrm flipV="1">
              <a:off x="5279989" y="6616031"/>
              <a:ext cx="1986203" cy="8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5"/>
            <p:cNvSpPr>
              <a:spLocks noChangeShapeType="1"/>
            </p:cNvSpPr>
            <p:nvPr/>
          </p:nvSpPr>
          <p:spPr bwMode="auto">
            <a:xfrm>
              <a:off x="6315639" y="1185412"/>
              <a:ext cx="0" cy="5478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8"/>
            <p:cNvSpPr>
              <a:spLocks noChangeShapeType="1"/>
            </p:cNvSpPr>
            <p:nvPr/>
          </p:nvSpPr>
          <p:spPr bwMode="auto">
            <a:xfrm flipV="1">
              <a:off x="5334960" y="1704526"/>
              <a:ext cx="1931232" cy="28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Text Box 9"/>
            <p:cNvSpPr txBox="1">
              <a:spLocks noChangeArrowheads="1"/>
            </p:cNvSpPr>
            <p:nvPr/>
          </p:nvSpPr>
          <p:spPr bwMode="auto">
            <a:xfrm>
              <a:off x="5189837" y="1259167"/>
              <a:ext cx="1125802" cy="3992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xQ</a:t>
              </a:r>
              <a:r>
                <a:rPr lang="en-US" altLang="zh-CN" sz="2000" baseline="-25000" dirty="0">
                  <a:latin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" name="Text Box 10"/>
            <p:cNvSpPr txBox="1">
              <a:spLocks noChangeArrowheads="1"/>
            </p:cNvSpPr>
            <p:nvPr/>
          </p:nvSpPr>
          <p:spPr bwMode="auto">
            <a:xfrm>
              <a:off x="6277803" y="1311163"/>
              <a:ext cx="1324402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Times New Roman" pitchFamily="18" charset="0"/>
                </a:rPr>
                <a:t>Q</a:t>
              </a:r>
              <a:r>
                <a:rPr lang="en-US" altLang="zh-CN" sz="1600" baseline="-25000" dirty="0">
                  <a:latin typeface="Times New Roman" pitchFamily="18" charset="0"/>
                </a:rPr>
                <a:t>3</a:t>
              </a:r>
              <a:r>
                <a:rPr lang="en-US" altLang="zh-CN" sz="1600" dirty="0">
                  <a:latin typeface="Times New Roman" pitchFamily="18" charset="0"/>
                </a:rPr>
                <a:t>*Q</a:t>
              </a:r>
              <a:r>
                <a:rPr lang="en-US" altLang="zh-CN" sz="1600" baseline="-25000" dirty="0">
                  <a:latin typeface="Times New Roman" pitchFamily="18" charset="0"/>
                </a:rPr>
                <a:t>2</a:t>
              </a:r>
              <a:r>
                <a:rPr lang="en-US" altLang="zh-CN" sz="1600" dirty="0">
                  <a:latin typeface="Times New Roman" pitchFamily="18" charset="0"/>
                </a:rPr>
                <a:t>*Q</a:t>
              </a:r>
              <a:r>
                <a:rPr lang="en-US" altLang="zh-CN" sz="1600" baseline="-25000" dirty="0">
                  <a:latin typeface="Times New Roman" pitchFamily="18" charset="0"/>
                </a:rPr>
                <a:t>1</a:t>
              </a:r>
              <a:r>
                <a:rPr lang="en-US" altLang="zh-CN" sz="1600" dirty="0">
                  <a:latin typeface="Times New Roman" pitchFamily="18" charset="0"/>
                </a:rPr>
                <a:t>*/Z</a:t>
              </a:r>
              <a:endParaRPr lang="en-US" altLang="zh-CN" sz="1600" baseline="-25000" dirty="0">
                <a:latin typeface="Times New Roman" pitchFamily="18" charset="0"/>
              </a:endParaRPr>
            </a:p>
          </p:txBody>
        </p:sp>
        <p:sp>
          <p:nvSpPr>
            <p:cNvPr id="164" name="Text Box 13"/>
            <p:cNvSpPr txBox="1">
              <a:spLocks noChangeArrowheads="1"/>
            </p:cNvSpPr>
            <p:nvPr/>
          </p:nvSpPr>
          <p:spPr bwMode="auto">
            <a:xfrm>
              <a:off x="5416317" y="1691813"/>
              <a:ext cx="725614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</a:rPr>
                <a:t>0000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0001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0010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0011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0101 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0110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0111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65" name="Text Box 14"/>
            <p:cNvSpPr txBox="1">
              <a:spLocks noChangeArrowheads="1"/>
            </p:cNvSpPr>
            <p:nvPr/>
          </p:nvSpPr>
          <p:spPr bwMode="auto">
            <a:xfrm>
              <a:off x="6378791" y="1683453"/>
              <a:ext cx="987275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010/0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000/1 000/0 101/0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166" name="Text Box 15"/>
            <p:cNvSpPr txBox="1">
              <a:spLocks noChangeArrowheads="1"/>
            </p:cNvSpPr>
            <p:nvPr/>
          </p:nvSpPr>
          <p:spPr bwMode="auto">
            <a:xfrm>
              <a:off x="6385127" y="4100278"/>
              <a:ext cx="941100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110/0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000/0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000/1 100/0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375974" y="4113255"/>
              <a:ext cx="725614" cy="25545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</a:rPr>
                <a:t>1000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1001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1010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1011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1101 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1110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1111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13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等价</a:t>
            </a:r>
            <a:r>
              <a:rPr lang="zh-CN" altLang="en-US" sz="4000" dirty="0" smtClean="0">
                <a:latin typeface="Times New Roman" pitchFamily="18" charset="0"/>
              </a:rPr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>
                <a:latin typeface="Times New Roman" pitchFamily="18" charset="0"/>
              </a:rPr>
              <a:t>等</a:t>
            </a:r>
            <a:r>
              <a:rPr lang="zh-CN" altLang="en-US" sz="2800" b="1" dirty="0">
                <a:latin typeface="Times New Roman" pitchFamily="18" charset="0"/>
              </a:rPr>
              <a:t>价</a:t>
            </a:r>
            <a:r>
              <a:rPr lang="zh-CN" altLang="zh-CN" sz="2800" b="1" dirty="0">
                <a:latin typeface="Times New Roman" pitchFamily="18" charset="0"/>
              </a:rPr>
              <a:t>状态：</a:t>
            </a:r>
            <a:r>
              <a:rPr lang="zh-CN" altLang="zh-CN" sz="2800" dirty="0">
                <a:latin typeface="Times New Roman" pitchFamily="18" charset="0"/>
              </a:rPr>
              <a:t>设状态</a:t>
            </a:r>
            <a:r>
              <a:rPr lang="en-US" altLang="zh-CN" sz="2800" dirty="0">
                <a:latin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</a:rPr>
              <a:t>i</a:t>
            </a:r>
            <a:r>
              <a:rPr lang="zh-CN" altLang="zh-CN" sz="2800" dirty="0">
                <a:latin typeface="Times New Roman" pitchFamily="18" charset="0"/>
              </a:rPr>
              <a:t>和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zh-CN" altLang="zh-CN" sz="2800" dirty="0">
                <a:latin typeface="Times New Roman" pitchFamily="18" charset="0"/>
              </a:rPr>
              <a:t>是</a:t>
            </a:r>
            <a:r>
              <a:rPr lang="zh-CN" altLang="zh-CN" sz="2800" b="1" dirty="0">
                <a:solidFill>
                  <a:srgbClr val="002060"/>
                </a:solidFill>
                <a:latin typeface="Times New Roman" pitchFamily="18" charset="0"/>
              </a:rPr>
              <a:t>状态表</a:t>
            </a:r>
            <a:r>
              <a:rPr lang="zh-CN" altLang="zh-CN" sz="2800" dirty="0">
                <a:latin typeface="Times New Roman" pitchFamily="18" charset="0"/>
              </a:rPr>
              <a:t>中的两个状态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zh-CN" altLang="zh-CN" sz="2800" dirty="0">
                <a:latin typeface="Times New Roman" pitchFamily="18" charset="0"/>
              </a:rPr>
              <a:t>如果对于所有可能的输入序列，分别从状态</a:t>
            </a:r>
            <a:r>
              <a:rPr lang="en-US" altLang="zh-CN" sz="2800" dirty="0" smtClean="0">
                <a:latin typeface="Times New Roman" pitchFamily="18" charset="0"/>
              </a:rPr>
              <a:t>S</a:t>
            </a:r>
            <a:r>
              <a:rPr lang="en-US" altLang="zh-CN" sz="2800" baseline="-25000" dirty="0" smtClean="0">
                <a:latin typeface="Times New Roman" pitchFamily="18" charset="0"/>
              </a:rPr>
              <a:t>i</a:t>
            </a:r>
            <a:r>
              <a:rPr lang="zh-CN" altLang="zh-CN" sz="2800" dirty="0" smtClean="0">
                <a:latin typeface="Times New Roman" pitchFamily="18" charset="0"/>
              </a:rPr>
              <a:t>和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zh-CN" altLang="zh-CN" sz="2800" dirty="0">
                <a:latin typeface="Times New Roman" pitchFamily="18" charset="0"/>
              </a:rPr>
              <a:t>状态出发，所得到的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输出响应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次态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输出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序列完全相同</a:t>
            </a:r>
            <a:r>
              <a:rPr lang="zh-CN" altLang="zh-CN" sz="2800" dirty="0" smtClean="0">
                <a:latin typeface="Times New Roman" pitchFamily="18" charset="0"/>
              </a:rPr>
              <a:t>，则</a:t>
            </a:r>
            <a:r>
              <a:rPr lang="zh-CN" altLang="zh-CN" sz="2800" dirty="0">
                <a:latin typeface="Times New Roman" pitchFamily="18" charset="0"/>
              </a:rPr>
              <a:t>状态</a:t>
            </a:r>
            <a:r>
              <a:rPr lang="en-US" altLang="zh-CN" sz="2800" dirty="0">
                <a:latin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</a:rPr>
              <a:t>i</a:t>
            </a:r>
            <a:r>
              <a:rPr lang="zh-CN" altLang="zh-CN" sz="2800" dirty="0">
                <a:latin typeface="Times New Roman" pitchFamily="18" charset="0"/>
              </a:rPr>
              <a:t>和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zh-CN" altLang="zh-CN" sz="2800" dirty="0">
                <a:latin typeface="Times New Roman" pitchFamily="18" charset="0"/>
              </a:rPr>
              <a:t>是等价的，记作(</a:t>
            </a:r>
            <a:r>
              <a:rPr lang="en-US" altLang="zh-CN" sz="2800" dirty="0">
                <a:latin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en-US" altLang="zh-CN" sz="2800" dirty="0">
                <a:latin typeface="Times New Roman" pitchFamily="18" charset="0"/>
              </a:rPr>
              <a:t>) 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zh-CN" altLang="zh-CN" sz="2800" dirty="0" smtClean="0">
                <a:latin typeface="Times New Roman" pitchFamily="18" charset="0"/>
              </a:rPr>
              <a:t>等</a:t>
            </a:r>
            <a:r>
              <a:rPr lang="zh-CN" altLang="en-US" sz="2800" dirty="0" smtClean="0">
                <a:latin typeface="Times New Roman" pitchFamily="18" charset="0"/>
              </a:rPr>
              <a:t>价</a:t>
            </a:r>
            <a:r>
              <a:rPr lang="zh-CN" altLang="zh-CN" sz="2800" dirty="0">
                <a:latin typeface="Times New Roman" pitchFamily="18" charset="0"/>
              </a:rPr>
              <a:t>状态可以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合并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。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等</a:t>
            </a:r>
            <a:r>
              <a:rPr lang="zh-CN" altLang="en-US" sz="2800" dirty="0">
                <a:latin typeface="Times New Roman" pitchFamily="18" charset="0"/>
              </a:rPr>
              <a:t>价</a:t>
            </a:r>
            <a:r>
              <a:rPr lang="zh-CN" altLang="zh-CN" sz="2800" dirty="0" smtClean="0">
                <a:latin typeface="Times New Roman" pitchFamily="18" charset="0"/>
              </a:rPr>
              <a:t>状态</a:t>
            </a:r>
            <a:r>
              <a:rPr lang="zh-CN" altLang="en-US" sz="2800" dirty="0" smtClean="0">
                <a:latin typeface="Times New Roman" pitchFamily="18" charset="0"/>
              </a:rPr>
              <a:t>具有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传递性</a:t>
            </a:r>
            <a:r>
              <a:rPr lang="zh-CN" altLang="zh-CN" sz="2800" dirty="0">
                <a:latin typeface="Times New Roman" pitchFamily="18" charset="0"/>
              </a:rPr>
              <a:t>：(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i</a:t>
            </a:r>
            <a:r>
              <a:rPr lang="en-US" altLang="zh-CN" sz="2800" dirty="0" err="1">
                <a:latin typeface="Times New Roman" pitchFamily="18" charset="0"/>
              </a:rPr>
              <a:t>,S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en-US" altLang="zh-CN" sz="2800" dirty="0">
                <a:latin typeface="Times New Roman" pitchFamily="18" charset="0"/>
              </a:rPr>
              <a:t>), (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en-US" altLang="zh-CN" sz="2800" dirty="0" err="1">
                <a:latin typeface="Times New Roman" pitchFamily="18" charset="0"/>
              </a:rPr>
              <a:t>,S</a:t>
            </a:r>
            <a:r>
              <a:rPr lang="en-US" altLang="zh-CN" sz="2800" baseline="-25000" dirty="0" err="1">
                <a:latin typeface="Times New Roman" pitchFamily="18" charset="0"/>
              </a:rPr>
              <a:t>k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宋体" pitchFamily="2" charset="-122"/>
                <a:sym typeface="Monotype Sorts"/>
              </a:rPr>
              <a:t>→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i</a:t>
            </a:r>
            <a:r>
              <a:rPr lang="en-US" altLang="zh-CN" sz="2800" dirty="0" err="1">
                <a:latin typeface="Times New Roman" pitchFamily="18" charset="0"/>
              </a:rPr>
              <a:t>,S</a:t>
            </a:r>
            <a:r>
              <a:rPr lang="en-US" altLang="zh-CN" sz="2800" baseline="-25000" dirty="0" err="1">
                <a:latin typeface="Times New Roman" pitchFamily="18" charset="0"/>
              </a:rPr>
              <a:t>k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</a:endParaRPr>
          </a:p>
          <a:p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</a:rPr>
              <a:t>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价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</a:rPr>
              <a:t>类</a:t>
            </a:r>
            <a:r>
              <a:rPr lang="zh-CN" altLang="zh-CN" sz="2800" dirty="0">
                <a:latin typeface="Times New Roman" pitchFamily="18" charset="0"/>
              </a:rPr>
              <a:t>： 彼此等</a:t>
            </a:r>
            <a:r>
              <a:rPr lang="zh-CN" altLang="en-US" sz="2800" dirty="0">
                <a:latin typeface="Times New Roman" pitchFamily="18" charset="0"/>
              </a:rPr>
              <a:t>价</a:t>
            </a:r>
            <a:r>
              <a:rPr lang="zh-CN" altLang="zh-CN" sz="2800" dirty="0">
                <a:latin typeface="Times New Roman" pitchFamily="18" charset="0"/>
              </a:rPr>
              <a:t>的状态</a:t>
            </a:r>
            <a:r>
              <a:rPr lang="zh-CN" altLang="zh-CN" sz="2800" dirty="0" smtClean="0">
                <a:latin typeface="Times New Roman" pitchFamily="18" charset="0"/>
              </a:rPr>
              <a:t>集合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zh-CN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最大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</a:rPr>
              <a:t>等价类</a:t>
            </a:r>
            <a:r>
              <a:rPr lang="zh-CN" altLang="zh-CN" sz="2800" dirty="0">
                <a:latin typeface="Times New Roman" pitchFamily="18" charset="0"/>
              </a:rPr>
              <a:t>：不被其它等</a:t>
            </a:r>
            <a:r>
              <a:rPr lang="zh-CN" altLang="en-US" sz="2800" dirty="0">
                <a:latin typeface="Times New Roman" pitchFamily="18" charset="0"/>
              </a:rPr>
              <a:t>价</a:t>
            </a:r>
            <a:r>
              <a:rPr lang="zh-CN" altLang="zh-CN" sz="2800" dirty="0">
                <a:latin typeface="Times New Roman" pitchFamily="18" charset="0"/>
              </a:rPr>
              <a:t>类所包含的</a:t>
            </a:r>
            <a:r>
              <a:rPr lang="zh-CN" altLang="zh-CN" sz="2800" dirty="0" smtClean="0">
                <a:latin typeface="Times New Roman" pitchFamily="18" charset="0"/>
              </a:rPr>
              <a:t>等</a:t>
            </a:r>
            <a:r>
              <a:rPr lang="zh-CN" altLang="en-US" sz="2800" dirty="0" smtClean="0">
                <a:latin typeface="Times New Roman" pitchFamily="18" charset="0"/>
              </a:rPr>
              <a:t>价</a:t>
            </a:r>
            <a:r>
              <a:rPr lang="zh-CN" altLang="zh-CN" sz="2800" dirty="0" smtClean="0">
                <a:latin typeface="Times New Roman" pitchFamily="18" charset="0"/>
              </a:rPr>
              <a:t>类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  <a:p>
            <a:r>
              <a:rPr lang="zh-CN" altLang="en-US" sz="2800" dirty="0">
                <a:latin typeface="Times New Roman" pitchFamily="18" charset="0"/>
              </a:rPr>
              <a:t>状态化简的目的：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找出全部最大等价类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3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F5C508-5325-4F92-BC8D-CA5C86570402}" type="slidenum">
              <a:rPr lang="zh-CN" altLang="en-US" smtClean="0">
                <a:latin typeface="Arial" pitchFamily="34" charset="0"/>
              </a:rPr>
              <a:pPr/>
              <a:t>40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23909" name="Line 2"/>
          <p:cNvSpPr>
            <a:spLocks noChangeShapeType="1"/>
          </p:cNvSpPr>
          <p:nvPr/>
        </p:nvSpPr>
        <p:spPr bwMode="auto">
          <a:xfrm>
            <a:off x="6026150" y="6883400"/>
            <a:ext cx="19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913" name="Text Box 4" descr="羊皮纸"/>
              <p:cNvSpPr txBox="1">
                <a:spLocks noChangeArrowheads="1"/>
              </p:cNvSpPr>
              <p:nvPr/>
            </p:nvSpPr>
            <p:spPr bwMode="auto">
              <a:xfrm>
                <a:off x="457200" y="1925635"/>
                <a:ext cx="3722471" cy="333155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i="1" dirty="0" smtClean="0">
                    <a:latin typeface="Times New Roman" pitchFamily="18" charset="0"/>
                  </a:rPr>
                  <a:t>D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3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=Q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3</a:t>
                </a:r>
                <a:r>
                  <a:rPr lang="en-US" altLang="zh-CN" sz="2800" i="1" dirty="0">
                    <a:latin typeface="Times New Roman" pitchFamily="18" charset="0"/>
                  </a:rPr>
                  <a:t>*=Q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2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US" altLang="zh-CN" sz="2800" i="1" baseline="-250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i="1" dirty="0" smtClean="0">
                    <a:latin typeface="Times New Roman" pitchFamily="18" charset="0"/>
                  </a:rPr>
                  <a:t>D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2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=Q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2</a:t>
                </a:r>
                <a:r>
                  <a:rPr lang="en-US" altLang="zh-CN" sz="2800" i="1" dirty="0">
                    <a:latin typeface="Times New Roman" pitchFamily="18" charset="0"/>
                  </a:rPr>
                  <a:t>*=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800" i="1" dirty="0" smtClean="0">
                    <a:latin typeface="Times New Roman" pitchFamily="18" charset="0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endParaRPr lang="en-US" altLang="zh-CN" sz="2800" i="1" baseline="-250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i="1" dirty="0" smtClean="0">
                    <a:latin typeface="Times New Roman" pitchFamily="18" charset="0"/>
                  </a:rPr>
                  <a:t>D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1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=Q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1</a:t>
                </a:r>
                <a:r>
                  <a:rPr lang="en-US" altLang="zh-CN" sz="2800" i="1" dirty="0">
                    <a:latin typeface="Times New Roman" pitchFamily="18" charset="0"/>
                  </a:rPr>
                  <a:t>*=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800" i="1" dirty="0" smtClean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3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2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800" i="1" dirty="0" smtClean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2</a:t>
                </a:r>
                <a:endParaRPr lang="en-US" altLang="zh-CN" sz="2800" i="1" baseline="-250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i="1" dirty="0">
                    <a:latin typeface="Times New Roman" pitchFamily="18" charset="0"/>
                  </a:rPr>
                  <a:t>    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=Q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2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(x</a:t>
                </a:r>
                <a:r>
                  <a:rPr lang="en-US" altLang="zh-CN" sz="2800" i="1" dirty="0" smtClean="0">
                    <a:latin typeface="Times New Roman" pitchFamily="18" charset="0"/>
                    <a:sym typeface="Symbol" pitchFamily="18" charset="2"/>
                  </a:rPr>
                  <a:t>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3</a:t>
                </a:r>
                <a:r>
                  <a:rPr lang="en-US" altLang="zh-CN" sz="2800" i="1" dirty="0">
                    <a:latin typeface="Times New Roman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i="1" dirty="0">
                    <a:latin typeface="Times New Roman" pitchFamily="18" charset="0"/>
                  </a:rPr>
                  <a:t>  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Z=xQ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1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800" i="1" dirty="0" smtClean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800" i="1" dirty="0">
                    <a:latin typeface="Times New Roman" pitchFamily="18" charset="0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en-US" altLang="zh-CN" sz="2800" i="1" baseline="-25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23913" name="Text Box 4" descr="羊皮纸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25635"/>
                <a:ext cx="3722471" cy="3331554"/>
              </a:xfrm>
              <a:prstGeom prst="rect">
                <a:avLst/>
              </a:prstGeom>
              <a:blipFill rotWithShape="0">
                <a:blip r:embed="rId3"/>
                <a:stretch>
                  <a:fillRect l="-3437" r="-655" b="-2015"/>
                </a:stretch>
              </a:blipFill>
              <a:ln w="38100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269" name="Text Box 13"/>
          <p:cNvSpPr txBox="1">
            <a:spLocks noChangeArrowheads="1"/>
          </p:cNvSpPr>
          <p:nvPr/>
        </p:nvSpPr>
        <p:spPr bwMode="auto">
          <a:xfrm>
            <a:off x="0" y="1182198"/>
            <a:ext cx="4491368" cy="60939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 marL="381000" indent="-38100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列出</a:t>
            </a:r>
            <a:r>
              <a:rPr lang="zh-CN" altLang="en-US" sz="2800" dirty="0" smtClean="0">
                <a:latin typeface="Times New Roman" pitchFamily="18" charset="0"/>
                <a:sym typeface="Monotype Sorts"/>
              </a:rPr>
              <a:t>激励方程和输出方程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B3EFFB-31A0-481F-9422-EB052FC0DAD1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18" name="Text Box 14" descr="羊皮纸"/>
          <p:cNvSpPr txBox="1">
            <a:spLocks noChangeArrowheads="1"/>
          </p:cNvSpPr>
          <p:nvPr/>
        </p:nvSpPr>
        <p:spPr bwMode="auto">
          <a:xfrm>
            <a:off x="4871127" y="1197246"/>
            <a:ext cx="4256591" cy="525401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 smtClean="0">
                <a:latin typeface="Times New Roman" pitchFamily="18" charset="0"/>
              </a:rPr>
              <a:t>判断电路是否可以自启动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9" name="Text Box 14" descr="羊皮纸"/>
          <p:cNvSpPr txBox="1">
            <a:spLocks noChangeArrowheads="1"/>
          </p:cNvSpPr>
          <p:nvPr/>
        </p:nvSpPr>
        <p:spPr bwMode="auto">
          <a:xfrm>
            <a:off x="4067944" y="1775648"/>
            <a:ext cx="4896544" cy="833178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 smtClean="0">
                <a:latin typeface="Times New Roman" pitchFamily="18" charset="0"/>
              </a:rPr>
              <a:t>无关状态</a:t>
            </a:r>
            <a:r>
              <a:rPr lang="en-US" altLang="zh-CN" sz="2400" dirty="0" smtClean="0">
                <a:latin typeface="Times New Roman" pitchFamily="18" charset="0"/>
              </a:rPr>
              <a:t>001</a:t>
            </a:r>
            <a:r>
              <a:rPr lang="zh-CN" altLang="en-US" sz="2400" dirty="0" smtClean="0">
                <a:latin typeface="Times New Roman" pitchFamily="18" charset="0"/>
              </a:rPr>
              <a:t>，输入为</a:t>
            </a:r>
            <a:r>
              <a:rPr lang="en-US" altLang="zh-CN" sz="2400" dirty="0" smtClean="0">
                <a:latin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</a:rPr>
              <a:t>时，次态为</a:t>
            </a:r>
            <a:r>
              <a:rPr lang="en-US" altLang="zh-CN" sz="2400" dirty="0" smtClean="0">
                <a:latin typeface="Times New Roman" pitchFamily="18" charset="0"/>
              </a:rPr>
              <a:t>010/0</a:t>
            </a:r>
            <a:r>
              <a:rPr lang="zh-CN" altLang="en-US" sz="2400" dirty="0" smtClean="0">
                <a:latin typeface="Times New Roman" pitchFamily="18" charset="0"/>
              </a:rPr>
              <a:t>，输入为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时，次态为</a:t>
            </a:r>
            <a:r>
              <a:rPr lang="en-US" altLang="zh-CN" sz="2400" dirty="0" smtClean="0">
                <a:latin typeface="Times New Roman" pitchFamily="18" charset="0"/>
              </a:rPr>
              <a:t>110/0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0" name="Text Box 14" descr="羊皮纸"/>
          <p:cNvSpPr txBox="1">
            <a:spLocks noChangeArrowheads="1"/>
          </p:cNvSpPr>
          <p:nvPr/>
        </p:nvSpPr>
        <p:spPr bwMode="auto">
          <a:xfrm>
            <a:off x="4067944" y="2561363"/>
            <a:ext cx="4896544" cy="833178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 smtClean="0">
                <a:latin typeface="Times New Roman" pitchFamily="18" charset="0"/>
              </a:rPr>
              <a:t>无关状态</a:t>
            </a:r>
            <a:r>
              <a:rPr lang="en-US" altLang="zh-CN" sz="2400" dirty="0" smtClean="0">
                <a:latin typeface="Times New Roman" pitchFamily="18" charset="0"/>
              </a:rPr>
              <a:t>011</a:t>
            </a:r>
            <a:r>
              <a:rPr lang="zh-CN" altLang="en-US" sz="2400" dirty="0" smtClean="0">
                <a:latin typeface="Times New Roman" pitchFamily="18" charset="0"/>
              </a:rPr>
              <a:t>，输入为</a:t>
            </a:r>
            <a:r>
              <a:rPr lang="en-US" altLang="zh-CN" sz="2400" dirty="0" smtClean="0">
                <a:latin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</a:rPr>
              <a:t>时，次态为</a:t>
            </a:r>
            <a:r>
              <a:rPr lang="en-US" altLang="zh-CN" sz="2400" dirty="0" smtClean="0">
                <a:latin typeface="Times New Roman" pitchFamily="18" charset="0"/>
              </a:rPr>
              <a:t>100/0</a:t>
            </a:r>
            <a:r>
              <a:rPr lang="zh-CN" altLang="en-US" sz="2400" dirty="0" smtClean="0">
                <a:latin typeface="Times New Roman" pitchFamily="18" charset="0"/>
              </a:rPr>
              <a:t>，输入为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时，次态为</a:t>
            </a:r>
            <a:r>
              <a:rPr lang="en-US" altLang="zh-CN" sz="2400" dirty="0" smtClean="0">
                <a:latin typeface="Times New Roman" pitchFamily="18" charset="0"/>
              </a:rPr>
              <a:t>101/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1" name="Text Box 14" descr="羊皮纸"/>
          <p:cNvSpPr txBox="1">
            <a:spLocks noChangeArrowheads="1"/>
          </p:cNvSpPr>
          <p:nvPr/>
        </p:nvSpPr>
        <p:spPr bwMode="auto">
          <a:xfrm>
            <a:off x="4067944" y="3394541"/>
            <a:ext cx="4789512" cy="833178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 smtClean="0">
                <a:latin typeface="Times New Roman" pitchFamily="18" charset="0"/>
              </a:rPr>
              <a:t>无关状态</a:t>
            </a:r>
            <a:r>
              <a:rPr lang="en-US" altLang="zh-CN" sz="2400" dirty="0" smtClean="0">
                <a:latin typeface="Times New Roman" pitchFamily="18" charset="0"/>
              </a:rPr>
              <a:t>111</a:t>
            </a:r>
            <a:r>
              <a:rPr lang="zh-CN" altLang="en-US" sz="2400" dirty="0" smtClean="0">
                <a:latin typeface="Times New Roman" pitchFamily="18" charset="0"/>
              </a:rPr>
              <a:t>，输入为</a:t>
            </a:r>
            <a:r>
              <a:rPr lang="en-US" altLang="zh-CN" sz="2400" dirty="0" smtClean="0">
                <a:latin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</a:rPr>
              <a:t>时，次态为</a:t>
            </a:r>
            <a:r>
              <a:rPr lang="en-US" altLang="zh-CN" sz="2400" dirty="0" smtClean="0">
                <a:latin typeface="Times New Roman" pitchFamily="18" charset="0"/>
              </a:rPr>
              <a:t>101/0</a:t>
            </a:r>
            <a:r>
              <a:rPr lang="zh-CN" altLang="en-US" sz="2400" dirty="0" smtClean="0">
                <a:latin typeface="Times New Roman" pitchFamily="18" charset="0"/>
              </a:rPr>
              <a:t>，输入为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时，次态为</a:t>
            </a:r>
            <a:r>
              <a:rPr lang="en-US" altLang="zh-CN" sz="2400" dirty="0" smtClean="0">
                <a:latin typeface="Times New Roman" pitchFamily="18" charset="0"/>
              </a:rPr>
              <a:t>100/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2" name="Text Box 14" descr="羊皮纸"/>
          <p:cNvSpPr txBox="1">
            <a:spLocks noChangeArrowheads="1"/>
          </p:cNvSpPr>
          <p:nvPr/>
        </p:nvSpPr>
        <p:spPr bwMode="auto">
          <a:xfrm>
            <a:off x="3746088" y="4429650"/>
            <a:ext cx="5242594" cy="833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 smtClean="0">
                <a:latin typeface="Times New Roman" pitchFamily="18" charset="0"/>
              </a:rPr>
              <a:t>即使进入无关状态，经过有限周期后，都能进入有效状态，系统可以自启动。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3" name="Text Box 14" descr="羊皮纸"/>
          <p:cNvSpPr txBox="1">
            <a:spLocks noChangeArrowheads="1"/>
          </p:cNvSpPr>
          <p:nvPr/>
        </p:nvSpPr>
        <p:spPr bwMode="auto">
          <a:xfrm>
            <a:off x="148353" y="5835697"/>
            <a:ext cx="3538446" cy="525401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 smtClean="0">
                <a:latin typeface="Times New Roman" pitchFamily="18" charset="0"/>
              </a:rPr>
              <a:t>画出状态转移图：略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4" name="Rectangle 51" descr="羊皮纸"/>
          <p:cNvSpPr>
            <a:spLocks noChangeArrowheads="1"/>
          </p:cNvSpPr>
          <p:nvPr/>
        </p:nvSpPr>
        <p:spPr bwMode="auto">
          <a:xfrm>
            <a:off x="3765209" y="5500950"/>
            <a:ext cx="5070713" cy="783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但是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进入无关状态后有错误的输出，需要修改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输出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电路！</a:t>
            </a:r>
            <a:endParaRPr lang="en-US" altLang="zh-CN" sz="2800" baseline="-25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" name="标题 3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 dirty="0" smtClean="0"/>
              <a:t>最小成本状态转移表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238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9" grpId="0"/>
      <p:bldP spid="18" grpId="0"/>
      <p:bldP spid="19" grpId="0"/>
      <p:bldP spid="20" grpId="0"/>
      <p:bldP spid="21" grpId="0"/>
      <p:bldP spid="22" grpId="0" animBg="1"/>
      <p:bldP spid="23" grpId="0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Times New Roman" pitchFamily="18" charset="0"/>
              </a:rPr>
              <a:t>逻辑电路</a:t>
            </a:r>
            <a:r>
              <a:rPr lang="zh-CN" altLang="en-US" sz="4000" dirty="0">
                <a:latin typeface="Times New Roman" pitchFamily="18" charset="0"/>
              </a:rPr>
              <a:t>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4" y="1187052"/>
            <a:ext cx="8073918" cy="5393168"/>
          </a:xfrm>
        </p:spPr>
      </p:pic>
    </p:spTree>
    <p:extLst>
      <p:ext uri="{BB962C8B-B14F-4D97-AF65-F5344CB8AC3E}">
        <p14:creationId xmlns:p14="http://schemas.microsoft.com/office/powerpoint/2010/main" val="22173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259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ED82E-E7E5-48B4-BA14-F22C96B8E6C4}" type="slidenum">
              <a:rPr lang="zh-CN" altLang="en-US" smtClean="0">
                <a:latin typeface="Arial" pitchFamily="34" charset="0"/>
              </a:rPr>
              <a:pPr/>
              <a:t>42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C187C1-2B59-4B17-B62A-B9D58FC3F96B}" type="datetime1">
              <a:rPr lang="zh-CN" altLang="en-US" smtClean="0"/>
              <a:t>2016/5/11</a:t>
            </a:fld>
            <a:endParaRPr lang="en-US" altLang="zh-CN"/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4556892" y="2415404"/>
            <a:ext cx="3582988" cy="3509962"/>
            <a:chOff x="1396" y="429"/>
            <a:chExt cx="2257" cy="2211"/>
          </a:xfrm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2872" y="1244"/>
              <a:ext cx="305" cy="332"/>
            </a:xfrm>
            <a:prstGeom prst="ellipse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1396" y="429"/>
              <a:ext cx="2257" cy="2211"/>
              <a:chOff x="1396" y="429"/>
              <a:chExt cx="2257" cy="2211"/>
            </a:xfrm>
          </p:grpSpPr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2472" y="856"/>
                <a:ext cx="305" cy="332"/>
              </a:xfrm>
              <a:prstGeom prst="ellipse">
                <a:avLst/>
              </a:prstGeom>
              <a:solidFill>
                <a:srgbClr val="CCFFFF">
                  <a:alpha val="50195"/>
                </a:srgbClr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6"/>
              <p:cNvSpPr>
                <a:spLocks noChangeShapeType="1"/>
              </p:cNvSpPr>
              <p:nvPr/>
            </p:nvSpPr>
            <p:spPr bwMode="auto">
              <a:xfrm>
                <a:off x="2006" y="1213"/>
                <a:ext cx="1629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2049" y="599"/>
                <a:ext cx="16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1666" y="778"/>
                <a:ext cx="339" cy="1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00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01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11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77" y="429"/>
                <a:ext cx="40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latin typeface="Times New Roman" pitchFamily="18" charset="0"/>
                  </a:rPr>
                  <a:t>xQ</a:t>
                </a:r>
                <a:r>
                  <a:rPr lang="en-US" altLang="zh-CN" sz="2400" i="1" baseline="-25000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1396" y="629"/>
                <a:ext cx="52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latin typeface="Times New Roman" pitchFamily="18" charset="0"/>
                  </a:rPr>
                  <a:t>Q</a:t>
                </a:r>
                <a:r>
                  <a:rPr lang="en-US" altLang="zh-CN" sz="2400" i="1" baseline="-25000" dirty="0">
                    <a:latin typeface="Times New Roman" pitchFamily="18" charset="0"/>
                  </a:rPr>
                  <a:t>2</a:t>
                </a:r>
                <a:r>
                  <a:rPr lang="en-US" altLang="zh-CN" sz="2400" i="1" dirty="0">
                    <a:latin typeface="Times New Roman" pitchFamily="18" charset="0"/>
                  </a:rPr>
                  <a:t>Q</a:t>
                </a:r>
                <a:r>
                  <a:rPr lang="en-US" altLang="zh-CN" sz="2400" i="1" baseline="-25000" dirty="0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1988" y="834"/>
                <a:ext cx="1635" cy="1495"/>
                <a:chOff x="520" y="702"/>
                <a:chExt cx="1281" cy="1403"/>
              </a:xfrm>
            </p:grpSpPr>
            <p:sp>
              <p:nvSpPr>
                <p:cNvPr id="50" name="Rectangle 12"/>
                <p:cNvSpPr>
                  <a:spLocks noChangeArrowheads="1"/>
                </p:cNvSpPr>
                <p:nvPr/>
              </p:nvSpPr>
              <p:spPr bwMode="auto">
                <a:xfrm>
                  <a:off x="520" y="702"/>
                  <a:ext cx="1281" cy="1400"/>
                </a:xfrm>
                <a:prstGeom prst="rect">
                  <a:avLst/>
                </a:prstGeom>
                <a:noFill/>
                <a:ln w="28575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1" name="Group 13"/>
                <p:cNvGrpSpPr>
                  <a:grpSpLocks/>
                </p:cNvGrpSpPr>
                <p:nvPr/>
              </p:nvGrpSpPr>
              <p:grpSpPr bwMode="auto">
                <a:xfrm>
                  <a:off x="858" y="702"/>
                  <a:ext cx="645" cy="1403"/>
                  <a:chOff x="858" y="702"/>
                  <a:chExt cx="645" cy="1380"/>
                </a:xfrm>
              </p:grpSpPr>
              <p:sp>
                <p:nvSpPr>
                  <p:cNvPr id="5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858" y="703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70" y="703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03" y="702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2006" y="1584"/>
                <a:ext cx="1629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1989" y="1998"/>
                <a:ext cx="1629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2565" y="2002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2111" y="2001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2519" y="1663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2078" y="1663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6" name="Text Box 23"/>
              <p:cNvSpPr txBox="1">
                <a:spLocks noChangeArrowheads="1"/>
              </p:cNvSpPr>
              <p:nvPr/>
            </p:nvSpPr>
            <p:spPr bwMode="auto">
              <a:xfrm>
                <a:off x="2929" y="851"/>
                <a:ext cx="22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2527" y="1279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8" name="Rectangle 25"/>
              <p:cNvSpPr>
                <a:spLocks noChangeArrowheads="1"/>
              </p:cNvSpPr>
              <p:nvPr/>
            </p:nvSpPr>
            <p:spPr bwMode="auto">
              <a:xfrm>
                <a:off x="2096" y="1279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9" name="Text Box 26"/>
              <p:cNvSpPr txBox="1">
                <a:spLocks noChangeArrowheads="1"/>
              </p:cNvSpPr>
              <p:nvPr/>
            </p:nvSpPr>
            <p:spPr bwMode="auto">
              <a:xfrm>
                <a:off x="2929" y="1279"/>
                <a:ext cx="32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0" name="Line 27"/>
              <p:cNvSpPr>
                <a:spLocks noChangeShapeType="1"/>
              </p:cNvSpPr>
              <p:nvPr/>
            </p:nvSpPr>
            <p:spPr bwMode="auto">
              <a:xfrm>
                <a:off x="1701" y="563"/>
                <a:ext cx="285" cy="284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Text Box 28" descr="羊皮纸"/>
              <p:cNvSpPr txBox="1">
                <a:spLocks noChangeArrowheads="1"/>
              </p:cNvSpPr>
              <p:nvPr/>
            </p:nvSpPr>
            <p:spPr bwMode="auto">
              <a:xfrm>
                <a:off x="2512" y="2313"/>
                <a:ext cx="23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i="1">
                    <a:latin typeface="Times New Roman" pitchFamily="18" charset="0"/>
                  </a:rPr>
                  <a:t>Z</a:t>
                </a:r>
                <a:endParaRPr lang="en-US" altLang="zh-CN" i="1" baseline="-25000">
                  <a:latin typeface="Times New Roman" pitchFamily="18" charset="0"/>
                </a:endParaRPr>
              </a:p>
            </p:txBody>
          </p:sp>
          <p:sp>
            <p:nvSpPr>
              <p:cNvPr id="42" name="Text Box 29" descr="羊皮纸"/>
              <p:cNvSpPr txBox="1">
                <a:spLocks noChangeArrowheads="1"/>
              </p:cNvSpPr>
              <p:nvPr/>
            </p:nvSpPr>
            <p:spPr bwMode="auto">
              <a:xfrm>
                <a:off x="2105" y="858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3" name="Text Box 30" descr="羊皮纸"/>
              <p:cNvSpPr txBox="1">
                <a:spLocks noChangeArrowheads="1"/>
              </p:cNvSpPr>
              <p:nvPr/>
            </p:nvSpPr>
            <p:spPr bwMode="auto">
              <a:xfrm>
                <a:off x="2523" y="858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4" name="Text Box 31" descr="羊皮纸"/>
              <p:cNvSpPr txBox="1">
                <a:spLocks noChangeArrowheads="1"/>
              </p:cNvSpPr>
              <p:nvPr/>
            </p:nvSpPr>
            <p:spPr bwMode="auto">
              <a:xfrm>
                <a:off x="3338" y="869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5" name="Text Box 32" descr="羊皮纸"/>
              <p:cNvSpPr txBox="1">
                <a:spLocks noChangeArrowheads="1"/>
              </p:cNvSpPr>
              <p:nvPr/>
            </p:nvSpPr>
            <p:spPr bwMode="auto">
              <a:xfrm>
                <a:off x="3318" y="1261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6" name="Text Box 33" descr="羊皮纸"/>
              <p:cNvSpPr txBox="1">
                <a:spLocks noChangeArrowheads="1"/>
              </p:cNvSpPr>
              <p:nvPr/>
            </p:nvSpPr>
            <p:spPr bwMode="auto">
              <a:xfrm>
                <a:off x="2910" y="1664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7" name="Text Box 34" descr="羊皮纸"/>
              <p:cNvSpPr txBox="1">
                <a:spLocks noChangeArrowheads="1"/>
              </p:cNvSpPr>
              <p:nvPr/>
            </p:nvSpPr>
            <p:spPr bwMode="auto">
              <a:xfrm>
                <a:off x="3315" y="1664"/>
                <a:ext cx="15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" name="Text Box 35" descr="羊皮纸"/>
              <p:cNvSpPr txBox="1">
                <a:spLocks noChangeArrowheads="1"/>
              </p:cNvSpPr>
              <p:nvPr/>
            </p:nvSpPr>
            <p:spPr bwMode="auto">
              <a:xfrm>
                <a:off x="2943" y="2011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9" name="Text Box 36" descr="羊皮纸"/>
              <p:cNvSpPr txBox="1">
                <a:spLocks noChangeArrowheads="1"/>
              </p:cNvSpPr>
              <p:nvPr/>
            </p:nvSpPr>
            <p:spPr bwMode="auto">
              <a:xfrm>
                <a:off x="3329" y="1999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4013" y="5785202"/>
                <a:ext cx="4033155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itchFamily="18" charset="0"/>
                  </a:rPr>
                  <a:t> Z=xQ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0" i="1" dirty="0" smtClean="0"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0" i="1" dirty="0" smtClean="0">
                        <a:latin typeface="Times New Roman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800" b="0" i="1" baseline="-25000" dirty="0" smtClean="0">
                        <a:latin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0" i="1" dirty="0" smtClean="0">
                        <a:latin typeface="Times New Roman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800" i="1" dirty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800" i="1" dirty="0">
                    <a:latin typeface="Times New Roman" pitchFamily="18" charset="0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13" y="5785202"/>
                <a:ext cx="4033155" cy="524118"/>
              </a:xfrm>
              <a:prstGeom prst="rect">
                <a:avLst/>
              </a:prstGeom>
              <a:blipFill rotWithShape="0">
                <a:blip r:embed="rId3"/>
                <a:stretch>
                  <a:fillRect l="-755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217411" y="1034324"/>
            <a:ext cx="2412368" cy="5488737"/>
            <a:chOff x="5189837" y="1179063"/>
            <a:chExt cx="2412368" cy="5488737"/>
          </a:xfrm>
        </p:grpSpPr>
        <p:sp>
          <p:nvSpPr>
            <p:cNvPr id="57" name="Line 3"/>
            <p:cNvSpPr>
              <a:spLocks noChangeShapeType="1"/>
            </p:cNvSpPr>
            <p:nvPr/>
          </p:nvSpPr>
          <p:spPr bwMode="auto">
            <a:xfrm flipV="1">
              <a:off x="5334960" y="1179063"/>
              <a:ext cx="2102086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4"/>
            <p:cNvSpPr>
              <a:spLocks noChangeShapeType="1"/>
            </p:cNvSpPr>
            <p:nvPr/>
          </p:nvSpPr>
          <p:spPr bwMode="auto">
            <a:xfrm flipV="1">
              <a:off x="5279989" y="6616031"/>
              <a:ext cx="1986203" cy="8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6315639" y="1185412"/>
              <a:ext cx="0" cy="5478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V="1">
              <a:off x="5334960" y="1704526"/>
              <a:ext cx="1931232" cy="28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189837" y="1259167"/>
              <a:ext cx="1125802" cy="3992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xQ</a:t>
              </a:r>
              <a:r>
                <a:rPr lang="en-US" altLang="zh-CN" sz="2000" baseline="-25000" dirty="0">
                  <a:latin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6277803" y="1311163"/>
              <a:ext cx="1324402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Times New Roman" pitchFamily="18" charset="0"/>
                </a:rPr>
                <a:t>Q</a:t>
              </a:r>
              <a:r>
                <a:rPr lang="en-US" altLang="zh-CN" sz="1600" baseline="-25000" dirty="0">
                  <a:latin typeface="Times New Roman" pitchFamily="18" charset="0"/>
                </a:rPr>
                <a:t>3</a:t>
              </a:r>
              <a:r>
                <a:rPr lang="en-US" altLang="zh-CN" sz="1600" dirty="0">
                  <a:latin typeface="Times New Roman" pitchFamily="18" charset="0"/>
                </a:rPr>
                <a:t>*Q</a:t>
              </a:r>
              <a:r>
                <a:rPr lang="en-US" altLang="zh-CN" sz="1600" baseline="-25000" dirty="0">
                  <a:latin typeface="Times New Roman" pitchFamily="18" charset="0"/>
                </a:rPr>
                <a:t>2</a:t>
              </a:r>
              <a:r>
                <a:rPr lang="en-US" altLang="zh-CN" sz="1600" dirty="0">
                  <a:latin typeface="Times New Roman" pitchFamily="18" charset="0"/>
                </a:rPr>
                <a:t>*Q</a:t>
              </a:r>
              <a:r>
                <a:rPr lang="en-US" altLang="zh-CN" sz="1600" baseline="-25000" dirty="0">
                  <a:latin typeface="Times New Roman" pitchFamily="18" charset="0"/>
                </a:rPr>
                <a:t>1</a:t>
              </a:r>
              <a:r>
                <a:rPr lang="en-US" altLang="zh-CN" sz="1600" dirty="0">
                  <a:latin typeface="Times New Roman" pitchFamily="18" charset="0"/>
                </a:rPr>
                <a:t>*/Z</a:t>
              </a:r>
              <a:endParaRPr lang="en-US" altLang="zh-CN" sz="1600" baseline="-25000" dirty="0">
                <a:latin typeface="Times New Roman" pitchFamily="18" charset="0"/>
              </a:endParaRP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5416317" y="1691813"/>
              <a:ext cx="725614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</a:rPr>
                <a:t>0000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0001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0010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0011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0101 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0110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0111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6378791" y="1683453"/>
              <a:ext cx="987275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010/0</a:t>
              </a:r>
            </a:p>
            <a:p>
              <a:r>
                <a:rPr lang="en-US" altLang="zh-CN" sz="2000" dirty="0" err="1" smtClean="0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000/1 000/0 101/0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6385127" y="4100278"/>
              <a:ext cx="941100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110/0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000/0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000/1 100/0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66" name="Text Box 13"/>
            <p:cNvSpPr txBox="1">
              <a:spLocks noChangeArrowheads="1"/>
            </p:cNvSpPr>
            <p:nvPr/>
          </p:nvSpPr>
          <p:spPr bwMode="auto">
            <a:xfrm>
              <a:off x="5375974" y="4113255"/>
              <a:ext cx="725614" cy="25545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</a:rPr>
                <a:t>1000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1001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1010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1011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1101 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latin typeface="Times New Roman" pitchFamily="18" charset="0"/>
                </a:rPr>
                <a:t>1110</a:t>
              </a:r>
              <a:endParaRPr lang="en-US" altLang="zh-CN" sz="2000" dirty="0">
                <a:latin typeface="Times New Roman" pitchFamily="18" charset="0"/>
              </a:endParaRPr>
            </a:p>
            <a:p>
              <a:r>
                <a:rPr lang="en-US" altLang="zh-CN" sz="2000" dirty="0" smtClean="0">
                  <a:solidFill>
                    <a:srgbClr val="FF3300"/>
                  </a:solidFill>
                  <a:latin typeface="Times New Roman" pitchFamily="18" charset="0"/>
                </a:rPr>
                <a:t>1111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96651" y="1866883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010/0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412701" y="2510389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100/0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397053" y="3679808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101/0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403648" y="4283804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10/0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412701" y="4869160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101/0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13969" y="6090632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100/0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3642" y="198416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输出电路卡诺图</a:t>
            </a:r>
            <a:endParaRPr lang="zh-CN" altLang="en-US" sz="28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78680" y="41343"/>
            <a:ext cx="6905625" cy="742950"/>
          </a:xfrm>
        </p:spPr>
        <p:txBody>
          <a:bodyPr/>
          <a:lstStyle/>
          <a:p>
            <a:r>
              <a:rPr lang="zh-CN" altLang="en-US" dirty="0"/>
              <a:t>最小</a:t>
            </a:r>
            <a:r>
              <a:rPr lang="zh-CN" altLang="en-US" dirty="0" smtClean="0"/>
              <a:t>成本设计法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输出修正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91632" y="1341524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通过最小风险状态转移表，得到输出修正。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747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逻辑电路图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1" y="1069535"/>
            <a:ext cx="7807087" cy="537184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553200" y="3260247"/>
                <a:ext cx="1657826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itchFamily="18" charset="0"/>
                  </a:rPr>
                  <a:t> xQ</a:t>
                </a:r>
                <a:r>
                  <a:rPr lang="en-US" altLang="zh-CN" sz="2800" i="1" baseline="-25000" dirty="0" smtClean="0">
                    <a:latin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0" i="1" dirty="0" smtClean="0"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0" i="1" dirty="0" smtClean="0">
                        <a:latin typeface="Times New Roman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800" b="0" i="1" baseline="-25000" dirty="0" smtClean="0">
                        <a:latin typeface="Times New Roman" pitchFamily="18" charset="0"/>
                      </a:rPr>
                      <m:t>1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60247"/>
                <a:ext cx="1657826" cy="524118"/>
              </a:xfrm>
              <a:prstGeom prst="rect">
                <a:avLst/>
              </a:prstGeom>
              <a:blipFill rotWithShape="0">
                <a:blip r:embed="rId3"/>
                <a:stretch>
                  <a:fillRect l="-1838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/>
          <p:nvPr/>
        </p:nvSpPr>
        <p:spPr>
          <a:xfrm>
            <a:off x="5724128" y="3755459"/>
            <a:ext cx="1512168" cy="14017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Times New Roman" pitchFamily="18" charset="0"/>
              </a:rPr>
              <a:t>状态化简的方法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0">
              <a:buNone/>
            </a:pPr>
            <a:r>
              <a:rPr lang="en-US" altLang="zh-CN" sz="4400" dirty="0" smtClean="0"/>
              <a:t>1 </a:t>
            </a:r>
            <a:r>
              <a:rPr lang="zh-CN" altLang="en-US" sz="4400" dirty="0"/>
              <a:t>观察法 </a:t>
            </a:r>
          </a:p>
          <a:p>
            <a:pPr marL="349250" lvl="1" indent="0">
              <a:buNone/>
            </a:pPr>
            <a:r>
              <a:rPr lang="en-US" altLang="zh-CN" sz="4400" dirty="0" smtClean="0"/>
              <a:t>2 </a:t>
            </a:r>
            <a:r>
              <a:rPr lang="zh-CN" altLang="en-US" sz="4400" dirty="0"/>
              <a:t>划分法 </a:t>
            </a:r>
          </a:p>
          <a:p>
            <a:pPr marL="349250" lvl="1" indent="0">
              <a:buNone/>
            </a:pPr>
            <a:r>
              <a:rPr lang="en-US" altLang="zh-CN" sz="4400" dirty="0" smtClean="0"/>
              <a:t>3 </a:t>
            </a:r>
            <a:r>
              <a:rPr lang="zh-CN" altLang="en-US" sz="4400" dirty="0"/>
              <a:t>蕴含表法 </a:t>
            </a:r>
          </a:p>
          <a:p>
            <a:endParaRPr lang="zh-CN" altLang="en-US" sz="4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0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观察法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1597913"/>
          </a:xfrm>
        </p:spPr>
        <p:txBody>
          <a:bodyPr/>
          <a:lstStyle/>
          <a:p>
            <a:r>
              <a:rPr lang="zh-CN" altLang="en-US" sz="3200" dirty="0">
                <a:latin typeface="Times New Roman" pitchFamily="18" charset="0"/>
              </a:rPr>
              <a:t>假定状态</a:t>
            </a:r>
            <a:r>
              <a:rPr lang="en-US" altLang="zh-CN" sz="3200" dirty="0" smtClean="0">
                <a:latin typeface="Times New Roman" pitchFamily="18" charset="0"/>
              </a:rPr>
              <a:t>S</a:t>
            </a:r>
            <a:r>
              <a:rPr lang="en-US" altLang="zh-CN" sz="3200" baseline="-25000" dirty="0" smtClean="0">
                <a:latin typeface="Times New Roman" pitchFamily="18" charset="0"/>
              </a:rPr>
              <a:t>i</a:t>
            </a:r>
            <a:r>
              <a:rPr lang="zh-CN" altLang="zh-CN" sz="3200" dirty="0" smtClean="0">
                <a:latin typeface="Times New Roman" pitchFamily="18" charset="0"/>
              </a:rPr>
              <a:t>和</a:t>
            </a:r>
            <a:r>
              <a:rPr lang="en-US" altLang="zh-CN" sz="3200" dirty="0" err="1" smtClean="0">
                <a:latin typeface="Times New Roman" pitchFamily="18" charset="0"/>
              </a:rPr>
              <a:t>S</a:t>
            </a:r>
            <a:r>
              <a:rPr lang="en-US" altLang="zh-CN" sz="3200" baseline="-25000" dirty="0" err="1" smtClean="0">
                <a:latin typeface="Times New Roman" pitchFamily="18" charset="0"/>
              </a:rPr>
              <a:t>j</a:t>
            </a:r>
            <a:r>
              <a:rPr lang="zh-CN" altLang="zh-CN" sz="3200" dirty="0" smtClean="0">
                <a:latin typeface="Times New Roman" pitchFamily="18" charset="0"/>
              </a:rPr>
              <a:t>是原始</a:t>
            </a:r>
            <a:r>
              <a:rPr lang="zh-CN" altLang="zh-CN" sz="3200" dirty="0">
                <a:latin typeface="Times New Roman" pitchFamily="18" charset="0"/>
              </a:rPr>
              <a:t>状态表中的两个现态，那么</a:t>
            </a:r>
            <a:r>
              <a:rPr lang="en-US" altLang="zh-CN" sz="3200" dirty="0" smtClean="0">
                <a:latin typeface="Times New Roman" pitchFamily="18" charset="0"/>
              </a:rPr>
              <a:t>S</a:t>
            </a:r>
            <a:r>
              <a:rPr lang="en-US" altLang="zh-CN" sz="3200" baseline="-25000" dirty="0" smtClean="0">
                <a:latin typeface="Times New Roman" pitchFamily="18" charset="0"/>
              </a:rPr>
              <a:t>i</a:t>
            </a:r>
            <a:r>
              <a:rPr lang="zh-CN" altLang="zh-CN" sz="3200" dirty="0" smtClean="0">
                <a:latin typeface="Times New Roman" pitchFamily="18" charset="0"/>
              </a:rPr>
              <a:t>和</a:t>
            </a:r>
            <a:r>
              <a:rPr lang="en-US" altLang="zh-CN" sz="3200" dirty="0" err="1" smtClean="0">
                <a:latin typeface="Times New Roman" pitchFamily="18" charset="0"/>
              </a:rPr>
              <a:t>S</a:t>
            </a:r>
            <a:r>
              <a:rPr lang="en-US" altLang="zh-CN" sz="3200" baseline="-25000" dirty="0" err="1" smtClean="0">
                <a:latin typeface="Times New Roman" pitchFamily="18" charset="0"/>
              </a:rPr>
              <a:t>j</a:t>
            </a:r>
            <a:r>
              <a:rPr lang="zh-CN" altLang="zh-CN" sz="3200" dirty="0" smtClean="0">
                <a:latin typeface="Times New Roman" pitchFamily="18" charset="0"/>
              </a:rPr>
              <a:t>等</a:t>
            </a:r>
            <a:r>
              <a:rPr lang="zh-CN" altLang="en-US" sz="3200" dirty="0" smtClean="0">
                <a:latin typeface="Times New Roman" pitchFamily="18" charset="0"/>
              </a:rPr>
              <a:t>价</a:t>
            </a:r>
            <a:r>
              <a:rPr lang="zh-CN" altLang="zh-CN" sz="3200" dirty="0">
                <a:latin typeface="Times New Roman" pitchFamily="18" charset="0"/>
              </a:rPr>
              <a:t>的条件可归纳为在各种</a:t>
            </a:r>
            <a:r>
              <a:rPr lang="zh-CN" altLang="zh-CN" sz="3200" dirty="0" smtClean="0">
                <a:latin typeface="Times New Roman" pitchFamily="18" charset="0"/>
              </a:rPr>
              <a:t>输入取值</a:t>
            </a:r>
            <a:r>
              <a:rPr lang="zh-CN" altLang="zh-CN" sz="3200" dirty="0">
                <a:latin typeface="Times New Roman" pitchFamily="18" charset="0"/>
              </a:rPr>
              <a:t>组合下：</a:t>
            </a:r>
            <a:endParaRPr lang="zh-CN" altLang="en-US" sz="3200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87945-CA2B-4F22-A714-20479CBAA885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325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D0C27-BD53-40F4-A6DA-56D8C146489A}" type="slidenum">
              <a:rPr lang="zh-CN" altLang="en-US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676998" y="2788767"/>
            <a:ext cx="7715250" cy="609398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第一、它们的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输出</a:t>
            </a:r>
            <a:r>
              <a:rPr lang="zh-CN" altLang="en-US" sz="2800" b="1" dirty="0">
                <a:latin typeface="Times New Roman" pitchFamily="18" charset="0"/>
              </a:rPr>
              <a:t>完全相同</a:t>
            </a:r>
            <a:r>
              <a:rPr lang="zh-CN" altLang="en-US" sz="2800" dirty="0">
                <a:latin typeface="Times New Roman" pitchFamily="18" charset="0"/>
              </a:rPr>
              <a:t>；</a:t>
            </a: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1115616" y="3933056"/>
            <a:ext cx="2620963" cy="5603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</a:rPr>
              <a:t>(1) 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次态相同；          </a:t>
            </a:r>
          </a:p>
        </p:txBody>
      </p:sp>
      <p:sp>
        <p:nvSpPr>
          <p:cNvPr id="418822" name="Rectangle 6" descr="羊皮纸"/>
          <p:cNvSpPr>
            <a:spLocks noChangeArrowheads="1"/>
          </p:cNvSpPr>
          <p:nvPr/>
        </p:nvSpPr>
        <p:spPr bwMode="auto">
          <a:xfrm>
            <a:off x="723900" y="3363215"/>
            <a:ext cx="6645066" cy="6115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第二、它们的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次态</a:t>
            </a:r>
            <a:r>
              <a:rPr lang="zh-CN" altLang="en-US" sz="2800" dirty="0">
                <a:latin typeface="Times New Roman" pitchFamily="18" charset="0"/>
              </a:rPr>
              <a:t>满足下列条件之一，即</a:t>
            </a:r>
          </a:p>
        </p:txBody>
      </p:sp>
      <p:sp>
        <p:nvSpPr>
          <p:cNvPr id="418823" name="Rectangle 7" descr="羊皮纸"/>
          <p:cNvSpPr>
            <a:spLocks noChangeArrowheads="1"/>
          </p:cNvSpPr>
          <p:nvPr/>
        </p:nvSpPr>
        <p:spPr bwMode="auto">
          <a:xfrm>
            <a:off x="1113337" y="4458834"/>
            <a:ext cx="2487612" cy="5254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</a:rPr>
              <a:t>(2) 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次态交错；</a:t>
            </a:r>
          </a:p>
        </p:txBody>
      </p:sp>
      <p:sp>
        <p:nvSpPr>
          <p:cNvPr id="418824" name="Rectangle 8" descr="羊皮纸"/>
          <p:cNvSpPr>
            <a:spLocks noChangeArrowheads="1"/>
          </p:cNvSpPr>
          <p:nvPr/>
        </p:nvSpPr>
        <p:spPr bwMode="auto">
          <a:xfrm>
            <a:off x="1076300" y="4984297"/>
            <a:ext cx="2487612" cy="5254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</a:rPr>
              <a:t>(3) 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次态循环；</a:t>
            </a:r>
          </a:p>
        </p:txBody>
      </p:sp>
      <p:sp>
        <p:nvSpPr>
          <p:cNvPr id="418825" name="Rectangle 9" descr="羊皮纸"/>
          <p:cNvSpPr>
            <a:spLocks noChangeArrowheads="1"/>
          </p:cNvSpPr>
          <p:nvPr/>
        </p:nvSpPr>
        <p:spPr bwMode="auto">
          <a:xfrm>
            <a:off x="1119265" y="5529944"/>
            <a:ext cx="2846388" cy="52546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</a:rPr>
              <a:t>(4) 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次态对等价。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/>
      <p:bldP spid="418821" grpId="0"/>
      <p:bldP spid="418822" grpId="0"/>
      <p:bldP spid="418823" grpId="0"/>
      <p:bldP spid="418824" grpId="0"/>
      <p:bldP spid="4188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2D22C-3346-409B-8976-1E356F38BD0D}" type="slidenum">
              <a:rPr lang="zh-CN" altLang="en-US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20866" name="Text Box 2"/>
          <p:cNvSpPr txBox="1">
            <a:spLocks noChangeArrowheads="1"/>
          </p:cNvSpPr>
          <p:nvPr/>
        </p:nvSpPr>
        <p:spPr bwMode="auto">
          <a:xfrm>
            <a:off x="2033587" y="1268760"/>
            <a:ext cx="3416300" cy="646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Times New Roman" pitchFamily="18" charset="0"/>
              </a:rPr>
              <a:t>次态相同或交错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43188" y="2092325"/>
            <a:ext cx="854075" cy="3136900"/>
            <a:chOff x="1665" y="902"/>
            <a:chExt cx="538" cy="1976"/>
          </a:xfrm>
        </p:grpSpPr>
        <p:sp>
          <p:nvSpPr>
            <p:cNvPr id="55317" name="Oval 4"/>
            <p:cNvSpPr>
              <a:spLocks noChangeArrowheads="1"/>
            </p:cNvSpPr>
            <p:nvPr/>
          </p:nvSpPr>
          <p:spPr bwMode="auto">
            <a:xfrm>
              <a:off x="1665" y="902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i="1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5318" name="Oval 5"/>
            <p:cNvSpPr>
              <a:spLocks noChangeArrowheads="1"/>
            </p:cNvSpPr>
            <p:nvPr/>
          </p:nvSpPr>
          <p:spPr bwMode="auto">
            <a:xfrm>
              <a:off x="1665" y="2340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75038" y="3975100"/>
            <a:ext cx="2087562" cy="919163"/>
            <a:chOff x="2189" y="2088"/>
            <a:chExt cx="1315" cy="579"/>
          </a:xfrm>
        </p:grpSpPr>
        <p:sp>
          <p:nvSpPr>
            <p:cNvPr id="55315" name="Text Box 7"/>
            <p:cNvSpPr txBox="1">
              <a:spLocks noChangeArrowheads="1"/>
            </p:cNvSpPr>
            <p:nvPr/>
          </p:nvSpPr>
          <p:spPr bwMode="auto">
            <a:xfrm>
              <a:off x="2658" y="217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55316" name="Freeform 8"/>
            <p:cNvSpPr>
              <a:spLocks/>
            </p:cNvSpPr>
            <p:nvPr/>
          </p:nvSpPr>
          <p:spPr bwMode="auto">
            <a:xfrm>
              <a:off x="2189" y="2088"/>
              <a:ext cx="1315" cy="579"/>
            </a:xfrm>
            <a:custGeom>
              <a:avLst/>
              <a:gdLst>
                <a:gd name="T0" fmla="*/ 1766 w 1135"/>
                <a:gd name="T1" fmla="*/ 0 h 543"/>
                <a:gd name="T2" fmla="*/ 865 w 1135"/>
                <a:gd name="T3" fmla="*/ 452 h 543"/>
                <a:gd name="T4" fmla="*/ 0 w 1135"/>
                <a:gd name="T5" fmla="*/ 658 h 543"/>
                <a:gd name="T6" fmla="*/ 0 60000 65536"/>
                <a:gd name="T7" fmla="*/ 0 60000 65536"/>
                <a:gd name="T8" fmla="*/ 0 60000 65536"/>
                <a:gd name="T9" fmla="*/ 0 w 1135"/>
                <a:gd name="T10" fmla="*/ 0 h 543"/>
                <a:gd name="T11" fmla="*/ 1135 w 1135"/>
                <a:gd name="T12" fmla="*/ 543 h 5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5" h="543">
                  <a:moveTo>
                    <a:pt x="1135" y="0"/>
                  </a:moveTo>
                  <a:cubicBezTo>
                    <a:pt x="1039" y="60"/>
                    <a:pt x="746" y="283"/>
                    <a:pt x="557" y="373"/>
                  </a:cubicBezTo>
                  <a:cubicBezTo>
                    <a:pt x="368" y="463"/>
                    <a:pt x="116" y="508"/>
                    <a:pt x="0" y="543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574800" y="2794000"/>
            <a:ext cx="1206500" cy="1619250"/>
            <a:chOff x="992" y="1344"/>
            <a:chExt cx="760" cy="1020"/>
          </a:xfrm>
        </p:grpSpPr>
        <p:sp>
          <p:nvSpPr>
            <p:cNvPr id="55313" name="Text Box 10"/>
            <p:cNvSpPr txBox="1">
              <a:spLocks noChangeArrowheads="1"/>
            </p:cNvSpPr>
            <p:nvPr/>
          </p:nvSpPr>
          <p:spPr bwMode="auto">
            <a:xfrm>
              <a:off x="992" y="1719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5314" name="Freeform 11"/>
            <p:cNvSpPr>
              <a:spLocks/>
            </p:cNvSpPr>
            <p:nvPr/>
          </p:nvSpPr>
          <p:spPr bwMode="auto">
            <a:xfrm>
              <a:off x="1344" y="1344"/>
              <a:ext cx="408" cy="1020"/>
            </a:xfrm>
            <a:custGeom>
              <a:avLst/>
              <a:gdLst>
                <a:gd name="T0" fmla="*/ 408 w 408"/>
                <a:gd name="T1" fmla="*/ 1020 h 1020"/>
                <a:gd name="T2" fmla="*/ 216 w 408"/>
                <a:gd name="T3" fmla="*/ 888 h 1020"/>
                <a:gd name="T4" fmla="*/ 72 w 408"/>
                <a:gd name="T5" fmla="*/ 744 h 1020"/>
                <a:gd name="T6" fmla="*/ 12 w 408"/>
                <a:gd name="T7" fmla="*/ 396 h 1020"/>
                <a:gd name="T8" fmla="*/ 144 w 408"/>
                <a:gd name="T9" fmla="*/ 156 h 1020"/>
                <a:gd name="T10" fmla="*/ 360 w 408"/>
                <a:gd name="T11" fmla="*/ 0 h 10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1020"/>
                <a:gd name="T20" fmla="*/ 408 w 408"/>
                <a:gd name="T21" fmla="*/ 1020 h 10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1020">
                  <a:moveTo>
                    <a:pt x="408" y="1020"/>
                  </a:moveTo>
                  <a:cubicBezTo>
                    <a:pt x="376" y="998"/>
                    <a:pt x="272" y="934"/>
                    <a:pt x="216" y="888"/>
                  </a:cubicBezTo>
                  <a:cubicBezTo>
                    <a:pt x="160" y="842"/>
                    <a:pt x="106" y="826"/>
                    <a:pt x="72" y="744"/>
                  </a:cubicBezTo>
                  <a:cubicBezTo>
                    <a:pt x="38" y="662"/>
                    <a:pt x="0" y="494"/>
                    <a:pt x="12" y="396"/>
                  </a:cubicBezTo>
                  <a:cubicBezTo>
                    <a:pt x="24" y="298"/>
                    <a:pt x="86" y="222"/>
                    <a:pt x="144" y="156"/>
                  </a:cubicBezTo>
                  <a:cubicBezTo>
                    <a:pt x="202" y="90"/>
                    <a:pt x="315" y="33"/>
                    <a:pt x="360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876" name="Line 12"/>
          <p:cNvSpPr>
            <a:spLocks noChangeShapeType="1"/>
          </p:cNvSpPr>
          <p:nvPr/>
        </p:nvSpPr>
        <p:spPr bwMode="auto">
          <a:xfrm>
            <a:off x="6229350" y="3536950"/>
            <a:ext cx="127635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422650" y="2636838"/>
            <a:ext cx="638175" cy="1871662"/>
            <a:chOff x="2156" y="1245"/>
            <a:chExt cx="402" cy="1179"/>
          </a:xfrm>
        </p:grpSpPr>
        <p:sp>
          <p:nvSpPr>
            <p:cNvPr id="55311" name="Text Box 14"/>
            <p:cNvSpPr txBox="1">
              <a:spLocks noChangeArrowheads="1"/>
            </p:cNvSpPr>
            <p:nvPr/>
          </p:nvSpPr>
          <p:spPr bwMode="auto">
            <a:xfrm>
              <a:off x="2156" y="169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5312" name="Freeform 15"/>
            <p:cNvSpPr>
              <a:spLocks/>
            </p:cNvSpPr>
            <p:nvPr/>
          </p:nvSpPr>
          <p:spPr bwMode="auto">
            <a:xfrm>
              <a:off x="2172" y="1245"/>
              <a:ext cx="355" cy="1179"/>
            </a:xfrm>
            <a:custGeom>
              <a:avLst/>
              <a:gdLst>
                <a:gd name="T0" fmla="*/ 7 w 355"/>
                <a:gd name="T1" fmla="*/ 0 h 1179"/>
                <a:gd name="T2" fmla="*/ 268 w 355"/>
                <a:gd name="T3" fmla="*/ 262 h 1179"/>
                <a:gd name="T4" fmla="*/ 281 w 355"/>
                <a:gd name="T5" fmla="*/ 296 h 1179"/>
                <a:gd name="T6" fmla="*/ 332 w 355"/>
                <a:gd name="T7" fmla="*/ 431 h 1179"/>
                <a:gd name="T8" fmla="*/ 336 w 355"/>
                <a:gd name="T9" fmla="*/ 699 h 1179"/>
                <a:gd name="T10" fmla="*/ 216 w 355"/>
                <a:gd name="T11" fmla="*/ 951 h 1179"/>
                <a:gd name="T12" fmla="*/ 0 w 355"/>
                <a:gd name="T13" fmla="*/ 1179 h 1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5"/>
                <a:gd name="T22" fmla="*/ 0 h 1179"/>
                <a:gd name="T23" fmla="*/ 355 w 355"/>
                <a:gd name="T24" fmla="*/ 1179 h 11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5" h="1179">
                  <a:moveTo>
                    <a:pt x="7" y="0"/>
                  </a:moveTo>
                  <a:cubicBezTo>
                    <a:pt x="51" y="44"/>
                    <a:pt x="223" y="213"/>
                    <a:pt x="268" y="262"/>
                  </a:cubicBezTo>
                  <a:cubicBezTo>
                    <a:pt x="314" y="311"/>
                    <a:pt x="270" y="267"/>
                    <a:pt x="281" y="296"/>
                  </a:cubicBezTo>
                  <a:cubicBezTo>
                    <a:pt x="291" y="324"/>
                    <a:pt x="323" y="364"/>
                    <a:pt x="332" y="431"/>
                  </a:cubicBezTo>
                  <a:cubicBezTo>
                    <a:pt x="341" y="498"/>
                    <a:pt x="355" y="613"/>
                    <a:pt x="336" y="699"/>
                  </a:cubicBezTo>
                  <a:cubicBezTo>
                    <a:pt x="317" y="785"/>
                    <a:pt x="272" y="871"/>
                    <a:pt x="216" y="951"/>
                  </a:cubicBezTo>
                  <a:cubicBezTo>
                    <a:pt x="160" y="1031"/>
                    <a:pt x="45" y="1132"/>
                    <a:pt x="0" y="1179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524250" y="2208213"/>
            <a:ext cx="2676525" cy="1782762"/>
            <a:chOff x="2220" y="975"/>
            <a:chExt cx="1686" cy="1123"/>
          </a:xfrm>
        </p:grpSpPr>
        <p:sp>
          <p:nvSpPr>
            <p:cNvPr id="55308" name="Oval 17"/>
            <p:cNvSpPr>
              <a:spLocks noChangeArrowheads="1"/>
            </p:cNvSpPr>
            <p:nvPr/>
          </p:nvSpPr>
          <p:spPr bwMode="auto">
            <a:xfrm>
              <a:off x="3368" y="1560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 dirty="0" err="1">
                  <a:latin typeface="Times New Roman" pitchFamily="18" charset="0"/>
                </a:rPr>
                <a:t>S</a:t>
              </a:r>
              <a:r>
                <a:rPr lang="en-US" altLang="zh-CN" i="1" baseline="-25000" dirty="0" err="1">
                  <a:latin typeface="Times New Roman" pitchFamily="18" charset="0"/>
                </a:rPr>
                <a:t>k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55309" name="Freeform 18"/>
            <p:cNvSpPr>
              <a:spLocks/>
            </p:cNvSpPr>
            <p:nvPr/>
          </p:nvSpPr>
          <p:spPr bwMode="auto">
            <a:xfrm>
              <a:off x="2220" y="1092"/>
              <a:ext cx="1201" cy="564"/>
            </a:xfrm>
            <a:custGeom>
              <a:avLst/>
              <a:gdLst>
                <a:gd name="T0" fmla="*/ 0 w 1033"/>
                <a:gd name="T1" fmla="*/ 0 h 468"/>
                <a:gd name="T2" fmla="*/ 924 w 1033"/>
                <a:gd name="T3" fmla="*/ 274 h 468"/>
                <a:gd name="T4" fmla="*/ 1623 w 1033"/>
                <a:gd name="T5" fmla="*/ 819 h 468"/>
                <a:gd name="T6" fmla="*/ 0 60000 65536"/>
                <a:gd name="T7" fmla="*/ 0 60000 65536"/>
                <a:gd name="T8" fmla="*/ 0 60000 65536"/>
                <a:gd name="T9" fmla="*/ 0 w 1033"/>
                <a:gd name="T10" fmla="*/ 0 h 468"/>
                <a:gd name="T11" fmla="*/ 1033 w 1033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3" h="468">
                  <a:moveTo>
                    <a:pt x="0" y="0"/>
                  </a:moveTo>
                  <a:cubicBezTo>
                    <a:pt x="98" y="28"/>
                    <a:pt x="416" y="78"/>
                    <a:pt x="588" y="156"/>
                  </a:cubicBezTo>
                  <a:cubicBezTo>
                    <a:pt x="760" y="234"/>
                    <a:pt x="940" y="403"/>
                    <a:pt x="1033" y="46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Text Box 19"/>
            <p:cNvSpPr txBox="1">
              <a:spLocks noChangeArrowheads="1"/>
            </p:cNvSpPr>
            <p:nvPr/>
          </p:nvSpPr>
          <p:spPr bwMode="auto">
            <a:xfrm>
              <a:off x="2718" y="97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DC018-36B7-4D5F-98D7-DE2622EE5F52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23" name="标题 2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1</a:t>
            </a:r>
            <a:r>
              <a:rPr lang="zh-CN" altLang="en-US" kern="0" smtClean="0"/>
              <a:t>观察法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7C0C80-F242-471A-8BD4-E87B6C94E766}" type="slidenum">
              <a:rPr lang="zh-CN" altLang="en-US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21890" name="Text Box 2"/>
          <p:cNvSpPr txBox="1">
            <a:spLocks noChangeArrowheads="1"/>
          </p:cNvSpPr>
          <p:nvPr/>
        </p:nvSpPr>
        <p:spPr bwMode="auto">
          <a:xfrm>
            <a:off x="1878013" y="1075418"/>
            <a:ext cx="4800600" cy="646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Times New Roman" pitchFamily="18" charset="0"/>
              </a:rPr>
              <a:t>次态交错或相同或循环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68500" y="2435820"/>
            <a:ext cx="854075" cy="3136900"/>
            <a:chOff x="1245" y="836"/>
            <a:chExt cx="538" cy="1976"/>
          </a:xfrm>
        </p:grpSpPr>
        <p:sp>
          <p:nvSpPr>
            <p:cNvPr id="56353" name="Oval 4"/>
            <p:cNvSpPr>
              <a:spLocks noChangeArrowheads="1"/>
            </p:cNvSpPr>
            <p:nvPr/>
          </p:nvSpPr>
          <p:spPr bwMode="auto">
            <a:xfrm>
              <a:off x="1245" y="836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i="1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6354" name="Oval 5"/>
            <p:cNvSpPr>
              <a:spLocks noChangeArrowheads="1"/>
            </p:cNvSpPr>
            <p:nvPr/>
          </p:nvSpPr>
          <p:spPr bwMode="auto">
            <a:xfrm>
              <a:off x="1245" y="2274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00113" y="3137495"/>
            <a:ext cx="1206500" cy="1619250"/>
            <a:chOff x="572" y="1278"/>
            <a:chExt cx="760" cy="1020"/>
          </a:xfrm>
        </p:grpSpPr>
        <p:sp>
          <p:nvSpPr>
            <p:cNvPr id="56351" name="Text Box 7"/>
            <p:cNvSpPr txBox="1">
              <a:spLocks noChangeArrowheads="1"/>
            </p:cNvSpPr>
            <p:nvPr/>
          </p:nvSpPr>
          <p:spPr bwMode="auto">
            <a:xfrm>
              <a:off x="572" y="1653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6352" name="Freeform 8"/>
            <p:cNvSpPr>
              <a:spLocks/>
            </p:cNvSpPr>
            <p:nvPr/>
          </p:nvSpPr>
          <p:spPr bwMode="auto">
            <a:xfrm>
              <a:off x="924" y="1278"/>
              <a:ext cx="408" cy="1020"/>
            </a:xfrm>
            <a:custGeom>
              <a:avLst/>
              <a:gdLst>
                <a:gd name="T0" fmla="*/ 408 w 408"/>
                <a:gd name="T1" fmla="*/ 1020 h 1020"/>
                <a:gd name="T2" fmla="*/ 216 w 408"/>
                <a:gd name="T3" fmla="*/ 888 h 1020"/>
                <a:gd name="T4" fmla="*/ 72 w 408"/>
                <a:gd name="T5" fmla="*/ 744 h 1020"/>
                <a:gd name="T6" fmla="*/ 12 w 408"/>
                <a:gd name="T7" fmla="*/ 396 h 1020"/>
                <a:gd name="T8" fmla="*/ 144 w 408"/>
                <a:gd name="T9" fmla="*/ 156 h 1020"/>
                <a:gd name="T10" fmla="*/ 360 w 408"/>
                <a:gd name="T11" fmla="*/ 0 h 10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1020"/>
                <a:gd name="T20" fmla="*/ 408 w 408"/>
                <a:gd name="T21" fmla="*/ 1020 h 10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1020">
                  <a:moveTo>
                    <a:pt x="408" y="1020"/>
                  </a:moveTo>
                  <a:cubicBezTo>
                    <a:pt x="376" y="998"/>
                    <a:pt x="272" y="934"/>
                    <a:pt x="216" y="888"/>
                  </a:cubicBezTo>
                  <a:cubicBezTo>
                    <a:pt x="160" y="842"/>
                    <a:pt x="106" y="826"/>
                    <a:pt x="72" y="744"/>
                  </a:cubicBezTo>
                  <a:cubicBezTo>
                    <a:pt x="38" y="662"/>
                    <a:pt x="0" y="494"/>
                    <a:pt x="12" y="396"/>
                  </a:cubicBezTo>
                  <a:cubicBezTo>
                    <a:pt x="24" y="298"/>
                    <a:pt x="86" y="222"/>
                    <a:pt x="144" y="156"/>
                  </a:cubicBezTo>
                  <a:cubicBezTo>
                    <a:pt x="202" y="90"/>
                    <a:pt x="315" y="33"/>
                    <a:pt x="360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47963" y="2980332"/>
            <a:ext cx="638175" cy="1871663"/>
            <a:chOff x="1736" y="1179"/>
            <a:chExt cx="402" cy="1179"/>
          </a:xfrm>
        </p:grpSpPr>
        <p:sp>
          <p:nvSpPr>
            <p:cNvPr id="56349" name="Text Box 10"/>
            <p:cNvSpPr txBox="1">
              <a:spLocks noChangeArrowheads="1"/>
            </p:cNvSpPr>
            <p:nvPr/>
          </p:nvSpPr>
          <p:spPr bwMode="auto">
            <a:xfrm>
              <a:off x="1736" y="1629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6350" name="Freeform 11"/>
            <p:cNvSpPr>
              <a:spLocks/>
            </p:cNvSpPr>
            <p:nvPr/>
          </p:nvSpPr>
          <p:spPr bwMode="auto">
            <a:xfrm>
              <a:off x="1752" y="1179"/>
              <a:ext cx="366" cy="1179"/>
            </a:xfrm>
            <a:custGeom>
              <a:avLst/>
              <a:gdLst>
                <a:gd name="T0" fmla="*/ 7 w 366"/>
                <a:gd name="T1" fmla="*/ 0 h 1179"/>
                <a:gd name="T2" fmla="*/ 180 w 366"/>
                <a:gd name="T3" fmla="*/ 129 h 1179"/>
                <a:gd name="T4" fmla="*/ 300 w 366"/>
                <a:gd name="T5" fmla="*/ 285 h 1179"/>
                <a:gd name="T6" fmla="*/ 360 w 366"/>
                <a:gd name="T7" fmla="*/ 417 h 1179"/>
                <a:gd name="T8" fmla="*/ 336 w 366"/>
                <a:gd name="T9" fmla="*/ 699 h 1179"/>
                <a:gd name="T10" fmla="*/ 216 w 366"/>
                <a:gd name="T11" fmla="*/ 951 h 1179"/>
                <a:gd name="T12" fmla="*/ 0 w 366"/>
                <a:gd name="T13" fmla="*/ 1179 h 1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6"/>
                <a:gd name="T22" fmla="*/ 0 h 1179"/>
                <a:gd name="T23" fmla="*/ 366 w 366"/>
                <a:gd name="T24" fmla="*/ 1179 h 11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6" h="1179">
                  <a:moveTo>
                    <a:pt x="7" y="0"/>
                  </a:moveTo>
                  <a:cubicBezTo>
                    <a:pt x="36" y="22"/>
                    <a:pt x="131" y="81"/>
                    <a:pt x="180" y="129"/>
                  </a:cubicBezTo>
                  <a:cubicBezTo>
                    <a:pt x="229" y="177"/>
                    <a:pt x="270" y="237"/>
                    <a:pt x="300" y="285"/>
                  </a:cubicBezTo>
                  <a:cubicBezTo>
                    <a:pt x="330" y="333"/>
                    <a:pt x="354" y="348"/>
                    <a:pt x="360" y="417"/>
                  </a:cubicBezTo>
                  <a:cubicBezTo>
                    <a:pt x="366" y="486"/>
                    <a:pt x="360" y="610"/>
                    <a:pt x="336" y="699"/>
                  </a:cubicBezTo>
                  <a:cubicBezTo>
                    <a:pt x="312" y="788"/>
                    <a:pt x="272" y="871"/>
                    <a:pt x="216" y="951"/>
                  </a:cubicBezTo>
                  <a:cubicBezTo>
                    <a:pt x="160" y="1031"/>
                    <a:pt x="45" y="1132"/>
                    <a:pt x="0" y="1179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1900" name="Line 12"/>
          <p:cNvSpPr>
            <a:spLocks noChangeShapeType="1"/>
          </p:cNvSpPr>
          <p:nvPr/>
        </p:nvSpPr>
        <p:spPr bwMode="auto">
          <a:xfrm>
            <a:off x="7116763" y="3985220"/>
            <a:ext cx="108585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908300" y="2281832"/>
            <a:ext cx="2636838" cy="3482975"/>
            <a:chOff x="1837" y="739"/>
            <a:chExt cx="1661" cy="2194"/>
          </a:xfrm>
        </p:grpSpPr>
        <p:sp>
          <p:nvSpPr>
            <p:cNvPr id="56342" name="Oval 14"/>
            <p:cNvSpPr>
              <a:spLocks noChangeArrowheads="1"/>
            </p:cNvSpPr>
            <p:nvPr/>
          </p:nvSpPr>
          <p:spPr bwMode="auto">
            <a:xfrm>
              <a:off x="2948" y="836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6343" name="Oval 15"/>
            <p:cNvSpPr>
              <a:spLocks noChangeArrowheads="1"/>
            </p:cNvSpPr>
            <p:nvPr/>
          </p:nvSpPr>
          <p:spPr bwMode="auto">
            <a:xfrm>
              <a:off x="2960" y="2274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l</a:t>
              </a:r>
            </a:p>
          </p:txBody>
        </p:sp>
        <p:grpSp>
          <p:nvGrpSpPr>
            <p:cNvPr id="56344" name="Group 16"/>
            <p:cNvGrpSpPr>
              <a:grpSpLocks/>
            </p:cNvGrpSpPr>
            <p:nvPr/>
          </p:nvGrpSpPr>
          <p:grpSpPr bwMode="auto">
            <a:xfrm>
              <a:off x="1837" y="739"/>
              <a:ext cx="1106" cy="2194"/>
              <a:chOff x="1837" y="739"/>
              <a:chExt cx="1106" cy="2194"/>
            </a:xfrm>
          </p:grpSpPr>
          <p:sp>
            <p:nvSpPr>
              <p:cNvPr id="56345" name="Text Box 17"/>
              <p:cNvSpPr txBox="1">
                <a:spLocks noChangeArrowheads="1"/>
              </p:cNvSpPr>
              <p:nvPr/>
            </p:nvSpPr>
            <p:spPr bwMode="auto">
              <a:xfrm>
                <a:off x="2214" y="861"/>
                <a:ext cx="40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0/0</a:t>
                </a:r>
              </a:p>
            </p:txBody>
          </p:sp>
          <p:sp>
            <p:nvSpPr>
              <p:cNvPr id="56346" name="Freeform 18"/>
              <p:cNvSpPr>
                <a:spLocks/>
              </p:cNvSpPr>
              <p:nvPr/>
            </p:nvSpPr>
            <p:spPr bwMode="auto">
              <a:xfrm rot="-1562043">
                <a:off x="1837" y="739"/>
                <a:ext cx="1043" cy="606"/>
              </a:xfrm>
              <a:custGeom>
                <a:avLst/>
                <a:gdLst>
                  <a:gd name="T0" fmla="*/ 0 w 1033"/>
                  <a:gd name="T1" fmla="*/ 0 h 468"/>
                  <a:gd name="T2" fmla="*/ 606 w 1033"/>
                  <a:gd name="T3" fmla="*/ 339 h 468"/>
                  <a:gd name="T4" fmla="*/ 1063 w 1033"/>
                  <a:gd name="T5" fmla="*/ 1016 h 468"/>
                  <a:gd name="T6" fmla="*/ 0 60000 65536"/>
                  <a:gd name="T7" fmla="*/ 0 60000 65536"/>
                  <a:gd name="T8" fmla="*/ 0 60000 65536"/>
                  <a:gd name="T9" fmla="*/ 0 w 1033"/>
                  <a:gd name="T10" fmla="*/ 0 h 468"/>
                  <a:gd name="T11" fmla="*/ 1033 w 1033"/>
                  <a:gd name="T12" fmla="*/ 468 h 4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3" h="468">
                    <a:moveTo>
                      <a:pt x="0" y="0"/>
                    </a:moveTo>
                    <a:cubicBezTo>
                      <a:pt x="98" y="28"/>
                      <a:pt x="416" y="78"/>
                      <a:pt x="588" y="156"/>
                    </a:cubicBezTo>
                    <a:cubicBezTo>
                      <a:pt x="760" y="234"/>
                      <a:pt x="940" y="403"/>
                      <a:pt x="1033" y="468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7" name="Freeform 19"/>
              <p:cNvSpPr>
                <a:spLocks/>
              </p:cNvSpPr>
              <p:nvPr/>
            </p:nvSpPr>
            <p:spPr bwMode="auto">
              <a:xfrm rot="1424213">
                <a:off x="1851" y="2452"/>
                <a:ext cx="1092" cy="481"/>
              </a:xfrm>
              <a:custGeom>
                <a:avLst/>
                <a:gdLst>
                  <a:gd name="T0" fmla="*/ 1011 w 1135"/>
                  <a:gd name="T1" fmla="*/ 0 h 543"/>
                  <a:gd name="T2" fmla="*/ 496 w 1135"/>
                  <a:gd name="T3" fmla="*/ 259 h 543"/>
                  <a:gd name="T4" fmla="*/ 0 w 1135"/>
                  <a:gd name="T5" fmla="*/ 377 h 543"/>
                  <a:gd name="T6" fmla="*/ 0 60000 65536"/>
                  <a:gd name="T7" fmla="*/ 0 60000 65536"/>
                  <a:gd name="T8" fmla="*/ 0 60000 65536"/>
                  <a:gd name="T9" fmla="*/ 0 w 1135"/>
                  <a:gd name="T10" fmla="*/ 0 h 543"/>
                  <a:gd name="T11" fmla="*/ 1135 w 1135"/>
                  <a:gd name="T12" fmla="*/ 543 h 5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5" h="543">
                    <a:moveTo>
                      <a:pt x="1135" y="0"/>
                    </a:moveTo>
                    <a:cubicBezTo>
                      <a:pt x="1039" y="60"/>
                      <a:pt x="746" y="283"/>
                      <a:pt x="557" y="373"/>
                    </a:cubicBezTo>
                    <a:cubicBezTo>
                      <a:pt x="368" y="463"/>
                      <a:pt x="116" y="508"/>
                      <a:pt x="0" y="543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8" name="Text Box 20"/>
              <p:cNvSpPr txBox="1">
                <a:spLocks noChangeArrowheads="1"/>
              </p:cNvSpPr>
              <p:nvPr/>
            </p:nvSpPr>
            <p:spPr bwMode="auto">
              <a:xfrm>
                <a:off x="2202" y="2496"/>
                <a:ext cx="40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0/0</a:t>
                </a:r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525713" y="1942107"/>
            <a:ext cx="2565400" cy="4367213"/>
            <a:chOff x="1596" y="525"/>
            <a:chExt cx="1616" cy="2751"/>
          </a:xfrm>
        </p:grpSpPr>
        <p:sp>
          <p:nvSpPr>
            <p:cNvPr id="56338" name="Text Box 22"/>
            <p:cNvSpPr txBox="1">
              <a:spLocks noChangeArrowheads="1"/>
            </p:cNvSpPr>
            <p:nvPr/>
          </p:nvSpPr>
          <p:spPr bwMode="auto">
            <a:xfrm>
              <a:off x="2226" y="2949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0/1</a:t>
              </a:r>
            </a:p>
          </p:txBody>
        </p:sp>
        <p:sp>
          <p:nvSpPr>
            <p:cNvPr id="56339" name="Freeform 23"/>
            <p:cNvSpPr>
              <a:spLocks/>
            </p:cNvSpPr>
            <p:nvPr/>
          </p:nvSpPr>
          <p:spPr bwMode="auto">
            <a:xfrm>
              <a:off x="1596" y="568"/>
              <a:ext cx="1428" cy="320"/>
            </a:xfrm>
            <a:custGeom>
              <a:avLst/>
              <a:gdLst>
                <a:gd name="T0" fmla="*/ 0 w 1428"/>
                <a:gd name="T1" fmla="*/ 260 h 320"/>
                <a:gd name="T2" fmla="*/ 240 w 1428"/>
                <a:gd name="T3" fmla="*/ 104 h 320"/>
                <a:gd name="T4" fmla="*/ 444 w 1428"/>
                <a:gd name="T5" fmla="*/ 32 h 320"/>
                <a:gd name="T6" fmla="*/ 660 w 1428"/>
                <a:gd name="T7" fmla="*/ 8 h 320"/>
                <a:gd name="T8" fmla="*/ 912 w 1428"/>
                <a:gd name="T9" fmla="*/ 20 h 320"/>
                <a:gd name="T10" fmla="*/ 1212 w 1428"/>
                <a:gd name="T11" fmla="*/ 128 h 320"/>
                <a:gd name="T12" fmla="*/ 1428 w 1428"/>
                <a:gd name="T13" fmla="*/ 320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8"/>
                <a:gd name="T22" fmla="*/ 0 h 320"/>
                <a:gd name="T23" fmla="*/ 1428 w 1428"/>
                <a:gd name="T24" fmla="*/ 320 h 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8" h="320">
                  <a:moveTo>
                    <a:pt x="0" y="260"/>
                  </a:moveTo>
                  <a:cubicBezTo>
                    <a:pt x="40" y="234"/>
                    <a:pt x="166" y="142"/>
                    <a:pt x="240" y="104"/>
                  </a:cubicBezTo>
                  <a:cubicBezTo>
                    <a:pt x="314" y="66"/>
                    <a:pt x="374" y="48"/>
                    <a:pt x="444" y="32"/>
                  </a:cubicBezTo>
                  <a:cubicBezTo>
                    <a:pt x="514" y="16"/>
                    <a:pt x="582" y="10"/>
                    <a:pt x="660" y="8"/>
                  </a:cubicBezTo>
                  <a:cubicBezTo>
                    <a:pt x="738" y="6"/>
                    <a:pt x="820" y="0"/>
                    <a:pt x="912" y="20"/>
                  </a:cubicBezTo>
                  <a:cubicBezTo>
                    <a:pt x="1004" y="40"/>
                    <a:pt x="1126" y="78"/>
                    <a:pt x="1212" y="128"/>
                  </a:cubicBezTo>
                  <a:cubicBezTo>
                    <a:pt x="1298" y="178"/>
                    <a:pt x="1383" y="280"/>
                    <a:pt x="1428" y="32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Freeform 24"/>
            <p:cNvSpPr>
              <a:spLocks/>
            </p:cNvSpPr>
            <p:nvPr/>
          </p:nvSpPr>
          <p:spPr bwMode="auto">
            <a:xfrm>
              <a:off x="1620" y="2832"/>
              <a:ext cx="1592" cy="388"/>
            </a:xfrm>
            <a:custGeom>
              <a:avLst/>
              <a:gdLst>
                <a:gd name="T0" fmla="*/ 1592 w 1592"/>
                <a:gd name="T1" fmla="*/ 28 h 388"/>
                <a:gd name="T2" fmla="*/ 1368 w 1592"/>
                <a:gd name="T3" fmla="*/ 204 h 388"/>
                <a:gd name="T4" fmla="*/ 1176 w 1592"/>
                <a:gd name="T5" fmla="*/ 324 h 388"/>
                <a:gd name="T6" fmla="*/ 924 w 1592"/>
                <a:gd name="T7" fmla="*/ 384 h 388"/>
                <a:gd name="T8" fmla="*/ 564 w 1592"/>
                <a:gd name="T9" fmla="*/ 348 h 388"/>
                <a:gd name="T10" fmla="*/ 192 w 1592"/>
                <a:gd name="T11" fmla="*/ 192 h 388"/>
                <a:gd name="T12" fmla="*/ 0 w 1592"/>
                <a:gd name="T13" fmla="*/ 0 h 3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2"/>
                <a:gd name="T22" fmla="*/ 0 h 388"/>
                <a:gd name="T23" fmla="*/ 1592 w 1592"/>
                <a:gd name="T24" fmla="*/ 388 h 3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2" h="388">
                  <a:moveTo>
                    <a:pt x="1592" y="28"/>
                  </a:moveTo>
                  <a:cubicBezTo>
                    <a:pt x="1555" y="57"/>
                    <a:pt x="1437" y="155"/>
                    <a:pt x="1368" y="204"/>
                  </a:cubicBezTo>
                  <a:cubicBezTo>
                    <a:pt x="1299" y="253"/>
                    <a:pt x="1250" y="294"/>
                    <a:pt x="1176" y="324"/>
                  </a:cubicBezTo>
                  <a:cubicBezTo>
                    <a:pt x="1102" y="354"/>
                    <a:pt x="1026" y="380"/>
                    <a:pt x="924" y="384"/>
                  </a:cubicBezTo>
                  <a:cubicBezTo>
                    <a:pt x="822" y="388"/>
                    <a:pt x="686" y="380"/>
                    <a:pt x="564" y="348"/>
                  </a:cubicBezTo>
                  <a:cubicBezTo>
                    <a:pt x="442" y="316"/>
                    <a:pt x="286" y="250"/>
                    <a:pt x="192" y="192"/>
                  </a:cubicBezTo>
                  <a:cubicBezTo>
                    <a:pt x="98" y="134"/>
                    <a:pt x="40" y="40"/>
                    <a:pt x="0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Text Box 25"/>
            <p:cNvSpPr txBox="1">
              <a:spLocks noChangeArrowheads="1"/>
            </p:cNvSpPr>
            <p:nvPr/>
          </p:nvSpPr>
          <p:spPr bwMode="auto">
            <a:xfrm>
              <a:off x="2226" y="52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0/1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526088" y="2804120"/>
            <a:ext cx="1562100" cy="2386012"/>
            <a:chOff x="3486" y="1068"/>
            <a:chExt cx="984" cy="1503"/>
          </a:xfrm>
        </p:grpSpPr>
        <p:sp>
          <p:nvSpPr>
            <p:cNvPr id="56333" name="Oval 27"/>
            <p:cNvSpPr>
              <a:spLocks noChangeArrowheads="1"/>
            </p:cNvSpPr>
            <p:nvPr/>
          </p:nvSpPr>
          <p:spPr bwMode="auto">
            <a:xfrm>
              <a:off x="3932" y="1554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6334" name="Freeform 28"/>
            <p:cNvSpPr>
              <a:spLocks/>
            </p:cNvSpPr>
            <p:nvPr/>
          </p:nvSpPr>
          <p:spPr bwMode="auto">
            <a:xfrm rot="-378392">
              <a:off x="3486" y="2126"/>
              <a:ext cx="649" cy="397"/>
            </a:xfrm>
            <a:custGeom>
              <a:avLst/>
              <a:gdLst>
                <a:gd name="T0" fmla="*/ 212 w 1135"/>
                <a:gd name="T1" fmla="*/ 0 h 543"/>
                <a:gd name="T2" fmla="*/ 104 w 1135"/>
                <a:gd name="T3" fmla="*/ 146 h 543"/>
                <a:gd name="T4" fmla="*/ 0 w 1135"/>
                <a:gd name="T5" fmla="*/ 212 h 543"/>
                <a:gd name="T6" fmla="*/ 0 60000 65536"/>
                <a:gd name="T7" fmla="*/ 0 60000 65536"/>
                <a:gd name="T8" fmla="*/ 0 60000 65536"/>
                <a:gd name="T9" fmla="*/ 0 w 1135"/>
                <a:gd name="T10" fmla="*/ 0 h 543"/>
                <a:gd name="T11" fmla="*/ 1135 w 1135"/>
                <a:gd name="T12" fmla="*/ 543 h 5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5" h="543">
                  <a:moveTo>
                    <a:pt x="1135" y="0"/>
                  </a:moveTo>
                  <a:cubicBezTo>
                    <a:pt x="1039" y="60"/>
                    <a:pt x="746" y="283"/>
                    <a:pt x="557" y="373"/>
                  </a:cubicBezTo>
                  <a:cubicBezTo>
                    <a:pt x="368" y="463"/>
                    <a:pt x="116" y="508"/>
                    <a:pt x="0" y="543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Freeform 29"/>
            <p:cNvSpPr>
              <a:spLocks/>
            </p:cNvSpPr>
            <p:nvPr/>
          </p:nvSpPr>
          <p:spPr bwMode="auto">
            <a:xfrm>
              <a:off x="3528" y="1212"/>
              <a:ext cx="519" cy="392"/>
            </a:xfrm>
            <a:custGeom>
              <a:avLst/>
              <a:gdLst>
                <a:gd name="T0" fmla="*/ 0 w 519"/>
                <a:gd name="T1" fmla="*/ 0 h 392"/>
                <a:gd name="T2" fmla="*/ 276 w 519"/>
                <a:gd name="T3" fmla="*/ 120 h 392"/>
                <a:gd name="T4" fmla="*/ 519 w 519"/>
                <a:gd name="T5" fmla="*/ 392 h 392"/>
                <a:gd name="T6" fmla="*/ 0 60000 65536"/>
                <a:gd name="T7" fmla="*/ 0 60000 65536"/>
                <a:gd name="T8" fmla="*/ 0 60000 65536"/>
                <a:gd name="T9" fmla="*/ 0 w 519"/>
                <a:gd name="T10" fmla="*/ 0 h 392"/>
                <a:gd name="T11" fmla="*/ 519 w 519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9" h="392">
                  <a:moveTo>
                    <a:pt x="0" y="0"/>
                  </a:moveTo>
                  <a:cubicBezTo>
                    <a:pt x="46" y="20"/>
                    <a:pt x="190" y="55"/>
                    <a:pt x="276" y="120"/>
                  </a:cubicBezTo>
                  <a:cubicBezTo>
                    <a:pt x="362" y="185"/>
                    <a:pt x="469" y="336"/>
                    <a:pt x="519" y="392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Text Box 30"/>
            <p:cNvSpPr txBox="1">
              <a:spLocks noChangeArrowheads="1"/>
            </p:cNvSpPr>
            <p:nvPr/>
          </p:nvSpPr>
          <p:spPr bwMode="auto">
            <a:xfrm>
              <a:off x="3810" y="2244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6337" name="Text Box 31"/>
            <p:cNvSpPr txBox="1">
              <a:spLocks noChangeArrowheads="1"/>
            </p:cNvSpPr>
            <p:nvPr/>
          </p:nvSpPr>
          <p:spPr bwMode="auto">
            <a:xfrm>
              <a:off x="3738" y="1068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F7C5C-AC03-4E39-9A03-2E8C9692F93D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5" name="标题 2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1</a:t>
            </a:r>
            <a:r>
              <a:rPr lang="zh-CN" altLang="en-US" kern="0" smtClean="0"/>
              <a:t>观察法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E39FFF-D2E2-4D02-9810-6301F1E03047}" type="slidenum">
              <a:rPr lang="zh-CN" altLang="en-US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1660524" y="1158545"/>
            <a:ext cx="5514975" cy="6477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Times New Roman" pitchFamily="18" charset="0"/>
              </a:rPr>
              <a:t>次态交错或等价</a:t>
            </a:r>
            <a:r>
              <a:rPr lang="en-US" altLang="zh-CN" sz="3600" dirty="0">
                <a:latin typeface="Times New Roman" pitchFamily="18" charset="0"/>
              </a:rPr>
              <a:t>(</a:t>
            </a:r>
            <a:r>
              <a:rPr lang="en-US" altLang="zh-CN" sz="3600" dirty="0" err="1">
                <a:latin typeface="Times New Roman" pitchFamily="18" charset="0"/>
              </a:rPr>
              <a:t>S</a:t>
            </a:r>
            <a:r>
              <a:rPr lang="en-US" altLang="zh-CN" sz="3600" baseline="-25000" dirty="0" err="1">
                <a:latin typeface="Times New Roman" pitchFamily="18" charset="0"/>
              </a:rPr>
              <a:t>k</a:t>
            </a:r>
            <a:r>
              <a:rPr lang="en-US" altLang="zh-CN" sz="3600" dirty="0" err="1">
                <a:latin typeface="Times New Roman" pitchFamily="18" charset="0"/>
              </a:rPr>
              <a:t>,S</a:t>
            </a:r>
            <a:r>
              <a:rPr lang="en-US" altLang="zh-CN" sz="3600" baseline="-25000" dirty="0" err="1">
                <a:latin typeface="Times New Roman" pitchFamily="18" charset="0"/>
              </a:rPr>
              <a:t>l</a:t>
            </a:r>
            <a:r>
              <a:rPr lang="zh-CN" altLang="zh-CN" sz="3600" dirty="0">
                <a:latin typeface="Times New Roman" pitchFamily="18" charset="0"/>
              </a:rPr>
              <a:t>等价</a:t>
            </a:r>
            <a:r>
              <a:rPr lang="en-US" altLang="zh-CN" sz="3600" dirty="0"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38463" y="2216150"/>
            <a:ext cx="854075" cy="3463925"/>
            <a:chOff x="1941" y="852"/>
            <a:chExt cx="538" cy="2182"/>
          </a:xfrm>
        </p:grpSpPr>
        <p:sp>
          <p:nvSpPr>
            <p:cNvPr id="57364" name="Oval 4"/>
            <p:cNvSpPr>
              <a:spLocks noChangeArrowheads="1"/>
            </p:cNvSpPr>
            <p:nvPr/>
          </p:nvSpPr>
          <p:spPr bwMode="auto">
            <a:xfrm>
              <a:off x="1941" y="852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i="1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7365" name="Oval 5"/>
            <p:cNvSpPr>
              <a:spLocks noChangeArrowheads="1"/>
            </p:cNvSpPr>
            <p:nvPr/>
          </p:nvSpPr>
          <p:spPr bwMode="auto">
            <a:xfrm>
              <a:off x="1941" y="2496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05225" y="2978150"/>
            <a:ext cx="1031875" cy="1981200"/>
            <a:chOff x="2424" y="1332"/>
            <a:chExt cx="650" cy="1248"/>
          </a:xfrm>
        </p:grpSpPr>
        <p:sp>
          <p:nvSpPr>
            <p:cNvPr id="57362" name="Text Box 7"/>
            <p:cNvSpPr txBox="1">
              <a:spLocks noChangeArrowheads="1"/>
            </p:cNvSpPr>
            <p:nvPr/>
          </p:nvSpPr>
          <p:spPr bwMode="auto">
            <a:xfrm>
              <a:off x="2672" y="1707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7363" name="Freeform 8"/>
            <p:cNvSpPr>
              <a:spLocks/>
            </p:cNvSpPr>
            <p:nvPr/>
          </p:nvSpPr>
          <p:spPr bwMode="auto">
            <a:xfrm>
              <a:off x="2424" y="1332"/>
              <a:ext cx="332" cy="1248"/>
            </a:xfrm>
            <a:custGeom>
              <a:avLst/>
              <a:gdLst>
                <a:gd name="T0" fmla="*/ 32 w 332"/>
                <a:gd name="T1" fmla="*/ 0 h 1248"/>
                <a:gd name="T2" fmla="*/ 264 w 332"/>
                <a:gd name="T3" fmla="*/ 360 h 1248"/>
                <a:gd name="T4" fmla="*/ 288 w 332"/>
                <a:gd name="T5" fmla="*/ 816 h 1248"/>
                <a:gd name="T6" fmla="*/ 0 w 332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2"/>
                <a:gd name="T13" fmla="*/ 0 h 1248"/>
                <a:gd name="T14" fmla="*/ 332 w 332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2" h="1248">
                  <a:moveTo>
                    <a:pt x="32" y="0"/>
                  </a:moveTo>
                  <a:cubicBezTo>
                    <a:pt x="71" y="60"/>
                    <a:pt x="221" y="224"/>
                    <a:pt x="264" y="360"/>
                  </a:cubicBezTo>
                  <a:cubicBezTo>
                    <a:pt x="307" y="496"/>
                    <a:pt x="332" y="668"/>
                    <a:pt x="288" y="816"/>
                  </a:cubicBezTo>
                  <a:cubicBezTo>
                    <a:pt x="244" y="964"/>
                    <a:pt x="60" y="1158"/>
                    <a:pt x="0" y="124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908175" y="2881313"/>
            <a:ext cx="1066800" cy="2093912"/>
            <a:chOff x="1292" y="1271"/>
            <a:chExt cx="672" cy="1319"/>
          </a:xfrm>
        </p:grpSpPr>
        <p:sp>
          <p:nvSpPr>
            <p:cNvPr id="57360" name="Text Box 10"/>
            <p:cNvSpPr txBox="1">
              <a:spLocks noChangeArrowheads="1"/>
            </p:cNvSpPr>
            <p:nvPr/>
          </p:nvSpPr>
          <p:spPr bwMode="auto">
            <a:xfrm>
              <a:off x="1292" y="169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7361" name="Freeform 11"/>
            <p:cNvSpPr>
              <a:spLocks/>
            </p:cNvSpPr>
            <p:nvPr/>
          </p:nvSpPr>
          <p:spPr bwMode="auto">
            <a:xfrm rot="10777798">
              <a:off x="1632" y="1271"/>
              <a:ext cx="332" cy="1319"/>
            </a:xfrm>
            <a:custGeom>
              <a:avLst/>
              <a:gdLst>
                <a:gd name="T0" fmla="*/ 32 w 332"/>
                <a:gd name="T1" fmla="*/ 0 h 1248"/>
                <a:gd name="T2" fmla="*/ 264 w 332"/>
                <a:gd name="T3" fmla="*/ 425 h 1248"/>
                <a:gd name="T4" fmla="*/ 288 w 332"/>
                <a:gd name="T5" fmla="*/ 963 h 1248"/>
                <a:gd name="T6" fmla="*/ 0 w 332"/>
                <a:gd name="T7" fmla="*/ 1473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2"/>
                <a:gd name="T13" fmla="*/ 0 h 1248"/>
                <a:gd name="T14" fmla="*/ 332 w 332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2" h="1248">
                  <a:moveTo>
                    <a:pt x="32" y="0"/>
                  </a:moveTo>
                  <a:cubicBezTo>
                    <a:pt x="71" y="60"/>
                    <a:pt x="221" y="224"/>
                    <a:pt x="264" y="360"/>
                  </a:cubicBezTo>
                  <a:cubicBezTo>
                    <a:pt x="307" y="496"/>
                    <a:pt x="332" y="668"/>
                    <a:pt x="288" y="816"/>
                  </a:cubicBezTo>
                  <a:cubicBezTo>
                    <a:pt x="244" y="964"/>
                    <a:pt x="60" y="1158"/>
                    <a:pt x="0" y="124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721100" y="1844675"/>
            <a:ext cx="2689225" cy="3929063"/>
            <a:chOff x="2434" y="618"/>
            <a:chExt cx="1694" cy="2475"/>
          </a:xfrm>
        </p:grpSpPr>
        <p:sp>
          <p:nvSpPr>
            <p:cNvPr id="57354" name="Oval 13"/>
            <p:cNvSpPr>
              <a:spLocks noChangeArrowheads="1"/>
            </p:cNvSpPr>
            <p:nvPr/>
          </p:nvSpPr>
          <p:spPr bwMode="auto">
            <a:xfrm>
              <a:off x="3590" y="2496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l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7355" name="Oval 14"/>
            <p:cNvSpPr>
              <a:spLocks noChangeArrowheads="1"/>
            </p:cNvSpPr>
            <p:nvPr/>
          </p:nvSpPr>
          <p:spPr bwMode="auto">
            <a:xfrm>
              <a:off x="3590" y="852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7356" name="Freeform 15"/>
            <p:cNvSpPr>
              <a:spLocks/>
            </p:cNvSpPr>
            <p:nvPr/>
          </p:nvSpPr>
          <p:spPr bwMode="auto">
            <a:xfrm rot="-1250369">
              <a:off x="2508" y="744"/>
              <a:ext cx="1057" cy="492"/>
            </a:xfrm>
            <a:custGeom>
              <a:avLst/>
              <a:gdLst>
                <a:gd name="T0" fmla="*/ 0 w 1033"/>
                <a:gd name="T1" fmla="*/ 0 h 468"/>
                <a:gd name="T2" fmla="*/ 630 w 1033"/>
                <a:gd name="T3" fmla="*/ 181 h 468"/>
                <a:gd name="T4" fmla="*/ 1107 w 1033"/>
                <a:gd name="T5" fmla="*/ 544 h 468"/>
                <a:gd name="T6" fmla="*/ 0 60000 65536"/>
                <a:gd name="T7" fmla="*/ 0 60000 65536"/>
                <a:gd name="T8" fmla="*/ 0 60000 65536"/>
                <a:gd name="T9" fmla="*/ 0 w 1033"/>
                <a:gd name="T10" fmla="*/ 0 h 468"/>
                <a:gd name="T11" fmla="*/ 1033 w 1033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3" h="468">
                  <a:moveTo>
                    <a:pt x="0" y="0"/>
                  </a:moveTo>
                  <a:cubicBezTo>
                    <a:pt x="98" y="28"/>
                    <a:pt x="416" y="78"/>
                    <a:pt x="588" y="156"/>
                  </a:cubicBezTo>
                  <a:cubicBezTo>
                    <a:pt x="760" y="234"/>
                    <a:pt x="940" y="403"/>
                    <a:pt x="1033" y="46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Freeform 16"/>
            <p:cNvSpPr>
              <a:spLocks/>
            </p:cNvSpPr>
            <p:nvPr/>
          </p:nvSpPr>
          <p:spPr bwMode="auto">
            <a:xfrm>
              <a:off x="2434" y="2970"/>
              <a:ext cx="1226" cy="88"/>
            </a:xfrm>
            <a:custGeom>
              <a:avLst/>
              <a:gdLst>
                <a:gd name="T0" fmla="*/ 1226 w 1226"/>
                <a:gd name="T1" fmla="*/ 6 h 88"/>
                <a:gd name="T2" fmla="*/ 540 w 1226"/>
                <a:gd name="T3" fmla="*/ 87 h 88"/>
                <a:gd name="T4" fmla="*/ 0 w 1226"/>
                <a:gd name="T5" fmla="*/ 0 h 88"/>
                <a:gd name="T6" fmla="*/ 0 60000 65536"/>
                <a:gd name="T7" fmla="*/ 0 60000 65536"/>
                <a:gd name="T8" fmla="*/ 0 60000 65536"/>
                <a:gd name="T9" fmla="*/ 0 w 1226"/>
                <a:gd name="T10" fmla="*/ 0 h 88"/>
                <a:gd name="T11" fmla="*/ 1226 w 122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6" h="88">
                  <a:moveTo>
                    <a:pt x="1226" y="6"/>
                  </a:moveTo>
                  <a:cubicBezTo>
                    <a:pt x="1112" y="17"/>
                    <a:pt x="744" y="88"/>
                    <a:pt x="540" y="87"/>
                  </a:cubicBezTo>
                  <a:cubicBezTo>
                    <a:pt x="336" y="86"/>
                    <a:pt x="113" y="18"/>
                    <a:pt x="0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Text Box 17"/>
            <p:cNvSpPr txBox="1">
              <a:spLocks noChangeArrowheads="1"/>
            </p:cNvSpPr>
            <p:nvPr/>
          </p:nvSpPr>
          <p:spPr bwMode="auto">
            <a:xfrm>
              <a:off x="2834" y="618"/>
              <a:ext cx="402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0/1</a:t>
              </a:r>
            </a:p>
          </p:txBody>
        </p:sp>
        <p:sp>
          <p:nvSpPr>
            <p:cNvPr id="57359" name="Text Box 18"/>
            <p:cNvSpPr txBox="1">
              <a:spLocks noChangeArrowheads="1"/>
            </p:cNvSpPr>
            <p:nvPr/>
          </p:nvSpPr>
          <p:spPr bwMode="auto">
            <a:xfrm>
              <a:off x="2834" y="2766"/>
              <a:ext cx="402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0/1</a:t>
              </a:r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245FB-2EC4-45C2-9A06-3DEFCFA1955B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22" name="标题 2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1</a:t>
            </a:r>
            <a:r>
              <a:rPr lang="zh-CN" altLang="en-US" kern="0" smtClean="0"/>
              <a:t>观察法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9431</TotalTime>
  <Words>4319</Words>
  <Application>Microsoft Office PowerPoint</Application>
  <PresentationFormat>全屏显示(4:3)</PresentationFormat>
  <Paragraphs>1423</Paragraphs>
  <Slides>43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Batang</vt:lpstr>
      <vt:lpstr>Monotype Sorts</vt:lpstr>
      <vt:lpstr>黑体</vt:lpstr>
      <vt:lpstr>华文楷体</vt:lpstr>
      <vt:lpstr>宋体</vt:lpstr>
      <vt:lpstr>Arial</vt:lpstr>
      <vt:lpstr>Cambria Math</vt:lpstr>
      <vt:lpstr>Symbol</vt:lpstr>
      <vt:lpstr>Times New Roman</vt:lpstr>
      <vt:lpstr>Verdana</vt:lpstr>
      <vt:lpstr>Wingdings</vt:lpstr>
      <vt:lpstr>Wingdings 2</vt:lpstr>
      <vt:lpstr>dld</vt:lpstr>
      <vt:lpstr>Artwork</vt:lpstr>
      <vt:lpstr>公式</vt:lpstr>
      <vt:lpstr>第7章 时序逻辑设计原理</vt:lpstr>
      <vt:lpstr>内容简介</vt:lpstr>
      <vt:lpstr>状态化简</vt:lpstr>
      <vt:lpstr>等价状态</vt:lpstr>
      <vt:lpstr>状态化简的方法</vt:lpstr>
      <vt:lpstr>1观察法</vt:lpstr>
      <vt:lpstr>PowerPoint 演示文稿</vt:lpstr>
      <vt:lpstr>PowerPoint 演示文稿</vt:lpstr>
      <vt:lpstr>PowerPoint 演示文稿</vt:lpstr>
      <vt:lpstr>PowerPoint 演示文稿</vt:lpstr>
      <vt:lpstr>示例：观察法状态化简</vt:lpstr>
      <vt:lpstr>示例：观察法状态化简</vt:lpstr>
      <vt:lpstr>2 划分法(Partitioning) </vt:lpstr>
      <vt:lpstr>划分法化简</vt:lpstr>
      <vt:lpstr>3 蕴（隐）含表化简</vt:lpstr>
      <vt:lpstr>PowerPoint 演示文稿</vt:lpstr>
      <vt:lpstr>PowerPoint 演示文稿</vt:lpstr>
      <vt:lpstr>PowerPoint 演示文稿</vt:lpstr>
      <vt:lpstr>状态化简练习</vt:lpstr>
      <vt:lpstr>状态化简练习</vt:lpstr>
      <vt:lpstr> 三种方法的比较 </vt:lpstr>
      <vt:lpstr>7.3.2、状态编码(coded state)</vt:lpstr>
      <vt:lpstr>状态编码</vt:lpstr>
      <vt:lpstr>n = 4, K = 2 全部状态分配方案</vt:lpstr>
      <vt:lpstr>4状态状态机的例子</vt:lpstr>
      <vt:lpstr>真正独立的状态分配方案总数  Unique State Assignment</vt:lpstr>
      <vt:lpstr>状态分配策略</vt:lpstr>
      <vt:lpstr>状态赋值</vt:lpstr>
      <vt:lpstr>状态分配指导原则</vt:lpstr>
      <vt:lpstr> 状态分配规则 </vt:lpstr>
      <vt:lpstr>状态分配规则</vt:lpstr>
      <vt:lpstr>次佳状态分配示例</vt:lpstr>
      <vt:lpstr>状态赋值-处理未用状态方法2n&gt;S</vt:lpstr>
      <vt:lpstr>时序逻辑电路设计实例</vt:lpstr>
      <vt:lpstr>时序逻辑电路设计实例</vt:lpstr>
      <vt:lpstr>时序逻辑电路设计实例</vt:lpstr>
      <vt:lpstr>时序逻辑电路设计实例</vt:lpstr>
      <vt:lpstr>最小成本状态转移表</vt:lpstr>
      <vt:lpstr>PowerPoint 演示文稿</vt:lpstr>
      <vt:lpstr>最小成本状态转移表</vt:lpstr>
      <vt:lpstr>逻辑电路图</vt:lpstr>
      <vt:lpstr>最小成本设计法:输出修正</vt:lpstr>
      <vt:lpstr>逻辑电路图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吴海军</cp:lastModifiedBy>
  <cp:revision>306</cp:revision>
  <dcterms:created xsi:type="dcterms:W3CDTF">2006-07-10T13:07:00Z</dcterms:created>
  <dcterms:modified xsi:type="dcterms:W3CDTF">2016-05-10T16:30:30Z</dcterms:modified>
</cp:coreProperties>
</file>