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9" r:id="rId1"/>
  </p:sldMasterIdLst>
  <p:notesMasterIdLst>
    <p:notesMasterId r:id="rId53"/>
  </p:notesMasterIdLst>
  <p:handoutMasterIdLst>
    <p:handoutMasterId r:id="rId54"/>
  </p:handoutMasterIdLst>
  <p:sldIdLst>
    <p:sldId id="256" r:id="rId2"/>
    <p:sldId id="280" r:id="rId3"/>
    <p:sldId id="479" r:id="rId4"/>
    <p:sldId id="495" r:id="rId5"/>
    <p:sldId id="423" r:id="rId6"/>
    <p:sldId id="424" r:id="rId7"/>
    <p:sldId id="425" r:id="rId8"/>
    <p:sldId id="477" r:id="rId9"/>
    <p:sldId id="431" r:id="rId10"/>
    <p:sldId id="437" r:id="rId11"/>
    <p:sldId id="487" r:id="rId12"/>
    <p:sldId id="432" r:id="rId13"/>
    <p:sldId id="489" r:id="rId14"/>
    <p:sldId id="434" r:id="rId15"/>
    <p:sldId id="439" r:id="rId16"/>
    <p:sldId id="440" r:id="rId17"/>
    <p:sldId id="490" r:id="rId18"/>
    <p:sldId id="491" r:id="rId19"/>
    <p:sldId id="493" r:id="rId20"/>
    <p:sldId id="441" r:id="rId21"/>
    <p:sldId id="442" r:id="rId22"/>
    <p:sldId id="443" r:id="rId23"/>
    <p:sldId id="494" r:id="rId24"/>
    <p:sldId id="444" r:id="rId25"/>
    <p:sldId id="445" r:id="rId26"/>
    <p:sldId id="475" r:id="rId27"/>
    <p:sldId id="478" r:id="rId28"/>
    <p:sldId id="476" r:id="rId29"/>
    <p:sldId id="446" r:id="rId30"/>
    <p:sldId id="452" r:id="rId31"/>
    <p:sldId id="453" r:id="rId32"/>
    <p:sldId id="496" r:id="rId33"/>
    <p:sldId id="454" r:id="rId34"/>
    <p:sldId id="455" r:id="rId35"/>
    <p:sldId id="456" r:id="rId36"/>
    <p:sldId id="506" r:id="rId37"/>
    <p:sldId id="497" r:id="rId38"/>
    <p:sldId id="498" r:id="rId39"/>
    <p:sldId id="499" r:id="rId40"/>
    <p:sldId id="501" r:id="rId41"/>
    <p:sldId id="502" r:id="rId42"/>
    <p:sldId id="503" r:id="rId43"/>
    <p:sldId id="507" r:id="rId44"/>
    <p:sldId id="504" r:id="rId45"/>
    <p:sldId id="457" r:id="rId46"/>
    <p:sldId id="505" r:id="rId47"/>
    <p:sldId id="463" r:id="rId48"/>
    <p:sldId id="464" r:id="rId49"/>
    <p:sldId id="465" r:id="rId50"/>
    <p:sldId id="466" r:id="rId51"/>
    <p:sldId id="467" r:id="rId52"/>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80" autoAdjust="0"/>
    <p:restoredTop sz="83713" autoAdjust="0"/>
  </p:normalViewPr>
  <p:slideViewPr>
    <p:cSldViewPr snapToObjects="1">
      <p:cViewPr varScale="1">
        <p:scale>
          <a:sx n="71" d="100"/>
          <a:sy n="71" d="100"/>
        </p:scale>
        <p:origin x="1906" y="3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10.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10.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 Id="rId5" Type="http://schemas.openxmlformats.org/officeDocument/2006/relationships/image" Target="../media/image21.png"/><Relationship Id="rId4" Type="http://schemas.openxmlformats.org/officeDocument/2006/relationships/image" Target="../media/image20.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Arial" charset="0"/>
              </a:defRPr>
            </a:lvl1pPr>
          </a:lstStyle>
          <a:p>
            <a:pPr>
              <a:defRPr/>
            </a:pPr>
            <a:endParaRPr lang="en-US" altLang="zh-CN"/>
          </a:p>
        </p:txBody>
      </p:sp>
      <p:sp>
        <p:nvSpPr>
          <p:cNvPr id="3277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Arial" charset="0"/>
              </a:defRPr>
            </a:lvl1pPr>
          </a:lstStyle>
          <a:p>
            <a:pPr>
              <a:defRPr/>
            </a:pPr>
            <a:endParaRPr lang="en-US" altLang="zh-CN"/>
          </a:p>
        </p:txBody>
      </p:sp>
      <p:sp>
        <p:nvSpPr>
          <p:cNvPr id="3277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Arial" charset="0"/>
              </a:defRPr>
            </a:lvl1pPr>
          </a:lstStyle>
          <a:p>
            <a:pPr>
              <a:defRPr/>
            </a:pPr>
            <a:endParaRPr lang="en-US" altLang="zh-CN"/>
          </a:p>
        </p:txBody>
      </p:sp>
      <p:sp>
        <p:nvSpPr>
          <p:cNvPr id="3277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Arial" charset="0"/>
              </a:defRPr>
            </a:lvl1pPr>
          </a:lstStyle>
          <a:p>
            <a:pPr>
              <a:defRPr/>
            </a:pPr>
            <a:fld id="{EA23AA59-C4DE-484D-8543-0FD8DE090360}" type="slidenum">
              <a:rPr lang="en-US" altLang="zh-CN"/>
              <a:pPr>
                <a:defRPr/>
              </a:pPr>
              <a:t>‹#›</a:t>
            </a:fld>
            <a:endParaRPr lang="en-US" altLang="zh-CN"/>
          </a:p>
        </p:txBody>
      </p:sp>
    </p:spTree>
    <p:extLst>
      <p:ext uri="{BB962C8B-B14F-4D97-AF65-F5344CB8AC3E}">
        <p14:creationId xmlns:p14="http://schemas.microsoft.com/office/powerpoint/2010/main" val="19773342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Arial" charset="0"/>
              </a:defRPr>
            </a:lvl1pPr>
          </a:lstStyle>
          <a:p>
            <a:pPr>
              <a:defRPr/>
            </a:pPr>
            <a:endParaRPr lang="en-US" altLang="zh-CN"/>
          </a:p>
        </p:txBody>
      </p:sp>
      <p:sp>
        <p:nvSpPr>
          <p:cNvPr id="8195"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Arial" charset="0"/>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19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Arial" charset="0"/>
              </a:defRPr>
            </a:lvl1pPr>
          </a:lstStyle>
          <a:p>
            <a:pPr>
              <a:defRPr/>
            </a:pPr>
            <a:endParaRPr lang="en-US" altLang="zh-CN"/>
          </a:p>
        </p:txBody>
      </p:sp>
      <p:sp>
        <p:nvSpPr>
          <p:cNvPr id="819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Arial" charset="0"/>
              </a:defRPr>
            </a:lvl1pPr>
          </a:lstStyle>
          <a:p>
            <a:pPr>
              <a:defRPr/>
            </a:pPr>
            <a:fld id="{B641ABC4-95DD-415B-A5DD-26797A8ABBCC}" type="slidenum">
              <a:rPr lang="en-US" altLang="zh-CN"/>
              <a:pPr>
                <a:defRPr/>
              </a:pPr>
              <a:t>‹#›</a:t>
            </a:fld>
            <a:endParaRPr lang="en-US" altLang="zh-CN"/>
          </a:p>
        </p:txBody>
      </p:sp>
    </p:spTree>
    <p:extLst>
      <p:ext uri="{BB962C8B-B14F-4D97-AF65-F5344CB8AC3E}">
        <p14:creationId xmlns:p14="http://schemas.microsoft.com/office/powerpoint/2010/main" val="13712373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xfrm>
            <a:off x="992188" y="768350"/>
            <a:ext cx="5114925" cy="3836988"/>
          </a:xfrm>
          <a:ln/>
        </p:spPr>
      </p:sp>
      <p:sp>
        <p:nvSpPr>
          <p:cNvPr id="15363" name="备注占位符 2"/>
          <p:cNvSpPr>
            <a:spLocks noGrp="1"/>
          </p:cNvSpPr>
          <p:nvPr>
            <p:ph type="body" idx="1"/>
          </p:nvPr>
        </p:nvSpPr>
        <p:spPr>
          <a:noFill/>
          <a:ln/>
        </p:spPr>
        <p:txBody>
          <a:bodyPr/>
          <a:lstStyle/>
          <a:p>
            <a:pPr eaLnBrk="1" hangingPunct="1"/>
            <a:endParaRPr lang="zh-CN" altLang="en-US" smtClean="0"/>
          </a:p>
        </p:txBody>
      </p:sp>
      <p:sp>
        <p:nvSpPr>
          <p:cNvPr id="15364" name="灯片编号占位符 3"/>
          <p:cNvSpPr>
            <a:spLocks noGrp="1"/>
          </p:cNvSpPr>
          <p:nvPr>
            <p:ph type="sldNum" sz="quarter" idx="5"/>
          </p:nvPr>
        </p:nvSpPr>
        <p:spPr>
          <a:noFill/>
        </p:spPr>
        <p:txBody>
          <a:bodyPr/>
          <a:lstStyle/>
          <a:p>
            <a:fld id="{380A04BC-B1CC-4B3F-B178-FA0AC3135152}" type="slidenum">
              <a:rPr lang="en-US" altLang="zh-CN" smtClean="0"/>
              <a:pPr/>
              <a:t>1</a:t>
            </a:fld>
            <a:endParaRPr lang="en-US" altLang="zh-CN" smtClean="0"/>
          </a:p>
        </p:txBody>
      </p:sp>
    </p:spTree>
    <p:extLst>
      <p:ext uri="{BB962C8B-B14F-4D97-AF65-F5344CB8AC3E}">
        <p14:creationId xmlns:p14="http://schemas.microsoft.com/office/powerpoint/2010/main" val="4135927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smtClean="0">
                <a:solidFill>
                  <a:schemeClr val="accent2"/>
                </a:solidFill>
                <a:latin typeface="Tahoma" pitchFamily="34" charset="0"/>
                <a:ea typeface="黑体" pitchFamily="2" charset="-122"/>
              </a:rPr>
              <a:t>全0态的下一状态？？</a:t>
            </a:r>
          </a:p>
          <a:p>
            <a:r>
              <a:rPr lang="zh-CN" altLang="en-US" dirty="0" smtClean="0"/>
              <a:t>还是全</a:t>
            </a:r>
            <a:r>
              <a:rPr lang="en-US" altLang="zh-CN" dirty="0" smtClean="0"/>
              <a:t>0</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26</a:t>
            </a:fld>
            <a:endParaRPr lang="en-US" altLang="zh-CN"/>
          </a:p>
        </p:txBody>
      </p:sp>
    </p:spTree>
    <p:extLst>
      <p:ext uri="{BB962C8B-B14F-4D97-AF65-F5344CB8AC3E}">
        <p14:creationId xmlns:p14="http://schemas.microsoft.com/office/powerpoint/2010/main" val="1701118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smtClean="0"/>
              <a:t>逆时针方向</a:t>
            </a: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27</a:t>
            </a:fld>
            <a:endParaRPr lang="en-US" altLang="zh-CN"/>
          </a:p>
        </p:txBody>
      </p:sp>
    </p:spTree>
    <p:extLst>
      <p:ext uri="{BB962C8B-B14F-4D97-AF65-F5344CB8AC3E}">
        <p14:creationId xmlns:p14="http://schemas.microsoft.com/office/powerpoint/2010/main" val="1605909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r>
              <a:rPr lang="zh-CN" altLang="en-US" dirty="0" smtClean="0"/>
              <a:t>可以从任一非零初始状态可以，如</a:t>
            </a:r>
            <a:r>
              <a:rPr lang="en-US" altLang="zh-CN" dirty="0" smtClean="0"/>
              <a:t>100</a:t>
            </a:r>
            <a:r>
              <a:rPr lang="zh-CN" altLang="en-US" dirty="0" smtClean="0"/>
              <a:t>，</a:t>
            </a:r>
            <a:endParaRPr lang="en-US" altLang="zh-CN" dirty="0" smtClean="0"/>
          </a:p>
          <a:p>
            <a:r>
              <a:rPr lang="zh-CN" altLang="en-US" dirty="0" smtClean="0"/>
              <a:t>改造成包含全零状态，额外增加一个异或门和一个</a:t>
            </a:r>
            <a:r>
              <a:rPr lang="en-US" altLang="zh-CN" dirty="0" smtClean="0"/>
              <a:t>n-1</a:t>
            </a:r>
            <a:r>
              <a:rPr lang="zh-CN" altLang="en-US" dirty="0" smtClean="0"/>
              <a:t>个输入的或非门，使得在全零输入的情况下，产生</a:t>
            </a:r>
            <a:r>
              <a:rPr lang="en-US" altLang="zh-CN" dirty="0" smtClean="0"/>
              <a:t>1.</a:t>
            </a:r>
          </a:p>
          <a:p>
            <a:r>
              <a:rPr lang="zh-CN" altLang="en-US" dirty="0" smtClean="0"/>
              <a:t>课后布尔代数验证</a:t>
            </a: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28</a:t>
            </a:fld>
            <a:endParaRPr lang="en-US" altLang="zh-CN"/>
          </a:p>
        </p:txBody>
      </p:sp>
    </p:spTree>
    <p:extLst>
      <p:ext uri="{BB962C8B-B14F-4D97-AF65-F5344CB8AC3E}">
        <p14:creationId xmlns:p14="http://schemas.microsoft.com/office/powerpoint/2010/main" val="3717017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smtClean="0"/>
              <a:t>注意</a:t>
            </a:r>
            <a:r>
              <a:rPr lang="en-US" altLang="zh-CN" dirty="0" smtClean="0"/>
              <a:t>Y</a:t>
            </a:r>
            <a:r>
              <a:rPr lang="zh-CN" altLang="en-US" dirty="0" smtClean="0"/>
              <a:t>的输出方程花间，有两种表达方式，导致不同后果。一种需要修正，一种不需要修正</a:t>
            </a: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31</a:t>
            </a:fld>
            <a:endParaRPr lang="en-US" altLang="zh-CN"/>
          </a:p>
        </p:txBody>
      </p:sp>
    </p:spTree>
    <p:extLst>
      <p:ext uri="{BB962C8B-B14F-4D97-AF65-F5344CB8AC3E}">
        <p14:creationId xmlns:p14="http://schemas.microsoft.com/office/powerpoint/2010/main" val="373627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dirty="0" smtClean="0"/>
              <a:t>Q2Q1Q0</a:t>
            </a:r>
            <a:r>
              <a:rPr lang="zh-CN" altLang="en-US" dirty="0" smtClean="0"/>
              <a:t>，严格说来，输出可能需要修正</a:t>
            </a: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32</a:t>
            </a:fld>
            <a:endParaRPr lang="en-US" altLang="zh-CN"/>
          </a:p>
        </p:txBody>
      </p:sp>
    </p:spTree>
    <p:extLst>
      <p:ext uri="{BB962C8B-B14F-4D97-AF65-F5344CB8AC3E}">
        <p14:creationId xmlns:p14="http://schemas.microsoft.com/office/powerpoint/2010/main" val="3676772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smtClean="0"/>
              <a:t>增加</a:t>
            </a:r>
            <a:r>
              <a:rPr lang="en-US" altLang="zh-CN" dirty="0" smtClean="0"/>
              <a:t>QD</a:t>
            </a:r>
            <a:r>
              <a:rPr lang="zh-CN" altLang="en-US" dirty="0" smtClean="0"/>
              <a:t>输出，用作数据输入端，并且当输出到</a:t>
            </a:r>
            <a:r>
              <a:rPr lang="en-US" altLang="zh-CN" dirty="0" smtClean="0"/>
              <a:t>1011</a:t>
            </a:r>
            <a:r>
              <a:rPr lang="zh-CN" altLang="en-US" dirty="0" smtClean="0"/>
              <a:t>时，反馈清零端。</a:t>
            </a: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33</a:t>
            </a:fld>
            <a:endParaRPr lang="en-US" altLang="zh-CN"/>
          </a:p>
        </p:txBody>
      </p:sp>
    </p:spTree>
    <p:extLst>
      <p:ext uri="{BB962C8B-B14F-4D97-AF65-F5344CB8AC3E}">
        <p14:creationId xmlns:p14="http://schemas.microsoft.com/office/powerpoint/2010/main" val="3960294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dirty="0" smtClean="0"/>
              <a:t>Lin=Q2</a:t>
            </a:r>
            <a:r>
              <a:rPr lang="en-US" altLang="zh-CN" dirty="0" smtClean="0">
                <a:latin typeface="宋体" panose="02010600030101010101" pitchFamily="2" charset="-122"/>
                <a:ea typeface="宋体" panose="02010600030101010101" pitchFamily="2" charset="-122"/>
              </a:rPr>
              <a:t>⊙(Q1’·Q0)</a:t>
            </a: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35</a:t>
            </a:fld>
            <a:endParaRPr lang="en-US" altLang="zh-CN"/>
          </a:p>
        </p:txBody>
      </p:sp>
    </p:spTree>
    <p:extLst>
      <p:ext uri="{BB962C8B-B14F-4D97-AF65-F5344CB8AC3E}">
        <p14:creationId xmlns:p14="http://schemas.microsoft.com/office/powerpoint/2010/main" val="2741986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t>除了</a:t>
            </a:r>
            <a:r>
              <a:rPr lang="en-US" altLang="zh-CN" sz="1200" dirty="0" smtClean="0"/>
              <a:t>0000</a:t>
            </a:r>
            <a:r>
              <a:rPr lang="zh-CN" altLang="en-US" sz="1200" dirty="0" smtClean="0"/>
              <a:t>状态移入“</a:t>
            </a:r>
            <a:r>
              <a:rPr lang="en-US" altLang="zh-CN" sz="1200" dirty="0" smtClean="0"/>
              <a:t>1”</a:t>
            </a:r>
            <a:r>
              <a:rPr lang="zh-CN" altLang="en-US" sz="1200" dirty="0" smtClean="0"/>
              <a:t>外，其余未用状态均移入“</a:t>
            </a:r>
            <a:r>
              <a:rPr lang="en-US" altLang="zh-CN" sz="1200" dirty="0" smtClean="0"/>
              <a:t>0”</a:t>
            </a:r>
            <a:r>
              <a:rPr lang="zh-CN" altLang="en-US" sz="1200" dirty="0" smtClean="0"/>
              <a:t>。</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39</a:t>
            </a:fld>
            <a:endParaRPr lang="en-US" altLang="zh-CN"/>
          </a:p>
        </p:txBody>
      </p:sp>
    </p:spTree>
    <p:extLst>
      <p:ext uri="{BB962C8B-B14F-4D97-AF65-F5344CB8AC3E}">
        <p14:creationId xmlns:p14="http://schemas.microsoft.com/office/powerpoint/2010/main" val="3404241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48</a:t>
            </a:fld>
            <a:endParaRPr lang="en-US" altLang="zh-CN"/>
          </a:p>
        </p:txBody>
      </p:sp>
    </p:spTree>
    <p:extLst>
      <p:ext uri="{BB962C8B-B14F-4D97-AF65-F5344CB8AC3E}">
        <p14:creationId xmlns:p14="http://schemas.microsoft.com/office/powerpoint/2010/main" val="1840227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57171A29-9800-49CD-911A-68BDE0588A39}" type="slidenum">
              <a:rPr lang="en-US" altLang="zh-CN" smtClean="0"/>
              <a:pPr/>
              <a:t>2</a:t>
            </a:fld>
            <a:endParaRPr lang="en-US" altLang="zh-CN" smtClean="0"/>
          </a:p>
        </p:txBody>
      </p:sp>
      <p:sp>
        <p:nvSpPr>
          <p:cNvPr id="16387" name="Rectangle 2"/>
          <p:cNvSpPr>
            <a:spLocks noGrp="1" noRot="1" noChangeAspect="1" noTextEdit="1"/>
          </p:cNvSpPr>
          <p:nvPr>
            <p:ph type="sldImg"/>
          </p:nvPr>
        </p:nvSpPr>
        <p:spPr>
          <a:xfrm>
            <a:off x="992188" y="768350"/>
            <a:ext cx="5114925" cy="3836988"/>
          </a:xfrm>
          <a:ln/>
        </p:spPr>
      </p:sp>
      <p:sp>
        <p:nvSpPr>
          <p:cNvPr id="16388" name="Rectangle 3"/>
          <p:cNvSpPr>
            <a:spLocks noGrp="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967254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smtClean="0"/>
              <a:t>在数字电路中，移位寄存器（英语：</a:t>
            </a:r>
            <a:r>
              <a:rPr lang="en-US" altLang="zh-CN" dirty="0" smtClean="0"/>
              <a:t>shift register</a:t>
            </a:r>
            <a:r>
              <a:rPr lang="zh-CN" altLang="en-US" dirty="0" smtClean="0"/>
              <a:t>）是一种在若干相同时间脉冲下</a:t>
            </a:r>
            <a:r>
              <a:rPr lang="en-US" altLang="zh-CN" dirty="0" smtClean="0"/>
              <a:t>[1]</a:t>
            </a:r>
            <a:r>
              <a:rPr lang="zh-CN" altLang="en-US" dirty="0" smtClean="0"/>
              <a:t>工作的以触发器级联为基础</a:t>
            </a:r>
            <a:r>
              <a:rPr lang="en-US" altLang="zh-CN" dirty="0" smtClean="0"/>
              <a:t>[2]</a:t>
            </a:r>
            <a:r>
              <a:rPr lang="zh-CN" altLang="en-US" dirty="0" smtClean="0"/>
              <a:t>的器件，每个触发器的输出接在触发器链的下一级触发器的“数据”输入端，使得电路在每个时间脉冲内依次向左或右移动一个比特，</a:t>
            </a:r>
            <a:r>
              <a:rPr lang="en-US" altLang="zh-CN" dirty="0" smtClean="0"/>
              <a:t>[1]</a:t>
            </a:r>
            <a:r>
              <a:rPr lang="zh-CN" altLang="en-US" dirty="0" smtClean="0"/>
              <a:t>在输出端进行输出。这种移位寄存器是一维的，事实上还有多维的移位寄存器，即输入、输出的数据本身就是一些列位。实现这种多维移位寄存器的方法可以是将几个具有相同位数的移位寄存器并联起来。</a:t>
            </a:r>
          </a:p>
          <a:p>
            <a:endParaRPr lang="zh-CN" altLang="en-US" dirty="0" smtClean="0"/>
          </a:p>
          <a:p>
            <a:r>
              <a:rPr lang="zh-CN" altLang="en-US" dirty="0" smtClean="0"/>
              <a:t>移位寄存器的输入、输出都可以是并行或串行的。它们经常被配置成串入并出（</a:t>
            </a:r>
            <a:r>
              <a:rPr lang="en-US" altLang="zh-CN" dirty="0" smtClean="0"/>
              <a:t>serial-in, parallel-out, SIPO</a:t>
            </a:r>
            <a:r>
              <a:rPr lang="zh-CN" altLang="en-US" dirty="0" smtClean="0"/>
              <a:t>）的形式或并入串出（</a:t>
            </a:r>
            <a:r>
              <a:rPr lang="en-US" altLang="zh-CN" dirty="0" smtClean="0"/>
              <a:t>parallel-in, serial-out, PISO</a:t>
            </a:r>
            <a:r>
              <a:rPr lang="zh-CN" altLang="en-US" dirty="0" smtClean="0"/>
              <a:t>），这样就可以实现并行数据和串行数据的转换。当然，也有输入、输出同时为串行或并行的情况。</a:t>
            </a:r>
            <a:r>
              <a:rPr lang="en-US" altLang="zh-CN" dirty="0" smtClean="0"/>
              <a:t>[1]</a:t>
            </a:r>
            <a:r>
              <a:rPr lang="zh-CN" altLang="en-US" dirty="0" smtClean="0"/>
              <a:t>此外，还有一些移位寄存器为双向的，也就是说它允许数据来回传输，输入端同时可以作为输出端，输出端同时也可以作为输入端。如果把移位寄存器的串行输入端，和并行输出端的最后一位连接起来，还可以构成循环移位寄存器（</a:t>
            </a:r>
            <a:r>
              <a:rPr lang="en-US" altLang="zh-CN" dirty="0" smtClean="0"/>
              <a:t>circular shift register</a:t>
            </a:r>
            <a:r>
              <a:rPr lang="zh-CN" altLang="en-US" dirty="0" smtClean="0"/>
              <a:t>），用来实现循环计数功能。</a:t>
            </a:r>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4</a:t>
            </a:fld>
            <a:endParaRPr lang="en-US" altLang="zh-CN"/>
          </a:p>
        </p:txBody>
      </p:sp>
    </p:spTree>
    <p:extLst>
      <p:ext uri="{BB962C8B-B14F-4D97-AF65-F5344CB8AC3E}">
        <p14:creationId xmlns:p14="http://schemas.microsoft.com/office/powerpoint/2010/main" val="1816985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8</a:t>
            </a:fld>
            <a:endParaRPr lang="en-US" altLang="zh-CN"/>
          </a:p>
        </p:txBody>
      </p:sp>
    </p:spTree>
    <p:extLst>
      <p:ext uri="{BB962C8B-B14F-4D97-AF65-F5344CB8AC3E}">
        <p14:creationId xmlns:p14="http://schemas.microsoft.com/office/powerpoint/2010/main" val="2438472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smtClean="0"/>
              <a:t>这种计数器和上一讲的计数器有什么区别？非线性变化</a:t>
            </a: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9</a:t>
            </a:fld>
            <a:endParaRPr lang="en-US" altLang="zh-CN"/>
          </a:p>
        </p:txBody>
      </p:sp>
    </p:spTree>
    <p:extLst>
      <p:ext uri="{BB962C8B-B14F-4D97-AF65-F5344CB8AC3E}">
        <p14:creationId xmlns:p14="http://schemas.microsoft.com/office/powerpoint/2010/main" val="3472725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smtClean="0"/>
              <a:t>先讲不能自启动的卡诺图</a:t>
            </a:r>
            <a:endParaRPr lang="en-US" altLang="zh-CN" dirty="0" smtClean="0"/>
          </a:p>
          <a:p>
            <a:r>
              <a:rPr lang="zh-CN" altLang="en-US" dirty="0" smtClean="0"/>
              <a:t>再讲如何打破无效循环</a:t>
            </a: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12</a:t>
            </a:fld>
            <a:endParaRPr lang="en-US" altLang="zh-CN"/>
          </a:p>
        </p:txBody>
      </p:sp>
    </p:spTree>
    <p:extLst>
      <p:ext uri="{BB962C8B-B14F-4D97-AF65-F5344CB8AC3E}">
        <p14:creationId xmlns:p14="http://schemas.microsoft.com/office/powerpoint/2010/main" val="719028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smtClean="0"/>
              <a:t>扭环计数器，把</a:t>
            </a:r>
            <a:r>
              <a:rPr lang="en-US" altLang="zh-CN" dirty="0" smtClean="0"/>
              <a:t>n</a:t>
            </a:r>
            <a:r>
              <a:rPr lang="zh-CN" altLang="en-US" dirty="0" smtClean="0"/>
              <a:t>位移位寄存器的串行输出取反，得到具有</a:t>
            </a:r>
            <a:r>
              <a:rPr lang="en-US" altLang="zh-CN" dirty="0" smtClean="0"/>
              <a:t>2n</a:t>
            </a:r>
            <a:r>
              <a:rPr lang="zh-CN" altLang="en-US" dirty="0" smtClean="0"/>
              <a:t>中状态的计数器。</a:t>
            </a:r>
            <a:endParaRPr lang="en-US" altLang="zh-CN" dirty="0" smtClean="0"/>
          </a:p>
          <a:p>
            <a:r>
              <a:rPr lang="zh-CN" altLang="en-US" dirty="0" smtClean="0"/>
              <a:t>初态为</a:t>
            </a:r>
            <a:r>
              <a:rPr lang="en-US" altLang="zh-CN" dirty="0" smtClean="0"/>
              <a:t>0000</a:t>
            </a:r>
            <a:r>
              <a:rPr lang="zh-CN" altLang="en-US" dirty="0" smtClean="0"/>
              <a:t>，</a:t>
            </a:r>
            <a:r>
              <a:rPr lang="en-US" altLang="zh-CN" dirty="0" smtClean="0"/>
              <a:t>0001</a:t>
            </a:r>
            <a:r>
              <a:rPr lang="zh-CN" altLang="en-US" dirty="0" smtClean="0"/>
              <a:t>，</a:t>
            </a:r>
            <a:r>
              <a:rPr lang="en-US" altLang="zh-CN" dirty="0" smtClean="0"/>
              <a:t>0011</a:t>
            </a:r>
            <a:r>
              <a:rPr lang="zh-CN" altLang="en-US" dirty="0" smtClean="0"/>
              <a:t>，</a:t>
            </a:r>
            <a:r>
              <a:rPr lang="en-US" altLang="zh-CN" dirty="0" smtClean="0"/>
              <a:t>0111</a:t>
            </a:r>
            <a:r>
              <a:rPr lang="zh-CN" altLang="en-US" dirty="0" smtClean="0"/>
              <a:t>，</a:t>
            </a:r>
            <a:r>
              <a:rPr lang="en-US" altLang="zh-CN" dirty="0" smtClean="0"/>
              <a:t>1111</a:t>
            </a:r>
            <a:r>
              <a:rPr lang="zh-CN" altLang="en-US" dirty="0" smtClean="0"/>
              <a:t>，</a:t>
            </a:r>
            <a:r>
              <a:rPr lang="en-US" altLang="zh-CN" dirty="0" smtClean="0"/>
              <a:t>1110</a:t>
            </a:r>
            <a:r>
              <a:rPr lang="zh-CN" altLang="en-US" dirty="0" smtClean="0"/>
              <a:t>，</a:t>
            </a:r>
            <a:r>
              <a:rPr lang="en-US" altLang="zh-CN" dirty="0" smtClean="0"/>
              <a:t>1100</a:t>
            </a:r>
            <a:r>
              <a:rPr lang="zh-CN" altLang="en-US" dirty="0" smtClean="0"/>
              <a:t>，</a:t>
            </a:r>
            <a:r>
              <a:rPr lang="en-US" altLang="zh-CN" dirty="0" smtClean="0"/>
              <a:t>1000</a:t>
            </a:r>
            <a:r>
              <a:rPr lang="zh-CN" altLang="en-US" dirty="0" smtClean="0"/>
              <a:t>，</a:t>
            </a:r>
            <a:r>
              <a:rPr lang="en-US" altLang="zh-CN" dirty="0" smtClean="0"/>
              <a:t>0000</a:t>
            </a:r>
            <a:r>
              <a:rPr lang="zh-CN" altLang="en-US" dirty="0" smtClean="0"/>
              <a:t>，</a:t>
            </a:r>
            <a:r>
              <a:rPr lang="en-US" altLang="zh-CN" dirty="0" smtClean="0"/>
              <a:t>0001</a:t>
            </a:r>
            <a:r>
              <a:rPr lang="zh-CN" altLang="en-US" dirty="0" smtClean="0"/>
              <a:t>，</a:t>
            </a:r>
            <a:r>
              <a:rPr lang="en-US" altLang="zh-CN" dirty="0" smtClean="0"/>
              <a:t>…</a:t>
            </a:r>
          </a:p>
          <a:p>
            <a:r>
              <a:rPr lang="zh-CN" altLang="en-US" dirty="0" smtClean="0"/>
              <a:t>有</a:t>
            </a:r>
            <a:r>
              <a:rPr lang="en-US" altLang="zh-CN" dirty="0" smtClean="0"/>
              <a:t>2</a:t>
            </a:r>
            <a:r>
              <a:rPr lang="en-US" altLang="zh-CN" baseline="30000" dirty="0" smtClean="0"/>
              <a:t>n</a:t>
            </a:r>
            <a:r>
              <a:rPr lang="en-US" altLang="zh-CN" dirty="0" smtClean="0"/>
              <a:t>-2n</a:t>
            </a:r>
            <a:r>
              <a:rPr lang="zh-CN" altLang="en-US" dirty="0" smtClean="0"/>
              <a:t>个非正常状态，存在健壮性问题。</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14</a:t>
            </a:fld>
            <a:endParaRPr lang="en-US" altLang="zh-CN"/>
          </a:p>
        </p:txBody>
      </p:sp>
    </p:spTree>
    <p:extLst>
      <p:ext uri="{BB962C8B-B14F-4D97-AF65-F5344CB8AC3E}">
        <p14:creationId xmlns:p14="http://schemas.microsoft.com/office/powerpoint/2010/main" val="3167440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smtClean="0"/>
              <a:t>最小风险法能否自启动</a:t>
            </a: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15</a:t>
            </a:fld>
            <a:endParaRPr lang="en-US" altLang="zh-CN"/>
          </a:p>
        </p:txBody>
      </p:sp>
    </p:spTree>
    <p:extLst>
      <p:ext uri="{BB962C8B-B14F-4D97-AF65-F5344CB8AC3E}">
        <p14:creationId xmlns:p14="http://schemas.microsoft.com/office/powerpoint/2010/main" val="1282309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t>奇校验电路，如果输入有奇数个</a:t>
            </a:r>
            <a:r>
              <a:rPr lang="en-US" altLang="zh-CN" sz="1200" dirty="0" smtClean="0"/>
              <a:t>1</a:t>
            </a:r>
            <a:r>
              <a:rPr lang="zh-CN" altLang="en-US" sz="1200" dirty="0" smtClean="0"/>
              <a:t>，则其输出为</a:t>
            </a:r>
            <a:r>
              <a:rPr lang="en-US" altLang="zh-CN" sz="1200" dirty="0" smtClean="0"/>
              <a:t>1</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t>n = 2</a:t>
            </a:r>
            <a:r>
              <a:rPr lang="zh-CN" altLang="en-US" sz="1200" dirty="0" smtClean="0"/>
              <a:t>、</a:t>
            </a:r>
            <a:r>
              <a:rPr lang="en-US" altLang="zh-CN" sz="1200" dirty="0" smtClean="0"/>
              <a:t>3</a:t>
            </a:r>
            <a:r>
              <a:rPr lang="zh-CN" altLang="en-US" sz="1200" dirty="0" smtClean="0"/>
              <a:t>时，示例</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25</a:t>
            </a:fld>
            <a:endParaRPr lang="en-US" altLang="zh-CN"/>
          </a:p>
        </p:txBody>
      </p:sp>
    </p:spTree>
    <p:extLst>
      <p:ext uri="{BB962C8B-B14F-4D97-AF65-F5344CB8AC3E}">
        <p14:creationId xmlns:p14="http://schemas.microsoft.com/office/powerpoint/2010/main" val="3598321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zh-CN" altLang="en-US"/>
          </a:p>
        </p:txBody>
      </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zh-CN" altLang="en-US"/>
          </a:p>
        </p:txBody>
      </p:sp>
      <p:sp>
        <p:nvSpPr>
          <p:cNvPr id="5123"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a:t>单击此处编辑母版标题样式</a:t>
            </a:r>
          </a:p>
        </p:txBody>
      </p:sp>
      <p:sp>
        <p:nvSpPr>
          <p:cNvPr id="5124"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a:t>单击此处编辑母版副标题样式</a:t>
            </a:r>
          </a:p>
        </p:txBody>
      </p:sp>
      <p:sp>
        <p:nvSpPr>
          <p:cNvPr id="38" name="Rectangle 5"/>
          <p:cNvSpPr>
            <a:spLocks noGrp="1" noChangeArrowheads="1"/>
          </p:cNvSpPr>
          <p:nvPr>
            <p:ph type="dt" sz="half" idx="10"/>
          </p:nvPr>
        </p:nvSpPr>
        <p:spPr>
          <a:xfrm>
            <a:off x="457200" y="6248400"/>
            <a:ext cx="2133600" cy="457200"/>
          </a:xfrm>
        </p:spPr>
        <p:txBody>
          <a:bodyPr/>
          <a:lstStyle>
            <a:lvl1pPr>
              <a:defRPr/>
            </a:lvl1pPr>
          </a:lstStyle>
          <a:p>
            <a:pPr>
              <a:defRPr/>
            </a:pPr>
            <a:fld id="{9434BEB7-48D4-4A4E-9680-1611424909DF}" type="datetime2">
              <a:rPr lang="zh-CN" altLang="en-US" smtClean="0"/>
              <a:t>2016年6月6日</a:t>
            </a:fld>
            <a:endParaRPr lang="en-US" altLang="zh-CN"/>
          </a:p>
        </p:txBody>
      </p:sp>
      <p:sp>
        <p:nvSpPr>
          <p:cNvPr id="39" name="Rectangle 6"/>
          <p:cNvSpPr>
            <a:spLocks noGrp="1" noChangeArrowheads="1"/>
          </p:cNvSpPr>
          <p:nvPr>
            <p:ph type="ftr" sz="quarter" idx="11"/>
          </p:nvPr>
        </p:nvSpPr>
        <p:spPr>
          <a:xfrm>
            <a:off x="3124200" y="6248400"/>
            <a:ext cx="2895600" cy="457200"/>
          </a:xfrm>
        </p:spPr>
        <p:txBody>
          <a:bodyPr/>
          <a:lstStyle>
            <a:lvl1pPr>
              <a:defRPr/>
            </a:lvl1pPr>
          </a:lstStyle>
          <a:p>
            <a:pPr>
              <a:defRPr/>
            </a:pPr>
            <a:r>
              <a:rPr lang="zh-CN" altLang="en-US" smtClean="0"/>
              <a:t>第</a:t>
            </a:r>
            <a:r>
              <a:rPr lang="en-US" altLang="zh-CN" smtClean="0"/>
              <a:t>8</a:t>
            </a:r>
            <a:r>
              <a:rPr lang="zh-CN" altLang="en-US" smtClean="0"/>
              <a:t>章时序逻辑设计实践</a:t>
            </a:r>
            <a:endParaRPr lang="en-US" altLang="zh-CN"/>
          </a:p>
        </p:txBody>
      </p:sp>
      <p:sp>
        <p:nvSpPr>
          <p:cNvPr id="40" name="Rectangle 7"/>
          <p:cNvSpPr>
            <a:spLocks noGrp="1" noChangeArrowheads="1"/>
          </p:cNvSpPr>
          <p:nvPr>
            <p:ph type="sldNum" sz="quarter" idx="12"/>
          </p:nvPr>
        </p:nvSpPr>
        <p:spPr>
          <a:xfrm>
            <a:off x="6553200" y="6248400"/>
            <a:ext cx="2133600" cy="457200"/>
          </a:xfrm>
        </p:spPr>
        <p:txBody>
          <a:bodyPr/>
          <a:lstStyle>
            <a:lvl1pPr>
              <a:defRPr/>
            </a:lvl1pPr>
          </a:lstStyle>
          <a:p>
            <a:pPr>
              <a:defRPr/>
            </a:pPr>
            <a:fld id="{37EB4406-7260-4612-AFBF-A681DBC5D98C}" type="slidenum">
              <a:rPr lang="en-US" altLang="zh-CN"/>
              <a:pPr>
                <a:defRPr/>
              </a:pPr>
              <a:t>‹#›</a:t>
            </a:fld>
            <a:endParaRPr lang="en-US" altLang="zh-CN"/>
          </a:p>
        </p:txBody>
      </p:sp>
      <p:pic>
        <p:nvPicPr>
          <p:cNvPr id="54274" name="Picture 2" descr="Digital logic"/>
          <p:cNvPicPr>
            <a:picLocks noChangeAspect="1" noChangeArrowheads="1"/>
          </p:cNvPicPr>
          <p:nvPr userDrawn="1"/>
        </p:nvPicPr>
        <p:blipFill>
          <a:blip r:embed="rId2" cstate="print"/>
          <a:srcRect/>
          <a:stretch>
            <a:fillRect/>
          </a:stretch>
        </p:blipFill>
        <p:spPr bwMode="auto">
          <a:xfrm>
            <a:off x="7358082" y="2857496"/>
            <a:ext cx="1738282" cy="2419351"/>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0100" y="185720"/>
            <a:ext cx="6905625" cy="742950"/>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D361DBA9-5E17-4E56-8893-44AB21B5F44E}" type="datetime2">
              <a:rPr lang="zh-CN" altLang="en-US" smtClean="0"/>
              <a:t>2016年6月6日</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r>
              <a:rPr lang="zh-CN" altLang="en-US" smtClean="0"/>
              <a:t>第</a:t>
            </a:r>
            <a:r>
              <a:rPr lang="en-US" altLang="zh-CN" smtClean="0"/>
              <a:t>8</a:t>
            </a:r>
            <a:r>
              <a:rPr lang="zh-CN" altLang="en-US" smtClean="0"/>
              <a:t>章时序逻辑设计实践</a:t>
            </a: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F38CFDAA-5283-40C9-80A4-C3781C02EB22}"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39838"/>
            <a:ext cx="4267200" cy="5094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76800" y="1239838"/>
            <a:ext cx="4267200" cy="5094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BED332F7-D5CD-4FB9-9753-10643DFFB704}" type="datetime2">
              <a:rPr lang="zh-CN" altLang="en-US" smtClean="0"/>
              <a:t>2016年6月6日</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r>
              <a:rPr lang="zh-CN" altLang="en-US" smtClean="0"/>
              <a:t>第</a:t>
            </a:r>
            <a:r>
              <a:rPr lang="en-US" altLang="zh-CN" smtClean="0"/>
              <a:t>8</a:t>
            </a:r>
            <a:r>
              <a:rPr lang="zh-CN" altLang="en-US" smtClean="0"/>
              <a:t>章时序逻辑设计实践</a:t>
            </a: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9ABFBD5D-2B78-4DB4-9636-F6EF6D767400}"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fld id="{414D6BC7-1638-4D16-918C-4FCAE96B7628}" type="datetime2">
              <a:rPr lang="zh-CN" altLang="en-US" smtClean="0"/>
              <a:t>2016年6月6日</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r>
              <a:rPr lang="zh-CN" altLang="en-US" smtClean="0"/>
              <a:t>第</a:t>
            </a:r>
            <a:r>
              <a:rPr lang="en-US" altLang="zh-CN" smtClean="0"/>
              <a:t>8</a:t>
            </a:r>
            <a:r>
              <a:rPr lang="zh-CN" altLang="en-US" smtClean="0"/>
              <a:t>章时序逻辑设计实践</a:t>
            </a: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0C6AB4C8-3ADE-422A-88BF-39C99268A1B3}"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A4150338-6FD6-47FB-B6C1-6E4BE56FF318}" type="datetime2">
              <a:rPr lang="zh-CN" altLang="en-US" smtClean="0"/>
              <a:t>2016年6月6日</a:t>
            </a:fld>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FDFDDDCF-CC0E-4CF3-A497-3FEE434E7AE7}"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a:defRPr/>
            </a:pPr>
            <a:endParaRPr lang="zh-CN" altLang="en-US"/>
          </a:p>
        </p:txBody>
      </p:sp>
      <p:sp>
        <p:nvSpPr>
          <p:cNvPr id="1027" name="Rectangle 3"/>
          <p:cNvSpPr>
            <a:spLocks noGrp="1" noChangeArrowheads="1"/>
          </p:cNvSpPr>
          <p:nvPr>
            <p:ph type="title"/>
          </p:nvPr>
        </p:nvSpPr>
        <p:spPr bwMode="auto">
          <a:xfrm>
            <a:off x="1023961" y="185720"/>
            <a:ext cx="6905625" cy="7429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457200" y="1239838"/>
            <a:ext cx="8686800" cy="50942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1" name="Rectangle 5"/>
          <p:cNvSpPr>
            <a:spLocks noGrp="1" noChangeArrowheads="1"/>
          </p:cNvSpPr>
          <p:nvPr>
            <p:ph type="dt" sz="half" idx="2"/>
          </p:nvPr>
        </p:nvSpPr>
        <p:spPr bwMode="auto">
          <a:xfrm>
            <a:off x="457200" y="6392863"/>
            <a:ext cx="2133600" cy="3127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fld id="{0DA512FA-8008-4435-B9CE-F98B937FD3EF}" type="datetime2">
              <a:rPr lang="zh-CN" altLang="en-US" smtClean="0"/>
              <a:t>2016年6月6日</a:t>
            </a:fld>
            <a:endParaRPr lang="en-US" altLang="zh-CN"/>
          </a:p>
        </p:txBody>
      </p:sp>
      <p:sp>
        <p:nvSpPr>
          <p:cNvPr id="4102" name="Rectangle 6"/>
          <p:cNvSpPr>
            <a:spLocks noGrp="1" noChangeArrowheads="1"/>
          </p:cNvSpPr>
          <p:nvPr>
            <p:ph type="ftr" sz="quarter" idx="3"/>
          </p:nvPr>
        </p:nvSpPr>
        <p:spPr bwMode="auto">
          <a:xfrm>
            <a:off x="3124200" y="6437313"/>
            <a:ext cx="2895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r>
              <a:rPr lang="zh-CN" altLang="en-US" smtClean="0"/>
              <a:t>第</a:t>
            </a:r>
            <a:r>
              <a:rPr lang="en-US" altLang="zh-CN" smtClean="0"/>
              <a:t>8</a:t>
            </a:r>
            <a:r>
              <a:rPr lang="zh-CN" altLang="en-US" smtClean="0"/>
              <a:t>章时序逻辑设计实践</a:t>
            </a:r>
            <a:endParaRPr lang="en-US" altLang="zh-CN"/>
          </a:p>
        </p:txBody>
      </p:sp>
      <p:sp>
        <p:nvSpPr>
          <p:cNvPr id="4103" name="Rectangle 7"/>
          <p:cNvSpPr>
            <a:spLocks noGrp="1" noChangeArrowheads="1"/>
          </p:cNvSpPr>
          <p:nvPr>
            <p:ph type="sldNum" sz="quarter" idx="4"/>
          </p:nvPr>
        </p:nvSpPr>
        <p:spPr bwMode="auto">
          <a:xfrm>
            <a:off x="6553200" y="6437313"/>
            <a:ext cx="2133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854FFF2B-ADF3-49B1-9B2E-EE997BAFC9F7}" type="slidenum">
              <a:rPr lang="en-US" altLang="zh-CN"/>
              <a:pPr>
                <a:defRPr/>
              </a:pPr>
              <a:t>‹#›</a:t>
            </a:fld>
            <a:endParaRPr lang="en-US" altLang="zh-CN"/>
          </a:p>
        </p:txBody>
      </p:sp>
      <p:sp>
        <p:nvSpPr>
          <p:cNvPr id="4136" name="Line 40"/>
          <p:cNvSpPr>
            <a:spLocks noChangeShapeType="1"/>
          </p:cNvSpPr>
          <p:nvPr/>
        </p:nvSpPr>
        <p:spPr bwMode="auto">
          <a:xfrm>
            <a:off x="0" y="1066800"/>
            <a:ext cx="9144000" cy="0"/>
          </a:xfrm>
          <a:prstGeom prst="line">
            <a:avLst/>
          </a:prstGeom>
          <a:noFill/>
          <a:ln w="76200">
            <a:solidFill>
              <a:schemeClr val="tx1"/>
            </a:solidFill>
            <a:round/>
            <a:headEnd/>
            <a:tailEnd/>
          </a:ln>
        </p:spPr>
        <p:txBody>
          <a:bodyPr wrap="none" anchor="ctr"/>
          <a:lstStyle/>
          <a:p>
            <a:pPr>
              <a:defRPr/>
            </a:pPr>
            <a:endParaRPr lang="zh-CN" altLang="en-US"/>
          </a:p>
        </p:txBody>
      </p:sp>
      <p:pic>
        <p:nvPicPr>
          <p:cNvPr id="1034" name="图片 41" descr="系标.jpg"/>
          <p:cNvPicPr>
            <a:picLocks noChangeAspect="1"/>
          </p:cNvPicPr>
          <p:nvPr userDrawn="1"/>
        </p:nvPicPr>
        <p:blipFill>
          <a:blip r:embed="rId7" cstate="print"/>
          <a:srcRect/>
          <a:stretch>
            <a:fillRect/>
          </a:stretch>
        </p:blipFill>
        <p:spPr bwMode="auto">
          <a:xfrm>
            <a:off x="0" y="0"/>
            <a:ext cx="990600" cy="992188"/>
          </a:xfrm>
          <a:prstGeom prst="rect">
            <a:avLst/>
          </a:prstGeom>
          <a:noFill/>
          <a:ln w="9525">
            <a:noFill/>
            <a:miter lim="800000"/>
            <a:headEnd/>
            <a:tailEnd/>
          </a:ln>
        </p:spPr>
      </p:pic>
      <p:pic>
        <p:nvPicPr>
          <p:cNvPr id="55300" name="Picture 4" descr="Microprocessor"/>
          <p:cNvPicPr>
            <a:picLocks noChangeAspect="1" noChangeArrowheads="1"/>
          </p:cNvPicPr>
          <p:nvPr userDrawn="1"/>
        </p:nvPicPr>
        <p:blipFill>
          <a:blip r:embed="rId8" cstate="print"/>
          <a:srcRect/>
          <a:stretch>
            <a:fillRect/>
          </a:stretch>
        </p:blipFill>
        <p:spPr bwMode="auto">
          <a:xfrm>
            <a:off x="7962900" y="0"/>
            <a:ext cx="1181099" cy="1066800"/>
          </a:xfrm>
          <a:prstGeom prst="rect">
            <a:avLst/>
          </a:prstGeom>
          <a:noFill/>
        </p:spPr>
      </p:pic>
    </p:spTree>
  </p:cSld>
  <p:clrMap bg1="lt1" tx1="dk1" bg2="lt2" tx2="dk2" accent1="accent1" accent2="accent2" accent3="accent3" accent4="accent4" accent5="accent5" accent6="accent6" hlink="hlink" folHlink="folHlink"/>
  <p:sldLayoutIdLst>
    <p:sldLayoutId id="2147483792" r:id="rId1"/>
    <p:sldLayoutId id="2147483782" r:id="rId2"/>
    <p:sldLayoutId id="2147483784" r:id="rId3"/>
    <p:sldLayoutId id="2147483786" r:id="rId4"/>
    <p:sldLayoutId id="2147483787" r:id="rId5"/>
  </p:sldLayoutIdLst>
  <p:timing>
    <p:tnLst>
      <p:par>
        <p:cTn id="1" dur="indefinite" restart="never" nodeType="tmRoot"/>
      </p:par>
    </p:tnLst>
  </p:timing>
  <p:hf hdr="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png"/><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11.png"/><Relationship Id="rId3" Type="http://schemas.openxmlformats.org/officeDocument/2006/relationships/notesSlide" Target="../notesSlides/notesSlide6.xml"/><Relationship Id="rId7" Type="http://schemas.openxmlformats.org/officeDocument/2006/relationships/image" Target="../media/image8.png"/><Relationship Id="rId12"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0.bin"/><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9.png"/><Relationship Id="rId1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2.png"/><Relationship Id="rId5" Type="http://schemas.openxmlformats.org/officeDocument/2006/relationships/oleObject" Target="../embeddings/oleObject14.bin"/><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8.png"/><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20.png"/><Relationship Id="rId4" Type="http://schemas.openxmlformats.org/officeDocument/2006/relationships/image" Target="../media/image17.png"/><Relationship Id="rId9" Type="http://schemas.openxmlformats.org/officeDocument/2006/relationships/oleObject" Target="../embeddings/oleObject19.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vmlDrawing" Target="../drawings/vmlDrawing9.vml"/><Relationship Id="rId5" Type="http://schemas.openxmlformats.org/officeDocument/2006/relationships/image" Target="../media/image22.png"/><Relationship Id="rId4" Type="http://schemas.openxmlformats.org/officeDocument/2006/relationships/oleObject" Target="../embeddings/oleObject21.bin"/></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sz="4400" dirty="0" smtClean="0"/>
              <a:t>第</a:t>
            </a:r>
            <a:r>
              <a:rPr lang="en-US" altLang="zh-CN" sz="4400" dirty="0" smtClean="0"/>
              <a:t>8</a:t>
            </a:r>
            <a:r>
              <a:rPr lang="zh-CN" altLang="en-US" sz="4400" dirty="0" smtClean="0"/>
              <a:t>章</a:t>
            </a:r>
            <a:r>
              <a:rPr lang="en-US" altLang="zh-CN" sz="4400" dirty="0" smtClean="0"/>
              <a:t/>
            </a:r>
            <a:br>
              <a:rPr lang="en-US" altLang="zh-CN" sz="4400" dirty="0" smtClean="0"/>
            </a:br>
            <a:r>
              <a:rPr lang="zh-CN" altLang="en-US" sz="4400" dirty="0" smtClean="0"/>
              <a:t>时序逻辑设计实践</a:t>
            </a:r>
            <a:endParaRPr lang="en-US" altLang="zh-CN" sz="4400" dirty="0" smtClean="0"/>
          </a:p>
        </p:txBody>
      </p:sp>
      <p:sp>
        <p:nvSpPr>
          <p:cNvPr id="3075" name="Rectangle 3"/>
          <p:cNvSpPr>
            <a:spLocks noGrp="1" noChangeArrowheads="1"/>
          </p:cNvSpPr>
          <p:nvPr>
            <p:ph type="subTitle" idx="1"/>
          </p:nvPr>
        </p:nvSpPr>
        <p:spPr>
          <a:xfrm>
            <a:off x="849313" y="3049588"/>
            <a:ext cx="6248400" cy="2971800"/>
          </a:xfrm>
        </p:spPr>
        <p:txBody>
          <a:bodyPr/>
          <a:lstStyle/>
          <a:p>
            <a:pPr algn="ctr" eaLnBrk="1" hangingPunct="1"/>
            <a:endParaRPr lang="en-US" altLang="zh-CN" dirty="0" smtClean="0"/>
          </a:p>
          <a:p>
            <a:pPr algn="ctr" eaLnBrk="1" hangingPunct="1"/>
            <a:r>
              <a:rPr lang="zh-CN" altLang="en-US" dirty="0" smtClean="0"/>
              <a:t>第二讲</a:t>
            </a:r>
            <a:endParaRPr lang="en-US" altLang="zh-CN" dirty="0" smtClean="0"/>
          </a:p>
          <a:p>
            <a:pPr algn="ctr" eaLnBrk="1" hangingPunct="1"/>
            <a:endParaRPr lang="zh-CN" altLang="en-US" dirty="0" smtClean="0"/>
          </a:p>
          <a:p>
            <a:pPr algn="ctr" eaLnBrk="1" hangingPunct="1"/>
            <a:r>
              <a:rPr lang="zh-CN" altLang="en-US" dirty="0" smtClean="0"/>
              <a:t>南京大学计算机系</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zh-CN" altLang="en-US" dirty="0" smtClean="0"/>
              <a:t>循环移位计数器</a:t>
            </a:r>
            <a:endParaRPr lang="zh-CN" altLang="en-US" dirty="0"/>
          </a:p>
        </p:txBody>
      </p:sp>
      <p:sp>
        <p:nvSpPr>
          <p:cNvPr id="209923" name="Text Box 3"/>
          <p:cNvSpPr txBox="1">
            <a:spLocks noChangeArrowheads="1"/>
          </p:cNvSpPr>
          <p:nvPr/>
        </p:nvSpPr>
        <p:spPr bwMode="auto">
          <a:xfrm>
            <a:off x="175498" y="1156610"/>
            <a:ext cx="23391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smtClean="0">
                <a:solidFill>
                  <a:schemeClr val="hlink"/>
                </a:solidFill>
                <a:latin typeface="华文新魏" pitchFamily="2" charset="-122"/>
                <a:ea typeface="华文新魏" pitchFamily="2" charset="-122"/>
              </a:rPr>
              <a:t>环形计数器：</a:t>
            </a:r>
            <a:endParaRPr lang="zh-CN" altLang="en-US" sz="2800" b="1" dirty="0">
              <a:ea typeface="黑体" pitchFamily="2" charset="-122"/>
            </a:endParaRPr>
          </a:p>
        </p:txBody>
      </p:sp>
      <p:grpSp>
        <p:nvGrpSpPr>
          <p:cNvPr id="209935" name="Group 15"/>
          <p:cNvGrpSpPr>
            <a:grpSpLocks/>
          </p:cNvGrpSpPr>
          <p:nvPr/>
        </p:nvGrpSpPr>
        <p:grpSpPr bwMode="auto">
          <a:xfrm>
            <a:off x="393835" y="2164060"/>
            <a:ext cx="4586288" cy="533400"/>
            <a:chOff x="2544" y="3168"/>
            <a:chExt cx="2889" cy="336"/>
          </a:xfrm>
        </p:grpSpPr>
        <p:sp>
          <p:nvSpPr>
            <p:cNvPr id="209936" name="Oval 16"/>
            <p:cNvSpPr>
              <a:spLocks noChangeArrowheads="1"/>
            </p:cNvSpPr>
            <p:nvPr/>
          </p:nvSpPr>
          <p:spPr bwMode="auto">
            <a:xfrm>
              <a:off x="2544" y="3168"/>
              <a:ext cx="528" cy="336"/>
            </a:xfrm>
            <a:prstGeom prst="ellipse">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chemeClr val="hlink"/>
                  </a:solidFill>
                </a:rPr>
                <a:t>1000</a:t>
              </a:r>
            </a:p>
          </p:txBody>
        </p:sp>
        <p:sp>
          <p:nvSpPr>
            <p:cNvPr id="209937" name="Oval 17"/>
            <p:cNvSpPr>
              <a:spLocks noChangeArrowheads="1"/>
            </p:cNvSpPr>
            <p:nvPr/>
          </p:nvSpPr>
          <p:spPr bwMode="auto">
            <a:xfrm>
              <a:off x="3312" y="3168"/>
              <a:ext cx="528" cy="336"/>
            </a:xfrm>
            <a:prstGeom prst="ellipse">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chemeClr val="hlink"/>
                  </a:solidFill>
                </a:rPr>
                <a:t>0100</a:t>
              </a:r>
            </a:p>
          </p:txBody>
        </p:sp>
        <p:sp>
          <p:nvSpPr>
            <p:cNvPr id="209938" name="Oval 18"/>
            <p:cNvSpPr>
              <a:spLocks noChangeArrowheads="1"/>
            </p:cNvSpPr>
            <p:nvPr/>
          </p:nvSpPr>
          <p:spPr bwMode="auto">
            <a:xfrm>
              <a:off x="4080" y="3168"/>
              <a:ext cx="528" cy="336"/>
            </a:xfrm>
            <a:prstGeom prst="ellipse">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chemeClr val="hlink"/>
                  </a:solidFill>
                </a:rPr>
                <a:t>0010</a:t>
              </a:r>
            </a:p>
          </p:txBody>
        </p:sp>
        <p:sp>
          <p:nvSpPr>
            <p:cNvPr id="209939" name="Oval 19"/>
            <p:cNvSpPr>
              <a:spLocks noChangeArrowheads="1"/>
            </p:cNvSpPr>
            <p:nvPr/>
          </p:nvSpPr>
          <p:spPr bwMode="auto">
            <a:xfrm>
              <a:off x="4848" y="3168"/>
              <a:ext cx="528" cy="336"/>
            </a:xfrm>
            <a:prstGeom prst="ellipse">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chemeClr val="hlink"/>
                  </a:solidFill>
                </a:rPr>
                <a:t>0001</a:t>
              </a:r>
            </a:p>
          </p:txBody>
        </p:sp>
        <p:cxnSp>
          <p:nvCxnSpPr>
            <p:cNvPr id="209940" name="AutoShape 20"/>
            <p:cNvCxnSpPr>
              <a:cxnSpLocks noChangeShapeType="1"/>
              <a:stCxn id="209936" idx="6"/>
              <a:endCxn id="209937" idx="2"/>
            </p:cNvCxnSpPr>
            <p:nvPr/>
          </p:nvCxnSpPr>
          <p:spPr bwMode="auto">
            <a:xfrm>
              <a:off x="3081" y="3336"/>
              <a:ext cx="222" cy="0"/>
            </a:xfrm>
            <a:prstGeom prst="straightConnector1">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9941" name="AutoShape 21"/>
            <p:cNvCxnSpPr>
              <a:cxnSpLocks noChangeShapeType="1"/>
              <a:stCxn id="209937" idx="6"/>
              <a:endCxn id="209938" idx="2"/>
            </p:cNvCxnSpPr>
            <p:nvPr/>
          </p:nvCxnSpPr>
          <p:spPr bwMode="auto">
            <a:xfrm>
              <a:off x="3849" y="3336"/>
              <a:ext cx="222" cy="0"/>
            </a:xfrm>
            <a:prstGeom prst="straightConnector1">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9942" name="AutoShape 22"/>
            <p:cNvCxnSpPr>
              <a:cxnSpLocks noChangeShapeType="1"/>
              <a:stCxn id="209938" idx="6"/>
              <a:endCxn id="209939" idx="2"/>
            </p:cNvCxnSpPr>
            <p:nvPr/>
          </p:nvCxnSpPr>
          <p:spPr bwMode="auto">
            <a:xfrm>
              <a:off x="4617" y="3336"/>
              <a:ext cx="222" cy="0"/>
            </a:xfrm>
            <a:prstGeom prst="straightConnector1">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9943" name="AutoShape 23"/>
            <p:cNvCxnSpPr>
              <a:cxnSpLocks noChangeShapeType="1"/>
            </p:cNvCxnSpPr>
            <p:nvPr/>
          </p:nvCxnSpPr>
          <p:spPr bwMode="auto">
            <a:xfrm flipH="1">
              <a:off x="2583" y="3346"/>
              <a:ext cx="2850" cy="1"/>
            </a:xfrm>
            <a:prstGeom prst="curvedConnector5">
              <a:avLst>
                <a:gd name="adj1" fmla="val -2843"/>
                <a:gd name="adj2" fmla="val -41000000"/>
                <a:gd name="adj3" fmla="val 103157"/>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9944" name="Text Box 24"/>
          <p:cNvSpPr txBox="1">
            <a:spLocks noChangeArrowheads="1"/>
          </p:cNvSpPr>
          <p:nvPr/>
        </p:nvSpPr>
        <p:spPr bwMode="auto">
          <a:xfrm>
            <a:off x="355991" y="2916474"/>
            <a:ext cx="28953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smtClean="0">
                <a:latin typeface="Tahoma" pitchFamily="34" charset="0"/>
              </a:rPr>
              <a:t>最小成本：</a:t>
            </a:r>
            <a:r>
              <a:rPr lang="en-US" altLang="zh-CN" sz="2400" b="1" dirty="0" smtClean="0">
                <a:latin typeface="Tahoma" pitchFamily="34" charset="0"/>
              </a:rPr>
              <a:t>D</a:t>
            </a:r>
            <a:r>
              <a:rPr lang="en-US" altLang="zh-CN" sz="2400" b="1" baseline="-25000" dirty="0" smtClean="0">
                <a:latin typeface="Tahoma" pitchFamily="34" charset="0"/>
              </a:rPr>
              <a:t>0</a:t>
            </a:r>
            <a:r>
              <a:rPr lang="en-US" altLang="zh-CN" sz="2400" b="1" dirty="0" smtClean="0">
                <a:latin typeface="Tahoma" pitchFamily="34" charset="0"/>
              </a:rPr>
              <a:t> </a:t>
            </a:r>
            <a:r>
              <a:rPr lang="en-US" altLang="zh-CN" sz="2400" b="1" dirty="0">
                <a:latin typeface="Tahoma" pitchFamily="34" charset="0"/>
              </a:rPr>
              <a:t>= </a:t>
            </a:r>
            <a:r>
              <a:rPr lang="en-US" altLang="zh-CN" sz="2400" b="1" dirty="0" smtClean="0">
                <a:latin typeface="Tahoma" pitchFamily="34" charset="0"/>
              </a:rPr>
              <a:t>Q</a:t>
            </a:r>
            <a:r>
              <a:rPr lang="en-US" altLang="zh-CN" sz="2400" b="1" baseline="-25000" dirty="0" smtClean="0">
                <a:latin typeface="Tahoma" pitchFamily="34" charset="0"/>
              </a:rPr>
              <a:t>3</a:t>
            </a:r>
            <a:endParaRPr lang="en-US" altLang="zh-CN" sz="3600" b="1" dirty="0">
              <a:latin typeface="华文新魏" pitchFamily="2" charset="-122"/>
              <a:ea typeface="华文新魏" pitchFamily="2" charset="-122"/>
            </a:endParaRPr>
          </a:p>
        </p:txBody>
      </p:sp>
      <p:grpSp>
        <p:nvGrpSpPr>
          <p:cNvPr id="209955" name="Group 35"/>
          <p:cNvGrpSpPr>
            <a:grpSpLocks/>
          </p:cNvGrpSpPr>
          <p:nvPr/>
        </p:nvGrpSpPr>
        <p:grpSpPr bwMode="auto">
          <a:xfrm>
            <a:off x="1066800" y="3646512"/>
            <a:ext cx="7543800" cy="914400"/>
            <a:chOff x="672" y="1344"/>
            <a:chExt cx="4752" cy="576"/>
          </a:xfrm>
        </p:grpSpPr>
        <p:sp>
          <p:nvSpPr>
            <p:cNvPr id="209956" name="Line 36"/>
            <p:cNvSpPr>
              <a:spLocks noChangeShapeType="1"/>
            </p:cNvSpPr>
            <p:nvPr/>
          </p:nvSpPr>
          <p:spPr bwMode="auto">
            <a:xfrm flipV="1">
              <a:off x="672" y="1344"/>
              <a:ext cx="0" cy="576"/>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9957" name="Line 37"/>
            <p:cNvSpPr>
              <a:spLocks noChangeShapeType="1"/>
            </p:cNvSpPr>
            <p:nvPr/>
          </p:nvSpPr>
          <p:spPr bwMode="auto">
            <a:xfrm>
              <a:off x="672" y="1344"/>
              <a:ext cx="4752"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9958" name="Line 38"/>
            <p:cNvSpPr>
              <a:spLocks noChangeShapeType="1"/>
            </p:cNvSpPr>
            <p:nvPr/>
          </p:nvSpPr>
          <p:spPr bwMode="auto">
            <a:xfrm flipV="1">
              <a:off x="5424" y="1344"/>
              <a:ext cx="0" cy="576"/>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9992" name="Group 72"/>
          <p:cNvGrpSpPr>
            <a:grpSpLocks/>
          </p:cNvGrpSpPr>
          <p:nvPr/>
        </p:nvGrpSpPr>
        <p:grpSpPr bwMode="auto">
          <a:xfrm>
            <a:off x="304800" y="4256112"/>
            <a:ext cx="8305800" cy="1981200"/>
            <a:chOff x="192" y="1584"/>
            <a:chExt cx="5232" cy="1248"/>
          </a:xfrm>
        </p:grpSpPr>
        <p:sp>
          <p:nvSpPr>
            <p:cNvPr id="209993" name="Rectangle 73"/>
            <p:cNvSpPr>
              <a:spLocks noChangeArrowheads="1"/>
            </p:cNvSpPr>
            <p:nvPr/>
          </p:nvSpPr>
          <p:spPr bwMode="auto">
            <a:xfrm>
              <a:off x="9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sz="2400" b="1" dirty="0"/>
                <a:t>D   </a:t>
              </a:r>
              <a:r>
                <a:rPr lang="en-US" altLang="zh-CN" sz="2400" b="1" dirty="0" smtClean="0"/>
                <a:t> Q0</a:t>
              </a:r>
              <a:endParaRPr lang="en-US" altLang="zh-CN" sz="2400" b="1" dirty="0"/>
            </a:p>
            <a:p>
              <a:pPr algn="r">
                <a:lnSpc>
                  <a:spcPct val="150000"/>
                </a:lnSpc>
              </a:pPr>
              <a:r>
                <a:rPr lang="en-US" altLang="zh-CN" sz="2400" b="1" dirty="0"/>
                <a:t>  CK </a:t>
              </a:r>
              <a:r>
                <a:rPr lang="en-US" altLang="zh-CN" sz="2400" b="1" dirty="0" smtClean="0"/>
                <a:t> </a:t>
              </a:r>
              <a:r>
                <a:rPr lang="en-US" altLang="zh-CN" sz="2400" b="1" dirty="0"/>
                <a:t>Q</a:t>
              </a:r>
            </a:p>
          </p:txBody>
        </p:sp>
        <p:grpSp>
          <p:nvGrpSpPr>
            <p:cNvPr id="209994" name="Group 74"/>
            <p:cNvGrpSpPr>
              <a:grpSpLocks/>
            </p:cNvGrpSpPr>
            <p:nvPr/>
          </p:nvGrpSpPr>
          <p:grpSpPr bwMode="auto">
            <a:xfrm>
              <a:off x="912" y="2064"/>
              <a:ext cx="96" cy="96"/>
              <a:chOff x="2880" y="2064"/>
              <a:chExt cx="96" cy="192"/>
            </a:xfrm>
          </p:grpSpPr>
          <p:sp>
            <p:nvSpPr>
              <p:cNvPr id="209995" name="Line 75"/>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9996" name="Line 76"/>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9997" name="Line 77"/>
            <p:cNvSpPr>
              <a:spLocks noChangeShapeType="1"/>
            </p:cNvSpPr>
            <p:nvPr/>
          </p:nvSpPr>
          <p:spPr bwMode="auto">
            <a:xfrm>
              <a:off x="6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9998" name="Line 78"/>
            <p:cNvSpPr>
              <a:spLocks noChangeShapeType="1"/>
            </p:cNvSpPr>
            <p:nvPr/>
          </p:nvSpPr>
          <p:spPr bwMode="auto">
            <a:xfrm>
              <a:off x="7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9999" name="Line 79"/>
            <p:cNvSpPr>
              <a:spLocks noChangeShapeType="1"/>
            </p:cNvSpPr>
            <p:nvPr/>
          </p:nvSpPr>
          <p:spPr bwMode="auto">
            <a:xfrm>
              <a:off x="1584" y="1776"/>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0000" name="Line 80"/>
            <p:cNvSpPr>
              <a:spLocks noChangeShapeType="1"/>
            </p:cNvSpPr>
            <p:nvPr/>
          </p:nvSpPr>
          <p:spPr bwMode="auto">
            <a:xfrm>
              <a:off x="16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0001" name="Oval 81"/>
            <p:cNvSpPr>
              <a:spLocks noChangeArrowheads="1"/>
            </p:cNvSpPr>
            <p:nvPr/>
          </p:nvSpPr>
          <p:spPr bwMode="auto">
            <a:xfrm>
              <a:off x="15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02" name="Rectangle 82"/>
            <p:cNvSpPr>
              <a:spLocks noChangeArrowheads="1"/>
            </p:cNvSpPr>
            <p:nvPr/>
          </p:nvSpPr>
          <p:spPr bwMode="auto">
            <a:xfrm>
              <a:off x="21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sz="2400" b="1" dirty="0"/>
                <a:t>D  </a:t>
              </a:r>
              <a:r>
                <a:rPr lang="en-US" altLang="zh-CN" sz="2400" b="1" dirty="0" smtClean="0"/>
                <a:t>  Q1</a:t>
              </a:r>
              <a:endParaRPr lang="en-US" altLang="zh-CN" sz="2400" b="1" dirty="0"/>
            </a:p>
            <a:p>
              <a:pPr algn="r">
                <a:lnSpc>
                  <a:spcPct val="150000"/>
                </a:lnSpc>
              </a:pPr>
              <a:r>
                <a:rPr lang="en-US" altLang="zh-CN" sz="2400" b="1" dirty="0"/>
                <a:t>  CK </a:t>
              </a:r>
              <a:r>
                <a:rPr lang="en-US" altLang="zh-CN" sz="2400" b="1" dirty="0" smtClean="0"/>
                <a:t> </a:t>
              </a:r>
              <a:r>
                <a:rPr lang="en-US" altLang="zh-CN" sz="2400" b="1" dirty="0"/>
                <a:t>Q</a:t>
              </a:r>
            </a:p>
          </p:txBody>
        </p:sp>
        <p:grpSp>
          <p:nvGrpSpPr>
            <p:cNvPr id="210003" name="Group 83"/>
            <p:cNvGrpSpPr>
              <a:grpSpLocks/>
            </p:cNvGrpSpPr>
            <p:nvPr/>
          </p:nvGrpSpPr>
          <p:grpSpPr bwMode="auto">
            <a:xfrm>
              <a:off x="2112" y="2064"/>
              <a:ext cx="96" cy="96"/>
              <a:chOff x="2880" y="2064"/>
              <a:chExt cx="96" cy="192"/>
            </a:xfrm>
          </p:grpSpPr>
          <p:sp>
            <p:nvSpPr>
              <p:cNvPr id="210004" name="Line 84"/>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0005" name="Line 85"/>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0006" name="Line 86"/>
            <p:cNvSpPr>
              <a:spLocks noChangeShapeType="1"/>
            </p:cNvSpPr>
            <p:nvPr/>
          </p:nvSpPr>
          <p:spPr bwMode="auto">
            <a:xfrm>
              <a:off x="18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0007" name="Line 87"/>
            <p:cNvSpPr>
              <a:spLocks noChangeShapeType="1"/>
            </p:cNvSpPr>
            <p:nvPr/>
          </p:nvSpPr>
          <p:spPr bwMode="auto">
            <a:xfrm>
              <a:off x="19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0008" name="Line 88"/>
            <p:cNvSpPr>
              <a:spLocks noChangeShapeType="1"/>
            </p:cNvSpPr>
            <p:nvPr/>
          </p:nvSpPr>
          <p:spPr bwMode="auto">
            <a:xfrm>
              <a:off x="2784" y="1776"/>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0009" name="Line 89"/>
            <p:cNvSpPr>
              <a:spLocks noChangeShapeType="1"/>
            </p:cNvSpPr>
            <p:nvPr/>
          </p:nvSpPr>
          <p:spPr bwMode="auto">
            <a:xfrm>
              <a:off x="28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0010" name="Oval 90"/>
            <p:cNvSpPr>
              <a:spLocks noChangeArrowheads="1"/>
            </p:cNvSpPr>
            <p:nvPr/>
          </p:nvSpPr>
          <p:spPr bwMode="auto">
            <a:xfrm>
              <a:off x="27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11" name="Rectangle 91"/>
            <p:cNvSpPr>
              <a:spLocks noChangeArrowheads="1"/>
            </p:cNvSpPr>
            <p:nvPr/>
          </p:nvSpPr>
          <p:spPr bwMode="auto">
            <a:xfrm>
              <a:off x="33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sz="2400" b="1" dirty="0"/>
                <a:t>D  </a:t>
              </a:r>
              <a:r>
                <a:rPr lang="en-US" altLang="zh-CN" sz="2400" b="1" dirty="0" smtClean="0"/>
                <a:t>  Q2</a:t>
              </a:r>
              <a:endParaRPr lang="en-US" altLang="zh-CN" sz="2400" b="1" dirty="0"/>
            </a:p>
            <a:p>
              <a:pPr algn="r">
                <a:lnSpc>
                  <a:spcPct val="150000"/>
                </a:lnSpc>
              </a:pPr>
              <a:r>
                <a:rPr lang="en-US" altLang="zh-CN" sz="2400" b="1" dirty="0"/>
                <a:t>  </a:t>
              </a:r>
              <a:r>
                <a:rPr lang="en-US" altLang="zh-CN" sz="2400" b="1" dirty="0" smtClean="0"/>
                <a:t>CK  </a:t>
              </a:r>
              <a:r>
                <a:rPr lang="en-US" altLang="zh-CN" sz="2400" b="1" dirty="0"/>
                <a:t>Q</a:t>
              </a:r>
            </a:p>
          </p:txBody>
        </p:sp>
        <p:grpSp>
          <p:nvGrpSpPr>
            <p:cNvPr id="210012" name="Group 92"/>
            <p:cNvGrpSpPr>
              <a:grpSpLocks/>
            </p:cNvGrpSpPr>
            <p:nvPr/>
          </p:nvGrpSpPr>
          <p:grpSpPr bwMode="auto">
            <a:xfrm>
              <a:off x="3312" y="2064"/>
              <a:ext cx="96" cy="96"/>
              <a:chOff x="2880" y="2064"/>
              <a:chExt cx="96" cy="192"/>
            </a:xfrm>
          </p:grpSpPr>
          <p:sp>
            <p:nvSpPr>
              <p:cNvPr id="210013" name="Line 93"/>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0014" name="Line 94"/>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0015" name="Line 95"/>
            <p:cNvSpPr>
              <a:spLocks noChangeShapeType="1"/>
            </p:cNvSpPr>
            <p:nvPr/>
          </p:nvSpPr>
          <p:spPr bwMode="auto">
            <a:xfrm>
              <a:off x="30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0016" name="Line 96"/>
            <p:cNvSpPr>
              <a:spLocks noChangeShapeType="1"/>
            </p:cNvSpPr>
            <p:nvPr/>
          </p:nvSpPr>
          <p:spPr bwMode="auto">
            <a:xfrm>
              <a:off x="31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0017" name="Line 97"/>
            <p:cNvSpPr>
              <a:spLocks noChangeShapeType="1"/>
            </p:cNvSpPr>
            <p:nvPr/>
          </p:nvSpPr>
          <p:spPr bwMode="auto">
            <a:xfrm>
              <a:off x="3984" y="1776"/>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0018" name="Line 98"/>
            <p:cNvSpPr>
              <a:spLocks noChangeShapeType="1"/>
            </p:cNvSpPr>
            <p:nvPr/>
          </p:nvSpPr>
          <p:spPr bwMode="auto">
            <a:xfrm>
              <a:off x="40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0019" name="Oval 99"/>
            <p:cNvSpPr>
              <a:spLocks noChangeArrowheads="1"/>
            </p:cNvSpPr>
            <p:nvPr/>
          </p:nvSpPr>
          <p:spPr bwMode="auto">
            <a:xfrm>
              <a:off x="39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20" name="Rectangle 100"/>
            <p:cNvSpPr>
              <a:spLocks noChangeArrowheads="1"/>
            </p:cNvSpPr>
            <p:nvPr/>
          </p:nvSpPr>
          <p:spPr bwMode="auto">
            <a:xfrm>
              <a:off x="45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sz="2400" b="1" dirty="0"/>
                <a:t>D  </a:t>
              </a:r>
              <a:r>
                <a:rPr lang="en-US" altLang="zh-CN" sz="2400" b="1" dirty="0" smtClean="0"/>
                <a:t>  Q3</a:t>
              </a:r>
              <a:endParaRPr lang="en-US" altLang="zh-CN" sz="2400" b="1" dirty="0"/>
            </a:p>
            <a:p>
              <a:pPr algn="r">
                <a:lnSpc>
                  <a:spcPct val="150000"/>
                </a:lnSpc>
              </a:pPr>
              <a:r>
                <a:rPr lang="en-US" altLang="zh-CN" sz="2400" b="1" dirty="0"/>
                <a:t>  CK  </a:t>
              </a:r>
              <a:r>
                <a:rPr lang="en-US" altLang="zh-CN" sz="2400" b="1" dirty="0" smtClean="0"/>
                <a:t>Q</a:t>
              </a:r>
              <a:endParaRPr lang="en-US" altLang="zh-CN" sz="2400" b="1" dirty="0"/>
            </a:p>
          </p:txBody>
        </p:sp>
        <p:grpSp>
          <p:nvGrpSpPr>
            <p:cNvPr id="210021" name="Group 101"/>
            <p:cNvGrpSpPr>
              <a:grpSpLocks/>
            </p:cNvGrpSpPr>
            <p:nvPr/>
          </p:nvGrpSpPr>
          <p:grpSpPr bwMode="auto">
            <a:xfrm>
              <a:off x="4512" y="2064"/>
              <a:ext cx="96" cy="96"/>
              <a:chOff x="2880" y="2064"/>
              <a:chExt cx="96" cy="192"/>
            </a:xfrm>
          </p:grpSpPr>
          <p:sp>
            <p:nvSpPr>
              <p:cNvPr id="210022" name="Line 102"/>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0023" name="Line 103"/>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0024" name="Line 104"/>
            <p:cNvSpPr>
              <a:spLocks noChangeShapeType="1"/>
            </p:cNvSpPr>
            <p:nvPr/>
          </p:nvSpPr>
          <p:spPr bwMode="auto">
            <a:xfrm>
              <a:off x="42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0025" name="Line 105"/>
            <p:cNvSpPr>
              <a:spLocks noChangeShapeType="1"/>
            </p:cNvSpPr>
            <p:nvPr/>
          </p:nvSpPr>
          <p:spPr bwMode="auto">
            <a:xfrm>
              <a:off x="43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0026" name="Line 106"/>
            <p:cNvSpPr>
              <a:spLocks noChangeShapeType="1"/>
            </p:cNvSpPr>
            <p:nvPr/>
          </p:nvSpPr>
          <p:spPr bwMode="auto">
            <a:xfrm>
              <a:off x="5184"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0027" name="Line 107"/>
            <p:cNvSpPr>
              <a:spLocks noChangeShapeType="1"/>
            </p:cNvSpPr>
            <p:nvPr/>
          </p:nvSpPr>
          <p:spPr bwMode="auto">
            <a:xfrm>
              <a:off x="52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0028" name="Oval 108"/>
            <p:cNvSpPr>
              <a:spLocks noChangeArrowheads="1"/>
            </p:cNvSpPr>
            <p:nvPr/>
          </p:nvSpPr>
          <p:spPr bwMode="auto">
            <a:xfrm>
              <a:off x="51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29" name="Line 109"/>
            <p:cNvSpPr>
              <a:spLocks noChangeShapeType="1"/>
            </p:cNvSpPr>
            <p:nvPr/>
          </p:nvSpPr>
          <p:spPr bwMode="auto">
            <a:xfrm>
              <a:off x="4368" y="2112"/>
              <a:ext cx="0" cy="57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0030" name="Line 110"/>
            <p:cNvSpPr>
              <a:spLocks noChangeShapeType="1"/>
            </p:cNvSpPr>
            <p:nvPr/>
          </p:nvSpPr>
          <p:spPr bwMode="auto">
            <a:xfrm>
              <a:off x="1968" y="2112"/>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0031" name="Line 111"/>
            <p:cNvSpPr>
              <a:spLocks noChangeShapeType="1"/>
            </p:cNvSpPr>
            <p:nvPr/>
          </p:nvSpPr>
          <p:spPr bwMode="auto">
            <a:xfrm>
              <a:off x="3168" y="2112"/>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0032" name="Line 112"/>
            <p:cNvSpPr>
              <a:spLocks noChangeShapeType="1"/>
            </p:cNvSpPr>
            <p:nvPr/>
          </p:nvSpPr>
          <p:spPr bwMode="auto">
            <a:xfrm>
              <a:off x="768" y="2112"/>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0033" name="Line 113"/>
            <p:cNvSpPr>
              <a:spLocks noChangeShapeType="1"/>
            </p:cNvSpPr>
            <p:nvPr/>
          </p:nvSpPr>
          <p:spPr bwMode="auto">
            <a:xfrm>
              <a:off x="624" y="2688"/>
              <a:ext cx="37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0034" name="Text Box 114"/>
            <p:cNvSpPr txBox="1">
              <a:spLocks noChangeArrowheads="1"/>
            </p:cNvSpPr>
            <p:nvPr/>
          </p:nvSpPr>
          <p:spPr bwMode="auto">
            <a:xfrm>
              <a:off x="192" y="2544"/>
              <a:ext cx="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CLK</a:t>
              </a:r>
            </a:p>
          </p:txBody>
        </p:sp>
        <p:sp>
          <p:nvSpPr>
            <p:cNvPr id="210035" name="Text Box 115"/>
            <p:cNvSpPr txBox="1">
              <a:spLocks noChangeArrowheads="1"/>
            </p:cNvSpPr>
            <p:nvPr/>
          </p:nvSpPr>
          <p:spPr bwMode="auto">
            <a:xfrm>
              <a:off x="1044"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FF0</a:t>
              </a:r>
            </a:p>
          </p:txBody>
        </p:sp>
        <p:sp>
          <p:nvSpPr>
            <p:cNvPr id="210036" name="Text Box 116"/>
            <p:cNvSpPr txBox="1">
              <a:spLocks noChangeArrowheads="1"/>
            </p:cNvSpPr>
            <p:nvPr/>
          </p:nvSpPr>
          <p:spPr bwMode="auto">
            <a:xfrm>
              <a:off x="2256"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FF1</a:t>
              </a:r>
            </a:p>
          </p:txBody>
        </p:sp>
        <p:sp>
          <p:nvSpPr>
            <p:cNvPr id="210037" name="Text Box 117"/>
            <p:cNvSpPr txBox="1">
              <a:spLocks noChangeArrowheads="1"/>
            </p:cNvSpPr>
            <p:nvPr/>
          </p:nvSpPr>
          <p:spPr bwMode="auto">
            <a:xfrm>
              <a:off x="3456"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FF2</a:t>
              </a:r>
            </a:p>
          </p:txBody>
        </p:sp>
        <p:sp>
          <p:nvSpPr>
            <p:cNvPr id="210038" name="Text Box 118"/>
            <p:cNvSpPr txBox="1">
              <a:spLocks noChangeArrowheads="1"/>
            </p:cNvSpPr>
            <p:nvPr/>
          </p:nvSpPr>
          <p:spPr bwMode="auto">
            <a:xfrm>
              <a:off x="4668"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FF3</a:t>
              </a:r>
            </a:p>
          </p:txBody>
        </p:sp>
      </p:grpSp>
      <p:sp>
        <p:nvSpPr>
          <p:cNvPr id="2" name="日期占位符 1"/>
          <p:cNvSpPr>
            <a:spLocks noGrp="1"/>
          </p:cNvSpPr>
          <p:nvPr>
            <p:ph type="dt" sz="half" idx="10"/>
          </p:nvPr>
        </p:nvSpPr>
        <p:spPr/>
        <p:txBody>
          <a:bodyPr/>
          <a:lstStyle/>
          <a:p>
            <a:pPr>
              <a:defRPr/>
            </a:pPr>
            <a:fld id="{A96DD032-C4DF-4C45-80DA-515BFFC84B9B}"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10</a:t>
            </a:fld>
            <a:endParaRPr lang="en-US" altLang="zh-CN"/>
          </a:p>
        </p:txBody>
      </p:sp>
      <p:grpSp>
        <p:nvGrpSpPr>
          <p:cNvPr id="123" name="Group 36"/>
          <p:cNvGrpSpPr>
            <a:grpSpLocks/>
          </p:cNvGrpSpPr>
          <p:nvPr/>
        </p:nvGrpSpPr>
        <p:grpSpPr bwMode="auto">
          <a:xfrm>
            <a:off x="5255944" y="68276"/>
            <a:ext cx="3517900" cy="3487738"/>
            <a:chOff x="328" y="1739"/>
            <a:chExt cx="2216" cy="2197"/>
          </a:xfrm>
        </p:grpSpPr>
        <p:grpSp>
          <p:nvGrpSpPr>
            <p:cNvPr id="124" name="Group 37"/>
            <p:cNvGrpSpPr>
              <a:grpSpLocks/>
            </p:cNvGrpSpPr>
            <p:nvPr/>
          </p:nvGrpSpPr>
          <p:grpSpPr bwMode="auto">
            <a:xfrm>
              <a:off x="328" y="1920"/>
              <a:ext cx="2216" cy="2016"/>
              <a:chOff x="432" y="1872"/>
              <a:chExt cx="2216" cy="2016"/>
            </a:xfrm>
          </p:grpSpPr>
          <p:sp>
            <p:nvSpPr>
              <p:cNvPr id="126" name="Text Box 38"/>
              <p:cNvSpPr txBox="1">
                <a:spLocks noChangeArrowheads="1"/>
              </p:cNvSpPr>
              <p:nvPr/>
            </p:nvSpPr>
            <p:spPr bwMode="auto">
              <a:xfrm>
                <a:off x="864" y="1872"/>
                <a:ext cx="5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b="1" dirty="0" smtClean="0"/>
                  <a:t>Q0Q1</a:t>
                </a:r>
                <a:endParaRPr lang="en-US" altLang="zh-CN" b="1" dirty="0"/>
              </a:p>
            </p:txBody>
          </p:sp>
          <p:sp>
            <p:nvSpPr>
              <p:cNvPr id="127" name="Text Box 39"/>
              <p:cNvSpPr txBox="1">
                <a:spLocks noChangeArrowheads="1"/>
              </p:cNvSpPr>
              <p:nvPr/>
            </p:nvSpPr>
            <p:spPr bwMode="auto">
              <a:xfrm>
                <a:off x="1152" y="2064"/>
                <a:ext cx="14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000" b="1" dirty="0">
                    <a:latin typeface="Tahoma" pitchFamily="34" charset="0"/>
                  </a:rPr>
                  <a:t>00 </a:t>
                </a:r>
                <a:r>
                  <a:rPr lang="zh-CN" altLang="en-US" sz="2000" b="1" baseline="-25000" dirty="0">
                    <a:latin typeface="Tahoma" pitchFamily="34" charset="0"/>
                  </a:rPr>
                  <a:t> </a:t>
                </a:r>
                <a:r>
                  <a:rPr lang="zh-CN" altLang="en-US" sz="2000" b="1" dirty="0">
                    <a:latin typeface="Tahoma" pitchFamily="34" charset="0"/>
                  </a:rPr>
                  <a:t>  01  </a:t>
                </a:r>
                <a:r>
                  <a:rPr lang="zh-CN" altLang="en-US" sz="2000" b="1" baseline="-25000" dirty="0">
                    <a:latin typeface="Tahoma" pitchFamily="34" charset="0"/>
                  </a:rPr>
                  <a:t> </a:t>
                </a:r>
                <a:r>
                  <a:rPr lang="zh-CN" altLang="en-US" sz="2000" b="1" dirty="0">
                    <a:latin typeface="Tahoma" pitchFamily="34" charset="0"/>
                  </a:rPr>
                  <a:t>  11</a:t>
                </a:r>
                <a:r>
                  <a:rPr lang="zh-CN" altLang="en-US" sz="2000" b="1" baseline="-25000" dirty="0">
                    <a:latin typeface="Tahoma" pitchFamily="34" charset="0"/>
                  </a:rPr>
                  <a:t> </a:t>
                </a:r>
                <a:r>
                  <a:rPr lang="zh-CN" altLang="en-US" sz="2000" b="1" dirty="0">
                    <a:latin typeface="Tahoma" pitchFamily="34" charset="0"/>
                  </a:rPr>
                  <a:t>   10</a:t>
                </a:r>
              </a:p>
            </p:txBody>
          </p:sp>
          <p:sp>
            <p:nvSpPr>
              <p:cNvPr id="128" name="Text Box 40"/>
              <p:cNvSpPr txBox="1">
                <a:spLocks noChangeArrowheads="1"/>
              </p:cNvSpPr>
              <p:nvPr/>
            </p:nvSpPr>
            <p:spPr bwMode="auto">
              <a:xfrm>
                <a:off x="816" y="2438"/>
                <a:ext cx="320" cy="1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000" b="1" dirty="0">
                    <a:latin typeface="Tahoma" pitchFamily="34" charset="0"/>
                  </a:rPr>
                  <a:t>00</a:t>
                </a:r>
              </a:p>
              <a:p>
                <a:pPr eaLnBrk="0" hangingPunct="0"/>
                <a:endParaRPr lang="zh-CN" altLang="en-US" sz="2000" b="1" dirty="0">
                  <a:latin typeface="Tahoma" pitchFamily="34" charset="0"/>
                </a:endParaRPr>
              </a:p>
              <a:p>
                <a:pPr eaLnBrk="0" hangingPunct="0"/>
                <a:r>
                  <a:rPr lang="zh-CN" altLang="en-US" sz="2000" b="1" dirty="0">
                    <a:latin typeface="Tahoma" pitchFamily="34" charset="0"/>
                  </a:rPr>
                  <a:t>01</a:t>
                </a:r>
              </a:p>
              <a:p>
                <a:pPr eaLnBrk="0" hangingPunct="0"/>
                <a:endParaRPr lang="zh-CN" altLang="en-US" sz="2000" b="1" dirty="0">
                  <a:latin typeface="Tahoma" pitchFamily="34" charset="0"/>
                </a:endParaRPr>
              </a:p>
              <a:p>
                <a:pPr eaLnBrk="0" hangingPunct="0"/>
                <a:r>
                  <a:rPr lang="zh-CN" altLang="en-US" sz="2000" b="1" dirty="0">
                    <a:latin typeface="Tahoma" pitchFamily="34" charset="0"/>
                  </a:rPr>
                  <a:t>11</a:t>
                </a:r>
              </a:p>
              <a:p>
                <a:pPr eaLnBrk="0" hangingPunct="0"/>
                <a:endParaRPr lang="zh-CN" altLang="en-US" sz="2000" b="1" dirty="0">
                  <a:latin typeface="Tahoma" pitchFamily="34" charset="0"/>
                </a:endParaRPr>
              </a:p>
              <a:p>
                <a:pPr eaLnBrk="0" hangingPunct="0"/>
                <a:r>
                  <a:rPr lang="zh-CN" altLang="en-US" sz="2000" b="1" dirty="0">
                    <a:latin typeface="Tahoma" pitchFamily="34" charset="0"/>
                  </a:rPr>
                  <a:t>10</a:t>
                </a:r>
              </a:p>
            </p:txBody>
          </p:sp>
          <p:grpSp>
            <p:nvGrpSpPr>
              <p:cNvPr id="129" name="Group 41"/>
              <p:cNvGrpSpPr>
                <a:grpSpLocks/>
              </p:cNvGrpSpPr>
              <p:nvPr/>
            </p:nvGrpSpPr>
            <p:grpSpPr bwMode="auto">
              <a:xfrm>
                <a:off x="872" y="2112"/>
                <a:ext cx="1776" cy="1776"/>
                <a:chOff x="864" y="144"/>
                <a:chExt cx="1776" cy="1776"/>
              </a:xfrm>
            </p:grpSpPr>
            <p:sp>
              <p:nvSpPr>
                <p:cNvPr id="131" name="Line 42"/>
                <p:cNvSpPr>
                  <a:spLocks noChangeShapeType="1"/>
                </p:cNvSpPr>
                <p:nvPr/>
              </p:nvSpPr>
              <p:spPr bwMode="auto">
                <a:xfrm>
                  <a:off x="1104" y="768"/>
                  <a:ext cx="1536"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2" name="Line 43"/>
                <p:cNvSpPr>
                  <a:spLocks noChangeShapeType="1"/>
                </p:cNvSpPr>
                <p:nvPr/>
              </p:nvSpPr>
              <p:spPr bwMode="auto">
                <a:xfrm>
                  <a:off x="1488" y="384"/>
                  <a:ext cx="0" cy="1536"/>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3" name="Line 44"/>
                <p:cNvSpPr>
                  <a:spLocks noChangeShapeType="1"/>
                </p:cNvSpPr>
                <p:nvPr/>
              </p:nvSpPr>
              <p:spPr bwMode="auto">
                <a:xfrm>
                  <a:off x="1872" y="384"/>
                  <a:ext cx="0" cy="1536"/>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4" name="Line 45"/>
                <p:cNvSpPr>
                  <a:spLocks noChangeShapeType="1"/>
                </p:cNvSpPr>
                <p:nvPr/>
              </p:nvSpPr>
              <p:spPr bwMode="auto">
                <a:xfrm>
                  <a:off x="2256" y="384"/>
                  <a:ext cx="0" cy="1536"/>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5" name="Rectangle 46"/>
                <p:cNvSpPr>
                  <a:spLocks noChangeArrowheads="1"/>
                </p:cNvSpPr>
                <p:nvPr/>
              </p:nvSpPr>
              <p:spPr bwMode="auto">
                <a:xfrm>
                  <a:off x="1104" y="384"/>
                  <a:ext cx="1536" cy="1536"/>
                </a:xfrm>
                <a:prstGeom prst="rect">
                  <a:avLst/>
                </a:prstGeom>
                <a:noFill/>
                <a:ln w="1905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36" name="Line 47"/>
                <p:cNvSpPr>
                  <a:spLocks noChangeShapeType="1"/>
                </p:cNvSpPr>
                <p:nvPr/>
              </p:nvSpPr>
              <p:spPr bwMode="auto">
                <a:xfrm flipH="1" flipV="1">
                  <a:off x="864" y="144"/>
                  <a:ext cx="240" cy="24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37" name="Line 48"/>
                <p:cNvSpPr>
                  <a:spLocks noChangeShapeType="1"/>
                </p:cNvSpPr>
                <p:nvPr/>
              </p:nvSpPr>
              <p:spPr bwMode="auto">
                <a:xfrm>
                  <a:off x="1104" y="1152"/>
                  <a:ext cx="1536"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8" name="Line 49"/>
                <p:cNvSpPr>
                  <a:spLocks noChangeShapeType="1"/>
                </p:cNvSpPr>
                <p:nvPr/>
              </p:nvSpPr>
              <p:spPr bwMode="auto">
                <a:xfrm>
                  <a:off x="1104" y="1536"/>
                  <a:ext cx="1536"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30" name="Text Box 50"/>
              <p:cNvSpPr txBox="1">
                <a:spLocks noChangeArrowheads="1"/>
              </p:cNvSpPr>
              <p:nvPr/>
            </p:nvSpPr>
            <p:spPr bwMode="auto">
              <a:xfrm>
                <a:off x="432" y="2160"/>
                <a:ext cx="5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b="1"/>
                  <a:t>Q2Q3</a:t>
                </a:r>
              </a:p>
            </p:txBody>
          </p:sp>
        </p:grpSp>
        <p:sp>
          <p:nvSpPr>
            <p:cNvPr id="125" name="Text Box 51"/>
            <p:cNvSpPr txBox="1">
              <a:spLocks noChangeArrowheads="1"/>
            </p:cNvSpPr>
            <p:nvPr/>
          </p:nvSpPr>
          <p:spPr bwMode="auto">
            <a:xfrm>
              <a:off x="681" y="1739"/>
              <a:ext cx="163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smtClean="0">
                  <a:solidFill>
                    <a:schemeClr val="hlink"/>
                  </a:solidFill>
                  <a:latin typeface="Tahoma" pitchFamily="34" charset="0"/>
                </a:rPr>
                <a:t>有效状态下的</a:t>
              </a:r>
              <a:r>
                <a:rPr lang="en-US" altLang="zh-CN" b="1" dirty="0" smtClean="0">
                  <a:solidFill>
                    <a:schemeClr val="hlink"/>
                  </a:solidFill>
                  <a:latin typeface="Tahoma" pitchFamily="34" charset="0"/>
                </a:rPr>
                <a:t>D0</a:t>
              </a:r>
              <a:r>
                <a:rPr lang="zh-CN" altLang="en-US" b="1" dirty="0" smtClean="0">
                  <a:solidFill>
                    <a:schemeClr val="hlink"/>
                  </a:solidFill>
                  <a:latin typeface="Tahoma" pitchFamily="34" charset="0"/>
                </a:rPr>
                <a:t>输入值</a:t>
              </a:r>
              <a:endParaRPr lang="en-US" altLang="zh-CN" b="1" dirty="0">
                <a:solidFill>
                  <a:schemeClr val="hlink"/>
                </a:solidFill>
                <a:latin typeface="Tahoma" pitchFamily="34" charset="0"/>
              </a:endParaRPr>
            </a:p>
          </p:txBody>
        </p:sp>
      </p:grpSp>
      <p:sp>
        <p:nvSpPr>
          <p:cNvPr id="139" name="Rectangle 26"/>
          <p:cNvSpPr>
            <a:spLocks noChangeArrowheads="1"/>
          </p:cNvSpPr>
          <p:nvPr/>
        </p:nvSpPr>
        <p:spPr bwMode="auto">
          <a:xfrm>
            <a:off x="8191500" y="1133488"/>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rgbClr val="0070C0"/>
                </a:solidFill>
                <a:latin typeface="Tahoma" pitchFamily="34" charset="0"/>
              </a:rPr>
              <a:t>0</a:t>
            </a:r>
          </a:p>
        </p:txBody>
      </p:sp>
      <p:sp>
        <p:nvSpPr>
          <p:cNvPr id="140" name="Rectangle 26"/>
          <p:cNvSpPr>
            <a:spLocks noChangeArrowheads="1"/>
          </p:cNvSpPr>
          <p:nvPr/>
        </p:nvSpPr>
        <p:spPr bwMode="auto">
          <a:xfrm>
            <a:off x="6900918" y="1131817"/>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rgbClr val="0070C0"/>
                </a:solidFill>
                <a:latin typeface="Tahoma" pitchFamily="34" charset="0"/>
              </a:rPr>
              <a:t>0</a:t>
            </a:r>
          </a:p>
        </p:txBody>
      </p:sp>
      <p:sp>
        <p:nvSpPr>
          <p:cNvPr id="141" name="Rectangle 26"/>
          <p:cNvSpPr>
            <a:spLocks noChangeArrowheads="1"/>
          </p:cNvSpPr>
          <p:nvPr/>
        </p:nvSpPr>
        <p:spPr bwMode="auto">
          <a:xfrm>
            <a:off x="6299306" y="2990727"/>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rgbClr val="0070C0"/>
                </a:solidFill>
                <a:latin typeface="Tahoma" pitchFamily="34" charset="0"/>
              </a:rPr>
              <a:t>0</a:t>
            </a:r>
          </a:p>
        </p:txBody>
      </p:sp>
      <p:sp>
        <p:nvSpPr>
          <p:cNvPr id="142" name="Rectangle 26"/>
          <p:cNvSpPr>
            <a:spLocks noChangeArrowheads="1"/>
          </p:cNvSpPr>
          <p:nvPr/>
        </p:nvSpPr>
        <p:spPr bwMode="auto">
          <a:xfrm>
            <a:off x="6347604" y="1749371"/>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solidFill>
                  <a:srgbClr val="FF0000"/>
                </a:solidFill>
                <a:latin typeface="Tahoma" pitchFamily="34" charset="0"/>
              </a:rPr>
              <a:t>1</a:t>
            </a:r>
            <a:endParaRPr lang="zh-CN" altLang="en-US" b="1" dirty="0">
              <a:solidFill>
                <a:srgbClr val="FF0000"/>
              </a:solidFill>
              <a:latin typeface="Tahoma" pitchFamily="34" charset="0"/>
            </a:endParaRPr>
          </a:p>
        </p:txBody>
      </p:sp>
    </p:spTree>
    <p:extLst>
      <p:ext uri="{BB962C8B-B14F-4D97-AF65-F5344CB8AC3E}">
        <p14:creationId xmlns:p14="http://schemas.microsoft.com/office/powerpoint/2010/main" val="5766047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9935"/>
                                        </p:tgtEl>
                                        <p:attrNameLst>
                                          <p:attrName>style.visibility</p:attrName>
                                        </p:attrNameLst>
                                      </p:cBhvr>
                                      <p:to>
                                        <p:strVal val="visible"/>
                                      </p:to>
                                    </p:set>
                                    <p:animEffect transition="in" filter="blinds(horizontal)">
                                      <p:cBhvr>
                                        <p:cTn id="7" dur="500"/>
                                        <p:tgtEl>
                                          <p:spTgt spid="2099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3"/>
                                        </p:tgtEl>
                                        <p:attrNameLst>
                                          <p:attrName>style.visibility</p:attrName>
                                        </p:attrNameLst>
                                      </p:cBhvr>
                                      <p:to>
                                        <p:strVal val="visible"/>
                                      </p:to>
                                    </p:set>
                                    <p:animEffect transition="in" filter="blinds(horizontal)">
                                      <p:cBhvr>
                                        <p:cTn id="12" dur="500"/>
                                        <p:tgtEl>
                                          <p:spTgt spid="12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09944"/>
                                        </p:tgtEl>
                                        <p:attrNameLst>
                                          <p:attrName>style.visibility</p:attrName>
                                        </p:attrNameLst>
                                      </p:cBhvr>
                                      <p:to>
                                        <p:strVal val="visible"/>
                                      </p:to>
                                    </p:set>
                                    <p:animEffect transition="in" filter="blinds(horizontal)">
                                      <p:cBhvr>
                                        <p:cTn id="33" dur="500"/>
                                        <p:tgtEl>
                                          <p:spTgt spid="20994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209992"/>
                                        </p:tgtEl>
                                        <p:attrNameLst>
                                          <p:attrName>style.visibility</p:attrName>
                                        </p:attrNameLst>
                                      </p:cBhvr>
                                      <p:to>
                                        <p:strVal val="visible"/>
                                      </p:to>
                                    </p:set>
                                    <p:animEffect transition="in" filter="blinds(horizontal)">
                                      <p:cBhvr>
                                        <p:cTn id="38" dur="500"/>
                                        <p:tgtEl>
                                          <p:spTgt spid="20999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209955"/>
                                        </p:tgtEl>
                                        <p:attrNameLst>
                                          <p:attrName>style.visibility</p:attrName>
                                        </p:attrNameLst>
                                      </p:cBhvr>
                                      <p:to>
                                        <p:strVal val="visible"/>
                                      </p:to>
                                    </p:set>
                                    <p:animEffect transition="in" filter="blinds(horizontal)">
                                      <p:cBhvr>
                                        <p:cTn id="43" dur="500"/>
                                        <p:tgtEl>
                                          <p:spTgt spid="2099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44" grpId="0" autoUpdateAnimBg="0"/>
      <p:bldP spid="139" grpId="0"/>
      <p:bldP spid="140" grpId="0"/>
      <p:bldP spid="141" grpId="0"/>
      <p:bldP spid="1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Oval 2"/>
          <p:cNvSpPr>
            <a:spLocks noChangeArrowheads="1"/>
          </p:cNvSpPr>
          <p:nvPr/>
        </p:nvSpPr>
        <p:spPr bwMode="auto">
          <a:xfrm>
            <a:off x="3033713" y="4862736"/>
            <a:ext cx="838200" cy="609600"/>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1000</a:t>
            </a:r>
          </a:p>
        </p:txBody>
      </p:sp>
      <p:grpSp>
        <p:nvGrpSpPr>
          <p:cNvPr id="204803" name="Group 3"/>
          <p:cNvGrpSpPr>
            <a:grpSpLocks/>
          </p:cNvGrpSpPr>
          <p:nvPr/>
        </p:nvGrpSpPr>
        <p:grpSpPr bwMode="auto">
          <a:xfrm>
            <a:off x="3871913" y="4862736"/>
            <a:ext cx="1371600" cy="609600"/>
            <a:chOff x="1152" y="672"/>
            <a:chExt cx="864" cy="384"/>
          </a:xfrm>
        </p:grpSpPr>
        <p:sp>
          <p:nvSpPr>
            <p:cNvPr id="204804" name="Oval 4"/>
            <p:cNvSpPr>
              <a:spLocks noChangeArrowheads="1"/>
            </p:cNvSpPr>
            <p:nvPr/>
          </p:nvSpPr>
          <p:spPr bwMode="auto">
            <a:xfrm>
              <a:off x="1488" y="672"/>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0100</a:t>
              </a:r>
            </a:p>
          </p:txBody>
        </p:sp>
        <p:sp>
          <p:nvSpPr>
            <p:cNvPr id="204805" name="Line 5"/>
            <p:cNvSpPr>
              <a:spLocks noChangeShapeType="1"/>
            </p:cNvSpPr>
            <p:nvPr/>
          </p:nvSpPr>
          <p:spPr bwMode="auto">
            <a:xfrm>
              <a:off x="1152" y="864"/>
              <a:ext cx="336"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4806" name="Group 6"/>
          <p:cNvGrpSpPr>
            <a:grpSpLocks/>
          </p:cNvGrpSpPr>
          <p:nvPr/>
        </p:nvGrpSpPr>
        <p:grpSpPr bwMode="auto">
          <a:xfrm>
            <a:off x="6615113" y="4862736"/>
            <a:ext cx="1371600" cy="609600"/>
            <a:chOff x="2880" y="672"/>
            <a:chExt cx="864" cy="384"/>
          </a:xfrm>
        </p:grpSpPr>
        <p:sp>
          <p:nvSpPr>
            <p:cNvPr id="204807" name="Oval 7"/>
            <p:cNvSpPr>
              <a:spLocks noChangeArrowheads="1"/>
            </p:cNvSpPr>
            <p:nvPr/>
          </p:nvSpPr>
          <p:spPr bwMode="auto">
            <a:xfrm>
              <a:off x="3216" y="672"/>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0001</a:t>
              </a:r>
            </a:p>
          </p:txBody>
        </p:sp>
        <p:sp>
          <p:nvSpPr>
            <p:cNvPr id="204808" name="Line 8"/>
            <p:cNvSpPr>
              <a:spLocks noChangeShapeType="1"/>
            </p:cNvSpPr>
            <p:nvPr/>
          </p:nvSpPr>
          <p:spPr bwMode="auto">
            <a:xfrm>
              <a:off x="2880" y="864"/>
              <a:ext cx="336"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4809" name="Group 9"/>
          <p:cNvGrpSpPr>
            <a:grpSpLocks/>
          </p:cNvGrpSpPr>
          <p:nvPr/>
        </p:nvGrpSpPr>
        <p:grpSpPr bwMode="auto">
          <a:xfrm>
            <a:off x="5243513" y="4862736"/>
            <a:ext cx="1371600" cy="609600"/>
            <a:chOff x="2016" y="672"/>
            <a:chExt cx="864" cy="384"/>
          </a:xfrm>
        </p:grpSpPr>
        <p:sp>
          <p:nvSpPr>
            <p:cNvPr id="204810" name="Oval 10"/>
            <p:cNvSpPr>
              <a:spLocks noChangeArrowheads="1"/>
            </p:cNvSpPr>
            <p:nvPr/>
          </p:nvSpPr>
          <p:spPr bwMode="auto">
            <a:xfrm>
              <a:off x="2352" y="672"/>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0010</a:t>
              </a:r>
            </a:p>
          </p:txBody>
        </p:sp>
        <p:sp>
          <p:nvSpPr>
            <p:cNvPr id="204811" name="Line 11"/>
            <p:cNvSpPr>
              <a:spLocks noChangeShapeType="1"/>
            </p:cNvSpPr>
            <p:nvPr/>
          </p:nvSpPr>
          <p:spPr bwMode="auto">
            <a:xfrm>
              <a:off x="2016" y="864"/>
              <a:ext cx="336"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cxnSp>
        <p:nvCxnSpPr>
          <p:cNvPr id="204812" name="AutoShape 12"/>
          <p:cNvCxnSpPr>
            <a:cxnSpLocks noChangeShapeType="1"/>
            <a:stCxn id="204802" idx="2"/>
            <a:endCxn id="204807" idx="6"/>
          </p:cNvCxnSpPr>
          <p:nvPr/>
        </p:nvCxnSpPr>
        <p:spPr bwMode="auto">
          <a:xfrm rot="10800000" flipH="1" flipV="1">
            <a:off x="3019425" y="5167536"/>
            <a:ext cx="4981575" cy="1588"/>
          </a:xfrm>
          <a:prstGeom prst="curvedConnector5">
            <a:avLst>
              <a:gd name="adj1" fmla="val -4301"/>
              <a:gd name="adj2" fmla="val -33600000"/>
              <a:gd name="adj3" fmla="val 104301"/>
            </a:avLst>
          </a:prstGeom>
          <a:noFill/>
          <a:ln w="3810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04813" name="Group 13"/>
          <p:cNvGrpSpPr>
            <a:grpSpLocks/>
          </p:cNvGrpSpPr>
          <p:nvPr/>
        </p:nvGrpSpPr>
        <p:grpSpPr bwMode="auto">
          <a:xfrm>
            <a:off x="228600" y="4024536"/>
            <a:ext cx="2133600" cy="2438400"/>
            <a:chOff x="144" y="2544"/>
            <a:chExt cx="1344" cy="1536"/>
          </a:xfrm>
        </p:grpSpPr>
        <p:sp>
          <p:nvSpPr>
            <p:cNvPr id="204814" name="Rectangle 14"/>
            <p:cNvSpPr>
              <a:spLocks noChangeArrowheads="1"/>
            </p:cNvSpPr>
            <p:nvPr/>
          </p:nvSpPr>
          <p:spPr bwMode="auto">
            <a:xfrm>
              <a:off x="144" y="2544"/>
              <a:ext cx="1344" cy="1248"/>
            </a:xfrm>
            <a:prstGeom prst="rect">
              <a:avLst/>
            </a:prstGeom>
            <a:solidFill>
              <a:schemeClr val="bg1"/>
            </a:solidFill>
            <a:ln w="28575">
              <a:solidFill>
                <a:schemeClr va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15" name="Text Box 15"/>
            <p:cNvSpPr txBox="1">
              <a:spLocks noChangeArrowheads="1"/>
            </p:cNvSpPr>
            <p:nvPr/>
          </p:nvSpPr>
          <p:spPr bwMode="auto">
            <a:xfrm>
              <a:off x="360" y="3792"/>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hlink"/>
                  </a:solidFill>
                  <a:ea typeface="黑体" pitchFamily="2" charset="-122"/>
                </a:rPr>
                <a:t>有效状态</a:t>
              </a:r>
            </a:p>
          </p:txBody>
        </p:sp>
      </p:grpSp>
      <p:grpSp>
        <p:nvGrpSpPr>
          <p:cNvPr id="204816" name="Group 16"/>
          <p:cNvGrpSpPr>
            <a:grpSpLocks/>
          </p:cNvGrpSpPr>
          <p:nvPr/>
        </p:nvGrpSpPr>
        <p:grpSpPr bwMode="auto">
          <a:xfrm>
            <a:off x="2362200" y="4024536"/>
            <a:ext cx="6629400" cy="2438400"/>
            <a:chOff x="1488" y="2544"/>
            <a:chExt cx="4176" cy="1536"/>
          </a:xfrm>
        </p:grpSpPr>
        <p:sp>
          <p:nvSpPr>
            <p:cNvPr id="204817" name="Rectangle 17"/>
            <p:cNvSpPr>
              <a:spLocks noChangeArrowheads="1"/>
            </p:cNvSpPr>
            <p:nvPr/>
          </p:nvSpPr>
          <p:spPr bwMode="auto">
            <a:xfrm>
              <a:off x="1488" y="2544"/>
              <a:ext cx="4176" cy="1248"/>
            </a:xfrm>
            <a:prstGeom prst="rect">
              <a:avLst/>
            </a:prstGeom>
            <a:solidFill>
              <a:schemeClr val="bg1"/>
            </a:solidFill>
            <a:ln w="2857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18" name="Text Box 18"/>
            <p:cNvSpPr txBox="1">
              <a:spLocks noChangeArrowheads="1"/>
            </p:cNvSpPr>
            <p:nvPr/>
          </p:nvSpPr>
          <p:spPr bwMode="auto">
            <a:xfrm>
              <a:off x="3120" y="3792"/>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黑体" pitchFamily="2" charset="-122"/>
                </a:rPr>
                <a:t>其他状态</a:t>
              </a:r>
            </a:p>
          </p:txBody>
        </p:sp>
      </p:grpSp>
      <p:graphicFrame>
        <p:nvGraphicFramePr>
          <p:cNvPr id="204819" name="Object 19"/>
          <p:cNvGraphicFramePr>
            <a:graphicFrameLocks noChangeAspect="1"/>
          </p:cNvGraphicFramePr>
          <p:nvPr>
            <p:extLst/>
          </p:nvPr>
        </p:nvGraphicFramePr>
        <p:xfrm>
          <a:off x="5486400" y="4134074"/>
          <a:ext cx="1822450" cy="1795462"/>
        </p:xfrm>
        <a:graphic>
          <a:graphicData uri="http://schemas.openxmlformats.org/presentationml/2006/ole">
            <mc:AlternateContent xmlns:mc="http://schemas.openxmlformats.org/markup-compatibility/2006">
              <mc:Choice xmlns:v="urn:schemas-microsoft-com:vml" Requires="v">
                <p:oleObj spid="_x0000_s206086" name="Image" r:id="rId3" imgW="2577778" imgH="2539683" progId="Photoshop.Image.7">
                  <p:embed/>
                </p:oleObj>
              </mc:Choice>
              <mc:Fallback>
                <p:oleObj name="Image" r:id="rId3" imgW="2577778" imgH="2539683"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4134074"/>
                        <a:ext cx="1822450" cy="179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20" name="Object 20"/>
          <p:cNvGraphicFramePr>
            <a:graphicFrameLocks noChangeAspect="1"/>
          </p:cNvGraphicFramePr>
          <p:nvPr>
            <p:extLst/>
          </p:nvPr>
        </p:nvGraphicFramePr>
        <p:xfrm>
          <a:off x="2438400" y="4134074"/>
          <a:ext cx="1822450" cy="1795462"/>
        </p:xfrm>
        <a:graphic>
          <a:graphicData uri="http://schemas.openxmlformats.org/presentationml/2006/ole">
            <mc:AlternateContent xmlns:mc="http://schemas.openxmlformats.org/markup-compatibility/2006">
              <mc:Choice xmlns:v="urn:schemas-microsoft-com:vml" Requires="v">
                <p:oleObj spid="_x0000_s206087" name="Image" r:id="rId5" imgW="2577778" imgH="2539683" progId="Photoshop.Image.7">
                  <p:embed/>
                </p:oleObj>
              </mc:Choice>
              <mc:Fallback>
                <p:oleObj name="Image" r:id="rId5" imgW="2577778" imgH="2539683" progId="Photoshop.Image.7">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4134074"/>
                        <a:ext cx="1822450" cy="179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21" name="Rectangle 21"/>
          <p:cNvSpPr>
            <a:spLocks noGrp="1" noChangeArrowheads="1"/>
          </p:cNvSpPr>
          <p:nvPr>
            <p:ph type="title"/>
          </p:nvPr>
        </p:nvSpPr>
        <p:spPr>
          <a:xfrm>
            <a:off x="1600200" y="152400"/>
            <a:ext cx="6591300" cy="685800"/>
          </a:xfrm>
        </p:spPr>
        <p:txBody>
          <a:bodyPr/>
          <a:lstStyle/>
          <a:p>
            <a:r>
              <a:rPr lang="zh-CN" altLang="en-US" dirty="0"/>
              <a:t>环型计数器</a:t>
            </a:r>
          </a:p>
        </p:txBody>
      </p:sp>
      <p:grpSp>
        <p:nvGrpSpPr>
          <p:cNvPr id="204822" name="Group 22"/>
          <p:cNvGrpSpPr>
            <a:grpSpLocks/>
          </p:cNvGrpSpPr>
          <p:nvPr/>
        </p:nvGrpSpPr>
        <p:grpSpPr bwMode="auto">
          <a:xfrm>
            <a:off x="304800" y="1967136"/>
            <a:ext cx="8305800" cy="1981200"/>
            <a:chOff x="192" y="1584"/>
            <a:chExt cx="5232" cy="1248"/>
          </a:xfrm>
        </p:grpSpPr>
        <p:sp>
          <p:nvSpPr>
            <p:cNvPr id="204823" name="Rectangle 23"/>
            <p:cNvSpPr>
              <a:spLocks noChangeArrowheads="1"/>
            </p:cNvSpPr>
            <p:nvPr/>
          </p:nvSpPr>
          <p:spPr bwMode="auto">
            <a:xfrm>
              <a:off x="9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b="1"/>
                <a:t>D        Q</a:t>
              </a:r>
            </a:p>
            <a:p>
              <a:pPr algn="r">
                <a:lnSpc>
                  <a:spcPct val="150000"/>
                </a:lnSpc>
              </a:pPr>
              <a:r>
                <a:rPr lang="en-US" altLang="zh-CN" b="1"/>
                <a:t>  CK   Q</a:t>
              </a:r>
            </a:p>
          </p:txBody>
        </p:sp>
        <p:grpSp>
          <p:nvGrpSpPr>
            <p:cNvPr id="204824" name="Group 24"/>
            <p:cNvGrpSpPr>
              <a:grpSpLocks/>
            </p:cNvGrpSpPr>
            <p:nvPr/>
          </p:nvGrpSpPr>
          <p:grpSpPr bwMode="auto">
            <a:xfrm>
              <a:off x="912" y="2064"/>
              <a:ext cx="96" cy="96"/>
              <a:chOff x="2880" y="2064"/>
              <a:chExt cx="96" cy="192"/>
            </a:xfrm>
          </p:grpSpPr>
          <p:sp>
            <p:nvSpPr>
              <p:cNvPr id="204825" name="Line 25"/>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26" name="Line 26"/>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4827" name="Line 27"/>
            <p:cNvSpPr>
              <a:spLocks noChangeShapeType="1"/>
            </p:cNvSpPr>
            <p:nvPr/>
          </p:nvSpPr>
          <p:spPr bwMode="auto">
            <a:xfrm>
              <a:off x="6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28" name="Line 28"/>
            <p:cNvSpPr>
              <a:spLocks noChangeShapeType="1"/>
            </p:cNvSpPr>
            <p:nvPr/>
          </p:nvSpPr>
          <p:spPr bwMode="auto">
            <a:xfrm>
              <a:off x="7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29" name="Line 29"/>
            <p:cNvSpPr>
              <a:spLocks noChangeShapeType="1"/>
            </p:cNvSpPr>
            <p:nvPr/>
          </p:nvSpPr>
          <p:spPr bwMode="auto">
            <a:xfrm>
              <a:off x="1584" y="1776"/>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30" name="Line 30"/>
            <p:cNvSpPr>
              <a:spLocks noChangeShapeType="1"/>
            </p:cNvSpPr>
            <p:nvPr/>
          </p:nvSpPr>
          <p:spPr bwMode="auto">
            <a:xfrm>
              <a:off x="16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31" name="Oval 31"/>
            <p:cNvSpPr>
              <a:spLocks noChangeArrowheads="1"/>
            </p:cNvSpPr>
            <p:nvPr/>
          </p:nvSpPr>
          <p:spPr bwMode="auto">
            <a:xfrm>
              <a:off x="15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32" name="Rectangle 32"/>
            <p:cNvSpPr>
              <a:spLocks noChangeArrowheads="1"/>
            </p:cNvSpPr>
            <p:nvPr/>
          </p:nvSpPr>
          <p:spPr bwMode="auto">
            <a:xfrm>
              <a:off x="21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b="1"/>
                <a:t>D        Q</a:t>
              </a:r>
            </a:p>
            <a:p>
              <a:pPr algn="r">
                <a:lnSpc>
                  <a:spcPct val="150000"/>
                </a:lnSpc>
              </a:pPr>
              <a:r>
                <a:rPr lang="en-US" altLang="zh-CN" b="1"/>
                <a:t>  CK   Q</a:t>
              </a:r>
            </a:p>
          </p:txBody>
        </p:sp>
        <p:grpSp>
          <p:nvGrpSpPr>
            <p:cNvPr id="204833" name="Group 33"/>
            <p:cNvGrpSpPr>
              <a:grpSpLocks/>
            </p:cNvGrpSpPr>
            <p:nvPr/>
          </p:nvGrpSpPr>
          <p:grpSpPr bwMode="auto">
            <a:xfrm>
              <a:off x="2112" y="2064"/>
              <a:ext cx="96" cy="96"/>
              <a:chOff x="2880" y="2064"/>
              <a:chExt cx="96" cy="192"/>
            </a:xfrm>
          </p:grpSpPr>
          <p:sp>
            <p:nvSpPr>
              <p:cNvPr id="204834" name="Line 34"/>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35" name="Line 35"/>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4836" name="Line 36"/>
            <p:cNvSpPr>
              <a:spLocks noChangeShapeType="1"/>
            </p:cNvSpPr>
            <p:nvPr/>
          </p:nvSpPr>
          <p:spPr bwMode="auto">
            <a:xfrm>
              <a:off x="18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37" name="Line 37"/>
            <p:cNvSpPr>
              <a:spLocks noChangeShapeType="1"/>
            </p:cNvSpPr>
            <p:nvPr/>
          </p:nvSpPr>
          <p:spPr bwMode="auto">
            <a:xfrm>
              <a:off x="19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38" name="Line 38"/>
            <p:cNvSpPr>
              <a:spLocks noChangeShapeType="1"/>
            </p:cNvSpPr>
            <p:nvPr/>
          </p:nvSpPr>
          <p:spPr bwMode="auto">
            <a:xfrm>
              <a:off x="2784" y="1776"/>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39" name="Line 39"/>
            <p:cNvSpPr>
              <a:spLocks noChangeShapeType="1"/>
            </p:cNvSpPr>
            <p:nvPr/>
          </p:nvSpPr>
          <p:spPr bwMode="auto">
            <a:xfrm>
              <a:off x="28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40" name="Oval 40"/>
            <p:cNvSpPr>
              <a:spLocks noChangeArrowheads="1"/>
            </p:cNvSpPr>
            <p:nvPr/>
          </p:nvSpPr>
          <p:spPr bwMode="auto">
            <a:xfrm>
              <a:off x="27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41" name="Rectangle 41"/>
            <p:cNvSpPr>
              <a:spLocks noChangeArrowheads="1"/>
            </p:cNvSpPr>
            <p:nvPr/>
          </p:nvSpPr>
          <p:spPr bwMode="auto">
            <a:xfrm>
              <a:off x="33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b="1"/>
                <a:t>D        Q</a:t>
              </a:r>
            </a:p>
            <a:p>
              <a:pPr algn="r">
                <a:lnSpc>
                  <a:spcPct val="150000"/>
                </a:lnSpc>
              </a:pPr>
              <a:r>
                <a:rPr lang="en-US" altLang="zh-CN" b="1"/>
                <a:t>  CK   Q</a:t>
              </a:r>
            </a:p>
          </p:txBody>
        </p:sp>
        <p:grpSp>
          <p:nvGrpSpPr>
            <p:cNvPr id="204842" name="Group 42"/>
            <p:cNvGrpSpPr>
              <a:grpSpLocks/>
            </p:cNvGrpSpPr>
            <p:nvPr/>
          </p:nvGrpSpPr>
          <p:grpSpPr bwMode="auto">
            <a:xfrm>
              <a:off x="3312" y="2064"/>
              <a:ext cx="96" cy="96"/>
              <a:chOff x="2880" y="2064"/>
              <a:chExt cx="96" cy="192"/>
            </a:xfrm>
          </p:grpSpPr>
          <p:sp>
            <p:nvSpPr>
              <p:cNvPr id="204843" name="Line 43"/>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44" name="Line 44"/>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4845" name="Line 45"/>
            <p:cNvSpPr>
              <a:spLocks noChangeShapeType="1"/>
            </p:cNvSpPr>
            <p:nvPr/>
          </p:nvSpPr>
          <p:spPr bwMode="auto">
            <a:xfrm>
              <a:off x="30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46" name="Line 46"/>
            <p:cNvSpPr>
              <a:spLocks noChangeShapeType="1"/>
            </p:cNvSpPr>
            <p:nvPr/>
          </p:nvSpPr>
          <p:spPr bwMode="auto">
            <a:xfrm>
              <a:off x="31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47" name="Line 47"/>
            <p:cNvSpPr>
              <a:spLocks noChangeShapeType="1"/>
            </p:cNvSpPr>
            <p:nvPr/>
          </p:nvSpPr>
          <p:spPr bwMode="auto">
            <a:xfrm>
              <a:off x="3984" y="1776"/>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48" name="Line 48"/>
            <p:cNvSpPr>
              <a:spLocks noChangeShapeType="1"/>
            </p:cNvSpPr>
            <p:nvPr/>
          </p:nvSpPr>
          <p:spPr bwMode="auto">
            <a:xfrm>
              <a:off x="40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49" name="Oval 49"/>
            <p:cNvSpPr>
              <a:spLocks noChangeArrowheads="1"/>
            </p:cNvSpPr>
            <p:nvPr/>
          </p:nvSpPr>
          <p:spPr bwMode="auto">
            <a:xfrm>
              <a:off x="39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50" name="Rectangle 50"/>
            <p:cNvSpPr>
              <a:spLocks noChangeArrowheads="1"/>
            </p:cNvSpPr>
            <p:nvPr/>
          </p:nvSpPr>
          <p:spPr bwMode="auto">
            <a:xfrm>
              <a:off x="45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b="1"/>
                <a:t>D        Q</a:t>
              </a:r>
            </a:p>
            <a:p>
              <a:pPr algn="r">
                <a:lnSpc>
                  <a:spcPct val="150000"/>
                </a:lnSpc>
              </a:pPr>
              <a:r>
                <a:rPr lang="en-US" altLang="zh-CN" b="1"/>
                <a:t>  CK   Q</a:t>
              </a:r>
            </a:p>
          </p:txBody>
        </p:sp>
        <p:grpSp>
          <p:nvGrpSpPr>
            <p:cNvPr id="204851" name="Group 51"/>
            <p:cNvGrpSpPr>
              <a:grpSpLocks/>
            </p:cNvGrpSpPr>
            <p:nvPr/>
          </p:nvGrpSpPr>
          <p:grpSpPr bwMode="auto">
            <a:xfrm>
              <a:off x="4512" y="2064"/>
              <a:ext cx="96" cy="96"/>
              <a:chOff x="2880" y="2064"/>
              <a:chExt cx="96" cy="192"/>
            </a:xfrm>
          </p:grpSpPr>
          <p:sp>
            <p:nvSpPr>
              <p:cNvPr id="204852" name="Line 52"/>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53" name="Line 53"/>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4854" name="Line 54"/>
            <p:cNvSpPr>
              <a:spLocks noChangeShapeType="1"/>
            </p:cNvSpPr>
            <p:nvPr/>
          </p:nvSpPr>
          <p:spPr bwMode="auto">
            <a:xfrm>
              <a:off x="42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55" name="Line 55"/>
            <p:cNvSpPr>
              <a:spLocks noChangeShapeType="1"/>
            </p:cNvSpPr>
            <p:nvPr/>
          </p:nvSpPr>
          <p:spPr bwMode="auto">
            <a:xfrm>
              <a:off x="43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56" name="Line 56"/>
            <p:cNvSpPr>
              <a:spLocks noChangeShapeType="1"/>
            </p:cNvSpPr>
            <p:nvPr/>
          </p:nvSpPr>
          <p:spPr bwMode="auto">
            <a:xfrm>
              <a:off x="5184"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57" name="Line 57"/>
            <p:cNvSpPr>
              <a:spLocks noChangeShapeType="1"/>
            </p:cNvSpPr>
            <p:nvPr/>
          </p:nvSpPr>
          <p:spPr bwMode="auto">
            <a:xfrm>
              <a:off x="52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58" name="Oval 58"/>
            <p:cNvSpPr>
              <a:spLocks noChangeArrowheads="1"/>
            </p:cNvSpPr>
            <p:nvPr/>
          </p:nvSpPr>
          <p:spPr bwMode="auto">
            <a:xfrm>
              <a:off x="51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59" name="Line 59"/>
            <p:cNvSpPr>
              <a:spLocks noChangeShapeType="1"/>
            </p:cNvSpPr>
            <p:nvPr/>
          </p:nvSpPr>
          <p:spPr bwMode="auto">
            <a:xfrm>
              <a:off x="4368" y="2112"/>
              <a:ext cx="0" cy="57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60" name="Line 60"/>
            <p:cNvSpPr>
              <a:spLocks noChangeShapeType="1"/>
            </p:cNvSpPr>
            <p:nvPr/>
          </p:nvSpPr>
          <p:spPr bwMode="auto">
            <a:xfrm>
              <a:off x="1968" y="2112"/>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61" name="Line 61"/>
            <p:cNvSpPr>
              <a:spLocks noChangeShapeType="1"/>
            </p:cNvSpPr>
            <p:nvPr/>
          </p:nvSpPr>
          <p:spPr bwMode="auto">
            <a:xfrm>
              <a:off x="3168" y="2112"/>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62" name="Line 62"/>
            <p:cNvSpPr>
              <a:spLocks noChangeShapeType="1"/>
            </p:cNvSpPr>
            <p:nvPr/>
          </p:nvSpPr>
          <p:spPr bwMode="auto">
            <a:xfrm>
              <a:off x="768" y="2112"/>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63" name="Line 63"/>
            <p:cNvSpPr>
              <a:spLocks noChangeShapeType="1"/>
            </p:cNvSpPr>
            <p:nvPr/>
          </p:nvSpPr>
          <p:spPr bwMode="auto">
            <a:xfrm>
              <a:off x="624" y="2688"/>
              <a:ext cx="37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64" name="Text Box 64"/>
            <p:cNvSpPr txBox="1">
              <a:spLocks noChangeArrowheads="1"/>
            </p:cNvSpPr>
            <p:nvPr/>
          </p:nvSpPr>
          <p:spPr bwMode="auto">
            <a:xfrm>
              <a:off x="192" y="2544"/>
              <a:ext cx="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CLK</a:t>
              </a:r>
            </a:p>
          </p:txBody>
        </p:sp>
        <p:sp>
          <p:nvSpPr>
            <p:cNvPr id="204865" name="Text Box 65"/>
            <p:cNvSpPr txBox="1">
              <a:spLocks noChangeArrowheads="1"/>
            </p:cNvSpPr>
            <p:nvPr/>
          </p:nvSpPr>
          <p:spPr bwMode="auto">
            <a:xfrm>
              <a:off x="1044"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FF0</a:t>
              </a:r>
            </a:p>
          </p:txBody>
        </p:sp>
        <p:sp>
          <p:nvSpPr>
            <p:cNvPr id="204866" name="Text Box 66"/>
            <p:cNvSpPr txBox="1">
              <a:spLocks noChangeArrowheads="1"/>
            </p:cNvSpPr>
            <p:nvPr/>
          </p:nvSpPr>
          <p:spPr bwMode="auto">
            <a:xfrm>
              <a:off x="2256"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FF1</a:t>
              </a:r>
            </a:p>
          </p:txBody>
        </p:sp>
        <p:sp>
          <p:nvSpPr>
            <p:cNvPr id="204867" name="Text Box 67"/>
            <p:cNvSpPr txBox="1">
              <a:spLocks noChangeArrowheads="1"/>
            </p:cNvSpPr>
            <p:nvPr/>
          </p:nvSpPr>
          <p:spPr bwMode="auto">
            <a:xfrm>
              <a:off x="3456"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FF2</a:t>
              </a:r>
            </a:p>
          </p:txBody>
        </p:sp>
        <p:sp>
          <p:nvSpPr>
            <p:cNvPr id="204868" name="Text Box 68"/>
            <p:cNvSpPr txBox="1">
              <a:spLocks noChangeArrowheads="1"/>
            </p:cNvSpPr>
            <p:nvPr/>
          </p:nvSpPr>
          <p:spPr bwMode="auto">
            <a:xfrm>
              <a:off x="4668"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FF3</a:t>
              </a:r>
            </a:p>
          </p:txBody>
        </p:sp>
      </p:grpSp>
      <p:grpSp>
        <p:nvGrpSpPr>
          <p:cNvPr id="204869" name="Group 69"/>
          <p:cNvGrpSpPr>
            <a:grpSpLocks/>
          </p:cNvGrpSpPr>
          <p:nvPr/>
        </p:nvGrpSpPr>
        <p:grpSpPr bwMode="auto">
          <a:xfrm>
            <a:off x="1066800" y="1662336"/>
            <a:ext cx="7543800" cy="609600"/>
            <a:chOff x="672" y="864"/>
            <a:chExt cx="4752" cy="576"/>
          </a:xfrm>
        </p:grpSpPr>
        <p:sp>
          <p:nvSpPr>
            <p:cNvPr id="204870" name="Line 70"/>
            <p:cNvSpPr>
              <a:spLocks noChangeShapeType="1"/>
            </p:cNvSpPr>
            <p:nvPr/>
          </p:nvSpPr>
          <p:spPr bwMode="auto">
            <a:xfrm flipV="1">
              <a:off x="672" y="864"/>
              <a:ext cx="0" cy="576"/>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71" name="Line 71"/>
            <p:cNvSpPr>
              <a:spLocks noChangeShapeType="1"/>
            </p:cNvSpPr>
            <p:nvPr/>
          </p:nvSpPr>
          <p:spPr bwMode="auto">
            <a:xfrm>
              <a:off x="672" y="864"/>
              <a:ext cx="4752"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72" name="Line 72"/>
            <p:cNvSpPr>
              <a:spLocks noChangeShapeType="1"/>
            </p:cNvSpPr>
            <p:nvPr/>
          </p:nvSpPr>
          <p:spPr bwMode="auto">
            <a:xfrm flipV="1">
              <a:off x="5424" y="864"/>
              <a:ext cx="0" cy="576"/>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204873" name="Object 73"/>
          <p:cNvGraphicFramePr>
            <a:graphicFrameLocks noChangeAspect="1"/>
          </p:cNvGraphicFramePr>
          <p:nvPr>
            <p:extLst/>
          </p:nvPr>
        </p:nvGraphicFramePr>
        <p:xfrm>
          <a:off x="3733800" y="4134074"/>
          <a:ext cx="1822450" cy="1795462"/>
        </p:xfrm>
        <a:graphic>
          <a:graphicData uri="http://schemas.openxmlformats.org/presentationml/2006/ole">
            <mc:AlternateContent xmlns:mc="http://schemas.openxmlformats.org/markup-compatibility/2006">
              <mc:Choice xmlns:v="urn:schemas-microsoft-com:vml" Requires="v">
                <p:oleObj spid="_x0000_s206088" name="Image" r:id="rId7" imgW="2577778" imgH="2539683" progId="Photoshop.Image.7">
                  <p:embed/>
                </p:oleObj>
              </mc:Choice>
              <mc:Fallback>
                <p:oleObj name="Image" r:id="rId7" imgW="2577778" imgH="2539683" progId="Photoshop.Image.7">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3800" y="4134074"/>
                        <a:ext cx="1822450" cy="179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74" name="Object 74"/>
          <p:cNvGraphicFramePr>
            <a:graphicFrameLocks noChangeAspect="1"/>
          </p:cNvGraphicFramePr>
          <p:nvPr>
            <p:extLst/>
          </p:nvPr>
        </p:nvGraphicFramePr>
        <p:xfrm>
          <a:off x="7016750" y="4134074"/>
          <a:ext cx="1822450" cy="1795462"/>
        </p:xfrm>
        <a:graphic>
          <a:graphicData uri="http://schemas.openxmlformats.org/presentationml/2006/ole">
            <mc:AlternateContent xmlns:mc="http://schemas.openxmlformats.org/markup-compatibility/2006">
              <mc:Choice xmlns:v="urn:schemas-microsoft-com:vml" Requires="v">
                <p:oleObj spid="_x0000_s206089" name="Image" r:id="rId9" imgW="2577778" imgH="2539683" progId="Photoshop.Image.7">
                  <p:embed/>
                </p:oleObj>
              </mc:Choice>
              <mc:Fallback>
                <p:oleObj name="Image" r:id="rId9" imgW="2577778" imgH="2539683" progId="Photoshop.Image.7">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16750" y="4134074"/>
                        <a:ext cx="1822450" cy="179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04875" name="Group 75"/>
          <p:cNvGrpSpPr>
            <a:grpSpLocks/>
          </p:cNvGrpSpPr>
          <p:nvPr/>
        </p:nvGrpSpPr>
        <p:grpSpPr bwMode="auto">
          <a:xfrm>
            <a:off x="381000" y="4118199"/>
            <a:ext cx="1828800" cy="1801812"/>
            <a:chOff x="480" y="2424"/>
            <a:chExt cx="1152" cy="1135"/>
          </a:xfrm>
        </p:grpSpPr>
        <p:graphicFrame>
          <p:nvGraphicFramePr>
            <p:cNvPr id="204876" name="Object 76"/>
            <p:cNvGraphicFramePr>
              <a:graphicFrameLocks noChangeAspect="1"/>
            </p:cNvGraphicFramePr>
            <p:nvPr/>
          </p:nvGraphicFramePr>
          <p:xfrm>
            <a:off x="480" y="2424"/>
            <a:ext cx="1152" cy="1135"/>
          </p:xfrm>
          <a:graphic>
            <a:graphicData uri="http://schemas.openxmlformats.org/presentationml/2006/ole">
              <mc:AlternateContent xmlns:mc="http://schemas.openxmlformats.org/markup-compatibility/2006">
                <mc:Choice xmlns:v="urn:schemas-microsoft-com:vml" Requires="v">
                  <p:oleObj spid="_x0000_s206090" name="Image" r:id="rId11" imgW="2577778" imgH="2539683" progId="Photoshop.Image.7">
                    <p:embed/>
                  </p:oleObj>
                </mc:Choice>
                <mc:Fallback>
                  <p:oleObj name="Image" r:id="rId11" imgW="2577778" imgH="2539683" progId="Photoshop.Image.7">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0" y="2424"/>
                          <a:ext cx="1152" cy="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77" name="Text Box 77"/>
            <p:cNvSpPr txBox="1">
              <a:spLocks noChangeArrowheads="1"/>
            </p:cNvSpPr>
            <p:nvPr/>
          </p:nvSpPr>
          <p:spPr bwMode="auto">
            <a:xfrm>
              <a:off x="528" y="2541"/>
              <a:ext cx="36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rIns="36000">
              <a:spAutoFit/>
            </a:bodyPr>
            <a:lstStyle/>
            <a:p>
              <a:pPr>
                <a:lnSpc>
                  <a:spcPct val="90000"/>
                </a:lnSpc>
              </a:pPr>
              <a:r>
                <a:rPr lang="zh-CN" altLang="en-US" sz="2200" b="1">
                  <a:solidFill>
                    <a:schemeClr val="hlink"/>
                  </a:solidFill>
                </a:rPr>
                <a:t>1000</a:t>
              </a:r>
            </a:p>
          </p:txBody>
        </p:sp>
        <p:sp>
          <p:nvSpPr>
            <p:cNvPr id="204878" name="Text Box 78"/>
            <p:cNvSpPr txBox="1">
              <a:spLocks noChangeArrowheads="1"/>
            </p:cNvSpPr>
            <p:nvPr/>
          </p:nvSpPr>
          <p:spPr bwMode="auto">
            <a:xfrm>
              <a:off x="1152" y="2536"/>
              <a:ext cx="41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spAutoFit/>
            </a:bodyPr>
            <a:lstStyle/>
            <a:p>
              <a:pPr>
                <a:lnSpc>
                  <a:spcPct val="90000"/>
                </a:lnSpc>
              </a:pPr>
              <a:r>
                <a:rPr lang="zh-CN" altLang="en-US" sz="2200" b="1">
                  <a:solidFill>
                    <a:schemeClr val="hlink"/>
                  </a:solidFill>
                </a:rPr>
                <a:t>0100</a:t>
              </a:r>
            </a:p>
          </p:txBody>
        </p:sp>
        <p:sp>
          <p:nvSpPr>
            <p:cNvPr id="204879" name="Text Box 79"/>
            <p:cNvSpPr txBox="1">
              <a:spLocks noChangeArrowheads="1"/>
            </p:cNvSpPr>
            <p:nvPr/>
          </p:nvSpPr>
          <p:spPr bwMode="auto">
            <a:xfrm>
              <a:off x="528" y="3206"/>
              <a:ext cx="36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rIns="36000">
              <a:spAutoFit/>
            </a:bodyPr>
            <a:lstStyle/>
            <a:p>
              <a:pPr>
                <a:lnSpc>
                  <a:spcPct val="90000"/>
                </a:lnSpc>
              </a:pPr>
              <a:r>
                <a:rPr lang="zh-CN" altLang="en-US" sz="2200" b="1">
                  <a:solidFill>
                    <a:schemeClr val="hlink"/>
                  </a:solidFill>
                </a:rPr>
                <a:t>0001</a:t>
              </a:r>
            </a:p>
          </p:txBody>
        </p:sp>
        <p:sp>
          <p:nvSpPr>
            <p:cNvPr id="204880" name="Text Box 80"/>
            <p:cNvSpPr txBox="1">
              <a:spLocks noChangeArrowheads="1"/>
            </p:cNvSpPr>
            <p:nvPr/>
          </p:nvSpPr>
          <p:spPr bwMode="auto">
            <a:xfrm>
              <a:off x="1152" y="3208"/>
              <a:ext cx="41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spAutoFit/>
            </a:bodyPr>
            <a:lstStyle/>
            <a:p>
              <a:pPr>
                <a:lnSpc>
                  <a:spcPct val="90000"/>
                </a:lnSpc>
              </a:pPr>
              <a:r>
                <a:rPr lang="zh-CN" altLang="en-US" sz="2200" b="1">
                  <a:solidFill>
                    <a:schemeClr val="hlink"/>
                  </a:solidFill>
                </a:rPr>
                <a:t>0010</a:t>
              </a:r>
            </a:p>
          </p:txBody>
        </p:sp>
      </p:grpSp>
      <p:sp>
        <p:nvSpPr>
          <p:cNvPr id="204881" name="Oval 81"/>
          <p:cNvSpPr>
            <a:spLocks noChangeArrowheads="1"/>
          </p:cNvSpPr>
          <p:nvPr/>
        </p:nvSpPr>
        <p:spPr bwMode="auto">
          <a:xfrm>
            <a:off x="2267744" y="6158136"/>
            <a:ext cx="1600200" cy="685800"/>
          </a:xfrm>
          <a:prstGeom prst="ellipse">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D0 D1 D2 D3</a:t>
            </a:r>
            <a:endParaRPr lang="zh-CN" altLang="en-US"/>
          </a:p>
        </p:txBody>
      </p:sp>
      <p:sp>
        <p:nvSpPr>
          <p:cNvPr id="204882" name="Text Box 82"/>
          <p:cNvSpPr txBox="1">
            <a:spLocks noChangeArrowheads="1"/>
          </p:cNvSpPr>
          <p:nvPr/>
        </p:nvSpPr>
        <p:spPr bwMode="auto">
          <a:xfrm>
            <a:off x="4362173" y="1079585"/>
            <a:ext cx="27863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0000"/>
                </a:solidFill>
                <a:latin typeface="Times New Roman"/>
                <a:ea typeface="华文新魏" pitchFamily="2" charset="-122"/>
              </a:rPr>
              <a:t>——</a:t>
            </a:r>
            <a:r>
              <a:rPr lang="zh-CN" altLang="en-US" sz="2800" b="1" dirty="0">
                <a:solidFill>
                  <a:srgbClr val="FF0000"/>
                </a:solidFill>
                <a:latin typeface="华文新魏" pitchFamily="2" charset="-122"/>
                <a:ea typeface="华文新魏" pitchFamily="2" charset="-122"/>
              </a:rPr>
              <a:t> </a:t>
            </a:r>
            <a:r>
              <a:rPr lang="zh-CN" altLang="en-US" sz="2800" b="1" dirty="0" smtClean="0">
                <a:solidFill>
                  <a:srgbClr val="FF0000"/>
                </a:solidFill>
                <a:latin typeface="华文新魏" pitchFamily="2" charset="-122"/>
                <a:ea typeface="华文新魏" pitchFamily="2" charset="-122"/>
              </a:rPr>
              <a:t>不能自启动</a:t>
            </a:r>
            <a:endParaRPr lang="zh-CN" altLang="en-US" sz="2800" b="1" dirty="0">
              <a:solidFill>
                <a:srgbClr val="FF0000"/>
              </a:solidFill>
              <a:latin typeface="华文新魏" pitchFamily="2" charset="-122"/>
              <a:ea typeface="华文新魏" pitchFamily="2" charset="-122"/>
            </a:endParaRPr>
          </a:p>
        </p:txBody>
      </p:sp>
      <p:sp>
        <p:nvSpPr>
          <p:cNvPr id="204883" name="Text Box 83"/>
          <p:cNvSpPr txBox="1">
            <a:spLocks noChangeArrowheads="1"/>
          </p:cNvSpPr>
          <p:nvPr/>
        </p:nvSpPr>
        <p:spPr bwMode="auto">
          <a:xfrm>
            <a:off x="4937125" y="6075586"/>
            <a:ext cx="1409700" cy="387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0800" bIns="10800">
            <a:spAutoFit/>
          </a:bodyPr>
          <a:lstStyle/>
          <a:p>
            <a:r>
              <a:rPr lang="zh-CN" altLang="en-US" b="1">
                <a:ea typeface="黑体" pitchFamily="2" charset="-122"/>
              </a:rPr>
              <a:t>无效状态</a:t>
            </a:r>
            <a:endParaRPr lang="zh-CN" altLang="en-US"/>
          </a:p>
        </p:txBody>
      </p:sp>
      <p:sp>
        <p:nvSpPr>
          <p:cNvPr id="204884" name="Text Box 84"/>
          <p:cNvSpPr txBox="1">
            <a:spLocks noChangeArrowheads="1"/>
          </p:cNvSpPr>
          <p:nvPr/>
        </p:nvSpPr>
        <p:spPr bwMode="auto">
          <a:xfrm>
            <a:off x="723900" y="1114649"/>
            <a:ext cx="13484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FF0000"/>
                </a:solidFill>
                <a:latin typeface="Tahoma" pitchFamily="34" charset="0"/>
              </a:rPr>
              <a:t>D</a:t>
            </a:r>
            <a:r>
              <a:rPr lang="en-US" altLang="zh-CN" sz="2400" b="1" baseline="-25000" dirty="0">
                <a:solidFill>
                  <a:srgbClr val="FF0000"/>
                </a:solidFill>
                <a:latin typeface="Tahoma" pitchFamily="34" charset="0"/>
              </a:rPr>
              <a:t>0</a:t>
            </a:r>
            <a:r>
              <a:rPr lang="en-US" altLang="zh-CN" sz="2400" b="1" dirty="0">
                <a:solidFill>
                  <a:srgbClr val="FF0000"/>
                </a:solidFill>
                <a:latin typeface="Tahoma" pitchFamily="34" charset="0"/>
              </a:rPr>
              <a:t> = </a:t>
            </a:r>
            <a:r>
              <a:rPr lang="en-US" altLang="zh-CN" sz="2400" b="1" dirty="0" smtClean="0">
                <a:solidFill>
                  <a:srgbClr val="FF0000"/>
                </a:solidFill>
                <a:latin typeface="Tahoma" pitchFamily="34" charset="0"/>
              </a:rPr>
              <a:t>Q</a:t>
            </a:r>
            <a:r>
              <a:rPr lang="en-US" altLang="zh-CN" sz="2400" b="1" baseline="-25000" dirty="0" smtClean="0">
                <a:solidFill>
                  <a:srgbClr val="FF0000"/>
                </a:solidFill>
                <a:latin typeface="Tahoma" pitchFamily="34" charset="0"/>
              </a:rPr>
              <a:t>3</a:t>
            </a:r>
            <a:endParaRPr lang="en-US" altLang="zh-CN" sz="2400" b="1" dirty="0">
              <a:solidFill>
                <a:srgbClr val="FF0000"/>
              </a:solidFill>
              <a:latin typeface="Tahoma" pitchFamily="34" charset="0"/>
            </a:endParaRPr>
          </a:p>
        </p:txBody>
      </p:sp>
      <p:sp>
        <p:nvSpPr>
          <p:cNvPr id="2" name="日期占位符 1"/>
          <p:cNvSpPr>
            <a:spLocks noGrp="1"/>
          </p:cNvSpPr>
          <p:nvPr>
            <p:ph type="dt" sz="half" idx="10"/>
          </p:nvPr>
        </p:nvSpPr>
        <p:spPr/>
        <p:txBody>
          <a:bodyPr/>
          <a:lstStyle/>
          <a:p>
            <a:pPr>
              <a:defRPr/>
            </a:pPr>
            <a:fld id="{1B8C2C8A-0125-471F-9EF1-F19ABCB414C1}"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11</a:t>
            </a:fld>
            <a:endParaRPr lang="en-US" altLang="zh-CN"/>
          </a:p>
        </p:txBody>
      </p:sp>
    </p:spTree>
    <p:extLst>
      <p:ext uri="{BB962C8B-B14F-4D97-AF65-F5344CB8AC3E}">
        <p14:creationId xmlns:p14="http://schemas.microsoft.com/office/powerpoint/2010/main" val="2488716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81"/>
                                        </p:tgtEl>
                                        <p:attrNameLst>
                                          <p:attrName>style.visibility</p:attrName>
                                        </p:attrNameLst>
                                      </p:cBhvr>
                                      <p:to>
                                        <p:strVal val="visible"/>
                                      </p:to>
                                    </p:set>
                                    <p:animEffect transition="in" filter="blinds(horizontal)">
                                      <p:cBhvr>
                                        <p:cTn id="7" dur="500"/>
                                        <p:tgtEl>
                                          <p:spTgt spid="2048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4802"/>
                                        </p:tgtEl>
                                        <p:attrNameLst>
                                          <p:attrName>style.visibility</p:attrName>
                                        </p:attrNameLst>
                                      </p:cBhvr>
                                      <p:to>
                                        <p:strVal val="visible"/>
                                      </p:to>
                                    </p:set>
                                    <p:animEffect transition="in" filter="blinds(horizontal)">
                                      <p:cBhvr>
                                        <p:cTn id="12" dur="500"/>
                                        <p:tgtEl>
                                          <p:spTgt spid="2048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04803"/>
                                        </p:tgtEl>
                                        <p:attrNameLst>
                                          <p:attrName>style.visibility</p:attrName>
                                        </p:attrNameLst>
                                      </p:cBhvr>
                                      <p:to>
                                        <p:strVal val="visible"/>
                                      </p:to>
                                    </p:set>
                                    <p:animEffect transition="in" filter="wipe(left)">
                                      <p:cBhvr>
                                        <p:cTn id="17" dur="500"/>
                                        <p:tgtEl>
                                          <p:spTgt spid="2048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04809"/>
                                        </p:tgtEl>
                                        <p:attrNameLst>
                                          <p:attrName>style.visibility</p:attrName>
                                        </p:attrNameLst>
                                      </p:cBhvr>
                                      <p:to>
                                        <p:strVal val="visible"/>
                                      </p:to>
                                    </p:set>
                                    <p:animEffect transition="in" filter="wipe(left)">
                                      <p:cBhvr>
                                        <p:cTn id="22" dur="500"/>
                                        <p:tgtEl>
                                          <p:spTgt spid="2048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04806"/>
                                        </p:tgtEl>
                                        <p:attrNameLst>
                                          <p:attrName>style.visibility</p:attrName>
                                        </p:attrNameLst>
                                      </p:cBhvr>
                                      <p:to>
                                        <p:strVal val="visible"/>
                                      </p:to>
                                    </p:set>
                                    <p:animEffect transition="in" filter="wipe(left)">
                                      <p:cBhvr>
                                        <p:cTn id="27" dur="500"/>
                                        <p:tgtEl>
                                          <p:spTgt spid="20480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204812"/>
                                        </p:tgtEl>
                                        <p:attrNameLst>
                                          <p:attrName>style.visibility</p:attrName>
                                        </p:attrNameLst>
                                      </p:cBhvr>
                                      <p:to>
                                        <p:strVal val="visible"/>
                                      </p:to>
                                    </p:set>
                                    <p:animEffect transition="in" filter="wipe(right)">
                                      <p:cBhvr>
                                        <p:cTn id="32" dur="500"/>
                                        <p:tgtEl>
                                          <p:spTgt spid="2048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04813"/>
                                        </p:tgtEl>
                                        <p:attrNameLst>
                                          <p:attrName>style.visibility</p:attrName>
                                        </p:attrNameLst>
                                      </p:cBhvr>
                                      <p:to>
                                        <p:strVal val="visible"/>
                                      </p:to>
                                    </p:set>
                                    <p:animEffect transition="in" filter="blinds(horizontal)">
                                      <p:cBhvr>
                                        <p:cTn id="37" dur="500"/>
                                        <p:tgtEl>
                                          <p:spTgt spid="20481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04875"/>
                                        </p:tgtEl>
                                        <p:attrNameLst>
                                          <p:attrName>style.visibility</p:attrName>
                                        </p:attrNameLst>
                                      </p:cBhvr>
                                      <p:to>
                                        <p:strVal val="visible"/>
                                      </p:to>
                                    </p:set>
                                    <p:animEffect transition="in" filter="blinds(horizontal)">
                                      <p:cBhvr>
                                        <p:cTn id="42" dur="500"/>
                                        <p:tgtEl>
                                          <p:spTgt spid="20487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204816"/>
                                        </p:tgtEl>
                                        <p:attrNameLst>
                                          <p:attrName>style.visibility</p:attrName>
                                        </p:attrNameLst>
                                      </p:cBhvr>
                                      <p:to>
                                        <p:strVal val="visible"/>
                                      </p:to>
                                    </p:set>
                                    <p:animEffect transition="in" filter="dissolve">
                                      <p:cBhvr>
                                        <p:cTn id="47" dur="500"/>
                                        <p:tgtEl>
                                          <p:spTgt spid="20481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204820"/>
                                        </p:tgtEl>
                                        <p:attrNameLst>
                                          <p:attrName>style.visibility</p:attrName>
                                        </p:attrNameLst>
                                      </p:cBhvr>
                                      <p:to>
                                        <p:strVal val="visible"/>
                                      </p:to>
                                    </p:set>
                                    <p:animEffect transition="in" filter="dissolve">
                                      <p:cBhvr>
                                        <p:cTn id="52" dur="500"/>
                                        <p:tgtEl>
                                          <p:spTgt spid="20482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204873"/>
                                        </p:tgtEl>
                                        <p:attrNameLst>
                                          <p:attrName>style.visibility</p:attrName>
                                        </p:attrNameLst>
                                      </p:cBhvr>
                                      <p:to>
                                        <p:strVal val="visible"/>
                                      </p:to>
                                    </p:set>
                                    <p:animEffect transition="in" filter="dissolve">
                                      <p:cBhvr>
                                        <p:cTn id="57" dur="500"/>
                                        <p:tgtEl>
                                          <p:spTgt spid="20487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204819"/>
                                        </p:tgtEl>
                                        <p:attrNameLst>
                                          <p:attrName>style.visibility</p:attrName>
                                        </p:attrNameLst>
                                      </p:cBhvr>
                                      <p:to>
                                        <p:strVal val="visible"/>
                                      </p:to>
                                    </p:set>
                                    <p:animEffect transition="in" filter="dissolve">
                                      <p:cBhvr>
                                        <p:cTn id="62" dur="500"/>
                                        <p:tgtEl>
                                          <p:spTgt spid="20481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nodeType="clickEffect">
                                  <p:stCondLst>
                                    <p:cond delay="0"/>
                                  </p:stCondLst>
                                  <p:childTnLst>
                                    <p:set>
                                      <p:cBhvr>
                                        <p:cTn id="66" dur="1" fill="hold">
                                          <p:stCondLst>
                                            <p:cond delay="0"/>
                                          </p:stCondLst>
                                        </p:cTn>
                                        <p:tgtEl>
                                          <p:spTgt spid="204874"/>
                                        </p:tgtEl>
                                        <p:attrNameLst>
                                          <p:attrName>style.visibility</p:attrName>
                                        </p:attrNameLst>
                                      </p:cBhvr>
                                      <p:to>
                                        <p:strVal val="visible"/>
                                      </p:to>
                                    </p:set>
                                    <p:animEffect transition="in" filter="dissolve">
                                      <p:cBhvr>
                                        <p:cTn id="67" dur="500"/>
                                        <p:tgtEl>
                                          <p:spTgt spid="20487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04883"/>
                                        </p:tgtEl>
                                        <p:attrNameLst>
                                          <p:attrName>style.visibility</p:attrName>
                                        </p:attrNameLst>
                                      </p:cBhvr>
                                      <p:to>
                                        <p:strVal val="visible"/>
                                      </p:to>
                                    </p:set>
                                    <p:animEffect transition="in" filter="blinds(horizontal)">
                                      <p:cBhvr>
                                        <p:cTn id="72" dur="500"/>
                                        <p:tgtEl>
                                          <p:spTgt spid="20488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04882"/>
                                        </p:tgtEl>
                                        <p:attrNameLst>
                                          <p:attrName>style.visibility</p:attrName>
                                        </p:attrNameLst>
                                      </p:cBhvr>
                                      <p:to>
                                        <p:strVal val="visible"/>
                                      </p:to>
                                    </p:set>
                                    <p:animEffect transition="in" filter="blinds(horizontal)">
                                      <p:cBhvr>
                                        <p:cTn id="77" dur="500"/>
                                        <p:tgtEl>
                                          <p:spTgt spid="204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2" grpId="0" animBg="1" autoUpdateAnimBg="0"/>
      <p:bldP spid="204881" grpId="0" animBg="1" autoUpdateAnimBg="0"/>
      <p:bldP spid="204882" grpId="0" autoUpdateAnimBg="0"/>
      <p:bldP spid="204883"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02" name="Oval 2"/>
          <p:cNvSpPr>
            <a:spLocks noChangeArrowheads="1"/>
          </p:cNvSpPr>
          <p:nvPr/>
        </p:nvSpPr>
        <p:spPr bwMode="auto">
          <a:xfrm>
            <a:off x="3033713" y="4862736"/>
            <a:ext cx="838200" cy="609600"/>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1000</a:t>
            </a:r>
          </a:p>
        </p:txBody>
      </p:sp>
      <p:grpSp>
        <p:nvGrpSpPr>
          <p:cNvPr id="204803" name="Group 3"/>
          <p:cNvGrpSpPr>
            <a:grpSpLocks/>
          </p:cNvGrpSpPr>
          <p:nvPr/>
        </p:nvGrpSpPr>
        <p:grpSpPr bwMode="auto">
          <a:xfrm>
            <a:off x="3871913" y="4862736"/>
            <a:ext cx="1371600" cy="609600"/>
            <a:chOff x="1152" y="672"/>
            <a:chExt cx="864" cy="384"/>
          </a:xfrm>
        </p:grpSpPr>
        <p:sp>
          <p:nvSpPr>
            <p:cNvPr id="204804" name="Oval 4"/>
            <p:cNvSpPr>
              <a:spLocks noChangeArrowheads="1"/>
            </p:cNvSpPr>
            <p:nvPr/>
          </p:nvSpPr>
          <p:spPr bwMode="auto">
            <a:xfrm>
              <a:off x="1488" y="672"/>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0100</a:t>
              </a:r>
            </a:p>
          </p:txBody>
        </p:sp>
        <p:sp>
          <p:nvSpPr>
            <p:cNvPr id="204805" name="Line 5"/>
            <p:cNvSpPr>
              <a:spLocks noChangeShapeType="1"/>
            </p:cNvSpPr>
            <p:nvPr/>
          </p:nvSpPr>
          <p:spPr bwMode="auto">
            <a:xfrm>
              <a:off x="1152" y="864"/>
              <a:ext cx="336"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4806" name="Group 6"/>
          <p:cNvGrpSpPr>
            <a:grpSpLocks/>
          </p:cNvGrpSpPr>
          <p:nvPr/>
        </p:nvGrpSpPr>
        <p:grpSpPr bwMode="auto">
          <a:xfrm>
            <a:off x="6615113" y="4862736"/>
            <a:ext cx="1371600" cy="609600"/>
            <a:chOff x="2880" y="672"/>
            <a:chExt cx="864" cy="384"/>
          </a:xfrm>
        </p:grpSpPr>
        <p:sp>
          <p:nvSpPr>
            <p:cNvPr id="204807" name="Oval 7"/>
            <p:cNvSpPr>
              <a:spLocks noChangeArrowheads="1"/>
            </p:cNvSpPr>
            <p:nvPr/>
          </p:nvSpPr>
          <p:spPr bwMode="auto">
            <a:xfrm>
              <a:off x="3216" y="672"/>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0001</a:t>
              </a:r>
            </a:p>
          </p:txBody>
        </p:sp>
        <p:sp>
          <p:nvSpPr>
            <p:cNvPr id="204808" name="Line 8"/>
            <p:cNvSpPr>
              <a:spLocks noChangeShapeType="1"/>
            </p:cNvSpPr>
            <p:nvPr/>
          </p:nvSpPr>
          <p:spPr bwMode="auto">
            <a:xfrm>
              <a:off x="2880" y="864"/>
              <a:ext cx="336"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4809" name="Group 9"/>
          <p:cNvGrpSpPr>
            <a:grpSpLocks/>
          </p:cNvGrpSpPr>
          <p:nvPr/>
        </p:nvGrpSpPr>
        <p:grpSpPr bwMode="auto">
          <a:xfrm>
            <a:off x="5243513" y="4862736"/>
            <a:ext cx="1371600" cy="609600"/>
            <a:chOff x="2016" y="672"/>
            <a:chExt cx="864" cy="384"/>
          </a:xfrm>
        </p:grpSpPr>
        <p:sp>
          <p:nvSpPr>
            <p:cNvPr id="204810" name="Oval 10"/>
            <p:cNvSpPr>
              <a:spLocks noChangeArrowheads="1"/>
            </p:cNvSpPr>
            <p:nvPr/>
          </p:nvSpPr>
          <p:spPr bwMode="auto">
            <a:xfrm>
              <a:off x="2352" y="672"/>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0010</a:t>
              </a:r>
            </a:p>
          </p:txBody>
        </p:sp>
        <p:sp>
          <p:nvSpPr>
            <p:cNvPr id="204811" name="Line 11"/>
            <p:cNvSpPr>
              <a:spLocks noChangeShapeType="1"/>
            </p:cNvSpPr>
            <p:nvPr/>
          </p:nvSpPr>
          <p:spPr bwMode="auto">
            <a:xfrm>
              <a:off x="2016" y="864"/>
              <a:ext cx="336"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cxnSp>
        <p:nvCxnSpPr>
          <p:cNvPr id="204812" name="AutoShape 12"/>
          <p:cNvCxnSpPr>
            <a:cxnSpLocks noChangeShapeType="1"/>
            <a:stCxn id="204802" idx="2"/>
            <a:endCxn id="204807" idx="6"/>
          </p:cNvCxnSpPr>
          <p:nvPr/>
        </p:nvCxnSpPr>
        <p:spPr bwMode="auto">
          <a:xfrm rot="10800000" flipH="1" flipV="1">
            <a:off x="3019425" y="5167536"/>
            <a:ext cx="4981575" cy="1588"/>
          </a:xfrm>
          <a:prstGeom prst="curvedConnector5">
            <a:avLst>
              <a:gd name="adj1" fmla="val -4301"/>
              <a:gd name="adj2" fmla="val -33600000"/>
              <a:gd name="adj3" fmla="val 104301"/>
            </a:avLst>
          </a:prstGeom>
          <a:noFill/>
          <a:ln w="3810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04813" name="Group 13"/>
          <p:cNvGrpSpPr>
            <a:grpSpLocks/>
          </p:cNvGrpSpPr>
          <p:nvPr/>
        </p:nvGrpSpPr>
        <p:grpSpPr bwMode="auto">
          <a:xfrm>
            <a:off x="228600" y="4024536"/>
            <a:ext cx="2133600" cy="2438400"/>
            <a:chOff x="144" y="2544"/>
            <a:chExt cx="1344" cy="1536"/>
          </a:xfrm>
        </p:grpSpPr>
        <p:sp>
          <p:nvSpPr>
            <p:cNvPr id="204814" name="Rectangle 14"/>
            <p:cNvSpPr>
              <a:spLocks noChangeArrowheads="1"/>
            </p:cNvSpPr>
            <p:nvPr/>
          </p:nvSpPr>
          <p:spPr bwMode="auto">
            <a:xfrm>
              <a:off x="144" y="2544"/>
              <a:ext cx="1344" cy="1248"/>
            </a:xfrm>
            <a:prstGeom prst="rect">
              <a:avLst/>
            </a:prstGeom>
            <a:solidFill>
              <a:schemeClr val="bg1"/>
            </a:solidFill>
            <a:ln w="28575">
              <a:solidFill>
                <a:schemeClr va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15" name="Text Box 15"/>
            <p:cNvSpPr txBox="1">
              <a:spLocks noChangeArrowheads="1"/>
            </p:cNvSpPr>
            <p:nvPr/>
          </p:nvSpPr>
          <p:spPr bwMode="auto">
            <a:xfrm>
              <a:off x="360" y="3792"/>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hlink"/>
                  </a:solidFill>
                  <a:ea typeface="黑体" pitchFamily="2" charset="-122"/>
                </a:rPr>
                <a:t>有效状态</a:t>
              </a:r>
            </a:p>
          </p:txBody>
        </p:sp>
      </p:grpSp>
      <p:sp>
        <p:nvSpPr>
          <p:cNvPr id="204817" name="Rectangle 17"/>
          <p:cNvSpPr>
            <a:spLocks noChangeArrowheads="1"/>
          </p:cNvSpPr>
          <p:nvPr/>
        </p:nvSpPr>
        <p:spPr bwMode="auto">
          <a:xfrm>
            <a:off x="2385219" y="4039328"/>
            <a:ext cx="6629400" cy="1981200"/>
          </a:xfrm>
          <a:prstGeom prst="rect">
            <a:avLst/>
          </a:prstGeom>
          <a:solidFill>
            <a:schemeClr val="bg1"/>
          </a:solidFill>
          <a:ln w="2857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04819" name="Object 19"/>
          <p:cNvGraphicFramePr>
            <a:graphicFrameLocks noChangeAspect="1"/>
          </p:cNvGraphicFramePr>
          <p:nvPr>
            <p:extLst>
              <p:ext uri="{D42A27DB-BD31-4B8C-83A1-F6EECF244321}">
                <p14:modId xmlns:p14="http://schemas.microsoft.com/office/powerpoint/2010/main" val="2521859476"/>
              </p:ext>
            </p:extLst>
          </p:nvPr>
        </p:nvGraphicFramePr>
        <p:xfrm>
          <a:off x="5486400" y="4134074"/>
          <a:ext cx="1822450" cy="1795462"/>
        </p:xfrm>
        <a:graphic>
          <a:graphicData uri="http://schemas.openxmlformats.org/presentationml/2006/ole">
            <mc:AlternateContent xmlns:mc="http://schemas.openxmlformats.org/markup-compatibility/2006">
              <mc:Choice xmlns:v="urn:schemas-microsoft-com:vml" Requires="v">
                <p:oleObj spid="_x0000_s195182" name="Image" r:id="rId4" imgW="2577778" imgH="2539683" progId="Photoshop.Image.7">
                  <p:embed/>
                </p:oleObj>
              </mc:Choice>
              <mc:Fallback>
                <p:oleObj name="Image" r:id="rId4" imgW="2577778" imgH="2539683" progId="Photoshop.Image.7">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4134074"/>
                        <a:ext cx="1822450" cy="179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20" name="Object 20"/>
          <p:cNvGraphicFramePr>
            <a:graphicFrameLocks noChangeAspect="1"/>
          </p:cNvGraphicFramePr>
          <p:nvPr>
            <p:extLst>
              <p:ext uri="{D42A27DB-BD31-4B8C-83A1-F6EECF244321}">
                <p14:modId xmlns:p14="http://schemas.microsoft.com/office/powerpoint/2010/main" val="2062601592"/>
              </p:ext>
            </p:extLst>
          </p:nvPr>
        </p:nvGraphicFramePr>
        <p:xfrm>
          <a:off x="2438399" y="4154282"/>
          <a:ext cx="1870129" cy="1795462"/>
        </p:xfrm>
        <a:graphic>
          <a:graphicData uri="http://schemas.openxmlformats.org/presentationml/2006/ole">
            <mc:AlternateContent xmlns:mc="http://schemas.openxmlformats.org/markup-compatibility/2006">
              <mc:Choice xmlns:v="urn:schemas-microsoft-com:vml" Requires="v">
                <p:oleObj spid="_x0000_s195183" name="Image" r:id="rId6" imgW="2577778" imgH="2539683" progId="Photoshop.Image.7">
                  <p:embed/>
                </p:oleObj>
              </mc:Choice>
              <mc:Fallback>
                <p:oleObj name="Image" r:id="rId6" imgW="2577778" imgH="2539683" progId="Photoshop.Image.7">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399" y="4154282"/>
                        <a:ext cx="1870129" cy="1795462"/>
                      </a:xfrm>
                      <a:prstGeom prst="rect">
                        <a:avLst/>
                      </a:prstGeom>
                      <a:noFill/>
                      <a:ln>
                        <a:noFill/>
                      </a:ln>
                      <a:effectLst/>
                      <a:extLst/>
                    </p:spPr>
                  </p:pic>
                </p:oleObj>
              </mc:Fallback>
            </mc:AlternateContent>
          </a:graphicData>
        </a:graphic>
      </p:graphicFrame>
      <p:sp>
        <p:nvSpPr>
          <p:cNvPr id="204821" name="Rectangle 21"/>
          <p:cNvSpPr>
            <a:spLocks noGrp="1" noChangeArrowheads="1"/>
          </p:cNvSpPr>
          <p:nvPr>
            <p:ph type="title"/>
          </p:nvPr>
        </p:nvSpPr>
        <p:spPr>
          <a:xfrm>
            <a:off x="1600200" y="152400"/>
            <a:ext cx="6591300" cy="685800"/>
          </a:xfrm>
        </p:spPr>
        <p:txBody>
          <a:bodyPr/>
          <a:lstStyle/>
          <a:p>
            <a:r>
              <a:rPr lang="zh-CN" altLang="en-US" dirty="0"/>
              <a:t>环型计数器</a:t>
            </a:r>
          </a:p>
        </p:txBody>
      </p:sp>
      <p:graphicFrame>
        <p:nvGraphicFramePr>
          <p:cNvPr id="204873" name="Object 73"/>
          <p:cNvGraphicFramePr>
            <a:graphicFrameLocks noChangeAspect="1"/>
          </p:cNvGraphicFramePr>
          <p:nvPr>
            <p:extLst>
              <p:ext uri="{D42A27DB-BD31-4B8C-83A1-F6EECF244321}">
                <p14:modId xmlns:p14="http://schemas.microsoft.com/office/powerpoint/2010/main" val="1959120388"/>
              </p:ext>
            </p:extLst>
          </p:nvPr>
        </p:nvGraphicFramePr>
        <p:xfrm>
          <a:off x="3733800" y="4134074"/>
          <a:ext cx="1822450" cy="1795462"/>
        </p:xfrm>
        <a:graphic>
          <a:graphicData uri="http://schemas.openxmlformats.org/presentationml/2006/ole">
            <mc:AlternateContent xmlns:mc="http://schemas.openxmlformats.org/markup-compatibility/2006">
              <mc:Choice xmlns:v="urn:schemas-microsoft-com:vml" Requires="v">
                <p:oleObj spid="_x0000_s195184" name="Image" r:id="rId8" imgW="2577778" imgH="2539683" progId="Photoshop.Image.7">
                  <p:embed/>
                </p:oleObj>
              </mc:Choice>
              <mc:Fallback>
                <p:oleObj name="Image" r:id="rId8" imgW="2577778" imgH="2539683" progId="Photoshop.Image.7">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3800" y="4134074"/>
                        <a:ext cx="1822450" cy="179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74" name="Object 74"/>
          <p:cNvGraphicFramePr>
            <a:graphicFrameLocks noChangeAspect="1"/>
          </p:cNvGraphicFramePr>
          <p:nvPr>
            <p:extLst>
              <p:ext uri="{D42A27DB-BD31-4B8C-83A1-F6EECF244321}">
                <p14:modId xmlns:p14="http://schemas.microsoft.com/office/powerpoint/2010/main" val="1196597444"/>
              </p:ext>
            </p:extLst>
          </p:nvPr>
        </p:nvGraphicFramePr>
        <p:xfrm>
          <a:off x="7016750" y="4134074"/>
          <a:ext cx="1822450" cy="1795462"/>
        </p:xfrm>
        <a:graphic>
          <a:graphicData uri="http://schemas.openxmlformats.org/presentationml/2006/ole">
            <mc:AlternateContent xmlns:mc="http://schemas.openxmlformats.org/markup-compatibility/2006">
              <mc:Choice xmlns:v="urn:schemas-microsoft-com:vml" Requires="v">
                <p:oleObj spid="_x0000_s195185" name="Image" r:id="rId10" imgW="2577778" imgH="2539683" progId="Photoshop.Image.7">
                  <p:embed/>
                </p:oleObj>
              </mc:Choice>
              <mc:Fallback>
                <p:oleObj name="Image" r:id="rId10" imgW="2577778" imgH="2539683" progId="Photoshop.Image.7">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16750" y="4134074"/>
                        <a:ext cx="1822450" cy="179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04875" name="Group 75"/>
          <p:cNvGrpSpPr>
            <a:grpSpLocks/>
          </p:cNvGrpSpPr>
          <p:nvPr/>
        </p:nvGrpSpPr>
        <p:grpSpPr bwMode="auto">
          <a:xfrm>
            <a:off x="381000" y="4118199"/>
            <a:ext cx="1828800" cy="1801812"/>
            <a:chOff x="480" y="2424"/>
            <a:chExt cx="1152" cy="1135"/>
          </a:xfrm>
        </p:grpSpPr>
        <p:graphicFrame>
          <p:nvGraphicFramePr>
            <p:cNvPr id="204876" name="Object 76"/>
            <p:cNvGraphicFramePr>
              <a:graphicFrameLocks noChangeAspect="1"/>
            </p:cNvGraphicFramePr>
            <p:nvPr/>
          </p:nvGraphicFramePr>
          <p:xfrm>
            <a:off x="480" y="2424"/>
            <a:ext cx="1152" cy="1135"/>
          </p:xfrm>
          <a:graphic>
            <a:graphicData uri="http://schemas.openxmlformats.org/presentationml/2006/ole">
              <mc:AlternateContent xmlns:mc="http://schemas.openxmlformats.org/markup-compatibility/2006">
                <mc:Choice xmlns:v="urn:schemas-microsoft-com:vml" Requires="v">
                  <p:oleObj spid="_x0000_s195186" name="Image" r:id="rId12" imgW="2577778" imgH="2539683" progId="Photoshop.Image.7">
                    <p:embed/>
                  </p:oleObj>
                </mc:Choice>
                <mc:Fallback>
                  <p:oleObj name="Image" r:id="rId12" imgW="2577778" imgH="2539683" progId="Photoshop.Image.7">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0" y="2424"/>
                          <a:ext cx="1152" cy="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77" name="Text Box 77"/>
            <p:cNvSpPr txBox="1">
              <a:spLocks noChangeArrowheads="1"/>
            </p:cNvSpPr>
            <p:nvPr/>
          </p:nvSpPr>
          <p:spPr bwMode="auto">
            <a:xfrm>
              <a:off x="528" y="2541"/>
              <a:ext cx="36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rIns="36000">
              <a:spAutoFit/>
            </a:bodyPr>
            <a:lstStyle/>
            <a:p>
              <a:pPr>
                <a:lnSpc>
                  <a:spcPct val="90000"/>
                </a:lnSpc>
              </a:pPr>
              <a:r>
                <a:rPr lang="zh-CN" altLang="en-US" sz="2200" b="1">
                  <a:solidFill>
                    <a:schemeClr val="hlink"/>
                  </a:solidFill>
                </a:rPr>
                <a:t>1000</a:t>
              </a:r>
            </a:p>
          </p:txBody>
        </p:sp>
        <p:sp>
          <p:nvSpPr>
            <p:cNvPr id="204878" name="Text Box 78"/>
            <p:cNvSpPr txBox="1">
              <a:spLocks noChangeArrowheads="1"/>
            </p:cNvSpPr>
            <p:nvPr/>
          </p:nvSpPr>
          <p:spPr bwMode="auto">
            <a:xfrm>
              <a:off x="1152" y="2536"/>
              <a:ext cx="41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spAutoFit/>
            </a:bodyPr>
            <a:lstStyle/>
            <a:p>
              <a:pPr>
                <a:lnSpc>
                  <a:spcPct val="90000"/>
                </a:lnSpc>
              </a:pPr>
              <a:r>
                <a:rPr lang="zh-CN" altLang="en-US" sz="2200" b="1">
                  <a:solidFill>
                    <a:schemeClr val="hlink"/>
                  </a:solidFill>
                </a:rPr>
                <a:t>0100</a:t>
              </a:r>
            </a:p>
          </p:txBody>
        </p:sp>
        <p:sp>
          <p:nvSpPr>
            <p:cNvPr id="204879" name="Text Box 79"/>
            <p:cNvSpPr txBox="1">
              <a:spLocks noChangeArrowheads="1"/>
            </p:cNvSpPr>
            <p:nvPr/>
          </p:nvSpPr>
          <p:spPr bwMode="auto">
            <a:xfrm>
              <a:off x="528" y="3206"/>
              <a:ext cx="36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rIns="36000">
              <a:spAutoFit/>
            </a:bodyPr>
            <a:lstStyle/>
            <a:p>
              <a:pPr>
                <a:lnSpc>
                  <a:spcPct val="90000"/>
                </a:lnSpc>
              </a:pPr>
              <a:r>
                <a:rPr lang="zh-CN" altLang="en-US" sz="2200" b="1">
                  <a:solidFill>
                    <a:schemeClr val="hlink"/>
                  </a:solidFill>
                </a:rPr>
                <a:t>0001</a:t>
              </a:r>
            </a:p>
          </p:txBody>
        </p:sp>
        <p:sp>
          <p:nvSpPr>
            <p:cNvPr id="204880" name="Text Box 80"/>
            <p:cNvSpPr txBox="1">
              <a:spLocks noChangeArrowheads="1"/>
            </p:cNvSpPr>
            <p:nvPr/>
          </p:nvSpPr>
          <p:spPr bwMode="auto">
            <a:xfrm>
              <a:off x="1152" y="3208"/>
              <a:ext cx="41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spAutoFit/>
            </a:bodyPr>
            <a:lstStyle/>
            <a:p>
              <a:pPr>
                <a:lnSpc>
                  <a:spcPct val="90000"/>
                </a:lnSpc>
              </a:pPr>
              <a:r>
                <a:rPr lang="zh-CN" altLang="en-US" sz="2200" b="1">
                  <a:solidFill>
                    <a:schemeClr val="hlink"/>
                  </a:solidFill>
                </a:rPr>
                <a:t>0010</a:t>
              </a:r>
            </a:p>
          </p:txBody>
        </p:sp>
      </p:grpSp>
      <p:sp>
        <p:nvSpPr>
          <p:cNvPr id="204881" name="Oval 81"/>
          <p:cNvSpPr>
            <a:spLocks noChangeArrowheads="1"/>
          </p:cNvSpPr>
          <p:nvPr/>
        </p:nvSpPr>
        <p:spPr bwMode="auto">
          <a:xfrm>
            <a:off x="2267744" y="6158136"/>
            <a:ext cx="1600200" cy="685800"/>
          </a:xfrm>
          <a:prstGeom prst="ellipse">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D0 D1 D2 D3</a:t>
            </a:r>
            <a:endParaRPr lang="zh-CN" altLang="en-US"/>
          </a:p>
        </p:txBody>
      </p:sp>
      <mc:AlternateContent xmlns:mc="http://schemas.openxmlformats.org/markup-compatibility/2006" xmlns:a14="http://schemas.microsoft.com/office/drawing/2010/main">
        <mc:Choice Requires="a14">
          <p:sp>
            <p:nvSpPr>
              <p:cNvPr id="204884" name="Text Box 84"/>
              <p:cNvSpPr txBox="1">
                <a:spLocks noChangeArrowheads="1"/>
              </p:cNvSpPr>
              <p:nvPr/>
            </p:nvSpPr>
            <p:spPr bwMode="auto">
              <a:xfrm>
                <a:off x="432703" y="2154078"/>
                <a:ext cx="4931286" cy="462434"/>
              </a:xfrm>
              <a:prstGeom prst="rect">
                <a:avLst/>
              </a:prstGeom>
              <a:noFill/>
              <a:ln>
                <a:noFill/>
              </a:ln>
              <a:effectLst/>
              <a:extLst>
                <a:ext uri="{909E8E84-426E-40DD-AFC4-6F175D3DCCD1}">
                  <a14:hiddenFill>
                    <a:solidFill>
                      <a:schemeClr val="accent1"/>
                    </a:solidFill>
                  </a14:hiddenFill>
                </a:ext>
                <a:ext uri="{91240B29-F687-4F45-9708-019B960494DF}">
                  <a14:hiddenLine w="19050">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r>
                  <a:rPr lang="en-US" altLang="zh-CN" sz="2400" b="1" dirty="0" smtClean="0">
                    <a:solidFill>
                      <a:srgbClr val="FF0000"/>
                    </a:solidFill>
                    <a:latin typeface="Tahoma" pitchFamily="34" charset="0"/>
                  </a:rPr>
                  <a:t>D</a:t>
                </a:r>
                <a:r>
                  <a:rPr lang="en-US" altLang="zh-CN" sz="2400" b="1" baseline="-25000" dirty="0">
                    <a:solidFill>
                      <a:srgbClr val="FF0000"/>
                    </a:solidFill>
                    <a:latin typeface="Tahoma" pitchFamily="34" charset="0"/>
                  </a:rPr>
                  <a:t>0</a:t>
                </a:r>
                <a:r>
                  <a:rPr lang="en-US" altLang="zh-CN" sz="2400" b="1" dirty="0">
                    <a:solidFill>
                      <a:srgbClr val="FF0000"/>
                    </a:solidFill>
                    <a:latin typeface="Tahoma" pitchFamily="34" charset="0"/>
                  </a:rPr>
                  <a:t> </a:t>
                </a:r>
                <a:r>
                  <a:rPr lang="en-US" altLang="zh-CN" sz="2400" b="1" dirty="0" smtClean="0">
                    <a:solidFill>
                      <a:srgbClr val="FF0000"/>
                    </a:solidFill>
                    <a:latin typeface="Tahoma" pitchFamily="34" charset="0"/>
                  </a:rPr>
                  <a:t>=</a:t>
                </a:r>
                <a14:m>
                  <m:oMath xmlns:m="http://schemas.openxmlformats.org/officeDocument/2006/math">
                    <m:acc>
                      <m:accPr>
                        <m:chr m:val="̅"/>
                        <m:ctrlPr>
                          <a:rPr lang="en-US" altLang="zh-CN" sz="2400" b="1" i="1" smtClean="0">
                            <a:solidFill>
                              <a:srgbClr val="FF0000"/>
                            </a:solidFill>
                            <a:latin typeface="Cambria Math" panose="02040503050406030204" pitchFamily="18" charset="0"/>
                          </a:rPr>
                        </m:ctrlPr>
                      </m:accPr>
                      <m:e>
                        <m:r>
                          <a:rPr lang="en-US" altLang="zh-CN" sz="2400" b="1" i="1" smtClean="0">
                            <a:solidFill>
                              <a:srgbClr val="FF0000"/>
                            </a:solidFill>
                            <a:latin typeface="Cambria Math" panose="02040503050406030204" pitchFamily="18" charset="0"/>
                          </a:rPr>
                          <m:t>𝑸</m:t>
                        </m:r>
                        <m:r>
                          <a:rPr lang="en-US" altLang="zh-CN" sz="2400" b="1" i="1" smtClean="0">
                            <a:solidFill>
                              <a:srgbClr val="FF0000"/>
                            </a:solidFill>
                            <a:latin typeface="Cambria Math" panose="02040503050406030204" pitchFamily="18" charset="0"/>
                          </a:rPr>
                          <m:t>𝟎</m:t>
                        </m:r>
                      </m:e>
                    </m:acc>
                    <m:r>
                      <a:rPr lang="en-US" altLang="zh-CN" sz="2400" b="1" i="1" smtClean="0">
                        <a:solidFill>
                          <a:srgbClr val="FF0000"/>
                        </a:solidFill>
                        <a:latin typeface="Cambria Math" panose="02040503050406030204" pitchFamily="18" charset="0"/>
                      </a:rPr>
                      <m:t>·</m:t>
                    </m:r>
                    <m:acc>
                      <m:accPr>
                        <m:chr m:val="̅"/>
                        <m:ctrlPr>
                          <a:rPr lang="en-US" altLang="zh-CN" sz="2400" b="1" i="1">
                            <a:solidFill>
                              <a:srgbClr val="FF0000"/>
                            </a:solidFill>
                            <a:latin typeface="Cambria Math" panose="02040503050406030204" pitchFamily="18" charset="0"/>
                          </a:rPr>
                        </m:ctrlPr>
                      </m:accPr>
                      <m:e>
                        <m:r>
                          <a:rPr lang="en-US" altLang="zh-CN" sz="2400" b="1" i="1">
                            <a:solidFill>
                              <a:srgbClr val="FF0000"/>
                            </a:solidFill>
                            <a:latin typeface="Cambria Math" panose="02040503050406030204" pitchFamily="18" charset="0"/>
                          </a:rPr>
                          <m:t>𝑸</m:t>
                        </m:r>
                        <m:r>
                          <a:rPr lang="en-US" altLang="zh-CN" sz="2400" b="1" i="1" smtClean="0">
                            <a:solidFill>
                              <a:srgbClr val="FF0000"/>
                            </a:solidFill>
                            <a:latin typeface="Cambria Math" panose="02040503050406030204" pitchFamily="18" charset="0"/>
                          </a:rPr>
                          <m:t>𝟏</m:t>
                        </m:r>
                      </m:e>
                    </m:acc>
                    <m:r>
                      <a:rPr lang="en-US" altLang="zh-CN" sz="2400" b="1" i="1" smtClean="0">
                        <a:solidFill>
                          <a:srgbClr val="FF0000"/>
                        </a:solidFill>
                        <a:latin typeface="Cambria Math" panose="02040503050406030204" pitchFamily="18" charset="0"/>
                      </a:rPr>
                      <m:t>·</m:t>
                    </m:r>
                    <m:acc>
                      <m:accPr>
                        <m:chr m:val="̅"/>
                        <m:ctrlPr>
                          <a:rPr lang="en-US" altLang="zh-CN" sz="2400" b="1" i="1">
                            <a:solidFill>
                              <a:srgbClr val="FF0000"/>
                            </a:solidFill>
                            <a:latin typeface="Cambria Math" panose="02040503050406030204" pitchFamily="18" charset="0"/>
                          </a:rPr>
                        </m:ctrlPr>
                      </m:accPr>
                      <m:e>
                        <m:r>
                          <a:rPr lang="en-US" altLang="zh-CN" sz="2400" b="1" i="1">
                            <a:solidFill>
                              <a:srgbClr val="FF0000"/>
                            </a:solidFill>
                            <a:latin typeface="Cambria Math" panose="02040503050406030204" pitchFamily="18" charset="0"/>
                          </a:rPr>
                          <m:t>𝑸</m:t>
                        </m:r>
                        <m:r>
                          <a:rPr lang="en-US" altLang="zh-CN" sz="2400" b="1" i="1" smtClean="0">
                            <a:solidFill>
                              <a:srgbClr val="FF0000"/>
                            </a:solidFill>
                            <a:latin typeface="Cambria Math" panose="02040503050406030204" pitchFamily="18" charset="0"/>
                          </a:rPr>
                          <m:t>𝟐</m:t>
                        </m:r>
                      </m:e>
                    </m:acc>
                    <m:r>
                      <a:rPr lang="en-US" altLang="zh-CN" sz="2400" b="1" i="1" smtClean="0">
                        <a:solidFill>
                          <a:srgbClr val="FF0000"/>
                        </a:solidFill>
                        <a:latin typeface="Cambria Math" panose="02040503050406030204" pitchFamily="18" charset="0"/>
                      </a:rPr>
                      <m:t>=</m:t>
                    </m:r>
                    <m:acc>
                      <m:accPr>
                        <m:chr m:val="̅"/>
                        <m:ctrlPr>
                          <a:rPr lang="en-US" altLang="zh-CN" sz="2400" b="1" i="1">
                            <a:solidFill>
                              <a:srgbClr val="FF0000"/>
                            </a:solidFill>
                            <a:latin typeface="Cambria Math" panose="02040503050406030204" pitchFamily="18" charset="0"/>
                          </a:rPr>
                        </m:ctrlPr>
                      </m:accPr>
                      <m:e>
                        <m:r>
                          <a:rPr lang="en-US" altLang="zh-CN" sz="2400" b="1" i="1">
                            <a:solidFill>
                              <a:srgbClr val="FF0000"/>
                            </a:solidFill>
                            <a:latin typeface="Cambria Math" panose="02040503050406030204" pitchFamily="18" charset="0"/>
                          </a:rPr>
                          <m:t>𝑸</m:t>
                        </m:r>
                        <m:r>
                          <a:rPr lang="en-US" altLang="zh-CN" sz="2400" b="1" i="1">
                            <a:solidFill>
                              <a:srgbClr val="FF0000"/>
                            </a:solidFill>
                            <a:latin typeface="Cambria Math" panose="02040503050406030204" pitchFamily="18" charset="0"/>
                          </a:rPr>
                          <m:t>𝟎</m:t>
                        </m:r>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𝑸</m:t>
                        </m:r>
                        <m:r>
                          <a:rPr lang="en-US" altLang="zh-CN" sz="2400" b="1" i="1" smtClean="0">
                            <a:solidFill>
                              <a:srgbClr val="FF0000"/>
                            </a:solidFill>
                            <a:latin typeface="Cambria Math" panose="02040503050406030204" pitchFamily="18" charset="0"/>
                          </a:rPr>
                          <m:t>𝟏</m:t>
                        </m:r>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𝑸</m:t>
                        </m:r>
                        <m:r>
                          <a:rPr lang="en-US" altLang="zh-CN" sz="2400" b="1" i="1" smtClean="0">
                            <a:solidFill>
                              <a:srgbClr val="FF0000"/>
                            </a:solidFill>
                            <a:latin typeface="Cambria Math" panose="02040503050406030204" pitchFamily="18" charset="0"/>
                          </a:rPr>
                          <m:t>𝟐</m:t>
                        </m:r>
                      </m:e>
                    </m:acc>
                  </m:oMath>
                </a14:m>
                <a:endParaRPr lang="en-US" altLang="zh-CN" sz="2400" b="1" dirty="0">
                  <a:solidFill>
                    <a:srgbClr val="FF0000"/>
                  </a:solidFill>
                  <a:latin typeface="Tahoma" pitchFamily="34" charset="0"/>
                </a:endParaRPr>
              </a:p>
            </p:txBody>
          </p:sp>
        </mc:Choice>
        <mc:Fallback xmlns="">
          <p:sp>
            <p:nvSpPr>
              <p:cNvPr id="204884" name="Text Box 84"/>
              <p:cNvSpPr txBox="1">
                <a:spLocks noRot="1" noChangeAspect="1" noMove="1" noResize="1" noEditPoints="1" noAdjustHandles="1" noChangeArrowheads="1" noChangeShapeType="1" noTextEdit="1"/>
              </p:cNvSpPr>
              <p:nvPr/>
            </p:nvSpPr>
            <p:spPr bwMode="auto">
              <a:xfrm>
                <a:off x="432703" y="2154078"/>
                <a:ext cx="4931286" cy="462434"/>
              </a:xfrm>
              <a:prstGeom prst="rect">
                <a:avLst/>
              </a:prstGeom>
              <a:blipFill rotWithShape="0">
                <a:blip r:embed="rId14"/>
                <a:stretch>
                  <a:fillRect l="-1978" t="-11842" b="-2763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 name="日期占位符 1"/>
          <p:cNvSpPr>
            <a:spLocks noGrp="1"/>
          </p:cNvSpPr>
          <p:nvPr>
            <p:ph type="dt" sz="half" idx="10"/>
          </p:nvPr>
        </p:nvSpPr>
        <p:spPr/>
        <p:txBody>
          <a:bodyPr/>
          <a:lstStyle/>
          <a:p>
            <a:pPr>
              <a:defRPr/>
            </a:pPr>
            <a:fld id="{7F1DC184-24CA-4321-A3F4-59A97857C059}"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12</a:t>
            </a:fld>
            <a:endParaRPr lang="en-US" altLang="zh-CN"/>
          </a:p>
        </p:txBody>
      </p:sp>
      <p:sp>
        <p:nvSpPr>
          <p:cNvPr id="204882" name="Text Box 82"/>
          <p:cNvSpPr txBox="1">
            <a:spLocks noChangeArrowheads="1"/>
          </p:cNvSpPr>
          <p:nvPr/>
        </p:nvSpPr>
        <p:spPr bwMode="auto">
          <a:xfrm>
            <a:off x="4623306" y="6019454"/>
            <a:ext cx="31454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smtClean="0">
                <a:solidFill>
                  <a:srgbClr val="FF0000"/>
                </a:solidFill>
                <a:latin typeface="华文新魏" pitchFamily="2" charset="-122"/>
                <a:ea typeface="华文新魏" pitchFamily="2" charset="-122"/>
              </a:rPr>
              <a:t> 打破无效状态循环</a:t>
            </a:r>
            <a:endParaRPr lang="zh-CN" altLang="en-US" sz="2800" b="1" dirty="0">
              <a:solidFill>
                <a:srgbClr val="FF0000"/>
              </a:solidFill>
              <a:latin typeface="华文新魏" pitchFamily="2" charset="-122"/>
              <a:ea typeface="华文新魏" pitchFamily="2" charset="-122"/>
            </a:endParaRPr>
          </a:p>
        </p:txBody>
      </p:sp>
      <p:grpSp>
        <p:nvGrpSpPr>
          <p:cNvPr id="5" name="组合 4"/>
          <p:cNvGrpSpPr/>
          <p:nvPr/>
        </p:nvGrpSpPr>
        <p:grpSpPr>
          <a:xfrm>
            <a:off x="5255944" y="293620"/>
            <a:ext cx="3545156" cy="3609976"/>
            <a:chOff x="5255944" y="355614"/>
            <a:chExt cx="3545156" cy="3609976"/>
          </a:xfrm>
        </p:grpSpPr>
        <p:grpSp>
          <p:nvGrpSpPr>
            <p:cNvPr id="104" name="Group 36"/>
            <p:cNvGrpSpPr>
              <a:grpSpLocks/>
            </p:cNvGrpSpPr>
            <p:nvPr/>
          </p:nvGrpSpPr>
          <p:grpSpPr bwMode="auto">
            <a:xfrm>
              <a:off x="5255944" y="355614"/>
              <a:ext cx="3517900" cy="3609976"/>
              <a:chOff x="328" y="1920"/>
              <a:chExt cx="2216" cy="2274"/>
            </a:xfrm>
          </p:grpSpPr>
          <p:grpSp>
            <p:nvGrpSpPr>
              <p:cNvPr id="105" name="Group 37"/>
              <p:cNvGrpSpPr>
                <a:grpSpLocks/>
              </p:cNvGrpSpPr>
              <p:nvPr/>
            </p:nvGrpSpPr>
            <p:grpSpPr bwMode="auto">
              <a:xfrm>
                <a:off x="328" y="1920"/>
                <a:ext cx="2216" cy="2016"/>
                <a:chOff x="432" y="1872"/>
                <a:chExt cx="2216" cy="2016"/>
              </a:xfrm>
            </p:grpSpPr>
            <p:sp>
              <p:nvSpPr>
                <p:cNvPr id="107" name="Text Box 38"/>
                <p:cNvSpPr txBox="1">
                  <a:spLocks noChangeArrowheads="1"/>
                </p:cNvSpPr>
                <p:nvPr/>
              </p:nvSpPr>
              <p:spPr bwMode="auto">
                <a:xfrm>
                  <a:off x="864" y="1872"/>
                  <a:ext cx="5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b="1" dirty="0" smtClean="0"/>
                    <a:t>Q0Q1</a:t>
                  </a:r>
                  <a:endParaRPr lang="en-US" altLang="zh-CN" b="1" dirty="0"/>
                </a:p>
              </p:txBody>
            </p:sp>
            <p:sp>
              <p:nvSpPr>
                <p:cNvPr id="108" name="Text Box 39"/>
                <p:cNvSpPr txBox="1">
                  <a:spLocks noChangeArrowheads="1"/>
                </p:cNvSpPr>
                <p:nvPr/>
              </p:nvSpPr>
              <p:spPr bwMode="auto">
                <a:xfrm>
                  <a:off x="1152" y="2064"/>
                  <a:ext cx="14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000" b="1" dirty="0">
                      <a:latin typeface="Tahoma" pitchFamily="34" charset="0"/>
                    </a:rPr>
                    <a:t>00 </a:t>
                  </a:r>
                  <a:r>
                    <a:rPr lang="zh-CN" altLang="en-US" sz="2000" b="1" baseline="-25000" dirty="0">
                      <a:latin typeface="Tahoma" pitchFamily="34" charset="0"/>
                    </a:rPr>
                    <a:t> </a:t>
                  </a:r>
                  <a:r>
                    <a:rPr lang="zh-CN" altLang="en-US" sz="2000" b="1" dirty="0">
                      <a:latin typeface="Tahoma" pitchFamily="34" charset="0"/>
                    </a:rPr>
                    <a:t>  01  </a:t>
                  </a:r>
                  <a:r>
                    <a:rPr lang="zh-CN" altLang="en-US" sz="2000" b="1" baseline="-25000" dirty="0">
                      <a:latin typeface="Tahoma" pitchFamily="34" charset="0"/>
                    </a:rPr>
                    <a:t> </a:t>
                  </a:r>
                  <a:r>
                    <a:rPr lang="zh-CN" altLang="en-US" sz="2000" b="1" dirty="0">
                      <a:latin typeface="Tahoma" pitchFamily="34" charset="0"/>
                    </a:rPr>
                    <a:t>  11</a:t>
                  </a:r>
                  <a:r>
                    <a:rPr lang="zh-CN" altLang="en-US" sz="2000" b="1" baseline="-25000" dirty="0">
                      <a:latin typeface="Tahoma" pitchFamily="34" charset="0"/>
                    </a:rPr>
                    <a:t> </a:t>
                  </a:r>
                  <a:r>
                    <a:rPr lang="zh-CN" altLang="en-US" sz="2000" b="1" dirty="0">
                      <a:latin typeface="Tahoma" pitchFamily="34" charset="0"/>
                    </a:rPr>
                    <a:t>   10</a:t>
                  </a:r>
                </a:p>
              </p:txBody>
            </p:sp>
            <p:sp>
              <p:nvSpPr>
                <p:cNvPr id="109" name="Text Box 40"/>
                <p:cNvSpPr txBox="1">
                  <a:spLocks noChangeArrowheads="1"/>
                </p:cNvSpPr>
                <p:nvPr/>
              </p:nvSpPr>
              <p:spPr bwMode="auto">
                <a:xfrm>
                  <a:off x="816" y="2438"/>
                  <a:ext cx="320" cy="1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000" b="1" dirty="0">
                      <a:latin typeface="Tahoma" pitchFamily="34" charset="0"/>
                    </a:rPr>
                    <a:t>00</a:t>
                  </a:r>
                </a:p>
                <a:p>
                  <a:pPr eaLnBrk="0" hangingPunct="0"/>
                  <a:endParaRPr lang="zh-CN" altLang="en-US" sz="2000" b="1" dirty="0">
                    <a:latin typeface="Tahoma" pitchFamily="34" charset="0"/>
                  </a:endParaRPr>
                </a:p>
                <a:p>
                  <a:pPr eaLnBrk="0" hangingPunct="0"/>
                  <a:r>
                    <a:rPr lang="zh-CN" altLang="en-US" sz="2000" b="1" dirty="0">
                      <a:latin typeface="Tahoma" pitchFamily="34" charset="0"/>
                    </a:rPr>
                    <a:t>01</a:t>
                  </a:r>
                </a:p>
                <a:p>
                  <a:pPr eaLnBrk="0" hangingPunct="0"/>
                  <a:endParaRPr lang="zh-CN" altLang="en-US" sz="2000" b="1" dirty="0">
                    <a:latin typeface="Tahoma" pitchFamily="34" charset="0"/>
                  </a:endParaRPr>
                </a:p>
                <a:p>
                  <a:pPr eaLnBrk="0" hangingPunct="0"/>
                  <a:r>
                    <a:rPr lang="zh-CN" altLang="en-US" sz="2000" b="1" dirty="0">
                      <a:latin typeface="Tahoma" pitchFamily="34" charset="0"/>
                    </a:rPr>
                    <a:t>11</a:t>
                  </a:r>
                </a:p>
                <a:p>
                  <a:pPr eaLnBrk="0" hangingPunct="0"/>
                  <a:endParaRPr lang="zh-CN" altLang="en-US" sz="2000" b="1" dirty="0">
                    <a:latin typeface="Tahoma" pitchFamily="34" charset="0"/>
                  </a:endParaRPr>
                </a:p>
                <a:p>
                  <a:pPr eaLnBrk="0" hangingPunct="0"/>
                  <a:r>
                    <a:rPr lang="zh-CN" altLang="en-US" sz="2000" b="1" dirty="0">
                      <a:latin typeface="Tahoma" pitchFamily="34" charset="0"/>
                    </a:rPr>
                    <a:t>10</a:t>
                  </a:r>
                </a:p>
              </p:txBody>
            </p:sp>
            <p:grpSp>
              <p:nvGrpSpPr>
                <p:cNvPr id="110" name="Group 41"/>
                <p:cNvGrpSpPr>
                  <a:grpSpLocks/>
                </p:cNvGrpSpPr>
                <p:nvPr/>
              </p:nvGrpSpPr>
              <p:grpSpPr bwMode="auto">
                <a:xfrm>
                  <a:off x="872" y="2112"/>
                  <a:ext cx="1776" cy="1776"/>
                  <a:chOff x="864" y="144"/>
                  <a:chExt cx="1776" cy="1776"/>
                </a:xfrm>
              </p:grpSpPr>
              <p:sp>
                <p:nvSpPr>
                  <p:cNvPr id="112" name="Line 42"/>
                  <p:cNvSpPr>
                    <a:spLocks noChangeShapeType="1"/>
                  </p:cNvSpPr>
                  <p:nvPr/>
                </p:nvSpPr>
                <p:spPr bwMode="auto">
                  <a:xfrm>
                    <a:off x="1104" y="768"/>
                    <a:ext cx="1536"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 name="Line 43"/>
                  <p:cNvSpPr>
                    <a:spLocks noChangeShapeType="1"/>
                  </p:cNvSpPr>
                  <p:nvPr/>
                </p:nvSpPr>
                <p:spPr bwMode="auto">
                  <a:xfrm>
                    <a:off x="1488" y="384"/>
                    <a:ext cx="0" cy="1536"/>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4" name="Line 44"/>
                  <p:cNvSpPr>
                    <a:spLocks noChangeShapeType="1"/>
                  </p:cNvSpPr>
                  <p:nvPr/>
                </p:nvSpPr>
                <p:spPr bwMode="auto">
                  <a:xfrm>
                    <a:off x="1872" y="384"/>
                    <a:ext cx="0" cy="1536"/>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5" name="Line 45"/>
                  <p:cNvSpPr>
                    <a:spLocks noChangeShapeType="1"/>
                  </p:cNvSpPr>
                  <p:nvPr/>
                </p:nvSpPr>
                <p:spPr bwMode="auto">
                  <a:xfrm>
                    <a:off x="2256" y="384"/>
                    <a:ext cx="0" cy="1536"/>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6" name="Rectangle 46"/>
                  <p:cNvSpPr>
                    <a:spLocks noChangeArrowheads="1"/>
                  </p:cNvSpPr>
                  <p:nvPr/>
                </p:nvSpPr>
                <p:spPr bwMode="auto">
                  <a:xfrm>
                    <a:off x="1104" y="384"/>
                    <a:ext cx="1536" cy="1536"/>
                  </a:xfrm>
                  <a:prstGeom prst="rect">
                    <a:avLst/>
                  </a:prstGeom>
                  <a:noFill/>
                  <a:ln w="1905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7" name="Line 47"/>
                  <p:cNvSpPr>
                    <a:spLocks noChangeShapeType="1"/>
                  </p:cNvSpPr>
                  <p:nvPr/>
                </p:nvSpPr>
                <p:spPr bwMode="auto">
                  <a:xfrm flipH="1" flipV="1">
                    <a:off x="864" y="144"/>
                    <a:ext cx="240" cy="24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18" name="Line 48"/>
                  <p:cNvSpPr>
                    <a:spLocks noChangeShapeType="1"/>
                  </p:cNvSpPr>
                  <p:nvPr/>
                </p:nvSpPr>
                <p:spPr bwMode="auto">
                  <a:xfrm>
                    <a:off x="1104" y="1152"/>
                    <a:ext cx="1536"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9" name="Line 49"/>
                  <p:cNvSpPr>
                    <a:spLocks noChangeShapeType="1"/>
                  </p:cNvSpPr>
                  <p:nvPr/>
                </p:nvSpPr>
                <p:spPr bwMode="auto">
                  <a:xfrm>
                    <a:off x="1104" y="1536"/>
                    <a:ext cx="1536"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11" name="Text Box 50"/>
                <p:cNvSpPr txBox="1">
                  <a:spLocks noChangeArrowheads="1"/>
                </p:cNvSpPr>
                <p:nvPr/>
              </p:nvSpPr>
              <p:spPr bwMode="auto">
                <a:xfrm>
                  <a:off x="432" y="2160"/>
                  <a:ext cx="5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b="1"/>
                    <a:t>Q2Q3</a:t>
                  </a:r>
                </a:p>
              </p:txBody>
            </p:sp>
          </p:grpSp>
          <p:sp>
            <p:nvSpPr>
              <p:cNvPr id="106" name="Text Box 51"/>
              <p:cNvSpPr txBox="1">
                <a:spLocks noChangeArrowheads="1"/>
              </p:cNvSpPr>
              <p:nvPr/>
            </p:nvSpPr>
            <p:spPr bwMode="auto">
              <a:xfrm>
                <a:off x="985" y="3961"/>
                <a:ext cx="149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smtClean="0">
                    <a:solidFill>
                      <a:schemeClr val="hlink"/>
                    </a:solidFill>
                    <a:latin typeface="Tahoma" pitchFamily="34" charset="0"/>
                  </a:rPr>
                  <a:t>自启动下的</a:t>
                </a:r>
                <a:r>
                  <a:rPr lang="en-US" altLang="zh-CN" b="1" dirty="0" smtClean="0">
                    <a:solidFill>
                      <a:schemeClr val="hlink"/>
                    </a:solidFill>
                    <a:latin typeface="Tahoma" pitchFamily="34" charset="0"/>
                  </a:rPr>
                  <a:t>D0</a:t>
                </a:r>
                <a:r>
                  <a:rPr lang="zh-CN" altLang="en-US" b="1" dirty="0" smtClean="0">
                    <a:solidFill>
                      <a:schemeClr val="hlink"/>
                    </a:solidFill>
                    <a:latin typeface="Tahoma" pitchFamily="34" charset="0"/>
                  </a:rPr>
                  <a:t>输入值</a:t>
                </a:r>
                <a:endParaRPr lang="en-US" altLang="zh-CN" b="1" dirty="0">
                  <a:solidFill>
                    <a:schemeClr val="hlink"/>
                  </a:solidFill>
                  <a:latin typeface="Tahoma" pitchFamily="34" charset="0"/>
                </a:endParaRPr>
              </a:p>
            </p:txBody>
          </p:sp>
        </p:grpSp>
        <p:sp>
          <p:nvSpPr>
            <p:cNvPr id="120" name="Rectangle 26"/>
            <p:cNvSpPr>
              <a:spLocks noChangeArrowheads="1"/>
            </p:cNvSpPr>
            <p:nvPr/>
          </p:nvSpPr>
          <p:spPr bwMode="auto">
            <a:xfrm>
              <a:off x="8191500" y="1133488"/>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rgbClr val="0070C0"/>
                  </a:solidFill>
                  <a:latin typeface="Tahoma" pitchFamily="34" charset="0"/>
                </a:rPr>
                <a:t>0</a:t>
              </a:r>
            </a:p>
          </p:txBody>
        </p:sp>
        <p:sp>
          <p:nvSpPr>
            <p:cNvPr id="121" name="Rectangle 26"/>
            <p:cNvSpPr>
              <a:spLocks noChangeArrowheads="1"/>
            </p:cNvSpPr>
            <p:nvPr/>
          </p:nvSpPr>
          <p:spPr bwMode="auto">
            <a:xfrm>
              <a:off x="6900918" y="1131817"/>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rgbClr val="0070C0"/>
                  </a:solidFill>
                  <a:latin typeface="Tahoma" pitchFamily="34" charset="0"/>
                </a:rPr>
                <a:t>0</a:t>
              </a:r>
            </a:p>
          </p:txBody>
        </p:sp>
        <p:sp>
          <p:nvSpPr>
            <p:cNvPr id="122" name="Rectangle 26"/>
            <p:cNvSpPr>
              <a:spLocks noChangeArrowheads="1"/>
            </p:cNvSpPr>
            <p:nvPr/>
          </p:nvSpPr>
          <p:spPr bwMode="auto">
            <a:xfrm>
              <a:off x="6299306" y="2990727"/>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rgbClr val="0070C0"/>
                  </a:solidFill>
                  <a:latin typeface="Tahoma" pitchFamily="34" charset="0"/>
                </a:rPr>
                <a:t>0</a:t>
              </a:r>
            </a:p>
          </p:txBody>
        </p:sp>
        <p:sp>
          <p:nvSpPr>
            <p:cNvPr id="123" name="Rectangle 26"/>
            <p:cNvSpPr>
              <a:spLocks noChangeArrowheads="1"/>
            </p:cNvSpPr>
            <p:nvPr/>
          </p:nvSpPr>
          <p:spPr bwMode="auto">
            <a:xfrm>
              <a:off x="6347604" y="1749371"/>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solidFill>
                    <a:srgbClr val="00B0F0"/>
                  </a:solidFill>
                  <a:latin typeface="Tahoma" pitchFamily="34" charset="0"/>
                </a:rPr>
                <a:t>1</a:t>
              </a:r>
              <a:endParaRPr lang="zh-CN" altLang="en-US" b="1" dirty="0">
                <a:solidFill>
                  <a:srgbClr val="00B0F0"/>
                </a:solidFill>
                <a:latin typeface="Tahoma" pitchFamily="34" charset="0"/>
              </a:endParaRPr>
            </a:p>
          </p:txBody>
        </p:sp>
      </p:grpSp>
      <p:sp>
        <p:nvSpPr>
          <p:cNvPr id="125" name="Rectangle 26"/>
          <p:cNvSpPr>
            <a:spLocks noChangeArrowheads="1"/>
          </p:cNvSpPr>
          <p:nvPr/>
        </p:nvSpPr>
        <p:spPr bwMode="auto">
          <a:xfrm>
            <a:off x="2306637" y="4253136"/>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dirty="0" smtClean="0">
                <a:solidFill>
                  <a:srgbClr val="FF0000"/>
                </a:solidFill>
                <a:latin typeface="Tahoma" pitchFamily="34" charset="0"/>
              </a:rPr>
              <a:t>╳</a:t>
            </a:r>
            <a:endParaRPr lang="zh-CN" altLang="en-US" sz="3600" dirty="0">
              <a:solidFill>
                <a:srgbClr val="FF0000"/>
              </a:solidFill>
              <a:latin typeface="Tahoma" pitchFamily="34" charset="0"/>
            </a:endParaRPr>
          </a:p>
        </p:txBody>
      </p:sp>
      <p:sp>
        <p:nvSpPr>
          <p:cNvPr id="126" name="Rectangle 26"/>
          <p:cNvSpPr>
            <a:spLocks noChangeArrowheads="1"/>
          </p:cNvSpPr>
          <p:nvPr/>
        </p:nvSpPr>
        <p:spPr bwMode="auto">
          <a:xfrm>
            <a:off x="6299306" y="1079445"/>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solidFill>
                  <a:srgbClr val="FF0000"/>
                </a:solidFill>
                <a:latin typeface="Tahoma" pitchFamily="34" charset="0"/>
              </a:rPr>
              <a:t>1</a:t>
            </a:r>
            <a:endParaRPr lang="zh-CN" altLang="en-US" b="1" dirty="0">
              <a:solidFill>
                <a:srgbClr val="FF0000"/>
              </a:solidFill>
              <a:latin typeface="Tahoma" pitchFamily="34" charset="0"/>
            </a:endParaRPr>
          </a:p>
        </p:txBody>
      </p:sp>
      <p:sp>
        <p:nvSpPr>
          <p:cNvPr id="127" name="Rectangle 26"/>
          <p:cNvSpPr>
            <a:spLocks noChangeArrowheads="1"/>
          </p:cNvSpPr>
          <p:nvPr/>
        </p:nvSpPr>
        <p:spPr bwMode="auto">
          <a:xfrm>
            <a:off x="2273059" y="5305754"/>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dirty="0" smtClean="0">
                <a:solidFill>
                  <a:srgbClr val="FF0000"/>
                </a:solidFill>
                <a:latin typeface="Tahoma" pitchFamily="34" charset="0"/>
              </a:rPr>
              <a:t>╳</a:t>
            </a:r>
            <a:endParaRPr lang="zh-CN" altLang="en-US" sz="3600" dirty="0">
              <a:solidFill>
                <a:srgbClr val="FF0000"/>
              </a:solidFill>
              <a:latin typeface="Tahoma" pitchFamily="34" charset="0"/>
            </a:endParaRPr>
          </a:p>
        </p:txBody>
      </p:sp>
      <p:sp>
        <p:nvSpPr>
          <p:cNvPr id="128" name="Rectangle 26"/>
          <p:cNvSpPr>
            <a:spLocks noChangeArrowheads="1"/>
          </p:cNvSpPr>
          <p:nvPr/>
        </p:nvSpPr>
        <p:spPr bwMode="auto">
          <a:xfrm>
            <a:off x="7580237" y="2333760"/>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solidFill>
                  <a:srgbClr val="FF0000"/>
                </a:solidFill>
                <a:latin typeface="Tahoma" pitchFamily="34" charset="0"/>
              </a:rPr>
              <a:t>0</a:t>
            </a:r>
            <a:endParaRPr lang="zh-CN" altLang="en-US" b="1" dirty="0">
              <a:solidFill>
                <a:srgbClr val="FF0000"/>
              </a:solidFill>
              <a:latin typeface="Tahoma" pitchFamily="34" charset="0"/>
            </a:endParaRPr>
          </a:p>
        </p:txBody>
      </p:sp>
      <p:sp>
        <p:nvSpPr>
          <p:cNvPr id="129" name="Rectangle 26"/>
          <p:cNvSpPr>
            <a:spLocks noChangeArrowheads="1"/>
          </p:cNvSpPr>
          <p:nvPr/>
        </p:nvSpPr>
        <p:spPr bwMode="auto">
          <a:xfrm>
            <a:off x="4889553" y="4725128"/>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dirty="0" smtClean="0">
                <a:solidFill>
                  <a:srgbClr val="FF0000"/>
                </a:solidFill>
                <a:latin typeface="Tahoma" pitchFamily="34" charset="0"/>
              </a:rPr>
              <a:t>╳</a:t>
            </a:r>
            <a:endParaRPr lang="zh-CN" altLang="en-US" sz="3600" dirty="0">
              <a:solidFill>
                <a:srgbClr val="FF0000"/>
              </a:solidFill>
              <a:latin typeface="Tahoma" pitchFamily="34" charset="0"/>
            </a:endParaRPr>
          </a:p>
        </p:txBody>
      </p:sp>
      <p:sp>
        <p:nvSpPr>
          <p:cNvPr id="130" name="Rectangle 26"/>
          <p:cNvSpPr>
            <a:spLocks noChangeArrowheads="1"/>
          </p:cNvSpPr>
          <p:nvPr/>
        </p:nvSpPr>
        <p:spPr bwMode="auto">
          <a:xfrm>
            <a:off x="6911724" y="2328860"/>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solidFill>
                  <a:srgbClr val="FF0000"/>
                </a:solidFill>
                <a:latin typeface="Tahoma" pitchFamily="34" charset="0"/>
              </a:rPr>
              <a:t>0</a:t>
            </a:r>
            <a:endParaRPr lang="zh-CN" altLang="en-US" b="1" dirty="0">
              <a:solidFill>
                <a:srgbClr val="FF0000"/>
              </a:solidFill>
              <a:latin typeface="Tahoma" pitchFamily="34" charset="0"/>
            </a:endParaRPr>
          </a:p>
        </p:txBody>
      </p:sp>
      <p:sp>
        <p:nvSpPr>
          <p:cNvPr id="131" name="Rectangle 26"/>
          <p:cNvSpPr>
            <a:spLocks noChangeArrowheads="1"/>
          </p:cNvSpPr>
          <p:nvPr/>
        </p:nvSpPr>
        <p:spPr bwMode="auto">
          <a:xfrm>
            <a:off x="4342633" y="5251582"/>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dirty="0" smtClean="0">
                <a:solidFill>
                  <a:srgbClr val="FF0000"/>
                </a:solidFill>
                <a:latin typeface="Tahoma" pitchFamily="34" charset="0"/>
              </a:rPr>
              <a:t>╳</a:t>
            </a:r>
            <a:endParaRPr lang="zh-CN" altLang="en-US" sz="3600" dirty="0">
              <a:solidFill>
                <a:srgbClr val="FF0000"/>
              </a:solidFill>
              <a:latin typeface="Tahoma" pitchFamily="34" charset="0"/>
            </a:endParaRPr>
          </a:p>
        </p:txBody>
      </p:sp>
      <p:sp>
        <p:nvSpPr>
          <p:cNvPr id="132" name="Rectangle 26"/>
          <p:cNvSpPr>
            <a:spLocks noChangeArrowheads="1"/>
          </p:cNvSpPr>
          <p:nvPr/>
        </p:nvSpPr>
        <p:spPr bwMode="auto">
          <a:xfrm>
            <a:off x="8164244" y="2314658"/>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solidFill>
                  <a:srgbClr val="FF0000"/>
                </a:solidFill>
                <a:latin typeface="Tahoma" pitchFamily="34" charset="0"/>
              </a:rPr>
              <a:t>0</a:t>
            </a:r>
            <a:endParaRPr lang="zh-CN" altLang="en-US" b="1" dirty="0">
              <a:solidFill>
                <a:srgbClr val="FF0000"/>
              </a:solidFill>
              <a:latin typeface="Tahoma" pitchFamily="34" charset="0"/>
            </a:endParaRPr>
          </a:p>
        </p:txBody>
      </p:sp>
      <p:sp>
        <p:nvSpPr>
          <p:cNvPr id="133" name="Rectangle 26"/>
          <p:cNvSpPr>
            <a:spLocks noChangeArrowheads="1"/>
          </p:cNvSpPr>
          <p:nvPr/>
        </p:nvSpPr>
        <p:spPr bwMode="auto">
          <a:xfrm>
            <a:off x="3860070" y="4769761"/>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dirty="0" smtClean="0">
                <a:solidFill>
                  <a:srgbClr val="FF0000"/>
                </a:solidFill>
                <a:latin typeface="Tahoma" pitchFamily="34" charset="0"/>
              </a:rPr>
              <a:t>╳</a:t>
            </a:r>
            <a:endParaRPr lang="zh-CN" altLang="en-US" sz="3600" dirty="0">
              <a:solidFill>
                <a:srgbClr val="FF0000"/>
              </a:solidFill>
              <a:latin typeface="Tahoma" pitchFamily="34" charset="0"/>
            </a:endParaRPr>
          </a:p>
        </p:txBody>
      </p:sp>
      <p:sp>
        <p:nvSpPr>
          <p:cNvPr id="134" name="Rectangle 26"/>
          <p:cNvSpPr>
            <a:spLocks noChangeArrowheads="1"/>
          </p:cNvSpPr>
          <p:nvPr/>
        </p:nvSpPr>
        <p:spPr bwMode="auto">
          <a:xfrm>
            <a:off x="7560429" y="1723237"/>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solidFill>
                  <a:srgbClr val="FF0000"/>
                </a:solidFill>
                <a:latin typeface="Tahoma" pitchFamily="34" charset="0"/>
              </a:rPr>
              <a:t>0</a:t>
            </a:r>
            <a:endParaRPr lang="zh-CN" altLang="en-US" b="1" dirty="0">
              <a:solidFill>
                <a:srgbClr val="FF0000"/>
              </a:solidFill>
              <a:latin typeface="Tahoma" pitchFamily="34" charset="0"/>
            </a:endParaRPr>
          </a:p>
        </p:txBody>
      </p:sp>
      <p:sp>
        <p:nvSpPr>
          <p:cNvPr id="135" name="Rectangle 26"/>
          <p:cNvSpPr>
            <a:spLocks noChangeArrowheads="1"/>
          </p:cNvSpPr>
          <p:nvPr/>
        </p:nvSpPr>
        <p:spPr bwMode="auto">
          <a:xfrm>
            <a:off x="6577013" y="4642627"/>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dirty="0" smtClean="0">
                <a:solidFill>
                  <a:srgbClr val="FF0000"/>
                </a:solidFill>
                <a:latin typeface="Tahoma" pitchFamily="34" charset="0"/>
              </a:rPr>
              <a:t>╳</a:t>
            </a:r>
            <a:endParaRPr lang="zh-CN" altLang="en-US" sz="3600" dirty="0">
              <a:solidFill>
                <a:srgbClr val="FF0000"/>
              </a:solidFill>
              <a:latin typeface="Tahoma" pitchFamily="34" charset="0"/>
            </a:endParaRPr>
          </a:p>
        </p:txBody>
      </p:sp>
      <p:sp>
        <p:nvSpPr>
          <p:cNvPr id="136" name="Rectangle 26"/>
          <p:cNvSpPr>
            <a:spLocks noChangeArrowheads="1"/>
          </p:cNvSpPr>
          <p:nvPr/>
        </p:nvSpPr>
        <p:spPr bwMode="auto">
          <a:xfrm>
            <a:off x="6955915" y="1719260"/>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solidFill>
                  <a:srgbClr val="FF0000"/>
                </a:solidFill>
                <a:latin typeface="Tahoma" pitchFamily="34" charset="0"/>
              </a:rPr>
              <a:t>0</a:t>
            </a:r>
            <a:endParaRPr lang="zh-CN" altLang="en-US" b="1" dirty="0">
              <a:solidFill>
                <a:srgbClr val="FF0000"/>
              </a:solidFill>
              <a:latin typeface="Tahoma" pitchFamily="34" charset="0"/>
            </a:endParaRPr>
          </a:p>
        </p:txBody>
      </p:sp>
      <p:sp>
        <p:nvSpPr>
          <p:cNvPr id="137" name="Rectangle 26"/>
          <p:cNvSpPr>
            <a:spLocks noChangeArrowheads="1"/>
          </p:cNvSpPr>
          <p:nvPr/>
        </p:nvSpPr>
        <p:spPr bwMode="auto">
          <a:xfrm>
            <a:off x="7538217" y="5214816"/>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dirty="0" smtClean="0">
                <a:solidFill>
                  <a:srgbClr val="FF0000"/>
                </a:solidFill>
                <a:latin typeface="Tahoma" pitchFamily="34" charset="0"/>
              </a:rPr>
              <a:t>╳</a:t>
            </a:r>
            <a:endParaRPr lang="zh-CN" altLang="en-US" sz="3600" dirty="0">
              <a:solidFill>
                <a:srgbClr val="FF0000"/>
              </a:solidFill>
              <a:latin typeface="Tahoma" pitchFamily="34" charset="0"/>
            </a:endParaRPr>
          </a:p>
        </p:txBody>
      </p:sp>
      <p:sp>
        <p:nvSpPr>
          <p:cNvPr id="138" name="Rectangle 26"/>
          <p:cNvSpPr>
            <a:spLocks noChangeArrowheads="1"/>
          </p:cNvSpPr>
          <p:nvPr/>
        </p:nvSpPr>
        <p:spPr bwMode="auto">
          <a:xfrm>
            <a:off x="6361037" y="2311712"/>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solidFill>
                  <a:srgbClr val="FF0000"/>
                </a:solidFill>
                <a:latin typeface="Tahoma" pitchFamily="34" charset="0"/>
              </a:rPr>
              <a:t>0</a:t>
            </a:r>
            <a:endParaRPr lang="zh-CN" altLang="en-US" b="1" dirty="0">
              <a:solidFill>
                <a:srgbClr val="FF0000"/>
              </a:solidFill>
              <a:latin typeface="Tahoma" pitchFamily="34" charset="0"/>
            </a:endParaRPr>
          </a:p>
        </p:txBody>
      </p:sp>
      <p:sp>
        <p:nvSpPr>
          <p:cNvPr id="139" name="Rectangle 26"/>
          <p:cNvSpPr>
            <a:spLocks noChangeArrowheads="1"/>
          </p:cNvSpPr>
          <p:nvPr/>
        </p:nvSpPr>
        <p:spPr bwMode="auto">
          <a:xfrm>
            <a:off x="7100887" y="4732545"/>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dirty="0" smtClean="0">
                <a:solidFill>
                  <a:srgbClr val="FF0000"/>
                </a:solidFill>
                <a:latin typeface="Tahoma" pitchFamily="34" charset="0"/>
              </a:rPr>
              <a:t>╳</a:t>
            </a:r>
            <a:endParaRPr lang="zh-CN" altLang="en-US" sz="3600" dirty="0">
              <a:solidFill>
                <a:srgbClr val="FF0000"/>
              </a:solidFill>
              <a:latin typeface="Tahoma" pitchFamily="34" charset="0"/>
            </a:endParaRPr>
          </a:p>
        </p:txBody>
      </p:sp>
      <p:sp>
        <p:nvSpPr>
          <p:cNvPr id="140" name="Rectangle 26"/>
          <p:cNvSpPr>
            <a:spLocks noChangeArrowheads="1"/>
          </p:cNvSpPr>
          <p:nvPr/>
        </p:nvSpPr>
        <p:spPr bwMode="auto">
          <a:xfrm>
            <a:off x="8175114" y="1707371"/>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solidFill>
                  <a:srgbClr val="FF0000"/>
                </a:solidFill>
                <a:latin typeface="Tahoma" pitchFamily="34" charset="0"/>
              </a:rPr>
              <a:t>0</a:t>
            </a:r>
            <a:endParaRPr lang="zh-CN" altLang="en-US" b="1" dirty="0">
              <a:solidFill>
                <a:srgbClr val="FF0000"/>
              </a:solidFill>
              <a:latin typeface="Tahoma" pitchFamily="34" charset="0"/>
            </a:endParaRPr>
          </a:p>
        </p:txBody>
      </p:sp>
      <p:sp>
        <p:nvSpPr>
          <p:cNvPr id="141" name="Rectangle 26"/>
          <p:cNvSpPr>
            <a:spLocks noChangeArrowheads="1"/>
          </p:cNvSpPr>
          <p:nvPr/>
        </p:nvSpPr>
        <p:spPr bwMode="auto">
          <a:xfrm>
            <a:off x="6952568" y="2884421"/>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latin typeface="Tahoma" pitchFamily="34" charset="0"/>
              </a:rPr>
              <a:t>0</a:t>
            </a:r>
            <a:endParaRPr lang="zh-CN" altLang="en-US" b="1" dirty="0">
              <a:latin typeface="Tahoma" pitchFamily="34" charset="0"/>
            </a:endParaRPr>
          </a:p>
        </p:txBody>
      </p:sp>
      <p:sp>
        <p:nvSpPr>
          <p:cNvPr id="142" name="Rectangle 26"/>
          <p:cNvSpPr>
            <a:spLocks noChangeArrowheads="1"/>
          </p:cNvSpPr>
          <p:nvPr/>
        </p:nvSpPr>
        <p:spPr bwMode="auto">
          <a:xfrm>
            <a:off x="7538608" y="2954344"/>
            <a:ext cx="609600" cy="506335"/>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latin typeface="Tahoma" pitchFamily="34" charset="0"/>
              </a:rPr>
              <a:t>0</a:t>
            </a:r>
            <a:endParaRPr lang="zh-CN" altLang="en-US" b="1" dirty="0">
              <a:latin typeface="Tahoma" pitchFamily="34" charset="0"/>
            </a:endParaRPr>
          </a:p>
        </p:txBody>
      </p:sp>
      <p:sp>
        <p:nvSpPr>
          <p:cNvPr id="143" name="Rectangle 26"/>
          <p:cNvSpPr>
            <a:spLocks noChangeArrowheads="1"/>
          </p:cNvSpPr>
          <p:nvPr/>
        </p:nvSpPr>
        <p:spPr bwMode="auto">
          <a:xfrm>
            <a:off x="8215429" y="2943359"/>
            <a:ext cx="609600" cy="502241"/>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latin typeface="Tahoma" pitchFamily="34" charset="0"/>
              </a:rPr>
              <a:t>0</a:t>
            </a:r>
            <a:endParaRPr lang="zh-CN" altLang="en-US" b="1" dirty="0">
              <a:latin typeface="Tahoma" pitchFamily="34" charset="0"/>
            </a:endParaRPr>
          </a:p>
        </p:txBody>
      </p:sp>
      <p:sp>
        <p:nvSpPr>
          <p:cNvPr id="144" name="Rectangle 26"/>
          <p:cNvSpPr>
            <a:spLocks noChangeArrowheads="1"/>
          </p:cNvSpPr>
          <p:nvPr/>
        </p:nvSpPr>
        <p:spPr bwMode="auto">
          <a:xfrm>
            <a:off x="7586960" y="1053694"/>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latin typeface="Tahoma" pitchFamily="34" charset="0"/>
              </a:rPr>
              <a:t>0</a:t>
            </a:r>
            <a:endParaRPr lang="zh-CN" altLang="en-US" b="1" dirty="0">
              <a:latin typeface="Tahoma" pitchFamily="34" charset="0"/>
            </a:endParaRPr>
          </a:p>
        </p:txBody>
      </p:sp>
      <p:sp>
        <p:nvSpPr>
          <p:cNvPr id="145" name="Text Box 91"/>
          <p:cNvSpPr txBox="1">
            <a:spLocks noChangeArrowheads="1"/>
          </p:cNvSpPr>
          <p:nvPr/>
        </p:nvSpPr>
        <p:spPr bwMode="auto">
          <a:xfrm>
            <a:off x="445230" y="1380361"/>
            <a:ext cx="328857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smtClean="0">
                <a:solidFill>
                  <a:srgbClr val="FF0000"/>
                </a:solidFill>
                <a:latin typeface="华文新魏" pitchFamily="2" charset="-122"/>
                <a:ea typeface="华文新魏" pitchFamily="2" charset="-122"/>
              </a:rPr>
              <a:t>自启动、</a:t>
            </a:r>
            <a:r>
              <a:rPr lang="zh-CN" altLang="en-US" sz="2800" b="1" dirty="0" smtClean="0">
                <a:solidFill>
                  <a:srgbClr val="FF0000"/>
                </a:solidFill>
                <a:ea typeface="华文新魏" pitchFamily="2" charset="-122"/>
              </a:rPr>
              <a:t>自校正</a:t>
            </a:r>
            <a:r>
              <a:rPr lang="zh-CN" altLang="en-US" sz="2800" b="1" dirty="0">
                <a:solidFill>
                  <a:srgbClr val="FF0000"/>
                </a:solidFill>
                <a:ea typeface="华文新魏" pitchFamily="2" charset="-122"/>
              </a:rPr>
              <a:t>的</a:t>
            </a:r>
            <a:endParaRPr lang="zh-CN" altLang="en-US" sz="2800" b="1" dirty="0">
              <a:solidFill>
                <a:srgbClr val="FF0000"/>
              </a:solidFill>
              <a:latin typeface="华文新魏" pitchFamily="2" charset="-122"/>
              <a:ea typeface="华文新魏" pitchFamily="2" charset="-122"/>
            </a:endParaRPr>
          </a:p>
        </p:txBody>
      </p:sp>
    </p:spTree>
    <p:extLst>
      <p:ext uri="{BB962C8B-B14F-4D97-AF65-F5344CB8AC3E}">
        <p14:creationId xmlns:p14="http://schemas.microsoft.com/office/powerpoint/2010/main" val="156876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3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3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3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4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4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4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4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4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145"/>
                                        </p:tgtEl>
                                        <p:attrNameLst>
                                          <p:attrName>style.visibility</p:attrName>
                                        </p:attrNameLst>
                                      </p:cBhvr>
                                      <p:to>
                                        <p:strVal val="visible"/>
                                      </p:to>
                                    </p:set>
                                    <p:animEffect transition="in" filter="blinds(horizontal)">
                                      <p:cBhvr>
                                        <p:cTn id="95" dur="500"/>
                                        <p:tgtEl>
                                          <p:spTgt spid="145"/>
                                        </p:tgtEl>
                                      </p:cBhvr>
                                    </p:animEffect>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grpId="0" nodeType="clickEffect">
                                  <p:stCondLst>
                                    <p:cond delay="0"/>
                                  </p:stCondLst>
                                  <p:childTnLst>
                                    <p:set>
                                      <p:cBhvr>
                                        <p:cTn id="99" dur="1" fill="hold">
                                          <p:stCondLst>
                                            <p:cond delay="0"/>
                                          </p:stCondLst>
                                        </p:cTn>
                                        <p:tgtEl>
                                          <p:spTgt spid="204884"/>
                                        </p:tgtEl>
                                        <p:attrNameLst>
                                          <p:attrName>style.visibility</p:attrName>
                                        </p:attrNameLst>
                                      </p:cBhvr>
                                      <p:to>
                                        <p:strVal val="visible"/>
                                      </p:to>
                                    </p:set>
                                    <p:anim calcmode="lin" valueType="num">
                                      <p:cBhvr additive="base">
                                        <p:cTn id="100" dur="500" fill="hold"/>
                                        <p:tgtEl>
                                          <p:spTgt spid="204884"/>
                                        </p:tgtEl>
                                        <p:attrNameLst>
                                          <p:attrName>ppt_x</p:attrName>
                                        </p:attrNameLst>
                                      </p:cBhvr>
                                      <p:tavLst>
                                        <p:tav tm="0">
                                          <p:val>
                                            <p:strVal val="#ppt_x"/>
                                          </p:val>
                                        </p:tav>
                                        <p:tav tm="100000">
                                          <p:val>
                                            <p:strVal val="#ppt_x"/>
                                          </p:val>
                                        </p:tav>
                                      </p:tavLst>
                                    </p:anim>
                                    <p:anim calcmode="lin" valueType="num">
                                      <p:cBhvr additive="base">
                                        <p:cTn id="101" dur="500" fill="hold"/>
                                        <p:tgtEl>
                                          <p:spTgt spid="2048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4" grpId="0"/>
      <p:bldP spid="204882" grpId="0"/>
      <p:bldP spid="125" grpId="0"/>
      <p:bldP spid="126" grpId="0"/>
      <p:bldP spid="127" grpId="0"/>
      <p:bldP spid="128" grpId="0"/>
      <p:bldP spid="129" grpId="0"/>
      <p:bldP spid="130" grpId="0"/>
      <p:bldP spid="131" grpId="0"/>
      <p:bldP spid="132" grpId="0"/>
      <p:bldP spid="133" grpId="0"/>
      <p:bldP spid="134" grpId="0"/>
      <p:bldP spid="135" grpId="0"/>
      <p:bldP spid="136" grpId="0"/>
      <p:bldP spid="137" grpId="0"/>
      <p:bldP spid="138" grpId="0"/>
      <p:bldP spid="139" grpId="0"/>
      <p:bldP spid="140" grpId="0"/>
      <p:bldP spid="141" grpId="0"/>
      <p:bldP spid="142" grpId="0"/>
      <p:bldP spid="143" grpId="0"/>
      <p:bldP spid="144" grpId="0"/>
      <p:bldP spid="14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1" name="Rectangle 21"/>
          <p:cNvSpPr>
            <a:spLocks noGrp="1" noChangeArrowheads="1"/>
          </p:cNvSpPr>
          <p:nvPr>
            <p:ph type="title"/>
          </p:nvPr>
        </p:nvSpPr>
        <p:spPr>
          <a:xfrm>
            <a:off x="1600200" y="152400"/>
            <a:ext cx="6591300" cy="685800"/>
          </a:xfrm>
        </p:spPr>
        <p:txBody>
          <a:bodyPr/>
          <a:lstStyle/>
          <a:p>
            <a:r>
              <a:rPr lang="zh-CN" altLang="en-US" dirty="0"/>
              <a:t>环型计数器</a:t>
            </a:r>
          </a:p>
        </p:txBody>
      </p:sp>
      <mc:AlternateContent xmlns:mc="http://schemas.openxmlformats.org/markup-compatibility/2006" xmlns:a14="http://schemas.microsoft.com/office/drawing/2010/main">
        <mc:Choice Requires="a14">
          <p:sp>
            <p:nvSpPr>
              <p:cNvPr id="204884" name="Text Box 84"/>
              <p:cNvSpPr txBox="1">
                <a:spLocks noChangeArrowheads="1"/>
              </p:cNvSpPr>
              <p:nvPr/>
            </p:nvSpPr>
            <p:spPr bwMode="auto">
              <a:xfrm>
                <a:off x="432703" y="2154078"/>
                <a:ext cx="4931286" cy="462434"/>
              </a:xfrm>
              <a:prstGeom prst="rect">
                <a:avLst/>
              </a:prstGeom>
              <a:noFill/>
              <a:ln>
                <a:noFill/>
              </a:ln>
              <a:effectLst/>
              <a:extLst>
                <a:ext uri="{909E8E84-426E-40DD-AFC4-6F175D3DCCD1}">
                  <a14:hiddenFill>
                    <a:solidFill>
                      <a:schemeClr val="accent1"/>
                    </a:solidFill>
                  </a14:hiddenFill>
                </a:ext>
                <a:ext uri="{91240B29-F687-4F45-9708-019B960494DF}">
                  <a14:hiddenLine w="19050">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r>
                  <a:rPr lang="en-US" altLang="zh-CN" sz="2400" b="1" dirty="0" smtClean="0">
                    <a:solidFill>
                      <a:srgbClr val="FF0000"/>
                    </a:solidFill>
                    <a:latin typeface="Tahoma" pitchFamily="34" charset="0"/>
                  </a:rPr>
                  <a:t>D</a:t>
                </a:r>
                <a:r>
                  <a:rPr lang="en-US" altLang="zh-CN" sz="2400" b="1" baseline="-25000" dirty="0">
                    <a:solidFill>
                      <a:srgbClr val="FF0000"/>
                    </a:solidFill>
                    <a:latin typeface="Tahoma" pitchFamily="34" charset="0"/>
                  </a:rPr>
                  <a:t>0</a:t>
                </a:r>
                <a:r>
                  <a:rPr lang="en-US" altLang="zh-CN" sz="2400" b="1" dirty="0">
                    <a:solidFill>
                      <a:srgbClr val="FF0000"/>
                    </a:solidFill>
                    <a:latin typeface="Tahoma" pitchFamily="34" charset="0"/>
                  </a:rPr>
                  <a:t> </a:t>
                </a:r>
                <a:r>
                  <a:rPr lang="en-US" altLang="zh-CN" sz="2400" b="1" dirty="0" smtClean="0">
                    <a:solidFill>
                      <a:srgbClr val="FF0000"/>
                    </a:solidFill>
                    <a:latin typeface="Tahoma" pitchFamily="34" charset="0"/>
                  </a:rPr>
                  <a:t>=</a:t>
                </a:r>
                <a14:m>
                  <m:oMath xmlns:m="http://schemas.openxmlformats.org/officeDocument/2006/math">
                    <m:acc>
                      <m:accPr>
                        <m:chr m:val="̅"/>
                        <m:ctrlPr>
                          <a:rPr lang="en-US" altLang="zh-CN" sz="2400" b="1" i="1" smtClean="0">
                            <a:solidFill>
                              <a:srgbClr val="FF0000"/>
                            </a:solidFill>
                            <a:latin typeface="Cambria Math" panose="02040503050406030204" pitchFamily="18" charset="0"/>
                          </a:rPr>
                        </m:ctrlPr>
                      </m:accPr>
                      <m:e>
                        <m:r>
                          <a:rPr lang="en-US" altLang="zh-CN" sz="2400" b="1" i="1" smtClean="0">
                            <a:solidFill>
                              <a:srgbClr val="FF0000"/>
                            </a:solidFill>
                            <a:latin typeface="Cambria Math" panose="02040503050406030204" pitchFamily="18" charset="0"/>
                          </a:rPr>
                          <m:t>𝑸</m:t>
                        </m:r>
                        <m:r>
                          <a:rPr lang="en-US" altLang="zh-CN" sz="2400" b="1" i="1" smtClean="0">
                            <a:solidFill>
                              <a:srgbClr val="FF0000"/>
                            </a:solidFill>
                            <a:latin typeface="Cambria Math" panose="02040503050406030204" pitchFamily="18" charset="0"/>
                          </a:rPr>
                          <m:t>𝟎</m:t>
                        </m:r>
                      </m:e>
                    </m:acc>
                    <m:r>
                      <a:rPr lang="en-US" altLang="zh-CN" sz="2400" b="1" i="1" smtClean="0">
                        <a:solidFill>
                          <a:srgbClr val="FF0000"/>
                        </a:solidFill>
                        <a:latin typeface="Cambria Math" panose="02040503050406030204" pitchFamily="18" charset="0"/>
                      </a:rPr>
                      <m:t>·</m:t>
                    </m:r>
                    <m:acc>
                      <m:accPr>
                        <m:chr m:val="̅"/>
                        <m:ctrlPr>
                          <a:rPr lang="en-US" altLang="zh-CN" sz="2400" b="1" i="1">
                            <a:solidFill>
                              <a:srgbClr val="FF0000"/>
                            </a:solidFill>
                            <a:latin typeface="Cambria Math" panose="02040503050406030204" pitchFamily="18" charset="0"/>
                          </a:rPr>
                        </m:ctrlPr>
                      </m:accPr>
                      <m:e>
                        <m:r>
                          <a:rPr lang="en-US" altLang="zh-CN" sz="2400" b="1" i="1">
                            <a:solidFill>
                              <a:srgbClr val="FF0000"/>
                            </a:solidFill>
                            <a:latin typeface="Cambria Math" panose="02040503050406030204" pitchFamily="18" charset="0"/>
                          </a:rPr>
                          <m:t>𝑸</m:t>
                        </m:r>
                        <m:r>
                          <a:rPr lang="en-US" altLang="zh-CN" sz="2400" b="1" i="1" smtClean="0">
                            <a:solidFill>
                              <a:srgbClr val="FF0000"/>
                            </a:solidFill>
                            <a:latin typeface="Cambria Math" panose="02040503050406030204" pitchFamily="18" charset="0"/>
                          </a:rPr>
                          <m:t>𝟏</m:t>
                        </m:r>
                      </m:e>
                    </m:acc>
                    <m:r>
                      <a:rPr lang="en-US" altLang="zh-CN" sz="2400" b="1" i="1" smtClean="0">
                        <a:solidFill>
                          <a:srgbClr val="FF0000"/>
                        </a:solidFill>
                        <a:latin typeface="Cambria Math" panose="02040503050406030204" pitchFamily="18" charset="0"/>
                      </a:rPr>
                      <m:t>·</m:t>
                    </m:r>
                    <m:acc>
                      <m:accPr>
                        <m:chr m:val="̅"/>
                        <m:ctrlPr>
                          <a:rPr lang="en-US" altLang="zh-CN" sz="2400" b="1" i="1">
                            <a:solidFill>
                              <a:srgbClr val="FF0000"/>
                            </a:solidFill>
                            <a:latin typeface="Cambria Math" panose="02040503050406030204" pitchFamily="18" charset="0"/>
                          </a:rPr>
                        </m:ctrlPr>
                      </m:accPr>
                      <m:e>
                        <m:r>
                          <a:rPr lang="en-US" altLang="zh-CN" sz="2400" b="1" i="1">
                            <a:solidFill>
                              <a:srgbClr val="FF0000"/>
                            </a:solidFill>
                            <a:latin typeface="Cambria Math" panose="02040503050406030204" pitchFamily="18" charset="0"/>
                          </a:rPr>
                          <m:t>𝑸</m:t>
                        </m:r>
                        <m:r>
                          <a:rPr lang="en-US" altLang="zh-CN" sz="2400" b="1" i="1" smtClean="0">
                            <a:solidFill>
                              <a:srgbClr val="FF0000"/>
                            </a:solidFill>
                            <a:latin typeface="Cambria Math" panose="02040503050406030204" pitchFamily="18" charset="0"/>
                          </a:rPr>
                          <m:t>𝟐</m:t>
                        </m:r>
                      </m:e>
                    </m:acc>
                    <m:r>
                      <a:rPr lang="en-US" altLang="zh-CN" sz="2400" b="1" i="1" smtClean="0">
                        <a:solidFill>
                          <a:srgbClr val="FF0000"/>
                        </a:solidFill>
                        <a:latin typeface="Cambria Math" panose="02040503050406030204" pitchFamily="18" charset="0"/>
                      </a:rPr>
                      <m:t>=</m:t>
                    </m:r>
                    <m:acc>
                      <m:accPr>
                        <m:chr m:val="̅"/>
                        <m:ctrlPr>
                          <a:rPr lang="en-US" altLang="zh-CN" sz="2400" b="1" i="1">
                            <a:solidFill>
                              <a:srgbClr val="FF0000"/>
                            </a:solidFill>
                            <a:latin typeface="Cambria Math" panose="02040503050406030204" pitchFamily="18" charset="0"/>
                          </a:rPr>
                        </m:ctrlPr>
                      </m:accPr>
                      <m:e>
                        <m:r>
                          <a:rPr lang="en-US" altLang="zh-CN" sz="2400" b="1" i="1">
                            <a:solidFill>
                              <a:srgbClr val="FF0000"/>
                            </a:solidFill>
                            <a:latin typeface="Cambria Math" panose="02040503050406030204" pitchFamily="18" charset="0"/>
                          </a:rPr>
                          <m:t>𝑸</m:t>
                        </m:r>
                        <m:r>
                          <a:rPr lang="en-US" altLang="zh-CN" sz="2400" b="1" i="1">
                            <a:solidFill>
                              <a:srgbClr val="FF0000"/>
                            </a:solidFill>
                            <a:latin typeface="Cambria Math" panose="02040503050406030204" pitchFamily="18" charset="0"/>
                          </a:rPr>
                          <m:t>𝟎</m:t>
                        </m:r>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𝑸</m:t>
                        </m:r>
                        <m:r>
                          <a:rPr lang="en-US" altLang="zh-CN" sz="2400" b="1" i="1" smtClean="0">
                            <a:solidFill>
                              <a:srgbClr val="FF0000"/>
                            </a:solidFill>
                            <a:latin typeface="Cambria Math" panose="02040503050406030204" pitchFamily="18" charset="0"/>
                          </a:rPr>
                          <m:t>𝟏</m:t>
                        </m:r>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𝑸</m:t>
                        </m:r>
                        <m:r>
                          <a:rPr lang="en-US" altLang="zh-CN" sz="2400" b="1" i="1" smtClean="0">
                            <a:solidFill>
                              <a:srgbClr val="FF0000"/>
                            </a:solidFill>
                            <a:latin typeface="Cambria Math" panose="02040503050406030204" pitchFamily="18" charset="0"/>
                          </a:rPr>
                          <m:t>𝟐</m:t>
                        </m:r>
                      </m:e>
                    </m:acc>
                  </m:oMath>
                </a14:m>
                <a:endParaRPr lang="en-US" altLang="zh-CN" sz="2400" b="1" dirty="0">
                  <a:solidFill>
                    <a:srgbClr val="FF0000"/>
                  </a:solidFill>
                  <a:latin typeface="Tahoma" pitchFamily="34" charset="0"/>
                </a:endParaRPr>
              </a:p>
            </p:txBody>
          </p:sp>
        </mc:Choice>
        <mc:Fallback xmlns="">
          <p:sp>
            <p:nvSpPr>
              <p:cNvPr id="204884" name="Text Box 84"/>
              <p:cNvSpPr txBox="1">
                <a:spLocks noRot="1" noChangeAspect="1" noMove="1" noResize="1" noEditPoints="1" noAdjustHandles="1" noChangeArrowheads="1" noChangeShapeType="1" noTextEdit="1"/>
              </p:cNvSpPr>
              <p:nvPr/>
            </p:nvSpPr>
            <p:spPr bwMode="auto">
              <a:xfrm>
                <a:off x="432703" y="2154078"/>
                <a:ext cx="4931286" cy="462434"/>
              </a:xfrm>
              <a:prstGeom prst="rect">
                <a:avLst/>
              </a:prstGeom>
              <a:blipFill rotWithShape="0">
                <a:blip r:embed="rId2"/>
                <a:stretch>
                  <a:fillRect l="-1978" t="-11842" b="-2763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 name="日期占位符 1"/>
          <p:cNvSpPr>
            <a:spLocks noGrp="1"/>
          </p:cNvSpPr>
          <p:nvPr>
            <p:ph type="dt" sz="half" idx="10"/>
          </p:nvPr>
        </p:nvSpPr>
        <p:spPr/>
        <p:txBody>
          <a:bodyPr/>
          <a:lstStyle/>
          <a:p>
            <a:pPr>
              <a:defRPr/>
            </a:pPr>
            <a:fld id="{BE0A5767-B812-4DDB-8CD4-0497ACD30319}"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13</a:t>
            </a:fld>
            <a:endParaRPr lang="en-US" altLang="zh-CN"/>
          </a:p>
        </p:txBody>
      </p:sp>
      <p:grpSp>
        <p:nvGrpSpPr>
          <p:cNvPr id="5" name="组合 4"/>
          <p:cNvGrpSpPr/>
          <p:nvPr/>
        </p:nvGrpSpPr>
        <p:grpSpPr>
          <a:xfrm>
            <a:off x="5255944" y="293620"/>
            <a:ext cx="3776663" cy="3579813"/>
            <a:chOff x="5255944" y="355614"/>
            <a:chExt cx="3776663" cy="3579813"/>
          </a:xfrm>
        </p:grpSpPr>
        <p:grpSp>
          <p:nvGrpSpPr>
            <p:cNvPr id="104" name="Group 36"/>
            <p:cNvGrpSpPr>
              <a:grpSpLocks/>
            </p:cNvGrpSpPr>
            <p:nvPr/>
          </p:nvGrpSpPr>
          <p:grpSpPr bwMode="auto">
            <a:xfrm>
              <a:off x="5255944" y="355614"/>
              <a:ext cx="3776663" cy="3579813"/>
              <a:chOff x="328" y="1920"/>
              <a:chExt cx="2379" cy="2255"/>
            </a:xfrm>
          </p:grpSpPr>
          <p:grpSp>
            <p:nvGrpSpPr>
              <p:cNvPr id="105" name="Group 37"/>
              <p:cNvGrpSpPr>
                <a:grpSpLocks/>
              </p:cNvGrpSpPr>
              <p:nvPr/>
            </p:nvGrpSpPr>
            <p:grpSpPr bwMode="auto">
              <a:xfrm>
                <a:off x="328" y="1920"/>
                <a:ext cx="2216" cy="2016"/>
                <a:chOff x="432" y="1872"/>
                <a:chExt cx="2216" cy="2016"/>
              </a:xfrm>
            </p:grpSpPr>
            <p:sp>
              <p:nvSpPr>
                <p:cNvPr id="107" name="Text Box 38"/>
                <p:cNvSpPr txBox="1">
                  <a:spLocks noChangeArrowheads="1"/>
                </p:cNvSpPr>
                <p:nvPr/>
              </p:nvSpPr>
              <p:spPr bwMode="auto">
                <a:xfrm>
                  <a:off x="864" y="1872"/>
                  <a:ext cx="5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b="1" dirty="0" smtClean="0"/>
                    <a:t>Q0Q1</a:t>
                  </a:r>
                  <a:endParaRPr lang="en-US" altLang="zh-CN" b="1" dirty="0"/>
                </a:p>
              </p:txBody>
            </p:sp>
            <p:sp>
              <p:nvSpPr>
                <p:cNvPr id="108" name="Text Box 39"/>
                <p:cNvSpPr txBox="1">
                  <a:spLocks noChangeArrowheads="1"/>
                </p:cNvSpPr>
                <p:nvPr/>
              </p:nvSpPr>
              <p:spPr bwMode="auto">
                <a:xfrm>
                  <a:off x="1152" y="2064"/>
                  <a:ext cx="14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000" b="1" dirty="0">
                      <a:latin typeface="Tahoma" pitchFamily="34" charset="0"/>
                    </a:rPr>
                    <a:t>00 </a:t>
                  </a:r>
                  <a:r>
                    <a:rPr lang="zh-CN" altLang="en-US" sz="2000" b="1" baseline="-25000" dirty="0">
                      <a:latin typeface="Tahoma" pitchFamily="34" charset="0"/>
                    </a:rPr>
                    <a:t> </a:t>
                  </a:r>
                  <a:r>
                    <a:rPr lang="zh-CN" altLang="en-US" sz="2000" b="1" dirty="0">
                      <a:latin typeface="Tahoma" pitchFamily="34" charset="0"/>
                    </a:rPr>
                    <a:t>  01  </a:t>
                  </a:r>
                  <a:r>
                    <a:rPr lang="zh-CN" altLang="en-US" sz="2000" b="1" baseline="-25000" dirty="0">
                      <a:latin typeface="Tahoma" pitchFamily="34" charset="0"/>
                    </a:rPr>
                    <a:t> </a:t>
                  </a:r>
                  <a:r>
                    <a:rPr lang="zh-CN" altLang="en-US" sz="2000" b="1" dirty="0">
                      <a:latin typeface="Tahoma" pitchFamily="34" charset="0"/>
                    </a:rPr>
                    <a:t>  11</a:t>
                  </a:r>
                  <a:r>
                    <a:rPr lang="zh-CN" altLang="en-US" sz="2000" b="1" baseline="-25000" dirty="0">
                      <a:latin typeface="Tahoma" pitchFamily="34" charset="0"/>
                    </a:rPr>
                    <a:t> </a:t>
                  </a:r>
                  <a:r>
                    <a:rPr lang="zh-CN" altLang="en-US" sz="2000" b="1" dirty="0">
                      <a:latin typeface="Tahoma" pitchFamily="34" charset="0"/>
                    </a:rPr>
                    <a:t>   10</a:t>
                  </a:r>
                </a:p>
              </p:txBody>
            </p:sp>
            <p:sp>
              <p:nvSpPr>
                <p:cNvPr id="109" name="Text Box 40"/>
                <p:cNvSpPr txBox="1">
                  <a:spLocks noChangeArrowheads="1"/>
                </p:cNvSpPr>
                <p:nvPr/>
              </p:nvSpPr>
              <p:spPr bwMode="auto">
                <a:xfrm>
                  <a:off x="816" y="2438"/>
                  <a:ext cx="320" cy="1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000" b="1" dirty="0">
                      <a:latin typeface="Tahoma" pitchFamily="34" charset="0"/>
                    </a:rPr>
                    <a:t>00</a:t>
                  </a:r>
                </a:p>
                <a:p>
                  <a:pPr eaLnBrk="0" hangingPunct="0"/>
                  <a:endParaRPr lang="zh-CN" altLang="en-US" sz="2000" b="1" dirty="0">
                    <a:latin typeface="Tahoma" pitchFamily="34" charset="0"/>
                  </a:endParaRPr>
                </a:p>
                <a:p>
                  <a:pPr eaLnBrk="0" hangingPunct="0"/>
                  <a:r>
                    <a:rPr lang="zh-CN" altLang="en-US" sz="2000" b="1" dirty="0">
                      <a:latin typeface="Tahoma" pitchFamily="34" charset="0"/>
                    </a:rPr>
                    <a:t>01</a:t>
                  </a:r>
                </a:p>
                <a:p>
                  <a:pPr eaLnBrk="0" hangingPunct="0"/>
                  <a:endParaRPr lang="zh-CN" altLang="en-US" sz="2000" b="1" dirty="0">
                    <a:latin typeface="Tahoma" pitchFamily="34" charset="0"/>
                  </a:endParaRPr>
                </a:p>
                <a:p>
                  <a:pPr eaLnBrk="0" hangingPunct="0"/>
                  <a:r>
                    <a:rPr lang="zh-CN" altLang="en-US" sz="2000" b="1" dirty="0">
                      <a:latin typeface="Tahoma" pitchFamily="34" charset="0"/>
                    </a:rPr>
                    <a:t>11</a:t>
                  </a:r>
                </a:p>
                <a:p>
                  <a:pPr eaLnBrk="0" hangingPunct="0"/>
                  <a:endParaRPr lang="zh-CN" altLang="en-US" sz="2000" b="1" dirty="0">
                    <a:latin typeface="Tahoma" pitchFamily="34" charset="0"/>
                  </a:endParaRPr>
                </a:p>
                <a:p>
                  <a:pPr eaLnBrk="0" hangingPunct="0"/>
                  <a:r>
                    <a:rPr lang="zh-CN" altLang="en-US" sz="2000" b="1" dirty="0">
                      <a:latin typeface="Tahoma" pitchFamily="34" charset="0"/>
                    </a:rPr>
                    <a:t>10</a:t>
                  </a:r>
                </a:p>
              </p:txBody>
            </p:sp>
            <p:grpSp>
              <p:nvGrpSpPr>
                <p:cNvPr id="110" name="Group 41"/>
                <p:cNvGrpSpPr>
                  <a:grpSpLocks/>
                </p:cNvGrpSpPr>
                <p:nvPr/>
              </p:nvGrpSpPr>
              <p:grpSpPr bwMode="auto">
                <a:xfrm>
                  <a:off x="872" y="2112"/>
                  <a:ext cx="1776" cy="1776"/>
                  <a:chOff x="864" y="144"/>
                  <a:chExt cx="1776" cy="1776"/>
                </a:xfrm>
              </p:grpSpPr>
              <p:sp>
                <p:nvSpPr>
                  <p:cNvPr id="112" name="Line 42"/>
                  <p:cNvSpPr>
                    <a:spLocks noChangeShapeType="1"/>
                  </p:cNvSpPr>
                  <p:nvPr/>
                </p:nvSpPr>
                <p:spPr bwMode="auto">
                  <a:xfrm>
                    <a:off x="1104" y="768"/>
                    <a:ext cx="1536"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 name="Line 43"/>
                  <p:cNvSpPr>
                    <a:spLocks noChangeShapeType="1"/>
                  </p:cNvSpPr>
                  <p:nvPr/>
                </p:nvSpPr>
                <p:spPr bwMode="auto">
                  <a:xfrm>
                    <a:off x="1488" y="384"/>
                    <a:ext cx="0" cy="1536"/>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4" name="Line 44"/>
                  <p:cNvSpPr>
                    <a:spLocks noChangeShapeType="1"/>
                  </p:cNvSpPr>
                  <p:nvPr/>
                </p:nvSpPr>
                <p:spPr bwMode="auto">
                  <a:xfrm>
                    <a:off x="1872" y="384"/>
                    <a:ext cx="0" cy="1536"/>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5" name="Line 45"/>
                  <p:cNvSpPr>
                    <a:spLocks noChangeShapeType="1"/>
                  </p:cNvSpPr>
                  <p:nvPr/>
                </p:nvSpPr>
                <p:spPr bwMode="auto">
                  <a:xfrm>
                    <a:off x="2256" y="384"/>
                    <a:ext cx="0" cy="1536"/>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6" name="Rectangle 46"/>
                  <p:cNvSpPr>
                    <a:spLocks noChangeArrowheads="1"/>
                  </p:cNvSpPr>
                  <p:nvPr/>
                </p:nvSpPr>
                <p:spPr bwMode="auto">
                  <a:xfrm>
                    <a:off x="1104" y="384"/>
                    <a:ext cx="1536" cy="1536"/>
                  </a:xfrm>
                  <a:prstGeom prst="rect">
                    <a:avLst/>
                  </a:prstGeom>
                  <a:noFill/>
                  <a:ln w="1905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7" name="Line 47"/>
                  <p:cNvSpPr>
                    <a:spLocks noChangeShapeType="1"/>
                  </p:cNvSpPr>
                  <p:nvPr/>
                </p:nvSpPr>
                <p:spPr bwMode="auto">
                  <a:xfrm flipH="1" flipV="1">
                    <a:off x="864" y="144"/>
                    <a:ext cx="240" cy="24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18" name="Line 48"/>
                  <p:cNvSpPr>
                    <a:spLocks noChangeShapeType="1"/>
                  </p:cNvSpPr>
                  <p:nvPr/>
                </p:nvSpPr>
                <p:spPr bwMode="auto">
                  <a:xfrm>
                    <a:off x="1104" y="1152"/>
                    <a:ext cx="1536"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9" name="Line 49"/>
                  <p:cNvSpPr>
                    <a:spLocks noChangeShapeType="1"/>
                  </p:cNvSpPr>
                  <p:nvPr/>
                </p:nvSpPr>
                <p:spPr bwMode="auto">
                  <a:xfrm>
                    <a:off x="1104" y="1536"/>
                    <a:ext cx="1536"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11" name="Text Box 50"/>
                <p:cNvSpPr txBox="1">
                  <a:spLocks noChangeArrowheads="1"/>
                </p:cNvSpPr>
                <p:nvPr/>
              </p:nvSpPr>
              <p:spPr bwMode="auto">
                <a:xfrm>
                  <a:off x="432" y="2160"/>
                  <a:ext cx="5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b="1"/>
                    <a:t>Q2Q3</a:t>
                  </a:r>
                </a:p>
              </p:txBody>
            </p:sp>
          </p:grpSp>
          <p:sp>
            <p:nvSpPr>
              <p:cNvPr id="106" name="Text Box 51"/>
              <p:cNvSpPr txBox="1">
                <a:spLocks noChangeArrowheads="1"/>
              </p:cNvSpPr>
              <p:nvPr/>
            </p:nvSpPr>
            <p:spPr bwMode="auto">
              <a:xfrm>
                <a:off x="1216" y="3942"/>
                <a:ext cx="149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smtClean="0">
                    <a:solidFill>
                      <a:schemeClr val="hlink"/>
                    </a:solidFill>
                    <a:latin typeface="Tahoma" pitchFamily="34" charset="0"/>
                  </a:rPr>
                  <a:t>自启动下的</a:t>
                </a:r>
                <a:r>
                  <a:rPr lang="en-US" altLang="zh-CN" b="1" dirty="0" smtClean="0">
                    <a:solidFill>
                      <a:schemeClr val="hlink"/>
                    </a:solidFill>
                    <a:latin typeface="Tahoma" pitchFamily="34" charset="0"/>
                  </a:rPr>
                  <a:t>D0</a:t>
                </a:r>
                <a:r>
                  <a:rPr lang="zh-CN" altLang="en-US" b="1" dirty="0" smtClean="0">
                    <a:solidFill>
                      <a:schemeClr val="hlink"/>
                    </a:solidFill>
                    <a:latin typeface="Tahoma" pitchFamily="34" charset="0"/>
                  </a:rPr>
                  <a:t>输入值</a:t>
                </a:r>
                <a:endParaRPr lang="en-US" altLang="zh-CN" b="1" dirty="0">
                  <a:solidFill>
                    <a:schemeClr val="hlink"/>
                  </a:solidFill>
                  <a:latin typeface="Tahoma" pitchFamily="34" charset="0"/>
                </a:endParaRPr>
              </a:p>
            </p:txBody>
          </p:sp>
        </p:grpSp>
        <p:sp>
          <p:nvSpPr>
            <p:cNvPr id="120" name="Rectangle 26"/>
            <p:cNvSpPr>
              <a:spLocks noChangeArrowheads="1"/>
            </p:cNvSpPr>
            <p:nvPr/>
          </p:nvSpPr>
          <p:spPr bwMode="auto">
            <a:xfrm>
              <a:off x="8191500" y="1133488"/>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rgbClr val="0070C0"/>
                  </a:solidFill>
                  <a:latin typeface="Tahoma" pitchFamily="34" charset="0"/>
                </a:rPr>
                <a:t>0</a:t>
              </a:r>
            </a:p>
          </p:txBody>
        </p:sp>
        <p:sp>
          <p:nvSpPr>
            <p:cNvPr id="121" name="Rectangle 26"/>
            <p:cNvSpPr>
              <a:spLocks noChangeArrowheads="1"/>
            </p:cNvSpPr>
            <p:nvPr/>
          </p:nvSpPr>
          <p:spPr bwMode="auto">
            <a:xfrm>
              <a:off x="6900918" y="1131817"/>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rgbClr val="0070C0"/>
                  </a:solidFill>
                  <a:latin typeface="Tahoma" pitchFamily="34" charset="0"/>
                </a:rPr>
                <a:t>0</a:t>
              </a:r>
            </a:p>
          </p:txBody>
        </p:sp>
        <p:sp>
          <p:nvSpPr>
            <p:cNvPr id="122" name="Rectangle 26"/>
            <p:cNvSpPr>
              <a:spLocks noChangeArrowheads="1"/>
            </p:cNvSpPr>
            <p:nvPr/>
          </p:nvSpPr>
          <p:spPr bwMode="auto">
            <a:xfrm>
              <a:off x="6299306" y="2990727"/>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rgbClr val="0070C0"/>
                  </a:solidFill>
                  <a:latin typeface="Tahoma" pitchFamily="34" charset="0"/>
                </a:rPr>
                <a:t>0</a:t>
              </a:r>
            </a:p>
          </p:txBody>
        </p:sp>
        <p:sp>
          <p:nvSpPr>
            <p:cNvPr id="123" name="Rectangle 26"/>
            <p:cNvSpPr>
              <a:spLocks noChangeArrowheads="1"/>
            </p:cNvSpPr>
            <p:nvPr/>
          </p:nvSpPr>
          <p:spPr bwMode="auto">
            <a:xfrm>
              <a:off x="6347604" y="1749371"/>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solidFill>
                    <a:srgbClr val="0070C0"/>
                  </a:solidFill>
                  <a:latin typeface="Tahoma" pitchFamily="34" charset="0"/>
                </a:rPr>
                <a:t>1</a:t>
              </a:r>
              <a:endParaRPr lang="zh-CN" altLang="en-US" b="1" dirty="0">
                <a:solidFill>
                  <a:srgbClr val="0070C0"/>
                </a:solidFill>
                <a:latin typeface="Tahoma" pitchFamily="34" charset="0"/>
              </a:endParaRPr>
            </a:p>
          </p:txBody>
        </p:sp>
      </p:grpSp>
      <p:sp>
        <p:nvSpPr>
          <p:cNvPr id="126" name="Rectangle 26"/>
          <p:cNvSpPr>
            <a:spLocks noChangeArrowheads="1"/>
          </p:cNvSpPr>
          <p:nvPr/>
        </p:nvSpPr>
        <p:spPr bwMode="auto">
          <a:xfrm>
            <a:off x="6299306" y="1079445"/>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solidFill>
                  <a:srgbClr val="FF0000"/>
                </a:solidFill>
                <a:latin typeface="Tahoma" pitchFamily="34" charset="0"/>
              </a:rPr>
              <a:t>1</a:t>
            </a:r>
            <a:endParaRPr lang="zh-CN" altLang="en-US" b="1" dirty="0">
              <a:solidFill>
                <a:srgbClr val="FF0000"/>
              </a:solidFill>
              <a:latin typeface="Tahoma" pitchFamily="34" charset="0"/>
            </a:endParaRPr>
          </a:p>
        </p:txBody>
      </p:sp>
      <p:sp>
        <p:nvSpPr>
          <p:cNvPr id="128" name="Rectangle 26"/>
          <p:cNvSpPr>
            <a:spLocks noChangeArrowheads="1"/>
          </p:cNvSpPr>
          <p:nvPr/>
        </p:nvSpPr>
        <p:spPr bwMode="auto">
          <a:xfrm>
            <a:off x="7580237" y="2333760"/>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solidFill>
                  <a:srgbClr val="FF0000"/>
                </a:solidFill>
                <a:latin typeface="Tahoma" pitchFamily="34" charset="0"/>
              </a:rPr>
              <a:t>0</a:t>
            </a:r>
            <a:endParaRPr lang="zh-CN" altLang="en-US" b="1" dirty="0">
              <a:solidFill>
                <a:srgbClr val="FF0000"/>
              </a:solidFill>
              <a:latin typeface="Tahoma" pitchFamily="34" charset="0"/>
            </a:endParaRPr>
          </a:p>
        </p:txBody>
      </p:sp>
      <p:sp>
        <p:nvSpPr>
          <p:cNvPr id="130" name="Rectangle 26"/>
          <p:cNvSpPr>
            <a:spLocks noChangeArrowheads="1"/>
          </p:cNvSpPr>
          <p:nvPr/>
        </p:nvSpPr>
        <p:spPr bwMode="auto">
          <a:xfrm>
            <a:off x="6911724" y="2328860"/>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solidFill>
                  <a:srgbClr val="FF0000"/>
                </a:solidFill>
                <a:latin typeface="Tahoma" pitchFamily="34" charset="0"/>
              </a:rPr>
              <a:t>0</a:t>
            </a:r>
            <a:endParaRPr lang="zh-CN" altLang="en-US" b="1" dirty="0">
              <a:solidFill>
                <a:srgbClr val="FF0000"/>
              </a:solidFill>
              <a:latin typeface="Tahoma" pitchFamily="34" charset="0"/>
            </a:endParaRPr>
          </a:p>
        </p:txBody>
      </p:sp>
      <p:sp>
        <p:nvSpPr>
          <p:cNvPr id="132" name="Rectangle 26"/>
          <p:cNvSpPr>
            <a:spLocks noChangeArrowheads="1"/>
          </p:cNvSpPr>
          <p:nvPr/>
        </p:nvSpPr>
        <p:spPr bwMode="auto">
          <a:xfrm>
            <a:off x="8164244" y="2314658"/>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solidFill>
                  <a:srgbClr val="FF0000"/>
                </a:solidFill>
                <a:latin typeface="Tahoma" pitchFamily="34" charset="0"/>
              </a:rPr>
              <a:t>0</a:t>
            </a:r>
            <a:endParaRPr lang="zh-CN" altLang="en-US" b="1" dirty="0">
              <a:solidFill>
                <a:srgbClr val="FF0000"/>
              </a:solidFill>
              <a:latin typeface="Tahoma" pitchFamily="34" charset="0"/>
            </a:endParaRPr>
          </a:p>
        </p:txBody>
      </p:sp>
      <p:sp>
        <p:nvSpPr>
          <p:cNvPr id="134" name="Rectangle 26"/>
          <p:cNvSpPr>
            <a:spLocks noChangeArrowheads="1"/>
          </p:cNvSpPr>
          <p:nvPr/>
        </p:nvSpPr>
        <p:spPr bwMode="auto">
          <a:xfrm>
            <a:off x="7560429" y="1723237"/>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solidFill>
                  <a:srgbClr val="FF0000"/>
                </a:solidFill>
                <a:latin typeface="Tahoma" pitchFamily="34" charset="0"/>
              </a:rPr>
              <a:t>0</a:t>
            </a:r>
            <a:endParaRPr lang="zh-CN" altLang="en-US" b="1" dirty="0">
              <a:solidFill>
                <a:srgbClr val="FF0000"/>
              </a:solidFill>
              <a:latin typeface="Tahoma" pitchFamily="34" charset="0"/>
            </a:endParaRPr>
          </a:p>
        </p:txBody>
      </p:sp>
      <p:sp>
        <p:nvSpPr>
          <p:cNvPr id="136" name="Rectangle 26"/>
          <p:cNvSpPr>
            <a:spLocks noChangeArrowheads="1"/>
          </p:cNvSpPr>
          <p:nvPr/>
        </p:nvSpPr>
        <p:spPr bwMode="auto">
          <a:xfrm>
            <a:off x="6955915" y="1719260"/>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solidFill>
                  <a:srgbClr val="FF0000"/>
                </a:solidFill>
                <a:latin typeface="Tahoma" pitchFamily="34" charset="0"/>
              </a:rPr>
              <a:t>0</a:t>
            </a:r>
            <a:endParaRPr lang="zh-CN" altLang="en-US" b="1" dirty="0">
              <a:solidFill>
                <a:srgbClr val="FF0000"/>
              </a:solidFill>
              <a:latin typeface="Tahoma" pitchFamily="34" charset="0"/>
            </a:endParaRPr>
          </a:p>
        </p:txBody>
      </p:sp>
      <p:sp>
        <p:nvSpPr>
          <p:cNvPr id="138" name="Rectangle 26"/>
          <p:cNvSpPr>
            <a:spLocks noChangeArrowheads="1"/>
          </p:cNvSpPr>
          <p:nvPr/>
        </p:nvSpPr>
        <p:spPr bwMode="auto">
          <a:xfrm>
            <a:off x="6361037" y="2311712"/>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solidFill>
                  <a:srgbClr val="FF0000"/>
                </a:solidFill>
                <a:latin typeface="Tahoma" pitchFamily="34" charset="0"/>
              </a:rPr>
              <a:t>0</a:t>
            </a:r>
            <a:endParaRPr lang="zh-CN" altLang="en-US" b="1" dirty="0">
              <a:solidFill>
                <a:srgbClr val="FF0000"/>
              </a:solidFill>
              <a:latin typeface="Tahoma" pitchFamily="34" charset="0"/>
            </a:endParaRPr>
          </a:p>
        </p:txBody>
      </p:sp>
      <p:sp>
        <p:nvSpPr>
          <p:cNvPr id="140" name="Rectangle 26"/>
          <p:cNvSpPr>
            <a:spLocks noChangeArrowheads="1"/>
          </p:cNvSpPr>
          <p:nvPr/>
        </p:nvSpPr>
        <p:spPr bwMode="auto">
          <a:xfrm>
            <a:off x="8175114" y="1707371"/>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solidFill>
                  <a:srgbClr val="FF0000"/>
                </a:solidFill>
                <a:latin typeface="Tahoma" pitchFamily="34" charset="0"/>
              </a:rPr>
              <a:t>0</a:t>
            </a:r>
            <a:endParaRPr lang="zh-CN" altLang="en-US" b="1" dirty="0">
              <a:solidFill>
                <a:srgbClr val="FF0000"/>
              </a:solidFill>
              <a:latin typeface="Tahoma" pitchFamily="34" charset="0"/>
            </a:endParaRPr>
          </a:p>
        </p:txBody>
      </p:sp>
      <p:sp>
        <p:nvSpPr>
          <p:cNvPr id="141" name="Rectangle 26"/>
          <p:cNvSpPr>
            <a:spLocks noChangeArrowheads="1"/>
          </p:cNvSpPr>
          <p:nvPr/>
        </p:nvSpPr>
        <p:spPr bwMode="auto">
          <a:xfrm>
            <a:off x="6952568" y="2884421"/>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latin typeface="Tahoma" pitchFamily="34" charset="0"/>
              </a:rPr>
              <a:t>0</a:t>
            </a:r>
            <a:endParaRPr lang="zh-CN" altLang="en-US" b="1" dirty="0">
              <a:latin typeface="Tahoma" pitchFamily="34" charset="0"/>
            </a:endParaRPr>
          </a:p>
        </p:txBody>
      </p:sp>
      <p:sp>
        <p:nvSpPr>
          <p:cNvPr id="142" name="Rectangle 26"/>
          <p:cNvSpPr>
            <a:spLocks noChangeArrowheads="1"/>
          </p:cNvSpPr>
          <p:nvPr/>
        </p:nvSpPr>
        <p:spPr bwMode="auto">
          <a:xfrm>
            <a:off x="7538608" y="2851080"/>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latin typeface="Tahoma" pitchFamily="34" charset="0"/>
              </a:rPr>
              <a:t>0</a:t>
            </a:r>
            <a:endParaRPr lang="zh-CN" altLang="en-US" b="1" dirty="0">
              <a:latin typeface="Tahoma" pitchFamily="34" charset="0"/>
            </a:endParaRPr>
          </a:p>
        </p:txBody>
      </p:sp>
      <p:sp>
        <p:nvSpPr>
          <p:cNvPr id="143" name="Rectangle 26"/>
          <p:cNvSpPr>
            <a:spLocks noChangeArrowheads="1"/>
          </p:cNvSpPr>
          <p:nvPr/>
        </p:nvSpPr>
        <p:spPr bwMode="auto">
          <a:xfrm>
            <a:off x="8215429" y="2836001"/>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latin typeface="Tahoma" pitchFamily="34" charset="0"/>
              </a:rPr>
              <a:t>0</a:t>
            </a:r>
            <a:endParaRPr lang="zh-CN" altLang="en-US" b="1" dirty="0">
              <a:latin typeface="Tahoma" pitchFamily="34" charset="0"/>
            </a:endParaRPr>
          </a:p>
        </p:txBody>
      </p:sp>
      <p:sp>
        <p:nvSpPr>
          <p:cNvPr id="144" name="Rectangle 26"/>
          <p:cNvSpPr>
            <a:spLocks noChangeArrowheads="1"/>
          </p:cNvSpPr>
          <p:nvPr/>
        </p:nvSpPr>
        <p:spPr bwMode="auto">
          <a:xfrm>
            <a:off x="7586960" y="1053694"/>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latin typeface="Tahoma" pitchFamily="34" charset="0"/>
              </a:rPr>
              <a:t>0</a:t>
            </a:r>
            <a:endParaRPr lang="zh-CN" altLang="en-US" b="1" dirty="0">
              <a:latin typeface="Tahoma" pitchFamily="34" charset="0"/>
            </a:endParaRPr>
          </a:p>
        </p:txBody>
      </p:sp>
      <p:sp>
        <p:nvSpPr>
          <p:cNvPr id="145" name="Text Box 91"/>
          <p:cNvSpPr txBox="1">
            <a:spLocks noChangeArrowheads="1"/>
          </p:cNvSpPr>
          <p:nvPr/>
        </p:nvSpPr>
        <p:spPr bwMode="auto">
          <a:xfrm>
            <a:off x="445230" y="1380361"/>
            <a:ext cx="49510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smtClean="0">
                <a:solidFill>
                  <a:srgbClr val="FF0000"/>
                </a:solidFill>
                <a:latin typeface="华文新魏" pitchFamily="2" charset="-122"/>
                <a:ea typeface="华文新魏" pitchFamily="2" charset="-122"/>
              </a:rPr>
              <a:t>自启动、</a:t>
            </a:r>
            <a:r>
              <a:rPr lang="zh-CN" altLang="en-US" sz="2800" b="1" dirty="0" smtClean="0">
                <a:solidFill>
                  <a:srgbClr val="FF0000"/>
                </a:solidFill>
                <a:ea typeface="华文新魏" pitchFamily="2" charset="-122"/>
              </a:rPr>
              <a:t>自校正的环形计数器</a:t>
            </a:r>
            <a:endParaRPr lang="zh-CN" altLang="en-US" sz="2800" b="1" dirty="0">
              <a:solidFill>
                <a:srgbClr val="FF0000"/>
              </a:solidFill>
              <a:latin typeface="华文新魏" pitchFamily="2" charset="-122"/>
              <a:ea typeface="华文新魏" pitchFamily="2" charset="-122"/>
            </a:endParaRPr>
          </a:p>
        </p:txBody>
      </p:sp>
      <p:grpSp>
        <p:nvGrpSpPr>
          <p:cNvPr id="76" name="Group 43"/>
          <p:cNvGrpSpPr>
            <a:grpSpLocks/>
          </p:cNvGrpSpPr>
          <p:nvPr/>
        </p:nvGrpSpPr>
        <p:grpSpPr bwMode="auto">
          <a:xfrm>
            <a:off x="1003300" y="3618352"/>
            <a:ext cx="5715000" cy="1143000"/>
            <a:chOff x="672" y="864"/>
            <a:chExt cx="3600" cy="720"/>
          </a:xfrm>
        </p:grpSpPr>
        <p:sp>
          <p:nvSpPr>
            <p:cNvPr id="77" name="Line 44"/>
            <p:cNvSpPr>
              <a:spLocks noChangeShapeType="1"/>
            </p:cNvSpPr>
            <p:nvPr/>
          </p:nvSpPr>
          <p:spPr bwMode="auto">
            <a:xfrm flipV="1">
              <a:off x="672" y="1056"/>
              <a:ext cx="0" cy="528"/>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 name="Line 45"/>
            <p:cNvSpPr>
              <a:spLocks noChangeShapeType="1"/>
            </p:cNvSpPr>
            <p:nvPr/>
          </p:nvSpPr>
          <p:spPr bwMode="auto">
            <a:xfrm>
              <a:off x="1440" y="912"/>
              <a:ext cx="2832"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79" name="Group 46"/>
            <p:cNvGrpSpPr>
              <a:grpSpLocks/>
            </p:cNvGrpSpPr>
            <p:nvPr/>
          </p:nvGrpSpPr>
          <p:grpSpPr bwMode="auto">
            <a:xfrm flipH="1">
              <a:off x="912" y="864"/>
              <a:ext cx="576" cy="384"/>
              <a:chOff x="2352" y="2736"/>
              <a:chExt cx="576" cy="384"/>
            </a:xfrm>
          </p:grpSpPr>
          <p:grpSp>
            <p:nvGrpSpPr>
              <p:cNvPr id="86" name="Group 47"/>
              <p:cNvGrpSpPr>
                <a:grpSpLocks/>
              </p:cNvGrpSpPr>
              <p:nvPr/>
            </p:nvGrpSpPr>
            <p:grpSpPr bwMode="auto">
              <a:xfrm>
                <a:off x="2352" y="2736"/>
                <a:ext cx="480" cy="384"/>
                <a:chOff x="2352" y="2736"/>
                <a:chExt cx="432" cy="384"/>
              </a:xfrm>
            </p:grpSpPr>
            <p:sp>
              <p:nvSpPr>
                <p:cNvPr id="88" name="Arc 48"/>
                <p:cNvSpPr>
                  <a:spLocks/>
                </p:cNvSpPr>
                <p:nvPr/>
              </p:nvSpPr>
              <p:spPr bwMode="auto">
                <a:xfrm flipV="1">
                  <a:off x="2352" y="2928"/>
                  <a:ext cx="432"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Arc 49"/>
                <p:cNvSpPr>
                  <a:spLocks/>
                </p:cNvSpPr>
                <p:nvPr/>
              </p:nvSpPr>
              <p:spPr bwMode="auto">
                <a:xfrm>
                  <a:off x="2352" y="2736"/>
                  <a:ext cx="432"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Arc 50"/>
                <p:cNvSpPr>
                  <a:spLocks/>
                </p:cNvSpPr>
                <p:nvPr/>
              </p:nvSpPr>
              <p:spPr bwMode="auto">
                <a:xfrm>
                  <a:off x="2352" y="2736"/>
                  <a:ext cx="96"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Arc 51"/>
                <p:cNvSpPr>
                  <a:spLocks/>
                </p:cNvSpPr>
                <p:nvPr/>
              </p:nvSpPr>
              <p:spPr bwMode="auto">
                <a:xfrm flipV="1">
                  <a:off x="2352" y="2928"/>
                  <a:ext cx="96"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7" name="Oval 52"/>
              <p:cNvSpPr>
                <a:spLocks noChangeArrowheads="1"/>
              </p:cNvSpPr>
              <p:nvPr/>
            </p:nvSpPr>
            <p:spPr bwMode="auto">
              <a:xfrm>
                <a:off x="2832" y="2880"/>
                <a:ext cx="96" cy="96"/>
              </a:xfrm>
              <a:prstGeom prst="ellipse">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0" name="Line 53"/>
            <p:cNvSpPr>
              <a:spLocks noChangeShapeType="1"/>
            </p:cNvSpPr>
            <p:nvPr/>
          </p:nvSpPr>
          <p:spPr bwMode="auto">
            <a:xfrm>
              <a:off x="672" y="1056"/>
              <a:ext cx="24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 name="Line 54"/>
            <p:cNvSpPr>
              <a:spLocks noChangeShapeType="1"/>
            </p:cNvSpPr>
            <p:nvPr/>
          </p:nvSpPr>
          <p:spPr bwMode="auto">
            <a:xfrm>
              <a:off x="1440" y="1200"/>
              <a:ext cx="432"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 name="Line 55"/>
            <p:cNvSpPr>
              <a:spLocks noChangeShapeType="1"/>
            </p:cNvSpPr>
            <p:nvPr/>
          </p:nvSpPr>
          <p:spPr bwMode="auto">
            <a:xfrm>
              <a:off x="1392" y="1056"/>
              <a:ext cx="168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 name="Line 56"/>
            <p:cNvSpPr>
              <a:spLocks noChangeShapeType="1"/>
            </p:cNvSpPr>
            <p:nvPr/>
          </p:nvSpPr>
          <p:spPr bwMode="auto">
            <a:xfrm>
              <a:off x="4272" y="912"/>
              <a:ext cx="0" cy="672"/>
            </a:xfrm>
            <a:prstGeom prst="line">
              <a:avLst/>
            </a:prstGeom>
            <a:noFill/>
            <a:ln w="38100">
              <a:solidFill>
                <a:schemeClr val="hlink"/>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4" name="Line 57"/>
            <p:cNvSpPr>
              <a:spLocks noChangeShapeType="1"/>
            </p:cNvSpPr>
            <p:nvPr/>
          </p:nvSpPr>
          <p:spPr bwMode="auto">
            <a:xfrm>
              <a:off x="1872" y="1200"/>
              <a:ext cx="0" cy="384"/>
            </a:xfrm>
            <a:prstGeom prst="line">
              <a:avLst/>
            </a:prstGeom>
            <a:noFill/>
            <a:ln w="38100">
              <a:solidFill>
                <a:schemeClr val="hlink"/>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5" name="Line 58"/>
            <p:cNvSpPr>
              <a:spLocks noChangeShapeType="1"/>
            </p:cNvSpPr>
            <p:nvPr/>
          </p:nvSpPr>
          <p:spPr bwMode="auto">
            <a:xfrm>
              <a:off x="3072" y="1056"/>
              <a:ext cx="0" cy="528"/>
            </a:xfrm>
            <a:prstGeom prst="line">
              <a:avLst/>
            </a:prstGeom>
            <a:noFill/>
            <a:ln w="38100">
              <a:solidFill>
                <a:schemeClr val="hlink"/>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2" name="Group 72"/>
          <p:cNvGrpSpPr>
            <a:grpSpLocks/>
          </p:cNvGrpSpPr>
          <p:nvPr/>
        </p:nvGrpSpPr>
        <p:grpSpPr bwMode="auto">
          <a:xfrm>
            <a:off x="241300" y="4456552"/>
            <a:ext cx="8305800" cy="1981200"/>
            <a:chOff x="192" y="1584"/>
            <a:chExt cx="5232" cy="1248"/>
          </a:xfrm>
        </p:grpSpPr>
        <p:sp>
          <p:nvSpPr>
            <p:cNvPr id="93" name="Rectangle 73"/>
            <p:cNvSpPr>
              <a:spLocks noChangeArrowheads="1"/>
            </p:cNvSpPr>
            <p:nvPr/>
          </p:nvSpPr>
          <p:spPr bwMode="auto">
            <a:xfrm>
              <a:off x="9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sz="2400" b="1" dirty="0"/>
                <a:t>D   </a:t>
              </a:r>
              <a:r>
                <a:rPr lang="en-US" altLang="zh-CN" sz="2400" b="1" dirty="0" smtClean="0"/>
                <a:t>   </a:t>
              </a:r>
              <a:r>
                <a:rPr lang="en-US" altLang="zh-CN" sz="2400" b="1" dirty="0"/>
                <a:t>Q</a:t>
              </a:r>
            </a:p>
            <a:p>
              <a:pPr algn="r">
                <a:lnSpc>
                  <a:spcPct val="150000"/>
                </a:lnSpc>
              </a:pPr>
              <a:r>
                <a:rPr lang="en-US" altLang="zh-CN" sz="2400" b="1" dirty="0"/>
                <a:t>  CK </a:t>
              </a:r>
              <a:r>
                <a:rPr lang="en-US" altLang="zh-CN" sz="2400" b="1" dirty="0" smtClean="0"/>
                <a:t> </a:t>
              </a:r>
              <a:r>
                <a:rPr lang="en-US" altLang="zh-CN" sz="2400" b="1" dirty="0"/>
                <a:t>Q</a:t>
              </a:r>
            </a:p>
          </p:txBody>
        </p:sp>
        <p:grpSp>
          <p:nvGrpSpPr>
            <p:cNvPr id="94" name="Group 74"/>
            <p:cNvGrpSpPr>
              <a:grpSpLocks/>
            </p:cNvGrpSpPr>
            <p:nvPr/>
          </p:nvGrpSpPr>
          <p:grpSpPr bwMode="auto">
            <a:xfrm>
              <a:off x="912" y="2064"/>
              <a:ext cx="96" cy="96"/>
              <a:chOff x="2880" y="2064"/>
              <a:chExt cx="96" cy="192"/>
            </a:xfrm>
          </p:grpSpPr>
          <p:sp>
            <p:nvSpPr>
              <p:cNvPr id="178" name="Line 75"/>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9" name="Line 76"/>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95" name="Line 77"/>
            <p:cNvSpPr>
              <a:spLocks noChangeShapeType="1"/>
            </p:cNvSpPr>
            <p:nvPr/>
          </p:nvSpPr>
          <p:spPr bwMode="auto">
            <a:xfrm>
              <a:off x="6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 name="Line 78"/>
            <p:cNvSpPr>
              <a:spLocks noChangeShapeType="1"/>
            </p:cNvSpPr>
            <p:nvPr/>
          </p:nvSpPr>
          <p:spPr bwMode="auto">
            <a:xfrm>
              <a:off x="7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 name="Line 79"/>
            <p:cNvSpPr>
              <a:spLocks noChangeShapeType="1"/>
            </p:cNvSpPr>
            <p:nvPr/>
          </p:nvSpPr>
          <p:spPr bwMode="auto">
            <a:xfrm>
              <a:off x="1584" y="1776"/>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 name="Line 80"/>
            <p:cNvSpPr>
              <a:spLocks noChangeShapeType="1"/>
            </p:cNvSpPr>
            <p:nvPr/>
          </p:nvSpPr>
          <p:spPr bwMode="auto">
            <a:xfrm>
              <a:off x="16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 name="Oval 81"/>
            <p:cNvSpPr>
              <a:spLocks noChangeArrowheads="1"/>
            </p:cNvSpPr>
            <p:nvPr/>
          </p:nvSpPr>
          <p:spPr bwMode="auto">
            <a:xfrm>
              <a:off x="15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 name="Rectangle 82"/>
            <p:cNvSpPr>
              <a:spLocks noChangeArrowheads="1"/>
            </p:cNvSpPr>
            <p:nvPr/>
          </p:nvSpPr>
          <p:spPr bwMode="auto">
            <a:xfrm>
              <a:off x="21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sz="2400" b="1" dirty="0"/>
                <a:t>D   </a:t>
              </a:r>
              <a:r>
                <a:rPr lang="en-US" altLang="zh-CN" sz="2400" b="1" dirty="0" smtClean="0"/>
                <a:t>   </a:t>
              </a:r>
              <a:r>
                <a:rPr lang="en-US" altLang="zh-CN" sz="2400" b="1" dirty="0"/>
                <a:t>Q</a:t>
              </a:r>
            </a:p>
            <a:p>
              <a:pPr algn="r">
                <a:lnSpc>
                  <a:spcPct val="150000"/>
                </a:lnSpc>
              </a:pPr>
              <a:r>
                <a:rPr lang="en-US" altLang="zh-CN" sz="2400" b="1" dirty="0"/>
                <a:t>  CK </a:t>
              </a:r>
              <a:r>
                <a:rPr lang="en-US" altLang="zh-CN" sz="2400" b="1" dirty="0" smtClean="0"/>
                <a:t> </a:t>
              </a:r>
              <a:r>
                <a:rPr lang="en-US" altLang="zh-CN" sz="2400" b="1" dirty="0"/>
                <a:t>Q</a:t>
              </a:r>
            </a:p>
          </p:txBody>
        </p:sp>
        <p:grpSp>
          <p:nvGrpSpPr>
            <p:cNvPr id="101" name="Group 83"/>
            <p:cNvGrpSpPr>
              <a:grpSpLocks/>
            </p:cNvGrpSpPr>
            <p:nvPr/>
          </p:nvGrpSpPr>
          <p:grpSpPr bwMode="auto">
            <a:xfrm>
              <a:off x="2112" y="2064"/>
              <a:ext cx="96" cy="96"/>
              <a:chOff x="2880" y="2064"/>
              <a:chExt cx="96" cy="192"/>
            </a:xfrm>
          </p:grpSpPr>
          <p:sp>
            <p:nvSpPr>
              <p:cNvPr id="176" name="Line 84"/>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7" name="Line 85"/>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02" name="Line 86"/>
            <p:cNvSpPr>
              <a:spLocks noChangeShapeType="1"/>
            </p:cNvSpPr>
            <p:nvPr/>
          </p:nvSpPr>
          <p:spPr bwMode="auto">
            <a:xfrm>
              <a:off x="18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 name="Line 87"/>
            <p:cNvSpPr>
              <a:spLocks noChangeShapeType="1"/>
            </p:cNvSpPr>
            <p:nvPr/>
          </p:nvSpPr>
          <p:spPr bwMode="auto">
            <a:xfrm>
              <a:off x="19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4" name="Line 88"/>
            <p:cNvSpPr>
              <a:spLocks noChangeShapeType="1"/>
            </p:cNvSpPr>
            <p:nvPr/>
          </p:nvSpPr>
          <p:spPr bwMode="auto">
            <a:xfrm>
              <a:off x="2784" y="1776"/>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6" name="Line 89"/>
            <p:cNvSpPr>
              <a:spLocks noChangeShapeType="1"/>
            </p:cNvSpPr>
            <p:nvPr/>
          </p:nvSpPr>
          <p:spPr bwMode="auto">
            <a:xfrm>
              <a:off x="28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7" name="Oval 90"/>
            <p:cNvSpPr>
              <a:spLocks noChangeArrowheads="1"/>
            </p:cNvSpPr>
            <p:nvPr/>
          </p:nvSpPr>
          <p:spPr bwMode="auto">
            <a:xfrm>
              <a:off x="27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 name="Rectangle 91"/>
            <p:cNvSpPr>
              <a:spLocks noChangeArrowheads="1"/>
            </p:cNvSpPr>
            <p:nvPr/>
          </p:nvSpPr>
          <p:spPr bwMode="auto">
            <a:xfrm>
              <a:off x="33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sz="2400" b="1" dirty="0"/>
                <a:t>D  </a:t>
              </a:r>
              <a:r>
                <a:rPr lang="en-US" altLang="zh-CN" sz="2400" b="1" dirty="0" smtClean="0"/>
                <a:t>    </a:t>
              </a:r>
              <a:r>
                <a:rPr lang="en-US" altLang="zh-CN" sz="2400" b="1" dirty="0"/>
                <a:t>Q</a:t>
              </a:r>
            </a:p>
            <a:p>
              <a:pPr algn="r">
                <a:lnSpc>
                  <a:spcPct val="150000"/>
                </a:lnSpc>
              </a:pPr>
              <a:r>
                <a:rPr lang="en-US" altLang="zh-CN" sz="2400" b="1" dirty="0"/>
                <a:t>  </a:t>
              </a:r>
              <a:r>
                <a:rPr lang="en-US" altLang="zh-CN" sz="2400" b="1" dirty="0" smtClean="0"/>
                <a:t>CK  </a:t>
              </a:r>
              <a:r>
                <a:rPr lang="en-US" altLang="zh-CN" sz="2400" b="1" dirty="0"/>
                <a:t>Q</a:t>
              </a:r>
            </a:p>
          </p:txBody>
        </p:sp>
        <p:grpSp>
          <p:nvGrpSpPr>
            <p:cNvPr id="149" name="Group 92"/>
            <p:cNvGrpSpPr>
              <a:grpSpLocks/>
            </p:cNvGrpSpPr>
            <p:nvPr/>
          </p:nvGrpSpPr>
          <p:grpSpPr bwMode="auto">
            <a:xfrm>
              <a:off x="3312" y="2064"/>
              <a:ext cx="96" cy="96"/>
              <a:chOff x="2880" y="2064"/>
              <a:chExt cx="96" cy="192"/>
            </a:xfrm>
          </p:grpSpPr>
          <p:sp>
            <p:nvSpPr>
              <p:cNvPr id="174" name="Line 93"/>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 name="Line 94"/>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50" name="Line 95"/>
            <p:cNvSpPr>
              <a:spLocks noChangeShapeType="1"/>
            </p:cNvSpPr>
            <p:nvPr/>
          </p:nvSpPr>
          <p:spPr bwMode="auto">
            <a:xfrm>
              <a:off x="30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1" name="Line 96"/>
            <p:cNvSpPr>
              <a:spLocks noChangeShapeType="1"/>
            </p:cNvSpPr>
            <p:nvPr/>
          </p:nvSpPr>
          <p:spPr bwMode="auto">
            <a:xfrm>
              <a:off x="31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 name="Line 97"/>
            <p:cNvSpPr>
              <a:spLocks noChangeShapeType="1"/>
            </p:cNvSpPr>
            <p:nvPr/>
          </p:nvSpPr>
          <p:spPr bwMode="auto">
            <a:xfrm>
              <a:off x="3984" y="1776"/>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 name="Line 98"/>
            <p:cNvSpPr>
              <a:spLocks noChangeShapeType="1"/>
            </p:cNvSpPr>
            <p:nvPr/>
          </p:nvSpPr>
          <p:spPr bwMode="auto">
            <a:xfrm>
              <a:off x="40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 name="Oval 99"/>
            <p:cNvSpPr>
              <a:spLocks noChangeArrowheads="1"/>
            </p:cNvSpPr>
            <p:nvPr/>
          </p:nvSpPr>
          <p:spPr bwMode="auto">
            <a:xfrm>
              <a:off x="39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 name="Rectangle 100"/>
            <p:cNvSpPr>
              <a:spLocks noChangeArrowheads="1"/>
            </p:cNvSpPr>
            <p:nvPr/>
          </p:nvSpPr>
          <p:spPr bwMode="auto">
            <a:xfrm>
              <a:off x="45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sz="2400" b="1" dirty="0"/>
                <a:t>D  </a:t>
              </a:r>
              <a:r>
                <a:rPr lang="en-US" altLang="zh-CN" sz="2400" b="1" dirty="0" smtClean="0"/>
                <a:t>    </a:t>
              </a:r>
              <a:r>
                <a:rPr lang="en-US" altLang="zh-CN" sz="2400" b="1" dirty="0"/>
                <a:t>Q</a:t>
              </a:r>
            </a:p>
            <a:p>
              <a:pPr algn="r">
                <a:lnSpc>
                  <a:spcPct val="150000"/>
                </a:lnSpc>
              </a:pPr>
              <a:r>
                <a:rPr lang="en-US" altLang="zh-CN" sz="2400" b="1" dirty="0"/>
                <a:t>  CK  </a:t>
              </a:r>
              <a:r>
                <a:rPr lang="en-US" altLang="zh-CN" sz="2400" b="1" dirty="0" smtClean="0"/>
                <a:t>Q</a:t>
              </a:r>
              <a:endParaRPr lang="en-US" altLang="zh-CN" sz="2400" b="1" dirty="0"/>
            </a:p>
          </p:txBody>
        </p:sp>
        <p:grpSp>
          <p:nvGrpSpPr>
            <p:cNvPr id="156" name="Group 101"/>
            <p:cNvGrpSpPr>
              <a:grpSpLocks/>
            </p:cNvGrpSpPr>
            <p:nvPr/>
          </p:nvGrpSpPr>
          <p:grpSpPr bwMode="auto">
            <a:xfrm>
              <a:off x="4512" y="2064"/>
              <a:ext cx="96" cy="96"/>
              <a:chOff x="2880" y="2064"/>
              <a:chExt cx="96" cy="192"/>
            </a:xfrm>
          </p:grpSpPr>
          <p:sp>
            <p:nvSpPr>
              <p:cNvPr id="172" name="Line 102"/>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3" name="Line 103"/>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57" name="Line 104"/>
            <p:cNvSpPr>
              <a:spLocks noChangeShapeType="1"/>
            </p:cNvSpPr>
            <p:nvPr/>
          </p:nvSpPr>
          <p:spPr bwMode="auto">
            <a:xfrm>
              <a:off x="42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 name="Line 105"/>
            <p:cNvSpPr>
              <a:spLocks noChangeShapeType="1"/>
            </p:cNvSpPr>
            <p:nvPr/>
          </p:nvSpPr>
          <p:spPr bwMode="auto">
            <a:xfrm>
              <a:off x="43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9" name="Line 106"/>
            <p:cNvSpPr>
              <a:spLocks noChangeShapeType="1"/>
            </p:cNvSpPr>
            <p:nvPr/>
          </p:nvSpPr>
          <p:spPr bwMode="auto">
            <a:xfrm>
              <a:off x="5184"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0" name="Line 107"/>
            <p:cNvSpPr>
              <a:spLocks noChangeShapeType="1"/>
            </p:cNvSpPr>
            <p:nvPr/>
          </p:nvSpPr>
          <p:spPr bwMode="auto">
            <a:xfrm>
              <a:off x="52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1" name="Oval 108"/>
            <p:cNvSpPr>
              <a:spLocks noChangeArrowheads="1"/>
            </p:cNvSpPr>
            <p:nvPr/>
          </p:nvSpPr>
          <p:spPr bwMode="auto">
            <a:xfrm>
              <a:off x="51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 name="Line 109"/>
            <p:cNvSpPr>
              <a:spLocks noChangeShapeType="1"/>
            </p:cNvSpPr>
            <p:nvPr/>
          </p:nvSpPr>
          <p:spPr bwMode="auto">
            <a:xfrm>
              <a:off x="4368" y="2112"/>
              <a:ext cx="0" cy="57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3" name="Line 110"/>
            <p:cNvSpPr>
              <a:spLocks noChangeShapeType="1"/>
            </p:cNvSpPr>
            <p:nvPr/>
          </p:nvSpPr>
          <p:spPr bwMode="auto">
            <a:xfrm>
              <a:off x="1968" y="2112"/>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 name="Line 111"/>
            <p:cNvSpPr>
              <a:spLocks noChangeShapeType="1"/>
            </p:cNvSpPr>
            <p:nvPr/>
          </p:nvSpPr>
          <p:spPr bwMode="auto">
            <a:xfrm>
              <a:off x="3168" y="2112"/>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5" name="Line 112"/>
            <p:cNvSpPr>
              <a:spLocks noChangeShapeType="1"/>
            </p:cNvSpPr>
            <p:nvPr/>
          </p:nvSpPr>
          <p:spPr bwMode="auto">
            <a:xfrm>
              <a:off x="768" y="2112"/>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6" name="Line 113"/>
            <p:cNvSpPr>
              <a:spLocks noChangeShapeType="1"/>
            </p:cNvSpPr>
            <p:nvPr/>
          </p:nvSpPr>
          <p:spPr bwMode="auto">
            <a:xfrm>
              <a:off x="624" y="2688"/>
              <a:ext cx="37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7" name="Text Box 114"/>
            <p:cNvSpPr txBox="1">
              <a:spLocks noChangeArrowheads="1"/>
            </p:cNvSpPr>
            <p:nvPr/>
          </p:nvSpPr>
          <p:spPr bwMode="auto">
            <a:xfrm>
              <a:off x="192" y="2544"/>
              <a:ext cx="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CLK</a:t>
              </a:r>
            </a:p>
          </p:txBody>
        </p:sp>
        <p:sp>
          <p:nvSpPr>
            <p:cNvPr id="168" name="Text Box 115"/>
            <p:cNvSpPr txBox="1">
              <a:spLocks noChangeArrowheads="1"/>
            </p:cNvSpPr>
            <p:nvPr/>
          </p:nvSpPr>
          <p:spPr bwMode="auto">
            <a:xfrm>
              <a:off x="1044"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FF0</a:t>
              </a:r>
            </a:p>
          </p:txBody>
        </p:sp>
        <p:sp>
          <p:nvSpPr>
            <p:cNvPr id="169" name="Text Box 116"/>
            <p:cNvSpPr txBox="1">
              <a:spLocks noChangeArrowheads="1"/>
            </p:cNvSpPr>
            <p:nvPr/>
          </p:nvSpPr>
          <p:spPr bwMode="auto">
            <a:xfrm>
              <a:off x="2256"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FF1</a:t>
              </a:r>
            </a:p>
          </p:txBody>
        </p:sp>
        <p:sp>
          <p:nvSpPr>
            <p:cNvPr id="170" name="Text Box 117"/>
            <p:cNvSpPr txBox="1">
              <a:spLocks noChangeArrowheads="1"/>
            </p:cNvSpPr>
            <p:nvPr/>
          </p:nvSpPr>
          <p:spPr bwMode="auto">
            <a:xfrm>
              <a:off x="3456"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FF2</a:t>
              </a:r>
            </a:p>
          </p:txBody>
        </p:sp>
        <p:sp>
          <p:nvSpPr>
            <p:cNvPr id="171" name="Text Box 118"/>
            <p:cNvSpPr txBox="1">
              <a:spLocks noChangeArrowheads="1"/>
            </p:cNvSpPr>
            <p:nvPr/>
          </p:nvSpPr>
          <p:spPr bwMode="auto">
            <a:xfrm>
              <a:off x="4668"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FF3</a:t>
              </a:r>
            </a:p>
          </p:txBody>
        </p:sp>
      </p:grpSp>
    </p:spTree>
    <p:extLst>
      <p:ext uri="{BB962C8B-B14F-4D97-AF65-F5344CB8AC3E}">
        <p14:creationId xmlns:p14="http://schemas.microsoft.com/office/powerpoint/2010/main" val="351877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blinds(horizontal)">
                                      <p:cBhvr>
                                        <p:cTn id="7" dur="5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dissolve">
                                      <p:cBhvr>
                                        <p:cTn id="12"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1162050" y="304800"/>
            <a:ext cx="7334250" cy="685800"/>
          </a:xfrm>
        </p:spPr>
        <p:txBody>
          <a:bodyPr/>
          <a:lstStyle/>
          <a:p>
            <a:r>
              <a:rPr lang="zh-CN" altLang="en-US" dirty="0"/>
              <a:t>扭环计数器</a:t>
            </a:r>
            <a:r>
              <a:rPr lang="zh-CN" altLang="en-US" sz="2800" dirty="0"/>
              <a:t>（</a:t>
            </a:r>
            <a:r>
              <a:rPr lang="en-US" altLang="zh-CN" sz="2800" dirty="0"/>
              <a:t>Johnson Counter）</a:t>
            </a:r>
            <a:endParaRPr lang="zh-CN" altLang="en-US" sz="2800" dirty="0"/>
          </a:p>
        </p:txBody>
      </p:sp>
      <p:grpSp>
        <p:nvGrpSpPr>
          <p:cNvPr id="206851" name="Group 3"/>
          <p:cNvGrpSpPr>
            <a:grpSpLocks/>
          </p:cNvGrpSpPr>
          <p:nvPr/>
        </p:nvGrpSpPr>
        <p:grpSpPr bwMode="auto">
          <a:xfrm>
            <a:off x="304800" y="1828800"/>
            <a:ext cx="8305800" cy="1828800"/>
            <a:chOff x="192" y="1152"/>
            <a:chExt cx="5232" cy="1152"/>
          </a:xfrm>
        </p:grpSpPr>
        <p:sp>
          <p:nvSpPr>
            <p:cNvPr id="206852" name="Rectangle 4"/>
            <p:cNvSpPr>
              <a:spLocks noChangeArrowheads="1"/>
            </p:cNvSpPr>
            <p:nvPr/>
          </p:nvSpPr>
          <p:spPr bwMode="auto">
            <a:xfrm>
              <a:off x="912" y="1152"/>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b="1"/>
                <a:t>D        Q</a:t>
              </a:r>
            </a:p>
            <a:p>
              <a:pPr algn="r">
                <a:lnSpc>
                  <a:spcPct val="150000"/>
                </a:lnSpc>
              </a:pPr>
              <a:r>
                <a:rPr lang="en-US" altLang="zh-CN" b="1"/>
                <a:t>  CK   Q</a:t>
              </a:r>
            </a:p>
          </p:txBody>
        </p:sp>
        <p:grpSp>
          <p:nvGrpSpPr>
            <p:cNvPr id="206853" name="Group 5"/>
            <p:cNvGrpSpPr>
              <a:grpSpLocks/>
            </p:cNvGrpSpPr>
            <p:nvPr/>
          </p:nvGrpSpPr>
          <p:grpSpPr bwMode="auto">
            <a:xfrm>
              <a:off x="912" y="1632"/>
              <a:ext cx="96" cy="96"/>
              <a:chOff x="2880" y="2064"/>
              <a:chExt cx="96" cy="192"/>
            </a:xfrm>
          </p:grpSpPr>
          <p:sp>
            <p:nvSpPr>
              <p:cNvPr id="206854" name="Line 6"/>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55" name="Line 7"/>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6856" name="Line 8"/>
            <p:cNvSpPr>
              <a:spLocks noChangeShapeType="1"/>
            </p:cNvSpPr>
            <p:nvPr/>
          </p:nvSpPr>
          <p:spPr bwMode="auto">
            <a:xfrm>
              <a:off x="672" y="134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57" name="Line 9"/>
            <p:cNvSpPr>
              <a:spLocks noChangeShapeType="1"/>
            </p:cNvSpPr>
            <p:nvPr/>
          </p:nvSpPr>
          <p:spPr bwMode="auto">
            <a:xfrm>
              <a:off x="768" y="168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58" name="Line 10"/>
            <p:cNvSpPr>
              <a:spLocks noChangeShapeType="1"/>
            </p:cNvSpPr>
            <p:nvPr/>
          </p:nvSpPr>
          <p:spPr bwMode="auto">
            <a:xfrm>
              <a:off x="1584" y="1344"/>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59" name="Line 11"/>
            <p:cNvSpPr>
              <a:spLocks noChangeShapeType="1"/>
            </p:cNvSpPr>
            <p:nvPr/>
          </p:nvSpPr>
          <p:spPr bwMode="auto">
            <a:xfrm>
              <a:off x="1680" y="168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60" name="Oval 12"/>
            <p:cNvSpPr>
              <a:spLocks noChangeArrowheads="1"/>
            </p:cNvSpPr>
            <p:nvPr/>
          </p:nvSpPr>
          <p:spPr bwMode="auto">
            <a:xfrm>
              <a:off x="1584" y="1632"/>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61" name="Rectangle 13"/>
            <p:cNvSpPr>
              <a:spLocks noChangeArrowheads="1"/>
            </p:cNvSpPr>
            <p:nvPr/>
          </p:nvSpPr>
          <p:spPr bwMode="auto">
            <a:xfrm>
              <a:off x="2112" y="1152"/>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b="1"/>
                <a:t>D        Q</a:t>
              </a:r>
            </a:p>
            <a:p>
              <a:pPr algn="r">
                <a:lnSpc>
                  <a:spcPct val="150000"/>
                </a:lnSpc>
              </a:pPr>
              <a:r>
                <a:rPr lang="en-US" altLang="zh-CN" b="1"/>
                <a:t>  CK   Q</a:t>
              </a:r>
            </a:p>
          </p:txBody>
        </p:sp>
        <p:grpSp>
          <p:nvGrpSpPr>
            <p:cNvPr id="206862" name="Group 14"/>
            <p:cNvGrpSpPr>
              <a:grpSpLocks/>
            </p:cNvGrpSpPr>
            <p:nvPr/>
          </p:nvGrpSpPr>
          <p:grpSpPr bwMode="auto">
            <a:xfrm>
              <a:off x="2112" y="1632"/>
              <a:ext cx="96" cy="96"/>
              <a:chOff x="2880" y="2064"/>
              <a:chExt cx="96" cy="192"/>
            </a:xfrm>
          </p:grpSpPr>
          <p:sp>
            <p:nvSpPr>
              <p:cNvPr id="206863" name="Line 15"/>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64" name="Line 16"/>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6865" name="Line 17"/>
            <p:cNvSpPr>
              <a:spLocks noChangeShapeType="1"/>
            </p:cNvSpPr>
            <p:nvPr/>
          </p:nvSpPr>
          <p:spPr bwMode="auto">
            <a:xfrm>
              <a:off x="1872" y="134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66" name="Line 18"/>
            <p:cNvSpPr>
              <a:spLocks noChangeShapeType="1"/>
            </p:cNvSpPr>
            <p:nvPr/>
          </p:nvSpPr>
          <p:spPr bwMode="auto">
            <a:xfrm>
              <a:off x="1968" y="168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67" name="Line 19"/>
            <p:cNvSpPr>
              <a:spLocks noChangeShapeType="1"/>
            </p:cNvSpPr>
            <p:nvPr/>
          </p:nvSpPr>
          <p:spPr bwMode="auto">
            <a:xfrm>
              <a:off x="2784" y="1344"/>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68" name="Line 20"/>
            <p:cNvSpPr>
              <a:spLocks noChangeShapeType="1"/>
            </p:cNvSpPr>
            <p:nvPr/>
          </p:nvSpPr>
          <p:spPr bwMode="auto">
            <a:xfrm>
              <a:off x="2880" y="168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69" name="Oval 21"/>
            <p:cNvSpPr>
              <a:spLocks noChangeArrowheads="1"/>
            </p:cNvSpPr>
            <p:nvPr/>
          </p:nvSpPr>
          <p:spPr bwMode="auto">
            <a:xfrm>
              <a:off x="2784" y="1632"/>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70" name="Rectangle 22"/>
            <p:cNvSpPr>
              <a:spLocks noChangeArrowheads="1"/>
            </p:cNvSpPr>
            <p:nvPr/>
          </p:nvSpPr>
          <p:spPr bwMode="auto">
            <a:xfrm>
              <a:off x="3312" y="1152"/>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b="1"/>
                <a:t>D        Q</a:t>
              </a:r>
            </a:p>
            <a:p>
              <a:pPr algn="r">
                <a:lnSpc>
                  <a:spcPct val="150000"/>
                </a:lnSpc>
              </a:pPr>
              <a:r>
                <a:rPr lang="en-US" altLang="zh-CN" b="1"/>
                <a:t>  CK   Q</a:t>
              </a:r>
            </a:p>
          </p:txBody>
        </p:sp>
        <p:grpSp>
          <p:nvGrpSpPr>
            <p:cNvPr id="206871" name="Group 23"/>
            <p:cNvGrpSpPr>
              <a:grpSpLocks/>
            </p:cNvGrpSpPr>
            <p:nvPr/>
          </p:nvGrpSpPr>
          <p:grpSpPr bwMode="auto">
            <a:xfrm>
              <a:off x="3312" y="1632"/>
              <a:ext cx="96" cy="96"/>
              <a:chOff x="2880" y="2064"/>
              <a:chExt cx="96" cy="192"/>
            </a:xfrm>
          </p:grpSpPr>
          <p:sp>
            <p:nvSpPr>
              <p:cNvPr id="206872" name="Line 24"/>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73" name="Line 25"/>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6874" name="Line 26"/>
            <p:cNvSpPr>
              <a:spLocks noChangeShapeType="1"/>
            </p:cNvSpPr>
            <p:nvPr/>
          </p:nvSpPr>
          <p:spPr bwMode="auto">
            <a:xfrm>
              <a:off x="3072" y="134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75" name="Line 27"/>
            <p:cNvSpPr>
              <a:spLocks noChangeShapeType="1"/>
            </p:cNvSpPr>
            <p:nvPr/>
          </p:nvSpPr>
          <p:spPr bwMode="auto">
            <a:xfrm>
              <a:off x="3168" y="168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76" name="Line 28"/>
            <p:cNvSpPr>
              <a:spLocks noChangeShapeType="1"/>
            </p:cNvSpPr>
            <p:nvPr/>
          </p:nvSpPr>
          <p:spPr bwMode="auto">
            <a:xfrm>
              <a:off x="3984" y="1344"/>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77" name="Line 29"/>
            <p:cNvSpPr>
              <a:spLocks noChangeShapeType="1"/>
            </p:cNvSpPr>
            <p:nvPr/>
          </p:nvSpPr>
          <p:spPr bwMode="auto">
            <a:xfrm>
              <a:off x="4080" y="168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78" name="Oval 30"/>
            <p:cNvSpPr>
              <a:spLocks noChangeArrowheads="1"/>
            </p:cNvSpPr>
            <p:nvPr/>
          </p:nvSpPr>
          <p:spPr bwMode="auto">
            <a:xfrm>
              <a:off x="3984" y="1632"/>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79" name="Rectangle 31"/>
            <p:cNvSpPr>
              <a:spLocks noChangeArrowheads="1"/>
            </p:cNvSpPr>
            <p:nvPr/>
          </p:nvSpPr>
          <p:spPr bwMode="auto">
            <a:xfrm>
              <a:off x="4512" y="1152"/>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b="1"/>
                <a:t>D        Q</a:t>
              </a:r>
            </a:p>
            <a:p>
              <a:pPr algn="r">
                <a:lnSpc>
                  <a:spcPct val="150000"/>
                </a:lnSpc>
              </a:pPr>
              <a:r>
                <a:rPr lang="en-US" altLang="zh-CN" b="1"/>
                <a:t>  CK   Q</a:t>
              </a:r>
            </a:p>
          </p:txBody>
        </p:sp>
        <p:grpSp>
          <p:nvGrpSpPr>
            <p:cNvPr id="206880" name="Group 32"/>
            <p:cNvGrpSpPr>
              <a:grpSpLocks/>
            </p:cNvGrpSpPr>
            <p:nvPr/>
          </p:nvGrpSpPr>
          <p:grpSpPr bwMode="auto">
            <a:xfrm>
              <a:off x="4512" y="1632"/>
              <a:ext cx="96" cy="96"/>
              <a:chOff x="2880" y="2064"/>
              <a:chExt cx="96" cy="192"/>
            </a:xfrm>
          </p:grpSpPr>
          <p:sp>
            <p:nvSpPr>
              <p:cNvPr id="206881" name="Line 33"/>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82" name="Line 34"/>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6883" name="Line 35"/>
            <p:cNvSpPr>
              <a:spLocks noChangeShapeType="1"/>
            </p:cNvSpPr>
            <p:nvPr/>
          </p:nvSpPr>
          <p:spPr bwMode="auto">
            <a:xfrm>
              <a:off x="4272" y="134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84" name="Line 36"/>
            <p:cNvSpPr>
              <a:spLocks noChangeShapeType="1"/>
            </p:cNvSpPr>
            <p:nvPr/>
          </p:nvSpPr>
          <p:spPr bwMode="auto">
            <a:xfrm>
              <a:off x="4368" y="168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85" name="Line 37"/>
            <p:cNvSpPr>
              <a:spLocks noChangeShapeType="1"/>
            </p:cNvSpPr>
            <p:nvPr/>
          </p:nvSpPr>
          <p:spPr bwMode="auto">
            <a:xfrm>
              <a:off x="5184" y="134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86" name="Line 38"/>
            <p:cNvSpPr>
              <a:spLocks noChangeShapeType="1"/>
            </p:cNvSpPr>
            <p:nvPr/>
          </p:nvSpPr>
          <p:spPr bwMode="auto">
            <a:xfrm>
              <a:off x="5280" y="168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87" name="Oval 39"/>
            <p:cNvSpPr>
              <a:spLocks noChangeArrowheads="1"/>
            </p:cNvSpPr>
            <p:nvPr/>
          </p:nvSpPr>
          <p:spPr bwMode="auto">
            <a:xfrm>
              <a:off x="5184" y="1632"/>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88" name="Line 40"/>
            <p:cNvSpPr>
              <a:spLocks noChangeShapeType="1"/>
            </p:cNvSpPr>
            <p:nvPr/>
          </p:nvSpPr>
          <p:spPr bwMode="auto">
            <a:xfrm>
              <a:off x="4368" y="1680"/>
              <a:ext cx="0" cy="48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89" name="Line 41"/>
            <p:cNvSpPr>
              <a:spLocks noChangeShapeType="1"/>
            </p:cNvSpPr>
            <p:nvPr/>
          </p:nvSpPr>
          <p:spPr bwMode="auto">
            <a:xfrm>
              <a:off x="1968" y="1680"/>
              <a:ext cx="0" cy="480"/>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90" name="Line 42"/>
            <p:cNvSpPr>
              <a:spLocks noChangeShapeType="1"/>
            </p:cNvSpPr>
            <p:nvPr/>
          </p:nvSpPr>
          <p:spPr bwMode="auto">
            <a:xfrm>
              <a:off x="3168" y="1680"/>
              <a:ext cx="0" cy="480"/>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91" name="Line 43"/>
            <p:cNvSpPr>
              <a:spLocks noChangeShapeType="1"/>
            </p:cNvSpPr>
            <p:nvPr/>
          </p:nvSpPr>
          <p:spPr bwMode="auto">
            <a:xfrm>
              <a:off x="768" y="1680"/>
              <a:ext cx="0" cy="480"/>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92" name="Line 44"/>
            <p:cNvSpPr>
              <a:spLocks noChangeShapeType="1"/>
            </p:cNvSpPr>
            <p:nvPr/>
          </p:nvSpPr>
          <p:spPr bwMode="auto">
            <a:xfrm>
              <a:off x="624" y="2160"/>
              <a:ext cx="37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93" name="Text Box 45"/>
            <p:cNvSpPr txBox="1">
              <a:spLocks noChangeArrowheads="1"/>
            </p:cNvSpPr>
            <p:nvPr/>
          </p:nvSpPr>
          <p:spPr bwMode="auto">
            <a:xfrm>
              <a:off x="192" y="2016"/>
              <a:ext cx="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CLK</a:t>
              </a:r>
            </a:p>
          </p:txBody>
        </p:sp>
        <p:sp>
          <p:nvSpPr>
            <p:cNvPr id="206894" name="Text Box 46"/>
            <p:cNvSpPr txBox="1">
              <a:spLocks noChangeArrowheads="1"/>
            </p:cNvSpPr>
            <p:nvPr/>
          </p:nvSpPr>
          <p:spPr bwMode="auto">
            <a:xfrm>
              <a:off x="1044" y="1920"/>
              <a:ext cx="3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FF0</a:t>
              </a:r>
            </a:p>
          </p:txBody>
        </p:sp>
        <p:sp>
          <p:nvSpPr>
            <p:cNvPr id="206895" name="Text Box 47"/>
            <p:cNvSpPr txBox="1">
              <a:spLocks noChangeArrowheads="1"/>
            </p:cNvSpPr>
            <p:nvPr/>
          </p:nvSpPr>
          <p:spPr bwMode="auto">
            <a:xfrm>
              <a:off x="2256" y="1920"/>
              <a:ext cx="3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FF1</a:t>
              </a:r>
            </a:p>
          </p:txBody>
        </p:sp>
        <p:sp>
          <p:nvSpPr>
            <p:cNvPr id="206896" name="Text Box 48"/>
            <p:cNvSpPr txBox="1">
              <a:spLocks noChangeArrowheads="1"/>
            </p:cNvSpPr>
            <p:nvPr/>
          </p:nvSpPr>
          <p:spPr bwMode="auto">
            <a:xfrm>
              <a:off x="3456" y="1920"/>
              <a:ext cx="3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FF2</a:t>
              </a:r>
            </a:p>
          </p:txBody>
        </p:sp>
        <p:sp>
          <p:nvSpPr>
            <p:cNvPr id="206897" name="Text Box 49"/>
            <p:cNvSpPr txBox="1">
              <a:spLocks noChangeArrowheads="1"/>
            </p:cNvSpPr>
            <p:nvPr/>
          </p:nvSpPr>
          <p:spPr bwMode="auto">
            <a:xfrm>
              <a:off x="4668" y="1920"/>
              <a:ext cx="3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FF3</a:t>
              </a:r>
            </a:p>
          </p:txBody>
        </p:sp>
      </p:grpSp>
      <mc:AlternateContent xmlns:mc="http://schemas.openxmlformats.org/markup-compatibility/2006" xmlns:a14="http://schemas.microsoft.com/office/drawing/2010/main">
        <mc:Choice Requires="a14">
          <p:sp>
            <p:nvSpPr>
              <p:cNvPr id="206898" name="Text Box 50"/>
              <p:cNvSpPr txBox="1">
                <a:spLocks noChangeArrowheads="1"/>
              </p:cNvSpPr>
              <p:nvPr/>
            </p:nvSpPr>
            <p:spPr bwMode="auto">
              <a:xfrm>
                <a:off x="79632" y="1066800"/>
                <a:ext cx="1390124" cy="462434"/>
              </a:xfrm>
              <a:prstGeom prst="rect">
                <a:avLst/>
              </a:prstGeom>
              <a:noFill/>
              <a:ln>
                <a:noFill/>
              </a:ln>
              <a:effectLst/>
              <a:extLst>
                <a:ext uri="{909E8E84-426E-40DD-AFC4-6F175D3DCCD1}">
                  <a14:hiddenFill>
                    <a:solidFill>
                      <a:schemeClr val="accent1"/>
                    </a:solidFill>
                  </a14:hiddenFill>
                </a:ext>
                <a:ext uri="{91240B29-F687-4F45-9708-019B960494DF}">
                  <a14:hiddenLine w="19050">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r>
                  <a:rPr lang="en-US" altLang="zh-CN" sz="2400" b="1" dirty="0" smtClean="0">
                    <a:solidFill>
                      <a:srgbClr val="FF0000"/>
                    </a:solidFill>
                    <a:latin typeface="Tahoma" pitchFamily="34" charset="0"/>
                  </a:rPr>
                  <a:t>D</a:t>
                </a:r>
                <a:r>
                  <a:rPr lang="en-US" altLang="zh-CN" sz="2400" b="1" baseline="-25000" dirty="0">
                    <a:solidFill>
                      <a:srgbClr val="FF0000"/>
                    </a:solidFill>
                    <a:latin typeface="Tahoma" pitchFamily="34" charset="0"/>
                  </a:rPr>
                  <a:t>0</a:t>
                </a:r>
                <a:r>
                  <a:rPr lang="en-US" altLang="zh-CN" sz="2400" b="1" dirty="0">
                    <a:solidFill>
                      <a:srgbClr val="FF0000"/>
                    </a:solidFill>
                    <a:latin typeface="Tahoma" pitchFamily="34" charset="0"/>
                  </a:rPr>
                  <a:t> = </a:t>
                </a:r>
                <a14:m>
                  <m:oMath xmlns:m="http://schemas.openxmlformats.org/officeDocument/2006/math">
                    <m:acc>
                      <m:accPr>
                        <m:chr m:val="̅"/>
                        <m:ctrlPr>
                          <a:rPr lang="en-US" altLang="zh-CN" sz="2400" b="1" i="1" smtClean="0">
                            <a:solidFill>
                              <a:srgbClr val="FF0000"/>
                            </a:solidFill>
                            <a:latin typeface="Cambria Math" panose="02040503050406030204" pitchFamily="18" charset="0"/>
                          </a:rPr>
                        </m:ctrlPr>
                      </m:accPr>
                      <m:e>
                        <m:r>
                          <a:rPr lang="en-US" altLang="zh-CN" sz="2400" b="1" i="1" smtClean="0">
                            <a:solidFill>
                              <a:srgbClr val="FF0000"/>
                            </a:solidFill>
                            <a:latin typeface="Cambria Math" panose="02040503050406030204" pitchFamily="18" charset="0"/>
                          </a:rPr>
                          <m:t>𝑸</m:t>
                        </m:r>
                        <m:r>
                          <a:rPr lang="en-US" altLang="zh-CN" sz="2400" b="1" i="1" smtClean="0">
                            <a:solidFill>
                              <a:srgbClr val="FF0000"/>
                            </a:solidFill>
                            <a:latin typeface="Cambria Math" panose="02040503050406030204" pitchFamily="18" charset="0"/>
                          </a:rPr>
                          <m:t>𝟑</m:t>
                        </m:r>
                      </m:e>
                    </m:acc>
                  </m:oMath>
                </a14:m>
                <a:endParaRPr lang="en-US" altLang="zh-CN" sz="2400" b="1" dirty="0">
                  <a:solidFill>
                    <a:srgbClr val="FF0000"/>
                  </a:solidFill>
                  <a:latin typeface="Tahoma" pitchFamily="34" charset="0"/>
                </a:endParaRPr>
              </a:p>
            </p:txBody>
          </p:sp>
        </mc:Choice>
        <mc:Fallback xmlns="">
          <p:sp>
            <p:nvSpPr>
              <p:cNvPr id="206898" name="Text Box 50"/>
              <p:cNvSpPr txBox="1">
                <a:spLocks noRot="1" noChangeAspect="1" noMove="1" noResize="1" noEditPoints="1" noAdjustHandles="1" noChangeArrowheads="1" noChangeShapeType="1" noTextEdit="1"/>
              </p:cNvSpPr>
              <p:nvPr/>
            </p:nvSpPr>
            <p:spPr bwMode="auto">
              <a:xfrm>
                <a:off x="79632" y="1066800"/>
                <a:ext cx="1390124" cy="462434"/>
              </a:xfrm>
              <a:prstGeom prst="rect">
                <a:avLst/>
              </a:prstGeom>
              <a:blipFill rotWithShape="0">
                <a:blip r:embed="rId4"/>
                <a:stretch>
                  <a:fillRect l="-6579" t="-11842" r="-2193" b="-2763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206899" name="Group 51"/>
          <p:cNvGrpSpPr>
            <a:grpSpLocks/>
          </p:cNvGrpSpPr>
          <p:nvPr/>
        </p:nvGrpSpPr>
        <p:grpSpPr bwMode="auto">
          <a:xfrm>
            <a:off x="1066800" y="1524000"/>
            <a:ext cx="7772400" cy="1143000"/>
            <a:chOff x="672" y="1152"/>
            <a:chExt cx="4896" cy="720"/>
          </a:xfrm>
        </p:grpSpPr>
        <p:sp>
          <p:nvSpPr>
            <p:cNvPr id="206900" name="Line 52"/>
            <p:cNvSpPr>
              <a:spLocks noChangeShapeType="1"/>
            </p:cNvSpPr>
            <p:nvPr/>
          </p:nvSpPr>
          <p:spPr bwMode="auto">
            <a:xfrm flipV="1">
              <a:off x="672" y="1152"/>
              <a:ext cx="0" cy="384"/>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901" name="Line 53"/>
            <p:cNvSpPr>
              <a:spLocks noChangeShapeType="1"/>
            </p:cNvSpPr>
            <p:nvPr/>
          </p:nvSpPr>
          <p:spPr bwMode="auto">
            <a:xfrm>
              <a:off x="672" y="1152"/>
              <a:ext cx="4896"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902" name="Line 54"/>
            <p:cNvSpPr>
              <a:spLocks noChangeShapeType="1"/>
            </p:cNvSpPr>
            <p:nvPr/>
          </p:nvSpPr>
          <p:spPr bwMode="auto">
            <a:xfrm flipV="1">
              <a:off x="5568" y="1152"/>
              <a:ext cx="0" cy="72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903" name="Line 55"/>
            <p:cNvSpPr>
              <a:spLocks noChangeShapeType="1"/>
            </p:cNvSpPr>
            <p:nvPr/>
          </p:nvSpPr>
          <p:spPr bwMode="auto">
            <a:xfrm>
              <a:off x="5424" y="1872"/>
              <a:ext cx="144"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6904" name="Oval 56"/>
          <p:cNvSpPr>
            <a:spLocks noChangeArrowheads="1"/>
          </p:cNvSpPr>
          <p:nvPr/>
        </p:nvSpPr>
        <p:spPr bwMode="auto">
          <a:xfrm>
            <a:off x="3886200" y="4114800"/>
            <a:ext cx="838200" cy="609600"/>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0000</a:t>
            </a:r>
          </a:p>
        </p:txBody>
      </p:sp>
      <p:grpSp>
        <p:nvGrpSpPr>
          <p:cNvPr id="206905" name="Group 57"/>
          <p:cNvGrpSpPr>
            <a:grpSpLocks/>
          </p:cNvGrpSpPr>
          <p:nvPr/>
        </p:nvGrpSpPr>
        <p:grpSpPr bwMode="auto">
          <a:xfrm>
            <a:off x="4724400" y="4114800"/>
            <a:ext cx="1295400" cy="609600"/>
            <a:chOff x="1536" y="2448"/>
            <a:chExt cx="816" cy="384"/>
          </a:xfrm>
        </p:grpSpPr>
        <p:sp>
          <p:nvSpPr>
            <p:cNvPr id="206906" name="Oval 58"/>
            <p:cNvSpPr>
              <a:spLocks noChangeArrowheads="1"/>
            </p:cNvSpPr>
            <p:nvPr/>
          </p:nvSpPr>
          <p:spPr bwMode="auto">
            <a:xfrm>
              <a:off x="1824" y="2448"/>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1000</a:t>
              </a:r>
            </a:p>
          </p:txBody>
        </p:sp>
        <p:sp>
          <p:nvSpPr>
            <p:cNvPr id="206907" name="Line 59"/>
            <p:cNvSpPr>
              <a:spLocks noChangeShapeType="1"/>
            </p:cNvSpPr>
            <p:nvPr/>
          </p:nvSpPr>
          <p:spPr bwMode="auto">
            <a:xfrm>
              <a:off x="1536" y="2640"/>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6908" name="Group 60"/>
          <p:cNvGrpSpPr>
            <a:grpSpLocks/>
          </p:cNvGrpSpPr>
          <p:nvPr/>
        </p:nvGrpSpPr>
        <p:grpSpPr bwMode="auto">
          <a:xfrm>
            <a:off x="6019800" y="4114800"/>
            <a:ext cx="1295400" cy="609600"/>
            <a:chOff x="1536" y="2448"/>
            <a:chExt cx="816" cy="384"/>
          </a:xfrm>
        </p:grpSpPr>
        <p:sp>
          <p:nvSpPr>
            <p:cNvPr id="206909" name="Oval 61"/>
            <p:cNvSpPr>
              <a:spLocks noChangeArrowheads="1"/>
            </p:cNvSpPr>
            <p:nvPr/>
          </p:nvSpPr>
          <p:spPr bwMode="auto">
            <a:xfrm>
              <a:off x="1824" y="2448"/>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1100</a:t>
              </a:r>
            </a:p>
          </p:txBody>
        </p:sp>
        <p:sp>
          <p:nvSpPr>
            <p:cNvPr id="206910" name="Line 62"/>
            <p:cNvSpPr>
              <a:spLocks noChangeShapeType="1"/>
            </p:cNvSpPr>
            <p:nvPr/>
          </p:nvSpPr>
          <p:spPr bwMode="auto">
            <a:xfrm>
              <a:off x="1536" y="2640"/>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6911" name="Group 63"/>
          <p:cNvGrpSpPr>
            <a:grpSpLocks/>
          </p:cNvGrpSpPr>
          <p:nvPr/>
        </p:nvGrpSpPr>
        <p:grpSpPr bwMode="auto">
          <a:xfrm>
            <a:off x="7315200" y="4114800"/>
            <a:ext cx="1295400" cy="609600"/>
            <a:chOff x="1536" y="2448"/>
            <a:chExt cx="816" cy="384"/>
          </a:xfrm>
        </p:grpSpPr>
        <p:sp>
          <p:nvSpPr>
            <p:cNvPr id="206912" name="Oval 64"/>
            <p:cNvSpPr>
              <a:spLocks noChangeArrowheads="1"/>
            </p:cNvSpPr>
            <p:nvPr/>
          </p:nvSpPr>
          <p:spPr bwMode="auto">
            <a:xfrm>
              <a:off x="1824" y="2448"/>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1110</a:t>
              </a:r>
            </a:p>
          </p:txBody>
        </p:sp>
        <p:sp>
          <p:nvSpPr>
            <p:cNvPr id="206913" name="Line 65"/>
            <p:cNvSpPr>
              <a:spLocks noChangeShapeType="1"/>
            </p:cNvSpPr>
            <p:nvPr/>
          </p:nvSpPr>
          <p:spPr bwMode="auto">
            <a:xfrm>
              <a:off x="1536" y="2640"/>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6914" name="Group 66"/>
          <p:cNvGrpSpPr>
            <a:grpSpLocks/>
          </p:cNvGrpSpPr>
          <p:nvPr/>
        </p:nvGrpSpPr>
        <p:grpSpPr bwMode="auto">
          <a:xfrm>
            <a:off x="7772400" y="4724400"/>
            <a:ext cx="838200" cy="990600"/>
            <a:chOff x="3888" y="2784"/>
            <a:chExt cx="528" cy="624"/>
          </a:xfrm>
        </p:grpSpPr>
        <p:sp>
          <p:nvSpPr>
            <p:cNvPr id="206915" name="Oval 67"/>
            <p:cNvSpPr>
              <a:spLocks noChangeArrowheads="1"/>
            </p:cNvSpPr>
            <p:nvPr/>
          </p:nvSpPr>
          <p:spPr bwMode="auto">
            <a:xfrm>
              <a:off x="3888" y="3024"/>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1111</a:t>
              </a:r>
            </a:p>
          </p:txBody>
        </p:sp>
        <p:sp>
          <p:nvSpPr>
            <p:cNvPr id="206916" name="Line 68"/>
            <p:cNvSpPr>
              <a:spLocks noChangeShapeType="1"/>
            </p:cNvSpPr>
            <p:nvPr/>
          </p:nvSpPr>
          <p:spPr bwMode="auto">
            <a:xfrm>
              <a:off x="4176" y="2784"/>
              <a:ext cx="0" cy="24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6917" name="Group 69"/>
          <p:cNvGrpSpPr>
            <a:grpSpLocks/>
          </p:cNvGrpSpPr>
          <p:nvPr/>
        </p:nvGrpSpPr>
        <p:grpSpPr bwMode="auto">
          <a:xfrm>
            <a:off x="6477000" y="5105400"/>
            <a:ext cx="1295400" cy="609600"/>
            <a:chOff x="3072" y="3024"/>
            <a:chExt cx="816" cy="384"/>
          </a:xfrm>
        </p:grpSpPr>
        <p:sp>
          <p:nvSpPr>
            <p:cNvPr id="206918" name="Oval 70"/>
            <p:cNvSpPr>
              <a:spLocks noChangeArrowheads="1"/>
            </p:cNvSpPr>
            <p:nvPr/>
          </p:nvSpPr>
          <p:spPr bwMode="auto">
            <a:xfrm>
              <a:off x="3072" y="3024"/>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0111</a:t>
              </a:r>
            </a:p>
          </p:txBody>
        </p:sp>
        <p:sp>
          <p:nvSpPr>
            <p:cNvPr id="206919" name="Line 71"/>
            <p:cNvSpPr>
              <a:spLocks noChangeShapeType="1"/>
            </p:cNvSpPr>
            <p:nvPr/>
          </p:nvSpPr>
          <p:spPr bwMode="auto">
            <a:xfrm flipH="1">
              <a:off x="3600" y="3216"/>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6920" name="Group 72"/>
          <p:cNvGrpSpPr>
            <a:grpSpLocks/>
          </p:cNvGrpSpPr>
          <p:nvPr/>
        </p:nvGrpSpPr>
        <p:grpSpPr bwMode="auto">
          <a:xfrm>
            <a:off x="5181600" y="5105400"/>
            <a:ext cx="1295400" cy="609600"/>
            <a:chOff x="3072" y="3024"/>
            <a:chExt cx="816" cy="384"/>
          </a:xfrm>
        </p:grpSpPr>
        <p:sp>
          <p:nvSpPr>
            <p:cNvPr id="206921" name="Oval 73"/>
            <p:cNvSpPr>
              <a:spLocks noChangeArrowheads="1"/>
            </p:cNvSpPr>
            <p:nvPr/>
          </p:nvSpPr>
          <p:spPr bwMode="auto">
            <a:xfrm>
              <a:off x="3072" y="3024"/>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0011</a:t>
              </a:r>
            </a:p>
          </p:txBody>
        </p:sp>
        <p:sp>
          <p:nvSpPr>
            <p:cNvPr id="206922" name="Line 74"/>
            <p:cNvSpPr>
              <a:spLocks noChangeShapeType="1"/>
            </p:cNvSpPr>
            <p:nvPr/>
          </p:nvSpPr>
          <p:spPr bwMode="auto">
            <a:xfrm flipH="1">
              <a:off x="3600" y="3216"/>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6923" name="Group 75"/>
          <p:cNvGrpSpPr>
            <a:grpSpLocks/>
          </p:cNvGrpSpPr>
          <p:nvPr/>
        </p:nvGrpSpPr>
        <p:grpSpPr bwMode="auto">
          <a:xfrm>
            <a:off x="3886200" y="5105400"/>
            <a:ext cx="1295400" cy="609600"/>
            <a:chOff x="3072" y="3024"/>
            <a:chExt cx="816" cy="384"/>
          </a:xfrm>
        </p:grpSpPr>
        <p:sp>
          <p:nvSpPr>
            <p:cNvPr id="206924" name="Oval 76"/>
            <p:cNvSpPr>
              <a:spLocks noChangeArrowheads="1"/>
            </p:cNvSpPr>
            <p:nvPr/>
          </p:nvSpPr>
          <p:spPr bwMode="auto">
            <a:xfrm>
              <a:off x="3072" y="3024"/>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0001</a:t>
              </a:r>
            </a:p>
          </p:txBody>
        </p:sp>
        <p:sp>
          <p:nvSpPr>
            <p:cNvPr id="206925" name="Line 77"/>
            <p:cNvSpPr>
              <a:spLocks noChangeShapeType="1"/>
            </p:cNvSpPr>
            <p:nvPr/>
          </p:nvSpPr>
          <p:spPr bwMode="auto">
            <a:xfrm flipH="1">
              <a:off x="3600" y="3216"/>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6926" name="Line 78"/>
          <p:cNvSpPr>
            <a:spLocks noChangeShapeType="1"/>
          </p:cNvSpPr>
          <p:nvPr/>
        </p:nvSpPr>
        <p:spPr bwMode="auto">
          <a:xfrm flipV="1">
            <a:off x="4267200" y="4724400"/>
            <a:ext cx="0" cy="3810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06927" name="Group 79"/>
          <p:cNvGrpSpPr>
            <a:grpSpLocks/>
          </p:cNvGrpSpPr>
          <p:nvPr/>
        </p:nvGrpSpPr>
        <p:grpSpPr bwMode="auto">
          <a:xfrm>
            <a:off x="609600" y="3752850"/>
            <a:ext cx="2819400" cy="2724150"/>
            <a:chOff x="3264" y="2326"/>
            <a:chExt cx="1776" cy="1716"/>
          </a:xfrm>
        </p:grpSpPr>
        <p:graphicFrame>
          <p:nvGraphicFramePr>
            <p:cNvPr id="206928" name="Object 80"/>
            <p:cNvGraphicFramePr>
              <a:graphicFrameLocks noChangeAspect="1"/>
            </p:cNvGraphicFramePr>
            <p:nvPr/>
          </p:nvGraphicFramePr>
          <p:xfrm>
            <a:off x="3264" y="2326"/>
            <a:ext cx="1776" cy="1716"/>
          </p:xfrm>
          <a:graphic>
            <a:graphicData uri="http://schemas.openxmlformats.org/presentationml/2006/ole">
              <mc:AlternateContent xmlns:mc="http://schemas.openxmlformats.org/markup-compatibility/2006">
                <mc:Choice xmlns:v="urn:schemas-microsoft-com:vml" Requires="v">
                  <p:oleObj spid="_x0000_s196733" name="Image" r:id="rId5" imgW="1222250" imgH="1182626" progId="Photoshop.Image.7">
                    <p:embed/>
                  </p:oleObj>
                </mc:Choice>
                <mc:Fallback>
                  <p:oleObj name="Image" r:id="rId5" imgW="1222250" imgH="1182626" progId="Photoshop.Image.7">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4" y="2326"/>
                          <a:ext cx="1776" cy="1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6929" name="Text Box 81"/>
            <p:cNvSpPr txBox="1">
              <a:spLocks noChangeArrowheads="1"/>
            </p:cNvSpPr>
            <p:nvPr/>
          </p:nvSpPr>
          <p:spPr bwMode="auto">
            <a:xfrm>
              <a:off x="3914" y="3024"/>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a:solidFill>
                    <a:schemeClr val="accent2"/>
                  </a:solidFill>
                  <a:latin typeface="Tahoma" pitchFamily="34" charset="0"/>
                  <a:ea typeface="黑体" pitchFamily="2" charset="-122"/>
                </a:rPr>
                <a:t>无效</a:t>
              </a:r>
            </a:p>
          </p:txBody>
        </p:sp>
      </p:grpSp>
      <p:sp>
        <p:nvSpPr>
          <p:cNvPr id="206930" name="Text Box 82"/>
          <p:cNvSpPr txBox="1">
            <a:spLocks noChangeArrowheads="1"/>
          </p:cNvSpPr>
          <p:nvPr/>
        </p:nvSpPr>
        <p:spPr bwMode="auto">
          <a:xfrm>
            <a:off x="3995737" y="5834036"/>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ea typeface="黑体" pitchFamily="2" charset="-122"/>
              </a:rPr>
              <a:t>有效的状态循环</a:t>
            </a:r>
          </a:p>
        </p:txBody>
      </p:sp>
      <p:sp>
        <p:nvSpPr>
          <p:cNvPr id="2" name="日期占位符 1"/>
          <p:cNvSpPr>
            <a:spLocks noGrp="1"/>
          </p:cNvSpPr>
          <p:nvPr>
            <p:ph type="dt" sz="half" idx="10"/>
          </p:nvPr>
        </p:nvSpPr>
        <p:spPr/>
        <p:txBody>
          <a:bodyPr/>
          <a:lstStyle/>
          <a:p>
            <a:pPr>
              <a:defRPr/>
            </a:pPr>
            <a:fld id="{6758EBEC-D9F0-4A55-BDAD-B36AC6A6920D}"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14</a:t>
            </a:fld>
            <a:endParaRPr lang="en-US" altLang="zh-CN"/>
          </a:p>
        </p:txBody>
      </p:sp>
      <p:sp>
        <p:nvSpPr>
          <p:cNvPr id="86" name="Text Box 107"/>
          <p:cNvSpPr txBox="1">
            <a:spLocks noChangeArrowheads="1"/>
          </p:cNvSpPr>
          <p:nvPr/>
        </p:nvSpPr>
        <p:spPr bwMode="auto">
          <a:xfrm>
            <a:off x="6028303" y="5698505"/>
            <a:ext cx="2673350" cy="1031875"/>
          </a:xfrm>
          <a:prstGeom prst="rect">
            <a:avLst/>
          </a:prstGeom>
          <a:noFill/>
          <a:ln>
            <a:noFill/>
          </a:ln>
          <a:effectLst/>
          <a:extLst>
            <a:ext uri="{909E8E84-426E-40DD-AFC4-6F175D3DCCD1}">
              <a14:hiddenFill xmlns:a14="http://schemas.microsoft.com/office/drawing/2010/main">
                <a:solidFill>
                  <a:srgbClr val="FFB9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zh-CN" altLang="en-US" sz="2800" b="1" dirty="0">
                <a:solidFill>
                  <a:srgbClr val="FF0000"/>
                </a:solidFill>
                <a:ea typeface="华文新魏" pitchFamily="2" charset="-122"/>
              </a:rPr>
              <a:t>如何得到自校正</a:t>
            </a:r>
          </a:p>
          <a:p>
            <a:pPr>
              <a:lnSpc>
                <a:spcPct val="110000"/>
              </a:lnSpc>
            </a:pPr>
            <a:r>
              <a:rPr lang="zh-CN" altLang="en-US" sz="2800" b="1" dirty="0">
                <a:solidFill>
                  <a:srgbClr val="FF0000"/>
                </a:solidFill>
                <a:ea typeface="华文新魏" pitchFamily="2" charset="-122"/>
              </a:rPr>
              <a:t>的扭环计数器？</a:t>
            </a:r>
          </a:p>
        </p:txBody>
      </p:sp>
    </p:spTree>
    <p:extLst>
      <p:ext uri="{BB962C8B-B14F-4D97-AF65-F5344CB8AC3E}">
        <p14:creationId xmlns:p14="http://schemas.microsoft.com/office/powerpoint/2010/main" val="26013560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6898"/>
                                        </p:tgtEl>
                                        <p:attrNameLst>
                                          <p:attrName>style.visibility</p:attrName>
                                        </p:attrNameLst>
                                      </p:cBhvr>
                                      <p:to>
                                        <p:strVal val="visible"/>
                                      </p:to>
                                    </p:set>
                                    <p:animEffect transition="in" filter="blinds(horizontal)">
                                      <p:cBhvr>
                                        <p:cTn id="7" dur="500"/>
                                        <p:tgtEl>
                                          <p:spTgt spid="20689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6899"/>
                                        </p:tgtEl>
                                        <p:attrNameLst>
                                          <p:attrName>style.visibility</p:attrName>
                                        </p:attrNameLst>
                                      </p:cBhvr>
                                      <p:to>
                                        <p:strVal val="visible"/>
                                      </p:to>
                                    </p:set>
                                    <p:animEffect transition="in" filter="blinds(horizontal)">
                                      <p:cBhvr>
                                        <p:cTn id="12" dur="500"/>
                                        <p:tgtEl>
                                          <p:spTgt spid="2068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6904"/>
                                        </p:tgtEl>
                                        <p:attrNameLst>
                                          <p:attrName>style.visibility</p:attrName>
                                        </p:attrNameLst>
                                      </p:cBhvr>
                                      <p:to>
                                        <p:strVal val="visible"/>
                                      </p:to>
                                    </p:set>
                                    <p:animEffect transition="in" filter="blinds(horizontal)">
                                      <p:cBhvr>
                                        <p:cTn id="17" dur="500"/>
                                        <p:tgtEl>
                                          <p:spTgt spid="2069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06905"/>
                                        </p:tgtEl>
                                        <p:attrNameLst>
                                          <p:attrName>style.visibility</p:attrName>
                                        </p:attrNameLst>
                                      </p:cBhvr>
                                      <p:to>
                                        <p:strVal val="visible"/>
                                      </p:to>
                                    </p:set>
                                    <p:animEffect transition="in" filter="blinds(horizontal)">
                                      <p:cBhvr>
                                        <p:cTn id="22" dur="500"/>
                                        <p:tgtEl>
                                          <p:spTgt spid="2069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06908"/>
                                        </p:tgtEl>
                                        <p:attrNameLst>
                                          <p:attrName>style.visibility</p:attrName>
                                        </p:attrNameLst>
                                      </p:cBhvr>
                                      <p:to>
                                        <p:strVal val="visible"/>
                                      </p:to>
                                    </p:set>
                                    <p:animEffect transition="in" filter="blinds(horizontal)">
                                      <p:cBhvr>
                                        <p:cTn id="27" dur="500"/>
                                        <p:tgtEl>
                                          <p:spTgt spid="20690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06911"/>
                                        </p:tgtEl>
                                        <p:attrNameLst>
                                          <p:attrName>style.visibility</p:attrName>
                                        </p:attrNameLst>
                                      </p:cBhvr>
                                      <p:to>
                                        <p:strVal val="visible"/>
                                      </p:to>
                                    </p:set>
                                    <p:animEffect transition="in" filter="blinds(horizontal)">
                                      <p:cBhvr>
                                        <p:cTn id="32" dur="500"/>
                                        <p:tgtEl>
                                          <p:spTgt spid="2069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06914"/>
                                        </p:tgtEl>
                                        <p:attrNameLst>
                                          <p:attrName>style.visibility</p:attrName>
                                        </p:attrNameLst>
                                      </p:cBhvr>
                                      <p:to>
                                        <p:strVal val="visible"/>
                                      </p:to>
                                    </p:set>
                                    <p:animEffect transition="in" filter="blinds(horizontal)">
                                      <p:cBhvr>
                                        <p:cTn id="37" dur="500"/>
                                        <p:tgtEl>
                                          <p:spTgt spid="20691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06917"/>
                                        </p:tgtEl>
                                        <p:attrNameLst>
                                          <p:attrName>style.visibility</p:attrName>
                                        </p:attrNameLst>
                                      </p:cBhvr>
                                      <p:to>
                                        <p:strVal val="visible"/>
                                      </p:to>
                                    </p:set>
                                    <p:animEffect transition="in" filter="blinds(horizontal)">
                                      <p:cBhvr>
                                        <p:cTn id="42" dur="500"/>
                                        <p:tgtEl>
                                          <p:spTgt spid="20691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06920"/>
                                        </p:tgtEl>
                                        <p:attrNameLst>
                                          <p:attrName>style.visibility</p:attrName>
                                        </p:attrNameLst>
                                      </p:cBhvr>
                                      <p:to>
                                        <p:strVal val="visible"/>
                                      </p:to>
                                    </p:set>
                                    <p:animEffect transition="in" filter="blinds(horizontal)">
                                      <p:cBhvr>
                                        <p:cTn id="47" dur="500"/>
                                        <p:tgtEl>
                                          <p:spTgt spid="20692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06923"/>
                                        </p:tgtEl>
                                        <p:attrNameLst>
                                          <p:attrName>style.visibility</p:attrName>
                                        </p:attrNameLst>
                                      </p:cBhvr>
                                      <p:to>
                                        <p:strVal val="visible"/>
                                      </p:to>
                                    </p:set>
                                    <p:animEffect transition="in" filter="blinds(horizontal)">
                                      <p:cBhvr>
                                        <p:cTn id="52" dur="500"/>
                                        <p:tgtEl>
                                          <p:spTgt spid="20692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06926"/>
                                        </p:tgtEl>
                                        <p:attrNameLst>
                                          <p:attrName>style.visibility</p:attrName>
                                        </p:attrNameLst>
                                      </p:cBhvr>
                                      <p:to>
                                        <p:strVal val="visible"/>
                                      </p:to>
                                    </p:set>
                                    <p:animEffect transition="in" filter="blinds(horizontal)">
                                      <p:cBhvr>
                                        <p:cTn id="57" dur="500"/>
                                        <p:tgtEl>
                                          <p:spTgt spid="20692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06930"/>
                                        </p:tgtEl>
                                        <p:attrNameLst>
                                          <p:attrName>style.visibility</p:attrName>
                                        </p:attrNameLst>
                                      </p:cBhvr>
                                      <p:to>
                                        <p:strVal val="visible"/>
                                      </p:to>
                                    </p:set>
                                    <p:animEffect transition="in" filter="blinds(horizontal)">
                                      <p:cBhvr>
                                        <p:cTn id="62" dur="500"/>
                                        <p:tgtEl>
                                          <p:spTgt spid="20693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206927"/>
                                        </p:tgtEl>
                                        <p:attrNameLst>
                                          <p:attrName>style.visibility</p:attrName>
                                        </p:attrNameLst>
                                      </p:cBhvr>
                                      <p:to>
                                        <p:strVal val="visible"/>
                                      </p:to>
                                    </p:set>
                                    <p:animEffect transition="in" filter="blinds(horizontal)">
                                      <p:cBhvr>
                                        <p:cTn id="67" dur="500"/>
                                        <p:tgtEl>
                                          <p:spTgt spid="206927"/>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86"/>
                                        </p:tgtEl>
                                        <p:attrNameLst>
                                          <p:attrName>style.visibility</p:attrName>
                                        </p:attrNameLst>
                                      </p:cBhvr>
                                      <p:to>
                                        <p:strVal val="visible"/>
                                      </p:to>
                                    </p:set>
                                    <p:animEffect transition="in" filter="blinds(horizontal)">
                                      <p:cBhvr>
                                        <p:cTn id="72"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98" grpId="0" autoUpdateAnimBg="0"/>
      <p:bldP spid="206904" grpId="0" animBg="1" autoUpdateAnimBg="0"/>
      <p:bldP spid="206926" grpId="0" animBg="1"/>
      <p:bldP spid="206930" grpId="0" autoUpdateAnimBg="0"/>
      <p:bldP spid="8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1970" name="Group 2"/>
          <p:cNvGrpSpPr>
            <a:grpSpLocks/>
          </p:cNvGrpSpPr>
          <p:nvPr/>
        </p:nvGrpSpPr>
        <p:grpSpPr bwMode="auto">
          <a:xfrm>
            <a:off x="1412032" y="3810000"/>
            <a:ext cx="4764090" cy="2498725"/>
            <a:chOff x="1104" y="2400"/>
            <a:chExt cx="3001" cy="1574"/>
          </a:xfrm>
        </p:grpSpPr>
        <p:grpSp>
          <p:nvGrpSpPr>
            <p:cNvPr id="211971" name="Group 3"/>
            <p:cNvGrpSpPr>
              <a:grpSpLocks/>
            </p:cNvGrpSpPr>
            <p:nvPr/>
          </p:nvGrpSpPr>
          <p:grpSpPr bwMode="auto">
            <a:xfrm>
              <a:off x="1104" y="2400"/>
              <a:ext cx="1536" cy="1536"/>
              <a:chOff x="1056" y="2400"/>
              <a:chExt cx="1536" cy="1536"/>
            </a:xfrm>
          </p:grpSpPr>
          <p:sp>
            <p:nvSpPr>
              <p:cNvPr id="211972" name="Rectangle 4"/>
              <p:cNvSpPr>
                <a:spLocks noChangeArrowheads="1"/>
              </p:cNvSpPr>
              <p:nvPr/>
            </p:nvSpPr>
            <p:spPr bwMode="auto">
              <a:xfrm>
                <a:off x="1440" y="2400"/>
                <a:ext cx="384" cy="384"/>
              </a:xfrm>
              <a:prstGeom prst="rect">
                <a:avLst/>
              </a:prstGeom>
              <a:noFill/>
              <a:ln>
                <a:noFill/>
              </a:ln>
              <a:effectLst/>
              <a:extLst>
                <a:ext uri="{909E8E84-426E-40DD-AFC4-6F175D3DCCD1}">
                  <a14:hiddenFill xmlns:a14="http://schemas.microsoft.com/office/drawing/2010/main">
                    <a:solidFill>
                      <a:srgbClr val="FFB9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ahoma" pitchFamily="34" charset="0"/>
                  </a:rPr>
                  <a:t>d</a:t>
                </a:r>
              </a:p>
            </p:txBody>
          </p:sp>
          <p:sp>
            <p:nvSpPr>
              <p:cNvPr id="211973" name="Rectangle 5"/>
              <p:cNvSpPr>
                <a:spLocks noChangeArrowheads="1"/>
              </p:cNvSpPr>
              <p:nvPr/>
            </p:nvSpPr>
            <p:spPr bwMode="auto">
              <a:xfrm>
                <a:off x="1056" y="3552"/>
                <a:ext cx="384" cy="384"/>
              </a:xfrm>
              <a:prstGeom prst="rect">
                <a:avLst/>
              </a:prstGeom>
              <a:noFill/>
              <a:ln>
                <a:noFill/>
              </a:ln>
              <a:effectLst/>
              <a:extLst>
                <a:ext uri="{909E8E84-426E-40DD-AFC4-6F175D3DCCD1}">
                  <a14:hiddenFill xmlns:a14="http://schemas.microsoft.com/office/drawing/2010/main">
                    <a:solidFill>
                      <a:srgbClr val="FFB9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ahoma" pitchFamily="34" charset="0"/>
                  </a:rPr>
                  <a:t>d</a:t>
                </a:r>
              </a:p>
            </p:txBody>
          </p:sp>
          <p:sp>
            <p:nvSpPr>
              <p:cNvPr id="211974" name="Rectangle 6"/>
              <p:cNvSpPr>
                <a:spLocks noChangeArrowheads="1"/>
              </p:cNvSpPr>
              <p:nvPr/>
            </p:nvSpPr>
            <p:spPr bwMode="auto">
              <a:xfrm>
                <a:off x="1440" y="3552"/>
                <a:ext cx="384" cy="384"/>
              </a:xfrm>
              <a:prstGeom prst="rect">
                <a:avLst/>
              </a:prstGeom>
              <a:noFill/>
              <a:ln>
                <a:noFill/>
              </a:ln>
              <a:effectLst/>
              <a:extLst>
                <a:ext uri="{909E8E84-426E-40DD-AFC4-6F175D3DCCD1}">
                  <a14:hiddenFill xmlns:a14="http://schemas.microsoft.com/office/drawing/2010/main">
                    <a:solidFill>
                      <a:srgbClr val="FFB9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ahoma" pitchFamily="34" charset="0"/>
                  </a:rPr>
                  <a:t>d</a:t>
                </a:r>
              </a:p>
            </p:txBody>
          </p:sp>
          <p:sp>
            <p:nvSpPr>
              <p:cNvPr id="211975" name="Rectangle 7"/>
              <p:cNvSpPr>
                <a:spLocks noChangeArrowheads="1"/>
              </p:cNvSpPr>
              <p:nvPr/>
            </p:nvSpPr>
            <p:spPr bwMode="auto">
              <a:xfrm>
                <a:off x="2208" y="3552"/>
                <a:ext cx="384" cy="384"/>
              </a:xfrm>
              <a:prstGeom prst="rect">
                <a:avLst/>
              </a:prstGeom>
              <a:noFill/>
              <a:ln>
                <a:noFill/>
              </a:ln>
              <a:effectLst/>
              <a:extLst>
                <a:ext uri="{909E8E84-426E-40DD-AFC4-6F175D3DCCD1}">
                  <a14:hiddenFill xmlns:a14="http://schemas.microsoft.com/office/drawing/2010/main">
                    <a:solidFill>
                      <a:srgbClr val="FFB9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ahoma" pitchFamily="34" charset="0"/>
                  </a:rPr>
                  <a:t>d</a:t>
                </a:r>
              </a:p>
            </p:txBody>
          </p:sp>
          <p:sp>
            <p:nvSpPr>
              <p:cNvPr id="211976" name="Rectangle 8"/>
              <p:cNvSpPr>
                <a:spLocks noChangeArrowheads="1"/>
              </p:cNvSpPr>
              <p:nvPr/>
            </p:nvSpPr>
            <p:spPr bwMode="auto">
              <a:xfrm>
                <a:off x="2208" y="3168"/>
                <a:ext cx="384" cy="384"/>
              </a:xfrm>
              <a:prstGeom prst="rect">
                <a:avLst/>
              </a:prstGeom>
              <a:noFill/>
              <a:ln>
                <a:noFill/>
              </a:ln>
              <a:effectLst/>
              <a:extLst>
                <a:ext uri="{909E8E84-426E-40DD-AFC4-6F175D3DCCD1}">
                  <a14:hiddenFill xmlns:a14="http://schemas.microsoft.com/office/drawing/2010/main">
                    <a:solidFill>
                      <a:srgbClr val="FFB9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ahoma" pitchFamily="34" charset="0"/>
                  </a:rPr>
                  <a:t>d</a:t>
                </a:r>
              </a:p>
            </p:txBody>
          </p:sp>
          <p:sp>
            <p:nvSpPr>
              <p:cNvPr id="211977" name="Rectangle 9"/>
              <p:cNvSpPr>
                <a:spLocks noChangeArrowheads="1"/>
              </p:cNvSpPr>
              <p:nvPr/>
            </p:nvSpPr>
            <p:spPr bwMode="auto">
              <a:xfrm>
                <a:off x="1824" y="2784"/>
                <a:ext cx="384" cy="384"/>
              </a:xfrm>
              <a:prstGeom prst="rect">
                <a:avLst/>
              </a:prstGeom>
              <a:noFill/>
              <a:ln>
                <a:noFill/>
              </a:ln>
              <a:effectLst/>
              <a:extLst>
                <a:ext uri="{909E8E84-426E-40DD-AFC4-6F175D3DCCD1}">
                  <a14:hiddenFill xmlns:a14="http://schemas.microsoft.com/office/drawing/2010/main">
                    <a:solidFill>
                      <a:srgbClr val="FFB9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ahoma" pitchFamily="34" charset="0"/>
                  </a:rPr>
                  <a:t>d</a:t>
                </a:r>
              </a:p>
            </p:txBody>
          </p:sp>
          <p:sp>
            <p:nvSpPr>
              <p:cNvPr id="211978" name="Rectangle 10"/>
              <p:cNvSpPr>
                <a:spLocks noChangeArrowheads="1"/>
              </p:cNvSpPr>
              <p:nvPr/>
            </p:nvSpPr>
            <p:spPr bwMode="auto">
              <a:xfrm>
                <a:off x="2208" y="2784"/>
                <a:ext cx="384" cy="384"/>
              </a:xfrm>
              <a:prstGeom prst="rect">
                <a:avLst/>
              </a:prstGeom>
              <a:noFill/>
              <a:ln>
                <a:noFill/>
              </a:ln>
              <a:effectLst/>
              <a:extLst>
                <a:ext uri="{909E8E84-426E-40DD-AFC4-6F175D3DCCD1}">
                  <a14:hiddenFill xmlns:a14="http://schemas.microsoft.com/office/drawing/2010/main">
                    <a:solidFill>
                      <a:srgbClr val="FFB9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ahoma" pitchFamily="34" charset="0"/>
                  </a:rPr>
                  <a:t>d</a:t>
                </a:r>
              </a:p>
            </p:txBody>
          </p:sp>
          <p:sp>
            <p:nvSpPr>
              <p:cNvPr id="211979" name="Rectangle 11"/>
              <p:cNvSpPr>
                <a:spLocks noChangeArrowheads="1"/>
              </p:cNvSpPr>
              <p:nvPr/>
            </p:nvSpPr>
            <p:spPr bwMode="auto">
              <a:xfrm>
                <a:off x="1440" y="2784"/>
                <a:ext cx="384" cy="384"/>
              </a:xfrm>
              <a:prstGeom prst="rect">
                <a:avLst/>
              </a:prstGeom>
              <a:noFill/>
              <a:ln>
                <a:noFill/>
              </a:ln>
              <a:effectLst/>
              <a:extLst>
                <a:ext uri="{909E8E84-426E-40DD-AFC4-6F175D3DCCD1}">
                  <a14:hiddenFill xmlns:a14="http://schemas.microsoft.com/office/drawing/2010/main">
                    <a:solidFill>
                      <a:srgbClr val="FFB9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ahoma" pitchFamily="34" charset="0"/>
                  </a:rPr>
                  <a:t>d</a:t>
                </a:r>
              </a:p>
            </p:txBody>
          </p:sp>
        </p:grpSp>
        <p:sp>
          <p:nvSpPr>
            <p:cNvPr id="211980" name="Text Box 12"/>
            <p:cNvSpPr txBox="1">
              <a:spLocks noChangeArrowheads="1"/>
            </p:cNvSpPr>
            <p:nvPr/>
          </p:nvSpPr>
          <p:spPr bwMode="auto">
            <a:xfrm>
              <a:off x="2904" y="3741"/>
              <a:ext cx="120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ea typeface="黑体" pitchFamily="2" charset="-122"/>
                </a:rPr>
                <a:t>最小</a:t>
              </a:r>
              <a:r>
                <a:rPr lang="zh-CN" altLang="en-US" b="1" dirty="0" smtClean="0">
                  <a:ea typeface="黑体" pitchFamily="2" charset="-122"/>
                </a:rPr>
                <a:t>成本</a:t>
              </a:r>
              <a:r>
                <a:rPr lang="en-US" altLang="zh-CN" b="1" dirty="0" smtClean="0">
                  <a:ea typeface="黑体" pitchFamily="2" charset="-122"/>
                </a:rPr>
                <a:t>D0=Q3’</a:t>
              </a:r>
              <a:endParaRPr lang="zh-CN" altLang="en-US" b="1" dirty="0">
                <a:ea typeface="黑体" pitchFamily="2" charset="-122"/>
              </a:endParaRPr>
            </a:p>
          </p:txBody>
        </p:sp>
        <p:cxnSp>
          <p:nvCxnSpPr>
            <p:cNvPr id="211981" name="AutoShape 13"/>
            <p:cNvCxnSpPr>
              <a:cxnSpLocks noChangeShapeType="1"/>
              <a:stCxn id="211980" idx="1"/>
              <a:endCxn id="211975" idx="3"/>
            </p:cNvCxnSpPr>
            <p:nvPr/>
          </p:nvCxnSpPr>
          <p:spPr bwMode="auto">
            <a:xfrm flipH="1" flipV="1">
              <a:off x="2640" y="3744"/>
              <a:ext cx="264" cy="114"/>
            </a:xfrm>
            <a:prstGeom prst="straightConnector1">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11982" name="Rectangle 14"/>
          <p:cNvSpPr>
            <a:spLocks noGrp="1" noChangeArrowheads="1"/>
          </p:cNvSpPr>
          <p:nvPr>
            <p:ph type="title"/>
          </p:nvPr>
        </p:nvSpPr>
        <p:spPr>
          <a:xfrm>
            <a:off x="1060656" y="16382"/>
            <a:ext cx="6905625" cy="742950"/>
          </a:xfrm>
        </p:spPr>
        <p:txBody>
          <a:bodyPr/>
          <a:lstStyle/>
          <a:p>
            <a:r>
              <a:rPr lang="zh-CN" altLang="en-US"/>
              <a:t>自校正设计</a:t>
            </a:r>
          </a:p>
        </p:txBody>
      </p:sp>
      <p:sp>
        <p:nvSpPr>
          <p:cNvPr id="211983" name="Text Box 15"/>
          <p:cNvSpPr txBox="1">
            <a:spLocks noChangeArrowheads="1"/>
          </p:cNvSpPr>
          <p:nvPr/>
        </p:nvSpPr>
        <p:spPr bwMode="auto">
          <a:xfrm>
            <a:off x="142150" y="1170240"/>
            <a:ext cx="28889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solidFill>
                  <a:schemeClr val="hlink"/>
                </a:solidFill>
                <a:latin typeface="Tahoma" pitchFamily="34" charset="0"/>
                <a:ea typeface="黑体" pitchFamily="2" charset="-122"/>
              </a:rPr>
              <a:t>1、确定有效的状态循环</a:t>
            </a:r>
          </a:p>
        </p:txBody>
      </p:sp>
      <p:sp>
        <p:nvSpPr>
          <p:cNvPr id="211984" name="Text Box 16"/>
          <p:cNvSpPr txBox="1">
            <a:spLocks noChangeArrowheads="1"/>
          </p:cNvSpPr>
          <p:nvPr/>
        </p:nvSpPr>
        <p:spPr bwMode="auto">
          <a:xfrm>
            <a:off x="61302" y="1598841"/>
            <a:ext cx="3961341"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zh-CN" altLang="en-US" sz="2000" dirty="0">
                <a:solidFill>
                  <a:schemeClr val="hlink"/>
                </a:solidFill>
                <a:latin typeface="Tahoma" pitchFamily="34" charset="0"/>
                <a:ea typeface="黑体" pitchFamily="2" charset="-122"/>
              </a:rPr>
              <a:t>2、对无效</a:t>
            </a:r>
            <a:r>
              <a:rPr lang="zh-CN" altLang="en-US" sz="2000" dirty="0" smtClean="0">
                <a:solidFill>
                  <a:schemeClr val="hlink"/>
                </a:solidFill>
                <a:latin typeface="Tahoma" pitchFamily="34" charset="0"/>
                <a:ea typeface="黑体" pitchFamily="2" charset="-122"/>
              </a:rPr>
              <a:t>状态的反馈进行</a:t>
            </a:r>
            <a:r>
              <a:rPr lang="zh-CN" altLang="en-US" sz="2000" dirty="0">
                <a:solidFill>
                  <a:schemeClr val="hlink"/>
                </a:solidFill>
                <a:latin typeface="Tahoma" pitchFamily="34" charset="0"/>
                <a:ea typeface="黑体" pitchFamily="2" charset="-122"/>
              </a:rPr>
              <a:t>处理，</a:t>
            </a:r>
          </a:p>
          <a:p>
            <a:pPr>
              <a:lnSpc>
                <a:spcPct val="130000"/>
              </a:lnSpc>
            </a:pPr>
            <a:r>
              <a:rPr lang="zh-CN" altLang="en-US" sz="2000" dirty="0">
                <a:solidFill>
                  <a:schemeClr val="hlink"/>
                </a:solidFill>
                <a:latin typeface="Tahoma" pitchFamily="34" charset="0"/>
                <a:ea typeface="黑体" pitchFamily="2" charset="-122"/>
              </a:rPr>
              <a:t>   使其进入</a:t>
            </a:r>
            <a:r>
              <a:rPr lang="zh-CN" altLang="en-US" sz="2000" dirty="0" smtClean="0">
                <a:solidFill>
                  <a:schemeClr val="hlink"/>
                </a:solidFill>
                <a:latin typeface="Tahoma" pitchFamily="34" charset="0"/>
                <a:ea typeface="黑体" pitchFamily="2" charset="-122"/>
              </a:rPr>
              <a:t>有效</a:t>
            </a:r>
            <a:r>
              <a:rPr lang="zh-CN" altLang="en-US" sz="2000" dirty="0">
                <a:solidFill>
                  <a:schemeClr val="hlink"/>
                </a:solidFill>
                <a:latin typeface="Tahoma" pitchFamily="34" charset="0"/>
                <a:ea typeface="黑体" pitchFamily="2" charset="-122"/>
              </a:rPr>
              <a:t>状态</a:t>
            </a:r>
            <a:r>
              <a:rPr lang="zh-CN" altLang="en-US" sz="2000" dirty="0" smtClean="0">
                <a:solidFill>
                  <a:schemeClr val="hlink"/>
                </a:solidFill>
                <a:latin typeface="Tahoma" pitchFamily="34" charset="0"/>
                <a:ea typeface="黑体" pitchFamily="2" charset="-122"/>
              </a:rPr>
              <a:t>循环</a:t>
            </a:r>
            <a:r>
              <a:rPr lang="zh-CN" altLang="en-US" sz="2000" dirty="0">
                <a:solidFill>
                  <a:schemeClr val="hlink"/>
                </a:solidFill>
                <a:latin typeface="Tahoma" pitchFamily="34" charset="0"/>
                <a:ea typeface="黑体" pitchFamily="2" charset="-122"/>
              </a:rPr>
              <a:t>。</a:t>
            </a:r>
          </a:p>
        </p:txBody>
      </p:sp>
      <p:sp>
        <p:nvSpPr>
          <p:cNvPr id="211985" name="Text Box 17"/>
          <p:cNvSpPr txBox="1">
            <a:spLocks noChangeArrowheads="1"/>
          </p:cNvSpPr>
          <p:nvPr/>
        </p:nvSpPr>
        <p:spPr bwMode="auto">
          <a:xfrm>
            <a:off x="4612481" y="1128348"/>
            <a:ext cx="173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t>Q0 Q1 Q2 Q3</a:t>
            </a:r>
          </a:p>
        </p:txBody>
      </p:sp>
      <p:grpSp>
        <p:nvGrpSpPr>
          <p:cNvPr id="211986" name="Group 18"/>
          <p:cNvGrpSpPr>
            <a:grpSpLocks/>
          </p:cNvGrpSpPr>
          <p:nvPr/>
        </p:nvGrpSpPr>
        <p:grpSpPr bwMode="auto">
          <a:xfrm>
            <a:off x="1412032" y="3810000"/>
            <a:ext cx="2438400" cy="2438400"/>
            <a:chOff x="1056" y="2400"/>
            <a:chExt cx="1536" cy="1536"/>
          </a:xfrm>
        </p:grpSpPr>
        <p:sp>
          <p:nvSpPr>
            <p:cNvPr id="211987" name="Rectangle 19"/>
            <p:cNvSpPr>
              <a:spLocks noChangeArrowheads="1"/>
            </p:cNvSpPr>
            <p:nvPr/>
          </p:nvSpPr>
          <p:spPr bwMode="auto">
            <a:xfrm>
              <a:off x="1056" y="2400"/>
              <a:ext cx="384" cy="384"/>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rgbClr val="0070C0"/>
                  </a:solidFill>
                  <a:latin typeface="Tahoma" pitchFamily="34" charset="0"/>
                </a:rPr>
                <a:t>1</a:t>
              </a:r>
            </a:p>
          </p:txBody>
        </p:sp>
        <p:sp>
          <p:nvSpPr>
            <p:cNvPr id="211988" name="Rectangle 20"/>
            <p:cNvSpPr>
              <a:spLocks noChangeArrowheads="1"/>
            </p:cNvSpPr>
            <p:nvPr/>
          </p:nvSpPr>
          <p:spPr bwMode="auto">
            <a:xfrm>
              <a:off x="2208" y="2400"/>
              <a:ext cx="384" cy="384"/>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70C0"/>
                  </a:solidFill>
                  <a:latin typeface="Tahoma" pitchFamily="34" charset="0"/>
                </a:rPr>
                <a:t>1</a:t>
              </a:r>
            </a:p>
          </p:txBody>
        </p:sp>
        <p:sp>
          <p:nvSpPr>
            <p:cNvPr id="211989" name="Rectangle 21"/>
            <p:cNvSpPr>
              <a:spLocks noChangeArrowheads="1"/>
            </p:cNvSpPr>
            <p:nvPr/>
          </p:nvSpPr>
          <p:spPr bwMode="auto">
            <a:xfrm>
              <a:off x="1824" y="2400"/>
              <a:ext cx="384" cy="384"/>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70C0"/>
                  </a:solidFill>
                  <a:latin typeface="Tahoma" pitchFamily="34" charset="0"/>
                </a:rPr>
                <a:t>1</a:t>
              </a:r>
            </a:p>
          </p:txBody>
        </p:sp>
        <p:sp>
          <p:nvSpPr>
            <p:cNvPr id="211990" name="Rectangle 22"/>
            <p:cNvSpPr>
              <a:spLocks noChangeArrowheads="1"/>
            </p:cNvSpPr>
            <p:nvPr/>
          </p:nvSpPr>
          <p:spPr bwMode="auto">
            <a:xfrm>
              <a:off x="1824" y="3552"/>
              <a:ext cx="384" cy="384"/>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70C0"/>
                  </a:solidFill>
                  <a:latin typeface="Tahoma" pitchFamily="34" charset="0"/>
                </a:rPr>
                <a:t>1</a:t>
              </a:r>
            </a:p>
          </p:txBody>
        </p:sp>
        <p:sp>
          <p:nvSpPr>
            <p:cNvPr id="211991" name="Rectangle 23"/>
            <p:cNvSpPr>
              <a:spLocks noChangeArrowheads="1"/>
            </p:cNvSpPr>
            <p:nvPr/>
          </p:nvSpPr>
          <p:spPr bwMode="auto">
            <a:xfrm>
              <a:off x="1824" y="3168"/>
              <a:ext cx="384" cy="384"/>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70C0"/>
                  </a:solidFill>
                  <a:latin typeface="Tahoma" pitchFamily="34" charset="0"/>
                </a:rPr>
                <a:t>0</a:t>
              </a:r>
            </a:p>
          </p:txBody>
        </p:sp>
        <p:sp>
          <p:nvSpPr>
            <p:cNvPr id="211992" name="Rectangle 24"/>
            <p:cNvSpPr>
              <a:spLocks noChangeArrowheads="1"/>
            </p:cNvSpPr>
            <p:nvPr/>
          </p:nvSpPr>
          <p:spPr bwMode="auto">
            <a:xfrm>
              <a:off x="1440" y="3168"/>
              <a:ext cx="384" cy="384"/>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70C0"/>
                  </a:solidFill>
                  <a:latin typeface="Tahoma" pitchFamily="34" charset="0"/>
                </a:rPr>
                <a:t>0</a:t>
              </a:r>
            </a:p>
          </p:txBody>
        </p:sp>
        <p:sp>
          <p:nvSpPr>
            <p:cNvPr id="211993" name="Rectangle 25"/>
            <p:cNvSpPr>
              <a:spLocks noChangeArrowheads="1"/>
            </p:cNvSpPr>
            <p:nvPr/>
          </p:nvSpPr>
          <p:spPr bwMode="auto">
            <a:xfrm>
              <a:off x="1056" y="3168"/>
              <a:ext cx="384" cy="384"/>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rgbClr val="0070C0"/>
                  </a:solidFill>
                  <a:latin typeface="Tahoma" pitchFamily="34" charset="0"/>
                </a:rPr>
                <a:t>0</a:t>
              </a:r>
            </a:p>
          </p:txBody>
        </p:sp>
        <p:sp>
          <p:nvSpPr>
            <p:cNvPr id="211994" name="Rectangle 26"/>
            <p:cNvSpPr>
              <a:spLocks noChangeArrowheads="1"/>
            </p:cNvSpPr>
            <p:nvPr/>
          </p:nvSpPr>
          <p:spPr bwMode="auto">
            <a:xfrm>
              <a:off x="1056" y="2784"/>
              <a:ext cx="384" cy="384"/>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rgbClr val="0070C0"/>
                  </a:solidFill>
                  <a:latin typeface="Tahoma" pitchFamily="34" charset="0"/>
                </a:rPr>
                <a:t>0</a:t>
              </a:r>
            </a:p>
          </p:txBody>
        </p:sp>
      </p:grpSp>
      <p:grpSp>
        <p:nvGrpSpPr>
          <p:cNvPr id="211995" name="Group 27"/>
          <p:cNvGrpSpPr>
            <a:grpSpLocks/>
          </p:cNvGrpSpPr>
          <p:nvPr/>
        </p:nvGrpSpPr>
        <p:grpSpPr bwMode="auto">
          <a:xfrm>
            <a:off x="1412032" y="3810000"/>
            <a:ext cx="2438400" cy="2438400"/>
            <a:chOff x="1056" y="2400"/>
            <a:chExt cx="1536" cy="1536"/>
          </a:xfrm>
        </p:grpSpPr>
        <p:sp>
          <p:nvSpPr>
            <p:cNvPr id="211996" name="Rectangle 28"/>
            <p:cNvSpPr>
              <a:spLocks noChangeArrowheads="1"/>
            </p:cNvSpPr>
            <p:nvPr/>
          </p:nvSpPr>
          <p:spPr bwMode="auto">
            <a:xfrm>
              <a:off x="1440" y="2400"/>
              <a:ext cx="384" cy="384"/>
            </a:xfrm>
            <a:prstGeom prst="rect">
              <a:avLst/>
            </a:prstGeom>
            <a:noFill/>
            <a:ln>
              <a:noFill/>
            </a:ln>
            <a:effectLst/>
            <a:extLst>
              <a:ext uri="{909E8E84-426E-40DD-AFC4-6F175D3DCCD1}">
                <a14:hiddenFill xmlns:a14="http://schemas.microsoft.com/office/drawing/2010/main">
                  <a:solidFill>
                    <a:srgbClr val="FFB9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Tahoma" pitchFamily="34" charset="0"/>
                </a:rPr>
                <a:t>1</a:t>
              </a:r>
            </a:p>
          </p:txBody>
        </p:sp>
        <p:sp>
          <p:nvSpPr>
            <p:cNvPr id="211997" name="Rectangle 29"/>
            <p:cNvSpPr>
              <a:spLocks noChangeArrowheads="1"/>
            </p:cNvSpPr>
            <p:nvPr/>
          </p:nvSpPr>
          <p:spPr bwMode="auto">
            <a:xfrm>
              <a:off x="1056" y="3552"/>
              <a:ext cx="384" cy="384"/>
            </a:xfrm>
            <a:prstGeom prst="rect">
              <a:avLst/>
            </a:prstGeom>
            <a:noFill/>
            <a:ln>
              <a:noFill/>
            </a:ln>
            <a:effectLst/>
            <a:extLst>
              <a:ext uri="{909E8E84-426E-40DD-AFC4-6F175D3DCCD1}">
                <a14:hiddenFill xmlns:a14="http://schemas.microsoft.com/office/drawing/2010/main">
                  <a:solidFill>
                    <a:srgbClr val="FFB9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Tahoma" pitchFamily="34" charset="0"/>
                </a:rPr>
                <a:t>1</a:t>
              </a:r>
            </a:p>
          </p:txBody>
        </p:sp>
        <p:sp>
          <p:nvSpPr>
            <p:cNvPr id="211998" name="Rectangle 30"/>
            <p:cNvSpPr>
              <a:spLocks noChangeArrowheads="1"/>
            </p:cNvSpPr>
            <p:nvPr/>
          </p:nvSpPr>
          <p:spPr bwMode="auto">
            <a:xfrm>
              <a:off x="1440" y="3552"/>
              <a:ext cx="384" cy="384"/>
            </a:xfrm>
            <a:prstGeom prst="rect">
              <a:avLst/>
            </a:prstGeom>
            <a:noFill/>
            <a:ln>
              <a:noFill/>
            </a:ln>
            <a:effectLst/>
            <a:extLst>
              <a:ext uri="{909E8E84-426E-40DD-AFC4-6F175D3DCCD1}">
                <a14:hiddenFill xmlns:a14="http://schemas.microsoft.com/office/drawing/2010/main">
                  <a:solidFill>
                    <a:srgbClr val="FFB9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latin typeface="Tahoma" pitchFamily="34" charset="0"/>
                </a:rPr>
                <a:t>1</a:t>
              </a:r>
            </a:p>
          </p:txBody>
        </p:sp>
        <p:sp>
          <p:nvSpPr>
            <p:cNvPr id="211999" name="Rectangle 31"/>
            <p:cNvSpPr>
              <a:spLocks noChangeArrowheads="1"/>
            </p:cNvSpPr>
            <p:nvPr/>
          </p:nvSpPr>
          <p:spPr bwMode="auto">
            <a:xfrm>
              <a:off x="2208" y="3552"/>
              <a:ext cx="384" cy="384"/>
            </a:xfrm>
            <a:prstGeom prst="rect">
              <a:avLst/>
            </a:prstGeom>
            <a:noFill/>
            <a:ln>
              <a:noFill/>
            </a:ln>
            <a:effectLst/>
            <a:extLst>
              <a:ext uri="{909E8E84-426E-40DD-AFC4-6F175D3DCCD1}">
                <a14:hiddenFill xmlns:a14="http://schemas.microsoft.com/office/drawing/2010/main">
                  <a:solidFill>
                    <a:srgbClr val="FFB9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Tahoma" pitchFamily="34" charset="0"/>
                </a:rPr>
                <a:t>1</a:t>
              </a:r>
            </a:p>
          </p:txBody>
        </p:sp>
        <p:sp>
          <p:nvSpPr>
            <p:cNvPr id="212000" name="Rectangle 32"/>
            <p:cNvSpPr>
              <a:spLocks noChangeArrowheads="1"/>
            </p:cNvSpPr>
            <p:nvPr/>
          </p:nvSpPr>
          <p:spPr bwMode="auto">
            <a:xfrm>
              <a:off x="2208" y="3168"/>
              <a:ext cx="384" cy="384"/>
            </a:xfrm>
            <a:prstGeom prst="rect">
              <a:avLst/>
            </a:prstGeom>
            <a:noFill/>
            <a:ln>
              <a:noFill/>
            </a:ln>
            <a:effectLst/>
            <a:extLst>
              <a:ext uri="{909E8E84-426E-40DD-AFC4-6F175D3DCCD1}">
                <a14:hiddenFill xmlns:a14="http://schemas.microsoft.com/office/drawing/2010/main">
                  <a:solidFill>
                    <a:srgbClr val="FFB9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latin typeface="Tahoma" pitchFamily="34" charset="0"/>
                </a:rPr>
                <a:t>0</a:t>
              </a:r>
            </a:p>
          </p:txBody>
        </p:sp>
        <p:sp>
          <p:nvSpPr>
            <p:cNvPr id="212001" name="Rectangle 33"/>
            <p:cNvSpPr>
              <a:spLocks noChangeArrowheads="1"/>
            </p:cNvSpPr>
            <p:nvPr/>
          </p:nvSpPr>
          <p:spPr bwMode="auto">
            <a:xfrm>
              <a:off x="1824" y="2784"/>
              <a:ext cx="384" cy="384"/>
            </a:xfrm>
            <a:prstGeom prst="rect">
              <a:avLst/>
            </a:prstGeom>
            <a:noFill/>
            <a:ln>
              <a:noFill/>
            </a:ln>
            <a:effectLst/>
            <a:extLst>
              <a:ext uri="{909E8E84-426E-40DD-AFC4-6F175D3DCCD1}">
                <a14:hiddenFill xmlns:a14="http://schemas.microsoft.com/office/drawing/2010/main">
                  <a:solidFill>
                    <a:srgbClr val="FFB9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Tahoma" pitchFamily="34" charset="0"/>
                </a:rPr>
                <a:t>0</a:t>
              </a:r>
            </a:p>
          </p:txBody>
        </p:sp>
        <p:sp>
          <p:nvSpPr>
            <p:cNvPr id="212002" name="Rectangle 34"/>
            <p:cNvSpPr>
              <a:spLocks noChangeArrowheads="1"/>
            </p:cNvSpPr>
            <p:nvPr/>
          </p:nvSpPr>
          <p:spPr bwMode="auto">
            <a:xfrm>
              <a:off x="2208" y="2784"/>
              <a:ext cx="384" cy="384"/>
            </a:xfrm>
            <a:prstGeom prst="rect">
              <a:avLst/>
            </a:prstGeom>
            <a:noFill/>
            <a:ln>
              <a:noFill/>
            </a:ln>
            <a:effectLst/>
            <a:extLst>
              <a:ext uri="{909E8E84-426E-40DD-AFC4-6F175D3DCCD1}">
                <a14:hiddenFill xmlns:a14="http://schemas.microsoft.com/office/drawing/2010/main">
                  <a:solidFill>
                    <a:srgbClr val="FFB9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Tahoma" pitchFamily="34" charset="0"/>
                </a:rPr>
                <a:t>0</a:t>
              </a:r>
            </a:p>
          </p:txBody>
        </p:sp>
        <p:sp>
          <p:nvSpPr>
            <p:cNvPr id="212003" name="Rectangle 35"/>
            <p:cNvSpPr>
              <a:spLocks noChangeArrowheads="1"/>
            </p:cNvSpPr>
            <p:nvPr/>
          </p:nvSpPr>
          <p:spPr bwMode="auto">
            <a:xfrm>
              <a:off x="1440" y="2784"/>
              <a:ext cx="384" cy="384"/>
            </a:xfrm>
            <a:prstGeom prst="rect">
              <a:avLst/>
            </a:prstGeom>
            <a:noFill/>
            <a:ln>
              <a:noFill/>
            </a:ln>
            <a:effectLst/>
            <a:extLst>
              <a:ext uri="{909E8E84-426E-40DD-AFC4-6F175D3DCCD1}">
                <a14:hiddenFill xmlns:a14="http://schemas.microsoft.com/office/drawing/2010/main">
                  <a:solidFill>
                    <a:srgbClr val="FFB9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Tahoma" pitchFamily="34" charset="0"/>
                </a:rPr>
                <a:t>0</a:t>
              </a:r>
            </a:p>
          </p:txBody>
        </p:sp>
      </p:grpSp>
      <p:grpSp>
        <p:nvGrpSpPr>
          <p:cNvPr id="212004" name="Group 36"/>
          <p:cNvGrpSpPr>
            <a:grpSpLocks/>
          </p:cNvGrpSpPr>
          <p:nvPr/>
        </p:nvGrpSpPr>
        <p:grpSpPr bwMode="auto">
          <a:xfrm>
            <a:off x="71885" y="2667000"/>
            <a:ext cx="3798888" cy="3581400"/>
            <a:chOff x="151" y="1680"/>
            <a:chExt cx="2393" cy="2256"/>
          </a:xfrm>
        </p:grpSpPr>
        <p:grpSp>
          <p:nvGrpSpPr>
            <p:cNvPr id="212005" name="Group 37"/>
            <p:cNvGrpSpPr>
              <a:grpSpLocks/>
            </p:cNvGrpSpPr>
            <p:nvPr/>
          </p:nvGrpSpPr>
          <p:grpSpPr bwMode="auto">
            <a:xfrm>
              <a:off x="328" y="1920"/>
              <a:ext cx="2216" cy="2016"/>
              <a:chOff x="432" y="1872"/>
              <a:chExt cx="2216" cy="2016"/>
            </a:xfrm>
          </p:grpSpPr>
          <p:sp>
            <p:nvSpPr>
              <p:cNvPr id="212006" name="Text Box 38"/>
              <p:cNvSpPr txBox="1">
                <a:spLocks noChangeArrowheads="1"/>
              </p:cNvSpPr>
              <p:nvPr/>
            </p:nvSpPr>
            <p:spPr bwMode="auto">
              <a:xfrm>
                <a:off x="864" y="1872"/>
                <a:ext cx="5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b="1" dirty="0" smtClean="0"/>
                  <a:t>Q0Q1</a:t>
                </a:r>
                <a:endParaRPr lang="en-US" altLang="zh-CN" b="1" dirty="0"/>
              </a:p>
            </p:txBody>
          </p:sp>
          <p:sp>
            <p:nvSpPr>
              <p:cNvPr id="212007" name="Text Box 39"/>
              <p:cNvSpPr txBox="1">
                <a:spLocks noChangeArrowheads="1"/>
              </p:cNvSpPr>
              <p:nvPr/>
            </p:nvSpPr>
            <p:spPr bwMode="auto">
              <a:xfrm>
                <a:off x="1152" y="2064"/>
                <a:ext cx="14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000" b="1">
                    <a:latin typeface="Tahoma" pitchFamily="34" charset="0"/>
                  </a:rPr>
                  <a:t>00 </a:t>
                </a:r>
                <a:r>
                  <a:rPr lang="zh-CN" altLang="en-US" sz="2000" b="1" baseline="-25000">
                    <a:latin typeface="Tahoma" pitchFamily="34" charset="0"/>
                  </a:rPr>
                  <a:t> </a:t>
                </a:r>
                <a:r>
                  <a:rPr lang="zh-CN" altLang="en-US" sz="2000" b="1">
                    <a:latin typeface="Tahoma" pitchFamily="34" charset="0"/>
                  </a:rPr>
                  <a:t>  01  </a:t>
                </a:r>
                <a:r>
                  <a:rPr lang="zh-CN" altLang="en-US" sz="2000" b="1" baseline="-25000">
                    <a:latin typeface="Tahoma" pitchFamily="34" charset="0"/>
                  </a:rPr>
                  <a:t> </a:t>
                </a:r>
                <a:r>
                  <a:rPr lang="zh-CN" altLang="en-US" sz="2000" b="1">
                    <a:latin typeface="Tahoma" pitchFamily="34" charset="0"/>
                  </a:rPr>
                  <a:t>  11</a:t>
                </a:r>
                <a:r>
                  <a:rPr lang="zh-CN" altLang="en-US" sz="2000" b="1" baseline="-25000">
                    <a:latin typeface="Tahoma" pitchFamily="34" charset="0"/>
                  </a:rPr>
                  <a:t> </a:t>
                </a:r>
                <a:r>
                  <a:rPr lang="zh-CN" altLang="en-US" sz="2000" b="1">
                    <a:latin typeface="Tahoma" pitchFamily="34" charset="0"/>
                  </a:rPr>
                  <a:t>   10</a:t>
                </a:r>
              </a:p>
            </p:txBody>
          </p:sp>
          <p:sp>
            <p:nvSpPr>
              <p:cNvPr id="212008" name="Text Box 40"/>
              <p:cNvSpPr txBox="1">
                <a:spLocks noChangeArrowheads="1"/>
              </p:cNvSpPr>
              <p:nvPr/>
            </p:nvSpPr>
            <p:spPr bwMode="auto">
              <a:xfrm>
                <a:off x="816" y="2438"/>
                <a:ext cx="320" cy="1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000" b="1">
                    <a:latin typeface="Tahoma" pitchFamily="34" charset="0"/>
                  </a:rPr>
                  <a:t>00</a:t>
                </a:r>
              </a:p>
              <a:p>
                <a:pPr eaLnBrk="0" hangingPunct="0"/>
                <a:endParaRPr lang="zh-CN" altLang="en-US" sz="2000" b="1">
                  <a:latin typeface="Tahoma" pitchFamily="34" charset="0"/>
                </a:endParaRPr>
              </a:p>
              <a:p>
                <a:pPr eaLnBrk="0" hangingPunct="0"/>
                <a:r>
                  <a:rPr lang="zh-CN" altLang="en-US" sz="2000" b="1">
                    <a:latin typeface="Tahoma" pitchFamily="34" charset="0"/>
                  </a:rPr>
                  <a:t>01</a:t>
                </a:r>
              </a:p>
              <a:p>
                <a:pPr eaLnBrk="0" hangingPunct="0"/>
                <a:endParaRPr lang="zh-CN" altLang="en-US" sz="2000" b="1">
                  <a:latin typeface="Tahoma" pitchFamily="34" charset="0"/>
                </a:endParaRPr>
              </a:p>
              <a:p>
                <a:pPr eaLnBrk="0" hangingPunct="0"/>
                <a:r>
                  <a:rPr lang="zh-CN" altLang="en-US" sz="2000" b="1">
                    <a:latin typeface="Tahoma" pitchFamily="34" charset="0"/>
                  </a:rPr>
                  <a:t>11</a:t>
                </a:r>
              </a:p>
              <a:p>
                <a:pPr eaLnBrk="0" hangingPunct="0"/>
                <a:endParaRPr lang="zh-CN" altLang="en-US" sz="2000" b="1">
                  <a:latin typeface="Tahoma" pitchFamily="34" charset="0"/>
                </a:endParaRPr>
              </a:p>
              <a:p>
                <a:pPr eaLnBrk="0" hangingPunct="0"/>
                <a:r>
                  <a:rPr lang="zh-CN" altLang="en-US" sz="2000" b="1">
                    <a:latin typeface="Tahoma" pitchFamily="34" charset="0"/>
                  </a:rPr>
                  <a:t>10</a:t>
                </a:r>
              </a:p>
            </p:txBody>
          </p:sp>
          <p:grpSp>
            <p:nvGrpSpPr>
              <p:cNvPr id="212009" name="Group 41"/>
              <p:cNvGrpSpPr>
                <a:grpSpLocks/>
              </p:cNvGrpSpPr>
              <p:nvPr/>
            </p:nvGrpSpPr>
            <p:grpSpPr bwMode="auto">
              <a:xfrm>
                <a:off x="872" y="2112"/>
                <a:ext cx="1776" cy="1776"/>
                <a:chOff x="864" y="144"/>
                <a:chExt cx="1776" cy="1776"/>
              </a:xfrm>
            </p:grpSpPr>
            <p:sp>
              <p:nvSpPr>
                <p:cNvPr id="212010" name="Line 42"/>
                <p:cNvSpPr>
                  <a:spLocks noChangeShapeType="1"/>
                </p:cNvSpPr>
                <p:nvPr/>
              </p:nvSpPr>
              <p:spPr bwMode="auto">
                <a:xfrm>
                  <a:off x="1104" y="768"/>
                  <a:ext cx="1536"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2011" name="Line 43"/>
                <p:cNvSpPr>
                  <a:spLocks noChangeShapeType="1"/>
                </p:cNvSpPr>
                <p:nvPr/>
              </p:nvSpPr>
              <p:spPr bwMode="auto">
                <a:xfrm>
                  <a:off x="1488" y="384"/>
                  <a:ext cx="0" cy="1536"/>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2012" name="Line 44"/>
                <p:cNvSpPr>
                  <a:spLocks noChangeShapeType="1"/>
                </p:cNvSpPr>
                <p:nvPr/>
              </p:nvSpPr>
              <p:spPr bwMode="auto">
                <a:xfrm>
                  <a:off x="1872" y="384"/>
                  <a:ext cx="0" cy="1536"/>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2013" name="Line 45"/>
                <p:cNvSpPr>
                  <a:spLocks noChangeShapeType="1"/>
                </p:cNvSpPr>
                <p:nvPr/>
              </p:nvSpPr>
              <p:spPr bwMode="auto">
                <a:xfrm>
                  <a:off x="2256" y="384"/>
                  <a:ext cx="0" cy="1536"/>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2014" name="Rectangle 46"/>
                <p:cNvSpPr>
                  <a:spLocks noChangeArrowheads="1"/>
                </p:cNvSpPr>
                <p:nvPr/>
              </p:nvSpPr>
              <p:spPr bwMode="auto">
                <a:xfrm>
                  <a:off x="1104" y="384"/>
                  <a:ext cx="1536" cy="1536"/>
                </a:xfrm>
                <a:prstGeom prst="rect">
                  <a:avLst/>
                </a:prstGeom>
                <a:noFill/>
                <a:ln w="1905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2015" name="Line 47"/>
                <p:cNvSpPr>
                  <a:spLocks noChangeShapeType="1"/>
                </p:cNvSpPr>
                <p:nvPr/>
              </p:nvSpPr>
              <p:spPr bwMode="auto">
                <a:xfrm flipH="1" flipV="1">
                  <a:off x="864" y="144"/>
                  <a:ext cx="240" cy="24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12016" name="Line 48"/>
                <p:cNvSpPr>
                  <a:spLocks noChangeShapeType="1"/>
                </p:cNvSpPr>
                <p:nvPr/>
              </p:nvSpPr>
              <p:spPr bwMode="auto">
                <a:xfrm>
                  <a:off x="1104" y="1152"/>
                  <a:ext cx="1536"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2017" name="Line 49"/>
                <p:cNvSpPr>
                  <a:spLocks noChangeShapeType="1"/>
                </p:cNvSpPr>
                <p:nvPr/>
              </p:nvSpPr>
              <p:spPr bwMode="auto">
                <a:xfrm>
                  <a:off x="1104" y="1536"/>
                  <a:ext cx="1536"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212018" name="Text Box 50"/>
              <p:cNvSpPr txBox="1">
                <a:spLocks noChangeArrowheads="1"/>
              </p:cNvSpPr>
              <p:nvPr/>
            </p:nvSpPr>
            <p:spPr bwMode="auto">
              <a:xfrm>
                <a:off x="432" y="2160"/>
                <a:ext cx="5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b="1"/>
                  <a:t>Q2Q3</a:t>
                </a:r>
              </a:p>
            </p:txBody>
          </p:sp>
        </p:grpSp>
        <p:sp>
          <p:nvSpPr>
            <p:cNvPr id="212019" name="Text Box 51"/>
            <p:cNvSpPr txBox="1">
              <a:spLocks noChangeArrowheads="1"/>
            </p:cNvSpPr>
            <p:nvPr/>
          </p:nvSpPr>
          <p:spPr bwMode="auto">
            <a:xfrm>
              <a:off x="151" y="1680"/>
              <a:ext cx="163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smtClean="0">
                  <a:solidFill>
                    <a:schemeClr val="hlink"/>
                  </a:solidFill>
                  <a:latin typeface="Tahoma" pitchFamily="34" charset="0"/>
                </a:rPr>
                <a:t>有效状态下的</a:t>
              </a:r>
              <a:r>
                <a:rPr lang="en-US" altLang="zh-CN" b="1" dirty="0" smtClean="0">
                  <a:solidFill>
                    <a:schemeClr val="hlink"/>
                  </a:solidFill>
                  <a:latin typeface="Tahoma" pitchFamily="34" charset="0"/>
                </a:rPr>
                <a:t>D0</a:t>
              </a:r>
              <a:r>
                <a:rPr lang="zh-CN" altLang="en-US" b="1" dirty="0" smtClean="0">
                  <a:solidFill>
                    <a:schemeClr val="hlink"/>
                  </a:solidFill>
                  <a:latin typeface="Tahoma" pitchFamily="34" charset="0"/>
                </a:rPr>
                <a:t>输入值</a:t>
              </a:r>
              <a:endParaRPr lang="en-US" altLang="zh-CN" b="1" dirty="0">
                <a:solidFill>
                  <a:schemeClr val="hlink"/>
                </a:solidFill>
                <a:latin typeface="Tahoma" pitchFamily="34" charset="0"/>
              </a:endParaRPr>
            </a:p>
          </p:txBody>
        </p:sp>
      </p:grpSp>
      <p:sp>
        <p:nvSpPr>
          <p:cNvPr id="212020" name="Rectangle 52"/>
          <p:cNvSpPr>
            <a:spLocks noChangeArrowheads="1"/>
          </p:cNvSpPr>
          <p:nvPr/>
        </p:nvSpPr>
        <p:spPr bwMode="auto">
          <a:xfrm>
            <a:off x="2707432" y="4495800"/>
            <a:ext cx="4572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rgbClr val="FF0000"/>
                </a:solidFill>
                <a:latin typeface="Tahoma" pitchFamily="34" charset="0"/>
              </a:rPr>
              <a:t>1</a:t>
            </a:r>
          </a:p>
        </p:txBody>
      </p:sp>
      <p:grpSp>
        <p:nvGrpSpPr>
          <p:cNvPr id="212021" name="Group 53"/>
          <p:cNvGrpSpPr>
            <a:grpSpLocks/>
          </p:cNvGrpSpPr>
          <p:nvPr/>
        </p:nvGrpSpPr>
        <p:grpSpPr bwMode="auto">
          <a:xfrm>
            <a:off x="4267200" y="1600200"/>
            <a:ext cx="3895725" cy="1371600"/>
            <a:chOff x="2829" y="720"/>
            <a:chExt cx="2454" cy="864"/>
          </a:xfrm>
        </p:grpSpPr>
        <p:sp>
          <p:nvSpPr>
            <p:cNvPr id="212022" name="Oval 54"/>
            <p:cNvSpPr>
              <a:spLocks noChangeArrowheads="1"/>
            </p:cNvSpPr>
            <p:nvPr/>
          </p:nvSpPr>
          <p:spPr bwMode="auto">
            <a:xfrm>
              <a:off x="2829" y="720"/>
              <a:ext cx="435" cy="336"/>
            </a:xfrm>
            <a:prstGeom prst="ellipse">
              <a:avLst/>
            </a:prstGeom>
            <a:noFill/>
            <a:ln w="28575">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rgbClr val="002060"/>
                  </a:solidFill>
                </a:rPr>
                <a:t>0000</a:t>
              </a:r>
            </a:p>
          </p:txBody>
        </p:sp>
        <p:grpSp>
          <p:nvGrpSpPr>
            <p:cNvPr id="212023" name="Group 55"/>
            <p:cNvGrpSpPr>
              <a:grpSpLocks/>
            </p:cNvGrpSpPr>
            <p:nvPr/>
          </p:nvGrpSpPr>
          <p:grpSpPr bwMode="auto">
            <a:xfrm>
              <a:off x="3261" y="720"/>
              <a:ext cx="672" cy="336"/>
              <a:chOff x="1536" y="2448"/>
              <a:chExt cx="816" cy="384"/>
            </a:xfrm>
          </p:grpSpPr>
          <p:sp>
            <p:nvSpPr>
              <p:cNvPr id="212024" name="Oval 56"/>
              <p:cNvSpPr>
                <a:spLocks noChangeArrowheads="1"/>
              </p:cNvSpPr>
              <p:nvPr/>
            </p:nvSpPr>
            <p:spPr bwMode="auto">
              <a:xfrm>
                <a:off x="1824" y="2448"/>
                <a:ext cx="528" cy="384"/>
              </a:xfrm>
              <a:prstGeom prst="ellipse">
                <a:avLst/>
              </a:prstGeom>
              <a:noFill/>
              <a:ln w="28575">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2060"/>
                    </a:solidFill>
                  </a:rPr>
                  <a:t>1000</a:t>
                </a:r>
              </a:p>
            </p:txBody>
          </p:sp>
          <p:sp>
            <p:nvSpPr>
              <p:cNvPr id="212025" name="Line 57"/>
              <p:cNvSpPr>
                <a:spLocks noChangeShapeType="1"/>
              </p:cNvSpPr>
              <p:nvPr/>
            </p:nvSpPr>
            <p:spPr bwMode="auto">
              <a:xfrm>
                <a:off x="1536" y="2640"/>
                <a:ext cx="288" cy="0"/>
              </a:xfrm>
              <a:prstGeom prst="line">
                <a:avLst/>
              </a:prstGeom>
              <a:noFill/>
              <a:ln w="38100">
                <a:solidFill>
                  <a:srgbClr val="00206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grpSp>
        <p:grpSp>
          <p:nvGrpSpPr>
            <p:cNvPr id="212026" name="Group 58"/>
            <p:cNvGrpSpPr>
              <a:grpSpLocks/>
            </p:cNvGrpSpPr>
            <p:nvPr/>
          </p:nvGrpSpPr>
          <p:grpSpPr bwMode="auto">
            <a:xfrm>
              <a:off x="3933" y="720"/>
              <a:ext cx="672" cy="336"/>
              <a:chOff x="1536" y="2448"/>
              <a:chExt cx="816" cy="384"/>
            </a:xfrm>
          </p:grpSpPr>
          <p:sp>
            <p:nvSpPr>
              <p:cNvPr id="212027" name="Oval 59"/>
              <p:cNvSpPr>
                <a:spLocks noChangeArrowheads="1"/>
              </p:cNvSpPr>
              <p:nvPr/>
            </p:nvSpPr>
            <p:spPr bwMode="auto">
              <a:xfrm>
                <a:off x="1824" y="2448"/>
                <a:ext cx="528" cy="384"/>
              </a:xfrm>
              <a:prstGeom prst="ellipse">
                <a:avLst/>
              </a:prstGeom>
              <a:noFill/>
              <a:ln w="28575">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2060"/>
                    </a:solidFill>
                  </a:rPr>
                  <a:t>1100</a:t>
                </a:r>
              </a:p>
            </p:txBody>
          </p:sp>
          <p:sp>
            <p:nvSpPr>
              <p:cNvPr id="212028" name="Line 60"/>
              <p:cNvSpPr>
                <a:spLocks noChangeShapeType="1"/>
              </p:cNvSpPr>
              <p:nvPr/>
            </p:nvSpPr>
            <p:spPr bwMode="auto">
              <a:xfrm>
                <a:off x="1536" y="2640"/>
                <a:ext cx="288" cy="0"/>
              </a:xfrm>
              <a:prstGeom prst="line">
                <a:avLst/>
              </a:prstGeom>
              <a:noFill/>
              <a:ln w="38100">
                <a:solidFill>
                  <a:srgbClr val="00206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grpSp>
        <p:grpSp>
          <p:nvGrpSpPr>
            <p:cNvPr id="212029" name="Group 61"/>
            <p:cNvGrpSpPr>
              <a:grpSpLocks/>
            </p:cNvGrpSpPr>
            <p:nvPr/>
          </p:nvGrpSpPr>
          <p:grpSpPr bwMode="auto">
            <a:xfrm>
              <a:off x="4605" y="720"/>
              <a:ext cx="672" cy="336"/>
              <a:chOff x="1536" y="2448"/>
              <a:chExt cx="816" cy="384"/>
            </a:xfrm>
          </p:grpSpPr>
          <p:sp>
            <p:nvSpPr>
              <p:cNvPr id="212030" name="Oval 62"/>
              <p:cNvSpPr>
                <a:spLocks noChangeArrowheads="1"/>
              </p:cNvSpPr>
              <p:nvPr/>
            </p:nvSpPr>
            <p:spPr bwMode="auto">
              <a:xfrm>
                <a:off x="1824" y="2448"/>
                <a:ext cx="528" cy="384"/>
              </a:xfrm>
              <a:prstGeom prst="ellipse">
                <a:avLst/>
              </a:prstGeom>
              <a:noFill/>
              <a:ln w="28575">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2060"/>
                    </a:solidFill>
                  </a:rPr>
                  <a:t>1110</a:t>
                </a:r>
              </a:p>
            </p:txBody>
          </p:sp>
          <p:sp>
            <p:nvSpPr>
              <p:cNvPr id="212031" name="Line 63"/>
              <p:cNvSpPr>
                <a:spLocks noChangeShapeType="1"/>
              </p:cNvSpPr>
              <p:nvPr/>
            </p:nvSpPr>
            <p:spPr bwMode="auto">
              <a:xfrm>
                <a:off x="1536" y="2640"/>
                <a:ext cx="288" cy="0"/>
              </a:xfrm>
              <a:prstGeom prst="line">
                <a:avLst/>
              </a:prstGeom>
              <a:noFill/>
              <a:ln w="38100">
                <a:solidFill>
                  <a:srgbClr val="00206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grpSp>
        <p:sp>
          <p:nvSpPr>
            <p:cNvPr id="212032" name="Oval 64"/>
            <p:cNvSpPr>
              <a:spLocks noChangeArrowheads="1"/>
            </p:cNvSpPr>
            <p:nvPr/>
          </p:nvSpPr>
          <p:spPr bwMode="auto">
            <a:xfrm>
              <a:off x="4848" y="1248"/>
              <a:ext cx="435" cy="336"/>
            </a:xfrm>
            <a:prstGeom prst="ellipse">
              <a:avLst/>
            </a:prstGeom>
            <a:noFill/>
            <a:ln w="28575">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2060"/>
                  </a:solidFill>
                </a:rPr>
                <a:t>1111</a:t>
              </a:r>
            </a:p>
          </p:txBody>
        </p:sp>
        <p:sp>
          <p:nvSpPr>
            <p:cNvPr id="212033" name="Line 65"/>
            <p:cNvSpPr>
              <a:spLocks noChangeShapeType="1"/>
            </p:cNvSpPr>
            <p:nvPr/>
          </p:nvSpPr>
          <p:spPr bwMode="auto">
            <a:xfrm>
              <a:off x="5085" y="1056"/>
              <a:ext cx="3" cy="192"/>
            </a:xfrm>
            <a:prstGeom prst="line">
              <a:avLst/>
            </a:prstGeom>
            <a:noFill/>
            <a:ln w="38100">
              <a:solidFill>
                <a:srgbClr val="00206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grpSp>
          <p:nvGrpSpPr>
            <p:cNvPr id="212034" name="Group 66"/>
            <p:cNvGrpSpPr>
              <a:grpSpLocks/>
            </p:cNvGrpSpPr>
            <p:nvPr/>
          </p:nvGrpSpPr>
          <p:grpSpPr bwMode="auto">
            <a:xfrm>
              <a:off x="4173" y="1230"/>
              <a:ext cx="672" cy="336"/>
              <a:chOff x="3072" y="3024"/>
              <a:chExt cx="816" cy="384"/>
            </a:xfrm>
          </p:grpSpPr>
          <p:sp>
            <p:nvSpPr>
              <p:cNvPr id="212035" name="Oval 67"/>
              <p:cNvSpPr>
                <a:spLocks noChangeArrowheads="1"/>
              </p:cNvSpPr>
              <p:nvPr/>
            </p:nvSpPr>
            <p:spPr bwMode="auto">
              <a:xfrm>
                <a:off x="3072" y="3024"/>
                <a:ext cx="528" cy="384"/>
              </a:xfrm>
              <a:prstGeom prst="ellipse">
                <a:avLst/>
              </a:prstGeom>
              <a:noFill/>
              <a:ln w="28575">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2060"/>
                    </a:solidFill>
                  </a:rPr>
                  <a:t>0111</a:t>
                </a:r>
              </a:p>
            </p:txBody>
          </p:sp>
          <p:sp>
            <p:nvSpPr>
              <p:cNvPr id="212036" name="Line 68"/>
              <p:cNvSpPr>
                <a:spLocks noChangeShapeType="1"/>
              </p:cNvSpPr>
              <p:nvPr/>
            </p:nvSpPr>
            <p:spPr bwMode="auto">
              <a:xfrm flipH="1">
                <a:off x="3600" y="3216"/>
                <a:ext cx="288" cy="0"/>
              </a:xfrm>
              <a:prstGeom prst="line">
                <a:avLst/>
              </a:prstGeom>
              <a:noFill/>
              <a:ln w="38100">
                <a:solidFill>
                  <a:srgbClr val="00206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grpSp>
        <p:grpSp>
          <p:nvGrpSpPr>
            <p:cNvPr id="212037" name="Group 69"/>
            <p:cNvGrpSpPr>
              <a:grpSpLocks/>
            </p:cNvGrpSpPr>
            <p:nvPr/>
          </p:nvGrpSpPr>
          <p:grpSpPr bwMode="auto">
            <a:xfrm>
              <a:off x="3501" y="1230"/>
              <a:ext cx="672" cy="336"/>
              <a:chOff x="3072" y="3024"/>
              <a:chExt cx="816" cy="384"/>
            </a:xfrm>
          </p:grpSpPr>
          <p:sp>
            <p:nvSpPr>
              <p:cNvPr id="212038" name="Oval 70"/>
              <p:cNvSpPr>
                <a:spLocks noChangeArrowheads="1"/>
              </p:cNvSpPr>
              <p:nvPr/>
            </p:nvSpPr>
            <p:spPr bwMode="auto">
              <a:xfrm>
                <a:off x="3072" y="3024"/>
                <a:ext cx="528" cy="384"/>
              </a:xfrm>
              <a:prstGeom prst="ellipse">
                <a:avLst/>
              </a:prstGeom>
              <a:noFill/>
              <a:ln w="28575">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2060"/>
                    </a:solidFill>
                  </a:rPr>
                  <a:t>0011</a:t>
                </a:r>
              </a:p>
            </p:txBody>
          </p:sp>
          <p:sp>
            <p:nvSpPr>
              <p:cNvPr id="212039" name="Line 71"/>
              <p:cNvSpPr>
                <a:spLocks noChangeShapeType="1"/>
              </p:cNvSpPr>
              <p:nvPr/>
            </p:nvSpPr>
            <p:spPr bwMode="auto">
              <a:xfrm flipH="1">
                <a:off x="3600" y="3216"/>
                <a:ext cx="288" cy="0"/>
              </a:xfrm>
              <a:prstGeom prst="line">
                <a:avLst/>
              </a:prstGeom>
              <a:noFill/>
              <a:ln w="38100">
                <a:solidFill>
                  <a:srgbClr val="00206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grpSp>
        <p:grpSp>
          <p:nvGrpSpPr>
            <p:cNvPr id="212040" name="Group 72"/>
            <p:cNvGrpSpPr>
              <a:grpSpLocks/>
            </p:cNvGrpSpPr>
            <p:nvPr/>
          </p:nvGrpSpPr>
          <p:grpSpPr bwMode="auto">
            <a:xfrm>
              <a:off x="2829" y="1230"/>
              <a:ext cx="672" cy="336"/>
              <a:chOff x="3072" y="3024"/>
              <a:chExt cx="816" cy="384"/>
            </a:xfrm>
          </p:grpSpPr>
          <p:sp>
            <p:nvSpPr>
              <p:cNvPr id="212041" name="Oval 73"/>
              <p:cNvSpPr>
                <a:spLocks noChangeArrowheads="1"/>
              </p:cNvSpPr>
              <p:nvPr/>
            </p:nvSpPr>
            <p:spPr bwMode="auto">
              <a:xfrm>
                <a:off x="3072" y="3024"/>
                <a:ext cx="528" cy="384"/>
              </a:xfrm>
              <a:prstGeom prst="ellipse">
                <a:avLst/>
              </a:prstGeom>
              <a:noFill/>
              <a:ln w="28575">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2060"/>
                    </a:solidFill>
                  </a:rPr>
                  <a:t>0001</a:t>
                </a:r>
              </a:p>
            </p:txBody>
          </p:sp>
          <p:sp>
            <p:nvSpPr>
              <p:cNvPr id="212042" name="Line 74"/>
              <p:cNvSpPr>
                <a:spLocks noChangeShapeType="1"/>
              </p:cNvSpPr>
              <p:nvPr/>
            </p:nvSpPr>
            <p:spPr bwMode="auto">
              <a:xfrm flipH="1">
                <a:off x="3600" y="3216"/>
                <a:ext cx="288" cy="0"/>
              </a:xfrm>
              <a:prstGeom prst="line">
                <a:avLst/>
              </a:prstGeom>
              <a:noFill/>
              <a:ln w="38100">
                <a:solidFill>
                  <a:srgbClr val="00206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grpSp>
        <p:sp>
          <p:nvSpPr>
            <p:cNvPr id="212043" name="Line 75"/>
            <p:cNvSpPr>
              <a:spLocks noChangeShapeType="1"/>
            </p:cNvSpPr>
            <p:nvPr/>
          </p:nvSpPr>
          <p:spPr bwMode="auto">
            <a:xfrm flipH="1" flipV="1">
              <a:off x="3021" y="1056"/>
              <a:ext cx="3" cy="192"/>
            </a:xfrm>
            <a:prstGeom prst="line">
              <a:avLst/>
            </a:prstGeom>
            <a:noFill/>
            <a:ln w="38100">
              <a:solidFill>
                <a:srgbClr val="00206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grpSp>
      <p:sp>
        <p:nvSpPr>
          <p:cNvPr id="212044" name="Text Box 76"/>
          <p:cNvSpPr txBox="1">
            <a:spLocks noChangeArrowheads="1"/>
          </p:cNvSpPr>
          <p:nvPr/>
        </p:nvSpPr>
        <p:spPr bwMode="auto">
          <a:xfrm>
            <a:off x="8440738" y="1752600"/>
            <a:ext cx="417102" cy="64633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0000"/>
                </a:solidFill>
                <a:ea typeface="黑体" pitchFamily="2" charset="-122"/>
              </a:rPr>
              <a:t>有</a:t>
            </a:r>
          </a:p>
          <a:p>
            <a:r>
              <a:rPr lang="zh-CN" altLang="en-US" b="1">
                <a:solidFill>
                  <a:srgbClr val="FF0000"/>
                </a:solidFill>
                <a:ea typeface="黑体" pitchFamily="2" charset="-122"/>
              </a:rPr>
              <a:t>效</a:t>
            </a:r>
          </a:p>
        </p:txBody>
      </p:sp>
      <p:sp>
        <p:nvSpPr>
          <p:cNvPr id="212045" name="Text Box 77"/>
          <p:cNvSpPr txBox="1">
            <a:spLocks noChangeArrowheads="1"/>
          </p:cNvSpPr>
          <p:nvPr/>
        </p:nvSpPr>
        <p:spPr bwMode="auto">
          <a:xfrm>
            <a:off x="8350250" y="3459163"/>
            <a:ext cx="4889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黑体" pitchFamily="2" charset="-122"/>
              </a:rPr>
              <a:t>无</a:t>
            </a:r>
          </a:p>
          <a:p>
            <a:r>
              <a:rPr lang="zh-CN" altLang="en-US" b="1">
                <a:ea typeface="黑体" pitchFamily="2" charset="-122"/>
              </a:rPr>
              <a:t>效</a:t>
            </a:r>
          </a:p>
        </p:txBody>
      </p:sp>
      <p:cxnSp>
        <p:nvCxnSpPr>
          <p:cNvPr id="212046" name="AutoShape 78"/>
          <p:cNvCxnSpPr>
            <a:cxnSpLocks noChangeShapeType="1"/>
            <a:stCxn id="212056" idx="6"/>
            <a:endCxn id="212030" idx="6"/>
          </p:cNvCxnSpPr>
          <p:nvPr/>
        </p:nvCxnSpPr>
        <p:spPr bwMode="auto">
          <a:xfrm flipV="1">
            <a:off x="8167688" y="1866900"/>
            <a:ext cx="1587" cy="1600200"/>
          </a:xfrm>
          <a:prstGeom prst="curvedConnector3">
            <a:avLst>
              <a:gd name="adj1" fmla="val 20900000"/>
            </a:avLst>
          </a:prstGeom>
          <a:noFill/>
          <a:ln w="38100">
            <a:solidFill>
              <a:srgbClr val="FF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12047" name="Group 79"/>
          <p:cNvGrpSpPr>
            <a:grpSpLocks/>
          </p:cNvGrpSpPr>
          <p:nvPr/>
        </p:nvGrpSpPr>
        <p:grpSpPr bwMode="auto">
          <a:xfrm>
            <a:off x="4267200" y="3200400"/>
            <a:ext cx="3895725" cy="1371600"/>
            <a:chOff x="2829" y="720"/>
            <a:chExt cx="2454" cy="864"/>
          </a:xfrm>
        </p:grpSpPr>
        <p:sp>
          <p:nvSpPr>
            <p:cNvPr id="212048" name="Oval 80"/>
            <p:cNvSpPr>
              <a:spLocks noChangeArrowheads="1"/>
            </p:cNvSpPr>
            <p:nvPr/>
          </p:nvSpPr>
          <p:spPr bwMode="auto">
            <a:xfrm>
              <a:off x="2829" y="720"/>
              <a:ext cx="435" cy="33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1001</a:t>
              </a:r>
            </a:p>
          </p:txBody>
        </p:sp>
        <p:grpSp>
          <p:nvGrpSpPr>
            <p:cNvPr id="212049" name="Group 81"/>
            <p:cNvGrpSpPr>
              <a:grpSpLocks/>
            </p:cNvGrpSpPr>
            <p:nvPr/>
          </p:nvGrpSpPr>
          <p:grpSpPr bwMode="auto">
            <a:xfrm>
              <a:off x="3261" y="720"/>
              <a:ext cx="672" cy="336"/>
              <a:chOff x="1536" y="2448"/>
              <a:chExt cx="816" cy="384"/>
            </a:xfrm>
          </p:grpSpPr>
          <p:sp>
            <p:nvSpPr>
              <p:cNvPr id="212050" name="Oval 82"/>
              <p:cNvSpPr>
                <a:spLocks noChangeArrowheads="1"/>
              </p:cNvSpPr>
              <p:nvPr/>
            </p:nvSpPr>
            <p:spPr bwMode="auto">
              <a:xfrm>
                <a:off x="1824" y="2448"/>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0100</a:t>
                </a:r>
              </a:p>
            </p:txBody>
          </p:sp>
          <p:sp>
            <p:nvSpPr>
              <p:cNvPr id="212051" name="Line 83"/>
              <p:cNvSpPr>
                <a:spLocks noChangeShapeType="1"/>
              </p:cNvSpPr>
              <p:nvPr/>
            </p:nvSpPr>
            <p:spPr bwMode="auto">
              <a:xfrm>
                <a:off x="1536" y="2640"/>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12052" name="Group 84"/>
            <p:cNvGrpSpPr>
              <a:grpSpLocks/>
            </p:cNvGrpSpPr>
            <p:nvPr/>
          </p:nvGrpSpPr>
          <p:grpSpPr bwMode="auto">
            <a:xfrm>
              <a:off x="3933" y="720"/>
              <a:ext cx="672" cy="336"/>
              <a:chOff x="1536" y="2448"/>
              <a:chExt cx="816" cy="384"/>
            </a:xfrm>
          </p:grpSpPr>
          <p:sp>
            <p:nvSpPr>
              <p:cNvPr id="212053" name="Oval 85"/>
              <p:cNvSpPr>
                <a:spLocks noChangeArrowheads="1"/>
              </p:cNvSpPr>
              <p:nvPr/>
            </p:nvSpPr>
            <p:spPr bwMode="auto">
              <a:xfrm>
                <a:off x="1824" y="2448"/>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1010</a:t>
                </a:r>
              </a:p>
            </p:txBody>
          </p:sp>
          <p:sp>
            <p:nvSpPr>
              <p:cNvPr id="212054" name="Line 86"/>
              <p:cNvSpPr>
                <a:spLocks noChangeShapeType="1"/>
              </p:cNvSpPr>
              <p:nvPr/>
            </p:nvSpPr>
            <p:spPr bwMode="auto">
              <a:xfrm>
                <a:off x="1536" y="2640"/>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12055" name="Group 87"/>
            <p:cNvGrpSpPr>
              <a:grpSpLocks/>
            </p:cNvGrpSpPr>
            <p:nvPr/>
          </p:nvGrpSpPr>
          <p:grpSpPr bwMode="auto">
            <a:xfrm>
              <a:off x="4605" y="720"/>
              <a:ext cx="672" cy="336"/>
              <a:chOff x="1536" y="2448"/>
              <a:chExt cx="816" cy="384"/>
            </a:xfrm>
          </p:grpSpPr>
          <p:sp>
            <p:nvSpPr>
              <p:cNvPr id="212056" name="Oval 88"/>
              <p:cNvSpPr>
                <a:spLocks noChangeArrowheads="1"/>
              </p:cNvSpPr>
              <p:nvPr/>
            </p:nvSpPr>
            <p:spPr bwMode="auto">
              <a:xfrm>
                <a:off x="1824" y="2448"/>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1101</a:t>
                </a:r>
              </a:p>
            </p:txBody>
          </p:sp>
          <p:sp>
            <p:nvSpPr>
              <p:cNvPr id="212057" name="Line 89"/>
              <p:cNvSpPr>
                <a:spLocks noChangeShapeType="1"/>
              </p:cNvSpPr>
              <p:nvPr/>
            </p:nvSpPr>
            <p:spPr bwMode="auto">
              <a:xfrm>
                <a:off x="1536" y="2640"/>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2058" name="Oval 90"/>
            <p:cNvSpPr>
              <a:spLocks noChangeArrowheads="1"/>
            </p:cNvSpPr>
            <p:nvPr/>
          </p:nvSpPr>
          <p:spPr bwMode="auto">
            <a:xfrm>
              <a:off x="4848" y="1248"/>
              <a:ext cx="435" cy="33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0110</a:t>
              </a:r>
            </a:p>
          </p:txBody>
        </p:sp>
        <p:sp>
          <p:nvSpPr>
            <p:cNvPr id="212059" name="Line 91"/>
            <p:cNvSpPr>
              <a:spLocks noChangeShapeType="1"/>
            </p:cNvSpPr>
            <p:nvPr/>
          </p:nvSpPr>
          <p:spPr bwMode="auto">
            <a:xfrm>
              <a:off x="5085" y="1056"/>
              <a:ext cx="3" cy="192"/>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12060" name="Group 92"/>
            <p:cNvGrpSpPr>
              <a:grpSpLocks/>
            </p:cNvGrpSpPr>
            <p:nvPr/>
          </p:nvGrpSpPr>
          <p:grpSpPr bwMode="auto">
            <a:xfrm>
              <a:off x="4173" y="1230"/>
              <a:ext cx="672" cy="336"/>
              <a:chOff x="3072" y="3024"/>
              <a:chExt cx="816" cy="384"/>
            </a:xfrm>
          </p:grpSpPr>
          <p:sp>
            <p:nvSpPr>
              <p:cNvPr id="212061" name="Oval 93"/>
              <p:cNvSpPr>
                <a:spLocks noChangeArrowheads="1"/>
              </p:cNvSpPr>
              <p:nvPr/>
            </p:nvSpPr>
            <p:spPr bwMode="auto">
              <a:xfrm>
                <a:off x="3072" y="3024"/>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1011</a:t>
                </a:r>
              </a:p>
            </p:txBody>
          </p:sp>
          <p:sp>
            <p:nvSpPr>
              <p:cNvPr id="212062" name="Line 94"/>
              <p:cNvSpPr>
                <a:spLocks noChangeShapeType="1"/>
              </p:cNvSpPr>
              <p:nvPr/>
            </p:nvSpPr>
            <p:spPr bwMode="auto">
              <a:xfrm flipH="1">
                <a:off x="3600" y="3216"/>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12063" name="Group 95"/>
            <p:cNvGrpSpPr>
              <a:grpSpLocks/>
            </p:cNvGrpSpPr>
            <p:nvPr/>
          </p:nvGrpSpPr>
          <p:grpSpPr bwMode="auto">
            <a:xfrm>
              <a:off x="3501" y="1230"/>
              <a:ext cx="672" cy="336"/>
              <a:chOff x="3072" y="3024"/>
              <a:chExt cx="816" cy="384"/>
            </a:xfrm>
          </p:grpSpPr>
          <p:sp>
            <p:nvSpPr>
              <p:cNvPr id="212064" name="Oval 96"/>
              <p:cNvSpPr>
                <a:spLocks noChangeArrowheads="1"/>
              </p:cNvSpPr>
              <p:nvPr/>
            </p:nvSpPr>
            <p:spPr bwMode="auto">
              <a:xfrm>
                <a:off x="3072" y="3024"/>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0101</a:t>
                </a:r>
              </a:p>
            </p:txBody>
          </p:sp>
          <p:sp>
            <p:nvSpPr>
              <p:cNvPr id="212065" name="Line 97"/>
              <p:cNvSpPr>
                <a:spLocks noChangeShapeType="1"/>
              </p:cNvSpPr>
              <p:nvPr/>
            </p:nvSpPr>
            <p:spPr bwMode="auto">
              <a:xfrm flipH="1">
                <a:off x="3600" y="3216"/>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12066" name="Group 98"/>
            <p:cNvGrpSpPr>
              <a:grpSpLocks/>
            </p:cNvGrpSpPr>
            <p:nvPr/>
          </p:nvGrpSpPr>
          <p:grpSpPr bwMode="auto">
            <a:xfrm>
              <a:off x="2829" y="1230"/>
              <a:ext cx="672" cy="336"/>
              <a:chOff x="3072" y="3024"/>
              <a:chExt cx="816" cy="384"/>
            </a:xfrm>
          </p:grpSpPr>
          <p:sp>
            <p:nvSpPr>
              <p:cNvPr id="212067" name="Oval 99"/>
              <p:cNvSpPr>
                <a:spLocks noChangeArrowheads="1"/>
              </p:cNvSpPr>
              <p:nvPr/>
            </p:nvSpPr>
            <p:spPr bwMode="auto">
              <a:xfrm>
                <a:off x="3072" y="3024"/>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0010</a:t>
                </a:r>
              </a:p>
            </p:txBody>
          </p:sp>
          <p:sp>
            <p:nvSpPr>
              <p:cNvPr id="212068" name="Line 100"/>
              <p:cNvSpPr>
                <a:spLocks noChangeShapeType="1"/>
              </p:cNvSpPr>
              <p:nvPr/>
            </p:nvSpPr>
            <p:spPr bwMode="auto">
              <a:xfrm flipH="1">
                <a:off x="3600" y="3216"/>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2069" name="Line 101"/>
            <p:cNvSpPr>
              <a:spLocks noChangeShapeType="1"/>
            </p:cNvSpPr>
            <p:nvPr/>
          </p:nvSpPr>
          <p:spPr bwMode="auto">
            <a:xfrm flipH="1" flipV="1">
              <a:off x="3021" y="1056"/>
              <a:ext cx="3" cy="192"/>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2070" name="Rectangle 102"/>
          <p:cNvSpPr>
            <a:spLocks noChangeArrowheads="1"/>
          </p:cNvSpPr>
          <p:nvPr/>
        </p:nvSpPr>
        <p:spPr bwMode="auto">
          <a:xfrm>
            <a:off x="7710488" y="3733800"/>
            <a:ext cx="304800"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71" name="Rectangle 103"/>
          <p:cNvSpPr>
            <a:spLocks noChangeArrowheads="1"/>
          </p:cNvSpPr>
          <p:nvPr/>
        </p:nvSpPr>
        <p:spPr bwMode="auto">
          <a:xfrm>
            <a:off x="4983088" y="3352800"/>
            <a:ext cx="381000"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12072" name="AutoShape 104"/>
          <p:cNvCxnSpPr>
            <a:cxnSpLocks noChangeShapeType="1"/>
          </p:cNvCxnSpPr>
          <p:nvPr/>
        </p:nvCxnSpPr>
        <p:spPr bwMode="auto">
          <a:xfrm rot="10800000" flipH="1">
            <a:off x="4072385" y="1585913"/>
            <a:ext cx="2489200" cy="1881187"/>
          </a:xfrm>
          <a:prstGeom prst="curvedConnector4">
            <a:avLst>
              <a:gd name="adj1" fmla="val -15370"/>
              <a:gd name="adj2" fmla="val 122782"/>
            </a:avLst>
          </a:prstGeom>
          <a:noFill/>
          <a:ln w="38100">
            <a:solidFill>
              <a:srgbClr val="FF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2073" name="Rectangle 105"/>
          <p:cNvSpPr>
            <a:spLocks noChangeArrowheads="1"/>
          </p:cNvSpPr>
          <p:nvPr/>
        </p:nvSpPr>
        <p:spPr bwMode="auto">
          <a:xfrm>
            <a:off x="3317032" y="4495800"/>
            <a:ext cx="4572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0000"/>
                </a:solidFill>
                <a:latin typeface="Tahoma" pitchFamily="34" charset="0"/>
              </a:rPr>
              <a:t>1</a:t>
            </a:r>
          </a:p>
        </p:txBody>
      </p:sp>
      <p:sp>
        <p:nvSpPr>
          <p:cNvPr id="212074" name="Text Box 106"/>
          <p:cNvSpPr txBox="1">
            <a:spLocks noChangeArrowheads="1"/>
          </p:cNvSpPr>
          <p:nvPr/>
        </p:nvSpPr>
        <p:spPr bwMode="auto">
          <a:xfrm>
            <a:off x="5999452" y="5569507"/>
            <a:ext cx="23956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dirty="0">
                <a:latin typeface="Tahoma" pitchFamily="34" charset="0"/>
              </a:rPr>
              <a:t>D0 = Q3’ + Q2’·</a:t>
            </a:r>
            <a:r>
              <a:rPr lang="en-US" altLang="zh-CN" b="1" dirty="0" smtClean="0">
                <a:latin typeface="Tahoma" pitchFamily="34" charset="0"/>
              </a:rPr>
              <a:t>Q0</a:t>
            </a:r>
            <a:endParaRPr lang="en-US" altLang="zh-CN" b="1" dirty="0">
              <a:latin typeface="Tahoma" pitchFamily="34" charset="0"/>
            </a:endParaRPr>
          </a:p>
        </p:txBody>
      </p:sp>
      <p:sp>
        <p:nvSpPr>
          <p:cNvPr id="212075" name="Rectangle 107"/>
          <p:cNvSpPr>
            <a:spLocks noChangeArrowheads="1"/>
          </p:cNvSpPr>
          <p:nvPr/>
        </p:nvSpPr>
        <p:spPr bwMode="auto">
          <a:xfrm>
            <a:off x="-180528" y="6477000"/>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76" name="AutoShape 108"/>
          <p:cNvSpPr>
            <a:spLocks/>
          </p:cNvSpPr>
          <p:nvPr/>
        </p:nvSpPr>
        <p:spPr bwMode="auto">
          <a:xfrm rot="-5400000">
            <a:off x="2288332" y="2857500"/>
            <a:ext cx="685800" cy="2286000"/>
          </a:xfrm>
          <a:prstGeom prst="leftBracket">
            <a:avLst>
              <a:gd name="adj" fmla="val 27778"/>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77" name="AutoShape 109"/>
          <p:cNvSpPr>
            <a:spLocks/>
          </p:cNvSpPr>
          <p:nvPr/>
        </p:nvSpPr>
        <p:spPr bwMode="auto">
          <a:xfrm rot="5400000" flipV="1">
            <a:off x="2288332" y="4914900"/>
            <a:ext cx="685800" cy="2286000"/>
          </a:xfrm>
          <a:prstGeom prst="leftBracket">
            <a:avLst>
              <a:gd name="adj" fmla="val 27778"/>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78" name="AutoShape 110"/>
          <p:cNvSpPr>
            <a:spLocks noChangeArrowheads="1"/>
          </p:cNvSpPr>
          <p:nvPr/>
        </p:nvSpPr>
        <p:spPr bwMode="auto">
          <a:xfrm>
            <a:off x="2783632" y="3962400"/>
            <a:ext cx="914400" cy="914400"/>
          </a:xfrm>
          <a:prstGeom prst="roundRect">
            <a:avLst>
              <a:gd name="adj" fmla="val 16667"/>
            </a:avLst>
          </a:prstGeom>
          <a:noFill/>
          <a:ln w="57150" cmpd="thickThin">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日期占位符 1"/>
          <p:cNvSpPr>
            <a:spLocks noGrp="1"/>
          </p:cNvSpPr>
          <p:nvPr>
            <p:ph type="dt" sz="half" idx="10"/>
          </p:nvPr>
        </p:nvSpPr>
        <p:spPr>
          <a:xfrm>
            <a:off x="269032" y="6392863"/>
            <a:ext cx="2133600" cy="312737"/>
          </a:xfrm>
        </p:spPr>
        <p:txBody>
          <a:bodyPr/>
          <a:lstStyle/>
          <a:p>
            <a:pPr>
              <a:defRPr/>
            </a:pPr>
            <a:fld id="{2C9FCB4A-9BC9-4B96-95F3-22E2A5C67695}" type="datetime2">
              <a:rPr lang="zh-CN" altLang="en-US" smtClean="0"/>
              <a:t>2016年6月6日</a:t>
            </a:fld>
            <a:endParaRPr lang="en-US" altLang="zh-CN"/>
          </a:p>
        </p:txBody>
      </p:sp>
      <p:sp>
        <p:nvSpPr>
          <p:cNvPr id="3" name="页脚占位符 2"/>
          <p:cNvSpPr>
            <a:spLocks noGrp="1"/>
          </p:cNvSpPr>
          <p:nvPr>
            <p:ph type="ftr" sz="quarter" idx="11"/>
          </p:nvPr>
        </p:nvSpPr>
        <p:spPr>
          <a:xfrm>
            <a:off x="2936032" y="6437313"/>
            <a:ext cx="2895600" cy="268287"/>
          </a:xfrm>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15</a:t>
            </a:fld>
            <a:endParaRPr lang="en-US" altLang="zh-CN"/>
          </a:p>
        </p:txBody>
      </p:sp>
      <p:sp>
        <p:nvSpPr>
          <p:cNvPr id="115" name="Text Box 51"/>
          <p:cNvSpPr txBox="1">
            <a:spLocks noChangeArrowheads="1"/>
          </p:cNvSpPr>
          <p:nvPr/>
        </p:nvSpPr>
        <p:spPr bwMode="auto">
          <a:xfrm>
            <a:off x="4179124" y="4652385"/>
            <a:ext cx="25987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chemeClr val="hlink"/>
                </a:solidFill>
                <a:latin typeface="Tahoma" pitchFamily="34" charset="0"/>
              </a:rPr>
              <a:t>无</a:t>
            </a:r>
            <a:r>
              <a:rPr lang="zh-CN" altLang="en-US" b="1" dirty="0" smtClean="0">
                <a:solidFill>
                  <a:schemeClr val="hlink"/>
                </a:solidFill>
                <a:latin typeface="Tahoma" pitchFamily="34" charset="0"/>
              </a:rPr>
              <a:t>效状态下的</a:t>
            </a:r>
            <a:r>
              <a:rPr lang="en-US" altLang="zh-CN" b="1" dirty="0" smtClean="0">
                <a:solidFill>
                  <a:schemeClr val="hlink"/>
                </a:solidFill>
                <a:latin typeface="Tahoma" pitchFamily="34" charset="0"/>
              </a:rPr>
              <a:t>D0</a:t>
            </a:r>
            <a:r>
              <a:rPr lang="zh-CN" altLang="en-US" b="1" dirty="0" smtClean="0">
                <a:solidFill>
                  <a:schemeClr val="hlink"/>
                </a:solidFill>
                <a:latin typeface="Tahoma" pitchFamily="34" charset="0"/>
              </a:rPr>
              <a:t>输入值</a:t>
            </a:r>
            <a:endParaRPr lang="en-US" altLang="zh-CN" b="1" dirty="0">
              <a:solidFill>
                <a:schemeClr val="hlink"/>
              </a:solidFill>
              <a:latin typeface="Tahoma" pitchFamily="34" charset="0"/>
            </a:endParaRPr>
          </a:p>
        </p:txBody>
      </p:sp>
      <p:sp>
        <p:nvSpPr>
          <p:cNvPr id="116" name="Text Box 51"/>
          <p:cNvSpPr txBox="1">
            <a:spLocks noChangeArrowheads="1"/>
          </p:cNvSpPr>
          <p:nvPr/>
        </p:nvSpPr>
        <p:spPr bwMode="auto">
          <a:xfrm>
            <a:off x="4179123" y="5229804"/>
            <a:ext cx="23663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smtClean="0">
                <a:solidFill>
                  <a:schemeClr val="hlink"/>
                </a:solidFill>
                <a:latin typeface="Tahoma" pitchFamily="34" charset="0"/>
              </a:rPr>
              <a:t>校正后的</a:t>
            </a:r>
            <a:r>
              <a:rPr lang="en-US" altLang="zh-CN" b="1" dirty="0" smtClean="0">
                <a:solidFill>
                  <a:schemeClr val="hlink"/>
                </a:solidFill>
                <a:latin typeface="Tahoma" pitchFamily="34" charset="0"/>
              </a:rPr>
              <a:t>D0</a:t>
            </a:r>
            <a:r>
              <a:rPr lang="zh-CN" altLang="en-US" b="1" dirty="0" smtClean="0">
                <a:solidFill>
                  <a:schemeClr val="hlink"/>
                </a:solidFill>
                <a:latin typeface="Tahoma" pitchFamily="34" charset="0"/>
              </a:rPr>
              <a:t>表达式：</a:t>
            </a:r>
            <a:endParaRPr lang="en-US" altLang="zh-CN" b="1" dirty="0">
              <a:solidFill>
                <a:schemeClr val="hlink"/>
              </a:solidFill>
              <a:latin typeface="Tahoma" pitchFamily="34" charset="0"/>
            </a:endParaRPr>
          </a:p>
        </p:txBody>
      </p:sp>
      <p:sp>
        <p:nvSpPr>
          <p:cNvPr id="118" name="Text Box 51"/>
          <p:cNvSpPr txBox="1">
            <a:spLocks noChangeArrowheads="1"/>
          </p:cNvSpPr>
          <p:nvPr/>
        </p:nvSpPr>
        <p:spPr bwMode="auto">
          <a:xfrm>
            <a:off x="3923928" y="6165304"/>
            <a:ext cx="53174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smtClean="0">
                <a:solidFill>
                  <a:schemeClr val="hlink"/>
                </a:solidFill>
                <a:latin typeface="Tahoma" pitchFamily="34" charset="0"/>
              </a:rPr>
              <a:t>最小风险</a:t>
            </a:r>
            <a:r>
              <a:rPr lang="en-US" altLang="zh-CN" b="1" dirty="0" smtClean="0">
                <a:solidFill>
                  <a:schemeClr val="hlink"/>
                </a:solidFill>
                <a:latin typeface="Tahoma" pitchFamily="34" charset="0"/>
              </a:rPr>
              <a:t>D0=Q1’Q2’Q3’+Q0Q2’Q3’+Q0Q1Q3’</a:t>
            </a:r>
            <a:endParaRPr lang="en-US" altLang="zh-CN" b="1" dirty="0">
              <a:solidFill>
                <a:schemeClr val="hlink"/>
              </a:solidFill>
              <a:latin typeface="Tahoma" pitchFamily="34" charset="0"/>
            </a:endParaRPr>
          </a:p>
        </p:txBody>
      </p:sp>
      <mc:AlternateContent xmlns:mc="http://schemas.openxmlformats.org/markup-compatibility/2006" xmlns:a14="http://schemas.microsoft.com/office/drawing/2010/main">
        <mc:Choice Requires="a14">
          <p:sp>
            <p:nvSpPr>
              <p:cNvPr id="119" name="Text Box 50"/>
              <p:cNvSpPr txBox="1">
                <a:spLocks noChangeArrowheads="1"/>
              </p:cNvSpPr>
              <p:nvPr/>
            </p:nvSpPr>
            <p:spPr bwMode="auto">
              <a:xfrm>
                <a:off x="3031082" y="1049896"/>
                <a:ext cx="1390124" cy="462434"/>
              </a:xfrm>
              <a:prstGeom prst="rect">
                <a:avLst/>
              </a:prstGeom>
              <a:noFill/>
              <a:ln>
                <a:noFill/>
              </a:ln>
              <a:effectLst/>
              <a:extLst>
                <a:ext uri="{909E8E84-426E-40DD-AFC4-6F175D3DCCD1}">
                  <a14:hiddenFill>
                    <a:solidFill>
                      <a:schemeClr val="accent1"/>
                    </a:solidFill>
                  </a14:hiddenFill>
                </a:ext>
                <a:ext uri="{91240B29-F687-4F45-9708-019B960494DF}">
                  <a14:hiddenLine w="19050">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r>
                  <a:rPr lang="en-US" altLang="zh-CN" sz="2400" b="1" dirty="0" smtClean="0">
                    <a:solidFill>
                      <a:srgbClr val="FF0000"/>
                    </a:solidFill>
                    <a:latin typeface="Tahoma" pitchFamily="34" charset="0"/>
                  </a:rPr>
                  <a:t>D</a:t>
                </a:r>
                <a:r>
                  <a:rPr lang="en-US" altLang="zh-CN" sz="2400" b="1" baseline="-25000" dirty="0">
                    <a:solidFill>
                      <a:srgbClr val="FF0000"/>
                    </a:solidFill>
                    <a:latin typeface="Tahoma" pitchFamily="34" charset="0"/>
                  </a:rPr>
                  <a:t>0</a:t>
                </a:r>
                <a:r>
                  <a:rPr lang="en-US" altLang="zh-CN" sz="2400" b="1" dirty="0">
                    <a:solidFill>
                      <a:srgbClr val="FF0000"/>
                    </a:solidFill>
                    <a:latin typeface="Tahoma" pitchFamily="34" charset="0"/>
                  </a:rPr>
                  <a:t> = </a:t>
                </a:r>
                <a14:m>
                  <m:oMath xmlns:m="http://schemas.openxmlformats.org/officeDocument/2006/math">
                    <m:acc>
                      <m:accPr>
                        <m:chr m:val="̅"/>
                        <m:ctrlPr>
                          <a:rPr lang="en-US" altLang="zh-CN" sz="2400" b="1" i="1" smtClean="0">
                            <a:solidFill>
                              <a:srgbClr val="FF0000"/>
                            </a:solidFill>
                            <a:latin typeface="Cambria Math" panose="02040503050406030204" pitchFamily="18" charset="0"/>
                          </a:rPr>
                        </m:ctrlPr>
                      </m:accPr>
                      <m:e>
                        <m:r>
                          <a:rPr lang="en-US" altLang="zh-CN" sz="2400" b="1" i="1" smtClean="0">
                            <a:solidFill>
                              <a:srgbClr val="FF0000"/>
                            </a:solidFill>
                            <a:latin typeface="Cambria Math" panose="02040503050406030204" pitchFamily="18" charset="0"/>
                          </a:rPr>
                          <m:t>𝑸</m:t>
                        </m:r>
                        <m:r>
                          <a:rPr lang="en-US" altLang="zh-CN" sz="2400" b="1" i="1" smtClean="0">
                            <a:solidFill>
                              <a:srgbClr val="FF0000"/>
                            </a:solidFill>
                            <a:latin typeface="Cambria Math" panose="02040503050406030204" pitchFamily="18" charset="0"/>
                          </a:rPr>
                          <m:t>𝟑</m:t>
                        </m:r>
                      </m:e>
                    </m:acc>
                  </m:oMath>
                </a14:m>
                <a:endParaRPr lang="en-US" altLang="zh-CN" sz="2400" b="1" dirty="0">
                  <a:solidFill>
                    <a:srgbClr val="FF0000"/>
                  </a:solidFill>
                  <a:latin typeface="Tahoma" pitchFamily="34" charset="0"/>
                </a:endParaRPr>
              </a:p>
            </p:txBody>
          </p:sp>
        </mc:Choice>
        <mc:Fallback xmlns="">
          <p:sp>
            <p:nvSpPr>
              <p:cNvPr id="119" name="Text Box 50"/>
              <p:cNvSpPr txBox="1">
                <a:spLocks noRot="1" noChangeAspect="1" noMove="1" noResize="1" noEditPoints="1" noAdjustHandles="1" noChangeArrowheads="1" noChangeShapeType="1" noTextEdit="1"/>
              </p:cNvSpPr>
              <p:nvPr/>
            </p:nvSpPr>
            <p:spPr bwMode="auto">
              <a:xfrm>
                <a:off x="3031082" y="1049896"/>
                <a:ext cx="1390124" cy="462434"/>
              </a:xfrm>
              <a:prstGeom prst="rect">
                <a:avLst/>
              </a:prstGeom>
              <a:blipFill rotWithShape="0">
                <a:blip r:embed="rId3"/>
                <a:stretch>
                  <a:fillRect l="-6579" t="-11842" r="-2193" b="-2763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23776665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1985"/>
                                        </p:tgtEl>
                                        <p:attrNameLst>
                                          <p:attrName>style.visibility</p:attrName>
                                        </p:attrNameLst>
                                      </p:cBhvr>
                                      <p:to>
                                        <p:strVal val="visible"/>
                                      </p:to>
                                    </p:set>
                                    <p:animEffect transition="in" filter="blinds(horizontal)">
                                      <p:cBhvr>
                                        <p:cTn id="7" dur="500"/>
                                        <p:tgtEl>
                                          <p:spTgt spid="211985"/>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12021"/>
                                        </p:tgtEl>
                                        <p:attrNameLst>
                                          <p:attrName>style.visibility</p:attrName>
                                        </p:attrNameLst>
                                      </p:cBhvr>
                                      <p:to>
                                        <p:strVal val="visible"/>
                                      </p:to>
                                    </p:set>
                                    <p:animEffect transition="in" filter="blinds(horizontal)">
                                      <p:cBhvr>
                                        <p:cTn id="11" dur="500"/>
                                        <p:tgtEl>
                                          <p:spTgt spid="212021"/>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12044"/>
                                        </p:tgtEl>
                                        <p:attrNameLst>
                                          <p:attrName>style.visibility</p:attrName>
                                        </p:attrNameLst>
                                      </p:cBhvr>
                                      <p:to>
                                        <p:strVal val="visible"/>
                                      </p:to>
                                    </p:set>
                                    <p:animEffect transition="in" filter="blinds(horizontal)">
                                      <p:cBhvr>
                                        <p:cTn id="15" dur="500"/>
                                        <p:tgtEl>
                                          <p:spTgt spid="21204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12004"/>
                                        </p:tgtEl>
                                        <p:attrNameLst>
                                          <p:attrName>style.visibility</p:attrName>
                                        </p:attrNameLst>
                                      </p:cBhvr>
                                      <p:to>
                                        <p:strVal val="visible"/>
                                      </p:to>
                                    </p:set>
                                    <p:animEffect transition="in" filter="blinds(horizontal)">
                                      <p:cBhvr>
                                        <p:cTn id="20" dur="500"/>
                                        <p:tgtEl>
                                          <p:spTgt spid="21200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11986"/>
                                        </p:tgtEl>
                                        <p:attrNameLst>
                                          <p:attrName>style.visibility</p:attrName>
                                        </p:attrNameLst>
                                      </p:cBhvr>
                                      <p:to>
                                        <p:strVal val="visible"/>
                                      </p:to>
                                    </p:set>
                                    <p:animEffect transition="in" filter="blinds(horizontal)">
                                      <p:cBhvr>
                                        <p:cTn id="25" dur="500"/>
                                        <p:tgtEl>
                                          <p:spTgt spid="21198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211970"/>
                                        </p:tgtEl>
                                        <p:attrNameLst>
                                          <p:attrName>style.visibility</p:attrName>
                                        </p:attrNameLst>
                                      </p:cBhvr>
                                      <p:to>
                                        <p:strVal val="visible"/>
                                      </p:to>
                                    </p:set>
                                    <p:animEffect transition="in" filter="blinds(horizontal)">
                                      <p:cBhvr>
                                        <p:cTn id="30" dur="500"/>
                                        <p:tgtEl>
                                          <p:spTgt spid="211970"/>
                                        </p:tgtEl>
                                      </p:cBhvr>
                                    </p:animEffect>
                                  </p:childTnLst>
                                  <p:subTnLst>
                                    <p:set>
                                      <p:cBhvr override="childStyle">
                                        <p:cTn dur="1" fill="hold" display="0" masterRel="nextClick" afterEffect="1"/>
                                        <p:tgtEl>
                                          <p:spTgt spid="211970"/>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212047"/>
                                        </p:tgtEl>
                                        <p:attrNameLst>
                                          <p:attrName>style.visibility</p:attrName>
                                        </p:attrNameLst>
                                      </p:cBhvr>
                                      <p:to>
                                        <p:strVal val="visible"/>
                                      </p:to>
                                    </p:set>
                                    <p:animEffect transition="in" filter="blinds(horizontal)">
                                      <p:cBhvr>
                                        <p:cTn id="35" dur="500"/>
                                        <p:tgtEl>
                                          <p:spTgt spid="212047"/>
                                        </p:tgtEl>
                                      </p:cBhvr>
                                    </p:animEffect>
                                  </p:childTnLst>
                                </p:cTn>
                              </p:par>
                            </p:childTnLst>
                          </p:cTn>
                        </p:par>
                        <p:par>
                          <p:cTn id="36" fill="hold" nodeType="afterGroup">
                            <p:stCondLst>
                              <p:cond delay="500"/>
                            </p:stCondLst>
                            <p:childTnLst>
                              <p:par>
                                <p:cTn id="37" presetID="3" presetClass="entr" presetSubtype="10" fill="hold" grpId="0" nodeType="afterEffect">
                                  <p:stCondLst>
                                    <p:cond delay="0"/>
                                  </p:stCondLst>
                                  <p:childTnLst>
                                    <p:set>
                                      <p:cBhvr>
                                        <p:cTn id="38" dur="1" fill="hold">
                                          <p:stCondLst>
                                            <p:cond delay="0"/>
                                          </p:stCondLst>
                                        </p:cTn>
                                        <p:tgtEl>
                                          <p:spTgt spid="212045"/>
                                        </p:tgtEl>
                                        <p:attrNameLst>
                                          <p:attrName>style.visibility</p:attrName>
                                        </p:attrNameLst>
                                      </p:cBhvr>
                                      <p:to>
                                        <p:strVal val="visible"/>
                                      </p:to>
                                    </p:set>
                                    <p:animEffect transition="in" filter="blinds(horizontal)">
                                      <p:cBhvr>
                                        <p:cTn id="39" dur="500"/>
                                        <p:tgtEl>
                                          <p:spTgt spid="21204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1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nodePh="1">
                                  <p:stCondLst>
                                    <p:cond delay="0"/>
                                  </p:stCondLst>
                                  <p:endCondLst>
                                    <p:cond evt="begin" delay="0">
                                      <p:tn val="46"/>
                                    </p:cond>
                                  </p:endCondLst>
                                  <p:childTnLst>
                                    <p:set>
                                      <p:cBhvr>
                                        <p:cTn id="47" dur="1" fill="hold">
                                          <p:stCondLst>
                                            <p:cond delay="499"/>
                                          </p:stCondLst>
                                        </p:cTn>
                                        <p:tgtEl>
                                          <p:spTgt spid="212075"/>
                                        </p:tgtEl>
                                        <p:attrNameLst>
                                          <p:attrName>style.visibility</p:attrName>
                                        </p:attrNameLst>
                                      </p:cBhvr>
                                      <p:to>
                                        <p:strVal val="visible"/>
                                      </p:to>
                                    </p:set>
                                  </p:childTnLst>
                                </p:cTn>
                              </p:par>
                            </p:childTnLst>
                          </p:cTn>
                        </p:par>
                        <p:par>
                          <p:cTn id="48" fill="hold">
                            <p:stCondLst>
                              <p:cond delay="500"/>
                            </p:stCondLst>
                            <p:childTnLst>
                              <p:par>
                                <p:cTn id="49" presetID="9" presetClass="entr" presetSubtype="0" fill="hold" nodeType="afterEffect">
                                  <p:stCondLst>
                                    <p:cond delay="0"/>
                                  </p:stCondLst>
                                  <p:childTnLst>
                                    <p:set>
                                      <p:cBhvr>
                                        <p:cTn id="50" dur="1" fill="hold">
                                          <p:stCondLst>
                                            <p:cond delay="0"/>
                                          </p:stCondLst>
                                        </p:cTn>
                                        <p:tgtEl>
                                          <p:spTgt spid="211995"/>
                                        </p:tgtEl>
                                        <p:attrNameLst>
                                          <p:attrName>style.visibility</p:attrName>
                                        </p:attrNameLst>
                                      </p:cBhvr>
                                      <p:to>
                                        <p:strVal val="visible"/>
                                      </p:to>
                                    </p:set>
                                    <p:animEffect transition="in" filter="dissolve">
                                      <p:cBhvr>
                                        <p:cTn id="51" dur="500"/>
                                        <p:tgtEl>
                                          <p:spTgt spid="211995"/>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211984"/>
                                        </p:tgtEl>
                                        <p:attrNameLst>
                                          <p:attrName>style.visibility</p:attrName>
                                        </p:attrNameLst>
                                      </p:cBhvr>
                                      <p:to>
                                        <p:strVal val="visible"/>
                                      </p:to>
                                    </p:set>
                                    <p:animEffect transition="in" filter="blinds(horizontal)">
                                      <p:cBhvr>
                                        <p:cTn id="56" dur="500"/>
                                        <p:tgtEl>
                                          <p:spTgt spid="211984"/>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212070"/>
                                        </p:tgtEl>
                                        <p:attrNameLst>
                                          <p:attrName>style.visibility</p:attrName>
                                        </p:attrNameLst>
                                      </p:cBhvr>
                                      <p:to>
                                        <p:strVal val="visible"/>
                                      </p:to>
                                    </p:set>
                                    <p:animEffect transition="in" filter="dissolve">
                                      <p:cBhvr>
                                        <p:cTn id="61" dur="500"/>
                                        <p:tgtEl>
                                          <p:spTgt spid="212070"/>
                                        </p:tgtEl>
                                      </p:cBhvr>
                                    </p:animEffect>
                                  </p:childTnLst>
                                </p:cTn>
                              </p:par>
                            </p:childTnLst>
                          </p:cTn>
                        </p:par>
                        <p:par>
                          <p:cTn id="62" fill="hold" nodeType="afterGroup">
                            <p:stCondLst>
                              <p:cond delay="500"/>
                            </p:stCondLst>
                            <p:childTnLst>
                              <p:par>
                                <p:cTn id="63" presetID="9" presetClass="entr" presetSubtype="0" fill="hold" nodeType="afterEffect">
                                  <p:stCondLst>
                                    <p:cond delay="0"/>
                                  </p:stCondLst>
                                  <p:childTnLst>
                                    <p:set>
                                      <p:cBhvr>
                                        <p:cTn id="64" dur="1" fill="hold">
                                          <p:stCondLst>
                                            <p:cond delay="0"/>
                                          </p:stCondLst>
                                        </p:cTn>
                                        <p:tgtEl>
                                          <p:spTgt spid="212046"/>
                                        </p:tgtEl>
                                        <p:attrNameLst>
                                          <p:attrName>style.visibility</p:attrName>
                                        </p:attrNameLst>
                                      </p:cBhvr>
                                      <p:to>
                                        <p:strVal val="visible"/>
                                      </p:to>
                                    </p:set>
                                    <p:animEffect transition="in" filter="dissolve">
                                      <p:cBhvr>
                                        <p:cTn id="65" dur="500"/>
                                        <p:tgtEl>
                                          <p:spTgt spid="212046"/>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212020"/>
                                        </p:tgtEl>
                                        <p:attrNameLst>
                                          <p:attrName>style.visibility</p:attrName>
                                        </p:attrNameLst>
                                      </p:cBhvr>
                                      <p:to>
                                        <p:strVal val="visible"/>
                                      </p:to>
                                    </p:set>
                                    <p:animEffect transition="in" filter="blinds(horizontal)">
                                      <p:cBhvr>
                                        <p:cTn id="68" dur="500"/>
                                        <p:tgtEl>
                                          <p:spTgt spid="212020"/>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212071"/>
                                        </p:tgtEl>
                                        <p:attrNameLst>
                                          <p:attrName>style.visibility</p:attrName>
                                        </p:attrNameLst>
                                      </p:cBhvr>
                                      <p:to>
                                        <p:strVal val="visible"/>
                                      </p:to>
                                    </p:set>
                                    <p:animEffect transition="in" filter="blinds(horizontal)">
                                      <p:cBhvr>
                                        <p:cTn id="73" dur="500"/>
                                        <p:tgtEl>
                                          <p:spTgt spid="212071"/>
                                        </p:tgtEl>
                                      </p:cBhvr>
                                    </p:animEffect>
                                  </p:childTnLst>
                                </p:cTn>
                              </p:par>
                            </p:childTnLst>
                          </p:cTn>
                        </p:par>
                        <p:par>
                          <p:cTn id="74" fill="hold" nodeType="afterGroup">
                            <p:stCondLst>
                              <p:cond delay="500"/>
                            </p:stCondLst>
                            <p:childTnLst>
                              <p:par>
                                <p:cTn id="75" presetID="9" presetClass="entr" presetSubtype="0" fill="hold" nodeType="afterEffect">
                                  <p:stCondLst>
                                    <p:cond delay="0"/>
                                  </p:stCondLst>
                                  <p:childTnLst>
                                    <p:set>
                                      <p:cBhvr>
                                        <p:cTn id="76" dur="1" fill="hold">
                                          <p:stCondLst>
                                            <p:cond delay="0"/>
                                          </p:stCondLst>
                                        </p:cTn>
                                        <p:tgtEl>
                                          <p:spTgt spid="212072"/>
                                        </p:tgtEl>
                                        <p:attrNameLst>
                                          <p:attrName>style.visibility</p:attrName>
                                        </p:attrNameLst>
                                      </p:cBhvr>
                                      <p:to>
                                        <p:strVal val="visible"/>
                                      </p:to>
                                    </p:set>
                                    <p:animEffect transition="in" filter="dissolve">
                                      <p:cBhvr>
                                        <p:cTn id="77" dur="500"/>
                                        <p:tgtEl>
                                          <p:spTgt spid="212072"/>
                                        </p:tgtEl>
                                      </p:cBhvr>
                                    </p:animEffect>
                                  </p:childTnLst>
                                </p:cTn>
                              </p:par>
                            </p:childTnLst>
                          </p:cTn>
                        </p:par>
                        <p:par>
                          <p:cTn id="78" fill="hold" nodeType="withGroup">
                            <p:stCondLst>
                              <p:cond delay="1000"/>
                            </p:stCondLst>
                            <p:childTnLst>
                              <p:par>
                                <p:cTn id="79" presetID="3" presetClass="entr" presetSubtype="10" fill="hold" grpId="0" nodeType="afterEffect">
                                  <p:stCondLst>
                                    <p:cond delay="0"/>
                                  </p:stCondLst>
                                  <p:childTnLst>
                                    <p:set>
                                      <p:cBhvr>
                                        <p:cTn id="80" dur="1" fill="hold">
                                          <p:stCondLst>
                                            <p:cond delay="0"/>
                                          </p:stCondLst>
                                        </p:cTn>
                                        <p:tgtEl>
                                          <p:spTgt spid="212073"/>
                                        </p:tgtEl>
                                        <p:attrNameLst>
                                          <p:attrName>style.visibility</p:attrName>
                                        </p:attrNameLst>
                                      </p:cBhvr>
                                      <p:to>
                                        <p:strVal val="visible"/>
                                      </p:to>
                                    </p:set>
                                    <p:animEffect transition="in" filter="blinds(horizontal)">
                                      <p:cBhvr>
                                        <p:cTn id="81" dur="500"/>
                                        <p:tgtEl>
                                          <p:spTgt spid="212073"/>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212076"/>
                                        </p:tgtEl>
                                        <p:attrNameLst>
                                          <p:attrName>style.visibility</p:attrName>
                                        </p:attrNameLst>
                                      </p:cBhvr>
                                      <p:to>
                                        <p:strVal val="visible"/>
                                      </p:to>
                                    </p:set>
                                    <p:animEffect transition="in" filter="dissolve">
                                      <p:cBhvr>
                                        <p:cTn id="86" dur="500"/>
                                        <p:tgtEl>
                                          <p:spTgt spid="212076"/>
                                        </p:tgtEl>
                                      </p:cBhvr>
                                    </p:animEffect>
                                  </p:childTnLst>
                                </p:cTn>
                              </p:par>
                            </p:childTnLst>
                          </p:cTn>
                        </p:par>
                        <p:par>
                          <p:cTn id="87" fill="hold" nodeType="afterGroup">
                            <p:stCondLst>
                              <p:cond delay="500"/>
                            </p:stCondLst>
                            <p:childTnLst>
                              <p:par>
                                <p:cTn id="88" presetID="9" presetClass="entr" presetSubtype="0" fill="hold" grpId="0" nodeType="afterEffect">
                                  <p:stCondLst>
                                    <p:cond delay="0"/>
                                  </p:stCondLst>
                                  <p:childTnLst>
                                    <p:set>
                                      <p:cBhvr>
                                        <p:cTn id="89" dur="1" fill="hold">
                                          <p:stCondLst>
                                            <p:cond delay="0"/>
                                          </p:stCondLst>
                                        </p:cTn>
                                        <p:tgtEl>
                                          <p:spTgt spid="212077"/>
                                        </p:tgtEl>
                                        <p:attrNameLst>
                                          <p:attrName>style.visibility</p:attrName>
                                        </p:attrNameLst>
                                      </p:cBhvr>
                                      <p:to>
                                        <p:strVal val="visible"/>
                                      </p:to>
                                    </p:set>
                                    <p:animEffect transition="in" filter="dissolve">
                                      <p:cBhvr>
                                        <p:cTn id="90" dur="500"/>
                                        <p:tgtEl>
                                          <p:spTgt spid="212077"/>
                                        </p:tgtEl>
                                      </p:cBhvr>
                                    </p:animEffect>
                                  </p:childTnLst>
                                </p:cTn>
                              </p:par>
                            </p:childTnLst>
                          </p:cTn>
                        </p:par>
                        <p:par>
                          <p:cTn id="91" fill="hold" nodeType="afterGroup">
                            <p:stCondLst>
                              <p:cond delay="1000"/>
                            </p:stCondLst>
                            <p:childTnLst>
                              <p:par>
                                <p:cTn id="92" presetID="9" presetClass="entr" presetSubtype="0" fill="hold" grpId="0" nodeType="afterEffect">
                                  <p:stCondLst>
                                    <p:cond delay="0"/>
                                  </p:stCondLst>
                                  <p:childTnLst>
                                    <p:set>
                                      <p:cBhvr>
                                        <p:cTn id="93" dur="1" fill="hold">
                                          <p:stCondLst>
                                            <p:cond delay="0"/>
                                          </p:stCondLst>
                                        </p:cTn>
                                        <p:tgtEl>
                                          <p:spTgt spid="212078"/>
                                        </p:tgtEl>
                                        <p:attrNameLst>
                                          <p:attrName>style.visibility</p:attrName>
                                        </p:attrNameLst>
                                      </p:cBhvr>
                                      <p:to>
                                        <p:strVal val="visible"/>
                                      </p:to>
                                    </p:set>
                                    <p:animEffect transition="in" filter="dissolve">
                                      <p:cBhvr>
                                        <p:cTn id="94" dur="500"/>
                                        <p:tgtEl>
                                          <p:spTgt spid="212078"/>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1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212074"/>
                                        </p:tgtEl>
                                        <p:attrNameLst>
                                          <p:attrName>style.visibility</p:attrName>
                                        </p:attrNameLst>
                                      </p:cBhvr>
                                      <p:to>
                                        <p:strVal val="visible"/>
                                      </p:to>
                                    </p:set>
                                    <p:animEffect transition="in" filter="blinds(horizontal)">
                                      <p:cBhvr>
                                        <p:cTn id="103" dur="500"/>
                                        <p:tgtEl>
                                          <p:spTgt spid="212074"/>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84" grpId="0" autoUpdateAnimBg="0"/>
      <p:bldP spid="211985" grpId="0" autoUpdateAnimBg="0"/>
      <p:bldP spid="212020" grpId="0" animBg="1" autoUpdateAnimBg="0"/>
      <p:bldP spid="212044" grpId="0" autoUpdateAnimBg="0"/>
      <p:bldP spid="212045" grpId="0" autoUpdateAnimBg="0"/>
      <p:bldP spid="212070" grpId="0" animBg="1"/>
      <p:bldP spid="212071" grpId="0" animBg="1"/>
      <p:bldP spid="212073" grpId="0" animBg="1" autoUpdateAnimBg="0"/>
      <p:bldP spid="212074" grpId="0" autoUpdateAnimBg="0"/>
      <p:bldP spid="212075" grpId="0" animBg="1"/>
      <p:bldP spid="212076" grpId="0" animBg="1"/>
      <p:bldP spid="212077" grpId="0" animBg="1"/>
      <p:bldP spid="212078" grpId="0" animBg="1"/>
      <p:bldP spid="115" grpId="0"/>
      <p:bldP spid="116" grpId="0"/>
      <p:bldP spid="1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Text Box 3"/>
          <p:cNvSpPr txBox="1">
            <a:spLocks noChangeArrowheads="1"/>
          </p:cNvSpPr>
          <p:nvPr/>
        </p:nvSpPr>
        <p:spPr bwMode="auto">
          <a:xfrm>
            <a:off x="4032138" y="1488745"/>
            <a:ext cx="3130985"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en-US" altLang="zh-CN" sz="2400" b="1" dirty="0">
                <a:latin typeface="Tahoma" pitchFamily="34" charset="0"/>
              </a:rPr>
              <a:t>= ( (Q2’·Q1)’ · Q3)’</a:t>
            </a:r>
            <a:endParaRPr lang="zh-CN" altLang="en-US" sz="2400" b="1" dirty="0">
              <a:latin typeface="Tahoma" pitchFamily="34" charset="0"/>
            </a:endParaRPr>
          </a:p>
        </p:txBody>
      </p:sp>
      <p:sp>
        <p:nvSpPr>
          <p:cNvPr id="212996" name="Text Box 4"/>
          <p:cNvSpPr txBox="1">
            <a:spLocks noChangeArrowheads="1"/>
          </p:cNvSpPr>
          <p:nvPr/>
        </p:nvSpPr>
        <p:spPr bwMode="auto">
          <a:xfrm>
            <a:off x="1026547" y="1523551"/>
            <a:ext cx="30556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latin typeface="Tahoma" pitchFamily="34" charset="0"/>
              </a:rPr>
              <a:t>D0 = Q3’ + Q2’·Q1</a:t>
            </a:r>
          </a:p>
        </p:txBody>
      </p:sp>
      <p:sp>
        <p:nvSpPr>
          <p:cNvPr id="212997" name="Text Box 5"/>
          <p:cNvSpPr txBox="1">
            <a:spLocks noChangeArrowheads="1"/>
          </p:cNvSpPr>
          <p:nvPr/>
        </p:nvSpPr>
        <p:spPr bwMode="auto">
          <a:xfrm>
            <a:off x="1447800" y="260648"/>
            <a:ext cx="6181725"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lang="zh-CN" altLang="en-US" sz="3200" b="1" dirty="0">
                <a:solidFill>
                  <a:schemeClr val="tx2"/>
                </a:solidFill>
                <a:latin typeface="华文新魏" pitchFamily="2" charset="-122"/>
                <a:ea typeface="华文新魏" pitchFamily="2" charset="-122"/>
              </a:rPr>
              <a:t>4位8状态自校正的</a:t>
            </a:r>
            <a:r>
              <a:rPr lang="en-US" altLang="zh-CN" sz="3200" b="1" dirty="0">
                <a:solidFill>
                  <a:schemeClr val="tx2"/>
                </a:solidFill>
                <a:latin typeface="华文新魏" pitchFamily="2" charset="-122"/>
                <a:ea typeface="华文新魏" pitchFamily="2" charset="-122"/>
              </a:rPr>
              <a:t>Johnson</a:t>
            </a:r>
            <a:r>
              <a:rPr lang="zh-CN" altLang="en-US" sz="3200" b="1" dirty="0">
                <a:solidFill>
                  <a:schemeClr val="tx2"/>
                </a:solidFill>
                <a:latin typeface="华文新魏" pitchFamily="2" charset="-122"/>
                <a:ea typeface="华文新魏" pitchFamily="2" charset="-122"/>
              </a:rPr>
              <a:t>计数器</a:t>
            </a:r>
          </a:p>
        </p:txBody>
      </p:sp>
      <p:sp>
        <p:nvSpPr>
          <p:cNvPr id="2" name="日期占位符 1"/>
          <p:cNvSpPr>
            <a:spLocks noGrp="1"/>
          </p:cNvSpPr>
          <p:nvPr>
            <p:ph type="dt" sz="half" idx="10"/>
          </p:nvPr>
        </p:nvSpPr>
        <p:spPr/>
        <p:txBody>
          <a:bodyPr/>
          <a:lstStyle/>
          <a:p>
            <a:pPr>
              <a:defRPr/>
            </a:pPr>
            <a:fld id="{A1BB7686-6593-4565-9CEB-0CECEA7DA84B}"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16</a:t>
            </a:fld>
            <a:endParaRPr lang="en-US" altLang="zh-CN"/>
          </a:p>
        </p:txBody>
      </p:sp>
      <p:grpSp>
        <p:nvGrpSpPr>
          <p:cNvPr id="5" name="组合 4"/>
          <p:cNvGrpSpPr/>
          <p:nvPr/>
        </p:nvGrpSpPr>
        <p:grpSpPr>
          <a:xfrm>
            <a:off x="1140593" y="2924944"/>
            <a:ext cx="7546207" cy="1701844"/>
            <a:chOff x="1140593" y="3611488"/>
            <a:chExt cx="7546207" cy="1701844"/>
          </a:xfrm>
        </p:grpSpPr>
        <p:grpSp>
          <p:nvGrpSpPr>
            <p:cNvPr id="10" name="Group 57"/>
            <p:cNvGrpSpPr>
              <a:grpSpLocks/>
            </p:cNvGrpSpPr>
            <p:nvPr/>
          </p:nvGrpSpPr>
          <p:grpSpPr bwMode="auto">
            <a:xfrm flipH="1">
              <a:off x="2277181" y="3770596"/>
              <a:ext cx="1219200" cy="457200"/>
              <a:chOff x="4128" y="3264"/>
              <a:chExt cx="768" cy="288"/>
            </a:xfrm>
          </p:grpSpPr>
          <p:sp>
            <p:nvSpPr>
              <p:cNvPr id="32" name="Arc 58"/>
              <p:cNvSpPr>
                <a:spLocks/>
              </p:cNvSpPr>
              <p:nvPr/>
            </p:nvSpPr>
            <p:spPr bwMode="auto">
              <a:xfrm>
                <a:off x="4495" y="3264"/>
                <a:ext cx="161" cy="288"/>
              </a:xfrm>
              <a:custGeom>
                <a:avLst/>
                <a:gdLst>
                  <a:gd name="G0" fmla="+- 1947 0 0"/>
                  <a:gd name="G1" fmla="+- 21600 0 0"/>
                  <a:gd name="G2" fmla="+- 21600 0 0"/>
                  <a:gd name="T0" fmla="*/ 1947 w 23547"/>
                  <a:gd name="T1" fmla="*/ 0 h 43200"/>
                  <a:gd name="T2" fmla="*/ 0 w 23547"/>
                  <a:gd name="T3" fmla="*/ 43112 h 43200"/>
                  <a:gd name="T4" fmla="*/ 1947 w 23547"/>
                  <a:gd name="T5" fmla="*/ 21600 h 43200"/>
                </a:gdLst>
                <a:ahLst/>
                <a:cxnLst>
                  <a:cxn ang="0">
                    <a:pos x="T0" y="T1"/>
                  </a:cxn>
                  <a:cxn ang="0">
                    <a:pos x="T2" y="T3"/>
                  </a:cxn>
                  <a:cxn ang="0">
                    <a:pos x="T4" y="T5"/>
                  </a:cxn>
                </a:cxnLst>
                <a:rect l="0" t="0" r="r" b="b"/>
                <a:pathLst>
                  <a:path w="23547" h="43200" fill="none" extrusionOk="0">
                    <a:moveTo>
                      <a:pt x="1946" y="0"/>
                    </a:moveTo>
                    <a:cubicBezTo>
                      <a:pt x="13876" y="0"/>
                      <a:pt x="23547" y="9670"/>
                      <a:pt x="23547" y="21600"/>
                    </a:cubicBezTo>
                    <a:cubicBezTo>
                      <a:pt x="23547" y="33529"/>
                      <a:pt x="13876" y="43200"/>
                      <a:pt x="1947" y="43200"/>
                    </a:cubicBezTo>
                    <a:cubicBezTo>
                      <a:pt x="1297" y="43200"/>
                      <a:pt x="647" y="43170"/>
                      <a:pt x="-1" y="43112"/>
                    </a:cubicBezTo>
                  </a:path>
                  <a:path w="23547" h="43200" stroke="0" extrusionOk="0">
                    <a:moveTo>
                      <a:pt x="1946" y="0"/>
                    </a:moveTo>
                    <a:cubicBezTo>
                      <a:pt x="13876" y="0"/>
                      <a:pt x="23547" y="9670"/>
                      <a:pt x="23547" y="21600"/>
                    </a:cubicBezTo>
                    <a:cubicBezTo>
                      <a:pt x="23547" y="33529"/>
                      <a:pt x="13876" y="43200"/>
                      <a:pt x="1947" y="43200"/>
                    </a:cubicBezTo>
                    <a:cubicBezTo>
                      <a:pt x="1297" y="43200"/>
                      <a:pt x="647" y="43170"/>
                      <a:pt x="-1" y="43112"/>
                    </a:cubicBezTo>
                    <a:lnTo>
                      <a:pt x="1947" y="21600"/>
                    </a:lnTo>
                    <a:close/>
                  </a:path>
                </a:pathLst>
              </a:cu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59"/>
              <p:cNvSpPr>
                <a:spLocks noChangeShapeType="1"/>
              </p:cNvSpPr>
              <p:nvPr/>
            </p:nvSpPr>
            <p:spPr bwMode="auto">
              <a:xfrm flipH="1">
                <a:off x="4320" y="3264"/>
                <a:ext cx="19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 name="Line 60"/>
              <p:cNvSpPr>
                <a:spLocks noChangeShapeType="1"/>
              </p:cNvSpPr>
              <p:nvPr/>
            </p:nvSpPr>
            <p:spPr bwMode="auto">
              <a:xfrm flipH="1">
                <a:off x="4320" y="3552"/>
                <a:ext cx="19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 name="Line 61"/>
              <p:cNvSpPr>
                <a:spLocks noChangeShapeType="1"/>
              </p:cNvSpPr>
              <p:nvPr/>
            </p:nvSpPr>
            <p:spPr bwMode="auto">
              <a:xfrm>
                <a:off x="4320" y="3264"/>
                <a:ext cx="0" cy="288"/>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 name="Oval 62"/>
              <p:cNvSpPr>
                <a:spLocks noChangeArrowheads="1"/>
              </p:cNvSpPr>
              <p:nvPr/>
            </p:nvSpPr>
            <p:spPr bwMode="auto">
              <a:xfrm>
                <a:off x="4656" y="3360"/>
                <a:ext cx="96" cy="96"/>
              </a:xfrm>
              <a:prstGeom prst="ellipse">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63"/>
              <p:cNvSpPr>
                <a:spLocks noChangeShapeType="1"/>
              </p:cNvSpPr>
              <p:nvPr/>
            </p:nvSpPr>
            <p:spPr bwMode="auto">
              <a:xfrm>
                <a:off x="4128" y="3312"/>
                <a:ext cx="19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 name="Line 64"/>
              <p:cNvSpPr>
                <a:spLocks noChangeShapeType="1"/>
              </p:cNvSpPr>
              <p:nvPr/>
            </p:nvSpPr>
            <p:spPr bwMode="auto">
              <a:xfrm>
                <a:off x="4128" y="3504"/>
                <a:ext cx="19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 name="Line 65"/>
              <p:cNvSpPr>
                <a:spLocks noChangeShapeType="1"/>
              </p:cNvSpPr>
              <p:nvPr/>
            </p:nvSpPr>
            <p:spPr bwMode="auto">
              <a:xfrm>
                <a:off x="4752" y="3408"/>
                <a:ext cx="144"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2" name="Line 69"/>
            <p:cNvSpPr>
              <a:spLocks noChangeShapeType="1"/>
            </p:cNvSpPr>
            <p:nvPr/>
          </p:nvSpPr>
          <p:spPr bwMode="auto">
            <a:xfrm flipH="1" flipV="1">
              <a:off x="8686800" y="3611488"/>
              <a:ext cx="0" cy="1157707"/>
            </a:xfrm>
            <a:prstGeom prst="line">
              <a:avLst/>
            </a:prstGeom>
            <a:noFill/>
            <a:ln w="28575">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Line 70"/>
            <p:cNvSpPr>
              <a:spLocks noChangeShapeType="1"/>
            </p:cNvSpPr>
            <p:nvPr/>
          </p:nvSpPr>
          <p:spPr bwMode="auto">
            <a:xfrm flipV="1">
              <a:off x="2704632" y="3643643"/>
              <a:ext cx="5982168" cy="48872"/>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Line 71"/>
            <p:cNvSpPr>
              <a:spLocks noChangeShapeType="1"/>
            </p:cNvSpPr>
            <p:nvPr/>
          </p:nvSpPr>
          <p:spPr bwMode="auto">
            <a:xfrm flipH="1">
              <a:off x="1140593" y="3840088"/>
              <a:ext cx="2406" cy="970522"/>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Line 72"/>
            <p:cNvSpPr>
              <a:spLocks noChangeShapeType="1"/>
            </p:cNvSpPr>
            <p:nvPr/>
          </p:nvSpPr>
          <p:spPr bwMode="auto">
            <a:xfrm>
              <a:off x="3467100" y="3840088"/>
              <a:ext cx="3314700" cy="25446"/>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73"/>
            <p:cNvSpPr>
              <a:spLocks noChangeShapeType="1"/>
            </p:cNvSpPr>
            <p:nvPr/>
          </p:nvSpPr>
          <p:spPr bwMode="auto">
            <a:xfrm flipH="1" flipV="1">
              <a:off x="4753680" y="4127376"/>
              <a:ext cx="8819" cy="683234"/>
            </a:xfrm>
            <a:prstGeom prst="line">
              <a:avLst/>
            </a:prstGeom>
            <a:noFill/>
            <a:ln w="28575">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Line 74"/>
            <p:cNvSpPr>
              <a:spLocks noChangeShapeType="1"/>
            </p:cNvSpPr>
            <p:nvPr/>
          </p:nvSpPr>
          <p:spPr bwMode="auto">
            <a:xfrm>
              <a:off x="3496380" y="4151596"/>
              <a:ext cx="1252601"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8" name="Group 75"/>
            <p:cNvGrpSpPr>
              <a:grpSpLocks/>
            </p:cNvGrpSpPr>
            <p:nvPr/>
          </p:nvGrpSpPr>
          <p:grpSpPr bwMode="auto">
            <a:xfrm flipH="1">
              <a:off x="1140595" y="3611488"/>
              <a:ext cx="1219200" cy="457200"/>
              <a:chOff x="4128" y="3264"/>
              <a:chExt cx="768" cy="288"/>
            </a:xfrm>
          </p:grpSpPr>
          <p:sp>
            <p:nvSpPr>
              <p:cNvPr id="22" name="Arc 76"/>
              <p:cNvSpPr>
                <a:spLocks/>
              </p:cNvSpPr>
              <p:nvPr/>
            </p:nvSpPr>
            <p:spPr bwMode="auto">
              <a:xfrm>
                <a:off x="4495" y="3264"/>
                <a:ext cx="161" cy="288"/>
              </a:xfrm>
              <a:custGeom>
                <a:avLst/>
                <a:gdLst>
                  <a:gd name="G0" fmla="+- 1947 0 0"/>
                  <a:gd name="G1" fmla="+- 21600 0 0"/>
                  <a:gd name="G2" fmla="+- 21600 0 0"/>
                  <a:gd name="T0" fmla="*/ 1947 w 23547"/>
                  <a:gd name="T1" fmla="*/ 0 h 43200"/>
                  <a:gd name="T2" fmla="*/ 0 w 23547"/>
                  <a:gd name="T3" fmla="*/ 43112 h 43200"/>
                  <a:gd name="T4" fmla="*/ 1947 w 23547"/>
                  <a:gd name="T5" fmla="*/ 21600 h 43200"/>
                </a:gdLst>
                <a:ahLst/>
                <a:cxnLst>
                  <a:cxn ang="0">
                    <a:pos x="T0" y="T1"/>
                  </a:cxn>
                  <a:cxn ang="0">
                    <a:pos x="T2" y="T3"/>
                  </a:cxn>
                  <a:cxn ang="0">
                    <a:pos x="T4" y="T5"/>
                  </a:cxn>
                </a:cxnLst>
                <a:rect l="0" t="0" r="r" b="b"/>
                <a:pathLst>
                  <a:path w="23547" h="43200" fill="none" extrusionOk="0">
                    <a:moveTo>
                      <a:pt x="1946" y="0"/>
                    </a:moveTo>
                    <a:cubicBezTo>
                      <a:pt x="13876" y="0"/>
                      <a:pt x="23547" y="9670"/>
                      <a:pt x="23547" y="21600"/>
                    </a:cubicBezTo>
                    <a:cubicBezTo>
                      <a:pt x="23547" y="33529"/>
                      <a:pt x="13876" y="43200"/>
                      <a:pt x="1947" y="43200"/>
                    </a:cubicBezTo>
                    <a:cubicBezTo>
                      <a:pt x="1297" y="43200"/>
                      <a:pt x="647" y="43170"/>
                      <a:pt x="-1" y="43112"/>
                    </a:cubicBezTo>
                  </a:path>
                  <a:path w="23547" h="43200" stroke="0" extrusionOk="0">
                    <a:moveTo>
                      <a:pt x="1946" y="0"/>
                    </a:moveTo>
                    <a:cubicBezTo>
                      <a:pt x="13876" y="0"/>
                      <a:pt x="23547" y="9670"/>
                      <a:pt x="23547" y="21600"/>
                    </a:cubicBezTo>
                    <a:cubicBezTo>
                      <a:pt x="23547" y="33529"/>
                      <a:pt x="13876" y="43200"/>
                      <a:pt x="1947" y="43200"/>
                    </a:cubicBezTo>
                    <a:cubicBezTo>
                      <a:pt x="1297" y="43200"/>
                      <a:pt x="647" y="43170"/>
                      <a:pt x="-1" y="43112"/>
                    </a:cubicBezTo>
                    <a:lnTo>
                      <a:pt x="1947" y="21600"/>
                    </a:lnTo>
                    <a:close/>
                  </a:path>
                </a:pathLst>
              </a:cu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77"/>
              <p:cNvSpPr>
                <a:spLocks noChangeShapeType="1"/>
              </p:cNvSpPr>
              <p:nvPr/>
            </p:nvSpPr>
            <p:spPr bwMode="auto">
              <a:xfrm flipH="1">
                <a:off x="4320" y="3264"/>
                <a:ext cx="19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 name="Line 78"/>
              <p:cNvSpPr>
                <a:spLocks noChangeShapeType="1"/>
              </p:cNvSpPr>
              <p:nvPr/>
            </p:nvSpPr>
            <p:spPr bwMode="auto">
              <a:xfrm flipH="1">
                <a:off x="4320" y="3552"/>
                <a:ext cx="19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Line 79"/>
              <p:cNvSpPr>
                <a:spLocks noChangeShapeType="1"/>
              </p:cNvSpPr>
              <p:nvPr/>
            </p:nvSpPr>
            <p:spPr bwMode="auto">
              <a:xfrm>
                <a:off x="4320" y="3264"/>
                <a:ext cx="0" cy="288"/>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 name="Oval 80"/>
              <p:cNvSpPr>
                <a:spLocks noChangeArrowheads="1"/>
              </p:cNvSpPr>
              <p:nvPr/>
            </p:nvSpPr>
            <p:spPr bwMode="auto">
              <a:xfrm>
                <a:off x="4656" y="3360"/>
                <a:ext cx="96" cy="96"/>
              </a:xfrm>
              <a:prstGeom prst="ellipse">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81"/>
              <p:cNvSpPr>
                <a:spLocks noChangeShapeType="1"/>
              </p:cNvSpPr>
              <p:nvPr/>
            </p:nvSpPr>
            <p:spPr bwMode="auto">
              <a:xfrm>
                <a:off x="4128" y="3312"/>
                <a:ext cx="19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 name="Line 82"/>
              <p:cNvSpPr>
                <a:spLocks noChangeShapeType="1"/>
              </p:cNvSpPr>
              <p:nvPr/>
            </p:nvSpPr>
            <p:spPr bwMode="auto">
              <a:xfrm>
                <a:off x="4128" y="3504"/>
                <a:ext cx="19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 name="Line 83"/>
              <p:cNvSpPr>
                <a:spLocks noChangeShapeType="1"/>
              </p:cNvSpPr>
              <p:nvPr/>
            </p:nvSpPr>
            <p:spPr bwMode="auto">
              <a:xfrm>
                <a:off x="4752" y="3408"/>
                <a:ext cx="144"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9" name="Line 84"/>
            <p:cNvSpPr>
              <a:spLocks noChangeShapeType="1"/>
            </p:cNvSpPr>
            <p:nvPr/>
          </p:nvSpPr>
          <p:spPr bwMode="auto">
            <a:xfrm flipV="1">
              <a:off x="6781800" y="3865533"/>
              <a:ext cx="0" cy="1447799"/>
            </a:xfrm>
            <a:prstGeom prst="line">
              <a:avLst/>
            </a:prstGeom>
            <a:noFill/>
            <a:ln w="28575">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Line 86"/>
            <p:cNvSpPr>
              <a:spLocks noChangeShapeType="1"/>
            </p:cNvSpPr>
            <p:nvPr/>
          </p:nvSpPr>
          <p:spPr bwMode="auto">
            <a:xfrm>
              <a:off x="2359795" y="3687688"/>
              <a:ext cx="381000"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0" name="Group 4"/>
          <p:cNvGrpSpPr>
            <a:grpSpLocks/>
          </p:cNvGrpSpPr>
          <p:nvPr/>
        </p:nvGrpSpPr>
        <p:grpSpPr bwMode="auto">
          <a:xfrm>
            <a:off x="381000" y="3795299"/>
            <a:ext cx="8305800" cy="1981200"/>
            <a:chOff x="192" y="1584"/>
            <a:chExt cx="5232" cy="1248"/>
          </a:xfrm>
        </p:grpSpPr>
        <p:sp>
          <p:nvSpPr>
            <p:cNvPr id="41" name="Rectangle 5"/>
            <p:cNvSpPr>
              <a:spLocks noChangeArrowheads="1"/>
            </p:cNvSpPr>
            <p:nvPr/>
          </p:nvSpPr>
          <p:spPr bwMode="auto">
            <a:xfrm>
              <a:off x="9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sz="2400" b="1" dirty="0"/>
                <a:t>D   </a:t>
              </a:r>
              <a:r>
                <a:rPr lang="en-US" altLang="zh-CN" sz="2400" b="1" dirty="0" smtClean="0"/>
                <a:t>   </a:t>
              </a:r>
              <a:r>
                <a:rPr lang="en-US" altLang="zh-CN" sz="2400" b="1" dirty="0"/>
                <a:t>Q</a:t>
              </a:r>
            </a:p>
            <a:p>
              <a:pPr algn="r">
                <a:lnSpc>
                  <a:spcPct val="150000"/>
                </a:lnSpc>
              </a:pPr>
              <a:r>
                <a:rPr lang="en-US" altLang="zh-CN" sz="2400" b="1" dirty="0"/>
                <a:t>  </a:t>
              </a:r>
              <a:r>
                <a:rPr lang="en-US" altLang="zh-CN" sz="2400" b="1" dirty="0" smtClean="0"/>
                <a:t>CK  </a:t>
              </a:r>
              <a:r>
                <a:rPr lang="en-US" altLang="zh-CN" sz="2400" b="1" dirty="0"/>
                <a:t>Q</a:t>
              </a:r>
            </a:p>
          </p:txBody>
        </p:sp>
        <p:grpSp>
          <p:nvGrpSpPr>
            <p:cNvPr id="42" name="Group 6"/>
            <p:cNvGrpSpPr>
              <a:grpSpLocks/>
            </p:cNvGrpSpPr>
            <p:nvPr/>
          </p:nvGrpSpPr>
          <p:grpSpPr bwMode="auto">
            <a:xfrm>
              <a:off x="912" y="2064"/>
              <a:ext cx="96" cy="96"/>
              <a:chOff x="2880" y="2064"/>
              <a:chExt cx="96" cy="192"/>
            </a:xfrm>
          </p:grpSpPr>
          <p:sp>
            <p:nvSpPr>
              <p:cNvPr id="85" name="Line 7"/>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6" name="Line 8"/>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3" name="Line 9"/>
            <p:cNvSpPr>
              <a:spLocks noChangeShapeType="1"/>
            </p:cNvSpPr>
            <p:nvPr/>
          </p:nvSpPr>
          <p:spPr bwMode="auto">
            <a:xfrm>
              <a:off x="6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 name="Line 10"/>
            <p:cNvSpPr>
              <a:spLocks noChangeShapeType="1"/>
            </p:cNvSpPr>
            <p:nvPr/>
          </p:nvSpPr>
          <p:spPr bwMode="auto">
            <a:xfrm>
              <a:off x="7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 name="Line 11"/>
            <p:cNvSpPr>
              <a:spLocks noChangeShapeType="1"/>
            </p:cNvSpPr>
            <p:nvPr/>
          </p:nvSpPr>
          <p:spPr bwMode="auto">
            <a:xfrm>
              <a:off x="1584" y="1776"/>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 name="Line 12"/>
            <p:cNvSpPr>
              <a:spLocks noChangeShapeType="1"/>
            </p:cNvSpPr>
            <p:nvPr/>
          </p:nvSpPr>
          <p:spPr bwMode="auto">
            <a:xfrm>
              <a:off x="16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 name="Oval 13"/>
            <p:cNvSpPr>
              <a:spLocks noChangeArrowheads="1"/>
            </p:cNvSpPr>
            <p:nvPr/>
          </p:nvSpPr>
          <p:spPr bwMode="auto">
            <a:xfrm>
              <a:off x="15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Rectangle 14"/>
            <p:cNvSpPr>
              <a:spLocks noChangeArrowheads="1"/>
            </p:cNvSpPr>
            <p:nvPr/>
          </p:nvSpPr>
          <p:spPr bwMode="auto">
            <a:xfrm>
              <a:off x="21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sz="2400" b="1" dirty="0"/>
                <a:t>D  </a:t>
              </a:r>
              <a:r>
                <a:rPr lang="en-US" altLang="zh-CN" sz="2400" b="1" dirty="0" smtClean="0"/>
                <a:t>    </a:t>
              </a:r>
              <a:r>
                <a:rPr lang="en-US" altLang="zh-CN" sz="2400" b="1" dirty="0"/>
                <a:t>Q</a:t>
              </a:r>
            </a:p>
            <a:p>
              <a:pPr algn="r">
                <a:lnSpc>
                  <a:spcPct val="150000"/>
                </a:lnSpc>
              </a:pPr>
              <a:r>
                <a:rPr lang="en-US" altLang="zh-CN" sz="2400" b="1" dirty="0"/>
                <a:t>  </a:t>
              </a:r>
              <a:r>
                <a:rPr lang="en-US" altLang="zh-CN" sz="2400" b="1" dirty="0" smtClean="0"/>
                <a:t>CK  </a:t>
              </a:r>
              <a:r>
                <a:rPr lang="en-US" altLang="zh-CN" sz="2400" b="1" dirty="0"/>
                <a:t>Q</a:t>
              </a:r>
            </a:p>
          </p:txBody>
        </p:sp>
        <p:grpSp>
          <p:nvGrpSpPr>
            <p:cNvPr id="49" name="Group 15"/>
            <p:cNvGrpSpPr>
              <a:grpSpLocks/>
            </p:cNvGrpSpPr>
            <p:nvPr/>
          </p:nvGrpSpPr>
          <p:grpSpPr bwMode="auto">
            <a:xfrm>
              <a:off x="2112" y="2064"/>
              <a:ext cx="96" cy="96"/>
              <a:chOff x="2880" y="2064"/>
              <a:chExt cx="96" cy="192"/>
            </a:xfrm>
          </p:grpSpPr>
          <p:sp>
            <p:nvSpPr>
              <p:cNvPr id="83" name="Line 16"/>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4" name="Line 17"/>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0" name="Line 18"/>
            <p:cNvSpPr>
              <a:spLocks noChangeShapeType="1"/>
            </p:cNvSpPr>
            <p:nvPr/>
          </p:nvSpPr>
          <p:spPr bwMode="auto">
            <a:xfrm>
              <a:off x="18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 name="Line 19"/>
            <p:cNvSpPr>
              <a:spLocks noChangeShapeType="1"/>
            </p:cNvSpPr>
            <p:nvPr/>
          </p:nvSpPr>
          <p:spPr bwMode="auto">
            <a:xfrm>
              <a:off x="19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 name="Line 20"/>
            <p:cNvSpPr>
              <a:spLocks noChangeShapeType="1"/>
            </p:cNvSpPr>
            <p:nvPr/>
          </p:nvSpPr>
          <p:spPr bwMode="auto">
            <a:xfrm>
              <a:off x="2784" y="1776"/>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 name="Line 21"/>
            <p:cNvSpPr>
              <a:spLocks noChangeShapeType="1"/>
            </p:cNvSpPr>
            <p:nvPr/>
          </p:nvSpPr>
          <p:spPr bwMode="auto">
            <a:xfrm>
              <a:off x="28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 name="Oval 22"/>
            <p:cNvSpPr>
              <a:spLocks noChangeArrowheads="1"/>
            </p:cNvSpPr>
            <p:nvPr/>
          </p:nvSpPr>
          <p:spPr bwMode="auto">
            <a:xfrm>
              <a:off x="27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Rectangle 23"/>
            <p:cNvSpPr>
              <a:spLocks noChangeArrowheads="1"/>
            </p:cNvSpPr>
            <p:nvPr/>
          </p:nvSpPr>
          <p:spPr bwMode="auto">
            <a:xfrm>
              <a:off x="33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sz="2400" b="1" dirty="0"/>
                <a:t>D     </a:t>
              </a:r>
              <a:r>
                <a:rPr lang="en-US" altLang="zh-CN" sz="2400" b="1" dirty="0" smtClean="0"/>
                <a:t> </a:t>
              </a:r>
              <a:r>
                <a:rPr lang="en-US" altLang="zh-CN" sz="2400" b="1" dirty="0"/>
                <a:t>Q</a:t>
              </a:r>
            </a:p>
            <a:p>
              <a:pPr algn="r">
                <a:lnSpc>
                  <a:spcPct val="150000"/>
                </a:lnSpc>
              </a:pPr>
              <a:r>
                <a:rPr lang="en-US" altLang="zh-CN" sz="2400" b="1" dirty="0"/>
                <a:t>  CK  </a:t>
              </a:r>
              <a:r>
                <a:rPr lang="en-US" altLang="zh-CN" sz="2400" b="1" dirty="0" smtClean="0"/>
                <a:t>Q</a:t>
              </a:r>
              <a:endParaRPr lang="en-US" altLang="zh-CN" sz="2400" b="1" dirty="0"/>
            </a:p>
          </p:txBody>
        </p:sp>
        <p:grpSp>
          <p:nvGrpSpPr>
            <p:cNvPr id="56" name="Group 24"/>
            <p:cNvGrpSpPr>
              <a:grpSpLocks/>
            </p:cNvGrpSpPr>
            <p:nvPr/>
          </p:nvGrpSpPr>
          <p:grpSpPr bwMode="auto">
            <a:xfrm>
              <a:off x="3312" y="2064"/>
              <a:ext cx="96" cy="96"/>
              <a:chOff x="2880" y="2064"/>
              <a:chExt cx="96" cy="192"/>
            </a:xfrm>
          </p:grpSpPr>
          <p:sp>
            <p:nvSpPr>
              <p:cNvPr id="81" name="Line 25"/>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 name="Line 26"/>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7" name="Line 27"/>
            <p:cNvSpPr>
              <a:spLocks noChangeShapeType="1"/>
            </p:cNvSpPr>
            <p:nvPr/>
          </p:nvSpPr>
          <p:spPr bwMode="auto">
            <a:xfrm>
              <a:off x="30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 name="Line 28"/>
            <p:cNvSpPr>
              <a:spLocks noChangeShapeType="1"/>
            </p:cNvSpPr>
            <p:nvPr/>
          </p:nvSpPr>
          <p:spPr bwMode="auto">
            <a:xfrm>
              <a:off x="31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 name="Line 29"/>
            <p:cNvSpPr>
              <a:spLocks noChangeShapeType="1"/>
            </p:cNvSpPr>
            <p:nvPr/>
          </p:nvSpPr>
          <p:spPr bwMode="auto">
            <a:xfrm>
              <a:off x="3984" y="1776"/>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0" name="Line 30"/>
            <p:cNvSpPr>
              <a:spLocks noChangeShapeType="1"/>
            </p:cNvSpPr>
            <p:nvPr/>
          </p:nvSpPr>
          <p:spPr bwMode="auto">
            <a:xfrm>
              <a:off x="40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 name="Oval 31"/>
            <p:cNvSpPr>
              <a:spLocks noChangeArrowheads="1"/>
            </p:cNvSpPr>
            <p:nvPr/>
          </p:nvSpPr>
          <p:spPr bwMode="auto">
            <a:xfrm>
              <a:off x="39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Rectangle 32"/>
            <p:cNvSpPr>
              <a:spLocks noChangeArrowheads="1"/>
            </p:cNvSpPr>
            <p:nvPr/>
          </p:nvSpPr>
          <p:spPr bwMode="auto">
            <a:xfrm>
              <a:off x="45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sz="2400" b="1" dirty="0"/>
                <a:t>D  </a:t>
              </a:r>
              <a:r>
                <a:rPr lang="en-US" altLang="zh-CN" sz="2400" b="1" dirty="0" smtClean="0"/>
                <a:t>    </a:t>
              </a:r>
              <a:r>
                <a:rPr lang="en-US" altLang="zh-CN" sz="2400" b="1" dirty="0"/>
                <a:t>Q</a:t>
              </a:r>
            </a:p>
            <a:p>
              <a:pPr algn="r">
                <a:lnSpc>
                  <a:spcPct val="150000"/>
                </a:lnSpc>
              </a:pPr>
              <a:r>
                <a:rPr lang="en-US" altLang="zh-CN" sz="2400" b="1" dirty="0"/>
                <a:t>  CK </a:t>
              </a:r>
              <a:r>
                <a:rPr lang="en-US" altLang="zh-CN" sz="2400" b="1" dirty="0" smtClean="0"/>
                <a:t> </a:t>
              </a:r>
              <a:r>
                <a:rPr lang="en-US" altLang="zh-CN" sz="2400" b="1" dirty="0"/>
                <a:t>Q</a:t>
              </a:r>
            </a:p>
          </p:txBody>
        </p:sp>
        <p:grpSp>
          <p:nvGrpSpPr>
            <p:cNvPr id="63" name="Group 33"/>
            <p:cNvGrpSpPr>
              <a:grpSpLocks/>
            </p:cNvGrpSpPr>
            <p:nvPr/>
          </p:nvGrpSpPr>
          <p:grpSpPr bwMode="auto">
            <a:xfrm>
              <a:off x="4512" y="2064"/>
              <a:ext cx="96" cy="96"/>
              <a:chOff x="2880" y="2064"/>
              <a:chExt cx="96" cy="192"/>
            </a:xfrm>
          </p:grpSpPr>
          <p:sp>
            <p:nvSpPr>
              <p:cNvPr id="79" name="Line 34"/>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 name="Line 35"/>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4" name="Line 36"/>
            <p:cNvSpPr>
              <a:spLocks noChangeShapeType="1"/>
            </p:cNvSpPr>
            <p:nvPr/>
          </p:nvSpPr>
          <p:spPr bwMode="auto">
            <a:xfrm>
              <a:off x="42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 name="Line 37"/>
            <p:cNvSpPr>
              <a:spLocks noChangeShapeType="1"/>
            </p:cNvSpPr>
            <p:nvPr/>
          </p:nvSpPr>
          <p:spPr bwMode="auto">
            <a:xfrm>
              <a:off x="43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 name="Line 38"/>
            <p:cNvSpPr>
              <a:spLocks noChangeShapeType="1"/>
            </p:cNvSpPr>
            <p:nvPr/>
          </p:nvSpPr>
          <p:spPr bwMode="auto">
            <a:xfrm>
              <a:off x="5184"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 name="Line 39"/>
            <p:cNvSpPr>
              <a:spLocks noChangeShapeType="1"/>
            </p:cNvSpPr>
            <p:nvPr/>
          </p:nvSpPr>
          <p:spPr bwMode="auto">
            <a:xfrm>
              <a:off x="52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 name="Oval 40"/>
            <p:cNvSpPr>
              <a:spLocks noChangeArrowheads="1"/>
            </p:cNvSpPr>
            <p:nvPr/>
          </p:nvSpPr>
          <p:spPr bwMode="auto">
            <a:xfrm>
              <a:off x="51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Line 41"/>
            <p:cNvSpPr>
              <a:spLocks noChangeShapeType="1"/>
            </p:cNvSpPr>
            <p:nvPr/>
          </p:nvSpPr>
          <p:spPr bwMode="auto">
            <a:xfrm>
              <a:off x="4368" y="2112"/>
              <a:ext cx="0" cy="57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 name="Line 42"/>
            <p:cNvSpPr>
              <a:spLocks noChangeShapeType="1"/>
            </p:cNvSpPr>
            <p:nvPr/>
          </p:nvSpPr>
          <p:spPr bwMode="auto">
            <a:xfrm>
              <a:off x="1968" y="2112"/>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 name="Line 43"/>
            <p:cNvSpPr>
              <a:spLocks noChangeShapeType="1"/>
            </p:cNvSpPr>
            <p:nvPr/>
          </p:nvSpPr>
          <p:spPr bwMode="auto">
            <a:xfrm>
              <a:off x="3168" y="2112"/>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 name="Line 44"/>
            <p:cNvSpPr>
              <a:spLocks noChangeShapeType="1"/>
            </p:cNvSpPr>
            <p:nvPr/>
          </p:nvSpPr>
          <p:spPr bwMode="auto">
            <a:xfrm>
              <a:off x="768" y="2112"/>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 name="Line 45"/>
            <p:cNvSpPr>
              <a:spLocks noChangeShapeType="1"/>
            </p:cNvSpPr>
            <p:nvPr/>
          </p:nvSpPr>
          <p:spPr bwMode="auto">
            <a:xfrm>
              <a:off x="624" y="2688"/>
              <a:ext cx="37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4" name="Text Box 46"/>
            <p:cNvSpPr txBox="1">
              <a:spLocks noChangeArrowheads="1"/>
            </p:cNvSpPr>
            <p:nvPr/>
          </p:nvSpPr>
          <p:spPr bwMode="auto">
            <a:xfrm>
              <a:off x="192" y="2544"/>
              <a:ext cx="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CLK</a:t>
              </a:r>
            </a:p>
          </p:txBody>
        </p:sp>
        <p:sp>
          <p:nvSpPr>
            <p:cNvPr id="75" name="Text Box 47"/>
            <p:cNvSpPr txBox="1">
              <a:spLocks noChangeArrowheads="1"/>
            </p:cNvSpPr>
            <p:nvPr/>
          </p:nvSpPr>
          <p:spPr bwMode="auto">
            <a:xfrm>
              <a:off x="1044"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FF0</a:t>
              </a:r>
            </a:p>
          </p:txBody>
        </p:sp>
        <p:sp>
          <p:nvSpPr>
            <p:cNvPr id="76" name="Text Box 48"/>
            <p:cNvSpPr txBox="1">
              <a:spLocks noChangeArrowheads="1"/>
            </p:cNvSpPr>
            <p:nvPr/>
          </p:nvSpPr>
          <p:spPr bwMode="auto">
            <a:xfrm>
              <a:off x="2256"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FF1</a:t>
              </a:r>
            </a:p>
          </p:txBody>
        </p:sp>
        <p:sp>
          <p:nvSpPr>
            <p:cNvPr id="77" name="Text Box 49"/>
            <p:cNvSpPr txBox="1">
              <a:spLocks noChangeArrowheads="1"/>
            </p:cNvSpPr>
            <p:nvPr/>
          </p:nvSpPr>
          <p:spPr bwMode="auto">
            <a:xfrm>
              <a:off x="3456"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FF2</a:t>
              </a:r>
            </a:p>
          </p:txBody>
        </p:sp>
        <p:sp>
          <p:nvSpPr>
            <p:cNvPr id="78" name="Text Box 50"/>
            <p:cNvSpPr txBox="1">
              <a:spLocks noChangeArrowheads="1"/>
            </p:cNvSpPr>
            <p:nvPr/>
          </p:nvSpPr>
          <p:spPr bwMode="auto">
            <a:xfrm>
              <a:off x="4668"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FF3</a:t>
              </a:r>
            </a:p>
          </p:txBody>
        </p:sp>
      </p:grpSp>
    </p:spTree>
    <p:extLst>
      <p:ext uri="{BB962C8B-B14F-4D97-AF65-F5344CB8AC3E}">
        <p14:creationId xmlns:p14="http://schemas.microsoft.com/office/powerpoint/2010/main" val="55095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linds(horizontal)">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zh-CN" altLang="en-US"/>
              <a:t>4位通用移位寄存器74</a:t>
            </a:r>
            <a:r>
              <a:rPr lang="en-US" altLang="zh-CN"/>
              <a:t>x194</a:t>
            </a:r>
            <a:endParaRPr lang="zh-CN" altLang="en-US"/>
          </a:p>
        </p:txBody>
      </p:sp>
      <p:grpSp>
        <p:nvGrpSpPr>
          <p:cNvPr id="199683" name="Group 3"/>
          <p:cNvGrpSpPr>
            <a:grpSpLocks/>
          </p:cNvGrpSpPr>
          <p:nvPr/>
        </p:nvGrpSpPr>
        <p:grpSpPr bwMode="auto">
          <a:xfrm>
            <a:off x="1220342" y="1371600"/>
            <a:ext cx="2286000" cy="3657600"/>
            <a:chOff x="4128" y="912"/>
            <a:chExt cx="1440" cy="2304"/>
          </a:xfrm>
        </p:grpSpPr>
        <p:sp>
          <p:nvSpPr>
            <p:cNvPr id="199684" name="Rectangle 4"/>
            <p:cNvSpPr>
              <a:spLocks noChangeArrowheads="1"/>
            </p:cNvSpPr>
            <p:nvPr/>
          </p:nvSpPr>
          <p:spPr bwMode="auto">
            <a:xfrm>
              <a:off x="4368" y="1200"/>
              <a:ext cx="960" cy="201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lstStyle/>
            <a:p>
              <a:pPr>
                <a:lnSpc>
                  <a:spcPct val="110000"/>
                </a:lnSpc>
              </a:pPr>
              <a:r>
                <a:rPr lang="en-US" altLang="zh-CN" sz="2000" b="1" dirty="0">
                  <a:latin typeface="Tahoma" pitchFamily="34" charset="0"/>
                </a:rPr>
                <a:t>  CLK</a:t>
              </a:r>
            </a:p>
            <a:p>
              <a:r>
                <a:rPr lang="en-US" altLang="zh-CN" sz="2000" b="1" dirty="0">
                  <a:latin typeface="Tahoma" pitchFamily="34" charset="0"/>
                </a:rPr>
                <a:t>CLR</a:t>
              </a:r>
            </a:p>
            <a:p>
              <a:r>
                <a:rPr lang="en-US" altLang="zh-CN" sz="2000" b="1" dirty="0">
                  <a:latin typeface="Tahoma" pitchFamily="34" charset="0"/>
                </a:rPr>
                <a:t>S1</a:t>
              </a:r>
            </a:p>
            <a:p>
              <a:r>
                <a:rPr lang="en-US" altLang="zh-CN" sz="2000" b="1" dirty="0">
                  <a:latin typeface="Tahoma" pitchFamily="34" charset="0"/>
                </a:rPr>
                <a:t>S0</a:t>
              </a:r>
            </a:p>
            <a:p>
              <a:r>
                <a:rPr lang="en-US" altLang="zh-CN" sz="2000" b="1" dirty="0">
                  <a:latin typeface="Tahoma" pitchFamily="34" charset="0"/>
                </a:rPr>
                <a:t>LIN</a:t>
              </a:r>
            </a:p>
            <a:p>
              <a:r>
                <a:rPr lang="en-US" altLang="zh-CN" sz="2000" b="1" dirty="0">
                  <a:latin typeface="Tahoma" pitchFamily="34" charset="0"/>
                </a:rPr>
                <a:t>D          </a:t>
              </a:r>
              <a:r>
                <a:rPr lang="en-US" altLang="zh-CN" sz="2000" b="1" baseline="-25000" dirty="0">
                  <a:latin typeface="Tahoma" pitchFamily="34" charset="0"/>
                </a:rPr>
                <a:t> </a:t>
              </a:r>
              <a:r>
                <a:rPr lang="en-US" altLang="zh-CN" sz="2000" b="1" dirty="0">
                  <a:latin typeface="Tahoma" pitchFamily="34" charset="0"/>
                </a:rPr>
                <a:t>QD</a:t>
              </a:r>
            </a:p>
            <a:p>
              <a:r>
                <a:rPr lang="en-US" altLang="zh-CN" sz="2000" b="1" dirty="0">
                  <a:latin typeface="Tahoma" pitchFamily="34" charset="0"/>
                </a:rPr>
                <a:t>C           QC</a:t>
              </a:r>
            </a:p>
            <a:p>
              <a:r>
                <a:rPr lang="en-US" altLang="zh-CN" sz="2000" b="1" dirty="0">
                  <a:latin typeface="Tahoma" pitchFamily="34" charset="0"/>
                </a:rPr>
                <a:t>B           QB</a:t>
              </a:r>
            </a:p>
            <a:p>
              <a:r>
                <a:rPr lang="en-US" altLang="zh-CN" sz="2000" b="1" dirty="0">
                  <a:latin typeface="Tahoma" pitchFamily="34" charset="0"/>
                </a:rPr>
                <a:t>A           QA</a:t>
              </a:r>
            </a:p>
            <a:p>
              <a:r>
                <a:rPr lang="en-US" altLang="zh-CN" sz="2000" b="1" dirty="0">
                  <a:latin typeface="Tahoma" pitchFamily="34" charset="0"/>
                </a:rPr>
                <a:t>RIN</a:t>
              </a:r>
            </a:p>
          </p:txBody>
        </p:sp>
        <p:sp>
          <p:nvSpPr>
            <p:cNvPr id="199685" name="Oval 5"/>
            <p:cNvSpPr>
              <a:spLocks noChangeArrowheads="1"/>
            </p:cNvSpPr>
            <p:nvPr/>
          </p:nvSpPr>
          <p:spPr bwMode="auto">
            <a:xfrm>
              <a:off x="4272" y="1488"/>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9686" name="Group 6"/>
            <p:cNvGrpSpPr>
              <a:grpSpLocks/>
            </p:cNvGrpSpPr>
            <p:nvPr/>
          </p:nvGrpSpPr>
          <p:grpSpPr bwMode="auto">
            <a:xfrm>
              <a:off x="4368" y="1296"/>
              <a:ext cx="96" cy="96"/>
              <a:chOff x="2880" y="2064"/>
              <a:chExt cx="96" cy="192"/>
            </a:xfrm>
          </p:grpSpPr>
          <p:sp>
            <p:nvSpPr>
              <p:cNvPr id="199687" name="Line 7"/>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688" name="Line 8"/>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99689" name="Line 9"/>
            <p:cNvSpPr>
              <a:spLocks noChangeShapeType="1"/>
            </p:cNvSpPr>
            <p:nvPr/>
          </p:nvSpPr>
          <p:spPr bwMode="auto">
            <a:xfrm>
              <a:off x="4128" y="1536"/>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690" name="Line 10"/>
            <p:cNvSpPr>
              <a:spLocks noChangeShapeType="1"/>
            </p:cNvSpPr>
            <p:nvPr/>
          </p:nvSpPr>
          <p:spPr bwMode="auto">
            <a:xfrm>
              <a:off x="4128" y="192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691" name="Line 11"/>
            <p:cNvSpPr>
              <a:spLocks noChangeShapeType="1"/>
            </p:cNvSpPr>
            <p:nvPr/>
          </p:nvSpPr>
          <p:spPr bwMode="auto">
            <a:xfrm>
              <a:off x="4128" y="172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692" name="Line 12"/>
            <p:cNvSpPr>
              <a:spLocks noChangeShapeType="1"/>
            </p:cNvSpPr>
            <p:nvPr/>
          </p:nvSpPr>
          <p:spPr bwMode="auto">
            <a:xfrm>
              <a:off x="4128" y="134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693" name="Line 13"/>
            <p:cNvSpPr>
              <a:spLocks noChangeShapeType="1"/>
            </p:cNvSpPr>
            <p:nvPr/>
          </p:nvSpPr>
          <p:spPr bwMode="auto">
            <a:xfrm>
              <a:off x="4128" y="23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694" name="Line 14"/>
            <p:cNvSpPr>
              <a:spLocks noChangeShapeType="1"/>
            </p:cNvSpPr>
            <p:nvPr/>
          </p:nvSpPr>
          <p:spPr bwMode="auto">
            <a:xfrm>
              <a:off x="4128" y="249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695" name="Line 15"/>
            <p:cNvSpPr>
              <a:spLocks noChangeShapeType="1"/>
            </p:cNvSpPr>
            <p:nvPr/>
          </p:nvSpPr>
          <p:spPr bwMode="auto">
            <a:xfrm>
              <a:off x="4128" y="268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696" name="Line 16"/>
            <p:cNvSpPr>
              <a:spLocks noChangeShapeType="1"/>
            </p:cNvSpPr>
            <p:nvPr/>
          </p:nvSpPr>
          <p:spPr bwMode="auto">
            <a:xfrm>
              <a:off x="4128" y="288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697" name="Text Box 17"/>
            <p:cNvSpPr txBox="1">
              <a:spLocks noChangeArrowheads="1"/>
            </p:cNvSpPr>
            <p:nvPr/>
          </p:nvSpPr>
          <p:spPr bwMode="auto">
            <a:xfrm>
              <a:off x="4482" y="912"/>
              <a:ext cx="7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Arial" charset="0"/>
                </a:rPr>
                <a:t>74</a:t>
              </a:r>
              <a:r>
                <a:rPr lang="en-US" altLang="zh-CN" b="1">
                  <a:latin typeface="Arial" charset="0"/>
                </a:rPr>
                <a:t>x194</a:t>
              </a:r>
            </a:p>
          </p:txBody>
        </p:sp>
        <p:sp>
          <p:nvSpPr>
            <p:cNvPr id="199698" name="Line 18"/>
            <p:cNvSpPr>
              <a:spLocks noChangeShapeType="1"/>
            </p:cNvSpPr>
            <p:nvPr/>
          </p:nvSpPr>
          <p:spPr bwMode="auto">
            <a:xfrm>
              <a:off x="4128" y="307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699" name="Line 19"/>
            <p:cNvSpPr>
              <a:spLocks noChangeShapeType="1"/>
            </p:cNvSpPr>
            <p:nvPr/>
          </p:nvSpPr>
          <p:spPr bwMode="auto">
            <a:xfrm>
              <a:off x="5328" y="23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700" name="Line 20"/>
            <p:cNvSpPr>
              <a:spLocks noChangeShapeType="1"/>
            </p:cNvSpPr>
            <p:nvPr/>
          </p:nvSpPr>
          <p:spPr bwMode="auto">
            <a:xfrm>
              <a:off x="5328" y="249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701" name="Line 21"/>
            <p:cNvSpPr>
              <a:spLocks noChangeShapeType="1"/>
            </p:cNvSpPr>
            <p:nvPr/>
          </p:nvSpPr>
          <p:spPr bwMode="auto">
            <a:xfrm>
              <a:off x="5328" y="268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702" name="Line 22"/>
            <p:cNvSpPr>
              <a:spLocks noChangeShapeType="1"/>
            </p:cNvSpPr>
            <p:nvPr/>
          </p:nvSpPr>
          <p:spPr bwMode="auto">
            <a:xfrm>
              <a:off x="5328" y="288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703" name="Line 23"/>
            <p:cNvSpPr>
              <a:spLocks noChangeShapeType="1"/>
            </p:cNvSpPr>
            <p:nvPr/>
          </p:nvSpPr>
          <p:spPr bwMode="auto">
            <a:xfrm>
              <a:off x="4128" y="211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99711" name="Text Box 31"/>
          <p:cNvSpPr txBox="1">
            <a:spLocks noChangeArrowheads="1"/>
          </p:cNvSpPr>
          <p:nvPr/>
        </p:nvSpPr>
        <p:spPr bwMode="auto">
          <a:xfrm>
            <a:off x="107504" y="3048000"/>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hlink"/>
                </a:solidFill>
                <a:ea typeface="黑体" pitchFamily="2" charset="-122"/>
              </a:rPr>
              <a:t>左移输入</a:t>
            </a:r>
          </a:p>
        </p:txBody>
      </p:sp>
      <p:sp>
        <p:nvSpPr>
          <p:cNvPr id="199712" name="Text Box 32"/>
          <p:cNvSpPr txBox="1">
            <a:spLocks noChangeArrowheads="1"/>
          </p:cNvSpPr>
          <p:nvPr/>
        </p:nvSpPr>
        <p:spPr bwMode="auto">
          <a:xfrm>
            <a:off x="107504" y="4572000"/>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chemeClr val="hlink"/>
                </a:solidFill>
                <a:ea typeface="黑体" pitchFamily="2" charset="-122"/>
              </a:rPr>
              <a:t>右移输入</a:t>
            </a:r>
          </a:p>
        </p:txBody>
      </p:sp>
      <p:sp>
        <p:nvSpPr>
          <p:cNvPr id="2" name="日期占位符 1"/>
          <p:cNvSpPr>
            <a:spLocks noGrp="1"/>
          </p:cNvSpPr>
          <p:nvPr>
            <p:ph type="dt" sz="half" idx="10"/>
          </p:nvPr>
        </p:nvSpPr>
        <p:spPr/>
        <p:txBody>
          <a:bodyPr/>
          <a:lstStyle/>
          <a:p>
            <a:pPr>
              <a:defRPr/>
            </a:pPr>
            <a:fld id="{90E80D45-A90C-485F-858E-B57134814356}"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17</a:t>
            </a:fld>
            <a:endParaRPr lang="en-US" altLang="zh-CN"/>
          </a:p>
        </p:txBody>
      </p:sp>
      <p:grpSp>
        <p:nvGrpSpPr>
          <p:cNvPr id="5" name="组合 4"/>
          <p:cNvGrpSpPr/>
          <p:nvPr/>
        </p:nvGrpSpPr>
        <p:grpSpPr>
          <a:xfrm>
            <a:off x="3760324" y="1791100"/>
            <a:ext cx="5223751" cy="2124175"/>
            <a:chOff x="3760324" y="1791100"/>
            <a:chExt cx="5223751" cy="2124175"/>
          </a:xfrm>
        </p:grpSpPr>
        <p:grpSp>
          <p:nvGrpSpPr>
            <p:cNvPr id="199704" name="Group 24"/>
            <p:cNvGrpSpPr>
              <a:grpSpLocks/>
            </p:cNvGrpSpPr>
            <p:nvPr/>
          </p:nvGrpSpPr>
          <p:grpSpPr bwMode="auto">
            <a:xfrm>
              <a:off x="3760324" y="1792810"/>
              <a:ext cx="5223751" cy="2122465"/>
              <a:chOff x="1324" y="1374"/>
              <a:chExt cx="1344" cy="1314"/>
            </a:xfrm>
          </p:grpSpPr>
          <p:sp>
            <p:nvSpPr>
              <p:cNvPr id="199705" name="Text Box 25"/>
              <p:cNvSpPr txBox="1">
                <a:spLocks noChangeArrowheads="1"/>
              </p:cNvSpPr>
              <p:nvPr/>
            </p:nvSpPr>
            <p:spPr bwMode="auto">
              <a:xfrm>
                <a:off x="1324" y="1374"/>
                <a:ext cx="1233"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latin typeface="Tahoma" pitchFamily="34" charset="0"/>
                    <a:ea typeface="黑体" pitchFamily="2" charset="-122"/>
                  </a:rPr>
                  <a:t>S1 S0    </a:t>
                </a:r>
                <a:r>
                  <a:rPr lang="zh-CN" altLang="en-US" sz="2400" b="1" dirty="0" smtClean="0">
                    <a:latin typeface="Tahoma" pitchFamily="34" charset="0"/>
                    <a:ea typeface="黑体" pitchFamily="2" charset="-122"/>
                  </a:rPr>
                  <a:t>功能            下一状态              </a:t>
                </a:r>
                <a:endParaRPr lang="zh-CN" altLang="en-US" sz="2400" b="1" dirty="0">
                  <a:latin typeface="Tahoma" pitchFamily="34" charset="0"/>
                  <a:ea typeface="黑体" pitchFamily="2" charset="-122"/>
                </a:endParaRPr>
              </a:p>
            </p:txBody>
          </p:sp>
          <p:sp>
            <p:nvSpPr>
              <p:cNvPr id="199706" name="Text Box 26"/>
              <p:cNvSpPr txBox="1">
                <a:spLocks noChangeArrowheads="1"/>
              </p:cNvSpPr>
              <p:nvPr/>
            </p:nvSpPr>
            <p:spPr bwMode="auto">
              <a:xfrm>
                <a:off x="1392" y="1680"/>
                <a:ext cx="1276" cy="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latin typeface="Tahoma" pitchFamily="34" charset="0"/>
                    <a:ea typeface="黑体" pitchFamily="2" charset="-122"/>
                  </a:rPr>
                  <a:t>0   0    </a:t>
                </a:r>
                <a:r>
                  <a:rPr lang="en-US" altLang="zh-CN" sz="2400" b="1" dirty="0" smtClean="0">
                    <a:latin typeface="Tahoma" pitchFamily="34" charset="0"/>
                    <a:ea typeface="黑体" pitchFamily="2" charset="-122"/>
                  </a:rPr>
                  <a:t> </a:t>
                </a:r>
                <a:r>
                  <a:rPr lang="zh-CN" altLang="en-US" sz="2400" b="1" dirty="0" smtClean="0">
                    <a:latin typeface="Tahoma" pitchFamily="34" charset="0"/>
                    <a:ea typeface="黑体" pitchFamily="2" charset="-122"/>
                  </a:rPr>
                  <a:t>保持       </a:t>
                </a:r>
                <a:r>
                  <a:rPr lang="en-US" altLang="zh-CN" sz="2400" b="1" dirty="0" smtClean="0">
                    <a:latin typeface="Tahoma" pitchFamily="34" charset="0"/>
                    <a:ea typeface="黑体" pitchFamily="2" charset="-122"/>
                  </a:rPr>
                  <a:t>QA  QB  QC QD</a:t>
                </a:r>
                <a:endParaRPr lang="zh-CN" altLang="en-US" sz="2400" b="1" dirty="0">
                  <a:latin typeface="Tahoma" pitchFamily="34" charset="0"/>
                  <a:ea typeface="黑体" pitchFamily="2" charset="-122"/>
                </a:endParaRPr>
              </a:p>
              <a:p>
                <a:r>
                  <a:rPr lang="zh-CN" altLang="en-US" sz="2400" b="1" dirty="0">
                    <a:latin typeface="Tahoma" pitchFamily="34" charset="0"/>
                    <a:ea typeface="黑体" pitchFamily="2" charset="-122"/>
                  </a:rPr>
                  <a:t>0   1     </a:t>
                </a:r>
                <a:r>
                  <a:rPr lang="zh-CN" altLang="en-US" sz="2400" b="1" dirty="0" smtClean="0">
                    <a:latin typeface="Tahoma" pitchFamily="34" charset="0"/>
                    <a:ea typeface="黑体" pitchFamily="2" charset="-122"/>
                  </a:rPr>
                  <a:t>右移      </a:t>
                </a:r>
                <a:r>
                  <a:rPr lang="en-US" altLang="zh-CN" sz="2400" b="1" dirty="0" smtClean="0">
                    <a:latin typeface="Tahoma" pitchFamily="34" charset="0"/>
                    <a:ea typeface="黑体" pitchFamily="2" charset="-122"/>
                  </a:rPr>
                  <a:t>RIN QA  QB QC</a:t>
                </a:r>
                <a:endParaRPr lang="zh-CN" altLang="en-US" sz="2400" b="1" dirty="0">
                  <a:latin typeface="Tahoma" pitchFamily="34" charset="0"/>
                  <a:ea typeface="黑体" pitchFamily="2" charset="-122"/>
                </a:endParaRPr>
              </a:p>
              <a:p>
                <a:r>
                  <a:rPr lang="zh-CN" altLang="en-US" sz="2400" b="1" dirty="0">
                    <a:latin typeface="Tahoma" pitchFamily="34" charset="0"/>
                    <a:ea typeface="黑体" pitchFamily="2" charset="-122"/>
                  </a:rPr>
                  <a:t>1   0     </a:t>
                </a:r>
                <a:r>
                  <a:rPr lang="zh-CN" altLang="en-US" sz="2400" b="1" dirty="0" smtClean="0">
                    <a:latin typeface="Tahoma" pitchFamily="34" charset="0"/>
                    <a:ea typeface="黑体" pitchFamily="2" charset="-122"/>
                  </a:rPr>
                  <a:t>左移       </a:t>
                </a:r>
                <a:r>
                  <a:rPr lang="en-US" altLang="zh-CN" sz="2400" b="1" dirty="0" smtClean="0">
                    <a:latin typeface="Tahoma" pitchFamily="34" charset="0"/>
                    <a:ea typeface="黑体" pitchFamily="2" charset="-122"/>
                  </a:rPr>
                  <a:t>QB  QC  QD LIN</a:t>
                </a:r>
                <a:endParaRPr lang="zh-CN" altLang="en-US" sz="2400" b="1" dirty="0">
                  <a:latin typeface="Tahoma" pitchFamily="34" charset="0"/>
                  <a:ea typeface="黑体" pitchFamily="2" charset="-122"/>
                </a:endParaRPr>
              </a:p>
              <a:p>
                <a:r>
                  <a:rPr lang="zh-CN" altLang="en-US" sz="2400" b="1" dirty="0">
                    <a:latin typeface="Tahoma" pitchFamily="34" charset="0"/>
                    <a:ea typeface="黑体" pitchFamily="2" charset="-122"/>
                  </a:rPr>
                  <a:t>1   1     </a:t>
                </a:r>
                <a:r>
                  <a:rPr lang="zh-CN" altLang="en-US" sz="2400" b="1" dirty="0" smtClean="0">
                    <a:latin typeface="Tahoma" pitchFamily="34" charset="0"/>
                    <a:ea typeface="黑体" pitchFamily="2" charset="-122"/>
                  </a:rPr>
                  <a:t>载入        </a:t>
                </a:r>
                <a:r>
                  <a:rPr lang="en-US" altLang="zh-CN" sz="2400" b="1" dirty="0" smtClean="0">
                    <a:latin typeface="Tahoma" pitchFamily="34" charset="0"/>
                    <a:ea typeface="黑体" pitchFamily="2" charset="-122"/>
                  </a:rPr>
                  <a:t>A    B     C    D</a:t>
                </a:r>
                <a:endParaRPr lang="zh-CN" altLang="en-US" sz="2400" b="1" dirty="0">
                  <a:latin typeface="Tahoma" pitchFamily="34" charset="0"/>
                  <a:ea typeface="黑体" pitchFamily="2" charset="-122"/>
                </a:endParaRPr>
              </a:p>
            </p:txBody>
          </p:sp>
          <p:sp>
            <p:nvSpPr>
              <p:cNvPr id="199707" name="Line 27"/>
              <p:cNvSpPr>
                <a:spLocks noChangeShapeType="1"/>
              </p:cNvSpPr>
              <p:nvPr/>
            </p:nvSpPr>
            <p:spPr bwMode="auto">
              <a:xfrm>
                <a:off x="1344" y="1680"/>
                <a:ext cx="1296"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99708" name="Line 28"/>
              <p:cNvSpPr>
                <a:spLocks noChangeShapeType="1"/>
              </p:cNvSpPr>
              <p:nvPr/>
            </p:nvSpPr>
            <p:spPr bwMode="auto">
              <a:xfrm>
                <a:off x="1344" y="1392"/>
                <a:ext cx="1296" cy="0"/>
              </a:xfrm>
              <a:prstGeom prst="line">
                <a:avLst/>
              </a:prstGeom>
              <a:noFill/>
              <a:ln w="57150" cmpd="thickThin">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99709" name="Line 29"/>
              <p:cNvSpPr>
                <a:spLocks noChangeShapeType="1"/>
              </p:cNvSpPr>
              <p:nvPr/>
            </p:nvSpPr>
            <p:spPr bwMode="auto">
              <a:xfrm>
                <a:off x="1630" y="1392"/>
                <a:ext cx="0" cy="129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99710" name="Line 30"/>
              <p:cNvSpPr>
                <a:spLocks noChangeShapeType="1"/>
              </p:cNvSpPr>
              <p:nvPr/>
            </p:nvSpPr>
            <p:spPr bwMode="auto">
              <a:xfrm>
                <a:off x="1344" y="2688"/>
                <a:ext cx="1296" cy="0"/>
              </a:xfrm>
              <a:prstGeom prst="line">
                <a:avLst/>
              </a:prstGeom>
              <a:noFill/>
              <a:ln w="57150" cmpd="thinThick">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grpSp>
        <p:sp>
          <p:nvSpPr>
            <p:cNvPr id="36" name="Line 29"/>
            <p:cNvSpPr>
              <a:spLocks noChangeShapeType="1"/>
            </p:cNvSpPr>
            <p:nvPr/>
          </p:nvSpPr>
          <p:spPr bwMode="auto">
            <a:xfrm flipH="1">
              <a:off x="6138997" y="1791100"/>
              <a:ext cx="37015" cy="2124175"/>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grpSp>
      <p:sp>
        <p:nvSpPr>
          <p:cNvPr id="37" name="Text Box 32"/>
          <p:cNvSpPr txBox="1">
            <a:spLocks noChangeArrowheads="1"/>
          </p:cNvSpPr>
          <p:nvPr/>
        </p:nvSpPr>
        <p:spPr bwMode="auto">
          <a:xfrm>
            <a:off x="1350684" y="5501352"/>
            <a:ext cx="70391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smtClean="0">
                <a:solidFill>
                  <a:srgbClr val="FF0000"/>
                </a:solidFill>
                <a:latin typeface="+mn-ea"/>
                <a:ea typeface="+mn-ea"/>
              </a:rPr>
              <a:t>注意：左移、右移理解时顺时针旋转</a:t>
            </a:r>
            <a:r>
              <a:rPr lang="en-US" altLang="zh-CN" sz="2800" b="1" dirty="0" smtClean="0">
                <a:solidFill>
                  <a:srgbClr val="FF0000"/>
                </a:solidFill>
                <a:latin typeface="+mn-ea"/>
                <a:ea typeface="+mn-ea"/>
              </a:rPr>
              <a:t>90°</a:t>
            </a:r>
            <a:r>
              <a:rPr lang="zh-CN" altLang="en-US" sz="2800" b="1" dirty="0" smtClean="0">
                <a:solidFill>
                  <a:srgbClr val="FF0000"/>
                </a:solidFill>
                <a:latin typeface="+mn-ea"/>
                <a:ea typeface="+mn-ea"/>
              </a:rPr>
              <a:t>。</a:t>
            </a:r>
            <a:endParaRPr lang="zh-CN" altLang="en-US" sz="2800" b="1" dirty="0">
              <a:solidFill>
                <a:srgbClr val="FF0000"/>
              </a:solidFill>
              <a:latin typeface="+mn-ea"/>
              <a:ea typeface="+mn-ea"/>
            </a:endParaRPr>
          </a:p>
        </p:txBody>
      </p:sp>
      <p:cxnSp>
        <p:nvCxnSpPr>
          <p:cNvPr id="7" name="直接箭头连接符 6"/>
          <p:cNvCxnSpPr/>
          <p:nvPr/>
        </p:nvCxnSpPr>
        <p:spPr>
          <a:xfrm>
            <a:off x="7020272" y="2852936"/>
            <a:ext cx="1963803"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6156561" y="3266020"/>
            <a:ext cx="2015839" cy="10580"/>
          </a:xfrm>
          <a:prstGeom prst="straightConnector1">
            <a:avLst/>
          </a:prstGeom>
          <a:ln w="508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Text Box 26"/>
          <p:cNvSpPr txBox="1">
            <a:spLocks noChangeArrowheads="1"/>
          </p:cNvSpPr>
          <p:nvPr/>
        </p:nvSpPr>
        <p:spPr bwMode="auto">
          <a:xfrm>
            <a:off x="6078706" y="4853343"/>
            <a:ext cx="1885951"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smtClean="0">
                <a:solidFill>
                  <a:schemeClr val="tx2"/>
                </a:solidFill>
                <a:ea typeface="黑体" pitchFamily="2" charset="-122"/>
              </a:rPr>
              <a:t>右移向上移</a:t>
            </a:r>
            <a:r>
              <a:rPr lang="zh-CN" altLang="en-US" sz="2400" b="1" dirty="0" smtClean="0">
                <a:solidFill>
                  <a:srgbClr val="FF0000"/>
                </a:solidFill>
                <a:ea typeface="黑体" pitchFamily="2" charset="-122"/>
              </a:rPr>
              <a:t>↑</a:t>
            </a:r>
            <a:endParaRPr lang="zh-CN" altLang="en-US" sz="2400" b="1" dirty="0">
              <a:solidFill>
                <a:srgbClr val="FF0000"/>
              </a:solidFill>
              <a:ea typeface="黑体" pitchFamily="2" charset="-122"/>
            </a:endParaRPr>
          </a:p>
        </p:txBody>
      </p:sp>
      <p:sp>
        <p:nvSpPr>
          <p:cNvPr id="44" name="Text Box 22"/>
          <p:cNvSpPr txBox="1">
            <a:spLocks noChangeArrowheads="1"/>
          </p:cNvSpPr>
          <p:nvPr/>
        </p:nvSpPr>
        <p:spPr bwMode="auto">
          <a:xfrm>
            <a:off x="4192755" y="4852427"/>
            <a:ext cx="1885951"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smtClean="0">
                <a:solidFill>
                  <a:schemeClr val="tx2"/>
                </a:solidFill>
                <a:ea typeface="黑体" pitchFamily="2" charset="-122"/>
              </a:rPr>
              <a:t>左移向下移</a:t>
            </a:r>
            <a:r>
              <a:rPr lang="zh-CN" altLang="en-US" sz="2400" b="1" dirty="0" smtClean="0">
                <a:solidFill>
                  <a:srgbClr val="FF0000"/>
                </a:solidFill>
                <a:ea typeface="黑体" pitchFamily="2" charset="-122"/>
              </a:rPr>
              <a:t>↓</a:t>
            </a:r>
            <a:endParaRPr lang="zh-CN" altLang="en-US" sz="2400" b="1" dirty="0">
              <a:solidFill>
                <a:srgbClr val="FF0000"/>
              </a:solidFill>
              <a:ea typeface="黑体" pitchFamily="2" charset="-122"/>
            </a:endParaRPr>
          </a:p>
        </p:txBody>
      </p:sp>
    </p:spTree>
    <p:extLst>
      <p:ext uri="{BB962C8B-B14F-4D97-AF65-F5344CB8AC3E}">
        <p14:creationId xmlns:p14="http://schemas.microsoft.com/office/powerpoint/2010/main" val="16224857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9711"/>
                                        </p:tgtEl>
                                        <p:attrNameLst>
                                          <p:attrName>style.visibility</p:attrName>
                                        </p:attrNameLst>
                                      </p:cBhvr>
                                      <p:to>
                                        <p:strVal val="visible"/>
                                      </p:to>
                                    </p:set>
                                    <p:animEffect transition="in" filter="blinds(horizontal)">
                                      <p:cBhvr>
                                        <p:cTn id="7" dur="500"/>
                                        <p:tgtEl>
                                          <p:spTgt spid="1997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9712"/>
                                        </p:tgtEl>
                                        <p:attrNameLst>
                                          <p:attrName>style.visibility</p:attrName>
                                        </p:attrNameLst>
                                      </p:cBhvr>
                                      <p:to>
                                        <p:strVal val="visible"/>
                                      </p:to>
                                    </p:set>
                                    <p:animEffect transition="in" filter="blinds(horizontal)">
                                      <p:cBhvr>
                                        <p:cTn id="12" dur="500"/>
                                        <p:tgtEl>
                                          <p:spTgt spid="19971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ppt_x"/>
                                          </p:val>
                                        </p:tav>
                                        <p:tav tm="100000">
                                          <p:val>
                                            <p:strVal val="#ppt_x"/>
                                          </p:val>
                                        </p:tav>
                                      </p:tavLst>
                                    </p:anim>
                                    <p:anim calcmode="lin" valueType="num">
                                      <p:cBhvr additive="base">
                                        <p:cTn id="2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blinds(horizontal)">
                                      <p:cBhvr>
                                        <p:cTn id="4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711" grpId="0" autoUpdateAnimBg="0"/>
      <p:bldP spid="199712" grpId="0" autoUpdateAnimBg="0"/>
      <p:bldP spid="37" grpId="0" autoUpdateAnimBg="0"/>
      <p:bldP spid="41" grpId="0"/>
      <p:bldP spid="4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0706" name="Object 2"/>
          <p:cNvGraphicFramePr>
            <a:graphicFrameLocks noChangeAspect="1"/>
          </p:cNvGraphicFramePr>
          <p:nvPr/>
        </p:nvGraphicFramePr>
        <p:xfrm>
          <a:off x="152400" y="1692275"/>
          <a:ext cx="8839200" cy="3895725"/>
        </p:xfrm>
        <a:graphic>
          <a:graphicData uri="http://schemas.openxmlformats.org/presentationml/2006/ole">
            <mc:AlternateContent xmlns:mc="http://schemas.openxmlformats.org/markup-compatibility/2006">
              <mc:Choice xmlns:v="urn:schemas-microsoft-com:vml" Requires="v">
                <p:oleObj spid="_x0000_s206903" name="Artwork" r:id="rId3" imgW="6897063" imgH="12361905" progId="Adobe.Illustrator.7">
                  <p:embed/>
                </p:oleObj>
              </mc:Choice>
              <mc:Fallback>
                <p:oleObj name="Artwork" r:id="rId3" imgW="6897063" imgH="12361905" progId="Adobe.Illustrator.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t="29375" b="46251"/>
                      <a:stretch>
                        <a:fillRect/>
                      </a:stretch>
                    </p:blipFill>
                    <p:spPr bwMode="auto">
                      <a:xfrm>
                        <a:off x="152400" y="1692275"/>
                        <a:ext cx="8839200" cy="3895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0707" name="Rectangle 3"/>
          <p:cNvSpPr>
            <a:spLocks noGrp="1" noChangeArrowheads="1"/>
          </p:cNvSpPr>
          <p:nvPr>
            <p:ph type="title"/>
          </p:nvPr>
        </p:nvSpPr>
        <p:spPr/>
        <p:txBody>
          <a:bodyPr/>
          <a:lstStyle/>
          <a:p>
            <a:r>
              <a:rPr lang="zh-CN" altLang="en-US"/>
              <a:t>4位通用移位寄存器74</a:t>
            </a:r>
            <a:r>
              <a:rPr lang="en-US" altLang="zh-CN"/>
              <a:t>x194</a:t>
            </a:r>
          </a:p>
        </p:txBody>
      </p:sp>
      <p:grpSp>
        <p:nvGrpSpPr>
          <p:cNvPr id="200708" name="Group 4"/>
          <p:cNvGrpSpPr>
            <a:grpSpLocks/>
          </p:cNvGrpSpPr>
          <p:nvPr/>
        </p:nvGrpSpPr>
        <p:grpSpPr bwMode="auto">
          <a:xfrm>
            <a:off x="2133600" y="1884363"/>
            <a:ext cx="5867400" cy="1941512"/>
            <a:chOff x="1344" y="1033"/>
            <a:chExt cx="3696" cy="1223"/>
          </a:xfrm>
        </p:grpSpPr>
        <p:sp>
          <p:nvSpPr>
            <p:cNvPr id="200709" name="Line 5"/>
            <p:cNvSpPr>
              <a:spLocks noChangeShapeType="1"/>
            </p:cNvSpPr>
            <p:nvPr/>
          </p:nvSpPr>
          <p:spPr bwMode="auto">
            <a:xfrm flipV="1">
              <a:off x="1344" y="1056"/>
              <a:ext cx="0" cy="816"/>
            </a:xfrm>
            <a:prstGeom prst="line">
              <a:avLst/>
            </a:prstGeom>
            <a:noFill/>
            <a:ln w="38100">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10" name="Line 6"/>
            <p:cNvSpPr>
              <a:spLocks noChangeShapeType="1"/>
            </p:cNvSpPr>
            <p:nvPr/>
          </p:nvSpPr>
          <p:spPr bwMode="auto">
            <a:xfrm>
              <a:off x="1344" y="1033"/>
              <a:ext cx="3696" cy="0"/>
            </a:xfrm>
            <a:prstGeom prst="line">
              <a:avLst/>
            </a:prstGeom>
            <a:noFill/>
            <a:ln w="38100">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11" name="Line 7"/>
            <p:cNvSpPr>
              <a:spLocks noChangeShapeType="1"/>
            </p:cNvSpPr>
            <p:nvPr/>
          </p:nvSpPr>
          <p:spPr bwMode="auto">
            <a:xfrm>
              <a:off x="5040" y="1056"/>
              <a:ext cx="0" cy="1200"/>
            </a:xfrm>
            <a:prstGeom prst="line">
              <a:avLst/>
            </a:prstGeom>
            <a:noFill/>
            <a:ln w="38100">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0712" name="Group 8"/>
          <p:cNvGrpSpPr>
            <a:grpSpLocks/>
          </p:cNvGrpSpPr>
          <p:nvPr/>
        </p:nvGrpSpPr>
        <p:grpSpPr bwMode="auto">
          <a:xfrm>
            <a:off x="2597150" y="2470150"/>
            <a:ext cx="2279650" cy="1050925"/>
            <a:chOff x="1636" y="1440"/>
            <a:chExt cx="1436" cy="662"/>
          </a:xfrm>
        </p:grpSpPr>
        <p:sp>
          <p:nvSpPr>
            <p:cNvPr id="200713" name="Text Box 9"/>
            <p:cNvSpPr txBox="1">
              <a:spLocks noChangeArrowheads="1"/>
            </p:cNvSpPr>
            <p:nvPr/>
          </p:nvSpPr>
          <p:spPr bwMode="auto">
            <a:xfrm>
              <a:off x="1636" y="1872"/>
              <a:ext cx="23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spAutoFit/>
            </a:bodyPr>
            <a:lstStyle/>
            <a:p>
              <a:r>
                <a:rPr lang="zh-CN" altLang="en-US" b="1">
                  <a:solidFill>
                    <a:schemeClr val="hlink"/>
                  </a:solidFill>
                  <a:latin typeface="Arial" charset="0"/>
                </a:rPr>
                <a:t>00</a:t>
              </a:r>
            </a:p>
          </p:txBody>
        </p:sp>
        <p:sp>
          <p:nvSpPr>
            <p:cNvPr id="200714" name="Text Box 10"/>
            <p:cNvSpPr txBox="1">
              <a:spLocks noChangeArrowheads="1"/>
            </p:cNvSpPr>
            <p:nvPr/>
          </p:nvSpPr>
          <p:spPr bwMode="auto">
            <a:xfrm>
              <a:off x="2550" y="1440"/>
              <a:ext cx="52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hlink"/>
                  </a:solidFill>
                  <a:latin typeface="Tahoma" pitchFamily="34" charset="0"/>
                  <a:ea typeface="黑体" pitchFamily="2" charset="-122"/>
                </a:rPr>
                <a:t>S1S0</a:t>
              </a:r>
              <a:endParaRPr lang="zh-CN" altLang="en-US" sz="2000" b="1">
                <a:solidFill>
                  <a:schemeClr val="hlink"/>
                </a:solidFill>
                <a:latin typeface="Tahoma" pitchFamily="34" charset="0"/>
                <a:ea typeface="黑体" pitchFamily="2" charset="-122"/>
              </a:endParaRPr>
            </a:p>
          </p:txBody>
        </p:sp>
        <p:cxnSp>
          <p:nvCxnSpPr>
            <p:cNvPr id="200715" name="AutoShape 11"/>
            <p:cNvCxnSpPr>
              <a:cxnSpLocks noChangeShapeType="1"/>
              <a:stCxn id="200713" idx="0"/>
              <a:endCxn id="200714" idx="1"/>
            </p:cNvCxnSpPr>
            <p:nvPr/>
          </p:nvCxnSpPr>
          <p:spPr bwMode="auto">
            <a:xfrm rot="16200000">
              <a:off x="1998" y="1321"/>
              <a:ext cx="307" cy="796"/>
            </a:xfrm>
            <a:prstGeom prst="curvedConnector2">
              <a:avLst/>
            </a:prstGeom>
            <a:noFill/>
            <a:ln w="28575">
              <a:solidFill>
                <a:schemeClr val="hlink"/>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0716" name="Text Box 12"/>
          <p:cNvSpPr txBox="1">
            <a:spLocks noChangeArrowheads="1"/>
          </p:cNvSpPr>
          <p:nvPr/>
        </p:nvSpPr>
        <p:spPr bwMode="auto">
          <a:xfrm>
            <a:off x="4038600" y="2759075"/>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B050"/>
                </a:solidFill>
                <a:ea typeface="黑体" pitchFamily="2" charset="-122"/>
              </a:rPr>
              <a:t>保持</a:t>
            </a:r>
          </a:p>
        </p:txBody>
      </p:sp>
      <p:grpSp>
        <p:nvGrpSpPr>
          <p:cNvPr id="200717" name="Group 13"/>
          <p:cNvGrpSpPr>
            <a:grpSpLocks/>
          </p:cNvGrpSpPr>
          <p:nvPr/>
        </p:nvGrpSpPr>
        <p:grpSpPr bwMode="auto">
          <a:xfrm>
            <a:off x="406400" y="1066800"/>
            <a:ext cx="1406525" cy="4511675"/>
            <a:chOff x="256" y="518"/>
            <a:chExt cx="886" cy="2842"/>
          </a:xfrm>
        </p:grpSpPr>
        <p:sp>
          <p:nvSpPr>
            <p:cNvPr id="200718" name="Text Box 14"/>
            <p:cNvSpPr txBox="1">
              <a:spLocks noChangeArrowheads="1"/>
            </p:cNvSpPr>
            <p:nvPr/>
          </p:nvSpPr>
          <p:spPr bwMode="auto">
            <a:xfrm>
              <a:off x="256" y="518"/>
              <a:ext cx="75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accent2"/>
                  </a:solidFill>
                  <a:latin typeface="Tahoma" pitchFamily="34" charset="0"/>
                  <a:ea typeface="黑体" pitchFamily="2" charset="-122"/>
                </a:rPr>
                <a:t>S1’   S0’</a:t>
              </a:r>
              <a:endParaRPr lang="zh-CN" altLang="en-US" sz="2000" b="1">
                <a:solidFill>
                  <a:schemeClr val="accent2"/>
                </a:solidFill>
                <a:latin typeface="Tahoma" pitchFamily="34" charset="0"/>
                <a:ea typeface="黑体" pitchFamily="2" charset="-122"/>
              </a:endParaRPr>
            </a:p>
          </p:txBody>
        </p:sp>
        <p:sp>
          <p:nvSpPr>
            <p:cNvPr id="200719" name="Text Box 15"/>
            <p:cNvSpPr txBox="1">
              <a:spLocks noChangeArrowheads="1"/>
            </p:cNvSpPr>
            <p:nvPr/>
          </p:nvSpPr>
          <p:spPr bwMode="auto">
            <a:xfrm>
              <a:off x="432" y="672"/>
              <a:ext cx="7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hlink"/>
                  </a:solidFill>
                  <a:latin typeface="Tahoma" pitchFamily="34" charset="0"/>
                  <a:ea typeface="黑体" pitchFamily="2" charset="-122"/>
                </a:rPr>
                <a:t>S1    S0</a:t>
              </a:r>
              <a:endParaRPr lang="zh-CN" altLang="en-US" sz="2000" b="1">
                <a:solidFill>
                  <a:schemeClr val="hlink"/>
                </a:solidFill>
                <a:latin typeface="Tahoma" pitchFamily="34" charset="0"/>
                <a:ea typeface="黑体" pitchFamily="2" charset="-122"/>
              </a:endParaRPr>
            </a:p>
          </p:txBody>
        </p:sp>
        <p:sp>
          <p:nvSpPr>
            <p:cNvPr id="200720" name="Line 16"/>
            <p:cNvSpPr>
              <a:spLocks noChangeShapeType="1"/>
            </p:cNvSpPr>
            <p:nvPr/>
          </p:nvSpPr>
          <p:spPr bwMode="auto">
            <a:xfrm>
              <a:off x="432" y="912"/>
              <a:ext cx="0" cy="2448"/>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21" name="Line 17"/>
            <p:cNvSpPr>
              <a:spLocks noChangeShapeType="1"/>
            </p:cNvSpPr>
            <p:nvPr/>
          </p:nvSpPr>
          <p:spPr bwMode="auto">
            <a:xfrm>
              <a:off x="624" y="912"/>
              <a:ext cx="0" cy="2448"/>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22" name="Line 18"/>
            <p:cNvSpPr>
              <a:spLocks noChangeShapeType="1"/>
            </p:cNvSpPr>
            <p:nvPr/>
          </p:nvSpPr>
          <p:spPr bwMode="auto">
            <a:xfrm>
              <a:off x="791" y="912"/>
              <a:ext cx="0" cy="2448"/>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23" name="Line 19"/>
            <p:cNvSpPr>
              <a:spLocks noChangeShapeType="1"/>
            </p:cNvSpPr>
            <p:nvPr/>
          </p:nvSpPr>
          <p:spPr bwMode="auto">
            <a:xfrm>
              <a:off x="981" y="912"/>
              <a:ext cx="0" cy="2448"/>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0724" name="Group 20"/>
          <p:cNvGrpSpPr>
            <a:grpSpLocks/>
          </p:cNvGrpSpPr>
          <p:nvPr/>
        </p:nvGrpSpPr>
        <p:grpSpPr bwMode="auto">
          <a:xfrm>
            <a:off x="2590801" y="1920875"/>
            <a:ext cx="3070226" cy="746125"/>
            <a:chOff x="1632" y="1056"/>
            <a:chExt cx="1934" cy="470"/>
          </a:xfrm>
        </p:grpSpPr>
        <p:sp>
          <p:nvSpPr>
            <p:cNvPr id="200725" name="Text Box 21"/>
            <p:cNvSpPr txBox="1">
              <a:spLocks noChangeArrowheads="1"/>
            </p:cNvSpPr>
            <p:nvPr/>
          </p:nvSpPr>
          <p:spPr bwMode="auto">
            <a:xfrm>
              <a:off x="1632" y="1296"/>
              <a:ext cx="23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spAutoFit/>
            </a:bodyPr>
            <a:lstStyle/>
            <a:p>
              <a:r>
                <a:rPr lang="zh-CN" altLang="en-US" b="1">
                  <a:solidFill>
                    <a:schemeClr val="tx2"/>
                  </a:solidFill>
                  <a:latin typeface="Arial" charset="0"/>
                </a:rPr>
                <a:t>10</a:t>
              </a:r>
            </a:p>
          </p:txBody>
        </p:sp>
        <p:sp>
          <p:nvSpPr>
            <p:cNvPr id="200726" name="Text Box 22"/>
            <p:cNvSpPr txBox="1">
              <a:spLocks noChangeArrowheads="1"/>
            </p:cNvSpPr>
            <p:nvPr/>
          </p:nvSpPr>
          <p:spPr bwMode="auto">
            <a:xfrm>
              <a:off x="2378" y="1056"/>
              <a:ext cx="118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smtClean="0">
                  <a:solidFill>
                    <a:schemeClr val="tx2"/>
                  </a:solidFill>
                  <a:ea typeface="黑体" pitchFamily="2" charset="-122"/>
                </a:rPr>
                <a:t>左移向下移</a:t>
              </a:r>
              <a:r>
                <a:rPr lang="zh-CN" altLang="en-US" sz="2400" b="1" dirty="0" smtClean="0">
                  <a:solidFill>
                    <a:srgbClr val="FF0000"/>
                  </a:solidFill>
                  <a:ea typeface="黑体" pitchFamily="2" charset="-122"/>
                </a:rPr>
                <a:t>↓</a:t>
              </a:r>
              <a:endParaRPr lang="zh-CN" altLang="en-US" sz="2400" b="1" dirty="0">
                <a:solidFill>
                  <a:srgbClr val="FF0000"/>
                </a:solidFill>
                <a:ea typeface="黑体" pitchFamily="2" charset="-122"/>
              </a:endParaRPr>
            </a:p>
          </p:txBody>
        </p:sp>
        <p:cxnSp>
          <p:nvCxnSpPr>
            <p:cNvPr id="200727" name="AutoShape 23"/>
            <p:cNvCxnSpPr>
              <a:cxnSpLocks noChangeShapeType="1"/>
              <a:stCxn id="200725" idx="3"/>
              <a:endCxn id="200726" idx="1"/>
            </p:cNvCxnSpPr>
            <p:nvPr/>
          </p:nvCxnSpPr>
          <p:spPr bwMode="auto">
            <a:xfrm flipV="1">
              <a:off x="1868" y="1202"/>
              <a:ext cx="510" cy="209"/>
            </a:xfrm>
            <a:prstGeom prst="curvedConnector3">
              <a:avLst>
                <a:gd name="adj1" fmla="val 50000"/>
              </a:avLst>
            </a:prstGeom>
            <a:noFill/>
            <a:ln w="28575">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0728" name="Group 24"/>
          <p:cNvGrpSpPr>
            <a:grpSpLocks/>
          </p:cNvGrpSpPr>
          <p:nvPr/>
        </p:nvGrpSpPr>
        <p:grpSpPr bwMode="auto">
          <a:xfrm>
            <a:off x="2590803" y="4968878"/>
            <a:ext cx="3028952" cy="766763"/>
            <a:chOff x="1632" y="2976"/>
            <a:chExt cx="1908" cy="483"/>
          </a:xfrm>
        </p:grpSpPr>
        <p:sp>
          <p:nvSpPr>
            <p:cNvPr id="200729" name="Text Box 25"/>
            <p:cNvSpPr txBox="1">
              <a:spLocks noChangeArrowheads="1"/>
            </p:cNvSpPr>
            <p:nvPr/>
          </p:nvSpPr>
          <p:spPr bwMode="auto">
            <a:xfrm>
              <a:off x="1632" y="2976"/>
              <a:ext cx="23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spAutoFit/>
            </a:bodyPr>
            <a:lstStyle/>
            <a:p>
              <a:r>
                <a:rPr lang="zh-CN" altLang="en-US" b="1">
                  <a:solidFill>
                    <a:schemeClr val="tx2"/>
                  </a:solidFill>
                  <a:latin typeface="Arial" charset="0"/>
                </a:rPr>
                <a:t>01</a:t>
              </a:r>
            </a:p>
          </p:txBody>
        </p:sp>
        <p:sp>
          <p:nvSpPr>
            <p:cNvPr id="200730" name="Text Box 26"/>
            <p:cNvSpPr txBox="1">
              <a:spLocks noChangeArrowheads="1"/>
            </p:cNvSpPr>
            <p:nvPr/>
          </p:nvSpPr>
          <p:spPr bwMode="auto">
            <a:xfrm>
              <a:off x="2352" y="3168"/>
              <a:ext cx="118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smtClean="0">
                  <a:solidFill>
                    <a:schemeClr val="tx2"/>
                  </a:solidFill>
                  <a:ea typeface="黑体" pitchFamily="2" charset="-122"/>
                </a:rPr>
                <a:t>右移向上移</a:t>
              </a:r>
              <a:r>
                <a:rPr lang="zh-CN" altLang="en-US" sz="2400" b="1" dirty="0" smtClean="0">
                  <a:solidFill>
                    <a:srgbClr val="FF0000"/>
                  </a:solidFill>
                  <a:ea typeface="黑体" pitchFamily="2" charset="-122"/>
                </a:rPr>
                <a:t>↑</a:t>
              </a:r>
              <a:endParaRPr lang="zh-CN" altLang="en-US" sz="2400" b="1" dirty="0">
                <a:solidFill>
                  <a:srgbClr val="FF0000"/>
                </a:solidFill>
                <a:ea typeface="黑体" pitchFamily="2" charset="-122"/>
              </a:endParaRPr>
            </a:p>
          </p:txBody>
        </p:sp>
        <p:cxnSp>
          <p:nvCxnSpPr>
            <p:cNvPr id="200731" name="AutoShape 27"/>
            <p:cNvCxnSpPr>
              <a:cxnSpLocks noChangeShapeType="1"/>
              <a:stCxn id="200729" idx="3"/>
              <a:endCxn id="200730" idx="1"/>
            </p:cNvCxnSpPr>
            <p:nvPr/>
          </p:nvCxnSpPr>
          <p:spPr bwMode="auto">
            <a:xfrm>
              <a:off x="1868" y="3091"/>
              <a:ext cx="484" cy="223"/>
            </a:xfrm>
            <a:prstGeom prst="curvedConnector3">
              <a:avLst>
                <a:gd name="adj1" fmla="val 50000"/>
              </a:avLst>
            </a:prstGeom>
            <a:noFill/>
            <a:ln w="28575">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0732" name="Group 28"/>
          <p:cNvGrpSpPr>
            <a:grpSpLocks/>
          </p:cNvGrpSpPr>
          <p:nvPr/>
        </p:nvGrpSpPr>
        <p:grpSpPr bwMode="auto">
          <a:xfrm>
            <a:off x="2590802" y="4054478"/>
            <a:ext cx="2371726" cy="842963"/>
            <a:chOff x="1632" y="2976"/>
            <a:chExt cx="1494" cy="531"/>
          </a:xfrm>
        </p:grpSpPr>
        <p:sp>
          <p:nvSpPr>
            <p:cNvPr id="200733" name="Text Box 29"/>
            <p:cNvSpPr txBox="1">
              <a:spLocks noChangeArrowheads="1"/>
            </p:cNvSpPr>
            <p:nvPr/>
          </p:nvSpPr>
          <p:spPr bwMode="auto">
            <a:xfrm>
              <a:off x="1632" y="2976"/>
              <a:ext cx="23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spAutoFit/>
            </a:bodyPr>
            <a:lstStyle/>
            <a:p>
              <a:r>
                <a:rPr lang="zh-CN" altLang="en-US" b="1">
                  <a:solidFill>
                    <a:schemeClr val="tx2"/>
                  </a:solidFill>
                  <a:latin typeface="Arial" charset="0"/>
                </a:rPr>
                <a:t>11</a:t>
              </a:r>
            </a:p>
          </p:txBody>
        </p:sp>
        <p:sp>
          <p:nvSpPr>
            <p:cNvPr id="200734" name="Text Box 30"/>
            <p:cNvSpPr txBox="1">
              <a:spLocks noChangeArrowheads="1"/>
            </p:cNvSpPr>
            <p:nvPr/>
          </p:nvSpPr>
          <p:spPr bwMode="auto">
            <a:xfrm>
              <a:off x="2620" y="3216"/>
              <a:ext cx="50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chemeClr val="tx2"/>
                  </a:solidFill>
                  <a:ea typeface="黑体" pitchFamily="2" charset="-122"/>
                </a:rPr>
                <a:t>载入</a:t>
              </a:r>
            </a:p>
          </p:txBody>
        </p:sp>
        <p:cxnSp>
          <p:nvCxnSpPr>
            <p:cNvPr id="200735" name="AutoShape 31"/>
            <p:cNvCxnSpPr>
              <a:cxnSpLocks noChangeShapeType="1"/>
              <a:stCxn id="200733" idx="3"/>
              <a:endCxn id="200734" idx="1"/>
            </p:cNvCxnSpPr>
            <p:nvPr/>
          </p:nvCxnSpPr>
          <p:spPr bwMode="auto">
            <a:xfrm>
              <a:off x="1868" y="3091"/>
              <a:ext cx="752" cy="270"/>
            </a:xfrm>
            <a:prstGeom prst="curvedConnector3">
              <a:avLst>
                <a:gd name="adj1" fmla="val 50000"/>
              </a:avLst>
            </a:prstGeom>
            <a:noFill/>
            <a:ln w="28575">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0737" name="Text Box 33"/>
          <p:cNvSpPr txBox="1">
            <a:spLocks noChangeArrowheads="1"/>
          </p:cNvSpPr>
          <p:nvPr/>
        </p:nvSpPr>
        <p:spPr bwMode="auto">
          <a:xfrm>
            <a:off x="1403648" y="5994956"/>
            <a:ext cx="71189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dirty="0">
                <a:latin typeface="Tahoma" pitchFamily="34" charset="0"/>
              </a:rPr>
              <a:t>Q</a:t>
            </a:r>
            <a:r>
              <a:rPr lang="en-US" altLang="zh-CN" b="1" baseline="-25000" dirty="0">
                <a:latin typeface="Tahoma" pitchFamily="34" charset="0"/>
              </a:rPr>
              <a:t>i</a:t>
            </a:r>
            <a:r>
              <a:rPr lang="en-US" altLang="zh-CN" b="1" dirty="0">
                <a:latin typeface="Tahoma" pitchFamily="34" charset="0"/>
              </a:rPr>
              <a:t>* = S1’·S0’·Q</a:t>
            </a:r>
            <a:r>
              <a:rPr lang="en-US" altLang="zh-CN" b="1" baseline="-25000" dirty="0">
                <a:latin typeface="Tahoma" pitchFamily="34" charset="0"/>
              </a:rPr>
              <a:t>i</a:t>
            </a:r>
            <a:r>
              <a:rPr lang="en-US" altLang="zh-CN" b="1" dirty="0">
                <a:latin typeface="Tahoma" pitchFamily="34" charset="0"/>
              </a:rPr>
              <a:t> + S1’·S0·Q</a:t>
            </a:r>
            <a:r>
              <a:rPr lang="en-US" altLang="zh-CN" b="1" baseline="-25000" dirty="0">
                <a:latin typeface="Tahoma" pitchFamily="34" charset="0"/>
              </a:rPr>
              <a:t>i-1</a:t>
            </a:r>
            <a:r>
              <a:rPr lang="en-US" altLang="zh-CN" b="1" dirty="0">
                <a:latin typeface="Tahoma" pitchFamily="34" charset="0"/>
              </a:rPr>
              <a:t> + S1·S0’·Q</a:t>
            </a:r>
            <a:r>
              <a:rPr lang="en-US" altLang="zh-CN" b="1" baseline="-25000" dirty="0">
                <a:latin typeface="Tahoma" pitchFamily="34" charset="0"/>
              </a:rPr>
              <a:t>i+1</a:t>
            </a:r>
            <a:r>
              <a:rPr lang="en-US" altLang="zh-CN" b="1" dirty="0">
                <a:latin typeface="Tahoma" pitchFamily="34" charset="0"/>
              </a:rPr>
              <a:t> + S1·S0·IN</a:t>
            </a:r>
            <a:r>
              <a:rPr lang="en-US" altLang="zh-CN" b="1" baseline="-25000" dirty="0">
                <a:latin typeface="Tahoma" pitchFamily="34" charset="0"/>
              </a:rPr>
              <a:t>i</a:t>
            </a:r>
          </a:p>
        </p:txBody>
      </p:sp>
      <p:sp>
        <p:nvSpPr>
          <p:cNvPr id="2" name="日期占位符 1"/>
          <p:cNvSpPr>
            <a:spLocks noGrp="1"/>
          </p:cNvSpPr>
          <p:nvPr>
            <p:ph type="dt" sz="half" idx="10"/>
          </p:nvPr>
        </p:nvSpPr>
        <p:spPr/>
        <p:txBody>
          <a:bodyPr/>
          <a:lstStyle/>
          <a:p>
            <a:pPr>
              <a:defRPr/>
            </a:pPr>
            <a:fld id="{452739A4-8AC8-4636-BB94-9A269EB91DC9}"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18</a:t>
            </a:fld>
            <a:endParaRPr lang="en-US" altLang="zh-CN"/>
          </a:p>
        </p:txBody>
      </p:sp>
      <p:grpSp>
        <p:nvGrpSpPr>
          <p:cNvPr id="10" name="组合 9"/>
          <p:cNvGrpSpPr/>
          <p:nvPr/>
        </p:nvGrpSpPr>
        <p:grpSpPr>
          <a:xfrm>
            <a:off x="1713061" y="1285874"/>
            <a:ext cx="721470" cy="1031082"/>
            <a:chOff x="1713061" y="1285874"/>
            <a:chExt cx="721470" cy="1031082"/>
          </a:xfrm>
        </p:grpSpPr>
        <p:grpSp>
          <p:nvGrpSpPr>
            <p:cNvPr id="9" name="组合 8"/>
            <p:cNvGrpSpPr/>
            <p:nvPr/>
          </p:nvGrpSpPr>
          <p:grpSpPr>
            <a:xfrm>
              <a:off x="1835696" y="1692275"/>
              <a:ext cx="598835" cy="624681"/>
              <a:chOff x="1835696" y="1692275"/>
              <a:chExt cx="598835" cy="624681"/>
            </a:xfrm>
          </p:grpSpPr>
          <p:cxnSp>
            <p:nvCxnSpPr>
              <p:cNvPr id="6" name="直接连接符 5"/>
              <p:cNvCxnSpPr/>
              <p:nvPr/>
            </p:nvCxnSpPr>
            <p:spPr>
              <a:xfrm>
                <a:off x="1835696" y="1692275"/>
                <a:ext cx="0" cy="62468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835696" y="2301875"/>
                <a:ext cx="598835" cy="1508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1" name="Text Box 22"/>
            <p:cNvSpPr txBox="1">
              <a:spLocks noChangeArrowheads="1"/>
            </p:cNvSpPr>
            <p:nvPr/>
          </p:nvSpPr>
          <p:spPr bwMode="auto">
            <a:xfrm>
              <a:off x="1713061" y="1285874"/>
              <a:ext cx="6254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smtClean="0">
                  <a:solidFill>
                    <a:srgbClr val="FF0000"/>
                  </a:solidFill>
                  <a:ea typeface="黑体" pitchFamily="2" charset="-122"/>
                </a:rPr>
                <a:t>Q</a:t>
              </a:r>
              <a:r>
                <a:rPr lang="en-US" altLang="zh-CN" sz="2000" b="1" baseline="-25000" dirty="0" smtClean="0">
                  <a:solidFill>
                    <a:srgbClr val="FF0000"/>
                  </a:solidFill>
                  <a:ea typeface="黑体" pitchFamily="2" charset="-122"/>
                </a:rPr>
                <a:t>i+1</a:t>
              </a:r>
              <a:endParaRPr lang="zh-CN" altLang="en-US" sz="2000" b="1" baseline="-25000" dirty="0">
                <a:solidFill>
                  <a:srgbClr val="FF0000"/>
                </a:solidFill>
                <a:ea typeface="黑体" pitchFamily="2" charset="-122"/>
              </a:endParaRPr>
            </a:p>
          </p:txBody>
        </p:sp>
      </p:grpSp>
      <p:grpSp>
        <p:nvGrpSpPr>
          <p:cNvPr id="43" name="组合 42"/>
          <p:cNvGrpSpPr/>
          <p:nvPr/>
        </p:nvGrpSpPr>
        <p:grpSpPr>
          <a:xfrm>
            <a:off x="2021938" y="4989120"/>
            <a:ext cx="583814" cy="1005836"/>
            <a:chOff x="1709192" y="1684735"/>
            <a:chExt cx="583814" cy="1005836"/>
          </a:xfrm>
        </p:grpSpPr>
        <p:grpSp>
          <p:nvGrpSpPr>
            <p:cNvPr id="44" name="组合 43"/>
            <p:cNvGrpSpPr/>
            <p:nvPr/>
          </p:nvGrpSpPr>
          <p:grpSpPr>
            <a:xfrm>
              <a:off x="1835696" y="1684735"/>
              <a:ext cx="286089" cy="632221"/>
              <a:chOff x="1835696" y="1684735"/>
              <a:chExt cx="286089" cy="632221"/>
            </a:xfrm>
          </p:grpSpPr>
          <p:cxnSp>
            <p:nvCxnSpPr>
              <p:cNvPr id="46" name="直接连接符 45"/>
              <p:cNvCxnSpPr/>
              <p:nvPr/>
            </p:nvCxnSpPr>
            <p:spPr>
              <a:xfrm>
                <a:off x="1835696" y="1692275"/>
                <a:ext cx="0" cy="62468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835696" y="1684735"/>
                <a:ext cx="286089" cy="754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5" name="Text Box 22"/>
            <p:cNvSpPr txBox="1">
              <a:spLocks noChangeArrowheads="1"/>
            </p:cNvSpPr>
            <p:nvPr/>
          </p:nvSpPr>
          <p:spPr bwMode="auto">
            <a:xfrm>
              <a:off x="1709192" y="2290461"/>
              <a:ext cx="5838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smtClean="0">
                  <a:solidFill>
                    <a:srgbClr val="FF0000"/>
                  </a:solidFill>
                  <a:ea typeface="黑体" pitchFamily="2" charset="-122"/>
                </a:rPr>
                <a:t>Q</a:t>
              </a:r>
              <a:r>
                <a:rPr lang="en-US" altLang="zh-CN" sz="2000" b="1" baseline="-25000" dirty="0" smtClean="0">
                  <a:solidFill>
                    <a:srgbClr val="FF0000"/>
                  </a:solidFill>
                  <a:ea typeface="黑体" pitchFamily="2" charset="-122"/>
                </a:rPr>
                <a:t>i-1</a:t>
              </a:r>
              <a:endParaRPr lang="zh-CN" altLang="en-US" sz="2000" b="1" baseline="-25000" dirty="0">
                <a:solidFill>
                  <a:srgbClr val="FF0000"/>
                </a:solidFill>
                <a:ea typeface="黑体" pitchFamily="2" charset="-122"/>
              </a:endParaRPr>
            </a:p>
          </p:txBody>
        </p:sp>
      </p:grpSp>
    </p:spTree>
    <p:extLst>
      <p:ext uri="{BB962C8B-B14F-4D97-AF65-F5344CB8AC3E}">
        <p14:creationId xmlns:p14="http://schemas.microsoft.com/office/powerpoint/2010/main" val="23365901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00717"/>
                                        </p:tgtEl>
                                        <p:attrNameLst>
                                          <p:attrName>style.visibility</p:attrName>
                                        </p:attrNameLst>
                                      </p:cBhvr>
                                      <p:to>
                                        <p:strVal val="visible"/>
                                      </p:to>
                                    </p:set>
                                    <p:animEffect transition="in" filter="wipe(up)">
                                      <p:cBhvr>
                                        <p:cTn id="7" dur="500"/>
                                        <p:tgtEl>
                                          <p:spTgt spid="2007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0712"/>
                                        </p:tgtEl>
                                        <p:attrNameLst>
                                          <p:attrName>style.visibility</p:attrName>
                                        </p:attrNameLst>
                                      </p:cBhvr>
                                      <p:to>
                                        <p:strVal val="visible"/>
                                      </p:to>
                                    </p:set>
                                    <p:animEffect transition="in" filter="blinds(horizontal)">
                                      <p:cBhvr>
                                        <p:cTn id="12" dur="500"/>
                                        <p:tgtEl>
                                          <p:spTgt spid="2007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00708"/>
                                        </p:tgtEl>
                                        <p:attrNameLst>
                                          <p:attrName>style.visibility</p:attrName>
                                        </p:attrNameLst>
                                      </p:cBhvr>
                                      <p:to>
                                        <p:strVal val="visible"/>
                                      </p:to>
                                    </p:set>
                                    <p:animEffect transition="in" filter="dissolve">
                                      <p:cBhvr>
                                        <p:cTn id="17" dur="500"/>
                                        <p:tgtEl>
                                          <p:spTgt spid="2007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0716"/>
                                        </p:tgtEl>
                                        <p:attrNameLst>
                                          <p:attrName>style.visibility</p:attrName>
                                        </p:attrNameLst>
                                      </p:cBhvr>
                                      <p:to>
                                        <p:strVal val="visible"/>
                                      </p:to>
                                    </p:set>
                                    <p:animEffect transition="in" filter="blinds(horizontal)">
                                      <p:cBhvr>
                                        <p:cTn id="22" dur="500"/>
                                        <p:tgtEl>
                                          <p:spTgt spid="2007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00724"/>
                                        </p:tgtEl>
                                        <p:attrNameLst>
                                          <p:attrName>style.visibility</p:attrName>
                                        </p:attrNameLst>
                                      </p:cBhvr>
                                      <p:to>
                                        <p:strVal val="visible"/>
                                      </p:to>
                                    </p:set>
                                    <p:animEffect transition="in" filter="blinds(horizontal)">
                                      <p:cBhvr>
                                        <p:cTn id="27" dur="500"/>
                                        <p:tgtEl>
                                          <p:spTgt spid="2007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00728"/>
                                        </p:tgtEl>
                                        <p:attrNameLst>
                                          <p:attrName>style.visibility</p:attrName>
                                        </p:attrNameLst>
                                      </p:cBhvr>
                                      <p:to>
                                        <p:strVal val="visible"/>
                                      </p:to>
                                    </p:set>
                                    <p:animEffect transition="in" filter="blinds(horizontal)">
                                      <p:cBhvr>
                                        <p:cTn id="36" dur="500"/>
                                        <p:tgtEl>
                                          <p:spTgt spid="200728"/>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200732"/>
                                        </p:tgtEl>
                                        <p:attrNameLst>
                                          <p:attrName>style.visibility</p:attrName>
                                        </p:attrNameLst>
                                      </p:cBhvr>
                                      <p:to>
                                        <p:strVal val="visible"/>
                                      </p:to>
                                    </p:set>
                                    <p:animEffect transition="in" filter="blinds(horizontal)">
                                      <p:cBhvr>
                                        <p:cTn id="45" dur="500"/>
                                        <p:tgtEl>
                                          <p:spTgt spid="20073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00737"/>
                                        </p:tgtEl>
                                        <p:attrNameLst>
                                          <p:attrName>style.visibility</p:attrName>
                                        </p:attrNameLst>
                                      </p:cBhvr>
                                      <p:to>
                                        <p:strVal val="visible"/>
                                      </p:to>
                                    </p:set>
                                    <p:animEffect transition="in" filter="blinds(horizontal)">
                                      <p:cBhvr>
                                        <p:cTn id="50" dur="500"/>
                                        <p:tgtEl>
                                          <p:spTgt spid="200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16" grpId="0" autoUpdateAnimBg="0"/>
      <p:bldP spid="200737"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02754" name="Group 2"/>
          <p:cNvGrpSpPr>
            <a:grpSpLocks/>
          </p:cNvGrpSpPr>
          <p:nvPr/>
        </p:nvGrpSpPr>
        <p:grpSpPr bwMode="auto">
          <a:xfrm>
            <a:off x="4800600" y="25400"/>
            <a:ext cx="2286000" cy="3175000"/>
            <a:chOff x="3024" y="928"/>
            <a:chExt cx="1440" cy="2000"/>
          </a:xfrm>
        </p:grpSpPr>
        <p:sp>
          <p:nvSpPr>
            <p:cNvPr id="202755" name="Rectangle 3"/>
            <p:cNvSpPr>
              <a:spLocks noChangeArrowheads="1"/>
            </p:cNvSpPr>
            <p:nvPr/>
          </p:nvSpPr>
          <p:spPr bwMode="auto">
            <a:xfrm>
              <a:off x="3264" y="1152"/>
              <a:ext cx="960" cy="177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lstStyle/>
            <a:p>
              <a:pPr>
                <a:lnSpc>
                  <a:spcPct val="90000"/>
                </a:lnSpc>
              </a:pPr>
              <a:r>
                <a:rPr lang="en-US" altLang="zh-CN" sz="2000" b="1">
                  <a:latin typeface="Tahoma" pitchFamily="34" charset="0"/>
                </a:rPr>
                <a:t>  CLK</a:t>
              </a:r>
            </a:p>
            <a:p>
              <a:pPr>
                <a:lnSpc>
                  <a:spcPct val="90000"/>
                </a:lnSpc>
              </a:pPr>
              <a:r>
                <a:rPr lang="en-US" altLang="zh-CN" sz="2000" b="1">
                  <a:latin typeface="Tahoma" pitchFamily="34" charset="0"/>
                </a:rPr>
                <a:t>CLR</a:t>
              </a:r>
            </a:p>
            <a:p>
              <a:pPr>
                <a:lnSpc>
                  <a:spcPct val="90000"/>
                </a:lnSpc>
              </a:pPr>
              <a:r>
                <a:rPr lang="en-US" altLang="zh-CN" sz="2000" b="1">
                  <a:latin typeface="Tahoma" pitchFamily="34" charset="0"/>
                </a:rPr>
                <a:t>S1</a:t>
              </a:r>
            </a:p>
            <a:p>
              <a:pPr>
                <a:lnSpc>
                  <a:spcPct val="90000"/>
                </a:lnSpc>
              </a:pPr>
              <a:r>
                <a:rPr lang="en-US" altLang="zh-CN" sz="2000" b="1">
                  <a:latin typeface="Tahoma" pitchFamily="34" charset="0"/>
                </a:rPr>
                <a:t>S0</a:t>
              </a:r>
            </a:p>
            <a:p>
              <a:pPr>
                <a:lnSpc>
                  <a:spcPct val="90000"/>
                </a:lnSpc>
              </a:pPr>
              <a:r>
                <a:rPr lang="en-US" altLang="zh-CN" sz="2000" b="1">
                  <a:solidFill>
                    <a:schemeClr val="hlink"/>
                  </a:solidFill>
                  <a:latin typeface="Tahoma" pitchFamily="34" charset="0"/>
                </a:rPr>
                <a:t>LIN</a:t>
              </a:r>
            </a:p>
            <a:p>
              <a:pPr>
                <a:lnSpc>
                  <a:spcPct val="90000"/>
                </a:lnSpc>
              </a:pPr>
              <a:r>
                <a:rPr lang="en-US" altLang="zh-CN" sz="2000" b="1">
                  <a:latin typeface="Tahoma" pitchFamily="34" charset="0"/>
                </a:rPr>
                <a:t>D          </a:t>
              </a:r>
              <a:r>
                <a:rPr lang="en-US" altLang="zh-CN" sz="2000" b="1" baseline="-25000">
                  <a:latin typeface="Tahoma" pitchFamily="34" charset="0"/>
                </a:rPr>
                <a:t> </a:t>
              </a:r>
              <a:r>
                <a:rPr lang="en-US" altLang="zh-CN" sz="2000" b="1">
                  <a:latin typeface="Tahoma" pitchFamily="34" charset="0"/>
                </a:rPr>
                <a:t>QD</a:t>
              </a:r>
            </a:p>
            <a:p>
              <a:pPr>
                <a:lnSpc>
                  <a:spcPct val="90000"/>
                </a:lnSpc>
              </a:pPr>
              <a:r>
                <a:rPr lang="en-US" altLang="zh-CN" sz="2000" b="1">
                  <a:latin typeface="Tahoma" pitchFamily="34" charset="0"/>
                </a:rPr>
                <a:t>C           QC</a:t>
              </a:r>
            </a:p>
            <a:p>
              <a:pPr>
                <a:lnSpc>
                  <a:spcPct val="90000"/>
                </a:lnSpc>
              </a:pPr>
              <a:r>
                <a:rPr lang="en-US" altLang="zh-CN" sz="2000" b="1">
                  <a:latin typeface="Tahoma" pitchFamily="34" charset="0"/>
                </a:rPr>
                <a:t>B           QB</a:t>
              </a:r>
            </a:p>
            <a:p>
              <a:pPr>
                <a:lnSpc>
                  <a:spcPct val="90000"/>
                </a:lnSpc>
              </a:pPr>
              <a:r>
                <a:rPr lang="en-US" altLang="zh-CN" sz="2000" b="1">
                  <a:latin typeface="Tahoma" pitchFamily="34" charset="0"/>
                </a:rPr>
                <a:t>A           QA</a:t>
              </a:r>
            </a:p>
            <a:p>
              <a:pPr>
                <a:lnSpc>
                  <a:spcPct val="90000"/>
                </a:lnSpc>
              </a:pPr>
              <a:r>
                <a:rPr lang="en-US" altLang="zh-CN" sz="2000" b="1">
                  <a:solidFill>
                    <a:schemeClr val="accent2"/>
                  </a:solidFill>
                  <a:latin typeface="Tahoma" pitchFamily="34" charset="0"/>
                </a:rPr>
                <a:t>RIN</a:t>
              </a:r>
            </a:p>
          </p:txBody>
        </p:sp>
        <p:sp>
          <p:nvSpPr>
            <p:cNvPr id="202756" name="Oval 4"/>
            <p:cNvSpPr>
              <a:spLocks noChangeArrowheads="1"/>
            </p:cNvSpPr>
            <p:nvPr/>
          </p:nvSpPr>
          <p:spPr bwMode="auto">
            <a:xfrm>
              <a:off x="3168" y="1392"/>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2757" name="Group 5"/>
            <p:cNvGrpSpPr>
              <a:grpSpLocks/>
            </p:cNvGrpSpPr>
            <p:nvPr/>
          </p:nvGrpSpPr>
          <p:grpSpPr bwMode="auto">
            <a:xfrm>
              <a:off x="3264" y="1248"/>
              <a:ext cx="96" cy="96"/>
              <a:chOff x="2880" y="2064"/>
              <a:chExt cx="96" cy="192"/>
            </a:xfrm>
          </p:grpSpPr>
          <p:sp>
            <p:nvSpPr>
              <p:cNvPr id="202758" name="Line 6"/>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59" name="Line 7"/>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2760" name="Line 8"/>
            <p:cNvSpPr>
              <a:spLocks noChangeShapeType="1"/>
            </p:cNvSpPr>
            <p:nvPr/>
          </p:nvSpPr>
          <p:spPr bwMode="auto">
            <a:xfrm>
              <a:off x="3024" y="144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61" name="Line 9"/>
            <p:cNvSpPr>
              <a:spLocks noChangeShapeType="1"/>
            </p:cNvSpPr>
            <p:nvPr/>
          </p:nvSpPr>
          <p:spPr bwMode="auto">
            <a:xfrm>
              <a:off x="3024"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62" name="Line 10"/>
            <p:cNvSpPr>
              <a:spLocks noChangeShapeType="1"/>
            </p:cNvSpPr>
            <p:nvPr/>
          </p:nvSpPr>
          <p:spPr bwMode="auto">
            <a:xfrm>
              <a:off x="3024" y="163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63" name="Line 11"/>
            <p:cNvSpPr>
              <a:spLocks noChangeShapeType="1"/>
            </p:cNvSpPr>
            <p:nvPr/>
          </p:nvSpPr>
          <p:spPr bwMode="auto">
            <a:xfrm>
              <a:off x="3024" y="129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64" name="Line 12"/>
            <p:cNvSpPr>
              <a:spLocks noChangeShapeType="1"/>
            </p:cNvSpPr>
            <p:nvPr/>
          </p:nvSpPr>
          <p:spPr bwMode="auto">
            <a:xfrm>
              <a:off x="3024" y="216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65" name="Line 13"/>
            <p:cNvSpPr>
              <a:spLocks noChangeShapeType="1"/>
            </p:cNvSpPr>
            <p:nvPr/>
          </p:nvSpPr>
          <p:spPr bwMode="auto">
            <a:xfrm>
              <a:off x="3024" y="23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66" name="Line 14"/>
            <p:cNvSpPr>
              <a:spLocks noChangeShapeType="1"/>
            </p:cNvSpPr>
            <p:nvPr/>
          </p:nvSpPr>
          <p:spPr bwMode="auto">
            <a:xfrm>
              <a:off x="3024" y="249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67" name="Line 15"/>
            <p:cNvSpPr>
              <a:spLocks noChangeShapeType="1"/>
            </p:cNvSpPr>
            <p:nvPr/>
          </p:nvSpPr>
          <p:spPr bwMode="auto">
            <a:xfrm>
              <a:off x="3024" y="264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68" name="Text Box 16"/>
            <p:cNvSpPr txBox="1">
              <a:spLocks noChangeArrowheads="1"/>
            </p:cNvSpPr>
            <p:nvPr/>
          </p:nvSpPr>
          <p:spPr bwMode="auto">
            <a:xfrm>
              <a:off x="3408" y="928"/>
              <a:ext cx="65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000" b="1">
                  <a:latin typeface="Arial" charset="0"/>
                </a:rPr>
                <a:t>74</a:t>
              </a:r>
              <a:r>
                <a:rPr lang="en-US" altLang="zh-CN" sz="2000" b="1">
                  <a:latin typeface="Arial" charset="0"/>
                </a:rPr>
                <a:t>x194</a:t>
              </a:r>
            </a:p>
          </p:txBody>
        </p:sp>
        <p:sp>
          <p:nvSpPr>
            <p:cNvPr id="202769" name="Line 17"/>
            <p:cNvSpPr>
              <a:spLocks noChangeShapeType="1"/>
            </p:cNvSpPr>
            <p:nvPr/>
          </p:nvSpPr>
          <p:spPr bwMode="auto">
            <a:xfrm>
              <a:off x="3024" y="283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70" name="Line 18"/>
            <p:cNvSpPr>
              <a:spLocks noChangeShapeType="1"/>
            </p:cNvSpPr>
            <p:nvPr/>
          </p:nvSpPr>
          <p:spPr bwMode="auto">
            <a:xfrm>
              <a:off x="4224" y="211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71" name="Line 19"/>
            <p:cNvSpPr>
              <a:spLocks noChangeShapeType="1"/>
            </p:cNvSpPr>
            <p:nvPr/>
          </p:nvSpPr>
          <p:spPr bwMode="auto">
            <a:xfrm>
              <a:off x="4224" y="23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72" name="Line 20"/>
            <p:cNvSpPr>
              <a:spLocks noChangeShapeType="1"/>
            </p:cNvSpPr>
            <p:nvPr/>
          </p:nvSpPr>
          <p:spPr bwMode="auto">
            <a:xfrm>
              <a:off x="4224" y="249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73" name="Line 21"/>
            <p:cNvSpPr>
              <a:spLocks noChangeShapeType="1"/>
            </p:cNvSpPr>
            <p:nvPr/>
          </p:nvSpPr>
          <p:spPr bwMode="auto">
            <a:xfrm>
              <a:off x="4224" y="268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74" name="Line 22"/>
            <p:cNvSpPr>
              <a:spLocks noChangeShapeType="1"/>
            </p:cNvSpPr>
            <p:nvPr/>
          </p:nvSpPr>
          <p:spPr bwMode="auto">
            <a:xfrm>
              <a:off x="3024" y="196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2775" name="Group 23"/>
          <p:cNvGrpSpPr>
            <a:grpSpLocks/>
          </p:cNvGrpSpPr>
          <p:nvPr/>
        </p:nvGrpSpPr>
        <p:grpSpPr bwMode="auto">
          <a:xfrm>
            <a:off x="4800600" y="3810000"/>
            <a:ext cx="2286000" cy="2819400"/>
            <a:chOff x="3024" y="2400"/>
            <a:chExt cx="1440" cy="1776"/>
          </a:xfrm>
        </p:grpSpPr>
        <p:sp>
          <p:nvSpPr>
            <p:cNvPr id="202776" name="Rectangle 24"/>
            <p:cNvSpPr>
              <a:spLocks noChangeArrowheads="1"/>
            </p:cNvSpPr>
            <p:nvPr/>
          </p:nvSpPr>
          <p:spPr bwMode="auto">
            <a:xfrm>
              <a:off x="3264" y="2400"/>
              <a:ext cx="960" cy="177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lstStyle/>
            <a:p>
              <a:pPr>
                <a:lnSpc>
                  <a:spcPct val="90000"/>
                </a:lnSpc>
              </a:pPr>
              <a:r>
                <a:rPr lang="en-US" altLang="zh-CN" sz="2000" b="1">
                  <a:latin typeface="Tahoma" pitchFamily="34" charset="0"/>
                </a:rPr>
                <a:t>  CLK</a:t>
              </a:r>
            </a:p>
            <a:p>
              <a:pPr>
                <a:lnSpc>
                  <a:spcPct val="90000"/>
                </a:lnSpc>
              </a:pPr>
              <a:r>
                <a:rPr lang="en-US" altLang="zh-CN" sz="2000" b="1">
                  <a:latin typeface="Tahoma" pitchFamily="34" charset="0"/>
                </a:rPr>
                <a:t>CLR</a:t>
              </a:r>
            </a:p>
            <a:p>
              <a:pPr>
                <a:lnSpc>
                  <a:spcPct val="90000"/>
                </a:lnSpc>
              </a:pPr>
              <a:r>
                <a:rPr lang="en-US" altLang="zh-CN" sz="2000" b="1">
                  <a:latin typeface="Tahoma" pitchFamily="34" charset="0"/>
                </a:rPr>
                <a:t>S1</a:t>
              </a:r>
            </a:p>
            <a:p>
              <a:pPr>
                <a:lnSpc>
                  <a:spcPct val="90000"/>
                </a:lnSpc>
              </a:pPr>
              <a:r>
                <a:rPr lang="en-US" altLang="zh-CN" sz="2000" b="1">
                  <a:latin typeface="Tahoma" pitchFamily="34" charset="0"/>
                </a:rPr>
                <a:t>S0</a:t>
              </a:r>
            </a:p>
            <a:p>
              <a:pPr>
                <a:lnSpc>
                  <a:spcPct val="90000"/>
                </a:lnSpc>
              </a:pPr>
              <a:r>
                <a:rPr lang="en-US" altLang="zh-CN" sz="2000" b="1">
                  <a:solidFill>
                    <a:schemeClr val="hlink"/>
                  </a:solidFill>
                  <a:latin typeface="Tahoma" pitchFamily="34" charset="0"/>
                </a:rPr>
                <a:t>LIN</a:t>
              </a:r>
            </a:p>
            <a:p>
              <a:pPr>
                <a:lnSpc>
                  <a:spcPct val="90000"/>
                </a:lnSpc>
              </a:pPr>
              <a:r>
                <a:rPr lang="en-US" altLang="zh-CN" sz="2000" b="1">
                  <a:latin typeface="Tahoma" pitchFamily="34" charset="0"/>
                </a:rPr>
                <a:t>D          </a:t>
              </a:r>
              <a:r>
                <a:rPr lang="en-US" altLang="zh-CN" sz="2000" b="1" baseline="-25000">
                  <a:latin typeface="Tahoma" pitchFamily="34" charset="0"/>
                </a:rPr>
                <a:t> </a:t>
              </a:r>
              <a:r>
                <a:rPr lang="en-US" altLang="zh-CN" sz="2000" b="1">
                  <a:latin typeface="Tahoma" pitchFamily="34" charset="0"/>
                </a:rPr>
                <a:t>QD</a:t>
              </a:r>
            </a:p>
            <a:p>
              <a:pPr>
                <a:lnSpc>
                  <a:spcPct val="90000"/>
                </a:lnSpc>
              </a:pPr>
              <a:r>
                <a:rPr lang="en-US" altLang="zh-CN" sz="2000" b="1">
                  <a:latin typeface="Tahoma" pitchFamily="34" charset="0"/>
                </a:rPr>
                <a:t>C           QC</a:t>
              </a:r>
            </a:p>
            <a:p>
              <a:pPr>
                <a:lnSpc>
                  <a:spcPct val="90000"/>
                </a:lnSpc>
              </a:pPr>
              <a:r>
                <a:rPr lang="en-US" altLang="zh-CN" sz="2000" b="1">
                  <a:latin typeface="Tahoma" pitchFamily="34" charset="0"/>
                </a:rPr>
                <a:t>B           QB</a:t>
              </a:r>
            </a:p>
            <a:p>
              <a:pPr>
                <a:lnSpc>
                  <a:spcPct val="90000"/>
                </a:lnSpc>
              </a:pPr>
              <a:r>
                <a:rPr lang="en-US" altLang="zh-CN" sz="2000" b="1">
                  <a:latin typeface="Tahoma" pitchFamily="34" charset="0"/>
                </a:rPr>
                <a:t>A           QA</a:t>
              </a:r>
            </a:p>
            <a:p>
              <a:pPr>
                <a:lnSpc>
                  <a:spcPct val="90000"/>
                </a:lnSpc>
              </a:pPr>
              <a:r>
                <a:rPr lang="en-US" altLang="zh-CN" sz="2000" b="1">
                  <a:solidFill>
                    <a:schemeClr val="accent2"/>
                  </a:solidFill>
                  <a:latin typeface="Tahoma" pitchFamily="34" charset="0"/>
                </a:rPr>
                <a:t>RIN</a:t>
              </a:r>
            </a:p>
          </p:txBody>
        </p:sp>
        <p:sp>
          <p:nvSpPr>
            <p:cNvPr id="202777" name="Oval 25"/>
            <p:cNvSpPr>
              <a:spLocks noChangeArrowheads="1"/>
            </p:cNvSpPr>
            <p:nvPr/>
          </p:nvSpPr>
          <p:spPr bwMode="auto">
            <a:xfrm>
              <a:off x="3168" y="264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2778" name="Group 26"/>
            <p:cNvGrpSpPr>
              <a:grpSpLocks/>
            </p:cNvGrpSpPr>
            <p:nvPr/>
          </p:nvGrpSpPr>
          <p:grpSpPr bwMode="auto">
            <a:xfrm>
              <a:off x="3264" y="2496"/>
              <a:ext cx="96" cy="96"/>
              <a:chOff x="2880" y="2064"/>
              <a:chExt cx="96" cy="192"/>
            </a:xfrm>
          </p:grpSpPr>
          <p:sp>
            <p:nvSpPr>
              <p:cNvPr id="202779" name="Line 27"/>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80" name="Line 28"/>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2781" name="Line 29"/>
            <p:cNvSpPr>
              <a:spLocks noChangeShapeType="1"/>
            </p:cNvSpPr>
            <p:nvPr/>
          </p:nvSpPr>
          <p:spPr bwMode="auto">
            <a:xfrm>
              <a:off x="3024" y="2688"/>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82" name="Line 30"/>
            <p:cNvSpPr>
              <a:spLocks noChangeShapeType="1"/>
            </p:cNvSpPr>
            <p:nvPr/>
          </p:nvSpPr>
          <p:spPr bwMode="auto">
            <a:xfrm>
              <a:off x="3024" y="302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83" name="Line 31"/>
            <p:cNvSpPr>
              <a:spLocks noChangeShapeType="1"/>
            </p:cNvSpPr>
            <p:nvPr/>
          </p:nvSpPr>
          <p:spPr bwMode="auto">
            <a:xfrm>
              <a:off x="3024" y="288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84" name="Line 32"/>
            <p:cNvSpPr>
              <a:spLocks noChangeShapeType="1"/>
            </p:cNvSpPr>
            <p:nvPr/>
          </p:nvSpPr>
          <p:spPr bwMode="auto">
            <a:xfrm>
              <a:off x="3024" y="254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85" name="Line 33"/>
            <p:cNvSpPr>
              <a:spLocks noChangeShapeType="1"/>
            </p:cNvSpPr>
            <p:nvPr/>
          </p:nvSpPr>
          <p:spPr bwMode="auto">
            <a:xfrm>
              <a:off x="3024" y="340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86" name="Line 34"/>
            <p:cNvSpPr>
              <a:spLocks noChangeShapeType="1"/>
            </p:cNvSpPr>
            <p:nvPr/>
          </p:nvSpPr>
          <p:spPr bwMode="auto">
            <a:xfrm>
              <a:off x="3024" y="355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87" name="Line 35"/>
            <p:cNvSpPr>
              <a:spLocks noChangeShapeType="1"/>
            </p:cNvSpPr>
            <p:nvPr/>
          </p:nvSpPr>
          <p:spPr bwMode="auto">
            <a:xfrm>
              <a:off x="3024" y="374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88" name="Line 36"/>
            <p:cNvSpPr>
              <a:spLocks noChangeShapeType="1"/>
            </p:cNvSpPr>
            <p:nvPr/>
          </p:nvSpPr>
          <p:spPr bwMode="auto">
            <a:xfrm>
              <a:off x="3024" y="388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89" name="Line 37"/>
            <p:cNvSpPr>
              <a:spLocks noChangeShapeType="1"/>
            </p:cNvSpPr>
            <p:nvPr/>
          </p:nvSpPr>
          <p:spPr bwMode="auto">
            <a:xfrm>
              <a:off x="3024" y="408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90" name="Line 38"/>
            <p:cNvSpPr>
              <a:spLocks noChangeShapeType="1"/>
            </p:cNvSpPr>
            <p:nvPr/>
          </p:nvSpPr>
          <p:spPr bwMode="auto">
            <a:xfrm>
              <a:off x="4224" y="336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91" name="Line 39"/>
            <p:cNvSpPr>
              <a:spLocks noChangeShapeType="1"/>
            </p:cNvSpPr>
            <p:nvPr/>
          </p:nvSpPr>
          <p:spPr bwMode="auto">
            <a:xfrm>
              <a:off x="4224" y="355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92" name="Line 40"/>
            <p:cNvSpPr>
              <a:spLocks noChangeShapeType="1"/>
            </p:cNvSpPr>
            <p:nvPr/>
          </p:nvSpPr>
          <p:spPr bwMode="auto">
            <a:xfrm>
              <a:off x="4224" y="374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93" name="Line 41"/>
            <p:cNvSpPr>
              <a:spLocks noChangeShapeType="1"/>
            </p:cNvSpPr>
            <p:nvPr/>
          </p:nvSpPr>
          <p:spPr bwMode="auto">
            <a:xfrm>
              <a:off x="4224" y="393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94" name="Line 42"/>
            <p:cNvSpPr>
              <a:spLocks noChangeShapeType="1"/>
            </p:cNvSpPr>
            <p:nvPr/>
          </p:nvSpPr>
          <p:spPr bwMode="auto">
            <a:xfrm>
              <a:off x="3024" y="321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2795" name="Group 43"/>
          <p:cNvGrpSpPr>
            <a:grpSpLocks/>
          </p:cNvGrpSpPr>
          <p:nvPr/>
        </p:nvGrpSpPr>
        <p:grpSpPr bwMode="auto">
          <a:xfrm>
            <a:off x="4800600" y="3048000"/>
            <a:ext cx="2286000" cy="2286000"/>
            <a:chOff x="3024" y="1920"/>
            <a:chExt cx="1440" cy="1440"/>
          </a:xfrm>
        </p:grpSpPr>
        <p:sp>
          <p:nvSpPr>
            <p:cNvPr id="202796" name="Line 44"/>
            <p:cNvSpPr>
              <a:spLocks noChangeShapeType="1"/>
            </p:cNvSpPr>
            <p:nvPr/>
          </p:nvSpPr>
          <p:spPr bwMode="auto">
            <a:xfrm>
              <a:off x="4464" y="2304"/>
              <a:ext cx="0" cy="1056"/>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97" name="Line 45"/>
            <p:cNvSpPr>
              <a:spLocks noChangeShapeType="1"/>
            </p:cNvSpPr>
            <p:nvPr/>
          </p:nvSpPr>
          <p:spPr bwMode="auto">
            <a:xfrm flipV="1">
              <a:off x="3024" y="1920"/>
              <a:ext cx="0" cy="384"/>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98" name="Line 46"/>
            <p:cNvSpPr>
              <a:spLocks noChangeShapeType="1"/>
            </p:cNvSpPr>
            <p:nvPr/>
          </p:nvSpPr>
          <p:spPr bwMode="auto">
            <a:xfrm>
              <a:off x="3024" y="2304"/>
              <a:ext cx="1440"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2799" name="Group 47"/>
          <p:cNvGrpSpPr>
            <a:grpSpLocks/>
          </p:cNvGrpSpPr>
          <p:nvPr/>
        </p:nvGrpSpPr>
        <p:grpSpPr bwMode="auto">
          <a:xfrm>
            <a:off x="4572000" y="2819400"/>
            <a:ext cx="2514600" cy="2286000"/>
            <a:chOff x="2880" y="1776"/>
            <a:chExt cx="1584" cy="1440"/>
          </a:xfrm>
        </p:grpSpPr>
        <p:sp>
          <p:nvSpPr>
            <p:cNvPr id="202800" name="Line 48"/>
            <p:cNvSpPr>
              <a:spLocks noChangeShapeType="1"/>
            </p:cNvSpPr>
            <p:nvPr/>
          </p:nvSpPr>
          <p:spPr bwMode="auto">
            <a:xfrm>
              <a:off x="4464" y="1776"/>
              <a:ext cx="0" cy="384"/>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01" name="Line 49"/>
            <p:cNvSpPr>
              <a:spLocks noChangeShapeType="1"/>
            </p:cNvSpPr>
            <p:nvPr/>
          </p:nvSpPr>
          <p:spPr bwMode="auto">
            <a:xfrm flipV="1">
              <a:off x="2880" y="2160"/>
              <a:ext cx="0" cy="1056"/>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02" name="Line 50"/>
            <p:cNvSpPr>
              <a:spLocks noChangeShapeType="1"/>
            </p:cNvSpPr>
            <p:nvPr/>
          </p:nvSpPr>
          <p:spPr bwMode="auto">
            <a:xfrm>
              <a:off x="2880" y="2160"/>
              <a:ext cx="1584"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03" name="Line 51"/>
            <p:cNvSpPr>
              <a:spLocks noChangeShapeType="1"/>
            </p:cNvSpPr>
            <p:nvPr/>
          </p:nvSpPr>
          <p:spPr bwMode="auto">
            <a:xfrm>
              <a:off x="2880" y="3216"/>
              <a:ext cx="384"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2804" name="Group 52"/>
          <p:cNvGrpSpPr>
            <a:grpSpLocks/>
          </p:cNvGrpSpPr>
          <p:nvPr/>
        </p:nvGrpSpPr>
        <p:grpSpPr bwMode="auto">
          <a:xfrm>
            <a:off x="3124200" y="1371600"/>
            <a:ext cx="1676400" cy="3429000"/>
            <a:chOff x="1968" y="864"/>
            <a:chExt cx="1056" cy="2160"/>
          </a:xfrm>
        </p:grpSpPr>
        <p:sp>
          <p:nvSpPr>
            <p:cNvPr id="202805" name="Line 53"/>
            <p:cNvSpPr>
              <a:spLocks noChangeShapeType="1"/>
            </p:cNvSpPr>
            <p:nvPr/>
          </p:nvSpPr>
          <p:spPr bwMode="auto">
            <a:xfrm>
              <a:off x="1968" y="864"/>
              <a:ext cx="1056" cy="0"/>
            </a:xfrm>
            <a:prstGeom prst="line">
              <a:avLst/>
            </a:prstGeom>
            <a:noFill/>
            <a:ln w="28575">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06" name="Line 54"/>
            <p:cNvSpPr>
              <a:spLocks noChangeShapeType="1"/>
            </p:cNvSpPr>
            <p:nvPr/>
          </p:nvSpPr>
          <p:spPr bwMode="auto">
            <a:xfrm>
              <a:off x="2736" y="3024"/>
              <a:ext cx="288" cy="0"/>
            </a:xfrm>
            <a:prstGeom prst="line">
              <a:avLst/>
            </a:prstGeom>
            <a:noFill/>
            <a:ln w="28575">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07" name="Line 55"/>
            <p:cNvSpPr>
              <a:spLocks noChangeShapeType="1"/>
            </p:cNvSpPr>
            <p:nvPr/>
          </p:nvSpPr>
          <p:spPr bwMode="auto">
            <a:xfrm>
              <a:off x="2736" y="864"/>
              <a:ext cx="0" cy="2160"/>
            </a:xfrm>
            <a:prstGeom prst="line">
              <a:avLst/>
            </a:prstGeom>
            <a:noFill/>
            <a:ln w="28575">
              <a:solidFill>
                <a:srgbClr val="00B050"/>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2808" name="Group 56"/>
          <p:cNvGrpSpPr>
            <a:grpSpLocks/>
          </p:cNvGrpSpPr>
          <p:nvPr/>
        </p:nvGrpSpPr>
        <p:grpSpPr bwMode="auto">
          <a:xfrm>
            <a:off x="3124200" y="1143000"/>
            <a:ext cx="1676400" cy="3429000"/>
            <a:chOff x="1968" y="720"/>
            <a:chExt cx="1056" cy="2160"/>
          </a:xfrm>
        </p:grpSpPr>
        <p:sp>
          <p:nvSpPr>
            <p:cNvPr id="202809" name="Line 57"/>
            <p:cNvSpPr>
              <a:spLocks noChangeShapeType="1"/>
            </p:cNvSpPr>
            <p:nvPr/>
          </p:nvSpPr>
          <p:spPr bwMode="auto">
            <a:xfrm>
              <a:off x="1968" y="720"/>
              <a:ext cx="1056" cy="0"/>
            </a:xfrm>
            <a:prstGeom prst="line">
              <a:avLst/>
            </a:prstGeom>
            <a:noFill/>
            <a:ln w="28575">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10" name="Line 58"/>
            <p:cNvSpPr>
              <a:spLocks noChangeShapeType="1"/>
            </p:cNvSpPr>
            <p:nvPr/>
          </p:nvSpPr>
          <p:spPr bwMode="auto">
            <a:xfrm>
              <a:off x="2592" y="2880"/>
              <a:ext cx="432" cy="0"/>
            </a:xfrm>
            <a:prstGeom prst="line">
              <a:avLst/>
            </a:prstGeom>
            <a:noFill/>
            <a:ln w="28575">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11" name="Line 59"/>
            <p:cNvSpPr>
              <a:spLocks noChangeShapeType="1"/>
            </p:cNvSpPr>
            <p:nvPr/>
          </p:nvSpPr>
          <p:spPr bwMode="auto">
            <a:xfrm>
              <a:off x="2592" y="720"/>
              <a:ext cx="0" cy="2160"/>
            </a:xfrm>
            <a:prstGeom prst="line">
              <a:avLst/>
            </a:prstGeom>
            <a:noFill/>
            <a:ln w="28575">
              <a:solidFill>
                <a:srgbClr val="00B050"/>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2812" name="Group 60"/>
          <p:cNvGrpSpPr>
            <a:grpSpLocks/>
          </p:cNvGrpSpPr>
          <p:nvPr/>
        </p:nvGrpSpPr>
        <p:grpSpPr bwMode="auto">
          <a:xfrm>
            <a:off x="3124200" y="609600"/>
            <a:ext cx="1676400" cy="3657600"/>
            <a:chOff x="1968" y="384"/>
            <a:chExt cx="1056" cy="2304"/>
          </a:xfrm>
        </p:grpSpPr>
        <p:sp>
          <p:nvSpPr>
            <p:cNvPr id="202813" name="Line 61"/>
            <p:cNvSpPr>
              <a:spLocks noChangeShapeType="1"/>
            </p:cNvSpPr>
            <p:nvPr/>
          </p:nvSpPr>
          <p:spPr bwMode="auto">
            <a:xfrm>
              <a:off x="1968" y="528"/>
              <a:ext cx="1056" cy="0"/>
            </a:xfrm>
            <a:prstGeom prst="line">
              <a:avLst/>
            </a:prstGeom>
            <a:noFill/>
            <a:ln w="28575">
              <a:solidFill>
                <a:srgbClr val="FF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14" name="Line 62"/>
            <p:cNvSpPr>
              <a:spLocks noChangeShapeType="1"/>
            </p:cNvSpPr>
            <p:nvPr/>
          </p:nvSpPr>
          <p:spPr bwMode="auto">
            <a:xfrm>
              <a:off x="2448" y="2688"/>
              <a:ext cx="576" cy="0"/>
            </a:xfrm>
            <a:prstGeom prst="line">
              <a:avLst/>
            </a:prstGeom>
            <a:noFill/>
            <a:ln w="28575">
              <a:solidFill>
                <a:srgbClr val="FF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15" name="Line 63"/>
            <p:cNvSpPr>
              <a:spLocks noChangeShapeType="1"/>
            </p:cNvSpPr>
            <p:nvPr/>
          </p:nvSpPr>
          <p:spPr bwMode="auto">
            <a:xfrm>
              <a:off x="2448" y="528"/>
              <a:ext cx="0" cy="2160"/>
            </a:xfrm>
            <a:prstGeom prst="line">
              <a:avLst/>
            </a:prstGeom>
            <a:noFill/>
            <a:ln w="28575">
              <a:solidFill>
                <a:srgbClr val="FF00FF"/>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16" name="Line 64"/>
            <p:cNvSpPr>
              <a:spLocks noChangeShapeType="1"/>
            </p:cNvSpPr>
            <p:nvPr/>
          </p:nvSpPr>
          <p:spPr bwMode="auto">
            <a:xfrm>
              <a:off x="1968" y="384"/>
              <a:ext cx="1056" cy="0"/>
            </a:xfrm>
            <a:prstGeom prst="line">
              <a:avLst/>
            </a:prstGeom>
            <a:noFill/>
            <a:ln w="28575">
              <a:solidFill>
                <a:srgbClr val="FF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17" name="Line 65"/>
            <p:cNvSpPr>
              <a:spLocks noChangeShapeType="1"/>
            </p:cNvSpPr>
            <p:nvPr/>
          </p:nvSpPr>
          <p:spPr bwMode="auto">
            <a:xfrm>
              <a:off x="2304" y="2544"/>
              <a:ext cx="720" cy="0"/>
            </a:xfrm>
            <a:prstGeom prst="line">
              <a:avLst/>
            </a:prstGeom>
            <a:noFill/>
            <a:ln w="28575">
              <a:solidFill>
                <a:srgbClr val="FF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18" name="Line 66"/>
            <p:cNvSpPr>
              <a:spLocks noChangeShapeType="1"/>
            </p:cNvSpPr>
            <p:nvPr/>
          </p:nvSpPr>
          <p:spPr bwMode="auto">
            <a:xfrm>
              <a:off x="2304" y="384"/>
              <a:ext cx="0" cy="2160"/>
            </a:xfrm>
            <a:prstGeom prst="line">
              <a:avLst/>
            </a:prstGeom>
            <a:noFill/>
            <a:ln w="28575">
              <a:solidFill>
                <a:srgbClr val="FF00FF"/>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2819" name="Text Box 67"/>
          <p:cNvSpPr txBox="1">
            <a:spLocks noChangeArrowheads="1"/>
          </p:cNvSpPr>
          <p:nvPr/>
        </p:nvSpPr>
        <p:spPr bwMode="auto">
          <a:xfrm>
            <a:off x="2438400" y="409575"/>
            <a:ext cx="684213"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lnSpc>
                <a:spcPct val="90000"/>
              </a:lnSpc>
            </a:pPr>
            <a:r>
              <a:rPr lang="en-US" altLang="zh-CN" sz="2000" b="1">
                <a:latin typeface="Tahoma" pitchFamily="34" charset="0"/>
              </a:rPr>
              <a:t>CLK</a:t>
            </a:r>
          </a:p>
          <a:p>
            <a:pPr algn="r">
              <a:lnSpc>
                <a:spcPct val="90000"/>
              </a:lnSpc>
            </a:pPr>
            <a:r>
              <a:rPr lang="en-US" altLang="zh-CN" sz="2000" b="1">
                <a:latin typeface="Tahoma" pitchFamily="34" charset="0"/>
              </a:rPr>
              <a:t>CLR</a:t>
            </a:r>
          </a:p>
          <a:p>
            <a:pPr algn="r">
              <a:lnSpc>
                <a:spcPct val="90000"/>
              </a:lnSpc>
            </a:pPr>
            <a:r>
              <a:rPr lang="en-US" altLang="zh-CN" sz="2000" b="1">
                <a:latin typeface="Tahoma" pitchFamily="34" charset="0"/>
              </a:rPr>
              <a:t>S1</a:t>
            </a:r>
          </a:p>
          <a:p>
            <a:pPr algn="r">
              <a:lnSpc>
                <a:spcPct val="90000"/>
              </a:lnSpc>
            </a:pPr>
            <a:r>
              <a:rPr lang="en-US" altLang="zh-CN" sz="2000" b="1">
                <a:latin typeface="Tahoma" pitchFamily="34" charset="0"/>
              </a:rPr>
              <a:t>S0</a:t>
            </a:r>
            <a:endParaRPr lang="zh-CN" altLang="en-US" sz="2000" b="1">
              <a:latin typeface="Tahoma" pitchFamily="34" charset="0"/>
            </a:endParaRPr>
          </a:p>
        </p:txBody>
      </p:sp>
      <p:grpSp>
        <p:nvGrpSpPr>
          <p:cNvPr id="202820" name="Group 68"/>
          <p:cNvGrpSpPr>
            <a:grpSpLocks/>
          </p:cNvGrpSpPr>
          <p:nvPr/>
        </p:nvGrpSpPr>
        <p:grpSpPr bwMode="auto">
          <a:xfrm>
            <a:off x="2514600" y="1447800"/>
            <a:ext cx="2590800" cy="396875"/>
            <a:chOff x="1584" y="912"/>
            <a:chExt cx="1632" cy="250"/>
          </a:xfrm>
        </p:grpSpPr>
        <p:sp>
          <p:nvSpPr>
            <p:cNvPr id="202821" name="Line 69"/>
            <p:cNvSpPr>
              <a:spLocks noChangeShapeType="1"/>
            </p:cNvSpPr>
            <p:nvPr/>
          </p:nvSpPr>
          <p:spPr bwMode="auto">
            <a:xfrm flipH="1" flipV="1">
              <a:off x="1968" y="1056"/>
              <a:ext cx="1248"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22" name="Text Box 70"/>
            <p:cNvSpPr txBox="1">
              <a:spLocks noChangeArrowheads="1"/>
            </p:cNvSpPr>
            <p:nvPr/>
          </p:nvSpPr>
          <p:spPr bwMode="auto">
            <a:xfrm>
              <a:off x="1584" y="912"/>
              <a:ext cx="4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hlink"/>
                  </a:solidFill>
                  <a:latin typeface="Tahoma" pitchFamily="34" charset="0"/>
                </a:rPr>
                <a:t>LIN</a:t>
              </a:r>
              <a:endParaRPr lang="zh-CN" altLang="en-US" sz="2000" b="1">
                <a:solidFill>
                  <a:schemeClr val="hlink"/>
                </a:solidFill>
                <a:latin typeface="Tahoma" pitchFamily="34" charset="0"/>
              </a:endParaRPr>
            </a:p>
          </p:txBody>
        </p:sp>
      </p:grpSp>
      <p:grpSp>
        <p:nvGrpSpPr>
          <p:cNvPr id="202823" name="Group 71"/>
          <p:cNvGrpSpPr>
            <a:grpSpLocks/>
          </p:cNvGrpSpPr>
          <p:nvPr/>
        </p:nvGrpSpPr>
        <p:grpSpPr bwMode="auto">
          <a:xfrm>
            <a:off x="2590800" y="6248400"/>
            <a:ext cx="2590800" cy="396875"/>
            <a:chOff x="1632" y="3936"/>
            <a:chExt cx="1632" cy="250"/>
          </a:xfrm>
        </p:grpSpPr>
        <p:sp>
          <p:nvSpPr>
            <p:cNvPr id="202824" name="Line 72"/>
            <p:cNvSpPr>
              <a:spLocks noChangeShapeType="1"/>
            </p:cNvSpPr>
            <p:nvPr/>
          </p:nvSpPr>
          <p:spPr bwMode="auto">
            <a:xfrm flipH="1" flipV="1">
              <a:off x="2016" y="4080"/>
              <a:ext cx="1248" cy="0"/>
            </a:xfrm>
            <a:prstGeom prst="line">
              <a:avLst/>
            </a:prstGeom>
            <a:noFill/>
            <a:ln w="28575">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25" name="Text Box 73"/>
            <p:cNvSpPr txBox="1">
              <a:spLocks noChangeArrowheads="1"/>
            </p:cNvSpPr>
            <p:nvPr/>
          </p:nvSpPr>
          <p:spPr bwMode="auto">
            <a:xfrm>
              <a:off x="1632" y="3936"/>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accent2"/>
                  </a:solidFill>
                  <a:latin typeface="Tahoma" pitchFamily="34" charset="0"/>
                </a:rPr>
                <a:t>RIN</a:t>
              </a:r>
              <a:endParaRPr lang="zh-CN" altLang="en-US" sz="2000" b="1">
                <a:solidFill>
                  <a:schemeClr val="accent2"/>
                </a:solidFill>
                <a:latin typeface="Tahoma" pitchFamily="34" charset="0"/>
              </a:endParaRPr>
            </a:p>
          </p:txBody>
        </p:sp>
      </p:grpSp>
      <p:grpSp>
        <p:nvGrpSpPr>
          <p:cNvPr id="202826" name="Group 74"/>
          <p:cNvGrpSpPr>
            <a:grpSpLocks/>
          </p:cNvGrpSpPr>
          <p:nvPr/>
        </p:nvGrpSpPr>
        <p:grpSpPr bwMode="auto">
          <a:xfrm>
            <a:off x="3124200" y="1981200"/>
            <a:ext cx="1676400" cy="4191000"/>
            <a:chOff x="1968" y="1248"/>
            <a:chExt cx="1056" cy="2640"/>
          </a:xfrm>
        </p:grpSpPr>
        <p:sp>
          <p:nvSpPr>
            <p:cNvPr id="202827" name="Line 75"/>
            <p:cNvSpPr>
              <a:spLocks noChangeShapeType="1"/>
            </p:cNvSpPr>
            <p:nvPr/>
          </p:nvSpPr>
          <p:spPr bwMode="auto">
            <a:xfrm>
              <a:off x="1968" y="1248"/>
              <a:ext cx="105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28" name="Line 76"/>
            <p:cNvSpPr>
              <a:spLocks noChangeShapeType="1"/>
            </p:cNvSpPr>
            <p:nvPr/>
          </p:nvSpPr>
          <p:spPr bwMode="auto">
            <a:xfrm>
              <a:off x="1968" y="1392"/>
              <a:ext cx="105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29" name="Line 77"/>
            <p:cNvSpPr>
              <a:spLocks noChangeShapeType="1"/>
            </p:cNvSpPr>
            <p:nvPr/>
          </p:nvSpPr>
          <p:spPr bwMode="auto">
            <a:xfrm>
              <a:off x="1968" y="1584"/>
              <a:ext cx="105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30" name="Line 78"/>
            <p:cNvSpPr>
              <a:spLocks noChangeShapeType="1"/>
            </p:cNvSpPr>
            <p:nvPr/>
          </p:nvSpPr>
          <p:spPr bwMode="auto">
            <a:xfrm>
              <a:off x="1968" y="1728"/>
              <a:ext cx="105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31" name="Line 79"/>
            <p:cNvSpPr>
              <a:spLocks noChangeShapeType="1"/>
            </p:cNvSpPr>
            <p:nvPr/>
          </p:nvSpPr>
          <p:spPr bwMode="auto">
            <a:xfrm>
              <a:off x="1968" y="3408"/>
              <a:ext cx="105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32" name="Line 80"/>
            <p:cNvSpPr>
              <a:spLocks noChangeShapeType="1"/>
            </p:cNvSpPr>
            <p:nvPr/>
          </p:nvSpPr>
          <p:spPr bwMode="auto">
            <a:xfrm>
              <a:off x="1968" y="3552"/>
              <a:ext cx="105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33" name="Line 81"/>
            <p:cNvSpPr>
              <a:spLocks noChangeShapeType="1"/>
            </p:cNvSpPr>
            <p:nvPr/>
          </p:nvSpPr>
          <p:spPr bwMode="auto">
            <a:xfrm>
              <a:off x="1968" y="3744"/>
              <a:ext cx="105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34" name="Line 82"/>
            <p:cNvSpPr>
              <a:spLocks noChangeShapeType="1"/>
            </p:cNvSpPr>
            <p:nvPr/>
          </p:nvSpPr>
          <p:spPr bwMode="auto">
            <a:xfrm>
              <a:off x="1968" y="3888"/>
              <a:ext cx="105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2835" name="Text Box 83"/>
          <p:cNvSpPr txBox="1">
            <a:spLocks noChangeArrowheads="1"/>
          </p:cNvSpPr>
          <p:nvPr/>
        </p:nvSpPr>
        <p:spPr bwMode="auto">
          <a:xfrm>
            <a:off x="409575" y="409575"/>
            <a:ext cx="59055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chemeClr val="tx2"/>
                </a:solidFill>
                <a:latin typeface="华文新魏" pitchFamily="2" charset="-122"/>
                <a:ea typeface="华文新魏" pitchFamily="2" charset="-122"/>
              </a:rPr>
              <a:t>移</a:t>
            </a:r>
          </a:p>
          <a:p>
            <a:r>
              <a:rPr lang="zh-CN" altLang="en-US" sz="3200" b="1" dirty="0">
                <a:solidFill>
                  <a:schemeClr val="tx2"/>
                </a:solidFill>
                <a:latin typeface="华文新魏" pitchFamily="2" charset="-122"/>
                <a:ea typeface="华文新魏" pitchFamily="2" charset="-122"/>
              </a:rPr>
              <a:t>位</a:t>
            </a:r>
          </a:p>
          <a:p>
            <a:r>
              <a:rPr lang="zh-CN" altLang="en-US" sz="3200" b="1" dirty="0">
                <a:solidFill>
                  <a:schemeClr val="tx2"/>
                </a:solidFill>
                <a:latin typeface="华文新魏" pitchFamily="2" charset="-122"/>
                <a:ea typeface="华文新魏" pitchFamily="2" charset="-122"/>
              </a:rPr>
              <a:t>寄</a:t>
            </a:r>
          </a:p>
          <a:p>
            <a:r>
              <a:rPr lang="zh-CN" altLang="en-US" sz="3200" b="1" dirty="0">
                <a:solidFill>
                  <a:schemeClr val="tx2"/>
                </a:solidFill>
                <a:latin typeface="华文新魏" pitchFamily="2" charset="-122"/>
                <a:ea typeface="华文新魏" pitchFamily="2" charset="-122"/>
              </a:rPr>
              <a:t>存</a:t>
            </a:r>
          </a:p>
          <a:p>
            <a:r>
              <a:rPr lang="zh-CN" altLang="en-US" sz="3200" b="1" dirty="0">
                <a:solidFill>
                  <a:schemeClr val="tx2"/>
                </a:solidFill>
                <a:latin typeface="华文新魏" pitchFamily="2" charset="-122"/>
                <a:ea typeface="华文新魏" pitchFamily="2" charset="-122"/>
              </a:rPr>
              <a:t>器</a:t>
            </a:r>
          </a:p>
          <a:p>
            <a:r>
              <a:rPr lang="zh-CN" altLang="en-US" sz="3200" b="1" dirty="0">
                <a:solidFill>
                  <a:schemeClr val="tx2"/>
                </a:solidFill>
                <a:latin typeface="华文新魏" pitchFamily="2" charset="-122"/>
                <a:ea typeface="华文新魏" pitchFamily="2" charset="-122"/>
              </a:rPr>
              <a:t>的</a:t>
            </a:r>
          </a:p>
          <a:p>
            <a:r>
              <a:rPr lang="zh-CN" altLang="en-US" sz="3200" b="1" dirty="0">
                <a:solidFill>
                  <a:schemeClr val="tx2"/>
                </a:solidFill>
                <a:latin typeface="华文新魏" pitchFamily="2" charset="-122"/>
                <a:ea typeface="华文新魏" pitchFamily="2" charset="-122"/>
              </a:rPr>
              <a:t>扩</a:t>
            </a:r>
          </a:p>
          <a:p>
            <a:r>
              <a:rPr lang="zh-CN" altLang="en-US" sz="3200" b="1" dirty="0">
                <a:solidFill>
                  <a:schemeClr val="tx2"/>
                </a:solidFill>
                <a:latin typeface="华文新魏" pitchFamily="2" charset="-122"/>
                <a:ea typeface="华文新魏" pitchFamily="2" charset="-122"/>
              </a:rPr>
              <a:t>展</a:t>
            </a:r>
          </a:p>
        </p:txBody>
      </p:sp>
      <p:grpSp>
        <p:nvGrpSpPr>
          <p:cNvPr id="202836" name="Group 84"/>
          <p:cNvGrpSpPr>
            <a:grpSpLocks/>
          </p:cNvGrpSpPr>
          <p:nvPr/>
        </p:nvGrpSpPr>
        <p:grpSpPr bwMode="auto">
          <a:xfrm>
            <a:off x="1371600" y="1905000"/>
            <a:ext cx="1676400" cy="4343400"/>
            <a:chOff x="864" y="1200"/>
            <a:chExt cx="1056" cy="2736"/>
          </a:xfrm>
        </p:grpSpPr>
        <p:sp>
          <p:nvSpPr>
            <p:cNvPr id="202837" name="AutoShape 85"/>
            <p:cNvSpPr>
              <a:spLocks/>
            </p:cNvSpPr>
            <p:nvPr/>
          </p:nvSpPr>
          <p:spPr bwMode="auto">
            <a:xfrm>
              <a:off x="1728" y="1200"/>
              <a:ext cx="192" cy="2736"/>
            </a:xfrm>
            <a:prstGeom prst="leftBrace">
              <a:avLst>
                <a:gd name="adj1" fmla="val 48424"/>
                <a:gd name="adj2"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38" name="Text Box 86"/>
            <p:cNvSpPr txBox="1">
              <a:spLocks noChangeArrowheads="1"/>
            </p:cNvSpPr>
            <p:nvPr/>
          </p:nvSpPr>
          <p:spPr bwMode="auto">
            <a:xfrm>
              <a:off x="864" y="2410"/>
              <a:ext cx="8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黑体" pitchFamily="2" charset="-122"/>
                  <a:ea typeface="黑体" pitchFamily="2" charset="-122"/>
                </a:rPr>
                <a:t>并行输入</a:t>
              </a:r>
            </a:p>
            <a:p>
              <a:r>
                <a:rPr lang="zh-CN" altLang="en-US" b="1">
                  <a:latin typeface="黑体" pitchFamily="2" charset="-122"/>
                  <a:ea typeface="黑体" pitchFamily="2" charset="-122"/>
                </a:rPr>
                <a:t>（8位）</a:t>
              </a:r>
            </a:p>
          </p:txBody>
        </p:sp>
      </p:grpSp>
      <p:grpSp>
        <p:nvGrpSpPr>
          <p:cNvPr id="202839" name="Group 87"/>
          <p:cNvGrpSpPr>
            <a:grpSpLocks/>
          </p:cNvGrpSpPr>
          <p:nvPr/>
        </p:nvGrpSpPr>
        <p:grpSpPr bwMode="auto">
          <a:xfrm>
            <a:off x="7086600" y="1905000"/>
            <a:ext cx="381000" cy="4343400"/>
            <a:chOff x="4464" y="1200"/>
            <a:chExt cx="336" cy="2736"/>
          </a:xfrm>
        </p:grpSpPr>
        <p:sp>
          <p:nvSpPr>
            <p:cNvPr id="202840" name="Line 88"/>
            <p:cNvSpPr>
              <a:spLocks noChangeShapeType="1"/>
            </p:cNvSpPr>
            <p:nvPr/>
          </p:nvSpPr>
          <p:spPr bwMode="auto">
            <a:xfrm>
              <a:off x="4464" y="1200"/>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41" name="Line 89"/>
            <p:cNvSpPr>
              <a:spLocks noChangeShapeType="1"/>
            </p:cNvSpPr>
            <p:nvPr/>
          </p:nvSpPr>
          <p:spPr bwMode="auto">
            <a:xfrm>
              <a:off x="4464" y="1392"/>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42" name="Line 90"/>
            <p:cNvSpPr>
              <a:spLocks noChangeShapeType="1"/>
            </p:cNvSpPr>
            <p:nvPr/>
          </p:nvSpPr>
          <p:spPr bwMode="auto">
            <a:xfrm>
              <a:off x="4464" y="1584"/>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43" name="Line 91"/>
            <p:cNvSpPr>
              <a:spLocks noChangeShapeType="1"/>
            </p:cNvSpPr>
            <p:nvPr/>
          </p:nvSpPr>
          <p:spPr bwMode="auto">
            <a:xfrm>
              <a:off x="4464" y="1776"/>
              <a:ext cx="336" cy="0"/>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44" name="Line 92"/>
            <p:cNvSpPr>
              <a:spLocks noChangeShapeType="1"/>
            </p:cNvSpPr>
            <p:nvPr/>
          </p:nvSpPr>
          <p:spPr bwMode="auto">
            <a:xfrm>
              <a:off x="4464" y="3360"/>
              <a:ext cx="336" cy="0"/>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45" name="Line 93"/>
            <p:cNvSpPr>
              <a:spLocks noChangeShapeType="1"/>
            </p:cNvSpPr>
            <p:nvPr/>
          </p:nvSpPr>
          <p:spPr bwMode="auto">
            <a:xfrm>
              <a:off x="4464" y="3552"/>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46" name="Line 94"/>
            <p:cNvSpPr>
              <a:spLocks noChangeShapeType="1"/>
            </p:cNvSpPr>
            <p:nvPr/>
          </p:nvSpPr>
          <p:spPr bwMode="auto">
            <a:xfrm>
              <a:off x="4464" y="3744"/>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47" name="Line 95"/>
            <p:cNvSpPr>
              <a:spLocks noChangeShapeType="1"/>
            </p:cNvSpPr>
            <p:nvPr/>
          </p:nvSpPr>
          <p:spPr bwMode="auto">
            <a:xfrm>
              <a:off x="4464" y="3936"/>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2848" name="Group 96"/>
          <p:cNvGrpSpPr>
            <a:grpSpLocks/>
          </p:cNvGrpSpPr>
          <p:nvPr/>
        </p:nvGrpSpPr>
        <p:grpSpPr bwMode="auto">
          <a:xfrm>
            <a:off x="7543800" y="1752600"/>
            <a:ext cx="1101725" cy="4572000"/>
            <a:chOff x="4752" y="1104"/>
            <a:chExt cx="694" cy="2880"/>
          </a:xfrm>
        </p:grpSpPr>
        <p:sp>
          <p:nvSpPr>
            <p:cNvPr id="202849" name="AutoShape 97"/>
            <p:cNvSpPr>
              <a:spLocks/>
            </p:cNvSpPr>
            <p:nvPr/>
          </p:nvSpPr>
          <p:spPr bwMode="auto">
            <a:xfrm>
              <a:off x="4752" y="1104"/>
              <a:ext cx="192" cy="2880"/>
            </a:xfrm>
            <a:prstGeom prst="rightBrace">
              <a:avLst>
                <a:gd name="adj1" fmla="val 63056"/>
                <a:gd name="adj2"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50" name="Text Box 98"/>
            <p:cNvSpPr txBox="1">
              <a:spLocks noChangeArrowheads="1"/>
            </p:cNvSpPr>
            <p:nvPr/>
          </p:nvSpPr>
          <p:spPr bwMode="auto">
            <a:xfrm>
              <a:off x="4944" y="2160"/>
              <a:ext cx="502"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a:latin typeface="黑体" pitchFamily="2" charset="-122"/>
                  <a:ea typeface="黑体" pitchFamily="2" charset="-122"/>
                </a:rPr>
                <a:t>并行</a:t>
              </a:r>
            </a:p>
            <a:p>
              <a:pPr algn="ctr"/>
              <a:r>
                <a:rPr lang="zh-CN" altLang="en-US" b="1">
                  <a:latin typeface="黑体" pitchFamily="2" charset="-122"/>
                  <a:ea typeface="黑体" pitchFamily="2" charset="-122"/>
                </a:rPr>
                <a:t>输出</a:t>
              </a:r>
            </a:p>
            <a:p>
              <a:pPr algn="ctr"/>
              <a:r>
                <a:rPr lang="zh-CN" altLang="en-US" b="1">
                  <a:latin typeface="黑体" pitchFamily="2" charset="-122"/>
                  <a:ea typeface="黑体" pitchFamily="2" charset="-122"/>
                </a:rPr>
                <a:t>8位</a:t>
              </a:r>
            </a:p>
            <a:p>
              <a:pPr algn="ctr"/>
              <a:endParaRPr lang="zh-CN" altLang="en-US"/>
            </a:p>
          </p:txBody>
        </p:sp>
      </p:grpSp>
      <p:sp>
        <p:nvSpPr>
          <p:cNvPr id="2" name="日期占位符 1"/>
          <p:cNvSpPr>
            <a:spLocks noGrp="1"/>
          </p:cNvSpPr>
          <p:nvPr>
            <p:ph type="dt" sz="half" idx="10"/>
          </p:nvPr>
        </p:nvSpPr>
        <p:spPr/>
        <p:txBody>
          <a:bodyPr/>
          <a:lstStyle/>
          <a:p>
            <a:pPr>
              <a:defRPr/>
            </a:pPr>
            <a:fld id="{AE9D2C46-436F-4132-8749-92F2B28A2D72}"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19</a:t>
            </a:fld>
            <a:endParaRPr lang="en-US" altLang="zh-CN"/>
          </a:p>
        </p:txBody>
      </p:sp>
      <p:sp>
        <p:nvSpPr>
          <p:cNvPr id="102" name="Text Box 26"/>
          <p:cNvSpPr txBox="1">
            <a:spLocks noChangeArrowheads="1"/>
          </p:cNvSpPr>
          <p:nvPr/>
        </p:nvSpPr>
        <p:spPr bwMode="auto">
          <a:xfrm>
            <a:off x="47624" y="5103018"/>
            <a:ext cx="1885951"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smtClean="0">
                <a:solidFill>
                  <a:schemeClr val="tx2"/>
                </a:solidFill>
                <a:ea typeface="黑体" pitchFamily="2" charset="-122"/>
              </a:rPr>
              <a:t>右移向上移</a:t>
            </a:r>
            <a:r>
              <a:rPr lang="zh-CN" altLang="en-US" sz="2400" b="1" dirty="0" smtClean="0">
                <a:solidFill>
                  <a:srgbClr val="FF0000"/>
                </a:solidFill>
                <a:ea typeface="黑体" pitchFamily="2" charset="-122"/>
              </a:rPr>
              <a:t>↑</a:t>
            </a:r>
            <a:endParaRPr lang="zh-CN" altLang="en-US" sz="2400" b="1" dirty="0">
              <a:solidFill>
                <a:srgbClr val="FF0000"/>
              </a:solidFill>
              <a:ea typeface="黑体" pitchFamily="2" charset="-122"/>
            </a:endParaRPr>
          </a:p>
        </p:txBody>
      </p:sp>
      <p:sp>
        <p:nvSpPr>
          <p:cNvPr id="103" name="Text Box 22"/>
          <p:cNvSpPr txBox="1">
            <a:spLocks noChangeArrowheads="1"/>
          </p:cNvSpPr>
          <p:nvPr/>
        </p:nvSpPr>
        <p:spPr bwMode="auto">
          <a:xfrm>
            <a:off x="19049" y="5816821"/>
            <a:ext cx="1885951"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smtClean="0">
                <a:solidFill>
                  <a:schemeClr val="tx2"/>
                </a:solidFill>
                <a:ea typeface="黑体" pitchFamily="2" charset="-122"/>
              </a:rPr>
              <a:t>左移向下移</a:t>
            </a:r>
            <a:r>
              <a:rPr lang="zh-CN" altLang="en-US" sz="2400" b="1" dirty="0" smtClean="0">
                <a:solidFill>
                  <a:srgbClr val="FF0000"/>
                </a:solidFill>
                <a:ea typeface="黑体" pitchFamily="2" charset="-122"/>
              </a:rPr>
              <a:t>↓</a:t>
            </a:r>
            <a:endParaRPr lang="zh-CN" altLang="en-US" sz="2400" b="1" dirty="0">
              <a:solidFill>
                <a:srgbClr val="FF0000"/>
              </a:solidFill>
              <a:ea typeface="黑体" pitchFamily="2" charset="-122"/>
            </a:endParaRPr>
          </a:p>
        </p:txBody>
      </p:sp>
    </p:spTree>
    <p:extLst>
      <p:ext uri="{BB962C8B-B14F-4D97-AF65-F5344CB8AC3E}">
        <p14:creationId xmlns:p14="http://schemas.microsoft.com/office/powerpoint/2010/main" val="19376077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2754"/>
                                        </p:tgtEl>
                                        <p:attrNameLst>
                                          <p:attrName>style.visibility</p:attrName>
                                        </p:attrNameLst>
                                      </p:cBhvr>
                                      <p:to>
                                        <p:strVal val="visible"/>
                                      </p:to>
                                    </p:set>
                                    <p:animEffect transition="in" filter="blinds(horizontal)">
                                      <p:cBhvr>
                                        <p:cTn id="7" dur="500"/>
                                        <p:tgtEl>
                                          <p:spTgt spid="202754"/>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02775"/>
                                        </p:tgtEl>
                                        <p:attrNameLst>
                                          <p:attrName>style.visibility</p:attrName>
                                        </p:attrNameLst>
                                      </p:cBhvr>
                                      <p:to>
                                        <p:strVal val="visible"/>
                                      </p:to>
                                    </p:set>
                                    <p:animEffect transition="in" filter="blinds(horizontal)">
                                      <p:cBhvr>
                                        <p:cTn id="11" dur="500"/>
                                        <p:tgtEl>
                                          <p:spTgt spid="20277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nodeType="clickEffect">
                                  <p:stCondLst>
                                    <p:cond delay="0"/>
                                  </p:stCondLst>
                                  <p:childTnLst>
                                    <p:set>
                                      <p:cBhvr>
                                        <p:cTn id="19" dur="1" fill="hold">
                                          <p:stCondLst>
                                            <p:cond delay="0"/>
                                          </p:stCondLst>
                                        </p:cTn>
                                        <p:tgtEl>
                                          <p:spTgt spid="202795"/>
                                        </p:tgtEl>
                                        <p:attrNameLst>
                                          <p:attrName>style.visibility</p:attrName>
                                        </p:attrNameLst>
                                      </p:cBhvr>
                                      <p:to>
                                        <p:strVal val="visible"/>
                                      </p:to>
                                    </p:set>
                                    <p:animEffect transition="in" filter="strips(downLeft)">
                                      <p:cBhvr>
                                        <p:cTn id="20" dur="500"/>
                                        <p:tgtEl>
                                          <p:spTgt spid="20279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9" fill="hold" nodeType="clickEffect">
                                  <p:stCondLst>
                                    <p:cond delay="0"/>
                                  </p:stCondLst>
                                  <p:childTnLst>
                                    <p:set>
                                      <p:cBhvr>
                                        <p:cTn id="28" dur="1" fill="hold">
                                          <p:stCondLst>
                                            <p:cond delay="0"/>
                                          </p:stCondLst>
                                        </p:cTn>
                                        <p:tgtEl>
                                          <p:spTgt spid="202799"/>
                                        </p:tgtEl>
                                        <p:attrNameLst>
                                          <p:attrName>style.visibility</p:attrName>
                                        </p:attrNameLst>
                                      </p:cBhvr>
                                      <p:to>
                                        <p:strVal val="visible"/>
                                      </p:to>
                                    </p:set>
                                    <p:animEffect transition="in" filter="strips(upLeft)">
                                      <p:cBhvr>
                                        <p:cTn id="29" dur="500"/>
                                        <p:tgtEl>
                                          <p:spTgt spid="20279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02804"/>
                                        </p:tgtEl>
                                        <p:attrNameLst>
                                          <p:attrName>style.visibility</p:attrName>
                                        </p:attrNameLst>
                                      </p:cBhvr>
                                      <p:to>
                                        <p:strVal val="visible"/>
                                      </p:to>
                                    </p:set>
                                    <p:animEffect transition="in" filter="wipe(left)">
                                      <p:cBhvr>
                                        <p:cTn id="34" dur="500"/>
                                        <p:tgtEl>
                                          <p:spTgt spid="202804"/>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202808"/>
                                        </p:tgtEl>
                                        <p:attrNameLst>
                                          <p:attrName>style.visibility</p:attrName>
                                        </p:attrNameLst>
                                      </p:cBhvr>
                                      <p:to>
                                        <p:strVal val="visible"/>
                                      </p:to>
                                    </p:set>
                                    <p:animEffect transition="in" filter="wipe(left)">
                                      <p:cBhvr>
                                        <p:cTn id="38" dur="500"/>
                                        <p:tgtEl>
                                          <p:spTgt spid="202808"/>
                                        </p:tgtEl>
                                      </p:cBhvr>
                                    </p:animEffect>
                                  </p:childTnLst>
                                </p:cTn>
                              </p:par>
                            </p:childTnLst>
                          </p:cTn>
                        </p:par>
                        <p:par>
                          <p:cTn id="39" fill="hold" nodeType="afterGroup">
                            <p:stCondLst>
                              <p:cond delay="1000"/>
                            </p:stCondLst>
                            <p:childTnLst>
                              <p:par>
                                <p:cTn id="40" presetID="22" presetClass="entr" presetSubtype="8" fill="hold" nodeType="afterEffect">
                                  <p:stCondLst>
                                    <p:cond delay="0"/>
                                  </p:stCondLst>
                                  <p:childTnLst>
                                    <p:set>
                                      <p:cBhvr>
                                        <p:cTn id="41" dur="1" fill="hold">
                                          <p:stCondLst>
                                            <p:cond delay="0"/>
                                          </p:stCondLst>
                                        </p:cTn>
                                        <p:tgtEl>
                                          <p:spTgt spid="202812"/>
                                        </p:tgtEl>
                                        <p:attrNameLst>
                                          <p:attrName>style.visibility</p:attrName>
                                        </p:attrNameLst>
                                      </p:cBhvr>
                                      <p:to>
                                        <p:strVal val="visible"/>
                                      </p:to>
                                    </p:set>
                                    <p:animEffect transition="in" filter="wipe(left)">
                                      <p:cBhvr>
                                        <p:cTn id="42" dur="500"/>
                                        <p:tgtEl>
                                          <p:spTgt spid="20281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02819"/>
                                        </p:tgtEl>
                                        <p:attrNameLst>
                                          <p:attrName>style.visibility</p:attrName>
                                        </p:attrNameLst>
                                      </p:cBhvr>
                                      <p:to>
                                        <p:strVal val="visible"/>
                                      </p:to>
                                    </p:set>
                                    <p:animEffect transition="in" filter="blinds(horizontal)">
                                      <p:cBhvr>
                                        <p:cTn id="47" dur="500"/>
                                        <p:tgtEl>
                                          <p:spTgt spid="20281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02820"/>
                                        </p:tgtEl>
                                        <p:attrNameLst>
                                          <p:attrName>style.visibility</p:attrName>
                                        </p:attrNameLst>
                                      </p:cBhvr>
                                      <p:to>
                                        <p:strVal val="visible"/>
                                      </p:to>
                                    </p:set>
                                    <p:animEffect transition="in" filter="wipe(left)">
                                      <p:cBhvr>
                                        <p:cTn id="52" dur="500"/>
                                        <p:tgtEl>
                                          <p:spTgt spid="20282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02823"/>
                                        </p:tgtEl>
                                        <p:attrNameLst>
                                          <p:attrName>style.visibility</p:attrName>
                                        </p:attrNameLst>
                                      </p:cBhvr>
                                      <p:to>
                                        <p:strVal val="visible"/>
                                      </p:to>
                                    </p:set>
                                    <p:animEffect transition="in" filter="wipe(left)">
                                      <p:cBhvr>
                                        <p:cTn id="57" dur="500"/>
                                        <p:tgtEl>
                                          <p:spTgt spid="20282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202826"/>
                                        </p:tgtEl>
                                        <p:attrNameLst>
                                          <p:attrName>style.visibility</p:attrName>
                                        </p:attrNameLst>
                                      </p:cBhvr>
                                      <p:to>
                                        <p:strVal val="visible"/>
                                      </p:to>
                                    </p:set>
                                    <p:animEffect transition="in" filter="wipe(left)">
                                      <p:cBhvr>
                                        <p:cTn id="62" dur="500"/>
                                        <p:tgtEl>
                                          <p:spTgt spid="202826"/>
                                        </p:tgtEl>
                                      </p:cBhvr>
                                    </p:animEffect>
                                  </p:childTnLst>
                                </p:cTn>
                              </p:par>
                            </p:childTnLst>
                          </p:cTn>
                        </p:par>
                        <p:par>
                          <p:cTn id="63" fill="hold" nodeType="afterGroup">
                            <p:stCondLst>
                              <p:cond delay="500"/>
                            </p:stCondLst>
                            <p:childTnLst>
                              <p:par>
                                <p:cTn id="64" presetID="3" presetClass="entr" presetSubtype="10" fill="hold" nodeType="afterEffect">
                                  <p:stCondLst>
                                    <p:cond delay="0"/>
                                  </p:stCondLst>
                                  <p:childTnLst>
                                    <p:set>
                                      <p:cBhvr>
                                        <p:cTn id="65" dur="1" fill="hold">
                                          <p:stCondLst>
                                            <p:cond delay="0"/>
                                          </p:stCondLst>
                                        </p:cTn>
                                        <p:tgtEl>
                                          <p:spTgt spid="202836"/>
                                        </p:tgtEl>
                                        <p:attrNameLst>
                                          <p:attrName>style.visibility</p:attrName>
                                        </p:attrNameLst>
                                      </p:cBhvr>
                                      <p:to>
                                        <p:strVal val="visible"/>
                                      </p:to>
                                    </p:set>
                                    <p:animEffect transition="in" filter="blinds(horizontal)">
                                      <p:cBhvr>
                                        <p:cTn id="66" dur="500"/>
                                        <p:tgtEl>
                                          <p:spTgt spid="202836"/>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nodeType="clickEffect">
                                  <p:stCondLst>
                                    <p:cond delay="0"/>
                                  </p:stCondLst>
                                  <p:childTnLst>
                                    <p:set>
                                      <p:cBhvr>
                                        <p:cTn id="70" dur="1" fill="hold">
                                          <p:stCondLst>
                                            <p:cond delay="0"/>
                                          </p:stCondLst>
                                        </p:cTn>
                                        <p:tgtEl>
                                          <p:spTgt spid="202839"/>
                                        </p:tgtEl>
                                        <p:attrNameLst>
                                          <p:attrName>style.visibility</p:attrName>
                                        </p:attrNameLst>
                                      </p:cBhvr>
                                      <p:to>
                                        <p:strVal val="visible"/>
                                      </p:to>
                                    </p:set>
                                    <p:animEffect transition="in" filter="blinds(horizontal)">
                                      <p:cBhvr>
                                        <p:cTn id="71" dur="500"/>
                                        <p:tgtEl>
                                          <p:spTgt spid="202839"/>
                                        </p:tgtEl>
                                      </p:cBhvr>
                                    </p:animEffect>
                                  </p:childTnLst>
                                </p:cTn>
                              </p:par>
                            </p:childTnLst>
                          </p:cTn>
                        </p:par>
                        <p:par>
                          <p:cTn id="72" fill="hold" nodeType="afterGroup">
                            <p:stCondLst>
                              <p:cond delay="500"/>
                            </p:stCondLst>
                            <p:childTnLst>
                              <p:par>
                                <p:cTn id="73" presetID="3" presetClass="entr" presetSubtype="10" fill="hold" nodeType="afterEffect">
                                  <p:stCondLst>
                                    <p:cond delay="0"/>
                                  </p:stCondLst>
                                  <p:childTnLst>
                                    <p:set>
                                      <p:cBhvr>
                                        <p:cTn id="74" dur="1" fill="hold">
                                          <p:stCondLst>
                                            <p:cond delay="0"/>
                                          </p:stCondLst>
                                        </p:cTn>
                                        <p:tgtEl>
                                          <p:spTgt spid="202848"/>
                                        </p:tgtEl>
                                        <p:attrNameLst>
                                          <p:attrName>style.visibility</p:attrName>
                                        </p:attrNameLst>
                                      </p:cBhvr>
                                      <p:to>
                                        <p:strVal val="visible"/>
                                      </p:to>
                                    </p:set>
                                    <p:animEffect transition="in" filter="blinds(horizontal)">
                                      <p:cBhvr>
                                        <p:cTn id="75" dur="500"/>
                                        <p:tgtEl>
                                          <p:spTgt spid="202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819" grpId="0" autoUpdateAnimBg="0"/>
      <p:bldP spid="102" grpId="0"/>
      <p:bldP spid="103"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p:txBody>
          <a:bodyPr/>
          <a:lstStyle/>
          <a:p>
            <a:r>
              <a:rPr lang="zh-CN" altLang="en-US" dirty="0" smtClean="0"/>
              <a:t>主要内容</a:t>
            </a:r>
          </a:p>
        </p:txBody>
      </p:sp>
      <p:sp>
        <p:nvSpPr>
          <p:cNvPr id="4099" name="Rectangle 5"/>
          <p:cNvSpPr>
            <a:spLocks noGrp="1" noChangeArrowheads="1"/>
          </p:cNvSpPr>
          <p:nvPr>
            <p:ph type="body" idx="1"/>
          </p:nvPr>
        </p:nvSpPr>
        <p:spPr>
          <a:xfrm>
            <a:off x="457199" y="1071546"/>
            <a:ext cx="8507289" cy="5094287"/>
          </a:xfrm>
        </p:spPr>
        <p:txBody>
          <a:bodyPr/>
          <a:lstStyle/>
          <a:p>
            <a:r>
              <a:rPr lang="zh-CN" altLang="en-US" sz="4400" dirty="0">
                <a:solidFill>
                  <a:schemeClr val="bg1">
                    <a:lumMod val="65000"/>
                  </a:schemeClr>
                </a:solidFill>
              </a:rPr>
              <a:t>时间容限</a:t>
            </a:r>
            <a:endParaRPr lang="en-US" altLang="zh-CN" sz="4400" dirty="0">
              <a:solidFill>
                <a:schemeClr val="bg1">
                  <a:lumMod val="65000"/>
                </a:schemeClr>
              </a:solidFill>
            </a:endParaRPr>
          </a:p>
          <a:p>
            <a:r>
              <a:rPr lang="zh-CN" altLang="en-US" sz="4000" dirty="0">
                <a:solidFill>
                  <a:schemeClr val="bg1">
                    <a:lumMod val="65000"/>
                  </a:schemeClr>
                </a:solidFill>
              </a:rPr>
              <a:t>寄存器</a:t>
            </a:r>
            <a:endParaRPr lang="en-US" altLang="zh-CN" sz="4000" dirty="0">
              <a:solidFill>
                <a:schemeClr val="bg1">
                  <a:lumMod val="65000"/>
                </a:schemeClr>
              </a:solidFill>
              <a:latin typeface="+mn-ea"/>
            </a:endParaRPr>
          </a:p>
          <a:p>
            <a:r>
              <a:rPr lang="zh-CN" altLang="en-US" sz="4000" dirty="0">
                <a:solidFill>
                  <a:schemeClr val="bg1">
                    <a:lumMod val="65000"/>
                  </a:schemeClr>
                </a:solidFill>
                <a:latin typeface="+mn-ea"/>
              </a:rPr>
              <a:t>计数器</a:t>
            </a:r>
            <a:endParaRPr lang="en-US" altLang="zh-CN" sz="4000" dirty="0">
              <a:solidFill>
                <a:schemeClr val="bg1">
                  <a:lumMod val="65000"/>
                </a:schemeClr>
              </a:solidFill>
              <a:latin typeface="+mn-ea"/>
            </a:endParaRPr>
          </a:p>
          <a:p>
            <a:r>
              <a:rPr lang="zh-CN" altLang="en-US" sz="4400" dirty="0">
                <a:latin typeface="+mn-ea"/>
              </a:rPr>
              <a:t>移位寄存器</a:t>
            </a:r>
          </a:p>
        </p:txBody>
      </p:sp>
      <p:sp>
        <p:nvSpPr>
          <p:cNvPr id="4101" name="灯片编号占位符 5"/>
          <p:cNvSpPr>
            <a:spLocks noGrp="1"/>
          </p:cNvSpPr>
          <p:nvPr>
            <p:ph type="sldNum" sz="quarter" idx="12"/>
          </p:nvPr>
        </p:nvSpPr>
        <p:spPr>
          <a:noFill/>
        </p:spPr>
        <p:txBody>
          <a:bodyPr/>
          <a:lstStyle/>
          <a:p>
            <a:fld id="{F5A6F273-6003-4344-B366-549487F02684}" type="slidenum">
              <a:rPr lang="en-US" altLang="zh-CN" smtClean="0"/>
              <a:pPr/>
              <a:t>2</a:t>
            </a:fld>
            <a:endParaRPr lang="en-US" altLang="zh-CN" smtClean="0"/>
          </a:p>
        </p:txBody>
      </p:sp>
      <p:sp>
        <p:nvSpPr>
          <p:cNvPr id="4102" name="页脚占位符 6"/>
          <p:cNvSpPr>
            <a:spLocks noGrp="1"/>
          </p:cNvSpPr>
          <p:nvPr>
            <p:ph type="ftr" sz="quarter" idx="11"/>
          </p:nvPr>
        </p:nvSpPr>
        <p:spPr>
          <a:noFill/>
        </p:spPr>
        <p:txBody>
          <a:bodyPr/>
          <a:lstStyle/>
          <a:p>
            <a:r>
              <a:rPr lang="zh-CN" altLang="en-US" smtClean="0"/>
              <a:t>第</a:t>
            </a:r>
            <a:r>
              <a:rPr lang="en-US" altLang="zh-CN" smtClean="0"/>
              <a:t>8</a:t>
            </a:r>
            <a:r>
              <a:rPr lang="zh-CN" altLang="en-US" smtClean="0"/>
              <a:t>章时序逻辑设计实践</a:t>
            </a:r>
            <a:endParaRPr lang="en-US" altLang="zh-CN" smtClean="0"/>
          </a:p>
        </p:txBody>
      </p:sp>
      <p:sp>
        <p:nvSpPr>
          <p:cNvPr id="2" name="日期占位符 1"/>
          <p:cNvSpPr>
            <a:spLocks noGrp="1"/>
          </p:cNvSpPr>
          <p:nvPr>
            <p:ph type="dt" sz="half" idx="10"/>
          </p:nvPr>
        </p:nvSpPr>
        <p:spPr/>
        <p:txBody>
          <a:bodyPr/>
          <a:lstStyle/>
          <a:p>
            <a:pPr>
              <a:defRPr/>
            </a:pPr>
            <a:fld id="{417998CD-9B1D-4723-A644-A8D01810420F}" type="datetime2">
              <a:rPr lang="zh-CN" altLang="en-US" smtClean="0"/>
              <a:t>2016年6月6日</a:t>
            </a:fld>
            <a:endParaRPr lang="en-US" altLang="zh-CN"/>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9" name="Rectangle 3"/>
          <p:cNvSpPr>
            <a:spLocks noGrp="1" noChangeArrowheads="1"/>
          </p:cNvSpPr>
          <p:nvPr>
            <p:ph type="title"/>
          </p:nvPr>
        </p:nvSpPr>
        <p:spPr>
          <a:xfrm>
            <a:off x="971600" y="228600"/>
            <a:ext cx="7524700" cy="685800"/>
          </a:xfrm>
        </p:spPr>
        <p:txBody>
          <a:bodyPr/>
          <a:lstStyle/>
          <a:p>
            <a:r>
              <a:rPr lang="zh-CN" altLang="en-US" sz="3200" dirty="0" smtClean="0"/>
              <a:t>利用74</a:t>
            </a:r>
            <a:r>
              <a:rPr lang="en-US" altLang="zh-CN" sz="3200" dirty="0"/>
              <a:t>x194</a:t>
            </a:r>
            <a:r>
              <a:rPr lang="zh-CN" altLang="en-US" sz="3200" dirty="0"/>
              <a:t>实现环形计数器</a:t>
            </a:r>
          </a:p>
        </p:txBody>
      </p:sp>
      <p:graphicFrame>
        <p:nvGraphicFramePr>
          <p:cNvPr id="214020" name="Object 4"/>
          <p:cNvGraphicFramePr>
            <a:graphicFrameLocks noChangeAspect="1"/>
          </p:cNvGraphicFramePr>
          <p:nvPr/>
        </p:nvGraphicFramePr>
        <p:xfrm>
          <a:off x="1165225" y="1295400"/>
          <a:ext cx="3352800" cy="4876800"/>
        </p:xfrm>
        <a:graphic>
          <a:graphicData uri="http://schemas.openxmlformats.org/presentationml/2006/ole">
            <mc:AlternateContent xmlns:mc="http://schemas.openxmlformats.org/markup-compatibility/2006">
              <mc:Choice xmlns:v="urn:schemas-microsoft-com:vml" Requires="v">
                <p:oleObj spid="_x0000_s199253" name="Image" r:id="rId3" imgW="3352381" imgH="4876190" progId="Photoshop.Image.7">
                  <p:embed/>
                </p:oleObj>
              </mc:Choice>
              <mc:Fallback>
                <p:oleObj name="Image" r:id="rId3" imgW="3352381" imgH="4876190"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5225" y="1295400"/>
                        <a:ext cx="33528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4021" name="Text Box 5"/>
          <p:cNvSpPr txBox="1">
            <a:spLocks noChangeArrowheads="1"/>
          </p:cNvSpPr>
          <p:nvPr/>
        </p:nvSpPr>
        <p:spPr bwMode="auto">
          <a:xfrm>
            <a:off x="4354513" y="4098925"/>
            <a:ext cx="522287" cy="13112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Arial" charset="0"/>
              </a:rPr>
              <a:t>Q0</a:t>
            </a:r>
          </a:p>
          <a:p>
            <a:r>
              <a:rPr lang="en-US" altLang="zh-CN" sz="2000" b="1">
                <a:latin typeface="Arial" charset="0"/>
              </a:rPr>
              <a:t>Q1</a:t>
            </a:r>
          </a:p>
          <a:p>
            <a:r>
              <a:rPr lang="en-US" altLang="zh-CN" sz="2000" b="1">
                <a:latin typeface="Arial" charset="0"/>
              </a:rPr>
              <a:t>Q2</a:t>
            </a:r>
          </a:p>
          <a:p>
            <a:r>
              <a:rPr lang="en-US" altLang="zh-CN" sz="2000" b="1">
                <a:latin typeface="Arial" charset="0"/>
              </a:rPr>
              <a:t>Q3</a:t>
            </a:r>
            <a:endParaRPr lang="zh-CN" altLang="en-US" sz="2000" b="1">
              <a:latin typeface="Arial" charset="0"/>
            </a:endParaRPr>
          </a:p>
        </p:txBody>
      </p:sp>
      <p:sp>
        <p:nvSpPr>
          <p:cNvPr id="214022" name="Text Box 6"/>
          <p:cNvSpPr txBox="1">
            <a:spLocks noChangeArrowheads="1"/>
          </p:cNvSpPr>
          <p:nvPr/>
        </p:nvSpPr>
        <p:spPr bwMode="auto">
          <a:xfrm>
            <a:off x="1622425" y="3092450"/>
            <a:ext cx="3254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000" b="1">
                <a:solidFill>
                  <a:schemeClr val="hlink"/>
                </a:solidFill>
                <a:latin typeface="Arial" charset="0"/>
              </a:rPr>
              <a:t>1</a:t>
            </a:r>
          </a:p>
          <a:p>
            <a:pPr>
              <a:lnSpc>
                <a:spcPct val="90000"/>
              </a:lnSpc>
            </a:pPr>
            <a:r>
              <a:rPr lang="zh-CN" altLang="en-US" sz="2000" b="1">
                <a:solidFill>
                  <a:schemeClr val="hlink"/>
                </a:solidFill>
                <a:latin typeface="Arial" charset="0"/>
              </a:rPr>
              <a:t>0</a:t>
            </a:r>
          </a:p>
        </p:txBody>
      </p:sp>
      <p:sp>
        <p:nvSpPr>
          <p:cNvPr id="214023" name="Text Box 7"/>
          <p:cNvSpPr txBox="1">
            <a:spLocks noChangeArrowheads="1"/>
          </p:cNvSpPr>
          <p:nvPr/>
        </p:nvSpPr>
        <p:spPr bwMode="auto">
          <a:xfrm>
            <a:off x="107504" y="2514600"/>
            <a:ext cx="9255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t>CLOCK</a:t>
            </a:r>
          </a:p>
        </p:txBody>
      </p:sp>
      <p:grpSp>
        <p:nvGrpSpPr>
          <p:cNvPr id="214024" name="Group 8"/>
          <p:cNvGrpSpPr>
            <a:grpSpLocks/>
          </p:cNvGrpSpPr>
          <p:nvPr/>
        </p:nvGrpSpPr>
        <p:grpSpPr bwMode="auto">
          <a:xfrm>
            <a:off x="1165225" y="1295400"/>
            <a:ext cx="3711575" cy="4876800"/>
            <a:chOff x="734" y="816"/>
            <a:chExt cx="2338" cy="3072"/>
          </a:xfrm>
        </p:grpSpPr>
        <p:graphicFrame>
          <p:nvGraphicFramePr>
            <p:cNvPr id="214025" name="Object 9"/>
            <p:cNvGraphicFramePr>
              <a:graphicFrameLocks noChangeAspect="1"/>
            </p:cNvGraphicFramePr>
            <p:nvPr/>
          </p:nvGraphicFramePr>
          <p:xfrm>
            <a:off x="734" y="816"/>
            <a:ext cx="2112" cy="3072"/>
          </p:xfrm>
          <a:graphic>
            <a:graphicData uri="http://schemas.openxmlformats.org/presentationml/2006/ole">
              <mc:AlternateContent xmlns:mc="http://schemas.openxmlformats.org/markup-compatibility/2006">
                <mc:Choice xmlns:v="urn:schemas-microsoft-com:vml" Requires="v">
                  <p:oleObj spid="_x0000_s199254" name="Image" r:id="rId5" imgW="3352381" imgH="4876190" progId="Photoshop.Image.7">
                    <p:embed/>
                  </p:oleObj>
                </mc:Choice>
                <mc:Fallback>
                  <p:oleObj name="Image" r:id="rId5" imgW="3352381" imgH="4876190" progId="Photoshop.Image.7">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4" y="816"/>
                          <a:ext cx="2112" cy="3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4026" name="Text Box 10"/>
            <p:cNvSpPr txBox="1">
              <a:spLocks noChangeArrowheads="1"/>
            </p:cNvSpPr>
            <p:nvPr/>
          </p:nvSpPr>
          <p:spPr bwMode="auto">
            <a:xfrm>
              <a:off x="2743" y="2582"/>
              <a:ext cx="329" cy="82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Arial" charset="0"/>
                </a:rPr>
                <a:t>Q0</a:t>
              </a:r>
            </a:p>
            <a:p>
              <a:r>
                <a:rPr lang="en-US" altLang="zh-CN" sz="2000" b="1">
                  <a:latin typeface="Arial" charset="0"/>
                </a:rPr>
                <a:t>Q1</a:t>
              </a:r>
            </a:p>
            <a:p>
              <a:r>
                <a:rPr lang="en-US" altLang="zh-CN" sz="2000" b="1">
                  <a:latin typeface="Arial" charset="0"/>
                </a:rPr>
                <a:t>Q2</a:t>
              </a:r>
            </a:p>
            <a:p>
              <a:r>
                <a:rPr lang="en-US" altLang="zh-CN" sz="2000" b="1">
                  <a:latin typeface="Arial" charset="0"/>
                </a:rPr>
                <a:t>Q3</a:t>
              </a:r>
              <a:endParaRPr lang="zh-CN" altLang="en-US" sz="2000" b="1">
                <a:latin typeface="Arial" charset="0"/>
              </a:endParaRPr>
            </a:p>
          </p:txBody>
        </p:sp>
        <p:sp>
          <p:nvSpPr>
            <p:cNvPr id="214027" name="Text Box 11"/>
            <p:cNvSpPr txBox="1">
              <a:spLocks noChangeArrowheads="1"/>
            </p:cNvSpPr>
            <p:nvPr/>
          </p:nvSpPr>
          <p:spPr bwMode="auto">
            <a:xfrm>
              <a:off x="1022" y="1948"/>
              <a:ext cx="205"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000" b="1">
                  <a:solidFill>
                    <a:schemeClr val="hlink"/>
                  </a:solidFill>
                  <a:latin typeface="Arial" charset="0"/>
                </a:rPr>
                <a:t>1</a:t>
              </a:r>
            </a:p>
            <a:p>
              <a:pPr>
                <a:lnSpc>
                  <a:spcPct val="90000"/>
                </a:lnSpc>
              </a:pPr>
              <a:r>
                <a:rPr lang="zh-CN" altLang="en-US" sz="2000" b="1">
                  <a:solidFill>
                    <a:schemeClr val="hlink"/>
                  </a:solidFill>
                  <a:latin typeface="Arial" charset="0"/>
                </a:rPr>
                <a:t>0</a:t>
              </a:r>
            </a:p>
          </p:txBody>
        </p:sp>
      </p:grpSp>
      <p:sp>
        <p:nvSpPr>
          <p:cNvPr id="214028" name="Text Box 12"/>
          <p:cNvSpPr txBox="1">
            <a:spLocks noChangeArrowheads="1"/>
          </p:cNvSpPr>
          <p:nvPr/>
        </p:nvSpPr>
        <p:spPr bwMode="auto">
          <a:xfrm>
            <a:off x="1655763" y="4143375"/>
            <a:ext cx="325437"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000" b="1">
                <a:solidFill>
                  <a:schemeClr val="accent2"/>
                </a:solidFill>
                <a:latin typeface="Arial" charset="0"/>
              </a:rPr>
              <a:t>1</a:t>
            </a:r>
          </a:p>
          <a:p>
            <a:pPr>
              <a:lnSpc>
                <a:spcPct val="90000"/>
              </a:lnSpc>
            </a:pPr>
            <a:r>
              <a:rPr lang="zh-CN" altLang="en-US" sz="2000" b="1">
                <a:solidFill>
                  <a:schemeClr val="accent2"/>
                </a:solidFill>
                <a:latin typeface="Arial" charset="0"/>
              </a:rPr>
              <a:t>0</a:t>
            </a:r>
          </a:p>
          <a:p>
            <a:pPr>
              <a:lnSpc>
                <a:spcPct val="90000"/>
              </a:lnSpc>
            </a:pPr>
            <a:r>
              <a:rPr lang="zh-CN" altLang="en-US" sz="2000" b="1">
                <a:solidFill>
                  <a:schemeClr val="accent2"/>
                </a:solidFill>
                <a:latin typeface="Arial" charset="0"/>
              </a:rPr>
              <a:t>0</a:t>
            </a:r>
          </a:p>
          <a:p>
            <a:pPr>
              <a:lnSpc>
                <a:spcPct val="90000"/>
              </a:lnSpc>
            </a:pPr>
            <a:r>
              <a:rPr lang="zh-CN" altLang="en-US" sz="2000" b="1">
                <a:solidFill>
                  <a:schemeClr val="accent2"/>
                </a:solidFill>
                <a:latin typeface="Arial" charset="0"/>
              </a:rPr>
              <a:t>0</a:t>
            </a:r>
          </a:p>
        </p:txBody>
      </p:sp>
      <p:grpSp>
        <p:nvGrpSpPr>
          <p:cNvPr id="214029" name="Group 13"/>
          <p:cNvGrpSpPr>
            <a:grpSpLocks/>
          </p:cNvGrpSpPr>
          <p:nvPr/>
        </p:nvGrpSpPr>
        <p:grpSpPr bwMode="auto">
          <a:xfrm>
            <a:off x="1187178" y="1289075"/>
            <a:ext cx="3856038" cy="4876800"/>
            <a:chOff x="643" y="771"/>
            <a:chExt cx="2429" cy="3072"/>
          </a:xfrm>
        </p:grpSpPr>
        <p:graphicFrame>
          <p:nvGraphicFramePr>
            <p:cNvPr id="214030" name="Object 14"/>
            <p:cNvGraphicFramePr>
              <a:graphicFrameLocks noChangeAspect="1"/>
            </p:cNvGraphicFramePr>
            <p:nvPr>
              <p:extLst>
                <p:ext uri="{D42A27DB-BD31-4B8C-83A1-F6EECF244321}">
                  <p14:modId xmlns:p14="http://schemas.microsoft.com/office/powerpoint/2010/main" val="3644871297"/>
                </p:ext>
              </p:extLst>
            </p:nvPr>
          </p:nvGraphicFramePr>
          <p:xfrm>
            <a:off x="643" y="771"/>
            <a:ext cx="2112" cy="3072"/>
          </p:xfrm>
          <a:graphic>
            <a:graphicData uri="http://schemas.openxmlformats.org/presentationml/2006/ole">
              <mc:AlternateContent xmlns:mc="http://schemas.openxmlformats.org/markup-compatibility/2006">
                <mc:Choice xmlns:v="urn:schemas-microsoft-com:vml" Requires="v">
                  <p:oleObj spid="_x0000_s199255" name="Image" r:id="rId7" imgW="3352381" imgH="4876190" progId="Photoshop.Image.7">
                    <p:embed/>
                  </p:oleObj>
                </mc:Choice>
                <mc:Fallback>
                  <p:oleObj name="Image" r:id="rId7" imgW="3352381" imgH="4876190" progId="Photoshop.Image.7">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3" y="771"/>
                          <a:ext cx="2112" cy="3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4031" name="Text Box 15"/>
            <p:cNvSpPr txBox="1">
              <a:spLocks noChangeArrowheads="1"/>
            </p:cNvSpPr>
            <p:nvPr/>
          </p:nvSpPr>
          <p:spPr bwMode="auto">
            <a:xfrm>
              <a:off x="2743" y="2582"/>
              <a:ext cx="329" cy="82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Arial" charset="0"/>
                </a:rPr>
                <a:t>Q0</a:t>
              </a:r>
            </a:p>
            <a:p>
              <a:r>
                <a:rPr lang="en-US" altLang="zh-CN" sz="2000" b="1">
                  <a:latin typeface="Arial" charset="0"/>
                </a:rPr>
                <a:t>Q1</a:t>
              </a:r>
            </a:p>
            <a:p>
              <a:r>
                <a:rPr lang="en-US" altLang="zh-CN" sz="2000" b="1">
                  <a:latin typeface="Arial" charset="0"/>
                </a:rPr>
                <a:t>Q2</a:t>
              </a:r>
            </a:p>
            <a:p>
              <a:r>
                <a:rPr lang="en-US" altLang="zh-CN" sz="2000" b="1">
                  <a:latin typeface="Arial" charset="0"/>
                </a:rPr>
                <a:t>Q3</a:t>
              </a:r>
            </a:p>
          </p:txBody>
        </p:sp>
      </p:grpSp>
      <p:sp>
        <p:nvSpPr>
          <p:cNvPr id="214032" name="Text Box 16"/>
          <p:cNvSpPr txBox="1">
            <a:spLocks noChangeArrowheads="1"/>
          </p:cNvSpPr>
          <p:nvPr/>
        </p:nvSpPr>
        <p:spPr bwMode="auto">
          <a:xfrm>
            <a:off x="338138" y="3352800"/>
            <a:ext cx="88106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t>RESET</a:t>
            </a:r>
          </a:p>
          <a:p>
            <a:pPr algn="ctr"/>
            <a:r>
              <a:rPr lang="zh-CN" altLang="en-US" b="1">
                <a:latin typeface="Arial" charset="0"/>
                <a:ea typeface="黑体" pitchFamily="2" charset="-122"/>
              </a:rPr>
              <a:t>载入</a:t>
            </a:r>
          </a:p>
        </p:txBody>
      </p:sp>
      <p:grpSp>
        <p:nvGrpSpPr>
          <p:cNvPr id="214033" name="Group 17"/>
          <p:cNvGrpSpPr>
            <a:grpSpLocks/>
          </p:cNvGrpSpPr>
          <p:nvPr/>
        </p:nvGrpSpPr>
        <p:grpSpPr bwMode="auto">
          <a:xfrm>
            <a:off x="4713288" y="1125538"/>
            <a:ext cx="4167187" cy="4572000"/>
            <a:chOff x="2729" y="672"/>
            <a:chExt cx="2625" cy="2880"/>
          </a:xfrm>
        </p:grpSpPr>
        <p:grpSp>
          <p:nvGrpSpPr>
            <p:cNvPr id="214034" name="Group 18"/>
            <p:cNvGrpSpPr>
              <a:grpSpLocks/>
            </p:cNvGrpSpPr>
            <p:nvPr/>
          </p:nvGrpSpPr>
          <p:grpSpPr bwMode="auto">
            <a:xfrm>
              <a:off x="3146" y="672"/>
              <a:ext cx="2208" cy="2880"/>
              <a:chOff x="1920" y="288"/>
              <a:chExt cx="2377" cy="3120"/>
            </a:xfrm>
          </p:grpSpPr>
          <p:sp>
            <p:nvSpPr>
              <p:cNvPr id="214035" name="Text Box 19"/>
              <p:cNvSpPr txBox="1">
                <a:spLocks noChangeArrowheads="1"/>
              </p:cNvSpPr>
              <p:nvPr/>
            </p:nvSpPr>
            <p:spPr bwMode="auto">
              <a:xfrm>
                <a:off x="3943" y="2224"/>
                <a:ext cx="354" cy="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Arial" charset="0"/>
                  </a:rPr>
                  <a:t>Q0</a:t>
                </a:r>
              </a:p>
              <a:p>
                <a:r>
                  <a:rPr lang="en-US" altLang="zh-CN" sz="2000" b="1">
                    <a:latin typeface="Arial" charset="0"/>
                  </a:rPr>
                  <a:t>Q1</a:t>
                </a:r>
              </a:p>
              <a:p>
                <a:r>
                  <a:rPr lang="en-US" altLang="zh-CN" sz="2000" b="1">
                    <a:latin typeface="Arial" charset="0"/>
                  </a:rPr>
                  <a:t>Q2</a:t>
                </a:r>
              </a:p>
              <a:p>
                <a:r>
                  <a:rPr lang="en-US" altLang="zh-CN" sz="2000" b="1">
                    <a:latin typeface="Arial" charset="0"/>
                  </a:rPr>
                  <a:t>Q3</a:t>
                </a:r>
              </a:p>
            </p:txBody>
          </p:sp>
          <p:graphicFrame>
            <p:nvGraphicFramePr>
              <p:cNvPr id="214036" name="Object 20"/>
              <p:cNvGraphicFramePr>
                <a:graphicFrameLocks noChangeAspect="1"/>
              </p:cNvGraphicFramePr>
              <p:nvPr/>
            </p:nvGraphicFramePr>
            <p:xfrm>
              <a:off x="1920" y="288"/>
              <a:ext cx="2037" cy="3120"/>
            </p:xfrm>
            <a:graphic>
              <a:graphicData uri="http://schemas.openxmlformats.org/presentationml/2006/ole">
                <mc:AlternateContent xmlns:mc="http://schemas.openxmlformats.org/markup-compatibility/2006">
                  <mc:Choice xmlns:v="urn:schemas-microsoft-com:vml" Requires="v">
                    <p:oleObj spid="_x0000_s199256" name="Image" r:id="rId9" imgW="2996825" imgH="4520635" progId="Photoshop.Image.7">
                      <p:embed/>
                    </p:oleObj>
                  </mc:Choice>
                  <mc:Fallback>
                    <p:oleObj name="Image" r:id="rId9" imgW="2996825" imgH="4520635" progId="Photoshop.Image.7">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20" y="288"/>
                            <a:ext cx="2037" cy="3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4037" name="Object 21"/>
              <p:cNvGraphicFramePr>
                <a:graphicFrameLocks noChangeAspect="1"/>
              </p:cNvGraphicFramePr>
              <p:nvPr/>
            </p:nvGraphicFramePr>
            <p:xfrm>
              <a:off x="2123" y="1908"/>
              <a:ext cx="181" cy="156"/>
            </p:xfrm>
            <a:graphic>
              <a:graphicData uri="http://schemas.openxmlformats.org/presentationml/2006/ole">
                <mc:AlternateContent xmlns:mc="http://schemas.openxmlformats.org/markup-compatibility/2006">
                  <mc:Choice xmlns:v="urn:schemas-microsoft-com:vml" Requires="v">
                    <p:oleObj spid="_x0000_s199257" name="Image" r:id="rId11" imgW="266385" imgH="228249" progId="Photoshop.Image.7">
                      <p:embed/>
                    </p:oleObj>
                  </mc:Choice>
                  <mc:Fallback>
                    <p:oleObj name="Image" r:id="rId11" imgW="266385" imgH="228249" progId="Photoshop.Image.7">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23" y="1908"/>
                            <a:ext cx="181"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14038" name="Text Box 22"/>
            <p:cNvSpPr txBox="1">
              <a:spLocks noChangeArrowheads="1"/>
            </p:cNvSpPr>
            <p:nvPr/>
          </p:nvSpPr>
          <p:spPr bwMode="auto">
            <a:xfrm>
              <a:off x="2729" y="1430"/>
              <a:ext cx="583"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CLOCK</a:t>
              </a:r>
            </a:p>
          </p:txBody>
        </p:sp>
      </p:grpSp>
      <p:grpSp>
        <p:nvGrpSpPr>
          <p:cNvPr id="214039" name="Group 23"/>
          <p:cNvGrpSpPr>
            <a:grpSpLocks/>
          </p:cNvGrpSpPr>
          <p:nvPr/>
        </p:nvGrpSpPr>
        <p:grpSpPr bwMode="auto">
          <a:xfrm>
            <a:off x="5638800" y="3851275"/>
            <a:ext cx="2590800" cy="2549525"/>
            <a:chOff x="3312" y="2389"/>
            <a:chExt cx="1632" cy="1606"/>
          </a:xfrm>
        </p:grpSpPr>
        <p:sp>
          <p:nvSpPr>
            <p:cNvPr id="214040" name="Line 24"/>
            <p:cNvSpPr>
              <a:spLocks noChangeShapeType="1"/>
            </p:cNvSpPr>
            <p:nvPr/>
          </p:nvSpPr>
          <p:spPr bwMode="auto">
            <a:xfrm flipV="1">
              <a:off x="3312" y="2400"/>
              <a:ext cx="0" cy="1392"/>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4041" name="Line 25"/>
            <p:cNvSpPr>
              <a:spLocks noChangeShapeType="1"/>
            </p:cNvSpPr>
            <p:nvPr/>
          </p:nvSpPr>
          <p:spPr bwMode="auto">
            <a:xfrm>
              <a:off x="4320" y="3936"/>
              <a:ext cx="624"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14042" name="Group 26"/>
            <p:cNvGrpSpPr>
              <a:grpSpLocks/>
            </p:cNvGrpSpPr>
            <p:nvPr/>
          </p:nvGrpSpPr>
          <p:grpSpPr bwMode="auto">
            <a:xfrm flipH="1">
              <a:off x="3792" y="3611"/>
              <a:ext cx="576" cy="384"/>
              <a:chOff x="2352" y="2736"/>
              <a:chExt cx="576" cy="384"/>
            </a:xfrm>
          </p:grpSpPr>
          <p:grpSp>
            <p:nvGrpSpPr>
              <p:cNvPr id="214043" name="Group 27"/>
              <p:cNvGrpSpPr>
                <a:grpSpLocks/>
              </p:cNvGrpSpPr>
              <p:nvPr/>
            </p:nvGrpSpPr>
            <p:grpSpPr bwMode="auto">
              <a:xfrm>
                <a:off x="2352" y="2736"/>
                <a:ext cx="480" cy="384"/>
                <a:chOff x="2352" y="2736"/>
                <a:chExt cx="432" cy="384"/>
              </a:xfrm>
            </p:grpSpPr>
            <p:sp>
              <p:nvSpPr>
                <p:cNvPr id="214044" name="Arc 28"/>
                <p:cNvSpPr>
                  <a:spLocks/>
                </p:cNvSpPr>
                <p:nvPr/>
              </p:nvSpPr>
              <p:spPr bwMode="auto">
                <a:xfrm flipV="1">
                  <a:off x="2352" y="2928"/>
                  <a:ext cx="432"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4045" name="Arc 29"/>
                <p:cNvSpPr>
                  <a:spLocks/>
                </p:cNvSpPr>
                <p:nvPr/>
              </p:nvSpPr>
              <p:spPr bwMode="auto">
                <a:xfrm>
                  <a:off x="2352" y="2736"/>
                  <a:ext cx="432"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4046" name="Arc 30"/>
                <p:cNvSpPr>
                  <a:spLocks/>
                </p:cNvSpPr>
                <p:nvPr/>
              </p:nvSpPr>
              <p:spPr bwMode="auto">
                <a:xfrm>
                  <a:off x="2352" y="2736"/>
                  <a:ext cx="96"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4047" name="Arc 31"/>
                <p:cNvSpPr>
                  <a:spLocks/>
                </p:cNvSpPr>
                <p:nvPr/>
              </p:nvSpPr>
              <p:spPr bwMode="auto">
                <a:xfrm flipV="1">
                  <a:off x="2352" y="2928"/>
                  <a:ext cx="96"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4048" name="Oval 32"/>
              <p:cNvSpPr>
                <a:spLocks noChangeArrowheads="1"/>
              </p:cNvSpPr>
              <p:nvPr/>
            </p:nvSpPr>
            <p:spPr bwMode="auto">
              <a:xfrm>
                <a:off x="2832" y="2880"/>
                <a:ext cx="96" cy="96"/>
              </a:xfrm>
              <a:prstGeom prst="ellipse">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4049" name="Line 33"/>
            <p:cNvSpPr>
              <a:spLocks noChangeShapeType="1"/>
            </p:cNvSpPr>
            <p:nvPr/>
          </p:nvSpPr>
          <p:spPr bwMode="auto">
            <a:xfrm>
              <a:off x="3312" y="3792"/>
              <a:ext cx="480" cy="11"/>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4050" name="Line 34"/>
            <p:cNvSpPr>
              <a:spLocks noChangeShapeType="1"/>
            </p:cNvSpPr>
            <p:nvPr/>
          </p:nvSpPr>
          <p:spPr bwMode="auto">
            <a:xfrm>
              <a:off x="4320" y="3659"/>
              <a:ext cx="43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4051" name="Line 35"/>
            <p:cNvSpPr>
              <a:spLocks noChangeShapeType="1"/>
            </p:cNvSpPr>
            <p:nvPr/>
          </p:nvSpPr>
          <p:spPr bwMode="auto">
            <a:xfrm>
              <a:off x="4272" y="3803"/>
              <a:ext cx="576"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4052" name="Line 36"/>
            <p:cNvSpPr>
              <a:spLocks noChangeShapeType="1"/>
            </p:cNvSpPr>
            <p:nvPr/>
          </p:nvSpPr>
          <p:spPr bwMode="auto">
            <a:xfrm flipV="1">
              <a:off x="4944" y="2568"/>
              <a:ext cx="0" cy="1367"/>
            </a:xfrm>
            <a:prstGeom prst="line">
              <a:avLst/>
            </a:prstGeom>
            <a:noFill/>
            <a:ln w="28575">
              <a:solidFill>
                <a:schemeClr val="hlink"/>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4053" name="Line 37"/>
            <p:cNvSpPr>
              <a:spLocks noChangeShapeType="1"/>
            </p:cNvSpPr>
            <p:nvPr/>
          </p:nvSpPr>
          <p:spPr bwMode="auto">
            <a:xfrm flipV="1">
              <a:off x="4848" y="2761"/>
              <a:ext cx="0" cy="1031"/>
            </a:xfrm>
            <a:prstGeom prst="line">
              <a:avLst/>
            </a:prstGeom>
            <a:noFill/>
            <a:ln w="28575">
              <a:solidFill>
                <a:schemeClr val="hlink"/>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4054" name="Line 38"/>
            <p:cNvSpPr>
              <a:spLocks noChangeShapeType="1"/>
            </p:cNvSpPr>
            <p:nvPr/>
          </p:nvSpPr>
          <p:spPr bwMode="auto">
            <a:xfrm flipV="1">
              <a:off x="4752" y="2951"/>
              <a:ext cx="0" cy="697"/>
            </a:xfrm>
            <a:prstGeom prst="line">
              <a:avLst/>
            </a:prstGeom>
            <a:noFill/>
            <a:ln w="28575">
              <a:solidFill>
                <a:schemeClr val="hlink"/>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4055" name="Line 39"/>
            <p:cNvSpPr>
              <a:spLocks noChangeShapeType="1"/>
            </p:cNvSpPr>
            <p:nvPr/>
          </p:nvSpPr>
          <p:spPr bwMode="auto">
            <a:xfrm flipV="1">
              <a:off x="3312" y="2389"/>
              <a:ext cx="48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4056" name="Text Box 40"/>
          <p:cNvSpPr txBox="1">
            <a:spLocks noChangeArrowheads="1"/>
          </p:cNvSpPr>
          <p:nvPr/>
        </p:nvSpPr>
        <p:spPr bwMode="auto">
          <a:xfrm>
            <a:off x="6743700" y="1219200"/>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hlink"/>
                </a:solidFill>
                <a:ea typeface="黑体" pitchFamily="2" charset="-122"/>
              </a:rPr>
              <a:t>自校正的</a:t>
            </a:r>
          </a:p>
        </p:txBody>
      </p:sp>
      <p:sp>
        <p:nvSpPr>
          <p:cNvPr id="2" name="日期占位符 1"/>
          <p:cNvSpPr>
            <a:spLocks noGrp="1"/>
          </p:cNvSpPr>
          <p:nvPr>
            <p:ph type="dt" sz="half" idx="10"/>
          </p:nvPr>
        </p:nvSpPr>
        <p:spPr/>
        <p:txBody>
          <a:bodyPr/>
          <a:lstStyle/>
          <a:p>
            <a:pPr>
              <a:defRPr/>
            </a:pPr>
            <a:fld id="{1766212A-1CA5-4769-B332-3E7B7F648809}"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20</a:t>
            </a:fld>
            <a:endParaRPr lang="en-US" altLang="zh-CN"/>
          </a:p>
        </p:txBody>
      </p:sp>
    </p:spTree>
    <p:extLst>
      <p:ext uri="{BB962C8B-B14F-4D97-AF65-F5344CB8AC3E}">
        <p14:creationId xmlns:p14="http://schemas.microsoft.com/office/powerpoint/2010/main" val="1522892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4020"/>
                                        </p:tgtEl>
                                        <p:attrNameLst>
                                          <p:attrName>style.visibility</p:attrName>
                                        </p:attrNameLst>
                                      </p:cBhvr>
                                      <p:to>
                                        <p:strVal val="visible"/>
                                      </p:to>
                                    </p:set>
                                    <p:animEffect transition="in" filter="blinds(horizontal)">
                                      <p:cBhvr>
                                        <p:cTn id="7" dur="500"/>
                                        <p:tgtEl>
                                          <p:spTgt spid="2140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4023"/>
                                        </p:tgtEl>
                                        <p:attrNameLst>
                                          <p:attrName>style.visibility</p:attrName>
                                        </p:attrNameLst>
                                      </p:cBhvr>
                                      <p:to>
                                        <p:strVal val="visible"/>
                                      </p:to>
                                    </p:set>
                                    <p:animEffect transition="in" filter="blinds(horizontal)">
                                      <p:cBhvr>
                                        <p:cTn id="12" dur="500"/>
                                        <p:tgtEl>
                                          <p:spTgt spid="2140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4021"/>
                                        </p:tgtEl>
                                        <p:attrNameLst>
                                          <p:attrName>style.visibility</p:attrName>
                                        </p:attrNameLst>
                                      </p:cBhvr>
                                      <p:to>
                                        <p:strVal val="visible"/>
                                      </p:to>
                                    </p:set>
                                    <p:animEffect transition="in" filter="blinds(horizontal)">
                                      <p:cBhvr>
                                        <p:cTn id="17" dur="500"/>
                                        <p:tgtEl>
                                          <p:spTgt spid="2140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4022"/>
                                        </p:tgtEl>
                                        <p:attrNameLst>
                                          <p:attrName>style.visibility</p:attrName>
                                        </p:attrNameLst>
                                      </p:cBhvr>
                                      <p:to>
                                        <p:strVal val="visible"/>
                                      </p:to>
                                    </p:set>
                                    <p:animEffect transition="in" filter="blinds(horizontal)">
                                      <p:cBhvr>
                                        <p:cTn id="22" dur="500"/>
                                        <p:tgtEl>
                                          <p:spTgt spid="2140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14024"/>
                                        </p:tgtEl>
                                        <p:attrNameLst>
                                          <p:attrName>style.visibility</p:attrName>
                                        </p:attrNameLst>
                                      </p:cBhvr>
                                      <p:to>
                                        <p:strVal val="visible"/>
                                      </p:to>
                                    </p:set>
                                    <p:animEffect transition="in" filter="dissolve">
                                      <p:cBhvr>
                                        <p:cTn id="27" dur="500"/>
                                        <p:tgtEl>
                                          <p:spTgt spid="2140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4028"/>
                                        </p:tgtEl>
                                        <p:attrNameLst>
                                          <p:attrName>style.visibility</p:attrName>
                                        </p:attrNameLst>
                                      </p:cBhvr>
                                      <p:to>
                                        <p:strVal val="visible"/>
                                      </p:to>
                                    </p:set>
                                    <p:animEffect transition="in" filter="blinds(horizontal)">
                                      <p:cBhvr>
                                        <p:cTn id="32" dur="500"/>
                                        <p:tgtEl>
                                          <p:spTgt spid="21402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14029"/>
                                        </p:tgtEl>
                                        <p:attrNameLst>
                                          <p:attrName>style.visibility</p:attrName>
                                        </p:attrNameLst>
                                      </p:cBhvr>
                                      <p:to>
                                        <p:strVal val="visible"/>
                                      </p:to>
                                    </p:set>
                                    <p:animEffect transition="in" filter="dissolve">
                                      <p:cBhvr>
                                        <p:cTn id="37" dur="500"/>
                                        <p:tgtEl>
                                          <p:spTgt spid="21402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14032"/>
                                        </p:tgtEl>
                                        <p:attrNameLst>
                                          <p:attrName>style.visibility</p:attrName>
                                        </p:attrNameLst>
                                      </p:cBhvr>
                                      <p:to>
                                        <p:strVal val="visible"/>
                                      </p:to>
                                    </p:set>
                                    <p:animEffect transition="in" filter="blinds(horizontal)">
                                      <p:cBhvr>
                                        <p:cTn id="42" dur="500"/>
                                        <p:tgtEl>
                                          <p:spTgt spid="21403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14056"/>
                                        </p:tgtEl>
                                        <p:attrNameLst>
                                          <p:attrName>style.visibility</p:attrName>
                                        </p:attrNameLst>
                                      </p:cBhvr>
                                      <p:to>
                                        <p:strVal val="visible"/>
                                      </p:to>
                                    </p:set>
                                    <p:animEffect transition="in" filter="blinds(horizontal)">
                                      <p:cBhvr>
                                        <p:cTn id="47" dur="500"/>
                                        <p:tgtEl>
                                          <p:spTgt spid="21405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14033"/>
                                        </p:tgtEl>
                                        <p:attrNameLst>
                                          <p:attrName>style.visibility</p:attrName>
                                        </p:attrNameLst>
                                      </p:cBhvr>
                                      <p:to>
                                        <p:strVal val="visible"/>
                                      </p:to>
                                    </p:set>
                                    <p:animEffect transition="in" filter="blinds(horizontal)">
                                      <p:cBhvr>
                                        <p:cTn id="52" dur="500"/>
                                        <p:tgtEl>
                                          <p:spTgt spid="21403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214039"/>
                                        </p:tgtEl>
                                        <p:attrNameLst>
                                          <p:attrName>style.visibility</p:attrName>
                                        </p:attrNameLst>
                                      </p:cBhvr>
                                      <p:to>
                                        <p:strVal val="visible"/>
                                      </p:to>
                                    </p:set>
                                    <p:animEffect transition="in" filter="dissolve">
                                      <p:cBhvr>
                                        <p:cTn id="57" dur="500"/>
                                        <p:tgtEl>
                                          <p:spTgt spid="214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1" grpId="0" animBg="1" autoUpdateAnimBg="0"/>
      <p:bldP spid="214022" grpId="0" autoUpdateAnimBg="0"/>
      <p:bldP spid="214023" grpId="0" autoUpdateAnimBg="0"/>
      <p:bldP spid="214028" grpId="0" autoUpdateAnimBg="0"/>
      <p:bldP spid="214032" grpId="0" autoUpdateAnimBg="0"/>
      <p:bldP spid="214056"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043608" y="304800"/>
            <a:ext cx="7452692" cy="685800"/>
          </a:xfrm>
        </p:spPr>
        <p:txBody>
          <a:bodyPr/>
          <a:lstStyle/>
          <a:p>
            <a:r>
              <a:rPr lang="zh-CN" altLang="en-US" sz="3200" dirty="0" smtClean="0"/>
              <a:t>利用74</a:t>
            </a:r>
            <a:r>
              <a:rPr lang="en-US" altLang="zh-CN" sz="3200" dirty="0"/>
              <a:t>x194</a:t>
            </a:r>
            <a:r>
              <a:rPr lang="zh-CN" altLang="en-US" sz="3200" dirty="0"/>
              <a:t>实现扭环计数器</a:t>
            </a:r>
          </a:p>
        </p:txBody>
      </p:sp>
      <p:grpSp>
        <p:nvGrpSpPr>
          <p:cNvPr id="215043" name="Group 3"/>
          <p:cNvGrpSpPr>
            <a:grpSpLocks/>
          </p:cNvGrpSpPr>
          <p:nvPr/>
        </p:nvGrpSpPr>
        <p:grpSpPr bwMode="auto">
          <a:xfrm>
            <a:off x="3962400" y="1733128"/>
            <a:ext cx="2286000" cy="3657600"/>
            <a:chOff x="4128" y="912"/>
            <a:chExt cx="1440" cy="2304"/>
          </a:xfrm>
        </p:grpSpPr>
        <p:sp>
          <p:nvSpPr>
            <p:cNvPr id="215044" name="Rectangle 4"/>
            <p:cNvSpPr>
              <a:spLocks noChangeArrowheads="1"/>
            </p:cNvSpPr>
            <p:nvPr/>
          </p:nvSpPr>
          <p:spPr bwMode="auto">
            <a:xfrm>
              <a:off x="4368" y="1200"/>
              <a:ext cx="960" cy="201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lstStyle/>
            <a:p>
              <a:pPr>
                <a:lnSpc>
                  <a:spcPct val="110000"/>
                </a:lnSpc>
              </a:pPr>
              <a:r>
                <a:rPr lang="en-US" altLang="zh-CN" sz="2000" b="1">
                  <a:latin typeface="Tahoma" pitchFamily="34" charset="0"/>
                </a:rPr>
                <a:t>  CLK</a:t>
              </a:r>
            </a:p>
            <a:p>
              <a:r>
                <a:rPr lang="en-US" altLang="zh-CN" sz="2000" b="1">
                  <a:latin typeface="Tahoma" pitchFamily="34" charset="0"/>
                </a:rPr>
                <a:t>CLR</a:t>
              </a:r>
            </a:p>
            <a:p>
              <a:r>
                <a:rPr lang="en-US" altLang="zh-CN" sz="2000" b="1">
                  <a:latin typeface="Tahoma" pitchFamily="34" charset="0"/>
                </a:rPr>
                <a:t>S1</a:t>
              </a:r>
            </a:p>
            <a:p>
              <a:r>
                <a:rPr lang="en-US" altLang="zh-CN" sz="2000" b="1">
                  <a:latin typeface="Tahoma" pitchFamily="34" charset="0"/>
                </a:rPr>
                <a:t>S0</a:t>
              </a:r>
            </a:p>
            <a:p>
              <a:r>
                <a:rPr lang="en-US" altLang="zh-CN" sz="2000" b="1">
                  <a:latin typeface="Tahoma" pitchFamily="34" charset="0"/>
                </a:rPr>
                <a:t>LIN</a:t>
              </a:r>
            </a:p>
            <a:p>
              <a:r>
                <a:rPr lang="en-US" altLang="zh-CN" sz="2000" b="1">
                  <a:latin typeface="Tahoma" pitchFamily="34" charset="0"/>
                </a:rPr>
                <a:t>D          </a:t>
              </a:r>
              <a:r>
                <a:rPr lang="en-US" altLang="zh-CN" sz="2000" b="1" baseline="-25000">
                  <a:latin typeface="Tahoma" pitchFamily="34" charset="0"/>
                </a:rPr>
                <a:t> </a:t>
              </a:r>
              <a:r>
                <a:rPr lang="en-US" altLang="zh-CN" sz="2000" b="1">
                  <a:latin typeface="Tahoma" pitchFamily="34" charset="0"/>
                </a:rPr>
                <a:t>QD</a:t>
              </a:r>
            </a:p>
            <a:p>
              <a:r>
                <a:rPr lang="en-US" altLang="zh-CN" sz="2000" b="1">
                  <a:latin typeface="Tahoma" pitchFamily="34" charset="0"/>
                </a:rPr>
                <a:t>C           QC</a:t>
              </a:r>
            </a:p>
            <a:p>
              <a:r>
                <a:rPr lang="en-US" altLang="zh-CN" sz="2000" b="1">
                  <a:latin typeface="Tahoma" pitchFamily="34" charset="0"/>
                </a:rPr>
                <a:t>B           QB</a:t>
              </a:r>
            </a:p>
            <a:p>
              <a:r>
                <a:rPr lang="en-US" altLang="zh-CN" sz="2000" b="1">
                  <a:latin typeface="Tahoma" pitchFamily="34" charset="0"/>
                </a:rPr>
                <a:t>A           QA</a:t>
              </a:r>
            </a:p>
            <a:p>
              <a:r>
                <a:rPr lang="en-US" altLang="zh-CN" sz="2000" b="1">
                  <a:latin typeface="Tahoma" pitchFamily="34" charset="0"/>
                </a:rPr>
                <a:t>RIN</a:t>
              </a:r>
            </a:p>
          </p:txBody>
        </p:sp>
        <p:sp>
          <p:nvSpPr>
            <p:cNvPr id="215045" name="Oval 5"/>
            <p:cNvSpPr>
              <a:spLocks noChangeArrowheads="1"/>
            </p:cNvSpPr>
            <p:nvPr/>
          </p:nvSpPr>
          <p:spPr bwMode="auto">
            <a:xfrm>
              <a:off x="4272" y="1488"/>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5046" name="Group 6"/>
            <p:cNvGrpSpPr>
              <a:grpSpLocks/>
            </p:cNvGrpSpPr>
            <p:nvPr/>
          </p:nvGrpSpPr>
          <p:grpSpPr bwMode="auto">
            <a:xfrm>
              <a:off x="4368" y="1296"/>
              <a:ext cx="96" cy="96"/>
              <a:chOff x="2880" y="2064"/>
              <a:chExt cx="96" cy="192"/>
            </a:xfrm>
          </p:grpSpPr>
          <p:sp>
            <p:nvSpPr>
              <p:cNvPr id="215047" name="Line 7"/>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48" name="Line 8"/>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5049" name="Line 9"/>
            <p:cNvSpPr>
              <a:spLocks noChangeShapeType="1"/>
            </p:cNvSpPr>
            <p:nvPr/>
          </p:nvSpPr>
          <p:spPr bwMode="auto">
            <a:xfrm>
              <a:off x="4128" y="1536"/>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50" name="Line 10"/>
            <p:cNvSpPr>
              <a:spLocks noChangeShapeType="1"/>
            </p:cNvSpPr>
            <p:nvPr/>
          </p:nvSpPr>
          <p:spPr bwMode="auto">
            <a:xfrm>
              <a:off x="4128" y="192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51" name="Line 11"/>
            <p:cNvSpPr>
              <a:spLocks noChangeShapeType="1"/>
            </p:cNvSpPr>
            <p:nvPr/>
          </p:nvSpPr>
          <p:spPr bwMode="auto">
            <a:xfrm>
              <a:off x="4128" y="172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52" name="Line 12"/>
            <p:cNvSpPr>
              <a:spLocks noChangeShapeType="1"/>
            </p:cNvSpPr>
            <p:nvPr/>
          </p:nvSpPr>
          <p:spPr bwMode="auto">
            <a:xfrm>
              <a:off x="4128" y="134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53" name="Line 13"/>
            <p:cNvSpPr>
              <a:spLocks noChangeShapeType="1"/>
            </p:cNvSpPr>
            <p:nvPr/>
          </p:nvSpPr>
          <p:spPr bwMode="auto">
            <a:xfrm>
              <a:off x="4128" y="23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54" name="Line 14"/>
            <p:cNvSpPr>
              <a:spLocks noChangeShapeType="1"/>
            </p:cNvSpPr>
            <p:nvPr/>
          </p:nvSpPr>
          <p:spPr bwMode="auto">
            <a:xfrm>
              <a:off x="4128" y="249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55" name="Line 15"/>
            <p:cNvSpPr>
              <a:spLocks noChangeShapeType="1"/>
            </p:cNvSpPr>
            <p:nvPr/>
          </p:nvSpPr>
          <p:spPr bwMode="auto">
            <a:xfrm>
              <a:off x="4128" y="268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56" name="Line 16"/>
            <p:cNvSpPr>
              <a:spLocks noChangeShapeType="1"/>
            </p:cNvSpPr>
            <p:nvPr/>
          </p:nvSpPr>
          <p:spPr bwMode="auto">
            <a:xfrm>
              <a:off x="4128" y="288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57" name="Text Box 17"/>
            <p:cNvSpPr txBox="1">
              <a:spLocks noChangeArrowheads="1"/>
            </p:cNvSpPr>
            <p:nvPr/>
          </p:nvSpPr>
          <p:spPr bwMode="auto">
            <a:xfrm>
              <a:off x="4482" y="912"/>
              <a:ext cx="7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Arial" charset="0"/>
                </a:rPr>
                <a:t>74</a:t>
              </a:r>
              <a:r>
                <a:rPr lang="en-US" altLang="zh-CN" b="1">
                  <a:latin typeface="Arial" charset="0"/>
                </a:rPr>
                <a:t>x194</a:t>
              </a:r>
            </a:p>
          </p:txBody>
        </p:sp>
        <p:sp>
          <p:nvSpPr>
            <p:cNvPr id="215058" name="Line 18"/>
            <p:cNvSpPr>
              <a:spLocks noChangeShapeType="1"/>
            </p:cNvSpPr>
            <p:nvPr/>
          </p:nvSpPr>
          <p:spPr bwMode="auto">
            <a:xfrm>
              <a:off x="4128" y="307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59" name="Line 19"/>
            <p:cNvSpPr>
              <a:spLocks noChangeShapeType="1"/>
            </p:cNvSpPr>
            <p:nvPr/>
          </p:nvSpPr>
          <p:spPr bwMode="auto">
            <a:xfrm>
              <a:off x="5328" y="23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60" name="Line 20"/>
            <p:cNvSpPr>
              <a:spLocks noChangeShapeType="1"/>
            </p:cNvSpPr>
            <p:nvPr/>
          </p:nvSpPr>
          <p:spPr bwMode="auto">
            <a:xfrm>
              <a:off x="5328" y="249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61" name="Line 21"/>
            <p:cNvSpPr>
              <a:spLocks noChangeShapeType="1"/>
            </p:cNvSpPr>
            <p:nvPr/>
          </p:nvSpPr>
          <p:spPr bwMode="auto">
            <a:xfrm>
              <a:off x="5328" y="268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62" name="Line 22"/>
            <p:cNvSpPr>
              <a:spLocks noChangeShapeType="1"/>
            </p:cNvSpPr>
            <p:nvPr/>
          </p:nvSpPr>
          <p:spPr bwMode="auto">
            <a:xfrm>
              <a:off x="5328" y="288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63" name="Line 23"/>
            <p:cNvSpPr>
              <a:spLocks noChangeShapeType="1"/>
            </p:cNvSpPr>
            <p:nvPr/>
          </p:nvSpPr>
          <p:spPr bwMode="auto">
            <a:xfrm>
              <a:off x="4128" y="211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15064" name="Group 24"/>
          <p:cNvGrpSpPr>
            <a:grpSpLocks/>
          </p:cNvGrpSpPr>
          <p:nvPr/>
        </p:nvGrpSpPr>
        <p:grpSpPr bwMode="auto">
          <a:xfrm>
            <a:off x="3581400" y="3638128"/>
            <a:ext cx="2667000" cy="2590800"/>
            <a:chOff x="2208" y="2304"/>
            <a:chExt cx="1680" cy="1632"/>
          </a:xfrm>
        </p:grpSpPr>
        <p:sp>
          <p:nvSpPr>
            <p:cNvPr id="215065" name="AutoShape 25"/>
            <p:cNvSpPr>
              <a:spLocks noChangeArrowheads="1"/>
            </p:cNvSpPr>
            <p:nvPr/>
          </p:nvSpPr>
          <p:spPr bwMode="auto">
            <a:xfrm rot="-5400000">
              <a:off x="3048" y="3672"/>
              <a:ext cx="288" cy="24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66" name="Oval 26"/>
            <p:cNvSpPr>
              <a:spLocks noChangeArrowheads="1"/>
            </p:cNvSpPr>
            <p:nvPr/>
          </p:nvSpPr>
          <p:spPr bwMode="auto">
            <a:xfrm>
              <a:off x="2976" y="374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67" name="Line 27"/>
            <p:cNvSpPr>
              <a:spLocks noChangeShapeType="1"/>
            </p:cNvSpPr>
            <p:nvPr/>
          </p:nvSpPr>
          <p:spPr bwMode="auto">
            <a:xfrm>
              <a:off x="3888" y="3072"/>
              <a:ext cx="0" cy="720"/>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68" name="Line 28"/>
            <p:cNvSpPr>
              <a:spLocks noChangeShapeType="1"/>
            </p:cNvSpPr>
            <p:nvPr/>
          </p:nvSpPr>
          <p:spPr bwMode="auto">
            <a:xfrm>
              <a:off x="3312" y="3792"/>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69" name="Line 29"/>
            <p:cNvSpPr>
              <a:spLocks noChangeShapeType="1"/>
            </p:cNvSpPr>
            <p:nvPr/>
          </p:nvSpPr>
          <p:spPr bwMode="auto">
            <a:xfrm>
              <a:off x="2208" y="3792"/>
              <a:ext cx="76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70" name="Line 30"/>
            <p:cNvSpPr>
              <a:spLocks noChangeShapeType="1"/>
            </p:cNvSpPr>
            <p:nvPr/>
          </p:nvSpPr>
          <p:spPr bwMode="auto">
            <a:xfrm>
              <a:off x="2208" y="2304"/>
              <a:ext cx="0" cy="14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71" name="Line 31"/>
            <p:cNvSpPr>
              <a:spLocks noChangeShapeType="1"/>
            </p:cNvSpPr>
            <p:nvPr/>
          </p:nvSpPr>
          <p:spPr bwMode="auto">
            <a:xfrm>
              <a:off x="2208" y="23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15072" name="Group 32"/>
          <p:cNvGrpSpPr>
            <a:grpSpLocks/>
          </p:cNvGrpSpPr>
          <p:nvPr/>
        </p:nvGrpSpPr>
        <p:grpSpPr bwMode="auto">
          <a:xfrm>
            <a:off x="3657600" y="1123528"/>
            <a:ext cx="601663" cy="1905000"/>
            <a:chOff x="1872" y="720"/>
            <a:chExt cx="379" cy="1200"/>
          </a:xfrm>
        </p:grpSpPr>
        <p:grpSp>
          <p:nvGrpSpPr>
            <p:cNvPr id="215073" name="Group 33"/>
            <p:cNvGrpSpPr>
              <a:grpSpLocks/>
            </p:cNvGrpSpPr>
            <p:nvPr/>
          </p:nvGrpSpPr>
          <p:grpSpPr bwMode="auto">
            <a:xfrm>
              <a:off x="1968" y="1008"/>
              <a:ext cx="192" cy="912"/>
              <a:chOff x="1968" y="1008"/>
              <a:chExt cx="192" cy="912"/>
            </a:xfrm>
          </p:grpSpPr>
          <p:sp>
            <p:nvSpPr>
              <p:cNvPr id="215074" name="Line 34"/>
              <p:cNvSpPr>
                <a:spLocks noChangeShapeType="1"/>
              </p:cNvSpPr>
              <p:nvPr/>
            </p:nvSpPr>
            <p:spPr bwMode="auto">
              <a:xfrm>
                <a:off x="2064" y="1392"/>
                <a:ext cx="0" cy="528"/>
              </a:xfrm>
              <a:prstGeom prst="line">
                <a:avLst/>
              </a:prstGeom>
              <a:noFill/>
              <a:ln w="28575">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75" name="Rectangle 35"/>
              <p:cNvSpPr>
                <a:spLocks noChangeArrowheads="1"/>
              </p:cNvSpPr>
              <p:nvPr/>
            </p:nvSpPr>
            <p:spPr bwMode="auto">
              <a:xfrm>
                <a:off x="2016" y="1152"/>
                <a:ext cx="96" cy="240"/>
              </a:xfrm>
              <a:prstGeom prst="rect">
                <a:avLst/>
              </a:prstGeom>
              <a:noFill/>
              <a:ln w="2857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76" name="Line 36"/>
              <p:cNvSpPr>
                <a:spLocks noChangeShapeType="1"/>
              </p:cNvSpPr>
              <p:nvPr/>
            </p:nvSpPr>
            <p:spPr bwMode="auto">
              <a:xfrm flipV="1">
                <a:off x="2064" y="1008"/>
                <a:ext cx="0" cy="144"/>
              </a:xfrm>
              <a:prstGeom prst="line">
                <a:avLst/>
              </a:prstGeom>
              <a:noFill/>
              <a:ln w="28575">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77" name="Line 37"/>
              <p:cNvSpPr>
                <a:spLocks noChangeShapeType="1"/>
              </p:cNvSpPr>
              <p:nvPr/>
            </p:nvSpPr>
            <p:spPr bwMode="auto">
              <a:xfrm>
                <a:off x="1968" y="1008"/>
                <a:ext cx="192" cy="0"/>
              </a:xfrm>
              <a:prstGeom prst="line">
                <a:avLst/>
              </a:prstGeom>
              <a:noFill/>
              <a:ln w="28575">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5078" name="Text Box 38"/>
            <p:cNvSpPr txBox="1">
              <a:spLocks noChangeArrowheads="1"/>
            </p:cNvSpPr>
            <p:nvPr/>
          </p:nvSpPr>
          <p:spPr bwMode="auto">
            <a:xfrm>
              <a:off x="1872" y="720"/>
              <a:ext cx="379" cy="23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002060"/>
                  </a:solidFill>
                </a:rPr>
                <a:t>+5</a:t>
              </a:r>
              <a:r>
                <a:rPr lang="en-US" altLang="zh-CN" b="1" dirty="0">
                  <a:solidFill>
                    <a:srgbClr val="002060"/>
                  </a:solidFill>
                </a:rPr>
                <a:t>V</a:t>
              </a:r>
            </a:p>
          </p:txBody>
        </p:sp>
      </p:grpSp>
      <p:grpSp>
        <p:nvGrpSpPr>
          <p:cNvPr id="215079" name="Group 39"/>
          <p:cNvGrpSpPr>
            <a:grpSpLocks/>
          </p:cNvGrpSpPr>
          <p:nvPr/>
        </p:nvGrpSpPr>
        <p:grpSpPr bwMode="auto">
          <a:xfrm>
            <a:off x="3124200" y="3333328"/>
            <a:ext cx="838200" cy="381000"/>
            <a:chOff x="1536" y="2064"/>
            <a:chExt cx="528" cy="240"/>
          </a:xfrm>
        </p:grpSpPr>
        <p:sp>
          <p:nvSpPr>
            <p:cNvPr id="215080" name="Line 40"/>
            <p:cNvSpPr>
              <a:spLocks noChangeShapeType="1"/>
            </p:cNvSpPr>
            <p:nvPr/>
          </p:nvSpPr>
          <p:spPr bwMode="auto">
            <a:xfrm>
              <a:off x="1632" y="2064"/>
              <a:ext cx="432" cy="0"/>
            </a:xfrm>
            <a:prstGeom prst="line">
              <a:avLst/>
            </a:prstGeom>
            <a:noFill/>
            <a:ln w="28575">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81" name="Line 41"/>
            <p:cNvSpPr>
              <a:spLocks noChangeShapeType="1"/>
            </p:cNvSpPr>
            <p:nvPr/>
          </p:nvSpPr>
          <p:spPr bwMode="auto">
            <a:xfrm>
              <a:off x="1632" y="2064"/>
              <a:ext cx="0" cy="144"/>
            </a:xfrm>
            <a:prstGeom prst="line">
              <a:avLst/>
            </a:prstGeom>
            <a:noFill/>
            <a:ln w="28575">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82" name="AutoShape 42"/>
            <p:cNvSpPr>
              <a:spLocks noChangeArrowheads="1"/>
            </p:cNvSpPr>
            <p:nvPr/>
          </p:nvSpPr>
          <p:spPr bwMode="auto">
            <a:xfrm flipV="1">
              <a:off x="1536" y="2208"/>
              <a:ext cx="192" cy="96"/>
            </a:xfrm>
            <a:prstGeom prst="triangle">
              <a:avLst>
                <a:gd name="adj" fmla="val 50000"/>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5083" name="Group 43"/>
          <p:cNvGrpSpPr>
            <a:grpSpLocks/>
          </p:cNvGrpSpPr>
          <p:nvPr/>
        </p:nvGrpSpPr>
        <p:grpSpPr bwMode="auto">
          <a:xfrm>
            <a:off x="1524000" y="2190328"/>
            <a:ext cx="2446338" cy="747713"/>
            <a:chOff x="523" y="1248"/>
            <a:chExt cx="1541" cy="471"/>
          </a:xfrm>
        </p:grpSpPr>
        <p:sp>
          <p:nvSpPr>
            <p:cNvPr id="215084" name="Text Box 44"/>
            <p:cNvSpPr txBox="1">
              <a:spLocks noChangeArrowheads="1"/>
            </p:cNvSpPr>
            <p:nvPr/>
          </p:nvSpPr>
          <p:spPr bwMode="auto">
            <a:xfrm>
              <a:off x="672" y="1248"/>
              <a:ext cx="6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CLOCK</a:t>
              </a:r>
            </a:p>
          </p:txBody>
        </p:sp>
        <p:sp>
          <p:nvSpPr>
            <p:cNvPr id="215085" name="Line 45"/>
            <p:cNvSpPr>
              <a:spLocks noChangeShapeType="1"/>
            </p:cNvSpPr>
            <p:nvPr/>
          </p:nvSpPr>
          <p:spPr bwMode="auto">
            <a:xfrm>
              <a:off x="1296" y="1392"/>
              <a:ext cx="76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86" name="Line 46"/>
            <p:cNvSpPr>
              <a:spLocks noChangeShapeType="1"/>
            </p:cNvSpPr>
            <p:nvPr/>
          </p:nvSpPr>
          <p:spPr bwMode="auto">
            <a:xfrm>
              <a:off x="1296" y="1584"/>
              <a:ext cx="76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87" name="Text Box 47"/>
            <p:cNvSpPr txBox="1">
              <a:spLocks noChangeArrowheads="1"/>
            </p:cNvSpPr>
            <p:nvPr/>
          </p:nvSpPr>
          <p:spPr bwMode="auto">
            <a:xfrm>
              <a:off x="523" y="1469"/>
              <a:ext cx="8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RESET_L</a:t>
              </a:r>
            </a:p>
          </p:txBody>
        </p:sp>
      </p:grpSp>
      <p:sp>
        <p:nvSpPr>
          <p:cNvPr id="215088" name="Text Box 48"/>
          <p:cNvSpPr txBox="1">
            <a:spLocks noChangeArrowheads="1"/>
          </p:cNvSpPr>
          <p:nvPr/>
        </p:nvSpPr>
        <p:spPr bwMode="auto">
          <a:xfrm>
            <a:off x="126822" y="3120316"/>
            <a:ext cx="27943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2060"/>
                </a:solidFill>
                <a:ea typeface="黑体" pitchFamily="2" charset="-122"/>
              </a:rPr>
              <a:t>S1S0</a:t>
            </a:r>
            <a:r>
              <a:rPr lang="zh-CN" altLang="en-US" sz="2400" b="1" dirty="0">
                <a:solidFill>
                  <a:srgbClr val="002060"/>
                </a:solidFill>
                <a:ea typeface="黑体" pitchFamily="2" charset="-122"/>
              </a:rPr>
              <a:t>接成左移形式</a:t>
            </a:r>
          </a:p>
        </p:txBody>
      </p:sp>
      <p:sp>
        <p:nvSpPr>
          <p:cNvPr id="215089" name="Text Box 49"/>
          <p:cNvSpPr txBox="1">
            <a:spLocks noChangeArrowheads="1"/>
          </p:cNvSpPr>
          <p:nvPr/>
        </p:nvSpPr>
        <p:spPr bwMode="auto">
          <a:xfrm>
            <a:off x="304800" y="3971503"/>
            <a:ext cx="3190297"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zh-CN" altLang="en-US" sz="2400" b="1" dirty="0">
                <a:solidFill>
                  <a:schemeClr val="hlink"/>
                </a:solidFill>
                <a:latin typeface="Tahoma" pitchFamily="34" charset="0"/>
                <a:ea typeface="黑体" pitchFamily="2" charset="-122"/>
              </a:rPr>
              <a:t>自校正改进：</a:t>
            </a:r>
          </a:p>
          <a:p>
            <a:pPr>
              <a:lnSpc>
                <a:spcPct val="140000"/>
              </a:lnSpc>
            </a:pPr>
            <a:r>
              <a:rPr lang="zh-CN" altLang="en-US" sz="2400" b="1" dirty="0">
                <a:solidFill>
                  <a:schemeClr val="hlink"/>
                </a:solidFill>
                <a:latin typeface="Tahoma" pitchFamily="34" charset="0"/>
                <a:ea typeface="黑体" pitchFamily="2" charset="-122"/>
              </a:rPr>
              <a:t>（法一）</a:t>
            </a:r>
          </a:p>
          <a:p>
            <a:pPr>
              <a:lnSpc>
                <a:spcPct val="140000"/>
              </a:lnSpc>
            </a:pPr>
            <a:r>
              <a:rPr lang="en-US" altLang="zh-CN" sz="2400" b="1" dirty="0" smtClean="0">
                <a:solidFill>
                  <a:schemeClr val="hlink"/>
                </a:solidFill>
                <a:latin typeface="Tahoma" pitchFamily="34" charset="0"/>
              </a:rPr>
              <a:t>LIN </a:t>
            </a:r>
            <a:r>
              <a:rPr lang="en-US" altLang="zh-CN" sz="2400" b="1" dirty="0">
                <a:solidFill>
                  <a:schemeClr val="hlink"/>
                </a:solidFill>
                <a:latin typeface="Tahoma" pitchFamily="34" charset="0"/>
              </a:rPr>
              <a:t>= Q3’ + Q2’·</a:t>
            </a:r>
            <a:r>
              <a:rPr lang="en-US" altLang="zh-CN" sz="2400" b="1" dirty="0" smtClean="0">
                <a:solidFill>
                  <a:schemeClr val="hlink"/>
                </a:solidFill>
                <a:latin typeface="Tahoma" pitchFamily="34" charset="0"/>
              </a:rPr>
              <a:t>Q0</a:t>
            </a:r>
            <a:endParaRPr lang="en-US" altLang="zh-CN" sz="2400" b="1" dirty="0">
              <a:solidFill>
                <a:schemeClr val="hlink"/>
              </a:solidFill>
              <a:latin typeface="Tahoma" pitchFamily="34" charset="0"/>
            </a:endParaRPr>
          </a:p>
        </p:txBody>
      </p:sp>
      <p:grpSp>
        <p:nvGrpSpPr>
          <p:cNvPr id="215090" name="Group 50"/>
          <p:cNvGrpSpPr>
            <a:grpSpLocks/>
          </p:cNvGrpSpPr>
          <p:nvPr/>
        </p:nvGrpSpPr>
        <p:grpSpPr bwMode="auto">
          <a:xfrm>
            <a:off x="6248400" y="3714328"/>
            <a:ext cx="2286000" cy="1311275"/>
            <a:chOff x="3888" y="2352"/>
            <a:chExt cx="1440" cy="826"/>
          </a:xfrm>
        </p:grpSpPr>
        <p:sp>
          <p:nvSpPr>
            <p:cNvPr id="215091" name="Text Box 51"/>
            <p:cNvSpPr txBox="1">
              <a:spLocks noChangeArrowheads="1"/>
            </p:cNvSpPr>
            <p:nvPr/>
          </p:nvSpPr>
          <p:spPr bwMode="auto">
            <a:xfrm>
              <a:off x="4987" y="2352"/>
              <a:ext cx="341"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Q0</a:t>
              </a:r>
            </a:p>
            <a:p>
              <a:r>
                <a:rPr lang="en-US" altLang="zh-CN" sz="2000" b="1">
                  <a:latin typeface="Tahoma" pitchFamily="34" charset="0"/>
                </a:rPr>
                <a:t>Q1</a:t>
              </a:r>
            </a:p>
            <a:p>
              <a:r>
                <a:rPr lang="en-US" altLang="zh-CN" sz="2000" b="1">
                  <a:latin typeface="Tahoma" pitchFamily="34" charset="0"/>
                </a:rPr>
                <a:t>Q2</a:t>
              </a:r>
            </a:p>
            <a:p>
              <a:r>
                <a:rPr lang="en-US" altLang="zh-CN" sz="2000" b="1">
                  <a:latin typeface="Tahoma" pitchFamily="34" charset="0"/>
                </a:rPr>
                <a:t>Q3</a:t>
              </a:r>
              <a:endParaRPr lang="zh-CN" altLang="en-US" sz="2000" b="1">
                <a:latin typeface="Tahoma" pitchFamily="34" charset="0"/>
              </a:endParaRPr>
            </a:p>
          </p:txBody>
        </p:sp>
        <p:sp>
          <p:nvSpPr>
            <p:cNvPr id="215092" name="Line 52"/>
            <p:cNvSpPr>
              <a:spLocks noChangeShapeType="1"/>
            </p:cNvSpPr>
            <p:nvPr/>
          </p:nvSpPr>
          <p:spPr bwMode="auto">
            <a:xfrm>
              <a:off x="3888" y="2496"/>
              <a:ext cx="11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93" name="Line 53"/>
            <p:cNvSpPr>
              <a:spLocks noChangeShapeType="1"/>
            </p:cNvSpPr>
            <p:nvPr/>
          </p:nvSpPr>
          <p:spPr bwMode="auto">
            <a:xfrm>
              <a:off x="3888" y="2688"/>
              <a:ext cx="11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94" name="Line 54"/>
            <p:cNvSpPr>
              <a:spLocks noChangeShapeType="1"/>
            </p:cNvSpPr>
            <p:nvPr/>
          </p:nvSpPr>
          <p:spPr bwMode="auto">
            <a:xfrm>
              <a:off x="3888" y="2880"/>
              <a:ext cx="11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95" name="Line 55"/>
            <p:cNvSpPr>
              <a:spLocks noChangeShapeType="1"/>
            </p:cNvSpPr>
            <p:nvPr/>
          </p:nvSpPr>
          <p:spPr bwMode="auto">
            <a:xfrm>
              <a:off x="3888" y="3072"/>
              <a:ext cx="11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15096" name="Group 56"/>
          <p:cNvGrpSpPr>
            <a:grpSpLocks/>
          </p:cNvGrpSpPr>
          <p:nvPr/>
        </p:nvGrpSpPr>
        <p:grpSpPr bwMode="auto">
          <a:xfrm>
            <a:off x="3581400" y="3638128"/>
            <a:ext cx="3886200" cy="2743200"/>
            <a:chOff x="2208" y="2304"/>
            <a:chExt cx="2448" cy="1728"/>
          </a:xfrm>
        </p:grpSpPr>
        <p:grpSp>
          <p:nvGrpSpPr>
            <p:cNvPr id="215097" name="Group 57"/>
            <p:cNvGrpSpPr>
              <a:grpSpLocks/>
            </p:cNvGrpSpPr>
            <p:nvPr/>
          </p:nvGrpSpPr>
          <p:grpSpPr bwMode="auto">
            <a:xfrm flipH="1">
              <a:off x="3216" y="3552"/>
              <a:ext cx="768" cy="288"/>
              <a:chOff x="4128" y="3264"/>
              <a:chExt cx="768" cy="288"/>
            </a:xfrm>
          </p:grpSpPr>
          <p:sp>
            <p:nvSpPr>
              <p:cNvPr id="215098" name="Arc 58"/>
              <p:cNvSpPr>
                <a:spLocks/>
              </p:cNvSpPr>
              <p:nvPr/>
            </p:nvSpPr>
            <p:spPr bwMode="auto">
              <a:xfrm>
                <a:off x="4495" y="3264"/>
                <a:ext cx="161" cy="288"/>
              </a:xfrm>
              <a:custGeom>
                <a:avLst/>
                <a:gdLst>
                  <a:gd name="G0" fmla="+- 1947 0 0"/>
                  <a:gd name="G1" fmla="+- 21600 0 0"/>
                  <a:gd name="G2" fmla="+- 21600 0 0"/>
                  <a:gd name="T0" fmla="*/ 1947 w 23547"/>
                  <a:gd name="T1" fmla="*/ 0 h 43200"/>
                  <a:gd name="T2" fmla="*/ 0 w 23547"/>
                  <a:gd name="T3" fmla="*/ 43112 h 43200"/>
                  <a:gd name="T4" fmla="*/ 1947 w 23547"/>
                  <a:gd name="T5" fmla="*/ 21600 h 43200"/>
                </a:gdLst>
                <a:ahLst/>
                <a:cxnLst>
                  <a:cxn ang="0">
                    <a:pos x="T0" y="T1"/>
                  </a:cxn>
                  <a:cxn ang="0">
                    <a:pos x="T2" y="T3"/>
                  </a:cxn>
                  <a:cxn ang="0">
                    <a:pos x="T4" y="T5"/>
                  </a:cxn>
                </a:cxnLst>
                <a:rect l="0" t="0" r="r" b="b"/>
                <a:pathLst>
                  <a:path w="23547" h="43200" fill="none" extrusionOk="0">
                    <a:moveTo>
                      <a:pt x="1946" y="0"/>
                    </a:moveTo>
                    <a:cubicBezTo>
                      <a:pt x="13876" y="0"/>
                      <a:pt x="23547" y="9670"/>
                      <a:pt x="23547" y="21600"/>
                    </a:cubicBezTo>
                    <a:cubicBezTo>
                      <a:pt x="23547" y="33529"/>
                      <a:pt x="13876" y="43200"/>
                      <a:pt x="1947" y="43200"/>
                    </a:cubicBezTo>
                    <a:cubicBezTo>
                      <a:pt x="1297" y="43200"/>
                      <a:pt x="647" y="43170"/>
                      <a:pt x="-1" y="43112"/>
                    </a:cubicBezTo>
                  </a:path>
                  <a:path w="23547" h="43200" stroke="0" extrusionOk="0">
                    <a:moveTo>
                      <a:pt x="1946" y="0"/>
                    </a:moveTo>
                    <a:cubicBezTo>
                      <a:pt x="13876" y="0"/>
                      <a:pt x="23547" y="9670"/>
                      <a:pt x="23547" y="21600"/>
                    </a:cubicBezTo>
                    <a:cubicBezTo>
                      <a:pt x="23547" y="33529"/>
                      <a:pt x="13876" y="43200"/>
                      <a:pt x="1947" y="43200"/>
                    </a:cubicBezTo>
                    <a:cubicBezTo>
                      <a:pt x="1297" y="43200"/>
                      <a:pt x="647" y="43170"/>
                      <a:pt x="-1" y="43112"/>
                    </a:cubicBezTo>
                    <a:lnTo>
                      <a:pt x="1947" y="21600"/>
                    </a:lnTo>
                    <a:close/>
                  </a:path>
                </a:pathLst>
              </a:cu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99" name="Line 59"/>
              <p:cNvSpPr>
                <a:spLocks noChangeShapeType="1"/>
              </p:cNvSpPr>
              <p:nvPr/>
            </p:nvSpPr>
            <p:spPr bwMode="auto">
              <a:xfrm flipH="1">
                <a:off x="4320" y="3264"/>
                <a:ext cx="19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00" name="Line 60"/>
              <p:cNvSpPr>
                <a:spLocks noChangeShapeType="1"/>
              </p:cNvSpPr>
              <p:nvPr/>
            </p:nvSpPr>
            <p:spPr bwMode="auto">
              <a:xfrm flipH="1">
                <a:off x="4320" y="3552"/>
                <a:ext cx="19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01" name="Line 61"/>
              <p:cNvSpPr>
                <a:spLocks noChangeShapeType="1"/>
              </p:cNvSpPr>
              <p:nvPr/>
            </p:nvSpPr>
            <p:spPr bwMode="auto">
              <a:xfrm>
                <a:off x="4320" y="3264"/>
                <a:ext cx="0" cy="288"/>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02" name="Oval 62"/>
              <p:cNvSpPr>
                <a:spLocks noChangeArrowheads="1"/>
              </p:cNvSpPr>
              <p:nvPr/>
            </p:nvSpPr>
            <p:spPr bwMode="auto">
              <a:xfrm>
                <a:off x="4656" y="3360"/>
                <a:ext cx="96" cy="96"/>
              </a:xfrm>
              <a:prstGeom prst="ellipse">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03" name="Line 63"/>
              <p:cNvSpPr>
                <a:spLocks noChangeShapeType="1"/>
              </p:cNvSpPr>
              <p:nvPr/>
            </p:nvSpPr>
            <p:spPr bwMode="auto">
              <a:xfrm>
                <a:off x="4128" y="3312"/>
                <a:ext cx="19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04" name="Line 64"/>
              <p:cNvSpPr>
                <a:spLocks noChangeShapeType="1"/>
              </p:cNvSpPr>
              <p:nvPr/>
            </p:nvSpPr>
            <p:spPr bwMode="auto">
              <a:xfrm>
                <a:off x="4128" y="3504"/>
                <a:ext cx="19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05" name="Line 65"/>
              <p:cNvSpPr>
                <a:spLocks noChangeShapeType="1"/>
              </p:cNvSpPr>
              <p:nvPr/>
            </p:nvSpPr>
            <p:spPr bwMode="auto">
              <a:xfrm>
                <a:off x="4752" y="3408"/>
                <a:ext cx="144"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15106" name="Group 66"/>
            <p:cNvGrpSpPr>
              <a:grpSpLocks/>
            </p:cNvGrpSpPr>
            <p:nvPr/>
          </p:nvGrpSpPr>
          <p:grpSpPr bwMode="auto">
            <a:xfrm>
              <a:off x="3984" y="3670"/>
              <a:ext cx="240" cy="240"/>
              <a:chOff x="3072" y="3792"/>
              <a:chExt cx="336" cy="288"/>
            </a:xfrm>
          </p:grpSpPr>
          <p:sp>
            <p:nvSpPr>
              <p:cNvPr id="215107" name="AutoShape 67"/>
              <p:cNvSpPr>
                <a:spLocks noChangeArrowheads="1"/>
              </p:cNvSpPr>
              <p:nvPr/>
            </p:nvSpPr>
            <p:spPr bwMode="auto">
              <a:xfrm rot="-5400000">
                <a:off x="3144" y="3816"/>
                <a:ext cx="288" cy="240"/>
              </a:xfrm>
              <a:prstGeom prst="triangle">
                <a:avLst>
                  <a:gd name="adj" fmla="val 50000"/>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08" name="Oval 68"/>
              <p:cNvSpPr>
                <a:spLocks noChangeArrowheads="1"/>
              </p:cNvSpPr>
              <p:nvPr/>
            </p:nvSpPr>
            <p:spPr bwMode="auto">
              <a:xfrm>
                <a:off x="3072" y="3888"/>
                <a:ext cx="96" cy="96"/>
              </a:xfrm>
              <a:prstGeom prst="ellipse">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5109" name="Line 69"/>
            <p:cNvSpPr>
              <a:spLocks noChangeShapeType="1"/>
            </p:cNvSpPr>
            <p:nvPr/>
          </p:nvSpPr>
          <p:spPr bwMode="auto">
            <a:xfrm flipH="1">
              <a:off x="3984" y="2496"/>
              <a:ext cx="34" cy="1104"/>
            </a:xfrm>
            <a:prstGeom prst="line">
              <a:avLst/>
            </a:prstGeom>
            <a:noFill/>
            <a:ln w="28575">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10" name="Line 70"/>
            <p:cNvSpPr>
              <a:spLocks noChangeShapeType="1"/>
            </p:cNvSpPr>
            <p:nvPr/>
          </p:nvSpPr>
          <p:spPr bwMode="auto">
            <a:xfrm>
              <a:off x="2976" y="4032"/>
              <a:ext cx="1680"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11" name="Line 71"/>
            <p:cNvSpPr>
              <a:spLocks noChangeShapeType="1"/>
            </p:cNvSpPr>
            <p:nvPr/>
          </p:nvSpPr>
          <p:spPr bwMode="auto">
            <a:xfrm>
              <a:off x="2208" y="2304"/>
              <a:ext cx="0" cy="1488"/>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12" name="Line 72"/>
            <p:cNvSpPr>
              <a:spLocks noChangeShapeType="1"/>
            </p:cNvSpPr>
            <p:nvPr/>
          </p:nvSpPr>
          <p:spPr bwMode="auto">
            <a:xfrm>
              <a:off x="2208" y="2304"/>
              <a:ext cx="240"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13" name="Line 73"/>
            <p:cNvSpPr>
              <a:spLocks noChangeShapeType="1"/>
            </p:cNvSpPr>
            <p:nvPr/>
          </p:nvSpPr>
          <p:spPr bwMode="auto">
            <a:xfrm>
              <a:off x="4416" y="2880"/>
              <a:ext cx="0" cy="912"/>
            </a:xfrm>
            <a:prstGeom prst="line">
              <a:avLst/>
            </a:prstGeom>
            <a:noFill/>
            <a:ln w="28575">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14" name="Line 74"/>
            <p:cNvSpPr>
              <a:spLocks noChangeShapeType="1"/>
            </p:cNvSpPr>
            <p:nvPr/>
          </p:nvSpPr>
          <p:spPr bwMode="auto">
            <a:xfrm>
              <a:off x="4224" y="3792"/>
              <a:ext cx="19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15115" name="Group 75"/>
            <p:cNvGrpSpPr>
              <a:grpSpLocks/>
            </p:cNvGrpSpPr>
            <p:nvPr/>
          </p:nvGrpSpPr>
          <p:grpSpPr bwMode="auto">
            <a:xfrm flipH="1">
              <a:off x="2208" y="3648"/>
              <a:ext cx="768" cy="288"/>
              <a:chOff x="4128" y="3264"/>
              <a:chExt cx="768" cy="288"/>
            </a:xfrm>
          </p:grpSpPr>
          <p:sp>
            <p:nvSpPr>
              <p:cNvPr id="215116" name="Arc 76"/>
              <p:cNvSpPr>
                <a:spLocks/>
              </p:cNvSpPr>
              <p:nvPr/>
            </p:nvSpPr>
            <p:spPr bwMode="auto">
              <a:xfrm>
                <a:off x="4495" y="3264"/>
                <a:ext cx="161" cy="288"/>
              </a:xfrm>
              <a:custGeom>
                <a:avLst/>
                <a:gdLst>
                  <a:gd name="G0" fmla="+- 1947 0 0"/>
                  <a:gd name="G1" fmla="+- 21600 0 0"/>
                  <a:gd name="G2" fmla="+- 21600 0 0"/>
                  <a:gd name="T0" fmla="*/ 1947 w 23547"/>
                  <a:gd name="T1" fmla="*/ 0 h 43200"/>
                  <a:gd name="T2" fmla="*/ 0 w 23547"/>
                  <a:gd name="T3" fmla="*/ 43112 h 43200"/>
                  <a:gd name="T4" fmla="*/ 1947 w 23547"/>
                  <a:gd name="T5" fmla="*/ 21600 h 43200"/>
                </a:gdLst>
                <a:ahLst/>
                <a:cxnLst>
                  <a:cxn ang="0">
                    <a:pos x="T0" y="T1"/>
                  </a:cxn>
                  <a:cxn ang="0">
                    <a:pos x="T2" y="T3"/>
                  </a:cxn>
                  <a:cxn ang="0">
                    <a:pos x="T4" y="T5"/>
                  </a:cxn>
                </a:cxnLst>
                <a:rect l="0" t="0" r="r" b="b"/>
                <a:pathLst>
                  <a:path w="23547" h="43200" fill="none" extrusionOk="0">
                    <a:moveTo>
                      <a:pt x="1946" y="0"/>
                    </a:moveTo>
                    <a:cubicBezTo>
                      <a:pt x="13876" y="0"/>
                      <a:pt x="23547" y="9670"/>
                      <a:pt x="23547" y="21600"/>
                    </a:cubicBezTo>
                    <a:cubicBezTo>
                      <a:pt x="23547" y="33529"/>
                      <a:pt x="13876" y="43200"/>
                      <a:pt x="1947" y="43200"/>
                    </a:cubicBezTo>
                    <a:cubicBezTo>
                      <a:pt x="1297" y="43200"/>
                      <a:pt x="647" y="43170"/>
                      <a:pt x="-1" y="43112"/>
                    </a:cubicBezTo>
                  </a:path>
                  <a:path w="23547" h="43200" stroke="0" extrusionOk="0">
                    <a:moveTo>
                      <a:pt x="1946" y="0"/>
                    </a:moveTo>
                    <a:cubicBezTo>
                      <a:pt x="13876" y="0"/>
                      <a:pt x="23547" y="9670"/>
                      <a:pt x="23547" y="21600"/>
                    </a:cubicBezTo>
                    <a:cubicBezTo>
                      <a:pt x="23547" y="33529"/>
                      <a:pt x="13876" y="43200"/>
                      <a:pt x="1947" y="43200"/>
                    </a:cubicBezTo>
                    <a:cubicBezTo>
                      <a:pt x="1297" y="43200"/>
                      <a:pt x="647" y="43170"/>
                      <a:pt x="-1" y="43112"/>
                    </a:cubicBezTo>
                    <a:lnTo>
                      <a:pt x="1947" y="21600"/>
                    </a:lnTo>
                    <a:close/>
                  </a:path>
                </a:pathLst>
              </a:cu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17" name="Line 77"/>
              <p:cNvSpPr>
                <a:spLocks noChangeShapeType="1"/>
              </p:cNvSpPr>
              <p:nvPr/>
            </p:nvSpPr>
            <p:spPr bwMode="auto">
              <a:xfrm flipH="1">
                <a:off x="4320" y="3264"/>
                <a:ext cx="19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18" name="Line 78"/>
              <p:cNvSpPr>
                <a:spLocks noChangeShapeType="1"/>
              </p:cNvSpPr>
              <p:nvPr/>
            </p:nvSpPr>
            <p:spPr bwMode="auto">
              <a:xfrm flipH="1">
                <a:off x="4320" y="3552"/>
                <a:ext cx="19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19" name="Line 79"/>
              <p:cNvSpPr>
                <a:spLocks noChangeShapeType="1"/>
              </p:cNvSpPr>
              <p:nvPr/>
            </p:nvSpPr>
            <p:spPr bwMode="auto">
              <a:xfrm>
                <a:off x="4320" y="3264"/>
                <a:ext cx="0" cy="288"/>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20" name="Oval 80"/>
              <p:cNvSpPr>
                <a:spLocks noChangeArrowheads="1"/>
              </p:cNvSpPr>
              <p:nvPr/>
            </p:nvSpPr>
            <p:spPr bwMode="auto">
              <a:xfrm>
                <a:off x="4656" y="3360"/>
                <a:ext cx="96" cy="96"/>
              </a:xfrm>
              <a:prstGeom prst="ellipse">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21" name="Line 81"/>
              <p:cNvSpPr>
                <a:spLocks noChangeShapeType="1"/>
              </p:cNvSpPr>
              <p:nvPr/>
            </p:nvSpPr>
            <p:spPr bwMode="auto">
              <a:xfrm>
                <a:off x="4128" y="3312"/>
                <a:ext cx="19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22" name="Line 82"/>
              <p:cNvSpPr>
                <a:spLocks noChangeShapeType="1"/>
              </p:cNvSpPr>
              <p:nvPr/>
            </p:nvSpPr>
            <p:spPr bwMode="auto">
              <a:xfrm>
                <a:off x="4128" y="3504"/>
                <a:ext cx="19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23" name="Line 83"/>
              <p:cNvSpPr>
                <a:spLocks noChangeShapeType="1"/>
              </p:cNvSpPr>
              <p:nvPr/>
            </p:nvSpPr>
            <p:spPr bwMode="auto">
              <a:xfrm>
                <a:off x="4752" y="3408"/>
                <a:ext cx="144"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5124" name="Line 84"/>
            <p:cNvSpPr>
              <a:spLocks noChangeShapeType="1"/>
            </p:cNvSpPr>
            <p:nvPr/>
          </p:nvSpPr>
          <p:spPr bwMode="auto">
            <a:xfrm>
              <a:off x="4656" y="3072"/>
              <a:ext cx="0" cy="960"/>
            </a:xfrm>
            <a:prstGeom prst="line">
              <a:avLst/>
            </a:prstGeom>
            <a:noFill/>
            <a:ln w="28575">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25" name="Line 85"/>
            <p:cNvSpPr>
              <a:spLocks noChangeShapeType="1"/>
            </p:cNvSpPr>
            <p:nvPr/>
          </p:nvSpPr>
          <p:spPr bwMode="auto">
            <a:xfrm>
              <a:off x="2976" y="3888"/>
              <a:ext cx="0" cy="144"/>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26" name="Line 86"/>
            <p:cNvSpPr>
              <a:spLocks noChangeShapeType="1"/>
            </p:cNvSpPr>
            <p:nvPr/>
          </p:nvSpPr>
          <p:spPr bwMode="auto">
            <a:xfrm>
              <a:off x="2976" y="3696"/>
              <a:ext cx="240"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 name="日期占位符 1"/>
          <p:cNvSpPr>
            <a:spLocks noGrp="1"/>
          </p:cNvSpPr>
          <p:nvPr>
            <p:ph type="dt" sz="half" idx="10"/>
          </p:nvPr>
        </p:nvSpPr>
        <p:spPr/>
        <p:txBody>
          <a:bodyPr/>
          <a:lstStyle/>
          <a:p>
            <a:pPr>
              <a:defRPr/>
            </a:pPr>
            <a:fld id="{285FAF7E-0A9A-48F6-934E-B3ACF3D67FBD}"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21</a:t>
            </a:fld>
            <a:endParaRPr lang="en-US" altLang="zh-CN"/>
          </a:p>
        </p:txBody>
      </p:sp>
    </p:spTree>
    <p:extLst>
      <p:ext uri="{BB962C8B-B14F-4D97-AF65-F5344CB8AC3E}">
        <p14:creationId xmlns:p14="http://schemas.microsoft.com/office/powerpoint/2010/main" val="636370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5043"/>
                                        </p:tgtEl>
                                        <p:attrNameLst>
                                          <p:attrName>style.visibility</p:attrName>
                                        </p:attrNameLst>
                                      </p:cBhvr>
                                      <p:to>
                                        <p:strVal val="visible"/>
                                      </p:to>
                                    </p:set>
                                    <p:animEffect transition="in" filter="blinds(horizontal)">
                                      <p:cBhvr>
                                        <p:cTn id="7" dur="500"/>
                                        <p:tgtEl>
                                          <p:spTgt spid="2150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15083"/>
                                        </p:tgtEl>
                                        <p:attrNameLst>
                                          <p:attrName>style.visibility</p:attrName>
                                        </p:attrNameLst>
                                      </p:cBhvr>
                                      <p:to>
                                        <p:strVal val="visible"/>
                                      </p:to>
                                    </p:set>
                                    <p:animEffect transition="in" filter="wipe(left)">
                                      <p:cBhvr>
                                        <p:cTn id="12" dur="500"/>
                                        <p:tgtEl>
                                          <p:spTgt spid="2150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5088"/>
                                        </p:tgtEl>
                                        <p:attrNameLst>
                                          <p:attrName>style.visibility</p:attrName>
                                        </p:attrNameLst>
                                      </p:cBhvr>
                                      <p:to>
                                        <p:strVal val="visible"/>
                                      </p:to>
                                    </p:set>
                                    <p:animEffect transition="in" filter="blinds(horizontal)">
                                      <p:cBhvr>
                                        <p:cTn id="17" dur="500"/>
                                        <p:tgtEl>
                                          <p:spTgt spid="215088"/>
                                        </p:tgtEl>
                                      </p:cBhvr>
                                    </p:animEffect>
                                  </p:childTnLst>
                                </p:cTn>
                              </p:par>
                            </p:childTnLst>
                          </p:cTn>
                        </p:par>
                        <p:par>
                          <p:cTn id="18" fill="hold" nodeType="afterGroup">
                            <p:stCondLst>
                              <p:cond delay="500"/>
                            </p:stCondLst>
                            <p:childTnLst>
                              <p:par>
                                <p:cTn id="19" presetID="3" presetClass="entr" presetSubtype="10" fill="hold" nodeType="afterEffect">
                                  <p:stCondLst>
                                    <p:cond delay="0"/>
                                  </p:stCondLst>
                                  <p:childTnLst>
                                    <p:set>
                                      <p:cBhvr>
                                        <p:cTn id="20" dur="1" fill="hold">
                                          <p:stCondLst>
                                            <p:cond delay="0"/>
                                          </p:stCondLst>
                                        </p:cTn>
                                        <p:tgtEl>
                                          <p:spTgt spid="215072"/>
                                        </p:tgtEl>
                                        <p:attrNameLst>
                                          <p:attrName>style.visibility</p:attrName>
                                        </p:attrNameLst>
                                      </p:cBhvr>
                                      <p:to>
                                        <p:strVal val="visible"/>
                                      </p:to>
                                    </p:set>
                                    <p:animEffect transition="in" filter="blinds(horizontal)">
                                      <p:cBhvr>
                                        <p:cTn id="21" dur="500"/>
                                        <p:tgtEl>
                                          <p:spTgt spid="215072"/>
                                        </p:tgtEl>
                                      </p:cBhvr>
                                    </p:animEffect>
                                  </p:childTnLst>
                                </p:cTn>
                              </p:par>
                            </p:childTnLst>
                          </p:cTn>
                        </p:par>
                        <p:par>
                          <p:cTn id="22" fill="hold" nodeType="afterGroup">
                            <p:stCondLst>
                              <p:cond delay="1000"/>
                            </p:stCondLst>
                            <p:childTnLst>
                              <p:par>
                                <p:cTn id="23" presetID="3" presetClass="entr" presetSubtype="10" fill="hold" nodeType="afterEffect">
                                  <p:stCondLst>
                                    <p:cond delay="0"/>
                                  </p:stCondLst>
                                  <p:childTnLst>
                                    <p:set>
                                      <p:cBhvr>
                                        <p:cTn id="24" dur="1" fill="hold">
                                          <p:stCondLst>
                                            <p:cond delay="0"/>
                                          </p:stCondLst>
                                        </p:cTn>
                                        <p:tgtEl>
                                          <p:spTgt spid="215079"/>
                                        </p:tgtEl>
                                        <p:attrNameLst>
                                          <p:attrName>style.visibility</p:attrName>
                                        </p:attrNameLst>
                                      </p:cBhvr>
                                      <p:to>
                                        <p:strVal val="visible"/>
                                      </p:to>
                                    </p:set>
                                    <p:animEffect transition="in" filter="blinds(horizontal)">
                                      <p:cBhvr>
                                        <p:cTn id="25" dur="500"/>
                                        <p:tgtEl>
                                          <p:spTgt spid="21507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215090"/>
                                        </p:tgtEl>
                                        <p:attrNameLst>
                                          <p:attrName>style.visibility</p:attrName>
                                        </p:attrNameLst>
                                      </p:cBhvr>
                                      <p:to>
                                        <p:strVal val="visible"/>
                                      </p:to>
                                    </p:set>
                                    <p:animEffect transition="in" filter="blinds(horizontal)">
                                      <p:cBhvr>
                                        <p:cTn id="30" dur="500"/>
                                        <p:tgtEl>
                                          <p:spTgt spid="21509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215064"/>
                                        </p:tgtEl>
                                        <p:attrNameLst>
                                          <p:attrName>style.visibility</p:attrName>
                                        </p:attrNameLst>
                                      </p:cBhvr>
                                      <p:to>
                                        <p:strVal val="visible"/>
                                      </p:to>
                                    </p:set>
                                    <p:animEffect transition="in" filter="blinds(horizontal)">
                                      <p:cBhvr>
                                        <p:cTn id="35" dur="500"/>
                                        <p:tgtEl>
                                          <p:spTgt spid="215064"/>
                                        </p:tgtEl>
                                      </p:cBhvr>
                                    </p:animEffect>
                                  </p:childTnLst>
                                  <p:subTnLst>
                                    <p:set>
                                      <p:cBhvr override="childStyle">
                                        <p:cTn dur="1" fill="hold" display="0" masterRel="nextClick" afterEffect="1"/>
                                        <p:tgtEl>
                                          <p:spTgt spid="215064"/>
                                        </p:tgtEl>
                                        <p:attrNameLst>
                                          <p:attrName>style.visibility</p:attrName>
                                        </p:attrNameLst>
                                      </p:cBhvr>
                                      <p:to>
                                        <p:strVal val="hidden"/>
                                      </p:to>
                                    </p:set>
                                  </p:sub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15089"/>
                                        </p:tgtEl>
                                        <p:attrNameLst>
                                          <p:attrName>style.visibility</p:attrName>
                                        </p:attrNameLst>
                                      </p:cBhvr>
                                      <p:to>
                                        <p:strVal val="visible"/>
                                      </p:to>
                                    </p:set>
                                    <p:animEffect transition="in" filter="blinds(horizontal)">
                                      <p:cBhvr>
                                        <p:cTn id="40" dur="500"/>
                                        <p:tgtEl>
                                          <p:spTgt spid="21508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215096"/>
                                        </p:tgtEl>
                                        <p:attrNameLst>
                                          <p:attrName>style.visibility</p:attrName>
                                        </p:attrNameLst>
                                      </p:cBhvr>
                                      <p:to>
                                        <p:strVal val="visible"/>
                                      </p:to>
                                    </p:set>
                                    <p:animEffect transition="in" filter="blinds(horizontal)">
                                      <p:cBhvr>
                                        <p:cTn id="45" dur="500"/>
                                        <p:tgtEl>
                                          <p:spTgt spid="215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8" grpId="0" autoUpdateAnimBg="0"/>
      <p:bldP spid="21508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ChangeArrowheads="1"/>
          </p:cNvSpPr>
          <p:nvPr/>
        </p:nvSpPr>
        <p:spPr bwMode="auto">
          <a:xfrm>
            <a:off x="1043608" y="228600"/>
            <a:ext cx="745269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3200" b="1" dirty="0" smtClean="0">
                <a:solidFill>
                  <a:schemeClr val="tx2"/>
                </a:solidFill>
                <a:latin typeface="华文新魏" pitchFamily="2" charset="-122"/>
                <a:ea typeface="华文新魏" pitchFamily="2" charset="-122"/>
              </a:rPr>
              <a:t>利用74</a:t>
            </a:r>
            <a:r>
              <a:rPr lang="en-US" altLang="zh-CN" sz="3200" b="1" dirty="0">
                <a:solidFill>
                  <a:schemeClr val="tx2"/>
                </a:solidFill>
                <a:latin typeface="华文新魏" pitchFamily="2" charset="-122"/>
                <a:ea typeface="华文新魏" pitchFamily="2" charset="-122"/>
              </a:rPr>
              <a:t>x194</a:t>
            </a:r>
            <a:r>
              <a:rPr lang="zh-CN" altLang="en-US" sz="3200" b="1" dirty="0">
                <a:solidFill>
                  <a:schemeClr val="tx2"/>
                </a:solidFill>
                <a:latin typeface="华文新魏" pitchFamily="2" charset="-122"/>
                <a:ea typeface="华文新魏" pitchFamily="2" charset="-122"/>
              </a:rPr>
              <a:t>实现扭环计数器</a:t>
            </a:r>
          </a:p>
        </p:txBody>
      </p:sp>
      <p:grpSp>
        <p:nvGrpSpPr>
          <p:cNvPr id="216067" name="Group 3"/>
          <p:cNvGrpSpPr>
            <a:grpSpLocks/>
          </p:cNvGrpSpPr>
          <p:nvPr/>
        </p:nvGrpSpPr>
        <p:grpSpPr bwMode="auto">
          <a:xfrm>
            <a:off x="4335463" y="1648544"/>
            <a:ext cx="2286000" cy="3657600"/>
            <a:chOff x="4128" y="912"/>
            <a:chExt cx="1440" cy="2304"/>
          </a:xfrm>
        </p:grpSpPr>
        <p:sp>
          <p:nvSpPr>
            <p:cNvPr id="216068" name="Rectangle 4"/>
            <p:cNvSpPr>
              <a:spLocks noChangeArrowheads="1"/>
            </p:cNvSpPr>
            <p:nvPr/>
          </p:nvSpPr>
          <p:spPr bwMode="auto">
            <a:xfrm>
              <a:off x="4368" y="1200"/>
              <a:ext cx="960" cy="201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lstStyle/>
            <a:p>
              <a:pPr>
                <a:lnSpc>
                  <a:spcPct val="110000"/>
                </a:lnSpc>
              </a:pPr>
              <a:r>
                <a:rPr lang="en-US" altLang="zh-CN" sz="2000" b="1">
                  <a:latin typeface="Tahoma" pitchFamily="34" charset="0"/>
                </a:rPr>
                <a:t>  CLK</a:t>
              </a:r>
            </a:p>
            <a:p>
              <a:r>
                <a:rPr lang="en-US" altLang="zh-CN" sz="2000" b="1">
                  <a:latin typeface="Tahoma" pitchFamily="34" charset="0"/>
                </a:rPr>
                <a:t>CLR</a:t>
              </a:r>
            </a:p>
            <a:p>
              <a:r>
                <a:rPr lang="en-US" altLang="zh-CN" sz="2000" b="1">
                  <a:latin typeface="Tahoma" pitchFamily="34" charset="0"/>
                </a:rPr>
                <a:t>S1</a:t>
              </a:r>
            </a:p>
            <a:p>
              <a:r>
                <a:rPr lang="en-US" altLang="zh-CN" sz="2000" b="1">
                  <a:latin typeface="Tahoma" pitchFamily="34" charset="0"/>
                </a:rPr>
                <a:t>S0</a:t>
              </a:r>
            </a:p>
            <a:p>
              <a:r>
                <a:rPr lang="en-US" altLang="zh-CN" sz="2000" b="1">
                  <a:latin typeface="Tahoma" pitchFamily="34" charset="0"/>
                </a:rPr>
                <a:t>LIN</a:t>
              </a:r>
            </a:p>
            <a:p>
              <a:r>
                <a:rPr lang="en-US" altLang="zh-CN" sz="2000" b="1">
                  <a:latin typeface="Tahoma" pitchFamily="34" charset="0"/>
                </a:rPr>
                <a:t>D          </a:t>
              </a:r>
              <a:r>
                <a:rPr lang="en-US" altLang="zh-CN" sz="2000" b="1" baseline="-25000">
                  <a:latin typeface="Tahoma" pitchFamily="34" charset="0"/>
                </a:rPr>
                <a:t> </a:t>
              </a:r>
              <a:r>
                <a:rPr lang="en-US" altLang="zh-CN" sz="2000" b="1">
                  <a:latin typeface="Tahoma" pitchFamily="34" charset="0"/>
                </a:rPr>
                <a:t>QD</a:t>
              </a:r>
            </a:p>
            <a:p>
              <a:r>
                <a:rPr lang="en-US" altLang="zh-CN" sz="2000" b="1">
                  <a:latin typeface="Tahoma" pitchFamily="34" charset="0"/>
                </a:rPr>
                <a:t>C           QC</a:t>
              </a:r>
            </a:p>
            <a:p>
              <a:r>
                <a:rPr lang="en-US" altLang="zh-CN" sz="2000" b="1">
                  <a:latin typeface="Tahoma" pitchFamily="34" charset="0"/>
                </a:rPr>
                <a:t>B           QB</a:t>
              </a:r>
            </a:p>
            <a:p>
              <a:r>
                <a:rPr lang="en-US" altLang="zh-CN" sz="2000" b="1">
                  <a:latin typeface="Tahoma" pitchFamily="34" charset="0"/>
                </a:rPr>
                <a:t>A           QA</a:t>
              </a:r>
            </a:p>
            <a:p>
              <a:r>
                <a:rPr lang="en-US" altLang="zh-CN" sz="2000" b="1">
                  <a:latin typeface="Tahoma" pitchFamily="34" charset="0"/>
                </a:rPr>
                <a:t>RIN</a:t>
              </a:r>
            </a:p>
          </p:txBody>
        </p:sp>
        <p:sp>
          <p:nvSpPr>
            <p:cNvPr id="216069" name="Oval 5"/>
            <p:cNvSpPr>
              <a:spLocks noChangeArrowheads="1"/>
            </p:cNvSpPr>
            <p:nvPr/>
          </p:nvSpPr>
          <p:spPr bwMode="auto">
            <a:xfrm>
              <a:off x="4272" y="1488"/>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6070" name="Group 6"/>
            <p:cNvGrpSpPr>
              <a:grpSpLocks/>
            </p:cNvGrpSpPr>
            <p:nvPr/>
          </p:nvGrpSpPr>
          <p:grpSpPr bwMode="auto">
            <a:xfrm>
              <a:off x="4368" y="1296"/>
              <a:ext cx="96" cy="96"/>
              <a:chOff x="2880" y="2064"/>
              <a:chExt cx="96" cy="192"/>
            </a:xfrm>
          </p:grpSpPr>
          <p:sp>
            <p:nvSpPr>
              <p:cNvPr id="216071" name="Line 7"/>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072" name="Line 8"/>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6073" name="Line 9"/>
            <p:cNvSpPr>
              <a:spLocks noChangeShapeType="1"/>
            </p:cNvSpPr>
            <p:nvPr/>
          </p:nvSpPr>
          <p:spPr bwMode="auto">
            <a:xfrm>
              <a:off x="4128" y="1536"/>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074" name="Line 10"/>
            <p:cNvSpPr>
              <a:spLocks noChangeShapeType="1"/>
            </p:cNvSpPr>
            <p:nvPr/>
          </p:nvSpPr>
          <p:spPr bwMode="auto">
            <a:xfrm>
              <a:off x="4128" y="192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075" name="Line 11"/>
            <p:cNvSpPr>
              <a:spLocks noChangeShapeType="1"/>
            </p:cNvSpPr>
            <p:nvPr/>
          </p:nvSpPr>
          <p:spPr bwMode="auto">
            <a:xfrm>
              <a:off x="4128" y="172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076" name="Line 12"/>
            <p:cNvSpPr>
              <a:spLocks noChangeShapeType="1"/>
            </p:cNvSpPr>
            <p:nvPr/>
          </p:nvSpPr>
          <p:spPr bwMode="auto">
            <a:xfrm>
              <a:off x="4128" y="134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077" name="Line 13"/>
            <p:cNvSpPr>
              <a:spLocks noChangeShapeType="1"/>
            </p:cNvSpPr>
            <p:nvPr/>
          </p:nvSpPr>
          <p:spPr bwMode="auto">
            <a:xfrm>
              <a:off x="4128" y="23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078" name="Line 14"/>
            <p:cNvSpPr>
              <a:spLocks noChangeShapeType="1"/>
            </p:cNvSpPr>
            <p:nvPr/>
          </p:nvSpPr>
          <p:spPr bwMode="auto">
            <a:xfrm>
              <a:off x="4128" y="249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079" name="Line 15"/>
            <p:cNvSpPr>
              <a:spLocks noChangeShapeType="1"/>
            </p:cNvSpPr>
            <p:nvPr/>
          </p:nvSpPr>
          <p:spPr bwMode="auto">
            <a:xfrm>
              <a:off x="4128" y="268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080" name="Line 16"/>
            <p:cNvSpPr>
              <a:spLocks noChangeShapeType="1"/>
            </p:cNvSpPr>
            <p:nvPr/>
          </p:nvSpPr>
          <p:spPr bwMode="auto">
            <a:xfrm>
              <a:off x="4128" y="288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081" name="Text Box 17"/>
            <p:cNvSpPr txBox="1">
              <a:spLocks noChangeArrowheads="1"/>
            </p:cNvSpPr>
            <p:nvPr/>
          </p:nvSpPr>
          <p:spPr bwMode="auto">
            <a:xfrm>
              <a:off x="4482" y="912"/>
              <a:ext cx="7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Arial" charset="0"/>
                </a:rPr>
                <a:t>74</a:t>
              </a:r>
              <a:r>
                <a:rPr lang="en-US" altLang="zh-CN" b="1">
                  <a:latin typeface="Arial" charset="0"/>
                </a:rPr>
                <a:t>x194</a:t>
              </a:r>
            </a:p>
          </p:txBody>
        </p:sp>
        <p:sp>
          <p:nvSpPr>
            <p:cNvPr id="216082" name="Line 18"/>
            <p:cNvSpPr>
              <a:spLocks noChangeShapeType="1"/>
            </p:cNvSpPr>
            <p:nvPr/>
          </p:nvSpPr>
          <p:spPr bwMode="auto">
            <a:xfrm>
              <a:off x="4128" y="307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083" name="Line 19"/>
            <p:cNvSpPr>
              <a:spLocks noChangeShapeType="1"/>
            </p:cNvSpPr>
            <p:nvPr/>
          </p:nvSpPr>
          <p:spPr bwMode="auto">
            <a:xfrm>
              <a:off x="5328" y="23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084" name="Line 20"/>
            <p:cNvSpPr>
              <a:spLocks noChangeShapeType="1"/>
            </p:cNvSpPr>
            <p:nvPr/>
          </p:nvSpPr>
          <p:spPr bwMode="auto">
            <a:xfrm>
              <a:off x="5328" y="249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085" name="Line 21"/>
            <p:cNvSpPr>
              <a:spLocks noChangeShapeType="1"/>
            </p:cNvSpPr>
            <p:nvPr/>
          </p:nvSpPr>
          <p:spPr bwMode="auto">
            <a:xfrm>
              <a:off x="5328" y="268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086" name="Line 22"/>
            <p:cNvSpPr>
              <a:spLocks noChangeShapeType="1"/>
            </p:cNvSpPr>
            <p:nvPr/>
          </p:nvSpPr>
          <p:spPr bwMode="auto">
            <a:xfrm>
              <a:off x="5328" y="288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087" name="Line 23"/>
            <p:cNvSpPr>
              <a:spLocks noChangeShapeType="1"/>
            </p:cNvSpPr>
            <p:nvPr/>
          </p:nvSpPr>
          <p:spPr bwMode="auto">
            <a:xfrm>
              <a:off x="4128" y="211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16088" name="Group 24"/>
          <p:cNvGrpSpPr>
            <a:grpSpLocks/>
          </p:cNvGrpSpPr>
          <p:nvPr/>
        </p:nvGrpSpPr>
        <p:grpSpPr bwMode="auto">
          <a:xfrm>
            <a:off x="4030663" y="1038944"/>
            <a:ext cx="601662" cy="1905000"/>
            <a:chOff x="1872" y="720"/>
            <a:chExt cx="379" cy="1200"/>
          </a:xfrm>
        </p:grpSpPr>
        <p:grpSp>
          <p:nvGrpSpPr>
            <p:cNvPr id="216089" name="Group 25"/>
            <p:cNvGrpSpPr>
              <a:grpSpLocks/>
            </p:cNvGrpSpPr>
            <p:nvPr/>
          </p:nvGrpSpPr>
          <p:grpSpPr bwMode="auto">
            <a:xfrm>
              <a:off x="1968" y="1008"/>
              <a:ext cx="192" cy="912"/>
              <a:chOff x="1968" y="1008"/>
              <a:chExt cx="192" cy="912"/>
            </a:xfrm>
          </p:grpSpPr>
          <p:sp>
            <p:nvSpPr>
              <p:cNvPr id="216090" name="Line 26"/>
              <p:cNvSpPr>
                <a:spLocks noChangeShapeType="1"/>
              </p:cNvSpPr>
              <p:nvPr/>
            </p:nvSpPr>
            <p:spPr bwMode="auto">
              <a:xfrm>
                <a:off x="2064" y="1392"/>
                <a:ext cx="0" cy="528"/>
              </a:xfrm>
              <a:prstGeom prst="line">
                <a:avLst/>
              </a:prstGeom>
              <a:noFill/>
              <a:ln w="28575">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091" name="Rectangle 27"/>
              <p:cNvSpPr>
                <a:spLocks noChangeArrowheads="1"/>
              </p:cNvSpPr>
              <p:nvPr/>
            </p:nvSpPr>
            <p:spPr bwMode="auto">
              <a:xfrm>
                <a:off x="2016" y="1152"/>
                <a:ext cx="96" cy="240"/>
              </a:xfrm>
              <a:prstGeom prst="rect">
                <a:avLst/>
              </a:prstGeom>
              <a:noFill/>
              <a:ln w="2857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092" name="Line 28"/>
              <p:cNvSpPr>
                <a:spLocks noChangeShapeType="1"/>
              </p:cNvSpPr>
              <p:nvPr/>
            </p:nvSpPr>
            <p:spPr bwMode="auto">
              <a:xfrm flipV="1">
                <a:off x="2064" y="1008"/>
                <a:ext cx="0" cy="144"/>
              </a:xfrm>
              <a:prstGeom prst="line">
                <a:avLst/>
              </a:prstGeom>
              <a:noFill/>
              <a:ln w="28575">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093" name="Line 29"/>
              <p:cNvSpPr>
                <a:spLocks noChangeShapeType="1"/>
              </p:cNvSpPr>
              <p:nvPr/>
            </p:nvSpPr>
            <p:spPr bwMode="auto">
              <a:xfrm>
                <a:off x="1968" y="1008"/>
                <a:ext cx="192" cy="0"/>
              </a:xfrm>
              <a:prstGeom prst="line">
                <a:avLst/>
              </a:prstGeom>
              <a:noFill/>
              <a:ln w="28575">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6094" name="Text Box 30"/>
            <p:cNvSpPr txBox="1">
              <a:spLocks noChangeArrowheads="1"/>
            </p:cNvSpPr>
            <p:nvPr/>
          </p:nvSpPr>
          <p:spPr bwMode="auto">
            <a:xfrm>
              <a:off x="1872" y="720"/>
              <a:ext cx="379" cy="23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002060"/>
                  </a:solidFill>
                </a:rPr>
                <a:t>+5</a:t>
              </a:r>
              <a:r>
                <a:rPr lang="en-US" altLang="zh-CN" b="1" dirty="0">
                  <a:solidFill>
                    <a:srgbClr val="002060"/>
                  </a:solidFill>
                </a:rPr>
                <a:t>V</a:t>
              </a:r>
            </a:p>
          </p:txBody>
        </p:sp>
      </p:grpSp>
      <p:grpSp>
        <p:nvGrpSpPr>
          <p:cNvPr id="216095" name="Group 31"/>
          <p:cNvGrpSpPr>
            <a:grpSpLocks/>
          </p:cNvGrpSpPr>
          <p:nvPr/>
        </p:nvGrpSpPr>
        <p:grpSpPr bwMode="auto">
          <a:xfrm>
            <a:off x="1897063" y="2105744"/>
            <a:ext cx="2446337" cy="747713"/>
            <a:chOff x="523" y="1248"/>
            <a:chExt cx="1541" cy="471"/>
          </a:xfrm>
        </p:grpSpPr>
        <p:sp>
          <p:nvSpPr>
            <p:cNvPr id="216096" name="Text Box 32"/>
            <p:cNvSpPr txBox="1">
              <a:spLocks noChangeArrowheads="1"/>
            </p:cNvSpPr>
            <p:nvPr/>
          </p:nvSpPr>
          <p:spPr bwMode="auto">
            <a:xfrm>
              <a:off x="672" y="1248"/>
              <a:ext cx="6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CLOCK</a:t>
              </a:r>
            </a:p>
          </p:txBody>
        </p:sp>
        <p:sp>
          <p:nvSpPr>
            <p:cNvPr id="216097" name="Line 33"/>
            <p:cNvSpPr>
              <a:spLocks noChangeShapeType="1"/>
            </p:cNvSpPr>
            <p:nvPr/>
          </p:nvSpPr>
          <p:spPr bwMode="auto">
            <a:xfrm>
              <a:off x="1296" y="1392"/>
              <a:ext cx="76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098" name="Line 34"/>
            <p:cNvSpPr>
              <a:spLocks noChangeShapeType="1"/>
            </p:cNvSpPr>
            <p:nvPr/>
          </p:nvSpPr>
          <p:spPr bwMode="auto">
            <a:xfrm>
              <a:off x="1296" y="1584"/>
              <a:ext cx="76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099" name="Text Box 35"/>
            <p:cNvSpPr txBox="1">
              <a:spLocks noChangeArrowheads="1"/>
            </p:cNvSpPr>
            <p:nvPr/>
          </p:nvSpPr>
          <p:spPr bwMode="auto">
            <a:xfrm>
              <a:off x="523" y="1469"/>
              <a:ext cx="8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RESET_L</a:t>
              </a:r>
            </a:p>
          </p:txBody>
        </p:sp>
      </p:grpSp>
      <p:sp>
        <p:nvSpPr>
          <p:cNvPr id="216100" name="Text Box 36"/>
          <p:cNvSpPr txBox="1">
            <a:spLocks noChangeArrowheads="1"/>
          </p:cNvSpPr>
          <p:nvPr/>
        </p:nvSpPr>
        <p:spPr bwMode="auto">
          <a:xfrm>
            <a:off x="457200" y="2780928"/>
            <a:ext cx="2852063" cy="3637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60000"/>
              </a:lnSpc>
            </a:pPr>
            <a:r>
              <a:rPr lang="zh-CN" altLang="en-US" sz="2400" b="1" dirty="0">
                <a:solidFill>
                  <a:srgbClr val="0070C0"/>
                </a:solidFill>
                <a:latin typeface="Tahoma" pitchFamily="34" charset="0"/>
                <a:ea typeface="黑体" pitchFamily="2" charset="-122"/>
              </a:rPr>
              <a:t>自校正改进：</a:t>
            </a:r>
          </a:p>
          <a:p>
            <a:pPr>
              <a:lnSpc>
                <a:spcPct val="160000"/>
              </a:lnSpc>
            </a:pPr>
            <a:r>
              <a:rPr lang="zh-CN" altLang="en-US" sz="2400" b="1" dirty="0">
                <a:solidFill>
                  <a:srgbClr val="0070C0"/>
                </a:solidFill>
                <a:latin typeface="Tahoma" pitchFamily="34" charset="0"/>
                <a:ea typeface="黑体" pitchFamily="2" charset="-122"/>
              </a:rPr>
              <a:t>（法二）利用置数</a:t>
            </a:r>
          </a:p>
          <a:p>
            <a:pPr>
              <a:lnSpc>
                <a:spcPct val="160000"/>
              </a:lnSpc>
            </a:pPr>
            <a:r>
              <a:rPr lang="zh-CN" altLang="en-US" sz="2400" b="1" dirty="0">
                <a:solidFill>
                  <a:srgbClr val="0070C0"/>
                </a:solidFill>
                <a:latin typeface="Tahoma" pitchFamily="34" charset="0"/>
                <a:ea typeface="黑体" pitchFamily="2" charset="-122"/>
              </a:rPr>
              <a:t>每当电路出现0</a:t>
            </a:r>
            <a:r>
              <a:rPr lang="en-US" altLang="zh-CN" sz="2400" b="1" dirty="0">
                <a:solidFill>
                  <a:srgbClr val="0070C0"/>
                </a:solidFill>
                <a:latin typeface="Tahoma" pitchFamily="34" charset="0"/>
                <a:ea typeface="黑体" pitchFamily="2" charset="-122"/>
              </a:rPr>
              <a:t>XX0</a:t>
            </a:r>
          </a:p>
          <a:p>
            <a:pPr>
              <a:lnSpc>
                <a:spcPct val="160000"/>
              </a:lnSpc>
            </a:pPr>
            <a:r>
              <a:rPr lang="zh-CN" altLang="en-US" sz="2400" b="1" dirty="0">
                <a:solidFill>
                  <a:srgbClr val="0070C0"/>
                </a:solidFill>
                <a:latin typeface="Tahoma" pitchFamily="34" charset="0"/>
                <a:ea typeface="黑体" pitchFamily="2" charset="-122"/>
              </a:rPr>
              <a:t>下一状态</a:t>
            </a:r>
            <a:r>
              <a:rPr lang="zh-CN" altLang="en-US" sz="2400" b="1" dirty="0" smtClean="0">
                <a:solidFill>
                  <a:srgbClr val="0070C0"/>
                </a:solidFill>
                <a:latin typeface="Tahoma" pitchFamily="34" charset="0"/>
                <a:ea typeface="黑体" pitchFamily="2" charset="-122"/>
              </a:rPr>
              <a:t>就是000</a:t>
            </a:r>
            <a:r>
              <a:rPr lang="en-US" altLang="zh-CN" sz="2400" b="1" dirty="0" smtClean="0">
                <a:solidFill>
                  <a:srgbClr val="0070C0"/>
                </a:solidFill>
                <a:latin typeface="Tahoma" pitchFamily="34" charset="0"/>
                <a:ea typeface="黑体" pitchFamily="2" charset="-122"/>
              </a:rPr>
              <a:t>1</a:t>
            </a:r>
            <a:endParaRPr lang="zh-CN" altLang="en-US" sz="2400" b="1" dirty="0">
              <a:solidFill>
                <a:srgbClr val="0070C0"/>
              </a:solidFill>
              <a:latin typeface="Tahoma" pitchFamily="34" charset="0"/>
              <a:ea typeface="黑体" pitchFamily="2" charset="-122"/>
            </a:endParaRPr>
          </a:p>
          <a:p>
            <a:pPr>
              <a:lnSpc>
                <a:spcPct val="160000"/>
              </a:lnSpc>
            </a:pPr>
            <a:r>
              <a:rPr lang="en-US" altLang="zh-CN" sz="2400" b="1" dirty="0">
                <a:solidFill>
                  <a:srgbClr val="0070C0"/>
                </a:solidFill>
                <a:latin typeface="Tahoma" pitchFamily="34" charset="0"/>
                <a:ea typeface="黑体" pitchFamily="2" charset="-122"/>
              </a:rPr>
              <a:t>S</a:t>
            </a:r>
            <a:r>
              <a:rPr lang="en-US" altLang="zh-CN" sz="2400" b="1" dirty="0" smtClean="0">
                <a:solidFill>
                  <a:srgbClr val="0070C0"/>
                </a:solidFill>
                <a:latin typeface="Tahoma" pitchFamily="34" charset="0"/>
                <a:ea typeface="黑体" pitchFamily="2" charset="-122"/>
              </a:rPr>
              <a:t>0 </a:t>
            </a:r>
            <a:r>
              <a:rPr lang="en-US" altLang="zh-CN" sz="2400" b="1" dirty="0">
                <a:solidFill>
                  <a:srgbClr val="0070C0"/>
                </a:solidFill>
                <a:latin typeface="Tahoma" pitchFamily="34" charset="0"/>
                <a:ea typeface="黑体" pitchFamily="2" charset="-122"/>
              </a:rPr>
              <a:t>= Q3’+Q0</a:t>
            </a:r>
            <a:r>
              <a:rPr lang="en-US" altLang="zh-CN" sz="2400" b="1" dirty="0" smtClean="0">
                <a:solidFill>
                  <a:srgbClr val="0070C0"/>
                </a:solidFill>
                <a:latin typeface="Tahoma" pitchFamily="34" charset="0"/>
                <a:ea typeface="黑体" pitchFamily="2" charset="-122"/>
              </a:rPr>
              <a:t>’</a:t>
            </a:r>
          </a:p>
          <a:p>
            <a:pPr>
              <a:lnSpc>
                <a:spcPct val="160000"/>
              </a:lnSpc>
            </a:pPr>
            <a:r>
              <a:rPr lang="en-US" altLang="zh-CN" sz="2400" b="1" dirty="0" smtClean="0">
                <a:solidFill>
                  <a:srgbClr val="0070C0"/>
                </a:solidFill>
                <a:latin typeface="Tahoma" pitchFamily="34" charset="0"/>
                <a:ea typeface="黑体" pitchFamily="2" charset="-122"/>
              </a:rPr>
              <a:t>LIN=Q3’</a:t>
            </a:r>
            <a:endParaRPr lang="en-US" altLang="zh-CN" sz="2400" b="1" dirty="0">
              <a:solidFill>
                <a:srgbClr val="0070C0"/>
              </a:solidFill>
              <a:latin typeface="Tahoma" pitchFamily="34" charset="0"/>
              <a:ea typeface="黑体" pitchFamily="2" charset="-122"/>
            </a:endParaRPr>
          </a:p>
        </p:txBody>
      </p:sp>
      <p:grpSp>
        <p:nvGrpSpPr>
          <p:cNvPr id="216101" name="Group 37"/>
          <p:cNvGrpSpPr>
            <a:grpSpLocks/>
          </p:cNvGrpSpPr>
          <p:nvPr/>
        </p:nvGrpSpPr>
        <p:grpSpPr bwMode="auto">
          <a:xfrm>
            <a:off x="6621463" y="3629744"/>
            <a:ext cx="1836737" cy="1311275"/>
            <a:chOff x="3936" y="2208"/>
            <a:chExt cx="1157" cy="826"/>
          </a:xfrm>
        </p:grpSpPr>
        <p:sp>
          <p:nvSpPr>
            <p:cNvPr id="216102" name="Text Box 38"/>
            <p:cNvSpPr txBox="1">
              <a:spLocks noChangeArrowheads="1"/>
            </p:cNvSpPr>
            <p:nvPr/>
          </p:nvSpPr>
          <p:spPr bwMode="auto">
            <a:xfrm>
              <a:off x="4752" y="2208"/>
              <a:ext cx="341"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Q0</a:t>
              </a:r>
            </a:p>
            <a:p>
              <a:r>
                <a:rPr lang="en-US" altLang="zh-CN" sz="2000" b="1">
                  <a:latin typeface="Tahoma" pitchFamily="34" charset="0"/>
                </a:rPr>
                <a:t>Q1</a:t>
              </a:r>
            </a:p>
            <a:p>
              <a:r>
                <a:rPr lang="en-US" altLang="zh-CN" sz="2000" b="1">
                  <a:latin typeface="Tahoma" pitchFamily="34" charset="0"/>
                </a:rPr>
                <a:t>Q2</a:t>
              </a:r>
            </a:p>
            <a:p>
              <a:r>
                <a:rPr lang="en-US" altLang="zh-CN" sz="2000" b="1">
                  <a:latin typeface="Tahoma" pitchFamily="34" charset="0"/>
                </a:rPr>
                <a:t>Q3</a:t>
              </a:r>
              <a:endParaRPr lang="zh-CN" altLang="en-US" sz="2000" b="1">
                <a:latin typeface="Tahoma" pitchFamily="34" charset="0"/>
              </a:endParaRPr>
            </a:p>
          </p:txBody>
        </p:sp>
        <p:grpSp>
          <p:nvGrpSpPr>
            <p:cNvPr id="216103" name="Group 39"/>
            <p:cNvGrpSpPr>
              <a:grpSpLocks/>
            </p:cNvGrpSpPr>
            <p:nvPr/>
          </p:nvGrpSpPr>
          <p:grpSpPr bwMode="auto">
            <a:xfrm>
              <a:off x="3936" y="2352"/>
              <a:ext cx="816" cy="576"/>
              <a:chOff x="3936" y="2352"/>
              <a:chExt cx="1104" cy="576"/>
            </a:xfrm>
          </p:grpSpPr>
          <p:sp>
            <p:nvSpPr>
              <p:cNvPr id="216104" name="Line 40"/>
              <p:cNvSpPr>
                <a:spLocks noChangeShapeType="1"/>
              </p:cNvSpPr>
              <p:nvPr/>
            </p:nvSpPr>
            <p:spPr bwMode="auto">
              <a:xfrm>
                <a:off x="3936" y="2352"/>
                <a:ext cx="11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105" name="Line 41"/>
              <p:cNvSpPr>
                <a:spLocks noChangeShapeType="1"/>
              </p:cNvSpPr>
              <p:nvPr/>
            </p:nvSpPr>
            <p:spPr bwMode="auto">
              <a:xfrm>
                <a:off x="3936" y="2544"/>
                <a:ext cx="11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106" name="Line 42"/>
              <p:cNvSpPr>
                <a:spLocks noChangeShapeType="1"/>
              </p:cNvSpPr>
              <p:nvPr/>
            </p:nvSpPr>
            <p:spPr bwMode="auto">
              <a:xfrm>
                <a:off x="3936" y="2736"/>
                <a:ext cx="11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107" name="Line 43"/>
              <p:cNvSpPr>
                <a:spLocks noChangeShapeType="1"/>
              </p:cNvSpPr>
              <p:nvPr/>
            </p:nvSpPr>
            <p:spPr bwMode="auto">
              <a:xfrm>
                <a:off x="3936" y="2928"/>
                <a:ext cx="11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216108" name="Group 44"/>
          <p:cNvGrpSpPr>
            <a:grpSpLocks/>
          </p:cNvGrpSpPr>
          <p:nvPr/>
        </p:nvGrpSpPr>
        <p:grpSpPr bwMode="auto">
          <a:xfrm>
            <a:off x="3954463" y="3553544"/>
            <a:ext cx="2667000" cy="2438400"/>
            <a:chOff x="2256" y="2160"/>
            <a:chExt cx="1680" cy="1536"/>
          </a:xfrm>
        </p:grpSpPr>
        <p:sp>
          <p:nvSpPr>
            <p:cNvPr id="216109" name="AutoShape 45"/>
            <p:cNvSpPr>
              <a:spLocks noChangeArrowheads="1"/>
            </p:cNvSpPr>
            <p:nvPr/>
          </p:nvSpPr>
          <p:spPr bwMode="auto">
            <a:xfrm rot="-5400000">
              <a:off x="3096" y="3432"/>
              <a:ext cx="288" cy="24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110" name="Oval 46"/>
            <p:cNvSpPr>
              <a:spLocks noChangeArrowheads="1"/>
            </p:cNvSpPr>
            <p:nvPr/>
          </p:nvSpPr>
          <p:spPr bwMode="auto">
            <a:xfrm>
              <a:off x="3024" y="350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111" name="Line 47"/>
            <p:cNvSpPr>
              <a:spLocks noChangeShapeType="1"/>
            </p:cNvSpPr>
            <p:nvPr/>
          </p:nvSpPr>
          <p:spPr bwMode="auto">
            <a:xfrm>
              <a:off x="3936" y="2928"/>
              <a:ext cx="0" cy="624"/>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112" name="Line 48"/>
            <p:cNvSpPr>
              <a:spLocks noChangeShapeType="1"/>
            </p:cNvSpPr>
            <p:nvPr/>
          </p:nvSpPr>
          <p:spPr bwMode="auto">
            <a:xfrm>
              <a:off x="3360" y="3552"/>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113" name="Line 49"/>
            <p:cNvSpPr>
              <a:spLocks noChangeShapeType="1"/>
            </p:cNvSpPr>
            <p:nvPr/>
          </p:nvSpPr>
          <p:spPr bwMode="auto">
            <a:xfrm>
              <a:off x="2256" y="3552"/>
              <a:ext cx="76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114" name="Line 50"/>
            <p:cNvSpPr>
              <a:spLocks noChangeShapeType="1"/>
            </p:cNvSpPr>
            <p:nvPr/>
          </p:nvSpPr>
          <p:spPr bwMode="auto">
            <a:xfrm>
              <a:off x="2256" y="2160"/>
              <a:ext cx="0" cy="13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115" name="Line 51"/>
            <p:cNvSpPr>
              <a:spLocks noChangeShapeType="1"/>
            </p:cNvSpPr>
            <p:nvPr/>
          </p:nvSpPr>
          <p:spPr bwMode="auto">
            <a:xfrm>
              <a:off x="2256" y="216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116" name="Line 52"/>
            <p:cNvSpPr>
              <a:spLocks noChangeShapeType="1"/>
            </p:cNvSpPr>
            <p:nvPr/>
          </p:nvSpPr>
          <p:spPr bwMode="auto">
            <a:xfrm>
              <a:off x="2256" y="216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16117" name="Group 53"/>
          <p:cNvGrpSpPr>
            <a:grpSpLocks/>
          </p:cNvGrpSpPr>
          <p:nvPr/>
        </p:nvGrpSpPr>
        <p:grpSpPr bwMode="auto">
          <a:xfrm>
            <a:off x="3573463" y="3248744"/>
            <a:ext cx="3886200" cy="3276600"/>
            <a:chOff x="2016" y="1968"/>
            <a:chExt cx="2448" cy="2064"/>
          </a:xfrm>
        </p:grpSpPr>
        <p:sp>
          <p:nvSpPr>
            <p:cNvPr id="216118" name="Line 54"/>
            <p:cNvSpPr>
              <a:spLocks noChangeShapeType="1"/>
            </p:cNvSpPr>
            <p:nvPr/>
          </p:nvSpPr>
          <p:spPr bwMode="auto">
            <a:xfrm flipH="1">
              <a:off x="4080" y="3792"/>
              <a:ext cx="19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119" name="Line 55"/>
            <p:cNvSpPr>
              <a:spLocks noChangeShapeType="1"/>
            </p:cNvSpPr>
            <p:nvPr/>
          </p:nvSpPr>
          <p:spPr bwMode="auto">
            <a:xfrm flipH="1">
              <a:off x="4080" y="3984"/>
              <a:ext cx="384"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120" name="Line 56"/>
            <p:cNvSpPr>
              <a:spLocks noChangeShapeType="1"/>
            </p:cNvSpPr>
            <p:nvPr/>
          </p:nvSpPr>
          <p:spPr bwMode="auto">
            <a:xfrm>
              <a:off x="4272" y="2352"/>
              <a:ext cx="0" cy="1440"/>
            </a:xfrm>
            <a:prstGeom prst="line">
              <a:avLst/>
            </a:prstGeom>
            <a:noFill/>
            <a:ln w="28575">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121" name="Line 57"/>
            <p:cNvSpPr>
              <a:spLocks noChangeShapeType="1"/>
            </p:cNvSpPr>
            <p:nvPr/>
          </p:nvSpPr>
          <p:spPr bwMode="auto">
            <a:xfrm>
              <a:off x="2016" y="3888"/>
              <a:ext cx="163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122" name="Line 58"/>
            <p:cNvSpPr>
              <a:spLocks noChangeShapeType="1"/>
            </p:cNvSpPr>
            <p:nvPr/>
          </p:nvSpPr>
          <p:spPr bwMode="auto">
            <a:xfrm>
              <a:off x="2016" y="1968"/>
              <a:ext cx="0" cy="192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123" name="Line 59"/>
            <p:cNvSpPr>
              <a:spLocks noChangeShapeType="1"/>
            </p:cNvSpPr>
            <p:nvPr/>
          </p:nvSpPr>
          <p:spPr bwMode="auto">
            <a:xfrm>
              <a:off x="4464" y="2928"/>
              <a:ext cx="0" cy="1056"/>
            </a:xfrm>
            <a:prstGeom prst="line">
              <a:avLst/>
            </a:prstGeom>
            <a:noFill/>
            <a:ln w="28575">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124" name="Line 60"/>
            <p:cNvSpPr>
              <a:spLocks noChangeShapeType="1"/>
            </p:cNvSpPr>
            <p:nvPr/>
          </p:nvSpPr>
          <p:spPr bwMode="auto">
            <a:xfrm>
              <a:off x="2016" y="1968"/>
              <a:ext cx="528"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16125" name="Group 61"/>
            <p:cNvGrpSpPr>
              <a:grpSpLocks/>
            </p:cNvGrpSpPr>
            <p:nvPr/>
          </p:nvGrpSpPr>
          <p:grpSpPr bwMode="auto">
            <a:xfrm>
              <a:off x="3648" y="3744"/>
              <a:ext cx="432" cy="288"/>
              <a:chOff x="3648" y="3744"/>
              <a:chExt cx="432" cy="288"/>
            </a:xfrm>
          </p:grpSpPr>
          <p:grpSp>
            <p:nvGrpSpPr>
              <p:cNvPr id="216126" name="Group 62"/>
              <p:cNvGrpSpPr>
                <a:grpSpLocks/>
              </p:cNvGrpSpPr>
              <p:nvPr/>
            </p:nvGrpSpPr>
            <p:grpSpPr bwMode="auto">
              <a:xfrm>
                <a:off x="3648" y="3744"/>
                <a:ext cx="336" cy="288"/>
                <a:chOff x="3744" y="3744"/>
                <a:chExt cx="336" cy="288"/>
              </a:xfrm>
            </p:grpSpPr>
            <p:sp>
              <p:nvSpPr>
                <p:cNvPr id="216127" name="Arc 63"/>
                <p:cNvSpPr>
                  <a:spLocks/>
                </p:cNvSpPr>
                <p:nvPr/>
              </p:nvSpPr>
              <p:spPr bwMode="auto">
                <a:xfrm flipH="1">
                  <a:off x="3744" y="3744"/>
                  <a:ext cx="161" cy="288"/>
                </a:xfrm>
                <a:custGeom>
                  <a:avLst/>
                  <a:gdLst>
                    <a:gd name="G0" fmla="+- 1947 0 0"/>
                    <a:gd name="G1" fmla="+- 21600 0 0"/>
                    <a:gd name="G2" fmla="+- 21600 0 0"/>
                    <a:gd name="T0" fmla="*/ 1947 w 23547"/>
                    <a:gd name="T1" fmla="*/ 0 h 43200"/>
                    <a:gd name="T2" fmla="*/ 0 w 23547"/>
                    <a:gd name="T3" fmla="*/ 43112 h 43200"/>
                    <a:gd name="T4" fmla="*/ 1947 w 23547"/>
                    <a:gd name="T5" fmla="*/ 21600 h 43200"/>
                  </a:gdLst>
                  <a:ahLst/>
                  <a:cxnLst>
                    <a:cxn ang="0">
                      <a:pos x="T0" y="T1"/>
                    </a:cxn>
                    <a:cxn ang="0">
                      <a:pos x="T2" y="T3"/>
                    </a:cxn>
                    <a:cxn ang="0">
                      <a:pos x="T4" y="T5"/>
                    </a:cxn>
                  </a:cxnLst>
                  <a:rect l="0" t="0" r="r" b="b"/>
                  <a:pathLst>
                    <a:path w="23547" h="43200" fill="none" extrusionOk="0">
                      <a:moveTo>
                        <a:pt x="1946" y="0"/>
                      </a:moveTo>
                      <a:cubicBezTo>
                        <a:pt x="13876" y="0"/>
                        <a:pt x="23547" y="9670"/>
                        <a:pt x="23547" y="21600"/>
                      </a:cubicBezTo>
                      <a:cubicBezTo>
                        <a:pt x="23547" y="33529"/>
                        <a:pt x="13876" y="43200"/>
                        <a:pt x="1947" y="43200"/>
                      </a:cubicBezTo>
                      <a:cubicBezTo>
                        <a:pt x="1297" y="43200"/>
                        <a:pt x="647" y="43170"/>
                        <a:pt x="-1" y="43112"/>
                      </a:cubicBezTo>
                    </a:path>
                    <a:path w="23547" h="43200" stroke="0" extrusionOk="0">
                      <a:moveTo>
                        <a:pt x="1946" y="0"/>
                      </a:moveTo>
                      <a:cubicBezTo>
                        <a:pt x="13876" y="0"/>
                        <a:pt x="23547" y="9670"/>
                        <a:pt x="23547" y="21600"/>
                      </a:cubicBezTo>
                      <a:cubicBezTo>
                        <a:pt x="23547" y="33529"/>
                        <a:pt x="13876" y="43200"/>
                        <a:pt x="1947" y="43200"/>
                      </a:cubicBezTo>
                      <a:cubicBezTo>
                        <a:pt x="1297" y="43200"/>
                        <a:pt x="647" y="43170"/>
                        <a:pt x="-1" y="43112"/>
                      </a:cubicBezTo>
                      <a:lnTo>
                        <a:pt x="1947" y="21600"/>
                      </a:lnTo>
                      <a:close/>
                    </a:path>
                  </a:pathLst>
                </a:cu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128" name="Line 64"/>
                <p:cNvSpPr>
                  <a:spLocks noChangeShapeType="1"/>
                </p:cNvSpPr>
                <p:nvPr/>
              </p:nvSpPr>
              <p:spPr bwMode="auto">
                <a:xfrm>
                  <a:off x="3888" y="3744"/>
                  <a:ext cx="19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129" name="Line 65"/>
                <p:cNvSpPr>
                  <a:spLocks noChangeShapeType="1"/>
                </p:cNvSpPr>
                <p:nvPr/>
              </p:nvSpPr>
              <p:spPr bwMode="auto">
                <a:xfrm>
                  <a:off x="3888" y="4032"/>
                  <a:ext cx="19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130" name="Line 66"/>
                <p:cNvSpPr>
                  <a:spLocks noChangeShapeType="1"/>
                </p:cNvSpPr>
                <p:nvPr/>
              </p:nvSpPr>
              <p:spPr bwMode="auto">
                <a:xfrm flipH="1">
                  <a:off x="4080" y="3744"/>
                  <a:ext cx="0" cy="288"/>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6131" name="Oval 67"/>
              <p:cNvSpPr>
                <a:spLocks noChangeArrowheads="1"/>
              </p:cNvSpPr>
              <p:nvPr/>
            </p:nvSpPr>
            <p:spPr bwMode="auto">
              <a:xfrm flipH="1">
                <a:off x="3984" y="3744"/>
                <a:ext cx="96" cy="96"/>
              </a:xfrm>
              <a:prstGeom prst="ellipse">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132" name="Oval 68"/>
              <p:cNvSpPr>
                <a:spLocks noChangeArrowheads="1"/>
              </p:cNvSpPr>
              <p:nvPr/>
            </p:nvSpPr>
            <p:spPr bwMode="auto">
              <a:xfrm flipH="1">
                <a:off x="3984" y="3936"/>
                <a:ext cx="96" cy="96"/>
              </a:xfrm>
              <a:prstGeom prst="ellipse">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 name="日期占位符 1"/>
          <p:cNvSpPr>
            <a:spLocks noGrp="1"/>
          </p:cNvSpPr>
          <p:nvPr>
            <p:ph type="dt" sz="half" idx="10"/>
          </p:nvPr>
        </p:nvSpPr>
        <p:spPr/>
        <p:txBody>
          <a:bodyPr/>
          <a:lstStyle/>
          <a:p>
            <a:pPr>
              <a:defRPr/>
            </a:pPr>
            <a:fld id="{D8D4392E-C9AE-4C57-9AE1-79464868041D}"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22</a:t>
            </a:fld>
            <a:endParaRPr lang="en-US" altLang="zh-CN"/>
          </a:p>
        </p:txBody>
      </p:sp>
      <p:grpSp>
        <p:nvGrpSpPr>
          <p:cNvPr id="6" name="组合 5"/>
          <p:cNvGrpSpPr/>
          <p:nvPr/>
        </p:nvGrpSpPr>
        <p:grpSpPr>
          <a:xfrm>
            <a:off x="4049713" y="3606836"/>
            <a:ext cx="208731" cy="1406340"/>
            <a:chOff x="4049713" y="3606836"/>
            <a:chExt cx="208731" cy="1406340"/>
          </a:xfrm>
        </p:grpSpPr>
        <p:sp>
          <p:nvSpPr>
            <p:cNvPr id="5" name="TextBox 4"/>
            <p:cNvSpPr txBox="1"/>
            <p:nvPr/>
          </p:nvSpPr>
          <p:spPr>
            <a:xfrm>
              <a:off x="4049713" y="3606836"/>
              <a:ext cx="190500" cy="461665"/>
            </a:xfrm>
            <a:prstGeom prst="rect">
              <a:avLst/>
            </a:prstGeom>
            <a:noFill/>
          </p:spPr>
          <p:txBody>
            <a:bodyPr wrap="square" rtlCol="0">
              <a:spAutoFit/>
            </a:bodyPr>
            <a:lstStyle/>
            <a:p>
              <a:r>
                <a:rPr lang="en-US" altLang="zh-CN" sz="2400" dirty="0" smtClean="0">
                  <a:solidFill>
                    <a:srgbClr val="FF0000"/>
                  </a:solidFill>
                </a:rPr>
                <a:t>1</a:t>
              </a:r>
              <a:endParaRPr lang="zh-CN" altLang="en-US" sz="2400" dirty="0">
                <a:solidFill>
                  <a:srgbClr val="FF0000"/>
                </a:solidFill>
              </a:endParaRPr>
            </a:p>
          </p:txBody>
        </p:sp>
        <p:sp>
          <p:nvSpPr>
            <p:cNvPr id="73" name="TextBox 72"/>
            <p:cNvSpPr txBox="1"/>
            <p:nvPr/>
          </p:nvSpPr>
          <p:spPr>
            <a:xfrm>
              <a:off x="4067944" y="3903439"/>
              <a:ext cx="190500" cy="461665"/>
            </a:xfrm>
            <a:prstGeom prst="rect">
              <a:avLst/>
            </a:prstGeom>
            <a:noFill/>
          </p:spPr>
          <p:txBody>
            <a:bodyPr wrap="square" rtlCol="0">
              <a:spAutoFit/>
            </a:bodyPr>
            <a:lstStyle/>
            <a:p>
              <a:r>
                <a:rPr lang="en-US" altLang="zh-CN" sz="2400" dirty="0" smtClean="0">
                  <a:solidFill>
                    <a:srgbClr val="FF0000"/>
                  </a:solidFill>
                </a:rPr>
                <a:t>0</a:t>
              </a:r>
              <a:endParaRPr lang="zh-CN" altLang="en-US" sz="2400" dirty="0">
                <a:solidFill>
                  <a:srgbClr val="FF0000"/>
                </a:solidFill>
              </a:endParaRPr>
            </a:p>
          </p:txBody>
        </p:sp>
        <p:sp>
          <p:nvSpPr>
            <p:cNvPr id="74" name="TextBox 73"/>
            <p:cNvSpPr txBox="1"/>
            <p:nvPr/>
          </p:nvSpPr>
          <p:spPr>
            <a:xfrm>
              <a:off x="4067944" y="4191471"/>
              <a:ext cx="190500" cy="461665"/>
            </a:xfrm>
            <a:prstGeom prst="rect">
              <a:avLst/>
            </a:prstGeom>
            <a:noFill/>
          </p:spPr>
          <p:txBody>
            <a:bodyPr wrap="square" rtlCol="0">
              <a:spAutoFit/>
            </a:bodyPr>
            <a:lstStyle/>
            <a:p>
              <a:r>
                <a:rPr lang="en-US" altLang="zh-CN" sz="2400" dirty="0" smtClean="0">
                  <a:solidFill>
                    <a:srgbClr val="FF0000"/>
                  </a:solidFill>
                </a:rPr>
                <a:t>0</a:t>
              </a:r>
              <a:endParaRPr lang="zh-CN" altLang="en-US" sz="2400" dirty="0">
                <a:solidFill>
                  <a:srgbClr val="FF0000"/>
                </a:solidFill>
              </a:endParaRPr>
            </a:p>
          </p:txBody>
        </p:sp>
        <p:sp>
          <p:nvSpPr>
            <p:cNvPr id="75" name="TextBox 74"/>
            <p:cNvSpPr txBox="1"/>
            <p:nvPr/>
          </p:nvSpPr>
          <p:spPr>
            <a:xfrm>
              <a:off x="4067944" y="4551511"/>
              <a:ext cx="190500" cy="461665"/>
            </a:xfrm>
            <a:prstGeom prst="rect">
              <a:avLst/>
            </a:prstGeom>
            <a:noFill/>
          </p:spPr>
          <p:txBody>
            <a:bodyPr wrap="square" rtlCol="0">
              <a:spAutoFit/>
            </a:bodyPr>
            <a:lstStyle/>
            <a:p>
              <a:r>
                <a:rPr lang="en-US" altLang="zh-CN" sz="2400" dirty="0" smtClean="0">
                  <a:solidFill>
                    <a:srgbClr val="FF0000"/>
                  </a:solidFill>
                </a:rPr>
                <a:t>0</a:t>
              </a:r>
              <a:endParaRPr lang="zh-CN" altLang="en-US" sz="2400" dirty="0">
                <a:solidFill>
                  <a:srgbClr val="FF0000"/>
                </a:solidFill>
              </a:endParaRPr>
            </a:p>
          </p:txBody>
        </p:sp>
      </p:grpSp>
    </p:spTree>
    <p:extLst>
      <p:ext uri="{BB962C8B-B14F-4D97-AF65-F5344CB8AC3E}">
        <p14:creationId xmlns:p14="http://schemas.microsoft.com/office/powerpoint/2010/main" val="35753864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6117"/>
                                        </p:tgtEl>
                                        <p:attrNameLst>
                                          <p:attrName>style.visibility</p:attrName>
                                        </p:attrNameLst>
                                      </p:cBhvr>
                                      <p:to>
                                        <p:strVal val="visible"/>
                                      </p:to>
                                    </p:set>
                                    <p:animEffect transition="in" filter="dissolve">
                                      <p:cBhvr>
                                        <p:cTn id="7" dur="500"/>
                                        <p:tgtEl>
                                          <p:spTgt spid="2161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6088"/>
                                        </p:tgtEl>
                                        <p:attrNameLst>
                                          <p:attrName>style.visibility</p:attrName>
                                        </p:attrNameLst>
                                      </p:cBhvr>
                                      <p:to>
                                        <p:strVal val="visible"/>
                                      </p:to>
                                    </p:set>
                                    <p:animEffect transition="in" filter="blinds(horizontal)">
                                      <p:cBhvr>
                                        <p:cTn id="12" dur="500"/>
                                        <p:tgtEl>
                                          <p:spTgt spid="21608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zh-CN" altLang="en-US" dirty="0" smtClean="0"/>
              <a:t>八位通用移位寄存器</a:t>
            </a:r>
            <a:r>
              <a:rPr lang="en-US" altLang="zh-CN" dirty="0" smtClean="0"/>
              <a:t>74x299</a:t>
            </a:r>
            <a:endParaRPr lang="zh-CN" altLang="en-US" dirty="0"/>
          </a:p>
        </p:txBody>
      </p:sp>
      <p:grpSp>
        <p:nvGrpSpPr>
          <p:cNvPr id="201738" name="Group 10"/>
          <p:cNvGrpSpPr>
            <a:grpSpLocks/>
          </p:cNvGrpSpPr>
          <p:nvPr/>
        </p:nvGrpSpPr>
        <p:grpSpPr bwMode="auto">
          <a:xfrm>
            <a:off x="638175" y="1447800"/>
            <a:ext cx="2286000" cy="3962400"/>
            <a:chOff x="3888" y="960"/>
            <a:chExt cx="1440" cy="2496"/>
          </a:xfrm>
        </p:grpSpPr>
        <p:sp>
          <p:nvSpPr>
            <p:cNvPr id="201739" name="Rectangle 11"/>
            <p:cNvSpPr>
              <a:spLocks noChangeArrowheads="1"/>
            </p:cNvSpPr>
            <p:nvPr/>
          </p:nvSpPr>
          <p:spPr bwMode="auto">
            <a:xfrm>
              <a:off x="4128" y="1248"/>
              <a:ext cx="960" cy="22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10000"/>
                </a:lnSpc>
              </a:pPr>
              <a:r>
                <a:rPr lang="en-US" altLang="zh-CN" sz="2000" b="1" dirty="0">
                  <a:latin typeface="Tahoma" pitchFamily="34" charset="0"/>
                </a:rPr>
                <a:t>LIN       QH</a:t>
              </a:r>
            </a:p>
            <a:p>
              <a:pPr algn="r">
                <a:lnSpc>
                  <a:spcPct val="110000"/>
                </a:lnSpc>
              </a:pPr>
              <a:r>
                <a:rPr lang="en-US" altLang="zh-CN" sz="2000" b="1" dirty="0">
                  <a:latin typeface="Tahoma" pitchFamily="34" charset="0"/>
                </a:rPr>
                <a:t>HQH</a:t>
              </a:r>
            </a:p>
            <a:p>
              <a:pPr algn="r">
                <a:lnSpc>
                  <a:spcPct val="110000"/>
                </a:lnSpc>
              </a:pPr>
              <a:r>
                <a:rPr lang="en-US" altLang="zh-CN" sz="2000" b="1" dirty="0">
                  <a:latin typeface="Tahoma" pitchFamily="34" charset="0"/>
                </a:rPr>
                <a:t>CLR    GQG</a:t>
              </a:r>
            </a:p>
            <a:p>
              <a:pPr algn="r">
                <a:lnSpc>
                  <a:spcPct val="110000"/>
                </a:lnSpc>
              </a:pPr>
              <a:r>
                <a:rPr lang="en-US" altLang="zh-CN" sz="2000" b="1" dirty="0">
                  <a:latin typeface="Tahoma" pitchFamily="34" charset="0"/>
                </a:rPr>
                <a:t>  CLK</a:t>
              </a:r>
              <a:r>
                <a:rPr lang="en-US" altLang="zh-CN" sz="2000" b="1" baseline="-25000" dirty="0">
                  <a:latin typeface="Tahoma" pitchFamily="34" charset="0"/>
                </a:rPr>
                <a:t> </a:t>
              </a:r>
              <a:r>
                <a:rPr lang="en-US" altLang="zh-CN" sz="2000" b="1" dirty="0">
                  <a:latin typeface="Tahoma" pitchFamily="34" charset="0"/>
                </a:rPr>
                <a:t>   FQF</a:t>
              </a:r>
            </a:p>
            <a:p>
              <a:pPr algn="r">
                <a:lnSpc>
                  <a:spcPct val="110000"/>
                </a:lnSpc>
              </a:pPr>
              <a:r>
                <a:rPr lang="en-US" altLang="zh-CN" sz="2000" b="1" dirty="0">
                  <a:latin typeface="Tahoma" pitchFamily="34" charset="0"/>
                </a:rPr>
                <a:t>S1       EQE</a:t>
              </a:r>
            </a:p>
            <a:p>
              <a:pPr algn="r">
                <a:lnSpc>
                  <a:spcPct val="110000"/>
                </a:lnSpc>
              </a:pPr>
              <a:r>
                <a:rPr lang="en-US" altLang="zh-CN" sz="2000" b="1" dirty="0">
                  <a:latin typeface="Tahoma" pitchFamily="34" charset="0"/>
                </a:rPr>
                <a:t>S0      DQD</a:t>
              </a:r>
            </a:p>
            <a:p>
              <a:pPr algn="r">
                <a:lnSpc>
                  <a:spcPct val="120000"/>
                </a:lnSpc>
              </a:pPr>
              <a:r>
                <a:rPr lang="en-US" altLang="zh-CN" sz="2000" b="1" dirty="0">
                  <a:latin typeface="Tahoma" pitchFamily="34" charset="0"/>
                </a:rPr>
                <a:t>G1      CQC</a:t>
              </a:r>
            </a:p>
            <a:p>
              <a:pPr algn="r">
                <a:lnSpc>
                  <a:spcPct val="110000"/>
                </a:lnSpc>
              </a:pPr>
              <a:r>
                <a:rPr lang="en-US" altLang="zh-CN" sz="2000" b="1" dirty="0">
                  <a:latin typeface="Tahoma" pitchFamily="34" charset="0"/>
                </a:rPr>
                <a:t>G2      BQB</a:t>
              </a:r>
            </a:p>
            <a:p>
              <a:pPr algn="r">
                <a:lnSpc>
                  <a:spcPct val="110000"/>
                </a:lnSpc>
              </a:pPr>
              <a:r>
                <a:rPr lang="en-US" altLang="zh-CN" sz="2000" b="1" dirty="0">
                  <a:latin typeface="Tahoma" pitchFamily="34" charset="0"/>
                </a:rPr>
                <a:t>AQA</a:t>
              </a:r>
            </a:p>
            <a:p>
              <a:pPr algn="r">
                <a:lnSpc>
                  <a:spcPct val="110000"/>
                </a:lnSpc>
              </a:pPr>
              <a:r>
                <a:rPr lang="en-US" altLang="zh-CN" sz="2000" b="1" dirty="0">
                  <a:latin typeface="Tahoma" pitchFamily="34" charset="0"/>
                </a:rPr>
                <a:t>RIN       QA</a:t>
              </a:r>
            </a:p>
          </p:txBody>
        </p:sp>
        <p:sp>
          <p:nvSpPr>
            <p:cNvPr id="201740" name="Oval 12"/>
            <p:cNvSpPr>
              <a:spLocks noChangeArrowheads="1"/>
            </p:cNvSpPr>
            <p:nvPr/>
          </p:nvSpPr>
          <p:spPr bwMode="auto">
            <a:xfrm>
              <a:off x="4032" y="1776"/>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1741" name="Group 13"/>
            <p:cNvGrpSpPr>
              <a:grpSpLocks/>
            </p:cNvGrpSpPr>
            <p:nvPr/>
          </p:nvGrpSpPr>
          <p:grpSpPr bwMode="auto">
            <a:xfrm>
              <a:off x="4128" y="1968"/>
              <a:ext cx="96" cy="96"/>
              <a:chOff x="2880" y="2064"/>
              <a:chExt cx="96" cy="192"/>
            </a:xfrm>
          </p:grpSpPr>
          <p:sp>
            <p:nvSpPr>
              <p:cNvPr id="201742" name="Line 14"/>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1743" name="Line 15"/>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1744" name="Line 16"/>
            <p:cNvSpPr>
              <a:spLocks noChangeShapeType="1"/>
            </p:cNvSpPr>
            <p:nvPr/>
          </p:nvSpPr>
          <p:spPr bwMode="auto">
            <a:xfrm>
              <a:off x="3888" y="1824"/>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1745" name="Line 17"/>
            <p:cNvSpPr>
              <a:spLocks noChangeShapeType="1"/>
            </p:cNvSpPr>
            <p:nvPr/>
          </p:nvSpPr>
          <p:spPr bwMode="auto">
            <a:xfrm>
              <a:off x="3888" y="139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1746" name="Line 18"/>
            <p:cNvSpPr>
              <a:spLocks noChangeShapeType="1"/>
            </p:cNvSpPr>
            <p:nvPr/>
          </p:nvSpPr>
          <p:spPr bwMode="auto">
            <a:xfrm>
              <a:off x="3888" y="201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1747" name="Line 19"/>
            <p:cNvSpPr>
              <a:spLocks noChangeShapeType="1"/>
            </p:cNvSpPr>
            <p:nvPr/>
          </p:nvSpPr>
          <p:spPr bwMode="auto">
            <a:xfrm>
              <a:off x="3888" y="24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1748" name="Text Box 20"/>
            <p:cNvSpPr txBox="1">
              <a:spLocks noChangeArrowheads="1"/>
            </p:cNvSpPr>
            <p:nvPr/>
          </p:nvSpPr>
          <p:spPr bwMode="auto">
            <a:xfrm>
              <a:off x="4242" y="960"/>
              <a:ext cx="7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latin typeface="Arial" charset="0"/>
                </a:rPr>
                <a:t>74</a:t>
              </a:r>
              <a:r>
                <a:rPr lang="en-US" altLang="zh-CN" b="1" dirty="0">
                  <a:latin typeface="Arial" charset="0"/>
                </a:rPr>
                <a:t>x299</a:t>
              </a:r>
            </a:p>
          </p:txBody>
        </p:sp>
        <p:sp>
          <p:nvSpPr>
            <p:cNvPr id="201749" name="Line 21"/>
            <p:cNvSpPr>
              <a:spLocks noChangeShapeType="1"/>
            </p:cNvSpPr>
            <p:nvPr/>
          </p:nvSpPr>
          <p:spPr bwMode="auto">
            <a:xfrm>
              <a:off x="3888" y="331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1750" name="Line 22"/>
            <p:cNvSpPr>
              <a:spLocks noChangeShapeType="1"/>
            </p:cNvSpPr>
            <p:nvPr/>
          </p:nvSpPr>
          <p:spPr bwMode="auto">
            <a:xfrm>
              <a:off x="5088" y="24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1751" name="Line 23"/>
            <p:cNvSpPr>
              <a:spLocks noChangeShapeType="1"/>
            </p:cNvSpPr>
            <p:nvPr/>
          </p:nvSpPr>
          <p:spPr bwMode="auto">
            <a:xfrm>
              <a:off x="5088" y="268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1752" name="Line 24"/>
            <p:cNvSpPr>
              <a:spLocks noChangeShapeType="1"/>
            </p:cNvSpPr>
            <p:nvPr/>
          </p:nvSpPr>
          <p:spPr bwMode="auto">
            <a:xfrm>
              <a:off x="5088" y="288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1753" name="Line 25"/>
            <p:cNvSpPr>
              <a:spLocks noChangeShapeType="1"/>
            </p:cNvSpPr>
            <p:nvPr/>
          </p:nvSpPr>
          <p:spPr bwMode="auto">
            <a:xfrm>
              <a:off x="5088" y="312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1754" name="Line 26"/>
            <p:cNvSpPr>
              <a:spLocks noChangeShapeType="1"/>
            </p:cNvSpPr>
            <p:nvPr/>
          </p:nvSpPr>
          <p:spPr bwMode="auto">
            <a:xfrm>
              <a:off x="3888" y="22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1755" name="Oval 27"/>
            <p:cNvSpPr>
              <a:spLocks noChangeArrowheads="1"/>
            </p:cNvSpPr>
            <p:nvPr/>
          </p:nvSpPr>
          <p:spPr bwMode="auto">
            <a:xfrm>
              <a:off x="4032" y="264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56" name="Line 28"/>
            <p:cNvSpPr>
              <a:spLocks noChangeShapeType="1"/>
            </p:cNvSpPr>
            <p:nvPr/>
          </p:nvSpPr>
          <p:spPr bwMode="auto">
            <a:xfrm>
              <a:off x="3888" y="2688"/>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1757" name="Oval 29"/>
            <p:cNvSpPr>
              <a:spLocks noChangeArrowheads="1"/>
            </p:cNvSpPr>
            <p:nvPr/>
          </p:nvSpPr>
          <p:spPr bwMode="auto">
            <a:xfrm>
              <a:off x="4032" y="2832"/>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58" name="Line 30"/>
            <p:cNvSpPr>
              <a:spLocks noChangeShapeType="1"/>
            </p:cNvSpPr>
            <p:nvPr/>
          </p:nvSpPr>
          <p:spPr bwMode="auto">
            <a:xfrm>
              <a:off x="3888" y="288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1759" name="Line 31"/>
            <p:cNvSpPr>
              <a:spLocks noChangeShapeType="1"/>
            </p:cNvSpPr>
            <p:nvPr/>
          </p:nvSpPr>
          <p:spPr bwMode="auto">
            <a:xfrm>
              <a:off x="5088" y="158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1760" name="Line 32"/>
            <p:cNvSpPr>
              <a:spLocks noChangeShapeType="1"/>
            </p:cNvSpPr>
            <p:nvPr/>
          </p:nvSpPr>
          <p:spPr bwMode="auto">
            <a:xfrm>
              <a:off x="5088" y="182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1761" name="Line 33"/>
            <p:cNvSpPr>
              <a:spLocks noChangeShapeType="1"/>
            </p:cNvSpPr>
            <p:nvPr/>
          </p:nvSpPr>
          <p:spPr bwMode="auto">
            <a:xfrm>
              <a:off x="5088" y="201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1762" name="Line 34"/>
            <p:cNvSpPr>
              <a:spLocks noChangeShapeType="1"/>
            </p:cNvSpPr>
            <p:nvPr/>
          </p:nvSpPr>
          <p:spPr bwMode="auto">
            <a:xfrm>
              <a:off x="5088" y="22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1763" name="Line 35"/>
            <p:cNvSpPr>
              <a:spLocks noChangeShapeType="1"/>
            </p:cNvSpPr>
            <p:nvPr/>
          </p:nvSpPr>
          <p:spPr bwMode="auto">
            <a:xfrm>
              <a:off x="5088" y="139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1764" name="Line 36"/>
            <p:cNvSpPr>
              <a:spLocks noChangeShapeType="1"/>
            </p:cNvSpPr>
            <p:nvPr/>
          </p:nvSpPr>
          <p:spPr bwMode="auto">
            <a:xfrm>
              <a:off x="5088" y="331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1765" name="Text Box 37"/>
          <p:cNvSpPr txBox="1">
            <a:spLocks noChangeArrowheads="1"/>
          </p:cNvSpPr>
          <p:nvPr/>
        </p:nvSpPr>
        <p:spPr bwMode="auto">
          <a:xfrm>
            <a:off x="2913470" y="1351726"/>
            <a:ext cx="604867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smtClean="0">
                <a:latin typeface="+mn-ea"/>
                <a:ea typeface="+mn-ea"/>
              </a:rPr>
              <a:t>输入输出复用，采用</a:t>
            </a:r>
            <a:r>
              <a:rPr lang="zh-CN" altLang="en-US" sz="2800" b="1" dirty="0">
                <a:solidFill>
                  <a:srgbClr val="FF0000"/>
                </a:solidFill>
                <a:latin typeface="+mn-ea"/>
                <a:ea typeface="+mn-ea"/>
              </a:rPr>
              <a:t>双向三态数据线</a:t>
            </a:r>
          </a:p>
        </p:txBody>
      </p:sp>
      <p:sp>
        <p:nvSpPr>
          <p:cNvPr id="2" name="日期占位符 1"/>
          <p:cNvSpPr>
            <a:spLocks noGrp="1"/>
          </p:cNvSpPr>
          <p:nvPr>
            <p:ph type="dt" sz="half" idx="10"/>
          </p:nvPr>
        </p:nvSpPr>
        <p:spPr/>
        <p:txBody>
          <a:bodyPr/>
          <a:lstStyle/>
          <a:p>
            <a:pPr>
              <a:defRPr/>
            </a:pPr>
            <a:fld id="{CA9C8661-C4C0-442C-A36C-A51D977BDFA3}"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23</a:t>
            </a:fld>
            <a:endParaRPr lang="en-US" altLang="zh-CN"/>
          </a:p>
        </p:txBody>
      </p:sp>
      <p:grpSp>
        <p:nvGrpSpPr>
          <p:cNvPr id="41" name="组合 40"/>
          <p:cNvGrpSpPr/>
          <p:nvPr/>
        </p:nvGrpSpPr>
        <p:grpSpPr>
          <a:xfrm>
            <a:off x="3651495" y="2371625"/>
            <a:ext cx="5223751" cy="2124175"/>
            <a:chOff x="3760324" y="1791100"/>
            <a:chExt cx="5223751" cy="2124175"/>
          </a:xfrm>
        </p:grpSpPr>
        <p:grpSp>
          <p:nvGrpSpPr>
            <p:cNvPr id="42" name="Group 24"/>
            <p:cNvGrpSpPr>
              <a:grpSpLocks/>
            </p:cNvGrpSpPr>
            <p:nvPr/>
          </p:nvGrpSpPr>
          <p:grpSpPr bwMode="auto">
            <a:xfrm>
              <a:off x="3760324" y="1792810"/>
              <a:ext cx="5223751" cy="2122465"/>
              <a:chOff x="1324" y="1374"/>
              <a:chExt cx="1344" cy="1314"/>
            </a:xfrm>
          </p:grpSpPr>
          <p:sp>
            <p:nvSpPr>
              <p:cNvPr id="44" name="Text Box 25"/>
              <p:cNvSpPr txBox="1">
                <a:spLocks noChangeArrowheads="1"/>
              </p:cNvSpPr>
              <p:nvPr/>
            </p:nvSpPr>
            <p:spPr bwMode="auto">
              <a:xfrm>
                <a:off x="1324" y="1374"/>
                <a:ext cx="1233"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latin typeface="Tahoma" pitchFamily="34" charset="0"/>
                    <a:ea typeface="黑体" pitchFamily="2" charset="-122"/>
                  </a:rPr>
                  <a:t>S1 S0    </a:t>
                </a:r>
                <a:r>
                  <a:rPr lang="zh-CN" altLang="en-US" sz="2400" b="1" dirty="0" smtClean="0">
                    <a:latin typeface="Tahoma" pitchFamily="34" charset="0"/>
                    <a:ea typeface="黑体" pitchFamily="2" charset="-122"/>
                  </a:rPr>
                  <a:t>功能            下一状态              </a:t>
                </a:r>
                <a:endParaRPr lang="zh-CN" altLang="en-US" sz="2400" b="1" dirty="0">
                  <a:latin typeface="Tahoma" pitchFamily="34" charset="0"/>
                  <a:ea typeface="黑体" pitchFamily="2" charset="-122"/>
                </a:endParaRPr>
              </a:p>
            </p:txBody>
          </p:sp>
          <p:sp>
            <p:nvSpPr>
              <p:cNvPr id="45" name="Text Box 26"/>
              <p:cNvSpPr txBox="1">
                <a:spLocks noChangeArrowheads="1"/>
              </p:cNvSpPr>
              <p:nvPr/>
            </p:nvSpPr>
            <p:spPr bwMode="auto">
              <a:xfrm>
                <a:off x="1392" y="1680"/>
                <a:ext cx="1276" cy="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latin typeface="Tahoma" pitchFamily="34" charset="0"/>
                    <a:ea typeface="黑体" pitchFamily="2" charset="-122"/>
                  </a:rPr>
                  <a:t>0   0    </a:t>
                </a:r>
                <a:r>
                  <a:rPr lang="en-US" altLang="zh-CN" sz="2400" b="1" dirty="0" smtClean="0">
                    <a:latin typeface="Tahoma" pitchFamily="34" charset="0"/>
                    <a:ea typeface="黑体" pitchFamily="2" charset="-122"/>
                  </a:rPr>
                  <a:t> </a:t>
                </a:r>
                <a:r>
                  <a:rPr lang="zh-CN" altLang="en-US" sz="2400" b="1" dirty="0" smtClean="0">
                    <a:latin typeface="Tahoma" pitchFamily="34" charset="0"/>
                    <a:ea typeface="黑体" pitchFamily="2" charset="-122"/>
                  </a:rPr>
                  <a:t>保持       </a:t>
                </a:r>
                <a:r>
                  <a:rPr lang="en-US" altLang="zh-CN" sz="2400" b="1" dirty="0" smtClean="0">
                    <a:latin typeface="Tahoma" pitchFamily="34" charset="0"/>
                    <a:ea typeface="黑体" pitchFamily="2" charset="-122"/>
                  </a:rPr>
                  <a:t>QA  QB  QC QD</a:t>
                </a:r>
                <a:endParaRPr lang="zh-CN" altLang="en-US" sz="2400" b="1" dirty="0">
                  <a:latin typeface="Tahoma" pitchFamily="34" charset="0"/>
                  <a:ea typeface="黑体" pitchFamily="2" charset="-122"/>
                </a:endParaRPr>
              </a:p>
              <a:p>
                <a:r>
                  <a:rPr lang="zh-CN" altLang="en-US" sz="2400" b="1" dirty="0">
                    <a:latin typeface="Tahoma" pitchFamily="34" charset="0"/>
                    <a:ea typeface="黑体" pitchFamily="2" charset="-122"/>
                  </a:rPr>
                  <a:t>0   1     </a:t>
                </a:r>
                <a:r>
                  <a:rPr lang="zh-CN" altLang="en-US" sz="2400" b="1" dirty="0" smtClean="0">
                    <a:latin typeface="Tahoma" pitchFamily="34" charset="0"/>
                    <a:ea typeface="黑体" pitchFamily="2" charset="-122"/>
                  </a:rPr>
                  <a:t>右移      </a:t>
                </a:r>
                <a:r>
                  <a:rPr lang="en-US" altLang="zh-CN" sz="2400" b="1" dirty="0" smtClean="0">
                    <a:latin typeface="Tahoma" pitchFamily="34" charset="0"/>
                    <a:ea typeface="黑体" pitchFamily="2" charset="-122"/>
                  </a:rPr>
                  <a:t>RIN QA  QB QC</a:t>
                </a:r>
                <a:endParaRPr lang="zh-CN" altLang="en-US" sz="2400" b="1" dirty="0">
                  <a:latin typeface="Tahoma" pitchFamily="34" charset="0"/>
                  <a:ea typeface="黑体" pitchFamily="2" charset="-122"/>
                </a:endParaRPr>
              </a:p>
              <a:p>
                <a:r>
                  <a:rPr lang="zh-CN" altLang="en-US" sz="2400" b="1" dirty="0">
                    <a:latin typeface="Tahoma" pitchFamily="34" charset="0"/>
                    <a:ea typeface="黑体" pitchFamily="2" charset="-122"/>
                  </a:rPr>
                  <a:t>1   0     </a:t>
                </a:r>
                <a:r>
                  <a:rPr lang="zh-CN" altLang="en-US" sz="2400" b="1" dirty="0" smtClean="0">
                    <a:latin typeface="Tahoma" pitchFamily="34" charset="0"/>
                    <a:ea typeface="黑体" pitchFamily="2" charset="-122"/>
                  </a:rPr>
                  <a:t>左移       </a:t>
                </a:r>
                <a:r>
                  <a:rPr lang="en-US" altLang="zh-CN" sz="2400" b="1" dirty="0" smtClean="0">
                    <a:latin typeface="Tahoma" pitchFamily="34" charset="0"/>
                    <a:ea typeface="黑体" pitchFamily="2" charset="-122"/>
                  </a:rPr>
                  <a:t>QB  QC  QD LIN</a:t>
                </a:r>
                <a:endParaRPr lang="zh-CN" altLang="en-US" sz="2400" b="1" dirty="0">
                  <a:latin typeface="Tahoma" pitchFamily="34" charset="0"/>
                  <a:ea typeface="黑体" pitchFamily="2" charset="-122"/>
                </a:endParaRPr>
              </a:p>
              <a:p>
                <a:r>
                  <a:rPr lang="zh-CN" altLang="en-US" sz="2400" b="1" dirty="0">
                    <a:latin typeface="Tahoma" pitchFamily="34" charset="0"/>
                    <a:ea typeface="黑体" pitchFamily="2" charset="-122"/>
                  </a:rPr>
                  <a:t>1   1     </a:t>
                </a:r>
                <a:r>
                  <a:rPr lang="zh-CN" altLang="en-US" sz="2400" b="1" dirty="0" smtClean="0">
                    <a:latin typeface="Tahoma" pitchFamily="34" charset="0"/>
                    <a:ea typeface="黑体" pitchFamily="2" charset="-122"/>
                  </a:rPr>
                  <a:t>载入        </a:t>
                </a:r>
                <a:r>
                  <a:rPr lang="en-US" altLang="zh-CN" sz="2400" b="1" dirty="0" smtClean="0">
                    <a:latin typeface="Tahoma" pitchFamily="34" charset="0"/>
                    <a:ea typeface="黑体" pitchFamily="2" charset="-122"/>
                  </a:rPr>
                  <a:t>A    B     C    D</a:t>
                </a:r>
                <a:endParaRPr lang="zh-CN" altLang="en-US" sz="2400" b="1" dirty="0">
                  <a:latin typeface="Tahoma" pitchFamily="34" charset="0"/>
                  <a:ea typeface="黑体" pitchFamily="2" charset="-122"/>
                </a:endParaRPr>
              </a:p>
            </p:txBody>
          </p:sp>
          <p:sp>
            <p:nvSpPr>
              <p:cNvPr id="46" name="Line 27"/>
              <p:cNvSpPr>
                <a:spLocks noChangeShapeType="1"/>
              </p:cNvSpPr>
              <p:nvPr/>
            </p:nvSpPr>
            <p:spPr bwMode="auto">
              <a:xfrm>
                <a:off x="1344" y="1680"/>
                <a:ext cx="1296"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47" name="Line 28"/>
              <p:cNvSpPr>
                <a:spLocks noChangeShapeType="1"/>
              </p:cNvSpPr>
              <p:nvPr/>
            </p:nvSpPr>
            <p:spPr bwMode="auto">
              <a:xfrm>
                <a:off x="1344" y="1392"/>
                <a:ext cx="1296" cy="0"/>
              </a:xfrm>
              <a:prstGeom prst="line">
                <a:avLst/>
              </a:prstGeom>
              <a:noFill/>
              <a:ln w="57150" cmpd="thickThin">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48" name="Line 29"/>
              <p:cNvSpPr>
                <a:spLocks noChangeShapeType="1"/>
              </p:cNvSpPr>
              <p:nvPr/>
            </p:nvSpPr>
            <p:spPr bwMode="auto">
              <a:xfrm>
                <a:off x="1630" y="1392"/>
                <a:ext cx="0" cy="129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49" name="Line 30"/>
              <p:cNvSpPr>
                <a:spLocks noChangeShapeType="1"/>
              </p:cNvSpPr>
              <p:nvPr/>
            </p:nvSpPr>
            <p:spPr bwMode="auto">
              <a:xfrm>
                <a:off x="1344" y="2688"/>
                <a:ext cx="1296" cy="0"/>
              </a:xfrm>
              <a:prstGeom prst="line">
                <a:avLst/>
              </a:prstGeom>
              <a:noFill/>
              <a:ln w="57150" cmpd="thinThick">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grpSp>
        <p:sp>
          <p:nvSpPr>
            <p:cNvPr id="43" name="Line 29"/>
            <p:cNvSpPr>
              <a:spLocks noChangeShapeType="1"/>
            </p:cNvSpPr>
            <p:nvPr/>
          </p:nvSpPr>
          <p:spPr bwMode="auto">
            <a:xfrm flipH="1">
              <a:off x="6138997" y="1791100"/>
              <a:ext cx="37015" cy="2124175"/>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grpSp>
    </p:spTree>
    <p:extLst>
      <p:ext uri="{BB962C8B-B14F-4D97-AF65-F5344CB8AC3E}">
        <p14:creationId xmlns:p14="http://schemas.microsoft.com/office/powerpoint/2010/main" val="53496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1738"/>
                                        </p:tgtEl>
                                        <p:attrNameLst>
                                          <p:attrName>style.visibility</p:attrName>
                                        </p:attrNameLst>
                                      </p:cBhvr>
                                      <p:to>
                                        <p:strVal val="visible"/>
                                      </p:to>
                                    </p:set>
                                    <p:animEffect transition="in" filter="blinds(horizontal)">
                                      <p:cBhvr>
                                        <p:cTn id="7" dur="500"/>
                                        <p:tgtEl>
                                          <p:spTgt spid="2017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1765"/>
                                        </p:tgtEl>
                                        <p:attrNameLst>
                                          <p:attrName>style.visibility</p:attrName>
                                        </p:attrNameLst>
                                      </p:cBhvr>
                                      <p:to>
                                        <p:strVal val="visible"/>
                                      </p:to>
                                    </p:set>
                                    <p:animEffect transition="in" filter="blinds(horizontal)">
                                      <p:cBhvr>
                                        <p:cTn id="12" dur="500"/>
                                        <p:tgtEl>
                                          <p:spTgt spid="20176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6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990600" y="188640"/>
            <a:ext cx="7892380" cy="742950"/>
          </a:xfrm>
        </p:spPr>
        <p:txBody>
          <a:bodyPr/>
          <a:lstStyle/>
          <a:p>
            <a:r>
              <a:rPr lang="zh-CN" altLang="en-US" sz="3600" dirty="0"/>
              <a:t>线性</a:t>
            </a:r>
            <a:r>
              <a:rPr lang="zh-CN" altLang="en-US" sz="3600" dirty="0" smtClean="0"/>
              <a:t>反馈移位寄存器</a:t>
            </a:r>
            <a:endParaRPr lang="zh-CN" altLang="en-US" sz="3600" dirty="0"/>
          </a:p>
        </p:txBody>
      </p:sp>
      <p:sp>
        <p:nvSpPr>
          <p:cNvPr id="217091" name="Text Box 3"/>
          <p:cNvSpPr txBox="1">
            <a:spLocks noChangeArrowheads="1"/>
          </p:cNvSpPr>
          <p:nvPr/>
        </p:nvSpPr>
        <p:spPr bwMode="auto">
          <a:xfrm>
            <a:off x="990600" y="1219200"/>
            <a:ext cx="70375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latin typeface="+mn-ea"/>
                <a:ea typeface="+mn-ea"/>
              </a:rPr>
              <a:t>线性</a:t>
            </a:r>
            <a:r>
              <a:rPr lang="zh-CN" altLang="en-US" sz="2400" dirty="0" smtClean="0">
                <a:latin typeface="+mn-ea"/>
                <a:ea typeface="+mn-ea"/>
              </a:rPr>
              <a:t>反馈移位寄存器（</a:t>
            </a:r>
            <a:r>
              <a:rPr lang="en-US" altLang="zh-CN" sz="2400" dirty="0" smtClean="0">
                <a:latin typeface="+mn-ea"/>
                <a:ea typeface="+mn-ea"/>
              </a:rPr>
              <a:t>LFSR</a:t>
            </a:r>
            <a:r>
              <a:rPr lang="zh-CN" altLang="en-US" sz="2400" dirty="0" smtClean="0">
                <a:latin typeface="+mn-ea"/>
                <a:ea typeface="+mn-ea"/>
              </a:rPr>
              <a:t>）有 </a:t>
            </a:r>
            <a:r>
              <a:rPr lang="zh-CN" altLang="en-US" sz="2400" dirty="0">
                <a:latin typeface="+mn-ea"/>
                <a:ea typeface="+mn-ea"/>
              </a:rPr>
              <a:t>2</a:t>
            </a:r>
            <a:r>
              <a:rPr lang="en-US" altLang="zh-CN" sz="2400" baseline="50000" dirty="0">
                <a:latin typeface="+mn-ea"/>
                <a:ea typeface="+mn-ea"/>
              </a:rPr>
              <a:t>n</a:t>
            </a:r>
            <a:r>
              <a:rPr lang="en-US" altLang="zh-CN" sz="2400" dirty="0">
                <a:latin typeface="+mn-ea"/>
                <a:ea typeface="+mn-ea"/>
              </a:rPr>
              <a:t>-1 </a:t>
            </a:r>
            <a:r>
              <a:rPr lang="zh-CN" altLang="en-US" sz="2400" dirty="0">
                <a:latin typeface="+mn-ea"/>
                <a:ea typeface="+mn-ea"/>
              </a:rPr>
              <a:t>种有效状态</a:t>
            </a:r>
          </a:p>
        </p:txBody>
      </p:sp>
      <p:sp>
        <p:nvSpPr>
          <p:cNvPr id="217092" name="Text Box 4"/>
          <p:cNvSpPr txBox="1">
            <a:spLocks noChangeArrowheads="1"/>
          </p:cNvSpPr>
          <p:nvPr/>
        </p:nvSpPr>
        <p:spPr bwMode="auto">
          <a:xfrm>
            <a:off x="5316216" y="1754832"/>
            <a:ext cx="37240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latin typeface="+mn-ea"/>
                <a:ea typeface="+mn-ea"/>
              </a:rPr>
              <a:t>—— 最大长度序列发生器</a:t>
            </a:r>
          </a:p>
        </p:txBody>
      </p:sp>
      <p:grpSp>
        <p:nvGrpSpPr>
          <p:cNvPr id="217093" name="Group 5"/>
          <p:cNvGrpSpPr>
            <a:grpSpLocks/>
          </p:cNvGrpSpPr>
          <p:nvPr/>
        </p:nvGrpSpPr>
        <p:grpSpPr bwMode="auto">
          <a:xfrm>
            <a:off x="304800" y="2362200"/>
            <a:ext cx="8305800" cy="3429000"/>
            <a:chOff x="192" y="1632"/>
            <a:chExt cx="5232" cy="2160"/>
          </a:xfrm>
        </p:grpSpPr>
        <p:grpSp>
          <p:nvGrpSpPr>
            <p:cNvPr id="217094" name="Group 6"/>
            <p:cNvGrpSpPr>
              <a:grpSpLocks/>
            </p:cNvGrpSpPr>
            <p:nvPr/>
          </p:nvGrpSpPr>
          <p:grpSpPr bwMode="auto">
            <a:xfrm>
              <a:off x="192" y="1632"/>
              <a:ext cx="5232" cy="1920"/>
              <a:chOff x="192" y="1920"/>
              <a:chExt cx="5232" cy="1920"/>
            </a:xfrm>
          </p:grpSpPr>
          <p:grpSp>
            <p:nvGrpSpPr>
              <p:cNvPr id="217095" name="Group 7"/>
              <p:cNvGrpSpPr>
                <a:grpSpLocks/>
              </p:cNvGrpSpPr>
              <p:nvPr/>
            </p:nvGrpSpPr>
            <p:grpSpPr bwMode="auto">
              <a:xfrm>
                <a:off x="672" y="1920"/>
                <a:ext cx="4752" cy="864"/>
                <a:chOff x="720" y="864"/>
                <a:chExt cx="4752" cy="864"/>
              </a:xfrm>
            </p:grpSpPr>
            <p:sp>
              <p:nvSpPr>
                <p:cNvPr id="217096" name="Line 8"/>
                <p:cNvSpPr>
                  <a:spLocks noChangeShapeType="1"/>
                </p:cNvSpPr>
                <p:nvPr/>
              </p:nvSpPr>
              <p:spPr bwMode="auto">
                <a:xfrm flipV="1">
                  <a:off x="5472" y="1056"/>
                  <a:ext cx="0" cy="672"/>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097" name="Line 9"/>
                <p:cNvSpPr>
                  <a:spLocks noChangeShapeType="1"/>
                </p:cNvSpPr>
                <p:nvPr/>
              </p:nvSpPr>
              <p:spPr bwMode="auto">
                <a:xfrm flipV="1">
                  <a:off x="720" y="1056"/>
                  <a:ext cx="0" cy="672"/>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098" name="Rectangle 10"/>
                <p:cNvSpPr>
                  <a:spLocks noChangeArrowheads="1"/>
                </p:cNvSpPr>
                <p:nvPr/>
              </p:nvSpPr>
              <p:spPr bwMode="auto">
                <a:xfrm>
                  <a:off x="1632" y="864"/>
                  <a:ext cx="2976" cy="384"/>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dirty="0">
                      <a:solidFill>
                        <a:schemeClr val="hlink"/>
                      </a:solidFill>
                      <a:ea typeface="黑体" pitchFamily="2" charset="-122"/>
                    </a:rPr>
                    <a:t>反  馈  逻  辑</a:t>
                  </a:r>
                </a:p>
              </p:txBody>
            </p:sp>
            <p:sp>
              <p:nvSpPr>
                <p:cNvPr id="217099" name="Line 11"/>
                <p:cNvSpPr>
                  <a:spLocks noChangeShapeType="1"/>
                </p:cNvSpPr>
                <p:nvPr/>
              </p:nvSpPr>
              <p:spPr bwMode="auto">
                <a:xfrm>
                  <a:off x="720" y="1056"/>
                  <a:ext cx="912"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00" name="Line 12"/>
                <p:cNvSpPr>
                  <a:spLocks noChangeShapeType="1"/>
                </p:cNvSpPr>
                <p:nvPr/>
              </p:nvSpPr>
              <p:spPr bwMode="auto">
                <a:xfrm>
                  <a:off x="4608" y="1056"/>
                  <a:ext cx="864"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01" name="Line 13"/>
                <p:cNvSpPr>
                  <a:spLocks noChangeShapeType="1"/>
                </p:cNvSpPr>
                <p:nvPr/>
              </p:nvSpPr>
              <p:spPr bwMode="auto">
                <a:xfrm flipV="1">
                  <a:off x="4320" y="1248"/>
                  <a:ext cx="0" cy="480"/>
                </a:xfrm>
                <a:prstGeom prst="line">
                  <a:avLst/>
                </a:prstGeom>
                <a:noFill/>
                <a:ln w="38100">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02" name="Line 14"/>
                <p:cNvSpPr>
                  <a:spLocks noChangeShapeType="1"/>
                </p:cNvSpPr>
                <p:nvPr/>
              </p:nvSpPr>
              <p:spPr bwMode="auto">
                <a:xfrm flipV="1">
                  <a:off x="3120" y="1248"/>
                  <a:ext cx="0" cy="480"/>
                </a:xfrm>
                <a:prstGeom prst="line">
                  <a:avLst/>
                </a:prstGeom>
                <a:noFill/>
                <a:ln w="38100">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03" name="Line 15"/>
                <p:cNvSpPr>
                  <a:spLocks noChangeShapeType="1"/>
                </p:cNvSpPr>
                <p:nvPr/>
              </p:nvSpPr>
              <p:spPr bwMode="auto">
                <a:xfrm flipV="1">
                  <a:off x="1920" y="1248"/>
                  <a:ext cx="0" cy="480"/>
                </a:xfrm>
                <a:prstGeom prst="line">
                  <a:avLst/>
                </a:prstGeom>
                <a:noFill/>
                <a:ln w="38100">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17104" name="Group 16"/>
              <p:cNvGrpSpPr>
                <a:grpSpLocks/>
              </p:cNvGrpSpPr>
              <p:nvPr/>
            </p:nvGrpSpPr>
            <p:grpSpPr bwMode="auto">
              <a:xfrm>
                <a:off x="192" y="2592"/>
                <a:ext cx="5232" cy="1248"/>
                <a:chOff x="192" y="1584"/>
                <a:chExt cx="5232" cy="1248"/>
              </a:xfrm>
            </p:grpSpPr>
            <p:sp>
              <p:nvSpPr>
                <p:cNvPr id="217105" name="Rectangle 17"/>
                <p:cNvSpPr>
                  <a:spLocks noChangeArrowheads="1"/>
                </p:cNvSpPr>
                <p:nvPr/>
              </p:nvSpPr>
              <p:spPr bwMode="auto">
                <a:xfrm>
                  <a:off x="9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sz="2000" b="1" dirty="0"/>
                    <a:t>D        Q</a:t>
                  </a:r>
                </a:p>
                <a:p>
                  <a:pPr algn="r">
                    <a:lnSpc>
                      <a:spcPct val="150000"/>
                    </a:lnSpc>
                  </a:pPr>
                  <a:r>
                    <a:rPr lang="en-US" altLang="zh-CN" sz="2000" b="1" dirty="0"/>
                    <a:t>  CK   Q</a:t>
                  </a:r>
                </a:p>
              </p:txBody>
            </p:sp>
            <p:grpSp>
              <p:nvGrpSpPr>
                <p:cNvPr id="217106" name="Group 18"/>
                <p:cNvGrpSpPr>
                  <a:grpSpLocks/>
                </p:cNvGrpSpPr>
                <p:nvPr/>
              </p:nvGrpSpPr>
              <p:grpSpPr bwMode="auto">
                <a:xfrm>
                  <a:off x="912" y="2064"/>
                  <a:ext cx="96" cy="96"/>
                  <a:chOff x="2880" y="2064"/>
                  <a:chExt cx="96" cy="192"/>
                </a:xfrm>
              </p:grpSpPr>
              <p:sp>
                <p:nvSpPr>
                  <p:cNvPr id="217107" name="Line 19"/>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08" name="Line 20"/>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7109" name="Line 21"/>
                <p:cNvSpPr>
                  <a:spLocks noChangeShapeType="1"/>
                </p:cNvSpPr>
                <p:nvPr/>
              </p:nvSpPr>
              <p:spPr bwMode="auto">
                <a:xfrm>
                  <a:off x="6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10" name="Line 22"/>
                <p:cNvSpPr>
                  <a:spLocks noChangeShapeType="1"/>
                </p:cNvSpPr>
                <p:nvPr/>
              </p:nvSpPr>
              <p:spPr bwMode="auto">
                <a:xfrm>
                  <a:off x="7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11" name="Line 23"/>
                <p:cNvSpPr>
                  <a:spLocks noChangeShapeType="1"/>
                </p:cNvSpPr>
                <p:nvPr/>
              </p:nvSpPr>
              <p:spPr bwMode="auto">
                <a:xfrm>
                  <a:off x="1584" y="1776"/>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12" name="Line 24"/>
                <p:cNvSpPr>
                  <a:spLocks noChangeShapeType="1"/>
                </p:cNvSpPr>
                <p:nvPr/>
              </p:nvSpPr>
              <p:spPr bwMode="auto">
                <a:xfrm>
                  <a:off x="16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13" name="Oval 25"/>
                <p:cNvSpPr>
                  <a:spLocks noChangeArrowheads="1"/>
                </p:cNvSpPr>
                <p:nvPr/>
              </p:nvSpPr>
              <p:spPr bwMode="auto">
                <a:xfrm>
                  <a:off x="15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14" name="Rectangle 26"/>
                <p:cNvSpPr>
                  <a:spLocks noChangeArrowheads="1"/>
                </p:cNvSpPr>
                <p:nvPr/>
              </p:nvSpPr>
              <p:spPr bwMode="auto">
                <a:xfrm>
                  <a:off x="21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sz="2000" b="1" dirty="0"/>
                    <a:t>D        Q</a:t>
                  </a:r>
                </a:p>
                <a:p>
                  <a:pPr algn="r">
                    <a:lnSpc>
                      <a:spcPct val="150000"/>
                    </a:lnSpc>
                  </a:pPr>
                  <a:r>
                    <a:rPr lang="en-US" altLang="zh-CN" sz="2000" b="1" dirty="0"/>
                    <a:t>  CK   Q</a:t>
                  </a:r>
                </a:p>
              </p:txBody>
            </p:sp>
            <p:grpSp>
              <p:nvGrpSpPr>
                <p:cNvPr id="217115" name="Group 27"/>
                <p:cNvGrpSpPr>
                  <a:grpSpLocks/>
                </p:cNvGrpSpPr>
                <p:nvPr/>
              </p:nvGrpSpPr>
              <p:grpSpPr bwMode="auto">
                <a:xfrm>
                  <a:off x="2112" y="2064"/>
                  <a:ext cx="96" cy="96"/>
                  <a:chOff x="2880" y="2064"/>
                  <a:chExt cx="96" cy="192"/>
                </a:xfrm>
              </p:grpSpPr>
              <p:sp>
                <p:nvSpPr>
                  <p:cNvPr id="217116" name="Line 28"/>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17" name="Line 29"/>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7118" name="Line 30"/>
                <p:cNvSpPr>
                  <a:spLocks noChangeShapeType="1"/>
                </p:cNvSpPr>
                <p:nvPr/>
              </p:nvSpPr>
              <p:spPr bwMode="auto">
                <a:xfrm>
                  <a:off x="18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19" name="Line 31"/>
                <p:cNvSpPr>
                  <a:spLocks noChangeShapeType="1"/>
                </p:cNvSpPr>
                <p:nvPr/>
              </p:nvSpPr>
              <p:spPr bwMode="auto">
                <a:xfrm>
                  <a:off x="19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20" name="Line 32"/>
                <p:cNvSpPr>
                  <a:spLocks noChangeShapeType="1"/>
                </p:cNvSpPr>
                <p:nvPr/>
              </p:nvSpPr>
              <p:spPr bwMode="auto">
                <a:xfrm>
                  <a:off x="2784" y="1776"/>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21" name="Line 33"/>
                <p:cNvSpPr>
                  <a:spLocks noChangeShapeType="1"/>
                </p:cNvSpPr>
                <p:nvPr/>
              </p:nvSpPr>
              <p:spPr bwMode="auto">
                <a:xfrm>
                  <a:off x="28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22" name="Oval 34"/>
                <p:cNvSpPr>
                  <a:spLocks noChangeArrowheads="1"/>
                </p:cNvSpPr>
                <p:nvPr/>
              </p:nvSpPr>
              <p:spPr bwMode="auto">
                <a:xfrm>
                  <a:off x="27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23" name="Rectangle 35"/>
                <p:cNvSpPr>
                  <a:spLocks noChangeArrowheads="1"/>
                </p:cNvSpPr>
                <p:nvPr/>
              </p:nvSpPr>
              <p:spPr bwMode="auto">
                <a:xfrm>
                  <a:off x="33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sz="2000" b="1" dirty="0"/>
                    <a:t>D        Q</a:t>
                  </a:r>
                </a:p>
                <a:p>
                  <a:pPr algn="r">
                    <a:lnSpc>
                      <a:spcPct val="150000"/>
                    </a:lnSpc>
                  </a:pPr>
                  <a:r>
                    <a:rPr lang="en-US" altLang="zh-CN" sz="2000" b="1" dirty="0"/>
                    <a:t>  CK   Q</a:t>
                  </a:r>
                </a:p>
              </p:txBody>
            </p:sp>
            <p:grpSp>
              <p:nvGrpSpPr>
                <p:cNvPr id="217124" name="Group 36"/>
                <p:cNvGrpSpPr>
                  <a:grpSpLocks/>
                </p:cNvGrpSpPr>
                <p:nvPr/>
              </p:nvGrpSpPr>
              <p:grpSpPr bwMode="auto">
                <a:xfrm>
                  <a:off x="3312" y="2064"/>
                  <a:ext cx="96" cy="96"/>
                  <a:chOff x="2880" y="2064"/>
                  <a:chExt cx="96" cy="192"/>
                </a:xfrm>
              </p:grpSpPr>
              <p:sp>
                <p:nvSpPr>
                  <p:cNvPr id="217125" name="Line 37"/>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26" name="Line 38"/>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7127" name="Line 39"/>
                <p:cNvSpPr>
                  <a:spLocks noChangeShapeType="1"/>
                </p:cNvSpPr>
                <p:nvPr/>
              </p:nvSpPr>
              <p:spPr bwMode="auto">
                <a:xfrm>
                  <a:off x="30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28" name="Line 40"/>
                <p:cNvSpPr>
                  <a:spLocks noChangeShapeType="1"/>
                </p:cNvSpPr>
                <p:nvPr/>
              </p:nvSpPr>
              <p:spPr bwMode="auto">
                <a:xfrm>
                  <a:off x="31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29" name="Line 41"/>
                <p:cNvSpPr>
                  <a:spLocks noChangeShapeType="1"/>
                </p:cNvSpPr>
                <p:nvPr/>
              </p:nvSpPr>
              <p:spPr bwMode="auto">
                <a:xfrm>
                  <a:off x="3984" y="1776"/>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30" name="Line 42"/>
                <p:cNvSpPr>
                  <a:spLocks noChangeShapeType="1"/>
                </p:cNvSpPr>
                <p:nvPr/>
              </p:nvSpPr>
              <p:spPr bwMode="auto">
                <a:xfrm>
                  <a:off x="40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31" name="Oval 43"/>
                <p:cNvSpPr>
                  <a:spLocks noChangeArrowheads="1"/>
                </p:cNvSpPr>
                <p:nvPr/>
              </p:nvSpPr>
              <p:spPr bwMode="auto">
                <a:xfrm>
                  <a:off x="39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32" name="Rectangle 44"/>
                <p:cNvSpPr>
                  <a:spLocks noChangeArrowheads="1"/>
                </p:cNvSpPr>
                <p:nvPr/>
              </p:nvSpPr>
              <p:spPr bwMode="auto">
                <a:xfrm>
                  <a:off x="45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sz="2000" b="1" dirty="0"/>
                    <a:t>D        Q</a:t>
                  </a:r>
                </a:p>
                <a:p>
                  <a:pPr algn="r">
                    <a:lnSpc>
                      <a:spcPct val="150000"/>
                    </a:lnSpc>
                  </a:pPr>
                  <a:r>
                    <a:rPr lang="en-US" altLang="zh-CN" sz="2000" b="1" dirty="0"/>
                    <a:t>  CK   Q</a:t>
                  </a:r>
                </a:p>
              </p:txBody>
            </p:sp>
            <p:grpSp>
              <p:nvGrpSpPr>
                <p:cNvPr id="217133" name="Group 45"/>
                <p:cNvGrpSpPr>
                  <a:grpSpLocks/>
                </p:cNvGrpSpPr>
                <p:nvPr/>
              </p:nvGrpSpPr>
              <p:grpSpPr bwMode="auto">
                <a:xfrm>
                  <a:off x="4512" y="2064"/>
                  <a:ext cx="96" cy="96"/>
                  <a:chOff x="2880" y="2064"/>
                  <a:chExt cx="96" cy="192"/>
                </a:xfrm>
              </p:grpSpPr>
              <p:sp>
                <p:nvSpPr>
                  <p:cNvPr id="217134" name="Line 46"/>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35" name="Line 47"/>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7136" name="Line 48"/>
                <p:cNvSpPr>
                  <a:spLocks noChangeShapeType="1"/>
                </p:cNvSpPr>
                <p:nvPr/>
              </p:nvSpPr>
              <p:spPr bwMode="auto">
                <a:xfrm>
                  <a:off x="42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37" name="Line 49"/>
                <p:cNvSpPr>
                  <a:spLocks noChangeShapeType="1"/>
                </p:cNvSpPr>
                <p:nvPr/>
              </p:nvSpPr>
              <p:spPr bwMode="auto">
                <a:xfrm>
                  <a:off x="43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38" name="Line 50"/>
                <p:cNvSpPr>
                  <a:spLocks noChangeShapeType="1"/>
                </p:cNvSpPr>
                <p:nvPr/>
              </p:nvSpPr>
              <p:spPr bwMode="auto">
                <a:xfrm>
                  <a:off x="5184"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39" name="Line 51"/>
                <p:cNvSpPr>
                  <a:spLocks noChangeShapeType="1"/>
                </p:cNvSpPr>
                <p:nvPr/>
              </p:nvSpPr>
              <p:spPr bwMode="auto">
                <a:xfrm>
                  <a:off x="52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40" name="Oval 52"/>
                <p:cNvSpPr>
                  <a:spLocks noChangeArrowheads="1"/>
                </p:cNvSpPr>
                <p:nvPr/>
              </p:nvSpPr>
              <p:spPr bwMode="auto">
                <a:xfrm>
                  <a:off x="51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41" name="Line 53"/>
                <p:cNvSpPr>
                  <a:spLocks noChangeShapeType="1"/>
                </p:cNvSpPr>
                <p:nvPr/>
              </p:nvSpPr>
              <p:spPr bwMode="auto">
                <a:xfrm>
                  <a:off x="4368" y="2112"/>
                  <a:ext cx="0" cy="57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42" name="Line 54"/>
                <p:cNvSpPr>
                  <a:spLocks noChangeShapeType="1"/>
                </p:cNvSpPr>
                <p:nvPr/>
              </p:nvSpPr>
              <p:spPr bwMode="auto">
                <a:xfrm>
                  <a:off x="1968" y="2112"/>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43" name="Line 55"/>
                <p:cNvSpPr>
                  <a:spLocks noChangeShapeType="1"/>
                </p:cNvSpPr>
                <p:nvPr/>
              </p:nvSpPr>
              <p:spPr bwMode="auto">
                <a:xfrm>
                  <a:off x="3168" y="2112"/>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44" name="Line 56"/>
                <p:cNvSpPr>
                  <a:spLocks noChangeShapeType="1"/>
                </p:cNvSpPr>
                <p:nvPr/>
              </p:nvSpPr>
              <p:spPr bwMode="auto">
                <a:xfrm>
                  <a:off x="768" y="2112"/>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45" name="Line 57"/>
                <p:cNvSpPr>
                  <a:spLocks noChangeShapeType="1"/>
                </p:cNvSpPr>
                <p:nvPr/>
              </p:nvSpPr>
              <p:spPr bwMode="auto">
                <a:xfrm>
                  <a:off x="624" y="2688"/>
                  <a:ext cx="37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46" name="Text Box 58"/>
                <p:cNvSpPr txBox="1">
                  <a:spLocks noChangeArrowheads="1"/>
                </p:cNvSpPr>
                <p:nvPr/>
              </p:nvSpPr>
              <p:spPr bwMode="auto">
                <a:xfrm>
                  <a:off x="192" y="2544"/>
                  <a:ext cx="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CLK</a:t>
                  </a:r>
                </a:p>
              </p:txBody>
            </p:sp>
            <p:sp>
              <p:nvSpPr>
                <p:cNvPr id="217147" name="Text Box 59"/>
                <p:cNvSpPr txBox="1">
                  <a:spLocks noChangeArrowheads="1"/>
                </p:cNvSpPr>
                <p:nvPr/>
              </p:nvSpPr>
              <p:spPr bwMode="auto">
                <a:xfrm>
                  <a:off x="1044"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FF0</a:t>
                  </a:r>
                </a:p>
              </p:txBody>
            </p:sp>
            <p:sp>
              <p:nvSpPr>
                <p:cNvPr id="217148" name="Text Box 60"/>
                <p:cNvSpPr txBox="1">
                  <a:spLocks noChangeArrowheads="1"/>
                </p:cNvSpPr>
                <p:nvPr/>
              </p:nvSpPr>
              <p:spPr bwMode="auto">
                <a:xfrm>
                  <a:off x="2256"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FF1</a:t>
                  </a:r>
                </a:p>
              </p:txBody>
            </p:sp>
            <p:sp>
              <p:nvSpPr>
                <p:cNvPr id="217149" name="Text Box 61"/>
                <p:cNvSpPr txBox="1">
                  <a:spLocks noChangeArrowheads="1"/>
                </p:cNvSpPr>
                <p:nvPr/>
              </p:nvSpPr>
              <p:spPr bwMode="auto">
                <a:xfrm>
                  <a:off x="3456"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FF2</a:t>
                  </a:r>
                </a:p>
              </p:txBody>
            </p:sp>
            <p:sp>
              <p:nvSpPr>
                <p:cNvPr id="217150" name="Text Box 62"/>
                <p:cNvSpPr txBox="1">
                  <a:spLocks noChangeArrowheads="1"/>
                </p:cNvSpPr>
                <p:nvPr/>
              </p:nvSpPr>
              <p:spPr bwMode="auto">
                <a:xfrm>
                  <a:off x="4668"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FF3</a:t>
                  </a:r>
                </a:p>
              </p:txBody>
            </p:sp>
          </p:grpSp>
        </p:grpSp>
        <p:sp>
          <p:nvSpPr>
            <p:cNvPr id="217151" name="Text Box 63"/>
            <p:cNvSpPr txBox="1">
              <a:spLocks noChangeArrowheads="1"/>
            </p:cNvSpPr>
            <p:nvPr/>
          </p:nvSpPr>
          <p:spPr bwMode="auto">
            <a:xfrm>
              <a:off x="1502" y="3504"/>
              <a:ext cx="28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tx2"/>
                  </a:solidFill>
                  <a:latin typeface="黑体" pitchFamily="2" charset="-122"/>
                  <a:ea typeface="黑体" pitchFamily="2" charset="-122"/>
                </a:rPr>
                <a:t>移位寄存器型计数器的一般结构</a:t>
              </a:r>
            </a:p>
          </p:txBody>
        </p:sp>
      </p:grpSp>
      <p:sp>
        <p:nvSpPr>
          <p:cNvPr id="217152" name="Text Box 64"/>
          <p:cNvSpPr txBox="1">
            <a:spLocks noChangeArrowheads="1"/>
          </p:cNvSpPr>
          <p:nvPr/>
        </p:nvSpPr>
        <p:spPr bwMode="auto">
          <a:xfrm>
            <a:off x="1447800" y="5867400"/>
            <a:ext cx="62215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chemeClr val="hlink"/>
                </a:solidFill>
                <a:latin typeface="黑体" pitchFamily="2" charset="-122"/>
                <a:ea typeface="黑体" pitchFamily="2" charset="-122"/>
              </a:rPr>
              <a:t>利用反馈逻辑可以实现 模2～模16 的计数器</a:t>
            </a:r>
            <a:endParaRPr lang="zh-CN" altLang="en-US" sz="2400" dirty="0">
              <a:solidFill>
                <a:schemeClr val="hlink"/>
              </a:solidFill>
            </a:endParaRPr>
          </a:p>
        </p:txBody>
      </p:sp>
      <p:sp>
        <p:nvSpPr>
          <p:cNvPr id="2" name="日期占位符 1"/>
          <p:cNvSpPr>
            <a:spLocks noGrp="1"/>
          </p:cNvSpPr>
          <p:nvPr>
            <p:ph type="dt" sz="half" idx="10"/>
          </p:nvPr>
        </p:nvSpPr>
        <p:spPr/>
        <p:txBody>
          <a:bodyPr/>
          <a:lstStyle/>
          <a:p>
            <a:pPr>
              <a:defRPr/>
            </a:pPr>
            <a:fld id="{D48B5D53-FA42-4136-912C-02A79DA59066}"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24</a:t>
            </a:fld>
            <a:endParaRPr lang="en-US" altLang="zh-CN"/>
          </a:p>
        </p:txBody>
      </p:sp>
    </p:spTree>
    <p:extLst>
      <p:ext uri="{BB962C8B-B14F-4D97-AF65-F5344CB8AC3E}">
        <p14:creationId xmlns:p14="http://schemas.microsoft.com/office/powerpoint/2010/main" val="142747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7152"/>
                                        </p:tgtEl>
                                        <p:attrNameLst>
                                          <p:attrName>style.visibility</p:attrName>
                                        </p:attrNameLst>
                                      </p:cBhvr>
                                      <p:to>
                                        <p:strVal val="visible"/>
                                      </p:to>
                                    </p:set>
                                    <p:animEffect transition="in" filter="blinds(horizontal)">
                                      <p:cBhvr>
                                        <p:cTn id="7" dur="500"/>
                                        <p:tgtEl>
                                          <p:spTgt spid="2171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7091"/>
                                        </p:tgtEl>
                                        <p:attrNameLst>
                                          <p:attrName>style.visibility</p:attrName>
                                        </p:attrNameLst>
                                      </p:cBhvr>
                                      <p:to>
                                        <p:strVal val="visible"/>
                                      </p:to>
                                    </p:set>
                                    <p:animEffect transition="in" filter="blinds(horizontal)">
                                      <p:cBhvr>
                                        <p:cTn id="12" dur="500"/>
                                        <p:tgtEl>
                                          <p:spTgt spid="2170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7092"/>
                                        </p:tgtEl>
                                        <p:attrNameLst>
                                          <p:attrName>style.visibility</p:attrName>
                                        </p:attrNameLst>
                                      </p:cBhvr>
                                      <p:to>
                                        <p:strVal val="visible"/>
                                      </p:to>
                                    </p:set>
                                    <p:animEffect transition="in" filter="blinds(horizontal)">
                                      <p:cBhvr>
                                        <p:cTn id="17" dur="500"/>
                                        <p:tgtEl>
                                          <p:spTgt spid="217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autoUpdateAnimBg="0"/>
      <p:bldP spid="217092" grpId="0" autoUpdateAnimBg="0"/>
      <p:bldP spid="21715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8114" name="Group 2"/>
          <p:cNvGrpSpPr>
            <a:grpSpLocks/>
          </p:cNvGrpSpPr>
          <p:nvPr/>
        </p:nvGrpSpPr>
        <p:grpSpPr bwMode="auto">
          <a:xfrm>
            <a:off x="243977" y="1484784"/>
            <a:ext cx="8305800" cy="3657600"/>
            <a:chOff x="192" y="1392"/>
            <a:chExt cx="5232" cy="2304"/>
          </a:xfrm>
        </p:grpSpPr>
        <p:grpSp>
          <p:nvGrpSpPr>
            <p:cNvPr id="218115" name="Group 3"/>
            <p:cNvGrpSpPr>
              <a:grpSpLocks/>
            </p:cNvGrpSpPr>
            <p:nvPr/>
          </p:nvGrpSpPr>
          <p:grpSpPr bwMode="auto">
            <a:xfrm>
              <a:off x="1104" y="1392"/>
              <a:ext cx="4320" cy="2161"/>
              <a:chOff x="1104" y="1392"/>
              <a:chExt cx="4320" cy="2161"/>
            </a:xfrm>
          </p:grpSpPr>
          <p:graphicFrame>
            <p:nvGraphicFramePr>
              <p:cNvPr id="218116" name="Object 4"/>
              <p:cNvGraphicFramePr>
                <a:graphicFrameLocks noChangeAspect="1"/>
              </p:cNvGraphicFramePr>
              <p:nvPr/>
            </p:nvGraphicFramePr>
            <p:xfrm>
              <a:off x="1104" y="1392"/>
              <a:ext cx="4320" cy="2161"/>
            </p:xfrm>
            <a:graphic>
              <a:graphicData uri="http://schemas.openxmlformats.org/presentationml/2006/ole">
                <mc:AlternateContent xmlns:mc="http://schemas.openxmlformats.org/markup-compatibility/2006">
                  <mc:Choice xmlns:v="urn:schemas-microsoft-com:vml" Requires="v">
                    <p:oleObj spid="_x0000_s199805" name="Image" r:id="rId4" imgW="8571429" imgH="4152381" progId="Photoshop.Image.7">
                      <p:embed/>
                    </p:oleObj>
                  </mc:Choice>
                  <mc:Fallback>
                    <p:oleObj name="Image" r:id="rId4" imgW="8571429" imgH="4152381" progId="Photoshop.Image.7">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4" y="1392"/>
                            <a:ext cx="4320" cy="2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8117" name="Rectangle 5"/>
              <p:cNvSpPr>
                <a:spLocks noChangeArrowheads="1"/>
              </p:cNvSpPr>
              <p:nvPr/>
            </p:nvSpPr>
            <p:spPr bwMode="auto">
              <a:xfrm>
                <a:off x="2688" y="1920"/>
                <a:ext cx="2640" cy="14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8118" name="Group 6"/>
            <p:cNvGrpSpPr>
              <a:grpSpLocks/>
            </p:cNvGrpSpPr>
            <p:nvPr/>
          </p:nvGrpSpPr>
          <p:grpSpPr bwMode="auto">
            <a:xfrm>
              <a:off x="192" y="1440"/>
              <a:ext cx="1012" cy="480"/>
              <a:chOff x="192" y="1440"/>
              <a:chExt cx="1012" cy="480"/>
            </a:xfrm>
          </p:grpSpPr>
          <p:sp>
            <p:nvSpPr>
              <p:cNvPr id="218119" name="Line 7"/>
              <p:cNvSpPr>
                <a:spLocks noChangeShapeType="1"/>
              </p:cNvSpPr>
              <p:nvPr/>
            </p:nvSpPr>
            <p:spPr bwMode="auto">
              <a:xfrm>
                <a:off x="864" y="1591"/>
                <a:ext cx="3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8120" name="Line 8"/>
              <p:cNvSpPr>
                <a:spLocks noChangeShapeType="1"/>
              </p:cNvSpPr>
              <p:nvPr/>
            </p:nvSpPr>
            <p:spPr bwMode="auto">
              <a:xfrm>
                <a:off x="864" y="1754"/>
                <a:ext cx="249"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8121" name="Text Box 9"/>
              <p:cNvSpPr txBox="1">
                <a:spLocks noChangeArrowheads="1"/>
              </p:cNvSpPr>
              <p:nvPr/>
            </p:nvSpPr>
            <p:spPr bwMode="auto">
              <a:xfrm>
                <a:off x="192" y="1670"/>
                <a:ext cx="7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RESET_L</a:t>
                </a:r>
              </a:p>
            </p:txBody>
          </p:sp>
          <p:sp>
            <p:nvSpPr>
              <p:cNvPr id="218122" name="Text Box 10"/>
              <p:cNvSpPr txBox="1">
                <a:spLocks noChangeArrowheads="1"/>
              </p:cNvSpPr>
              <p:nvPr/>
            </p:nvSpPr>
            <p:spPr bwMode="auto">
              <a:xfrm>
                <a:off x="288" y="1440"/>
                <a:ext cx="5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CLOCK</a:t>
                </a:r>
              </a:p>
            </p:txBody>
          </p:sp>
        </p:grpSp>
        <p:grpSp>
          <p:nvGrpSpPr>
            <p:cNvPr id="218123" name="Group 11"/>
            <p:cNvGrpSpPr>
              <a:grpSpLocks/>
            </p:cNvGrpSpPr>
            <p:nvPr/>
          </p:nvGrpSpPr>
          <p:grpSpPr bwMode="auto">
            <a:xfrm>
              <a:off x="912" y="2016"/>
              <a:ext cx="4512" cy="1680"/>
              <a:chOff x="912" y="2016"/>
              <a:chExt cx="4512" cy="1680"/>
            </a:xfrm>
          </p:grpSpPr>
          <p:sp>
            <p:nvSpPr>
              <p:cNvPr id="218124" name="Line 12"/>
              <p:cNvSpPr>
                <a:spLocks noChangeShapeType="1"/>
              </p:cNvSpPr>
              <p:nvPr/>
            </p:nvSpPr>
            <p:spPr bwMode="auto">
              <a:xfrm>
                <a:off x="5424" y="2784"/>
                <a:ext cx="0" cy="912"/>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8125" name="Line 13"/>
              <p:cNvSpPr>
                <a:spLocks noChangeShapeType="1"/>
              </p:cNvSpPr>
              <p:nvPr/>
            </p:nvSpPr>
            <p:spPr bwMode="auto">
              <a:xfrm flipH="1">
                <a:off x="912" y="2016"/>
                <a:ext cx="288"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8126" name="Line 14"/>
              <p:cNvSpPr>
                <a:spLocks noChangeShapeType="1"/>
              </p:cNvSpPr>
              <p:nvPr/>
            </p:nvSpPr>
            <p:spPr bwMode="auto">
              <a:xfrm>
                <a:off x="912" y="2016"/>
                <a:ext cx="0" cy="168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8127" name="Line 15"/>
              <p:cNvSpPr>
                <a:spLocks noChangeShapeType="1"/>
              </p:cNvSpPr>
              <p:nvPr/>
            </p:nvSpPr>
            <p:spPr bwMode="auto">
              <a:xfrm>
                <a:off x="912" y="3696"/>
                <a:ext cx="4512"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218128" name="Rectangle 16"/>
          <p:cNvSpPr>
            <a:spLocks noChangeArrowheads="1"/>
          </p:cNvSpPr>
          <p:nvPr/>
        </p:nvSpPr>
        <p:spPr bwMode="auto">
          <a:xfrm>
            <a:off x="835617" y="119858"/>
            <a:ext cx="7122521"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r>
              <a:rPr lang="zh-CN" altLang="en-US" sz="3200" b="1" dirty="0">
                <a:solidFill>
                  <a:schemeClr val="tx2"/>
                </a:solidFill>
                <a:latin typeface="+mn-ea"/>
                <a:ea typeface="+mn-ea"/>
              </a:rPr>
              <a:t>线性反馈移位寄存器（</a:t>
            </a:r>
            <a:r>
              <a:rPr lang="en-US" altLang="zh-CN" sz="3200" b="1" dirty="0">
                <a:solidFill>
                  <a:schemeClr val="tx2"/>
                </a:solidFill>
                <a:latin typeface="+mn-ea"/>
                <a:ea typeface="+mn-ea"/>
              </a:rPr>
              <a:t>LFSR</a:t>
            </a:r>
            <a:r>
              <a:rPr lang="en-US" altLang="zh-CN" sz="3200" b="1" dirty="0" smtClean="0">
                <a:solidFill>
                  <a:schemeClr val="tx2"/>
                </a:solidFill>
                <a:latin typeface="+mn-ea"/>
                <a:ea typeface="+mn-ea"/>
              </a:rPr>
              <a:t>）</a:t>
            </a:r>
            <a:endParaRPr lang="zh-CN" altLang="en-US" sz="3200" b="1" dirty="0">
              <a:solidFill>
                <a:schemeClr val="tx2"/>
              </a:solidFill>
              <a:latin typeface="+mn-ea"/>
              <a:ea typeface="+mn-ea"/>
            </a:endParaRPr>
          </a:p>
        </p:txBody>
      </p:sp>
      <p:grpSp>
        <p:nvGrpSpPr>
          <p:cNvPr id="218129" name="Group 17"/>
          <p:cNvGrpSpPr>
            <a:grpSpLocks/>
          </p:cNvGrpSpPr>
          <p:nvPr/>
        </p:nvGrpSpPr>
        <p:grpSpPr bwMode="auto">
          <a:xfrm>
            <a:off x="4419600" y="1713384"/>
            <a:ext cx="3962400" cy="838200"/>
            <a:chOff x="2784" y="1584"/>
            <a:chExt cx="2496" cy="528"/>
          </a:xfrm>
        </p:grpSpPr>
        <p:sp>
          <p:nvSpPr>
            <p:cNvPr id="218130" name="Text Box 18"/>
            <p:cNvSpPr txBox="1">
              <a:spLocks noChangeArrowheads="1"/>
            </p:cNvSpPr>
            <p:nvPr/>
          </p:nvSpPr>
          <p:spPr bwMode="auto">
            <a:xfrm>
              <a:off x="3504" y="1584"/>
              <a:ext cx="109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chemeClr val="hlink"/>
                  </a:solidFill>
                  <a:ea typeface="黑体" pitchFamily="2" charset="-122"/>
                </a:rPr>
                <a:t>奇校验电路</a:t>
              </a:r>
            </a:p>
          </p:txBody>
        </p:sp>
        <p:sp>
          <p:nvSpPr>
            <p:cNvPr id="218131" name="AutoShape 19"/>
            <p:cNvSpPr>
              <a:spLocks/>
            </p:cNvSpPr>
            <p:nvPr/>
          </p:nvSpPr>
          <p:spPr bwMode="auto">
            <a:xfrm rot="-5400000">
              <a:off x="3936" y="768"/>
              <a:ext cx="192" cy="2496"/>
            </a:xfrm>
            <a:prstGeom prst="rightBrace">
              <a:avLst>
                <a:gd name="adj1" fmla="val 38819"/>
                <a:gd name="adj2" fmla="val 50000"/>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grpSp>
      <p:sp>
        <p:nvSpPr>
          <p:cNvPr id="2" name="日期占位符 1"/>
          <p:cNvSpPr>
            <a:spLocks noGrp="1"/>
          </p:cNvSpPr>
          <p:nvPr>
            <p:ph type="dt" sz="half" idx="10"/>
          </p:nvPr>
        </p:nvSpPr>
        <p:spPr/>
        <p:txBody>
          <a:bodyPr/>
          <a:lstStyle/>
          <a:p>
            <a:pPr>
              <a:defRPr/>
            </a:pPr>
            <a:fld id="{A8B7B8AF-0125-4432-B37C-4EC864BB4684}"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25</a:t>
            </a:fld>
            <a:endParaRPr lang="en-US" altLang="zh-CN"/>
          </a:p>
        </p:txBody>
      </p:sp>
      <p:sp>
        <p:nvSpPr>
          <p:cNvPr id="27" name="Text Box 4"/>
          <p:cNvSpPr txBox="1">
            <a:spLocks noChangeArrowheads="1"/>
          </p:cNvSpPr>
          <p:nvPr/>
        </p:nvSpPr>
        <p:spPr bwMode="auto">
          <a:xfrm>
            <a:off x="1877695" y="5332003"/>
            <a:ext cx="54168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latin typeface="+mn-ea"/>
              </a:rPr>
              <a:t>线性</a:t>
            </a:r>
            <a:r>
              <a:rPr lang="zh-CN" altLang="en-US" sz="2400" dirty="0" smtClean="0">
                <a:latin typeface="+mn-ea"/>
              </a:rPr>
              <a:t>反馈移位寄存器计数器的一般结构</a:t>
            </a:r>
            <a:endParaRPr lang="zh-CN" altLang="en-US" sz="2400" dirty="0">
              <a:latin typeface="+mn-ea"/>
              <a:ea typeface="+mn-ea"/>
            </a:endParaRPr>
          </a:p>
        </p:txBody>
      </p:sp>
      <p:sp>
        <p:nvSpPr>
          <p:cNvPr id="24" name="Text Box 64"/>
          <p:cNvSpPr txBox="1">
            <a:spLocks noChangeArrowheads="1"/>
          </p:cNvSpPr>
          <p:nvPr/>
        </p:nvSpPr>
        <p:spPr bwMode="auto">
          <a:xfrm>
            <a:off x="1447800" y="5867400"/>
            <a:ext cx="66832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30000"/>
              </a:spcBef>
              <a:defRPr/>
            </a:pPr>
            <a:r>
              <a:rPr lang="zh-CN" altLang="en-US" sz="2400" dirty="0"/>
              <a:t>奇校验</a:t>
            </a:r>
            <a:r>
              <a:rPr lang="zh-CN" altLang="en-US" sz="2400" dirty="0" smtClean="0"/>
              <a:t>电路：如果</a:t>
            </a:r>
            <a:r>
              <a:rPr lang="zh-CN" altLang="en-US" sz="2400" dirty="0"/>
              <a:t>输入有奇数个</a:t>
            </a:r>
            <a:r>
              <a:rPr lang="en-US" altLang="zh-CN" sz="2400" dirty="0"/>
              <a:t>1</a:t>
            </a:r>
            <a:r>
              <a:rPr lang="zh-CN" altLang="en-US" sz="2400" dirty="0"/>
              <a:t>，则其输出为</a:t>
            </a:r>
            <a:r>
              <a:rPr lang="en-US" altLang="zh-CN" sz="2400" dirty="0"/>
              <a:t>1</a:t>
            </a:r>
          </a:p>
        </p:txBody>
      </p:sp>
    </p:spTree>
    <p:extLst>
      <p:ext uri="{BB962C8B-B14F-4D97-AF65-F5344CB8AC3E}">
        <p14:creationId xmlns:p14="http://schemas.microsoft.com/office/powerpoint/2010/main" val="7407834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8129"/>
                                        </p:tgtEl>
                                        <p:attrNameLst>
                                          <p:attrName>style.visibility</p:attrName>
                                        </p:attrNameLst>
                                      </p:cBhvr>
                                      <p:to>
                                        <p:strVal val="visible"/>
                                      </p:to>
                                    </p:set>
                                    <p:animEffect transition="in" filter="blinds(horizontal)">
                                      <p:cBhvr>
                                        <p:cTn id="7" dur="500"/>
                                        <p:tgtEl>
                                          <p:spTgt spid="2181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latin typeface="+mn-ea"/>
              </a:rPr>
              <a:t>线性反馈移位寄存器</a:t>
            </a:r>
            <a:r>
              <a:rPr lang="zh-CN" altLang="en-US" dirty="0" smtClean="0"/>
              <a:t>反馈方程</a:t>
            </a:r>
            <a:endParaRPr lang="zh-CN" altLang="en-US" dirty="0"/>
          </a:p>
        </p:txBody>
      </p:sp>
      <p:sp>
        <p:nvSpPr>
          <p:cNvPr id="5" name="页脚占位符 4"/>
          <p:cNvSpPr>
            <a:spLocks noGrp="1"/>
          </p:cNvSpPr>
          <p:nvPr>
            <p:ph type="ftr" sz="quarter" idx="11"/>
          </p:nvPr>
        </p:nvSpPr>
        <p:spPr/>
        <p:txBody>
          <a:bodyPr/>
          <a:lstStyle/>
          <a:p>
            <a:pPr>
              <a:defRPr/>
            </a:pPr>
            <a:r>
              <a:rPr lang="zh-CN" altLang="en-US" dirty="0" smtClean="0"/>
              <a:t>第</a:t>
            </a:r>
            <a:r>
              <a:rPr lang="en-US" altLang="zh-CN" dirty="0" smtClean="0"/>
              <a:t>8</a:t>
            </a:r>
            <a:r>
              <a:rPr lang="zh-CN" altLang="en-US" dirty="0" smtClean="0"/>
              <a:t>章时序逻辑设计实践</a:t>
            </a:r>
            <a:endParaRPr lang="en-US" altLang="zh-CN" dirty="0"/>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26</a:t>
            </a:fld>
            <a:endParaRPr lang="en-US" altLang="zh-CN"/>
          </a:p>
        </p:txBody>
      </p:sp>
      <p:pic>
        <p:nvPicPr>
          <p:cNvPr id="60418" name="Picture 2"/>
          <p:cNvPicPr>
            <a:picLocks noGrp="1" noChangeAspect="1" noChangeArrowheads="1"/>
          </p:cNvPicPr>
          <p:nvPr>
            <p:ph idx="1"/>
          </p:nvPr>
        </p:nvPicPr>
        <p:blipFill>
          <a:blip r:embed="rId3" cstate="print"/>
          <a:srcRect/>
          <a:stretch>
            <a:fillRect/>
          </a:stretch>
        </p:blipFill>
        <p:spPr bwMode="auto">
          <a:xfrm>
            <a:off x="4283968" y="1205558"/>
            <a:ext cx="4245239" cy="5094287"/>
          </a:xfrm>
          <a:prstGeom prst="rect">
            <a:avLst/>
          </a:prstGeom>
          <a:noFill/>
          <a:ln w="9525">
            <a:noFill/>
            <a:miter lim="800000"/>
            <a:headEnd/>
            <a:tailEnd/>
          </a:ln>
        </p:spPr>
      </p:pic>
      <p:sp>
        <p:nvSpPr>
          <p:cNvPr id="3" name="TextBox 2"/>
          <p:cNvSpPr txBox="1"/>
          <p:nvPr/>
        </p:nvSpPr>
        <p:spPr>
          <a:xfrm>
            <a:off x="0" y="3868499"/>
            <a:ext cx="4283968" cy="954107"/>
          </a:xfrm>
          <a:prstGeom prst="rect">
            <a:avLst/>
          </a:prstGeom>
          <a:noFill/>
        </p:spPr>
        <p:txBody>
          <a:bodyPr wrap="square" rtlCol="0">
            <a:spAutoFit/>
          </a:bodyPr>
          <a:lstStyle/>
          <a:p>
            <a:r>
              <a:rPr lang="en-US" altLang="zh-CN" sz="2800" dirty="0" smtClean="0"/>
              <a:t>n&gt;3</a:t>
            </a:r>
            <a:r>
              <a:rPr lang="zh-CN" altLang="en-US" sz="2800" dirty="0" smtClean="0"/>
              <a:t>，有多个不同的反馈方程。</a:t>
            </a:r>
            <a:endParaRPr lang="zh-CN" altLang="en-US" sz="2800" dirty="0"/>
          </a:p>
        </p:txBody>
      </p:sp>
      <p:sp>
        <p:nvSpPr>
          <p:cNvPr id="7" name="Text Box 23"/>
          <p:cNvSpPr txBox="1">
            <a:spLocks noChangeArrowheads="1"/>
          </p:cNvSpPr>
          <p:nvPr/>
        </p:nvSpPr>
        <p:spPr bwMode="auto">
          <a:xfrm>
            <a:off x="0" y="1172807"/>
            <a:ext cx="428396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dirty="0"/>
              <a:t>线性</a:t>
            </a:r>
            <a:r>
              <a:rPr lang="zh-CN" altLang="en-US" sz="2800" dirty="0" smtClean="0"/>
              <a:t>反馈移位寄存器是基于</a:t>
            </a:r>
            <a:r>
              <a:rPr lang="zh-CN" altLang="en-US" sz="2800" b="1" dirty="0" smtClean="0"/>
              <a:t>有限域理论。</a:t>
            </a:r>
            <a:r>
              <a:rPr lang="zh-CN" altLang="en-US" sz="2800" dirty="0" smtClean="0"/>
              <a:t>对于任意值</a:t>
            </a:r>
            <a:r>
              <a:rPr lang="en-US" altLang="zh-CN" sz="2800" dirty="0" smtClean="0"/>
              <a:t>n</a:t>
            </a:r>
            <a:r>
              <a:rPr lang="zh-CN" altLang="en-US" sz="2800" dirty="0" smtClean="0"/>
              <a:t>，至少可以找到一种反馈方程，使得计数器的计数循环包含所有</a:t>
            </a:r>
            <a:r>
              <a:rPr lang="zh-CN" altLang="en-US" sz="2800" dirty="0">
                <a:latin typeface="Tahoma" pitchFamily="34" charset="0"/>
                <a:ea typeface="黑体" pitchFamily="2" charset="-122"/>
              </a:rPr>
              <a:t>有 2</a:t>
            </a:r>
            <a:r>
              <a:rPr lang="en-US" altLang="zh-CN" sz="2800" baseline="50000" dirty="0">
                <a:latin typeface="Tahoma" pitchFamily="34" charset="0"/>
                <a:ea typeface="黑体" pitchFamily="2" charset="-122"/>
              </a:rPr>
              <a:t>n</a:t>
            </a:r>
            <a:r>
              <a:rPr lang="en-US" altLang="zh-CN" sz="2800" dirty="0">
                <a:latin typeface="Tahoma" pitchFamily="34" charset="0"/>
                <a:ea typeface="黑体" pitchFamily="2" charset="-122"/>
              </a:rPr>
              <a:t>-1</a:t>
            </a:r>
            <a:r>
              <a:rPr lang="zh-CN" altLang="en-US" sz="2800" dirty="0" smtClean="0"/>
              <a:t>种</a:t>
            </a:r>
            <a:r>
              <a:rPr lang="zh-CN" altLang="en-US" sz="2800" dirty="0" smtClean="0">
                <a:solidFill>
                  <a:srgbClr val="FF0000"/>
                </a:solidFill>
              </a:rPr>
              <a:t>非零</a:t>
            </a:r>
            <a:r>
              <a:rPr lang="zh-CN" altLang="en-US" sz="2800" dirty="0" smtClean="0"/>
              <a:t>状态。</a:t>
            </a:r>
            <a:endParaRPr lang="zh-CN" altLang="en-US" sz="2800" b="1" dirty="0">
              <a:latin typeface="Tahoma" pitchFamily="34" charset="0"/>
              <a:ea typeface="黑体" pitchFamily="2" charset="-122"/>
            </a:endParaRPr>
          </a:p>
        </p:txBody>
      </p:sp>
      <p:sp>
        <p:nvSpPr>
          <p:cNvPr id="8" name="Text Box 20"/>
          <p:cNvSpPr txBox="1">
            <a:spLocks noChangeArrowheads="1"/>
          </p:cNvSpPr>
          <p:nvPr/>
        </p:nvSpPr>
        <p:spPr bwMode="auto">
          <a:xfrm>
            <a:off x="119792" y="4814818"/>
            <a:ext cx="31838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smtClean="0">
                <a:solidFill>
                  <a:srgbClr val="0070C0"/>
                </a:solidFill>
                <a:latin typeface="Tahoma" pitchFamily="34" charset="0"/>
                <a:ea typeface="黑体" pitchFamily="2" charset="-122"/>
              </a:rPr>
              <a:t>方程中必须包含</a:t>
            </a:r>
            <a:r>
              <a:rPr lang="en-US" altLang="zh-CN" sz="2800" b="1" dirty="0" smtClean="0">
                <a:solidFill>
                  <a:srgbClr val="0070C0"/>
                </a:solidFill>
                <a:latin typeface="Tahoma" pitchFamily="34" charset="0"/>
                <a:ea typeface="黑体" pitchFamily="2" charset="-122"/>
              </a:rPr>
              <a:t>X</a:t>
            </a:r>
            <a:r>
              <a:rPr lang="zh-CN" altLang="en-US" sz="2800" b="1" dirty="0" smtClean="0">
                <a:solidFill>
                  <a:srgbClr val="0070C0"/>
                </a:solidFill>
                <a:latin typeface="Tahoma" pitchFamily="34" charset="0"/>
                <a:ea typeface="黑体" pitchFamily="2" charset="-122"/>
              </a:rPr>
              <a:t>0</a:t>
            </a:r>
            <a:endParaRPr lang="zh-CN" altLang="en-US" sz="2800" b="1" dirty="0">
              <a:solidFill>
                <a:srgbClr val="0070C0"/>
              </a:solidFill>
              <a:latin typeface="Tahoma" pitchFamily="34" charset="0"/>
              <a:ea typeface="黑体" pitchFamily="2" charset="-122"/>
            </a:endParaRPr>
          </a:p>
        </p:txBody>
      </p:sp>
      <p:sp>
        <p:nvSpPr>
          <p:cNvPr id="9" name="Text Box 20"/>
          <p:cNvSpPr txBox="1">
            <a:spLocks noChangeArrowheads="1"/>
          </p:cNvSpPr>
          <p:nvPr/>
        </p:nvSpPr>
        <p:spPr bwMode="auto">
          <a:xfrm>
            <a:off x="102132" y="5375289"/>
            <a:ext cx="32993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0000"/>
                </a:solidFill>
                <a:latin typeface="Tahoma" pitchFamily="34" charset="0"/>
                <a:ea typeface="黑体" pitchFamily="2" charset="-122"/>
              </a:rPr>
              <a:t>全0态的下一</a:t>
            </a:r>
            <a:r>
              <a:rPr lang="zh-CN" altLang="en-US" sz="2800" b="1" dirty="0" smtClean="0">
                <a:solidFill>
                  <a:srgbClr val="FF0000"/>
                </a:solidFill>
                <a:latin typeface="Tahoma" pitchFamily="34" charset="0"/>
                <a:ea typeface="黑体" pitchFamily="2" charset="-122"/>
              </a:rPr>
              <a:t>状态？</a:t>
            </a:r>
            <a:endParaRPr lang="zh-CN" altLang="en-US" sz="2800" b="1" dirty="0">
              <a:solidFill>
                <a:srgbClr val="FF0000"/>
              </a:solidFill>
              <a:latin typeface="Tahoma" pitchFamily="34" charset="0"/>
              <a:ea typeface="黑体" pitchFamily="2" charset="-122"/>
            </a:endParaRPr>
          </a:p>
        </p:txBody>
      </p:sp>
      <p:sp>
        <p:nvSpPr>
          <p:cNvPr id="10" name="Text Box 20"/>
          <p:cNvSpPr txBox="1">
            <a:spLocks noChangeArrowheads="1"/>
          </p:cNvSpPr>
          <p:nvPr/>
        </p:nvSpPr>
        <p:spPr bwMode="auto">
          <a:xfrm>
            <a:off x="55049" y="5890721"/>
            <a:ext cx="41520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smtClean="0">
                <a:solidFill>
                  <a:srgbClr val="FF0000"/>
                </a:solidFill>
                <a:latin typeface="Tahoma" pitchFamily="34" charset="0"/>
                <a:ea typeface="黑体" pitchFamily="2" charset="-122"/>
              </a:rPr>
              <a:t>如果改为偶检验将如何？</a:t>
            </a:r>
            <a:endParaRPr lang="zh-CN" altLang="en-US" sz="2800" b="1" dirty="0">
              <a:solidFill>
                <a:srgbClr val="FF0000"/>
              </a:solidFill>
              <a:latin typeface="Tahoma" pitchFamily="34" charset="0"/>
              <a:ea typeface="黑体" pitchFamily="2" charset="-122"/>
            </a:endParaRPr>
          </a:p>
        </p:txBody>
      </p:sp>
      <p:sp>
        <p:nvSpPr>
          <p:cNvPr id="4" name="日期占位符 3"/>
          <p:cNvSpPr>
            <a:spLocks noGrp="1"/>
          </p:cNvSpPr>
          <p:nvPr>
            <p:ph type="dt" sz="half" idx="10"/>
          </p:nvPr>
        </p:nvSpPr>
        <p:spPr/>
        <p:txBody>
          <a:bodyPr/>
          <a:lstStyle/>
          <a:p>
            <a:pPr>
              <a:defRPr/>
            </a:pPr>
            <a:fld id="{E938A0C3-AB1C-4D3B-B3BB-5D8623A81ADD}" type="datetime2">
              <a:rPr lang="zh-CN" altLang="en-US" smtClean="0"/>
              <a:t>2016年6月6日</a:t>
            </a:fld>
            <a:endParaRPr lang="en-US" altLang="zh-CN"/>
          </a:p>
        </p:txBody>
      </p:sp>
    </p:spTree>
    <p:extLst>
      <p:ext uri="{BB962C8B-B14F-4D97-AF65-F5344CB8AC3E}">
        <p14:creationId xmlns:p14="http://schemas.microsoft.com/office/powerpoint/2010/main" val="56654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utoUpdateAnimBg="0"/>
      <p:bldP spid="9" grpId="0" autoUpdateAnimBg="0"/>
      <p:bldP spid="1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latin typeface="+mn-ea"/>
              </a:rPr>
              <a:t>线性反馈移位寄存器</a:t>
            </a:r>
            <a:r>
              <a:rPr lang="zh-CN" altLang="en-US" dirty="0" smtClean="0"/>
              <a:t>示例</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D843B142-C146-4CDA-B861-80C5306C1694}" type="datetime2">
              <a:rPr lang="zh-CN" altLang="en-US" smtClean="0"/>
              <a:t>2016年6月6日</a:t>
            </a:fld>
            <a:endParaRPr lang="en-US" altLang="zh-CN"/>
          </a:p>
        </p:txBody>
      </p:sp>
      <p:sp>
        <p:nvSpPr>
          <p:cNvPr id="5" name="页脚占位符 4"/>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27</a:t>
            </a:fld>
            <a:endParaRPr lang="en-US" altLang="zh-CN"/>
          </a:p>
        </p:txBody>
      </p:sp>
      <p:pic>
        <p:nvPicPr>
          <p:cNvPr id="205826" name="Picture 2" descr="http://upload.wikimedia.org/wikipedia/commons/7/7f/LFSR-F4.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55924"/>
            <a:ext cx="8802315" cy="5281389"/>
          </a:xfrm>
          <a:prstGeom prst="rect">
            <a:avLst/>
          </a:prstGeom>
          <a:noFill/>
          <a:extLst/>
        </p:spPr>
      </p:pic>
    </p:spTree>
    <p:extLst>
      <p:ext uri="{BB962C8B-B14F-4D97-AF65-F5344CB8AC3E}">
        <p14:creationId xmlns:p14="http://schemas.microsoft.com/office/powerpoint/2010/main" val="36828969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位</a:t>
            </a:r>
            <a:r>
              <a:rPr lang="en-US" altLang="zh-CN" dirty="0" smtClean="0"/>
              <a:t>LFSR</a:t>
            </a:r>
            <a:r>
              <a:rPr lang="zh-CN" altLang="en-US" dirty="0" smtClean="0"/>
              <a:t>计数器设计</a:t>
            </a:r>
            <a:endParaRPr lang="zh-CN" altLang="en-US" dirty="0"/>
          </a:p>
        </p:txBody>
      </p:sp>
      <p:pic>
        <p:nvPicPr>
          <p:cNvPr id="7" name="内容占位符 6" descr="8-52 lfsr3bit.jpg"/>
          <p:cNvPicPr>
            <a:picLocks noGrp="1" noChangeAspect="1"/>
          </p:cNvPicPr>
          <p:nvPr>
            <p:ph idx="1"/>
          </p:nvPr>
        </p:nvPicPr>
        <p:blipFill rotWithShape="1">
          <a:blip r:embed="rId3" cstate="print"/>
          <a:srcRect r="67118"/>
          <a:stretch/>
        </p:blipFill>
        <p:spPr>
          <a:xfrm>
            <a:off x="177297" y="1280543"/>
            <a:ext cx="2550471" cy="5151452"/>
          </a:xfrm>
        </p:spPr>
      </p:pic>
      <p:sp>
        <p:nvSpPr>
          <p:cNvPr id="5" name="页脚占位符 4"/>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28</a:t>
            </a:fld>
            <a:endParaRPr lang="en-US" altLang="zh-CN"/>
          </a:p>
        </p:txBody>
      </p:sp>
      <p:sp>
        <p:nvSpPr>
          <p:cNvPr id="8" name="矩形 7"/>
          <p:cNvSpPr/>
          <p:nvPr/>
        </p:nvSpPr>
        <p:spPr>
          <a:xfrm>
            <a:off x="5698030" y="1285861"/>
            <a:ext cx="2272657" cy="4506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内容占位符 6" descr="T8-22 BL08-22.jpg"/>
          <p:cNvPicPr>
            <a:picLocks noChangeAspect="1"/>
          </p:cNvPicPr>
          <p:nvPr/>
        </p:nvPicPr>
        <p:blipFill>
          <a:blip r:embed="rId4" cstate="print"/>
          <a:srcRect l="29599" r="39939"/>
          <a:stretch>
            <a:fillRect/>
          </a:stretch>
        </p:blipFill>
        <p:spPr bwMode="auto">
          <a:xfrm>
            <a:off x="6177005" y="-27384"/>
            <a:ext cx="3018871" cy="3958712"/>
          </a:xfrm>
          <a:prstGeom prst="rect">
            <a:avLst/>
          </a:prstGeom>
          <a:noFill/>
          <a:ln w="9525">
            <a:noFill/>
            <a:miter lim="800000"/>
            <a:headEnd/>
            <a:tailEnd/>
          </a:ln>
        </p:spPr>
      </p:pic>
      <p:pic>
        <p:nvPicPr>
          <p:cNvPr id="12" name="内容占位符 6" descr="T8-22 BL08-22.jpg"/>
          <p:cNvPicPr>
            <a:picLocks noChangeAspect="1"/>
          </p:cNvPicPr>
          <p:nvPr/>
        </p:nvPicPr>
        <p:blipFill>
          <a:blip r:embed="rId4" cstate="print"/>
          <a:srcRect l="67507" r="4349"/>
          <a:stretch>
            <a:fillRect/>
          </a:stretch>
        </p:blipFill>
        <p:spPr bwMode="auto">
          <a:xfrm>
            <a:off x="6210453" y="-27384"/>
            <a:ext cx="2970059" cy="4097598"/>
          </a:xfrm>
          <a:prstGeom prst="rect">
            <a:avLst/>
          </a:prstGeom>
          <a:noFill/>
          <a:ln w="9525">
            <a:noFill/>
            <a:miter lim="800000"/>
            <a:headEnd/>
            <a:tailEnd/>
          </a:ln>
        </p:spPr>
      </p:pic>
      <p:sp>
        <p:nvSpPr>
          <p:cNvPr id="3" name="文本框 2"/>
          <p:cNvSpPr txBox="1"/>
          <p:nvPr/>
        </p:nvSpPr>
        <p:spPr>
          <a:xfrm>
            <a:off x="5807951" y="557195"/>
            <a:ext cx="626031" cy="3170099"/>
          </a:xfrm>
          <a:prstGeom prst="rect">
            <a:avLst/>
          </a:prstGeom>
          <a:solidFill>
            <a:schemeClr val="bg1"/>
          </a:solidFill>
        </p:spPr>
        <p:txBody>
          <a:bodyPr wrap="square" rtlCol="0">
            <a:spAutoFit/>
          </a:bodyPr>
          <a:lstStyle/>
          <a:p>
            <a:pPr algn="ctr"/>
            <a:r>
              <a:rPr lang="en-US" altLang="zh-CN" sz="2000" dirty="0" smtClean="0"/>
              <a:t>LIN</a:t>
            </a:r>
          </a:p>
          <a:p>
            <a:pPr algn="ctr"/>
            <a:r>
              <a:rPr lang="en-US" altLang="zh-CN" sz="2000" dirty="0" smtClean="0"/>
              <a:t>0</a:t>
            </a:r>
          </a:p>
          <a:p>
            <a:pPr algn="ctr"/>
            <a:r>
              <a:rPr lang="en-US" altLang="zh-CN" sz="2000" dirty="0" smtClean="0"/>
              <a:t>1</a:t>
            </a:r>
          </a:p>
          <a:p>
            <a:pPr algn="ctr"/>
            <a:r>
              <a:rPr lang="en-US" altLang="zh-CN" sz="2000" dirty="0" smtClean="0"/>
              <a:t>1</a:t>
            </a:r>
          </a:p>
          <a:p>
            <a:pPr algn="ctr"/>
            <a:r>
              <a:rPr lang="en-US" altLang="zh-CN" sz="2000" dirty="0" smtClean="0"/>
              <a:t>1</a:t>
            </a:r>
          </a:p>
          <a:p>
            <a:pPr algn="ctr"/>
            <a:r>
              <a:rPr lang="en-US" altLang="zh-CN" sz="2000" dirty="0" smtClean="0"/>
              <a:t>0</a:t>
            </a:r>
          </a:p>
          <a:p>
            <a:pPr algn="ctr"/>
            <a:r>
              <a:rPr lang="en-US" altLang="zh-CN" sz="2000" dirty="0" smtClean="0"/>
              <a:t>0</a:t>
            </a:r>
          </a:p>
          <a:p>
            <a:pPr algn="ctr"/>
            <a:r>
              <a:rPr lang="en-US" altLang="zh-CN" sz="2000" dirty="0" smtClean="0"/>
              <a:t>1</a:t>
            </a:r>
          </a:p>
          <a:p>
            <a:pPr algn="ctr"/>
            <a:r>
              <a:rPr lang="en-US" altLang="zh-CN" sz="2000" dirty="0" smtClean="0"/>
              <a:t>0</a:t>
            </a:r>
          </a:p>
          <a:p>
            <a:pPr algn="ctr"/>
            <a:endParaRPr lang="zh-CN" altLang="en-US" sz="2000" dirty="0"/>
          </a:p>
        </p:txBody>
      </p:sp>
      <p:sp>
        <p:nvSpPr>
          <p:cNvPr id="13" name="文本框 12"/>
          <p:cNvSpPr txBox="1"/>
          <p:nvPr/>
        </p:nvSpPr>
        <p:spPr>
          <a:xfrm>
            <a:off x="5908276" y="476672"/>
            <a:ext cx="626031" cy="3323987"/>
          </a:xfrm>
          <a:prstGeom prst="rect">
            <a:avLst/>
          </a:prstGeom>
          <a:solidFill>
            <a:schemeClr val="bg1"/>
          </a:solidFill>
        </p:spPr>
        <p:txBody>
          <a:bodyPr wrap="square" rtlCol="0">
            <a:spAutoFit/>
          </a:bodyPr>
          <a:lstStyle/>
          <a:p>
            <a:pPr algn="ctr"/>
            <a:r>
              <a:rPr lang="en-US" altLang="zh-CN" sz="2100" dirty="0" smtClean="0"/>
              <a:t>LIN</a:t>
            </a:r>
          </a:p>
          <a:p>
            <a:pPr algn="ctr"/>
            <a:r>
              <a:rPr lang="en-US" altLang="zh-CN" sz="2100" dirty="0" smtClean="0"/>
              <a:t>0</a:t>
            </a:r>
          </a:p>
          <a:p>
            <a:pPr algn="ctr"/>
            <a:r>
              <a:rPr lang="en-US" altLang="zh-CN" sz="2100" dirty="0" smtClean="0"/>
              <a:t>1</a:t>
            </a:r>
          </a:p>
          <a:p>
            <a:pPr algn="ctr"/>
            <a:r>
              <a:rPr lang="en-US" altLang="zh-CN" sz="2100" dirty="0" smtClean="0"/>
              <a:t>1</a:t>
            </a:r>
          </a:p>
          <a:p>
            <a:pPr algn="ctr"/>
            <a:r>
              <a:rPr lang="en-US" altLang="zh-CN" sz="2100" dirty="0" smtClean="0"/>
              <a:t>1</a:t>
            </a:r>
          </a:p>
          <a:p>
            <a:pPr algn="ctr"/>
            <a:r>
              <a:rPr lang="en-US" altLang="zh-CN" sz="2100" dirty="0" smtClean="0"/>
              <a:t>0</a:t>
            </a:r>
          </a:p>
          <a:p>
            <a:pPr algn="ctr"/>
            <a:r>
              <a:rPr lang="en-US" altLang="zh-CN" sz="2100" dirty="0" smtClean="0"/>
              <a:t>0</a:t>
            </a:r>
          </a:p>
          <a:p>
            <a:pPr algn="ctr"/>
            <a:r>
              <a:rPr lang="en-US" altLang="zh-CN" sz="2100" dirty="0" smtClean="0"/>
              <a:t>0</a:t>
            </a:r>
            <a:br>
              <a:rPr lang="en-US" altLang="zh-CN" sz="2100" dirty="0" smtClean="0"/>
            </a:br>
            <a:r>
              <a:rPr lang="en-US" altLang="zh-CN" sz="2100" dirty="0" smtClean="0"/>
              <a:t>1</a:t>
            </a:r>
          </a:p>
          <a:p>
            <a:pPr algn="ctr"/>
            <a:r>
              <a:rPr lang="en-US" altLang="zh-CN" sz="2100" dirty="0" smtClean="0"/>
              <a:t>0</a:t>
            </a:r>
            <a:endParaRPr lang="zh-CN" altLang="en-US" sz="2100" dirty="0"/>
          </a:p>
        </p:txBody>
      </p:sp>
      <p:sp>
        <p:nvSpPr>
          <p:cNvPr id="4" name="文本框 3"/>
          <p:cNvSpPr txBox="1"/>
          <p:nvPr/>
        </p:nvSpPr>
        <p:spPr>
          <a:xfrm>
            <a:off x="1619672" y="1114390"/>
            <a:ext cx="4188279" cy="461665"/>
          </a:xfrm>
          <a:prstGeom prst="rect">
            <a:avLst/>
          </a:prstGeom>
          <a:noFill/>
        </p:spPr>
        <p:txBody>
          <a:bodyPr wrap="square" rtlCol="0">
            <a:spAutoFit/>
          </a:bodyPr>
          <a:lstStyle/>
          <a:p>
            <a:r>
              <a:rPr lang="en-US" altLang="zh-CN" sz="2400" dirty="0" smtClean="0"/>
              <a:t>3</a:t>
            </a:r>
            <a:r>
              <a:rPr lang="zh-CN" altLang="en-US" sz="2400" dirty="0" smtClean="0"/>
              <a:t>位</a:t>
            </a:r>
            <a:r>
              <a:rPr lang="en-US" altLang="zh-CN" sz="2400" dirty="0" smtClean="0"/>
              <a:t>LFSR</a:t>
            </a:r>
            <a:r>
              <a:rPr lang="zh-CN" altLang="en-US" sz="2400" dirty="0" smtClean="0"/>
              <a:t>计数器逻辑图</a:t>
            </a:r>
            <a:endParaRPr lang="zh-CN" altLang="en-US" sz="2400" dirty="0"/>
          </a:p>
        </p:txBody>
      </p:sp>
      <p:sp>
        <p:nvSpPr>
          <p:cNvPr id="14" name="文本框 13"/>
          <p:cNvSpPr txBox="1"/>
          <p:nvPr/>
        </p:nvSpPr>
        <p:spPr>
          <a:xfrm>
            <a:off x="2542492" y="2247043"/>
            <a:ext cx="2638890" cy="461665"/>
          </a:xfrm>
          <a:prstGeom prst="rect">
            <a:avLst/>
          </a:prstGeom>
          <a:noFill/>
        </p:spPr>
        <p:txBody>
          <a:bodyPr wrap="square" rtlCol="0">
            <a:spAutoFit/>
          </a:bodyPr>
          <a:lstStyle/>
          <a:p>
            <a:r>
              <a:rPr lang="zh-CN" altLang="en-US" sz="2400" dirty="0"/>
              <a:t>含全</a:t>
            </a:r>
            <a:r>
              <a:rPr lang="en-US" altLang="zh-CN" sz="2400" dirty="0"/>
              <a:t>0</a:t>
            </a:r>
            <a:r>
              <a:rPr lang="zh-CN" altLang="en-US" sz="2400" dirty="0"/>
              <a:t>状态</a:t>
            </a:r>
            <a:r>
              <a:rPr lang="en-US" altLang="zh-CN" sz="2400" dirty="0" smtClean="0"/>
              <a:t>LIN=?</a:t>
            </a:r>
            <a:endParaRPr lang="zh-CN" altLang="en-US" sz="2400" dirty="0"/>
          </a:p>
        </p:txBody>
      </p:sp>
      <mc:AlternateContent xmlns:mc="http://schemas.openxmlformats.org/markup-compatibility/2006" xmlns:a14="http://schemas.microsoft.com/office/drawing/2010/main">
        <mc:Choice Requires="a14">
          <p:sp>
            <p:nvSpPr>
              <p:cNvPr id="15" name="文本框 14"/>
              <p:cNvSpPr txBox="1"/>
              <p:nvPr/>
            </p:nvSpPr>
            <p:spPr>
              <a:xfrm>
                <a:off x="1621212" y="1400069"/>
                <a:ext cx="4455468" cy="830997"/>
              </a:xfrm>
              <a:prstGeom prst="rect">
                <a:avLst/>
              </a:prstGeom>
              <a:noFill/>
            </p:spPr>
            <p:txBody>
              <a:bodyPr wrap="square" rtlCol="0">
                <a:spAutoFit/>
              </a:bodyPr>
              <a:lstStyle/>
              <a:p>
                <a:r>
                  <a:rPr lang="en-US" altLang="zh-CN" sz="2400" dirty="0" smtClean="0"/>
                  <a:t>LIN=</a:t>
                </a:r>
                <a:r>
                  <a:rPr lang="en-US" altLang="zh-CN" sz="2400" i="1" dirty="0" smtClean="0"/>
                  <a:t>X</a:t>
                </a:r>
                <a:r>
                  <a:rPr lang="en-US" altLang="zh-CN" sz="2400" dirty="0" smtClean="0"/>
                  <a:t>1</a:t>
                </a:r>
                <a:r>
                  <a:rPr lang="zh-CN" altLang="zh-CN" sz="2400" dirty="0" smtClean="0"/>
                  <a:t>⊕</a:t>
                </a:r>
                <a14:m>
                  <m:oMath xmlns:m="http://schemas.openxmlformats.org/officeDocument/2006/math">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0</m:t>
                    </m:r>
                  </m:oMath>
                </a14:m>
                <a:r>
                  <a:rPr lang="zh-CN" altLang="en-US" sz="2400" dirty="0" smtClean="0"/>
                  <a:t>，状态图从任一非零状态开始，经历</a:t>
                </a:r>
                <a:r>
                  <a:rPr lang="en-US" altLang="zh-CN" sz="2400" dirty="0" smtClean="0"/>
                  <a:t>7</a:t>
                </a:r>
                <a:r>
                  <a:rPr lang="zh-CN" altLang="en-US" sz="2400" dirty="0" smtClean="0"/>
                  <a:t>个状态</a:t>
                </a:r>
                <a:endParaRPr lang="zh-CN" altLang="en-US" sz="2400"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621212" y="1400069"/>
                <a:ext cx="4455468" cy="830997"/>
              </a:xfrm>
              <a:prstGeom prst="rect">
                <a:avLst/>
              </a:prstGeom>
              <a:blipFill rotWithShape="0">
                <a:blip r:embed="rId5"/>
                <a:stretch>
                  <a:fillRect l="-2189" t="-8088" b="-16912"/>
                </a:stretch>
              </a:blipFill>
            </p:spPr>
            <p:txBody>
              <a:bodyPr/>
              <a:lstStyle/>
              <a:p>
                <a:r>
                  <a:rPr lang="zh-CN" altLang="en-US">
                    <a:noFill/>
                  </a:rPr>
                  <a:t> </a:t>
                </a:r>
              </a:p>
            </p:txBody>
          </p:sp>
        </mc:Fallback>
      </mc:AlternateContent>
      <p:pic>
        <p:nvPicPr>
          <p:cNvPr id="19" name="内容占位符 6" descr="8-52 lfsr3bit.jpg"/>
          <p:cNvPicPr>
            <a:picLocks noChangeAspect="1"/>
          </p:cNvPicPr>
          <p:nvPr/>
        </p:nvPicPr>
        <p:blipFill rotWithShape="1">
          <a:blip r:embed="rId3" cstate="print"/>
          <a:srcRect l="30434" t="29933" r="48551"/>
          <a:stretch/>
        </p:blipFill>
        <p:spPr bwMode="auto">
          <a:xfrm>
            <a:off x="2555776" y="2822501"/>
            <a:ext cx="1629983" cy="3609494"/>
          </a:xfrm>
          <a:prstGeom prst="rect">
            <a:avLst/>
          </a:prstGeom>
          <a:noFill/>
          <a:ln w="9525">
            <a:noFill/>
            <a:miter lim="800000"/>
            <a:headEnd/>
            <a:tailEnd/>
          </a:ln>
        </p:spPr>
      </p:pic>
      <p:cxnSp>
        <p:nvCxnSpPr>
          <p:cNvPr id="18" name="直接连接符 17"/>
          <p:cNvCxnSpPr/>
          <p:nvPr/>
        </p:nvCxnSpPr>
        <p:spPr>
          <a:xfrm>
            <a:off x="4185759" y="5871954"/>
            <a:ext cx="0" cy="5600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内容占位符 6" descr="8-52 lfsr3bit.jpg"/>
          <p:cNvPicPr>
            <a:picLocks noChangeAspect="1"/>
          </p:cNvPicPr>
          <p:nvPr/>
        </p:nvPicPr>
        <p:blipFill rotWithShape="1">
          <a:blip r:embed="rId3" cstate="print"/>
          <a:srcRect l="50907" t="54275"/>
          <a:stretch/>
        </p:blipFill>
        <p:spPr bwMode="auto">
          <a:xfrm>
            <a:off x="4139952" y="4077072"/>
            <a:ext cx="3807872" cy="2355496"/>
          </a:xfrm>
          <a:prstGeom prst="rect">
            <a:avLst/>
          </a:prstGeom>
          <a:noFill/>
          <a:ln w="9525">
            <a:noFill/>
            <a:miter lim="800000"/>
            <a:headEnd/>
            <a:tailEnd/>
          </a:ln>
        </p:spPr>
      </p:pic>
      <p:sp>
        <p:nvSpPr>
          <p:cNvPr id="10" name="圆角矩形标注 9"/>
          <p:cNvSpPr/>
          <p:nvPr/>
        </p:nvSpPr>
        <p:spPr>
          <a:xfrm>
            <a:off x="6834358" y="4151037"/>
            <a:ext cx="2133600" cy="1000132"/>
          </a:xfrm>
          <a:prstGeom prst="wedgeRoundRectCallout">
            <a:avLst>
              <a:gd name="adj1" fmla="val -91111"/>
              <a:gd name="adj2" fmla="val 57335"/>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改造包含全</a:t>
            </a:r>
            <a:r>
              <a:rPr lang="en-US" altLang="zh-CN" dirty="0" smtClean="0">
                <a:solidFill>
                  <a:srgbClr val="FF0000"/>
                </a:solidFill>
              </a:rPr>
              <a:t>0</a:t>
            </a:r>
            <a:r>
              <a:rPr lang="zh-CN" altLang="en-US" dirty="0" smtClean="0">
                <a:solidFill>
                  <a:srgbClr val="FF0000"/>
                </a:solidFill>
              </a:rPr>
              <a:t>状态</a:t>
            </a:r>
            <a:endParaRPr lang="zh-CN" altLang="en-US" dirty="0">
              <a:solidFill>
                <a:srgbClr val="FF0000"/>
              </a:solidFill>
            </a:endParaRPr>
          </a:p>
        </p:txBody>
      </p:sp>
      <p:sp>
        <p:nvSpPr>
          <p:cNvPr id="9" name="椭圆 8"/>
          <p:cNvSpPr/>
          <p:nvPr/>
        </p:nvSpPr>
        <p:spPr>
          <a:xfrm>
            <a:off x="4357654" y="4857760"/>
            <a:ext cx="3143272" cy="1357322"/>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日期占位符 16"/>
          <p:cNvSpPr>
            <a:spLocks noGrp="1"/>
          </p:cNvSpPr>
          <p:nvPr>
            <p:ph type="dt" sz="half" idx="10"/>
          </p:nvPr>
        </p:nvSpPr>
        <p:spPr/>
        <p:txBody>
          <a:bodyPr/>
          <a:lstStyle/>
          <a:p>
            <a:pPr>
              <a:defRPr/>
            </a:pPr>
            <a:fld id="{A9A1F500-4DF2-43F9-90A2-66CD5FCC82C9}" type="datetime2">
              <a:rPr lang="zh-CN" altLang="en-US" smtClean="0"/>
              <a:t>2016年6月6日</a:t>
            </a:fld>
            <a:endParaRPr lang="en-US" altLang="zh-CN"/>
          </a:p>
        </p:txBody>
      </p:sp>
      <p:sp>
        <p:nvSpPr>
          <p:cNvPr id="21" name="圆角矩形 20"/>
          <p:cNvSpPr/>
          <p:nvPr/>
        </p:nvSpPr>
        <p:spPr>
          <a:xfrm>
            <a:off x="6335637" y="5685374"/>
            <a:ext cx="468611" cy="19189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329658" y="2898841"/>
            <a:ext cx="2534516" cy="5232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2800" dirty="0" smtClean="0"/>
              <a:t>全</a:t>
            </a:r>
            <a:r>
              <a:rPr lang="en-US" altLang="zh-CN" sz="2800" dirty="0"/>
              <a:t>0</a:t>
            </a:r>
            <a:r>
              <a:rPr lang="zh-CN" altLang="en-US" sz="2800" dirty="0" smtClean="0"/>
              <a:t>状态反馈</a:t>
            </a:r>
            <a:r>
              <a:rPr lang="en-US" altLang="zh-CN" sz="2800" dirty="0" smtClean="0"/>
              <a:t>1</a:t>
            </a:r>
            <a:endParaRPr lang="zh-CN" altLang="en-US" sz="2800" dirty="0"/>
          </a:p>
        </p:txBody>
      </p:sp>
    </p:spTree>
    <p:extLst>
      <p:ext uri="{BB962C8B-B14F-4D97-AF65-F5344CB8AC3E}">
        <p14:creationId xmlns:p14="http://schemas.microsoft.com/office/powerpoint/2010/main" val="405152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linds(horizontal)">
                                      <p:cBhvr>
                                        <p:cTn id="28" dur="500"/>
                                        <p:tgtEl>
                                          <p:spTgt spid="12"/>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blinds(horizontal)">
                                      <p:cBhvr>
                                        <p:cTn id="45" dur="500"/>
                                        <p:tgtEl>
                                          <p:spTgt spid="10"/>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blinds(horizontal)">
                                      <p:cBhvr>
                                        <p:cTn id="4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bldP spid="14" grpId="0"/>
      <p:bldP spid="15" grpId="0"/>
      <p:bldP spid="10" grpId="0" animBg="1"/>
      <p:bldP spid="9" grpId="0" animBg="1"/>
      <p:bldP spid="21" grpId="0" animBg="1"/>
      <p:bldP spid="2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138" name="Group 2"/>
          <p:cNvGrpSpPr>
            <a:grpSpLocks/>
          </p:cNvGrpSpPr>
          <p:nvPr/>
        </p:nvGrpSpPr>
        <p:grpSpPr bwMode="auto">
          <a:xfrm>
            <a:off x="990600" y="1127720"/>
            <a:ext cx="7056438" cy="2590800"/>
            <a:chOff x="624" y="528"/>
            <a:chExt cx="4445" cy="1632"/>
          </a:xfrm>
        </p:grpSpPr>
        <p:grpSp>
          <p:nvGrpSpPr>
            <p:cNvPr id="219139" name="Group 3"/>
            <p:cNvGrpSpPr>
              <a:grpSpLocks/>
            </p:cNvGrpSpPr>
            <p:nvPr/>
          </p:nvGrpSpPr>
          <p:grpSpPr bwMode="auto">
            <a:xfrm>
              <a:off x="1667" y="672"/>
              <a:ext cx="2302" cy="1488"/>
              <a:chOff x="1872" y="2112"/>
              <a:chExt cx="2302" cy="1488"/>
            </a:xfrm>
          </p:grpSpPr>
          <p:grpSp>
            <p:nvGrpSpPr>
              <p:cNvPr id="219140" name="Group 4"/>
              <p:cNvGrpSpPr>
                <a:grpSpLocks/>
              </p:cNvGrpSpPr>
              <p:nvPr/>
            </p:nvGrpSpPr>
            <p:grpSpPr bwMode="auto">
              <a:xfrm>
                <a:off x="1872" y="2112"/>
                <a:ext cx="1920" cy="1488"/>
                <a:chOff x="1872" y="1632"/>
                <a:chExt cx="1920" cy="1488"/>
              </a:xfrm>
            </p:grpSpPr>
            <p:sp>
              <p:nvSpPr>
                <p:cNvPr id="219141" name="Rectangle 5"/>
                <p:cNvSpPr>
                  <a:spLocks noChangeArrowheads="1"/>
                </p:cNvSpPr>
                <p:nvPr/>
              </p:nvSpPr>
              <p:spPr bwMode="auto">
                <a:xfrm>
                  <a:off x="2256" y="2448"/>
                  <a:ext cx="1296" cy="6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dirty="0">
                      <a:latin typeface="Tahoma" pitchFamily="34" charset="0"/>
                      <a:ea typeface="黑体" pitchFamily="2" charset="-122"/>
                    </a:rPr>
                    <a:t>伪随机序列</a:t>
                  </a:r>
                </a:p>
                <a:p>
                  <a:pPr algn="ctr"/>
                  <a:r>
                    <a:rPr lang="zh-CN" altLang="en-US" sz="2400" b="1" dirty="0">
                      <a:latin typeface="Tahoma" pitchFamily="34" charset="0"/>
                      <a:ea typeface="黑体" pitchFamily="2" charset="-122"/>
                    </a:rPr>
                    <a:t>发生器</a:t>
                  </a:r>
                </a:p>
              </p:txBody>
            </p:sp>
            <p:sp>
              <p:nvSpPr>
                <p:cNvPr id="219142" name="Line 6"/>
                <p:cNvSpPr>
                  <a:spLocks noChangeShapeType="1"/>
                </p:cNvSpPr>
                <p:nvPr/>
              </p:nvSpPr>
              <p:spPr bwMode="auto">
                <a:xfrm>
                  <a:off x="1872" y="1632"/>
                  <a:ext cx="0" cy="1152"/>
                </a:xfrm>
                <a:prstGeom prst="line">
                  <a:avLst/>
                </a:prstGeom>
                <a:noFill/>
                <a:ln w="38100">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9143" name="Line 7"/>
                <p:cNvSpPr>
                  <a:spLocks noChangeShapeType="1"/>
                </p:cNvSpPr>
                <p:nvPr/>
              </p:nvSpPr>
              <p:spPr bwMode="auto">
                <a:xfrm>
                  <a:off x="2016" y="2064"/>
                  <a:ext cx="240" cy="0"/>
                </a:xfrm>
                <a:prstGeom prst="line">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9144" name="Line 8"/>
                <p:cNvSpPr>
                  <a:spLocks noChangeShapeType="1"/>
                </p:cNvSpPr>
                <p:nvPr/>
              </p:nvSpPr>
              <p:spPr bwMode="auto">
                <a:xfrm>
                  <a:off x="2016" y="2064"/>
                  <a:ext cx="0" cy="24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9145" name="Line 9"/>
                <p:cNvSpPr>
                  <a:spLocks noChangeShapeType="1"/>
                </p:cNvSpPr>
                <p:nvPr/>
              </p:nvSpPr>
              <p:spPr bwMode="auto">
                <a:xfrm>
                  <a:off x="2016" y="2304"/>
                  <a:ext cx="1776"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9146" name="Line 10"/>
                <p:cNvSpPr>
                  <a:spLocks noChangeShapeType="1"/>
                </p:cNvSpPr>
                <p:nvPr/>
              </p:nvSpPr>
              <p:spPr bwMode="auto">
                <a:xfrm>
                  <a:off x="3792" y="2304"/>
                  <a:ext cx="0" cy="48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9147" name="Line 11"/>
                <p:cNvSpPr>
                  <a:spLocks noChangeShapeType="1"/>
                </p:cNvSpPr>
                <p:nvPr/>
              </p:nvSpPr>
              <p:spPr bwMode="auto">
                <a:xfrm>
                  <a:off x="3552" y="2784"/>
                  <a:ext cx="24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9148" name="Line 12"/>
                <p:cNvSpPr>
                  <a:spLocks noChangeShapeType="1"/>
                </p:cNvSpPr>
                <p:nvPr/>
              </p:nvSpPr>
              <p:spPr bwMode="auto">
                <a:xfrm>
                  <a:off x="1872" y="2784"/>
                  <a:ext cx="384"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9149" name="Text Box 13"/>
              <p:cNvSpPr txBox="1">
                <a:spLocks noChangeArrowheads="1"/>
              </p:cNvSpPr>
              <p:nvPr/>
            </p:nvSpPr>
            <p:spPr bwMode="auto">
              <a:xfrm>
                <a:off x="3792" y="3120"/>
                <a:ext cx="3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hlink"/>
                    </a:solidFill>
                    <a:latin typeface="Tahoma" pitchFamily="34" charset="0"/>
                  </a:rPr>
                  <a:t>EN</a:t>
                </a:r>
              </a:p>
            </p:txBody>
          </p:sp>
        </p:grpSp>
        <p:grpSp>
          <p:nvGrpSpPr>
            <p:cNvPr id="219150" name="Group 14"/>
            <p:cNvGrpSpPr>
              <a:grpSpLocks/>
            </p:cNvGrpSpPr>
            <p:nvPr/>
          </p:nvGrpSpPr>
          <p:grpSpPr bwMode="auto">
            <a:xfrm>
              <a:off x="624" y="528"/>
              <a:ext cx="4036" cy="720"/>
              <a:chOff x="829" y="1488"/>
              <a:chExt cx="4036" cy="720"/>
            </a:xfrm>
          </p:grpSpPr>
          <p:sp>
            <p:nvSpPr>
              <p:cNvPr id="219151" name="Rectangle 15"/>
              <p:cNvSpPr>
                <a:spLocks noChangeArrowheads="1"/>
              </p:cNvSpPr>
              <p:nvPr/>
            </p:nvSpPr>
            <p:spPr bwMode="auto">
              <a:xfrm>
                <a:off x="2256" y="1536"/>
                <a:ext cx="1296" cy="624"/>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dirty="0">
                    <a:latin typeface="Tahoma" pitchFamily="34" charset="0"/>
                    <a:ea typeface="黑体" pitchFamily="2" charset="-122"/>
                  </a:rPr>
                  <a:t>猜谜游戏机</a:t>
                </a:r>
              </a:p>
            </p:txBody>
          </p:sp>
          <p:sp>
            <p:nvSpPr>
              <p:cNvPr id="219152" name="AutoShape 16"/>
              <p:cNvSpPr>
                <a:spLocks noChangeArrowheads="1"/>
              </p:cNvSpPr>
              <p:nvPr/>
            </p:nvSpPr>
            <p:spPr bwMode="auto">
              <a:xfrm>
                <a:off x="1632" y="1776"/>
                <a:ext cx="624" cy="144"/>
              </a:xfrm>
              <a:prstGeom prst="rightArrow">
                <a:avLst>
                  <a:gd name="adj1" fmla="val 50000"/>
                  <a:gd name="adj2" fmla="val 108333"/>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153" name="Line 17"/>
              <p:cNvSpPr>
                <a:spLocks noChangeShapeType="1"/>
              </p:cNvSpPr>
              <p:nvPr/>
            </p:nvSpPr>
            <p:spPr bwMode="auto">
              <a:xfrm>
                <a:off x="1632" y="1632"/>
                <a:ext cx="624"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9154" name="AutoShape 18"/>
              <p:cNvSpPr>
                <a:spLocks noChangeArrowheads="1"/>
              </p:cNvSpPr>
              <p:nvPr/>
            </p:nvSpPr>
            <p:spPr bwMode="auto">
              <a:xfrm>
                <a:off x="3552" y="1776"/>
                <a:ext cx="576" cy="144"/>
              </a:xfrm>
              <a:prstGeom prst="rightArrow">
                <a:avLst>
                  <a:gd name="adj1" fmla="val 50000"/>
                  <a:gd name="adj2" fmla="val 100000"/>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155" name="Line 19"/>
              <p:cNvSpPr>
                <a:spLocks noChangeShapeType="1"/>
              </p:cNvSpPr>
              <p:nvPr/>
            </p:nvSpPr>
            <p:spPr bwMode="auto">
              <a:xfrm>
                <a:off x="3552" y="2064"/>
                <a:ext cx="576"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9156" name="Text Box 20"/>
              <p:cNvSpPr txBox="1">
                <a:spLocks noChangeArrowheads="1"/>
              </p:cNvSpPr>
              <p:nvPr/>
            </p:nvSpPr>
            <p:spPr bwMode="auto">
              <a:xfrm>
                <a:off x="4128" y="1680"/>
                <a:ext cx="7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Tahoma" pitchFamily="34" charset="0"/>
                  </a:rPr>
                  <a:t>L1~L4</a:t>
                </a:r>
              </a:p>
            </p:txBody>
          </p:sp>
          <p:sp>
            <p:nvSpPr>
              <p:cNvPr id="219157" name="Text Box 21"/>
              <p:cNvSpPr txBox="1">
                <a:spLocks noChangeArrowheads="1"/>
              </p:cNvSpPr>
              <p:nvPr/>
            </p:nvSpPr>
            <p:spPr bwMode="auto">
              <a:xfrm>
                <a:off x="4128" y="1920"/>
                <a:ext cx="5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Tahoma" pitchFamily="34" charset="0"/>
                  </a:rPr>
                  <a:t>ERR</a:t>
                </a:r>
              </a:p>
            </p:txBody>
          </p:sp>
          <p:sp>
            <p:nvSpPr>
              <p:cNvPr id="219158" name="Text Box 22"/>
              <p:cNvSpPr txBox="1">
                <a:spLocks noChangeArrowheads="1"/>
              </p:cNvSpPr>
              <p:nvPr/>
            </p:nvSpPr>
            <p:spPr bwMode="auto">
              <a:xfrm>
                <a:off x="829" y="1728"/>
                <a:ext cx="80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Tahoma" pitchFamily="34" charset="0"/>
                  </a:rPr>
                  <a:t>G1~G4</a:t>
                </a:r>
              </a:p>
            </p:txBody>
          </p:sp>
          <p:sp>
            <p:nvSpPr>
              <p:cNvPr id="219159" name="Text Box 23"/>
              <p:cNvSpPr txBox="1">
                <a:spLocks noChangeArrowheads="1"/>
              </p:cNvSpPr>
              <p:nvPr/>
            </p:nvSpPr>
            <p:spPr bwMode="auto">
              <a:xfrm>
                <a:off x="895" y="1488"/>
                <a:ext cx="7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Tahoma" pitchFamily="34" charset="0"/>
                  </a:rPr>
                  <a:t>CLOCK</a:t>
                </a:r>
              </a:p>
            </p:txBody>
          </p:sp>
        </p:grpSp>
        <p:sp>
          <p:nvSpPr>
            <p:cNvPr id="219160" name="Text Box 24"/>
            <p:cNvSpPr txBox="1">
              <a:spLocks noChangeArrowheads="1"/>
            </p:cNvSpPr>
            <p:nvPr/>
          </p:nvSpPr>
          <p:spPr bwMode="auto">
            <a:xfrm>
              <a:off x="3652" y="1392"/>
              <a:ext cx="141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2060"/>
                  </a:solidFill>
                  <a:latin typeface="Tahoma" pitchFamily="34" charset="0"/>
                  <a:ea typeface="黑体" pitchFamily="2" charset="-122"/>
                </a:rPr>
                <a:t>使能输入随机产生</a:t>
              </a:r>
            </a:p>
          </p:txBody>
        </p:sp>
      </p:grpSp>
      <p:sp>
        <p:nvSpPr>
          <p:cNvPr id="219161" name="Text Box 25"/>
          <p:cNvSpPr txBox="1">
            <a:spLocks noChangeArrowheads="1"/>
          </p:cNvSpPr>
          <p:nvPr/>
        </p:nvSpPr>
        <p:spPr bwMode="auto">
          <a:xfrm>
            <a:off x="1073150" y="5194895"/>
            <a:ext cx="8108310"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zh-CN" altLang="en-US" sz="2400" b="1" dirty="0">
                <a:ea typeface="黑体" pitchFamily="2" charset="-122"/>
              </a:rPr>
              <a:t>典型应用：产生逻辑电路的测试输入信号</a:t>
            </a:r>
          </a:p>
          <a:p>
            <a:pPr>
              <a:lnSpc>
                <a:spcPct val="140000"/>
              </a:lnSpc>
            </a:pPr>
            <a:r>
              <a:rPr lang="zh-CN" altLang="en-US" sz="2400" b="1" dirty="0">
                <a:ea typeface="黑体" pitchFamily="2" charset="-122"/>
              </a:rPr>
              <a:t>                      用于检错及纠错码的编码和译码</a:t>
            </a:r>
            <a:r>
              <a:rPr lang="zh-CN" altLang="en-US" sz="2400" b="1" dirty="0" smtClean="0">
                <a:ea typeface="黑体" pitchFamily="2" charset="-122"/>
              </a:rPr>
              <a:t>电路</a:t>
            </a:r>
            <a:r>
              <a:rPr lang="en-US" altLang="zh-CN" sz="2400" b="1" dirty="0" smtClean="0">
                <a:ea typeface="黑体" pitchFamily="2" charset="-122"/>
              </a:rPr>
              <a:t>            </a:t>
            </a:r>
            <a:endParaRPr lang="zh-CN" altLang="en-US" sz="2400" b="1" dirty="0">
              <a:ea typeface="黑体" pitchFamily="2" charset="-122"/>
            </a:endParaRPr>
          </a:p>
        </p:txBody>
      </p:sp>
      <p:grpSp>
        <p:nvGrpSpPr>
          <p:cNvPr id="219162" name="Group 26"/>
          <p:cNvGrpSpPr>
            <a:grpSpLocks/>
          </p:cNvGrpSpPr>
          <p:nvPr/>
        </p:nvGrpSpPr>
        <p:grpSpPr bwMode="auto">
          <a:xfrm>
            <a:off x="3276600" y="3947120"/>
            <a:ext cx="1985963" cy="1219200"/>
            <a:chOff x="2064" y="2256"/>
            <a:chExt cx="1251" cy="768"/>
          </a:xfrm>
        </p:grpSpPr>
        <p:sp>
          <p:nvSpPr>
            <p:cNvPr id="219163" name="Text Box 27"/>
            <p:cNvSpPr txBox="1">
              <a:spLocks noChangeArrowheads="1"/>
            </p:cNvSpPr>
            <p:nvPr/>
          </p:nvSpPr>
          <p:spPr bwMode="auto">
            <a:xfrm>
              <a:off x="2064" y="2697"/>
              <a:ext cx="12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chemeClr val="tx2"/>
                  </a:solidFill>
                  <a:latin typeface="华文新魏" pitchFamily="2" charset="-122"/>
                  <a:ea typeface="华文新魏" pitchFamily="2" charset="-122"/>
                </a:rPr>
                <a:t>LFSR</a:t>
              </a:r>
              <a:r>
                <a:rPr lang="zh-CN" altLang="en-US" sz="2800" b="1">
                  <a:solidFill>
                    <a:schemeClr val="tx2"/>
                  </a:solidFill>
                  <a:latin typeface="华文新魏" pitchFamily="2" charset="-122"/>
                  <a:ea typeface="华文新魏" pitchFamily="2" charset="-122"/>
                </a:rPr>
                <a:t>计数器</a:t>
              </a:r>
            </a:p>
          </p:txBody>
        </p:sp>
        <p:sp>
          <p:nvSpPr>
            <p:cNvPr id="219164" name="AutoShape 28"/>
            <p:cNvSpPr>
              <a:spLocks noChangeArrowheads="1"/>
            </p:cNvSpPr>
            <p:nvPr/>
          </p:nvSpPr>
          <p:spPr bwMode="auto">
            <a:xfrm>
              <a:off x="2640" y="2256"/>
              <a:ext cx="144" cy="384"/>
            </a:xfrm>
            <a:prstGeom prst="upArrow">
              <a:avLst>
                <a:gd name="adj1" fmla="val 50000"/>
                <a:gd name="adj2" fmla="val 66667"/>
              </a:avLst>
            </a:prstGeom>
            <a:gradFill rotWithShape="0">
              <a:gsLst>
                <a:gs pos="0">
                  <a:schemeClr val="tx2"/>
                </a:gs>
                <a:gs pos="50000">
                  <a:srgbClr val="FFD9D9"/>
                </a:gs>
                <a:gs pos="100000">
                  <a:schemeClr val="tx2"/>
                </a:gs>
              </a:gsLst>
              <a:lin ang="540000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日期占位符 1"/>
          <p:cNvSpPr>
            <a:spLocks noGrp="1"/>
          </p:cNvSpPr>
          <p:nvPr>
            <p:ph type="dt" sz="half" idx="10"/>
          </p:nvPr>
        </p:nvSpPr>
        <p:spPr/>
        <p:txBody>
          <a:bodyPr/>
          <a:lstStyle/>
          <a:p>
            <a:pPr>
              <a:defRPr/>
            </a:pPr>
            <a:fld id="{9D3357A2-8003-4212-B103-A23C0A53166B}"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29</a:t>
            </a:fld>
            <a:endParaRPr lang="en-US" altLang="zh-CN"/>
          </a:p>
        </p:txBody>
      </p:sp>
      <p:sp>
        <p:nvSpPr>
          <p:cNvPr id="32" name="Rectangle 2"/>
          <p:cNvSpPr txBox="1">
            <a:spLocks noChangeArrowheads="1"/>
          </p:cNvSpPr>
          <p:nvPr/>
        </p:nvSpPr>
        <p:spPr>
          <a:xfrm>
            <a:off x="990600" y="188640"/>
            <a:ext cx="7892380" cy="742950"/>
          </a:xfrm>
          <a:prstGeom prst="rect">
            <a:avLst/>
          </a:prstGeom>
        </p:spPr>
        <p:txBody>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a:lstStyle>
          <a:p>
            <a:r>
              <a:rPr lang="zh-CN" altLang="en-US" sz="3600" kern="0" dirty="0" smtClean="0"/>
              <a:t>移位寄存器的应用</a:t>
            </a:r>
            <a:endParaRPr lang="zh-CN" altLang="en-US" sz="3600" kern="0" dirty="0"/>
          </a:p>
        </p:txBody>
      </p:sp>
    </p:spTree>
    <p:extLst>
      <p:ext uri="{BB962C8B-B14F-4D97-AF65-F5344CB8AC3E}">
        <p14:creationId xmlns:p14="http://schemas.microsoft.com/office/powerpoint/2010/main" val="36559816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9138"/>
                                        </p:tgtEl>
                                        <p:attrNameLst>
                                          <p:attrName>style.visibility</p:attrName>
                                        </p:attrNameLst>
                                      </p:cBhvr>
                                      <p:to>
                                        <p:strVal val="visible"/>
                                      </p:to>
                                    </p:set>
                                    <p:animEffect transition="in" filter="blinds(horizontal)">
                                      <p:cBhvr>
                                        <p:cTn id="7" dur="500"/>
                                        <p:tgtEl>
                                          <p:spTgt spid="2191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19162"/>
                                        </p:tgtEl>
                                        <p:attrNameLst>
                                          <p:attrName>style.visibility</p:attrName>
                                        </p:attrNameLst>
                                      </p:cBhvr>
                                      <p:to>
                                        <p:strVal val="visible"/>
                                      </p:to>
                                    </p:set>
                                    <p:animEffect transition="in" filter="wipe(down)">
                                      <p:cBhvr>
                                        <p:cTn id="12" dur="500"/>
                                        <p:tgtEl>
                                          <p:spTgt spid="2191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9161"/>
                                        </p:tgtEl>
                                        <p:attrNameLst>
                                          <p:attrName>style.visibility</p:attrName>
                                        </p:attrNameLst>
                                      </p:cBhvr>
                                      <p:to>
                                        <p:strVal val="visible"/>
                                      </p:to>
                                    </p:set>
                                    <p:animEffect transition="in" filter="blinds(horizontal)">
                                      <p:cBhvr>
                                        <p:cTn id="17" dur="500"/>
                                        <p:tgtEl>
                                          <p:spTgt spid="219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61"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zh-CN" altLang="en-US" dirty="0"/>
              <a:t>8.</a:t>
            </a:r>
            <a:r>
              <a:rPr lang="en-US" altLang="zh-CN" dirty="0" smtClean="0"/>
              <a:t>4 </a:t>
            </a:r>
            <a:r>
              <a:rPr lang="zh-CN" altLang="en-US" dirty="0" smtClean="0"/>
              <a:t>移位寄存器</a:t>
            </a:r>
            <a:endParaRPr lang="zh-CN" altLang="en-US" dirty="0"/>
          </a:p>
        </p:txBody>
      </p:sp>
      <p:sp>
        <p:nvSpPr>
          <p:cNvPr id="208899" name="Rectangle 3"/>
          <p:cNvSpPr>
            <a:spLocks noGrp="1" noChangeArrowheads="1"/>
          </p:cNvSpPr>
          <p:nvPr>
            <p:ph type="body" idx="1"/>
          </p:nvPr>
        </p:nvSpPr>
        <p:spPr>
          <a:xfrm>
            <a:off x="533400" y="1143000"/>
            <a:ext cx="8305800" cy="5105400"/>
          </a:xfrm>
        </p:spPr>
        <p:txBody>
          <a:bodyPr/>
          <a:lstStyle/>
          <a:p>
            <a:pPr>
              <a:lnSpc>
                <a:spcPct val="120000"/>
              </a:lnSpc>
            </a:pPr>
            <a:r>
              <a:rPr lang="zh-CN" altLang="en-US" dirty="0"/>
              <a:t>移位寄存器结构</a:t>
            </a:r>
          </a:p>
          <a:p>
            <a:pPr lvl="1">
              <a:lnSpc>
                <a:spcPct val="120000"/>
              </a:lnSpc>
            </a:pPr>
            <a:r>
              <a:rPr lang="zh-CN" altLang="en-US" dirty="0"/>
              <a:t>串入串出、串入并出、并入串出、并入并出</a:t>
            </a:r>
          </a:p>
          <a:p>
            <a:pPr>
              <a:lnSpc>
                <a:spcPct val="120000"/>
              </a:lnSpc>
            </a:pPr>
            <a:r>
              <a:rPr lang="en-US" altLang="zh-CN" dirty="0"/>
              <a:t>MSI</a:t>
            </a:r>
            <a:r>
              <a:rPr lang="zh-CN" altLang="en-US" dirty="0"/>
              <a:t>移位寄存器</a:t>
            </a:r>
          </a:p>
          <a:p>
            <a:pPr lvl="1">
              <a:lnSpc>
                <a:spcPct val="120000"/>
              </a:lnSpc>
            </a:pPr>
            <a:r>
              <a:rPr lang="zh-CN" altLang="en-US" dirty="0"/>
              <a:t>串入并出74</a:t>
            </a:r>
            <a:r>
              <a:rPr lang="en-US" altLang="zh-CN" dirty="0"/>
              <a:t>x164、</a:t>
            </a:r>
            <a:r>
              <a:rPr lang="zh-CN" altLang="en-US" dirty="0"/>
              <a:t>并入串出74</a:t>
            </a:r>
            <a:r>
              <a:rPr lang="en-US" altLang="zh-CN" dirty="0"/>
              <a:t>x166</a:t>
            </a:r>
          </a:p>
          <a:p>
            <a:pPr lvl="1">
              <a:lnSpc>
                <a:spcPct val="120000"/>
              </a:lnSpc>
            </a:pPr>
            <a:r>
              <a:rPr lang="zh-CN" altLang="en-US" dirty="0"/>
              <a:t>通用移位寄存器74</a:t>
            </a:r>
            <a:r>
              <a:rPr lang="en-US" altLang="zh-CN" dirty="0"/>
              <a:t>x194、74x299</a:t>
            </a:r>
          </a:p>
          <a:p>
            <a:pPr>
              <a:lnSpc>
                <a:spcPct val="120000"/>
              </a:lnSpc>
            </a:pPr>
            <a:r>
              <a:rPr lang="zh-CN" altLang="en-US" dirty="0"/>
              <a:t>移位寄存器的应用</a:t>
            </a:r>
          </a:p>
          <a:p>
            <a:pPr lvl="1">
              <a:lnSpc>
                <a:spcPct val="120000"/>
              </a:lnSpc>
            </a:pPr>
            <a:r>
              <a:rPr lang="zh-CN" altLang="en-US" dirty="0"/>
              <a:t>用作计数器、序列发生器</a:t>
            </a:r>
          </a:p>
          <a:p>
            <a:pPr lvl="1">
              <a:lnSpc>
                <a:spcPct val="120000"/>
              </a:lnSpc>
            </a:pPr>
            <a:r>
              <a:rPr lang="zh-CN" altLang="en-US" dirty="0"/>
              <a:t>进行串/并转换</a:t>
            </a:r>
          </a:p>
        </p:txBody>
      </p:sp>
      <p:sp>
        <p:nvSpPr>
          <p:cNvPr id="2" name="日期占位符 1"/>
          <p:cNvSpPr>
            <a:spLocks noGrp="1"/>
          </p:cNvSpPr>
          <p:nvPr>
            <p:ph type="dt" sz="half" idx="10"/>
          </p:nvPr>
        </p:nvSpPr>
        <p:spPr/>
        <p:txBody>
          <a:bodyPr/>
          <a:lstStyle/>
          <a:p>
            <a:pPr>
              <a:defRPr/>
            </a:pPr>
            <a:fld id="{0A510672-9ED2-49CF-989A-D00C411C5885}"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3</a:t>
            </a:fld>
            <a:endParaRPr lang="en-US" altLang="zh-CN"/>
          </a:p>
        </p:txBody>
      </p:sp>
    </p:spTree>
    <p:extLst>
      <p:ext uri="{BB962C8B-B14F-4D97-AF65-F5344CB8AC3E}">
        <p14:creationId xmlns:p14="http://schemas.microsoft.com/office/powerpoint/2010/main" val="5867106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zh-CN" altLang="en-US" dirty="0"/>
              <a:t>序列信号发生器</a:t>
            </a:r>
          </a:p>
        </p:txBody>
      </p:sp>
      <p:sp>
        <p:nvSpPr>
          <p:cNvPr id="225283" name="Rectangle 3"/>
          <p:cNvSpPr>
            <a:spLocks noGrp="1" noChangeArrowheads="1"/>
          </p:cNvSpPr>
          <p:nvPr>
            <p:ph type="body" idx="1"/>
          </p:nvPr>
        </p:nvSpPr>
        <p:spPr/>
        <p:txBody>
          <a:bodyPr/>
          <a:lstStyle/>
          <a:p>
            <a:pPr lvl="1">
              <a:lnSpc>
                <a:spcPct val="140000"/>
              </a:lnSpc>
              <a:buFont typeface="Wingdings" pitchFamily="2" charset="2"/>
              <a:buNone/>
            </a:pPr>
            <a:r>
              <a:rPr lang="zh-CN" altLang="en-US">
                <a:latin typeface="Times New Roman"/>
              </a:rPr>
              <a:t>——</a:t>
            </a:r>
            <a:r>
              <a:rPr lang="zh-CN" altLang="en-US"/>
              <a:t> 用于产生一组特定的串行数字信号</a:t>
            </a:r>
          </a:p>
          <a:p>
            <a:pPr>
              <a:lnSpc>
                <a:spcPct val="140000"/>
              </a:lnSpc>
            </a:pPr>
            <a:r>
              <a:rPr lang="zh-CN" altLang="en-US"/>
              <a:t>例：设计一个 110100 序列信号发生器</a:t>
            </a:r>
          </a:p>
          <a:p>
            <a:pPr lvl="1">
              <a:lnSpc>
                <a:spcPct val="140000"/>
              </a:lnSpc>
            </a:pPr>
            <a:r>
              <a:rPr lang="zh-CN" altLang="en-US"/>
              <a:t>利用触发器</a:t>
            </a:r>
          </a:p>
          <a:p>
            <a:pPr lvl="1">
              <a:lnSpc>
                <a:spcPct val="140000"/>
              </a:lnSpc>
            </a:pPr>
            <a:r>
              <a:rPr lang="zh-CN" altLang="en-US"/>
              <a:t>利用计数器</a:t>
            </a:r>
          </a:p>
          <a:p>
            <a:pPr lvl="1">
              <a:lnSpc>
                <a:spcPct val="140000"/>
              </a:lnSpc>
            </a:pPr>
            <a:r>
              <a:rPr lang="zh-CN" altLang="en-US"/>
              <a:t>利用移位寄存器</a:t>
            </a:r>
          </a:p>
        </p:txBody>
      </p:sp>
      <p:sp>
        <p:nvSpPr>
          <p:cNvPr id="2" name="日期占位符 1"/>
          <p:cNvSpPr>
            <a:spLocks noGrp="1"/>
          </p:cNvSpPr>
          <p:nvPr>
            <p:ph type="dt" sz="half" idx="10"/>
          </p:nvPr>
        </p:nvSpPr>
        <p:spPr/>
        <p:txBody>
          <a:bodyPr/>
          <a:lstStyle/>
          <a:p>
            <a:pPr>
              <a:defRPr/>
            </a:pPr>
            <a:fld id="{BD37B07E-3D5E-421A-9E66-E876CCB546E4}"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30</a:t>
            </a:fld>
            <a:endParaRPr lang="en-US" altLang="zh-CN"/>
          </a:p>
        </p:txBody>
      </p:sp>
    </p:spTree>
    <p:extLst>
      <p:ext uri="{BB962C8B-B14F-4D97-AF65-F5344CB8AC3E}">
        <p14:creationId xmlns:p14="http://schemas.microsoft.com/office/powerpoint/2010/main" val="5138664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283">
                                            <p:txEl>
                                              <p:pRg st="0" end="0"/>
                                            </p:txEl>
                                          </p:spTgt>
                                        </p:tgtEl>
                                        <p:attrNameLst>
                                          <p:attrName>style.visibility</p:attrName>
                                        </p:attrNameLst>
                                      </p:cBhvr>
                                      <p:to>
                                        <p:strVal val="visible"/>
                                      </p:to>
                                    </p:set>
                                    <p:animEffect transition="in" filter="blinds(horizontal)">
                                      <p:cBhvr>
                                        <p:cTn id="7" dur="500"/>
                                        <p:tgtEl>
                                          <p:spTgt spid="2252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283">
                                            <p:txEl>
                                              <p:pRg st="1" end="1"/>
                                            </p:txEl>
                                          </p:spTgt>
                                        </p:tgtEl>
                                        <p:attrNameLst>
                                          <p:attrName>style.visibility</p:attrName>
                                        </p:attrNameLst>
                                      </p:cBhvr>
                                      <p:to>
                                        <p:strVal val="visible"/>
                                      </p:to>
                                    </p:set>
                                    <p:animEffect transition="in" filter="blinds(horizontal)">
                                      <p:cBhvr>
                                        <p:cTn id="12" dur="500"/>
                                        <p:tgtEl>
                                          <p:spTgt spid="2252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5283">
                                            <p:txEl>
                                              <p:pRg st="2" end="2"/>
                                            </p:txEl>
                                          </p:spTgt>
                                        </p:tgtEl>
                                        <p:attrNameLst>
                                          <p:attrName>style.visibility</p:attrName>
                                        </p:attrNameLst>
                                      </p:cBhvr>
                                      <p:to>
                                        <p:strVal val="visible"/>
                                      </p:to>
                                    </p:set>
                                    <p:animEffect transition="in" filter="blinds(horizontal)">
                                      <p:cBhvr>
                                        <p:cTn id="17" dur="500"/>
                                        <p:tgtEl>
                                          <p:spTgt spid="2252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5283">
                                            <p:txEl>
                                              <p:pRg st="3" end="3"/>
                                            </p:txEl>
                                          </p:spTgt>
                                        </p:tgtEl>
                                        <p:attrNameLst>
                                          <p:attrName>style.visibility</p:attrName>
                                        </p:attrNameLst>
                                      </p:cBhvr>
                                      <p:to>
                                        <p:strVal val="visible"/>
                                      </p:to>
                                    </p:set>
                                    <p:animEffect transition="in" filter="blinds(horizontal)">
                                      <p:cBhvr>
                                        <p:cTn id="22" dur="500"/>
                                        <p:tgtEl>
                                          <p:spTgt spid="2252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25283">
                                            <p:txEl>
                                              <p:pRg st="4" end="4"/>
                                            </p:txEl>
                                          </p:spTgt>
                                        </p:tgtEl>
                                        <p:attrNameLst>
                                          <p:attrName>style.visibility</p:attrName>
                                        </p:attrNameLst>
                                      </p:cBhvr>
                                      <p:to>
                                        <p:strVal val="visible"/>
                                      </p:to>
                                    </p:set>
                                    <p:animEffect transition="in" filter="blinds(horizontal)">
                                      <p:cBhvr>
                                        <p:cTn id="27" dur="500"/>
                                        <p:tgtEl>
                                          <p:spTgt spid="2252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build="p" bldLvl="2"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Text Box 2"/>
          <p:cNvSpPr txBox="1">
            <a:spLocks noChangeArrowheads="1"/>
          </p:cNvSpPr>
          <p:nvPr/>
        </p:nvSpPr>
        <p:spPr bwMode="auto">
          <a:xfrm>
            <a:off x="574675" y="334963"/>
            <a:ext cx="81883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chemeClr val="tx2"/>
                </a:solidFill>
                <a:latin typeface="华文新魏" pitchFamily="2" charset="-122"/>
                <a:ea typeface="华文新魏" pitchFamily="2" charset="-122"/>
              </a:rPr>
              <a:t>利用</a:t>
            </a:r>
            <a:r>
              <a:rPr lang="en-US" altLang="zh-CN" sz="3200" b="1" dirty="0">
                <a:solidFill>
                  <a:schemeClr val="tx2"/>
                </a:solidFill>
                <a:latin typeface="华文新魏" pitchFamily="2" charset="-122"/>
                <a:ea typeface="华文新魏" pitchFamily="2" charset="-122"/>
              </a:rPr>
              <a:t>D</a:t>
            </a:r>
            <a:r>
              <a:rPr lang="zh-CN" altLang="en-US" sz="3200" b="1" dirty="0">
                <a:solidFill>
                  <a:schemeClr val="tx2"/>
                </a:solidFill>
                <a:latin typeface="华文新魏" pitchFamily="2" charset="-122"/>
                <a:ea typeface="华文新魏" pitchFamily="2" charset="-122"/>
              </a:rPr>
              <a:t>触发器设计一个110100序列信号发生器</a:t>
            </a:r>
          </a:p>
        </p:txBody>
      </p:sp>
      <p:sp>
        <p:nvSpPr>
          <p:cNvPr id="226307" name="Text Box 3"/>
          <p:cNvSpPr txBox="1">
            <a:spLocks noChangeArrowheads="1"/>
          </p:cNvSpPr>
          <p:nvPr/>
        </p:nvSpPr>
        <p:spPr bwMode="auto">
          <a:xfrm>
            <a:off x="593725" y="1066800"/>
            <a:ext cx="2911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chemeClr val="hlink"/>
                </a:solidFill>
                <a:latin typeface="Tahoma" pitchFamily="34" charset="0"/>
                <a:ea typeface="黑体" pitchFamily="2" charset="-122"/>
              </a:rPr>
              <a:t>1、画状态转换图</a:t>
            </a:r>
          </a:p>
        </p:txBody>
      </p:sp>
      <p:sp>
        <p:nvSpPr>
          <p:cNvPr id="226308" name="Text Box 4"/>
          <p:cNvSpPr txBox="1">
            <a:spLocks noChangeArrowheads="1"/>
          </p:cNvSpPr>
          <p:nvPr/>
        </p:nvSpPr>
        <p:spPr bwMode="auto">
          <a:xfrm>
            <a:off x="568901" y="3654429"/>
            <a:ext cx="21971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chemeClr val="hlink"/>
                </a:solidFill>
                <a:latin typeface="Tahoma" pitchFamily="34" charset="0"/>
                <a:ea typeface="黑体" pitchFamily="2" charset="-122"/>
              </a:rPr>
              <a:t>2、状态编码</a:t>
            </a:r>
          </a:p>
        </p:txBody>
      </p:sp>
      <p:sp>
        <p:nvSpPr>
          <p:cNvPr id="226309" name="Text Box 5"/>
          <p:cNvSpPr txBox="1">
            <a:spLocks noChangeArrowheads="1"/>
          </p:cNvSpPr>
          <p:nvPr/>
        </p:nvSpPr>
        <p:spPr bwMode="auto">
          <a:xfrm>
            <a:off x="766763" y="4241806"/>
            <a:ext cx="34932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latin typeface="Tahoma" pitchFamily="34" charset="0"/>
                <a:ea typeface="黑体" pitchFamily="2" charset="-122"/>
              </a:rPr>
              <a:t>000~101 表示 </a:t>
            </a:r>
            <a:r>
              <a:rPr lang="en-US" altLang="zh-CN" sz="2400" b="1" dirty="0">
                <a:latin typeface="Tahoma" pitchFamily="34" charset="0"/>
                <a:ea typeface="黑体" pitchFamily="2" charset="-122"/>
              </a:rPr>
              <a:t>S</a:t>
            </a:r>
            <a:r>
              <a:rPr lang="en-US" altLang="zh-CN" sz="2400" b="1" baseline="-25000" dirty="0">
                <a:latin typeface="Tahoma" pitchFamily="34" charset="0"/>
                <a:ea typeface="黑体" pitchFamily="2" charset="-122"/>
              </a:rPr>
              <a:t>0</a:t>
            </a:r>
            <a:r>
              <a:rPr lang="en-US" altLang="zh-CN" sz="2400" b="1" dirty="0">
                <a:latin typeface="Tahoma" pitchFamily="34" charset="0"/>
                <a:ea typeface="黑体" pitchFamily="2" charset="-122"/>
              </a:rPr>
              <a:t> ~ S</a:t>
            </a:r>
            <a:r>
              <a:rPr lang="en-US" altLang="zh-CN" sz="2400" b="1" baseline="-25000" dirty="0">
                <a:latin typeface="Tahoma" pitchFamily="34" charset="0"/>
                <a:ea typeface="黑体" pitchFamily="2" charset="-122"/>
              </a:rPr>
              <a:t>5</a:t>
            </a:r>
          </a:p>
        </p:txBody>
      </p:sp>
      <p:grpSp>
        <p:nvGrpSpPr>
          <p:cNvPr id="226310" name="Group 6"/>
          <p:cNvGrpSpPr>
            <a:grpSpLocks/>
          </p:cNvGrpSpPr>
          <p:nvPr/>
        </p:nvGrpSpPr>
        <p:grpSpPr bwMode="auto">
          <a:xfrm>
            <a:off x="765844" y="1855789"/>
            <a:ext cx="3722690" cy="1635125"/>
            <a:chOff x="445" y="1447"/>
            <a:chExt cx="2345" cy="1030"/>
          </a:xfrm>
        </p:grpSpPr>
        <p:sp>
          <p:nvSpPr>
            <p:cNvPr id="226311" name="Oval 7"/>
            <p:cNvSpPr>
              <a:spLocks noChangeArrowheads="1"/>
            </p:cNvSpPr>
            <p:nvPr/>
          </p:nvSpPr>
          <p:spPr bwMode="auto">
            <a:xfrm>
              <a:off x="445" y="1447"/>
              <a:ext cx="555" cy="327"/>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zh-CN" dirty="0" smtClean="0">
                  <a:latin typeface="Tahoma" pitchFamily="34" charset="0"/>
                </a:rPr>
                <a:t>S</a:t>
              </a:r>
              <a:r>
                <a:rPr lang="en-US" altLang="zh-CN" baseline="-25000" dirty="0" smtClean="0">
                  <a:latin typeface="Tahoma" pitchFamily="34" charset="0"/>
                </a:rPr>
                <a:t>0</a:t>
              </a:r>
              <a:r>
                <a:rPr lang="zh-CN" altLang="en-US" dirty="0" smtClean="0">
                  <a:latin typeface="Tahoma" pitchFamily="34" charset="0"/>
                </a:rPr>
                <a:t>/1</a:t>
              </a:r>
              <a:endParaRPr lang="zh-CN" altLang="en-US" dirty="0">
                <a:latin typeface="Tahoma" pitchFamily="34" charset="0"/>
              </a:endParaRPr>
            </a:p>
          </p:txBody>
        </p:sp>
        <p:sp>
          <p:nvSpPr>
            <p:cNvPr id="226312" name="Oval 8"/>
            <p:cNvSpPr>
              <a:spLocks noChangeArrowheads="1"/>
            </p:cNvSpPr>
            <p:nvPr/>
          </p:nvSpPr>
          <p:spPr bwMode="auto">
            <a:xfrm>
              <a:off x="1352" y="1472"/>
              <a:ext cx="541" cy="327"/>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dirty="0" smtClean="0">
                  <a:latin typeface="Tahoma" pitchFamily="34" charset="0"/>
                </a:rPr>
                <a:t>S</a:t>
              </a:r>
              <a:r>
                <a:rPr lang="en-US" altLang="zh-CN" baseline="-25000" dirty="0" smtClean="0">
                  <a:latin typeface="Tahoma" pitchFamily="34" charset="0"/>
                </a:rPr>
                <a:t>1</a:t>
              </a:r>
              <a:r>
                <a:rPr lang="zh-CN" altLang="en-US" dirty="0" smtClean="0">
                  <a:latin typeface="Tahoma" pitchFamily="34" charset="0"/>
                </a:rPr>
                <a:t>/1</a:t>
              </a:r>
              <a:endParaRPr lang="en-US" altLang="zh-CN" baseline="-25000" dirty="0">
                <a:latin typeface="Tahoma" pitchFamily="34" charset="0"/>
              </a:endParaRPr>
            </a:p>
          </p:txBody>
        </p:sp>
        <p:sp>
          <p:nvSpPr>
            <p:cNvPr id="226313" name="Oval 9"/>
            <p:cNvSpPr>
              <a:spLocks noChangeArrowheads="1"/>
            </p:cNvSpPr>
            <p:nvPr/>
          </p:nvSpPr>
          <p:spPr bwMode="auto">
            <a:xfrm>
              <a:off x="485" y="2150"/>
              <a:ext cx="541" cy="327"/>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dirty="0" smtClean="0">
                  <a:latin typeface="Tahoma" pitchFamily="34" charset="0"/>
                </a:rPr>
                <a:t>S</a:t>
              </a:r>
              <a:r>
                <a:rPr lang="en-US" altLang="zh-CN" baseline="-25000" dirty="0" smtClean="0">
                  <a:latin typeface="Tahoma" pitchFamily="34" charset="0"/>
                </a:rPr>
                <a:t>5</a:t>
              </a:r>
              <a:r>
                <a:rPr lang="zh-CN" altLang="en-US" dirty="0" smtClean="0">
                  <a:latin typeface="Tahoma" pitchFamily="34" charset="0"/>
                </a:rPr>
                <a:t>/</a:t>
              </a:r>
              <a:r>
                <a:rPr lang="en-US" altLang="zh-CN" dirty="0" smtClean="0">
                  <a:latin typeface="Tahoma" pitchFamily="34" charset="0"/>
                </a:rPr>
                <a:t>0</a:t>
              </a:r>
              <a:endParaRPr lang="zh-CN" altLang="en-US" dirty="0">
                <a:latin typeface="Tahoma" pitchFamily="34" charset="0"/>
              </a:endParaRPr>
            </a:p>
          </p:txBody>
        </p:sp>
        <p:sp>
          <p:nvSpPr>
            <p:cNvPr id="226314" name="Oval 10"/>
            <p:cNvSpPr>
              <a:spLocks noChangeArrowheads="1"/>
            </p:cNvSpPr>
            <p:nvPr/>
          </p:nvSpPr>
          <p:spPr bwMode="auto">
            <a:xfrm>
              <a:off x="2202" y="1464"/>
              <a:ext cx="541" cy="327"/>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dirty="0" smtClean="0">
                  <a:latin typeface="Tahoma" pitchFamily="34" charset="0"/>
                </a:rPr>
                <a:t>S</a:t>
              </a:r>
              <a:r>
                <a:rPr lang="en-US" altLang="zh-CN" baseline="-25000" dirty="0" smtClean="0">
                  <a:latin typeface="Tahoma" pitchFamily="34" charset="0"/>
                </a:rPr>
                <a:t>2</a:t>
              </a:r>
              <a:r>
                <a:rPr lang="zh-CN" altLang="en-US" dirty="0" smtClean="0">
                  <a:latin typeface="Tahoma" pitchFamily="34" charset="0"/>
                </a:rPr>
                <a:t>/</a:t>
              </a:r>
              <a:r>
                <a:rPr lang="en-US" altLang="zh-CN" dirty="0" smtClean="0">
                  <a:latin typeface="Tahoma" pitchFamily="34" charset="0"/>
                </a:rPr>
                <a:t>0</a:t>
              </a:r>
              <a:endParaRPr lang="zh-CN" altLang="en-US" dirty="0">
                <a:latin typeface="Tahoma" pitchFamily="34" charset="0"/>
              </a:endParaRPr>
            </a:p>
          </p:txBody>
        </p:sp>
        <p:sp>
          <p:nvSpPr>
            <p:cNvPr id="226315" name="Oval 11"/>
            <p:cNvSpPr>
              <a:spLocks noChangeArrowheads="1"/>
            </p:cNvSpPr>
            <p:nvPr/>
          </p:nvSpPr>
          <p:spPr bwMode="auto">
            <a:xfrm>
              <a:off x="1352" y="2138"/>
              <a:ext cx="541" cy="327"/>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dirty="0" smtClean="0">
                  <a:latin typeface="Tahoma" pitchFamily="34" charset="0"/>
                </a:rPr>
                <a:t>S</a:t>
              </a:r>
              <a:r>
                <a:rPr lang="en-US" altLang="zh-CN" baseline="-25000" dirty="0" smtClean="0">
                  <a:latin typeface="Tahoma" pitchFamily="34" charset="0"/>
                </a:rPr>
                <a:t>4</a:t>
              </a:r>
              <a:r>
                <a:rPr lang="zh-CN" altLang="en-US" dirty="0" smtClean="0">
                  <a:latin typeface="Tahoma" pitchFamily="34" charset="0"/>
                </a:rPr>
                <a:t>/</a:t>
              </a:r>
              <a:r>
                <a:rPr lang="en-US" altLang="zh-CN" dirty="0" smtClean="0">
                  <a:latin typeface="Tahoma" pitchFamily="34" charset="0"/>
                </a:rPr>
                <a:t>0</a:t>
              </a:r>
              <a:endParaRPr lang="zh-CN" altLang="en-US" dirty="0">
                <a:latin typeface="Tahoma" pitchFamily="34" charset="0"/>
              </a:endParaRPr>
            </a:p>
          </p:txBody>
        </p:sp>
        <p:sp>
          <p:nvSpPr>
            <p:cNvPr id="226316" name="Oval 12"/>
            <p:cNvSpPr>
              <a:spLocks noChangeArrowheads="1"/>
            </p:cNvSpPr>
            <p:nvPr/>
          </p:nvSpPr>
          <p:spPr bwMode="auto">
            <a:xfrm>
              <a:off x="2249" y="2134"/>
              <a:ext cx="541" cy="327"/>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dirty="0" smtClean="0">
                  <a:latin typeface="Tahoma" pitchFamily="34" charset="0"/>
                </a:rPr>
                <a:t>S</a:t>
              </a:r>
              <a:r>
                <a:rPr lang="en-US" altLang="zh-CN" baseline="-25000" dirty="0" smtClean="0">
                  <a:latin typeface="Tahoma" pitchFamily="34" charset="0"/>
                </a:rPr>
                <a:t>3</a:t>
              </a:r>
              <a:r>
                <a:rPr lang="zh-CN" altLang="en-US" dirty="0" smtClean="0">
                  <a:latin typeface="Tahoma" pitchFamily="34" charset="0"/>
                </a:rPr>
                <a:t>/1</a:t>
              </a:r>
              <a:endParaRPr lang="zh-CN" altLang="en-US" dirty="0">
                <a:latin typeface="Tahoma" pitchFamily="34" charset="0"/>
              </a:endParaRPr>
            </a:p>
          </p:txBody>
        </p:sp>
      </p:grpSp>
      <p:grpSp>
        <p:nvGrpSpPr>
          <p:cNvPr id="226317" name="Group 13"/>
          <p:cNvGrpSpPr>
            <a:grpSpLocks/>
          </p:cNvGrpSpPr>
          <p:nvPr/>
        </p:nvGrpSpPr>
        <p:grpSpPr bwMode="auto">
          <a:xfrm>
            <a:off x="1694864" y="1642269"/>
            <a:ext cx="466725" cy="457200"/>
            <a:chOff x="1050" y="960"/>
            <a:chExt cx="294" cy="288"/>
          </a:xfrm>
        </p:grpSpPr>
        <p:sp>
          <p:nvSpPr>
            <p:cNvPr id="226318" name="Text Box 14"/>
            <p:cNvSpPr txBox="1">
              <a:spLocks noChangeArrowheads="1"/>
            </p:cNvSpPr>
            <p:nvPr/>
          </p:nvSpPr>
          <p:spPr bwMode="auto">
            <a:xfrm>
              <a:off x="1050" y="960"/>
              <a:ext cx="1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dirty="0">
                <a:latin typeface="Tahoma" pitchFamily="34" charset="0"/>
              </a:endParaRPr>
            </a:p>
          </p:txBody>
        </p:sp>
        <p:sp>
          <p:nvSpPr>
            <p:cNvPr id="226319" name="Line 15"/>
            <p:cNvSpPr>
              <a:spLocks noChangeShapeType="1"/>
            </p:cNvSpPr>
            <p:nvPr/>
          </p:nvSpPr>
          <p:spPr bwMode="auto">
            <a:xfrm>
              <a:off x="1056" y="1248"/>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6320" name="Group 16"/>
          <p:cNvGrpSpPr>
            <a:grpSpLocks/>
          </p:cNvGrpSpPr>
          <p:nvPr/>
        </p:nvGrpSpPr>
        <p:grpSpPr bwMode="auto">
          <a:xfrm>
            <a:off x="3082132" y="1662113"/>
            <a:ext cx="466725" cy="457200"/>
            <a:chOff x="1722" y="1344"/>
            <a:chExt cx="294" cy="288"/>
          </a:xfrm>
        </p:grpSpPr>
        <p:sp>
          <p:nvSpPr>
            <p:cNvPr id="226321" name="Text Box 17"/>
            <p:cNvSpPr txBox="1">
              <a:spLocks noChangeArrowheads="1"/>
            </p:cNvSpPr>
            <p:nvPr/>
          </p:nvSpPr>
          <p:spPr bwMode="auto">
            <a:xfrm>
              <a:off x="1722" y="1344"/>
              <a:ext cx="1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dirty="0">
                <a:latin typeface="Tahoma" pitchFamily="34" charset="0"/>
              </a:endParaRPr>
            </a:p>
          </p:txBody>
        </p:sp>
        <p:sp>
          <p:nvSpPr>
            <p:cNvPr id="226322" name="Line 18"/>
            <p:cNvSpPr>
              <a:spLocks noChangeShapeType="1"/>
            </p:cNvSpPr>
            <p:nvPr/>
          </p:nvSpPr>
          <p:spPr bwMode="auto">
            <a:xfrm>
              <a:off x="1728" y="1632"/>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226325" name="Line 21"/>
          <p:cNvSpPr>
            <a:spLocks noChangeShapeType="1"/>
          </p:cNvSpPr>
          <p:nvPr/>
        </p:nvSpPr>
        <p:spPr bwMode="auto">
          <a:xfrm>
            <a:off x="4000199" y="2455862"/>
            <a:ext cx="0" cy="4572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226326" name="Group 22"/>
          <p:cNvGrpSpPr>
            <a:grpSpLocks/>
          </p:cNvGrpSpPr>
          <p:nvPr/>
        </p:nvGrpSpPr>
        <p:grpSpPr bwMode="auto">
          <a:xfrm>
            <a:off x="3101391" y="3200405"/>
            <a:ext cx="457200" cy="369888"/>
            <a:chOff x="1728" y="2304"/>
            <a:chExt cx="288" cy="233"/>
          </a:xfrm>
        </p:grpSpPr>
        <p:sp>
          <p:nvSpPr>
            <p:cNvPr id="226327" name="Text Box 23"/>
            <p:cNvSpPr txBox="1">
              <a:spLocks noChangeArrowheads="1"/>
            </p:cNvSpPr>
            <p:nvPr/>
          </p:nvSpPr>
          <p:spPr bwMode="auto">
            <a:xfrm>
              <a:off x="1728" y="2304"/>
              <a:ext cx="1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dirty="0">
                <a:latin typeface="Tahoma" pitchFamily="34" charset="0"/>
              </a:endParaRPr>
            </a:p>
          </p:txBody>
        </p:sp>
        <p:sp>
          <p:nvSpPr>
            <p:cNvPr id="226328" name="Line 24"/>
            <p:cNvSpPr>
              <a:spLocks noChangeShapeType="1"/>
            </p:cNvSpPr>
            <p:nvPr/>
          </p:nvSpPr>
          <p:spPr bwMode="auto">
            <a:xfrm flipH="1">
              <a:off x="1728" y="2304"/>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6329" name="Group 25"/>
          <p:cNvGrpSpPr>
            <a:grpSpLocks/>
          </p:cNvGrpSpPr>
          <p:nvPr/>
        </p:nvGrpSpPr>
        <p:grpSpPr bwMode="auto">
          <a:xfrm>
            <a:off x="1741488" y="3200405"/>
            <a:ext cx="457200" cy="369888"/>
            <a:chOff x="1056" y="2304"/>
            <a:chExt cx="288" cy="233"/>
          </a:xfrm>
        </p:grpSpPr>
        <p:sp>
          <p:nvSpPr>
            <p:cNvPr id="226330" name="Text Box 26"/>
            <p:cNvSpPr txBox="1">
              <a:spLocks noChangeArrowheads="1"/>
            </p:cNvSpPr>
            <p:nvPr/>
          </p:nvSpPr>
          <p:spPr bwMode="auto">
            <a:xfrm>
              <a:off x="1104" y="2304"/>
              <a:ext cx="1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dirty="0">
                <a:latin typeface="Tahoma" pitchFamily="34" charset="0"/>
              </a:endParaRPr>
            </a:p>
          </p:txBody>
        </p:sp>
        <p:sp>
          <p:nvSpPr>
            <p:cNvPr id="226331" name="Line 27"/>
            <p:cNvSpPr>
              <a:spLocks noChangeShapeType="1"/>
            </p:cNvSpPr>
            <p:nvPr/>
          </p:nvSpPr>
          <p:spPr bwMode="auto">
            <a:xfrm flipH="1">
              <a:off x="1056" y="2304"/>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6332" name="Group 28"/>
          <p:cNvGrpSpPr>
            <a:grpSpLocks/>
          </p:cNvGrpSpPr>
          <p:nvPr/>
        </p:nvGrpSpPr>
        <p:grpSpPr bwMode="auto">
          <a:xfrm>
            <a:off x="969963" y="2438400"/>
            <a:ext cx="196850" cy="457200"/>
            <a:chOff x="576" y="1824"/>
            <a:chExt cx="124" cy="288"/>
          </a:xfrm>
        </p:grpSpPr>
        <p:sp>
          <p:nvSpPr>
            <p:cNvPr id="226333" name="Text Box 29"/>
            <p:cNvSpPr txBox="1">
              <a:spLocks noChangeArrowheads="1"/>
            </p:cNvSpPr>
            <p:nvPr/>
          </p:nvSpPr>
          <p:spPr bwMode="auto">
            <a:xfrm>
              <a:off x="576" y="1824"/>
              <a:ext cx="1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dirty="0">
                <a:latin typeface="Tahoma" pitchFamily="34" charset="0"/>
              </a:endParaRPr>
            </a:p>
          </p:txBody>
        </p:sp>
        <p:sp>
          <p:nvSpPr>
            <p:cNvPr id="226334" name="Line 30"/>
            <p:cNvSpPr>
              <a:spLocks noChangeShapeType="1"/>
            </p:cNvSpPr>
            <p:nvPr/>
          </p:nvSpPr>
          <p:spPr bwMode="auto">
            <a:xfrm flipV="1">
              <a:off x="700" y="1824"/>
              <a:ext cx="0" cy="28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226335" name="Text Box 31"/>
          <p:cNvSpPr txBox="1">
            <a:spLocks noChangeArrowheads="1"/>
          </p:cNvSpPr>
          <p:nvPr/>
        </p:nvSpPr>
        <p:spPr bwMode="auto">
          <a:xfrm>
            <a:off x="4419600" y="1066800"/>
            <a:ext cx="3625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chemeClr val="hlink"/>
                </a:solidFill>
                <a:latin typeface="Tahoma" pitchFamily="34" charset="0"/>
                <a:ea typeface="黑体" pitchFamily="2" charset="-122"/>
              </a:rPr>
              <a:t>3、列状态转换输出表</a:t>
            </a:r>
          </a:p>
        </p:txBody>
      </p:sp>
      <p:grpSp>
        <p:nvGrpSpPr>
          <p:cNvPr id="226336" name="Group 32"/>
          <p:cNvGrpSpPr>
            <a:grpSpLocks/>
          </p:cNvGrpSpPr>
          <p:nvPr/>
        </p:nvGrpSpPr>
        <p:grpSpPr bwMode="auto">
          <a:xfrm>
            <a:off x="4625975" y="1806575"/>
            <a:ext cx="3603625" cy="2994025"/>
            <a:chOff x="2914" y="1138"/>
            <a:chExt cx="2270" cy="1886"/>
          </a:xfrm>
        </p:grpSpPr>
        <p:sp>
          <p:nvSpPr>
            <p:cNvPr id="226337" name="Text Box 33"/>
            <p:cNvSpPr txBox="1">
              <a:spLocks noChangeArrowheads="1"/>
            </p:cNvSpPr>
            <p:nvPr/>
          </p:nvSpPr>
          <p:spPr bwMode="auto">
            <a:xfrm>
              <a:off x="2918" y="1538"/>
              <a:ext cx="712" cy="1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latin typeface="Tahoma" pitchFamily="34" charset="0"/>
                </a:rPr>
                <a:t>0  0  0</a:t>
              </a:r>
            </a:p>
            <a:p>
              <a:r>
                <a:rPr lang="zh-CN" altLang="en-US" sz="2400" b="1" dirty="0">
                  <a:latin typeface="Tahoma" pitchFamily="34" charset="0"/>
                </a:rPr>
                <a:t>0  0  1</a:t>
              </a:r>
            </a:p>
            <a:p>
              <a:r>
                <a:rPr lang="zh-CN" altLang="en-US" sz="2400" b="1" dirty="0">
                  <a:latin typeface="Tahoma" pitchFamily="34" charset="0"/>
                </a:rPr>
                <a:t>0  1  0</a:t>
              </a:r>
            </a:p>
            <a:p>
              <a:r>
                <a:rPr lang="zh-CN" altLang="en-US" sz="2400" b="1" dirty="0">
                  <a:latin typeface="Tahoma" pitchFamily="34" charset="0"/>
                </a:rPr>
                <a:t>0  1  1</a:t>
              </a:r>
            </a:p>
            <a:p>
              <a:r>
                <a:rPr lang="zh-CN" altLang="en-US" sz="2400" b="1" dirty="0">
                  <a:latin typeface="Tahoma" pitchFamily="34" charset="0"/>
                </a:rPr>
                <a:t>1  0  0</a:t>
              </a:r>
            </a:p>
            <a:p>
              <a:r>
                <a:rPr lang="zh-CN" altLang="en-US" sz="2400" b="1" dirty="0">
                  <a:latin typeface="Tahoma" pitchFamily="34" charset="0"/>
                </a:rPr>
                <a:t>1  0  1</a:t>
              </a:r>
            </a:p>
          </p:txBody>
        </p:sp>
        <p:sp>
          <p:nvSpPr>
            <p:cNvPr id="226338" name="Text Box 34"/>
            <p:cNvSpPr txBox="1">
              <a:spLocks noChangeArrowheads="1"/>
            </p:cNvSpPr>
            <p:nvPr/>
          </p:nvSpPr>
          <p:spPr bwMode="auto">
            <a:xfrm>
              <a:off x="3793" y="1538"/>
              <a:ext cx="938" cy="1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latin typeface="Tahoma" pitchFamily="34" charset="0"/>
                </a:rPr>
                <a:t>0    0    1</a:t>
              </a:r>
            </a:p>
            <a:p>
              <a:r>
                <a:rPr lang="zh-CN" altLang="en-US" sz="2400" b="1" dirty="0">
                  <a:latin typeface="Tahoma" pitchFamily="34" charset="0"/>
                </a:rPr>
                <a:t>0    1    0</a:t>
              </a:r>
            </a:p>
            <a:p>
              <a:r>
                <a:rPr lang="zh-CN" altLang="en-US" sz="2400" b="1" dirty="0">
                  <a:latin typeface="Tahoma" pitchFamily="34" charset="0"/>
                </a:rPr>
                <a:t>0    1    1</a:t>
              </a:r>
            </a:p>
            <a:p>
              <a:r>
                <a:rPr lang="zh-CN" altLang="en-US" sz="2400" b="1" dirty="0">
                  <a:latin typeface="Tahoma" pitchFamily="34" charset="0"/>
                </a:rPr>
                <a:t>1    0    0</a:t>
              </a:r>
            </a:p>
            <a:p>
              <a:r>
                <a:rPr lang="zh-CN" altLang="en-US" sz="2400" b="1" dirty="0">
                  <a:latin typeface="Tahoma" pitchFamily="34" charset="0"/>
                </a:rPr>
                <a:t>1    0    1</a:t>
              </a:r>
            </a:p>
            <a:p>
              <a:r>
                <a:rPr lang="zh-CN" altLang="en-US" sz="2400" b="1" dirty="0">
                  <a:latin typeface="Tahoma" pitchFamily="34" charset="0"/>
                </a:rPr>
                <a:t>0    0    0</a:t>
              </a:r>
            </a:p>
          </p:txBody>
        </p:sp>
        <p:sp>
          <p:nvSpPr>
            <p:cNvPr id="226339" name="Text Box 35"/>
            <p:cNvSpPr txBox="1">
              <a:spLocks noChangeArrowheads="1"/>
            </p:cNvSpPr>
            <p:nvPr/>
          </p:nvSpPr>
          <p:spPr bwMode="auto">
            <a:xfrm>
              <a:off x="2914" y="1200"/>
              <a:ext cx="74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itchFamily="34" charset="0"/>
                </a:rPr>
                <a:t>Q</a:t>
              </a:r>
              <a:r>
                <a:rPr lang="en-US" altLang="zh-CN" sz="2400" baseline="-25000">
                  <a:latin typeface="Tahoma" pitchFamily="34" charset="0"/>
                </a:rPr>
                <a:t>2</a:t>
              </a:r>
              <a:r>
                <a:rPr lang="en-US" altLang="zh-CN" sz="2400">
                  <a:latin typeface="Tahoma" pitchFamily="34" charset="0"/>
                </a:rPr>
                <a:t>Q</a:t>
              </a:r>
              <a:r>
                <a:rPr lang="en-US" altLang="zh-CN" sz="2400" baseline="-25000">
                  <a:latin typeface="Tahoma" pitchFamily="34" charset="0"/>
                </a:rPr>
                <a:t>1</a:t>
              </a:r>
              <a:r>
                <a:rPr lang="en-US" altLang="zh-CN" sz="2400">
                  <a:latin typeface="Tahoma" pitchFamily="34" charset="0"/>
                </a:rPr>
                <a:t>Q</a:t>
              </a:r>
              <a:r>
                <a:rPr lang="en-US" altLang="zh-CN" sz="2400" baseline="-25000">
                  <a:latin typeface="Tahoma" pitchFamily="34" charset="0"/>
                </a:rPr>
                <a:t>0</a:t>
              </a:r>
            </a:p>
          </p:txBody>
        </p:sp>
        <p:sp>
          <p:nvSpPr>
            <p:cNvPr id="226340" name="Line 36"/>
            <p:cNvSpPr>
              <a:spLocks noChangeShapeType="1"/>
            </p:cNvSpPr>
            <p:nvPr/>
          </p:nvSpPr>
          <p:spPr bwMode="auto">
            <a:xfrm>
              <a:off x="2928" y="1536"/>
              <a:ext cx="225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3200"/>
            </a:p>
          </p:txBody>
        </p:sp>
        <p:sp>
          <p:nvSpPr>
            <p:cNvPr id="226341" name="Line 37"/>
            <p:cNvSpPr>
              <a:spLocks noChangeShapeType="1"/>
            </p:cNvSpPr>
            <p:nvPr/>
          </p:nvSpPr>
          <p:spPr bwMode="auto">
            <a:xfrm>
              <a:off x="3648" y="1152"/>
              <a:ext cx="0" cy="18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2400"/>
            </a:p>
          </p:txBody>
        </p:sp>
        <p:sp>
          <p:nvSpPr>
            <p:cNvPr id="226342" name="Line 38"/>
            <p:cNvSpPr>
              <a:spLocks noChangeShapeType="1"/>
            </p:cNvSpPr>
            <p:nvPr/>
          </p:nvSpPr>
          <p:spPr bwMode="auto">
            <a:xfrm>
              <a:off x="2928" y="3024"/>
              <a:ext cx="2256"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2400"/>
            </a:p>
          </p:txBody>
        </p:sp>
        <p:grpSp>
          <p:nvGrpSpPr>
            <p:cNvPr id="226343" name="Group 39"/>
            <p:cNvGrpSpPr>
              <a:grpSpLocks/>
            </p:cNvGrpSpPr>
            <p:nvPr/>
          </p:nvGrpSpPr>
          <p:grpSpPr bwMode="auto">
            <a:xfrm>
              <a:off x="3624" y="1138"/>
              <a:ext cx="376" cy="374"/>
              <a:chOff x="1478" y="3202"/>
              <a:chExt cx="376" cy="374"/>
            </a:xfrm>
          </p:grpSpPr>
          <p:sp>
            <p:nvSpPr>
              <p:cNvPr id="226344" name="Text Box 40"/>
              <p:cNvSpPr txBox="1">
                <a:spLocks noChangeArrowheads="1"/>
              </p:cNvSpPr>
              <p:nvPr/>
            </p:nvSpPr>
            <p:spPr bwMode="auto">
              <a:xfrm>
                <a:off x="1478" y="3285"/>
                <a:ext cx="32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itchFamily="34" charset="0"/>
                  </a:rPr>
                  <a:t>Q</a:t>
                </a:r>
                <a:r>
                  <a:rPr lang="en-US" altLang="zh-CN" sz="2400" baseline="-25000">
                    <a:latin typeface="Tahoma" pitchFamily="34" charset="0"/>
                  </a:rPr>
                  <a:t>2</a:t>
                </a:r>
              </a:p>
            </p:txBody>
          </p:sp>
          <p:sp>
            <p:nvSpPr>
              <p:cNvPr id="226345" name="Text Box 41"/>
              <p:cNvSpPr txBox="1">
                <a:spLocks noChangeArrowheads="1"/>
              </p:cNvSpPr>
              <p:nvPr/>
            </p:nvSpPr>
            <p:spPr bwMode="auto">
              <a:xfrm>
                <a:off x="1632" y="3202"/>
                <a:ext cx="22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itchFamily="34" charset="0"/>
                  </a:rPr>
                  <a:t>*</a:t>
                </a:r>
              </a:p>
            </p:txBody>
          </p:sp>
        </p:grpSp>
        <p:grpSp>
          <p:nvGrpSpPr>
            <p:cNvPr id="226346" name="Group 42"/>
            <p:cNvGrpSpPr>
              <a:grpSpLocks/>
            </p:cNvGrpSpPr>
            <p:nvPr/>
          </p:nvGrpSpPr>
          <p:grpSpPr bwMode="auto">
            <a:xfrm>
              <a:off x="4008" y="1138"/>
              <a:ext cx="376" cy="374"/>
              <a:chOff x="1478" y="3202"/>
              <a:chExt cx="376" cy="374"/>
            </a:xfrm>
          </p:grpSpPr>
          <p:sp>
            <p:nvSpPr>
              <p:cNvPr id="226347" name="Text Box 43"/>
              <p:cNvSpPr txBox="1">
                <a:spLocks noChangeArrowheads="1"/>
              </p:cNvSpPr>
              <p:nvPr/>
            </p:nvSpPr>
            <p:spPr bwMode="auto">
              <a:xfrm>
                <a:off x="1478" y="3285"/>
                <a:ext cx="32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itchFamily="34" charset="0"/>
                  </a:rPr>
                  <a:t>Q</a:t>
                </a:r>
                <a:r>
                  <a:rPr lang="en-US" altLang="zh-CN" sz="2400" baseline="-25000">
                    <a:latin typeface="Tahoma" pitchFamily="34" charset="0"/>
                  </a:rPr>
                  <a:t>1</a:t>
                </a:r>
              </a:p>
            </p:txBody>
          </p:sp>
          <p:sp>
            <p:nvSpPr>
              <p:cNvPr id="226348" name="Text Box 44"/>
              <p:cNvSpPr txBox="1">
                <a:spLocks noChangeArrowheads="1"/>
              </p:cNvSpPr>
              <p:nvPr/>
            </p:nvSpPr>
            <p:spPr bwMode="auto">
              <a:xfrm>
                <a:off x="1632" y="3202"/>
                <a:ext cx="22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itchFamily="34" charset="0"/>
                  </a:rPr>
                  <a:t>*</a:t>
                </a:r>
              </a:p>
            </p:txBody>
          </p:sp>
        </p:grpSp>
        <p:grpSp>
          <p:nvGrpSpPr>
            <p:cNvPr id="226349" name="Group 45"/>
            <p:cNvGrpSpPr>
              <a:grpSpLocks/>
            </p:cNvGrpSpPr>
            <p:nvPr/>
          </p:nvGrpSpPr>
          <p:grpSpPr bwMode="auto">
            <a:xfrm>
              <a:off x="4392" y="1138"/>
              <a:ext cx="376" cy="374"/>
              <a:chOff x="1478" y="3202"/>
              <a:chExt cx="376" cy="374"/>
            </a:xfrm>
          </p:grpSpPr>
          <p:sp>
            <p:nvSpPr>
              <p:cNvPr id="226350" name="Text Box 46"/>
              <p:cNvSpPr txBox="1">
                <a:spLocks noChangeArrowheads="1"/>
              </p:cNvSpPr>
              <p:nvPr/>
            </p:nvSpPr>
            <p:spPr bwMode="auto">
              <a:xfrm>
                <a:off x="1478" y="3285"/>
                <a:ext cx="32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itchFamily="34" charset="0"/>
                  </a:rPr>
                  <a:t>Q</a:t>
                </a:r>
                <a:r>
                  <a:rPr lang="en-US" altLang="zh-CN" sz="2400" baseline="-25000">
                    <a:latin typeface="Tahoma" pitchFamily="34" charset="0"/>
                  </a:rPr>
                  <a:t>0</a:t>
                </a:r>
              </a:p>
            </p:txBody>
          </p:sp>
          <p:sp>
            <p:nvSpPr>
              <p:cNvPr id="226351" name="Text Box 47"/>
              <p:cNvSpPr txBox="1">
                <a:spLocks noChangeArrowheads="1"/>
              </p:cNvSpPr>
              <p:nvPr/>
            </p:nvSpPr>
            <p:spPr bwMode="auto">
              <a:xfrm>
                <a:off x="1632" y="3202"/>
                <a:ext cx="22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itchFamily="34" charset="0"/>
                  </a:rPr>
                  <a:t>*</a:t>
                </a:r>
              </a:p>
            </p:txBody>
          </p:sp>
        </p:grpSp>
        <p:sp>
          <p:nvSpPr>
            <p:cNvPr id="226352" name="Line 48"/>
            <p:cNvSpPr>
              <a:spLocks noChangeShapeType="1"/>
            </p:cNvSpPr>
            <p:nvPr/>
          </p:nvSpPr>
          <p:spPr bwMode="auto">
            <a:xfrm>
              <a:off x="4848" y="1152"/>
              <a:ext cx="0" cy="18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2400"/>
            </a:p>
          </p:txBody>
        </p:sp>
        <p:sp>
          <p:nvSpPr>
            <p:cNvPr id="226353" name="Text Box 49"/>
            <p:cNvSpPr txBox="1">
              <a:spLocks noChangeArrowheads="1"/>
            </p:cNvSpPr>
            <p:nvPr/>
          </p:nvSpPr>
          <p:spPr bwMode="auto">
            <a:xfrm>
              <a:off x="4896" y="1248"/>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itchFamily="34" charset="0"/>
                </a:rPr>
                <a:t>Y</a:t>
              </a:r>
            </a:p>
          </p:txBody>
        </p:sp>
        <p:sp>
          <p:nvSpPr>
            <p:cNvPr id="226354" name="Text Box 50"/>
            <p:cNvSpPr txBox="1">
              <a:spLocks noChangeArrowheads="1"/>
            </p:cNvSpPr>
            <p:nvPr/>
          </p:nvSpPr>
          <p:spPr bwMode="auto">
            <a:xfrm>
              <a:off x="4896" y="1536"/>
              <a:ext cx="240" cy="1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ahoma" pitchFamily="34" charset="0"/>
                </a:rPr>
                <a:t>1</a:t>
              </a:r>
            </a:p>
            <a:p>
              <a:r>
                <a:rPr lang="zh-CN" altLang="en-US" sz="2400" b="1">
                  <a:latin typeface="Tahoma" pitchFamily="34" charset="0"/>
                </a:rPr>
                <a:t>1</a:t>
              </a:r>
            </a:p>
            <a:p>
              <a:r>
                <a:rPr lang="zh-CN" altLang="en-US" sz="2400" b="1">
                  <a:latin typeface="Tahoma" pitchFamily="34" charset="0"/>
                </a:rPr>
                <a:t>0</a:t>
              </a:r>
            </a:p>
            <a:p>
              <a:r>
                <a:rPr lang="zh-CN" altLang="en-US" sz="2400" b="1">
                  <a:latin typeface="Tahoma" pitchFamily="34" charset="0"/>
                </a:rPr>
                <a:t>1</a:t>
              </a:r>
            </a:p>
            <a:p>
              <a:r>
                <a:rPr lang="zh-CN" altLang="en-US" sz="2400" b="1">
                  <a:latin typeface="Tahoma" pitchFamily="34" charset="0"/>
                </a:rPr>
                <a:t>0</a:t>
              </a:r>
            </a:p>
            <a:p>
              <a:r>
                <a:rPr lang="zh-CN" altLang="en-US" sz="2400" b="1">
                  <a:latin typeface="Tahoma" pitchFamily="34" charset="0"/>
                </a:rPr>
                <a:t>0</a:t>
              </a:r>
            </a:p>
          </p:txBody>
        </p:sp>
        <p:sp>
          <p:nvSpPr>
            <p:cNvPr id="226355" name="Line 51"/>
            <p:cNvSpPr>
              <a:spLocks noChangeShapeType="1"/>
            </p:cNvSpPr>
            <p:nvPr/>
          </p:nvSpPr>
          <p:spPr bwMode="auto">
            <a:xfrm>
              <a:off x="2928" y="1152"/>
              <a:ext cx="2256" cy="0"/>
            </a:xfrm>
            <a:prstGeom prst="line">
              <a:avLst/>
            </a:prstGeom>
            <a:noFill/>
            <a:ln w="57150" cmpd="thickThin">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2400"/>
            </a:p>
          </p:txBody>
        </p:sp>
      </p:grpSp>
      <p:sp>
        <p:nvSpPr>
          <p:cNvPr id="2" name="日期占位符 1"/>
          <p:cNvSpPr>
            <a:spLocks noGrp="1"/>
          </p:cNvSpPr>
          <p:nvPr>
            <p:ph type="dt" sz="half" idx="10"/>
          </p:nvPr>
        </p:nvSpPr>
        <p:spPr/>
        <p:txBody>
          <a:bodyPr/>
          <a:lstStyle/>
          <a:p>
            <a:pPr>
              <a:defRPr/>
            </a:pPr>
            <a:fld id="{357F249F-6AFD-4AD2-BD39-38A0D83F386E}"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31</a:t>
            </a:fld>
            <a:endParaRPr lang="en-US" altLang="zh-CN"/>
          </a:p>
        </p:txBody>
      </p:sp>
      <p:sp>
        <p:nvSpPr>
          <p:cNvPr id="61" name="Text Box 52"/>
          <p:cNvSpPr txBox="1">
            <a:spLocks noChangeArrowheads="1"/>
          </p:cNvSpPr>
          <p:nvPr/>
        </p:nvSpPr>
        <p:spPr bwMode="auto">
          <a:xfrm>
            <a:off x="487304" y="4668306"/>
            <a:ext cx="4742004" cy="616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zh-CN" altLang="en-US" sz="2800" b="1" dirty="0">
                <a:solidFill>
                  <a:schemeClr val="hlink"/>
                </a:solidFill>
                <a:latin typeface="Tahoma" pitchFamily="34" charset="0"/>
                <a:ea typeface="黑体" pitchFamily="2" charset="-122"/>
              </a:rPr>
              <a:t>4、得到激励方程和</a:t>
            </a:r>
            <a:r>
              <a:rPr lang="zh-CN" altLang="en-US" sz="2800" b="1" dirty="0" smtClean="0">
                <a:solidFill>
                  <a:schemeClr val="hlink"/>
                </a:solidFill>
                <a:latin typeface="Tahoma" pitchFamily="34" charset="0"/>
                <a:ea typeface="黑体" pitchFamily="2" charset="-122"/>
              </a:rPr>
              <a:t>输出方程</a:t>
            </a:r>
            <a:endParaRPr lang="zh-CN" altLang="en-US" sz="2800" b="1" dirty="0">
              <a:solidFill>
                <a:schemeClr val="hlink"/>
              </a:solidFill>
              <a:latin typeface="Tahoma" pitchFamily="34" charset="0"/>
              <a:ea typeface="黑体" pitchFamily="2" charset="-122"/>
            </a:endParaRPr>
          </a:p>
        </p:txBody>
      </p:sp>
      <p:sp>
        <p:nvSpPr>
          <p:cNvPr id="62" name="Text Box 65"/>
          <p:cNvSpPr txBox="1">
            <a:spLocks noChangeArrowheads="1"/>
          </p:cNvSpPr>
          <p:nvPr/>
        </p:nvSpPr>
        <p:spPr bwMode="auto">
          <a:xfrm>
            <a:off x="694407" y="5410209"/>
            <a:ext cx="15113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latin typeface="Tahoma" panose="020B0604030504040204" pitchFamily="34" charset="0"/>
              </a:rPr>
              <a:t>D0=Q0’</a:t>
            </a:r>
          </a:p>
        </p:txBody>
      </p:sp>
      <p:sp>
        <p:nvSpPr>
          <p:cNvPr id="63" name="Text Box 84"/>
          <p:cNvSpPr txBox="1">
            <a:spLocks noChangeArrowheads="1"/>
          </p:cNvSpPr>
          <p:nvPr/>
        </p:nvSpPr>
        <p:spPr bwMode="auto">
          <a:xfrm>
            <a:off x="713170" y="5838833"/>
            <a:ext cx="36004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latin typeface="Tahoma" panose="020B0604030504040204" pitchFamily="34" charset="0"/>
              </a:rPr>
              <a:t>D1=Q2’Q1’Q0+Q1Q0’</a:t>
            </a:r>
          </a:p>
        </p:txBody>
      </p:sp>
      <p:sp>
        <p:nvSpPr>
          <p:cNvPr id="64" name="Text Box 23"/>
          <p:cNvSpPr txBox="1">
            <a:spLocks noChangeArrowheads="1"/>
          </p:cNvSpPr>
          <p:nvPr/>
        </p:nvSpPr>
        <p:spPr bwMode="auto">
          <a:xfrm>
            <a:off x="4432300" y="5338689"/>
            <a:ext cx="36004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latin typeface="Tahoma" panose="020B0604030504040204" pitchFamily="34" charset="0"/>
              </a:rPr>
              <a:t>D2=Q2Q0’+Q1Q0</a:t>
            </a:r>
          </a:p>
        </p:txBody>
      </p:sp>
      <p:sp>
        <p:nvSpPr>
          <p:cNvPr id="65" name="Text Box 43"/>
          <p:cNvSpPr txBox="1">
            <a:spLocks noChangeArrowheads="1"/>
          </p:cNvSpPr>
          <p:nvPr/>
        </p:nvSpPr>
        <p:spPr bwMode="auto">
          <a:xfrm>
            <a:off x="4477171" y="5843298"/>
            <a:ext cx="31686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latin typeface="Tahoma" panose="020B0604030504040204" pitchFamily="34" charset="0"/>
              </a:rPr>
              <a:t>Y=Q2’Q1’+</a:t>
            </a:r>
            <a:r>
              <a:rPr lang="en-US" altLang="zh-CN" sz="2400" dirty="0" smtClean="0">
                <a:latin typeface="Tahoma" panose="020B0604030504040204" pitchFamily="34" charset="0"/>
              </a:rPr>
              <a:t>Q2’Q0</a:t>
            </a:r>
            <a:endParaRPr lang="en-US" altLang="zh-CN" sz="2400" dirty="0">
              <a:latin typeface="Tahoma" panose="020B0604030504040204" pitchFamily="34" charset="0"/>
            </a:endParaRPr>
          </a:p>
        </p:txBody>
      </p:sp>
    </p:spTree>
    <p:extLst>
      <p:ext uri="{BB962C8B-B14F-4D97-AF65-F5344CB8AC3E}">
        <p14:creationId xmlns:p14="http://schemas.microsoft.com/office/powerpoint/2010/main" val="9700891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6307"/>
                                        </p:tgtEl>
                                        <p:attrNameLst>
                                          <p:attrName>style.visibility</p:attrName>
                                        </p:attrNameLst>
                                      </p:cBhvr>
                                      <p:to>
                                        <p:strVal val="visible"/>
                                      </p:to>
                                    </p:set>
                                    <p:animEffect transition="in" filter="blinds(horizontal)">
                                      <p:cBhvr>
                                        <p:cTn id="7" dur="500"/>
                                        <p:tgtEl>
                                          <p:spTgt spid="2263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26310"/>
                                        </p:tgtEl>
                                        <p:attrNameLst>
                                          <p:attrName>style.visibility</p:attrName>
                                        </p:attrNameLst>
                                      </p:cBhvr>
                                      <p:to>
                                        <p:strVal val="visible"/>
                                      </p:to>
                                    </p:set>
                                    <p:animEffect transition="in" filter="dissolve">
                                      <p:cBhvr>
                                        <p:cTn id="12" dur="500"/>
                                        <p:tgtEl>
                                          <p:spTgt spid="2263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6317"/>
                                        </p:tgtEl>
                                        <p:attrNameLst>
                                          <p:attrName>style.visibility</p:attrName>
                                        </p:attrNameLst>
                                      </p:cBhvr>
                                      <p:to>
                                        <p:strVal val="visible"/>
                                      </p:to>
                                    </p:set>
                                    <p:animEffect transition="in" filter="wipe(left)">
                                      <p:cBhvr>
                                        <p:cTn id="17" dur="500"/>
                                        <p:tgtEl>
                                          <p:spTgt spid="2263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26320"/>
                                        </p:tgtEl>
                                        <p:attrNameLst>
                                          <p:attrName>style.visibility</p:attrName>
                                        </p:attrNameLst>
                                      </p:cBhvr>
                                      <p:to>
                                        <p:strVal val="visible"/>
                                      </p:to>
                                    </p:set>
                                    <p:animEffect transition="in" filter="wipe(left)">
                                      <p:cBhvr>
                                        <p:cTn id="22" dur="500"/>
                                        <p:tgtEl>
                                          <p:spTgt spid="22632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632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nodeType="clickEffect">
                                  <p:stCondLst>
                                    <p:cond delay="0"/>
                                  </p:stCondLst>
                                  <p:childTnLst>
                                    <p:set>
                                      <p:cBhvr>
                                        <p:cTn id="30" dur="1" fill="hold">
                                          <p:stCondLst>
                                            <p:cond delay="0"/>
                                          </p:stCondLst>
                                        </p:cTn>
                                        <p:tgtEl>
                                          <p:spTgt spid="226326"/>
                                        </p:tgtEl>
                                        <p:attrNameLst>
                                          <p:attrName>style.visibility</p:attrName>
                                        </p:attrNameLst>
                                      </p:cBhvr>
                                      <p:to>
                                        <p:strVal val="visible"/>
                                      </p:to>
                                    </p:set>
                                    <p:animEffect transition="in" filter="wipe(right)">
                                      <p:cBhvr>
                                        <p:cTn id="31" dur="500"/>
                                        <p:tgtEl>
                                          <p:spTgt spid="22632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2" fill="hold" nodeType="clickEffect">
                                  <p:stCondLst>
                                    <p:cond delay="0"/>
                                  </p:stCondLst>
                                  <p:childTnLst>
                                    <p:set>
                                      <p:cBhvr>
                                        <p:cTn id="35" dur="1" fill="hold">
                                          <p:stCondLst>
                                            <p:cond delay="0"/>
                                          </p:stCondLst>
                                        </p:cTn>
                                        <p:tgtEl>
                                          <p:spTgt spid="226329"/>
                                        </p:tgtEl>
                                        <p:attrNameLst>
                                          <p:attrName>style.visibility</p:attrName>
                                        </p:attrNameLst>
                                      </p:cBhvr>
                                      <p:to>
                                        <p:strVal val="visible"/>
                                      </p:to>
                                    </p:set>
                                    <p:animEffect transition="in" filter="wipe(right)">
                                      <p:cBhvr>
                                        <p:cTn id="36" dur="500"/>
                                        <p:tgtEl>
                                          <p:spTgt spid="22632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nodeType="clickEffect">
                                  <p:stCondLst>
                                    <p:cond delay="0"/>
                                  </p:stCondLst>
                                  <p:childTnLst>
                                    <p:set>
                                      <p:cBhvr>
                                        <p:cTn id="40" dur="1" fill="hold">
                                          <p:stCondLst>
                                            <p:cond delay="0"/>
                                          </p:stCondLst>
                                        </p:cTn>
                                        <p:tgtEl>
                                          <p:spTgt spid="226332"/>
                                        </p:tgtEl>
                                        <p:attrNameLst>
                                          <p:attrName>style.visibility</p:attrName>
                                        </p:attrNameLst>
                                      </p:cBhvr>
                                      <p:to>
                                        <p:strVal val="visible"/>
                                      </p:to>
                                    </p:set>
                                    <p:animEffect transition="in" filter="wipe(down)">
                                      <p:cBhvr>
                                        <p:cTn id="41" dur="500"/>
                                        <p:tgtEl>
                                          <p:spTgt spid="22633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26308"/>
                                        </p:tgtEl>
                                        <p:attrNameLst>
                                          <p:attrName>style.visibility</p:attrName>
                                        </p:attrNameLst>
                                      </p:cBhvr>
                                      <p:to>
                                        <p:strVal val="visible"/>
                                      </p:to>
                                    </p:set>
                                    <p:animEffect transition="in" filter="blinds(horizontal)">
                                      <p:cBhvr>
                                        <p:cTn id="46" dur="500"/>
                                        <p:tgtEl>
                                          <p:spTgt spid="22630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26309"/>
                                        </p:tgtEl>
                                        <p:attrNameLst>
                                          <p:attrName>style.visibility</p:attrName>
                                        </p:attrNameLst>
                                      </p:cBhvr>
                                      <p:to>
                                        <p:strVal val="visible"/>
                                      </p:to>
                                    </p:set>
                                    <p:animEffect transition="in" filter="blinds(horizontal)">
                                      <p:cBhvr>
                                        <p:cTn id="51" dur="500"/>
                                        <p:tgtEl>
                                          <p:spTgt spid="22630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226335"/>
                                        </p:tgtEl>
                                        <p:attrNameLst>
                                          <p:attrName>style.visibility</p:attrName>
                                        </p:attrNameLst>
                                      </p:cBhvr>
                                      <p:to>
                                        <p:strVal val="visible"/>
                                      </p:to>
                                    </p:set>
                                    <p:animEffect transition="in" filter="blinds(horizontal)">
                                      <p:cBhvr>
                                        <p:cTn id="56" dur="500"/>
                                        <p:tgtEl>
                                          <p:spTgt spid="22633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nodeType="clickEffect">
                                  <p:stCondLst>
                                    <p:cond delay="0"/>
                                  </p:stCondLst>
                                  <p:childTnLst>
                                    <p:set>
                                      <p:cBhvr>
                                        <p:cTn id="60" dur="1" fill="hold">
                                          <p:stCondLst>
                                            <p:cond delay="0"/>
                                          </p:stCondLst>
                                        </p:cTn>
                                        <p:tgtEl>
                                          <p:spTgt spid="226336"/>
                                        </p:tgtEl>
                                        <p:attrNameLst>
                                          <p:attrName>style.visibility</p:attrName>
                                        </p:attrNameLst>
                                      </p:cBhvr>
                                      <p:to>
                                        <p:strVal val="visible"/>
                                      </p:to>
                                    </p:set>
                                    <p:animEffect transition="in" filter="blinds(horizontal)">
                                      <p:cBhvr>
                                        <p:cTn id="61" dur="500"/>
                                        <p:tgtEl>
                                          <p:spTgt spid="226336"/>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61">
                                            <p:txEl>
                                              <p:pRg st="0" end="0"/>
                                            </p:txEl>
                                          </p:spTgt>
                                        </p:tgtEl>
                                        <p:attrNameLst>
                                          <p:attrName>style.visibility</p:attrName>
                                        </p:attrNameLst>
                                      </p:cBhvr>
                                      <p:to>
                                        <p:strVal val="visible"/>
                                      </p:to>
                                    </p:set>
                                    <p:animEffect transition="in" filter="blinds(horizontal)">
                                      <p:cBhvr>
                                        <p:cTn id="66" dur="500"/>
                                        <p:tgtEl>
                                          <p:spTgt spid="61">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autoUpdateAnimBg="0"/>
      <p:bldP spid="226308" grpId="0" autoUpdateAnimBg="0"/>
      <p:bldP spid="226309" grpId="0" autoUpdateAnimBg="0"/>
      <p:bldP spid="226325" grpId="0" animBg="1"/>
      <p:bldP spid="226335" grpId="0" autoUpdateAnimBg="0"/>
      <p:bldP spid="61" grpId="0" build="p" autoUpdateAnimBg="0"/>
      <p:bldP spid="62" grpId="0"/>
      <p:bldP spid="63" grpId="0"/>
      <p:bldP spid="64" grpId="0"/>
      <p:bldP spid="6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Text Box 2"/>
          <p:cNvSpPr txBox="1">
            <a:spLocks noChangeArrowheads="1"/>
          </p:cNvSpPr>
          <p:nvPr/>
        </p:nvSpPr>
        <p:spPr bwMode="auto">
          <a:xfrm>
            <a:off x="574675" y="334963"/>
            <a:ext cx="81883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chemeClr val="tx2"/>
                </a:solidFill>
                <a:latin typeface="华文新魏" pitchFamily="2" charset="-122"/>
                <a:ea typeface="华文新魏" pitchFamily="2" charset="-122"/>
              </a:rPr>
              <a:t>利用</a:t>
            </a:r>
            <a:r>
              <a:rPr lang="en-US" altLang="zh-CN" sz="3200" b="1" dirty="0">
                <a:solidFill>
                  <a:schemeClr val="tx2"/>
                </a:solidFill>
                <a:latin typeface="华文新魏" pitchFamily="2" charset="-122"/>
                <a:ea typeface="华文新魏" pitchFamily="2" charset="-122"/>
              </a:rPr>
              <a:t>D</a:t>
            </a:r>
            <a:r>
              <a:rPr lang="zh-CN" altLang="en-US" sz="3200" b="1" dirty="0">
                <a:solidFill>
                  <a:schemeClr val="tx2"/>
                </a:solidFill>
                <a:latin typeface="华文新魏" pitchFamily="2" charset="-122"/>
                <a:ea typeface="华文新魏" pitchFamily="2" charset="-122"/>
              </a:rPr>
              <a:t>触发器设计一个110100序列信号发生器</a:t>
            </a:r>
          </a:p>
        </p:txBody>
      </p:sp>
      <p:sp>
        <p:nvSpPr>
          <p:cNvPr id="226307" name="Text Box 3"/>
          <p:cNvSpPr txBox="1">
            <a:spLocks noChangeArrowheads="1"/>
          </p:cNvSpPr>
          <p:nvPr/>
        </p:nvSpPr>
        <p:spPr bwMode="auto">
          <a:xfrm>
            <a:off x="593725" y="1066800"/>
            <a:ext cx="32993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chemeClr val="hlink"/>
                </a:solidFill>
                <a:latin typeface="Tahoma" pitchFamily="34" charset="0"/>
                <a:ea typeface="黑体" pitchFamily="2" charset="-122"/>
              </a:rPr>
              <a:t>5</a:t>
            </a:r>
            <a:r>
              <a:rPr lang="zh-CN" altLang="en-US" sz="2800" b="1" dirty="0" smtClean="0">
                <a:solidFill>
                  <a:schemeClr val="hlink"/>
                </a:solidFill>
                <a:latin typeface="Tahoma" pitchFamily="34" charset="0"/>
                <a:ea typeface="黑体" pitchFamily="2" charset="-122"/>
              </a:rPr>
              <a:t>、检查自启动特性</a:t>
            </a:r>
            <a:endParaRPr lang="zh-CN" altLang="en-US" sz="2800" b="1" dirty="0">
              <a:solidFill>
                <a:schemeClr val="hlink"/>
              </a:solidFill>
              <a:latin typeface="Tahoma" pitchFamily="34" charset="0"/>
              <a:ea typeface="黑体" pitchFamily="2" charset="-122"/>
            </a:endParaRPr>
          </a:p>
        </p:txBody>
      </p:sp>
      <p:sp>
        <p:nvSpPr>
          <p:cNvPr id="226335" name="Text Box 31"/>
          <p:cNvSpPr txBox="1">
            <a:spLocks noChangeArrowheads="1"/>
          </p:cNvSpPr>
          <p:nvPr/>
        </p:nvSpPr>
        <p:spPr bwMode="auto">
          <a:xfrm>
            <a:off x="461161" y="4637803"/>
            <a:ext cx="270939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smtClean="0">
                <a:solidFill>
                  <a:schemeClr val="hlink"/>
                </a:solidFill>
                <a:latin typeface="Tahoma" pitchFamily="34" charset="0"/>
                <a:ea typeface="黑体" pitchFamily="2" charset="-122"/>
              </a:rPr>
              <a:t>电路可以自启动</a:t>
            </a:r>
            <a:endParaRPr lang="zh-CN" altLang="en-US" sz="2800" b="1" dirty="0">
              <a:solidFill>
                <a:schemeClr val="hlink"/>
              </a:solidFill>
              <a:latin typeface="Tahoma" pitchFamily="34" charset="0"/>
              <a:ea typeface="黑体" pitchFamily="2" charset="-122"/>
            </a:endParaRPr>
          </a:p>
        </p:txBody>
      </p:sp>
      <p:sp>
        <p:nvSpPr>
          <p:cNvPr id="2" name="日期占位符 1"/>
          <p:cNvSpPr>
            <a:spLocks noGrp="1"/>
          </p:cNvSpPr>
          <p:nvPr>
            <p:ph type="dt" sz="half" idx="10"/>
          </p:nvPr>
        </p:nvSpPr>
        <p:spPr/>
        <p:txBody>
          <a:bodyPr/>
          <a:lstStyle/>
          <a:p>
            <a:pPr>
              <a:defRPr/>
            </a:pPr>
            <a:fld id="{A58E915B-BF8A-4039-B755-6384289AB225}"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32</a:t>
            </a:fld>
            <a:endParaRPr lang="en-US" altLang="zh-CN"/>
          </a:p>
        </p:txBody>
      </p:sp>
      <p:grpSp>
        <p:nvGrpSpPr>
          <p:cNvPr id="57" name="Group 6"/>
          <p:cNvGrpSpPr>
            <a:grpSpLocks/>
          </p:cNvGrpSpPr>
          <p:nvPr/>
        </p:nvGrpSpPr>
        <p:grpSpPr bwMode="auto">
          <a:xfrm>
            <a:off x="765843" y="1855789"/>
            <a:ext cx="3690938" cy="1635125"/>
            <a:chOff x="445" y="1447"/>
            <a:chExt cx="2325" cy="1030"/>
          </a:xfrm>
        </p:grpSpPr>
        <p:sp>
          <p:nvSpPr>
            <p:cNvPr id="58" name="Oval 7"/>
            <p:cNvSpPr>
              <a:spLocks noChangeArrowheads="1"/>
            </p:cNvSpPr>
            <p:nvPr/>
          </p:nvSpPr>
          <p:spPr bwMode="auto">
            <a:xfrm>
              <a:off x="445" y="1447"/>
              <a:ext cx="555" cy="327"/>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zh-CN" dirty="0" smtClean="0">
                  <a:latin typeface="Tahoma" pitchFamily="34" charset="0"/>
                </a:rPr>
                <a:t>000</a:t>
              </a:r>
              <a:endParaRPr lang="zh-CN" altLang="en-US" dirty="0">
                <a:latin typeface="Tahoma" pitchFamily="34" charset="0"/>
              </a:endParaRPr>
            </a:p>
          </p:txBody>
        </p:sp>
        <p:sp>
          <p:nvSpPr>
            <p:cNvPr id="59" name="Oval 8"/>
            <p:cNvSpPr>
              <a:spLocks noChangeArrowheads="1"/>
            </p:cNvSpPr>
            <p:nvPr/>
          </p:nvSpPr>
          <p:spPr bwMode="auto">
            <a:xfrm>
              <a:off x="1373" y="1472"/>
              <a:ext cx="500" cy="327"/>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dirty="0" smtClean="0">
                  <a:latin typeface="Tahoma" pitchFamily="34" charset="0"/>
                </a:rPr>
                <a:t>001</a:t>
              </a:r>
              <a:endParaRPr lang="en-US" altLang="zh-CN" baseline="-25000" dirty="0">
                <a:latin typeface="Tahoma" pitchFamily="34" charset="0"/>
              </a:endParaRPr>
            </a:p>
          </p:txBody>
        </p:sp>
        <p:sp>
          <p:nvSpPr>
            <p:cNvPr id="60" name="Oval 9"/>
            <p:cNvSpPr>
              <a:spLocks noChangeArrowheads="1"/>
            </p:cNvSpPr>
            <p:nvPr/>
          </p:nvSpPr>
          <p:spPr bwMode="auto">
            <a:xfrm>
              <a:off x="506" y="2150"/>
              <a:ext cx="500" cy="327"/>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dirty="0" smtClean="0">
                  <a:latin typeface="Tahoma" pitchFamily="34" charset="0"/>
                </a:rPr>
                <a:t>101</a:t>
              </a:r>
              <a:endParaRPr lang="zh-CN" altLang="en-US" dirty="0">
                <a:latin typeface="Tahoma" pitchFamily="34" charset="0"/>
              </a:endParaRPr>
            </a:p>
          </p:txBody>
        </p:sp>
        <p:sp>
          <p:nvSpPr>
            <p:cNvPr id="61" name="Oval 10"/>
            <p:cNvSpPr>
              <a:spLocks noChangeArrowheads="1"/>
            </p:cNvSpPr>
            <p:nvPr/>
          </p:nvSpPr>
          <p:spPr bwMode="auto">
            <a:xfrm>
              <a:off x="2223" y="1464"/>
              <a:ext cx="500" cy="327"/>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dirty="0" smtClean="0">
                  <a:latin typeface="Tahoma" pitchFamily="34" charset="0"/>
                </a:rPr>
                <a:t>010</a:t>
              </a:r>
              <a:endParaRPr lang="zh-CN" altLang="en-US" dirty="0">
                <a:latin typeface="Tahoma" pitchFamily="34" charset="0"/>
              </a:endParaRPr>
            </a:p>
          </p:txBody>
        </p:sp>
        <p:sp>
          <p:nvSpPr>
            <p:cNvPr id="62" name="Oval 11"/>
            <p:cNvSpPr>
              <a:spLocks noChangeArrowheads="1"/>
            </p:cNvSpPr>
            <p:nvPr/>
          </p:nvSpPr>
          <p:spPr bwMode="auto">
            <a:xfrm>
              <a:off x="1373" y="2138"/>
              <a:ext cx="500" cy="327"/>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dirty="0" smtClean="0">
                  <a:latin typeface="Tahoma" pitchFamily="34" charset="0"/>
                </a:rPr>
                <a:t>100</a:t>
              </a:r>
              <a:endParaRPr lang="zh-CN" altLang="en-US" dirty="0">
                <a:latin typeface="Tahoma" pitchFamily="34" charset="0"/>
              </a:endParaRPr>
            </a:p>
          </p:txBody>
        </p:sp>
        <p:sp>
          <p:nvSpPr>
            <p:cNvPr id="63" name="Oval 12"/>
            <p:cNvSpPr>
              <a:spLocks noChangeArrowheads="1"/>
            </p:cNvSpPr>
            <p:nvPr/>
          </p:nvSpPr>
          <p:spPr bwMode="auto">
            <a:xfrm>
              <a:off x="2270" y="2134"/>
              <a:ext cx="500" cy="327"/>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dirty="0" smtClean="0">
                  <a:latin typeface="Tahoma" pitchFamily="34" charset="0"/>
                </a:rPr>
                <a:t>011</a:t>
              </a:r>
              <a:endParaRPr lang="zh-CN" altLang="en-US" dirty="0">
                <a:latin typeface="Tahoma" pitchFamily="34" charset="0"/>
              </a:endParaRPr>
            </a:p>
          </p:txBody>
        </p:sp>
      </p:grpSp>
      <p:grpSp>
        <p:nvGrpSpPr>
          <p:cNvPr id="64" name="Group 13"/>
          <p:cNvGrpSpPr>
            <a:grpSpLocks/>
          </p:cNvGrpSpPr>
          <p:nvPr/>
        </p:nvGrpSpPr>
        <p:grpSpPr bwMode="auto">
          <a:xfrm>
            <a:off x="1694864" y="1642269"/>
            <a:ext cx="466725" cy="457200"/>
            <a:chOff x="1050" y="960"/>
            <a:chExt cx="294" cy="288"/>
          </a:xfrm>
        </p:grpSpPr>
        <p:sp>
          <p:nvSpPr>
            <p:cNvPr id="65" name="Text Box 14"/>
            <p:cNvSpPr txBox="1">
              <a:spLocks noChangeArrowheads="1"/>
            </p:cNvSpPr>
            <p:nvPr/>
          </p:nvSpPr>
          <p:spPr bwMode="auto">
            <a:xfrm>
              <a:off x="1050" y="960"/>
              <a:ext cx="1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dirty="0">
                <a:latin typeface="Tahoma" pitchFamily="34" charset="0"/>
              </a:endParaRPr>
            </a:p>
          </p:txBody>
        </p:sp>
        <p:sp>
          <p:nvSpPr>
            <p:cNvPr id="66" name="Line 15"/>
            <p:cNvSpPr>
              <a:spLocks noChangeShapeType="1"/>
            </p:cNvSpPr>
            <p:nvPr/>
          </p:nvSpPr>
          <p:spPr bwMode="auto">
            <a:xfrm>
              <a:off x="1056" y="1248"/>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67" name="Group 16"/>
          <p:cNvGrpSpPr>
            <a:grpSpLocks/>
          </p:cNvGrpSpPr>
          <p:nvPr/>
        </p:nvGrpSpPr>
        <p:grpSpPr bwMode="auto">
          <a:xfrm>
            <a:off x="3082132" y="1662113"/>
            <a:ext cx="466725" cy="457200"/>
            <a:chOff x="1722" y="1344"/>
            <a:chExt cx="294" cy="288"/>
          </a:xfrm>
        </p:grpSpPr>
        <p:sp>
          <p:nvSpPr>
            <p:cNvPr id="68" name="Text Box 17"/>
            <p:cNvSpPr txBox="1">
              <a:spLocks noChangeArrowheads="1"/>
            </p:cNvSpPr>
            <p:nvPr/>
          </p:nvSpPr>
          <p:spPr bwMode="auto">
            <a:xfrm>
              <a:off x="1722" y="1344"/>
              <a:ext cx="1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dirty="0">
                <a:latin typeface="Tahoma" pitchFamily="34" charset="0"/>
              </a:endParaRPr>
            </a:p>
          </p:txBody>
        </p:sp>
        <p:sp>
          <p:nvSpPr>
            <p:cNvPr id="69" name="Line 18"/>
            <p:cNvSpPr>
              <a:spLocks noChangeShapeType="1"/>
            </p:cNvSpPr>
            <p:nvPr/>
          </p:nvSpPr>
          <p:spPr bwMode="auto">
            <a:xfrm>
              <a:off x="1728" y="1632"/>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70" name="Line 21"/>
          <p:cNvSpPr>
            <a:spLocks noChangeShapeType="1"/>
          </p:cNvSpPr>
          <p:nvPr/>
        </p:nvSpPr>
        <p:spPr bwMode="auto">
          <a:xfrm>
            <a:off x="4000199" y="2455862"/>
            <a:ext cx="0" cy="4572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71" name="Group 22"/>
          <p:cNvGrpSpPr>
            <a:grpSpLocks/>
          </p:cNvGrpSpPr>
          <p:nvPr/>
        </p:nvGrpSpPr>
        <p:grpSpPr bwMode="auto">
          <a:xfrm>
            <a:off x="3101391" y="3200405"/>
            <a:ext cx="457200" cy="369888"/>
            <a:chOff x="1728" y="2304"/>
            <a:chExt cx="288" cy="233"/>
          </a:xfrm>
        </p:grpSpPr>
        <p:sp>
          <p:nvSpPr>
            <p:cNvPr id="72" name="Text Box 23"/>
            <p:cNvSpPr txBox="1">
              <a:spLocks noChangeArrowheads="1"/>
            </p:cNvSpPr>
            <p:nvPr/>
          </p:nvSpPr>
          <p:spPr bwMode="auto">
            <a:xfrm>
              <a:off x="1728" y="2304"/>
              <a:ext cx="1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dirty="0">
                <a:latin typeface="Tahoma" pitchFamily="34" charset="0"/>
              </a:endParaRPr>
            </a:p>
          </p:txBody>
        </p:sp>
        <p:sp>
          <p:nvSpPr>
            <p:cNvPr id="73" name="Line 24"/>
            <p:cNvSpPr>
              <a:spLocks noChangeShapeType="1"/>
            </p:cNvSpPr>
            <p:nvPr/>
          </p:nvSpPr>
          <p:spPr bwMode="auto">
            <a:xfrm flipH="1">
              <a:off x="1728" y="2304"/>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74" name="Group 25"/>
          <p:cNvGrpSpPr>
            <a:grpSpLocks/>
          </p:cNvGrpSpPr>
          <p:nvPr/>
        </p:nvGrpSpPr>
        <p:grpSpPr bwMode="auto">
          <a:xfrm>
            <a:off x="1741488" y="3200405"/>
            <a:ext cx="457200" cy="369888"/>
            <a:chOff x="1056" y="2304"/>
            <a:chExt cx="288" cy="233"/>
          </a:xfrm>
        </p:grpSpPr>
        <p:sp>
          <p:nvSpPr>
            <p:cNvPr id="75" name="Text Box 26"/>
            <p:cNvSpPr txBox="1">
              <a:spLocks noChangeArrowheads="1"/>
            </p:cNvSpPr>
            <p:nvPr/>
          </p:nvSpPr>
          <p:spPr bwMode="auto">
            <a:xfrm>
              <a:off x="1104" y="2304"/>
              <a:ext cx="1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dirty="0">
                <a:latin typeface="Tahoma" pitchFamily="34" charset="0"/>
              </a:endParaRPr>
            </a:p>
          </p:txBody>
        </p:sp>
        <p:sp>
          <p:nvSpPr>
            <p:cNvPr id="76" name="Line 27"/>
            <p:cNvSpPr>
              <a:spLocks noChangeShapeType="1"/>
            </p:cNvSpPr>
            <p:nvPr/>
          </p:nvSpPr>
          <p:spPr bwMode="auto">
            <a:xfrm flipH="1">
              <a:off x="1056" y="2304"/>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77" name="Group 28"/>
          <p:cNvGrpSpPr>
            <a:grpSpLocks/>
          </p:cNvGrpSpPr>
          <p:nvPr/>
        </p:nvGrpSpPr>
        <p:grpSpPr bwMode="auto">
          <a:xfrm>
            <a:off x="969963" y="2438400"/>
            <a:ext cx="196850" cy="457200"/>
            <a:chOff x="576" y="1824"/>
            <a:chExt cx="124" cy="288"/>
          </a:xfrm>
        </p:grpSpPr>
        <p:sp>
          <p:nvSpPr>
            <p:cNvPr id="78" name="Text Box 29"/>
            <p:cNvSpPr txBox="1">
              <a:spLocks noChangeArrowheads="1"/>
            </p:cNvSpPr>
            <p:nvPr/>
          </p:nvSpPr>
          <p:spPr bwMode="auto">
            <a:xfrm>
              <a:off x="576" y="1824"/>
              <a:ext cx="1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dirty="0">
                <a:latin typeface="Tahoma" pitchFamily="34" charset="0"/>
              </a:endParaRPr>
            </a:p>
          </p:txBody>
        </p:sp>
        <p:sp>
          <p:nvSpPr>
            <p:cNvPr id="79" name="Line 30"/>
            <p:cNvSpPr>
              <a:spLocks noChangeShapeType="1"/>
            </p:cNvSpPr>
            <p:nvPr/>
          </p:nvSpPr>
          <p:spPr bwMode="auto">
            <a:xfrm flipV="1">
              <a:off x="700" y="1824"/>
              <a:ext cx="0" cy="28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80" name="Oval 9"/>
          <p:cNvSpPr>
            <a:spLocks noChangeArrowheads="1"/>
          </p:cNvSpPr>
          <p:nvPr/>
        </p:nvSpPr>
        <p:spPr bwMode="auto">
          <a:xfrm>
            <a:off x="848490" y="3828731"/>
            <a:ext cx="793904" cy="519351"/>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dirty="0" smtClean="0">
                <a:solidFill>
                  <a:srgbClr val="FF0000"/>
                </a:solidFill>
                <a:latin typeface="Tahoma" pitchFamily="34" charset="0"/>
              </a:rPr>
              <a:t>110</a:t>
            </a:r>
            <a:endParaRPr lang="zh-CN" altLang="en-US" dirty="0">
              <a:solidFill>
                <a:srgbClr val="FF0000"/>
              </a:solidFill>
              <a:latin typeface="Tahoma" pitchFamily="34" charset="0"/>
            </a:endParaRPr>
          </a:p>
        </p:txBody>
      </p:sp>
      <p:grpSp>
        <p:nvGrpSpPr>
          <p:cNvPr id="81" name="Group 13"/>
          <p:cNvGrpSpPr>
            <a:grpSpLocks/>
          </p:cNvGrpSpPr>
          <p:nvPr/>
        </p:nvGrpSpPr>
        <p:grpSpPr bwMode="auto">
          <a:xfrm>
            <a:off x="1704389" y="3680617"/>
            <a:ext cx="466725" cy="457200"/>
            <a:chOff x="1050" y="960"/>
            <a:chExt cx="294" cy="288"/>
          </a:xfrm>
        </p:grpSpPr>
        <p:sp>
          <p:nvSpPr>
            <p:cNvPr id="82" name="Text Box 14"/>
            <p:cNvSpPr txBox="1">
              <a:spLocks noChangeArrowheads="1"/>
            </p:cNvSpPr>
            <p:nvPr/>
          </p:nvSpPr>
          <p:spPr bwMode="auto">
            <a:xfrm>
              <a:off x="1050" y="960"/>
              <a:ext cx="1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dirty="0">
                <a:latin typeface="Tahoma" pitchFamily="34" charset="0"/>
              </a:endParaRPr>
            </a:p>
          </p:txBody>
        </p:sp>
        <p:sp>
          <p:nvSpPr>
            <p:cNvPr id="83" name="Line 15"/>
            <p:cNvSpPr>
              <a:spLocks noChangeShapeType="1"/>
            </p:cNvSpPr>
            <p:nvPr/>
          </p:nvSpPr>
          <p:spPr bwMode="auto">
            <a:xfrm>
              <a:off x="1056" y="1248"/>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84" name="Oval 9"/>
          <p:cNvSpPr>
            <a:spLocks noChangeArrowheads="1"/>
          </p:cNvSpPr>
          <p:nvPr/>
        </p:nvSpPr>
        <p:spPr bwMode="auto">
          <a:xfrm>
            <a:off x="2198688" y="3875560"/>
            <a:ext cx="793904" cy="519351"/>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dirty="0" smtClean="0">
                <a:solidFill>
                  <a:srgbClr val="FF0000"/>
                </a:solidFill>
                <a:latin typeface="Tahoma" pitchFamily="34" charset="0"/>
              </a:rPr>
              <a:t>111</a:t>
            </a:r>
            <a:endParaRPr lang="zh-CN" altLang="en-US" dirty="0">
              <a:solidFill>
                <a:srgbClr val="FF0000"/>
              </a:solidFill>
              <a:latin typeface="Tahoma" pitchFamily="34" charset="0"/>
            </a:endParaRPr>
          </a:p>
        </p:txBody>
      </p:sp>
      <p:grpSp>
        <p:nvGrpSpPr>
          <p:cNvPr id="85" name="Group 28"/>
          <p:cNvGrpSpPr>
            <a:grpSpLocks/>
          </p:cNvGrpSpPr>
          <p:nvPr/>
        </p:nvGrpSpPr>
        <p:grpSpPr bwMode="auto">
          <a:xfrm>
            <a:off x="2445593" y="3472189"/>
            <a:ext cx="196850" cy="457200"/>
            <a:chOff x="576" y="1824"/>
            <a:chExt cx="124" cy="288"/>
          </a:xfrm>
        </p:grpSpPr>
        <p:sp>
          <p:nvSpPr>
            <p:cNvPr id="86" name="Text Box 29"/>
            <p:cNvSpPr txBox="1">
              <a:spLocks noChangeArrowheads="1"/>
            </p:cNvSpPr>
            <p:nvPr/>
          </p:nvSpPr>
          <p:spPr bwMode="auto">
            <a:xfrm>
              <a:off x="576" y="1824"/>
              <a:ext cx="1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dirty="0">
                <a:latin typeface="Tahoma" pitchFamily="34" charset="0"/>
              </a:endParaRPr>
            </a:p>
          </p:txBody>
        </p:sp>
        <p:sp>
          <p:nvSpPr>
            <p:cNvPr id="87" name="Line 30"/>
            <p:cNvSpPr>
              <a:spLocks noChangeShapeType="1"/>
            </p:cNvSpPr>
            <p:nvPr/>
          </p:nvSpPr>
          <p:spPr bwMode="auto">
            <a:xfrm flipV="1">
              <a:off x="700" y="1824"/>
              <a:ext cx="0" cy="28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88" name="Text Box 31"/>
          <p:cNvSpPr txBox="1">
            <a:spLocks noChangeArrowheads="1"/>
          </p:cNvSpPr>
          <p:nvPr/>
        </p:nvSpPr>
        <p:spPr bwMode="auto">
          <a:xfrm>
            <a:off x="461161" y="5535127"/>
            <a:ext cx="2938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smtClean="0">
                <a:solidFill>
                  <a:schemeClr val="hlink"/>
                </a:solidFill>
                <a:latin typeface="Tahoma" pitchFamily="34" charset="0"/>
                <a:ea typeface="黑体" pitchFamily="2" charset="-122"/>
              </a:rPr>
              <a:t>6</a:t>
            </a:r>
            <a:r>
              <a:rPr lang="zh-CN" altLang="en-US" sz="2800" b="1" dirty="0" smtClean="0">
                <a:solidFill>
                  <a:schemeClr val="hlink"/>
                </a:solidFill>
                <a:latin typeface="Tahoma" pitchFamily="34" charset="0"/>
                <a:ea typeface="黑体" pitchFamily="2" charset="-122"/>
              </a:rPr>
              <a:t>、电路图（略）</a:t>
            </a:r>
            <a:endParaRPr lang="zh-CN" altLang="en-US" sz="2800" b="1" dirty="0">
              <a:solidFill>
                <a:schemeClr val="hlink"/>
              </a:solidFill>
              <a:latin typeface="Tahoma" pitchFamily="34" charset="0"/>
              <a:ea typeface="黑体" pitchFamily="2" charset="-122"/>
            </a:endParaRPr>
          </a:p>
        </p:txBody>
      </p:sp>
      <p:sp>
        <p:nvSpPr>
          <p:cNvPr id="93" name="Text Box 65"/>
          <p:cNvSpPr txBox="1">
            <a:spLocks noChangeArrowheads="1"/>
          </p:cNvSpPr>
          <p:nvPr/>
        </p:nvSpPr>
        <p:spPr bwMode="auto">
          <a:xfrm>
            <a:off x="5108563" y="1440037"/>
            <a:ext cx="15113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latin typeface="Tahoma" panose="020B0604030504040204" pitchFamily="34" charset="0"/>
              </a:rPr>
              <a:t>D0=Q0’</a:t>
            </a:r>
          </a:p>
        </p:txBody>
      </p:sp>
      <p:sp>
        <p:nvSpPr>
          <p:cNvPr id="94" name="Text Box 84"/>
          <p:cNvSpPr txBox="1">
            <a:spLocks noChangeArrowheads="1"/>
          </p:cNvSpPr>
          <p:nvPr/>
        </p:nvSpPr>
        <p:spPr bwMode="auto">
          <a:xfrm>
            <a:off x="5086350" y="1876007"/>
            <a:ext cx="36004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latin typeface="Tahoma" panose="020B0604030504040204" pitchFamily="34" charset="0"/>
              </a:rPr>
              <a:t>D1=Q2’Q1’Q0+Q1Q0’</a:t>
            </a:r>
          </a:p>
        </p:txBody>
      </p:sp>
      <p:sp>
        <p:nvSpPr>
          <p:cNvPr id="95" name="Text Box 23"/>
          <p:cNvSpPr txBox="1">
            <a:spLocks noChangeArrowheads="1"/>
          </p:cNvSpPr>
          <p:nvPr/>
        </p:nvSpPr>
        <p:spPr bwMode="auto">
          <a:xfrm>
            <a:off x="5121597" y="2427339"/>
            <a:ext cx="36004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latin typeface="Tahoma" panose="020B0604030504040204" pitchFamily="34" charset="0"/>
              </a:rPr>
              <a:t>D2=Q2Q0’+Q1Q0</a:t>
            </a:r>
          </a:p>
        </p:txBody>
      </p:sp>
      <p:sp>
        <p:nvSpPr>
          <p:cNvPr id="96" name="Text Box 43"/>
          <p:cNvSpPr txBox="1">
            <a:spLocks noChangeArrowheads="1"/>
          </p:cNvSpPr>
          <p:nvPr/>
        </p:nvSpPr>
        <p:spPr bwMode="auto">
          <a:xfrm>
            <a:off x="5062665" y="3060809"/>
            <a:ext cx="31686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latin typeface="Tahoma" panose="020B0604030504040204" pitchFamily="34" charset="0"/>
              </a:rPr>
              <a:t>Y=Q2’Q1’+</a:t>
            </a:r>
            <a:r>
              <a:rPr lang="en-US" altLang="zh-CN" sz="2400" dirty="0" smtClean="0">
                <a:latin typeface="Tahoma" panose="020B0604030504040204" pitchFamily="34" charset="0"/>
              </a:rPr>
              <a:t>Q2’Q0</a:t>
            </a:r>
            <a:endParaRPr lang="en-US" altLang="zh-CN" sz="2400" dirty="0">
              <a:latin typeface="Tahoma" panose="020B0604030504040204" pitchFamily="34" charset="0"/>
            </a:endParaRPr>
          </a:p>
        </p:txBody>
      </p:sp>
    </p:spTree>
    <p:extLst>
      <p:ext uri="{BB962C8B-B14F-4D97-AF65-F5344CB8AC3E}">
        <p14:creationId xmlns:p14="http://schemas.microsoft.com/office/powerpoint/2010/main" val="32392353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6307"/>
                                        </p:tgtEl>
                                        <p:attrNameLst>
                                          <p:attrName>style.visibility</p:attrName>
                                        </p:attrNameLst>
                                      </p:cBhvr>
                                      <p:to>
                                        <p:strVal val="visible"/>
                                      </p:to>
                                    </p:set>
                                    <p:animEffect transition="in" filter="blinds(horizontal)">
                                      <p:cBhvr>
                                        <p:cTn id="7" dur="500"/>
                                        <p:tgtEl>
                                          <p:spTgt spid="22630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dissolve">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wipe(left)">
                                      <p:cBhvr>
                                        <p:cTn id="17" dur="500"/>
                                        <p:tgtEl>
                                          <p:spTgt spid="6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ipe(left)">
                                      <p:cBhvr>
                                        <p:cTn id="22" dur="500"/>
                                        <p:tgtEl>
                                          <p:spTgt spid="6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71"/>
                                        </p:tgtEl>
                                        <p:attrNameLst>
                                          <p:attrName>style.visibility</p:attrName>
                                        </p:attrNameLst>
                                      </p:cBhvr>
                                      <p:to>
                                        <p:strVal val="visible"/>
                                      </p:to>
                                    </p:set>
                                    <p:animEffect transition="in" filter="wipe(right)">
                                      <p:cBhvr>
                                        <p:cTn id="31" dur="500"/>
                                        <p:tgtEl>
                                          <p:spTgt spid="7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74"/>
                                        </p:tgtEl>
                                        <p:attrNameLst>
                                          <p:attrName>style.visibility</p:attrName>
                                        </p:attrNameLst>
                                      </p:cBhvr>
                                      <p:to>
                                        <p:strVal val="visible"/>
                                      </p:to>
                                    </p:set>
                                    <p:animEffect transition="in" filter="wipe(right)">
                                      <p:cBhvr>
                                        <p:cTn id="36" dur="500"/>
                                        <p:tgtEl>
                                          <p:spTgt spid="7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77"/>
                                        </p:tgtEl>
                                        <p:attrNameLst>
                                          <p:attrName>style.visibility</p:attrName>
                                        </p:attrNameLst>
                                      </p:cBhvr>
                                      <p:to>
                                        <p:strVal val="visible"/>
                                      </p:to>
                                    </p:set>
                                    <p:animEffect transition="in" filter="wipe(down)">
                                      <p:cBhvr>
                                        <p:cTn id="41" dur="500"/>
                                        <p:tgtEl>
                                          <p:spTgt spid="77"/>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8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81"/>
                                        </p:tgtEl>
                                        <p:attrNameLst>
                                          <p:attrName>style.visibility</p:attrName>
                                        </p:attrNameLst>
                                      </p:cBhvr>
                                      <p:to>
                                        <p:strVal val="visible"/>
                                      </p:to>
                                    </p:set>
                                    <p:animEffect transition="in" filter="wipe(left)">
                                      <p:cBhvr>
                                        <p:cTn id="50" dur="500"/>
                                        <p:tgtEl>
                                          <p:spTgt spid="81"/>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85"/>
                                        </p:tgtEl>
                                        <p:attrNameLst>
                                          <p:attrName>style.visibility</p:attrName>
                                        </p:attrNameLst>
                                      </p:cBhvr>
                                      <p:to>
                                        <p:strVal val="visible"/>
                                      </p:to>
                                    </p:set>
                                    <p:animEffect transition="in" filter="wipe(down)">
                                      <p:cBhvr>
                                        <p:cTn id="59" dur="500"/>
                                        <p:tgtEl>
                                          <p:spTgt spid="85"/>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226335"/>
                                        </p:tgtEl>
                                        <p:attrNameLst>
                                          <p:attrName>style.visibility</p:attrName>
                                        </p:attrNameLst>
                                      </p:cBhvr>
                                      <p:to>
                                        <p:strVal val="visible"/>
                                      </p:to>
                                    </p:set>
                                    <p:animEffect transition="in" filter="blinds(horizontal)">
                                      <p:cBhvr>
                                        <p:cTn id="64" dur="500"/>
                                        <p:tgtEl>
                                          <p:spTgt spid="226335"/>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88"/>
                                        </p:tgtEl>
                                        <p:attrNameLst>
                                          <p:attrName>style.visibility</p:attrName>
                                        </p:attrNameLst>
                                      </p:cBhvr>
                                      <p:to>
                                        <p:strVal val="visible"/>
                                      </p:to>
                                    </p:set>
                                    <p:animEffect transition="in" filter="blinds(horizontal)">
                                      <p:cBhvr>
                                        <p:cTn id="69" dur="500"/>
                                        <p:tgtEl>
                                          <p:spTgt spid="88"/>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96"/>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95"/>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93"/>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autoUpdateAnimBg="0"/>
      <p:bldP spid="226335" grpId="0" autoUpdateAnimBg="0"/>
      <p:bldP spid="70" grpId="0" animBg="1"/>
      <p:bldP spid="80" grpId="0" animBg="1"/>
      <p:bldP spid="84" grpId="0" animBg="1"/>
      <p:bldP spid="88" grpId="0" autoUpdateAnimBg="0"/>
      <p:bldP spid="93" grpId="0"/>
      <p:bldP spid="94" grpId="0"/>
      <p:bldP spid="95" grpId="0"/>
      <p:bldP spid="9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Text Box 2"/>
          <p:cNvSpPr txBox="1">
            <a:spLocks noChangeArrowheads="1"/>
          </p:cNvSpPr>
          <p:nvPr/>
        </p:nvSpPr>
        <p:spPr bwMode="auto">
          <a:xfrm>
            <a:off x="963502" y="303552"/>
            <a:ext cx="70375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chemeClr val="tx2"/>
                </a:solidFill>
                <a:latin typeface="+mn-ea"/>
                <a:ea typeface="+mn-ea"/>
              </a:rPr>
              <a:t>用计数器和数据选择器构成序列信号发生器</a:t>
            </a:r>
          </a:p>
        </p:txBody>
      </p:sp>
      <p:grpSp>
        <p:nvGrpSpPr>
          <p:cNvPr id="227331" name="Group 3"/>
          <p:cNvGrpSpPr>
            <a:grpSpLocks/>
          </p:cNvGrpSpPr>
          <p:nvPr/>
        </p:nvGrpSpPr>
        <p:grpSpPr bwMode="auto">
          <a:xfrm>
            <a:off x="1447800" y="1660525"/>
            <a:ext cx="2286000" cy="3902075"/>
            <a:chOff x="912" y="998"/>
            <a:chExt cx="1440" cy="2458"/>
          </a:xfrm>
        </p:grpSpPr>
        <p:sp>
          <p:nvSpPr>
            <p:cNvPr id="227332" name="Text Box 4"/>
            <p:cNvSpPr txBox="1">
              <a:spLocks noChangeArrowheads="1"/>
            </p:cNvSpPr>
            <p:nvPr/>
          </p:nvSpPr>
          <p:spPr bwMode="auto">
            <a:xfrm>
              <a:off x="1266" y="998"/>
              <a:ext cx="7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Tahoma" pitchFamily="34" charset="0"/>
                </a:rPr>
                <a:t>74</a:t>
              </a:r>
              <a:r>
                <a:rPr lang="en-US" altLang="zh-CN" sz="2000" b="1">
                  <a:latin typeface="Tahoma" pitchFamily="34" charset="0"/>
                </a:rPr>
                <a:t>x163</a:t>
              </a:r>
            </a:p>
          </p:txBody>
        </p:sp>
        <p:grpSp>
          <p:nvGrpSpPr>
            <p:cNvPr id="227333" name="Group 5"/>
            <p:cNvGrpSpPr>
              <a:grpSpLocks/>
            </p:cNvGrpSpPr>
            <p:nvPr/>
          </p:nvGrpSpPr>
          <p:grpSpPr bwMode="auto">
            <a:xfrm>
              <a:off x="912" y="1248"/>
              <a:ext cx="1440" cy="2208"/>
              <a:chOff x="912" y="1269"/>
              <a:chExt cx="1440" cy="2208"/>
            </a:xfrm>
          </p:grpSpPr>
          <p:sp>
            <p:nvSpPr>
              <p:cNvPr id="227334" name="Rectangle 6"/>
              <p:cNvSpPr>
                <a:spLocks noChangeArrowheads="1"/>
              </p:cNvSpPr>
              <p:nvPr/>
            </p:nvSpPr>
            <p:spPr bwMode="auto">
              <a:xfrm>
                <a:off x="1152" y="1269"/>
                <a:ext cx="960" cy="22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nchor="ctr"/>
              <a:lstStyle/>
              <a:p>
                <a:pPr>
                  <a:lnSpc>
                    <a:spcPct val="110000"/>
                  </a:lnSpc>
                </a:pPr>
                <a:r>
                  <a:rPr lang="en-US" altLang="zh-CN" sz="2000" b="1">
                    <a:latin typeface="Tahoma" pitchFamily="34" charset="0"/>
                  </a:rPr>
                  <a:t>  CLK</a:t>
                </a:r>
              </a:p>
              <a:p>
                <a:pPr>
                  <a:lnSpc>
                    <a:spcPct val="110000"/>
                  </a:lnSpc>
                </a:pPr>
                <a:r>
                  <a:rPr lang="en-US" altLang="zh-CN" sz="2000" b="1">
                    <a:latin typeface="Tahoma" pitchFamily="34" charset="0"/>
                  </a:rPr>
                  <a:t>CLR</a:t>
                </a:r>
              </a:p>
              <a:p>
                <a:pPr>
                  <a:lnSpc>
                    <a:spcPct val="110000"/>
                  </a:lnSpc>
                </a:pPr>
                <a:r>
                  <a:rPr lang="en-US" altLang="zh-CN" sz="2000" b="1">
                    <a:latin typeface="Tahoma" pitchFamily="34" charset="0"/>
                  </a:rPr>
                  <a:t>LD</a:t>
                </a:r>
              </a:p>
              <a:p>
                <a:pPr>
                  <a:lnSpc>
                    <a:spcPct val="110000"/>
                  </a:lnSpc>
                </a:pPr>
                <a:r>
                  <a:rPr lang="en-US" altLang="zh-CN" sz="2000" b="1">
                    <a:latin typeface="Tahoma" pitchFamily="34" charset="0"/>
                  </a:rPr>
                  <a:t>ENP</a:t>
                </a:r>
              </a:p>
              <a:p>
                <a:pPr>
                  <a:lnSpc>
                    <a:spcPct val="110000"/>
                  </a:lnSpc>
                </a:pPr>
                <a:r>
                  <a:rPr lang="en-US" altLang="zh-CN" sz="2000" b="1">
                    <a:latin typeface="Tahoma" pitchFamily="34" charset="0"/>
                  </a:rPr>
                  <a:t>ENT</a:t>
                </a:r>
              </a:p>
              <a:p>
                <a:pPr>
                  <a:lnSpc>
                    <a:spcPct val="110000"/>
                  </a:lnSpc>
                </a:pPr>
                <a:r>
                  <a:rPr lang="en-US" altLang="zh-CN" sz="2000" b="1">
                    <a:latin typeface="Tahoma" pitchFamily="34" charset="0"/>
                  </a:rPr>
                  <a:t>A           QA</a:t>
                </a:r>
              </a:p>
              <a:p>
                <a:pPr>
                  <a:lnSpc>
                    <a:spcPct val="110000"/>
                  </a:lnSpc>
                </a:pPr>
                <a:r>
                  <a:rPr lang="en-US" altLang="zh-CN" sz="2000" b="1">
                    <a:latin typeface="Tahoma" pitchFamily="34" charset="0"/>
                  </a:rPr>
                  <a:t>B           QB</a:t>
                </a:r>
              </a:p>
              <a:p>
                <a:pPr>
                  <a:lnSpc>
                    <a:spcPct val="110000"/>
                  </a:lnSpc>
                </a:pPr>
                <a:r>
                  <a:rPr lang="en-US" altLang="zh-CN" sz="2000" b="1">
                    <a:latin typeface="Tahoma" pitchFamily="34" charset="0"/>
                  </a:rPr>
                  <a:t>C           QC</a:t>
                </a:r>
              </a:p>
              <a:p>
                <a:pPr>
                  <a:lnSpc>
                    <a:spcPct val="110000"/>
                  </a:lnSpc>
                </a:pPr>
                <a:r>
                  <a:rPr lang="en-US" altLang="zh-CN" sz="2000" b="1">
                    <a:latin typeface="Tahoma" pitchFamily="34" charset="0"/>
                  </a:rPr>
                  <a:t>D           QD</a:t>
                </a:r>
              </a:p>
              <a:p>
                <a:pPr>
                  <a:lnSpc>
                    <a:spcPct val="110000"/>
                  </a:lnSpc>
                </a:pPr>
                <a:r>
                  <a:rPr lang="en-US" altLang="zh-CN" sz="2000" b="1">
                    <a:latin typeface="Tahoma" pitchFamily="34" charset="0"/>
                  </a:rPr>
                  <a:t>           RCO</a:t>
                </a:r>
              </a:p>
            </p:txBody>
          </p:sp>
          <p:sp>
            <p:nvSpPr>
              <p:cNvPr id="227335" name="Oval 7"/>
              <p:cNvSpPr>
                <a:spLocks noChangeArrowheads="1"/>
              </p:cNvSpPr>
              <p:nvPr/>
            </p:nvSpPr>
            <p:spPr bwMode="auto">
              <a:xfrm>
                <a:off x="1056" y="1605"/>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36" name="Oval 8"/>
              <p:cNvSpPr>
                <a:spLocks noChangeArrowheads="1"/>
              </p:cNvSpPr>
              <p:nvPr/>
            </p:nvSpPr>
            <p:spPr bwMode="auto">
              <a:xfrm>
                <a:off x="1056" y="1797"/>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7337" name="Group 9"/>
              <p:cNvGrpSpPr>
                <a:grpSpLocks/>
              </p:cNvGrpSpPr>
              <p:nvPr/>
            </p:nvGrpSpPr>
            <p:grpSpPr bwMode="auto">
              <a:xfrm>
                <a:off x="1152" y="1365"/>
                <a:ext cx="96" cy="96"/>
                <a:chOff x="2880" y="2064"/>
                <a:chExt cx="96" cy="192"/>
              </a:xfrm>
            </p:grpSpPr>
            <p:sp>
              <p:nvSpPr>
                <p:cNvPr id="227338" name="Line 10"/>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39" name="Line 11"/>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27340" name="Line 12"/>
              <p:cNvSpPr>
                <a:spLocks noChangeShapeType="1"/>
              </p:cNvSpPr>
              <p:nvPr/>
            </p:nvSpPr>
            <p:spPr bwMode="auto">
              <a:xfrm>
                <a:off x="912" y="1653"/>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41" name="Line 13"/>
              <p:cNvSpPr>
                <a:spLocks noChangeShapeType="1"/>
              </p:cNvSpPr>
              <p:nvPr/>
            </p:nvSpPr>
            <p:spPr bwMode="auto">
              <a:xfrm>
                <a:off x="912" y="1845"/>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42" name="Line 14"/>
              <p:cNvSpPr>
                <a:spLocks noChangeShapeType="1"/>
              </p:cNvSpPr>
              <p:nvPr/>
            </p:nvSpPr>
            <p:spPr bwMode="auto">
              <a:xfrm>
                <a:off x="912" y="2085"/>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43" name="Line 15"/>
              <p:cNvSpPr>
                <a:spLocks noChangeShapeType="1"/>
              </p:cNvSpPr>
              <p:nvPr/>
            </p:nvSpPr>
            <p:spPr bwMode="auto">
              <a:xfrm>
                <a:off x="912" y="2277"/>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44" name="Line 16"/>
              <p:cNvSpPr>
                <a:spLocks noChangeShapeType="1"/>
              </p:cNvSpPr>
              <p:nvPr/>
            </p:nvSpPr>
            <p:spPr bwMode="auto">
              <a:xfrm>
                <a:off x="912" y="2517"/>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45" name="Line 17"/>
              <p:cNvSpPr>
                <a:spLocks noChangeShapeType="1"/>
              </p:cNvSpPr>
              <p:nvPr/>
            </p:nvSpPr>
            <p:spPr bwMode="auto">
              <a:xfrm>
                <a:off x="912" y="2709"/>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46" name="Line 18"/>
              <p:cNvSpPr>
                <a:spLocks noChangeShapeType="1"/>
              </p:cNvSpPr>
              <p:nvPr/>
            </p:nvSpPr>
            <p:spPr bwMode="auto">
              <a:xfrm>
                <a:off x="912" y="2901"/>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47" name="Line 19"/>
              <p:cNvSpPr>
                <a:spLocks noChangeShapeType="1"/>
              </p:cNvSpPr>
              <p:nvPr/>
            </p:nvSpPr>
            <p:spPr bwMode="auto">
              <a:xfrm>
                <a:off x="912" y="3093"/>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48" name="Line 20"/>
              <p:cNvSpPr>
                <a:spLocks noChangeShapeType="1"/>
              </p:cNvSpPr>
              <p:nvPr/>
            </p:nvSpPr>
            <p:spPr bwMode="auto">
              <a:xfrm>
                <a:off x="912" y="1413"/>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49" name="Line 21"/>
              <p:cNvSpPr>
                <a:spLocks noChangeShapeType="1"/>
              </p:cNvSpPr>
              <p:nvPr/>
            </p:nvSpPr>
            <p:spPr bwMode="auto">
              <a:xfrm>
                <a:off x="2112" y="2517"/>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50" name="Line 22"/>
              <p:cNvSpPr>
                <a:spLocks noChangeShapeType="1"/>
              </p:cNvSpPr>
              <p:nvPr/>
            </p:nvSpPr>
            <p:spPr bwMode="auto">
              <a:xfrm>
                <a:off x="2112" y="2709"/>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51" name="Line 23"/>
              <p:cNvSpPr>
                <a:spLocks noChangeShapeType="1"/>
              </p:cNvSpPr>
              <p:nvPr/>
            </p:nvSpPr>
            <p:spPr bwMode="auto">
              <a:xfrm>
                <a:off x="2112" y="2901"/>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52" name="Line 24"/>
              <p:cNvSpPr>
                <a:spLocks noChangeShapeType="1"/>
              </p:cNvSpPr>
              <p:nvPr/>
            </p:nvSpPr>
            <p:spPr bwMode="auto">
              <a:xfrm>
                <a:off x="2112" y="3093"/>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53" name="Line 25"/>
              <p:cNvSpPr>
                <a:spLocks noChangeShapeType="1"/>
              </p:cNvSpPr>
              <p:nvPr/>
            </p:nvSpPr>
            <p:spPr bwMode="auto">
              <a:xfrm>
                <a:off x="2112" y="3333"/>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227354" name="Group 26"/>
          <p:cNvGrpSpPr>
            <a:grpSpLocks/>
          </p:cNvGrpSpPr>
          <p:nvPr/>
        </p:nvGrpSpPr>
        <p:grpSpPr bwMode="auto">
          <a:xfrm>
            <a:off x="5486400" y="1651000"/>
            <a:ext cx="2362200" cy="4521200"/>
            <a:chOff x="3696" y="896"/>
            <a:chExt cx="1488" cy="2848"/>
          </a:xfrm>
        </p:grpSpPr>
        <p:sp>
          <p:nvSpPr>
            <p:cNvPr id="227355" name="Rectangle 27"/>
            <p:cNvSpPr>
              <a:spLocks noChangeArrowheads="1"/>
            </p:cNvSpPr>
            <p:nvPr/>
          </p:nvSpPr>
          <p:spPr bwMode="auto">
            <a:xfrm>
              <a:off x="3936" y="1152"/>
              <a:ext cx="1008" cy="259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56" name="Text Box 28"/>
            <p:cNvSpPr txBox="1">
              <a:spLocks noChangeArrowheads="1"/>
            </p:cNvSpPr>
            <p:nvPr/>
          </p:nvSpPr>
          <p:spPr bwMode="auto">
            <a:xfrm>
              <a:off x="3936" y="1219"/>
              <a:ext cx="339"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en-US" altLang="zh-CN" sz="2000" b="1">
                  <a:latin typeface="Arial" charset="0"/>
                </a:rPr>
                <a:t>EN</a:t>
              </a:r>
            </a:p>
          </p:txBody>
        </p:sp>
        <p:sp>
          <p:nvSpPr>
            <p:cNvPr id="227357" name="Oval 29"/>
            <p:cNvSpPr>
              <a:spLocks noChangeArrowheads="1"/>
            </p:cNvSpPr>
            <p:nvPr/>
          </p:nvSpPr>
          <p:spPr bwMode="auto">
            <a:xfrm>
              <a:off x="3840" y="1296"/>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58" name="Line 30"/>
            <p:cNvSpPr>
              <a:spLocks noChangeShapeType="1"/>
            </p:cNvSpPr>
            <p:nvPr/>
          </p:nvSpPr>
          <p:spPr bwMode="auto">
            <a:xfrm flipH="1">
              <a:off x="3696" y="163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59" name="Line 31"/>
            <p:cNvSpPr>
              <a:spLocks noChangeShapeType="1"/>
            </p:cNvSpPr>
            <p:nvPr/>
          </p:nvSpPr>
          <p:spPr bwMode="auto">
            <a:xfrm flipH="1">
              <a:off x="3696"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60" name="Line 32"/>
            <p:cNvSpPr>
              <a:spLocks noChangeShapeType="1"/>
            </p:cNvSpPr>
            <p:nvPr/>
          </p:nvSpPr>
          <p:spPr bwMode="auto">
            <a:xfrm flipH="1">
              <a:off x="3696" y="192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61" name="Line 33"/>
            <p:cNvSpPr>
              <a:spLocks noChangeShapeType="1"/>
            </p:cNvSpPr>
            <p:nvPr/>
          </p:nvSpPr>
          <p:spPr bwMode="auto">
            <a:xfrm flipH="1">
              <a:off x="3696" y="1344"/>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62" name="Text Box 34"/>
            <p:cNvSpPr txBox="1">
              <a:spLocks noChangeArrowheads="1"/>
            </p:cNvSpPr>
            <p:nvPr/>
          </p:nvSpPr>
          <p:spPr bwMode="auto">
            <a:xfrm>
              <a:off x="3944" y="1536"/>
              <a:ext cx="232"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lang="en-US" altLang="zh-CN" sz="2000" b="1">
                  <a:latin typeface="Arial" charset="0"/>
                </a:rPr>
                <a:t>A</a:t>
              </a:r>
            </a:p>
            <a:p>
              <a:pPr>
                <a:lnSpc>
                  <a:spcPct val="80000"/>
                </a:lnSpc>
              </a:pPr>
              <a:r>
                <a:rPr lang="en-US" altLang="zh-CN" sz="2000" b="1">
                  <a:latin typeface="Arial" charset="0"/>
                </a:rPr>
                <a:t>B</a:t>
              </a:r>
            </a:p>
            <a:p>
              <a:pPr>
                <a:lnSpc>
                  <a:spcPct val="80000"/>
                </a:lnSpc>
              </a:pPr>
              <a:r>
                <a:rPr lang="en-US" altLang="zh-CN" sz="2000" b="1">
                  <a:latin typeface="Arial" charset="0"/>
                </a:rPr>
                <a:t>C</a:t>
              </a:r>
            </a:p>
          </p:txBody>
        </p:sp>
        <p:sp>
          <p:nvSpPr>
            <p:cNvPr id="227363" name="Text Box 35"/>
            <p:cNvSpPr txBox="1">
              <a:spLocks noChangeArrowheads="1"/>
            </p:cNvSpPr>
            <p:nvPr/>
          </p:nvSpPr>
          <p:spPr bwMode="auto">
            <a:xfrm>
              <a:off x="3936" y="2054"/>
              <a:ext cx="321" cy="1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Arial" charset="0"/>
                </a:rPr>
                <a:t>D0</a:t>
              </a:r>
            </a:p>
            <a:p>
              <a:r>
                <a:rPr lang="en-US" altLang="zh-CN" sz="2000" b="1">
                  <a:latin typeface="Arial" charset="0"/>
                </a:rPr>
                <a:t>D1</a:t>
              </a:r>
            </a:p>
            <a:p>
              <a:r>
                <a:rPr lang="en-US" altLang="zh-CN" sz="2000" b="1">
                  <a:latin typeface="Arial" charset="0"/>
                </a:rPr>
                <a:t>D2</a:t>
              </a:r>
            </a:p>
            <a:p>
              <a:r>
                <a:rPr lang="en-US" altLang="zh-CN" sz="2000" b="1">
                  <a:latin typeface="Arial" charset="0"/>
                </a:rPr>
                <a:t>D3</a:t>
              </a:r>
            </a:p>
            <a:p>
              <a:r>
                <a:rPr lang="en-US" altLang="zh-CN" sz="2000" b="1">
                  <a:latin typeface="Arial" charset="0"/>
                </a:rPr>
                <a:t>D4</a:t>
              </a:r>
            </a:p>
            <a:p>
              <a:r>
                <a:rPr lang="en-US" altLang="zh-CN" sz="2000" b="1">
                  <a:latin typeface="Arial" charset="0"/>
                </a:rPr>
                <a:t>D5</a:t>
              </a:r>
            </a:p>
            <a:p>
              <a:r>
                <a:rPr lang="en-US" altLang="zh-CN" sz="2000" b="1">
                  <a:latin typeface="Arial" charset="0"/>
                </a:rPr>
                <a:t>D6</a:t>
              </a:r>
            </a:p>
            <a:p>
              <a:r>
                <a:rPr lang="en-US" altLang="zh-CN" sz="2000" b="1">
                  <a:latin typeface="Arial" charset="0"/>
                </a:rPr>
                <a:t>D7</a:t>
              </a:r>
            </a:p>
          </p:txBody>
        </p:sp>
        <p:sp>
          <p:nvSpPr>
            <p:cNvPr id="227364" name="Line 36"/>
            <p:cNvSpPr>
              <a:spLocks noChangeShapeType="1"/>
            </p:cNvSpPr>
            <p:nvPr/>
          </p:nvSpPr>
          <p:spPr bwMode="auto">
            <a:xfrm flipH="1">
              <a:off x="3696" y="216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65" name="Line 37"/>
            <p:cNvSpPr>
              <a:spLocks noChangeShapeType="1"/>
            </p:cNvSpPr>
            <p:nvPr/>
          </p:nvSpPr>
          <p:spPr bwMode="auto">
            <a:xfrm flipH="1">
              <a:off x="3696" y="235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66" name="Line 38"/>
            <p:cNvSpPr>
              <a:spLocks noChangeShapeType="1"/>
            </p:cNvSpPr>
            <p:nvPr/>
          </p:nvSpPr>
          <p:spPr bwMode="auto">
            <a:xfrm flipH="1">
              <a:off x="3696" y="254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67" name="Line 39"/>
            <p:cNvSpPr>
              <a:spLocks noChangeShapeType="1"/>
            </p:cNvSpPr>
            <p:nvPr/>
          </p:nvSpPr>
          <p:spPr bwMode="auto">
            <a:xfrm flipH="1">
              <a:off x="3696" y="273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68" name="Line 40"/>
            <p:cNvSpPr>
              <a:spLocks noChangeShapeType="1"/>
            </p:cNvSpPr>
            <p:nvPr/>
          </p:nvSpPr>
          <p:spPr bwMode="auto">
            <a:xfrm flipH="1">
              <a:off x="3696" y="292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69" name="Line 41"/>
            <p:cNvSpPr>
              <a:spLocks noChangeShapeType="1"/>
            </p:cNvSpPr>
            <p:nvPr/>
          </p:nvSpPr>
          <p:spPr bwMode="auto">
            <a:xfrm flipH="1">
              <a:off x="3696" y="312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70" name="Line 42"/>
            <p:cNvSpPr>
              <a:spLocks noChangeShapeType="1"/>
            </p:cNvSpPr>
            <p:nvPr/>
          </p:nvSpPr>
          <p:spPr bwMode="auto">
            <a:xfrm flipH="1">
              <a:off x="3696" y="35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71" name="Line 43"/>
            <p:cNvSpPr>
              <a:spLocks noChangeShapeType="1"/>
            </p:cNvSpPr>
            <p:nvPr/>
          </p:nvSpPr>
          <p:spPr bwMode="auto">
            <a:xfrm flipH="1">
              <a:off x="3696" y="331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72" name="Text Box 44"/>
            <p:cNvSpPr txBox="1">
              <a:spLocks noChangeArrowheads="1"/>
            </p:cNvSpPr>
            <p:nvPr/>
          </p:nvSpPr>
          <p:spPr bwMode="auto">
            <a:xfrm>
              <a:off x="4721" y="2150"/>
              <a:ext cx="22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Arial" charset="0"/>
                </a:rPr>
                <a:t>Y</a:t>
              </a:r>
            </a:p>
            <a:p>
              <a:r>
                <a:rPr lang="en-US" altLang="zh-CN" sz="2000" b="1">
                  <a:latin typeface="Arial" charset="0"/>
                </a:rPr>
                <a:t>Y</a:t>
              </a:r>
            </a:p>
          </p:txBody>
        </p:sp>
        <p:sp>
          <p:nvSpPr>
            <p:cNvPr id="227373" name="Line 45"/>
            <p:cNvSpPr>
              <a:spLocks noChangeShapeType="1"/>
            </p:cNvSpPr>
            <p:nvPr/>
          </p:nvSpPr>
          <p:spPr bwMode="auto">
            <a:xfrm>
              <a:off x="4944" y="22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74" name="Line 46"/>
            <p:cNvSpPr>
              <a:spLocks noChangeShapeType="1"/>
            </p:cNvSpPr>
            <p:nvPr/>
          </p:nvSpPr>
          <p:spPr bwMode="auto">
            <a:xfrm>
              <a:off x="5040" y="2448"/>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75" name="Oval 47"/>
            <p:cNvSpPr>
              <a:spLocks noChangeArrowheads="1"/>
            </p:cNvSpPr>
            <p:nvPr/>
          </p:nvSpPr>
          <p:spPr bwMode="auto">
            <a:xfrm>
              <a:off x="4944" y="240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76" name="Text Box 48"/>
            <p:cNvSpPr txBox="1">
              <a:spLocks noChangeArrowheads="1"/>
            </p:cNvSpPr>
            <p:nvPr/>
          </p:nvSpPr>
          <p:spPr bwMode="auto">
            <a:xfrm>
              <a:off x="4102" y="896"/>
              <a:ext cx="65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Arial" charset="0"/>
                </a:rPr>
                <a:t>74</a:t>
              </a:r>
              <a:r>
                <a:rPr lang="en-US" altLang="zh-CN" sz="2000" b="1">
                  <a:latin typeface="Arial" charset="0"/>
                </a:rPr>
                <a:t>x151</a:t>
              </a:r>
            </a:p>
          </p:txBody>
        </p:sp>
      </p:grpSp>
      <p:sp>
        <p:nvSpPr>
          <p:cNvPr id="227388" name="Text Box 60"/>
          <p:cNvSpPr txBox="1">
            <a:spLocks noChangeArrowheads="1"/>
          </p:cNvSpPr>
          <p:nvPr/>
        </p:nvSpPr>
        <p:spPr bwMode="auto">
          <a:xfrm>
            <a:off x="266700" y="1156301"/>
            <a:ext cx="68961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a:latin typeface="+mn-ea"/>
                <a:ea typeface="+mn-ea"/>
              </a:rPr>
              <a:t>例：产生一个8位的序列</a:t>
            </a:r>
            <a:r>
              <a:rPr lang="zh-CN" altLang="en-US" sz="2400" dirty="0" smtClean="0">
                <a:latin typeface="+mn-ea"/>
                <a:ea typeface="+mn-ea"/>
              </a:rPr>
              <a:t>信号“00010111”</a:t>
            </a:r>
            <a:endParaRPr lang="zh-CN" altLang="en-US" sz="2400" dirty="0">
              <a:latin typeface="+mn-ea"/>
              <a:ea typeface="+mn-ea"/>
            </a:endParaRPr>
          </a:p>
        </p:txBody>
      </p:sp>
      <p:grpSp>
        <p:nvGrpSpPr>
          <p:cNvPr id="227389" name="Group 61"/>
          <p:cNvGrpSpPr>
            <a:grpSpLocks/>
          </p:cNvGrpSpPr>
          <p:nvPr/>
        </p:nvGrpSpPr>
        <p:grpSpPr bwMode="auto">
          <a:xfrm>
            <a:off x="277813" y="1981200"/>
            <a:ext cx="1398587" cy="1676400"/>
            <a:chOff x="175" y="1200"/>
            <a:chExt cx="881" cy="1056"/>
          </a:xfrm>
        </p:grpSpPr>
        <p:sp>
          <p:nvSpPr>
            <p:cNvPr id="227390" name="Line 62"/>
            <p:cNvSpPr>
              <a:spLocks noChangeShapeType="1"/>
            </p:cNvSpPr>
            <p:nvPr/>
          </p:nvSpPr>
          <p:spPr bwMode="auto">
            <a:xfrm flipH="1">
              <a:off x="768" y="1632"/>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27391" name="Group 63"/>
            <p:cNvGrpSpPr>
              <a:grpSpLocks/>
            </p:cNvGrpSpPr>
            <p:nvPr/>
          </p:nvGrpSpPr>
          <p:grpSpPr bwMode="auto">
            <a:xfrm>
              <a:off x="175" y="1200"/>
              <a:ext cx="737" cy="1056"/>
              <a:chOff x="271" y="1248"/>
              <a:chExt cx="737" cy="1056"/>
            </a:xfrm>
          </p:grpSpPr>
          <p:sp>
            <p:nvSpPr>
              <p:cNvPr id="227392" name="Line 64"/>
              <p:cNvSpPr>
                <a:spLocks noChangeShapeType="1"/>
              </p:cNvSpPr>
              <p:nvPr/>
            </p:nvSpPr>
            <p:spPr bwMode="auto">
              <a:xfrm flipV="1">
                <a:off x="1008" y="1680"/>
                <a:ext cx="0" cy="192"/>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93" name="Rectangle 65"/>
              <p:cNvSpPr>
                <a:spLocks noChangeArrowheads="1"/>
              </p:cNvSpPr>
              <p:nvPr/>
            </p:nvSpPr>
            <p:spPr bwMode="auto">
              <a:xfrm>
                <a:off x="624" y="1632"/>
                <a:ext cx="240" cy="9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94" name="Line 66"/>
              <p:cNvSpPr>
                <a:spLocks noChangeShapeType="1"/>
              </p:cNvSpPr>
              <p:nvPr/>
            </p:nvSpPr>
            <p:spPr bwMode="auto">
              <a:xfrm flipH="1">
                <a:off x="480" y="168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95" name="Line 67"/>
              <p:cNvSpPr>
                <a:spLocks noChangeShapeType="1"/>
              </p:cNvSpPr>
              <p:nvPr/>
            </p:nvSpPr>
            <p:spPr bwMode="auto">
              <a:xfrm flipV="1">
                <a:off x="480" y="1536"/>
                <a:ext cx="0"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96" name="Line 68"/>
              <p:cNvSpPr>
                <a:spLocks noChangeShapeType="1"/>
              </p:cNvSpPr>
              <p:nvPr/>
            </p:nvSpPr>
            <p:spPr bwMode="auto">
              <a:xfrm>
                <a:off x="384" y="1536"/>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97" name="Text Box 69"/>
              <p:cNvSpPr txBox="1">
                <a:spLocks noChangeArrowheads="1"/>
              </p:cNvSpPr>
              <p:nvPr/>
            </p:nvSpPr>
            <p:spPr bwMode="auto">
              <a:xfrm>
                <a:off x="271" y="1248"/>
                <a:ext cx="4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+5V</a:t>
                </a:r>
                <a:endParaRPr lang="en-US" altLang="zh-CN" b="1" baseline="-25000"/>
              </a:p>
            </p:txBody>
          </p:sp>
          <p:sp>
            <p:nvSpPr>
              <p:cNvPr id="227398" name="Line 70"/>
              <p:cNvSpPr>
                <a:spLocks noChangeShapeType="1"/>
              </p:cNvSpPr>
              <p:nvPr/>
            </p:nvSpPr>
            <p:spPr bwMode="auto">
              <a:xfrm flipV="1">
                <a:off x="1008" y="1872"/>
                <a:ext cx="0" cy="240"/>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99" name="Line 71"/>
              <p:cNvSpPr>
                <a:spLocks noChangeShapeType="1"/>
              </p:cNvSpPr>
              <p:nvPr/>
            </p:nvSpPr>
            <p:spPr bwMode="auto">
              <a:xfrm flipV="1">
                <a:off x="1008" y="2112"/>
                <a:ext cx="0" cy="192"/>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227413" name="Group 85"/>
          <p:cNvGrpSpPr>
            <a:grpSpLocks/>
          </p:cNvGrpSpPr>
          <p:nvPr/>
        </p:nvGrpSpPr>
        <p:grpSpPr bwMode="auto">
          <a:xfrm>
            <a:off x="3657600" y="2819400"/>
            <a:ext cx="2209800" cy="1828800"/>
            <a:chOff x="2304" y="1728"/>
            <a:chExt cx="1392" cy="1152"/>
          </a:xfrm>
        </p:grpSpPr>
        <p:sp>
          <p:nvSpPr>
            <p:cNvPr id="227414" name="Line 86"/>
            <p:cNvSpPr>
              <a:spLocks noChangeShapeType="1"/>
            </p:cNvSpPr>
            <p:nvPr/>
          </p:nvSpPr>
          <p:spPr bwMode="auto">
            <a:xfrm flipV="1">
              <a:off x="2352" y="1728"/>
              <a:ext cx="0" cy="76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415" name="Line 87"/>
            <p:cNvSpPr>
              <a:spLocks noChangeShapeType="1"/>
            </p:cNvSpPr>
            <p:nvPr/>
          </p:nvSpPr>
          <p:spPr bwMode="auto">
            <a:xfrm>
              <a:off x="2352" y="1728"/>
              <a:ext cx="13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416" name="Line 88"/>
            <p:cNvSpPr>
              <a:spLocks noChangeShapeType="1"/>
            </p:cNvSpPr>
            <p:nvPr/>
          </p:nvSpPr>
          <p:spPr bwMode="auto">
            <a:xfrm>
              <a:off x="2496" y="1872"/>
              <a:ext cx="105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417" name="Line 89"/>
            <p:cNvSpPr>
              <a:spLocks noChangeShapeType="1"/>
            </p:cNvSpPr>
            <p:nvPr/>
          </p:nvSpPr>
          <p:spPr bwMode="auto">
            <a:xfrm>
              <a:off x="2640" y="2016"/>
              <a:ext cx="105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418" name="Line 90"/>
            <p:cNvSpPr>
              <a:spLocks noChangeShapeType="1"/>
            </p:cNvSpPr>
            <p:nvPr/>
          </p:nvSpPr>
          <p:spPr bwMode="auto">
            <a:xfrm flipV="1">
              <a:off x="2496" y="1872"/>
              <a:ext cx="0" cy="81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419" name="Line 91"/>
            <p:cNvSpPr>
              <a:spLocks noChangeShapeType="1"/>
            </p:cNvSpPr>
            <p:nvPr/>
          </p:nvSpPr>
          <p:spPr bwMode="auto">
            <a:xfrm flipV="1">
              <a:off x="2640" y="2016"/>
              <a:ext cx="0" cy="86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420" name="Line 92"/>
            <p:cNvSpPr>
              <a:spLocks noChangeShapeType="1"/>
            </p:cNvSpPr>
            <p:nvPr/>
          </p:nvSpPr>
          <p:spPr bwMode="auto">
            <a:xfrm>
              <a:off x="2304" y="268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421" name="Line 93"/>
            <p:cNvSpPr>
              <a:spLocks noChangeShapeType="1"/>
            </p:cNvSpPr>
            <p:nvPr/>
          </p:nvSpPr>
          <p:spPr bwMode="auto">
            <a:xfrm>
              <a:off x="2304" y="2880"/>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7422" name="Group 94"/>
          <p:cNvGrpSpPr>
            <a:grpSpLocks/>
          </p:cNvGrpSpPr>
          <p:nvPr/>
        </p:nvGrpSpPr>
        <p:grpSpPr bwMode="auto">
          <a:xfrm>
            <a:off x="7476490" y="3276600"/>
            <a:ext cx="1281113" cy="1200151"/>
            <a:chOff x="4704" y="2007"/>
            <a:chExt cx="807" cy="756"/>
          </a:xfrm>
        </p:grpSpPr>
        <p:sp>
          <p:nvSpPr>
            <p:cNvPr id="227423" name="Text Box 95"/>
            <p:cNvSpPr txBox="1">
              <a:spLocks noChangeArrowheads="1"/>
            </p:cNvSpPr>
            <p:nvPr/>
          </p:nvSpPr>
          <p:spPr bwMode="auto">
            <a:xfrm>
              <a:off x="5005" y="2007"/>
              <a:ext cx="506"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B0F0"/>
                  </a:solidFill>
                  <a:latin typeface="Arial" charset="0"/>
                  <a:ea typeface="黑体" pitchFamily="2" charset="-122"/>
                </a:rPr>
                <a:t>序列</a:t>
              </a:r>
            </a:p>
            <a:p>
              <a:r>
                <a:rPr lang="zh-CN" altLang="en-US" sz="2400" b="1" dirty="0">
                  <a:solidFill>
                    <a:srgbClr val="00B0F0"/>
                  </a:solidFill>
                  <a:latin typeface="Arial" charset="0"/>
                  <a:ea typeface="黑体" pitchFamily="2" charset="-122"/>
                </a:rPr>
                <a:t>信号</a:t>
              </a:r>
            </a:p>
            <a:p>
              <a:r>
                <a:rPr lang="zh-CN" altLang="en-US" sz="2400" b="1" dirty="0">
                  <a:solidFill>
                    <a:srgbClr val="00B0F0"/>
                  </a:solidFill>
                  <a:latin typeface="Arial" charset="0"/>
                  <a:ea typeface="黑体" pitchFamily="2" charset="-122"/>
                </a:rPr>
                <a:t>输出</a:t>
              </a:r>
            </a:p>
          </p:txBody>
        </p:sp>
        <p:sp>
          <p:nvSpPr>
            <p:cNvPr id="227424" name="Line 96"/>
            <p:cNvSpPr>
              <a:spLocks noChangeShapeType="1"/>
            </p:cNvSpPr>
            <p:nvPr/>
          </p:nvSpPr>
          <p:spPr bwMode="auto">
            <a:xfrm>
              <a:off x="4704" y="2352"/>
              <a:ext cx="336" cy="0"/>
            </a:xfrm>
            <a:prstGeom prst="line">
              <a:avLst/>
            </a:prstGeom>
            <a:noFill/>
            <a:ln w="57150">
              <a:solidFill>
                <a:srgbClr val="00B0F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B0F0"/>
                </a:solidFill>
              </a:endParaRPr>
            </a:p>
          </p:txBody>
        </p:sp>
      </p:grpSp>
      <p:sp>
        <p:nvSpPr>
          <p:cNvPr id="2" name="日期占位符 1"/>
          <p:cNvSpPr>
            <a:spLocks noGrp="1"/>
          </p:cNvSpPr>
          <p:nvPr>
            <p:ph type="dt" sz="half" idx="10"/>
          </p:nvPr>
        </p:nvSpPr>
        <p:spPr/>
        <p:txBody>
          <a:bodyPr/>
          <a:lstStyle/>
          <a:p>
            <a:pPr>
              <a:defRPr/>
            </a:pPr>
            <a:fld id="{A5A9C99F-D6FF-4061-A125-13779EAC4463}"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33</a:t>
            </a:fld>
            <a:endParaRPr lang="en-US" altLang="zh-CN"/>
          </a:p>
        </p:txBody>
      </p:sp>
      <p:sp>
        <p:nvSpPr>
          <p:cNvPr id="5" name="矩形 4"/>
          <p:cNvSpPr/>
          <p:nvPr/>
        </p:nvSpPr>
        <p:spPr>
          <a:xfrm>
            <a:off x="1084709" y="5802868"/>
            <a:ext cx="2615208" cy="369332"/>
          </a:xfrm>
          <a:prstGeom prst="rect">
            <a:avLst/>
          </a:prstGeom>
        </p:spPr>
        <p:txBody>
          <a:bodyPr wrap="square">
            <a:spAutoFit/>
          </a:bodyPr>
          <a:lstStyle/>
          <a:p>
            <a:r>
              <a:rPr lang="en-US" altLang="zh-CN" dirty="0" smtClean="0"/>
              <a:t>4 </a:t>
            </a:r>
            <a:r>
              <a:rPr lang="zh-CN" altLang="en-US" dirty="0" smtClean="0"/>
              <a:t>位二进制同步计数器</a:t>
            </a:r>
            <a:endParaRPr lang="zh-CN" altLang="en-US" dirty="0"/>
          </a:p>
        </p:txBody>
      </p:sp>
      <p:sp>
        <p:nvSpPr>
          <p:cNvPr id="6" name="矩形 5"/>
          <p:cNvSpPr/>
          <p:nvPr/>
        </p:nvSpPr>
        <p:spPr>
          <a:xfrm>
            <a:off x="5803384" y="6252647"/>
            <a:ext cx="1826141" cy="369332"/>
          </a:xfrm>
          <a:prstGeom prst="rect">
            <a:avLst/>
          </a:prstGeom>
        </p:spPr>
        <p:txBody>
          <a:bodyPr wrap="none">
            <a:spAutoFit/>
          </a:bodyPr>
          <a:lstStyle/>
          <a:p>
            <a:r>
              <a:rPr lang="en-US" altLang="zh-CN" dirty="0"/>
              <a:t>8</a:t>
            </a:r>
            <a:r>
              <a:rPr lang="zh-CN" altLang="en-US" dirty="0"/>
              <a:t>选</a:t>
            </a:r>
            <a:r>
              <a:rPr lang="en-US" altLang="zh-CN" dirty="0"/>
              <a:t>1</a:t>
            </a:r>
            <a:r>
              <a:rPr lang="zh-CN" altLang="en-US" dirty="0"/>
              <a:t>数据选择器</a:t>
            </a:r>
          </a:p>
        </p:txBody>
      </p:sp>
      <p:grpSp>
        <p:nvGrpSpPr>
          <p:cNvPr id="8" name="组合 7"/>
          <p:cNvGrpSpPr/>
          <p:nvPr/>
        </p:nvGrpSpPr>
        <p:grpSpPr>
          <a:xfrm>
            <a:off x="5148064" y="3490228"/>
            <a:ext cx="277425" cy="2529572"/>
            <a:chOff x="5391716" y="3491716"/>
            <a:chExt cx="277425" cy="2529572"/>
          </a:xfrm>
        </p:grpSpPr>
        <p:sp>
          <p:nvSpPr>
            <p:cNvPr id="7" name="TextBox 6"/>
            <p:cNvSpPr txBox="1"/>
            <p:nvPr/>
          </p:nvSpPr>
          <p:spPr>
            <a:xfrm>
              <a:off x="5405755" y="3491716"/>
              <a:ext cx="233045" cy="400110"/>
            </a:xfrm>
            <a:prstGeom prst="rect">
              <a:avLst/>
            </a:prstGeom>
            <a:noFill/>
          </p:spPr>
          <p:txBody>
            <a:bodyPr wrap="square" rtlCol="0">
              <a:spAutoFit/>
            </a:bodyPr>
            <a:lstStyle/>
            <a:p>
              <a:r>
                <a:rPr lang="en-US" altLang="zh-CN" sz="2000" dirty="0" smtClean="0">
                  <a:solidFill>
                    <a:srgbClr val="FF0000"/>
                  </a:solidFill>
                </a:rPr>
                <a:t>0</a:t>
              </a:r>
              <a:endParaRPr lang="zh-CN" altLang="en-US" sz="2000" dirty="0">
                <a:solidFill>
                  <a:srgbClr val="FF0000"/>
                </a:solidFill>
              </a:endParaRPr>
            </a:p>
          </p:txBody>
        </p:sp>
        <p:sp>
          <p:nvSpPr>
            <p:cNvPr id="103" name="TextBox 102"/>
            <p:cNvSpPr txBox="1"/>
            <p:nvPr/>
          </p:nvSpPr>
          <p:spPr>
            <a:xfrm>
              <a:off x="5419075" y="3748970"/>
              <a:ext cx="233045" cy="400110"/>
            </a:xfrm>
            <a:prstGeom prst="rect">
              <a:avLst/>
            </a:prstGeom>
            <a:noFill/>
          </p:spPr>
          <p:txBody>
            <a:bodyPr wrap="square" rtlCol="0">
              <a:spAutoFit/>
            </a:bodyPr>
            <a:lstStyle/>
            <a:p>
              <a:r>
                <a:rPr lang="en-US" altLang="zh-CN" sz="2000" dirty="0" smtClean="0">
                  <a:solidFill>
                    <a:srgbClr val="FF0000"/>
                  </a:solidFill>
                </a:rPr>
                <a:t>0</a:t>
              </a:r>
              <a:endParaRPr lang="zh-CN" altLang="en-US" sz="2000" dirty="0">
                <a:solidFill>
                  <a:srgbClr val="FF0000"/>
                </a:solidFill>
              </a:endParaRPr>
            </a:p>
          </p:txBody>
        </p:sp>
        <p:sp>
          <p:nvSpPr>
            <p:cNvPr id="104" name="TextBox 103"/>
            <p:cNvSpPr txBox="1"/>
            <p:nvPr/>
          </p:nvSpPr>
          <p:spPr>
            <a:xfrm>
              <a:off x="5436096" y="4037002"/>
              <a:ext cx="233045" cy="400110"/>
            </a:xfrm>
            <a:prstGeom prst="rect">
              <a:avLst/>
            </a:prstGeom>
            <a:noFill/>
          </p:spPr>
          <p:txBody>
            <a:bodyPr wrap="square" rtlCol="0">
              <a:spAutoFit/>
            </a:bodyPr>
            <a:lstStyle/>
            <a:p>
              <a:r>
                <a:rPr lang="en-US" altLang="zh-CN" sz="2000" dirty="0" smtClean="0">
                  <a:solidFill>
                    <a:srgbClr val="FF0000"/>
                  </a:solidFill>
                </a:rPr>
                <a:t>0</a:t>
              </a:r>
              <a:endParaRPr lang="zh-CN" altLang="en-US" sz="2000" dirty="0">
                <a:solidFill>
                  <a:srgbClr val="FF0000"/>
                </a:solidFill>
              </a:endParaRPr>
            </a:p>
          </p:txBody>
        </p:sp>
        <p:sp>
          <p:nvSpPr>
            <p:cNvPr id="105" name="TextBox 104"/>
            <p:cNvSpPr txBox="1"/>
            <p:nvPr/>
          </p:nvSpPr>
          <p:spPr>
            <a:xfrm>
              <a:off x="5419075" y="4685074"/>
              <a:ext cx="233045" cy="400110"/>
            </a:xfrm>
            <a:prstGeom prst="rect">
              <a:avLst/>
            </a:prstGeom>
            <a:noFill/>
          </p:spPr>
          <p:txBody>
            <a:bodyPr wrap="square" rtlCol="0">
              <a:spAutoFit/>
            </a:bodyPr>
            <a:lstStyle/>
            <a:p>
              <a:r>
                <a:rPr lang="en-US" altLang="zh-CN" sz="2000" dirty="0" smtClean="0">
                  <a:solidFill>
                    <a:srgbClr val="FF0000"/>
                  </a:solidFill>
                </a:rPr>
                <a:t>0</a:t>
              </a:r>
              <a:endParaRPr lang="zh-CN" altLang="en-US" sz="2000" dirty="0">
                <a:solidFill>
                  <a:srgbClr val="FF0000"/>
                </a:solidFill>
              </a:endParaRPr>
            </a:p>
          </p:txBody>
        </p:sp>
        <p:sp>
          <p:nvSpPr>
            <p:cNvPr id="106" name="TextBox 105"/>
            <p:cNvSpPr txBox="1"/>
            <p:nvPr/>
          </p:nvSpPr>
          <p:spPr>
            <a:xfrm>
              <a:off x="5391716" y="4398530"/>
              <a:ext cx="233045" cy="400110"/>
            </a:xfrm>
            <a:prstGeom prst="rect">
              <a:avLst/>
            </a:prstGeom>
            <a:noFill/>
          </p:spPr>
          <p:txBody>
            <a:bodyPr wrap="square" rtlCol="0">
              <a:spAutoFit/>
            </a:bodyPr>
            <a:lstStyle/>
            <a:p>
              <a:r>
                <a:rPr lang="en-US" altLang="zh-CN" sz="2000" dirty="0" smtClean="0">
                  <a:solidFill>
                    <a:srgbClr val="FF0000"/>
                  </a:solidFill>
                </a:rPr>
                <a:t>1</a:t>
              </a:r>
              <a:endParaRPr lang="zh-CN" altLang="en-US" sz="2000" dirty="0">
                <a:solidFill>
                  <a:srgbClr val="FF0000"/>
                </a:solidFill>
              </a:endParaRPr>
            </a:p>
          </p:txBody>
        </p:sp>
        <p:sp>
          <p:nvSpPr>
            <p:cNvPr id="107" name="TextBox 106"/>
            <p:cNvSpPr txBox="1"/>
            <p:nvPr/>
          </p:nvSpPr>
          <p:spPr>
            <a:xfrm>
              <a:off x="5419075" y="4973106"/>
              <a:ext cx="233045" cy="400110"/>
            </a:xfrm>
            <a:prstGeom prst="rect">
              <a:avLst/>
            </a:prstGeom>
            <a:noFill/>
          </p:spPr>
          <p:txBody>
            <a:bodyPr wrap="square" rtlCol="0">
              <a:spAutoFit/>
            </a:bodyPr>
            <a:lstStyle/>
            <a:p>
              <a:r>
                <a:rPr lang="en-US" altLang="zh-CN" sz="2000" dirty="0" smtClean="0">
                  <a:solidFill>
                    <a:srgbClr val="FF0000"/>
                  </a:solidFill>
                </a:rPr>
                <a:t>1</a:t>
              </a:r>
              <a:endParaRPr lang="zh-CN" altLang="en-US" sz="2000" dirty="0">
                <a:solidFill>
                  <a:srgbClr val="FF0000"/>
                </a:solidFill>
              </a:endParaRPr>
            </a:p>
          </p:txBody>
        </p:sp>
        <p:sp>
          <p:nvSpPr>
            <p:cNvPr id="108" name="TextBox 107"/>
            <p:cNvSpPr txBox="1"/>
            <p:nvPr/>
          </p:nvSpPr>
          <p:spPr>
            <a:xfrm>
              <a:off x="5419075" y="5333146"/>
              <a:ext cx="233045" cy="400110"/>
            </a:xfrm>
            <a:prstGeom prst="rect">
              <a:avLst/>
            </a:prstGeom>
            <a:noFill/>
          </p:spPr>
          <p:txBody>
            <a:bodyPr wrap="square" rtlCol="0">
              <a:spAutoFit/>
            </a:bodyPr>
            <a:lstStyle/>
            <a:p>
              <a:r>
                <a:rPr lang="en-US" altLang="zh-CN" sz="2000" dirty="0" smtClean="0">
                  <a:solidFill>
                    <a:srgbClr val="FF0000"/>
                  </a:solidFill>
                </a:rPr>
                <a:t>1</a:t>
              </a:r>
              <a:endParaRPr lang="zh-CN" altLang="en-US" sz="2000" dirty="0">
                <a:solidFill>
                  <a:srgbClr val="FF0000"/>
                </a:solidFill>
              </a:endParaRPr>
            </a:p>
          </p:txBody>
        </p:sp>
        <p:sp>
          <p:nvSpPr>
            <p:cNvPr id="109" name="TextBox 108"/>
            <p:cNvSpPr txBox="1"/>
            <p:nvPr/>
          </p:nvSpPr>
          <p:spPr>
            <a:xfrm>
              <a:off x="5436096" y="5621178"/>
              <a:ext cx="233045" cy="400110"/>
            </a:xfrm>
            <a:prstGeom prst="rect">
              <a:avLst/>
            </a:prstGeom>
            <a:noFill/>
          </p:spPr>
          <p:txBody>
            <a:bodyPr wrap="square" rtlCol="0">
              <a:spAutoFit/>
            </a:bodyPr>
            <a:lstStyle/>
            <a:p>
              <a:r>
                <a:rPr lang="en-US" altLang="zh-CN" sz="2000" dirty="0" smtClean="0">
                  <a:solidFill>
                    <a:srgbClr val="FF0000"/>
                  </a:solidFill>
                </a:rPr>
                <a:t>1</a:t>
              </a:r>
              <a:endParaRPr lang="zh-CN" altLang="en-US" sz="2000" dirty="0">
                <a:solidFill>
                  <a:srgbClr val="FF0000"/>
                </a:solidFill>
              </a:endParaRPr>
            </a:p>
          </p:txBody>
        </p:sp>
      </p:grpSp>
      <mc:AlternateContent xmlns:mc="http://schemas.openxmlformats.org/markup-compatibility/2006" xmlns:a14="http://schemas.microsoft.com/office/drawing/2010/main">
        <mc:Choice Requires="a14">
          <p:sp>
            <p:nvSpPr>
              <p:cNvPr id="111" name="矩形 110"/>
              <p:cNvSpPr/>
              <p:nvPr/>
            </p:nvSpPr>
            <p:spPr>
              <a:xfrm>
                <a:off x="7442975" y="4466741"/>
                <a:ext cx="1446631" cy="923330"/>
              </a:xfrm>
              <a:prstGeom prst="rect">
                <a:avLst/>
              </a:prstGeom>
            </p:spPr>
            <p:txBody>
              <a:bodyPr wrap="square">
                <a:spAutoFit/>
              </a:bodyPr>
              <a:lstStyle/>
              <a:p>
                <a:r>
                  <a:rPr lang="zh-CN" altLang="en-US" dirty="0" smtClean="0">
                    <a:solidFill>
                      <a:srgbClr val="FF0000"/>
                    </a:solidFill>
                  </a:rPr>
                  <a:t>如果使用</a:t>
                </a:r>
                <a14:m>
                  <m:oMath xmlns:m="http://schemas.openxmlformats.org/officeDocument/2006/math">
                    <m:acc>
                      <m:accPr>
                        <m:chr m:val="̅"/>
                        <m:ctrlPr>
                          <a:rPr lang="zh-CN" altLang="en-US" i="1" smtClean="0">
                            <a:solidFill>
                              <a:srgbClr val="FF0000"/>
                            </a:solidFill>
                            <a:latin typeface="Cambria Math" panose="02040503050406030204" pitchFamily="18" charset="0"/>
                          </a:rPr>
                        </m:ctrlPr>
                      </m:accPr>
                      <m:e>
                        <m:r>
                          <a:rPr lang="en-US" altLang="zh-CN" b="0" i="1" smtClean="0">
                            <a:solidFill>
                              <a:srgbClr val="FF0000"/>
                            </a:solidFill>
                            <a:latin typeface="Cambria Math" panose="02040503050406030204" pitchFamily="18" charset="0"/>
                          </a:rPr>
                          <m:t>𝑌</m:t>
                        </m:r>
                      </m:e>
                    </m:acc>
                  </m:oMath>
                </a14:m>
                <a:r>
                  <a:rPr lang="zh-CN" altLang="en-US" dirty="0" smtClean="0">
                    <a:solidFill>
                      <a:srgbClr val="FF0000"/>
                    </a:solidFill>
                  </a:rPr>
                  <a:t>输出，则</a:t>
                </a:r>
                <a:r>
                  <a:rPr lang="en-US" altLang="zh-CN" dirty="0" smtClean="0">
                    <a:solidFill>
                      <a:srgbClr val="FF0000"/>
                    </a:solidFill>
                  </a:rPr>
                  <a:t>·</a:t>
                </a:r>
                <a:r>
                  <a:rPr lang="zh-CN" altLang="en-US" dirty="0" smtClean="0">
                    <a:solidFill>
                      <a:srgbClr val="FF0000"/>
                    </a:solidFill>
                  </a:rPr>
                  <a:t>初值赋为？</a:t>
                </a:r>
                <a:endParaRPr lang="zh-CN" altLang="en-US" dirty="0">
                  <a:solidFill>
                    <a:srgbClr val="FF0000"/>
                  </a:solidFill>
                </a:endParaRPr>
              </a:p>
            </p:txBody>
          </p:sp>
        </mc:Choice>
        <mc:Fallback xmlns="">
          <p:sp>
            <p:nvSpPr>
              <p:cNvPr id="111" name="矩形 110"/>
              <p:cNvSpPr>
                <a:spLocks noRot="1" noChangeAspect="1" noMove="1" noResize="1" noEditPoints="1" noAdjustHandles="1" noChangeArrowheads="1" noChangeShapeType="1" noTextEdit="1"/>
              </p:cNvSpPr>
              <p:nvPr/>
            </p:nvSpPr>
            <p:spPr>
              <a:xfrm>
                <a:off x="7442975" y="4466741"/>
                <a:ext cx="1446631" cy="923330"/>
              </a:xfrm>
              <a:prstGeom prst="rect">
                <a:avLst/>
              </a:prstGeom>
              <a:blipFill rotWithShape="0">
                <a:blip r:embed="rId3"/>
                <a:stretch>
                  <a:fillRect l="-3797" t="-5298" r="-2954" b="-8609"/>
                </a:stretch>
              </a:blipFill>
            </p:spPr>
            <p:txBody>
              <a:bodyPr/>
              <a:lstStyle/>
              <a:p>
                <a:r>
                  <a:rPr lang="zh-CN" altLang="en-US">
                    <a:noFill/>
                  </a:rPr>
                  <a:t> </a:t>
                </a:r>
              </a:p>
            </p:txBody>
          </p:sp>
        </mc:Fallback>
      </mc:AlternateContent>
      <p:sp>
        <p:nvSpPr>
          <p:cNvPr id="88" name="矩形 87"/>
          <p:cNvSpPr/>
          <p:nvPr/>
        </p:nvSpPr>
        <p:spPr>
          <a:xfrm>
            <a:off x="5897144" y="1147127"/>
            <a:ext cx="3139352" cy="646331"/>
          </a:xfrm>
          <a:prstGeom prst="rect">
            <a:avLst/>
          </a:prstGeom>
        </p:spPr>
        <p:txBody>
          <a:bodyPr wrap="square">
            <a:spAutoFit/>
          </a:bodyPr>
          <a:lstStyle/>
          <a:p>
            <a:r>
              <a:rPr lang="zh-CN" altLang="en-US" dirty="0" smtClean="0">
                <a:solidFill>
                  <a:srgbClr val="FF0000"/>
                </a:solidFill>
              </a:rPr>
              <a:t>序列信号改为</a:t>
            </a:r>
            <a:r>
              <a:rPr lang="en-US" altLang="zh-CN" dirty="0" smtClean="0">
                <a:solidFill>
                  <a:srgbClr val="FF0000"/>
                </a:solidFill>
              </a:rPr>
              <a:t>12</a:t>
            </a:r>
            <a:r>
              <a:rPr lang="zh-CN" altLang="en-US" dirty="0" smtClean="0">
                <a:solidFill>
                  <a:srgbClr val="FF0000"/>
                </a:solidFill>
              </a:rPr>
              <a:t>位，</a:t>
            </a:r>
            <a:r>
              <a:rPr lang="en-US" altLang="zh-CN" dirty="0" smtClean="0">
                <a:solidFill>
                  <a:srgbClr val="FF0000"/>
                </a:solidFill>
              </a:rPr>
              <a:t>000101110110</a:t>
            </a:r>
            <a:r>
              <a:rPr lang="zh-CN" altLang="en-US" dirty="0" smtClean="0">
                <a:solidFill>
                  <a:srgbClr val="FF0000"/>
                </a:solidFill>
              </a:rPr>
              <a:t>。如何处理？</a:t>
            </a:r>
            <a:endParaRPr lang="zh-CN" altLang="en-US" dirty="0">
              <a:solidFill>
                <a:srgbClr val="FF0000"/>
              </a:solidFill>
            </a:endParaRPr>
          </a:p>
        </p:txBody>
      </p:sp>
    </p:spTree>
    <p:extLst>
      <p:ext uri="{BB962C8B-B14F-4D97-AF65-F5344CB8AC3E}">
        <p14:creationId xmlns:p14="http://schemas.microsoft.com/office/powerpoint/2010/main" val="14617518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7331"/>
                                        </p:tgtEl>
                                        <p:attrNameLst>
                                          <p:attrName>style.visibility</p:attrName>
                                        </p:attrNameLst>
                                      </p:cBhvr>
                                      <p:to>
                                        <p:strVal val="visible"/>
                                      </p:to>
                                    </p:set>
                                    <p:animEffect transition="in" filter="blinds(horizontal)">
                                      <p:cBhvr>
                                        <p:cTn id="7" dur="500"/>
                                        <p:tgtEl>
                                          <p:spTgt spid="22733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nodeType="clickEffect">
                                  <p:stCondLst>
                                    <p:cond delay="0"/>
                                  </p:stCondLst>
                                  <p:childTnLst>
                                    <p:set>
                                      <p:cBhvr>
                                        <p:cTn id="13" dur="1" fill="hold">
                                          <p:stCondLst>
                                            <p:cond delay="0"/>
                                          </p:stCondLst>
                                        </p:cTn>
                                        <p:tgtEl>
                                          <p:spTgt spid="227389"/>
                                        </p:tgtEl>
                                        <p:attrNameLst>
                                          <p:attrName>style.visibility</p:attrName>
                                        </p:attrNameLst>
                                      </p:cBhvr>
                                      <p:to>
                                        <p:strVal val="visible"/>
                                      </p:to>
                                    </p:set>
                                    <p:animEffect transition="in" filter="blinds(horizontal)">
                                      <p:cBhvr>
                                        <p:cTn id="14" dur="500"/>
                                        <p:tgtEl>
                                          <p:spTgt spid="22738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227413"/>
                                        </p:tgtEl>
                                        <p:attrNameLst>
                                          <p:attrName>style.visibility</p:attrName>
                                        </p:attrNameLst>
                                      </p:cBhvr>
                                      <p:to>
                                        <p:strVal val="visible"/>
                                      </p:to>
                                    </p:set>
                                    <p:animEffect transition="in" filter="wipe(left)">
                                      <p:cBhvr>
                                        <p:cTn id="19" dur="500"/>
                                        <p:tgtEl>
                                          <p:spTgt spid="22741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227354"/>
                                        </p:tgtEl>
                                        <p:attrNameLst>
                                          <p:attrName>style.visibility</p:attrName>
                                        </p:attrNameLst>
                                      </p:cBhvr>
                                      <p:to>
                                        <p:strVal val="visible"/>
                                      </p:to>
                                    </p:set>
                                    <p:animEffect transition="in" filter="blinds(horizontal)">
                                      <p:cBhvr>
                                        <p:cTn id="24" dur="500"/>
                                        <p:tgtEl>
                                          <p:spTgt spid="227354"/>
                                        </p:tgtEl>
                                      </p:cBhvr>
                                    </p:animEffec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27422"/>
                                        </p:tgtEl>
                                        <p:attrNameLst>
                                          <p:attrName>style.visibility</p:attrName>
                                        </p:attrNameLst>
                                      </p:cBhvr>
                                      <p:to>
                                        <p:strVal val="visible"/>
                                      </p:to>
                                    </p:set>
                                    <p:animEffect transition="in" filter="blinds(horizontal)">
                                      <p:cBhvr>
                                        <p:cTn id="31" dur="500"/>
                                        <p:tgtEl>
                                          <p:spTgt spid="22742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1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11" grpId="0"/>
      <p:bldP spid="8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Text Box 2"/>
          <p:cNvSpPr txBox="1">
            <a:spLocks noChangeArrowheads="1"/>
          </p:cNvSpPr>
          <p:nvPr/>
        </p:nvSpPr>
        <p:spPr bwMode="auto">
          <a:xfrm>
            <a:off x="1339850" y="381000"/>
            <a:ext cx="6280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chemeClr val="tx2"/>
                </a:solidFill>
                <a:latin typeface="Tahoma" pitchFamily="34" charset="0"/>
                <a:ea typeface="华文新魏" pitchFamily="2" charset="-122"/>
              </a:rPr>
              <a:t>用移位寄存器构成</a:t>
            </a:r>
            <a:r>
              <a:rPr lang="zh-CN" altLang="en-US" sz="3200" b="1">
                <a:solidFill>
                  <a:schemeClr val="tx2"/>
                </a:solidFill>
                <a:latin typeface="华文新魏" pitchFamily="2" charset="-122"/>
                <a:ea typeface="华文新魏" pitchFamily="2" charset="-122"/>
              </a:rPr>
              <a:t>序列信号发生器</a:t>
            </a:r>
          </a:p>
        </p:txBody>
      </p:sp>
      <p:sp>
        <p:nvSpPr>
          <p:cNvPr id="228355" name="Text Box 3"/>
          <p:cNvSpPr txBox="1">
            <a:spLocks noChangeArrowheads="1"/>
          </p:cNvSpPr>
          <p:nvPr/>
        </p:nvSpPr>
        <p:spPr bwMode="auto">
          <a:xfrm>
            <a:off x="343622" y="1124744"/>
            <a:ext cx="86208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latin typeface="Tahoma" pitchFamily="34" charset="0"/>
                <a:ea typeface="黑体" pitchFamily="2" charset="-122"/>
              </a:rPr>
              <a:t>例：产生一个8位的序列信号 </a:t>
            </a:r>
            <a:r>
              <a:rPr lang="zh-CN" altLang="en-US" sz="2400" b="1" dirty="0" smtClean="0">
                <a:latin typeface="Tahoma" pitchFamily="34" charset="0"/>
                <a:ea typeface="黑体" pitchFamily="2" charset="-122"/>
              </a:rPr>
              <a:t>“00010111”</a:t>
            </a:r>
            <a:endParaRPr lang="zh-CN" altLang="en-US" sz="2400" b="1" dirty="0">
              <a:latin typeface="Tahoma" pitchFamily="34" charset="0"/>
              <a:ea typeface="黑体" pitchFamily="2" charset="-122"/>
            </a:endParaRPr>
          </a:p>
        </p:txBody>
      </p:sp>
      <p:sp>
        <p:nvSpPr>
          <p:cNvPr id="228356" name="Text Box 4"/>
          <p:cNvSpPr txBox="1">
            <a:spLocks noChangeArrowheads="1"/>
          </p:cNvSpPr>
          <p:nvPr/>
        </p:nvSpPr>
        <p:spPr bwMode="auto">
          <a:xfrm>
            <a:off x="2365375" y="3190324"/>
            <a:ext cx="38023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ahoma" pitchFamily="34" charset="0"/>
              </a:rPr>
              <a:t>1</a:t>
            </a:r>
          </a:p>
          <a:p>
            <a:r>
              <a:rPr lang="zh-CN" altLang="en-US" sz="2400" b="1">
                <a:latin typeface="Tahoma" pitchFamily="34" charset="0"/>
              </a:rPr>
              <a:t>0</a:t>
            </a:r>
          </a:p>
          <a:p>
            <a:r>
              <a:rPr lang="zh-CN" altLang="en-US" sz="2400" b="1">
                <a:latin typeface="Tahoma" pitchFamily="34" charset="0"/>
              </a:rPr>
              <a:t>1</a:t>
            </a:r>
          </a:p>
          <a:p>
            <a:r>
              <a:rPr lang="zh-CN" altLang="en-US" sz="2400" b="1">
                <a:latin typeface="Tahoma" pitchFamily="34" charset="0"/>
              </a:rPr>
              <a:t>1</a:t>
            </a:r>
          </a:p>
          <a:p>
            <a:r>
              <a:rPr lang="zh-CN" altLang="en-US" sz="2400" b="1">
                <a:latin typeface="Tahoma" pitchFamily="34" charset="0"/>
              </a:rPr>
              <a:t>1</a:t>
            </a:r>
          </a:p>
          <a:p>
            <a:r>
              <a:rPr lang="zh-CN" altLang="en-US" sz="2400" b="1">
                <a:latin typeface="Tahoma" pitchFamily="34" charset="0"/>
              </a:rPr>
              <a:t>0</a:t>
            </a:r>
          </a:p>
          <a:p>
            <a:r>
              <a:rPr lang="zh-CN" altLang="en-US" sz="2400" b="1">
                <a:latin typeface="Tahoma" pitchFamily="34" charset="0"/>
              </a:rPr>
              <a:t>0</a:t>
            </a:r>
          </a:p>
          <a:p>
            <a:r>
              <a:rPr lang="zh-CN" altLang="en-US" sz="2400" b="1">
                <a:latin typeface="Tahoma" pitchFamily="34" charset="0"/>
              </a:rPr>
              <a:t>0</a:t>
            </a:r>
          </a:p>
        </p:txBody>
      </p:sp>
      <p:grpSp>
        <p:nvGrpSpPr>
          <p:cNvPr id="228357" name="Group 5"/>
          <p:cNvGrpSpPr>
            <a:grpSpLocks/>
          </p:cNvGrpSpPr>
          <p:nvPr/>
        </p:nvGrpSpPr>
        <p:grpSpPr bwMode="auto">
          <a:xfrm>
            <a:off x="990600" y="2636287"/>
            <a:ext cx="2024063" cy="3598863"/>
            <a:chOff x="720" y="1525"/>
            <a:chExt cx="1275" cy="2267"/>
          </a:xfrm>
        </p:grpSpPr>
        <p:sp>
          <p:nvSpPr>
            <p:cNvPr id="228358" name="Text Box 6"/>
            <p:cNvSpPr txBox="1">
              <a:spLocks noChangeArrowheads="1"/>
            </p:cNvSpPr>
            <p:nvPr/>
          </p:nvSpPr>
          <p:spPr bwMode="auto">
            <a:xfrm>
              <a:off x="720" y="1536"/>
              <a:ext cx="8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latin typeface="Tahoma" pitchFamily="34" charset="0"/>
                </a:rPr>
                <a:t>Q</a:t>
              </a:r>
              <a:r>
                <a:rPr lang="en-US" altLang="zh-CN" sz="2400" b="1" baseline="-25000" dirty="0">
                  <a:latin typeface="Tahoma" pitchFamily="34" charset="0"/>
                </a:rPr>
                <a:t>2</a:t>
              </a:r>
              <a:r>
                <a:rPr lang="en-US" altLang="zh-CN" sz="2400" b="1" dirty="0">
                  <a:latin typeface="Tahoma" pitchFamily="34" charset="0"/>
                </a:rPr>
                <a:t>Q</a:t>
              </a:r>
              <a:r>
                <a:rPr lang="en-US" altLang="zh-CN" sz="2400" b="1" baseline="-25000" dirty="0">
                  <a:latin typeface="Tahoma" pitchFamily="34" charset="0"/>
                </a:rPr>
                <a:t>1</a:t>
              </a:r>
              <a:r>
                <a:rPr lang="en-US" altLang="zh-CN" sz="2400" b="1" dirty="0">
                  <a:latin typeface="Tahoma" pitchFamily="34" charset="0"/>
                </a:rPr>
                <a:t>Q</a:t>
              </a:r>
              <a:r>
                <a:rPr lang="en-US" altLang="zh-CN" sz="2400" b="1" baseline="-25000" dirty="0">
                  <a:latin typeface="Tahoma" pitchFamily="34" charset="0"/>
                </a:rPr>
                <a:t>0</a:t>
              </a:r>
            </a:p>
          </p:txBody>
        </p:sp>
        <p:sp>
          <p:nvSpPr>
            <p:cNvPr id="228359" name="Text Box 7"/>
            <p:cNvSpPr txBox="1">
              <a:spLocks noChangeArrowheads="1"/>
            </p:cNvSpPr>
            <p:nvPr/>
          </p:nvSpPr>
          <p:spPr bwMode="auto">
            <a:xfrm>
              <a:off x="782" y="1872"/>
              <a:ext cx="71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latin typeface="Tahoma" pitchFamily="34" charset="0"/>
                </a:rPr>
                <a:t>0  0  </a:t>
              </a:r>
              <a:r>
                <a:rPr lang="zh-CN" altLang="en-US" sz="2400" b="1" dirty="0" smtClean="0">
                  <a:latin typeface="Tahoma" pitchFamily="34" charset="0"/>
                </a:rPr>
                <a:t>0</a:t>
              </a:r>
              <a:endParaRPr lang="zh-CN" altLang="en-US" sz="2400" b="1" dirty="0">
                <a:latin typeface="Tahoma" pitchFamily="34" charset="0"/>
              </a:endParaRPr>
            </a:p>
          </p:txBody>
        </p:sp>
        <p:sp>
          <p:nvSpPr>
            <p:cNvPr id="228360" name="Line 8"/>
            <p:cNvSpPr>
              <a:spLocks noChangeShapeType="1"/>
            </p:cNvSpPr>
            <p:nvPr/>
          </p:nvSpPr>
          <p:spPr bwMode="auto">
            <a:xfrm>
              <a:off x="768" y="1872"/>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8361" name="Line 9"/>
            <p:cNvSpPr>
              <a:spLocks noChangeShapeType="1"/>
            </p:cNvSpPr>
            <p:nvPr/>
          </p:nvSpPr>
          <p:spPr bwMode="auto">
            <a:xfrm flipH="1">
              <a:off x="1526" y="1536"/>
              <a:ext cx="10" cy="225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8362" name="Text Box 10"/>
            <p:cNvSpPr txBox="1">
              <a:spLocks noChangeArrowheads="1"/>
            </p:cNvSpPr>
            <p:nvPr/>
          </p:nvSpPr>
          <p:spPr bwMode="auto">
            <a:xfrm>
              <a:off x="1524" y="1525"/>
              <a:ext cx="47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smtClean="0">
                  <a:latin typeface="Tahoma" pitchFamily="34" charset="0"/>
                </a:rPr>
                <a:t>LIN</a:t>
              </a:r>
              <a:endParaRPr lang="en-US" altLang="zh-CN" sz="2400" b="1" baseline="-25000" dirty="0">
                <a:latin typeface="Tahoma" pitchFamily="34" charset="0"/>
              </a:endParaRPr>
            </a:p>
          </p:txBody>
        </p:sp>
        <p:sp>
          <p:nvSpPr>
            <p:cNvPr id="228363" name="Line 11"/>
            <p:cNvSpPr>
              <a:spLocks noChangeShapeType="1"/>
            </p:cNvSpPr>
            <p:nvPr/>
          </p:nvSpPr>
          <p:spPr bwMode="auto">
            <a:xfrm>
              <a:off x="768" y="3792"/>
              <a:ext cx="1152"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8364" name="Line 12"/>
            <p:cNvSpPr>
              <a:spLocks noChangeShapeType="1"/>
            </p:cNvSpPr>
            <p:nvPr/>
          </p:nvSpPr>
          <p:spPr bwMode="auto">
            <a:xfrm>
              <a:off x="768" y="1536"/>
              <a:ext cx="1152" cy="0"/>
            </a:xfrm>
            <a:prstGeom prst="line">
              <a:avLst/>
            </a:prstGeom>
            <a:noFill/>
            <a:ln w="57150" cmpd="thickThin">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8365" name="Group 13"/>
          <p:cNvGrpSpPr>
            <a:grpSpLocks/>
          </p:cNvGrpSpPr>
          <p:nvPr/>
        </p:nvGrpSpPr>
        <p:grpSpPr bwMode="auto">
          <a:xfrm>
            <a:off x="3408363" y="2566863"/>
            <a:ext cx="3735388" cy="2247900"/>
            <a:chOff x="2147" y="1704"/>
            <a:chExt cx="2353" cy="1416"/>
          </a:xfrm>
        </p:grpSpPr>
        <p:grpSp>
          <p:nvGrpSpPr>
            <p:cNvPr id="228366" name="Group 14"/>
            <p:cNvGrpSpPr>
              <a:grpSpLocks/>
            </p:cNvGrpSpPr>
            <p:nvPr/>
          </p:nvGrpSpPr>
          <p:grpSpPr bwMode="auto">
            <a:xfrm>
              <a:off x="2532" y="1824"/>
              <a:ext cx="1968" cy="1296"/>
              <a:chOff x="3264" y="1584"/>
              <a:chExt cx="1968" cy="1296"/>
            </a:xfrm>
          </p:grpSpPr>
          <p:grpSp>
            <p:nvGrpSpPr>
              <p:cNvPr id="228367" name="Group 15"/>
              <p:cNvGrpSpPr>
                <a:grpSpLocks/>
              </p:cNvGrpSpPr>
              <p:nvPr/>
            </p:nvGrpSpPr>
            <p:grpSpPr bwMode="auto">
              <a:xfrm>
                <a:off x="3360" y="1776"/>
                <a:ext cx="1872" cy="1104"/>
                <a:chOff x="3360" y="1776"/>
                <a:chExt cx="1872" cy="1104"/>
              </a:xfrm>
            </p:grpSpPr>
            <p:sp>
              <p:nvSpPr>
                <p:cNvPr id="228368" name="Rectangle 16"/>
                <p:cNvSpPr>
                  <a:spLocks noChangeArrowheads="1"/>
                </p:cNvSpPr>
                <p:nvPr/>
              </p:nvSpPr>
              <p:spPr bwMode="auto">
                <a:xfrm>
                  <a:off x="3696" y="2112"/>
                  <a:ext cx="1536" cy="76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8369" name="Line 17"/>
                <p:cNvSpPr>
                  <a:spLocks noChangeShapeType="1"/>
                </p:cNvSpPr>
                <p:nvPr/>
              </p:nvSpPr>
              <p:spPr bwMode="auto">
                <a:xfrm>
                  <a:off x="3696" y="2496"/>
                  <a:ext cx="153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8370" name="Line 18"/>
                <p:cNvSpPr>
                  <a:spLocks noChangeShapeType="1"/>
                </p:cNvSpPr>
                <p:nvPr/>
              </p:nvSpPr>
              <p:spPr bwMode="auto">
                <a:xfrm>
                  <a:off x="4080" y="2112"/>
                  <a:ext cx="0" cy="7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8371" name="Line 19"/>
                <p:cNvSpPr>
                  <a:spLocks noChangeShapeType="1"/>
                </p:cNvSpPr>
                <p:nvPr/>
              </p:nvSpPr>
              <p:spPr bwMode="auto">
                <a:xfrm>
                  <a:off x="4464" y="2112"/>
                  <a:ext cx="0" cy="7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8372" name="Line 20"/>
                <p:cNvSpPr>
                  <a:spLocks noChangeShapeType="1"/>
                </p:cNvSpPr>
                <p:nvPr/>
              </p:nvSpPr>
              <p:spPr bwMode="auto">
                <a:xfrm>
                  <a:off x="4848" y="2112"/>
                  <a:ext cx="0" cy="7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8373" name="Line 21"/>
                <p:cNvSpPr>
                  <a:spLocks noChangeShapeType="1"/>
                </p:cNvSpPr>
                <p:nvPr/>
              </p:nvSpPr>
              <p:spPr bwMode="auto">
                <a:xfrm flipH="1" flipV="1">
                  <a:off x="3360" y="1776"/>
                  <a:ext cx="336" cy="3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228374" name="Text Box 22"/>
              <p:cNvSpPr txBox="1">
                <a:spLocks noChangeArrowheads="1"/>
              </p:cNvSpPr>
              <p:nvPr/>
            </p:nvSpPr>
            <p:spPr bwMode="auto">
              <a:xfrm>
                <a:off x="3264" y="1872"/>
                <a:ext cx="3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Tahoma" pitchFamily="34" charset="0"/>
                  </a:rPr>
                  <a:t>Q</a:t>
                </a:r>
                <a:r>
                  <a:rPr lang="en-US" altLang="zh-CN" b="1" baseline="-25000">
                    <a:latin typeface="Tahoma" pitchFamily="34" charset="0"/>
                  </a:rPr>
                  <a:t>2</a:t>
                </a:r>
              </a:p>
            </p:txBody>
          </p:sp>
          <p:sp>
            <p:nvSpPr>
              <p:cNvPr id="228375" name="Text Box 23"/>
              <p:cNvSpPr txBox="1">
                <a:spLocks noChangeArrowheads="1"/>
              </p:cNvSpPr>
              <p:nvPr/>
            </p:nvSpPr>
            <p:spPr bwMode="auto">
              <a:xfrm>
                <a:off x="3408" y="158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Tahoma" pitchFamily="34" charset="0"/>
                  </a:rPr>
                  <a:t>Q</a:t>
                </a:r>
                <a:r>
                  <a:rPr lang="en-US" altLang="zh-CN" b="1" baseline="-25000">
                    <a:latin typeface="Tahoma" pitchFamily="34" charset="0"/>
                  </a:rPr>
                  <a:t>1</a:t>
                </a:r>
                <a:r>
                  <a:rPr lang="en-US" altLang="zh-CN" b="1">
                    <a:latin typeface="Tahoma" pitchFamily="34" charset="0"/>
                  </a:rPr>
                  <a:t>Q</a:t>
                </a:r>
                <a:r>
                  <a:rPr lang="en-US" altLang="zh-CN" b="1" baseline="-25000">
                    <a:latin typeface="Tahoma" pitchFamily="34" charset="0"/>
                  </a:rPr>
                  <a:t>0</a:t>
                </a:r>
              </a:p>
            </p:txBody>
          </p:sp>
          <p:sp>
            <p:nvSpPr>
              <p:cNvPr id="228376" name="Text Box 24"/>
              <p:cNvSpPr txBox="1">
                <a:spLocks noChangeArrowheads="1"/>
              </p:cNvSpPr>
              <p:nvPr/>
            </p:nvSpPr>
            <p:spPr bwMode="auto">
              <a:xfrm>
                <a:off x="3456" y="2084"/>
                <a:ext cx="240"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sz="2400" b="1">
                    <a:solidFill>
                      <a:schemeClr val="tx2"/>
                    </a:solidFill>
                    <a:latin typeface="Tahoma" pitchFamily="34" charset="0"/>
                  </a:rPr>
                  <a:t>0</a:t>
                </a:r>
              </a:p>
              <a:p>
                <a:pPr>
                  <a:lnSpc>
                    <a:spcPct val="150000"/>
                  </a:lnSpc>
                </a:pPr>
                <a:r>
                  <a:rPr lang="zh-CN" altLang="en-US" sz="2400" b="1">
                    <a:solidFill>
                      <a:schemeClr val="tx2"/>
                    </a:solidFill>
                    <a:latin typeface="Tahoma" pitchFamily="34" charset="0"/>
                  </a:rPr>
                  <a:t>1</a:t>
                </a:r>
              </a:p>
            </p:txBody>
          </p:sp>
          <p:sp>
            <p:nvSpPr>
              <p:cNvPr id="228377" name="Text Box 25"/>
              <p:cNvSpPr txBox="1">
                <a:spLocks noChangeArrowheads="1"/>
              </p:cNvSpPr>
              <p:nvPr/>
            </p:nvSpPr>
            <p:spPr bwMode="auto">
              <a:xfrm>
                <a:off x="3706" y="1824"/>
                <a:ext cx="3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chemeClr val="tx2"/>
                    </a:solidFill>
                    <a:latin typeface="Tahoma" pitchFamily="34" charset="0"/>
                  </a:rPr>
                  <a:t>00</a:t>
                </a:r>
              </a:p>
            </p:txBody>
          </p:sp>
          <p:sp>
            <p:nvSpPr>
              <p:cNvPr id="228378" name="Text Box 26"/>
              <p:cNvSpPr txBox="1">
                <a:spLocks noChangeArrowheads="1"/>
              </p:cNvSpPr>
              <p:nvPr/>
            </p:nvSpPr>
            <p:spPr bwMode="auto">
              <a:xfrm>
                <a:off x="4128" y="1824"/>
                <a:ext cx="3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chemeClr val="tx2"/>
                    </a:solidFill>
                    <a:latin typeface="Tahoma" pitchFamily="34" charset="0"/>
                  </a:rPr>
                  <a:t>01</a:t>
                </a:r>
              </a:p>
            </p:txBody>
          </p:sp>
          <p:sp>
            <p:nvSpPr>
              <p:cNvPr id="228379" name="Text Box 27"/>
              <p:cNvSpPr txBox="1">
                <a:spLocks noChangeArrowheads="1"/>
              </p:cNvSpPr>
              <p:nvPr/>
            </p:nvSpPr>
            <p:spPr bwMode="auto">
              <a:xfrm>
                <a:off x="4512" y="1824"/>
                <a:ext cx="3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tx2"/>
                    </a:solidFill>
                    <a:latin typeface="Tahoma" pitchFamily="34" charset="0"/>
                  </a:rPr>
                  <a:t>11</a:t>
                </a:r>
              </a:p>
            </p:txBody>
          </p:sp>
          <p:sp>
            <p:nvSpPr>
              <p:cNvPr id="228380" name="Text Box 28"/>
              <p:cNvSpPr txBox="1">
                <a:spLocks noChangeArrowheads="1"/>
              </p:cNvSpPr>
              <p:nvPr/>
            </p:nvSpPr>
            <p:spPr bwMode="auto">
              <a:xfrm>
                <a:off x="4896" y="1824"/>
                <a:ext cx="3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chemeClr val="tx2"/>
                    </a:solidFill>
                    <a:latin typeface="Tahoma" pitchFamily="34" charset="0"/>
                  </a:rPr>
                  <a:t>10</a:t>
                </a:r>
              </a:p>
            </p:txBody>
          </p:sp>
        </p:grpSp>
        <p:sp>
          <p:nvSpPr>
            <p:cNvPr id="228381" name="Text Box 29"/>
            <p:cNvSpPr txBox="1">
              <a:spLocks noChangeArrowheads="1"/>
            </p:cNvSpPr>
            <p:nvPr/>
          </p:nvSpPr>
          <p:spPr bwMode="auto">
            <a:xfrm>
              <a:off x="2147" y="1704"/>
              <a:ext cx="52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smtClean="0">
                  <a:solidFill>
                    <a:srgbClr val="0070C0"/>
                  </a:solidFill>
                  <a:latin typeface="Tahoma" pitchFamily="34" charset="0"/>
                </a:rPr>
                <a:t>LIN</a:t>
              </a:r>
              <a:endParaRPr lang="en-US" altLang="zh-CN" sz="2800" b="1" baseline="-25000" dirty="0">
                <a:solidFill>
                  <a:srgbClr val="0070C0"/>
                </a:solidFill>
                <a:latin typeface="Tahoma" pitchFamily="34" charset="0"/>
              </a:endParaRPr>
            </a:p>
          </p:txBody>
        </p:sp>
      </p:grpSp>
      <p:grpSp>
        <p:nvGrpSpPr>
          <p:cNvPr id="228382" name="Group 30"/>
          <p:cNvGrpSpPr>
            <a:grpSpLocks/>
          </p:cNvGrpSpPr>
          <p:nvPr/>
        </p:nvGrpSpPr>
        <p:grpSpPr bwMode="auto">
          <a:xfrm>
            <a:off x="4800600" y="3671763"/>
            <a:ext cx="2251075" cy="1066800"/>
            <a:chOff x="3024" y="2376"/>
            <a:chExt cx="1418" cy="672"/>
          </a:xfrm>
        </p:grpSpPr>
        <p:sp>
          <p:nvSpPr>
            <p:cNvPr id="228383" name="Text Box 31"/>
            <p:cNvSpPr txBox="1">
              <a:spLocks noChangeArrowheads="1"/>
            </p:cNvSpPr>
            <p:nvPr/>
          </p:nvSpPr>
          <p:spPr bwMode="auto">
            <a:xfrm>
              <a:off x="3415" y="2376"/>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Tahoma" pitchFamily="34" charset="0"/>
                </a:rPr>
                <a:t>0</a:t>
              </a:r>
            </a:p>
          </p:txBody>
        </p:sp>
        <p:sp>
          <p:nvSpPr>
            <p:cNvPr id="228384" name="Text Box 32"/>
            <p:cNvSpPr txBox="1">
              <a:spLocks noChangeArrowheads="1"/>
            </p:cNvSpPr>
            <p:nvPr/>
          </p:nvSpPr>
          <p:spPr bwMode="auto">
            <a:xfrm>
              <a:off x="3799" y="2376"/>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Tahoma" pitchFamily="34" charset="0"/>
                </a:rPr>
                <a:t>1</a:t>
              </a:r>
            </a:p>
          </p:txBody>
        </p:sp>
        <p:sp>
          <p:nvSpPr>
            <p:cNvPr id="228385" name="Text Box 33"/>
            <p:cNvSpPr txBox="1">
              <a:spLocks noChangeArrowheads="1"/>
            </p:cNvSpPr>
            <p:nvPr/>
          </p:nvSpPr>
          <p:spPr bwMode="auto">
            <a:xfrm>
              <a:off x="4183" y="2376"/>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Tahoma" pitchFamily="34" charset="0"/>
                </a:rPr>
                <a:t>1</a:t>
              </a:r>
            </a:p>
          </p:txBody>
        </p:sp>
        <p:sp>
          <p:nvSpPr>
            <p:cNvPr id="228386" name="Text Box 34"/>
            <p:cNvSpPr txBox="1">
              <a:spLocks noChangeArrowheads="1"/>
            </p:cNvSpPr>
            <p:nvPr/>
          </p:nvSpPr>
          <p:spPr bwMode="auto">
            <a:xfrm>
              <a:off x="3031" y="2760"/>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Tahoma" pitchFamily="34" charset="0"/>
                </a:rPr>
                <a:t>0</a:t>
              </a:r>
            </a:p>
          </p:txBody>
        </p:sp>
        <p:sp>
          <p:nvSpPr>
            <p:cNvPr id="228387" name="Text Box 35"/>
            <p:cNvSpPr txBox="1">
              <a:spLocks noChangeArrowheads="1"/>
            </p:cNvSpPr>
            <p:nvPr/>
          </p:nvSpPr>
          <p:spPr bwMode="auto">
            <a:xfrm>
              <a:off x="3415" y="2760"/>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Tahoma" pitchFamily="34" charset="0"/>
                </a:rPr>
                <a:t>1</a:t>
              </a:r>
            </a:p>
          </p:txBody>
        </p:sp>
        <p:sp>
          <p:nvSpPr>
            <p:cNvPr id="228388" name="Text Box 36"/>
            <p:cNvSpPr txBox="1">
              <a:spLocks noChangeArrowheads="1"/>
            </p:cNvSpPr>
            <p:nvPr/>
          </p:nvSpPr>
          <p:spPr bwMode="auto">
            <a:xfrm>
              <a:off x="3811" y="2754"/>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Tahoma" pitchFamily="34" charset="0"/>
                  <a:sym typeface="Wingdings 2" pitchFamily="18" charset="2"/>
                </a:rPr>
                <a:t>0</a:t>
              </a:r>
              <a:endParaRPr lang="zh-CN" altLang="en-US" b="1">
                <a:latin typeface="Tahoma" pitchFamily="34" charset="0"/>
              </a:endParaRPr>
            </a:p>
          </p:txBody>
        </p:sp>
        <p:sp>
          <p:nvSpPr>
            <p:cNvPr id="228389" name="Text Box 37"/>
            <p:cNvSpPr txBox="1">
              <a:spLocks noChangeArrowheads="1"/>
            </p:cNvSpPr>
            <p:nvPr/>
          </p:nvSpPr>
          <p:spPr bwMode="auto">
            <a:xfrm>
              <a:off x="4204" y="2754"/>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Tahoma" pitchFamily="34" charset="0"/>
                  <a:sym typeface="Wingdings 2" pitchFamily="18" charset="2"/>
                </a:rPr>
                <a:t>0</a:t>
              </a:r>
              <a:endParaRPr lang="zh-CN" altLang="en-US" b="1">
                <a:latin typeface="Tahoma" pitchFamily="34" charset="0"/>
              </a:endParaRPr>
            </a:p>
          </p:txBody>
        </p:sp>
        <p:sp>
          <p:nvSpPr>
            <p:cNvPr id="228390" name="Text Box 38"/>
            <p:cNvSpPr txBox="1">
              <a:spLocks noChangeArrowheads="1"/>
            </p:cNvSpPr>
            <p:nvPr/>
          </p:nvSpPr>
          <p:spPr bwMode="auto">
            <a:xfrm>
              <a:off x="3024" y="2385"/>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Tahoma" pitchFamily="34" charset="0"/>
                  <a:sym typeface="Wingdings 2" pitchFamily="18" charset="2"/>
                </a:rPr>
                <a:t>1</a:t>
              </a:r>
              <a:endParaRPr lang="zh-CN" altLang="en-US" b="1">
                <a:latin typeface="Tahoma" pitchFamily="34" charset="0"/>
              </a:endParaRPr>
            </a:p>
          </p:txBody>
        </p:sp>
      </p:grpSp>
      <p:sp>
        <p:nvSpPr>
          <p:cNvPr id="228391" name="Text Box 39"/>
          <p:cNvSpPr txBox="1">
            <a:spLocks noChangeArrowheads="1"/>
          </p:cNvSpPr>
          <p:nvPr/>
        </p:nvSpPr>
        <p:spPr bwMode="auto">
          <a:xfrm>
            <a:off x="3219323" y="4901520"/>
            <a:ext cx="54104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smtClean="0">
                <a:solidFill>
                  <a:schemeClr val="hlink"/>
                </a:solidFill>
                <a:latin typeface="Tahoma" pitchFamily="34" charset="0"/>
              </a:rPr>
              <a:t>LIN </a:t>
            </a:r>
            <a:r>
              <a:rPr lang="en-US" altLang="zh-CN" sz="2400" b="1" dirty="0">
                <a:solidFill>
                  <a:schemeClr val="hlink"/>
                </a:solidFill>
                <a:latin typeface="Tahoma" pitchFamily="34" charset="0"/>
              </a:rPr>
              <a:t>= Q</a:t>
            </a:r>
            <a:r>
              <a:rPr lang="en-US" altLang="zh-CN" sz="2400" b="1" baseline="-25000" dirty="0">
                <a:solidFill>
                  <a:schemeClr val="hlink"/>
                </a:solidFill>
                <a:latin typeface="Tahoma" pitchFamily="34" charset="0"/>
              </a:rPr>
              <a:t>2</a:t>
            </a:r>
            <a:r>
              <a:rPr lang="en-US" altLang="zh-CN" sz="2400" b="1" dirty="0">
                <a:solidFill>
                  <a:schemeClr val="hlink"/>
                </a:solidFill>
                <a:latin typeface="Tahoma" pitchFamily="34" charset="0"/>
              </a:rPr>
              <a:t>·Q</a:t>
            </a:r>
            <a:r>
              <a:rPr lang="en-US" altLang="zh-CN" sz="2400" b="1" baseline="-25000" dirty="0">
                <a:solidFill>
                  <a:schemeClr val="hlink"/>
                </a:solidFill>
                <a:latin typeface="Tahoma" pitchFamily="34" charset="0"/>
              </a:rPr>
              <a:t>1</a:t>
            </a:r>
            <a:r>
              <a:rPr lang="en-US" altLang="zh-CN" sz="2400" b="1" dirty="0">
                <a:solidFill>
                  <a:schemeClr val="hlink"/>
                </a:solidFill>
                <a:latin typeface="Tahoma" pitchFamily="34" charset="0"/>
              </a:rPr>
              <a:t>’·Q</a:t>
            </a:r>
            <a:r>
              <a:rPr lang="en-US" altLang="zh-CN" sz="2400" b="1" baseline="-25000" dirty="0">
                <a:solidFill>
                  <a:schemeClr val="hlink"/>
                </a:solidFill>
                <a:latin typeface="Tahoma" pitchFamily="34" charset="0"/>
              </a:rPr>
              <a:t>0</a:t>
            </a:r>
            <a:r>
              <a:rPr lang="en-US" altLang="zh-CN" sz="2400" b="1" dirty="0">
                <a:solidFill>
                  <a:schemeClr val="hlink"/>
                </a:solidFill>
                <a:latin typeface="Tahoma" pitchFamily="34" charset="0"/>
              </a:rPr>
              <a:t> + Q</a:t>
            </a:r>
            <a:r>
              <a:rPr lang="en-US" altLang="zh-CN" sz="2400" b="1" baseline="-25000" dirty="0">
                <a:solidFill>
                  <a:schemeClr val="hlink"/>
                </a:solidFill>
                <a:latin typeface="Tahoma" pitchFamily="34" charset="0"/>
              </a:rPr>
              <a:t>2</a:t>
            </a:r>
            <a:r>
              <a:rPr lang="en-US" altLang="zh-CN" sz="2400" b="1" dirty="0">
                <a:solidFill>
                  <a:schemeClr val="hlink"/>
                </a:solidFill>
                <a:latin typeface="Tahoma" pitchFamily="34" charset="0"/>
              </a:rPr>
              <a:t>’·Q</a:t>
            </a:r>
            <a:r>
              <a:rPr lang="en-US" altLang="zh-CN" sz="2400" b="1" baseline="-25000" dirty="0">
                <a:solidFill>
                  <a:schemeClr val="hlink"/>
                </a:solidFill>
                <a:latin typeface="Tahoma" pitchFamily="34" charset="0"/>
              </a:rPr>
              <a:t>1</a:t>
            </a:r>
            <a:r>
              <a:rPr lang="en-US" altLang="zh-CN" sz="2400" b="1" dirty="0">
                <a:solidFill>
                  <a:schemeClr val="hlink"/>
                </a:solidFill>
                <a:latin typeface="Tahoma" pitchFamily="34" charset="0"/>
              </a:rPr>
              <a:t> + Q</a:t>
            </a:r>
            <a:r>
              <a:rPr lang="en-US" altLang="zh-CN" sz="2400" b="1" baseline="-25000" dirty="0">
                <a:solidFill>
                  <a:schemeClr val="hlink"/>
                </a:solidFill>
                <a:latin typeface="Tahoma" pitchFamily="34" charset="0"/>
              </a:rPr>
              <a:t>2</a:t>
            </a:r>
            <a:r>
              <a:rPr lang="en-US" altLang="zh-CN" sz="2400" b="1" dirty="0">
                <a:solidFill>
                  <a:schemeClr val="hlink"/>
                </a:solidFill>
                <a:latin typeface="Tahoma" pitchFamily="34" charset="0"/>
              </a:rPr>
              <a:t>’·Q</a:t>
            </a:r>
            <a:r>
              <a:rPr lang="en-US" altLang="zh-CN" sz="2400" b="1" baseline="-25000" dirty="0">
                <a:solidFill>
                  <a:schemeClr val="hlink"/>
                </a:solidFill>
                <a:latin typeface="Tahoma" pitchFamily="34" charset="0"/>
              </a:rPr>
              <a:t>0</a:t>
            </a:r>
            <a:r>
              <a:rPr lang="en-US" altLang="zh-CN" sz="2400" b="1" dirty="0">
                <a:solidFill>
                  <a:schemeClr val="hlink"/>
                </a:solidFill>
                <a:latin typeface="Tahoma" pitchFamily="34" charset="0"/>
              </a:rPr>
              <a:t>’</a:t>
            </a:r>
            <a:endParaRPr lang="zh-CN" altLang="en-US" sz="2400" b="1" dirty="0">
              <a:solidFill>
                <a:schemeClr val="hlink"/>
              </a:solidFill>
              <a:latin typeface="Tahoma" pitchFamily="34" charset="0"/>
            </a:endParaRPr>
          </a:p>
        </p:txBody>
      </p:sp>
      <p:sp>
        <p:nvSpPr>
          <p:cNvPr id="228394" name="Line 42"/>
          <p:cNvSpPr>
            <a:spLocks noChangeShapeType="1"/>
          </p:cNvSpPr>
          <p:nvPr/>
        </p:nvSpPr>
        <p:spPr bwMode="auto">
          <a:xfrm flipH="1" flipV="1">
            <a:off x="4652055" y="1549778"/>
            <a:ext cx="666771" cy="9525"/>
          </a:xfrm>
          <a:prstGeom prst="line">
            <a:avLst/>
          </a:prstGeom>
          <a:noFill/>
          <a:ln w="508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 name="日期占位符 1"/>
          <p:cNvSpPr>
            <a:spLocks noGrp="1"/>
          </p:cNvSpPr>
          <p:nvPr>
            <p:ph type="dt" sz="half" idx="10"/>
          </p:nvPr>
        </p:nvSpPr>
        <p:spPr/>
        <p:txBody>
          <a:bodyPr/>
          <a:lstStyle/>
          <a:p>
            <a:pPr>
              <a:defRPr/>
            </a:pPr>
            <a:fld id="{639DE348-A4AD-47C5-B175-7187BCBB1514}"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34</a:t>
            </a:fld>
            <a:endParaRPr lang="en-US" altLang="zh-CN"/>
          </a:p>
        </p:txBody>
      </p:sp>
      <p:sp>
        <p:nvSpPr>
          <p:cNvPr id="46" name="Text Box 3"/>
          <p:cNvSpPr txBox="1">
            <a:spLocks noChangeArrowheads="1"/>
          </p:cNvSpPr>
          <p:nvPr/>
        </p:nvSpPr>
        <p:spPr bwMode="auto">
          <a:xfrm>
            <a:off x="285750" y="1586409"/>
            <a:ext cx="86787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smtClean="0">
                <a:latin typeface="Tahoma" pitchFamily="34" charset="0"/>
                <a:ea typeface="黑体" pitchFamily="2" charset="-122"/>
              </a:rPr>
              <a:t>       假设采用左移方式产生，只有</a:t>
            </a:r>
            <a:r>
              <a:rPr lang="en-US" altLang="zh-CN" sz="2400" b="1" dirty="0" smtClean="0">
                <a:latin typeface="Tahoma" pitchFamily="34" charset="0"/>
                <a:ea typeface="黑体" pitchFamily="2" charset="-122"/>
              </a:rPr>
              <a:t>8</a:t>
            </a:r>
            <a:r>
              <a:rPr lang="zh-CN" altLang="en-US" sz="2400" b="1" dirty="0" smtClean="0">
                <a:latin typeface="Tahoma" pitchFamily="34" charset="0"/>
                <a:ea typeface="黑体" pitchFamily="2" charset="-122"/>
              </a:rPr>
              <a:t>位数值位，使用</a:t>
            </a:r>
            <a:r>
              <a:rPr lang="en-US" altLang="zh-CN" sz="2400" b="1" dirty="0" smtClean="0">
                <a:latin typeface="Tahoma" pitchFamily="34" charset="0"/>
                <a:ea typeface="黑体" pitchFamily="2" charset="-122"/>
              </a:rPr>
              <a:t>3</a:t>
            </a:r>
            <a:r>
              <a:rPr lang="zh-CN" altLang="en-US" sz="2400" b="1" dirty="0" smtClean="0">
                <a:latin typeface="Tahoma" pitchFamily="34" charset="0"/>
                <a:ea typeface="黑体" pitchFamily="2" charset="-122"/>
              </a:rPr>
              <a:t>位寄存器，</a:t>
            </a:r>
            <a:r>
              <a:rPr lang="en-US" altLang="zh-CN" sz="2400" b="1" dirty="0" smtClean="0">
                <a:latin typeface="Tahoma" pitchFamily="34" charset="0"/>
                <a:ea typeface="黑体" pitchFamily="2" charset="-122"/>
              </a:rPr>
              <a:t>Q2</a:t>
            </a:r>
            <a:r>
              <a:rPr lang="zh-CN" altLang="en-US" sz="2400" b="1" dirty="0" smtClean="0">
                <a:latin typeface="Tahoma" pitchFamily="34" charset="0"/>
                <a:ea typeface="黑体" pitchFamily="2" charset="-122"/>
              </a:rPr>
              <a:t>为输出端，</a:t>
            </a:r>
            <a:r>
              <a:rPr lang="en-US" altLang="zh-CN" sz="2400" b="1" dirty="0" smtClean="0">
                <a:latin typeface="Tahoma" pitchFamily="34" charset="0"/>
                <a:ea typeface="黑体" pitchFamily="2" charset="-122"/>
              </a:rPr>
              <a:t>LIN</a:t>
            </a:r>
            <a:r>
              <a:rPr lang="zh-CN" altLang="en-US" sz="2400" b="1" dirty="0" smtClean="0">
                <a:latin typeface="Tahoma" pitchFamily="34" charset="0"/>
                <a:ea typeface="黑体" pitchFamily="2" charset="-122"/>
              </a:rPr>
              <a:t>为串行输入端，序列最高</a:t>
            </a:r>
            <a:r>
              <a:rPr lang="en-US" altLang="zh-CN" sz="2400" b="1" dirty="0" smtClean="0">
                <a:latin typeface="Tahoma" pitchFamily="34" charset="0"/>
                <a:ea typeface="黑体" pitchFamily="2" charset="-122"/>
              </a:rPr>
              <a:t>3</a:t>
            </a:r>
            <a:r>
              <a:rPr lang="zh-CN" altLang="en-US" sz="2400" b="1" dirty="0" smtClean="0">
                <a:latin typeface="Tahoma" pitchFamily="34" charset="0"/>
                <a:ea typeface="黑体" pitchFamily="2" charset="-122"/>
              </a:rPr>
              <a:t>位为初始状态。</a:t>
            </a:r>
            <a:endParaRPr lang="zh-CN" altLang="en-US" sz="2400" b="1" dirty="0">
              <a:latin typeface="Tahoma" pitchFamily="34" charset="0"/>
              <a:ea typeface="黑体" pitchFamily="2" charset="-122"/>
            </a:endParaRPr>
          </a:p>
        </p:txBody>
      </p:sp>
      <p:sp>
        <p:nvSpPr>
          <p:cNvPr id="47" name="Text Box 7"/>
          <p:cNvSpPr txBox="1">
            <a:spLocks noChangeArrowheads="1"/>
          </p:cNvSpPr>
          <p:nvPr/>
        </p:nvSpPr>
        <p:spPr bwMode="auto">
          <a:xfrm>
            <a:off x="1065298" y="3501008"/>
            <a:ext cx="11304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smtClean="0">
                <a:latin typeface="Tahoma" pitchFamily="34" charset="0"/>
              </a:rPr>
              <a:t>0  </a:t>
            </a:r>
            <a:r>
              <a:rPr lang="zh-CN" altLang="en-US" sz="2400" b="1" dirty="0">
                <a:latin typeface="Tahoma" pitchFamily="34" charset="0"/>
              </a:rPr>
              <a:t>0  </a:t>
            </a:r>
            <a:r>
              <a:rPr lang="zh-CN" altLang="en-US" sz="2400" b="1" dirty="0" smtClean="0">
                <a:latin typeface="Tahoma" pitchFamily="34" charset="0"/>
              </a:rPr>
              <a:t>1</a:t>
            </a:r>
            <a:endParaRPr lang="zh-CN" altLang="en-US" sz="2400" b="1" dirty="0">
              <a:latin typeface="Tahoma" pitchFamily="34" charset="0"/>
            </a:endParaRPr>
          </a:p>
        </p:txBody>
      </p:sp>
      <p:sp>
        <p:nvSpPr>
          <p:cNvPr id="48" name="Text Box 7"/>
          <p:cNvSpPr txBox="1">
            <a:spLocks noChangeArrowheads="1"/>
          </p:cNvSpPr>
          <p:nvPr/>
        </p:nvSpPr>
        <p:spPr bwMode="auto">
          <a:xfrm>
            <a:off x="1043793" y="3928988"/>
            <a:ext cx="11304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smtClean="0">
                <a:latin typeface="Tahoma" pitchFamily="34" charset="0"/>
              </a:rPr>
              <a:t>0  </a:t>
            </a:r>
            <a:r>
              <a:rPr lang="zh-CN" altLang="en-US" sz="2400" b="1" dirty="0">
                <a:latin typeface="Tahoma" pitchFamily="34" charset="0"/>
              </a:rPr>
              <a:t>1  </a:t>
            </a:r>
            <a:r>
              <a:rPr lang="zh-CN" altLang="en-US" sz="2400" b="1" dirty="0" smtClean="0">
                <a:latin typeface="Tahoma" pitchFamily="34" charset="0"/>
              </a:rPr>
              <a:t>0</a:t>
            </a:r>
            <a:endParaRPr lang="zh-CN" altLang="en-US" sz="2400" b="1" dirty="0">
              <a:latin typeface="Tahoma" pitchFamily="34" charset="0"/>
            </a:endParaRPr>
          </a:p>
        </p:txBody>
      </p:sp>
      <p:sp>
        <p:nvSpPr>
          <p:cNvPr id="49" name="Text Box 7"/>
          <p:cNvSpPr txBox="1">
            <a:spLocks noChangeArrowheads="1"/>
          </p:cNvSpPr>
          <p:nvPr/>
        </p:nvSpPr>
        <p:spPr bwMode="auto">
          <a:xfrm>
            <a:off x="1065298" y="4293096"/>
            <a:ext cx="11304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smtClean="0">
                <a:latin typeface="Tahoma" pitchFamily="34" charset="0"/>
              </a:rPr>
              <a:t>1  </a:t>
            </a:r>
            <a:r>
              <a:rPr lang="zh-CN" altLang="en-US" sz="2400" b="1" dirty="0">
                <a:latin typeface="Tahoma" pitchFamily="34" charset="0"/>
              </a:rPr>
              <a:t>0  </a:t>
            </a:r>
            <a:r>
              <a:rPr lang="zh-CN" altLang="en-US" sz="2400" b="1" dirty="0" smtClean="0">
                <a:latin typeface="Tahoma" pitchFamily="34" charset="0"/>
              </a:rPr>
              <a:t>1</a:t>
            </a:r>
            <a:endParaRPr lang="zh-CN" altLang="en-US" sz="2400" b="1" dirty="0">
              <a:latin typeface="Tahoma" pitchFamily="34" charset="0"/>
            </a:endParaRPr>
          </a:p>
        </p:txBody>
      </p:sp>
      <p:sp>
        <p:nvSpPr>
          <p:cNvPr id="50" name="Text Box 7"/>
          <p:cNvSpPr txBox="1">
            <a:spLocks noChangeArrowheads="1"/>
          </p:cNvSpPr>
          <p:nvPr/>
        </p:nvSpPr>
        <p:spPr bwMode="auto">
          <a:xfrm>
            <a:off x="1043793" y="4667652"/>
            <a:ext cx="11304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smtClean="0">
                <a:latin typeface="Tahoma" pitchFamily="34" charset="0"/>
              </a:rPr>
              <a:t>0  </a:t>
            </a:r>
            <a:r>
              <a:rPr lang="zh-CN" altLang="en-US" sz="2400" b="1" dirty="0">
                <a:latin typeface="Tahoma" pitchFamily="34" charset="0"/>
              </a:rPr>
              <a:t>1  </a:t>
            </a:r>
            <a:r>
              <a:rPr lang="zh-CN" altLang="en-US" sz="2400" b="1" dirty="0" smtClean="0">
                <a:latin typeface="Tahoma" pitchFamily="34" charset="0"/>
              </a:rPr>
              <a:t>1</a:t>
            </a:r>
            <a:endParaRPr lang="zh-CN" altLang="en-US" sz="2400" b="1" dirty="0">
              <a:latin typeface="Tahoma" pitchFamily="34" charset="0"/>
            </a:endParaRPr>
          </a:p>
        </p:txBody>
      </p:sp>
      <p:sp>
        <p:nvSpPr>
          <p:cNvPr id="51" name="Text Box 7"/>
          <p:cNvSpPr txBox="1">
            <a:spLocks noChangeArrowheads="1"/>
          </p:cNvSpPr>
          <p:nvPr/>
        </p:nvSpPr>
        <p:spPr bwMode="auto">
          <a:xfrm>
            <a:off x="1065298" y="5036983"/>
            <a:ext cx="11304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smtClean="0">
                <a:latin typeface="Tahoma" pitchFamily="34" charset="0"/>
              </a:rPr>
              <a:t>1  </a:t>
            </a:r>
            <a:r>
              <a:rPr lang="zh-CN" altLang="en-US" sz="2400" b="1" dirty="0">
                <a:latin typeface="Tahoma" pitchFamily="34" charset="0"/>
              </a:rPr>
              <a:t>1  </a:t>
            </a:r>
            <a:r>
              <a:rPr lang="zh-CN" altLang="en-US" sz="2400" b="1" dirty="0" smtClean="0">
                <a:latin typeface="Tahoma" pitchFamily="34" charset="0"/>
              </a:rPr>
              <a:t>1</a:t>
            </a:r>
            <a:endParaRPr lang="zh-CN" altLang="en-US" sz="2400" b="1" dirty="0">
              <a:latin typeface="Tahoma" pitchFamily="34" charset="0"/>
            </a:endParaRPr>
          </a:p>
        </p:txBody>
      </p:sp>
      <p:sp>
        <p:nvSpPr>
          <p:cNvPr id="52" name="Text Box 7"/>
          <p:cNvSpPr txBox="1">
            <a:spLocks noChangeArrowheads="1"/>
          </p:cNvSpPr>
          <p:nvPr/>
        </p:nvSpPr>
        <p:spPr bwMode="auto">
          <a:xfrm>
            <a:off x="1053689" y="5430197"/>
            <a:ext cx="11304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smtClean="0">
                <a:latin typeface="Tahoma" pitchFamily="34" charset="0"/>
              </a:rPr>
              <a:t>1  </a:t>
            </a:r>
            <a:r>
              <a:rPr lang="zh-CN" altLang="en-US" sz="2400" b="1" dirty="0">
                <a:latin typeface="Tahoma" pitchFamily="34" charset="0"/>
              </a:rPr>
              <a:t>1  </a:t>
            </a:r>
            <a:r>
              <a:rPr lang="zh-CN" altLang="en-US" sz="2400" b="1" dirty="0" smtClean="0">
                <a:latin typeface="Tahoma" pitchFamily="34" charset="0"/>
              </a:rPr>
              <a:t>0</a:t>
            </a:r>
            <a:endParaRPr lang="zh-CN" altLang="en-US" sz="2400" b="1" dirty="0">
              <a:latin typeface="Tahoma" pitchFamily="34" charset="0"/>
            </a:endParaRPr>
          </a:p>
        </p:txBody>
      </p:sp>
      <p:sp>
        <p:nvSpPr>
          <p:cNvPr id="53" name="Text Box 7"/>
          <p:cNvSpPr txBox="1">
            <a:spLocks noChangeArrowheads="1"/>
          </p:cNvSpPr>
          <p:nvPr/>
        </p:nvSpPr>
        <p:spPr bwMode="auto">
          <a:xfrm>
            <a:off x="1070700" y="5773006"/>
            <a:ext cx="11304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smtClean="0">
                <a:latin typeface="Tahoma" pitchFamily="34" charset="0"/>
              </a:rPr>
              <a:t>1  </a:t>
            </a:r>
            <a:r>
              <a:rPr lang="zh-CN" altLang="en-US" sz="2400" b="1" dirty="0">
                <a:latin typeface="Tahoma" pitchFamily="34" charset="0"/>
              </a:rPr>
              <a:t>0  </a:t>
            </a:r>
            <a:r>
              <a:rPr lang="zh-CN" altLang="en-US" sz="2400" b="1" dirty="0" smtClean="0">
                <a:latin typeface="Tahoma" pitchFamily="34" charset="0"/>
              </a:rPr>
              <a:t>0</a:t>
            </a:r>
            <a:endParaRPr lang="zh-CN" altLang="en-US" sz="2400" b="1" dirty="0">
              <a:latin typeface="Tahoma" pitchFamily="34" charset="0"/>
            </a:endParaRPr>
          </a:p>
        </p:txBody>
      </p:sp>
      <p:sp>
        <p:nvSpPr>
          <p:cNvPr id="54" name="Text Box 39"/>
          <p:cNvSpPr txBox="1">
            <a:spLocks noChangeArrowheads="1"/>
          </p:cNvSpPr>
          <p:nvPr/>
        </p:nvSpPr>
        <p:spPr bwMode="auto">
          <a:xfrm>
            <a:off x="2771743" y="5517232"/>
            <a:ext cx="47115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smtClean="0">
                <a:solidFill>
                  <a:srgbClr val="FF0000"/>
                </a:solidFill>
                <a:latin typeface="Tahoma" pitchFamily="34" charset="0"/>
              </a:rPr>
              <a:t>思考：初始状态必须是高</a:t>
            </a:r>
            <a:r>
              <a:rPr lang="en-US" altLang="zh-CN" sz="2400" b="1" dirty="0" smtClean="0">
                <a:solidFill>
                  <a:srgbClr val="FF0000"/>
                </a:solidFill>
                <a:latin typeface="Tahoma" pitchFamily="34" charset="0"/>
              </a:rPr>
              <a:t>3</a:t>
            </a:r>
            <a:r>
              <a:rPr lang="zh-CN" altLang="en-US" sz="2400" b="1" dirty="0" smtClean="0">
                <a:solidFill>
                  <a:srgbClr val="FF0000"/>
                </a:solidFill>
                <a:latin typeface="Tahoma" pitchFamily="34" charset="0"/>
              </a:rPr>
              <a:t>位吗？</a:t>
            </a:r>
            <a:endParaRPr lang="zh-CN" altLang="en-US" sz="2400" b="1" dirty="0">
              <a:solidFill>
                <a:srgbClr val="FF0000"/>
              </a:solidFill>
              <a:latin typeface="Tahoma" pitchFamily="34" charset="0"/>
            </a:endParaRPr>
          </a:p>
        </p:txBody>
      </p:sp>
      <p:sp>
        <p:nvSpPr>
          <p:cNvPr id="55" name="Text Box 39"/>
          <p:cNvSpPr txBox="1">
            <a:spLocks noChangeArrowheads="1"/>
          </p:cNvSpPr>
          <p:nvPr/>
        </p:nvSpPr>
        <p:spPr bwMode="auto">
          <a:xfrm>
            <a:off x="2736247" y="5991671"/>
            <a:ext cx="63722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smtClean="0">
                <a:solidFill>
                  <a:srgbClr val="FF0000"/>
                </a:solidFill>
                <a:latin typeface="Tahoma" pitchFamily="34" charset="0"/>
              </a:rPr>
              <a:t>思考：如何采用右移方式产生，要如何设计？</a:t>
            </a:r>
            <a:endParaRPr lang="zh-CN" altLang="en-US" sz="2400" b="1" dirty="0">
              <a:solidFill>
                <a:srgbClr val="FF0000"/>
              </a:solidFill>
              <a:latin typeface="Tahoma" pitchFamily="34" charset="0"/>
            </a:endParaRPr>
          </a:p>
        </p:txBody>
      </p:sp>
    </p:spTree>
    <p:extLst>
      <p:ext uri="{BB962C8B-B14F-4D97-AF65-F5344CB8AC3E}">
        <p14:creationId xmlns:p14="http://schemas.microsoft.com/office/powerpoint/2010/main" val="1195837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28394"/>
                                        </p:tgtEl>
                                        <p:attrNameLst>
                                          <p:attrName>style.visibility</p:attrName>
                                        </p:attrNameLst>
                                      </p:cBhvr>
                                      <p:to>
                                        <p:strVal val="visible"/>
                                      </p:to>
                                    </p:set>
                                    <p:anim calcmode="lin" valueType="num">
                                      <p:cBhvr additive="base">
                                        <p:cTn id="11" dur="500" fill="hold"/>
                                        <p:tgtEl>
                                          <p:spTgt spid="228394"/>
                                        </p:tgtEl>
                                        <p:attrNameLst>
                                          <p:attrName>ppt_x</p:attrName>
                                        </p:attrNameLst>
                                      </p:cBhvr>
                                      <p:tavLst>
                                        <p:tav tm="0">
                                          <p:val>
                                            <p:strVal val="#ppt_x"/>
                                          </p:val>
                                        </p:tav>
                                        <p:tav tm="100000">
                                          <p:val>
                                            <p:strVal val="#ppt_x"/>
                                          </p:val>
                                        </p:tav>
                                      </p:tavLst>
                                    </p:anim>
                                    <p:anim calcmode="lin" valueType="num">
                                      <p:cBhvr additive="base">
                                        <p:cTn id="12" dur="500" fill="hold"/>
                                        <p:tgtEl>
                                          <p:spTgt spid="22839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28357"/>
                                        </p:tgtEl>
                                        <p:attrNameLst>
                                          <p:attrName>style.visibility</p:attrName>
                                        </p:attrNameLst>
                                      </p:cBhvr>
                                      <p:to>
                                        <p:strVal val="visible"/>
                                      </p:to>
                                    </p:set>
                                    <p:animEffect transition="in" filter="wipe(up)">
                                      <p:cBhvr>
                                        <p:cTn id="17" dur="500"/>
                                        <p:tgtEl>
                                          <p:spTgt spid="2283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8356">
                                            <p:txEl>
                                              <p:pRg st="0" end="0"/>
                                            </p:txEl>
                                          </p:spTgt>
                                        </p:tgtEl>
                                        <p:attrNameLst>
                                          <p:attrName>style.visibility</p:attrName>
                                        </p:attrNameLst>
                                      </p:cBhvr>
                                      <p:to>
                                        <p:strVal val="visible"/>
                                      </p:to>
                                    </p:set>
                                    <p:animEffect transition="in" filter="blinds(horizontal)">
                                      <p:cBhvr>
                                        <p:cTn id="22" dur="500"/>
                                        <p:tgtEl>
                                          <p:spTgt spid="22835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anim calcmode="lin" valueType="num">
                                      <p:cBhvr additive="base">
                                        <p:cTn id="27" dur="500" fill="hold"/>
                                        <p:tgtEl>
                                          <p:spTgt spid="47"/>
                                        </p:tgtEl>
                                        <p:attrNameLst>
                                          <p:attrName>ppt_x</p:attrName>
                                        </p:attrNameLst>
                                      </p:cBhvr>
                                      <p:tavLst>
                                        <p:tav tm="0">
                                          <p:val>
                                            <p:strVal val="#ppt_x"/>
                                          </p:val>
                                        </p:tav>
                                        <p:tav tm="100000">
                                          <p:val>
                                            <p:strVal val="#ppt_x"/>
                                          </p:val>
                                        </p:tav>
                                      </p:tavLst>
                                    </p:anim>
                                    <p:anim calcmode="lin" valueType="num">
                                      <p:cBhvr additive="base">
                                        <p:cTn id="2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28356">
                                            <p:txEl>
                                              <p:pRg st="1" end="1"/>
                                            </p:txEl>
                                          </p:spTgt>
                                        </p:tgtEl>
                                        <p:attrNameLst>
                                          <p:attrName>style.visibility</p:attrName>
                                        </p:attrNameLst>
                                      </p:cBhvr>
                                      <p:to>
                                        <p:strVal val="visible"/>
                                      </p:to>
                                    </p:set>
                                    <p:animEffect transition="in" filter="blinds(horizontal)">
                                      <p:cBhvr>
                                        <p:cTn id="33" dur="500"/>
                                        <p:tgtEl>
                                          <p:spTgt spid="228356">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48"/>
                                        </p:tgtEl>
                                        <p:attrNameLst>
                                          <p:attrName>style.visibility</p:attrName>
                                        </p:attrNameLst>
                                      </p:cBhvr>
                                      <p:to>
                                        <p:strVal val="visible"/>
                                      </p:to>
                                    </p:set>
                                    <p:anim calcmode="lin" valueType="num">
                                      <p:cBhvr additive="base">
                                        <p:cTn id="38" dur="500" fill="hold"/>
                                        <p:tgtEl>
                                          <p:spTgt spid="48"/>
                                        </p:tgtEl>
                                        <p:attrNameLst>
                                          <p:attrName>ppt_x</p:attrName>
                                        </p:attrNameLst>
                                      </p:cBhvr>
                                      <p:tavLst>
                                        <p:tav tm="0">
                                          <p:val>
                                            <p:strVal val="#ppt_x"/>
                                          </p:val>
                                        </p:tav>
                                        <p:tav tm="100000">
                                          <p:val>
                                            <p:strVal val="#ppt_x"/>
                                          </p:val>
                                        </p:tav>
                                      </p:tavLst>
                                    </p:anim>
                                    <p:anim calcmode="lin" valueType="num">
                                      <p:cBhvr additive="base">
                                        <p:cTn id="39"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28356">
                                            <p:txEl>
                                              <p:pRg st="2" end="2"/>
                                            </p:txEl>
                                          </p:spTgt>
                                        </p:tgtEl>
                                        <p:attrNameLst>
                                          <p:attrName>style.visibility</p:attrName>
                                        </p:attrNameLst>
                                      </p:cBhvr>
                                      <p:to>
                                        <p:strVal val="visible"/>
                                      </p:to>
                                    </p:set>
                                    <p:animEffect transition="in" filter="blinds(horizontal)">
                                      <p:cBhvr>
                                        <p:cTn id="44" dur="500"/>
                                        <p:tgtEl>
                                          <p:spTgt spid="228356">
                                            <p:txEl>
                                              <p:pRg st="2" end="2"/>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9"/>
                                        </p:tgtEl>
                                        <p:attrNameLst>
                                          <p:attrName>style.visibility</p:attrName>
                                        </p:attrNameLst>
                                      </p:cBhvr>
                                      <p:to>
                                        <p:strVal val="visible"/>
                                      </p:to>
                                    </p:set>
                                    <p:anim calcmode="lin" valueType="num">
                                      <p:cBhvr additive="base">
                                        <p:cTn id="49" dur="500" fill="hold"/>
                                        <p:tgtEl>
                                          <p:spTgt spid="49"/>
                                        </p:tgtEl>
                                        <p:attrNameLst>
                                          <p:attrName>ppt_x</p:attrName>
                                        </p:attrNameLst>
                                      </p:cBhvr>
                                      <p:tavLst>
                                        <p:tav tm="0">
                                          <p:val>
                                            <p:strVal val="#ppt_x"/>
                                          </p:val>
                                        </p:tav>
                                        <p:tav tm="100000">
                                          <p:val>
                                            <p:strVal val="#ppt_x"/>
                                          </p:val>
                                        </p:tav>
                                      </p:tavLst>
                                    </p:anim>
                                    <p:anim calcmode="lin" valueType="num">
                                      <p:cBhvr additive="base">
                                        <p:cTn id="50"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28356">
                                            <p:txEl>
                                              <p:pRg st="3" end="3"/>
                                            </p:txEl>
                                          </p:spTgt>
                                        </p:tgtEl>
                                        <p:attrNameLst>
                                          <p:attrName>style.visibility</p:attrName>
                                        </p:attrNameLst>
                                      </p:cBhvr>
                                      <p:to>
                                        <p:strVal val="visible"/>
                                      </p:to>
                                    </p:set>
                                    <p:animEffect transition="in" filter="blinds(horizontal)">
                                      <p:cBhvr>
                                        <p:cTn id="55" dur="500"/>
                                        <p:tgtEl>
                                          <p:spTgt spid="228356">
                                            <p:txEl>
                                              <p:pRg st="3"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50"/>
                                        </p:tgtEl>
                                        <p:attrNameLst>
                                          <p:attrName>style.visibility</p:attrName>
                                        </p:attrNameLst>
                                      </p:cBhvr>
                                      <p:to>
                                        <p:strVal val="visible"/>
                                      </p:to>
                                    </p:set>
                                    <p:anim calcmode="lin" valueType="num">
                                      <p:cBhvr additive="base">
                                        <p:cTn id="60" dur="500" fill="hold"/>
                                        <p:tgtEl>
                                          <p:spTgt spid="50"/>
                                        </p:tgtEl>
                                        <p:attrNameLst>
                                          <p:attrName>ppt_x</p:attrName>
                                        </p:attrNameLst>
                                      </p:cBhvr>
                                      <p:tavLst>
                                        <p:tav tm="0">
                                          <p:val>
                                            <p:strVal val="#ppt_x"/>
                                          </p:val>
                                        </p:tav>
                                        <p:tav tm="100000">
                                          <p:val>
                                            <p:strVal val="#ppt_x"/>
                                          </p:val>
                                        </p:tav>
                                      </p:tavLst>
                                    </p:anim>
                                    <p:anim calcmode="lin" valueType="num">
                                      <p:cBhvr additive="base">
                                        <p:cTn id="61"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228356">
                                            <p:txEl>
                                              <p:pRg st="4" end="4"/>
                                            </p:txEl>
                                          </p:spTgt>
                                        </p:tgtEl>
                                        <p:attrNameLst>
                                          <p:attrName>style.visibility</p:attrName>
                                        </p:attrNameLst>
                                      </p:cBhvr>
                                      <p:to>
                                        <p:strVal val="visible"/>
                                      </p:to>
                                    </p:set>
                                    <p:animEffect transition="in" filter="blinds(horizontal)">
                                      <p:cBhvr>
                                        <p:cTn id="66" dur="500"/>
                                        <p:tgtEl>
                                          <p:spTgt spid="228356">
                                            <p:txEl>
                                              <p:pRg st="4" end="4"/>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51"/>
                                        </p:tgtEl>
                                        <p:attrNameLst>
                                          <p:attrName>style.visibility</p:attrName>
                                        </p:attrNameLst>
                                      </p:cBhvr>
                                      <p:to>
                                        <p:strVal val="visible"/>
                                      </p:to>
                                    </p:set>
                                    <p:anim calcmode="lin" valueType="num">
                                      <p:cBhvr additive="base">
                                        <p:cTn id="71" dur="500" fill="hold"/>
                                        <p:tgtEl>
                                          <p:spTgt spid="51"/>
                                        </p:tgtEl>
                                        <p:attrNameLst>
                                          <p:attrName>ppt_x</p:attrName>
                                        </p:attrNameLst>
                                      </p:cBhvr>
                                      <p:tavLst>
                                        <p:tav tm="0">
                                          <p:val>
                                            <p:strVal val="#ppt_x"/>
                                          </p:val>
                                        </p:tav>
                                        <p:tav tm="100000">
                                          <p:val>
                                            <p:strVal val="#ppt_x"/>
                                          </p:val>
                                        </p:tav>
                                      </p:tavLst>
                                    </p:anim>
                                    <p:anim calcmode="lin" valueType="num">
                                      <p:cBhvr additive="base">
                                        <p:cTn id="7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28356">
                                            <p:txEl>
                                              <p:pRg st="5" end="5"/>
                                            </p:txEl>
                                          </p:spTgt>
                                        </p:tgtEl>
                                        <p:attrNameLst>
                                          <p:attrName>style.visibility</p:attrName>
                                        </p:attrNameLst>
                                      </p:cBhvr>
                                      <p:to>
                                        <p:strVal val="visible"/>
                                      </p:to>
                                    </p:set>
                                    <p:animEffect transition="in" filter="blinds(horizontal)">
                                      <p:cBhvr>
                                        <p:cTn id="77" dur="500"/>
                                        <p:tgtEl>
                                          <p:spTgt spid="228356">
                                            <p:txEl>
                                              <p:pRg st="5" end="5"/>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 presetClass="entr" presetSubtype="4" fill="hold" grpId="0" nodeType="clickEffect">
                                  <p:stCondLst>
                                    <p:cond delay="0"/>
                                  </p:stCondLst>
                                  <p:childTnLst>
                                    <p:set>
                                      <p:cBhvr>
                                        <p:cTn id="81" dur="1" fill="hold">
                                          <p:stCondLst>
                                            <p:cond delay="0"/>
                                          </p:stCondLst>
                                        </p:cTn>
                                        <p:tgtEl>
                                          <p:spTgt spid="52"/>
                                        </p:tgtEl>
                                        <p:attrNameLst>
                                          <p:attrName>style.visibility</p:attrName>
                                        </p:attrNameLst>
                                      </p:cBhvr>
                                      <p:to>
                                        <p:strVal val="visible"/>
                                      </p:to>
                                    </p:set>
                                    <p:anim calcmode="lin" valueType="num">
                                      <p:cBhvr additive="base">
                                        <p:cTn id="82" dur="500" fill="hold"/>
                                        <p:tgtEl>
                                          <p:spTgt spid="52"/>
                                        </p:tgtEl>
                                        <p:attrNameLst>
                                          <p:attrName>ppt_x</p:attrName>
                                        </p:attrNameLst>
                                      </p:cBhvr>
                                      <p:tavLst>
                                        <p:tav tm="0">
                                          <p:val>
                                            <p:strVal val="#ppt_x"/>
                                          </p:val>
                                        </p:tav>
                                        <p:tav tm="100000">
                                          <p:val>
                                            <p:strVal val="#ppt_x"/>
                                          </p:val>
                                        </p:tav>
                                      </p:tavLst>
                                    </p:anim>
                                    <p:anim calcmode="lin" valueType="num">
                                      <p:cBhvr additive="base">
                                        <p:cTn id="83"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228356">
                                            <p:txEl>
                                              <p:pRg st="6" end="6"/>
                                            </p:txEl>
                                          </p:spTgt>
                                        </p:tgtEl>
                                        <p:attrNameLst>
                                          <p:attrName>style.visibility</p:attrName>
                                        </p:attrNameLst>
                                      </p:cBhvr>
                                      <p:to>
                                        <p:strVal val="visible"/>
                                      </p:to>
                                    </p:set>
                                    <p:animEffect transition="in" filter="blinds(horizontal)">
                                      <p:cBhvr>
                                        <p:cTn id="88" dur="500"/>
                                        <p:tgtEl>
                                          <p:spTgt spid="228356">
                                            <p:txEl>
                                              <p:pRg st="6" end="6"/>
                                            </p:txEl>
                                          </p:spTgt>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53"/>
                                        </p:tgtEl>
                                        <p:attrNameLst>
                                          <p:attrName>style.visibility</p:attrName>
                                        </p:attrNameLst>
                                      </p:cBhvr>
                                      <p:to>
                                        <p:strVal val="visible"/>
                                      </p:to>
                                    </p:set>
                                    <p:anim calcmode="lin" valueType="num">
                                      <p:cBhvr additive="base">
                                        <p:cTn id="93" dur="500" fill="hold"/>
                                        <p:tgtEl>
                                          <p:spTgt spid="53"/>
                                        </p:tgtEl>
                                        <p:attrNameLst>
                                          <p:attrName>ppt_x</p:attrName>
                                        </p:attrNameLst>
                                      </p:cBhvr>
                                      <p:tavLst>
                                        <p:tav tm="0">
                                          <p:val>
                                            <p:strVal val="#ppt_x"/>
                                          </p:val>
                                        </p:tav>
                                        <p:tav tm="100000">
                                          <p:val>
                                            <p:strVal val="#ppt_x"/>
                                          </p:val>
                                        </p:tav>
                                      </p:tavLst>
                                    </p:anim>
                                    <p:anim calcmode="lin" valueType="num">
                                      <p:cBhvr additive="base">
                                        <p:cTn id="94"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grpId="0" nodeType="clickEffect">
                                  <p:stCondLst>
                                    <p:cond delay="0"/>
                                  </p:stCondLst>
                                  <p:childTnLst>
                                    <p:set>
                                      <p:cBhvr>
                                        <p:cTn id="98" dur="1" fill="hold">
                                          <p:stCondLst>
                                            <p:cond delay="0"/>
                                          </p:stCondLst>
                                        </p:cTn>
                                        <p:tgtEl>
                                          <p:spTgt spid="228356">
                                            <p:txEl>
                                              <p:pRg st="7" end="7"/>
                                            </p:txEl>
                                          </p:spTgt>
                                        </p:tgtEl>
                                        <p:attrNameLst>
                                          <p:attrName>style.visibility</p:attrName>
                                        </p:attrNameLst>
                                      </p:cBhvr>
                                      <p:to>
                                        <p:strVal val="visible"/>
                                      </p:to>
                                    </p:set>
                                    <p:animEffect transition="in" filter="blinds(horizontal)">
                                      <p:cBhvr>
                                        <p:cTn id="99" dur="500"/>
                                        <p:tgtEl>
                                          <p:spTgt spid="228356">
                                            <p:txEl>
                                              <p:pRg st="7" end="7"/>
                                            </p:txEl>
                                          </p:spTgt>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3" presetClass="entr" presetSubtype="10" fill="hold" nodeType="clickEffect">
                                  <p:stCondLst>
                                    <p:cond delay="0"/>
                                  </p:stCondLst>
                                  <p:childTnLst>
                                    <p:set>
                                      <p:cBhvr>
                                        <p:cTn id="103" dur="1" fill="hold">
                                          <p:stCondLst>
                                            <p:cond delay="0"/>
                                          </p:stCondLst>
                                        </p:cTn>
                                        <p:tgtEl>
                                          <p:spTgt spid="228365"/>
                                        </p:tgtEl>
                                        <p:attrNameLst>
                                          <p:attrName>style.visibility</p:attrName>
                                        </p:attrNameLst>
                                      </p:cBhvr>
                                      <p:to>
                                        <p:strVal val="visible"/>
                                      </p:to>
                                    </p:set>
                                    <p:animEffect transition="in" filter="blinds(horizontal)">
                                      <p:cBhvr>
                                        <p:cTn id="104" dur="500"/>
                                        <p:tgtEl>
                                          <p:spTgt spid="228365"/>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3" presetClass="entr" presetSubtype="10" fill="hold" nodeType="clickEffect">
                                  <p:stCondLst>
                                    <p:cond delay="0"/>
                                  </p:stCondLst>
                                  <p:childTnLst>
                                    <p:set>
                                      <p:cBhvr>
                                        <p:cTn id="108" dur="1" fill="hold">
                                          <p:stCondLst>
                                            <p:cond delay="0"/>
                                          </p:stCondLst>
                                        </p:cTn>
                                        <p:tgtEl>
                                          <p:spTgt spid="228382"/>
                                        </p:tgtEl>
                                        <p:attrNameLst>
                                          <p:attrName>style.visibility</p:attrName>
                                        </p:attrNameLst>
                                      </p:cBhvr>
                                      <p:to>
                                        <p:strVal val="visible"/>
                                      </p:to>
                                    </p:set>
                                    <p:animEffect transition="in" filter="blinds(horizontal)">
                                      <p:cBhvr>
                                        <p:cTn id="109" dur="500"/>
                                        <p:tgtEl>
                                          <p:spTgt spid="228382"/>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3" presetClass="entr" presetSubtype="10" fill="hold" grpId="0" nodeType="clickEffect">
                                  <p:stCondLst>
                                    <p:cond delay="0"/>
                                  </p:stCondLst>
                                  <p:childTnLst>
                                    <p:set>
                                      <p:cBhvr>
                                        <p:cTn id="113" dur="1" fill="hold">
                                          <p:stCondLst>
                                            <p:cond delay="0"/>
                                          </p:stCondLst>
                                        </p:cTn>
                                        <p:tgtEl>
                                          <p:spTgt spid="228391"/>
                                        </p:tgtEl>
                                        <p:attrNameLst>
                                          <p:attrName>style.visibility</p:attrName>
                                        </p:attrNameLst>
                                      </p:cBhvr>
                                      <p:to>
                                        <p:strVal val="visible"/>
                                      </p:to>
                                    </p:set>
                                    <p:animEffect transition="in" filter="blinds(horizontal)">
                                      <p:cBhvr>
                                        <p:cTn id="114" dur="500"/>
                                        <p:tgtEl>
                                          <p:spTgt spid="228391"/>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grpId="0" nodeType="clickEffect">
                                  <p:stCondLst>
                                    <p:cond delay="0"/>
                                  </p:stCondLst>
                                  <p:childTnLst>
                                    <p:set>
                                      <p:cBhvr>
                                        <p:cTn id="118" dur="1" fill="hold">
                                          <p:stCondLst>
                                            <p:cond delay="0"/>
                                          </p:stCondLst>
                                        </p:cTn>
                                        <p:tgtEl>
                                          <p:spTgt spid="54"/>
                                        </p:tgtEl>
                                        <p:attrNameLst>
                                          <p:attrName>style.visibility</p:attrName>
                                        </p:attrNameLst>
                                      </p:cBhvr>
                                      <p:to>
                                        <p:strVal val="visible"/>
                                      </p:to>
                                    </p:set>
                                    <p:animEffect transition="in" filter="blinds(horizontal)">
                                      <p:cBhvr>
                                        <p:cTn id="119" dur="500"/>
                                        <p:tgtEl>
                                          <p:spTgt spid="54"/>
                                        </p:tgtEl>
                                      </p:cBhvr>
                                    </p:animEffect>
                                  </p:childTnLst>
                                </p:cTn>
                              </p:par>
                            </p:childTnLst>
                          </p:cTn>
                        </p:par>
                      </p:childTnLst>
                    </p:cTn>
                  </p:par>
                  <p:par>
                    <p:cTn id="120" fill="hold">
                      <p:stCondLst>
                        <p:cond delay="indefinite"/>
                      </p:stCondLst>
                      <p:childTnLst>
                        <p:par>
                          <p:cTn id="121" fill="hold">
                            <p:stCondLst>
                              <p:cond delay="0"/>
                            </p:stCondLst>
                            <p:childTnLst>
                              <p:par>
                                <p:cTn id="122" presetID="3" presetClass="entr" presetSubtype="10" fill="hold" grpId="0" nodeType="clickEffect">
                                  <p:stCondLst>
                                    <p:cond delay="0"/>
                                  </p:stCondLst>
                                  <p:childTnLst>
                                    <p:set>
                                      <p:cBhvr>
                                        <p:cTn id="123" dur="1" fill="hold">
                                          <p:stCondLst>
                                            <p:cond delay="0"/>
                                          </p:stCondLst>
                                        </p:cTn>
                                        <p:tgtEl>
                                          <p:spTgt spid="55"/>
                                        </p:tgtEl>
                                        <p:attrNameLst>
                                          <p:attrName>style.visibility</p:attrName>
                                        </p:attrNameLst>
                                      </p:cBhvr>
                                      <p:to>
                                        <p:strVal val="visible"/>
                                      </p:to>
                                    </p:set>
                                    <p:animEffect transition="in" filter="blinds(horizontal)">
                                      <p:cBhvr>
                                        <p:cTn id="124"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6" grpId="0" uiExpand="1" build="p" autoUpdateAnimBg="0"/>
      <p:bldP spid="228391" grpId="0" autoUpdateAnimBg="0"/>
      <p:bldP spid="228394" grpId="0" animBg="1"/>
      <p:bldP spid="46" grpId="0"/>
      <p:bldP spid="47" grpId="0"/>
      <p:bldP spid="48" grpId="0"/>
      <p:bldP spid="49" grpId="0"/>
      <p:bldP spid="50" grpId="0"/>
      <p:bldP spid="51" grpId="0"/>
      <p:bldP spid="52" grpId="0"/>
      <p:bldP spid="53" grpId="0"/>
      <p:bldP spid="54" grpId="0" autoUpdateAnimBg="0"/>
      <p:bldP spid="55"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9378" name="Group 2"/>
          <p:cNvGrpSpPr>
            <a:grpSpLocks/>
          </p:cNvGrpSpPr>
          <p:nvPr/>
        </p:nvGrpSpPr>
        <p:grpSpPr bwMode="auto">
          <a:xfrm>
            <a:off x="4960938" y="1600200"/>
            <a:ext cx="2057400" cy="3660775"/>
            <a:chOff x="288" y="1486"/>
            <a:chExt cx="1296" cy="2306"/>
          </a:xfrm>
        </p:grpSpPr>
        <p:sp>
          <p:nvSpPr>
            <p:cNvPr id="229379" name="Rectangle 3"/>
            <p:cNvSpPr>
              <a:spLocks noChangeArrowheads="1"/>
            </p:cNvSpPr>
            <p:nvPr/>
          </p:nvSpPr>
          <p:spPr bwMode="auto">
            <a:xfrm>
              <a:off x="528" y="1776"/>
              <a:ext cx="816" cy="201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lstStyle/>
            <a:p>
              <a:pPr>
                <a:lnSpc>
                  <a:spcPct val="110000"/>
                </a:lnSpc>
              </a:pPr>
              <a:r>
                <a:rPr lang="en-US" altLang="zh-CN" sz="2000" b="1" dirty="0"/>
                <a:t>  CLK</a:t>
              </a:r>
            </a:p>
            <a:p>
              <a:r>
                <a:rPr lang="en-US" altLang="zh-CN" sz="2000" b="1" dirty="0"/>
                <a:t>CLR</a:t>
              </a:r>
            </a:p>
            <a:p>
              <a:r>
                <a:rPr lang="en-US" altLang="zh-CN" sz="2000" b="1" dirty="0"/>
                <a:t>S1</a:t>
              </a:r>
            </a:p>
            <a:p>
              <a:r>
                <a:rPr lang="en-US" altLang="zh-CN" sz="2000" b="1" dirty="0"/>
                <a:t>S0</a:t>
              </a:r>
            </a:p>
            <a:p>
              <a:r>
                <a:rPr lang="en-US" altLang="zh-CN" sz="2000" b="1" dirty="0"/>
                <a:t>LIN</a:t>
              </a:r>
            </a:p>
            <a:p>
              <a:r>
                <a:rPr lang="en-US" altLang="zh-CN" sz="2000" b="1" dirty="0"/>
                <a:t>D        </a:t>
              </a:r>
              <a:r>
                <a:rPr lang="en-US" altLang="zh-CN" sz="2000" b="1" baseline="-25000" dirty="0" smtClean="0"/>
                <a:t>  </a:t>
              </a:r>
              <a:r>
                <a:rPr lang="en-US" altLang="zh-CN" sz="2000" b="1" dirty="0"/>
                <a:t>QD</a:t>
              </a:r>
            </a:p>
            <a:p>
              <a:r>
                <a:rPr lang="en-US" altLang="zh-CN" sz="2000" b="1" dirty="0"/>
                <a:t>C        </a:t>
              </a:r>
              <a:r>
                <a:rPr lang="en-US" altLang="zh-CN" sz="2000" b="1" dirty="0" smtClean="0"/>
                <a:t> QC</a:t>
              </a:r>
              <a:endParaRPr lang="en-US" altLang="zh-CN" sz="2000" b="1" dirty="0"/>
            </a:p>
            <a:p>
              <a:r>
                <a:rPr lang="en-US" altLang="zh-CN" sz="2000" b="1" dirty="0"/>
                <a:t>B         </a:t>
              </a:r>
              <a:r>
                <a:rPr lang="en-US" altLang="zh-CN" sz="2000" b="1" dirty="0" smtClean="0"/>
                <a:t>QB</a:t>
              </a:r>
              <a:endParaRPr lang="en-US" altLang="zh-CN" sz="2000" b="1" dirty="0"/>
            </a:p>
            <a:p>
              <a:r>
                <a:rPr lang="en-US" altLang="zh-CN" sz="2000" b="1" dirty="0"/>
                <a:t>A         </a:t>
              </a:r>
              <a:r>
                <a:rPr lang="en-US" altLang="zh-CN" sz="2000" b="1" dirty="0" smtClean="0"/>
                <a:t>QA</a:t>
              </a:r>
              <a:endParaRPr lang="en-US" altLang="zh-CN" sz="2000" b="1" dirty="0"/>
            </a:p>
            <a:p>
              <a:r>
                <a:rPr lang="en-US" altLang="zh-CN" sz="2000" b="1" dirty="0"/>
                <a:t>RIN</a:t>
              </a:r>
            </a:p>
          </p:txBody>
        </p:sp>
        <p:sp>
          <p:nvSpPr>
            <p:cNvPr id="229380" name="Oval 4"/>
            <p:cNvSpPr>
              <a:spLocks noChangeArrowheads="1"/>
            </p:cNvSpPr>
            <p:nvPr/>
          </p:nvSpPr>
          <p:spPr bwMode="auto">
            <a:xfrm>
              <a:off x="432"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9381" name="Group 5"/>
            <p:cNvGrpSpPr>
              <a:grpSpLocks/>
            </p:cNvGrpSpPr>
            <p:nvPr/>
          </p:nvGrpSpPr>
          <p:grpSpPr bwMode="auto">
            <a:xfrm>
              <a:off x="528" y="1872"/>
              <a:ext cx="96" cy="96"/>
              <a:chOff x="2880" y="2064"/>
              <a:chExt cx="96" cy="192"/>
            </a:xfrm>
          </p:grpSpPr>
          <p:sp>
            <p:nvSpPr>
              <p:cNvPr id="229382" name="Line 6"/>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383" name="Line 7"/>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29384" name="Line 8"/>
            <p:cNvSpPr>
              <a:spLocks noChangeShapeType="1"/>
            </p:cNvSpPr>
            <p:nvPr/>
          </p:nvSpPr>
          <p:spPr bwMode="auto">
            <a:xfrm>
              <a:off x="28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385" name="Line 9"/>
            <p:cNvSpPr>
              <a:spLocks noChangeShapeType="1"/>
            </p:cNvSpPr>
            <p:nvPr/>
          </p:nvSpPr>
          <p:spPr bwMode="auto">
            <a:xfrm>
              <a:off x="288" y="249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386" name="Line 10"/>
            <p:cNvSpPr>
              <a:spLocks noChangeShapeType="1"/>
            </p:cNvSpPr>
            <p:nvPr/>
          </p:nvSpPr>
          <p:spPr bwMode="auto">
            <a:xfrm>
              <a:off x="288" y="23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387" name="Line 11"/>
            <p:cNvSpPr>
              <a:spLocks noChangeShapeType="1"/>
            </p:cNvSpPr>
            <p:nvPr/>
          </p:nvSpPr>
          <p:spPr bwMode="auto">
            <a:xfrm>
              <a:off x="288" y="192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388" name="Line 12"/>
            <p:cNvSpPr>
              <a:spLocks noChangeShapeType="1"/>
            </p:cNvSpPr>
            <p:nvPr/>
          </p:nvSpPr>
          <p:spPr bwMode="auto">
            <a:xfrm>
              <a:off x="288" y="288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389" name="Line 13"/>
            <p:cNvSpPr>
              <a:spLocks noChangeShapeType="1"/>
            </p:cNvSpPr>
            <p:nvPr/>
          </p:nvSpPr>
          <p:spPr bwMode="auto">
            <a:xfrm>
              <a:off x="288" y="307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390" name="Line 14"/>
            <p:cNvSpPr>
              <a:spLocks noChangeShapeType="1"/>
            </p:cNvSpPr>
            <p:nvPr/>
          </p:nvSpPr>
          <p:spPr bwMode="auto">
            <a:xfrm>
              <a:off x="288" y="326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391" name="Line 15"/>
            <p:cNvSpPr>
              <a:spLocks noChangeShapeType="1"/>
            </p:cNvSpPr>
            <p:nvPr/>
          </p:nvSpPr>
          <p:spPr bwMode="auto">
            <a:xfrm>
              <a:off x="288" y="34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392" name="Text Box 16"/>
            <p:cNvSpPr txBox="1">
              <a:spLocks noChangeArrowheads="1"/>
            </p:cNvSpPr>
            <p:nvPr/>
          </p:nvSpPr>
          <p:spPr bwMode="auto">
            <a:xfrm>
              <a:off x="624" y="1486"/>
              <a:ext cx="6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t>74</a:t>
              </a:r>
              <a:r>
                <a:rPr lang="en-US" altLang="zh-CN" b="1"/>
                <a:t>x194</a:t>
              </a:r>
            </a:p>
          </p:txBody>
        </p:sp>
        <p:sp>
          <p:nvSpPr>
            <p:cNvPr id="229393" name="Line 17"/>
            <p:cNvSpPr>
              <a:spLocks noChangeShapeType="1"/>
            </p:cNvSpPr>
            <p:nvPr/>
          </p:nvSpPr>
          <p:spPr bwMode="auto">
            <a:xfrm>
              <a:off x="288" y="36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394" name="Line 18"/>
            <p:cNvSpPr>
              <a:spLocks noChangeShapeType="1"/>
            </p:cNvSpPr>
            <p:nvPr/>
          </p:nvSpPr>
          <p:spPr bwMode="auto">
            <a:xfrm>
              <a:off x="1344" y="288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395" name="Line 19"/>
            <p:cNvSpPr>
              <a:spLocks noChangeShapeType="1"/>
            </p:cNvSpPr>
            <p:nvPr/>
          </p:nvSpPr>
          <p:spPr bwMode="auto">
            <a:xfrm>
              <a:off x="1344" y="307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396" name="Line 20"/>
            <p:cNvSpPr>
              <a:spLocks noChangeShapeType="1"/>
            </p:cNvSpPr>
            <p:nvPr/>
          </p:nvSpPr>
          <p:spPr bwMode="auto">
            <a:xfrm>
              <a:off x="1344" y="326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397" name="Line 21"/>
            <p:cNvSpPr>
              <a:spLocks noChangeShapeType="1"/>
            </p:cNvSpPr>
            <p:nvPr/>
          </p:nvSpPr>
          <p:spPr bwMode="auto">
            <a:xfrm>
              <a:off x="1344" y="34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398" name="Line 22"/>
            <p:cNvSpPr>
              <a:spLocks noChangeShapeType="1"/>
            </p:cNvSpPr>
            <p:nvPr/>
          </p:nvSpPr>
          <p:spPr bwMode="auto">
            <a:xfrm>
              <a:off x="288" y="268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9399" name="Group 23"/>
          <p:cNvGrpSpPr>
            <a:grpSpLocks/>
          </p:cNvGrpSpPr>
          <p:nvPr/>
        </p:nvGrpSpPr>
        <p:grpSpPr bwMode="auto">
          <a:xfrm>
            <a:off x="3333750" y="2670175"/>
            <a:ext cx="2008188" cy="381000"/>
            <a:chOff x="1711" y="1632"/>
            <a:chExt cx="1265" cy="240"/>
          </a:xfrm>
        </p:grpSpPr>
        <p:sp>
          <p:nvSpPr>
            <p:cNvPr id="229400" name="Line 24"/>
            <p:cNvSpPr>
              <a:spLocks noChangeShapeType="1"/>
            </p:cNvSpPr>
            <p:nvPr/>
          </p:nvSpPr>
          <p:spPr bwMode="auto">
            <a:xfrm>
              <a:off x="2544" y="1776"/>
              <a:ext cx="432" cy="0"/>
            </a:xfrm>
            <a:prstGeom prst="line">
              <a:avLst/>
            </a:prstGeom>
            <a:noFill/>
            <a:ln w="28575">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70C0"/>
                </a:solidFill>
              </a:endParaRPr>
            </a:p>
          </p:txBody>
        </p:sp>
        <p:sp>
          <p:nvSpPr>
            <p:cNvPr id="229401" name="Rectangle 25"/>
            <p:cNvSpPr>
              <a:spLocks noChangeArrowheads="1"/>
            </p:cNvSpPr>
            <p:nvPr/>
          </p:nvSpPr>
          <p:spPr bwMode="auto">
            <a:xfrm>
              <a:off x="2304" y="1728"/>
              <a:ext cx="240" cy="96"/>
            </a:xfrm>
            <a:prstGeom prst="rect">
              <a:avLst/>
            </a:prstGeom>
            <a:noFill/>
            <a:ln w="2857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endParaRPr>
            </a:p>
          </p:txBody>
        </p:sp>
        <p:sp>
          <p:nvSpPr>
            <p:cNvPr id="229402" name="Line 26"/>
            <p:cNvSpPr>
              <a:spLocks noChangeShapeType="1"/>
            </p:cNvSpPr>
            <p:nvPr/>
          </p:nvSpPr>
          <p:spPr bwMode="auto">
            <a:xfrm flipV="1">
              <a:off x="2112" y="1680"/>
              <a:ext cx="0" cy="192"/>
            </a:xfrm>
            <a:prstGeom prst="line">
              <a:avLst/>
            </a:prstGeom>
            <a:noFill/>
            <a:ln w="28575">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70C0"/>
                </a:solidFill>
              </a:endParaRPr>
            </a:p>
          </p:txBody>
        </p:sp>
        <p:sp>
          <p:nvSpPr>
            <p:cNvPr id="229403" name="Line 27"/>
            <p:cNvSpPr>
              <a:spLocks noChangeShapeType="1"/>
            </p:cNvSpPr>
            <p:nvPr/>
          </p:nvSpPr>
          <p:spPr bwMode="auto">
            <a:xfrm>
              <a:off x="2112" y="1776"/>
              <a:ext cx="192" cy="0"/>
            </a:xfrm>
            <a:prstGeom prst="line">
              <a:avLst/>
            </a:prstGeom>
            <a:noFill/>
            <a:ln w="28575">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70C0"/>
                </a:solidFill>
              </a:endParaRPr>
            </a:p>
          </p:txBody>
        </p:sp>
        <p:sp>
          <p:nvSpPr>
            <p:cNvPr id="229404" name="Text Box 28"/>
            <p:cNvSpPr txBox="1">
              <a:spLocks noChangeArrowheads="1"/>
            </p:cNvSpPr>
            <p:nvPr/>
          </p:nvSpPr>
          <p:spPr bwMode="auto">
            <a:xfrm>
              <a:off x="1711" y="1632"/>
              <a:ext cx="379" cy="23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0070C0"/>
                  </a:solidFill>
                </a:rPr>
                <a:t>+5</a:t>
              </a:r>
              <a:r>
                <a:rPr lang="en-US" altLang="zh-CN" b="1" dirty="0">
                  <a:solidFill>
                    <a:srgbClr val="0070C0"/>
                  </a:solidFill>
                </a:rPr>
                <a:t>V</a:t>
              </a:r>
            </a:p>
          </p:txBody>
        </p:sp>
      </p:grpSp>
      <p:grpSp>
        <p:nvGrpSpPr>
          <p:cNvPr id="229405" name="Group 29"/>
          <p:cNvGrpSpPr>
            <a:grpSpLocks/>
          </p:cNvGrpSpPr>
          <p:nvPr/>
        </p:nvGrpSpPr>
        <p:grpSpPr bwMode="auto">
          <a:xfrm>
            <a:off x="4122738" y="3203575"/>
            <a:ext cx="838200" cy="381000"/>
            <a:chOff x="1536" y="2064"/>
            <a:chExt cx="528" cy="240"/>
          </a:xfrm>
        </p:grpSpPr>
        <p:sp>
          <p:nvSpPr>
            <p:cNvPr id="229406" name="Line 30"/>
            <p:cNvSpPr>
              <a:spLocks noChangeShapeType="1"/>
            </p:cNvSpPr>
            <p:nvPr/>
          </p:nvSpPr>
          <p:spPr bwMode="auto">
            <a:xfrm>
              <a:off x="1632" y="2064"/>
              <a:ext cx="432" cy="0"/>
            </a:xfrm>
            <a:prstGeom prst="line">
              <a:avLst/>
            </a:prstGeom>
            <a:noFill/>
            <a:ln w="28575">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407" name="Line 31"/>
            <p:cNvSpPr>
              <a:spLocks noChangeShapeType="1"/>
            </p:cNvSpPr>
            <p:nvPr/>
          </p:nvSpPr>
          <p:spPr bwMode="auto">
            <a:xfrm>
              <a:off x="1632" y="2064"/>
              <a:ext cx="0" cy="144"/>
            </a:xfrm>
            <a:prstGeom prst="line">
              <a:avLst/>
            </a:prstGeom>
            <a:noFill/>
            <a:ln w="28575">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408" name="AutoShape 32"/>
            <p:cNvSpPr>
              <a:spLocks noChangeArrowheads="1"/>
            </p:cNvSpPr>
            <p:nvPr/>
          </p:nvSpPr>
          <p:spPr bwMode="auto">
            <a:xfrm flipV="1">
              <a:off x="1536" y="2208"/>
              <a:ext cx="192" cy="96"/>
            </a:xfrm>
            <a:prstGeom prst="triangle">
              <a:avLst>
                <a:gd name="adj" fmla="val 50000"/>
              </a:avLst>
            </a:prstGeom>
            <a:noFill/>
            <a:ln w="2857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9409" name="Group 33"/>
          <p:cNvGrpSpPr>
            <a:grpSpLocks/>
          </p:cNvGrpSpPr>
          <p:nvPr/>
        </p:nvGrpSpPr>
        <p:grpSpPr bwMode="auto">
          <a:xfrm>
            <a:off x="3276600" y="2060575"/>
            <a:ext cx="1836738" cy="701675"/>
            <a:chOff x="1675" y="1248"/>
            <a:chExt cx="1157" cy="442"/>
          </a:xfrm>
        </p:grpSpPr>
        <p:sp>
          <p:nvSpPr>
            <p:cNvPr id="229410" name="Text Box 34"/>
            <p:cNvSpPr txBox="1">
              <a:spLocks noChangeArrowheads="1"/>
            </p:cNvSpPr>
            <p:nvPr/>
          </p:nvSpPr>
          <p:spPr bwMode="auto">
            <a:xfrm>
              <a:off x="1840" y="1248"/>
              <a:ext cx="6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CLOCK</a:t>
              </a:r>
            </a:p>
          </p:txBody>
        </p:sp>
        <p:sp>
          <p:nvSpPr>
            <p:cNvPr id="229411" name="Line 35"/>
            <p:cNvSpPr>
              <a:spLocks noChangeShapeType="1"/>
            </p:cNvSpPr>
            <p:nvPr/>
          </p:nvSpPr>
          <p:spPr bwMode="auto">
            <a:xfrm>
              <a:off x="2448" y="1392"/>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412" name="Line 36"/>
            <p:cNvSpPr>
              <a:spLocks noChangeShapeType="1"/>
            </p:cNvSpPr>
            <p:nvPr/>
          </p:nvSpPr>
          <p:spPr bwMode="auto">
            <a:xfrm>
              <a:off x="2448" y="1584"/>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413" name="Text Box 37"/>
            <p:cNvSpPr txBox="1">
              <a:spLocks noChangeArrowheads="1"/>
            </p:cNvSpPr>
            <p:nvPr/>
          </p:nvSpPr>
          <p:spPr bwMode="auto">
            <a:xfrm>
              <a:off x="1675" y="1440"/>
              <a:ext cx="8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RESET_L</a:t>
              </a:r>
            </a:p>
          </p:txBody>
        </p:sp>
      </p:grpSp>
      <p:grpSp>
        <p:nvGrpSpPr>
          <p:cNvPr id="229414" name="Group 38"/>
          <p:cNvGrpSpPr>
            <a:grpSpLocks/>
          </p:cNvGrpSpPr>
          <p:nvPr/>
        </p:nvGrpSpPr>
        <p:grpSpPr bwMode="auto">
          <a:xfrm>
            <a:off x="6865938" y="3584575"/>
            <a:ext cx="1676400" cy="1311275"/>
            <a:chOff x="3936" y="2208"/>
            <a:chExt cx="1056" cy="826"/>
          </a:xfrm>
        </p:grpSpPr>
        <p:sp>
          <p:nvSpPr>
            <p:cNvPr id="229415" name="Text Box 39"/>
            <p:cNvSpPr txBox="1">
              <a:spLocks noChangeArrowheads="1"/>
            </p:cNvSpPr>
            <p:nvPr/>
          </p:nvSpPr>
          <p:spPr bwMode="auto">
            <a:xfrm>
              <a:off x="4651" y="2208"/>
              <a:ext cx="341"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Q0</a:t>
              </a:r>
            </a:p>
            <a:p>
              <a:r>
                <a:rPr lang="en-US" altLang="zh-CN" sz="2000" b="1">
                  <a:latin typeface="Tahoma" pitchFamily="34" charset="0"/>
                </a:rPr>
                <a:t>Q1</a:t>
              </a:r>
            </a:p>
            <a:p>
              <a:r>
                <a:rPr lang="en-US" altLang="zh-CN" sz="2000" b="1">
                  <a:latin typeface="Tahoma" pitchFamily="34" charset="0"/>
                </a:rPr>
                <a:t>Q2</a:t>
              </a:r>
            </a:p>
            <a:p>
              <a:r>
                <a:rPr lang="en-US" altLang="zh-CN" sz="2000" b="1">
                  <a:latin typeface="Tahoma" pitchFamily="34" charset="0"/>
                </a:rPr>
                <a:t>Q3</a:t>
              </a:r>
              <a:endParaRPr lang="zh-CN" altLang="en-US" sz="2000" b="1">
                <a:latin typeface="Tahoma" pitchFamily="34" charset="0"/>
              </a:endParaRPr>
            </a:p>
          </p:txBody>
        </p:sp>
        <p:grpSp>
          <p:nvGrpSpPr>
            <p:cNvPr id="229416" name="Group 40"/>
            <p:cNvGrpSpPr>
              <a:grpSpLocks/>
            </p:cNvGrpSpPr>
            <p:nvPr/>
          </p:nvGrpSpPr>
          <p:grpSpPr bwMode="auto">
            <a:xfrm>
              <a:off x="3936" y="2352"/>
              <a:ext cx="720" cy="576"/>
              <a:chOff x="3936" y="2352"/>
              <a:chExt cx="1104" cy="576"/>
            </a:xfrm>
          </p:grpSpPr>
          <p:sp>
            <p:nvSpPr>
              <p:cNvPr id="229417" name="Line 41"/>
              <p:cNvSpPr>
                <a:spLocks noChangeShapeType="1"/>
              </p:cNvSpPr>
              <p:nvPr/>
            </p:nvSpPr>
            <p:spPr bwMode="auto">
              <a:xfrm>
                <a:off x="3936" y="2352"/>
                <a:ext cx="11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418" name="Line 42"/>
              <p:cNvSpPr>
                <a:spLocks noChangeShapeType="1"/>
              </p:cNvSpPr>
              <p:nvPr/>
            </p:nvSpPr>
            <p:spPr bwMode="auto">
              <a:xfrm>
                <a:off x="3936" y="2544"/>
                <a:ext cx="11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419" name="Line 43"/>
              <p:cNvSpPr>
                <a:spLocks noChangeShapeType="1"/>
              </p:cNvSpPr>
              <p:nvPr/>
            </p:nvSpPr>
            <p:spPr bwMode="auto">
              <a:xfrm>
                <a:off x="3936" y="2736"/>
                <a:ext cx="11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420" name="Line 44"/>
              <p:cNvSpPr>
                <a:spLocks noChangeShapeType="1"/>
              </p:cNvSpPr>
              <p:nvPr/>
            </p:nvSpPr>
            <p:spPr bwMode="auto">
              <a:xfrm>
                <a:off x="3936" y="2928"/>
                <a:ext cx="11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229421" name="Text Box 45"/>
          <p:cNvSpPr txBox="1">
            <a:spLocks noChangeArrowheads="1"/>
          </p:cNvSpPr>
          <p:nvPr/>
        </p:nvSpPr>
        <p:spPr bwMode="auto">
          <a:xfrm>
            <a:off x="982663" y="219047"/>
            <a:ext cx="710963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dirty="0">
                <a:solidFill>
                  <a:schemeClr val="tx2"/>
                </a:solidFill>
                <a:latin typeface="Tahoma" pitchFamily="34" charset="0"/>
                <a:ea typeface="华文新魏" pitchFamily="2" charset="-122"/>
              </a:rPr>
              <a:t>用移位寄存器构成</a:t>
            </a:r>
            <a:r>
              <a:rPr lang="zh-CN" altLang="en-US" sz="3600" b="1" dirty="0">
                <a:solidFill>
                  <a:schemeClr val="tx2"/>
                </a:solidFill>
                <a:latin typeface="华文新魏" pitchFamily="2" charset="-122"/>
                <a:ea typeface="华文新魏" pitchFamily="2" charset="-122"/>
              </a:rPr>
              <a:t>序列信号发生器</a:t>
            </a:r>
          </a:p>
        </p:txBody>
      </p:sp>
      <p:sp>
        <p:nvSpPr>
          <p:cNvPr id="229422" name="Text Box 46"/>
          <p:cNvSpPr txBox="1">
            <a:spLocks noChangeArrowheads="1"/>
          </p:cNvSpPr>
          <p:nvPr/>
        </p:nvSpPr>
        <p:spPr bwMode="auto">
          <a:xfrm>
            <a:off x="1951038" y="1052736"/>
            <a:ext cx="5715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latin typeface="Tahoma" pitchFamily="34" charset="0"/>
                <a:ea typeface="黑体" pitchFamily="2" charset="-122"/>
              </a:rPr>
              <a:t>例：产生一个8位的序列信号 00010111</a:t>
            </a:r>
          </a:p>
        </p:txBody>
      </p:sp>
      <p:grpSp>
        <p:nvGrpSpPr>
          <p:cNvPr id="229423" name="Group 47"/>
          <p:cNvGrpSpPr>
            <a:grpSpLocks/>
          </p:cNvGrpSpPr>
          <p:nvPr/>
        </p:nvGrpSpPr>
        <p:grpSpPr bwMode="auto">
          <a:xfrm>
            <a:off x="838200" y="1676400"/>
            <a:ext cx="3198813" cy="4652965"/>
            <a:chOff x="528" y="1056"/>
            <a:chExt cx="2015" cy="2931"/>
          </a:xfrm>
        </p:grpSpPr>
        <p:sp>
          <p:nvSpPr>
            <p:cNvPr id="229424" name="Text Box 48"/>
            <p:cNvSpPr txBox="1">
              <a:spLocks noChangeArrowheads="1"/>
            </p:cNvSpPr>
            <p:nvPr/>
          </p:nvSpPr>
          <p:spPr bwMode="auto">
            <a:xfrm>
              <a:off x="1490" y="1394"/>
              <a:ext cx="240" cy="1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ahoma" pitchFamily="34" charset="0"/>
                </a:rPr>
                <a:t>1</a:t>
              </a:r>
            </a:p>
            <a:p>
              <a:r>
                <a:rPr lang="zh-CN" altLang="en-US" sz="2400" b="1">
                  <a:latin typeface="Tahoma" pitchFamily="34" charset="0"/>
                </a:rPr>
                <a:t>0</a:t>
              </a:r>
            </a:p>
            <a:p>
              <a:r>
                <a:rPr lang="zh-CN" altLang="en-US" sz="2400" b="1">
                  <a:latin typeface="Tahoma" pitchFamily="34" charset="0"/>
                </a:rPr>
                <a:t>1</a:t>
              </a:r>
            </a:p>
            <a:p>
              <a:r>
                <a:rPr lang="zh-CN" altLang="en-US" sz="2400" b="1">
                  <a:latin typeface="Tahoma" pitchFamily="34" charset="0"/>
                </a:rPr>
                <a:t>1</a:t>
              </a:r>
            </a:p>
            <a:p>
              <a:r>
                <a:rPr lang="zh-CN" altLang="en-US" sz="2400" b="1">
                  <a:latin typeface="Tahoma" pitchFamily="34" charset="0"/>
                </a:rPr>
                <a:t>1</a:t>
              </a:r>
            </a:p>
            <a:p>
              <a:r>
                <a:rPr lang="zh-CN" altLang="en-US" sz="2400" b="1">
                  <a:latin typeface="Tahoma" pitchFamily="34" charset="0"/>
                </a:rPr>
                <a:t>0</a:t>
              </a:r>
            </a:p>
            <a:p>
              <a:r>
                <a:rPr lang="zh-CN" altLang="en-US" sz="2400" b="1">
                  <a:latin typeface="Tahoma" pitchFamily="34" charset="0"/>
                </a:rPr>
                <a:t>0</a:t>
              </a:r>
            </a:p>
            <a:p>
              <a:r>
                <a:rPr lang="zh-CN" altLang="en-US" sz="2400" b="1">
                  <a:latin typeface="Tahoma" pitchFamily="34" charset="0"/>
                </a:rPr>
                <a:t>0</a:t>
              </a:r>
            </a:p>
          </p:txBody>
        </p:sp>
        <p:grpSp>
          <p:nvGrpSpPr>
            <p:cNvPr id="229425" name="Group 49"/>
            <p:cNvGrpSpPr>
              <a:grpSpLocks/>
            </p:cNvGrpSpPr>
            <p:nvPr/>
          </p:nvGrpSpPr>
          <p:grpSpPr bwMode="auto">
            <a:xfrm>
              <a:off x="624" y="1056"/>
              <a:ext cx="1307" cy="2256"/>
              <a:chOff x="720" y="1536"/>
              <a:chExt cx="1307" cy="2256"/>
            </a:xfrm>
          </p:grpSpPr>
          <p:sp>
            <p:nvSpPr>
              <p:cNvPr id="229426" name="Text Box 50"/>
              <p:cNvSpPr txBox="1">
                <a:spLocks noChangeArrowheads="1"/>
              </p:cNvSpPr>
              <p:nvPr/>
            </p:nvSpPr>
            <p:spPr bwMode="auto">
              <a:xfrm>
                <a:off x="720" y="1536"/>
                <a:ext cx="8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latin typeface="Tahoma" pitchFamily="34" charset="0"/>
                  </a:rPr>
                  <a:t>Q</a:t>
                </a:r>
                <a:r>
                  <a:rPr lang="en-US" altLang="zh-CN" sz="2400" b="1" baseline="-25000" dirty="0">
                    <a:latin typeface="Tahoma" pitchFamily="34" charset="0"/>
                  </a:rPr>
                  <a:t>2</a:t>
                </a:r>
                <a:r>
                  <a:rPr lang="en-US" altLang="zh-CN" sz="2400" b="1" dirty="0">
                    <a:latin typeface="Tahoma" pitchFamily="34" charset="0"/>
                  </a:rPr>
                  <a:t>Q</a:t>
                </a:r>
                <a:r>
                  <a:rPr lang="en-US" altLang="zh-CN" sz="2400" b="1" baseline="-25000" dirty="0">
                    <a:latin typeface="Tahoma" pitchFamily="34" charset="0"/>
                  </a:rPr>
                  <a:t>1</a:t>
                </a:r>
                <a:r>
                  <a:rPr lang="en-US" altLang="zh-CN" sz="2400" b="1" dirty="0">
                    <a:latin typeface="Tahoma" pitchFamily="34" charset="0"/>
                  </a:rPr>
                  <a:t>Q</a:t>
                </a:r>
                <a:r>
                  <a:rPr lang="en-US" altLang="zh-CN" sz="2400" b="1" baseline="-25000" dirty="0">
                    <a:latin typeface="Tahoma" pitchFamily="34" charset="0"/>
                  </a:rPr>
                  <a:t>0</a:t>
                </a:r>
              </a:p>
            </p:txBody>
          </p:sp>
          <p:sp>
            <p:nvSpPr>
              <p:cNvPr id="229427" name="Text Box 51"/>
              <p:cNvSpPr txBox="1">
                <a:spLocks noChangeArrowheads="1"/>
              </p:cNvSpPr>
              <p:nvPr/>
            </p:nvSpPr>
            <p:spPr bwMode="auto">
              <a:xfrm>
                <a:off x="782" y="1872"/>
                <a:ext cx="712" cy="1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latin typeface="Tahoma" pitchFamily="34" charset="0"/>
                  </a:rPr>
                  <a:t>0  0  0</a:t>
                </a:r>
              </a:p>
              <a:p>
                <a:r>
                  <a:rPr lang="zh-CN" altLang="en-US" sz="2400" b="1" dirty="0">
                    <a:latin typeface="Tahoma" pitchFamily="34" charset="0"/>
                  </a:rPr>
                  <a:t>0  0  1</a:t>
                </a:r>
              </a:p>
              <a:p>
                <a:r>
                  <a:rPr lang="zh-CN" altLang="en-US" sz="2400" b="1" dirty="0">
                    <a:latin typeface="Tahoma" pitchFamily="34" charset="0"/>
                  </a:rPr>
                  <a:t>0  1  0</a:t>
                </a:r>
              </a:p>
              <a:p>
                <a:r>
                  <a:rPr lang="zh-CN" altLang="en-US" sz="2400" b="1" dirty="0">
                    <a:latin typeface="Tahoma" pitchFamily="34" charset="0"/>
                  </a:rPr>
                  <a:t>1  0  1</a:t>
                </a:r>
              </a:p>
              <a:p>
                <a:r>
                  <a:rPr lang="zh-CN" altLang="en-US" sz="2400" b="1" dirty="0">
                    <a:latin typeface="Tahoma" pitchFamily="34" charset="0"/>
                  </a:rPr>
                  <a:t>0  1  1</a:t>
                </a:r>
              </a:p>
              <a:p>
                <a:r>
                  <a:rPr lang="zh-CN" altLang="en-US" sz="2400" b="1" dirty="0">
                    <a:latin typeface="Tahoma" pitchFamily="34" charset="0"/>
                  </a:rPr>
                  <a:t>1  1  1</a:t>
                </a:r>
              </a:p>
              <a:p>
                <a:r>
                  <a:rPr lang="zh-CN" altLang="en-US" sz="2400" b="1" dirty="0">
                    <a:latin typeface="Tahoma" pitchFamily="34" charset="0"/>
                  </a:rPr>
                  <a:t>1  1  0</a:t>
                </a:r>
              </a:p>
              <a:p>
                <a:r>
                  <a:rPr lang="zh-CN" altLang="en-US" sz="2400" b="1" dirty="0">
                    <a:latin typeface="Tahoma" pitchFamily="34" charset="0"/>
                  </a:rPr>
                  <a:t>1  0  0</a:t>
                </a:r>
              </a:p>
            </p:txBody>
          </p:sp>
          <p:sp>
            <p:nvSpPr>
              <p:cNvPr id="229428" name="Line 52"/>
              <p:cNvSpPr>
                <a:spLocks noChangeShapeType="1"/>
              </p:cNvSpPr>
              <p:nvPr/>
            </p:nvSpPr>
            <p:spPr bwMode="auto">
              <a:xfrm>
                <a:off x="768" y="1872"/>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2000"/>
              </a:p>
            </p:txBody>
          </p:sp>
          <p:sp>
            <p:nvSpPr>
              <p:cNvPr id="229429" name="Line 53"/>
              <p:cNvSpPr>
                <a:spLocks noChangeShapeType="1"/>
              </p:cNvSpPr>
              <p:nvPr/>
            </p:nvSpPr>
            <p:spPr bwMode="auto">
              <a:xfrm flipH="1">
                <a:off x="1526" y="1536"/>
                <a:ext cx="10" cy="225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9430" name="Text Box 54"/>
              <p:cNvSpPr txBox="1">
                <a:spLocks noChangeArrowheads="1"/>
              </p:cNvSpPr>
              <p:nvPr/>
            </p:nvSpPr>
            <p:spPr bwMode="auto">
              <a:xfrm>
                <a:off x="1556" y="1536"/>
                <a:ext cx="47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smtClean="0">
                    <a:latin typeface="Tahoma" pitchFamily="34" charset="0"/>
                  </a:rPr>
                  <a:t>LIN</a:t>
                </a:r>
                <a:endParaRPr lang="en-US" altLang="zh-CN" sz="2400" b="1" baseline="-25000" dirty="0">
                  <a:latin typeface="Tahoma" pitchFamily="34" charset="0"/>
                </a:endParaRPr>
              </a:p>
            </p:txBody>
          </p:sp>
          <p:sp>
            <p:nvSpPr>
              <p:cNvPr id="229431" name="Line 55"/>
              <p:cNvSpPr>
                <a:spLocks noChangeShapeType="1"/>
              </p:cNvSpPr>
              <p:nvPr/>
            </p:nvSpPr>
            <p:spPr bwMode="auto">
              <a:xfrm>
                <a:off x="768" y="3792"/>
                <a:ext cx="1152"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9432" name="Line 56"/>
              <p:cNvSpPr>
                <a:spLocks noChangeShapeType="1"/>
              </p:cNvSpPr>
              <p:nvPr/>
            </p:nvSpPr>
            <p:spPr bwMode="auto">
              <a:xfrm>
                <a:off x="768" y="1536"/>
                <a:ext cx="1152" cy="0"/>
              </a:xfrm>
              <a:prstGeom prst="line">
                <a:avLst/>
              </a:prstGeom>
              <a:noFill/>
              <a:ln w="57150" cmpd="thickThin">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229433" name="Text Box 57"/>
            <p:cNvSpPr txBox="1">
              <a:spLocks noChangeArrowheads="1"/>
            </p:cNvSpPr>
            <p:nvPr/>
          </p:nvSpPr>
          <p:spPr bwMode="auto">
            <a:xfrm>
              <a:off x="528" y="3360"/>
              <a:ext cx="2015" cy="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en-US" altLang="zh-CN" sz="2400" b="1" dirty="0" smtClean="0">
                  <a:solidFill>
                    <a:schemeClr val="hlink"/>
                  </a:solidFill>
                  <a:latin typeface="Tahoma" pitchFamily="34" charset="0"/>
                </a:rPr>
                <a:t>LIN </a:t>
              </a:r>
              <a:r>
                <a:rPr lang="en-US" altLang="zh-CN" sz="2400" b="1" dirty="0">
                  <a:solidFill>
                    <a:schemeClr val="hlink"/>
                  </a:solidFill>
                  <a:latin typeface="Tahoma" pitchFamily="34" charset="0"/>
                </a:rPr>
                <a:t>= Q</a:t>
              </a:r>
              <a:r>
                <a:rPr lang="en-US" altLang="zh-CN" sz="2400" b="1" baseline="-25000" dirty="0">
                  <a:solidFill>
                    <a:schemeClr val="hlink"/>
                  </a:solidFill>
                  <a:latin typeface="Tahoma" pitchFamily="34" charset="0"/>
                </a:rPr>
                <a:t>2</a:t>
              </a:r>
              <a:r>
                <a:rPr lang="en-US" altLang="zh-CN" sz="2400" b="1" dirty="0">
                  <a:solidFill>
                    <a:schemeClr val="hlink"/>
                  </a:solidFill>
                  <a:latin typeface="Tahoma" pitchFamily="34" charset="0"/>
                </a:rPr>
                <a:t>·Q</a:t>
              </a:r>
              <a:r>
                <a:rPr lang="en-US" altLang="zh-CN" sz="2400" b="1" baseline="-25000" dirty="0">
                  <a:solidFill>
                    <a:schemeClr val="hlink"/>
                  </a:solidFill>
                  <a:latin typeface="Tahoma" pitchFamily="34" charset="0"/>
                </a:rPr>
                <a:t>1</a:t>
              </a:r>
              <a:r>
                <a:rPr lang="en-US" altLang="zh-CN" sz="2400" b="1" dirty="0">
                  <a:solidFill>
                    <a:schemeClr val="hlink"/>
                  </a:solidFill>
                  <a:latin typeface="Tahoma" pitchFamily="34" charset="0"/>
                </a:rPr>
                <a:t>’·Q</a:t>
              </a:r>
              <a:r>
                <a:rPr lang="en-US" altLang="zh-CN" sz="2400" b="1" baseline="-25000" dirty="0">
                  <a:solidFill>
                    <a:schemeClr val="hlink"/>
                  </a:solidFill>
                  <a:latin typeface="Tahoma" pitchFamily="34" charset="0"/>
                </a:rPr>
                <a:t>0</a:t>
              </a:r>
              <a:r>
                <a:rPr lang="en-US" altLang="zh-CN" sz="2400" b="1" dirty="0">
                  <a:solidFill>
                    <a:schemeClr val="hlink"/>
                  </a:solidFill>
                  <a:latin typeface="Tahoma" pitchFamily="34" charset="0"/>
                </a:rPr>
                <a:t> +</a:t>
              </a:r>
            </a:p>
            <a:p>
              <a:pPr>
                <a:lnSpc>
                  <a:spcPct val="130000"/>
                </a:lnSpc>
              </a:pPr>
              <a:r>
                <a:rPr lang="en-US" altLang="zh-CN" sz="2400" b="1" dirty="0">
                  <a:solidFill>
                    <a:schemeClr val="hlink"/>
                  </a:solidFill>
                  <a:latin typeface="Tahoma" pitchFamily="34" charset="0"/>
                </a:rPr>
                <a:t>       Q</a:t>
              </a:r>
              <a:r>
                <a:rPr lang="en-US" altLang="zh-CN" sz="2400" b="1" baseline="-25000" dirty="0">
                  <a:solidFill>
                    <a:schemeClr val="hlink"/>
                  </a:solidFill>
                  <a:latin typeface="Tahoma" pitchFamily="34" charset="0"/>
                </a:rPr>
                <a:t>2</a:t>
              </a:r>
              <a:r>
                <a:rPr lang="en-US" altLang="zh-CN" sz="2400" b="1" dirty="0">
                  <a:solidFill>
                    <a:schemeClr val="hlink"/>
                  </a:solidFill>
                  <a:latin typeface="Tahoma" pitchFamily="34" charset="0"/>
                </a:rPr>
                <a:t>’·Q</a:t>
              </a:r>
              <a:r>
                <a:rPr lang="en-US" altLang="zh-CN" sz="2400" b="1" baseline="-25000" dirty="0">
                  <a:solidFill>
                    <a:schemeClr val="hlink"/>
                  </a:solidFill>
                  <a:latin typeface="Tahoma" pitchFamily="34" charset="0"/>
                </a:rPr>
                <a:t>1</a:t>
              </a:r>
              <a:r>
                <a:rPr lang="en-US" altLang="zh-CN" sz="2400" b="1" dirty="0">
                  <a:solidFill>
                    <a:schemeClr val="hlink"/>
                  </a:solidFill>
                  <a:latin typeface="Tahoma" pitchFamily="34" charset="0"/>
                </a:rPr>
                <a:t> + Q</a:t>
              </a:r>
              <a:r>
                <a:rPr lang="en-US" altLang="zh-CN" sz="2400" b="1" baseline="-25000" dirty="0">
                  <a:solidFill>
                    <a:schemeClr val="hlink"/>
                  </a:solidFill>
                  <a:latin typeface="Tahoma" pitchFamily="34" charset="0"/>
                </a:rPr>
                <a:t>2</a:t>
              </a:r>
              <a:r>
                <a:rPr lang="en-US" altLang="zh-CN" sz="2400" b="1" dirty="0">
                  <a:solidFill>
                    <a:schemeClr val="hlink"/>
                  </a:solidFill>
                  <a:latin typeface="Tahoma" pitchFamily="34" charset="0"/>
                </a:rPr>
                <a:t>’·Q</a:t>
              </a:r>
              <a:r>
                <a:rPr lang="en-US" altLang="zh-CN" sz="2400" b="1" baseline="-25000" dirty="0">
                  <a:solidFill>
                    <a:schemeClr val="hlink"/>
                  </a:solidFill>
                  <a:latin typeface="Tahoma" pitchFamily="34" charset="0"/>
                </a:rPr>
                <a:t>0</a:t>
              </a:r>
              <a:r>
                <a:rPr lang="en-US" altLang="zh-CN" sz="2400" b="1" dirty="0">
                  <a:solidFill>
                    <a:schemeClr val="hlink"/>
                  </a:solidFill>
                  <a:latin typeface="Tahoma" pitchFamily="34" charset="0"/>
                </a:rPr>
                <a:t>’</a:t>
              </a:r>
              <a:endParaRPr lang="zh-CN" altLang="en-US" sz="2400" b="1" dirty="0">
                <a:solidFill>
                  <a:schemeClr val="hlink"/>
                </a:solidFill>
                <a:latin typeface="Tahoma" pitchFamily="34" charset="0"/>
              </a:endParaRPr>
            </a:p>
          </p:txBody>
        </p:sp>
      </p:grpSp>
      <p:grpSp>
        <p:nvGrpSpPr>
          <p:cNvPr id="229434" name="Group 58"/>
          <p:cNvGrpSpPr>
            <a:grpSpLocks/>
          </p:cNvGrpSpPr>
          <p:nvPr/>
        </p:nvGrpSpPr>
        <p:grpSpPr bwMode="auto">
          <a:xfrm>
            <a:off x="4732338" y="3508375"/>
            <a:ext cx="2963862" cy="2514600"/>
            <a:chOff x="2981" y="2210"/>
            <a:chExt cx="1867" cy="1584"/>
          </a:xfrm>
        </p:grpSpPr>
        <p:sp>
          <p:nvSpPr>
            <p:cNvPr id="229435" name="Line 59"/>
            <p:cNvSpPr>
              <a:spLocks noChangeShapeType="1"/>
            </p:cNvSpPr>
            <p:nvPr/>
          </p:nvSpPr>
          <p:spPr bwMode="auto">
            <a:xfrm>
              <a:off x="4421" y="2402"/>
              <a:ext cx="0" cy="1008"/>
            </a:xfrm>
            <a:prstGeom prst="line">
              <a:avLst/>
            </a:prstGeom>
            <a:noFill/>
            <a:ln w="28575">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436" name="Line 60"/>
            <p:cNvSpPr>
              <a:spLocks noChangeShapeType="1"/>
            </p:cNvSpPr>
            <p:nvPr/>
          </p:nvSpPr>
          <p:spPr bwMode="auto">
            <a:xfrm>
              <a:off x="2981" y="3602"/>
              <a:ext cx="384"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437" name="Line 61"/>
            <p:cNvSpPr>
              <a:spLocks noChangeShapeType="1"/>
            </p:cNvSpPr>
            <p:nvPr/>
          </p:nvSpPr>
          <p:spPr bwMode="auto">
            <a:xfrm>
              <a:off x="2981" y="2210"/>
              <a:ext cx="0" cy="1392"/>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438" name="Line 62"/>
            <p:cNvSpPr>
              <a:spLocks noChangeShapeType="1"/>
            </p:cNvSpPr>
            <p:nvPr/>
          </p:nvSpPr>
          <p:spPr bwMode="auto">
            <a:xfrm>
              <a:off x="2981" y="2210"/>
              <a:ext cx="240"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439" name="Line 63"/>
            <p:cNvSpPr>
              <a:spLocks noChangeShapeType="1"/>
            </p:cNvSpPr>
            <p:nvPr/>
          </p:nvSpPr>
          <p:spPr bwMode="auto">
            <a:xfrm>
              <a:off x="4565" y="2594"/>
              <a:ext cx="0" cy="816"/>
            </a:xfrm>
            <a:prstGeom prst="line">
              <a:avLst/>
            </a:prstGeom>
            <a:noFill/>
            <a:ln w="28575">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440" name="Line 64"/>
            <p:cNvSpPr>
              <a:spLocks noChangeShapeType="1"/>
            </p:cNvSpPr>
            <p:nvPr/>
          </p:nvSpPr>
          <p:spPr bwMode="auto">
            <a:xfrm>
              <a:off x="4709" y="2786"/>
              <a:ext cx="0" cy="624"/>
            </a:xfrm>
            <a:prstGeom prst="line">
              <a:avLst/>
            </a:prstGeom>
            <a:noFill/>
            <a:ln w="28575">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441" name="Rectangle 65"/>
            <p:cNvSpPr>
              <a:spLocks noChangeArrowheads="1"/>
            </p:cNvSpPr>
            <p:nvPr/>
          </p:nvSpPr>
          <p:spPr bwMode="auto">
            <a:xfrm>
              <a:off x="3365" y="3410"/>
              <a:ext cx="1483" cy="384"/>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chemeClr val="hlink"/>
                  </a:solidFill>
                  <a:ea typeface="黑体" pitchFamily="2" charset="-122"/>
                </a:rPr>
                <a:t>组合逻辑</a:t>
              </a:r>
            </a:p>
          </p:txBody>
        </p:sp>
      </p:grpSp>
      <p:sp>
        <p:nvSpPr>
          <p:cNvPr id="2" name="日期占位符 1"/>
          <p:cNvSpPr>
            <a:spLocks noGrp="1"/>
          </p:cNvSpPr>
          <p:nvPr>
            <p:ph type="dt" sz="half" idx="10"/>
          </p:nvPr>
        </p:nvSpPr>
        <p:spPr/>
        <p:txBody>
          <a:bodyPr/>
          <a:lstStyle/>
          <a:p>
            <a:pPr>
              <a:defRPr/>
            </a:pPr>
            <a:fld id="{48696FE3-825F-4FA0-9A51-DBD1F73AA3B3}"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35</a:t>
            </a:fld>
            <a:endParaRPr lang="en-US" altLang="zh-CN"/>
          </a:p>
        </p:txBody>
      </p:sp>
    </p:spTree>
    <p:extLst>
      <p:ext uri="{BB962C8B-B14F-4D97-AF65-F5344CB8AC3E}">
        <p14:creationId xmlns:p14="http://schemas.microsoft.com/office/powerpoint/2010/main" val="4527724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9378"/>
                                        </p:tgtEl>
                                        <p:attrNameLst>
                                          <p:attrName>style.visibility</p:attrName>
                                        </p:attrNameLst>
                                      </p:cBhvr>
                                      <p:to>
                                        <p:strVal val="visible"/>
                                      </p:to>
                                    </p:set>
                                    <p:animEffect transition="in" filter="blinds(horizontal)">
                                      <p:cBhvr>
                                        <p:cTn id="7" dur="500"/>
                                        <p:tgtEl>
                                          <p:spTgt spid="2293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9409"/>
                                        </p:tgtEl>
                                        <p:attrNameLst>
                                          <p:attrName>style.visibility</p:attrName>
                                        </p:attrNameLst>
                                      </p:cBhvr>
                                      <p:to>
                                        <p:strVal val="visible"/>
                                      </p:to>
                                    </p:set>
                                    <p:animEffect transition="in" filter="blinds(horizontal)">
                                      <p:cBhvr>
                                        <p:cTn id="12" dur="500"/>
                                        <p:tgtEl>
                                          <p:spTgt spid="2294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9399"/>
                                        </p:tgtEl>
                                        <p:attrNameLst>
                                          <p:attrName>style.visibility</p:attrName>
                                        </p:attrNameLst>
                                      </p:cBhvr>
                                      <p:to>
                                        <p:strVal val="visible"/>
                                      </p:to>
                                    </p:set>
                                    <p:animEffect transition="in" filter="blinds(horizontal)">
                                      <p:cBhvr>
                                        <p:cTn id="17" dur="500"/>
                                        <p:tgtEl>
                                          <p:spTgt spid="2293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29405"/>
                                        </p:tgtEl>
                                        <p:attrNameLst>
                                          <p:attrName>style.visibility</p:attrName>
                                        </p:attrNameLst>
                                      </p:cBhvr>
                                      <p:to>
                                        <p:strVal val="visible"/>
                                      </p:to>
                                    </p:set>
                                    <p:animEffect transition="in" filter="blinds(horizontal)">
                                      <p:cBhvr>
                                        <p:cTn id="22" dur="500"/>
                                        <p:tgtEl>
                                          <p:spTgt spid="2294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29414"/>
                                        </p:tgtEl>
                                        <p:attrNameLst>
                                          <p:attrName>style.visibility</p:attrName>
                                        </p:attrNameLst>
                                      </p:cBhvr>
                                      <p:to>
                                        <p:strVal val="visible"/>
                                      </p:to>
                                    </p:set>
                                    <p:animEffect transition="in" filter="wipe(left)">
                                      <p:cBhvr>
                                        <p:cTn id="27" dur="500"/>
                                        <p:tgtEl>
                                          <p:spTgt spid="2294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29434"/>
                                        </p:tgtEl>
                                        <p:attrNameLst>
                                          <p:attrName>style.visibility</p:attrName>
                                        </p:attrNameLst>
                                      </p:cBhvr>
                                      <p:to>
                                        <p:strVal val="visible"/>
                                      </p:to>
                                    </p:set>
                                    <p:animEffect transition="in" filter="blinds(horizontal)">
                                      <p:cBhvr>
                                        <p:cTn id="32" dur="500"/>
                                        <p:tgtEl>
                                          <p:spTgt spid="229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sz="3200" dirty="0">
                <a:latin typeface="Tahoma" pitchFamily="34" charset="0"/>
                <a:ea typeface="华文新魏" pitchFamily="2" charset="-122"/>
              </a:rPr>
              <a:t>用移位寄存器构成</a:t>
            </a:r>
            <a:r>
              <a:rPr lang="zh-CN" altLang="en-US" sz="3200" dirty="0">
                <a:latin typeface="华文新魏" pitchFamily="2" charset="-122"/>
                <a:ea typeface="华文新魏" pitchFamily="2" charset="-122"/>
              </a:rPr>
              <a:t>序列</a:t>
            </a:r>
            <a:r>
              <a:rPr lang="zh-CN" altLang="en-US" sz="3200" dirty="0" smtClean="0">
                <a:latin typeface="华文新魏" pitchFamily="2" charset="-122"/>
                <a:ea typeface="华文新魏" pitchFamily="2" charset="-122"/>
              </a:rPr>
              <a:t>信号发生器</a:t>
            </a:r>
            <a:endParaRPr lang="zh-CN" altLang="en-US" sz="3200" dirty="0"/>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16832"/>
            <a:ext cx="4093088" cy="4032449"/>
          </a:xfrm>
        </p:spPr>
      </p:pic>
      <p:sp>
        <p:nvSpPr>
          <p:cNvPr id="2" name="日期占位符 1"/>
          <p:cNvSpPr>
            <a:spLocks noGrp="1"/>
          </p:cNvSpPr>
          <p:nvPr>
            <p:ph type="dt" sz="half" idx="10"/>
          </p:nvPr>
        </p:nvSpPr>
        <p:spPr/>
        <p:txBody>
          <a:bodyPr/>
          <a:lstStyle/>
          <a:p>
            <a:pPr>
              <a:defRPr/>
            </a:pPr>
            <a:fld id="{A4150338-6FD6-47FB-B6C1-6E4BE56FF318}"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36</a:t>
            </a:fld>
            <a:endParaRPr lang="en-US" altLang="zh-CN"/>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132856"/>
            <a:ext cx="4301363" cy="3600400"/>
          </a:xfrm>
          <a:prstGeom prst="rect">
            <a:avLst/>
          </a:prstGeom>
        </p:spPr>
      </p:pic>
    </p:spTree>
    <p:extLst>
      <p:ext uri="{BB962C8B-B14F-4D97-AF65-F5344CB8AC3E}">
        <p14:creationId xmlns:p14="http://schemas.microsoft.com/office/powerpoint/2010/main" val="23851564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323850" y="2149897"/>
            <a:ext cx="70564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a:solidFill>
                  <a:srgbClr val="0000FF"/>
                </a:solidFill>
                <a:latin typeface="Tahoma" panose="020B0604030504040204" pitchFamily="34" charset="0"/>
                <a:ea typeface="黑体" panose="02010609060101010101" pitchFamily="49" charset="-122"/>
              </a:rPr>
              <a:t>例：产生一个</a:t>
            </a:r>
            <a:r>
              <a:rPr kumimoji="1" lang="en-US" altLang="zh-CN" sz="2400" dirty="0">
                <a:solidFill>
                  <a:srgbClr val="0000FF"/>
                </a:solidFill>
                <a:latin typeface="Tahoma" panose="020B0604030504040204" pitchFamily="34" charset="0"/>
                <a:ea typeface="黑体" panose="02010609060101010101" pitchFamily="49" charset="-122"/>
              </a:rPr>
              <a:t>10</a:t>
            </a:r>
            <a:r>
              <a:rPr kumimoji="1" lang="zh-CN" altLang="en-US" sz="2400" dirty="0">
                <a:solidFill>
                  <a:srgbClr val="0000FF"/>
                </a:solidFill>
                <a:latin typeface="Tahoma" panose="020B0604030504040204" pitchFamily="34" charset="0"/>
                <a:ea typeface="黑体" panose="02010609060101010101" pitchFamily="49" charset="-122"/>
              </a:rPr>
              <a:t>位的序列信号 </a:t>
            </a:r>
            <a:r>
              <a:rPr kumimoji="1" lang="en-US" altLang="zh-CN" sz="2400" dirty="0">
                <a:solidFill>
                  <a:srgbClr val="0000FF"/>
                </a:solidFill>
                <a:latin typeface="Tahoma" panose="020B0604030504040204" pitchFamily="34" charset="0"/>
                <a:ea typeface="黑体" panose="02010609060101010101" pitchFamily="49" charset="-122"/>
              </a:rPr>
              <a:t>1010010111</a:t>
            </a:r>
          </a:p>
        </p:txBody>
      </p:sp>
      <p:sp>
        <p:nvSpPr>
          <p:cNvPr id="102404" name="Text Box 4"/>
          <p:cNvSpPr txBox="1">
            <a:spLocks noChangeArrowheads="1"/>
          </p:cNvSpPr>
          <p:nvPr/>
        </p:nvSpPr>
        <p:spPr bwMode="auto">
          <a:xfrm>
            <a:off x="251520" y="1125959"/>
            <a:ext cx="849694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800" dirty="0" smtClean="0">
                <a:solidFill>
                  <a:srgbClr val="FF0000"/>
                </a:solidFill>
                <a:latin typeface="Tahoma" panose="020B0604030504040204" pitchFamily="34" charset="0"/>
                <a:ea typeface="华文新魏" panose="02010800040101010101" pitchFamily="2" charset="-122"/>
              </a:rPr>
              <a:t>用</a:t>
            </a:r>
            <a:r>
              <a:rPr kumimoji="1" lang="zh-CN" altLang="en-US" sz="2800" dirty="0">
                <a:solidFill>
                  <a:srgbClr val="FF0000"/>
                </a:solidFill>
                <a:latin typeface="Tahoma" panose="020B0604030504040204" pitchFamily="34" charset="0"/>
                <a:ea typeface="华文新魏" panose="02010800040101010101" pitchFamily="2" charset="-122"/>
              </a:rPr>
              <a:t>移位寄存器</a:t>
            </a:r>
            <a:r>
              <a:rPr kumimoji="1" lang="en-US" altLang="zh-CN" sz="2800" dirty="0">
                <a:solidFill>
                  <a:srgbClr val="FF0000"/>
                </a:solidFill>
                <a:latin typeface="Tahoma" panose="020B0604030504040204" pitchFamily="34" charset="0"/>
                <a:ea typeface="华文新魏" panose="02010800040101010101" pitchFamily="2" charset="-122"/>
              </a:rPr>
              <a:t>74X194</a:t>
            </a:r>
            <a:r>
              <a:rPr kumimoji="1" lang="zh-CN" altLang="en-US" sz="2800" dirty="0">
                <a:solidFill>
                  <a:srgbClr val="FF0000"/>
                </a:solidFill>
                <a:latin typeface="Tahoma" panose="020B0604030504040204" pitchFamily="34" charset="0"/>
                <a:ea typeface="华文新魏" panose="02010800040101010101" pitchFamily="2" charset="-122"/>
              </a:rPr>
              <a:t>和多路复用器</a:t>
            </a:r>
            <a:r>
              <a:rPr kumimoji="1" lang="en-US" altLang="zh-CN" sz="2800" dirty="0">
                <a:solidFill>
                  <a:srgbClr val="FF0000"/>
                </a:solidFill>
                <a:latin typeface="Tahoma" panose="020B0604030504040204" pitchFamily="34" charset="0"/>
                <a:ea typeface="华文新魏" panose="02010800040101010101" pitchFamily="2" charset="-122"/>
              </a:rPr>
              <a:t>74x151</a:t>
            </a:r>
          </a:p>
          <a:p>
            <a:r>
              <a:rPr kumimoji="1" lang="zh-CN" altLang="en-US" sz="2800" dirty="0">
                <a:solidFill>
                  <a:srgbClr val="FF0000"/>
                </a:solidFill>
                <a:latin typeface="Tahoma" panose="020B0604030504040204" pitchFamily="34" charset="0"/>
                <a:ea typeface="华文新魏" panose="02010800040101010101" pitchFamily="2" charset="-122"/>
              </a:rPr>
              <a:t>构成</a:t>
            </a:r>
            <a:r>
              <a:rPr kumimoji="1" lang="zh-CN" altLang="en-US" sz="2800" dirty="0">
                <a:solidFill>
                  <a:srgbClr val="FF0000"/>
                </a:solidFill>
                <a:latin typeface="华文新魏" panose="02010800040101010101" pitchFamily="2" charset="-122"/>
                <a:ea typeface="华文新魏" panose="02010800040101010101" pitchFamily="2" charset="-122"/>
              </a:rPr>
              <a:t>序列信号发生器</a:t>
            </a:r>
          </a:p>
        </p:txBody>
      </p:sp>
      <p:sp>
        <p:nvSpPr>
          <p:cNvPr id="102512" name="Text Box 112"/>
          <p:cNvSpPr txBox="1">
            <a:spLocks noChangeArrowheads="1"/>
          </p:cNvSpPr>
          <p:nvPr/>
        </p:nvSpPr>
        <p:spPr bwMode="auto">
          <a:xfrm>
            <a:off x="323850" y="2726159"/>
            <a:ext cx="83629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400" dirty="0">
                <a:latin typeface="Tahoma" panose="020B0604030504040204" pitchFamily="34" charset="0"/>
              </a:rPr>
              <a:t>解：</a:t>
            </a:r>
            <a:r>
              <a:rPr kumimoji="1" lang="en-US" altLang="zh-CN" sz="2400" dirty="0">
                <a:latin typeface="Tahoma" panose="020B0604030504040204" pitchFamily="34" charset="0"/>
              </a:rPr>
              <a:t>1</a:t>
            </a:r>
            <a:r>
              <a:rPr kumimoji="1" lang="zh-CN" altLang="en-US" sz="2400" dirty="0">
                <a:latin typeface="Tahoma" panose="020B0604030504040204" pitchFamily="34" charset="0"/>
              </a:rPr>
              <a:t>）状态图</a:t>
            </a:r>
            <a:r>
              <a:rPr kumimoji="1" lang="zh-CN" altLang="en-US" sz="2400" dirty="0" smtClean="0">
                <a:latin typeface="Tahoma" panose="020B0604030504040204" pitchFamily="34" charset="0"/>
              </a:rPr>
              <a:t>：从初始</a:t>
            </a:r>
            <a:r>
              <a:rPr kumimoji="1" lang="en-US" altLang="zh-CN" sz="2400" dirty="0" smtClean="0">
                <a:latin typeface="Tahoma" panose="020B0604030504040204" pitchFamily="34" charset="0"/>
              </a:rPr>
              <a:t>4</a:t>
            </a:r>
            <a:r>
              <a:rPr kumimoji="1" lang="zh-CN" altLang="en-US" sz="2400" dirty="0" smtClean="0">
                <a:latin typeface="Tahoma" panose="020B0604030504040204" pitchFamily="34" charset="0"/>
              </a:rPr>
              <a:t>位信号开始，左移逐位产生新状态。</a:t>
            </a:r>
            <a:endParaRPr kumimoji="1" lang="zh-CN" altLang="en-US" sz="2400" baseline="-25000" dirty="0">
              <a:latin typeface="Tahoma" panose="020B0604030504040204" pitchFamily="34" charset="0"/>
            </a:endParaRPr>
          </a:p>
        </p:txBody>
      </p:sp>
      <p:grpSp>
        <p:nvGrpSpPr>
          <p:cNvPr id="102543" name="Group 143"/>
          <p:cNvGrpSpPr>
            <a:grpSpLocks/>
          </p:cNvGrpSpPr>
          <p:nvPr/>
        </p:nvGrpSpPr>
        <p:grpSpPr bwMode="auto">
          <a:xfrm>
            <a:off x="1254423" y="3741796"/>
            <a:ext cx="6094413" cy="1638300"/>
            <a:chOff x="855" y="1558"/>
            <a:chExt cx="3839" cy="1032"/>
          </a:xfrm>
        </p:grpSpPr>
        <p:sp>
          <p:nvSpPr>
            <p:cNvPr id="102514" name="Oval 114"/>
            <p:cNvSpPr>
              <a:spLocks noChangeArrowheads="1"/>
            </p:cNvSpPr>
            <p:nvPr/>
          </p:nvSpPr>
          <p:spPr bwMode="auto">
            <a:xfrm>
              <a:off x="855" y="1558"/>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1010</a:t>
              </a:r>
            </a:p>
          </p:txBody>
        </p:sp>
        <p:grpSp>
          <p:nvGrpSpPr>
            <p:cNvPr id="102515" name="Group 115"/>
            <p:cNvGrpSpPr>
              <a:grpSpLocks/>
            </p:cNvGrpSpPr>
            <p:nvPr/>
          </p:nvGrpSpPr>
          <p:grpSpPr bwMode="auto">
            <a:xfrm>
              <a:off x="1383" y="1570"/>
              <a:ext cx="816" cy="384"/>
              <a:chOff x="1536" y="2448"/>
              <a:chExt cx="816" cy="384"/>
            </a:xfrm>
          </p:grpSpPr>
          <p:sp>
            <p:nvSpPr>
              <p:cNvPr id="102516" name="Oval 116"/>
              <p:cNvSpPr>
                <a:spLocks noChangeArrowheads="1"/>
              </p:cNvSpPr>
              <p:nvPr/>
            </p:nvSpPr>
            <p:spPr bwMode="auto">
              <a:xfrm>
                <a:off x="1824" y="2448"/>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0100</a:t>
                </a:r>
              </a:p>
            </p:txBody>
          </p:sp>
          <p:sp>
            <p:nvSpPr>
              <p:cNvPr id="102517" name="Line 117"/>
              <p:cNvSpPr>
                <a:spLocks noChangeShapeType="1"/>
              </p:cNvSpPr>
              <p:nvPr/>
            </p:nvSpPr>
            <p:spPr bwMode="auto">
              <a:xfrm>
                <a:off x="1536" y="2640"/>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518" name="Group 118"/>
            <p:cNvGrpSpPr>
              <a:grpSpLocks/>
            </p:cNvGrpSpPr>
            <p:nvPr/>
          </p:nvGrpSpPr>
          <p:grpSpPr bwMode="auto">
            <a:xfrm>
              <a:off x="2199" y="1558"/>
              <a:ext cx="816" cy="384"/>
              <a:chOff x="1536" y="2448"/>
              <a:chExt cx="816" cy="384"/>
            </a:xfrm>
          </p:grpSpPr>
          <p:sp>
            <p:nvSpPr>
              <p:cNvPr id="102519" name="Oval 119"/>
              <p:cNvSpPr>
                <a:spLocks noChangeArrowheads="1"/>
              </p:cNvSpPr>
              <p:nvPr/>
            </p:nvSpPr>
            <p:spPr bwMode="auto">
              <a:xfrm>
                <a:off x="1824" y="2448"/>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1001</a:t>
                </a:r>
              </a:p>
            </p:txBody>
          </p:sp>
          <p:sp>
            <p:nvSpPr>
              <p:cNvPr id="102520" name="Line 120"/>
              <p:cNvSpPr>
                <a:spLocks noChangeShapeType="1"/>
              </p:cNvSpPr>
              <p:nvPr/>
            </p:nvSpPr>
            <p:spPr bwMode="auto">
              <a:xfrm>
                <a:off x="1536" y="2640"/>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521" name="Group 121"/>
            <p:cNvGrpSpPr>
              <a:grpSpLocks/>
            </p:cNvGrpSpPr>
            <p:nvPr/>
          </p:nvGrpSpPr>
          <p:grpSpPr bwMode="auto">
            <a:xfrm>
              <a:off x="3015" y="1558"/>
              <a:ext cx="816" cy="384"/>
              <a:chOff x="1536" y="2448"/>
              <a:chExt cx="816" cy="384"/>
            </a:xfrm>
          </p:grpSpPr>
          <p:sp>
            <p:nvSpPr>
              <p:cNvPr id="102522" name="Oval 122"/>
              <p:cNvSpPr>
                <a:spLocks noChangeArrowheads="1"/>
              </p:cNvSpPr>
              <p:nvPr/>
            </p:nvSpPr>
            <p:spPr bwMode="auto">
              <a:xfrm>
                <a:off x="1824" y="2448"/>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0010</a:t>
                </a:r>
              </a:p>
            </p:txBody>
          </p:sp>
          <p:sp>
            <p:nvSpPr>
              <p:cNvPr id="102523" name="Line 123"/>
              <p:cNvSpPr>
                <a:spLocks noChangeShapeType="1"/>
              </p:cNvSpPr>
              <p:nvPr/>
            </p:nvSpPr>
            <p:spPr bwMode="auto">
              <a:xfrm>
                <a:off x="1536" y="2640"/>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524" name="Group 124"/>
            <p:cNvGrpSpPr>
              <a:grpSpLocks/>
            </p:cNvGrpSpPr>
            <p:nvPr/>
          </p:nvGrpSpPr>
          <p:grpSpPr bwMode="auto">
            <a:xfrm>
              <a:off x="4166" y="1966"/>
              <a:ext cx="528" cy="624"/>
              <a:chOff x="3888" y="2784"/>
              <a:chExt cx="528" cy="624"/>
            </a:xfrm>
          </p:grpSpPr>
          <p:sp>
            <p:nvSpPr>
              <p:cNvPr id="102525" name="Oval 125"/>
              <p:cNvSpPr>
                <a:spLocks noChangeArrowheads="1"/>
              </p:cNvSpPr>
              <p:nvPr/>
            </p:nvSpPr>
            <p:spPr bwMode="auto">
              <a:xfrm>
                <a:off x="3888" y="3024"/>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1011</a:t>
                </a:r>
              </a:p>
            </p:txBody>
          </p:sp>
          <p:sp>
            <p:nvSpPr>
              <p:cNvPr id="102526" name="Line 126"/>
              <p:cNvSpPr>
                <a:spLocks noChangeShapeType="1"/>
              </p:cNvSpPr>
              <p:nvPr/>
            </p:nvSpPr>
            <p:spPr bwMode="auto">
              <a:xfrm>
                <a:off x="4176" y="2784"/>
                <a:ext cx="0" cy="24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527" name="Group 127"/>
            <p:cNvGrpSpPr>
              <a:grpSpLocks/>
            </p:cNvGrpSpPr>
            <p:nvPr/>
          </p:nvGrpSpPr>
          <p:grpSpPr bwMode="auto">
            <a:xfrm>
              <a:off x="2487" y="2182"/>
              <a:ext cx="816" cy="384"/>
              <a:chOff x="3072" y="3024"/>
              <a:chExt cx="816" cy="384"/>
            </a:xfrm>
          </p:grpSpPr>
          <p:sp>
            <p:nvSpPr>
              <p:cNvPr id="102528" name="Oval 128"/>
              <p:cNvSpPr>
                <a:spLocks noChangeArrowheads="1"/>
              </p:cNvSpPr>
              <p:nvPr/>
            </p:nvSpPr>
            <p:spPr bwMode="auto">
              <a:xfrm>
                <a:off x="3072" y="3024"/>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1111</a:t>
                </a:r>
              </a:p>
            </p:txBody>
          </p:sp>
          <p:sp>
            <p:nvSpPr>
              <p:cNvPr id="102529" name="Line 129"/>
              <p:cNvSpPr>
                <a:spLocks noChangeShapeType="1"/>
              </p:cNvSpPr>
              <p:nvPr/>
            </p:nvSpPr>
            <p:spPr bwMode="auto">
              <a:xfrm flipH="1">
                <a:off x="3600" y="3216"/>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530" name="Group 130"/>
            <p:cNvGrpSpPr>
              <a:grpSpLocks/>
            </p:cNvGrpSpPr>
            <p:nvPr/>
          </p:nvGrpSpPr>
          <p:grpSpPr bwMode="auto">
            <a:xfrm>
              <a:off x="1671" y="2182"/>
              <a:ext cx="816" cy="384"/>
              <a:chOff x="3072" y="3024"/>
              <a:chExt cx="816" cy="384"/>
            </a:xfrm>
          </p:grpSpPr>
          <p:sp>
            <p:nvSpPr>
              <p:cNvPr id="102531" name="Oval 131"/>
              <p:cNvSpPr>
                <a:spLocks noChangeArrowheads="1"/>
              </p:cNvSpPr>
              <p:nvPr/>
            </p:nvSpPr>
            <p:spPr bwMode="auto">
              <a:xfrm>
                <a:off x="3072" y="3024"/>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1110</a:t>
                </a:r>
              </a:p>
            </p:txBody>
          </p:sp>
          <p:sp>
            <p:nvSpPr>
              <p:cNvPr id="102532" name="Line 132"/>
              <p:cNvSpPr>
                <a:spLocks noChangeShapeType="1"/>
              </p:cNvSpPr>
              <p:nvPr/>
            </p:nvSpPr>
            <p:spPr bwMode="auto">
              <a:xfrm flipH="1">
                <a:off x="3600" y="3216"/>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533" name="Group 133"/>
            <p:cNvGrpSpPr>
              <a:grpSpLocks/>
            </p:cNvGrpSpPr>
            <p:nvPr/>
          </p:nvGrpSpPr>
          <p:grpSpPr bwMode="auto">
            <a:xfrm>
              <a:off x="855" y="2182"/>
              <a:ext cx="816" cy="384"/>
              <a:chOff x="3072" y="3024"/>
              <a:chExt cx="816" cy="384"/>
            </a:xfrm>
          </p:grpSpPr>
          <p:sp>
            <p:nvSpPr>
              <p:cNvPr id="102534" name="Oval 134"/>
              <p:cNvSpPr>
                <a:spLocks noChangeArrowheads="1"/>
              </p:cNvSpPr>
              <p:nvPr/>
            </p:nvSpPr>
            <p:spPr bwMode="auto">
              <a:xfrm>
                <a:off x="3072" y="3024"/>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1101</a:t>
                </a:r>
              </a:p>
            </p:txBody>
          </p:sp>
          <p:sp>
            <p:nvSpPr>
              <p:cNvPr id="102535" name="Line 135"/>
              <p:cNvSpPr>
                <a:spLocks noChangeShapeType="1"/>
              </p:cNvSpPr>
              <p:nvPr/>
            </p:nvSpPr>
            <p:spPr bwMode="auto">
              <a:xfrm flipH="1">
                <a:off x="3600" y="3216"/>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02536" name="Line 136"/>
            <p:cNvSpPr>
              <a:spLocks noChangeShapeType="1"/>
            </p:cNvSpPr>
            <p:nvPr/>
          </p:nvSpPr>
          <p:spPr bwMode="auto">
            <a:xfrm flipV="1">
              <a:off x="1095" y="1942"/>
              <a:ext cx="0" cy="24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02537" name="Group 137"/>
            <p:cNvGrpSpPr>
              <a:grpSpLocks/>
            </p:cNvGrpSpPr>
            <p:nvPr/>
          </p:nvGrpSpPr>
          <p:grpSpPr bwMode="auto">
            <a:xfrm>
              <a:off x="3849" y="1558"/>
              <a:ext cx="816" cy="384"/>
              <a:chOff x="1536" y="2448"/>
              <a:chExt cx="816" cy="384"/>
            </a:xfrm>
          </p:grpSpPr>
          <p:sp>
            <p:nvSpPr>
              <p:cNvPr id="102538" name="Oval 138"/>
              <p:cNvSpPr>
                <a:spLocks noChangeArrowheads="1"/>
              </p:cNvSpPr>
              <p:nvPr/>
            </p:nvSpPr>
            <p:spPr bwMode="auto">
              <a:xfrm>
                <a:off x="1824" y="2448"/>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0101</a:t>
                </a:r>
              </a:p>
            </p:txBody>
          </p:sp>
          <p:sp>
            <p:nvSpPr>
              <p:cNvPr id="102539" name="Line 139"/>
              <p:cNvSpPr>
                <a:spLocks noChangeShapeType="1"/>
              </p:cNvSpPr>
              <p:nvPr/>
            </p:nvSpPr>
            <p:spPr bwMode="auto">
              <a:xfrm>
                <a:off x="1536" y="2640"/>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540" name="Group 140"/>
            <p:cNvGrpSpPr>
              <a:grpSpLocks/>
            </p:cNvGrpSpPr>
            <p:nvPr/>
          </p:nvGrpSpPr>
          <p:grpSpPr bwMode="auto">
            <a:xfrm>
              <a:off x="3350" y="2193"/>
              <a:ext cx="816" cy="384"/>
              <a:chOff x="3072" y="3024"/>
              <a:chExt cx="816" cy="384"/>
            </a:xfrm>
          </p:grpSpPr>
          <p:sp>
            <p:nvSpPr>
              <p:cNvPr id="102541" name="Oval 141"/>
              <p:cNvSpPr>
                <a:spLocks noChangeArrowheads="1"/>
              </p:cNvSpPr>
              <p:nvPr/>
            </p:nvSpPr>
            <p:spPr bwMode="auto">
              <a:xfrm>
                <a:off x="3072" y="3024"/>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0111</a:t>
                </a:r>
              </a:p>
            </p:txBody>
          </p:sp>
          <p:sp>
            <p:nvSpPr>
              <p:cNvPr id="102542" name="Line 142"/>
              <p:cNvSpPr>
                <a:spLocks noChangeShapeType="1"/>
              </p:cNvSpPr>
              <p:nvPr/>
            </p:nvSpPr>
            <p:spPr bwMode="auto">
              <a:xfrm flipH="1">
                <a:off x="3600" y="3216"/>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35" name="Text Box 45"/>
          <p:cNvSpPr txBox="1">
            <a:spLocks noChangeArrowheads="1"/>
          </p:cNvSpPr>
          <p:nvPr/>
        </p:nvSpPr>
        <p:spPr bwMode="auto">
          <a:xfrm>
            <a:off x="899592" y="221085"/>
            <a:ext cx="6280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chemeClr val="tx2"/>
                </a:solidFill>
                <a:latin typeface="Tahoma" pitchFamily="34" charset="0"/>
                <a:ea typeface="华文新魏" pitchFamily="2" charset="-122"/>
              </a:rPr>
              <a:t>用移位寄存器构成</a:t>
            </a:r>
            <a:r>
              <a:rPr lang="zh-CN" altLang="en-US" sz="3200" b="1" dirty="0">
                <a:solidFill>
                  <a:schemeClr val="tx2"/>
                </a:solidFill>
                <a:latin typeface="华文新魏" pitchFamily="2" charset="-122"/>
                <a:ea typeface="华文新魏" pitchFamily="2" charset="-122"/>
              </a:rPr>
              <a:t>序列信号发生器</a:t>
            </a:r>
          </a:p>
        </p:txBody>
      </p:sp>
      <p:sp>
        <p:nvSpPr>
          <p:cNvPr id="2" name="日期占位符 1"/>
          <p:cNvSpPr>
            <a:spLocks noGrp="1"/>
          </p:cNvSpPr>
          <p:nvPr>
            <p:ph type="dt" sz="half" idx="10"/>
          </p:nvPr>
        </p:nvSpPr>
        <p:spPr/>
        <p:txBody>
          <a:bodyPr/>
          <a:lstStyle/>
          <a:p>
            <a:pPr>
              <a:defRPr/>
            </a:pPr>
            <a:fld id="{9B12F46D-04BD-4E63-BD33-42F235AC2552}"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37</a:t>
            </a:fld>
            <a:endParaRPr lang="en-US" altLang="zh-CN"/>
          </a:p>
        </p:txBody>
      </p:sp>
    </p:spTree>
    <p:extLst>
      <p:ext uri="{BB962C8B-B14F-4D97-AF65-F5344CB8AC3E}">
        <p14:creationId xmlns:p14="http://schemas.microsoft.com/office/powerpoint/2010/main" val="22496679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323850" y="1268413"/>
            <a:ext cx="70564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solidFill>
                  <a:srgbClr val="0000FF"/>
                </a:solidFill>
                <a:latin typeface="Tahoma" panose="020B0604030504040204" pitchFamily="34" charset="0"/>
                <a:ea typeface="黑体" panose="02010609060101010101" pitchFamily="49" charset="-122"/>
              </a:rPr>
              <a:t>例：产生一个</a:t>
            </a:r>
            <a:r>
              <a:rPr kumimoji="1" lang="en-US" altLang="zh-CN" sz="2400">
                <a:solidFill>
                  <a:srgbClr val="0000FF"/>
                </a:solidFill>
                <a:latin typeface="Tahoma" panose="020B0604030504040204" pitchFamily="34" charset="0"/>
                <a:ea typeface="黑体" panose="02010609060101010101" pitchFamily="49" charset="-122"/>
              </a:rPr>
              <a:t>10</a:t>
            </a:r>
            <a:r>
              <a:rPr kumimoji="1" lang="zh-CN" altLang="en-US" sz="2400">
                <a:solidFill>
                  <a:srgbClr val="0000FF"/>
                </a:solidFill>
                <a:latin typeface="Tahoma" panose="020B0604030504040204" pitchFamily="34" charset="0"/>
                <a:ea typeface="黑体" panose="02010609060101010101" pitchFamily="49" charset="-122"/>
              </a:rPr>
              <a:t>位的序列信号 </a:t>
            </a:r>
            <a:r>
              <a:rPr kumimoji="1" lang="en-US" altLang="zh-CN" sz="2400">
                <a:solidFill>
                  <a:srgbClr val="0000FF"/>
                </a:solidFill>
                <a:latin typeface="Tahoma" panose="020B0604030504040204" pitchFamily="34" charset="0"/>
                <a:ea typeface="黑体" panose="02010609060101010101" pitchFamily="49" charset="-122"/>
              </a:rPr>
              <a:t>1010010111</a:t>
            </a:r>
          </a:p>
        </p:txBody>
      </p:sp>
      <p:sp>
        <p:nvSpPr>
          <p:cNvPr id="106500" name="Text Box 4"/>
          <p:cNvSpPr txBox="1">
            <a:spLocks noChangeArrowheads="1"/>
          </p:cNvSpPr>
          <p:nvPr/>
        </p:nvSpPr>
        <p:spPr bwMode="auto">
          <a:xfrm>
            <a:off x="323850" y="1844675"/>
            <a:ext cx="72739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dirty="0">
                <a:latin typeface="Tahoma" panose="020B0604030504040204" pitchFamily="34" charset="0"/>
              </a:rPr>
              <a:t>解：</a:t>
            </a:r>
            <a:r>
              <a:rPr kumimoji="1" lang="en-US" altLang="zh-CN" sz="2400" dirty="0">
                <a:latin typeface="Tahoma" panose="020B0604030504040204" pitchFamily="34" charset="0"/>
              </a:rPr>
              <a:t>2</a:t>
            </a:r>
            <a:r>
              <a:rPr kumimoji="1" lang="zh-CN" altLang="en-US" sz="2400" dirty="0">
                <a:latin typeface="Tahoma" panose="020B0604030504040204" pitchFamily="34" charset="0"/>
              </a:rPr>
              <a:t>）状态转移</a:t>
            </a:r>
            <a:r>
              <a:rPr kumimoji="1" lang="zh-CN" altLang="en-US" sz="2400" dirty="0" smtClean="0">
                <a:latin typeface="Tahoma" panose="020B0604030504040204" pitchFamily="34" charset="0"/>
              </a:rPr>
              <a:t>表，左移</a:t>
            </a:r>
            <a:endParaRPr kumimoji="1" lang="zh-CN" altLang="en-US" sz="2400" baseline="-25000" dirty="0">
              <a:latin typeface="Tahoma" panose="020B0604030504040204" pitchFamily="34" charset="0"/>
            </a:endParaRPr>
          </a:p>
        </p:txBody>
      </p:sp>
      <p:sp>
        <p:nvSpPr>
          <p:cNvPr id="106531" name="Line 35"/>
          <p:cNvSpPr>
            <a:spLocks noChangeShapeType="1"/>
          </p:cNvSpPr>
          <p:nvPr/>
        </p:nvSpPr>
        <p:spPr bwMode="auto">
          <a:xfrm>
            <a:off x="682625" y="2852738"/>
            <a:ext cx="540067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106532" name="Text Box 36"/>
          <p:cNvSpPr txBox="1">
            <a:spLocks noChangeArrowheads="1"/>
          </p:cNvSpPr>
          <p:nvPr/>
        </p:nvSpPr>
        <p:spPr bwMode="auto">
          <a:xfrm>
            <a:off x="611188" y="2420938"/>
            <a:ext cx="56880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t>Q3Q2Q1Q0     Q3*Q2*Q1*Q0*      LIN  </a:t>
            </a:r>
          </a:p>
        </p:txBody>
      </p:sp>
      <p:sp>
        <p:nvSpPr>
          <p:cNvPr id="106533" name="Line 37"/>
          <p:cNvSpPr>
            <a:spLocks noChangeShapeType="1"/>
          </p:cNvSpPr>
          <p:nvPr/>
        </p:nvSpPr>
        <p:spPr bwMode="auto">
          <a:xfrm>
            <a:off x="2411413" y="2420938"/>
            <a:ext cx="0" cy="41052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106564" name="Text Box 68"/>
          <p:cNvSpPr txBox="1">
            <a:spLocks noChangeArrowheads="1"/>
          </p:cNvSpPr>
          <p:nvPr/>
        </p:nvSpPr>
        <p:spPr bwMode="auto">
          <a:xfrm>
            <a:off x="754063" y="2852738"/>
            <a:ext cx="1657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t>1  0   1   0</a:t>
            </a:r>
          </a:p>
        </p:txBody>
      </p:sp>
      <p:sp>
        <p:nvSpPr>
          <p:cNvPr id="106565" name="Text Box 69"/>
          <p:cNvSpPr txBox="1">
            <a:spLocks noChangeArrowheads="1"/>
          </p:cNvSpPr>
          <p:nvPr/>
        </p:nvSpPr>
        <p:spPr bwMode="auto">
          <a:xfrm>
            <a:off x="2627313" y="2852738"/>
            <a:ext cx="23034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t> 0     1     0     0</a:t>
            </a:r>
          </a:p>
        </p:txBody>
      </p:sp>
      <p:sp>
        <p:nvSpPr>
          <p:cNvPr id="106566" name="Line 70"/>
          <p:cNvSpPr>
            <a:spLocks noChangeShapeType="1"/>
          </p:cNvSpPr>
          <p:nvPr/>
        </p:nvSpPr>
        <p:spPr bwMode="auto">
          <a:xfrm>
            <a:off x="5002213" y="2349500"/>
            <a:ext cx="0" cy="41767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67" name="Text Box 71"/>
          <p:cNvSpPr txBox="1">
            <a:spLocks noChangeArrowheads="1"/>
          </p:cNvSpPr>
          <p:nvPr/>
        </p:nvSpPr>
        <p:spPr bwMode="auto">
          <a:xfrm>
            <a:off x="754063" y="3286125"/>
            <a:ext cx="1657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t>0  1   0   0</a:t>
            </a:r>
          </a:p>
        </p:txBody>
      </p:sp>
      <p:sp>
        <p:nvSpPr>
          <p:cNvPr id="106568" name="Text Box 72"/>
          <p:cNvSpPr txBox="1">
            <a:spLocks noChangeArrowheads="1"/>
          </p:cNvSpPr>
          <p:nvPr/>
        </p:nvSpPr>
        <p:spPr bwMode="auto">
          <a:xfrm>
            <a:off x="754063" y="3644900"/>
            <a:ext cx="1657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t>1  0   0   1</a:t>
            </a:r>
          </a:p>
        </p:txBody>
      </p:sp>
      <p:sp>
        <p:nvSpPr>
          <p:cNvPr id="106569" name="Text Box 73"/>
          <p:cNvSpPr txBox="1">
            <a:spLocks noChangeArrowheads="1"/>
          </p:cNvSpPr>
          <p:nvPr/>
        </p:nvSpPr>
        <p:spPr bwMode="auto">
          <a:xfrm>
            <a:off x="754063" y="4005263"/>
            <a:ext cx="1657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t>0  0   1   0</a:t>
            </a:r>
          </a:p>
        </p:txBody>
      </p:sp>
      <p:sp>
        <p:nvSpPr>
          <p:cNvPr id="106570" name="Text Box 74"/>
          <p:cNvSpPr txBox="1">
            <a:spLocks noChangeArrowheads="1"/>
          </p:cNvSpPr>
          <p:nvPr/>
        </p:nvSpPr>
        <p:spPr bwMode="auto">
          <a:xfrm>
            <a:off x="754063" y="4365625"/>
            <a:ext cx="1657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t>0  1   0   1</a:t>
            </a:r>
          </a:p>
        </p:txBody>
      </p:sp>
      <p:sp>
        <p:nvSpPr>
          <p:cNvPr id="106571" name="Text Box 75"/>
          <p:cNvSpPr txBox="1">
            <a:spLocks noChangeArrowheads="1"/>
          </p:cNvSpPr>
          <p:nvPr/>
        </p:nvSpPr>
        <p:spPr bwMode="auto">
          <a:xfrm>
            <a:off x="754063" y="4725988"/>
            <a:ext cx="1657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t>1  0   1   1</a:t>
            </a:r>
          </a:p>
        </p:txBody>
      </p:sp>
      <p:sp>
        <p:nvSpPr>
          <p:cNvPr id="106572" name="Text Box 76"/>
          <p:cNvSpPr txBox="1">
            <a:spLocks noChangeArrowheads="1"/>
          </p:cNvSpPr>
          <p:nvPr/>
        </p:nvSpPr>
        <p:spPr bwMode="auto">
          <a:xfrm>
            <a:off x="754063" y="5086350"/>
            <a:ext cx="1657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t>0  1   1   1</a:t>
            </a:r>
          </a:p>
        </p:txBody>
      </p:sp>
      <p:sp>
        <p:nvSpPr>
          <p:cNvPr id="106573" name="Text Box 77"/>
          <p:cNvSpPr txBox="1">
            <a:spLocks noChangeArrowheads="1"/>
          </p:cNvSpPr>
          <p:nvPr/>
        </p:nvSpPr>
        <p:spPr bwMode="auto">
          <a:xfrm>
            <a:off x="754063" y="5445125"/>
            <a:ext cx="1657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t>1  1   1   1</a:t>
            </a:r>
          </a:p>
        </p:txBody>
      </p:sp>
      <p:sp>
        <p:nvSpPr>
          <p:cNvPr id="106574" name="Text Box 78"/>
          <p:cNvSpPr txBox="1">
            <a:spLocks noChangeArrowheads="1"/>
          </p:cNvSpPr>
          <p:nvPr/>
        </p:nvSpPr>
        <p:spPr bwMode="auto">
          <a:xfrm>
            <a:off x="754063" y="5734050"/>
            <a:ext cx="1657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t>1  1   1   0</a:t>
            </a:r>
          </a:p>
        </p:txBody>
      </p:sp>
      <p:sp>
        <p:nvSpPr>
          <p:cNvPr id="106575" name="Text Box 79"/>
          <p:cNvSpPr txBox="1">
            <a:spLocks noChangeArrowheads="1"/>
          </p:cNvSpPr>
          <p:nvPr/>
        </p:nvSpPr>
        <p:spPr bwMode="auto">
          <a:xfrm>
            <a:off x="754063" y="6021388"/>
            <a:ext cx="1657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t>1  1   0   1</a:t>
            </a:r>
          </a:p>
        </p:txBody>
      </p:sp>
      <p:sp>
        <p:nvSpPr>
          <p:cNvPr id="106576" name="Text Box 80"/>
          <p:cNvSpPr txBox="1">
            <a:spLocks noChangeArrowheads="1"/>
          </p:cNvSpPr>
          <p:nvPr/>
        </p:nvSpPr>
        <p:spPr bwMode="auto">
          <a:xfrm>
            <a:off x="2627313" y="3286125"/>
            <a:ext cx="23034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t> 1     0     0     1</a:t>
            </a:r>
          </a:p>
        </p:txBody>
      </p:sp>
      <p:sp>
        <p:nvSpPr>
          <p:cNvPr id="106577" name="Text Box 81"/>
          <p:cNvSpPr txBox="1">
            <a:spLocks noChangeArrowheads="1"/>
          </p:cNvSpPr>
          <p:nvPr/>
        </p:nvSpPr>
        <p:spPr bwMode="auto">
          <a:xfrm>
            <a:off x="2627313" y="3644900"/>
            <a:ext cx="23034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t> 0     0     1     0</a:t>
            </a:r>
          </a:p>
        </p:txBody>
      </p:sp>
      <p:sp>
        <p:nvSpPr>
          <p:cNvPr id="106578" name="Text Box 82"/>
          <p:cNvSpPr txBox="1">
            <a:spLocks noChangeArrowheads="1"/>
          </p:cNvSpPr>
          <p:nvPr/>
        </p:nvSpPr>
        <p:spPr bwMode="auto">
          <a:xfrm>
            <a:off x="2627313" y="4005263"/>
            <a:ext cx="23034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t> 0     1     0     1</a:t>
            </a:r>
          </a:p>
        </p:txBody>
      </p:sp>
      <p:sp>
        <p:nvSpPr>
          <p:cNvPr id="106579" name="Text Box 83"/>
          <p:cNvSpPr txBox="1">
            <a:spLocks noChangeArrowheads="1"/>
          </p:cNvSpPr>
          <p:nvPr/>
        </p:nvSpPr>
        <p:spPr bwMode="auto">
          <a:xfrm>
            <a:off x="2627313" y="4365625"/>
            <a:ext cx="23034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t> 1     0     1     1</a:t>
            </a:r>
          </a:p>
        </p:txBody>
      </p:sp>
      <p:sp>
        <p:nvSpPr>
          <p:cNvPr id="106580" name="Text Box 84"/>
          <p:cNvSpPr txBox="1">
            <a:spLocks noChangeArrowheads="1"/>
          </p:cNvSpPr>
          <p:nvPr/>
        </p:nvSpPr>
        <p:spPr bwMode="auto">
          <a:xfrm>
            <a:off x="2627313" y="4725988"/>
            <a:ext cx="23034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t> 0     1     1     1</a:t>
            </a:r>
          </a:p>
        </p:txBody>
      </p:sp>
      <p:sp>
        <p:nvSpPr>
          <p:cNvPr id="106581" name="Text Box 85"/>
          <p:cNvSpPr txBox="1">
            <a:spLocks noChangeArrowheads="1"/>
          </p:cNvSpPr>
          <p:nvPr/>
        </p:nvSpPr>
        <p:spPr bwMode="auto">
          <a:xfrm>
            <a:off x="2627313" y="5086350"/>
            <a:ext cx="23034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t> 1     1     1     1</a:t>
            </a:r>
          </a:p>
        </p:txBody>
      </p:sp>
      <p:sp>
        <p:nvSpPr>
          <p:cNvPr id="106582" name="Text Box 86"/>
          <p:cNvSpPr txBox="1">
            <a:spLocks noChangeArrowheads="1"/>
          </p:cNvSpPr>
          <p:nvPr/>
        </p:nvSpPr>
        <p:spPr bwMode="auto">
          <a:xfrm>
            <a:off x="2627313" y="5445125"/>
            <a:ext cx="23034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t> 1     1     1     0</a:t>
            </a:r>
          </a:p>
        </p:txBody>
      </p:sp>
      <p:sp>
        <p:nvSpPr>
          <p:cNvPr id="106583" name="Text Box 87"/>
          <p:cNvSpPr txBox="1">
            <a:spLocks noChangeArrowheads="1"/>
          </p:cNvSpPr>
          <p:nvPr/>
        </p:nvSpPr>
        <p:spPr bwMode="auto">
          <a:xfrm>
            <a:off x="2627313" y="5734050"/>
            <a:ext cx="23034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t> 1     1     0     1</a:t>
            </a:r>
          </a:p>
        </p:txBody>
      </p:sp>
      <p:sp>
        <p:nvSpPr>
          <p:cNvPr id="106584" name="Text Box 88"/>
          <p:cNvSpPr txBox="1">
            <a:spLocks noChangeArrowheads="1"/>
          </p:cNvSpPr>
          <p:nvPr/>
        </p:nvSpPr>
        <p:spPr bwMode="auto">
          <a:xfrm>
            <a:off x="2627313" y="6021388"/>
            <a:ext cx="23034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t> 1     0     1     0</a:t>
            </a:r>
          </a:p>
        </p:txBody>
      </p:sp>
      <p:sp>
        <p:nvSpPr>
          <p:cNvPr id="106585" name="Line 89"/>
          <p:cNvSpPr>
            <a:spLocks noChangeShapeType="1"/>
          </p:cNvSpPr>
          <p:nvPr/>
        </p:nvSpPr>
        <p:spPr bwMode="auto">
          <a:xfrm>
            <a:off x="538163" y="6526213"/>
            <a:ext cx="56880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106586" name="Text Box 90"/>
          <p:cNvSpPr txBox="1">
            <a:spLocks noChangeArrowheads="1"/>
          </p:cNvSpPr>
          <p:nvPr/>
        </p:nvSpPr>
        <p:spPr bwMode="auto">
          <a:xfrm>
            <a:off x="5148263" y="2811700"/>
            <a:ext cx="50385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dirty="0"/>
              <a:t>0</a:t>
            </a:r>
          </a:p>
          <a:p>
            <a:r>
              <a:rPr lang="en-US" altLang="zh-CN" sz="2400" dirty="0"/>
              <a:t>1</a:t>
            </a:r>
          </a:p>
          <a:p>
            <a:r>
              <a:rPr lang="en-US" altLang="zh-CN" sz="2400" dirty="0"/>
              <a:t>0</a:t>
            </a:r>
          </a:p>
          <a:p>
            <a:r>
              <a:rPr lang="en-US" altLang="zh-CN" sz="2400" dirty="0"/>
              <a:t>1</a:t>
            </a:r>
          </a:p>
          <a:p>
            <a:r>
              <a:rPr lang="en-US" altLang="zh-CN" sz="2400" dirty="0"/>
              <a:t>1</a:t>
            </a:r>
          </a:p>
          <a:p>
            <a:r>
              <a:rPr lang="en-US" altLang="zh-CN" sz="2400" dirty="0"/>
              <a:t>1</a:t>
            </a:r>
          </a:p>
          <a:p>
            <a:r>
              <a:rPr lang="en-US" altLang="zh-CN" sz="2400" dirty="0"/>
              <a:t>1</a:t>
            </a:r>
          </a:p>
          <a:p>
            <a:r>
              <a:rPr lang="en-US" altLang="zh-CN" sz="2400" dirty="0"/>
              <a:t>0</a:t>
            </a:r>
          </a:p>
          <a:p>
            <a:r>
              <a:rPr lang="en-US" altLang="zh-CN" sz="2400" dirty="0"/>
              <a:t>1</a:t>
            </a:r>
          </a:p>
          <a:p>
            <a:r>
              <a:rPr lang="en-US" altLang="zh-CN" sz="2400" dirty="0"/>
              <a:t>0</a:t>
            </a:r>
          </a:p>
        </p:txBody>
      </p:sp>
      <p:sp>
        <p:nvSpPr>
          <p:cNvPr id="31" name="Text Box 45"/>
          <p:cNvSpPr txBox="1">
            <a:spLocks noChangeArrowheads="1"/>
          </p:cNvSpPr>
          <p:nvPr/>
        </p:nvSpPr>
        <p:spPr bwMode="auto">
          <a:xfrm>
            <a:off x="899592" y="221085"/>
            <a:ext cx="6280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chemeClr val="tx2"/>
                </a:solidFill>
                <a:latin typeface="Tahoma" pitchFamily="34" charset="0"/>
                <a:ea typeface="华文新魏" pitchFamily="2" charset="-122"/>
              </a:rPr>
              <a:t>用移位寄存器构成</a:t>
            </a:r>
            <a:r>
              <a:rPr lang="zh-CN" altLang="en-US" sz="3200" b="1" dirty="0">
                <a:solidFill>
                  <a:schemeClr val="tx2"/>
                </a:solidFill>
                <a:latin typeface="华文新魏" pitchFamily="2" charset="-122"/>
                <a:ea typeface="华文新魏" pitchFamily="2" charset="-122"/>
              </a:rPr>
              <a:t>序列信号发生器</a:t>
            </a:r>
          </a:p>
        </p:txBody>
      </p:sp>
      <p:sp>
        <p:nvSpPr>
          <p:cNvPr id="2" name="日期占位符 1"/>
          <p:cNvSpPr>
            <a:spLocks noGrp="1"/>
          </p:cNvSpPr>
          <p:nvPr>
            <p:ph type="dt" sz="half" idx="10"/>
          </p:nvPr>
        </p:nvSpPr>
        <p:spPr/>
        <p:txBody>
          <a:bodyPr/>
          <a:lstStyle/>
          <a:p>
            <a:pPr>
              <a:defRPr/>
            </a:pPr>
            <a:fld id="{67B047BF-A1AD-4C5E-B5B6-DDD0E53DC931}"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38</a:t>
            </a:fld>
            <a:endParaRPr lang="en-US" altLang="zh-CN"/>
          </a:p>
        </p:txBody>
      </p:sp>
    </p:spTree>
    <p:extLst>
      <p:ext uri="{BB962C8B-B14F-4D97-AF65-F5344CB8AC3E}">
        <p14:creationId xmlns:p14="http://schemas.microsoft.com/office/powerpoint/2010/main" val="15370423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323850" y="1268413"/>
            <a:ext cx="70564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a:solidFill>
                  <a:srgbClr val="0000FF"/>
                </a:solidFill>
                <a:latin typeface="Tahoma" panose="020B0604030504040204" pitchFamily="34" charset="0"/>
                <a:ea typeface="黑体" panose="02010609060101010101" pitchFamily="49" charset="-122"/>
              </a:rPr>
              <a:t>例：产生一个</a:t>
            </a:r>
            <a:r>
              <a:rPr kumimoji="1" lang="en-US" altLang="zh-CN" sz="2400" dirty="0">
                <a:solidFill>
                  <a:srgbClr val="0000FF"/>
                </a:solidFill>
                <a:latin typeface="Tahoma" panose="020B0604030504040204" pitchFamily="34" charset="0"/>
                <a:ea typeface="黑体" panose="02010609060101010101" pitchFamily="49" charset="-122"/>
              </a:rPr>
              <a:t>10</a:t>
            </a:r>
            <a:r>
              <a:rPr kumimoji="1" lang="zh-CN" altLang="en-US" sz="2400" dirty="0">
                <a:solidFill>
                  <a:srgbClr val="0000FF"/>
                </a:solidFill>
                <a:latin typeface="Tahoma" panose="020B0604030504040204" pitchFamily="34" charset="0"/>
                <a:ea typeface="黑体" panose="02010609060101010101" pitchFamily="49" charset="-122"/>
              </a:rPr>
              <a:t>位的序列信号 </a:t>
            </a:r>
            <a:r>
              <a:rPr kumimoji="1" lang="en-US" altLang="zh-CN" sz="2400" dirty="0">
                <a:solidFill>
                  <a:srgbClr val="0000FF"/>
                </a:solidFill>
                <a:latin typeface="Tahoma" panose="020B0604030504040204" pitchFamily="34" charset="0"/>
                <a:ea typeface="黑体" panose="02010609060101010101" pitchFamily="49" charset="-122"/>
              </a:rPr>
              <a:t>1010010111</a:t>
            </a:r>
          </a:p>
        </p:txBody>
      </p:sp>
      <p:sp>
        <p:nvSpPr>
          <p:cNvPr id="108548" name="Text Box 4"/>
          <p:cNvSpPr txBox="1">
            <a:spLocks noChangeArrowheads="1"/>
          </p:cNvSpPr>
          <p:nvPr/>
        </p:nvSpPr>
        <p:spPr bwMode="auto">
          <a:xfrm>
            <a:off x="323850" y="1844675"/>
            <a:ext cx="38877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dirty="0">
                <a:latin typeface="Tahoma" panose="020B0604030504040204" pitchFamily="34" charset="0"/>
              </a:rPr>
              <a:t>解：</a:t>
            </a:r>
            <a:r>
              <a:rPr kumimoji="1" lang="en-US" altLang="zh-CN" sz="2400" dirty="0">
                <a:latin typeface="Tahoma" panose="020B0604030504040204" pitchFamily="34" charset="0"/>
              </a:rPr>
              <a:t>3</a:t>
            </a:r>
            <a:r>
              <a:rPr kumimoji="1" lang="zh-CN" altLang="en-US" sz="2400" dirty="0">
                <a:latin typeface="Tahoma" panose="020B0604030504040204" pitchFamily="34" charset="0"/>
              </a:rPr>
              <a:t>）确定</a:t>
            </a:r>
            <a:r>
              <a:rPr kumimoji="1" lang="en-US" altLang="zh-CN" sz="2400" dirty="0">
                <a:latin typeface="Tahoma" panose="020B0604030504040204" pitchFamily="34" charset="0"/>
              </a:rPr>
              <a:t>LIN</a:t>
            </a:r>
            <a:r>
              <a:rPr kumimoji="1" lang="zh-CN" altLang="en-US" sz="2400" dirty="0">
                <a:latin typeface="Tahoma" panose="020B0604030504040204" pitchFamily="34" charset="0"/>
              </a:rPr>
              <a:t>的表达式</a:t>
            </a:r>
            <a:endParaRPr kumimoji="1" lang="zh-CN" altLang="en-US" sz="2400" baseline="-25000" dirty="0">
              <a:latin typeface="Tahoma" panose="020B0604030504040204" pitchFamily="34" charset="0"/>
            </a:endParaRPr>
          </a:p>
        </p:txBody>
      </p:sp>
      <p:grpSp>
        <p:nvGrpSpPr>
          <p:cNvPr id="108549" name="Group 5"/>
          <p:cNvGrpSpPr>
            <a:grpSpLocks/>
          </p:cNvGrpSpPr>
          <p:nvPr/>
        </p:nvGrpSpPr>
        <p:grpSpPr bwMode="auto">
          <a:xfrm>
            <a:off x="409575" y="2519363"/>
            <a:ext cx="3517900" cy="3276600"/>
            <a:chOff x="328" y="1872"/>
            <a:chExt cx="2216" cy="2064"/>
          </a:xfrm>
        </p:grpSpPr>
        <p:grpSp>
          <p:nvGrpSpPr>
            <p:cNvPr id="108550" name="Group 6"/>
            <p:cNvGrpSpPr>
              <a:grpSpLocks/>
            </p:cNvGrpSpPr>
            <p:nvPr/>
          </p:nvGrpSpPr>
          <p:grpSpPr bwMode="auto">
            <a:xfrm>
              <a:off x="328" y="1920"/>
              <a:ext cx="2216" cy="2016"/>
              <a:chOff x="432" y="1872"/>
              <a:chExt cx="2216" cy="2016"/>
            </a:xfrm>
          </p:grpSpPr>
          <p:sp>
            <p:nvSpPr>
              <p:cNvPr id="108551" name="Text Box 7"/>
              <p:cNvSpPr txBox="1">
                <a:spLocks noChangeArrowheads="1"/>
              </p:cNvSpPr>
              <p:nvPr/>
            </p:nvSpPr>
            <p:spPr bwMode="auto">
              <a:xfrm>
                <a:off x="864" y="1872"/>
                <a:ext cx="5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a:latin typeface="Arial Narrow" panose="020B0606020202030204" pitchFamily="34" charset="0"/>
                  </a:rPr>
                  <a:t>Q1Q0</a:t>
                </a:r>
              </a:p>
            </p:txBody>
          </p:sp>
          <p:sp>
            <p:nvSpPr>
              <p:cNvPr id="108552" name="Text Box 8"/>
              <p:cNvSpPr txBox="1">
                <a:spLocks noChangeArrowheads="1"/>
              </p:cNvSpPr>
              <p:nvPr/>
            </p:nvSpPr>
            <p:spPr bwMode="auto">
              <a:xfrm>
                <a:off x="1152" y="2064"/>
                <a:ext cx="14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000">
                    <a:latin typeface="Tahoma" panose="020B0604030504040204" pitchFamily="34" charset="0"/>
                  </a:rPr>
                  <a:t>00 </a:t>
                </a:r>
                <a:r>
                  <a:rPr kumimoji="1" lang="en-US" altLang="zh-CN" sz="2000" baseline="-25000">
                    <a:latin typeface="Tahoma" panose="020B0604030504040204" pitchFamily="34" charset="0"/>
                  </a:rPr>
                  <a:t> </a:t>
                </a:r>
                <a:r>
                  <a:rPr kumimoji="1" lang="en-US" altLang="zh-CN" sz="2000">
                    <a:latin typeface="Tahoma" panose="020B0604030504040204" pitchFamily="34" charset="0"/>
                  </a:rPr>
                  <a:t>  01  </a:t>
                </a:r>
                <a:r>
                  <a:rPr kumimoji="1" lang="en-US" altLang="zh-CN" sz="2000" baseline="-25000">
                    <a:latin typeface="Tahoma" panose="020B0604030504040204" pitchFamily="34" charset="0"/>
                  </a:rPr>
                  <a:t> </a:t>
                </a:r>
                <a:r>
                  <a:rPr kumimoji="1" lang="en-US" altLang="zh-CN" sz="2000">
                    <a:latin typeface="Tahoma" panose="020B0604030504040204" pitchFamily="34" charset="0"/>
                  </a:rPr>
                  <a:t>  11</a:t>
                </a:r>
                <a:r>
                  <a:rPr kumimoji="1" lang="en-US" altLang="zh-CN" sz="2000" baseline="-25000">
                    <a:latin typeface="Tahoma" panose="020B0604030504040204" pitchFamily="34" charset="0"/>
                  </a:rPr>
                  <a:t> </a:t>
                </a:r>
                <a:r>
                  <a:rPr kumimoji="1" lang="en-US" altLang="zh-CN" sz="2000">
                    <a:latin typeface="Tahoma" panose="020B0604030504040204" pitchFamily="34" charset="0"/>
                  </a:rPr>
                  <a:t>   10</a:t>
                </a:r>
              </a:p>
            </p:txBody>
          </p:sp>
          <p:sp>
            <p:nvSpPr>
              <p:cNvPr id="108553" name="Text Box 9"/>
              <p:cNvSpPr txBox="1">
                <a:spLocks noChangeArrowheads="1"/>
              </p:cNvSpPr>
              <p:nvPr/>
            </p:nvSpPr>
            <p:spPr bwMode="auto">
              <a:xfrm>
                <a:off x="816" y="2438"/>
                <a:ext cx="320" cy="1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000">
                    <a:latin typeface="Tahoma" panose="020B0604030504040204" pitchFamily="34" charset="0"/>
                  </a:rPr>
                  <a:t>00</a:t>
                </a:r>
              </a:p>
              <a:p>
                <a:pPr eaLnBrk="0" hangingPunct="0"/>
                <a:endParaRPr kumimoji="1" lang="en-US" altLang="zh-CN" sz="2000">
                  <a:latin typeface="Tahoma" panose="020B0604030504040204" pitchFamily="34" charset="0"/>
                </a:endParaRPr>
              </a:p>
              <a:p>
                <a:pPr eaLnBrk="0" hangingPunct="0"/>
                <a:r>
                  <a:rPr kumimoji="1" lang="en-US" altLang="zh-CN" sz="2000">
                    <a:latin typeface="Tahoma" panose="020B0604030504040204" pitchFamily="34" charset="0"/>
                  </a:rPr>
                  <a:t>01</a:t>
                </a:r>
              </a:p>
              <a:p>
                <a:pPr eaLnBrk="0" hangingPunct="0"/>
                <a:endParaRPr kumimoji="1" lang="en-US" altLang="zh-CN" sz="2000">
                  <a:latin typeface="Tahoma" panose="020B0604030504040204" pitchFamily="34" charset="0"/>
                </a:endParaRPr>
              </a:p>
              <a:p>
                <a:pPr eaLnBrk="0" hangingPunct="0"/>
                <a:r>
                  <a:rPr kumimoji="1" lang="en-US" altLang="zh-CN" sz="2000">
                    <a:latin typeface="Tahoma" panose="020B0604030504040204" pitchFamily="34" charset="0"/>
                  </a:rPr>
                  <a:t>11</a:t>
                </a:r>
              </a:p>
              <a:p>
                <a:pPr eaLnBrk="0" hangingPunct="0"/>
                <a:endParaRPr kumimoji="1" lang="en-US" altLang="zh-CN" sz="2000">
                  <a:latin typeface="Tahoma" panose="020B0604030504040204" pitchFamily="34" charset="0"/>
                </a:endParaRPr>
              </a:p>
              <a:p>
                <a:pPr eaLnBrk="0" hangingPunct="0"/>
                <a:r>
                  <a:rPr kumimoji="1" lang="en-US" altLang="zh-CN" sz="2000">
                    <a:latin typeface="Tahoma" panose="020B0604030504040204" pitchFamily="34" charset="0"/>
                  </a:rPr>
                  <a:t>10</a:t>
                </a:r>
              </a:p>
            </p:txBody>
          </p:sp>
          <p:grpSp>
            <p:nvGrpSpPr>
              <p:cNvPr id="108554" name="Group 10"/>
              <p:cNvGrpSpPr>
                <a:grpSpLocks/>
              </p:cNvGrpSpPr>
              <p:nvPr/>
            </p:nvGrpSpPr>
            <p:grpSpPr bwMode="auto">
              <a:xfrm>
                <a:off x="872" y="2112"/>
                <a:ext cx="1776" cy="1776"/>
                <a:chOff x="864" y="144"/>
                <a:chExt cx="1776" cy="1776"/>
              </a:xfrm>
            </p:grpSpPr>
            <p:sp>
              <p:nvSpPr>
                <p:cNvPr id="108555" name="Line 11"/>
                <p:cNvSpPr>
                  <a:spLocks noChangeShapeType="1"/>
                </p:cNvSpPr>
                <p:nvPr/>
              </p:nvSpPr>
              <p:spPr bwMode="auto">
                <a:xfrm>
                  <a:off x="1104" y="768"/>
                  <a:ext cx="1536"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08556" name="Line 12"/>
                <p:cNvSpPr>
                  <a:spLocks noChangeShapeType="1"/>
                </p:cNvSpPr>
                <p:nvPr/>
              </p:nvSpPr>
              <p:spPr bwMode="auto">
                <a:xfrm>
                  <a:off x="1488" y="384"/>
                  <a:ext cx="0" cy="1536"/>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08557" name="Line 13"/>
                <p:cNvSpPr>
                  <a:spLocks noChangeShapeType="1"/>
                </p:cNvSpPr>
                <p:nvPr/>
              </p:nvSpPr>
              <p:spPr bwMode="auto">
                <a:xfrm>
                  <a:off x="1872" y="384"/>
                  <a:ext cx="0" cy="1536"/>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08558" name="Line 14"/>
                <p:cNvSpPr>
                  <a:spLocks noChangeShapeType="1"/>
                </p:cNvSpPr>
                <p:nvPr/>
              </p:nvSpPr>
              <p:spPr bwMode="auto">
                <a:xfrm>
                  <a:off x="2256" y="384"/>
                  <a:ext cx="0" cy="1536"/>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08559" name="Rectangle 15"/>
                <p:cNvSpPr>
                  <a:spLocks noChangeArrowheads="1"/>
                </p:cNvSpPr>
                <p:nvPr/>
              </p:nvSpPr>
              <p:spPr bwMode="auto">
                <a:xfrm>
                  <a:off x="1104" y="384"/>
                  <a:ext cx="1536" cy="1536"/>
                </a:xfrm>
                <a:prstGeom prst="rect">
                  <a:avLst/>
                </a:prstGeom>
                <a:noFill/>
                <a:ln w="1905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8560" name="Line 16"/>
                <p:cNvSpPr>
                  <a:spLocks noChangeShapeType="1"/>
                </p:cNvSpPr>
                <p:nvPr/>
              </p:nvSpPr>
              <p:spPr bwMode="auto">
                <a:xfrm flipH="1" flipV="1">
                  <a:off x="864" y="144"/>
                  <a:ext cx="240" cy="24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8561" name="Line 17"/>
                <p:cNvSpPr>
                  <a:spLocks noChangeShapeType="1"/>
                </p:cNvSpPr>
                <p:nvPr/>
              </p:nvSpPr>
              <p:spPr bwMode="auto">
                <a:xfrm>
                  <a:off x="1104" y="1152"/>
                  <a:ext cx="1536"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08562" name="Line 18"/>
                <p:cNvSpPr>
                  <a:spLocks noChangeShapeType="1"/>
                </p:cNvSpPr>
                <p:nvPr/>
              </p:nvSpPr>
              <p:spPr bwMode="auto">
                <a:xfrm>
                  <a:off x="1104" y="1536"/>
                  <a:ext cx="1536"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08563" name="Text Box 19"/>
              <p:cNvSpPr txBox="1">
                <a:spLocks noChangeArrowheads="1"/>
              </p:cNvSpPr>
              <p:nvPr/>
            </p:nvSpPr>
            <p:spPr bwMode="auto">
              <a:xfrm>
                <a:off x="432" y="2160"/>
                <a:ext cx="5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a:latin typeface="Arial Narrow" panose="020B0606020202030204" pitchFamily="34" charset="0"/>
                  </a:rPr>
                  <a:t>Q3Q2</a:t>
                </a:r>
              </a:p>
            </p:txBody>
          </p:sp>
        </p:grpSp>
        <p:sp>
          <p:nvSpPr>
            <p:cNvPr id="108564" name="Text Box 20"/>
            <p:cNvSpPr txBox="1">
              <a:spLocks noChangeArrowheads="1"/>
            </p:cNvSpPr>
            <p:nvPr/>
          </p:nvSpPr>
          <p:spPr bwMode="auto">
            <a:xfrm>
              <a:off x="336" y="1872"/>
              <a:ext cx="4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FF"/>
                  </a:solidFill>
                  <a:latin typeface="Tahoma" panose="020B0604030504040204" pitchFamily="34" charset="0"/>
                </a:rPr>
                <a:t>LIN</a:t>
              </a:r>
            </a:p>
          </p:txBody>
        </p:sp>
      </p:grpSp>
      <p:sp>
        <p:nvSpPr>
          <p:cNvPr id="108565" name="Text Box 21"/>
          <p:cNvSpPr txBox="1">
            <a:spLocks noChangeArrowheads="1"/>
          </p:cNvSpPr>
          <p:nvPr/>
        </p:nvSpPr>
        <p:spPr bwMode="auto">
          <a:xfrm>
            <a:off x="1476375" y="3357563"/>
            <a:ext cx="2438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latin typeface="Arial Narrow" panose="020B0606020202030204" pitchFamily="34" charset="0"/>
              </a:rPr>
              <a:t>  </a:t>
            </a:r>
            <a:r>
              <a:rPr kumimoji="1" lang="en-US" altLang="zh-CN" sz="2400" dirty="0">
                <a:solidFill>
                  <a:srgbClr val="FF0000"/>
                </a:solidFill>
                <a:latin typeface="Arial Narrow" panose="020B0606020202030204" pitchFamily="34" charset="0"/>
              </a:rPr>
              <a:t>d</a:t>
            </a:r>
            <a:r>
              <a:rPr kumimoji="1" lang="en-US" altLang="zh-CN" sz="2400" dirty="0">
                <a:latin typeface="Arial Narrow" panose="020B0606020202030204" pitchFamily="34" charset="0"/>
              </a:rPr>
              <a:t>      </a:t>
            </a:r>
            <a:r>
              <a:rPr kumimoji="1" lang="en-US" altLang="zh-CN" sz="2400" dirty="0" err="1">
                <a:latin typeface="Arial Narrow" panose="020B0606020202030204" pitchFamily="34" charset="0"/>
              </a:rPr>
              <a:t>d</a:t>
            </a:r>
            <a:r>
              <a:rPr kumimoji="1" lang="en-US" altLang="zh-CN" sz="2400" dirty="0">
                <a:latin typeface="Arial Narrow" panose="020B0606020202030204" pitchFamily="34" charset="0"/>
              </a:rPr>
              <a:t>       </a:t>
            </a:r>
            <a:r>
              <a:rPr kumimoji="1" lang="en-US" altLang="zh-CN" sz="2400" dirty="0" err="1">
                <a:latin typeface="Arial Narrow" panose="020B0606020202030204" pitchFamily="34" charset="0"/>
              </a:rPr>
              <a:t>d</a:t>
            </a:r>
            <a:r>
              <a:rPr kumimoji="1" lang="en-US" altLang="zh-CN" sz="2400" dirty="0">
                <a:latin typeface="Arial Narrow" panose="020B0606020202030204" pitchFamily="34" charset="0"/>
              </a:rPr>
              <a:t>       1</a:t>
            </a:r>
          </a:p>
        </p:txBody>
      </p:sp>
      <p:sp>
        <p:nvSpPr>
          <p:cNvPr id="108566" name="Text Box 22"/>
          <p:cNvSpPr txBox="1">
            <a:spLocks noChangeArrowheads="1"/>
          </p:cNvSpPr>
          <p:nvPr/>
        </p:nvSpPr>
        <p:spPr bwMode="auto">
          <a:xfrm>
            <a:off x="1476375" y="4043363"/>
            <a:ext cx="2438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Arial Narrow" panose="020B0606020202030204" pitchFamily="34" charset="0"/>
              </a:rPr>
              <a:t>  1      1      1       d</a:t>
            </a:r>
          </a:p>
        </p:txBody>
      </p:sp>
      <p:sp>
        <p:nvSpPr>
          <p:cNvPr id="108567" name="Text Box 23"/>
          <p:cNvSpPr txBox="1">
            <a:spLocks noChangeArrowheads="1"/>
          </p:cNvSpPr>
          <p:nvPr/>
        </p:nvSpPr>
        <p:spPr bwMode="auto">
          <a:xfrm>
            <a:off x="1476375" y="4652963"/>
            <a:ext cx="2438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Arial Narrow" panose="020B0606020202030204" pitchFamily="34" charset="0"/>
              </a:rPr>
              <a:t>  d      0      0        1</a:t>
            </a:r>
          </a:p>
        </p:txBody>
      </p:sp>
      <p:sp>
        <p:nvSpPr>
          <p:cNvPr id="108568" name="Text Box 24"/>
          <p:cNvSpPr txBox="1">
            <a:spLocks noChangeArrowheads="1"/>
          </p:cNvSpPr>
          <p:nvPr/>
        </p:nvSpPr>
        <p:spPr bwMode="auto">
          <a:xfrm>
            <a:off x="1476375" y="5262563"/>
            <a:ext cx="2438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Arial Narrow" panose="020B0606020202030204" pitchFamily="34" charset="0"/>
              </a:rPr>
              <a:t>  d      0      1       0</a:t>
            </a:r>
          </a:p>
        </p:txBody>
      </p:sp>
      <p:sp>
        <p:nvSpPr>
          <p:cNvPr id="108569" name="Rectangle 25"/>
          <p:cNvSpPr>
            <a:spLocks noChangeArrowheads="1"/>
          </p:cNvSpPr>
          <p:nvPr/>
        </p:nvSpPr>
        <p:spPr bwMode="auto">
          <a:xfrm>
            <a:off x="4643438" y="1700213"/>
            <a:ext cx="31229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ahoma" panose="020B0604030504040204" pitchFamily="34" charset="0"/>
              </a:rPr>
              <a:t>4</a:t>
            </a:r>
            <a:r>
              <a:rPr kumimoji="1" lang="zh-CN" altLang="en-US" sz="2400">
                <a:latin typeface="Tahoma" panose="020B0604030504040204" pitchFamily="34" charset="0"/>
              </a:rPr>
              <a:t>）对未用状态的处理</a:t>
            </a:r>
          </a:p>
        </p:txBody>
      </p:sp>
      <p:sp>
        <p:nvSpPr>
          <p:cNvPr id="108570" name="Rectangle 26"/>
          <p:cNvSpPr>
            <a:spLocks noChangeArrowheads="1"/>
          </p:cNvSpPr>
          <p:nvPr/>
        </p:nvSpPr>
        <p:spPr bwMode="auto">
          <a:xfrm>
            <a:off x="6389195" y="6192525"/>
            <a:ext cx="2031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latin typeface="Tahoma" panose="020B0604030504040204" pitchFamily="34" charset="0"/>
              </a:rPr>
              <a:t>是自启动的。</a:t>
            </a:r>
          </a:p>
        </p:txBody>
      </p:sp>
      <p:grpSp>
        <p:nvGrpSpPr>
          <p:cNvPr id="108571" name="Group 27"/>
          <p:cNvGrpSpPr>
            <a:grpSpLocks/>
          </p:cNvGrpSpPr>
          <p:nvPr/>
        </p:nvGrpSpPr>
        <p:grpSpPr bwMode="auto">
          <a:xfrm>
            <a:off x="4500563" y="2276475"/>
            <a:ext cx="4391025" cy="3438525"/>
            <a:chOff x="2704" y="1434"/>
            <a:chExt cx="2766" cy="2166"/>
          </a:xfrm>
        </p:grpSpPr>
        <p:sp>
          <p:nvSpPr>
            <p:cNvPr id="108572" name="Oval 28"/>
            <p:cNvSpPr>
              <a:spLocks noChangeArrowheads="1"/>
            </p:cNvSpPr>
            <p:nvPr/>
          </p:nvSpPr>
          <p:spPr bwMode="auto">
            <a:xfrm>
              <a:off x="2704" y="2568"/>
              <a:ext cx="380" cy="384"/>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1010</a:t>
              </a:r>
            </a:p>
          </p:txBody>
        </p:sp>
        <p:grpSp>
          <p:nvGrpSpPr>
            <p:cNvPr id="108573" name="Group 29"/>
            <p:cNvGrpSpPr>
              <a:grpSpLocks/>
            </p:cNvGrpSpPr>
            <p:nvPr/>
          </p:nvGrpSpPr>
          <p:grpSpPr bwMode="auto">
            <a:xfrm>
              <a:off x="3084" y="2580"/>
              <a:ext cx="588" cy="384"/>
              <a:chOff x="1536" y="2448"/>
              <a:chExt cx="816" cy="384"/>
            </a:xfrm>
          </p:grpSpPr>
          <p:sp>
            <p:nvSpPr>
              <p:cNvPr id="108574" name="Oval 30"/>
              <p:cNvSpPr>
                <a:spLocks noChangeArrowheads="1"/>
              </p:cNvSpPr>
              <p:nvPr/>
            </p:nvSpPr>
            <p:spPr bwMode="auto">
              <a:xfrm>
                <a:off x="1824" y="2448"/>
                <a:ext cx="528" cy="384"/>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0100</a:t>
                </a:r>
              </a:p>
            </p:txBody>
          </p:sp>
          <p:sp>
            <p:nvSpPr>
              <p:cNvPr id="108575" name="Line 31"/>
              <p:cNvSpPr>
                <a:spLocks noChangeShapeType="1"/>
              </p:cNvSpPr>
              <p:nvPr/>
            </p:nvSpPr>
            <p:spPr bwMode="auto">
              <a:xfrm>
                <a:off x="1536" y="2640"/>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8576" name="Group 32"/>
            <p:cNvGrpSpPr>
              <a:grpSpLocks/>
            </p:cNvGrpSpPr>
            <p:nvPr/>
          </p:nvGrpSpPr>
          <p:grpSpPr bwMode="auto">
            <a:xfrm>
              <a:off x="3672" y="2568"/>
              <a:ext cx="588" cy="384"/>
              <a:chOff x="1536" y="2448"/>
              <a:chExt cx="816" cy="384"/>
            </a:xfrm>
          </p:grpSpPr>
          <p:sp>
            <p:nvSpPr>
              <p:cNvPr id="108577" name="Oval 33"/>
              <p:cNvSpPr>
                <a:spLocks noChangeArrowheads="1"/>
              </p:cNvSpPr>
              <p:nvPr/>
            </p:nvSpPr>
            <p:spPr bwMode="auto">
              <a:xfrm>
                <a:off x="1824" y="2448"/>
                <a:ext cx="528" cy="384"/>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1001</a:t>
                </a:r>
              </a:p>
            </p:txBody>
          </p:sp>
          <p:sp>
            <p:nvSpPr>
              <p:cNvPr id="108578" name="Line 34"/>
              <p:cNvSpPr>
                <a:spLocks noChangeShapeType="1"/>
              </p:cNvSpPr>
              <p:nvPr/>
            </p:nvSpPr>
            <p:spPr bwMode="auto">
              <a:xfrm>
                <a:off x="1536" y="2640"/>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08579" name="Oval 35"/>
            <p:cNvSpPr>
              <a:spLocks noChangeArrowheads="1"/>
            </p:cNvSpPr>
            <p:nvPr/>
          </p:nvSpPr>
          <p:spPr bwMode="auto">
            <a:xfrm>
              <a:off x="4468" y="2568"/>
              <a:ext cx="380" cy="384"/>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0010</a:t>
              </a:r>
            </a:p>
          </p:txBody>
        </p:sp>
        <p:sp>
          <p:nvSpPr>
            <p:cNvPr id="108580" name="Line 36"/>
            <p:cNvSpPr>
              <a:spLocks noChangeShapeType="1"/>
            </p:cNvSpPr>
            <p:nvPr/>
          </p:nvSpPr>
          <p:spPr bwMode="auto">
            <a:xfrm>
              <a:off x="4260" y="2760"/>
              <a:ext cx="20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08581" name="Group 37"/>
            <p:cNvGrpSpPr>
              <a:grpSpLocks/>
            </p:cNvGrpSpPr>
            <p:nvPr/>
          </p:nvGrpSpPr>
          <p:grpSpPr bwMode="auto">
            <a:xfrm>
              <a:off x="5090" y="2976"/>
              <a:ext cx="380" cy="624"/>
              <a:chOff x="3888" y="2784"/>
              <a:chExt cx="528" cy="624"/>
            </a:xfrm>
          </p:grpSpPr>
          <p:sp>
            <p:nvSpPr>
              <p:cNvPr id="108582" name="Oval 38"/>
              <p:cNvSpPr>
                <a:spLocks noChangeArrowheads="1"/>
              </p:cNvSpPr>
              <p:nvPr/>
            </p:nvSpPr>
            <p:spPr bwMode="auto">
              <a:xfrm>
                <a:off x="3888" y="3024"/>
                <a:ext cx="528" cy="384"/>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1011</a:t>
                </a:r>
              </a:p>
            </p:txBody>
          </p:sp>
          <p:sp>
            <p:nvSpPr>
              <p:cNvPr id="108583" name="Line 39"/>
              <p:cNvSpPr>
                <a:spLocks noChangeShapeType="1"/>
              </p:cNvSpPr>
              <p:nvPr/>
            </p:nvSpPr>
            <p:spPr bwMode="auto">
              <a:xfrm>
                <a:off x="4176" y="2784"/>
                <a:ext cx="0" cy="24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8584" name="Group 40"/>
            <p:cNvGrpSpPr>
              <a:grpSpLocks/>
            </p:cNvGrpSpPr>
            <p:nvPr/>
          </p:nvGrpSpPr>
          <p:grpSpPr bwMode="auto">
            <a:xfrm>
              <a:off x="3880" y="3192"/>
              <a:ext cx="588" cy="384"/>
              <a:chOff x="3072" y="3024"/>
              <a:chExt cx="816" cy="384"/>
            </a:xfrm>
          </p:grpSpPr>
          <p:sp>
            <p:nvSpPr>
              <p:cNvPr id="108585" name="Oval 41"/>
              <p:cNvSpPr>
                <a:spLocks noChangeArrowheads="1"/>
              </p:cNvSpPr>
              <p:nvPr/>
            </p:nvSpPr>
            <p:spPr bwMode="auto">
              <a:xfrm>
                <a:off x="3072" y="3024"/>
                <a:ext cx="528" cy="384"/>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1111</a:t>
                </a:r>
              </a:p>
            </p:txBody>
          </p:sp>
          <p:sp>
            <p:nvSpPr>
              <p:cNvPr id="108586" name="Line 42"/>
              <p:cNvSpPr>
                <a:spLocks noChangeShapeType="1"/>
              </p:cNvSpPr>
              <p:nvPr/>
            </p:nvSpPr>
            <p:spPr bwMode="auto">
              <a:xfrm flipH="1">
                <a:off x="3600" y="3216"/>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8587" name="Group 43"/>
            <p:cNvGrpSpPr>
              <a:grpSpLocks/>
            </p:cNvGrpSpPr>
            <p:nvPr/>
          </p:nvGrpSpPr>
          <p:grpSpPr bwMode="auto">
            <a:xfrm>
              <a:off x="3292" y="3192"/>
              <a:ext cx="588" cy="384"/>
              <a:chOff x="3072" y="3024"/>
              <a:chExt cx="816" cy="384"/>
            </a:xfrm>
          </p:grpSpPr>
          <p:sp>
            <p:nvSpPr>
              <p:cNvPr id="108588" name="Oval 44"/>
              <p:cNvSpPr>
                <a:spLocks noChangeArrowheads="1"/>
              </p:cNvSpPr>
              <p:nvPr/>
            </p:nvSpPr>
            <p:spPr bwMode="auto">
              <a:xfrm>
                <a:off x="3072" y="3024"/>
                <a:ext cx="528" cy="384"/>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1110</a:t>
                </a:r>
              </a:p>
            </p:txBody>
          </p:sp>
          <p:sp>
            <p:nvSpPr>
              <p:cNvPr id="108589" name="Line 45"/>
              <p:cNvSpPr>
                <a:spLocks noChangeShapeType="1"/>
              </p:cNvSpPr>
              <p:nvPr/>
            </p:nvSpPr>
            <p:spPr bwMode="auto">
              <a:xfrm flipH="1">
                <a:off x="3600" y="3216"/>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8590" name="Group 46"/>
            <p:cNvGrpSpPr>
              <a:grpSpLocks/>
            </p:cNvGrpSpPr>
            <p:nvPr/>
          </p:nvGrpSpPr>
          <p:grpSpPr bwMode="auto">
            <a:xfrm>
              <a:off x="2704" y="3192"/>
              <a:ext cx="588" cy="384"/>
              <a:chOff x="3072" y="3024"/>
              <a:chExt cx="816" cy="384"/>
            </a:xfrm>
          </p:grpSpPr>
          <p:sp>
            <p:nvSpPr>
              <p:cNvPr id="108591" name="Oval 47"/>
              <p:cNvSpPr>
                <a:spLocks noChangeArrowheads="1"/>
              </p:cNvSpPr>
              <p:nvPr/>
            </p:nvSpPr>
            <p:spPr bwMode="auto">
              <a:xfrm>
                <a:off x="3072" y="3024"/>
                <a:ext cx="528" cy="384"/>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1101</a:t>
                </a:r>
              </a:p>
            </p:txBody>
          </p:sp>
          <p:sp>
            <p:nvSpPr>
              <p:cNvPr id="108592" name="Line 48"/>
              <p:cNvSpPr>
                <a:spLocks noChangeShapeType="1"/>
              </p:cNvSpPr>
              <p:nvPr/>
            </p:nvSpPr>
            <p:spPr bwMode="auto">
              <a:xfrm flipH="1">
                <a:off x="3600" y="3216"/>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08593" name="Line 49"/>
            <p:cNvSpPr>
              <a:spLocks noChangeShapeType="1"/>
            </p:cNvSpPr>
            <p:nvPr/>
          </p:nvSpPr>
          <p:spPr bwMode="auto">
            <a:xfrm flipV="1">
              <a:off x="2877" y="2952"/>
              <a:ext cx="0" cy="24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08594" name="Group 50"/>
            <p:cNvGrpSpPr>
              <a:grpSpLocks/>
            </p:cNvGrpSpPr>
            <p:nvPr/>
          </p:nvGrpSpPr>
          <p:grpSpPr bwMode="auto">
            <a:xfrm>
              <a:off x="4861" y="2568"/>
              <a:ext cx="588" cy="384"/>
              <a:chOff x="1536" y="2448"/>
              <a:chExt cx="816" cy="384"/>
            </a:xfrm>
          </p:grpSpPr>
          <p:sp>
            <p:nvSpPr>
              <p:cNvPr id="108595" name="Oval 51"/>
              <p:cNvSpPr>
                <a:spLocks noChangeArrowheads="1"/>
              </p:cNvSpPr>
              <p:nvPr/>
            </p:nvSpPr>
            <p:spPr bwMode="auto">
              <a:xfrm>
                <a:off x="1824" y="2448"/>
                <a:ext cx="528" cy="384"/>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0101</a:t>
                </a:r>
              </a:p>
            </p:txBody>
          </p:sp>
          <p:sp>
            <p:nvSpPr>
              <p:cNvPr id="108596" name="Line 52"/>
              <p:cNvSpPr>
                <a:spLocks noChangeShapeType="1"/>
              </p:cNvSpPr>
              <p:nvPr/>
            </p:nvSpPr>
            <p:spPr bwMode="auto">
              <a:xfrm>
                <a:off x="1536" y="2640"/>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8597" name="Group 53"/>
            <p:cNvGrpSpPr>
              <a:grpSpLocks/>
            </p:cNvGrpSpPr>
            <p:nvPr/>
          </p:nvGrpSpPr>
          <p:grpSpPr bwMode="auto">
            <a:xfrm>
              <a:off x="4502" y="3203"/>
              <a:ext cx="588" cy="384"/>
              <a:chOff x="3072" y="3024"/>
              <a:chExt cx="816" cy="384"/>
            </a:xfrm>
          </p:grpSpPr>
          <p:sp>
            <p:nvSpPr>
              <p:cNvPr id="108598" name="Oval 54"/>
              <p:cNvSpPr>
                <a:spLocks noChangeArrowheads="1"/>
              </p:cNvSpPr>
              <p:nvPr/>
            </p:nvSpPr>
            <p:spPr bwMode="auto">
              <a:xfrm>
                <a:off x="3072" y="3024"/>
                <a:ext cx="528" cy="384"/>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0111</a:t>
                </a:r>
              </a:p>
            </p:txBody>
          </p:sp>
          <p:sp>
            <p:nvSpPr>
              <p:cNvPr id="108599" name="Line 55"/>
              <p:cNvSpPr>
                <a:spLocks noChangeShapeType="1"/>
              </p:cNvSpPr>
              <p:nvPr/>
            </p:nvSpPr>
            <p:spPr bwMode="auto">
              <a:xfrm flipH="1">
                <a:off x="3600" y="3216"/>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08600" name="Oval 56"/>
            <p:cNvSpPr>
              <a:spLocks noChangeArrowheads="1"/>
            </p:cNvSpPr>
            <p:nvPr/>
          </p:nvSpPr>
          <p:spPr bwMode="auto">
            <a:xfrm>
              <a:off x="3878" y="1979"/>
              <a:ext cx="380" cy="384"/>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FF"/>
                  </a:solidFill>
                  <a:latin typeface="Arial Narrow" panose="020B0606020202030204" pitchFamily="34" charset="0"/>
                </a:rPr>
                <a:t>0000</a:t>
              </a:r>
            </a:p>
          </p:txBody>
        </p:sp>
        <p:sp>
          <p:nvSpPr>
            <p:cNvPr id="108601" name="Oval 57"/>
            <p:cNvSpPr>
              <a:spLocks noChangeArrowheads="1"/>
            </p:cNvSpPr>
            <p:nvPr/>
          </p:nvSpPr>
          <p:spPr bwMode="auto">
            <a:xfrm>
              <a:off x="4513" y="1979"/>
              <a:ext cx="380" cy="384"/>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FF"/>
                  </a:solidFill>
                  <a:latin typeface="Arial Narrow" panose="020B0606020202030204" pitchFamily="34" charset="0"/>
                </a:rPr>
                <a:t>0001</a:t>
              </a:r>
            </a:p>
          </p:txBody>
        </p:sp>
        <p:sp>
          <p:nvSpPr>
            <p:cNvPr id="108602" name="Oval 58"/>
            <p:cNvSpPr>
              <a:spLocks noChangeArrowheads="1"/>
            </p:cNvSpPr>
            <p:nvPr/>
          </p:nvSpPr>
          <p:spPr bwMode="auto">
            <a:xfrm>
              <a:off x="4513" y="1434"/>
              <a:ext cx="380" cy="384"/>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FF"/>
                  </a:solidFill>
                  <a:latin typeface="Arial Narrow" panose="020B0606020202030204" pitchFamily="34" charset="0"/>
                </a:rPr>
                <a:t>0011</a:t>
              </a:r>
            </a:p>
          </p:txBody>
        </p:sp>
        <p:sp>
          <p:nvSpPr>
            <p:cNvPr id="108603" name="Oval 59"/>
            <p:cNvSpPr>
              <a:spLocks noChangeArrowheads="1"/>
            </p:cNvSpPr>
            <p:nvPr/>
          </p:nvSpPr>
          <p:spPr bwMode="auto">
            <a:xfrm>
              <a:off x="3878" y="1434"/>
              <a:ext cx="380" cy="384"/>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FF"/>
                  </a:solidFill>
                  <a:latin typeface="Arial Narrow" panose="020B0606020202030204" pitchFamily="34" charset="0"/>
                </a:rPr>
                <a:t>0110</a:t>
              </a:r>
            </a:p>
          </p:txBody>
        </p:sp>
        <p:sp>
          <p:nvSpPr>
            <p:cNvPr id="108604" name="Oval 60"/>
            <p:cNvSpPr>
              <a:spLocks noChangeArrowheads="1"/>
            </p:cNvSpPr>
            <p:nvPr/>
          </p:nvSpPr>
          <p:spPr bwMode="auto">
            <a:xfrm>
              <a:off x="3198" y="1434"/>
              <a:ext cx="380" cy="384"/>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FF"/>
                  </a:solidFill>
                  <a:latin typeface="Arial Narrow" panose="020B0606020202030204" pitchFamily="34" charset="0"/>
                </a:rPr>
                <a:t>1100</a:t>
              </a:r>
            </a:p>
          </p:txBody>
        </p:sp>
        <p:sp>
          <p:nvSpPr>
            <p:cNvPr id="108605" name="Oval 61"/>
            <p:cNvSpPr>
              <a:spLocks noChangeArrowheads="1"/>
            </p:cNvSpPr>
            <p:nvPr/>
          </p:nvSpPr>
          <p:spPr bwMode="auto">
            <a:xfrm>
              <a:off x="3243" y="1979"/>
              <a:ext cx="380" cy="384"/>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FF"/>
                  </a:solidFill>
                  <a:latin typeface="Arial Narrow" panose="020B0606020202030204" pitchFamily="34" charset="0"/>
                </a:rPr>
                <a:t>1000</a:t>
              </a:r>
            </a:p>
          </p:txBody>
        </p:sp>
        <p:sp>
          <p:nvSpPr>
            <p:cNvPr id="108606" name="Line 62"/>
            <p:cNvSpPr>
              <a:spLocks noChangeShapeType="1"/>
            </p:cNvSpPr>
            <p:nvPr/>
          </p:nvSpPr>
          <p:spPr bwMode="auto">
            <a:xfrm flipH="1">
              <a:off x="4286" y="1661"/>
              <a:ext cx="22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607" name="Line 63"/>
            <p:cNvSpPr>
              <a:spLocks noChangeShapeType="1"/>
            </p:cNvSpPr>
            <p:nvPr/>
          </p:nvSpPr>
          <p:spPr bwMode="auto">
            <a:xfrm flipH="1">
              <a:off x="3606" y="1616"/>
              <a:ext cx="27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608" name="Line 64"/>
            <p:cNvSpPr>
              <a:spLocks noChangeShapeType="1"/>
            </p:cNvSpPr>
            <p:nvPr/>
          </p:nvSpPr>
          <p:spPr bwMode="auto">
            <a:xfrm>
              <a:off x="3424" y="1797"/>
              <a:ext cx="0" cy="18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609" name="Line 65"/>
            <p:cNvSpPr>
              <a:spLocks noChangeShapeType="1"/>
            </p:cNvSpPr>
            <p:nvPr/>
          </p:nvSpPr>
          <p:spPr bwMode="auto">
            <a:xfrm>
              <a:off x="3651" y="2160"/>
              <a:ext cx="22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610" name="Line 66"/>
            <p:cNvSpPr>
              <a:spLocks noChangeShapeType="1"/>
            </p:cNvSpPr>
            <p:nvPr/>
          </p:nvSpPr>
          <p:spPr bwMode="auto">
            <a:xfrm>
              <a:off x="4286" y="2160"/>
              <a:ext cx="22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611" name="Line 67"/>
            <p:cNvSpPr>
              <a:spLocks noChangeShapeType="1"/>
            </p:cNvSpPr>
            <p:nvPr/>
          </p:nvSpPr>
          <p:spPr bwMode="auto">
            <a:xfrm>
              <a:off x="4694" y="2341"/>
              <a:ext cx="0" cy="22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9" name="Text Box 45"/>
          <p:cNvSpPr txBox="1">
            <a:spLocks noChangeArrowheads="1"/>
          </p:cNvSpPr>
          <p:nvPr/>
        </p:nvSpPr>
        <p:spPr bwMode="auto">
          <a:xfrm>
            <a:off x="899592" y="221085"/>
            <a:ext cx="6280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chemeClr val="tx2"/>
                </a:solidFill>
                <a:latin typeface="Tahoma" pitchFamily="34" charset="0"/>
                <a:ea typeface="华文新魏" pitchFamily="2" charset="-122"/>
              </a:rPr>
              <a:t>用移位寄存器构成</a:t>
            </a:r>
            <a:r>
              <a:rPr lang="zh-CN" altLang="en-US" sz="3200" b="1" dirty="0">
                <a:solidFill>
                  <a:schemeClr val="tx2"/>
                </a:solidFill>
                <a:latin typeface="华文新魏" pitchFamily="2" charset="-122"/>
                <a:ea typeface="华文新魏" pitchFamily="2" charset="-122"/>
              </a:rPr>
              <a:t>序列信号发生器</a:t>
            </a:r>
          </a:p>
        </p:txBody>
      </p:sp>
      <p:sp>
        <p:nvSpPr>
          <p:cNvPr id="2" name="日期占位符 1"/>
          <p:cNvSpPr>
            <a:spLocks noGrp="1"/>
          </p:cNvSpPr>
          <p:nvPr>
            <p:ph type="dt" sz="half" idx="10"/>
          </p:nvPr>
        </p:nvSpPr>
        <p:spPr/>
        <p:txBody>
          <a:bodyPr/>
          <a:lstStyle/>
          <a:p>
            <a:pPr>
              <a:defRPr/>
            </a:pPr>
            <a:fld id="{31A11D43-545A-4575-8911-D622E6C7FA2E}"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39</a:t>
            </a:fld>
            <a:endParaRPr lang="en-US" altLang="zh-CN" dirty="0"/>
          </a:p>
        </p:txBody>
      </p:sp>
      <p:sp>
        <p:nvSpPr>
          <p:cNvPr id="5" name="矩形 4"/>
          <p:cNvSpPr/>
          <p:nvPr/>
        </p:nvSpPr>
        <p:spPr>
          <a:xfrm>
            <a:off x="796622" y="5875345"/>
            <a:ext cx="4927506" cy="492443"/>
          </a:xfrm>
          <a:prstGeom prst="rect">
            <a:avLst/>
          </a:prstGeom>
        </p:spPr>
        <p:txBody>
          <a:bodyPr wrap="square">
            <a:spAutoFit/>
          </a:bodyPr>
          <a:lstStyle/>
          <a:p>
            <a:pPr>
              <a:lnSpc>
                <a:spcPct val="130000"/>
              </a:lnSpc>
            </a:pPr>
            <a:r>
              <a:rPr kumimoji="1" lang="en-US" altLang="zh-CN" sz="2000" dirty="0">
                <a:latin typeface="Tahoma" panose="020B0604030504040204" pitchFamily="34" charset="0"/>
              </a:rPr>
              <a:t>LIN= </a:t>
            </a:r>
            <a:r>
              <a:rPr kumimoji="1" lang="en-US" altLang="zh-CN" sz="2000" dirty="0"/>
              <a:t>∑</a:t>
            </a:r>
            <a:r>
              <a:rPr kumimoji="1" lang="en-US" altLang="zh-CN" sz="2000" baseline="-25000" dirty="0"/>
              <a:t>(Q3Q2Q1Q0) </a:t>
            </a:r>
            <a:r>
              <a:rPr kumimoji="1" lang="en-US" altLang="zh-CN" sz="2000" dirty="0"/>
              <a:t>(0,2,4,5,7,11,14)</a:t>
            </a:r>
          </a:p>
        </p:txBody>
      </p:sp>
    </p:spTree>
    <p:extLst>
      <p:ext uri="{BB962C8B-B14F-4D97-AF65-F5344CB8AC3E}">
        <p14:creationId xmlns:p14="http://schemas.microsoft.com/office/powerpoint/2010/main" val="10729642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8.4</a:t>
            </a:r>
            <a:r>
              <a:rPr lang="zh-CN" altLang="en-US" dirty="0"/>
              <a:t>移位寄存器</a:t>
            </a:r>
          </a:p>
        </p:txBody>
      </p:sp>
      <p:sp>
        <p:nvSpPr>
          <p:cNvPr id="7" name="内容占位符 6"/>
          <p:cNvSpPr>
            <a:spLocks noGrp="1"/>
          </p:cNvSpPr>
          <p:nvPr>
            <p:ph idx="1"/>
          </p:nvPr>
        </p:nvSpPr>
        <p:spPr>
          <a:xfrm>
            <a:off x="457200" y="1239838"/>
            <a:ext cx="8686800" cy="1351883"/>
          </a:xfrm>
        </p:spPr>
        <p:txBody>
          <a:bodyPr/>
          <a:lstStyle/>
          <a:p>
            <a:r>
              <a:rPr lang="zh-CN" altLang="en-US" sz="2800" dirty="0"/>
              <a:t>移位寄存器</a:t>
            </a:r>
            <a:r>
              <a:rPr lang="en-US" altLang="zh-CN" sz="2800" dirty="0"/>
              <a:t>shift register</a:t>
            </a:r>
            <a:r>
              <a:rPr lang="zh-CN" altLang="en-US" sz="2800" dirty="0" smtClean="0"/>
              <a:t>：就是</a:t>
            </a:r>
            <a:r>
              <a:rPr lang="zh-CN" altLang="en-US" sz="2800" dirty="0"/>
              <a:t>一个</a:t>
            </a:r>
            <a:r>
              <a:rPr lang="en-US" altLang="zh-CN" sz="2800" dirty="0"/>
              <a:t>n</a:t>
            </a:r>
            <a:r>
              <a:rPr lang="zh-CN" altLang="en-US" sz="2800" dirty="0"/>
              <a:t>位寄存器，在每一个</a:t>
            </a:r>
            <a:r>
              <a:rPr lang="zh-CN" altLang="en-US" sz="2800" dirty="0">
                <a:solidFill>
                  <a:srgbClr val="FF0000"/>
                </a:solidFill>
              </a:rPr>
              <a:t>时钟触发沿</a:t>
            </a:r>
            <a:r>
              <a:rPr lang="zh-CN" altLang="en-US" sz="2800" dirty="0"/>
              <a:t>到来时就将所存储的数据移动一</a:t>
            </a:r>
            <a:r>
              <a:rPr lang="zh-CN" altLang="en-US" sz="2800" dirty="0" smtClean="0"/>
              <a:t>位。</a:t>
            </a:r>
            <a:endParaRPr lang="zh-CN" altLang="en-US" sz="2800" dirty="0"/>
          </a:p>
          <a:p>
            <a:endParaRPr lang="zh-CN" altLang="en-US" dirty="0"/>
          </a:p>
        </p:txBody>
      </p:sp>
      <p:sp>
        <p:nvSpPr>
          <p:cNvPr id="4" name="日期占位符 3"/>
          <p:cNvSpPr>
            <a:spLocks noGrp="1"/>
          </p:cNvSpPr>
          <p:nvPr>
            <p:ph type="dt" sz="half" idx="10"/>
          </p:nvPr>
        </p:nvSpPr>
        <p:spPr/>
        <p:txBody>
          <a:bodyPr/>
          <a:lstStyle/>
          <a:p>
            <a:pPr>
              <a:defRPr/>
            </a:pPr>
            <a:fld id="{0C2FF1B3-60A4-4C10-9543-88014280A35E}" type="datetime2">
              <a:rPr lang="zh-CN" altLang="en-US" smtClean="0"/>
              <a:t>2016年6月6日</a:t>
            </a:fld>
            <a:endParaRPr lang="en-US" altLang="zh-CN"/>
          </a:p>
        </p:txBody>
      </p:sp>
      <p:sp>
        <p:nvSpPr>
          <p:cNvPr id="5" name="页脚占位符 4"/>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4</a:t>
            </a:fld>
            <a:endParaRPr lang="en-US" altLang="zh-CN"/>
          </a:p>
        </p:txBody>
      </p:sp>
      <p:grpSp>
        <p:nvGrpSpPr>
          <p:cNvPr id="8" name="Group 13"/>
          <p:cNvGrpSpPr>
            <a:grpSpLocks/>
          </p:cNvGrpSpPr>
          <p:nvPr/>
        </p:nvGrpSpPr>
        <p:grpSpPr bwMode="auto">
          <a:xfrm>
            <a:off x="467544" y="3594766"/>
            <a:ext cx="7557013" cy="1759344"/>
            <a:chOff x="192" y="1584"/>
            <a:chExt cx="5232" cy="1248"/>
          </a:xfrm>
        </p:grpSpPr>
        <p:sp>
          <p:nvSpPr>
            <p:cNvPr id="9" name="Rectangle 14"/>
            <p:cNvSpPr>
              <a:spLocks noChangeArrowheads="1"/>
            </p:cNvSpPr>
            <p:nvPr/>
          </p:nvSpPr>
          <p:spPr bwMode="auto">
            <a:xfrm>
              <a:off x="9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b="1" dirty="0"/>
                <a:t>D        Q</a:t>
              </a:r>
            </a:p>
            <a:p>
              <a:pPr algn="r">
                <a:lnSpc>
                  <a:spcPct val="150000"/>
                </a:lnSpc>
              </a:pPr>
              <a:r>
                <a:rPr lang="en-US" altLang="zh-CN" b="1" dirty="0"/>
                <a:t>  CK   Q</a:t>
              </a:r>
            </a:p>
          </p:txBody>
        </p:sp>
        <p:grpSp>
          <p:nvGrpSpPr>
            <p:cNvPr id="10" name="Group 15"/>
            <p:cNvGrpSpPr>
              <a:grpSpLocks/>
            </p:cNvGrpSpPr>
            <p:nvPr/>
          </p:nvGrpSpPr>
          <p:grpSpPr bwMode="auto">
            <a:xfrm>
              <a:off x="912" y="2064"/>
              <a:ext cx="96" cy="96"/>
              <a:chOff x="2880" y="2064"/>
              <a:chExt cx="96" cy="192"/>
            </a:xfrm>
          </p:grpSpPr>
          <p:sp>
            <p:nvSpPr>
              <p:cNvPr id="53" name="Line 16"/>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 name="Line 17"/>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1" name="Line 18"/>
            <p:cNvSpPr>
              <a:spLocks noChangeShapeType="1"/>
            </p:cNvSpPr>
            <p:nvPr/>
          </p:nvSpPr>
          <p:spPr bwMode="auto">
            <a:xfrm>
              <a:off x="6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Line 19"/>
            <p:cNvSpPr>
              <a:spLocks noChangeShapeType="1"/>
            </p:cNvSpPr>
            <p:nvPr/>
          </p:nvSpPr>
          <p:spPr bwMode="auto">
            <a:xfrm>
              <a:off x="7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Line 20"/>
            <p:cNvSpPr>
              <a:spLocks noChangeShapeType="1"/>
            </p:cNvSpPr>
            <p:nvPr/>
          </p:nvSpPr>
          <p:spPr bwMode="auto">
            <a:xfrm>
              <a:off x="1584" y="1776"/>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Line 21"/>
            <p:cNvSpPr>
              <a:spLocks noChangeShapeType="1"/>
            </p:cNvSpPr>
            <p:nvPr/>
          </p:nvSpPr>
          <p:spPr bwMode="auto">
            <a:xfrm>
              <a:off x="16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Oval 22"/>
            <p:cNvSpPr>
              <a:spLocks noChangeArrowheads="1"/>
            </p:cNvSpPr>
            <p:nvPr/>
          </p:nvSpPr>
          <p:spPr bwMode="auto">
            <a:xfrm>
              <a:off x="15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23"/>
            <p:cNvSpPr>
              <a:spLocks noChangeArrowheads="1"/>
            </p:cNvSpPr>
            <p:nvPr/>
          </p:nvSpPr>
          <p:spPr bwMode="auto">
            <a:xfrm>
              <a:off x="21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b="1"/>
                <a:t>D        Q</a:t>
              </a:r>
            </a:p>
            <a:p>
              <a:pPr algn="r">
                <a:lnSpc>
                  <a:spcPct val="150000"/>
                </a:lnSpc>
              </a:pPr>
              <a:r>
                <a:rPr lang="en-US" altLang="zh-CN" b="1"/>
                <a:t>  CK   Q</a:t>
              </a:r>
            </a:p>
          </p:txBody>
        </p:sp>
        <p:grpSp>
          <p:nvGrpSpPr>
            <p:cNvPr id="17" name="Group 24"/>
            <p:cNvGrpSpPr>
              <a:grpSpLocks/>
            </p:cNvGrpSpPr>
            <p:nvPr/>
          </p:nvGrpSpPr>
          <p:grpSpPr bwMode="auto">
            <a:xfrm>
              <a:off x="2112" y="2064"/>
              <a:ext cx="96" cy="96"/>
              <a:chOff x="2880" y="2064"/>
              <a:chExt cx="96" cy="192"/>
            </a:xfrm>
          </p:grpSpPr>
          <p:sp>
            <p:nvSpPr>
              <p:cNvPr id="51" name="Line 25"/>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 name="Line 26"/>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8" name="Line 27"/>
            <p:cNvSpPr>
              <a:spLocks noChangeShapeType="1"/>
            </p:cNvSpPr>
            <p:nvPr/>
          </p:nvSpPr>
          <p:spPr bwMode="auto">
            <a:xfrm>
              <a:off x="18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28"/>
            <p:cNvSpPr>
              <a:spLocks noChangeShapeType="1"/>
            </p:cNvSpPr>
            <p:nvPr/>
          </p:nvSpPr>
          <p:spPr bwMode="auto">
            <a:xfrm>
              <a:off x="19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29"/>
            <p:cNvSpPr>
              <a:spLocks noChangeShapeType="1"/>
            </p:cNvSpPr>
            <p:nvPr/>
          </p:nvSpPr>
          <p:spPr bwMode="auto">
            <a:xfrm>
              <a:off x="2784" y="1776"/>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Line 30"/>
            <p:cNvSpPr>
              <a:spLocks noChangeShapeType="1"/>
            </p:cNvSpPr>
            <p:nvPr/>
          </p:nvSpPr>
          <p:spPr bwMode="auto">
            <a:xfrm>
              <a:off x="28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 name="Oval 31"/>
            <p:cNvSpPr>
              <a:spLocks noChangeArrowheads="1"/>
            </p:cNvSpPr>
            <p:nvPr/>
          </p:nvSpPr>
          <p:spPr bwMode="auto">
            <a:xfrm>
              <a:off x="27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Rectangle 32"/>
            <p:cNvSpPr>
              <a:spLocks noChangeArrowheads="1"/>
            </p:cNvSpPr>
            <p:nvPr/>
          </p:nvSpPr>
          <p:spPr bwMode="auto">
            <a:xfrm>
              <a:off x="33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b="1"/>
                <a:t>D        Q</a:t>
              </a:r>
            </a:p>
            <a:p>
              <a:pPr algn="r">
                <a:lnSpc>
                  <a:spcPct val="150000"/>
                </a:lnSpc>
              </a:pPr>
              <a:r>
                <a:rPr lang="en-US" altLang="zh-CN" b="1"/>
                <a:t>  CK   Q</a:t>
              </a:r>
            </a:p>
          </p:txBody>
        </p:sp>
        <p:grpSp>
          <p:nvGrpSpPr>
            <p:cNvPr id="24" name="Group 33"/>
            <p:cNvGrpSpPr>
              <a:grpSpLocks/>
            </p:cNvGrpSpPr>
            <p:nvPr/>
          </p:nvGrpSpPr>
          <p:grpSpPr bwMode="auto">
            <a:xfrm>
              <a:off x="3312" y="2064"/>
              <a:ext cx="96" cy="96"/>
              <a:chOff x="2880" y="2064"/>
              <a:chExt cx="96" cy="192"/>
            </a:xfrm>
          </p:grpSpPr>
          <p:sp>
            <p:nvSpPr>
              <p:cNvPr id="49" name="Line 34"/>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 name="Line 35"/>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5" name="Line 36"/>
            <p:cNvSpPr>
              <a:spLocks noChangeShapeType="1"/>
            </p:cNvSpPr>
            <p:nvPr/>
          </p:nvSpPr>
          <p:spPr bwMode="auto">
            <a:xfrm>
              <a:off x="30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 name="Line 37"/>
            <p:cNvSpPr>
              <a:spLocks noChangeShapeType="1"/>
            </p:cNvSpPr>
            <p:nvPr/>
          </p:nvSpPr>
          <p:spPr bwMode="auto">
            <a:xfrm>
              <a:off x="31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 name="Line 38"/>
            <p:cNvSpPr>
              <a:spLocks noChangeShapeType="1"/>
            </p:cNvSpPr>
            <p:nvPr/>
          </p:nvSpPr>
          <p:spPr bwMode="auto">
            <a:xfrm>
              <a:off x="3984" y="1776"/>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 name="Line 39"/>
            <p:cNvSpPr>
              <a:spLocks noChangeShapeType="1"/>
            </p:cNvSpPr>
            <p:nvPr/>
          </p:nvSpPr>
          <p:spPr bwMode="auto">
            <a:xfrm>
              <a:off x="40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 name="Oval 40"/>
            <p:cNvSpPr>
              <a:spLocks noChangeArrowheads="1"/>
            </p:cNvSpPr>
            <p:nvPr/>
          </p:nvSpPr>
          <p:spPr bwMode="auto">
            <a:xfrm>
              <a:off x="39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Rectangle 41"/>
            <p:cNvSpPr>
              <a:spLocks noChangeArrowheads="1"/>
            </p:cNvSpPr>
            <p:nvPr/>
          </p:nvSpPr>
          <p:spPr bwMode="auto">
            <a:xfrm>
              <a:off x="45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b="1"/>
                <a:t>D        Q</a:t>
              </a:r>
            </a:p>
            <a:p>
              <a:pPr algn="r">
                <a:lnSpc>
                  <a:spcPct val="150000"/>
                </a:lnSpc>
              </a:pPr>
              <a:r>
                <a:rPr lang="en-US" altLang="zh-CN" b="1"/>
                <a:t>  CK   Q</a:t>
              </a:r>
            </a:p>
          </p:txBody>
        </p:sp>
        <p:grpSp>
          <p:nvGrpSpPr>
            <p:cNvPr id="31" name="Group 42"/>
            <p:cNvGrpSpPr>
              <a:grpSpLocks/>
            </p:cNvGrpSpPr>
            <p:nvPr/>
          </p:nvGrpSpPr>
          <p:grpSpPr bwMode="auto">
            <a:xfrm>
              <a:off x="4512" y="2064"/>
              <a:ext cx="96" cy="96"/>
              <a:chOff x="2880" y="2064"/>
              <a:chExt cx="96" cy="192"/>
            </a:xfrm>
          </p:grpSpPr>
          <p:sp>
            <p:nvSpPr>
              <p:cNvPr id="47" name="Line 43"/>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 name="Line 44"/>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2" name="Line 45"/>
            <p:cNvSpPr>
              <a:spLocks noChangeShapeType="1"/>
            </p:cNvSpPr>
            <p:nvPr/>
          </p:nvSpPr>
          <p:spPr bwMode="auto">
            <a:xfrm>
              <a:off x="42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 name="Line 46"/>
            <p:cNvSpPr>
              <a:spLocks noChangeShapeType="1"/>
            </p:cNvSpPr>
            <p:nvPr/>
          </p:nvSpPr>
          <p:spPr bwMode="auto">
            <a:xfrm>
              <a:off x="43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 name="Line 47"/>
            <p:cNvSpPr>
              <a:spLocks noChangeShapeType="1"/>
            </p:cNvSpPr>
            <p:nvPr/>
          </p:nvSpPr>
          <p:spPr bwMode="auto">
            <a:xfrm>
              <a:off x="5184"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 name="Line 48"/>
            <p:cNvSpPr>
              <a:spLocks noChangeShapeType="1"/>
            </p:cNvSpPr>
            <p:nvPr/>
          </p:nvSpPr>
          <p:spPr bwMode="auto">
            <a:xfrm>
              <a:off x="52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 name="Oval 49"/>
            <p:cNvSpPr>
              <a:spLocks noChangeArrowheads="1"/>
            </p:cNvSpPr>
            <p:nvPr/>
          </p:nvSpPr>
          <p:spPr bwMode="auto">
            <a:xfrm>
              <a:off x="51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50"/>
            <p:cNvSpPr>
              <a:spLocks noChangeShapeType="1"/>
            </p:cNvSpPr>
            <p:nvPr/>
          </p:nvSpPr>
          <p:spPr bwMode="auto">
            <a:xfrm>
              <a:off x="4368" y="2112"/>
              <a:ext cx="0" cy="57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 name="Line 51"/>
            <p:cNvSpPr>
              <a:spLocks noChangeShapeType="1"/>
            </p:cNvSpPr>
            <p:nvPr/>
          </p:nvSpPr>
          <p:spPr bwMode="auto">
            <a:xfrm>
              <a:off x="1968" y="2112"/>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 name="Line 52"/>
            <p:cNvSpPr>
              <a:spLocks noChangeShapeType="1"/>
            </p:cNvSpPr>
            <p:nvPr/>
          </p:nvSpPr>
          <p:spPr bwMode="auto">
            <a:xfrm>
              <a:off x="3168" y="2112"/>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 name="Line 53"/>
            <p:cNvSpPr>
              <a:spLocks noChangeShapeType="1"/>
            </p:cNvSpPr>
            <p:nvPr/>
          </p:nvSpPr>
          <p:spPr bwMode="auto">
            <a:xfrm>
              <a:off x="768" y="2112"/>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 name="Line 54"/>
            <p:cNvSpPr>
              <a:spLocks noChangeShapeType="1"/>
            </p:cNvSpPr>
            <p:nvPr/>
          </p:nvSpPr>
          <p:spPr bwMode="auto">
            <a:xfrm>
              <a:off x="624" y="2688"/>
              <a:ext cx="37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 name="Text Box 55"/>
            <p:cNvSpPr txBox="1">
              <a:spLocks noChangeArrowheads="1"/>
            </p:cNvSpPr>
            <p:nvPr/>
          </p:nvSpPr>
          <p:spPr bwMode="auto">
            <a:xfrm>
              <a:off x="192" y="2544"/>
              <a:ext cx="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CLK</a:t>
              </a:r>
            </a:p>
          </p:txBody>
        </p:sp>
        <p:sp>
          <p:nvSpPr>
            <p:cNvPr id="43" name="Text Box 56"/>
            <p:cNvSpPr txBox="1">
              <a:spLocks noChangeArrowheads="1"/>
            </p:cNvSpPr>
            <p:nvPr/>
          </p:nvSpPr>
          <p:spPr bwMode="auto">
            <a:xfrm>
              <a:off x="1044"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FF0</a:t>
              </a:r>
            </a:p>
          </p:txBody>
        </p:sp>
        <p:sp>
          <p:nvSpPr>
            <p:cNvPr id="44" name="Text Box 57"/>
            <p:cNvSpPr txBox="1">
              <a:spLocks noChangeArrowheads="1"/>
            </p:cNvSpPr>
            <p:nvPr/>
          </p:nvSpPr>
          <p:spPr bwMode="auto">
            <a:xfrm>
              <a:off x="2256"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FF1</a:t>
              </a:r>
            </a:p>
          </p:txBody>
        </p:sp>
        <p:sp>
          <p:nvSpPr>
            <p:cNvPr id="45" name="Text Box 58"/>
            <p:cNvSpPr txBox="1">
              <a:spLocks noChangeArrowheads="1"/>
            </p:cNvSpPr>
            <p:nvPr/>
          </p:nvSpPr>
          <p:spPr bwMode="auto">
            <a:xfrm>
              <a:off x="3456"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FF2</a:t>
              </a:r>
            </a:p>
          </p:txBody>
        </p:sp>
        <p:sp>
          <p:nvSpPr>
            <p:cNvPr id="46" name="Text Box 59"/>
            <p:cNvSpPr txBox="1">
              <a:spLocks noChangeArrowheads="1"/>
            </p:cNvSpPr>
            <p:nvPr/>
          </p:nvSpPr>
          <p:spPr bwMode="auto">
            <a:xfrm>
              <a:off x="4668"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FF3</a:t>
              </a:r>
            </a:p>
          </p:txBody>
        </p:sp>
      </p:grpSp>
      <p:grpSp>
        <p:nvGrpSpPr>
          <p:cNvPr id="55" name="Group 4"/>
          <p:cNvGrpSpPr>
            <a:grpSpLocks/>
          </p:cNvGrpSpPr>
          <p:nvPr/>
        </p:nvGrpSpPr>
        <p:grpSpPr bwMode="auto">
          <a:xfrm>
            <a:off x="175131" y="3385018"/>
            <a:ext cx="1113933" cy="685800"/>
            <a:chOff x="1256" y="672"/>
            <a:chExt cx="646" cy="432"/>
          </a:xfrm>
        </p:grpSpPr>
        <p:sp>
          <p:nvSpPr>
            <p:cNvPr id="56" name="Text Box 5"/>
            <p:cNvSpPr txBox="1">
              <a:spLocks noChangeArrowheads="1"/>
            </p:cNvSpPr>
            <p:nvPr/>
          </p:nvSpPr>
          <p:spPr bwMode="auto">
            <a:xfrm>
              <a:off x="1256" y="672"/>
              <a:ext cx="6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en-US" b="1" dirty="0">
                  <a:solidFill>
                    <a:schemeClr val="hlink"/>
                  </a:solidFill>
                  <a:ea typeface="黑体" pitchFamily="2" charset="-122"/>
                </a:rPr>
                <a:t>串行</a:t>
              </a:r>
              <a:r>
                <a:rPr lang="zh-CN" altLang="en-US" b="1" dirty="0" smtClean="0">
                  <a:solidFill>
                    <a:schemeClr val="hlink"/>
                  </a:solidFill>
                  <a:ea typeface="黑体" pitchFamily="2" charset="-122"/>
                </a:rPr>
                <a:t>输入</a:t>
              </a:r>
              <a:endParaRPr lang="zh-CN" altLang="en-US" b="1" dirty="0">
                <a:solidFill>
                  <a:schemeClr val="hlink"/>
                </a:solidFill>
                <a:ea typeface="黑体" pitchFamily="2" charset="-122"/>
              </a:endParaRPr>
            </a:p>
          </p:txBody>
        </p:sp>
        <p:sp>
          <p:nvSpPr>
            <p:cNvPr id="57" name="Text Box 6"/>
            <p:cNvSpPr txBox="1">
              <a:spLocks noChangeArrowheads="1"/>
            </p:cNvSpPr>
            <p:nvPr/>
          </p:nvSpPr>
          <p:spPr bwMode="auto">
            <a:xfrm>
              <a:off x="1296" y="854"/>
              <a:ext cx="606"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chemeClr val="hlink"/>
                  </a:solidFill>
                  <a:latin typeface="Arial" charset="0"/>
                </a:rPr>
                <a:t>SERIN</a:t>
              </a:r>
            </a:p>
          </p:txBody>
        </p:sp>
      </p:grpSp>
      <p:grpSp>
        <p:nvGrpSpPr>
          <p:cNvPr id="58" name="Group 7"/>
          <p:cNvGrpSpPr>
            <a:grpSpLocks/>
          </p:cNvGrpSpPr>
          <p:nvPr/>
        </p:nvGrpSpPr>
        <p:grpSpPr bwMode="auto">
          <a:xfrm>
            <a:off x="7886136" y="3228846"/>
            <a:ext cx="1257300" cy="790576"/>
            <a:chOff x="3879" y="3804"/>
            <a:chExt cx="792" cy="498"/>
          </a:xfrm>
        </p:grpSpPr>
        <p:sp>
          <p:nvSpPr>
            <p:cNvPr id="59" name="Text Box 8"/>
            <p:cNvSpPr txBox="1">
              <a:spLocks noChangeArrowheads="1"/>
            </p:cNvSpPr>
            <p:nvPr/>
          </p:nvSpPr>
          <p:spPr bwMode="auto">
            <a:xfrm>
              <a:off x="3880" y="4050"/>
              <a:ext cx="791"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chemeClr val="hlink"/>
                  </a:solidFill>
                  <a:latin typeface="Arial" charset="0"/>
                </a:rPr>
                <a:t>SEROUT</a:t>
              </a:r>
            </a:p>
          </p:txBody>
        </p:sp>
        <p:sp>
          <p:nvSpPr>
            <p:cNvPr id="60" name="Text Box 9"/>
            <p:cNvSpPr txBox="1">
              <a:spLocks noChangeArrowheads="1"/>
            </p:cNvSpPr>
            <p:nvPr/>
          </p:nvSpPr>
          <p:spPr bwMode="auto">
            <a:xfrm>
              <a:off x="3879" y="3804"/>
              <a:ext cx="76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chemeClr val="hlink"/>
                  </a:solidFill>
                  <a:ea typeface="黑体" pitchFamily="2" charset="-122"/>
                </a:rPr>
                <a:t>串行</a:t>
              </a:r>
              <a:r>
                <a:rPr lang="zh-CN" altLang="en-US" sz="2000" b="1" dirty="0" smtClean="0">
                  <a:solidFill>
                    <a:schemeClr val="hlink"/>
                  </a:solidFill>
                  <a:ea typeface="黑体" pitchFamily="2" charset="-122"/>
                </a:rPr>
                <a:t>输出</a:t>
              </a:r>
              <a:endParaRPr lang="en-US" altLang="zh-CN" sz="2000" b="1" dirty="0">
                <a:solidFill>
                  <a:schemeClr val="hlink"/>
                </a:solidFill>
                <a:ea typeface="黑体" pitchFamily="2" charset="-122"/>
              </a:endParaRPr>
            </a:p>
          </p:txBody>
        </p:sp>
      </p:grpSp>
      <p:sp>
        <p:nvSpPr>
          <p:cNvPr id="61" name="Text Box 11"/>
          <p:cNvSpPr txBox="1">
            <a:spLocks noChangeArrowheads="1"/>
          </p:cNvSpPr>
          <p:nvPr/>
        </p:nvSpPr>
        <p:spPr bwMode="auto">
          <a:xfrm>
            <a:off x="1867558" y="5274838"/>
            <a:ext cx="61569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smtClean="0">
                <a:latin typeface="+mn-ea"/>
                <a:ea typeface="+mn-ea"/>
              </a:rPr>
              <a:t>使得一</a:t>
            </a:r>
            <a:r>
              <a:rPr lang="zh-CN" altLang="en-US" sz="2400" dirty="0">
                <a:latin typeface="+mn-ea"/>
                <a:ea typeface="+mn-ea"/>
              </a:rPr>
              <a:t>个信号</a:t>
            </a:r>
            <a:r>
              <a:rPr lang="zh-CN" altLang="en-US" sz="2400" dirty="0" smtClean="0">
                <a:latin typeface="+mn-ea"/>
                <a:ea typeface="+mn-ea"/>
              </a:rPr>
              <a:t>延迟</a:t>
            </a:r>
            <a:r>
              <a:rPr lang="en-US" altLang="zh-CN" sz="2400" dirty="0" smtClean="0">
                <a:latin typeface="+mn-ea"/>
                <a:ea typeface="+mn-ea"/>
              </a:rPr>
              <a:t>n </a:t>
            </a:r>
            <a:r>
              <a:rPr lang="zh-CN" altLang="en-US" sz="2400" dirty="0">
                <a:latin typeface="+mn-ea"/>
                <a:ea typeface="+mn-ea"/>
              </a:rPr>
              <a:t>个时钟周期之后再</a:t>
            </a:r>
            <a:r>
              <a:rPr lang="zh-CN" altLang="en-US" sz="2400" dirty="0" smtClean="0">
                <a:latin typeface="+mn-ea"/>
                <a:ea typeface="+mn-ea"/>
              </a:rPr>
              <a:t>输出</a:t>
            </a:r>
            <a:r>
              <a:rPr lang="zh-CN" altLang="en-US" sz="2400" dirty="0">
                <a:latin typeface="+mn-ea"/>
                <a:ea typeface="+mn-ea"/>
              </a:rPr>
              <a:t>。</a:t>
            </a:r>
          </a:p>
        </p:txBody>
      </p:sp>
      <p:sp>
        <p:nvSpPr>
          <p:cNvPr id="62" name="Text Box 10"/>
          <p:cNvSpPr txBox="1">
            <a:spLocks noChangeArrowheads="1"/>
          </p:cNvSpPr>
          <p:nvPr/>
        </p:nvSpPr>
        <p:spPr bwMode="auto">
          <a:xfrm>
            <a:off x="3067434" y="5810682"/>
            <a:ext cx="31598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chemeClr val="tx2"/>
                </a:solidFill>
                <a:ea typeface="华文新魏" pitchFamily="2" charset="-122"/>
              </a:rPr>
              <a:t>串入串出</a:t>
            </a:r>
            <a:r>
              <a:rPr lang="zh-CN" altLang="en-US" sz="2400" b="1" dirty="0">
                <a:solidFill>
                  <a:schemeClr val="tx2"/>
                </a:solidFill>
                <a:ea typeface="华文新魏" pitchFamily="2" charset="-122"/>
              </a:rPr>
              <a:t>移位寄存器</a:t>
            </a:r>
            <a:endParaRPr lang="zh-CN" altLang="en-US" sz="2800" b="1" dirty="0">
              <a:solidFill>
                <a:schemeClr val="tx2"/>
              </a:solidFill>
              <a:ea typeface="华文新魏" pitchFamily="2" charset="-122"/>
            </a:endParaRPr>
          </a:p>
        </p:txBody>
      </p:sp>
      <p:cxnSp>
        <p:nvCxnSpPr>
          <p:cNvPr id="63" name="直接箭头连接符 62"/>
          <p:cNvCxnSpPr/>
          <p:nvPr/>
        </p:nvCxnSpPr>
        <p:spPr>
          <a:xfrm>
            <a:off x="2465502" y="4019422"/>
            <a:ext cx="389512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65" name="Group 12"/>
          <p:cNvGrpSpPr>
            <a:grpSpLocks/>
          </p:cNvGrpSpPr>
          <p:nvPr/>
        </p:nvGrpSpPr>
        <p:grpSpPr bwMode="auto">
          <a:xfrm>
            <a:off x="1298840" y="3228577"/>
            <a:ext cx="6607176" cy="636586"/>
            <a:chOff x="2003" y="768"/>
            <a:chExt cx="4162" cy="342"/>
          </a:xfrm>
        </p:grpSpPr>
        <p:sp>
          <p:nvSpPr>
            <p:cNvPr id="66" name="Line 13"/>
            <p:cNvSpPr>
              <a:spLocks noChangeShapeType="1"/>
            </p:cNvSpPr>
            <p:nvPr/>
          </p:nvSpPr>
          <p:spPr bwMode="auto">
            <a:xfrm flipV="1">
              <a:off x="2003" y="768"/>
              <a:ext cx="13" cy="342"/>
            </a:xfrm>
            <a:prstGeom prst="line">
              <a:avLst/>
            </a:prstGeom>
            <a:noFill/>
            <a:ln w="38100">
              <a:solidFill>
                <a:schemeClr val="accent2"/>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 name="Line 14"/>
            <p:cNvSpPr>
              <a:spLocks noChangeShapeType="1"/>
            </p:cNvSpPr>
            <p:nvPr/>
          </p:nvSpPr>
          <p:spPr bwMode="auto">
            <a:xfrm>
              <a:off x="2016" y="768"/>
              <a:ext cx="4149"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 name="Line 15"/>
            <p:cNvSpPr>
              <a:spLocks noChangeShapeType="1"/>
            </p:cNvSpPr>
            <p:nvPr/>
          </p:nvSpPr>
          <p:spPr bwMode="auto">
            <a:xfrm flipV="1">
              <a:off x="6150" y="768"/>
              <a:ext cx="0" cy="342"/>
            </a:xfrm>
            <a:prstGeom prst="line">
              <a:avLst/>
            </a:prstGeom>
            <a:noFill/>
            <a:ln w="38100">
              <a:solidFill>
                <a:schemeClr val="accent2"/>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9" name="Text Box 11"/>
          <p:cNvSpPr txBox="1">
            <a:spLocks noChangeArrowheads="1"/>
          </p:cNvSpPr>
          <p:nvPr/>
        </p:nvSpPr>
        <p:spPr bwMode="auto">
          <a:xfrm>
            <a:off x="3379421" y="2613544"/>
            <a:ext cx="25986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smtClean="0">
                <a:solidFill>
                  <a:srgbClr val="00B050"/>
                </a:solidFill>
                <a:latin typeface="黑体" pitchFamily="2" charset="-122"/>
                <a:ea typeface="黑体" pitchFamily="2" charset="-122"/>
              </a:rPr>
              <a:t>循环移位寄存器</a:t>
            </a:r>
            <a:endParaRPr lang="zh-CN" altLang="en-US" sz="2400" dirty="0">
              <a:solidFill>
                <a:srgbClr val="00B050"/>
              </a:solidFill>
              <a:latin typeface="黑体" pitchFamily="2" charset="-122"/>
              <a:ea typeface="黑体" pitchFamily="2" charset="-122"/>
            </a:endParaRPr>
          </a:p>
        </p:txBody>
      </p:sp>
      <p:cxnSp>
        <p:nvCxnSpPr>
          <p:cNvPr id="70" name="直接箭头连接符 69"/>
          <p:cNvCxnSpPr/>
          <p:nvPr/>
        </p:nvCxnSpPr>
        <p:spPr>
          <a:xfrm flipH="1">
            <a:off x="3450204" y="3121096"/>
            <a:ext cx="2243592" cy="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69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blinds(horizontal)">
                                      <p:cBhvr>
                                        <p:cTn id="11" dur="500"/>
                                        <p:tgtEl>
                                          <p:spTgt spid="6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blinds(horizontal)">
                                      <p:cBhvr>
                                        <p:cTn id="16" dur="500"/>
                                        <p:tgtEl>
                                          <p:spTgt spid="5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blinds(horizontal)">
                                      <p:cBhvr>
                                        <p:cTn id="21" dur="500"/>
                                        <p:tgtEl>
                                          <p:spTgt spid="58"/>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1"/>
                                        </p:tgtEl>
                                        <p:attrNameLst>
                                          <p:attrName>style.visibility</p:attrName>
                                        </p:attrNameLst>
                                      </p:cBhvr>
                                      <p:to>
                                        <p:strVal val="visible"/>
                                      </p:to>
                                    </p:set>
                                    <p:animEffect transition="in" filter="blinds(horizontal)">
                                      <p:cBhvr>
                                        <p:cTn id="30" dur="500"/>
                                        <p:tgtEl>
                                          <p:spTgt spid="61"/>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65"/>
                                        </p:tgtEl>
                                        <p:attrNameLst>
                                          <p:attrName>style.visibility</p:attrName>
                                        </p:attrNameLst>
                                      </p:cBhvr>
                                      <p:to>
                                        <p:strVal val="visible"/>
                                      </p:to>
                                    </p:set>
                                    <p:animEffect transition="in" filter="dissolve">
                                      <p:cBhvr>
                                        <p:cTn id="35" dur="500"/>
                                        <p:tgtEl>
                                          <p:spTgt spid="65"/>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69"/>
                                        </p:tgtEl>
                                        <p:attrNameLst>
                                          <p:attrName>style.visibility</p:attrName>
                                        </p:attrNameLst>
                                      </p:cBhvr>
                                      <p:to>
                                        <p:strVal val="visible"/>
                                      </p:to>
                                    </p:set>
                                    <p:animEffect transition="in" filter="blinds(horizontal)">
                                      <p:cBhvr>
                                        <p:cTn id="38" dur="500"/>
                                        <p:tgtEl>
                                          <p:spTgt spid="69"/>
                                        </p:tgtEl>
                                      </p:cBhvr>
                                    </p:animEffect>
                                  </p:childTnLst>
                                </p:cTn>
                              </p:par>
                              <p:par>
                                <p:cTn id="39" presetID="1" presetClass="entr" presetSubtype="0"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utoUpdateAnimBg="0"/>
      <p:bldP spid="62" grpId="0" autoUpdateAnimBg="0"/>
      <p:bldP spid="69"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p:cNvSpPr txBox="1">
            <a:spLocks noChangeArrowheads="1"/>
          </p:cNvSpPr>
          <p:nvPr/>
        </p:nvSpPr>
        <p:spPr bwMode="auto">
          <a:xfrm>
            <a:off x="323850" y="1268413"/>
            <a:ext cx="70564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a:solidFill>
                  <a:srgbClr val="0000FF"/>
                </a:solidFill>
                <a:latin typeface="Tahoma" panose="020B0604030504040204" pitchFamily="34" charset="0"/>
                <a:ea typeface="黑体" panose="02010609060101010101" pitchFamily="49" charset="-122"/>
              </a:rPr>
              <a:t>例：产生一个</a:t>
            </a:r>
            <a:r>
              <a:rPr kumimoji="1" lang="en-US" altLang="zh-CN" sz="2400" dirty="0">
                <a:solidFill>
                  <a:srgbClr val="0000FF"/>
                </a:solidFill>
                <a:latin typeface="Tahoma" panose="020B0604030504040204" pitchFamily="34" charset="0"/>
                <a:ea typeface="黑体" panose="02010609060101010101" pitchFamily="49" charset="-122"/>
              </a:rPr>
              <a:t>10</a:t>
            </a:r>
            <a:r>
              <a:rPr kumimoji="1" lang="zh-CN" altLang="en-US" sz="2400" dirty="0">
                <a:solidFill>
                  <a:srgbClr val="0000FF"/>
                </a:solidFill>
                <a:latin typeface="Tahoma" panose="020B0604030504040204" pitchFamily="34" charset="0"/>
                <a:ea typeface="黑体" panose="02010609060101010101" pitchFamily="49" charset="-122"/>
              </a:rPr>
              <a:t>位的序列信号 </a:t>
            </a:r>
            <a:r>
              <a:rPr kumimoji="1" lang="en-US" altLang="zh-CN" sz="2400" dirty="0">
                <a:solidFill>
                  <a:srgbClr val="0000FF"/>
                </a:solidFill>
                <a:latin typeface="Tahoma" panose="020B0604030504040204" pitchFamily="34" charset="0"/>
                <a:ea typeface="黑体" panose="02010609060101010101" pitchFamily="49" charset="-122"/>
              </a:rPr>
              <a:t>1010010111</a:t>
            </a:r>
          </a:p>
        </p:txBody>
      </p:sp>
      <p:sp>
        <p:nvSpPr>
          <p:cNvPr id="109572" name="Text Box 4"/>
          <p:cNvSpPr txBox="1">
            <a:spLocks noChangeArrowheads="1"/>
          </p:cNvSpPr>
          <p:nvPr/>
        </p:nvSpPr>
        <p:spPr bwMode="auto">
          <a:xfrm>
            <a:off x="323850" y="1844675"/>
            <a:ext cx="38877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dirty="0">
                <a:latin typeface="Tahoma" panose="020B0604030504040204" pitchFamily="34" charset="0"/>
              </a:rPr>
              <a:t>解：</a:t>
            </a:r>
            <a:r>
              <a:rPr kumimoji="1" lang="en-US" altLang="zh-CN" sz="2400" dirty="0">
                <a:latin typeface="Tahoma" panose="020B0604030504040204" pitchFamily="34" charset="0"/>
              </a:rPr>
              <a:t>5</a:t>
            </a:r>
            <a:r>
              <a:rPr kumimoji="1" lang="zh-CN" altLang="en-US" sz="2400" dirty="0">
                <a:latin typeface="Tahoma" panose="020B0604030504040204" pitchFamily="34" charset="0"/>
              </a:rPr>
              <a:t>）画出电路。</a:t>
            </a:r>
            <a:endParaRPr kumimoji="1" lang="zh-CN" altLang="en-US" sz="2400" baseline="-25000" dirty="0">
              <a:latin typeface="Tahoma" panose="020B0604030504040204" pitchFamily="34" charset="0"/>
            </a:endParaRPr>
          </a:p>
        </p:txBody>
      </p:sp>
      <p:sp>
        <p:nvSpPr>
          <p:cNvPr id="109594" name="Text Box 26"/>
          <p:cNvSpPr txBox="1">
            <a:spLocks noChangeArrowheads="1"/>
          </p:cNvSpPr>
          <p:nvPr/>
        </p:nvSpPr>
        <p:spPr bwMode="auto">
          <a:xfrm>
            <a:off x="611188" y="2420938"/>
            <a:ext cx="7812087"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kumimoji="1" lang="en-US" altLang="zh-CN" dirty="0">
                <a:latin typeface="Tahoma" panose="020B0604030504040204" pitchFamily="34" charset="0"/>
              </a:rPr>
              <a:t>LIN= </a:t>
            </a:r>
            <a:r>
              <a:rPr kumimoji="1" lang="en-US" altLang="zh-CN" dirty="0"/>
              <a:t>∑</a:t>
            </a:r>
            <a:r>
              <a:rPr kumimoji="1" lang="en-US" altLang="zh-CN" baseline="-25000" dirty="0"/>
              <a:t>(Q3Q2Q1Q0) </a:t>
            </a:r>
            <a:r>
              <a:rPr kumimoji="1" lang="en-US" altLang="zh-CN" dirty="0"/>
              <a:t>(0,2,4,5,7,11,14)</a:t>
            </a:r>
          </a:p>
          <a:p>
            <a:pPr>
              <a:lnSpc>
                <a:spcPct val="130000"/>
              </a:lnSpc>
            </a:pPr>
            <a:r>
              <a:rPr kumimoji="1" lang="en-US" altLang="zh-CN" dirty="0"/>
              <a:t> </a:t>
            </a:r>
            <a:r>
              <a:rPr kumimoji="1" lang="en-US" altLang="zh-CN" sz="2000" dirty="0"/>
              <a:t>=</a:t>
            </a:r>
            <a:r>
              <a:rPr kumimoji="1" lang="en-US" altLang="zh-CN" sz="2000" dirty="0">
                <a:latin typeface="Tahoma" panose="020B0604030504040204" pitchFamily="34" charset="0"/>
              </a:rPr>
              <a:t>Q3’Q2’Q1’Q0’+Q3’Q2’Q1Q0’+Q3’Q2Q1’Q0’+Q3’Q2Q1’Q0</a:t>
            </a:r>
          </a:p>
          <a:p>
            <a:pPr>
              <a:lnSpc>
                <a:spcPct val="130000"/>
              </a:lnSpc>
            </a:pPr>
            <a:r>
              <a:rPr kumimoji="1" lang="en-US" altLang="zh-CN" sz="2000" dirty="0">
                <a:latin typeface="Tahoma" panose="020B0604030504040204" pitchFamily="34" charset="0"/>
              </a:rPr>
              <a:t>   +Q3’Q2Q1Q0+Q3Q2’Q1Q0+Q3Q2Q1Q0’</a:t>
            </a:r>
          </a:p>
        </p:txBody>
      </p:sp>
      <p:sp>
        <p:nvSpPr>
          <p:cNvPr id="109595" name="Text Box 27"/>
          <p:cNvSpPr txBox="1">
            <a:spLocks noChangeArrowheads="1"/>
          </p:cNvSpPr>
          <p:nvPr/>
        </p:nvSpPr>
        <p:spPr bwMode="auto">
          <a:xfrm>
            <a:off x="539750" y="4076700"/>
            <a:ext cx="7848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latin typeface="Tahoma" panose="020B0604030504040204" pitchFamily="34" charset="0"/>
              </a:rPr>
              <a:t>假设</a:t>
            </a:r>
            <a:r>
              <a:rPr kumimoji="1" lang="en-US" altLang="zh-CN" sz="2400">
                <a:latin typeface="Tahoma" panose="020B0604030504040204" pitchFamily="34" charset="0"/>
              </a:rPr>
              <a:t>Q3Q2Q1</a:t>
            </a:r>
            <a:r>
              <a:rPr kumimoji="1" lang="zh-CN" altLang="en-US" sz="2400">
                <a:latin typeface="Tahoma" panose="020B0604030504040204" pitchFamily="34" charset="0"/>
              </a:rPr>
              <a:t>分别接</a:t>
            </a:r>
            <a:r>
              <a:rPr kumimoji="1" lang="en-US" altLang="zh-CN" sz="2400">
                <a:latin typeface="Tahoma" panose="020B0604030504040204" pitchFamily="34" charset="0"/>
              </a:rPr>
              <a:t>74x151</a:t>
            </a:r>
            <a:r>
              <a:rPr kumimoji="1" lang="zh-CN" altLang="en-US" sz="2400">
                <a:latin typeface="Tahoma" panose="020B0604030504040204" pitchFamily="34" charset="0"/>
              </a:rPr>
              <a:t>的地址输入</a:t>
            </a:r>
            <a:r>
              <a:rPr kumimoji="1" lang="en-US" altLang="zh-CN" sz="2400">
                <a:latin typeface="Tahoma" panose="020B0604030504040204" pitchFamily="34" charset="0"/>
              </a:rPr>
              <a:t>CBA</a:t>
            </a:r>
            <a:r>
              <a:rPr kumimoji="1" lang="zh-CN" altLang="en-US" sz="2400">
                <a:latin typeface="Tahoma" panose="020B0604030504040204" pitchFamily="34" charset="0"/>
              </a:rPr>
              <a:t>，则</a:t>
            </a:r>
          </a:p>
          <a:p>
            <a:pPr>
              <a:spcBef>
                <a:spcPct val="50000"/>
              </a:spcBef>
            </a:pPr>
            <a:r>
              <a:rPr kumimoji="1" lang="en-US" altLang="zh-CN" sz="2400">
                <a:latin typeface="Tahoma" panose="020B0604030504040204" pitchFamily="34" charset="0"/>
              </a:rPr>
              <a:t>D0=Q0’, D1=Q0’,D2=1,D3=Q0,D5=Q0,D7=Q0’,</a:t>
            </a:r>
          </a:p>
          <a:p>
            <a:pPr>
              <a:spcBef>
                <a:spcPct val="50000"/>
              </a:spcBef>
            </a:pPr>
            <a:r>
              <a:rPr kumimoji="1" lang="en-US" altLang="zh-CN" sz="2400">
                <a:latin typeface="Tahoma" panose="020B0604030504040204" pitchFamily="34" charset="0"/>
              </a:rPr>
              <a:t>D4=D6=0.</a:t>
            </a:r>
            <a:endParaRPr kumimoji="1" lang="en-US" altLang="zh-CN" sz="2400" baseline="-25000">
              <a:latin typeface="Tahoma" panose="020B0604030504040204" pitchFamily="34" charset="0"/>
            </a:endParaRPr>
          </a:p>
        </p:txBody>
      </p:sp>
      <p:sp>
        <p:nvSpPr>
          <p:cNvPr id="7" name="Text Box 45"/>
          <p:cNvSpPr txBox="1">
            <a:spLocks noChangeArrowheads="1"/>
          </p:cNvSpPr>
          <p:nvPr/>
        </p:nvSpPr>
        <p:spPr bwMode="auto">
          <a:xfrm>
            <a:off x="899592" y="221085"/>
            <a:ext cx="6280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chemeClr val="tx2"/>
                </a:solidFill>
                <a:latin typeface="Tahoma" pitchFamily="34" charset="0"/>
                <a:ea typeface="华文新魏" pitchFamily="2" charset="-122"/>
              </a:rPr>
              <a:t>用移位寄存器构成</a:t>
            </a:r>
            <a:r>
              <a:rPr lang="zh-CN" altLang="en-US" sz="3200" b="1" dirty="0">
                <a:solidFill>
                  <a:schemeClr val="tx2"/>
                </a:solidFill>
                <a:latin typeface="华文新魏" pitchFamily="2" charset="-122"/>
                <a:ea typeface="华文新魏" pitchFamily="2" charset="-122"/>
              </a:rPr>
              <a:t>序列信号发生器</a:t>
            </a:r>
          </a:p>
        </p:txBody>
      </p:sp>
      <p:sp>
        <p:nvSpPr>
          <p:cNvPr id="2" name="日期占位符 1"/>
          <p:cNvSpPr>
            <a:spLocks noGrp="1"/>
          </p:cNvSpPr>
          <p:nvPr>
            <p:ph type="dt" sz="half" idx="10"/>
          </p:nvPr>
        </p:nvSpPr>
        <p:spPr/>
        <p:txBody>
          <a:bodyPr/>
          <a:lstStyle/>
          <a:p>
            <a:pPr>
              <a:defRPr/>
            </a:pPr>
            <a:fld id="{1C65C7D9-6DBA-4CD5-AB30-0545C0C675F7}"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40</a:t>
            </a:fld>
            <a:endParaRPr lang="en-US" altLang="zh-CN"/>
          </a:p>
        </p:txBody>
      </p:sp>
    </p:spTree>
    <p:extLst>
      <p:ext uri="{BB962C8B-B14F-4D97-AF65-F5344CB8AC3E}">
        <p14:creationId xmlns:p14="http://schemas.microsoft.com/office/powerpoint/2010/main" val="37120408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p:cNvSpPr txBox="1">
            <a:spLocks noChangeArrowheads="1"/>
          </p:cNvSpPr>
          <p:nvPr/>
        </p:nvSpPr>
        <p:spPr bwMode="auto">
          <a:xfrm>
            <a:off x="282042" y="1207581"/>
            <a:ext cx="70564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solidFill>
                  <a:srgbClr val="0000FF"/>
                </a:solidFill>
                <a:latin typeface="Tahoma" panose="020B0604030504040204" pitchFamily="34" charset="0"/>
                <a:ea typeface="黑体" panose="02010609060101010101" pitchFamily="49" charset="-122"/>
              </a:rPr>
              <a:t>例：产生一个</a:t>
            </a:r>
            <a:r>
              <a:rPr kumimoji="1" lang="en-US" altLang="zh-CN" sz="2400">
                <a:solidFill>
                  <a:srgbClr val="0000FF"/>
                </a:solidFill>
                <a:latin typeface="Tahoma" panose="020B0604030504040204" pitchFamily="34" charset="0"/>
                <a:ea typeface="黑体" panose="02010609060101010101" pitchFamily="49" charset="-122"/>
              </a:rPr>
              <a:t>10</a:t>
            </a:r>
            <a:r>
              <a:rPr kumimoji="1" lang="zh-CN" altLang="en-US" sz="2400">
                <a:solidFill>
                  <a:srgbClr val="0000FF"/>
                </a:solidFill>
                <a:latin typeface="Tahoma" panose="020B0604030504040204" pitchFamily="34" charset="0"/>
                <a:ea typeface="黑体" panose="02010609060101010101" pitchFamily="49" charset="-122"/>
              </a:rPr>
              <a:t>位的序列信号 </a:t>
            </a:r>
            <a:r>
              <a:rPr kumimoji="1" lang="en-US" altLang="zh-CN" sz="2400">
                <a:solidFill>
                  <a:srgbClr val="0000FF"/>
                </a:solidFill>
                <a:latin typeface="Tahoma" panose="020B0604030504040204" pitchFamily="34" charset="0"/>
                <a:ea typeface="黑体" panose="02010609060101010101" pitchFamily="49" charset="-122"/>
              </a:rPr>
              <a:t>1010010111</a:t>
            </a:r>
          </a:p>
        </p:txBody>
      </p:sp>
      <p:sp>
        <p:nvSpPr>
          <p:cNvPr id="110596" name="Text Box 4"/>
          <p:cNvSpPr txBox="1">
            <a:spLocks noChangeArrowheads="1"/>
          </p:cNvSpPr>
          <p:nvPr/>
        </p:nvSpPr>
        <p:spPr bwMode="auto">
          <a:xfrm>
            <a:off x="246858" y="1649413"/>
            <a:ext cx="38877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dirty="0">
                <a:latin typeface="Tahoma" panose="020B0604030504040204" pitchFamily="34" charset="0"/>
              </a:rPr>
              <a:t>解：</a:t>
            </a:r>
            <a:r>
              <a:rPr kumimoji="1" lang="en-US" altLang="zh-CN" sz="2400" dirty="0">
                <a:latin typeface="Tahoma" panose="020B0604030504040204" pitchFamily="34" charset="0"/>
              </a:rPr>
              <a:t>5</a:t>
            </a:r>
            <a:r>
              <a:rPr kumimoji="1" lang="zh-CN" altLang="en-US" sz="2400" dirty="0">
                <a:latin typeface="Tahoma" panose="020B0604030504040204" pitchFamily="34" charset="0"/>
              </a:rPr>
              <a:t>）画出电路。</a:t>
            </a:r>
            <a:endParaRPr kumimoji="1" lang="zh-CN" altLang="en-US" sz="2400" baseline="-25000" dirty="0">
              <a:latin typeface="Tahoma" panose="020B0604030504040204" pitchFamily="34" charset="0"/>
            </a:endParaRPr>
          </a:p>
        </p:txBody>
      </p:sp>
      <p:grpSp>
        <p:nvGrpSpPr>
          <p:cNvPr id="110755" name="Group 163"/>
          <p:cNvGrpSpPr>
            <a:grpSpLocks/>
          </p:cNvGrpSpPr>
          <p:nvPr/>
        </p:nvGrpSpPr>
        <p:grpSpPr bwMode="auto">
          <a:xfrm>
            <a:off x="323850" y="1412875"/>
            <a:ext cx="8337550" cy="4679950"/>
            <a:chOff x="213" y="1117"/>
            <a:chExt cx="5252" cy="2948"/>
          </a:xfrm>
        </p:grpSpPr>
        <p:sp>
          <p:nvSpPr>
            <p:cNvPr id="110600" name="Rectangle 8"/>
            <p:cNvSpPr>
              <a:spLocks noChangeArrowheads="1"/>
            </p:cNvSpPr>
            <p:nvPr/>
          </p:nvSpPr>
          <p:spPr bwMode="auto">
            <a:xfrm>
              <a:off x="1528" y="1670"/>
              <a:ext cx="816" cy="201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lstStyle/>
            <a:p>
              <a:pPr>
                <a:lnSpc>
                  <a:spcPct val="110000"/>
                </a:lnSpc>
              </a:pPr>
              <a:r>
                <a:rPr kumimoji="1" lang="en-US" altLang="zh-CN" sz="2000">
                  <a:latin typeface="Arial Narrow" panose="020B0606020202030204" pitchFamily="34" charset="0"/>
                </a:rPr>
                <a:t>  CLK</a:t>
              </a:r>
            </a:p>
            <a:p>
              <a:r>
                <a:rPr kumimoji="1" lang="en-US" altLang="zh-CN" sz="2000">
                  <a:latin typeface="Arial Narrow" panose="020B0606020202030204" pitchFamily="34" charset="0"/>
                </a:rPr>
                <a:t>CLR</a:t>
              </a:r>
            </a:p>
            <a:p>
              <a:r>
                <a:rPr kumimoji="1" lang="en-US" altLang="zh-CN" sz="2000">
                  <a:latin typeface="Arial Narrow" panose="020B0606020202030204" pitchFamily="34" charset="0"/>
                </a:rPr>
                <a:t>S1</a:t>
              </a:r>
            </a:p>
            <a:p>
              <a:r>
                <a:rPr kumimoji="1" lang="en-US" altLang="zh-CN" sz="2000">
                  <a:latin typeface="Arial Narrow" panose="020B0606020202030204" pitchFamily="34" charset="0"/>
                </a:rPr>
                <a:t>S0</a:t>
              </a:r>
            </a:p>
            <a:p>
              <a:r>
                <a:rPr kumimoji="1" lang="en-US" altLang="zh-CN" sz="2000">
                  <a:latin typeface="Arial Narrow" panose="020B0606020202030204" pitchFamily="34" charset="0"/>
                </a:rPr>
                <a:t>LIN</a:t>
              </a:r>
            </a:p>
            <a:p>
              <a:r>
                <a:rPr kumimoji="1" lang="en-US" altLang="zh-CN" sz="2000">
                  <a:latin typeface="Arial Narrow" panose="020B0606020202030204" pitchFamily="34" charset="0"/>
                </a:rPr>
                <a:t>D          </a:t>
              </a:r>
              <a:r>
                <a:rPr kumimoji="1" lang="en-US" altLang="zh-CN" sz="2000" baseline="-25000">
                  <a:latin typeface="Arial Narrow" panose="020B0606020202030204" pitchFamily="34" charset="0"/>
                </a:rPr>
                <a:t>   </a:t>
              </a:r>
              <a:r>
                <a:rPr kumimoji="1" lang="en-US" altLang="zh-CN" sz="2000">
                  <a:latin typeface="Arial Narrow" panose="020B0606020202030204" pitchFamily="34" charset="0"/>
                </a:rPr>
                <a:t>QD</a:t>
              </a:r>
            </a:p>
            <a:p>
              <a:r>
                <a:rPr kumimoji="1" lang="en-US" altLang="zh-CN" sz="2000">
                  <a:latin typeface="Arial Narrow" panose="020B0606020202030204" pitchFamily="34" charset="0"/>
                </a:rPr>
                <a:t>C            QC</a:t>
              </a:r>
            </a:p>
            <a:p>
              <a:r>
                <a:rPr kumimoji="1" lang="en-US" altLang="zh-CN" sz="2000">
                  <a:latin typeface="Arial Narrow" panose="020B0606020202030204" pitchFamily="34" charset="0"/>
                </a:rPr>
                <a:t>B            QB</a:t>
              </a:r>
            </a:p>
            <a:p>
              <a:r>
                <a:rPr kumimoji="1" lang="en-US" altLang="zh-CN" sz="2000">
                  <a:latin typeface="Arial Narrow" panose="020B0606020202030204" pitchFamily="34" charset="0"/>
                </a:rPr>
                <a:t>A            QA</a:t>
              </a:r>
            </a:p>
            <a:p>
              <a:r>
                <a:rPr kumimoji="1" lang="en-US" altLang="zh-CN" sz="2000">
                  <a:latin typeface="Arial Narrow" panose="020B0606020202030204" pitchFamily="34" charset="0"/>
                </a:rPr>
                <a:t>RIN</a:t>
              </a:r>
            </a:p>
          </p:txBody>
        </p:sp>
        <p:sp>
          <p:nvSpPr>
            <p:cNvPr id="110601" name="Oval 9"/>
            <p:cNvSpPr>
              <a:spLocks noChangeArrowheads="1"/>
            </p:cNvSpPr>
            <p:nvPr/>
          </p:nvSpPr>
          <p:spPr bwMode="auto">
            <a:xfrm>
              <a:off x="1418" y="1959"/>
              <a:ext cx="96" cy="96"/>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0602" name="Group 10"/>
            <p:cNvGrpSpPr>
              <a:grpSpLocks/>
            </p:cNvGrpSpPr>
            <p:nvPr/>
          </p:nvGrpSpPr>
          <p:grpSpPr bwMode="auto">
            <a:xfrm>
              <a:off x="1514" y="1767"/>
              <a:ext cx="96" cy="96"/>
              <a:chOff x="2880" y="2064"/>
              <a:chExt cx="96" cy="192"/>
            </a:xfrm>
          </p:grpSpPr>
          <p:sp>
            <p:nvSpPr>
              <p:cNvPr id="110603" name="Line 11"/>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04" name="Line 12"/>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10605" name="Line 13"/>
            <p:cNvSpPr>
              <a:spLocks noChangeShapeType="1"/>
            </p:cNvSpPr>
            <p:nvPr/>
          </p:nvSpPr>
          <p:spPr bwMode="auto">
            <a:xfrm>
              <a:off x="1274" y="2007"/>
              <a:ext cx="144"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06" name="Line 14"/>
            <p:cNvSpPr>
              <a:spLocks noChangeShapeType="1"/>
            </p:cNvSpPr>
            <p:nvPr/>
          </p:nvSpPr>
          <p:spPr bwMode="auto">
            <a:xfrm>
              <a:off x="1274" y="2391"/>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07" name="Line 15"/>
            <p:cNvSpPr>
              <a:spLocks noChangeShapeType="1"/>
            </p:cNvSpPr>
            <p:nvPr/>
          </p:nvSpPr>
          <p:spPr bwMode="auto">
            <a:xfrm>
              <a:off x="1274" y="2199"/>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08" name="Line 16"/>
            <p:cNvSpPr>
              <a:spLocks noChangeShapeType="1"/>
            </p:cNvSpPr>
            <p:nvPr/>
          </p:nvSpPr>
          <p:spPr bwMode="auto">
            <a:xfrm>
              <a:off x="1274" y="1815"/>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09" name="Line 17"/>
            <p:cNvSpPr>
              <a:spLocks noChangeShapeType="1"/>
            </p:cNvSpPr>
            <p:nvPr/>
          </p:nvSpPr>
          <p:spPr bwMode="auto">
            <a:xfrm>
              <a:off x="1274" y="2775"/>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10" name="Line 18"/>
            <p:cNvSpPr>
              <a:spLocks noChangeShapeType="1"/>
            </p:cNvSpPr>
            <p:nvPr/>
          </p:nvSpPr>
          <p:spPr bwMode="auto">
            <a:xfrm>
              <a:off x="1274" y="2967"/>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11" name="Line 19"/>
            <p:cNvSpPr>
              <a:spLocks noChangeShapeType="1"/>
            </p:cNvSpPr>
            <p:nvPr/>
          </p:nvSpPr>
          <p:spPr bwMode="auto">
            <a:xfrm>
              <a:off x="1274" y="3159"/>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12" name="Line 20"/>
            <p:cNvSpPr>
              <a:spLocks noChangeShapeType="1"/>
            </p:cNvSpPr>
            <p:nvPr/>
          </p:nvSpPr>
          <p:spPr bwMode="auto">
            <a:xfrm>
              <a:off x="1274" y="3351"/>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13" name="Text Box 21"/>
            <p:cNvSpPr txBox="1">
              <a:spLocks noChangeArrowheads="1"/>
            </p:cNvSpPr>
            <p:nvPr/>
          </p:nvSpPr>
          <p:spPr bwMode="auto">
            <a:xfrm>
              <a:off x="1610" y="1381"/>
              <a:ext cx="6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latin typeface="Arial Narrow" panose="020B0606020202030204" pitchFamily="34" charset="0"/>
                </a:rPr>
                <a:t>74x194</a:t>
              </a:r>
            </a:p>
          </p:txBody>
        </p:sp>
        <p:sp>
          <p:nvSpPr>
            <p:cNvPr id="110614" name="Line 22"/>
            <p:cNvSpPr>
              <a:spLocks noChangeShapeType="1"/>
            </p:cNvSpPr>
            <p:nvPr/>
          </p:nvSpPr>
          <p:spPr bwMode="auto">
            <a:xfrm>
              <a:off x="1274" y="3543"/>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15" name="Line 23"/>
            <p:cNvSpPr>
              <a:spLocks noChangeShapeType="1"/>
            </p:cNvSpPr>
            <p:nvPr/>
          </p:nvSpPr>
          <p:spPr bwMode="auto">
            <a:xfrm>
              <a:off x="2330" y="2775"/>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16" name="Line 24"/>
            <p:cNvSpPr>
              <a:spLocks noChangeShapeType="1"/>
            </p:cNvSpPr>
            <p:nvPr/>
          </p:nvSpPr>
          <p:spPr bwMode="auto">
            <a:xfrm>
              <a:off x="2330" y="2967"/>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17" name="Line 25"/>
            <p:cNvSpPr>
              <a:spLocks noChangeShapeType="1"/>
            </p:cNvSpPr>
            <p:nvPr/>
          </p:nvSpPr>
          <p:spPr bwMode="auto">
            <a:xfrm>
              <a:off x="2330" y="3159"/>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18" name="Line 26"/>
            <p:cNvSpPr>
              <a:spLocks noChangeShapeType="1"/>
            </p:cNvSpPr>
            <p:nvPr/>
          </p:nvSpPr>
          <p:spPr bwMode="auto">
            <a:xfrm>
              <a:off x="2330" y="3351"/>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19" name="Line 27"/>
            <p:cNvSpPr>
              <a:spLocks noChangeShapeType="1"/>
            </p:cNvSpPr>
            <p:nvPr/>
          </p:nvSpPr>
          <p:spPr bwMode="auto">
            <a:xfrm>
              <a:off x="1274" y="2583"/>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10620" name="Group 28"/>
            <p:cNvGrpSpPr>
              <a:grpSpLocks/>
            </p:cNvGrpSpPr>
            <p:nvPr/>
          </p:nvGrpSpPr>
          <p:grpSpPr bwMode="auto">
            <a:xfrm>
              <a:off x="249" y="2055"/>
              <a:ext cx="1265" cy="288"/>
              <a:chOff x="1711" y="1632"/>
              <a:chExt cx="1265" cy="288"/>
            </a:xfrm>
          </p:grpSpPr>
          <p:sp>
            <p:nvSpPr>
              <p:cNvPr id="110621" name="Line 29"/>
              <p:cNvSpPr>
                <a:spLocks noChangeShapeType="1"/>
              </p:cNvSpPr>
              <p:nvPr/>
            </p:nvSpPr>
            <p:spPr bwMode="auto">
              <a:xfrm>
                <a:off x="2544" y="1776"/>
                <a:ext cx="432" cy="0"/>
              </a:xfrm>
              <a:prstGeom prst="line">
                <a:avLst/>
              </a:prstGeom>
              <a:noFill/>
              <a:ln w="381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22" name="Rectangle 30"/>
              <p:cNvSpPr>
                <a:spLocks noChangeArrowheads="1"/>
              </p:cNvSpPr>
              <p:nvPr/>
            </p:nvSpPr>
            <p:spPr bwMode="auto">
              <a:xfrm>
                <a:off x="2304" y="1728"/>
                <a:ext cx="240" cy="96"/>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3" name="Line 31"/>
              <p:cNvSpPr>
                <a:spLocks noChangeShapeType="1"/>
              </p:cNvSpPr>
              <p:nvPr/>
            </p:nvSpPr>
            <p:spPr bwMode="auto">
              <a:xfrm flipV="1">
                <a:off x="2112" y="1680"/>
                <a:ext cx="0" cy="192"/>
              </a:xfrm>
              <a:prstGeom prst="line">
                <a:avLst/>
              </a:prstGeom>
              <a:noFill/>
              <a:ln w="381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24" name="Line 32"/>
              <p:cNvSpPr>
                <a:spLocks noChangeShapeType="1"/>
              </p:cNvSpPr>
              <p:nvPr/>
            </p:nvSpPr>
            <p:spPr bwMode="auto">
              <a:xfrm>
                <a:off x="2112" y="1776"/>
                <a:ext cx="192" cy="0"/>
              </a:xfrm>
              <a:prstGeom prst="line">
                <a:avLst/>
              </a:prstGeom>
              <a:noFill/>
              <a:ln w="381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25" name="Text Box 33"/>
              <p:cNvSpPr txBox="1">
                <a:spLocks noChangeArrowheads="1"/>
              </p:cNvSpPr>
              <p:nvPr/>
            </p:nvSpPr>
            <p:spPr bwMode="auto">
              <a:xfrm>
                <a:off x="1711" y="1632"/>
                <a:ext cx="4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FF"/>
                    </a:solidFill>
                    <a:latin typeface="Arial Narrow" panose="020B0606020202030204" pitchFamily="34" charset="0"/>
                  </a:rPr>
                  <a:t>+5V</a:t>
                </a:r>
              </a:p>
            </p:txBody>
          </p:sp>
        </p:grpSp>
        <p:sp>
          <p:nvSpPr>
            <p:cNvPr id="110626" name="Line 34"/>
            <p:cNvSpPr>
              <a:spLocks noChangeShapeType="1"/>
            </p:cNvSpPr>
            <p:nvPr/>
          </p:nvSpPr>
          <p:spPr bwMode="auto">
            <a:xfrm>
              <a:off x="685" y="2379"/>
              <a:ext cx="618" cy="0"/>
            </a:xfrm>
            <a:prstGeom prst="line">
              <a:avLst/>
            </a:prstGeom>
            <a:noFill/>
            <a:ln w="381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27" name="Line 35"/>
            <p:cNvSpPr>
              <a:spLocks noChangeShapeType="1"/>
            </p:cNvSpPr>
            <p:nvPr/>
          </p:nvSpPr>
          <p:spPr bwMode="auto">
            <a:xfrm>
              <a:off x="685" y="2379"/>
              <a:ext cx="0" cy="144"/>
            </a:xfrm>
            <a:prstGeom prst="line">
              <a:avLst/>
            </a:prstGeom>
            <a:noFill/>
            <a:ln w="381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28" name="AutoShape 36"/>
            <p:cNvSpPr>
              <a:spLocks noChangeArrowheads="1"/>
            </p:cNvSpPr>
            <p:nvPr/>
          </p:nvSpPr>
          <p:spPr bwMode="auto">
            <a:xfrm flipV="1">
              <a:off x="594" y="2515"/>
              <a:ext cx="192" cy="96"/>
            </a:xfrm>
            <a:prstGeom prst="triangle">
              <a:avLst>
                <a:gd name="adj" fmla="val 50000"/>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0629" name="Group 37"/>
            <p:cNvGrpSpPr>
              <a:grpSpLocks/>
            </p:cNvGrpSpPr>
            <p:nvPr/>
          </p:nvGrpSpPr>
          <p:grpSpPr bwMode="auto">
            <a:xfrm>
              <a:off x="213" y="1671"/>
              <a:ext cx="1157" cy="442"/>
              <a:chOff x="1675" y="1248"/>
              <a:chExt cx="1157" cy="442"/>
            </a:xfrm>
          </p:grpSpPr>
          <p:sp>
            <p:nvSpPr>
              <p:cNvPr id="110630" name="Text Box 38"/>
              <p:cNvSpPr txBox="1">
                <a:spLocks noChangeArrowheads="1"/>
              </p:cNvSpPr>
              <p:nvPr/>
            </p:nvSpPr>
            <p:spPr bwMode="auto">
              <a:xfrm>
                <a:off x="1840" y="1248"/>
                <a:ext cx="6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ahoma" panose="020B0604030504040204" pitchFamily="34" charset="0"/>
                  </a:rPr>
                  <a:t>CLOCK</a:t>
                </a:r>
              </a:p>
            </p:txBody>
          </p:sp>
          <p:sp>
            <p:nvSpPr>
              <p:cNvPr id="110631" name="Line 39"/>
              <p:cNvSpPr>
                <a:spLocks noChangeShapeType="1"/>
              </p:cNvSpPr>
              <p:nvPr/>
            </p:nvSpPr>
            <p:spPr bwMode="auto">
              <a:xfrm>
                <a:off x="2448" y="1392"/>
                <a:ext cx="336"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32" name="Line 40"/>
              <p:cNvSpPr>
                <a:spLocks noChangeShapeType="1"/>
              </p:cNvSpPr>
              <p:nvPr/>
            </p:nvSpPr>
            <p:spPr bwMode="auto">
              <a:xfrm>
                <a:off x="2448" y="1584"/>
                <a:ext cx="384"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33" name="Text Box 41"/>
              <p:cNvSpPr txBox="1">
                <a:spLocks noChangeArrowheads="1"/>
              </p:cNvSpPr>
              <p:nvPr/>
            </p:nvSpPr>
            <p:spPr bwMode="auto">
              <a:xfrm>
                <a:off x="1675" y="1440"/>
                <a:ext cx="8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ahoma" panose="020B0604030504040204" pitchFamily="34" charset="0"/>
                  </a:rPr>
                  <a:t>RESET_L</a:t>
                </a:r>
              </a:p>
            </p:txBody>
          </p:sp>
        </p:grpSp>
        <p:sp>
          <p:nvSpPr>
            <p:cNvPr id="110634" name="Text Box 42"/>
            <p:cNvSpPr txBox="1">
              <a:spLocks noChangeArrowheads="1"/>
            </p:cNvSpPr>
            <p:nvPr/>
          </p:nvSpPr>
          <p:spPr bwMode="auto">
            <a:xfrm>
              <a:off x="2562" y="2614"/>
              <a:ext cx="453"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1800">
                  <a:latin typeface="Tahoma" panose="020B0604030504040204" pitchFamily="34" charset="0"/>
                </a:rPr>
                <a:t>Q0</a:t>
              </a:r>
            </a:p>
            <a:p>
              <a:r>
                <a:rPr kumimoji="1" lang="en-US" altLang="zh-CN" sz="1800">
                  <a:latin typeface="Tahoma" panose="020B0604030504040204" pitchFamily="34" charset="0"/>
                </a:rPr>
                <a:t>Q1</a:t>
              </a:r>
            </a:p>
            <a:p>
              <a:r>
                <a:rPr kumimoji="1" lang="en-US" altLang="zh-CN" sz="1800">
                  <a:latin typeface="Tahoma" panose="020B0604030504040204" pitchFamily="34" charset="0"/>
                </a:rPr>
                <a:t>Q2</a:t>
              </a:r>
            </a:p>
            <a:p>
              <a:r>
                <a:rPr kumimoji="1" lang="en-US" altLang="zh-CN" sz="1800">
                  <a:latin typeface="Tahoma" panose="020B0604030504040204" pitchFamily="34" charset="0"/>
                </a:rPr>
                <a:t>Q3</a:t>
              </a:r>
            </a:p>
            <a:p>
              <a:endParaRPr kumimoji="1" lang="en-US" altLang="zh-CN" sz="1800">
                <a:latin typeface="Tahoma" panose="020B0604030504040204" pitchFamily="34" charset="0"/>
              </a:endParaRPr>
            </a:p>
          </p:txBody>
        </p:sp>
        <p:sp>
          <p:nvSpPr>
            <p:cNvPr id="110703" name="Line 111"/>
            <p:cNvSpPr>
              <a:spLocks noChangeShapeType="1"/>
            </p:cNvSpPr>
            <p:nvPr/>
          </p:nvSpPr>
          <p:spPr bwMode="auto">
            <a:xfrm flipH="1">
              <a:off x="957" y="4058"/>
              <a:ext cx="113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704" name="Line 112"/>
            <p:cNvSpPr>
              <a:spLocks noChangeShapeType="1"/>
            </p:cNvSpPr>
            <p:nvPr/>
          </p:nvSpPr>
          <p:spPr bwMode="auto">
            <a:xfrm flipV="1">
              <a:off x="957" y="2577"/>
              <a:ext cx="2" cy="148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705" name="Line 113"/>
            <p:cNvSpPr>
              <a:spLocks noChangeShapeType="1"/>
            </p:cNvSpPr>
            <p:nvPr/>
          </p:nvSpPr>
          <p:spPr bwMode="auto">
            <a:xfrm>
              <a:off x="950" y="2576"/>
              <a:ext cx="36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707" name="Rectangle 115"/>
            <p:cNvSpPr>
              <a:spLocks noChangeArrowheads="1"/>
            </p:cNvSpPr>
            <p:nvPr/>
          </p:nvSpPr>
          <p:spPr bwMode="auto">
            <a:xfrm>
              <a:off x="3982" y="1373"/>
              <a:ext cx="1008" cy="25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708" name="Text Box 116"/>
            <p:cNvSpPr txBox="1">
              <a:spLocks noChangeArrowheads="1"/>
            </p:cNvSpPr>
            <p:nvPr/>
          </p:nvSpPr>
          <p:spPr bwMode="auto">
            <a:xfrm>
              <a:off x="3982" y="1440"/>
              <a:ext cx="339"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kumimoji="1" lang="en-US" altLang="zh-CN" sz="2000">
                  <a:latin typeface="Arial" panose="020B0604020202020204" pitchFamily="34" charset="0"/>
                </a:rPr>
                <a:t>EN</a:t>
              </a:r>
            </a:p>
          </p:txBody>
        </p:sp>
        <p:sp>
          <p:nvSpPr>
            <p:cNvPr id="110709" name="Oval 117"/>
            <p:cNvSpPr>
              <a:spLocks noChangeArrowheads="1"/>
            </p:cNvSpPr>
            <p:nvPr/>
          </p:nvSpPr>
          <p:spPr bwMode="auto">
            <a:xfrm>
              <a:off x="3886" y="1517"/>
              <a:ext cx="96" cy="96"/>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710" name="Line 118"/>
            <p:cNvSpPr>
              <a:spLocks noChangeShapeType="1"/>
            </p:cNvSpPr>
            <p:nvPr/>
          </p:nvSpPr>
          <p:spPr bwMode="auto">
            <a:xfrm flipH="1">
              <a:off x="3742" y="1853"/>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711" name="Line 119"/>
            <p:cNvSpPr>
              <a:spLocks noChangeShapeType="1"/>
            </p:cNvSpPr>
            <p:nvPr/>
          </p:nvSpPr>
          <p:spPr bwMode="auto">
            <a:xfrm flipH="1">
              <a:off x="3742" y="1997"/>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712" name="Line 120"/>
            <p:cNvSpPr>
              <a:spLocks noChangeShapeType="1"/>
            </p:cNvSpPr>
            <p:nvPr/>
          </p:nvSpPr>
          <p:spPr bwMode="auto">
            <a:xfrm flipH="1">
              <a:off x="3742" y="2141"/>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713" name="Line 121"/>
            <p:cNvSpPr>
              <a:spLocks noChangeShapeType="1"/>
            </p:cNvSpPr>
            <p:nvPr/>
          </p:nvSpPr>
          <p:spPr bwMode="auto">
            <a:xfrm flipH="1">
              <a:off x="3515" y="1565"/>
              <a:ext cx="371" cy="5"/>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714" name="Text Box 122"/>
            <p:cNvSpPr txBox="1">
              <a:spLocks noChangeArrowheads="1"/>
            </p:cNvSpPr>
            <p:nvPr/>
          </p:nvSpPr>
          <p:spPr bwMode="auto">
            <a:xfrm>
              <a:off x="3990" y="1757"/>
              <a:ext cx="232"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en-US" altLang="zh-CN" sz="2000">
                  <a:latin typeface="Arial" panose="020B0604020202020204" pitchFamily="34" charset="0"/>
                </a:rPr>
                <a:t>A</a:t>
              </a:r>
            </a:p>
            <a:p>
              <a:pPr>
                <a:lnSpc>
                  <a:spcPct val="80000"/>
                </a:lnSpc>
              </a:pPr>
              <a:r>
                <a:rPr kumimoji="1" lang="en-US" altLang="zh-CN" sz="2000">
                  <a:latin typeface="Arial" panose="020B0604020202020204" pitchFamily="34" charset="0"/>
                </a:rPr>
                <a:t>B</a:t>
              </a:r>
            </a:p>
            <a:p>
              <a:pPr>
                <a:lnSpc>
                  <a:spcPct val="80000"/>
                </a:lnSpc>
              </a:pPr>
              <a:r>
                <a:rPr kumimoji="1" lang="en-US" altLang="zh-CN" sz="2000">
                  <a:latin typeface="Arial" panose="020B0604020202020204" pitchFamily="34" charset="0"/>
                </a:rPr>
                <a:t>C</a:t>
              </a:r>
            </a:p>
          </p:txBody>
        </p:sp>
        <p:sp>
          <p:nvSpPr>
            <p:cNvPr id="110715" name="Text Box 123"/>
            <p:cNvSpPr txBox="1">
              <a:spLocks noChangeArrowheads="1"/>
            </p:cNvSpPr>
            <p:nvPr/>
          </p:nvSpPr>
          <p:spPr bwMode="auto">
            <a:xfrm>
              <a:off x="3982" y="2275"/>
              <a:ext cx="321" cy="1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Arial" panose="020B0604020202020204" pitchFamily="34" charset="0"/>
                </a:rPr>
                <a:t>D0</a:t>
              </a:r>
            </a:p>
            <a:p>
              <a:r>
                <a:rPr kumimoji="1" lang="en-US" altLang="zh-CN" sz="2000">
                  <a:latin typeface="Arial" panose="020B0604020202020204" pitchFamily="34" charset="0"/>
                </a:rPr>
                <a:t>D1</a:t>
              </a:r>
            </a:p>
            <a:p>
              <a:r>
                <a:rPr kumimoji="1" lang="en-US" altLang="zh-CN" sz="2000">
                  <a:latin typeface="Arial" panose="020B0604020202020204" pitchFamily="34" charset="0"/>
                </a:rPr>
                <a:t>D2</a:t>
              </a:r>
            </a:p>
            <a:p>
              <a:r>
                <a:rPr kumimoji="1" lang="en-US" altLang="zh-CN" sz="2000">
                  <a:latin typeface="Arial" panose="020B0604020202020204" pitchFamily="34" charset="0"/>
                </a:rPr>
                <a:t>D3</a:t>
              </a:r>
            </a:p>
            <a:p>
              <a:r>
                <a:rPr kumimoji="1" lang="en-US" altLang="zh-CN" sz="2000">
                  <a:latin typeface="Arial" panose="020B0604020202020204" pitchFamily="34" charset="0"/>
                </a:rPr>
                <a:t>D4</a:t>
              </a:r>
            </a:p>
            <a:p>
              <a:r>
                <a:rPr kumimoji="1" lang="en-US" altLang="zh-CN" sz="2000">
                  <a:latin typeface="Arial" panose="020B0604020202020204" pitchFamily="34" charset="0"/>
                </a:rPr>
                <a:t>D5</a:t>
              </a:r>
            </a:p>
            <a:p>
              <a:r>
                <a:rPr kumimoji="1" lang="en-US" altLang="zh-CN" sz="2000">
                  <a:latin typeface="Arial" panose="020B0604020202020204" pitchFamily="34" charset="0"/>
                </a:rPr>
                <a:t>D6</a:t>
              </a:r>
            </a:p>
            <a:p>
              <a:r>
                <a:rPr kumimoji="1" lang="en-US" altLang="zh-CN" sz="2000">
                  <a:latin typeface="Arial" panose="020B0604020202020204" pitchFamily="34" charset="0"/>
                </a:rPr>
                <a:t>D7</a:t>
              </a:r>
            </a:p>
          </p:txBody>
        </p:sp>
        <p:sp>
          <p:nvSpPr>
            <p:cNvPr id="110716" name="Line 124"/>
            <p:cNvSpPr>
              <a:spLocks noChangeShapeType="1"/>
            </p:cNvSpPr>
            <p:nvPr/>
          </p:nvSpPr>
          <p:spPr bwMode="auto">
            <a:xfrm flipH="1">
              <a:off x="3742" y="2381"/>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717" name="Line 125"/>
            <p:cNvSpPr>
              <a:spLocks noChangeShapeType="1"/>
            </p:cNvSpPr>
            <p:nvPr/>
          </p:nvSpPr>
          <p:spPr bwMode="auto">
            <a:xfrm flipH="1">
              <a:off x="3742" y="2573"/>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718" name="Line 126"/>
            <p:cNvSpPr>
              <a:spLocks noChangeShapeType="1"/>
            </p:cNvSpPr>
            <p:nvPr/>
          </p:nvSpPr>
          <p:spPr bwMode="auto">
            <a:xfrm flipH="1" flipV="1">
              <a:off x="3505" y="2763"/>
              <a:ext cx="477" cy="2"/>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719" name="Line 127"/>
            <p:cNvSpPr>
              <a:spLocks noChangeShapeType="1"/>
            </p:cNvSpPr>
            <p:nvPr/>
          </p:nvSpPr>
          <p:spPr bwMode="auto">
            <a:xfrm flipH="1">
              <a:off x="3283" y="2957"/>
              <a:ext cx="699" cy="10"/>
            </a:xfrm>
            <a:prstGeom prst="line">
              <a:avLst/>
            </a:prstGeom>
            <a:noFill/>
            <a:ln w="38100">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720" name="Line 128"/>
            <p:cNvSpPr>
              <a:spLocks noChangeShapeType="1"/>
            </p:cNvSpPr>
            <p:nvPr/>
          </p:nvSpPr>
          <p:spPr bwMode="auto">
            <a:xfrm flipH="1">
              <a:off x="3742" y="3149"/>
              <a:ext cx="240" cy="0"/>
            </a:xfrm>
            <a:prstGeom prst="line">
              <a:avLst/>
            </a:prstGeom>
            <a:noFill/>
            <a:ln w="38100">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721" name="Line 129"/>
            <p:cNvSpPr>
              <a:spLocks noChangeShapeType="1"/>
            </p:cNvSpPr>
            <p:nvPr/>
          </p:nvSpPr>
          <p:spPr bwMode="auto">
            <a:xfrm flipH="1" flipV="1">
              <a:off x="3288" y="3339"/>
              <a:ext cx="694" cy="2"/>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722" name="Line 130"/>
            <p:cNvSpPr>
              <a:spLocks noChangeShapeType="1"/>
            </p:cNvSpPr>
            <p:nvPr/>
          </p:nvSpPr>
          <p:spPr bwMode="auto">
            <a:xfrm flipH="1">
              <a:off x="3742" y="3725"/>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723" name="Line 131"/>
            <p:cNvSpPr>
              <a:spLocks noChangeShapeType="1"/>
            </p:cNvSpPr>
            <p:nvPr/>
          </p:nvSpPr>
          <p:spPr bwMode="auto">
            <a:xfrm flipH="1">
              <a:off x="3742" y="3533"/>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724" name="Text Box 132"/>
            <p:cNvSpPr txBox="1">
              <a:spLocks noChangeArrowheads="1"/>
            </p:cNvSpPr>
            <p:nvPr/>
          </p:nvSpPr>
          <p:spPr bwMode="auto">
            <a:xfrm>
              <a:off x="4767" y="2371"/>
              <a:ext cx="22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Arial" panose="020B0604020202020204" pitchFamily="34" charset="0"/>
                </a:rPr>
                <a:t>Y</a:t>
              </a:r>
            </a:p>
            <a:p>
              <a:r>
                <a:rPr kumimoji="1" lang="en-US" altLang="zh-CN" sz="2000">
                  <a:latin typeface="Arial" panose="020B0604020202020204" pitchFamily="34" charset="0"/>
                </a:rPr>
                <a:t>Y</a:t>
              </a:r>
            </a:p>
          </p:txBody>
        </p:sp>
        <p:sp>
          <p:nvSpPr>
            <p:cNvPr id="110725" name="Line 133"/>
            <p:cNvSpPr>
              <a:spLocks noChangeShapeType="1"/>
            </p:cNvSpPr>
            <p:nvPr/>
          </p:nvSpPr>
          <p:spPr bwMode="auto">
            <a:xfrm>
              <a:off x="4990" y="2477"/>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726" name="Line 134"/>
            <p:cNvSpPr>
              <a:spLocks noChangeShapeType="1"/>
            </p:cNvSpPr>
            <p:nvPr/>
          </p:nvSpPr>
          <p:spPr bwMode="auto">
            <a:xfrm>
              <a:off x="5086" y="2669"/>
              <a:ext cx="144"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727" name="Oval 135"/>
            <p:cNvSpPr>
              <a:spLocks noChangeArrowheads="1"/>
            </p:cNvSpPr>
            <p:nvPr/>
          </p:nvSpPr>
          <p:spPr bwMode="auto">
            <a:xfrm>
              <a:off x="4990" y="2621"/>
              <a:ext cx="96" cy="96"/>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728" name="Text Box 136"/>
            <p:cNvSpPr txBox="1">
              <a:spLocks noChangeArrowheads="1"/>
            </p:cNvSpPr>
            <p:nvPr/>
          </p:nvSpPr>
          <p:spPr bwMode="auto">
            <a:xfrm>
              <a:off x="4148" y="1117"/>
              <a:ext cx="65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Arial" panose="020B0604020202020204" pitchFamily="34" charset="0"/>
                </a:rPr>
                <a:t>74x151</a:t>
              </a:r>
            </a:p>
          </p:txBody>
        </p:sp>
        <p:sp>
          <p:nvSpPr>
            <p:cNvPr id="110729" name="Line 137"/>
            <p:cNvSpPr>
              <a:spLocks noChangeShapeType="1"/>
            </p:cNvSpPr>
            <p:nvPr/>
          </p:nvSpPr>
          <p:spPr bwMode="auto">
            <a:xfrm>
              <a:off x="2562" y="2976"/>
              <a:ext cx="3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730" name="Line 138"/>
            <p:cNvSpPr>
              <a:spLocks noChangeShapeType="1"/>
            </p:cNvSpPr>
            <p:nvPr/>
          </p:nvSpPr>
          <p:spPr bwMode="auto">
            <a:xfrm flipV="1">
              <a:off x="2880" y="1842"/>
              <a:ext cx="0" cy="113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731" name="Line 139"/>
            <p:cNvSpPr>
              <a:spLocks noChangeShapeType="1"/>
            </p:cNvSpPr>
            <p:nvPr/>
          </p:nvSpPr>
          <p:spPr bwMode="auto">
            <a:xfrm>
              <a:off x="2880" y="1842"/>
              <a:ext cx="90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732" name="Line 140"/>
            <p:cNvSpPr>
              <a:spLocks noChangeShapeType="1"/>
            </p:cNvSpPr>
            <p:nvPr/>
          </p:nvSpPr>
          <p:spPr bwMode="auto">
            <a:xfrm>
              <a:off x="2562" y="3158"/>
              <a:ext cx="45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733" name="Line 141"/>
            <p:cNvSpPr>
              <a:spLocks noChangeShapeType="1"/>
            </p:cNvSpPr>
            <p:nvPr/>
          </p:nvSpPr>
          <p:spPr bwMode="auto">
            <a:xfrm flipV="1">
              <a:off x="3016" y="1979"/>
              <a:ext cx="0" cy="117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734" name="Line 142"/>
            <p:cNvSpPr>
              <a:spLocks noChangeShapeType="1"/>
            </p:cNvSpPr>
            <p:nvPr/>
          </p:nvSpPr>
          <p:spPr bwMode="auto">
            <a:xfrm>
              <a:off x="3016" y="1979"/>
              <a:ext cx="72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735" name="Line 143"/>
            <p:cNvSpPr>
              <a:spLocks noChangeShapeType="1"/>
            </p:cNvSpPr>
            <p:nvPr/>
          </p:nvSpPr>
          <p:spPr bwMode="auto">
            <a:xfrm>
              <a:off x="2562" y="3339"/>
              <a:ext cx="54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736" name="Line 144"/>
            <p:cNvSpPr>
              <a:spLocks noChangeShapeType="1"/>
            </p:cNvSpPr>
            <p:nvPr/>
          </p:nvSpPr>
          <p:spPr bwMode="auto">
            <a:xfrm flipV="1">
              <a:off x="3107" y="2115"/>
              <a:ext cx="0" cy="122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737" name="Line 145"/>
            <p:cNvSpPr>
              <a:spLocks noChangeShapeType="1"/>
            </p:cNvSpPr>
            <p:nvPr/>
          </p:nvSpPr>
          <p:spPr bwMode="auto">
            <a:xfrm>
              <a:off x="3107" y="2139"/>
              <a:ext cx="68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10740" name="Group 148"/>
            <p:cNvGrpSpPr>
              <a:grpSpLocks/>
            </p:cNvGrpSpPr>
            <p:nvPr/>
          </p:nvGrpSpPr>
          <p:grpSpPr bwMode="auto">
            <a:xfrm>
              <a:off x="3243" y="2251"/>
              <a:ext cx="273" cy="272"/>
              <a:chOff x="2698" y="3703"/>
              <a:chExt cx="273" cy="272"/>
            </a:xfrm>
          </p:grpSpPr>
          <p:sp>
            <p:nvSpPr>
              <p:cNvPr id="110738" name="AutoShape 146"/>
              <p:cNvSpPr>
                <a:spLocks noChangeArrowheads="1"/>
              </p:cNvSpPr>
              <p:nvPr/>
            </p:nvSpPr>
            <p:spPr bwMode="auto">
              <a:xfrm rot="5400000">
                <a:off x="2653" y="3748"/>
                <a:ext cx="272" cy="181"/>
              </a:xfrm>
              <a:prstGeom prst="triangle">
                <a:avLst>
                  <a:gd name="adj" fmla="val 50000"/>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739" name="Oval 147"/>
              <p:cNvSpPr>
                <a:spLocks noChangeArrowheads="1"/>
              </p:cNvSpPr>
              <p:nvPr/>
            </p:nvSpPr>
            <p:spPr bwMode="auto">
              <a:xfrm>
                <a:off x="2880" y="3793"/>
                <a:ext cx="91" cy="91"/>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0741" name="Line 149"/>
            <p:cNvSpPr>
              <a:spLocks noChangeShapeType="1"/>
            </p:cNvSpPr>
            <p:nvPr/>
          </p:nvSpPr>
          <p:spPr bwMode="auto">
            <a:xfrm flipV="1">
              <a:off x="2562" y="2387"/>
              <a:ext cx="0" cy="408"/>
            </a:xfrm>
            <a:prstGeom prst="line">
              <a:avLst/>
            </a:prstGeom>
            <a:noFill/>
            <a:ln w="38100">
              <a:solidFill>
                <a:schemeClr val="tx1"/>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742" name="Line 150"/>
            <p:cNvSpPr>
              <a:spLocks noChangeShapeType="1"/>
            </p:cNvSpPr>
            <p:nvPr/>
          </p:nvSpPr>
          <p:spPr bwMode="auto">
            <a:xfrm>
              <a:off x="2562" y="2387"/>
              <a:ext cx="68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743" name="Line 151"/>
            <p:cNvSpPr>
              <a:spLocks noChangeShapeType="1"/>
            </p:cNvSpPr>
            <p:nvPr/>
          </p:nvSpPr>
          <p:spPr bwMode="auto">
            <a:xfrm>
              <a:off x="3515" y="2387"/>
              <a:ext cx="27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744" name="Line 152"/>
            <p:cNvSpPr>
              <a:spLocks noChangeShapeType="1"/>
            </p:cNvSpPr>
            <p:nvPr/>
          </p:nvSpPr>
          <p:spPr bwMode="auto">
            <a:xfrm>
              <a:off x="3651" y="2387"/>
              <a:ext cx="2" cy="1349"/>
            </a:xfrm>
            <a:prstGeom prst="line">
              <a:avLst/>
            </a:prstGeom>
            <a:noFill/>
            <a:ln w="38100">
              <a:solidFill>
                <a:schemeClr val="tx1"/>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745" name="Line 153"/>
            <p:cNvSpPr>
              <a:spLocks noChangeShapeType="1"/>
            </p:cNvSpPr>
            <p:nvPr/>
          </p:nvSpPr>
          <p:spPr bwMode="auto">
            <a:xfrm flipH="1">
              <a:off x="3651" y="3727"/>
              <a:ext cx="9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746" name="Line 154"/>
            <p:cNvSpPr>
              <a:spLocks noChangeShapeType="1"/>
            </p:cNvSpPr>
            <p:nvPr/>
          </p:nvSpPr>
          <p:spPr bwMode="auto">
            <a:xfrm flipH="1">
              <a:off x="3651" y="2568"/>
              <a:ext cx="136" cy="0"/>
            </a:xfrm>
            <a:prstGeom prst="line">
              <a:avLst/>
            </a:prstGeom>
            <a:noFill/>
            <a:ln w="38100">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747" name="Line 155"/>
            <p:cNvSpPr>
              <a:spLocks noChangeShapeType="1"/>
            </p:cNvSpPr>
            <p:nvPr/>
          </p:nvSpPr>
          <p:spPr bwMode="auto">
            <a:xfrm flipV="1">
              <a:off x="3742" y="1570"/>
              <a:ext cx="0" cy="1951"/>
            </a:xfrm>
            <a:prstGeom prst="line">
              <a:avLst/>
            </a:prstGeom>
            <a:noFill/>
            <a:ln w="38100">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748" name="Text Box 156"/>
            <p:cNvSpPr txBox="1">
              <a:spLocks noChangeArrowheads="1"/>
            </p:cNvSpPr>
            <p:nvPr/>
          </p:nvSpPr>
          <p:spPr bwMode="auto">
            <a:xfrm>
              <a:off x="3334" y="1344"/>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0</a:t>
              </a:r>
            </a:p>
          </p:txBody>
        </p:sp>
        <p:sp>
          <p:nvSpPr>
            <p:cNvPr id="110749" name="Text Box 157"/>
            <p:cNvSpPr txBox="1">
              <a:spLocks noChangeArrowheads="1"/>
            </p:cNvSpPr>
            <p:nvPr/>
          </p:nvSpPr>
          <p:spPr bwMode="auto">
            <a:xfrm>
              <a:off x="3379" y="2523"/>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1</a:t>
              </a:r>
            </a:p>
          </p:txBody>
        </p:sp>
        <p:sp>
          <p:nvSpPr>
            <p:cNvPr id="110750" name="Line 158"/>
            <p:cNvSpPr>
              <a:spLocks noChangeShapeType="1"/>
            </p:cNvSpPr>
            <p:nvPr/>
          </p:nvSpPr>
          <p:spPr bwMode="auto">
            <a:xfrm>
              <a:off x="2562" y="2778"/>
              <a:ext cx="72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751" name="Line 159"/>
            <p:cNvSpPr>
              <a:spLocks noChangeShapeType="1"/>
            </p:cNvSpPr>
            <p:nvPr/>
          </p:nvSpPr>
          <p:spPr bwMode="auto">
            <a:xfrm>
              <a:off x="3283" y="2773"/>
              <a:ext cx="5" cy="56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752" name="Line 160"/>
            <p:cNvSpPr>
              <a:spLocks noChangeShapeType="1"/>
            </p:cNvSpPr>
            <p:nvPr/>
          </p:nvSpPr>
          <p:spPr bwMode="auto">
            <a:xfrm>
              <a:off x="5239" y="2478"/>
              <a:ext cx="22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753" name="Line 161"/>
            <p:cNvSpPr>
              <a:spLocks noChangeShapeType="1"/>
            </p:cNvSpPr>
            <p:nvPr/>
          </p:nvSpPr>
          <p:spPr bwMode="auto">
            <a:xfrm>
              <a:off x="5465" y="2478"/>
              <a:ext cx="0" cy="15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754" name="Line 162"/>
            <p:cNvSpPr>
              <a:spLocks noChangeShapeType="1"/>
            </p:cNvSpPr>
            <p:nvPr/>
          </p:nvSpPr>
          <p:spPr bwMode="auto">
            <a:xfrm flipH="1" flipV="1">
              <a:off x="2018" y="4065"/>
              <a:ext cx="344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0756" name="Text Box 164"/>
          <p:cNvSpPr txBox="1">
            <a:spLocks noChangeArrowheads="1"/>
          </p:cNvSpPr>
          <p:nvPr/>
        </p:nvSpPr>
        <p:spPr bwMode="auto">
          <a:xfrm>
            <a:off x="1678781" y="6199188"/>
            <a:ext cx="69119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latin typeface="Tahoma" panose="020B0604030504040204" pitchFamily="34" charset="0"/>
              </a:rPr>
              <a:t>74x194</a:t>
            </a:r>
            <a:r>
              <a:rPr kumimoji="1" lang="zh-CN" altLang="en-US" sz="2400" dirty="0">
                <a:latin typeface="Tahoma" panose="020B0604030504040204" pitchFamily="34" charset="0"/>
              </a:rPr>
              <a:t>的任何一个</a:t>
            </a:r>
            <a:r>
              <a:rPr kumimoji="1" lang="en-US" altLang="zh-CN" sz="2400" dirty="0">
                <a:latin typeface="Tahoma" panose="020B0604030504040204" pitchFamily="34" charset="0"/>
              </a:rPr>
              <a:t>Q</a:t>
            </a:r>
            <a:r>
              <a:rPr kumimoji="1" lang="zh-CN" altLang="en-US" sz="2400" dirty="0">
                <a:latin typeface="Tahoma" panose="020B0604030504040204" pitchFamily="34" charset="0"/>
              </a:rPr>
              <a:t>输出均可得到所需序列。</a:t>
            </a:r>
          </a:p>
        </p:txBody>
      </p:sp>
      <p:sp>
        <p:nvSpPr>
          <p:cNvPr id="93" name="Text Box 45"/>
          <p:cNvSpPr txBox="1">
            <a:spLocks noChangeArrowheads="1"/>
          </p:cNvSpPr>
          <p:nvPr/>
        </p:nvSpPr>
        <p:spPr bwMode="auto">
          <a:xfrm>
            <a:off x="899592" y="221085"/>
            <a:ext cx="6280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chemeClr val="tx2"/>
                </a:solidFill>
                <a:latin typeface="Tahoma" pitchFamily="34" charset="0"/>
                <a:ea typeface="华文新魏" pitchFamily="2" charset="-122"/>
              </a:rPr>
              <a:t>用移位寄存器构成</a:t>
            </a:r>
            <a:r>
              <a:rPr lang="zh-CN" altLang="en-US" sz="3200" b="1" dirty="0">
                <a:solidFill>
                  <a:schemeClr val="tx2"/>
                </a:solidFill>
                <a:latin typeface="华文新魏" pitchFamily="2" charset="-122"/>
                <a:ea typeface="华文新魏" pitchFamily="2" charset="-122"/>
              </a:rPr>
              <a:t>序列信号发生器</a:t>
            </a:r>
          </a:p>
        </p:txBody>
      </p:sp>
      <p:sp>
        <p:nvSpPr>
          <p:cNvPr id="2" name="日期占位符 1"/>
          <p:cNvSpPr>
            <a:spLocks noGrp="1"/>
          </p:cNvSpPr>
          <p:nvPr>
            <p:ph type="dt" sz="half" idx="10"/>
          </p:nvPr>
        </p:nvSpPr>
        <p:spPr/>
        <p:txBody>
          <a:bodyPr/>
          <a:lstStyle/>
          <a:p>
            <a:pPr>
              <a:defRPr/>
            </a:pPr>
            <a:fld id="{B574FDF0-BEAA-4EAE-AC2F-2D1AECA7671F}"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41</a:t>
            </a:fld>
            <a:endParaRPr lang="en-US" altLang="zh-CN"/>
          </a:p>
        </p:txBody>
      </p:sp>
    </p:spTree>
    <p:extLst>
      <p:ext uri="{BB962C8B-B14F-4D97-AF65-F5344CB8AC3E}">
        <p14:creationId xmlns:p14="http://schemas.microsoft.com/office/powerpoint/2010/main" val="31229939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p:cNvSpPr txBox="1">
            <a:spLocks noChangeArrowheads="1"/>
          </p:cNvSpPr>
          <p:nvPr/>
        </p:nvSpPr>
        <p:spPr bwMode="auto">
          <a:xfrm>
            <a:off x="438711" y="1173163"/>
            <a:ext cx="8382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dirty="0">
                <a:solidFill>
                  <a:srgbClr val="0000FF"/>
                </a:solidFill>
                <a:latin typeface="Arial Narrow" panose="020B0606020202030204" pitchFamily="34" charset="0"/>
              </a:rPr>
              <a:t>例如</a:t>
            </a:r>
            <a:r>
              <a:rPr kumimoji="1" lang="en-US" altLang="zh-CN" sz="2400" dirty="0" smtClean="0">
                <a:solidFill>
                  <a:srgbClr val="0000FF"/>
                </a:solidFill>
                <a:latin typeface="Arial Narrow" panose="020B0606020202030204" pitchFamily="34" charset="0"/>
              </a:rPr>
              <a:t>: </a:t>
            </a:r>
            <a:r>
              <a:rPr kumimoji="1" lang="zh-CN" altLang="en-US" sz="2400" dirty="0">
                <a:solidFill>
                  <a:srgbClr val="0000FF"/>
                </a:solidFill>
                <a:latin typeface="Arial Narrow" panose="020B0606020202030204" pitchFamily="34" charset="0"/>
              </a:rPr>
              <a:t>下面电路通过一个正脉冲使电路的起始状态为</a:t>
            </a:r>
            <a:r>
              <a:rPr kumimoji="1" lang="zh-CN" altLang="en-US" sz="2400" dirty="0">
                <a:solidFill>
                  <a:srgbClr val="0000FF"/>
                </a:solidFill>
              </a:rPr>
              <a:t>“</a:t>
            </a:r>
            <a:r>
              <a:rPr kumimoji="1" lang="en-US" altLang="zh-CN" sz="2400" dirty="0">
                <a:solidFill>
                  <a:srgbClr val="0000FF"/>
                </a:solidFill>
                <a:latin typeface="Arial Narrow" panose="020B0606020202030204" pitchFamily="34" charset="0"/>
              </a:rPr>
              <a:t>1111</a:t>
            </a:r>
            <a:r>
              <a:rPr kumimoji="1" lang="en-US" altLang="zh-CN" sz="2400" dirty="0">
                <a:solidFill>
                  <a:srgbClr val="0000FF"/>
                </a:solidFill>
              </a:rPr>
              <a:t>”</a:t>
            </a:r>
            <a:r>
              <a:rPr kumimoji="1" lang="zh-CN" altLang="en-US" sz="2400" dirty="0">
                <a:solidFill>
                  <a:srgbClr val="0000FF"/>
                </a:solidFill>
                <a:latin typeface="Arial Narrow" panose="020B0606020202030204" pitchFamily="34" charset="0"/>
              </a:rPr>
              <a:t>，分析下面电路的状态图，确定其输出序列。</a:t>
            </a:r>
          </a:p>
        </p:txBody>
      </p:sp>
      <p:sp>
        <p:nvSpPr>
          <p:cNvPr id="116739" name="Rectangle 3"/>
          <p:cNvSpPr>
            <a:spLocks noChangeArrowheads="1"/>
          </p:cNvSpPr>
          <p:nvPr/>
        </p:nvSpPr>
        <p:spPr bwMode="auto">
          <a:xfrm>
            <a:off x="3195638" y="2376488"/>
            <a:ext cx="1295400" cy="3200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lstStyle/>
          <a:p>
            <a:pPr>
              <a:lnSpc>
                <a:spcPct val="110000"/>
              </a:lnSpc>
            </a:pPr>
            <a:r>
              <a:rPr kumimoji="1" lang="en-US" altLang="zh-CN" sz="2000" dirty="0">
                <a:latin typeface="Arial Narrow" panose="020B0606020202030204" pitchFamily="34" charset="0"/>
              </a:rPr>
              <a:t>  CLK</a:t>
            </a:r>
          </a:p>
          <a:p>
            <a:r>
              <a:rPr kumimoji="1" lang="en-US" altLang="zh-CN" sz="2000" dirty="0">
                <a:latin typeface="Arial Narrow" panose="020B0606020202030204" pitchFamily="34" charset="0"/>
              </a:rPr>
              <a:t>CLR</a:t>
            </a:r>
          </a:p>
          <a:p>
            <a:r>
              <a:rPr kumimoji="1" lang="en-US" altLang="zh-CN" sz="2000" dirty="0">
                <a:latin typeface="Arial Narrow" panose="020B0606020202030204" pitchFamily="34" charset="0"/>
              </a:rPr>
              <a:t>S1</a:t>
            </a:r>
          </a:p>
          <a:p>
            <a:r>
              <a:rPr kumimoji="1" lang="en-US" altLang="zh-CN" sz="2000" dirty="0">
                <a:latin typeface="Arial Narrow" panose="020B0606020202030204" pitchFamily="34" charset="0"/>
              </a:rPr>
              <a:t>S0</a:t>
            </a:r>
          </a:p>
          <a:p>
            <a:r>
              <a:rPr kumimoji="1" lang="en-US" altLang="zh-CN" sz="2000" dirty="0">
                <a:latin typeface="Arial Narrow" panose="020B0606020202030204" pitchFamily="34" charset="0"/>
              </a:rPr>
              <a:t>LIN</a:t>
            </a:r>
          </a:p>
          <a:p>
            <a:r>
              <a:rPr kumimoji="1" lang="en-US" altLang="zh-CN" sz="2000" dirty="0">
                <a:latin typeface="Arial Narrow" panose="020B0606020202030204" pitchFamily="34" charset="0"/>
              </a:rPr>
              <a:t>D       </a:t>
            </a:r>
            <a:r>
              <a:rPr kumimoji="1" lang="en-US" altLang="zh-CN" sz="2000" baseline="-25000" dirty="0">
                <a:latin typeface="Arial Narrow" panose="020B0606020202030204" pitchFamily="34" charset="0"/>
              </a:rPr>
              <a:t>  </a:t>
            </a:r>
            <a:r>
              <a:rPr kumimoji="1" lang="en-US" altLang="zh-CN" sz="2000" dirty="0">
                <a:latin typeface="Arial Narrow" panose="020B0606020202030204" pitchFamily="34" charset="0"/>
              </a:rPr>
              <a:t>QD</a:t>
            </a:r>
          </a:p>
          <a:p>
            <a:r>
              <a:rPr kumimoji="1" lang="en-US" altLang="zh-CN" sz="2000" dirty="0">
                <a:latin typeface="Arial Narrow" panose="020B0606020202030204" pitchFamily="34" charset="0"/>
              </a:rPr>
              <a:t>C        QC</a:t>
            </a:r>
          </a:p>
          <a:p>
            <a:r>
              <a:rPr kumimoji="1" lang="en-US" altLang="zh-CN" sz="2000" dirty="0">
                <a:latin typeface="Arial Narrow" panose="020B0606020202030204" pitchFamily="34" charset="0"/>
              </a:rPr>
              <a:t>B        QB</a:t>
            </a:r>
          </a:p>
          <a:p>
            <a:r>
              <a:rPr kumimoji="1" lang="en-US" altLang="zh-CN" sz="2000" dirty="0">
                <a:latin typeface="Arial Narrow" panose="020B0606020202030204" pitchFamily="34" charset="0"/>
              </a:rPr>
              <a:t>A        QA</a:t>
            </a:r>
          </a:p>
          <a:p>
            <a:r>
              <a:rPr kumimoji="1" lang="en-US" altLang="zh-CN" sz="2000" dirty="0">
                <a:latin typeface="Arial Narrow" panose="020B0606020202030204" pitchFamily="34" charset="0"/>
              </a:rPr>
              <a:t>RIN</a:t>
            </a:r>
          </a:p>
        </p:txBody>
      </p:sp>
      <p:sp>
        <p:nvSpPr>
          <p:cNvPr id="116740" name="Oval 4"/>
          <p:cNvSpPr>
            <a:spLocks noChangeArrowheads="1"/>
          </p:cNvSpPr>
          <p:nvPr/>
        </p:nvSpPr>
        <p:spPr bwMode="auto">
          <a:xfrm>
            <a:off x="3043238" y="2833688"/>
            <a:ext cx="152400" cy="152400"/>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6741" name="Group 5"/>
          <p:cNvGrpSpPr>
            <a:grpSpLocks/>
          </p:cNvGrpSpPr>
          <p:nvPr/>
        </p:nvGrpSpPr>
        <p:grpSpPr bwMode="auto">
          <a:xfrm>
            <a:off x="3195638" y="2528888"/>
            <a:ext cx="152400" cy="152400"/>
            <a:chOff x="2880" y="2064"/>
            <a:chExt cx="96" cy="192"/>
          </a:xfrm>
        </p:grpSpPr>
        <p:sp>
          <p:nvSpPr>
            <p:cNvPr id="116742" name="Line 6"/>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43" name="Line 7"/>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16744" name="Line 8"/>
          <p:cNvSpPr>
            <a:spLocks noChangeShapeType="1"/>
          </p:cNvSpPr>
          <p:nvPr/>
        </p:nvSpPr>
        <p:spPr bwMode="auto">
          <a:xfrm>
            <a:off x="2814638" y="2909888"/>
            <a:ext cx="2286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45" name="Line 9"/>
          <p:cNvSpPr>
            <a:spLocks noChangeShapeType="1"/>
          </p:cNvSpPr>
          <p:nvPr/>
        </p:nvSpPr>
        <p:spPr bwMode="auto">
          <a:xfrm>
            <a:off x="2814638" y="3519488"/>
            <a:ext cx="3810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46" name="Line 10"/>
          <p:cNvSpPr>
            <a:spLocks noChangeShapeType="1"/>
          </p:cNvSpPr>
          <p:nvPr/>
        </p:nvSpPr>
        <p:spPr bwMode="auto">
          <a:xfrm>
            <a:off x="2814638" y="3214688"/>
            <a:ext cx="3810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47" name="Line 11"/>
          <p:cNvSpPr>
            <a:spLocks noChangeShapeType="1"/>
          </p:cNvSpPr>
          <p:nvPr/>
        </p:nvSpPr>
        <p:spPr bwMode="auto">
          <a:xfrm>
            <a:off x="2814638" y="2605088"/>
            <a:ext cx="3810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48" name="Line 12"/>
          <p:cNvSpPr>
            <a:spLocks noChangeShapeType="1"/>
          </p:cNvSpPr>
          <p:nvPr/>
        </p:nvSpPr>
        <p:spPr bwMode="auto">
          <a:xfrm>
            <a:off x="2814638" y="4129088"/>
            <a:ext cx="381000" cy="0"/>
          </a:xfrm>
          <a:prstGeom prst="line">
            <a:avLst/>
          </a:prstGeom>
          <a:noFill/>
          <a:ln w="38100">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49" name="Line 13"/>
          <p:cNvSpPr>
            <a:spLocks noChangeShapeType="1"/>
          </p:cNvSpPr>
          <p:nvPr/>
        </p:nvSpPr>
        <p:spPr bwMode="auto">
          <a:xfrm>
            <a:off x="2814638" y="4433888"/>
            <a:ext cx="381000" cy="0"/>
          </a:xfrm>
          <a:prstGeom prst="line">
            <a:avLst/>
          </a:prstGeom>
          <a:noFill/>
          <a:ln w="38100">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50" name="Line 14"/>
          <p:cNvSpPr>
            <a:spLocks noChangeShapeType="1"/>
          </p:cNvSpPr>
          <p:nvPr/>
        </p:nvSpPr>
        <p:spPr bwMode="auto">
          <a:xfrm>
            <a:off x="2814638" y="4738688"/>
            <a:ext cx="381000" cy="0"/>
          </a:xfrm>
          <a:prstGeom prst="line">
            <a:avLst/>
          </a:prstGeom>
          <a:noFill/>
          <a:ln w="38100">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51" name="Line 15"/>
          <p:cNvSpPr>
            <a:spLocks noChangeShapeType="1"/>
          </p:cNvSpPr>
          <p:nvPr/>
        </p:nvSpPr>
        <p:spPr bwMode="auto">
          <a:xfrm>
            <a:off x="2814638" y="5043488"/>
            <a:ext cx="3810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52" name="Text Box 16"/>
          <p:cNvSpPr txBox="1">
            <a:spLocks noChangeArrowheads="1"/>
          </p:cNvSpPr>
          <p:nvPr/>
        </p:nvSpPr>
        <p:spPr bwMode="auto">
          <a:xfrm>
            <a:off x="3348038" y="1916113"/>
            <a:ext cx="1022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latin typeface="Arial Narrow" panose="020B0606020202030204" pitchFamily="34" charset="0"/>
              </a:rPr>
              <a:t>74x194</a:t>
            </a:r>
          </a:p>
        </p:txBody>
      </p:sp>
      <p:sp>
        <p:nvSpPr>
          <p:cNvPr id="116753" name="Line 17"/>
          <p:cNvSpPr>
            <a:spLocks noChangeShapeType="1"/>
          </p:cNvSpPr>
          <p:nvPr/>
        </p:nvSpPr>
        <p:spPr bwMode="auto">
          <a:xfrm>
            <a:off x="2814638" y="5348288"/>
            <a:ext cx="3810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54" name="Line 18"/>
          <p:cNvSpPr>
            <a:spLocks noChangeShapeType="1"/>
          </p:cNvSpPr>
          <p:nvPr/>
        </p:nvSpPr>
        <p:spPr bwMode="auto">
          <a:xfrm>
            <a:off x="4491038" y="4129088"/>
            <a:ext cx="3810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55" name="Line 19"/>
          <p:cNvSpPr>
            <a:spLocks noChangeShapeType="1"/>
          </p:cNvSpPr>
          <p:nvPr/>
        </p:nvSpPr>
        <p:spPr bwMode="auto">
          <a:xfrm>
            <a:off x="4491038" y="4433888"/>
            <a:ext cx="3810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56" name="Line 20"/>
          <p:cNvSpPr>
            <a:spLocks noChangeShapeType="1"/>
          </p:cNvSpPr>
          <p:nvPr/>
        </p:nvSpPr>
        <p:spPr bwMode="auto">
          <a:xfrm>
            <a:off x="4491038" y="4738688"/>
            <a:ext cx="3810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57" name="Line 21"/>
          <p:cNvSpPr>
            <a:spLocks noChangeShapeType="1"/>
          </p:cNvSpPr>
          <p:nvPr/>
        </p:nvSpPr>
        <p:spPr bwMode="auto">
          <a:xfrm>
            <a:off x="4491038" y="5043488"/>
            <a:ext cx="3810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58" name="Line 22"/>
          <p:cNvSpPr>
            <a:spLocks noChangeShapeType="1"/>
          </p:cNvSpPr>
          <p:nvPr/>
        </p:nvSpPr>
        <p:spPr bwMode="auto">
          <a:xfrm>
            <a:off x="2814638" y="3824288"/>
            <a:ext cx="3810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59" name="Line 23"/>
          <p:cNvSpPr>
            <a:spLocks noChangeShapeType="1"/>
          </p:cNvSpPr>
          <p:nvPr/>
        </p:nvSpPr>
        <p:spPr bwMode="auto">
          <a:xfrm>
            <a:off x="2505075" y="3194050"/>
            <a:ext cx="68580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60" name="Rectangle 24"/>
          <p:cNvSpPr>
            <a:spLocks noChangeArrowheads="1"/>
          </p:cNvSpPr>
          <p:nvPr/>
        </p:nvSpPr>
        <p:spPr bwMode="auto">
          <a:xfrm>
            <a:off x="2124075" y="3117850"/>
            <a:ext cx="381000" cy="1524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1" name="Line 25"/>
          <p:cNvSpPr>
            <a:spLocks noChangeShapeType="1"/>
          </p:cNvSpPr>
          <p:nvPr/>
        </p:nvSpPr>
        <p:spPr bwMode="auto">
          <a:xfrm flipV="1">
            <a:off x="1471613" y="3036888"/>
            <a:ext cx="0" cy="30480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62" name="Line 26"/>
          <p:cNvSpPr>
            <a:spLocks noChangeShapeType="1"/>
          </p:cNvSpPr>
          <p:nvPr/>
        </p:nvSpPr>
        <p:spPr bwMode="auto">
          <a:xfrm>
            <a:off x="1471613" y="3181350"/>
            <a:ext cx="652462" cy="1270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63" name="Text Box 27"/>
          <p:cNvSpPr txBox="1">
            <a:spLocks noChangeArrowheads="1"/>
          </p:cNvSpPr>
          <p:nvPr/>
        </p:nvSpPr>
        <p:spPr bwMode="auto">
          <a:xfrm>
            <a:off x="822325" y="2965450"/>
            <a:ext cx="636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FF"/>
                </a:solidFill>
                <a:latin typeface="Arial Narrow" panose="020B0606020202030204" pitchFamily="34" charset="0"/>
              </a:rPr>
              <a:t>+5V</a:t>
            </a:r>
          </a:p>
        </p:txBody>
      </p:sp>
      <p:sp>
        <p:nvSpPr>
          <p:cNvPr id="116764" name="Text Box 28"/>
          <p:cNvSpPr txBox="1">
            <a:spLocks noChangeArrowheads="1"/>
          </p:cNvSpPr>
          <p:nvPr/>
        </p:nvSpPr>
        <p:spPr bwMode="auto">
          <a:xfrm>
            <a:off x="1392238" y="2376488"/>
            <a:ext cx="1041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ahoma" panose="020B0604030504040204" pitchFamily="34" charset="0"/>
              </a:rPr>
              <a:t>CLOCK</a:t>
            </a:r>
          </a:p>
        </p:txBody>
      </p:sp>
      <p:sp>
        <p:nvSpPr>
          <p:cNvPr id="116765" name="Line 29"/>
          <p:cNvSpPr>
            <a:spLocks noChangeShapeType="1"/>
          </p:cNvSpPr>
          <p:nvPr/>
        </p:nvSpPr>
        <p:spPr bwMode="auto">
          <a:xfrm>
            <a:off x="2357438" y="2605088"/>
            <a:ext cx="5334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66" name="Line 30"/>
          <p:cNvSpPr>
            <a:spLocks noChangeShapeType="1"/>
          </p:cNvSpPr>
          <p:nvPr/>
        </p:nvSpPr>
        <p:spPr bwMode="auto">
          <a:xfrm>
            <a:off x="2357438" y="2909888"/>
            <a:ext cx="6096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16767" name="Group 31"/>
          <p:cNvGrpSpPr>
            <a:grpSpLocks/>
          </p:cNvGrpSpPr>
          <p:nvPr/>
        </p:nvGrpSpPr>
        <p:grpSpPr bwMode="auto">
          <a:xfrm>
            <a:off x="4719638" y="3900488"/>
            <a:ext cx="1676400" cy="1311275"/>
            <a:chOff x="3936" y="2208"/>
            <a:chExt cx="1056" cy="826"/>
          </a:xfrm>
        </p:grpSpPr>
        <p:sp>
          <p:nvSpPr>
            <p:cNvPr id="116768" name="Text Box 32"/>
            <p:cNvSpPr txBox="1">
              <a:spLocks noChangeArrowheads="1"/>
            </p:cNvSpPr>
            <p:nvPr/>
          </p:nvSpPr>
          <p:spPr bwMode="auto">
            <a:xfrm>
              <a:off x="4651" y="2208"/>
              <a:ext cx="341"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ahoma" panose="020B0604030504040204" pitchFamily="34" charset="0"/>
                </a:rPr>
                <a:t>Q0</a:t>
              </a:r>
            </a:p>
            <a:p>
              <a:r>
                <a:rPr kumimoji="1" lang="en-US" altLang="zh-CN" sz="2000">
                  <a:latin typeface="Tahoma" panose="020B0604030504040204" pitchFamily="34" charset="0"/>
                </a:rPr>
                <a:t>Q1</a:t>
              </a:r>
            </a:p>
            <a:p>
              <a:r>
                <a:rPr kumimoji="1" lang="en-US" altLang="zh-CN" sz="2000">
                  <a:latin typeface="Tahoma" panose="020B0604030504040204" pitchFamily="34" charset="0"/>
                </a:rPr>
                <a:t>Q2</a:t>
              </a:r>
            </a:p>
            <a:p>
              <a:r>
                <a:rPr kumimoji="1" lang="en-US" altLang="zh-CN" sz="2000">
                  <a:latin typeface="Tahoma" panose="020B0604030504040204" pitchFamily="34" charset="0"/>
                </a:rPr>
                <a:t>Q3</a:t>
              </a:r>
            </a:p>
          </p:txBody>
        </p:sp>
        <p:grpSp>
          <p:nvGrpSpPr>
            <p:cNvPr id="116769" name="Group 33"/>
            <p:cNvGrpSpPr>
              <a:grpSpLocks/>
            </p:cNvGrpSpPr>
            <p:nvPr/>
          </p:nvGrpSpPr>
          <p:grpSpPr bwMode="auto">
            <a:xfrm>
              <a:off x="3936" y="2352"/>
              <a:ext cx="720" cy="576"/>
              <a:chOff x="3936" y="2352"/>
              <a:chExt cx="1104" cy="576"/>
            </a:xfrm>
          </p:grpSpPr>
          <p:sp>
            <p:nvSpPr>
              <p:cNvPr id="116770" name="Line 34"/>
              <p:cNvSpPr>
                <a:spLocks noChangeShapeType="1"/>
              </p:cNvSpPr>
              <p:nvPr/>
            </p:nvSpPr>
            <p:spPr bwMode="auto">
              <a:xfrm>
                <a:off x="3936" y="2352"/>
                <a:ext cx="1104"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71" name="Line 35"/>
              <p:cNvSpPr>
                <a:spLocks noChangeShapeType="1"/>
              </p:cNvSpPr>
              <p:nvPr/>
            </p:nvSpPr>
            <p:spPr bwMode="auto">
              <a:xfrm>
                <a:off x="3936" y="2544"/>
                <a:ext cx="1104"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72" name="Line 36"/>
              <p:cNvSpPr>
                <a:spLocks noChangeShapeType="1"/>
              </p:cNvSpPr>
              <p:nvPr/>
            </p:nvSpPr>
            <p:spPr bwMode="auto">
              <a:xfrm>
                <a:off x="3936" y="2736"/>
                <a:ext cx="1104"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73" name="Line 37"/>
              <p:cNvSpPr>
                <a:spLocks noChangeShapeType="1"/>
              </p:cNvSpPr>
              <p:nvPr/>
            </p:nvSpPr>
            <p:spPr bwMode="auto">
              <a:xfrm>
                <a:off x="3936" y="2928"/>
                <a:ext cx="1104"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116774" name="Line 38"/>
          <p:cNvSpPr>
            <a:spLocks noChangeShapeType="1"/>
          </p:cNvSpPr>
          <p:nvPr/>
        </p:nvSpPr>
        <p:spPr bwMode="auto">
          <a:xfrm>
            <a:off x="4872038" y="4129088"/>
            <a:ext cx="0" cy="1825625"/>
          </a:xfrm>
          <a:prstGeom prst="line">
            <a:avLst/>
          </a:prstGeom>
          <a:noFill/>
          <a:ln w="38100">
            <a:solidFill>
              <a:srgbClr val="0000FF"/>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75" name="Line 39"/>
          <p:cNvSpPr>
            <a:spLocks noChangeShapeType="1"/>
          </p:cNvSpPr>
          <p:nvPr/>
        </p:nvSpPr>
        <p:spPr bwMode="auto">
          <a:xfrm>
            <a:off x="1595438" y="6335713"/>
            <a:ext cx="5181600" cy="0"/>
          </a:xfrm>
          <a:prstGeom prst="line">
            <a:avLst/>
          </a:prstGeom>
          <a:noFill/>
          <a:ln w="381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76" name="Line 40"/>
          <p:cNvSpPr>
            <a:spLocks noChangeShapeType="1"/>
          </p:cNvSpPr>
          <p:nvPr/>
        </p:nvSpPr>
        <p:spPr bwMode="auto">
          <a:xfrm>
            <a:off x="1595438" y="3821113"/>
            <a:ext cx="0" cy="2511425"/>
          </a:xfrm>
          <a:prstGeom prst="line">
            <a:avLst/>
          </a:prstGeom>
          <a:noFill/>
          <a:ln w="381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77" name="Line 41"/>
          <p:cNvSpPr>
            <a:spLocks noChangeShapeType="1"/>
          </p:cNvSpPr>
          <p:nvPr/>
        </p:nvSpPr>
        <p:spPr bwMode="auto">
          <a:xfrm>
            <a:off x="1595438" y="3821113"/>
            <a:ext cx="1371600" cy="3175"/>
          </a:xfrm>
          <a:prstGeom prst="line">
            <a:avLst/>
          </a:prstGeom>
          <a:noFill/>
          <a:ln w="381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78" name="Line 42"/>
          <p:cNvSpPr>
            <a:spLocks noChangeShapeType="1"/>
          </p:cNvSpPr>
          <p:nvPr/>
        </p:nvSpPr>
        <p:spPr bwMode="auto">
          <a:xfrm>
            <a:off x="5329238" y="5040313"/>
            <a:ext cx="0" cy="688975"/>
          </a:xfrm>
          <a:prstGeom prst="line">
            <a:avLst/>
          </a:prstGeom>
          <a:noFill/>
          <a:ln w="38100">
            <a:solidFill>
              <a:srgbClr val="0000FF"/>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79" name="Line 43"/>
          <p:cNvSpPr>
            <a:spLocks noChangeShapeType="1"/>
          </p:cNvSpPr>
          <p:nvPr/>
        </p:nvSpPr>
        <p:spPr bwMode="auto">
          <a:xfrm>
            <a:off x="5329238" y="5726113"/>
            <a:ext cx="533400" cy="0"/>
          </a:xfrm>
          <a:prstGeom prst="line">
            <a:avLst/>
          </a:prstGeom>
          <a:noFill/>
          <a:ln w="381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80" name="Line 44"/>
          <p:cNvSpPr>
            <a:spLocks noChangeShapeType="1"/>
          </p:cNvSpPr>
          <p:nvPr/>
        </p:nvSpPr>
        <p:spPr bwMode="auto">
          <a:xfrm>
            <a:off x="4872038" y="5954713"/>
            <a:ext cx="1066800" cy="0"/>
          </a:xfrm>
          <a:prstGeom prst="line">
            <a:avLst/>
          </a:prstGeom>
          <a:noFill/>
          <a:ln w="381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81" name="Freeform 45"/>
          <p:cNvSpPr>
            <a:spLocks/>
          </p:cNvSpPr>
          <p:nvPr/>
        </p:nvSpPr>
        <p:spPr bwMode="auto">
          <a:xfrm>
            <a:off x="5634038" y="5573713"/>
            <a:ext cx="152400" cy="609600"/>
          </a:xfrm>
          <a:custGeom>
            <a:avLst/>
            <a:gdLst>
              <a:gd name="T0" fmla="*/ 0 w 96"/>
              <a:gd name="T1" fmla="*/ 0 h 384"/>
              <a:gd name="T2" fmla="*/ 96 w 96"/>
              <a:gd name="T3" fmla="*/ 192 h 384"/>
              <a:gd name="T4" fmla="*/ 0 w 96"/>
              <a:gd name="T5" fmla="*/ 384 h 384"/>
            </a:gdLst>
            <a:ahLst/>
            <a:cxnLst>
              <a:cxn ang="0">
                <a:pos x="T0" y="T1"/>
              </a:cxn>
              <a:cxn ang="0">
                <a:pos x="T2" y="T3"/>
              </a:cxn>
              <a:cxn ang="0">
                <a:pos x="T4" y="T5"/>
              </a:cxn>
            </a:cxnLst>
            <a:rect l="0" t="0" r="r" b="b"/>
            <a:pathLst>
              <a:path w="96" h="384">
                <a:moveTo>
                  <a:pt x="0" y="0"/>
                </a:moveTo>
                <a:cubicBezTo>
                  <a:pt x="48" y="64"/>
                  <a:pt x="96" y="128"/>
                  <a:pt x="96" y="192"/>
                </a:cubicBezTo>
                <a:cubicBezTo>
                  <a:pt x="96" y="256"/>
                  <a:pt x="48" y="320"/>
                  <a:pt x="0" y="384"/>
                </a:cubicBezTo>
              </a:path>
            </a:pathLst>
          </a:custGeom>
          <a:noFill/>
          <a:ln w="38100" cap="flat" cmpd="sng">
            <a:solidFill>
              <a:srgbClr val="0000FF"/>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82" name="Freeform 46"/>
          <p:cNvSpPr>
            <a:spLocks/>
          </p:cNvSpPr>
          <p:nvPr/>
        </p:nvSpPr>
        <p:spPr bwMode="auto">
          <a:xfrm>
            <a:off x="5786438" y="5573713"/>
            <a:ext cx="152400" cy="609600"/>
          </a:xfrm>
          <a:custGeom>
            <a:avLst/>
            <a:gdLst>
              <a:gd name="T0" fmla="*/ 0 w 96"/>
              <a:gd name="T1" fmla="*/ 0 h 384"/>
              <a:gd name="T2" fmla="*/ 96 w 96"/>
              <a:gd name="T3" fmla="*/ 192 h 384"/>
              <a:gd name="T4" fmla="*/ 0 w 96"/>
              <a:gd name="T5" fmla="*/ 384 h 384"/>
            </a:gdLst>
            <a:ahLst/>
            <a:cxnLst>
              <a:cxn ang="0">
                <a:pos x="T0" y="T1"/>
              </a:cxn>
              <a:cxn ang="0">
                <a:pos x="T2" y="T3"/>
              </a:cxn>
              <a:cxn ang="0">
                <a:pos x="T4" y="T5"/>
              </a:cxn>
            </a:cxnLst>
            <a:rect l="0" t="0" r="r" b="b"/>
            <a:pathLst>
              <a:path w="96" h="384">
                <a:moveTo>
                  <a:pt x="0" y="0"/>
                </a:moveTo>
                <a:cubicBezTo>
                  <a:pt x="48" y="64"/>
                  <a:pt x="96" y="128"/>
                  <a:pt x="96" y="192"/>
                </a:cubicBezTo>
                <a:cubicBezTo>
                  <a:pt x="96" y="256"/>
                  <a:pt x="48" y="320"/>
                  <a:pt x="0" y="384"/>
                </a:cubicBezTo>
              </a:path>
            </a:pathLst>
          </a:custGeom>
          <a:noFill/>
          <a:ln w="38100" cap="flat" cmpd="sng">
            <a:solidFill>
              <a:srgbClr val="0000FF"/>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83" name="Freeform 47"/>
          <p:cNvSpPr>
            <a:spLocks/>
          </p:cNvSpPr>
          <p:nvPr/>
        </p:nvSpPr>
        <p:spPr bwMode="auto">
          <a:xfrm>
            <a:off x="5786438" y="5573713"/>
            <a:ext cx="533400" cy="609600"/>
          </a:xfrm>
          <a:custGeom>
            <a:avLst/>
            <a:gdLst>
              <a:gd name="T0" fmla="*/ 0 w 336"/>
              <a:gd name="T1" fmla="*/ 0 h 384"/>
              <a:gd name="T2" fmla="*/ 336 w 336"/>
              <a:gd name="T3" fmla="*/ 192 h 384"/>
              <a:gd name="T4" fmla="*/ 0 w 336"/>
              <a:gd name="T5" fmla="*/ 384 h 384"/>
            </a:gdLst>
            <a:ahLst/>
            <a:cxnLst>
              <a:cxn ang="0">
                <a:pos x="T0" y="T1"/>
              </a:cxn>
              <a:cxn ang="0">
                <a:pos x="T2" y="T3"/>
              </a:cxn>
              <a:cxn ang="0">
                <a:pos x="T4" y="T5"/>
              </a:cxn>
            </a:cxnLst>
            <a:rect l="0" t="0" r="r" b="b"/>
            <a:pathLst>
              <a:path w="336" h="384">
                <a:moveTo>
                  <a:pt x="0" y="0"/>
                </a:moveTo>
                <a:cubicBezTo>
                  <a:pt x="168" y="64"/>
                  <a:pt x="336" y="128"/>
                  <a:pt x="336" y="192"/>
                </a:cubicBezTo>
                <a:cubicBezTo>
                  <a:pt x="336" y="256"/>
                  <a:pt x="168" y="320"/>
                  <a:pt x="0" y="384"/>
                </a:cubicBezTo>
              </a:path>
            </a:pathLst>
          </a:custGeom>
          <a:noFill/>
          <a:ln w="38100" cap="flat" cmpd="sng">
            <a:solidFill>
              <a:srgbClr val="0000FF"/>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84" name="Line 48"/>
          <p:cNvSpPr>
            <a:spLocks noChangeShapeType="1"/>
          </p:cNvSpPr>
          <p:nvPr/>
        </p:nvSpPr>
        <p:spPr bwMode="auto">
          <a:xfrm>
            <a:off x="6319838" y="5878513"/>
            <a:ext cx="457200" cy="0"/>
          </a:xfrm>
          <a:prstGeom prst="line">
            <a:avLst/>
          </a:prstGeom>
          <a:noFill/>
          <a:ln w="381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85" name="Line 49"/>
          <p:cNvSpPr>
            <a:spLocks noChangeShapeType="1"/>
          </p:cNvSpPr>
          <p:nvPr/>
        </p:nvSpPr>
        <p:spPr bwMode="auto">
          <a:xfrm>
            <a:off x="6777038" y="5878513"/>
            <a:ext cx="0" cy="457200"/>
          </a:xfrm>
          <a:prstGeom prst="line">
            <a:avLst/>
          </a:prstGeom>
          <a:noFill/>
          <a:ln w="381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86" name="Line 50"/>
          <p:cNvSpPr>
            <a:spLocks noChangeShapeType="1"/>
          </p:cNvSpPr>
          <p:nvPr/>
        </p:nvSpPr>
        <p:spPr bwMode="auto">
          <a:xfrm flipV="1">
            <a:off x="1900238" y="2906713"/>
            <a:ext cx="0" cy="304800"/>
          </a:xfrm>
          <a:prstGeom prst="line">
            <a:avLst/>
          </a:prstGeom>
          <a:noFill/>
          <a:ln w="38100">
            <a:solidFill>
              <a:srgbClr val="FF0000"/>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87" name="Line 51"/>
          <p:cNvSpPr>
            <a:spLocks noChangeShapeType="1"/>
          </p:cNvSpPr>
          <p:nvPr/>
        </p:nvSpPr>
        <p:spPr bwMode="auto">
          <a:xfrm>
            <a:off x="1900238" y="2906713"/>
            <a:ext cx="45720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88" name="Line 52"/>
          <p:cNvSpPr>
            <a:spLocks noChangeShapeType="1"/>
          </p:cNvSpPr>
          <p:nvPr/>
        </p:nvSpPr>
        <p:spPr bwMode="auto">
          <a:xfrm flipH="1">
            <a:off x="1138238" y="3516313"/>
            <a:ext cx="167640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89" name="Line 53"/>
          <p:cNvSpPr>
            <a:spLocks noChangeShapeType="1"/>
          </p:cNvSpPr>
          <p:nvPr/>
        </p:nvSpPr>
        <p:spPr bwMode="auto">
          <a:xfrm>
            <a:off x="376238" y="3592513"/>
            <a:ext cx="15240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90" name="Line 54"/>
          <p:cNvSpPr>
            <a:spLocks noChangeShapeType="1"/>
          </p:cNvSpPr>
          <p:nvPr/>
        </p:nvSpPr>
        <p:spPr bwMode="auto">
          <a:xfrm flipV="1">
            <a:off x="528638" y="3287713"/>
            <a:ext cx="0" cy="30480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91" name="Line 55"/>
          <p:cNvSpPr>
            <a:spLocks noChangeShapeType="1"/>
          </p:cNvSpPr>
          <p:nvPr/>
        </p:nvSpPr>
        <p:spPr bwMode="auto">
          <a:xfrm>
            <a:off x="528638" y="3287713"/>
            <a:ext cx="22860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92" name="Line 56"/>
          <p:cNvSpPr>
            <a:spLocks noChangeShapeType="1"/>
          </p:cNvSpPr>
          <p:nvPr/>
        </p:nvSpPr>
        <p:spPr bwMode="auto">
          <a:xfrm>
            <a:off x="757238" y="3287713"/>
            <a:ext cx="0" cy="30480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93" name="Line 57"/>
          <p:cNvSpPr>
            <a:spLocks noChangeShapeType="1"/>
          </p:cNvSpPr>
          <p:nvPr/>
        </p:nvSpPr>
        <p:spPr bwMode="auto">
          <a:xfrm>
            <a:off x="757238" y="3592513"/>
            <a:ext cx="22860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94" name="Line 58"/>
          <p:cNvSpPr>
            <a:spLocks noChangeShapeType="1"/>
          </p:cNvSpPr>
          <p:nvPr/>
        </p:nvSpPr>
        <p:spPr bwMode="auto">
          <a:xfrm>
            <a:off x="2814638" y="4125913"/>
            <a:ext cx="0" cy="9144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95" name="Line 59"/>
          <p:cNvSpPr>
            <a:spLocks noChangeShapeType="1"/>
          </p:cNvSpPr>
          <p:nvPr/>
        </p:nvSpPr>
        <p:spPr bwMode="auto">
          <a:xfrm flipH="1" flipV="1">
            <a:off x="1903413" y="4117975"/>
            <a:ext cx="911225" cy="793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96" name="Text Box 60"/>
          <p:cNvSpPr txBox="1">
            <a:spLocks noChangeArrowheads="1"/>
          </p:cNvSpPr>
          <p:nvPr/>
        </p:nvSpPr>
        <p:spPr bwMode="auto">
          <a:xfrm>
            <a:off x="2263775" y="4189413"/>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latin typeface="Arial Narrow" panose="020B0606020202030204" pitchFamily="34" charset="0"/>
              </a:rPr>
              <a:t>1</a:t>
            </a:r>
          </a:p>
        </p:txBody>
      </p:sp>
      <p:sp>
        <p:nvSpPr>
          <p:cNvPr id="116797" name="Line 61"/>
          <p:cNvSpPr>
            <a:spLocks noChangeShapeType="1"/>
          </p:cNvSpPr>
          <p:nvPr/>
        </p:nvSpPr>
        <p:spPr bwMode="auto">
          <a:xfrm flipV="1">
            <a:off x="1903413" y="3252788"/>
            <a:ext cx="0" cy="8651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98" name="Text Box 62"/>
          <p:cNvSpPr txBox="1">
            <a:spLocks noChangeArrowheads="1"/>
          </p:cNvSpPr>
          <p:nvPr/>
        </p:nvSpPr>
        <p:spPr bwMode="auto">
          <a:xfrm>
            <a:off x="995824" y="333375"/>
            <a:ext cx="75612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smtClean="0">
                <a:solidFill>
                  <a:srgbClr val="FF3300"/>
                </a:solidFill>
                <a:latin typeface="Arial" panose="020B0604020202020204" pitchFamily="34" charset="0"/>
              </a:rPr>
              <a:t>线性</a:t>
            </a:r>
            <a:r>
              <a:rPr lang="zh-CN" altLang="en-US" sz="2800" dirty="0">
                <a:solidFill>
                  <a:srgbClr val="FF3300"/>
                </a:solidFill>
                <a:latin typeface="Arial" panose="020B0604020202020204" pitchFamily="34" charset="0"/>
              </a:rPr>
              <a:t>反馈移位寄存器（</a:t>
            </a:r>
            <a:r>
              <a:rPr lang="en-US" altLang="zh-CN" sz="2800" dirty="0">
                <a:solidFill>
                  <a:srgbClr val="FF3300"/>
                </a:solidFill>
                <a:latin typeface="Arial" panose="020B0604020202020204" pitchFamily="34" charset="0"/>
              </a:rPr>
              <a:t>LFSR)</a:t>
            </a:r>
            <a:r>
              <a:rPr lang="zh-CN" altLang="en-US" sz="2800" dirty="0">
                <a:solidFill>
                  <a:srgbClr val="FF3300"/>
                </a:solidFill>
                <a:latin typeface="Arial" panose="020B0604020202020204" pitchFamily="34" charset="0"/>
              </a:rPr>
              <a:t>计数器的应用：</a:t>
            </a:r>
          </a:p>
        </p:txBody>
      </p:sp>
      <p:sp>
        <p:nvSpPr>
          <p:cNvPr id="2" name="日期占位符 1"/>
          <p:cNvSpPr>
            <a:spLocks noGrp="1"/>
          </p:cNvSpPr>
          <p:nvPr>
            <p:ph type="dt" sz="half" idx="10"/>
          </p:nvPr>
        </p:nvSpPr>
        <p:spPr/>
        <p:txBody>
          <a:bodyPr/>
          <a:lstStyle/>
          <a:p>
            <a:pPr>
              <a:defRPr/>
            </a:pPr>
            <a:fld id="{085BDCC7-158C-43E0-946A-66FDC165191A}"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42</a:t>
            </a:fld>
            <a:endParaRPr lang="en-US" altLang="zh-CN"/>
          </a:p>
        </p:txBody>
      </p:sp>
    </p:spTree>
    <p:extLst>
      <p:ext uri="{BB962C8B-B14F-4D97-AF65-F5344CB8AC3E}">
        <p14:creationId xmlns:p14="http://schemas.microsoft.com/office/powerpoint/2010/main" val="37975724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p:cNvSpPr txBox="1">
            <a:spLocks noChangeArrowheads="1"/>
          </p:cNvSpPr>
          <p:nvPr/>
        </p:nvSpPr>
        <p:spPr bwMode="auto">
          <a:xfrm>
            <a:off x="438711" y="1173163"/>
            <a:ext cx="8382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dirty="0">
                <a:solidFill>
                  <a:srgbClr val="0000FF"/>
                </a:solidFill>
                <a:latin typeface="Arial Narrow" panose="020B0606020202030204" pitchFamily="34" charset="0"/>
              </a:rPr>
              <a:t>例如</a:t>
            </a:r>
            <a:r>
              <a:rPr kumimoji="1" lang="en-US" altLang="zh-CN" sz="2400" dirty="0" smtClean="0">
                <a:solidFill>
                  <a:srgbClr val="0000FF"/>
                </a:solidFill>
                <a:latin typeface="Arial Narrow" panose="020B0606020202030204" pitchFamily="34" charset="0"/>
              </a:rPr>
              <a:t>: </a:t>
            </a:r>
            <a:r>
              <a:rPr kumimoji="1" lang="zh-CN" altLang="en-US" sz="2400" dirty="0">
                <a:solidFill>
                  <a:srgbClr val="0000FF"/>
                </a:solidFill>
                <a:latin typeface="Arial Narrow" panose="020B0606020202030204" pitchFamily="34" charset="0"/>
              </a:rPr>
              <a:t>下面电路通过一个正脉冲使电路的起始状态为</a:t>
            </a:r>
            <a:r>
              <a:rPr kumimoji="1" lang="zh-CN" altLang="en-US" sz="2400" dirty="0">
                <a:solidFill>
                  <a:srgbClr val="0000FF"/>
                </a:solidFill>
              </a:rPr>
              <a:t>“</a:t>
            </a:r>
            <a:r>
              <a:rPr kumimoji="1" lang="en-US" altLang="zh-CN" sz="2400" dirty="0">
                <a:solidFill>
                  <a:srgbClr val="0000FF"/>
                </a:solidFill>
                <a:latin typeface="Arial Narrow" panose="020B0606020202030204" pitchFamily="34" charset="0"/>
              </a:rPr>
              <a:t>1111</a:t>
            </a:r>
            <a:r>
              <a:rPr kumimoji="1" lang="en-US" altLang="zh-CN" sz="2400" dirty="0">
                <a:solidFill>
                  <a:srgbClr val="0000FF"/>
                </a:solidFill>
              </a:rPr>
              <a:t>”</a:t>
            </a:r>
            <a:r>
              <a:rPr kumimoji="1" lang="zh-CN" altLang="en-US" sz="2400" dirty="0">
                <a:solidFill>
                  <a:srgbClr val="0000FF"/>
                </a:solidFill>
                <a:latin typeface="Arial Narrow" panose="020B0606020202030204" pitchFamily="34" charset="0"/>
              </a:rPr>
              <a:t>，分析下面电路的状态图，确定其输出序列。</a:t>
            </a:r>
          </a:p>
        </p:txBody>
      </p:sp>
      <p:sp>
        <p:nvSpPr>
          <p:cNvPr id="116739" name="Rectangle 3"/>
          <p:cNvSpPr>
            <a:spLocks noChangeArrowheads="1"/>
          </p:cNvSpPr>
          <p:nvPr/>
        </p:nvSpPr>
        <p:spPr bwMode="auto">
          <a:xfrm>
            <a:off x="3195638" y="2132856"/>
            <a:ext cx="1295400" cy="3200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lstStyle/>
          <a:p>
            <a:pPr>
              <a:lnSpc>
                <a:spcPct val="110000"/>
              </a:lnSpc>
            </a:pPr>
            <a:r>
              <a:rPr kumimoji="1" lang="en-US" altLang="zh-CN" sz="2000" dirty="0">
                <a:latin typeface="Arial Narrow" panose="020B0606020202030204" pitchFamily="34" charset="0"/>
              </a:rPr>
              <a:t>  </a:t>
            </a:r>
            <a:r>
              <a:rPr kumimoji="1" lang="en-US" altLang="zh-CN" sz="2000" dirty="0" smtClean="0">
                <a:latin typeface="Arial Narrow" panose="020B0606020202030204" pitchFamily="34" charset="0"/>
              </a:rPr>
              <a:t>CLK    </a:t>
            </a:r>
            <a:endParaRPr kumimoji="1" lang="en-US" altLang="zh-CN" sz="2000" dirty="0">
              <a:latin typeface="Arial Narrow" panose="020B0606020202030204" pitchFamily="34" charset="0"/>
            </a:endParaRPr>
          </a:p>
          <a:p>
            <a:r>
              <a:rPr kumimoji="1" lang="en-US" altLang="zh-CN" sz="2000" dirty="0" smtClean="0">
                <a:latin typeface="Arial Narrow" panose="020B0606020202030204" pitchFamily="34" charset="0"/>
              </a:rPr>
              <a:t>CLR     </a:t>
            </a:r>
            <a:endParaRPr kumimoji="1" lang="en-US" altLang="zh-CN" sz="2000" dirty="0">
              <a:latin typeface="Arial Narrow" panose="020B0606020202030204" pitchFamily="34" charset="0"/>
            </a:endParaRPr>
          </a:p>
          <a:p>
            <a:r>
              <a:rPr kumimoji="1" lang="en-US" altLang="zh-CN" sz="2000" dirty="0" smtClean="0">
                <a:latin typeface="Arial Narrow" panose="020B0606020202030204" pitchFamily="34" charset="0"/>
              </a:rPr>
              <a:t>S1         </a:t>
            </a:r>
            <a:endParaRPr kumimoji="1" lang="en-US" altLang="zh-CN" sz="2000" dirty="0">
              <a:latin typeface="Arial Narrow" panose="020B0606020202030204" pitchFamily="34" charset="0"/>
            </a:endParaRPr>
          </a:p>
          <a:p>
            <a:r>
              <a:rPr kumimoji="1" lang="en-US" altLang="zh-CN" sz="2000" dirty="0">
                <a:latin typeface="Arial Narrow" panose="020B0606020202030204" pitchFamily="34" charset="0"/>
              </a:rPr>
              <a:t>S0</a:t>
            </a:r>
          </a:p>
          <a:p>
            <a:r>
              <a:rPr kumimoji="1" lang="en-US" altLang="zh-CN" sz="2000" dirty="0">
                <a:latin typeface="Arial Narrow" panose="020B0606020202030204" pitchFamily="34" charset="0"/>
              </a:rPr>
              <a:t>LIN</a:t>
            </a:r>
          </a:p>
          <a:p>
            <a:r>
              <a:rPr kumimoji="1" lang="en-US" altLang="zh-CN" sz="2000" dirty="0">
                <a:latin typeface="Arial Narrow" panose="020B0606020202030204" pitchFamily="34" charset="0"/>
              </a:rPr>
              <a:t>D       </a:t>
            </a:r>
            <a:r>
              <a:rPr kumimoji="1" lang="en-US" altLang="zh-CN" sz="2000" baseline="-25000" dirty="0">
                <a:latin typeface="Arial Narrow" panose="020B0606020202030204" pitchFamily="34" charset="0"/>
              </a:rPr>
              <a:t>  </a:t>
            </a:r>
            <a:r>
              <a:rPr kumimoji="1" lang="en-US" altLang="zh-CN" sz="2000" baseline="-25000" dirty="0" smtClean="0">
                <a:latin typeface="Arial Narrow" panose="020B0606020202030204" pitchFamily="34" charset="0"/>
              </a:rPr>
              <a:t>      </a:t>
            </a:r>
            <a:r>
              <a:rPr kumimoji="1" lang="en-US" altLang="zh-CN" sz="2000" dirty="0" smtClean="0">
                <a:latin typeface="Arial Narrow" panose="020B0606020202030204" pitchFamily="34" charset="0"/>
              </a:rPr>
              <a:t>QD</a:t>
            </a:r>
          </a:p>
          <a:p>
            <a:r>
              <a:rPr kumimoji="1" lang="en-US" altLang="zh-CN" sz="2000" dirty="0" smtClean="0">
                <a:latin typeface="Arial Narrow" panose="020B0606020202030204" pitchFamily="34" charset="0"/>
              </a:rPr>
              <a:t>C            QC</a:t>
            </a:r>
          </a:p>
          <a:p>
            <a:r>
              <a:rPr kumimoji="1" lang="en-US" altLang="zh-CN" sz="2000" dirty="0" smtClean="0">
                <a:latin typeface="Arial Narrow" panose="020B0606020202030204" pitchFamily="34" charset="0"/>
              </a:rPr>
              <a:t>B            QB</a:t>
            </a:r>
            <a:endParaRPr kumimoji="1" lang="en-US" altLang="zh-CN" sz="2000" dirty="0">
              <a:latin typeface="Arial Narrow" panose="020B0606020202030204" pitchFamily="34" charset="0"/>
            </a:endParaRPr>
          </a:p>
          <a:p>
            <a:r>
              <a:rPr kumimoji="1" lang="en-US" altLang="zh-CN" sz="2000" dirty="0">
                <a:latin typeface="Arial Narrow" panose="020B0606020202030204" pitchFamily="34" charset="0"/>
              </a:rPr>
              <a:t>A        </a:t>
            </a:r>
            <a:r>
              <a:rPr kumimoji="1" lang="en-US" altLang="zh-CN" sz="2000" dirty="0" smtClean="0">
                <a:latin typeface="Arial Narrow" panose="020B0606020202030204" pitchFamily="34" charset="0"/>
              </a:rPr>
              <a:t>    QA</a:t>
            </a:r>
            <a:endParaRPr kumimoji="1" lang="en-US" altLang="zh-CN" sz="2000" dirty="0">
              <a:latin typeface="Arial Narrow" panose="020B0606020202030204" pitchFamily="34" charset="0"/>
            </a:endParaRPr>
          </a:p>
          <a:p>
            <a:r>
              <a:rPr kumimoji="1" lang="en-US" altLang="zh-CN" sz="2000" dirty="0">
                <a:latin typeface="Arial Narrow" panose="020B0606020202030204" pitchFamily="34" charset="0"/>
              </a:rPr>
              <a:t>RIN</a:t>
            </a:r>
          </a:p>
        </p:txBody>
      </p:sp>
      <p:sp>
        <p:nvSpPr>
          <p:cNvPr id="116740" name="Oval 4"/>
          <p:cNvSpPr>
            <a:spLocks noChangeArrowheads="1"/>
          </p:cNvSpPr>
          <p:nvPr/>
        </p:nvSpPr>
        <p:spPr bwMode="auto">
          <a:xfrm>
            <a:off x="3043238" y="2590056"/>
            <a:ext cx="152400" cy="152400"/>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6741" name="Group 5"/>
          <p:cNvGrpSpPr>
            <a:grpSpLocks/>
          </p:cNvGrpSpPr>
          <p:nvPr/>
        </p:nvGrpSpPr>
        <p:grpSpPr bwMode="auto">
          <a:xfrm>
            <a:off x="3195638" y="2285256"/>
            <a:ext cx="152400" cy="152400"/>
            <a:chOff x="2880" y="2064"/>
            <a:chExt cx="96" cy="192"/>
          </a:xfrm>
        </p:grpSpPr>
        <p:sp>
          <p:nvSpPr>
            <p:cNvPr id="116742" name="Line 6"/>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43" name="Line 7"/>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16744" name="Line 8"/>
          <p:cNvSpPr>
            <a:spLocks noChangeShapeType="1"/>
          </p:cNvSpPr>
          <p:nvPr/>
        </p:nvSpPr>
        <p:spPr bwMode="auto">
          <a:xfrm>
            <a:off x="2814638" y="2666256"/>
            <a:ext cx="2286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45" name="Line 9"/>
          <p:cNvSpPr>
            <a:spLocks noChangeShapeType="1"/>
          </p:cNvSpPr>
          <p:nvPr/>
        </p:nvSpPr>
        <p:spPr bwMode="auto">
          <a:xfrm>
            <a:off x="2814638" y="3275856"/>
            <a:ext cx="3810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46" name="Line 10"/>
          <p:cNvSpPr>
            <a:spLocks noChangeShapeType="1"/>
          </p:cNvSpPr>
          <p:nvPr/>
        </p:nvSpPr>
        <p:spPr bwMode="auto">
          <a:xfrm>
            <a:off x="2814638" y="2971056"/>
            <a:ext cx="3810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47" name="Line 11"/>
          <p:cNvSpPr>
            <a:spLocks noChangeShapeType="1"/>
          </p:cNvSpPr>
          <p:nvPr/>
        </p:nvSpPr>
        <p:spPr bwMode="auto">
          <a:xfrm>
            <a:off x="2814638" y="2361456"/>
            <a:ext cx="3810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48" name="Line 12"/>
          <p:cNvSpPr>
            <a:spLocks noChangeShapeType="1"/>
          </p:cNvSpPr>
          <p:nvPr/>
        </p:nvSpPr>
        <p:spPr bwMode="auto">
          <a:xfrm>
            <a:off x="2814638" y="3885456"/>
            <a:ext cx="381000" cy="0"/>
          </a:xfrm>
          <a:prstGeom prst="line">
            <a:avLst/>
          </a:prstGeom>
          <a:noFill/>
          <a:ln w="38100">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49" name="Line 13"/>
          <p:cNvSpPr>
            <a:spLocks noChangeShapeType="1"/>
          </p:cNvSpPr>
          <p:nvPr/>
        </p:nvSpPr>
        <p:spPr bwMode="auto">
          <a:xfrm>
            <a:off x="2814638" y="4190256"/>
            <a:ext cx="381000" cy="0"/>
          </a:xfrm>
          <a:prstGeom prst="line">
            <a:avLst/>
          </a:prstGeom>
          <a:noFill/>
          <a:ln w="38100">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50" name="Line 14"/>
          <p:cNvSpPr>
            <a:spLocks noChangeShapeType="1"/>
          </p:cNvSpPr>
          <p:nvPr/>
        </p:nvSpPr>
        <p:spPr bwMode="auto">
          <a:xfrm>
            <a:off x="2814638" y="4495056"/>
            <a:ext cx="381000" cy="0"/>
          </a:xfrm>
          <a:prstGeom prst="line">
            <a:avLst/>
          </a:prstGeom>
          <a:noFill/>
          <a:ln w="38100">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51" name="Line 15"/>
          <p:cNvSpPr>
            <a:spLocks noChangeShapeType="1"/>
          </p:cNvSpPr>
          <p:nvPr/>
        </p:nvSpPr>
        <p:spPr bwMode="auto">
          <a:xfrm>
            <a:off x="2814638" y="4799856"/>
            <a:ext cx="3810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52" name="Text Box 16"/>
          <p:cNvSpPr txBox="1">
            <a:spLocks noChangeArrowheads="1"/>
          </p:cNvSpPr>
          <p:nvPr/>
        </p:nvSpPr>
        <p:spPr bwMode="auto">
          <a:xfrm>
            <a:off x="3696677" y="2805781"/>
            <a:ext cx="31696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dirty="0">
                <a:latin typeface="Arial Narrow" panose="020B0606020202030204" pitchFamily="34" charset="0"/>
              </a:rPr>
              <a:t>74x194</a:t>
            </a:r>
          </a:p>
        </p:txBody>
      </p:sp>
      <p:sp>
        <p:nvSpPr>
          <p:cNvPr id="116753" name="Line 17"/>
          <p:cNvSpPr>
            <a:spLocks noChangeShapeType="1"/>
          </p:cNvSpPr>
          <p:nvPr/>
        </p:nvSpPr>
        <p:spPr bwMode="auto">
          <a:xfrm>
            <a:off x="2814638" y="5104656"/>
            <a:ext cx="3810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54" name="Line 18"/>
          <p:cNvSpPr>
            <a:spLocks noChangeShapeType="1"/>
          </p:cNvSpPr>
          <p:nvPr/>
        </p:nvSpPr>
        <p:spPr bwMode="auto">
          <a:xfrm>
            <a:off x="4491038" y="3885456"/>
            <a:ext cx="3810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55" name="Line 19"/>
          <p:cNvSpPr>
            <a:spLocks noChangeShapeType="1"/>
          </p:cNvSpPr>
          <p:nvPr/>
        </p:nvSpPr>
        <p:spPr bwMode="auto">
          <a:xfrm>
            <a:off x="4491038" y="4190256"/>
            <a:ext cx="3810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56" name="Line 20"/>
          <p:cNvSpPr>
            <a:spLocks noChangeShapeType="1"/>
          </p:cNvSpPr>
          <p:nvPr/>
        </p:nvSpPr>
        <p:spPr bwMode="auto">
          <a:xfrm>
            <a:off x="4491038" y="4495056"/>
            <a:ext cx="3810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57" name="Line 21"/>
          <p:cNvSpPr>
            <a:spLocks noChangeShapeType="1"/>
          </p:cNvSpPr>
          <p:nvPr/>
        </p:nvSpPr>
        <p:spPr bwMode="auto">
          <a:xfrm>
            <a:off x="4491038" y="4799856"/>
            <a:ext cx="3810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58" name="Line 22"/>
          <p:cNvSpPr>
            <a:spLocks noChangeShapeType="1"/>
          </p:cNvSpPr>
          <p:nvPr/>
        </p:nvSpPr>
        <p:spPr bwMode="auto">
          <a:xfrm>
            <a:off x="2814638" y="3580656"/>
            <a:ext cx="3810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59" name="Line 23"/>
          <p:cNvSpPr>
            <a:spLocks noChangeShapeType="1"/>
          </p:cNvSpPr>
          <p:nvPr/>
        </p:nvSpPr>
        <p:spPr bwMode="auto">
          <a:xfrm>
            <a:off x="2505075" y="2950418"/>
            <a:ext cx="68580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60" name="Rectangle 24"/>
          <p:cNvSpPr>
            <a:spLocks noChangeArrowheads="1"/>
          </p:cNvSpPr>
          <p:nvPr/>
        </p:nvSpPr>
        <p:spPr bwMode="auto">
          <a:xfrm>
            <a:off x="2124075" y="2874218"/>
            <a:ext cx="381000" cy="1524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1" name="Line 25"/>
          <p:cNvSpPr>
            <a:spLocks noChangeShapeType="1"/>
          </p:cNvSpPr>
          <p:nvPr/>
        </p:nvSpPr>
        <p:spPr bwMode="auto">
          <a:xfrm flipV="1">
            <a:off x="1471613" y="2793256"/>
            <a:ext cx="0" cy="30480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62" name="Line 26"/>
          <p:cNvSpPr>
            <a:spLocks noChangeShapeType="1"/>
          </p:cNvSpPr>
          <p:nvPr/>
        </p:nvSpPr>
        <p:spPr bwMode="auto">
          <a:xfrm>
            <a:off x="1471613" y="2937718"/>
            <a:ext cx="652462" cy="1270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63" name="Text Box 27"/>
          <p:cNvSpPr txBox="1">
            <a:spLocks noChangeArrowheads="1"/>
          </p:cNvSpPr>
          <p:nvPr/>
        </p:nvSpPr>
        <p:spPr bwMode="auto">
          <a:xfrm>
            <a:off x="822325" y="2721818"/>
            <a:ext cx="636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FF"/>
                </a:solidFill>
                <a:latin typeface="Arial Narrow" panose="020B0606020202030204" pitchFamily="34" charset="0"/>
              </a:rPr>
              <a:t>+5V</a:t>
            </a:r>
          </a:p>
        </p:txBody>
      </p:sp>
      <p:sp>
        <p:nvSpPr>
          <p:cNvPr id="116764" name="Text Box 28"/>
          <p:cNvSpPr txBox="1">
            <a:spLocks noChangeArrowheads="1"/>
          </p:cNvSpPr>
          <p:nvPr/>
        </p:nvSpPr>
        <p:spPr bwMode="auto">
          <a:xfrm>
            <a:off x="1392238" y="2132856"/>
            <a:ext cx="1041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ahoma" panose="020B0604030504040204" pitchFamily="34" charset="0"/>
              </a:rPr>
              <a:t>CLOCK</a:t>
            </a:r>
          </a:p>
        </p:txBody>
      </p:sp>
      <p:sp>
        <p:nvSpPr>
          <p:cNvPr id="116765" name="Line 29"/>
          <p:cNvSpPr>
            <a:spLocks noChangeShapeType="1"/>
          </p:cNvSpPr>
          <p:nvPr/>
        </p:nvSpPr>
        <p:spPr bwMode="auto">
          <a:xfrm>
            <a:off x="2357438" y="2361456"/>
            <a:ext cx="5334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66" name="Line 30"/>
          <p:cNvSpPr>
            <a:spLocks noChangeShapeType="1"/>
          </p:cNvSpPr>
          <p:nvPr/>
        </p:nvSpPr>
        <p:spPr bwMode="auto">
          <a:xfrm>
            <a:off x="2357438" y="2666256"/>
            <a:ext cx="6096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16767" name="Group 31"/>
          <p:cNvGrpSpPr>
            <a:grpSpLocks/>
          </p:cNvGrpSpPr>
          <p:nvPr/>
        </p:nvGrpSpPr>
        <p:grpSpPr bwMode="auto">
          <a:xfrm>
            <a:off x="4719638" y="3656856"/>
            <a:ext cx="1676400" cy="1311275"/>
            <a:chOff x="3936" y="2208"/>
            <a:chExt cx="1056" cy="826"/>
          </a:xfrm>
        </p:grpSpPr>
        <p:sp>
          <p:nvSpPr>
            <p:cNvPr id="116768" name="Text Box 32"/>
            <p:cNvSpPr txBox="1">
              <a:spLocks noChangeArrowheads="1"/>
            </p:cNvSpPr>
            <p:nvPr/>
          </p:nvSpPr>
          <p:spPr bwMode="auto">
            <a:xfrm>
              <a:off x="4651" y="2208"/>
              <a:ext cx="341"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ahoma" panose="020B0604030504040204" pitchFamily="34" charset="0"/>
                </a:rPr>
                <a:t>Q0</a:t>
              </a:r>
            </a:p>
            <a:p>
              <a:r>
                <a:rPr kumimoji="1" lang="en-US" altLang="zh-CN" sz="2000">
                  <a:latin typeface="Tahoma" panose="020B0604030504040204" pitchFamily="34" charset="0"/>
                </a:rPr>
                <a:t>Q1</a:t>
              </a:r>
            </a:p>
            <a:p>
              <a:r>
                <a:rPr kumimoji="1" lang="en-US" altLang="zh-CN" sz="2000">
                  <a:latin typeface="Tahoma" panose="020B0604030504040204" pitchFamily="34" charset="0"/>
                </a:rPr>
                <a:t>Q2</a:t>
              </a:r>
            </a:p>
            <a:p>
              <a:r>
                <a:rPr kumimoji="1" lang="en-US" altLang="zh-CN" sz="2000">
                  <a:latin typeface="Tahoma" panose="020B0604030504040204" pitchFamily="34" charset="0"/>
                </a:rPr>
                <a:t>Q3</a:t>
              </a:r>
            </a:p>
          </p:txBody>
        </p:sp>
        <p:grpSp>
          <p:nvGrpSpPr>
            <p:cNvPr id="116769" name="Group 33"/>
            <p:cNvGrpSpPr>
              <a:grpSpLocks/>
            </p:cNvGrpSpPr>
            <p:nvPr/>
          </p:nvGrpSpPr>
          <p:grpSpPr bwMode="auto">
            <a:xfrm>
              <a:off x="3936" y="2352"/>
              <a:ext cx="720" cy="576"/>
              <a:chOff x="3936" y="2352"/>
              <a:chExt cx="1104" cy="576"/>
            </a:xfrm>
          </p:grpSpPr>
          <p:sp>
            <p:nvSpPr>
              <p:cNvPr id="116770" name="Line 34"/>
              <p:cNvSpPr>
                <a:spLocks noChangeShapeType="1"/>
              </p:cNvSpPr>
              <p:nvPr/>
            </p:nvSpPr>
            <p:spPr bwMode="auto">
              <a:xfrm>
                <a:off x="3936" y="2352"/>
                <a:ext cx="1104"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71" name="Line 35"/>
              <p:cNvSpPr>
                <a:spLocks noChangeShapeType="1"/>
              </p:cNvSpPr>
              <p:nvPr/>
            </p:nvSpPr>
            <p:spPr bwMode="auto">
              <a:xfrm>
                <a:off x="3936" y="2544"/>
                <a:ext cx="1104"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72" name="Line 36"/>
              <p:cNvSpPr>
                <a:spLocks noChangeShapeType="1"/>
              </p:cNvSpPr>
              <p:nvPr/>
            </p:nvSpPr>
            <p:spPr bwMode="auto">
              <a:xfrm>
                <a:off x="3936" y="2736"/>
                <a:ext cx="1104"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73" name="Line 37"/>
              <p:cNvSpPr>
                <a:spLocks noChangeShapeType="1"/>
              </p:cNvSpPr>
              <p:nvPr/>
            </p:nvSpPr>
            <p:spPr bwMode="auto">
              <a:xfrm>
                <a:off x="3936" y="2928"/>
                <a:ext cx="1104"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116774" name="Line 38"/>
          <p:cNvSpPr>
            <a:spLocks noChangeShapeType="1"/>
          </p:cNvSpPr>
          <p:nvPr/>
        </p:nvSpPr>
        <p:spPr bwMode="auto">
          <a:xfrm>
            <a:off x="4872037" y="4190256"/>
            <a:ext cx="1" cy="1520825"/>
          </a:xfrm>
          <a:prstGeom prst="line">
            <a:avLst/>
          </a:prstGeom>
          <a:noFill/>
          <a:ln w="38100">
            <a:solidFill>
              <a:srgbClr val="0000FF"/>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75" name="Line 39"/>
          <p:cNvSpPr>
            <a:spLocks noChangeShapeType="1"/>
          </p:cNvSpPr>
          <p:nvPr/>
        </p:nvSpPr>
        <p:spPr bwMode="auto">
          <a:xfrm>
            <a:off x="1595438" y="6092081"/>
            <a:ext cx="5181600" cy="0"/>
          </a:xfrm>
          <a:prstGeom prst="line">
            <a:avLst/>
          </a:prstGeom>
          <a:noFill/>
          <a:ln w="381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76" name="Line 40"/>
          <p:cNvSpPr>
            <a:spLocks noChangeShapeType="1"/>
          </p:cNvSpPr>
          <p:nvPr/>
        </p:nvSpPr>
        <p:spPr bwMode="auto">
          <a:xfrm>
            <a:off x="1595438" y="3577481"/>
            <a:ext cx="0" cy="2511425"/>
          </a:xfrm>
          <a:prstGeom prst="line">
            <a:avLst/>
          </a:prstGeom>
          <a:noFill/>
          <a:ln w="381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77" name="Line 41"/>
          <p:cNvSpPr>
            <a:spLocks noChangeShapeType="1"/>
          </p:cNvSpPr>
          <p:nvPr/>
        </p:nvSpPr>
        <p:spPr bwMode="auto">
          <a:xfrm>
            <a:off x="1595438" y="3577481"/>
            <a:ext cx="1371600" cy="3175"/>
          </a:xfrm>
          <a:prstGeom prst="line">
            <a:avLst/>
          </a:prstGeom>
          <a:noFill/>
          <a:ln w="381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78" name="Line 42"/>
          <p:cNvSpPr>
            <a:spLocks noChangeShapeType="1"/>
          </p:cNvSpPr>
          <p:nvPr/>
        </p:nvSpPr>
        <p:spPr bwMode="auto">
          <a:xfrm>
            <a:off x="5329238" y="4796681"/>
            <a:ext cx="0" cy="688975"/>
          </a:xfrm>
          <a:prstGeom prst="line">
            <a:avLst/>
          </a:prstGeom>
          <a:noFill/>
          <a:ln w="38100">
            <a:solidFill>
              <a:srgbClr val="0000FF"/>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79" name="Line 43"/>
          <p:cNvSpPr>
            <a:spLocks noChangeShapeType="1"/>
          </p:cNvSpPr>
          <p:nvPr/>
        </p:nvSpPr>
        <p:spPr bwMode="auto">
          <a:xfrm>
            <a:off x="5329238" y="5482481"/>
            <a:ext cx="533400" cy="0"/>
          </a:xfrm>
          <a:prstGeom prst="line">
            <a:avLst/>
          </a:prstGeom>
          <a:noFill/>
          <a:ln w="381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80" name="Line 44"/>
          <p:cNvSpPr>
            <a:spLocks noChangeShapeType="1"/>
          </p:cNvSpPr>
          <p:nvPr/>
        </p:nvSpPr>
        <p:spPr bwMode="auto">
          <a:xfrm>
            <a:off x="4872038" y="5711081"/>
            <a:ext cx="1066800" cy="0"/>
          </a:xfrm>
          <a:prstGeom prst="line">
            <a:avLst/>
          </a:prstGeom>
          <a:noFill/>
          <a:ln w="381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81" name="Freeform 45"/>
          <p:cNvSpPr>
            <a:spLocks/>
          </p:cNvSpPr>
          <p:nvPr/>
        </p:nvSpPr>
        <p:spPr bwMode="auto">
          <a:xfrm>
            <a:off x="5634038" y="5330081"/>
            <a:ext cx="152400" cy="609600"/>
          </a:xfrm>
          <a:custGeom>
            <a:avLst/>
            <a:gdLst>
              <a:gd name="T0" fmla="*/ 0 w 96"/>
              <a:gd name="T1" fmla="*/ 0 h 384"/>
              <a:gd name="T2" fmla="*/ 96 w 96"/>
              <a:gd name="T3" fmla="*/ 192 h 384"/>
              <a:gd name="T4" fmla="*/ 0 w 96"/>
              <a:gd name="T5" fmla="*/ 384 h 384"/>
            </a:gdLst>
            <a:ahLst/>
            <a:cxnLst>
              <a:cxn ang="0">
                <a:pos x="T0" y="T1"/>
              </a:cxn>
              <a:cxn ang="0">
                <a:pos x="T2" y="T3"/>
              </a:cxn>
              <a:cxn ang="0">
                <a:pos x="T4" y="T5"/>
              </a:cxn>
            </a:cxnLst>
            <a:rect l="0" t="0" r="r" b="b"/>
            <a:pathLst>
              <a:path w="96" h="384">
                <a:moveTo>
                  <a:pt x="0" y="0"/>
                </a:moveTo>
                <a:cubicBezTo>
                  <a:pt x="48" y="64"/>
                  <a:pt x="96" y="128"/>
                  <a:pt x="96" y="192"/>
                </a:cubicBezTo>
                <a:cubicBezTo>
                  <a:pt x="96" y="256"/>
                  <a:pt x="48" y="320"/>
                  <a:pt x="0" y="384"/>
                </a:cubicBezTo>
              </a:path>
            </a:pathLst>
          </a:custGeom>
          <a:noFill/>
          <a:ln w="38100" cap="flat" cmpd="sng">
            <a:solidFill>
              <a:srgbClr val="0000FF"/>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82" name="Freeform 46"/>
          <p:cNvSpPr>
            <a:spLocks/>
          </p:cNvSpPr>
          <p:nvPr/>
        </p:nvSpPr>
        <p:spPr bwMode="auto">
          <a:xfrm>
            <a:off x="5786438" y="5330081"/>
            <a:ext cx="152400" cy="609600"/>
          </a:xfrm>
          <a:custGeom>
            <a:avLst/>
            <a:gdLst>
              <a:gd name="T0" fmla="*/ 0 w 96"/>
              <a:gd name="T1" fmla="*/ 0 h 384"/>
              <a:gd name="T2" fmla="*/ 96 w 96"/>
              <a:gd name="T3" fmla="*/ 192 h 384"/>
              <a:gd name="T4" fmla="*/ 0 w 96"/>
              <a:gd name="T5" fmla="*/ 384 h 384"/>
            </a:gdLst>
            <a:ahLst/>
            <a:cxnLst>
              <a:cxn ang="0">
                <a:pos x="T0" y="T1"/>
              </a:cxn>
              <a:cxn ang="0">
                <a:pos x="T2" y="T3"/>
              </a:cxn>
              <a:cxn ang="0">
                <a:pos x="T4" y="T5"/>
              </a:cxn>
            </a:cxnLst>
            <a:rect l="0" t="0" r="r" b="b"/>
            <a:pathLst>
              <a:path w="96" h="384">
                <a:moveTo>
                  <a:pt x="0" y="0"/>
                </a:moveTo>
                <a:cubicBezTo>
                  <a:pt x="48" y="64"/>
                  <a:pt x="96" y="128"/>
                  <a:pt x="96" y="192"/>
                </a:cubicBezTo>
                <a:cubicBezTo>
                  <a:pt x="96" y="256"/>
                  <a:pt x="48" y="320"/>
                  <a:pt x="0" y="384"/>
                </a:cubicBezTo>
              </a:path>
            </a:pathLst>
          </a:custGeom>
          <a:noFill/>
          <a:ln w="38100" cap="flat" cmpd="sng">
            <a:solidFill>
              <a:srgbClr val="0000FF"/>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83" name="Freeform 47"/>
          <p:cNvSpPr>
            <a:spLocks/>
          </p:cNvSpPr>
          <p:nvPr/>
        </p:nvSpPr>
        <p:spPr bwMode="auto">
          <a:xfrm>
            <a:off x="5786438" y="5330081"/>
            <a:ext cx="533400" cy="609600"/>
          </a:xfrm>
          <a:custGeom>
            <a:avLst/>
            <a:gdLst>
              <a:gd name="T0" fmla="*/ 0 w 336"/>
              <a:gd name="T1" fmla="*/ 0 h 384"/>
              <a:gd name="T2" fmla="*/ 336 w 336"/>
              <a:gd name="T3" fmla="*/ 192 h 384"/>
              <a:gd name="T4" fmla="*/ 0 w 336"/>
              <a:gd name="T5" fmla="*/ 384 h 384"/>
            </a:gdLst>
            <a:ahLst/>
            <a:cxnLst>
              <a:cxn ang="0">
                <a:pos x="T0" y="T1"/>
              </a:cxn>
              <a:cxn ang="0">
                <a:pos x="T2" y="T3"/>
              </a:cxn>
              <a:cxn ang="0">
                <a:pos x="T4" y="T5"/>
              </a:cxn>
            </a:cxnLst>
            <a:rect l="0" t="0" r="r" b="b"/>
            <a:pathLst>
              <a:path w="336" h="384">
                <a:moveTo>
                  <a:pt x="0" y="0"/>
                </a:moveTo>
                <a:cubicBezTo>
                  <a:pt x="168" y="64"/>
                  <a:pt x="336" y="128"/>
                  <a:pt x="336" y="192"/>
                </a:cubicBezTo>
                <a:cubicBezTo>
                  <a:pt x="336" y="256"/>
                  <a:pt x="168" y="320"/>
                  <a:pt x="0" y="384"/>
                </a:cubicBezTo>
              </a:path>
            </a:pathLst>
          </a:custGeom>
          <a:noFill/>
          <a:ln w="38100" cap="flat" cmpd="sng">
            <a:solidFill>
              <a:srgbClr val="0000FF"/>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84" name="Line 48"/>
          <p:cNvSpPr>
            <a:spLocks noChangeShapeType="1"/>
          </p:cNvSpPr>
          <p:nvPr/>
        </p:nvSpPr>
        <p:spPr bwMode="auto">
          <a:xfrm>
            <a:off x="6319838" y="5634881"/>
            <a:ext cx="457200" cy="0"/>
          </a:xfrm>
          <a:prstGeom prst="line">
            <a:avLst/>
          </a:prstGeom>
          <a:noFill/>
          <a:ln w="381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85" name="Line 49"/>
          <p:cNvSpPr>
            <a:spLocks noChangeShapeType="1"/>
          </p:cNvSpPr>
          <p:nvPr/>
        </p:nvSpPr>
        <p:spPr bwMode="auto">
          <a:xfrm>
            <a:off x="6777038" y="5634881"/>
            <a:ext cx="0" cy="457200"/>
          </a:xfrm>
          <a:prstGeom prst="line">
            <a:avLst/>
          </a:prstGeom>
          <a:noFill/>
          <a:ln w="381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86" name="Line 50"/>
          <p:cNvSpPr>
            <a:spLocks noChangeShapeType="1"/>
          </p:cNvSpPr>
          <p:nvPr/>
        </p:nvSpPr>
        <p:spPr bwMode="auto">
          <a:xfrm flipV="1">
            <a:off x="1900238" y="2663081"/>
            <a:ext cx="0" cy="304800"/>
          </a:xfrm>
          <a:prstGeom prst="line">
            <a:avLst/>
          </a:prstGeom>
          <a:noFill/>
          <a:ln w="38100">
            <a:solidFill>
              <a:srgbClr val="FF0000"/>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87" name="Line 51"/>
          <p:cNvSpPr>
            <a:spLocks noChangeShapeType="1"/>
          </p:cNvSpPr>
          <p:nvPr/>
        </p:nvSpPr>
        <p:spPr bwMode="auto">
          <a:xfrm>
            <a:off x="1900238" y="2663081"/>
            <a:ext cx="45720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88" name="Line 52"/>
          <p:cNvSpPr>
            <a:spLocks noChangeShapeType="1"/>
          </p:cNvSpPr>
          <p:nvPr/>
        </p:nvSpPr>
        <p:spPr bwMode="auto">
          <a:xfrm flipH="1">
            <a:off x="1138238" y="3272681"/>
            <a:ext cx="167640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89" name="Line 53"/>
          <p:cNvSpPr>
            <a:spLocks noChangeShapeType="1"/>
          </p:cNvSpPr>
          <p:nvPr/>
        </p:nvSpPr>
        <p:spPr bwMode="auto">
          <a:xfrm>
            <a:off x="376238" y="3348881"/>
            <a:ext cx="15240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90" name="Line 54"/>
          <p:cNvSpPr>
            <a:spLocks noChangeShapeType="1"/>
          </p:cNvSpPr>
          <p:nvPr/>
        </p:nvSpPr>
        <p:spPr bwMode="auto">
          <a:xfrm flipV="1">
            <a:off x="528638" y="3044081"/>
            <a:ext cx="0" cy="30480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91" name="Line 55"/>
          <p:cNvSpPr>
            <a:spLocks noChangeShapeType="1"/>
          </p:cNvSpPr>
          <p:nvPr/>
        </p:nvSpPr>
        <p:spPr bwMode="auto">
          <a:xfrm>
            <a:off x="528638" y="3044081"/>
            <a:ext cx="22860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92" name="Line 56"/>
          <p:cNvSpPr>
            <a:spLocks noChangeShapeType="1"/>
          </p:cNvSpPr>
          <p:nvPr/>
        </p:nvSpPr>
        <p:spPr bwMode="auto">
          <a:xfrm>
            <a:off x="757238" y="3044081"/>
            <a:ext cx="0" cy="30480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93" name="Line 57"/>
          <p:cNvSpPr>
            <a:spLocks noChangeShapeType="1"/>
          </p:cNvSpPr>
          <p:nvPr/>
        </p:nvSpPr>
        <p:spPr bwMode="auto">
          <a:xfrm>
            <a:off x="757238" y="3348881"/>
            <a:ext cx="22860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94" name="Line 58"/>
          <p:cNvSpPr>
            <a:spLocks noChangeShapeType="1"/>
          </p:cNvSpPr>
          <p:nvPr/>
        </p:nvSpPr>
        <p:spPr bwMode="auto">
          <a:xfrm>
            <a:off x="2814638" y="3882281"/>
            <a:ext cx="0" cy="9144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95" name="Line 59"/>
          <p:cNvSpPr>
            <a:spLocks noChangeShapeType="1"/>
          </p:cNvSpPr>
          <p:nvPr/>
        </p:nvSpPr>
        <p:spPr bwMode="auto">
          <a:xfrm flipH="1" flipV="1">
            <a:off x="1903413" y="3874343"/>
            <a:ext cx="911225" cy="793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96" name="Text Box 60"/>
          <p:cNvSpPr txBox="1">
            <a:spLocks noChangeArrowheads="1"/>
          </p:cNvSpPr>
          <p:nvPr/>
        </p:nvSpPr>
        <p:spPr bwMode="auto">
          <a:xfrm>
            <a:off x="2263775" y="3945781"/>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latin typeface="Arial Narrow" panose="020B0606020202030204" pitchFamily="34" charset="0"/>
              </a:rPr>
              <a:t>1</a:t>
            </a:r>
          </a:p>
        </p:txBody>
      </p:sp>
      <p:sp>
        <p:nvSpPr>
          <p:cNvPr id="116797" name="Line 61"/>
          <p:cNvSpPr>
            <a:spLocks noChangeShapeType="1"/>
          </p:cNvSpPr>
          <p:nvPr/>
        </p:nvSpPr>
        <p:spPr bwMode="auto">
          <a:xfrm flipV="1">
            <a:off x="1903413" y="3009156"/>
            <a:ext cx="0" cy="8651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98" name="Text Box 62"/>
          <p:cNvSpPr txBox="1">
            <a:spLocks noChangeArrowheads="1"/>
          </p:cNvSpPr>
          <p:nvPr/>
        </p:nvSpPr>
        <p:spPr bwMode="auto">
          <a:xfrm>
            <a:off x="995824" y="333375"/>
            <a:ext cx="75612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smtClean="0">
                <a:solidFill>
                  <a:srgbClr val="FF3300"/>
                </a:solidFill>
                <a:latin typeface="Arial" panose="020B0604020202020204" pitchFamily="34" charset="0"/>
              </a:rPr>
              <a:t>线性</a:t>
            </a:r>
            <a:r>
              <a:rPr lang="zh-CN" altLang="en-US" sz="2800" dirty="0">
                <a:solidFill>
                  <a:srgbClr val="FF3300"/>
                </a:solidFill>
                <a:latin typeface="Arial" panose="020B0604020202020204" pitchFamily="34" charset="0"/>
              </a:rPr>
              <a:t>反馈移位寄存器（</a:t>
            </a:r>
            <a:r>
              <a:rPr lang="en-US" altLang="zh-CN" sz="2800" dirty="0">
                <a:solidFill>
                  <a:srgbClr val="FF3300"/>
                </a:solidFill>
                <a:latin typeface="Arial" panose="020B0604020202020204" pitchFamily="34" charset="0"/>
              </a:rPr>
              <a:t>LFSR)</a:t>
            </a:r>
            <a:r>
              <a:rPr lang="zh-CN" altLang="en-US" sz="2800" dirty="0">
                <a:solidFill>
                  <a:srgbClr val="FF3300"/>
                </a:solidFill>
                <a:latin typeface="Arial" panose="020B0604020202020204" pitchFamily="34" charset="0"/>
              </a:rPr>
              <a:t>计数器的应用：</a:t>
            </a:r>
          </a:p>
        </p:txBody>
      </p:sp>
      <p:sp>
        <p:nvSpPr>
          <p:cNvPr id="2" name="日期占位符 1"/>
          <p:cNvSpPr>
            <a:spLocks noGrp="1"/>
          </p:cNvSpPr>
          <p:nvPr>
            <p:ph type="dt" sz="half" idx="10"/>
          </p:nvPr>
        </p:nvSpPr>
        <p:spPr/>
        <p:txBody>
          <a:bodyPr/>
          <a:lstStyle/>
          <a:p>
            <a:pPr>
              <a:defRPr/>
            </a:pPr>
            <a:fld id="{085BDCC7-158C-43E0-946A-66FDC165191A}"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43</a:t>
            </a:fld>
            <a:endParaRPr lang="en-US" altLang="zh-CN"/>
          </a:p>
        </p:txBody>
      </p:sp>
    </p:spTree>
    <p:extLst>
      <p:ext uri="{BB962C8B-B14F-4D97-AF65-F5344CB8AC3E}">
        <p14:creationId xmlns:p14="http://schemas.microsoft.com/office/powerpoint/2010/main" val="42017572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p:cNvSpPr txBox="1">
            <a:spLocks noChangeArrowheads="1"/>
          </p:cNvSpPr>
          <p:nvPr/>
        </p:nvSpPr>
        <p:spPr bwMode="auto">
          <a:xfrm>
            <a:off x="3276600" y="1243608"/>
            <a:ext cx="2286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latin typeface="Arial Narrow" panose="020B0606020202030204" pitchFamily="34" charset="0"/>
              </a:rPr>
              <a:t>Q3Q2Q1Q0</a:t>
            </a:r>
          </a:p>
        </p:txBody>
      </p:sp>
      <p:grpSp>
        <p:nvGrpSpPr>
          <p:cNvPr id="117763" name="Group 3"/>
          <p:cNvGrpSpPr>
            <a:grpSpLocks/>
          </p:cNvGrpSpPr>
          <p:nvPr/>
        </p:nvGrpSpPr>
        <p:grpSpPr bwMode="auto">
          <a:xfrm>
            <a:off x="307975" y="1963738"/>
            <a:ext cx="8610600" cy="2743200"/>
            <a:chOff x="144" y="1440"/>
            <a:chExt cx="5424" cy="1728"/>
          </a:xfrm>
        </p:grpSpPr>
        <p:sp>
          <p:nvSpPr>
            <p:cNvPr id="117764" name="Oval 4"/>
            <p:cNvSpPr>
              <a:spLocks noChangeArrowheads="1"/>
            </p:cNvSpPr>
            <p:nvPr/>
          </p:nvSpPr>
          <p:spPr bwMode="auto">
            <a:xfrm>
              <a:off x="144" y="1440"/>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1111</a:t>
              </a:r>
            </a:p>
          </p:txBody>
        </p:sp>
        <p:grpSp>
          <p:nvGrpSpPr>
            <p:cNvPr id="117765" name="Group 5"/>
            <p:cNvGrpSpPr>
              <a:grpSpLocks/>
            </p:cNvGrpSpPr>
            <p:nvPr/>
          </p:nvGrpSpPr>
          <p:grpSpPr bwMode="auto">
            <a:xfrm>
              <a:off x="672" y="1452"/>
              <a:ext cx="816" cy="384"/>
              <a:chOff x="1536" y="2448"/>
              <a:chExt cx="816" cy="384"/>
            </a:xfrm>
          </p:grpSpPr>
          <p:sp>
            <p:nvSpPr>
              <p:cNvPr id="117766" name="Oval 6"/>
              <p:cNvSpPr>
                <a:spLocks noChangeArrowheads="1"/>
              </p:cNvSpPr>
              <p:nvPr/>
            </p:nvSpPr>
            <p:spPr bwMode="auto">
              <a:xfrm>
                <a:off x="1824" y="2448"/>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1110</a:t>
                </a:r>
              </a:p>
            </p:txBody>
          </p:sp>
          <p:sp>
            <p:nvSpPr>
              <p:cNvPr id="117767" name="Line 7"/>
              <p:cNvSpPr>
                <a:spLocks noChangeShapeType="1"/>
              </p:cNvSpPr>
              <p:nvPr/>
            </p:nvSpPr>
            <p:spPr bwMode="auto">
              <a:xfrm>
                <a:off x="1536" y="2640"/>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7768" name="Group 8"/>
            <p:cNvGrpSpPr>
              <a:grpSpLocks/>
            </p:cNvGrpSpPr>
            <p:nvPr/>
          </p:nvGrpSpPr>
          <p:grpSpPr bwMode="auto">
            <a:xfrm>
              <a:off x="1488" y="1440"/>
              <a:ext cx="816" cy="384"/>
              <a:chOff x="1536" y="2448"/>
              <a:chExt cx="816" cy="384"/>
            </a:xfrm>
          </p:grpSpPr>
          <p:sp>
            <p:nvSpPr>
              <p:cNvPr id="117769" name="Oval 9"/>
              <p:cNvSpPr>
                <a:spLocks noChangeArrowheads="1"/>
              </p:cNvSpPr>
              <p:nvPr/>
            </p:nvSpPr>
            <p:spPr bwMode="auto">
              <a:xfrm>
                <a:off x="1824" y="2448"/>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1101</a:t>
                </a:r>
              </a:p>
            </p:txBody>
          </p:sp>
          <p:sp>
            <p:nvSpPr>
              <p:cNvPr id="117770" name="Line 10"/>
              <p:cNvSpPr>
                <a:spLocks noChangeShapeType="1"/>
              </p:cNvSpPr>
              <p:nvPr/>
            </p:nvSpPr>
            <p:spPr bwMode="auto">
              <a:xfrm>
                <a:off x="1536" y="2640"/>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7771" name="Group 11"/>
            <p:cNvGrpSpPr>
              <a:grpSpLocks/>
            </p:cNvGrpSpPr>
            <p:nvPr/>
          </p:nvGrpSpPr>
          <p:grpSpPr bwMode="auto">
            <a:xfrm>
              <a:off x="2304" y="1440"/>
              <a:ext cx="816" cy="384"/>
              <a:chOff x="1536" y="2448"/>
              <a:chExt cx="816" cy="384"/>
            </a:xfrm>
          </p:grpSpPr>
          <p:sp>
            <p:nvSpPr>
              <p:cNvPr id="117772" name="Oval 12"/>
              <p:cNvSpPr>
                <a:spLocks noChangeArrowheads="1"/>
              </p:cNvSpPr>
              <p:nvPr/>
            </p:nvSpPr>
            <p:spPr bwMode="auto">
              <a:xfrm>
                <a:off x="1824" y="2448"/>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1010</a:t>
                </a:r>
              </a:p>
            </p:txBody>
          </p:sp>
          <p:sp>
            <p:nvSpPr>
              <p:cNvPr id="117773" name="Line 13"/>
              <p:cNvSpPr>
                <a:spLocks noChangeShapeType="1"/>
              </p:cNvSpPr>
              <p:nvPr/>
            </p:nvSpPr>
            <p:spPr bwMode="auto">
              <a:xfrm>
                <a:off x="1536" y="2640"/>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7774" name="Group 14"/>
            <p:cNvGrpSpPr>
              <a:grpSpLocks/>
            </p:cNvGrpSpPr>
            <p:nvPr/>
          </p:nvGrpSpPr>
          <p:grpSpPr bwMode="auto">
            <a:xfrm>
              <a:off x="5040" y="1872"/>
              <a:ext cx="528" cy="624"/>
              <a:chOff x="3888" y="2784"/>
              <a:chExt cx="528" cy="624"/>
            </a:xfrm>
          </p:grpSpPr>
          <p:sp>
            <p:nvSpPr>
              <p:cNvPr id="117775" name="Oval 15"/>
              <p:cNvSpPr>
                <a:spLocks noChangeArrowheads="1"/>
              </p:cNvSpPr>
              <p:nvPr/>
            </p:nvSpPr>
            <p:spPr bwMode="auto">
              <a:xfrm>
                <a:off x="3888" y="3024"/>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1100</a:t>
                </a:r>
              </a:p>
            </p:txBody>
          </p:sp>
          <p:sp>
            <p:nvSpPr>
              <p:cNvPr id="117776" name="Line 16"/>
              <p:cNvSpPr>
                <a:spLocks noChangeShapeType="1"/>
              </p:cNvSpPr>
              <p:nvPr/>
            </p:nvSpPr>
            <p:spPr bwMode="auto">
              <a:xfrm>
                <a:off x="4176" y="2784"/>
                <a:ext cx="0" cy="24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7777" name="Group 17"/>
            <p:cNvGrpSpPr>
              <a:grpSpLocks/>
            </p:cNvGrpSpPr>
            <p:nvPr/>
          </p:nvGrpSpPr>
          <p:grpSpPr bwMode="auto">
            <a:xfrm>
              <a:off x="1776" y="2064"/>
              <a:ext cx="816" cy="384"/>
              <a:chOff x="3072" y="3024"/>
              <a:chExt cx="816" cy="384"/>
            </a:xfrm>
          </p:grpSpPr>
          <p:sp>
            <p:nvSpPr>
              <p:cNvPr id="117778" name="Oval 18"/>
              <p:cNvSpPr>
                <a:spLocks noChangeArrowheads="1"/>
              </p:cNvSpPr>
              <p:nvPr/>
            </p:nvSpPr>
            <p:spPr bwMode="auto">
              <a:xfrm>
                <a:off x="3072" y="3024"/>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1000</a:t>
                </a:r>
              </a:p>
            </p:txBody>
          </p:sp>
          <p:sp>
            <p:nvSpPr>
              <p:cNvPr id="117779" name="Line 19"/>
              <p:cNvSpPr>
                <a:spLocks noChangeShapeType="1"/>
              </p:cNvSpPr>
              <p:nvPr/>
            </p:nvSpPr>
            <p:spPr bwMode="auto">
              <a:xfrm flipH="1">
                <a:off x="3600" y="3216"/>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7780" name="Group 20"/>
            <p:cNvGrpSpPr>
              <a:grpSpLocks/>
            </p:cNvGrpSpPr>
            <p:nvPr/>
          </p:nvGrpSpPr>
          <p:grpSpPr bwMode="auto">
            <a:xfrm>
              <a:off x="960" y="2064"/>
              <a:ext cx="816" cy="384"/>
              <a:chOff x="3072" y="3024"/>
              <a:chExt cx="816" cy="384"/>
            </a:xfrm>
          </p:grpSpPr>
          <p:sp>
            <p:nvSpPr>
              <p:cNvPr id="117781" name="Oval 21"/>
              <p:cNvSpPr>
                <a:spLocks noChangeArrowheads="1"/>
              </p:cNvSpPr>
              <p:nvPr/>
            </p:nvSpPr>
            <p:spPr bwMode="auto">
              <a:xfrm>
                <a:off x="3072" y="3024"/>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0001</a:t>
                </a:r>
              </a:p>
            </p:txBody>
          </p:sp>
          <p:sp>
            <p:nvSpPr>
              <p:cNvPr id="117782" name="Line 22"/>
              <p:cNvSpPr>
                <a:spLocks noChangeShapeType="1"/>
              </p:cNvSpPr>
              <p:nvPr/>
            </p:nvSpPr>
            <p:spPr bwMode="auto">
              <a:xfrm flipH="1">
                <a:off x="3600" y="3216"/>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17783" name="Oval 23"/>
            <p:cNvSpPr>
              <a:spLocks noChangeArrowheads="1"/>
            </p:cNvSpPr>
            <p:nvPr/>
          </p:nvSpPr>
          <p:spPr bwMode="auto">
            <a:xfrm>
              <a:off x="624" y="2784"/>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0011</a:t>
              </a:r>
            </a:p>
          </p:txBody>
        </p:sp>
        <p:sp>
          <p:nvSpPr>
            <p:cNvPr id="117784" name="Line 24"/>
            <p:cNvSpPr>
              <a:spLocks noChangeShapeType="1"/>
            </p:cNvSpPr>
            <p:nvPr/>
          </p:nvSpPr>
          <p:spPr bwMode="auto">
            <a:xfrm flipH="1">
              <a:off x="1056" y="2448"/>
              <a:ext cx="288" cy="384"/>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7785" name="Line 25"/>
            <p:cNvSpPr>
              <a:spLocks noChangeShapeType="1"/>
            </p:cNvSpPr>
            <p:nvPr/>
          </p:nvSpPr>
          <p:spPr bwMode="auto">
            <a:xfrm flipV="1">
              <a:off x="384" y="1824"/>
              <a:ext cx="0" cy="24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17786" name="Group 26"/>
            <p:cNvGrpSpPr>
              <a:grpSpLocks/>
            </p:cNvGrpSpPr>
            <p:nvPr/>
          </p:nvGrpSpPr>
          <p:grpSpPr bwMode="auto">
            <a:xfrm>
              <a:off x="3120" y="1440"/>
              <a:ext cx="816" cy="384"/>
              <a:chOff x="1536" y="2448"/>
              <a:chExt cx="816" cy="384"/>
            </a:xfrm>
          </p:grpSpPr>
          <p:sp>
            <p:nvSpPr>
              <p:cNvPr id="117787" name="Oval 27"/>
              <p:cNvSpPr>
                <a:spLocks noChangeArrowheads="1"/>
              </p:cNvSpPr>
              <p:nvPr/>
            </p:nvSpPr>
            <p:spPr bwMode="auto">
              <a:xfrm>
                <a:off x="1824" y="2448"/>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0101</a:t>
                </a:r>
              </a:p>
            </p:txBody>
          </p:sp>
          <p:sp>
            <p:nvSpPr>
              <p:cNvPr id="117788" name="Line 28"/>
              <p:cNvSpPr>
                <a:spLocks noChangeShapeType="1"/>
              </p:cNvSpPr>
              <p:nvPr/>
            </p:nvSpPr>
            <p:spPr bwMode="auto">
              <a:xfrm>
                <a:off x="1536" y="2640"/>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7789" name="Group 29"/>
            <p:cNvGrpSpPr>
              <a:grpSpLocks/>
            </p:cNvGrpSpPr>
            <p:nvPr/>
          </p:nvGrpSpPr>
          <p:grpSpPr bwMode="auto">
            <a:xfrm>
              <a:off x="3936" y="1440"/>
              <a:ext cx="816" cy="384"/>
              <a:chOff x="1536" y="2448"/>
              <a:chExt cx="816" cy="384"/>
            </a:xfrm>
          </p:grpSpPr>
          <p:sp>
            <p:nvSpPr>
              <p:cNvPr id="117790" name="Oval 30"/>
              <p:cNvSpPr>
                <a:spLocks noChangeArrowheads="1"/>
              </p:cNvSpPr>
              <p:nvPr/>
            </p:nvSpPr>
            <p:spPr bwMode="auto">
              <a:xfrm>
                <a:off x="1824" y="2448"/>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1011</a:t>
                </a:r>
              </a:p>
            </p:txBody>
          </p:sp>
          <p:sp>
            <p:nvSpPr>
              <p:cNvPr id="117791" name="Line 31"/>
              <p:cNvSpPr>
                <a:spLocks noChangeShapeType="1"/>
              </p:cNvSpPr>
              <p:nvPr/>
            </p:nvSpPr>
            <p:spPr bwMode="auto">
              <a:xfrm>
                <a:off x="1536" y="2640"/>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7792" name="Group 32"/>
            <p:cNvGrpSpPr>
              <a:grpSpLocks/>
            </p:cNvGrpSpPr>
            <p:nvPr/>
          </p:nvGrpSpPr>
          <p:grpSpPr bwMode="auto">
            <a:xfrm>
              <a:off x="4752" y="1440"/>
              <a:ext cx="816" cy="384"/>
              <a:chOff x="1536" y="2448"/>
              <a:chExt cx="816" cy="384"/>
            </a:xfrm>
          </p:grpSpPr>
          <p:sp>
            <p:nvSpPr>
              <p:cNvPr id="117793" name="Oval 33"/>
              <p:cNvSpPr>
                <a:spLocks noChangeArrowheads="1"/>
              </p:cNvSpPr>
              <p:nvPr/>
            </p:nvSpPr>
            <p:spPr bwMode="auto">
              <a:xfrm>
                <a:off x="1824" y="2448"/>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0110</a:t>
                </a:r>
              </a:p>
            </p:txBody>
          </p:sp>
          <p:sp>
            <p:nvSpPr>
              <p:cNvPr id="117794" name="Line 34"/>
              <p:cNvSpPr>
                <a:spLocks noChangeShapeType="1"/>
              </p:cNvSpPr>
              <p:nvPr/>
            </p:nvSpPr>
            <p:spPr bwMode="auto">
              <a:xfrm>
                <a:off x="1536" y="2640"/>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7795" name="Group 35"/>
            <p:cNvGrpSpPr>
              <a:grpSpLocks/>
            </p:cNvGrpSpPr>
            <p:nvPr/>
          </p:nvGrpSpPr>
          <p:grpSpPr bwMode="auto">
            <a:xfrm>
              <a:off x="4224" y="2112"/>
              <a:ext cx="816" cy="384"/>
              <a:chOff x="3072" y="3024"/>
              <a:chExt cx="816" cy="384"/>
            </a:xfrm>
          </p:grpSpPr>
          <p:sp>
            <p:nvSpPr>
              <p:cNvPr id="117796" name="Oval 36"/>
              <p:cNvSpPr>
                <a:spLocks noChangeArrowheads="1"/>
              </p:cNvSpPr>
              <p:nvPr/>
            </p:nvSpPr>
            <p:spPr bwMode="auto">
              <a:xfrm>
                <a:off x="3072" y="3024"/>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1001</a:t>
                </a:r>
              </a:p>
            </p:txBody>
          </p:sp>
          <p:sp>
            <p:nvSpPr>
              <p:cNvPr id="117797" name="Line 37"/>
              <p:cNvSpPr>
                <a:spLocks noChangeShapeType="1"/>
              </p:cNvSpPr>
              <p:nvPr/>
            </p:nvSpPr>
            <p:spPr bwMode="auto">
              <a:xfrm flipH="1">
                <a:off x="3600" y="3216"/>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7798" name="Group 38"/>
            <p:cNvGrpSpPr>
              <a:grpSpLocks/>
            </p:cNvGrpSpPr>
            <p:nvPr/>
          </p:nvGrpSpPr>
          <p:grpSpPr bwMode="auto">
            <a:xfrm>
              <a:off x="3408" y="2112"/>
              <a:ext cx="816" cy="384"/>
              <a:chOff x="3072" y="3024"/>
              <a:chExt cx="816" cy="384"/>
            </a:xfrm>
          </p:grpSpPr>
          <p:sp>
            <p:nvSpPr>
              <p:cNvPr id="117799" name="Oval 39"/>
              <p:cNvSpPr>
                <a:spLocks noChangeArrowheads="1"/>
              </p:cNvSpPr>
              <p:nvPr/>
            </p:nvSpPr>
            <p:spPr bwMode="auto">
              <a:xfrm>
                <a:off x="3072" y="3024"/>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0010</a:t>
                </a:r>
              </a:p>
            </p:txBody>
          </p:sp>
          <p:sp>
            <p:nvSpPr>
              <p:cNvPr id="117800" name="Line 40"/>
              <p:cNvSpPr>
                <a:spLocks noChangeShapeType="1"/>
              </p:cNvSpPr>
              <p:nvPr/>
            </p:nvSpPr>
            <p:spPr bwMode="auto">
              <a:xfrm flipH="1">
                <a:off x="3600" y="3216"/>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7801" name="Group 41"/>
            <p:cNvGrpSpPr>
              <a:grpSpLocks/>
            </p:cNvGrpSpPr>
            <p:nvPr/>
          </p:nvGrpSpPr>
          <p:grpSpPr bwMode="auto">
            <a:xfrm>
              <a:off x="2592" y="2112"/>
              <a:ext cx="816" cy="384"/>
              <a:chOff x="3072" y="3024"/>
              <a:chExt cx="816" cy="384"/>
            </a:xfrm>
          </p:grpSpPr>
          <p:sp>
            <p:nvSpPr>
              <p:cNvPr id="117802" name="Oval 42"/>
              <p:cNvSpPr>
                <a:spLocks noChangeArrowheads="1"/>
              </p:cNvSpPr>
              <p:nvPr/>
            </p:nvSpPr>
            <p:spPr bwMode="auto">
              <a:xfrm>
                <a:off x="3072" y="3024"/>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0100</a:t>
                </a:r>
              </a:p>
            </p:txBody>
          </p:sp>
          <p:sp>
            <p:nvSpPr>
              <p:cNvPr id="117803" name="Line 43"/>
              <p:cNvSpPr>
                <a:spLocks noChangeShapeType="1"/>
              </p:cNvSpPr>
              <p:nvPr/>
            </p:nvSpPr>
            <p:spPr bwMode="auto">
              <a:xfrm flipH="1">
                <a:off x="3600" y="3216"/>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17804" name="Oval 44"/>
            <p:cNvSpPr>
              <a:spLocks noChangeArrowheads="1"/>
            </p:cNvSpPr>
            <p:nvPr/>
          </p:nvSpPr>
          <p:spPr bwMode="auto">
            <a:xfrm>
              <a:off x="144" y="2112"/>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0111</a:t>
              </a:r>
            </a:p>
          </p:txBody>
        </p:sp>
        <p:sp>
          <p:nvSpPr>
            <p:cNvPr id="117805" name="Line 45"/>
            <p:cNvSpPr>
              <a:spLocks noChangeShapeType="1"/>
            </p:cNvSpPr>
            <p:nvPr/>
          </p:nvSpPr>
          <p:spPr bwMode="auto">
            <a:xfrm flipH="1" flipV="1">
              <a:off x="480" y="2496"/>
              <a:ext cx="288" cy="336"/>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17806" name="Text Box 46"/>
          <p:cNvSpPr txBox="1">
            <a:spLocks noChangeArrowheads="1"/>
          </p:cNvSpPr>
          <p:nvPr/>
        </p:nvSpPr>
        <p:spPr bwMode="auto">
          <a:xfrm>
            <a:off x="1298575" y="1235671"/>
            <a:ext cx="1447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dirty="0">
                <a:latin typeface="Arial Narrow" panose="020B0606020202030204" pitchFamily="34" charset="0"/>
              </a:rPr>
              <a:t>状态图：</a:t>
            </a:r>
          </a:p>
        </p:txBody>
      </p:sp>
      <p:sp>
        <p:nvSpPr>
          <p:cNvPr id="117807" name="Text Box 47"/>
          <p:cNvSpPr txBox="1">
            <a:spLocks noChangeArrowheads="1"/>
          </p:cNvSpPr>
          <p:nvPr/>
        </p:nvSpPr>
        <p:spPr bwMode="auto">
          <a:xfrm>
            <a:off x="993775" y="5316538"/>
            <a:ext cx="6629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solidFill>
                  <a:srgbClr val="0000FF"/>
                </a:solidFill>
                <a:latin typeface="Arial Narrow" panose="020B0606020202030204" pitchFamily="34" charset="0"/>
              </a:rPr>
              <a:t>Q3 </a:t>
            </a:r>
            <a:r>
              <a:rPr kumimoji="1" lang="zh-CN" altLang="en-US" sz="2400" dirty="0">
                <a:solidFill>
                  <a:srgbClr val="0000FF"/>
                </a:solidFill>
                <a:latin typeface="Arial Narrow" panose="020B0606020202030204" pitchFamily="34" charset="0"/>
              </a:rPr>
              <a:t>输出序列：</a:t>
            </a:r>
            <a:r>
              <a:rPr kumimoji="1" lang="en-US" altLang="zh-CN" sz="2400" dirty="0">
                <a:solidFill>
                  <a:srgbClr val="0000FF"/>
                </a:solidFill>
                <a:latin typeface="Arial Narrow" panose="020B0606020202030204" pitchFamily="34" charset="0"/>
              </a:rPr>
              <a:t>111101011001000 </a:t>
            </a:r>
            <a:r>
              <a:rPr kumimoji="1" lang="zh-CN" altLang="en-US" sz="2400" dirty="0">
                <a:solidFill>
                  <a:srgbClr val="0000FF"/>
                </a:solidFill>
                <a:latin typeface="Arial Narrow" panose="020B0606020202030204" pitchFamily="34" charset="0"/>
              </a:rPr>
              <a:t>，长度为</a:t>
            </a:r>
            <a:r>
              <a:rPr kumimoji="1" lang="en-US" altLang="zh-CN" sz="2400" dirty="0">
                <a:solidFill>
                  <a:srgbClr val="0000FF"/>
                </a:solidFill>
                <a:latin typeface="Arial Narrow" panose="020B0606020202030204" pitchFamily="34" charset="0"/>
              </a:rPr>
              <a:t>15</a:t>
            </a:r>
            <a:r>
              <a:rPr kumimoji="1" lang="zh-CN" altLang="en-US" sz="2400" dirty="0">
                <a:solidFill>
                  <a:srgbClr val="0000FF"/>
                </a:solidFill>
                <a:latin typeface="Arial Narrow" panose="020B0606020202030204" pitchFamily="34" charset="0"/>
              </a:rPr>
              <a:t>。</a:t>
            </a:r>
          </a:p>
        </p:txBody>
      </p:sp>
      <p:sp>
        <p:nvSpPr>
          <p:cNvPr id="48" name="Text Box 62"/>
          <p:cNvSpPr txBox="1">
            <a:spLocks noChangeArrowheads="1"/>
          </p:cNvSpPr>
          <p:nvPr/>
        </p:nvSpPr>
        <p:spPr bwMode="auto">
          <a:xfrm>
            <a:off x="995824" y="333375"/>
            <a:ext cx="75612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smtClean="0">
                <a:solidFill>
                  <a:srgbClr val="FF3300"/>
                </a:solidFill>
                <a:latin typeface="Arial" panose="020B0604020202020204" pitchFamily="34" charset="0"/>
              </a:rPr>
              <a:t>线性</a:t>
            </a:r>
            <a:r>
              <a:rPr lang="zh-CN" altLang="en-US" sz="2800" dirty="0">
                <a:solidFill>
                  <a:srgbClr val="FF3300"/>
                </a:solidFill>
                <a:latin typeface="Arial" panose="020B0604020202020204" pitchFamily="34" charset="0"/>
              </a:rPr>
              <a:t>反馈移位寄存器（</a:t>
            </a:r>
            <a:r>
              <a:rPr lang="en-US" altLang="zh-CN" sz="2800" dirty="0">
                <a:solidFill>
                  <a:srgbClr val="FF3300"/>
                </a:solidFill>
                <a:latin typeface="Arial" panose="020B0604020202020204" pitchFamily="34" charset="0"/>
              </a:rPr>
              <a:t>LFSR)</a:t>
            </a:r>
            <a:r>
              <a:rPr lang="zh-CN" altLang="en-US" sz="2800" dirty="0">
                <a:solidFill>
                  <a:srgbClr val="FF3300"/>
                </a:solidFill>
                <a:latin typeface="Arial" panose="020B0604020202020204" pitchFamily="34" charset="0"/>
              </a:rPr>
              <a:t>计数器的应用：</a:t>
            </a:r>
          </a:p>
        </p:txBody>
      </p:sp>
      <p:sp>
        <p:nvSpPr>
          <p:cNvPr id="2" name="日期占位符 1"/>
          <p:cNvSpPr>
            <a:spLocks noGrp="1"/>
          </p:cNvSpPr>
          <p:nvPr>
            <p:ph type="dt" sz="half" idx="10"/>
          </p:nvPr>
        </p:nvSpPr>
        <p:spPr/>
        <p:txBody>
          <a:bodyPr/>
          <a:lstStyle/>
          <a:p>
            <a:pPr>
              <a:defRPr/>
            </a:pPr>
            <a:fld id="{F3FA3E5C-9904-4407-AE68-405E859DA1DC}"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44</a:t>
            </a:fld>
            <a:endParaRPr lang="en-US" altLang="zh-CN"/>
          </a:p>
        </p:txBody>
      </p:sp>
    </p:spTree>
    <p:extLst>
      <p:ext uri="{BB962C8B-B14F-4D97-AF65-F5344CB8AC3E}">
        <p14:creationId xmlns:p14="http://schemas.microsoft.com/office/powerpoint/2010/main" val="39123155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zh-CN" altLang="en-US"/>
              <a:t>移位寄存器实现序列检测功能</a:t>
            </a:r>
          </a:p>
        </p:txBody>
      </p:sp>
      <p:sp>
        <p:nvSpPr>
          <p:cNvPr id="230403" name="Text Box 3"/>
          <p:cNvSpPr txBox="1">
            <a:spLocks noChangeArrowheads="1"/>
          </p:cNvSpPr>
          <p:nvPr/>
        </p:nvSpPr>
        <p:spPr bwMode="auto">
          <a:xfrm>
            <a:off x="347065" y="1204183"/>
            <a:ext cx="40302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latin typeface="+mn-ea"/>
                <a:ea typeface="+mn-ea"/>
              </a:rPr>
              <a:t>设计一个110串行序列检测电路，</a:t>
            </a:r>
          </a:p>
        </p:txBody>
      </p:sp>
      <p:sp>
        <p:nvSpPr>
          <p:cNvPr id="230404" name="Text Box 4"/>
          <p:cNvSpPr txBox="1">
            <a:spLocks noChangeArrowheads="1"/>
          </p:cNvSpPr>
          <p:nvPr/>
        </p:nvSpPr>
        <p:spPr bwMode="auto">
          <a:xfrm>
            <a:off x="1295400" y="1752600"/>
            <a:ext cx="29690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chemeClr val="hlink"/>
                </a:solidFill>
                <a:ea typeface="黑体" pitchFamily="2" charset="-122"/>
              </a:rPr>
              <a:t>利用移位寄存器实现</a:t>
            </a:r>
          </a:p>
        </p:txBody>
      </p:sp>
      <p:grpSp>
        <p:nvGrpSpPr>
          <p:cNvPr id="230405" name="Group 5"/>
          <p:cNvGrpSpPr>
            <a:grpSpLocks/>
          </p:cNvGrpSpPr>
          <p:nvPr/>
        </p:nvGrpSpPr>
        <p:grpSpPr bwMode="auto">
          <a:xfrm>
            <a:off x="2667000" y="2282825"/>
            <a:ext cx="2057400" cy="3660775"/>
            <a:chOff x="288" y="1486"/>
            <a:chExt cx="1296" cy="2306"/>
          </a:xfrm>
        </p:grpSpPr>
        <p:sp>
          <p:nvSpPr>
            <p:cNvPr id="230406" name="Rectangle 6"/>
            <p:cNvSpPr>
              <a:spLocks noChangeArrowheads="1"/>
            </p:cNvSpPr>
            <p:nvPr/>
          </p:nvSpPr>
          <p:spPr bwMode="auto">
            <a:xfrm>
              <a:off x="528" y="1776"/>
              <a:ext cx="816" cy="201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lstStyle/>
            <a:p>
              <a:pPr>
                <a:lnSpc>
                  <a:spcPct val="110000"/>
                </a:lnSpc>
              </a:pPr>
              <a:r>
                <a:rPr lang="en-US" altLang="zh-CN" sz="2000" b="1" dirty="0"/>
                <a:t>  CLK</a:t>
              </a:r>
            </a:p>
            <a:p>
              <a:r>
                <a:rPr lang="en-US" altLang="zh-CN" sz="2000" b="1" dirty="0"/>
                <a:t>CLR</a:t>
              </a:r>
            </a:p>
            <a:p>
              <a:r>
                <a:rPr lang="en-US" altLang="zh-CN" sz="2000" b="1" dirty="0"/>
                <a:t>S1</a:t>
              </a:r>
            </a:p>
            <a:p>
              <a:r>
                <a:rPr lang="en-US" altLang="zh-CN" sz="2000" b="1" dirty="0"/>
                <a:t>S0</a:t>
              </a:r>
            </a:p>
            <a:p>
              <a:r>
                <a:rPr lang="en-US" altLang="zh-CN" sz="2000" b="1" dirty="0"/>
                <a:t>LIN</a:t>
              </a:r>
            </a:p>
            <a:p>
              <a:r>
                <a:rPr lang="en-US" altLang="zh-CN" sz="2000" b="1" dirty="0"/>
                <a:t>D      </a:t>
              </a:r>
              <a:r>
                <a:rPr lang="en-US" altLang="zh-CN" sz="2000" b="1" dirty="0" smtClean="0"/>
                <a:t> </a:t>
              </a:r>
              <a:r>
                <a:rPr lang="en-US" altLang="zh-CN" sz="2000" b="1" baseline="-25000" dirty="0" smtClean="0"/>
                <a:t>   </a:t>
              </a:r>
              <a:r>
                <a:rPr lang="en-US" altLang="zh-CN" sz="2000" b="1" dirty="0"/>
                <a:t>QD</a:t>
              </a:r>
            </a:p>
            <a:p>
              <a:r>
                <a:rPr lang="en-US" altLang="zh-CN" sz="2000" b="1" dirty="0"/>
                <a:t>C     </a:t>
              </a:r>
              <a:r>
                <a:rPr lang="en-US" altLang="zh-CN" sz="2000" b="1" dirty="0" smtClean="0"/>
                <a:t>    </a:t>
              </a:r>
              <a:r>
                <a:rPr lang="en-US" altLang="zh-CN" sz="2000" b="1" dirty="0"/>
                <a:t>QC</a:t>
              </a:r>
            </a:p>
            <a:p>
              <a:r>
                <a:rPr lang="en-US" altLang="zh-CN" sz="2000" b="1" dirty="0"/>
                <a:t>B       </a:t>
              </a:r>
              <a:r>
                <a:rPr lang="en-US" altLang="zh-CN" sz="2000" b="1" dirty="0" smtClean="0"/>
                <a:t>  </a:t>
              </a:r>
              <a:r>
                <a:rPr lang="en-US" altLang="zh-CN" sz="2000" b="1" dirty="0"/>
                <a:t>QB</a:t>
              </a:r>
            </a:p>
            <a:p>
              <a:r>
                <a:rPr lang="en-US" altLang="zh-CN" sz="2000" b="1" dirty="0"/>
                <a:t>A      </a:t>
              </a:r>
              <a:r>
                <a:rPr lang="en-US" altLang="zh-CN" sz="2000" b="1" dirty="0" smtClean="0"/>
                <a:t>   </a:t>
              </a:r>
              <a:r>
                <a:rPr lang="en-US" altLang="zh-CN" sz="2000" b="1" dirty="0"/>
                <a:t>QA</a:t>
              </a:r>
            </a:p>
            <a:p>
              <a:r>
                <a:rPr lang="en-US" altLang="zh-CN" sz="2000" b="1" dirty="0"/>
                <a:t>RIN</a:t>
              </a:r>
            </a:p>
          </p:txBody>
        </p:sp>
        <p:sp>
          <p:nvSpPr>
            <p:cNvPr id="230407" name="Oval 7"/>
            <p:cNvSpPr>
              <a:spLocks noChangeArrowheads="1"/>
            </p:cNvSpPr>
            <p:nvPr/>
          </p:nvSpPr>
          <p:spPr bwMode="auto">
            <a:xfrm>
              <a:off x="432"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30408" name="Group 8"/>
            <p:cNvGrpSpPr>
              <a:grpSpLocks/>
            </p:cNvGrpSpPr>
            <p:nvPr/>
          </p:nvGrpSpPr>
          <p:grpSpPr bwMode="auto">
            <a:xfrm>
              <a:off x="528" y="1872"/>
              <a:ext cx="96" cy="96"/>
              <a:chOff x="2880" y="2064"/>
              <a:chExt cx="96" cy="192"/>
            </a:xfrm>
          </p:grpSpPr>
          <p:sp>
            <p:nvSpPr>
              <p:cNvPr id="230409" name="Line 9"/>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10" name="Line 10"/>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30411" name="Line 11"/>
            <p:cNvSpPr>
              <a:spLocks noChangeShapeType="1"/>
            </p:cNvSpPr>
            <p:nvPr/>
          </p:nvSpPr>
          <p:spPr bwMode="auto">
            <a:xfrm>
              <a:off x="28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12" name="Line 12"/>
            <p:cNvSpPr>
              <a:spLocks noChangeShapeType="1"/>
            </p:cNvSpPr>
            <p:nvPr/>
          </p:nvSpPr>
          <p:spPr bwMode="auto">
            <a:xfrm>
              <a:off x="288" y="249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13" name="Line 13"/>
            <p:cNvSpPr>
              <a:spLocks noChangeShapeType="1"/>
            </p:cNvSpPr>
            <p:nvPr/>
          </p:nvSpPr>
          <p:spPr bwMode="auto">
            <a:xfrm>
              <a:off x="288" y="23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14" name="Line 14"/>
            <p:cNvSpPr>
              <a:spLocks noChangeShapeType="1"/>
            </p:cNvSpPr>
            <p:nvPr/>
          </p:nvSpPr>
          <p:spPr bwMode="auto">
            <a:xfrm>
              <a:off x="288" y="192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15" name="Line 15"/>
            <p:cNvSpPr>
              <a:spLocks noChangeShapeType="1"/>
            </p:cNvSpPr>
            <p:nvPr/>
          </p:nvSpPr>
          <p:spPr bwMode="auto">
            <a:xfrm>
              <a:off x="288" y="288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16" name="Line 16"/>
            <p:cNvSpPr>
              <a:spLocks noChangeShapeType="1"/>
            </p:cNvSpPr>
            <p:nvPr/>
          </p:nvSpPr>
          <p:spPr bwMode="auto">
            <a:xfrm>
              <a:off x="288" y="307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17" name="Line 17"/>
            <p:cNvSpPr>
              <a:spLocks noChangeShapeType="1"/>
            </p:cNvSpPr>
            <p:nvPr/>
          </p:nvSpPr>
          <p:spPr bwMode="auto">
            <a:xfrm>
              <a:off x="288" y="326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18" name="Line 18"/>
            <p:cNvSpPr>
              <a:spLocks noChangeShapeType="1"/>
            </p:cNvSpPr>
            <p:nvPr/>
          </p:nvSpPr>
          <p:spPr bwMode="auto">
            <a:xfrm>
              <a:off x="288" y="34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19" name="Text Box 19"/>
            <p:cNvSpPr txBox="1">
              <a:spLocks noChangeArrowheads="1"/>
            </p:cNvSpPr>
            <p:nvPr/>
          </p:nvSpPr>
          <p:spPr bwMode="auto">
            <a:xfrm>
              <a:off x="624" y="1486"/>
              <a:ext cx="6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t>74</a:t>
              </a:r>
              <a:r>
                <a:rPr lang="en-US" altLang="zh-CN" b="1"/>
                <a:t>x194</a:t>
              </a:r>
            </a:p>
          </p:txBody>
        </p:sp>
        <p:sp>
          <p:nvSpPr>
            <p:cNvPr id="230420" name="Line 20"/>
            <p:cNvSpPr>
              <a:spLocks noChangeShapeType="1"/>
            </p:cNvSpPr>
            <p:nvPr/>
          </p:nvSpPr>
          <p:spPr bwMode="auto">
            <a:xfrm>
              <a:off x="288" y="36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21" name="Line 21"/>
            <p:cNvSpPr>
              <a:spLocks noChangeShapeType="1"/>
            </p:cNvSpPr>
            <p:nvPr/>
          </p:nvSpPr>
          <p:spPr bwMode="auto">
            <a:xfrm>
              <a:off x="1344" y="288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22" name="Line 22"/>
            <p:cNvSpPr>
              <a:spLocks noChangeShapeType="1"/>
            </p:cNvSpPr>
            <p:nvPr/>
          </p:nvSpPr>
          <p:spPr bwMode="auto">
            <a:xfrm>
              <a:off x="1344" y="307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23" name="Line 23"/>
            <p:cNvSpPr>
              <a:spLocks noChangeShapeType="1"/>
            </p:cNvSpPr>
            <p:nvPr/>
          </p:nvSpPr>
          <p:spPr bwMode="auto">
            <a:xfrm>
              <a:off x="1344" y="326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24" name="Line 24"/>
            <p:cNvSpPr>
              <a:spLocks noChangeShapeType="1"/>
            </p:cNvSpPr>
            <p:nvPr/>
          </p:nvSpPr>
          <p:spPr bwMode="auto">
            <a:xfrm>
              <a:off x="1344" y="34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25" name="Line 25"/>
            <p:cNvSpPr>
              <a:spLocks noChangeShapeType="1"/>
            </p:cNvSpPr>
            <p:nvPr/>
          </p:nvSpPr>
          <p:spPr bwMode="auto">
            <a:xfrm>
              <a:off x="288" y="268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30426" name="Group 26"/>
          <p:cNvGrpSpPr>
            <a:grpSpLocks/>
          </p:cNvGrpSpPr>
          <p:nvPr/>
        </p:nvGrpSpPr>
        <p:grpSpPr bwMode="auto">
          <a:xfrm>
            <a:off x="942975" y="3398838"/>
            <a:ext cx="2105025" cy="396875"/>
            <a:chOff x="576" y="2141"/>
            <a:chExt cx="1326" cy="250"/>
          </a:xfrm>
        </p:grpSpPr>
        <p:sp>
          <p:nvSpPr>
            <p:cNvPr id="230427" name="Line 27"/>
            <p:cNvSpPr>
              <a:spLocks noChangeShapeType="1"/>
            </p:cNvSpPr>
            <p:nvPr/>
          </p:nvSpPr>
          <p:spPr bwMode="auto">
            <a:xfrm>
              <a:off x="1470" y="2256"/>
              <a:ext cx="432" cy="0"/>
            </a:xfrm>
            <a:prstGeom prst="line">
              <a:avLst/>
            </a:prstGeom>
            <a:noFill/>
            <a:ln w="38100">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28" name="Rectangle 28"/>
            <p:cNvSpPr>
              <a:spLocks noChangeArrowheads="1"/>
            </p:cNvSpPr>
            <p:nvPr/>
          </p:nvSpPr>
          <p:spPr bwMode="auto">
            <a:xfrm>
              <a:off x="1230" y="2208"/>
              <a:ext cx="240" cy="96"/>
            </a:xfrm>
            <a:prstGeom prst="rect">
              <a:avLst/>
            </a:prstGeom>
            <a:noFill/>
            <a:ln w="38100">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0429" name="Line 29"/>
            <p:cNvSpPr>
              <a:spLocks noChangeShapeType="1"/>
            </p:cNvSpPr>
            <p:nvPr/>
          </p:nvSpPr>
          <p:spPr bwMode="auto">
            <a:xfrm flipV="1">
              <a:off x="1038" y="2160"/>
              <a:ext cx="0" cy="192"/>
            </a:xfrm>
            <a:prstGeom prst="line">
              <a:avLst/>
            </a:prstGeom>
            <a:noFill/>
            <a:ln w="38100">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30" name="Line 30"/>
            <p:cNvSpPr>
              <a:spLocks noChangeShapeType="1"/>
            </p:cNvSpPr>
            <p:nvPr/>
          </p:nvSpPr>
          <p:spPr bwMode="auto">
            <a:xfrm>
              <a:off x="1038" y="2256"/>
              <a:ext cx="192" cy="0"/>
            </a:xfrm>
            <a:prstGeom prst="line">
              <a:avLst/>
            </a:prstGeom>
            <a:noFill/>
            <a:ln w="38100">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31" name="Text Box 31"/>
            <p:cNvSpPr txBox="1">
              <a:spLocks noChangeArrowheads="1"/>
            </p:cNvSpPr>
            <p:nvPr/>
          </p:nvSpPr>
          <p:spPr bwMode="auto">
            <a:xfrm>
              <a:off x="576" y="2141"/>
              <a:ext cx="457" cy="25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70C0"/>
                  </a:solidFill>
                  <a:latin typeface="Tahoma" pitchFamily="34" charset="0"/>
                </a:rPr>
                <a:t>+5</a:t>
              </a:r>
              <a:r>
                <a:rPr lang="en-US" altLang="zh-CN" sz="2000" b="1" dirty="0">
                  <a:solidFill>
                    <a:srgbClr val="0070C0"/>
                  </a:solidFill>
                  <a:latin typeface="Tahoma" pitchFamily="34" charset="0"/>
                </a:rPr>
                <a:t>V</a:t>
              </a:r>
            </a:p>
          </p:txBody>
        </p:sp>
      </p:grpSp>
      <p:grpSp>
        <p:nvGrpSpPr>
          <p:cNvPr id="230432" name="Group 32"/>
          <p:cNvGrpSpPr>
            <a:grpSpLocks/>
          </p:cNvGrpSpPr>
          <p:nvPr/>
        </p:nvGrpSpPr>
        <p:grpSpPr bwMode="auto">
          <a:xfrm>
            <a:off x="1836738" y="3883025"/>
            <a:ext cx="1211262" cy="307975"/>
            <a:chOff x="1129" y="2446"/>
            <a:chExt cx="763" cy="194"/>
          </a:xfrm>
        </p:grpSpPr>
        <p:sp>
          <p:nvSpPr>
            <p:cNvPr id="230433" name="Line 33"/>
            <p:cNvSpPr>
              <a:spLocks noChangeShapeType="1"/>
            </p:cNvSpPr>
            <p:nvPr/>
          </p:nvSpPr>
          <p:spPr bwMode="auto">
            <a:xfrm flipV="1">
              <a:off x="1225" y="2446"/>
              <a:ext cx="667" cy="2"/>
            </a:xfrm>
            <a:prstGeom prst="line">
              <a:avLst/>
            </a:prstGeom>
            <a:noFill/>
            <a:ln w="38100">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34" name="Line 34"/>
            <p:cNvSpPr>
              <a:spLocks noChangeShapeType="1"/>
            </p:cNvSpPr>
            <p:nvPr/>
          </p:nvSpPr>
          <p:spPr bwMode="auto">
            <a:xfrm flipH="1">
              <a:off x="1225" y="2448"/>
              <a:ext cx="0" cy="94"/>
            </a:xfrm>
            <a:prstGeom prst="line">
              <a:avLst/>
            </a:prstGeom>
            <a:noFill/>
            <a:ln w="38100">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35" name="AutoShape 35"/>
            <p:cNvSpPr>
              <a:spLocks noChangeArrowheads="1"/>
            </p:cNvSpPr>
            <p:nvPr/>
          </p:nvSpPr>
          <p:spPr bwMode="auto">
            <a:xfrm flipV="1">
              <a:off x="1129" y="2544"/>
              <a:ext cx="192" cy="96"/>
            </a:xfrm>
            <a:prstGeom prst="triangle">
              <a:avLst>
                <a:gd name="adj" fmla="val 50000"/>
              </a:avLst>
            </a:prstGeom>
            <a:noFill/>
            <a:ln w="38100">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0436" name="Group 36"/>
          <p:cNvGrpSpPr>
            <a:grpSpLocks/>
          </p:cNvGrpSpPr>
          <p:nvPr/>
        </p:nvGrpSpPr>
        <p:grpSpPr bwMode="auto">
          <a:xfrm>
            <a:off x="914400" y="2743200"/>
            <a:ext cx="1836738" cy="701675"/>
            <a:chOff x="1675" y="1248"/>
            <a:chExt cx="1157" cy="442"/>
          </a:xfrm>
        </p:grpSpPr>
        <p:sp>
          <p:nvSpPr>
            <p:cNvPr id="230437" name="Text Box 37"/>
            <p:cNvSpPr txBox="1">
              <a:spLocks noChangeArrowheads="1"/>
            </p:cNvSpPr>
            <p:nvPr/>
          </p:nvSpPr>
          <p:spPr bwMode="auto">
            <a:xfrm>
              <a:off x="1840" y="1248"/>
              <a:ext cx="6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CLOCK</a:t>
              </a:r>
            </a:p>
          </p:txBody>
        </p:sp>
        <p:sp>
          <p:nvSpPr>
            <p:cNvPr id="230438" name="Line 38"/>
            <p:cNvSpPr>
              <a:spLocks noChangeShapeType="1"/>
            </p:cNvSpPr>
            <p:nvPr/>
          </p:nvSpPr>
          <p:spPr bwMode="auto">
            <a:xfrm>
              <a:off x="2448" y="1392"/>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39" name="Line 39"/>
            <p:cNvSpPr>
              <a:spLocks noChangeShapeType="1"/>
            </p:cNvSpPr>
            <p:nvPr/>
          </p:nvSpPr>
          <p:spPr bwMode="auto">
            <a:xfrm>
              <a:off x="2448" y="1584"/>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40" name="Text Box 40"/>
            <p:cNvSpPr txBox="1">
              <a:spLocks noChangeArrowheads="1"/>
            </p:cNvSpPr>
            <p:nvPr/>
          </p:nvSpPr>
          <p:spPr bwMode="auto">
            <a:xfrm>
              <a:off x="1675" y="1440"/>
              <a:ext cx="8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RESET_L</a:t>
              </a:r>
            </a:p>
          </p:txBody>
        </p:sp>
      </p:grpSp>
      <p:grpSp>
        <p:nvGrpSpPr>
          <p:cNvPr id="230441" name="Group 41"/>
          <p:cNvGrpSpPr>
            <a:grpSpLocks/>
          </p:cNvGrpSpPr>
          <p:nvPr/>
        </p:nvGrpSpPr>
        <p:grpSpPr bwMode="auto">
          <a:xfrm>
            <a:off x="1208088" y="4194175"/>
            <a:ext cx="1839912" cy="685800"/>
            <a:chOff x="713" y="2496"/>
            <a:chExt cx="1159" cy="432"/>
          </a:xfrm>
        </p:grpSpPr>
        <p:grpSp>
          <p:nvGrpSpPr>
            <p:cNvPr id="230442" name="Group 42"/>
            <p:cNvGrpSpPr>
              <a:grpSpLocks/>
            </p:cNvGrpSpPr>
            <p:nvPr/>
          </p:nvGrpSpPr>
          <p:grpSpPr bwMode="auto">
            <a:xfrm>
              <a:off x="960" y="2496"/>
              <a:ext cx="912" cy="288"/>
              <a:chOff x="960" y="2496"/>
              <a:chExt cx="912" cy="288"/>
            </a:xfrm>
          </p:grpSpPr>
          <p:sp>
            <p:nvSpPr>
              <p:cNvPr id="230443" name="Line 43"/>
              <p:cNvSpPr>
                <a:spLocks noChangeShapeType="1"/>
              </p:cNvSpPr>
              <p:nvPr/>
            </p:nvSpPr>
            <p:spPr bwMode="auto">
              <a:xfrm>
                <a:off x="960" y="2784"/>
                <a:ext cx="528"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44" name="Line 44"/>
              <p:cNvSpPr>
                <a:spLocks noChangeShapeType="1"/>
              </p:cNvSpPr>
              <p:nvPr/>
            </p:nvSpPr>
            <p:spPr bwMode="auto">
              <a:xfrm>
                <a:off x="1488" y="2496"/>
                <a:ext cx="0" cy="288"/>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45" name="Line 45"/>
              <p:cNvSpPr>
                <a:spLocks noChangeShapeType="1"/>
              </p:cNvSpPr>
              <p:nvPr/>
            </p:nvSpPr>
            <p:spPr bwMode="auto">
              <a:xfrm>
                <a:off x="1488" y="2496"/>
                <a:ext cx="384"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30446" name="Text Box 46"/>
            <p:cNvSpPr txBox="1">
              <a:spLocks noChangeArrowheads="1"/>
            </p:cNvSpPr>
            <p:nvPr/>
          </p:nvSpPr>
          <p:spPr bwMode="auto">
            <a:xfrm>
              <a:off x="713" y="2640"/>
              <a:ext cx="2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hlink"/>
                  </a:solidFill>
                  <a:latin typeface="Tahoma" pitchFamily="34" charset="0"/>
                </a:rPr>
                <a:t>A</a:t>
              </a:r>
            </a:p>
          </p:txBody>
        </p:sp>
      </p:grpSp>
      <p:grpSp>
        <p:nvGrpSpPr>
          <p:cNvPr id="230447" name="Group 47"/>
          <p:cNvGrpSpPr>
            <a:grpSpLocks/>
          </p:cNvGrpSpPr>
          <p:nvPr/>
        </p:nvGrpSpPr>
        <p:grpSpPr bwMode="auto">
          <a:xfrm>
            <a:off x="4343400" y="4305300"/>
            <a:ext cx="3429000" cy="876300"/>
            <a:chOff x="2736" y="2712"/>
            <a:chExt cx="2160" cy="552"/>
          </a:xfrm>
        </p:grpSpPr>
        <p:sp>
          <p:nvSpPr>
            <p:cNvPr id="230448" name="Line 48"/>
            <p:cNvSpPr>
              <a:spLocks noChangeShapeType="1"/>
            </p:cNvSpPr>
            <p:nvPr/>
          </p:nvSpPr>
          <p:spPr bwMode="auto">
            <a:xfrm flipV="1">
              <a:off x="2736" y="3214"/>
              <a:ext cx="1008" cy="2"/>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49" name="Line 49"/>
            <p:cNvSpPr>
              <a:spLocks noChangeShapeType="1"/>
            </p:cNvSpPr>
            <p:nvPr/>
          </p:nvSpPr>
          <p:spPr bwMode="auto">
            <a:xfrm flipV="1">
              <a:off x="2736" y="3022"/>
              <a:ext cx="1008" cy="2"/>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50" name="Line 50"/>
            <p:cNvSpPr>
              <a:spLocks noChangeShapeType="1"/>
            </p:cNvSpPr>
            <p:nvPr/>
          </p:nvSpPr>
          <p:spPr bwMode="auto">
            <a:xfrm flipV="1">
              <a:off x="2736" y="2832"/>
              <a:ext cx="384" cy="2"/>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51" name="Arc 51"/>
            <p:cNvSpPr>
              <a:spLocks/>
            </p:cNvSpPr>
            <p:nvPr/>
          </p:nvSpPr>
          <p:spPr bwMode="auto">
            <a:xfrm>
              <a:off x="4080" y="2784"/>
              <a:ext cx="240" cy="480"/>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0452" name="Line 52"/>
            <p:cNvSpPr>
              <a:spLocks noChangeShapeType="1"/>
            </p:cNvSpPr>
            <p:nvPr/>
          </p:nvSpPr>
          <p:spPr bwMode="auto">
            <a:xfrm flipH="1">
              <a:off x="3744" y="2783"/>
              <a:ext cx="336"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53" name="Line 53"/>
            <p:cNvSpPr>
              <a:spLocks noChangeShapeType="1"/>
            </p:cNvSpPr>
            <p:nvPr/>
          </p:nvSpPr>
          <p:spPr bwMode="auto">
            <a:xfrm flipH="1">
              <a:off x="3744" y="3263"/>
              <a:ext cx="336"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54" name="Line 54"/>
            <p:cNvSpPr>
              <a:spLocks noChangeShapeType="1"/>
            </p:cNvSpPr>
            <p:nvPr/>
          </p:nvSpPr>
          <p:spPr bwMode="auto">
            <a:xfrm>
              <a:off x="3744" y="2783"/>
              <a:ext cx="0" cy="48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55" name="AutoShape 55"/>
            <p:cNvSpPr>
              <a:spLocks noChangeArrowheads="1"/>
            </p:cNvSpPr>
            <p:nvPr/>
          </p:nvSpPr>
          <p:spPr bwMode="auto">
            <a:xfrm rot="5400000">
              <a:off x="3086" y="2746"/>
              <a:ext cx="240" cy="171"/>
            </a:xfrm>
            <a:prstGeom prst="triangle">
              <a:avLst>
                <a:gd name="adj" fmla="val 50000"/>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0456" name="Oval 56"/>
            <p:cNvSpPr>
              <a:spLocks noChangeArrowheads="1"/>
            </p:cNvSpPr>
            <p:nvPr/>
          </p:nvSpPr>
          <p:spPr bwMode="auto">
            <a:xfrm>
              <a:off x="3291" y="2792"/>
              <a:ext cx="69" cy="80"/>
            </a:xfrm>
            <a:prstGeom prst="ellipse">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0457" name="Line 57"/>
            <p:cNvSpPr>
              <a:spLocks noChangeShapeType="1"/>
            </p:cNvSpPr>
            <p:nvPr/>
          </p:nvSpPr>
          <p:spPr bwMode="auto">
            <a:xfrm flipV="1">
              <a:off x="3360" y="2832"/>
              <a:ext cx="384" cy="2"/>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58" name="Line 58"/>
            <p:cNvSpPr>
              <a:spLocks noChangeShapeType="1"/>
            </p:cNvSpPr>
            <p:nvPr/>
          </p:nvSpPr>
          <p:spPr bwMode="auto">
            <a:xfrm>
              <a:off x="4320" y="3024"/>
              <a:ext cx="336"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59" name="Text Box 59"/>
            <p:cNvSpPr txBox="1">
              <a:spLocks noChangeArrowheads="1"/>
            </p:cNvSpPr>
            <p:nvPr/>
          </p:nvSpPr>
          <p:spPr bwMode="auto">
            <a:xfrm>
              <a:off x="4660" y="2880"/>
              <a:ext cx="2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hlink"/>
                  </a:solidFill>
                  <a:latin typeface="Tahoma" pitchFamily="34" charset="0"/>
                </a:rPr>
                <a:t>Z</a:t>
              </a:r>
            </a:p>
          </p:txBody>
        </p:sp>
      </p:grpSp>
      <p:grpSp>
        <p:nvGrpSpPr>
          <p:cNvPr id="230460" name="Group 60"/>
          <p:cNvGrpSpPr>
            <a:grpSpLocks/>
          </p:cNvGrpSpPr>
          <p:nvPr/>
        </p:nvGrpSpPr>
        <p:grpSpPr bwMode="auto">
          <a:xfrm>
            <a:off x="1206500" y="4343400"/>
            <a:ext cx="6565900" cy="2057400"/>
            <a:chOff x="760" y="2976"/>
            <a:chExt cx="4136" cy="1296"/>
          </a:xfrm>
        </p:grpSpPr>
        <p:sp>
          <p:nvSpPr>
            <p:cNvPr id="230461" name="Text Box 61"/>
            <p:cNvSpPr txBox="1">
              <a:spLocks noChangeArrowheads="1"/>
            </p:cNvSpPr>
            <p:nvPr/>
          </p:nvSpPr>
          <p:spPr bwMode="auto">
            <a:xfrm>
              <a:off x="760" y="3984"/>
              <a:ext cx="2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accent2"/>
                  </a:solidFill>
                  <a:latin typeface="Tahoma" pitchFamily="34" charset="0"/>
                </a:rPr>
                <a:t>B</a:t>
              </a:r>
            </a:p>
          </p:txBody>
        </p:sp>
        <p:grpSp>
          <p:nvGrpSpPr>
            <p:cNvPr id="230462" name="Group 62"/>
            <p:cNvGrpSpPr>
              <a:grpSpLocks/>
            </p:cNvGrpSpPr>
            <p:nvPr/>
          </p:nvGrpSpPr>
          <p:grpSpPr bwMode="auto">
            <a:xfrm>
              <a:off x="3744" y="2976"/>
              <a:ext cx="1152" cy="816"/>
              <a:chOff x="3696" y="2832"/>
              <a:chExt cx="1152" cy="816"/>
            </a:xfrm>
          </p:grpSpPr>
          <p:sp>
            <p:nvSpPr>
              <p:cNvPr id="230463" name="Rectangle 63"/>
              <p:cNvSpPr>
                <a:spLocks noChangeArrowheads="1"/>
              </p:cNvSpPr>
              <p:nvPr/>
            </p:nvSpPr>
            <p:spPr bwMode="auto">
              <a:xfrm>
                <a:off x="3696" y="2832"/>
                <a:ext cx="1152" cy="81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30464" name="Group 64"/>
              <p:cNvGrpSpPr>
                <a:grpSpLocks/>
              </p:cNvGrpSpPr>
              <p:nvPr/>
            </p:nvGrpSpPr>
            <p:grpSpPr bwMode="auto">
              <a:xfrm>
                <a:off x="3696" y="2975"/>
                <a:ext cx="576" cy="481"/>
                <a:chOff x="4032" y="1919"/>
                <a:chExt cx="576" cy="481"/>
              </a:xfrm>
            </p:grpSpPr>
            <p:sp>
              <p:nvSpPr>
                <p:cNvPr id="230465" name="Arc 65"/>
                <p:cNvSpPr>
                  <a:spLocks/>
                </p:cNvSpPr>
                <p:nvPr/>
              </p:nvSpPr>
              <p:spPr bwMode="auto">
                <a:xfrm>
                  <a:off x="4368" y="1920"/>
                  <a:ext cx="240" cy="480"/>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0466" name="Line 66"/>
                <p:cNvSpPr>
                  <a:spLocks noChangeShapeType="1"/>
                </p:cNvSpPr>
                <p:nvPr/>
              </p:nvSpPr>
              <p:spPr bwMode="auto">
                <a:xfrm flipH="1">
                  <a:off x="4032" y="1919"/>
                  <a:ext cx="336"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67" name="Line 67"/>
                <p:cNvSpPr>
                  <a:spLocks noChangeShapeType="1"/>
                </p:cNvSpPr>
                <p:nvPr/>
              </p:nvSpPr>
              <p:spPr bwMode="auto">
                <a:xfrm flipH="1">
                  <a:off x="4032" y="2399"/>
                  <a:ext cx="336"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68" name="Line 68"/>
                <p:cNvSpPr>
                  <a:spLocks noChangeShapeType="1"/>
                </p:cNvSpPr>
                <p:nvPr/>
              </p:nvSpPr>
              <p:spPr bwMode="auto">
                <a:xfrm>
                  <a:off x="4032" y="1919"/>
                  <a:ext cx="0" cy="48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30469" name="Line 69"/>
              <p:cNvSpPr>
                <a:spLocks noChangeShapeType="1"/>
              </p:cNvSpPr>
              <p:nvPr/>
            </p:nvSpPr>
            <p:spPr bwMode="auto">
              <a:xfrm>
                <a:off x="4272" y="3216"/>
                <a:ext cx="336"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70" name="Text Box 70"/>
              <p:cNvSpPr txBox="1">
                <a:spLocks noChangeArrowheads="1"/>
              </p:cNvSpPr>
              <p:nvPr/>
            </p:nvSpPr>
            <p:spPr bwMode="auto">
              <a:xfrm>
                <a:off x="4612" y="3072"/>
                <a:ext cx="2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hlink"/>
                    </a:solidFill>
                    <a:latin typeface="Tahoma" pitchFamily="34" charset="0"/>
                  </a:rPr>
                  <a:t>Z</a:t>
                </a:r>
              </a:p>
            </p:txBody>
          </p:sp>
          <p:sp>
            <p:nvSpPr>
              <p:cNvPr id="230471" name="Line 71"/>
              <p:cNvSpPr>
                <a:spLocks noChangeShapeType="1"/>
              </p:cNvSpPr>
              <p:nvPr/>
            </p:nvSpPr>
            <p:spPr bwMode="auto">
              <a:xfrm>
                <a:off x="3696" y="2832"/>
                <a:ext cx="0" cy="768"/>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30472" name="Line 72"/>
            <p:cNvSpPr>
              <a:spLocks noChangeShapeType="1"/>
            </p:cNvSpPr>
            <p:nvPr/>
          </p:nvSpPr>
          <p:spPr bwMode="auto">
            <a:xfrm flipV="1">
              <a:off x="1008" y="4128"/>
              <a:ext cx="2352"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73" name="Line 73"/>
            <p:cNvSpPr>
              <a:spLocks noChangeShapeType="1"/>
            </p:cNvSpPr>
            <p:nvPr/>
          </p:nvSpPr>
          <p:spPr bwMode="auto">
            <a:xfrm>
              <a:off x="3360" y="3648"/>
              <a:ext cx="384"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74" name="Line 74"/>
            <p:cNvSpPr>
              <a:spLocks noChangeShapeType="1"/>
            </p:cNvSpPr>
            <p:nvPr/>
          </p:nvSpPr>
          <p:spPr bwMode="auto">
            <a:xfrm>
              <a:off x="3360" y="3648"/>
              <a:ext cx="0" cy="48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30475" name="Text Box 75"/>
          <p:cNvSpPr txBox="1">
            <a:spLocks noChangeArrowheads="1"/>
          </p:cNvSpPr>
          <p:nvPr/>
        </p:nvSpPr>
        <p:spPr bwMode="auto">
          <a:xfrm>
            <a:off x="5524500" y="1144588"/>
            <a:ext cx="20409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latin typeface="+mn-ea"/>
                <a:ea typeface="+mn-ea"/>
              </a:rPr>
              <a:t>当电路检测到</a:t>
            </a:r>
          </a:p>
        </p:txBody>
      </p:sp>
      <p:sp>
        <p:nvSpPr>
          <p:cNvPr id="230476" name="Text Box 76"/>
          <p:cNvSpPr txBox="1">
            <a:spLocks noChangeArrowheads="1"/>
          </p:cNvSpPr>
          <p:nvPr/>
        </p:nvSpPr>
        <p:spPr bwMode="auto">
          <a:xfrm>
            <a:off x="4868863" y="1625600"/>
            <a:ext cx="3602037"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zh-CN" altLang="en-US" b="1">
                <a:latin typeface="Tahoma" pitchFamily="34" charset="0"/>
                <a:ea typeface="黑体" pitchFamily="2" charset="-122"/>
              </a:rPr>
              <a:t>输入</a:t>
            </a:r>
            <a:r>
              <a:rPr lang="en-US" altLang="zh-CN" b="1">
                <a:latin typeface="Tahoma" pitchFamily="34" charset="0"/>
                <a:ea typeface="黑体" pitchFamily="2" charset="-122"/>
              </a:rPr>
              <a:t>A </a:t>
            </a:r>
            <a:r>
              <a:rPr lang="zh-CN" altLang="en-US" b="1">
                <a:latin typeface="Tahoma" pitchFamily="34" charset="0"/>
                <a:ea typeface="黑体" pitchFamily="2" charset="-122"/>
              </a:rPr>
              <a:t>连续出现110 时，</a:t>
            </a:r>
          </a:p>
          <a:p>
            <a:pPr>
              <a:lnSpc>
                <a:spcPct val="130000"/>
              </a:lnSpc>
            </a:pPr>
            <a:r>
              <a:rPr lang="zh-CN" altLang="en-US" b="1">
                <a:latin typeface="Tahoma" pitchFamily="34" charset="0"/>
                <a:ea typeface="黑体" pitchFamily="2" charset="-122"/>
              </a:rPr>
              <a:t>输出</a:t>
            </a:r>
            <a:r>
              <a:rPr lang="en-US" altLang="zh-CN" b="1">
                <a:latin typeface="Tahoma" pitchFamily="34" charset="0"/>
                <a:ea typeface="黑体" pitchFamily="2" charset="-122"/>
              </a:rPr>
              <a:t>Z</a:t>
            </a:r>
            <a:r>
              <a:rPr lang="zh-CN" altLang="en-US" b="1">
                <a:latin typeface="Tahoma" pitchFamily="34" charset="0"/>
                <a:ea typeface="黑体" pitchFamily="2" charset="-122"/>
              </a:rPr>
              <a:t>为1</a:t>
            </a:r>
            <a:endParaRPr lang="zh-CN" altLang="en-US"/>
          </a:p>
        </p:txBody>
      </p:sp>
      <p:sp>
        <p:nvSpPr>
          <p:cNvPr id="230477" name="Text Box 77"/>
          <p:cNvSpPr txBox="1">
            <a:spLocks noChangeArrowheads="1"/>
          </p:cNvSpPr>
          <p:nvPr/>
        </p:nvSpPr>
        <p:spPr bwMode="auto">
          <a:xfrm>
            <a:off x="4876800" y="1625600"/>
            <a:ext cx="3594254" cy="153272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zh-CN" altLang="en-US" sz="2400" b="1" dirty="0">
                <a:solidFill>
                  <a:schemeClr val="accent2"/>
                </a:solidFill>
                <a:latin typeface="+mn-ea"/>
                <a:ea typeface="+mn-ea"/>
              </a:rPr>
              <a:t>输入</a:t>
            </a:r>
            <a:r>
              <a:rPr lang="en-US" altLang="zh-CN" sz="2400" b="1" dirty="0">
                <a:solidFill>
                  <a:schemeClr val="accent2"/>
                </a:solidFill>
                <a:latin typeface="+mn-ea"/>
                <a:ea typeface="+mn-ea"/>
              </a:rPr>
              <a:t>A </a:t>
            </a:r>
            <a:r>
              <a:rPr lang="zh-CN" altLang="en-US" sz="2400" b="1" dirty="0">
                <a:solidFill>
                  <a:schemeClr val="accent2"/>
                </a:solidFill>
                <a:latin typeface="+mn-ea"/>
                <a:ea typeface="+mn-ea"/>
              </a:rPr>
              <a:t>连续出现110，   </a:t>
            </a:r>
          </a:p>
          <a:p>
            <a:pPr>
              <a:lnSpc>
                <a:spcPct val="130000"/>
              </a:lnSpc>
            </a:pPr>
            <a:r>
              <a:rPr lang="zh-CN" altLang="en-US" sz="2400" b="1" dirty="0">
                <a:solidFill>
                  <a:schemeClr val="accent2"/>
                </a:solidFill>
                <a:latin typeface="+mn-ea"/>
                <a:ea typeface="+mn-ea"/>
              </a:rPr>
              <a:t>且输入</a:t>
            </a:r>
            <a:r>
              <a:rPr lang="en-US" altLang="zh-CN" sz="2400" b="1" dirty="0">
                <a:solidFill>
                  <a:schemeClr val="accent2"/>
                </a:solidFill>
                <a:latin typeface="+mn-ea"/>
                <a:ea typeface="+mn-ea"/>
              </a:rPr>
              <a:t>B</a:t>
            </a:r>
            <a:r>
              <a:rPr lang="zh-CN" altLang="en-US" sz="2400" b="1" dirty="0">
                <a:solidFill>
                  <a:schemeClr val="accent2"/>
                </a:solidFill>
                <a:latin typeface="+mn-ea"/>
                <a:ea typeface="+mn-ea"/>
              </a:rPr>
              <a:t>为1 时，</a:t>
            </a:r>
          </a:p>
          <a:p>
            <a:pPr>
              <a:lnSpc>
                <a:spcPct val="130000"/>
              </a:lnSpc>
            </a:pPr>
            <a:r>
              <a:rPr lang="zh-CN" altLang="en-US" sz="2400" b="1" dirty="0">
                <a:latin typeface="+mn-ea"/>
                <a:ea typeface="+mn-ea"/>
              </a:rPr>
              <a:t>输出</a:t>
            </a:r>
            <a:r>
              <a:rPr lang="en-US" altLang="zh-CN" sz="2400" b="1" dirty="0">
                <a:latin typeface="+mn-ea"/>
                <a:ea typeface="+mn-ea"/>
              </a:rPr>
              <a:t>Z</a:t>
            </a:r>
            <a:r>
              <a:rPr lang="zh-CN" altLang="en-US" sz="2400" b="1" dirty="0">
                <a:latin typeface="+mn-ea"/>
                <a:ea typeface="+mn-ea"/>
              </a:rPr>
              <a:t>为1。</a:t>
            </a:r>
          </a:p>
        </p:txBody>
      </p:sp>
      <p:sp>
        <p:nvSpPr>
          <p:cNvPr id="2" name="日期占位符 1"/>
          <p:cNvSpPr>
            <a:spLocks noGrp="1"/>
          </p:cNvSpPr>
          <p:nvPr>
            <p:ph type="dt" sz="half" idx="10"/>
          </p:nvPr>
        </p:nvSpPr>
        <p:spPr/>
        <p:txBody>
          <a:bodyPr/>
          <a:lstStyle/>
          <a:p>
            <a:pPr>
              <a:defRPr/>
            </a:pPr>
            <a:fld id="{2B6EA67D-DD38-4CE7-AE7E-45351E306475}"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45</a:t>
            </a:fld>
            <a:endParaRPr lang="en-US" altLang="zh-CN"/>
          </a:p>
        </p:txBody>
      </p:sp>
    </p:spTree>
    <p:extLst>
      <p:ext uri="{BB962C8B-B14F-4D97-AF65-F5344CB8AC3E}">
        <p14:creationId xmlns:p14="http://schemas.microsoft.com/office/powerpoint/2010/main" val="2241304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0475"/>
                                        </p:tgtEl>
                                        <p:attrNameLst>
                                          <p:attrName>style.visibility</p:attrName>
                                        </p:attrNameLst>
                                      </p:cBhvr>
                                      <p:to>
                                        <p:strVal val="visible"/>
                                      </p:to>
                                    </p:set>
                                    <p:animEffect transition="in" filter="blinds(horizontal)">
                                      <p:cBhvr>
                                        <p:cTn id="7" dur="500"/>
                                        <p:tgtEl>
                                          <p:spTgt spid="230475"/>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30476"/>
                                        </p:tgtEl>
                                        <p:attrNameLst>
                                          <p:attrName>style.visibility</p:attrName>
                                        </p:attrNameLst>
                                      </p:cBhvr>
                                      <p:to>
                                        <p:strVal val="visible"/>
                                      </p:to>
                                    </p:set>
                                    <p:animEffect transition="in" filter="blinds(horizontal)">
                                      <p:cBhvr>
                                        <p:cTn id="11" dur="500"/>
                                        <p:tgtEl>
                                          <p:spTgt spid="23047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30404"/>
                                        </p:tgtEl>
                                        <p:attrNameLst>
                                          <p:attrName>style.visibility</p:attrName>
                                        </p:attrNameLst>
                                      </p:cBhvr>
                                      <p:to>
                                        <p:strVal val="visible"/>
                                      </p:to>
                                    </p:set>
                                    <p:animEffect transition="in" filter="blinds(horizontal)">
                                      <p:cBhvr>
                                        <p:cTn id="16" dur="500"/>
                                        <p:tgtEl>
                                          <p:spTgt spid="23040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30405"/>
                                        </p:tgtEl>
                                        <p:attrNameLst>
                                          <p:attrName>style.visibility</p:attrName>
                                        </p:attrNameLst>
                                      </p:cBhvr>
                                      <p:to>
                                        <p:strVal val="visible"/>
                                      </p:to>
                                    </p:set>
                                    <p:animEffect transition="in" filter="blinds(horizontal)">
                                      <p:cBhvr>
                                        <p:cTn id="21" dur="500"/>
                                        <p:tgtEl>
                                          <p:spTgt spid="23040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30436"/>
                                        </p:tgtEl>
                                        <p:attrNameLst>
                                          <p:attrName>style.visibility</p:attrName>
                                        </p:attrNameLst>
                                      </p:cBhvr>
                                      <p:to>
                                        <p:strVal val="visible"/>
                                      </p:to>
                                    </p:set>
                                    <p:animEffect transition="in" filter="wipe(left)">
                                      <p:cBhvr>
                                        <p:cTn id="26" dur="500"/>
                                        <p:tgtEl>
                                          <p:spTgt spid="23043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230426"/>
                                        </p:tgtEl>
                                        <p:attrNameLst>
                                          <p:attrName>style.visibility</p:attrName>
                                        </p:attrNameLst>
                                      </p:cBhvr>
                                      <p:to>
                                        <p:strVal val="visible"/>
                                      </p:to>
                                    </p:set>
                                    <p:animEffect transition="in" filter="wipe(left)">
                                      <p:cBhvr>
                                        <p:cTn id="31" dur="500"/>
                                        <p:tgtEl>
                                          <p:spTgt spid="230426"/>
                                        </p:tgtEl>
                                      </p:cBhvr>
                                    </p:animEffect>
                                  </p:childTnLst>
                                </p:cTn>
                              </p:par>
                            </p:childTnLst>
                          </p:cTn>
                        </p:par>
                        <p:par>
                          <p:cTn id="32" fill="hold" nodeType="afterGroup">
                            <p:stCondLst>
                              <p:cond delay="500"/>
                            </p:stCondLst>
                            <p:childTnLst>
                              <p:par>
                                <p:cTn id="33" presetID="22" presetClass="entr" presetSubtype="8" fill="hold" nodeType="afterEffect">
                                  <p:stCondLst>
                                    <p:cond delay="0"/>
                                  </p:stCondLst>
                                  <p:childTnLst>
                                    <p:set>
                                      <p:cBhvr>
                                        <p:cTn id="34" dur="1" fill="hold">
                                          <p:stCondLst>
                                            <p:cond delay="0"/>
                                          </p:stCondLst>
                                        </p:cTn>
                                        <p:tgtEl>
                                          <p:spTgt spid="230432"/>
                                        </p:tgtEl>
                                        <p:attrNameLst>
                                          <p:attrName>style.visibility</p:attrName>
                                        </p:attrNameLst>
                                      </p:cBhvr>
                                      <p:to>
                                        <p:strVal val="visible"/>
                                      </p:to>
                                    </p:set>
                                    <p:animEffect transition="in" filter="wipe(left)">
                                      <p:cBhvr>
                                        <p:cTn id="35" dur="500"/>
                                        <p:tgtEl>
                                          <p:spTgt spid="23043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230441"/>
                                        </p:tgtEl>
                                        <p:attrNameLst>
                                          <p:attrName>style.visibility</p:attrName>
                                        </p:attrNameLst>
                                      </p:cBhvr>
                                      <p:to>
                                        <p:strVal val="visible"/>
                                      </p:to>
                                    </p:set>
                                    <p:animEffect transition="in" filter="wipe(left)">
                                      <p:cBhvr>
                                        <p:cTn id="40" dur="500"/>
                                        <p:tgtEl>
                                          <p:spTgt spid="23044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230447"/>
                                        </p:tgtEl>
                                        <p:attrNameLst>
                                          <p:attrName>style.visibility</p:attrName>
                                        </p:attrNameLst>
                                      </p:cBhvr>
                                      <p:to>
                                        <p:strVal val="visible"/>
                                      </p:to>
                                    </p:set>
                                    <p:animEffect transition="in" filter="wipe(left)">
                                      <p:cBhvr>
                                        <p:cTn id="45" dur="500"/>
                                        <p:tgtEl>
                                          <p:spTgt spid="23044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30477">
                                            <p:bg/>
                                          </p:spTgt>
                                        </p:tgtEl>
                                        <p:attrNameLst>
                                          <p:attrName>style.visibility</p:attrName>
                                        </p:attrNameLst>
                                      </p:cBhvr>
                                      <p:to>
                                        <p:strVal val="visible"/>
                                      </p:to>
                                    </p:set>
                                    <p:animEffect transition="in" filter="blinds(horizontal)">
                                      <p:cBhvr>
                                        <p:cTn id="50" dur="500"/>
                                        <p:tgtEl>
                                          <p:spTgt spid="230477">
                                            <p:bg/>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30477">
                                            <p:txEl>
                                              <p:pRg st="0" end="0"/>
                                            </p:txEl>
                                          </p:spTgt>
                                        </p:tgtEl>
                                        <p:attrNameLst>
                                          <p:attrName>style.visibility</p:attrName>
                                        </p:attrNameLst>
                                      </p:cBhvr>
                                      <p:to>
                                        <p:strVal val="visible"/>
                                      </p:to>
                                    </p:set>
                                    <p:animEffect transition="in" filter="blinds(horizontal)">
                                      <p:cBhvr>
                                        <p:cTn id="55" dur="500"/>
                                        <p:tgtEl>
                                          <p:spTgt spid="230477">
                                            <p:txEl>
                                              <p:pRg st="0" end="0"/>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230477">
                                            <p:txEl>
                                              <p:pRg st="1" end="1"/>
                                            </p:txEl>
                                          </p:spTgt>
                                        </p:tgtEl>
                                        <p:attrNameLst>
                                          <p:attrName>style.visibility</p:attrName>
                                        </p:attrNameLst>
                                      </p:cBhvr>
                                      <p:to>
                                        <p:strVal val="visible"/>
                                      </p:to>
                                    </p:set>
                                    <p:animEffect transition="in" filter="blinds(horizontal)">
                                      <p:cBhvr>
                                        <p:cTn id="60" dur="500"/>
                                        <p:tgtEl>
                                          <p:spTgt spid="230477">
                                            <p:txEl>
                                              <p:pRg st="1" end="1"/>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230477">
                                            <p:txEl>
                                              <p:pRg st="2" end="2"/>
                                            </p:txEl>
                                          </p:spTgt>
                                        </p:tgtEl>
                                        <p:attrNameLst>
                                          <p:attrName>style.visibility</p:attrName>
                                        </p:attrNameLst>
                                      </p:cBhvr>
                                      <p:to>
                                        <p:strVal val="visible"/>
                                      </p:to>
                                    </p:set>
                                    <p:animEffect transition="in" filter="blinds(horizontal)">
                                      <p:cBhvr>
                                        <p:cTn id="65" dur="500"/>
                                        <p:tgtEl>
                                          <p:spTgt spid="230477">
                                            <p:txEl>
                                              <p:pRg st="2" end="2"/>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230460"/>
                                        </p:tgtEl>
                                        <p:attrNameLst>
                                          <p:attrName>style.visibility</p:attrName>
                                        </p:attrNameLst>
                                      </p:cBhvr>
                                      <p:to>
                                        <p:strVal val="visible"/>
                                      </p:to>
                                    </p:set>
                                    <p:animEffect transition="in" filter="wipe(left)">
                                      <p:cBhvr>
                                        <p:cTn id="70" dur="500"/>
                                        <p:tgtEl>
                                          <p:spTgt spid="230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4" grpId="0" autoUpdateAnimBg="0"/>
      <p:bldP spid="230475" grpId="0" autoUpdateAnimBg="0"/>
      <p:bldP spid="230476" grpId="0" autoUpdateAnimBg="0"/>
      <p:bldP spid="230477" grpId="0" build="p"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944563" y="188913"/>
            <a:ext cx="7910512" cy="762000"/>
          </a:xfrm>
          <a:noFill/>
          <a:ln/>
        </p:spPr>
        <p:txBody>
          <a:bodyPr anchor="b"/>
          <a:lstStyle/>
          <a:p>
            <a:r>
              <a:rPr lang="zh-CN" altLang="en-US" sz="3200" b="1" dirty="0" smtClean="0">
                <a:solidFill>
                  <a:srgbClr val="FF0000"/>
                </a:solidFill>
              </a:rPr>
              <a:t>移位寄存器</a:t>
            </a:r>
            <a:r>
              <a:rPr lang="zh-CN" altLang="en-US" sz="3200" b="1" dirty="0">
                <a:solidFill>
                  <a:srgbClr val="FF0000"/>
                </a:solidFill>
              </a:rPr>
              <a:t>和逻辑门实现序列检测功能</a:t>
            </a:r>
          </a:p>
        </p:txBody>
      </p:sp>
      <p:sp>
        <p:nvSpPr>
          <p:cNvPr id="50179" name="Text Box 3"/>
          <p:cNvSpPr txBox="1">
            <a:spLocks noChangeArrowheads="1"/>
          </p:cNvSpPr>
          <p:nvPr/>
        </p:nvSpPr>
        <p:spPr bwMode="auto">
          <a:xfrm>
            <a:off x="358933" y="1136651"/>
            <a:ext cx="48590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a:solidFill>
                  <a:srgbClr val="0000FF"/>
                </a:solidFill>
                <a:latin typeface="Tahoma" panose="020B0604030504040204" pitchFamily="34" charset="0"/>
                <a:ea typeface="黑体" panose="02010609060101010101" pitchFamily="49" charset="-122"/>
              </a:rPr>
              <a:t>设计一个</a:t>
            </a:r>
            <a:r>
              <a:rPr kumimoji="1" lang="en-US" altLang="zh-CN" sz="2400">
                <a:solidFill>
                  <a:srgbClr val="0000FF"/>
                </a:solidFill>
                <a:latin typeface="Tahoma" panose="020B0604030504040204" pitchFamily="34" charset="0"/>
                <a:ea typeface="黑体" panose="02010609060101010101" pitchFamily="49" charset="-122"/>
              </a:rPr>
              <a:t>1011</a:t>
            </a:r>
            <a:r>
              <a:rPr kumimoji="1" lang="zh-CN" altLang="en-US" sz="2400">
                <a:solidFill>
                  <a:srgbClr val="0000FF"/>
                </a:solidFill>
                <a:latin typeface="Tahoma" panose="020B0604030504040204" pitchFamily="34" charset="0"/>
                <a:ea typeface="黑体" panose="02010609060101010101" pitchFamily="49" charset="-122"/>
              </a:rPr>
              <a:t>串行序列检测电路，</a:t>
            </a:r>
          </a:p>
        </p:txBody>
      </p:sp>
      <p:sp>
        <p:nvSpPr>
          <p:cNvPr id="50180" name="Text Box 4"/>
          <p:cNvSpPr txBox="1">
            <a:spLocks noChangeArrowheads="1"/>
          </p:cNvSpPr>
          <p:nvPr/>
        </p:nvSpPr>
        <p:spPr bwMode="auto">
          <a:xfrm>
            <a:off x="900113" y="1628775"/>
            <a:ext cx="32654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latin typeface="Arial Narrow" panose="020B0606020202030204" pitchFamily="34" charset="0"/>
                <a:ea typeface="黑体" panose="02010609060101010101" pitchFamily="49" charset="-122"/>
              </a:rPr>
              <a:t>利用移位寄存器实现</a:t>
            </a:r>
          </a:p>
        </p:txBody>
      </p:sp>
      <p:sp>
        <p:nvSpPr>
          <p:cNvPr id="50247" name="Text Box 71"/>
          <p:cNvSpPr txBox="1">
            <a:spLocks noChangeArrowheads="1"/>
          </p:cNvSpPr>
          <p:nvPr/>
        </p:nvSpPr>
        <p:spPr bwMode="auto">
          <a:xfrm>
            <a:off x="5651500" y="1052513"/>
            <a:ext cx="2031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ahoma" panose="020B0604030504040204" pitchFamily="34" charset="0"/>
                <a:ea typeface="黑体" panose="02010609060101010101" pitchFamily="49" charset="-122"/>
              </a:rPr>
              <a:t>当电路检测到</a:t>
            </a:r>
          </a:p>
        </p:txBody>
      </p:sp>
      <p:sp>
        <p:nvSpPr>
          <p:cNvPr id="50249" name="Text Box 73"/>
          <p:cNvSpPr txBox="1">
            <a:spLocks noChangeArrowheads="1"/>
          </p:cNvSpPr>
          <p:nvPr/>
        </p:nvSpPr>
        <p:spPr bwMode="auto">
          <a:xfrm>
            <a:off x="5219700" y="1628775"/>
            <a:ext cx="3292889" cy="105259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kumimoji="1" lang="zh-CN" altLang="en-US" sz="2400">
                <a:solidFill>
                  <a:srgbClr val="0000FF"/>
                </a:solidFill>
                <a:latin typeface="Tahoma" panose="020B0604030504040204" pitchFamily="34" charset="0"/>
                <a:ea typeface="黑体" panose="02010609060101010101" pitchFamily="49" charset="-122"/>
              </a:rPr>
              <a:t>输入</a:t>
            </a:r>
            <a:r>
              <a:rPr kumimoji="1" lang="en-US" altLang="zh-CN" sz="2400">
                <a:solidFill>
                  <a:srgbClr val="0000FF"/>
                </a:solidFill>
                <a:latin typeface="Tahoma" panose="020B0604030504040204" pitchFamily="34" charset="0"/>
                <a:ea typeface="黑体" panose="02010609060101010101" pitchFamily="49" charset="-122"/>
              </a:rPr>
              <a:t>A </a:t>
            </a:r>
            <a:r>
              <a:rPr kumimoji="1" lang="zh-CN" altLang="en-US" sz="2400">
                <a:solidFill>
                  <a:srgbClr val="0000FF"/>
                </a:solidFill>
                <a:latin typeface="Tahoma" panose="020B0604030504040204" pitchFamily="34" charset="0"/>
                <a:ea typeface="黑体" panose="02010609060101010101" pitchFamily="49" charset="-122"/>
              </a:rPr>
              <a:t>连续出现</a:t>
            </a:r>
            <a:r>
              <a:rPr kumimoji="1" lang="en-US" altLang="zh-CN" sz="2400">
                <a:solidFill>
                  <a:srgbClr val="0000FF"/>
                </a:solidFill>
                <a:latin typeface="Tahoma" panose="020B0604030504040204" pitchFamily="34" charset="0"/>
                <a:ea typeface="黑体" panose="02010609060101010101" pitchFamily="49" charset="-122"/>
              </a:rPr>
              <a:t>1011</a:t>
            </a:r>
            <a:r>
              <a:rPr kumimoji="1" lang="zh-CN" altLang="en-US" sz="2400">
                <a:solidFill>
                  <a:srgbClr val="0000FF"/>
                </a:solidFill>
                <a:latin typeface="Tahoma" panose="020B0604030504040204" pitchFamily="34" charset="0"/>
                <a:ea typeface="黑体" panose="02010609060101010101" pitchFamily="49" charset="-122"/>
              </a:rPr>
              <a:t>，</a:t>
            </a:r>
          </a:p>
          <a:p>
            <a:pPr>
              <a:lnSpc>
                <a:spcPct val="130000"/>
              </a:lnSpc>
            </a:pPr>
            <a:r>
              <a:rPr kumimoji="1" lang="zh-CN" altLang="en-US" sz="2400">
                <a:solidFill>
                  <a:srgbClr val="0000FF"/>
                </a:solidFill>
                <a:latin typeface="Tahoma" panose="020B0604030504040204" pitchFamily="34" charset="0"/>
                <a:ea typeface="黑体" panose="02010609060101010101" pitchFamily="49" charset="-122"/>
              </a:rPr>
              <a:t>输出</a:t>
            </a:r>
            <a:r>
              <a:rPr kumimoji="1" lang="en-US" altLang="zh-CN" sz="2400">
                <a:solidFill>
                  <a:srgbClr val="0000FF"/>
                </a:solidFill>
                <a:latin typeface="Tahoma" panose="020B0604030504040204" pitchFamily="34" charset="0"/>
                <a:ea typeface="黑体" panose="02010609060101010101" pitchFamily="49" charset="-122"/>
              </a:rPr>
              <a:t>Z</a:t>
            </a:r>
            <a:r>
              <a:rPr kumimoji="1" lang="zh-CN" altLang="en-US" sz="2400">
                <a:solidFill>
                  <a:srgbClr val="0000FF"/>
                </a:solidFill>
                <a:latin typeface="Tahoma" panose="020B0604030504040204" pitchFamily="34" charset="0"/>
                <a:ea typeface="黑体" panose="02010609060101010101" pitchFamily="49" charset="-122"/>
              </a:rPr>
              <a:t>为</a:t>
            </a:r>
            <a:r>
              <a:rPr kumimoji="1" lang="en-US" altLang="zh-CN" sz="2400">
                <a:solidFill>
                  <a:srgbClr val="0000FF"/>
                </a:solidFill>
                <a:latin typeface="Tahoma" panose="020B0604030504040204" pitchFamily="34" charset="0"/>
                <a:ea typeface="黑体" panose="02010609060101010101" pitchFamily="49" charset="-122"/>
              </a:rPr>
              <a:t>1</a:t>
            </a:r>
            <a:r>
              <a:rPr kumimoji="1" lang="zh-CN" altLang="en-US" sz="2400">
                <a:solidFill>
                  <a:srgbClr val="0000FF"/>
                </a:solidFill>
                <a:latin typeface="Tahoma" panose="020B0604030504040204" pitchFamily="34" charset="0"/>
                <a:ea typeface="黑体" panose="02010609060101010101" pitchFamily="49" charset="-122"/>
              </a:rPr>
              <a:t>。</a:t>
            </a:r>
          </a:p>
        </p:txBody>
      </p:sp>
      <p:sp>
        <p:nvSpPr>
          <p:cNvPr id="50250" name="Text Box 74"/>
          <p:cNvSpPr txBox="1">
            <a:spLocks noChangeArrowheads="1"/>
          </p:cNvSpPr>
          <p:nvPr/>
        </p:nvSpPr>
        <p:spPr bwMode="auto">
          <a:xfrm>
            <a:off x="889000" y="6080125"/>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a:latin typeface="Arial Narrow" panose="020B0606020202030204" pitchFamily="34" charset="0"/>
              </a:rPr>
              <a:t>类似，可以设计</a:t>
            </a:r>
            <a:r>
              <a:rPr kumimoji="1" lang="zh-CN" altLang="en-US"/>
              <a:t>“</a:t>
            </a:r>
            <a:r>
              <a:rPr kumimoji="1" lang="en-US" altLang="zh-CN">
                <a:latin typeface="Arial Narrow" panose="020B0606020202030204" pitchFamily="34" charset="0"/>
              </a:rPr>
              <a:t>100</a:t>
            </a:r>
            <a:r>
              <a:rPr kumimoji="1" lang="en-US" altLang="zh-CN"/>
              <a:t>”</a:t>
            </a:r>
            <a:r>
              <a:rPr kumimoji="1" lang="zh-CN" altLang="en-US">
                <a:latin typeface="Arial Narrow" panose="020B0606020202030204" pitchFamily="34" charset="0"/>
              </a:rPr>
              <a:t>、</a:t>
            </a:r>
            <a:r>
              <a:rPr kumimoji="1" lang="zh-CN" altLang="en-US"/>
              <a:t>“</a:t>
            </a:r>
            <a:r>
              <a:rPr kumimoji="1" lang="en-US" altLang="zh-CN">
                <a:latin typeface="Arial Narrow" panose="020B0606020202030204" pitchFamily="34" charset="0"/>
              </a:rPr>
              <a:t>111</a:t>
            </a:r>
            <a:r>
              <a:rPr kumimoji="1" lang="en-US" altLang="zh-CN"/>
              <a:t>”</a:t>
            </a:r>
            <a:r>
              <a:rPr kumimoji="1" lang="zh-CN" altLang="en-US">
                <a:latin typeface="Arial Narrow" panose="020B0606020202030204" pitchFamily="34" charset="0"/>
              </a:rPr>
              <a:t>、</a:t>
            </a:r>
            <a:r>
              <a:rPr kumimoji="1" lang="zh-CN" altLang="en-US"/>
              <a:t>“</a:t>
            </a:r>
            <a:r>
              <a:rPr kumimoji="1" lang="en-US" altLang="zh-CN">
                <a:latin typeface="Arial Narrow" panose="020B0606020202030204" pitchFamily="34" charset="0"/>
              </a:rPr>
              <a:t>1110</a:t>
            </a:r>
            <a:r>
              <a:rPr kumimoji="1" lang="en-US" altLang="zh-CN"/>
              <a:t>”</a:t>
            </a:r>
            <a:r>
              <a:rPr kumimoji="1" lang="zh-CN" altLang="en-US">
                <a:latin typeface="Arial Narrow" panose="020B0606020202030204" pitchFamily="34" charset="0"/>
              </a:rPr>
              <a:t>等序列监测器。</a:t>
            </a:r>
          </a:p>
        </p:txBody>
      </p:sp>
      <p:grpSp>
        <p:nvGrpSpPr>
          <p:cNvPr id="50251" name="Group 75"/>
          <p:cNvGrpSpPr>
            <a:grpSpLocks/>
          </p:cNvGrpSpPr>
          <p:nvPr/>
        </p:nvGrpSpPr>
        <p:grpSpPr bwMode="auto">
          <a:xfrm>
            <a:off x="2936875" y="2160588"/>
            <a:ext cx="2057400" cy="3660775"/>
            <a:chOff x="288" y="1486"/>
            <a:chExt cx="1296" cy="2306"/>
          </a:xfrm>
        </p:grpSpPr>
        <p:sp>
          <p:nvSpPr>
            <p:cNvPr id="50252" name="Rectangle 76"/>
            <p:cNvSpPr>
              <a:spLocks noChangeArrowheads="1"/>
            </p:cNvSpPr>
            <p:nvPr/>
          </p:nvSpPr>
          <p:spPr bwMode="auto">
            <a:xfrm>
              <a:off x="528" y="1776"/>
              <a:ext cx="816" cy="201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lstStyle/>
            <a:p>
              <a:pPr>
                <a:lnSpc>
                  <a:spcPct val="110000"/>
                </a:lnSpc>
              </a:pPr>
              <a:r>
                <a:rPr kumimoji="1" lang="en-US" altLang="zh-CN" sz="2000">
                  <a:latin typeface="Arial Narrow" panose="020B0606020202030204" pitchFamily="34" charset="0"/>
                </a:rPr>
                <a:t>  CLK</a:t>
              </a:r>
            </a:p>
            <a:p>
              <a:r>
                <a:rPr kumimoji="1" lang="en-US" altLang="zh-CN" sz="2000">
                  <a:latin typeface="Arial Narrow" panose="020B0606020202030204" pitchFamily="34" charset="0"/>
                </a:rPr>
                <a:t>CLR</a:t>
              </a:r>
            </a:p>
            <a:p>
              <a:r>
                <a:rPr kumimoji="1" lang="en-US" altLang="zh-CN" sz="2000">
                  <a:latin typeface="Arial Narrow" panose="020B0606020202030204" pitchFamily="34" charset="0"/>
                </a:rPr>
                <a:t>S1</a:t>
              </a:r>
            </a:p>
            <a:p>
              <a:r>
                <a:rPr kumimoji="1" lang="en-US" altLang="zh-CN" sz="2000">
                  <a:latin typeface="Arial Narrow" panose="020B0606020202030204" pitchFamily="34" charset="0"/>
                </a:rPr>
                <a:t>S0</a:t>
              </a:r>
            </a:p>
            <a:p>
              <a:r>
                <a:rPr kumimoji="1" lang="en-US" altLang="zh-CN" sz="2000">
                  <a:latin typeface="Arial Narrow" panose="020B0606020202030204" pitchFamily="34" charset="0"/>
                </a:rPr>
                <a:t>LIN</a:t>
              </a:r>
            </a:p>
            <a:p>
              <a:r>
                <a:rPr kumimoji="1" lang="en-US" altLang="zh-CN" sz="2000">
                  <a:latin typeface="Arial Narrow" panose="020B0606020202030204" pitchFamily="34" charset="0"/>
                </a:rPr>
                <a:t>D          </a:t>
              </a:r>
              <a:r>
                <a:rPr kumimoji="1" lang="en-US" altLang="zh-CN" sz="2000" baseline="-25000">
                  <a:latin typeface="Arial Narrow" panose="020B0606020202030204" pitchFamily="34" charset="0"/>
                </a:rPr>
                <a:t>   </a:t>
              </a:r>
              <a:r>
                <a:rPr kumimoji="1" lang="en-US" altLang="zh-CN" sz="2000">
                  <a:latin typeface="Arial Narrow" panose="020B0606020202030204" pitchFamily="34" charset="0"/>
                </a:rPr>
                <a:t>QD</a:t>
              </a:r>
            </a:p>
            <a:p>
              <a:r>
                <a:rPr kumimoji="1" lang="en-US" altLang="zh-CN" sz="2000">
                  <a:latin typeface="Arial Narrow" panose="020B0606020202030204" pitchFamily="34" charset="0"/>
                </a:rPr>
                <a:t>C            QC</a:t>
              </a:r>
            </a:p>
            <a:p>
              <a:r>
                <a:rPr kumimoji="1" lang="en-US" altLang="zh-CN" sz="2000">
                  <a:latin typeface="Arial Narrow" panose="020B0606020202030204" pitchFamily="34" charset="0"/>
                </a:rPr>
                <a:t>B            QB</a:t>
              </a:r>
            </a:p>
            <a:p>
              <a:r>
                <a:rPr kumimoji="1" lang="en-US" altLang="zh-CN" sz="2000">
                  <a:latin typeface="Arial Narrow" panose="020B0606020202030204" pitchFamily="34" charset="0"/>
                </a:rPr>
                <a:t>A            QA</a:t>
              </a:r>
            </a:p>
            <a:p>
              <a:r>
                <a:rPr kumimoji="1" lang="en-US" altLang="zh-CN" sz="2000">
                  <a:latin typeface="Arial Narrow" panose="020B0606020202030204" pitchFamily="34" charset="0"/>
                </a:rPr>
                <a:t>RIN</a:t>
              </a:r>
            </a:p>
          </p:txBody>
        </p:sp>
        <p:sp>
          <p:nvSpPr>
            <p:cNvPr id="50253" name="Oval 77"/>
            <p:cNvSpPr>
              <a:spLocks noChangeArrowheads="1"/>
            </p:cNvSpPr>
            <p:nvPr/>
          </p:nvSpPr>
          <p:spPr bwMode="auto">
            <a:xfrm>
              <a:off x="432" y="2064"/>
              <a:ext cx="96" cy="96"/>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0254" name="Group 78"/>
            <p:cNvGrpSpPr>
              <a:grpSpLocks/>
            </p:cNvGrpSpPr>
            <p:nvPr/>
          </p:nvGrpSpPr>
          <p:grpSpPr bwMode="auto">
            <a:xfrm>
              <a:off x="528" y="1872"/>
              <a:ext cx="96" cy="96"/>
              <a:chOff x="2880" y="2064"/>
              <a:chExt cx="96" cy="192"/>
            </a:xfrm>
          </p:grpSpPr>
          <p:sp>
            <p:nvSpPr>
              <p:cNvPr id="50255" name="Line 79"/>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56" name="Line 80"/>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0257" name="Line 81"/>
            <p:cNvSpPr>
              <a:spLocks noChangeShapeType="1"/>
            </p:cNvSpPr>
            <p:nvPr/>
          </p:nvSpPr>
          <p:spPr bwMode="auto">
            <a:xfrm>
              <a:off x="288" y="2112"/>
              <a:ext cx="144"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58" name="Line 82"/>
            <p:cNvSpPr>
              <a:spLocks noChangeShapeType="1"/>
            </p:cNvSpPr>
            <p:nvPr/>
          </p:nvSpPr>
          <p:spPr bwMode="auto">
            <a:xfrm>
              <a:off x="288" y="2496"/>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59" name="Line 83"/>
            <p:cNvSpPr>
              <a:spLocks noChangeShapeType="1"/>
            </p:cNvSpPr>
            <p:nvPr/>
          </p:nvSpPr>
          <p:spPr bwMode="auto">
            <a:xfrm>
              <a:off x="288" y="2304"/>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60" name="Line 84"/>
            <p:cNvSpPr>
              <a:spLocks noChangeShapeType="1"/>
            </p:cNvSpPr>
            <p:nvPr/>
          </p:nvSpPr>
          <p:spPr bwMode="auto">
            <a:xfrm>
              <a:off x="288" y="1920"/>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61" name="Line 85"/>
            <p:cNvSpPr>
              <a:spLocks noChangeShapeType="1"/>
            </p:cNvSpPr>
            <p:nvPr/>
          </p:nvSpPr>
          <p:spPr bwMode="auto">
            <a:xfrm>
              <a:off x="288" y="2880"/>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62" name="Line 86"/>
            <p:cNvSpPr>
              <a:spLocks noChangeShapeType="1"/>
            </p:cNvSpPr>
            <p:nvPr/>
          </p:nvSpPr>
          <p:spPr bwMode="auto">
            <a:xfrm>
              <a:off x="288" y="3072"/>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63" name="Line 87"/>
            <p:cNvSpPr>
              <a:spLocks noChangeShapeType="1"/>
            </p:cNvSpPr>
            <p:nvPr/>
          </p:nvSpPr>
          <p:spPr bwMode="auto">
            <a:xfrm>
              <a:off x="288" y="3264"/>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64" name="Line 88"/>
            <p:cNvSpPr>
              <a:spLocks noChangeShapeType="1"/>
            </p:cNvSpPr>
            <p:nvPr/>
          </p:nvSpPr>
          <p:spPr bwMode="auto">
            <a:xfrm>
              <a:off x="288" y="3456"/>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65" name="Text Box 89"/>
            <p:cNvSpPr txBox="1">
              <a:spLocks noChangeArrowheads="1"/>
            </p:cNvSpPr>
            <p:nvPr/>
          </p:nvSpPr>
          <p:spPr bwMode="auto">
            <a:xfrm>
              <a:off x="624" y="1486"/>
              <a:ext cx="6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latin typeface="Arial Narrow" panose="020B0606020202030204" pitchFamily="34" charset="0"/>
                </a:rPr>
                <a:t>74x194</a:t>
              </a:r>
            </a:p>
          </p:txBody>
        </p:sp>
        <p:sp>
          <p:nvSpPr>
            <p:cNvPr id="50266" name="Line 90"/>
            <p:cNvSpPr>
              <a:spLocks noChangeShapeType="1"/>
            </p:cNvSpPr>
            <p:nvPr/>
          </p:nvSpPr>
          <p:spPr bwMode="auto">
            <a:xfrm>
              <a:off x="288" y="3648"/>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67" name="Line 91"/>
            <p:cNvSpPr>
              <a:spLocks noChangeShapeType="1"/>
            </p:cNvSpPr>
            <p:nvPr/>
          </p:nvSpPr>
          <p:spPr bwMode="auto">
            <a:xfrm>
              <a:off x="1344" y="2880"/>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68" name="Line 92"/>
            <p:cNvSpPr>
              <a:spLocks noChangeShapeType="1"/>
            </p:cNvSpPr>
            <p:nvPr/>
          </p:nvSpPr>
          <p:spPr bwMode="auto">
            <a:xfrm>
              <a:off x="1344" y="3072"/>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69" name="Line 93"/>
            <p:cNvSpPr>
              <a:spLocks noChangeShapeType="1"/>
            </p:cNvSpPr>
            <p:nvPr/>
          </p:nvSpPr>
          <p:spPr bwMode="auto">
            <a:xfrm>
              <a:off x="1344" y="3264"/>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70" name="Line 94"/>
            <p:cNvSpPr>
              <a:spLocks noChangeShapeType="1"/>
            </p:cNvSpPr>
            <p:nvPr/>
          </p:nvSpPr>
          <p:spPr bwMode="auto">
            <a:xfrm>
              <a:off x="1344" y="3456"/>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71" name="Line 95"/>
            <p:cNvSpPr>
              <a:spLocks noChangeShapeType="1"/>
            </p:cNvSpPr>
            <p:nvPr/>
          </p:nvSpPr>
          <p:spPr bwMode="auto">
            <a:xfrm>
              <a:off x="288" y="2688"/>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0272" name="Group 96"/>
          <p:cNvGrpSpPr>
            <a:grpSpLocks/>
          </p:cNvGrpSpPr>
          <p:nvPr/>
        </p:nvGrpSpPr>
        <p:grpSpPr bwMode="auto">
          <a:xfrm>
            <a:off x="1212850" y="3276600"/>
            <a:ext cx="2105025" cy="396875"/>
            <a:chOff x="576" y="2141"/>
            <a:chExt cx="1326" cy="250"/>
          </a:xfrm>
        </p:grpSpPr>
        <p:sp>
          <p:nvSpPr>
            <p:cNvPr id="50273" name="Line 97"/>
            <p:cNvSpPr>
              <a:spLocks noChangeShapeType="1"/>
            </p:cNvSpPr>
            <p:nvPr/>
          </p:nvSpPr>
          <p:spPr bwMode="auto">
            <a:xfrm>
              <a:off x="1470" y="2256"/>
              <a:ext cx="432"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74" name="Rectangle 98"/>
            <p:cNvSpPr>
              <a:spLocks noChangeArrowheads="1"/>
            </p:cNvSpPr>
            <p:nvPr/>
          </p:nvSpPr>
          <p:spPr bwMode="auto">
            <a:xfrm>
              <a:off x="1230" y="2208"/>
              <a:ext cx="240" cy="9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75" name="Line 99"/>
            <p:cNvSpPr>
              <a:spLocks noChangeShapeType="1"/>
            </p:cNvSpPr>
            <p:nvPr/>
          </p:nvSpPr>
          <p:spPr bwMode="auto">
            <a:xfrm flipV="1">
              <a:off x="1038" y="2160"/>
              <a:ext cx="0" cy="192"/>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76" name="Line 100"/>
            <p:cNvSpPr>
              <a:spLocks noChangeShapeType="1"/>
            </p:cNvSpPr>
            <p:nvPr/>
          </p:nvSpPr>
          <p:spPr bwMode="auto">
            <a:xfrm>
              <a:off x="1038" y="2256"/>
              <a:ext cx="192"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77" name="Text Box 101"/>
            <p:cNvSpPr txBox="1">
              <a:spLocks noChangeArrowheads="1"/>
            </p:cNvSpPr>
            <p:nvPr/>
          </p:nvSpPr>
          <p:spPr bwMode="auto">
            <a:xfrm>
              <a:off x="576" y="2141"/>
              <a:ext cx="45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ahoma" panose="020B0604030504040204" pitchFamily="34" charset="0"/>
                </a:rPr>
                <a:t>+5V</a:t>
              </a:r>
            </a:p>
          </p:txBody>
        </p:sp>
      </p:grpSp>
      <p:grpSp>
        <p:nvGrpSpPr>
          <p:cNvPr id="50278" name="Group 102"/>
          <p:cNvGrpSpPr>
            <a:grpSpLocks/>
          </p:cNvGrpSpPr>
          <p:nvPr/>
        </p:nvGrpSpPr>
        <p:grpSpPr bwMode="auto">
          <a:xfrm>
            <a:off x="2106613" y="3760788"/>
            <a:ext cx="1211262" cy="307975"/>
            <a:chOff x="1129" y="2446"/>
            <a:chExt cx="763" cy="194"/>
          </a:xfrm>
        </p:grpSpPr>
        <p:sp>
          <p:nvSpPr>
            <p:cNvPr id="50279" name="Line 103"/>
            <p:cNvSpPr>
              <a:spLocks noChangeShapeType="1"/>
            </p:cNvSpPr>
            <p:nvPr/>
          </p:nvSpPr>
          <p:spPr bwMode="auto">
            <a:xfrm flipV="1">
              <a:off x="1225" y="2446"/>
              <a:ext cx="667" cy="2"/>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80" name="Line 104"/>
            <p:cNvSpPr>
              <a:spLocks noChangeShapeType="1"/>
            </p:cNvSpPr>
            <p:nvPr/>
          </p:nvSpPr>
          <p:spPr bwMode="auto">
            <a:xfrm flipH="1">
              <a:off x="1225" y="2448"/>
              <a:ext cx="0" cy="9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81" name="AutoShape 105"/>
            <p:cNvSpPr>
              <a:spLocks noChangeArrowheads="1"/>
            </p:cNvSpPr>
            <p:nvPr/>
          </p:nvSpPr>
          <p:spPr bwMode="auto">
            <a:xfrm flipV="1">
              <a:off x="1129" y="2544"/>
              <a:ext cx="192" cy="96"/>
            </a:xfrm>
            <a:prstGeom prst="triangle">
              <a:avLst>
                <a:gd name="adj" fmla="val 50000"/>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0282" name="Group 106"/>
          <p:cNvGrpSpPr>
            <a:grpSpLocks/>
          </p:cNvGrpSpPr>
          <p:nvPr/>
        </p:nvGrpSpPr>
        <p:grpSpPr bwMode="auto">
          <a:xfrm>
            <a:off x="1184275" y="2620963"/>
            <a:ext cx="1836738" cy="701675"/>
            <a:chOff x="1675" y="1248"/>
            <a:chExt cx="1157" cy="442"/>
          </a:xfrm>
        </p:grpSpPr>
        <p:sp>
          <p:nvSpPr>
            <p:cNvPr id="50283" name="Text Box 107"/>
            <p:cNvSpPr txBox="1">
              <a:spLocks noChangeArrowheads="1"/>
            </p:cNvSpPr>
            <p:nvPr/>
          </p:nvSpPr>
          <p:spPr bwMode="auto">
            <a:xfrm>
              <a:off x="1840" y="1248"/>
              <a:ext cx="6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ahoma" panose="020B0604030504040204" pitchFamily="34" charset="0"/>
                </a:rPr>
                <a:t>CLOCK</a:t>
              </a:r>
            </a:p>
          </p:txBody>
        </p:sp>
        <p:sp>
          <p:nvSpPr>
            <p:cNvPr id="50284" name="Line 108"/>
            <p:cNvSpPr>
              <a:spLocks noChangeShapeType="1"/>
            </p:cNvSpPr>
            <p:nvPr/>
          </p:nvSpPr>
          <p:spPr bwMode="auto">
            <a:xfrm>
              <a:off x="2448" y="1392"/>
              <a:ext cx="336"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85" name="Line 109"/>
            <p:cNvSpPr>
              <a:spLocks noChangeShapeType="1"/>
            </p:cNvSpPr>
            <p:nvPr/>
          </p:nvSpPr>
          <p:spPr bwMode="auto">
            <a:xfrm>
              <a:off x="2448" y="1584"/>
              <a:ext cx="384"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86" name="Text Box 110"/>
            <p:cNvSpPr txBox="1">
              <a:spLocks noChangeArrowheads="1"/>
            </p:cNvSpPr>
            <p:nvPr/>
          </p:nvSpPr>
          <p:spPr bwMode="auto">
            <a:xfrm>
              <a:off x="1675" y="1440"/>
              <a:ext cx="8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ahoma" panose="020B0604030504040204" pitchFamily="34" charset="0"/>
                </a:rPr>
                <a:t>RESET_L</a:t>
              </a:r>
            </a:p>
          </p:txBody>
        </p:sp>
      </p:grpSp>
      <p:grpSp>
        <p:nvGrpSpPr>
          <p:cNvPr id="50287" name="Group 111"/>
          <p:cNvGrpSpPr>
            <a:grpSpLocks/>
          </p:cNvGrpSpPr>
          <p:nvPr/>
        </p:nvGrpSpPr>
        <p:grpSpPr bwMode="auto">
          <a:xfrm>
            <a:off x="1477963" y="4071938"/>
            <a:ext cx="1839912" cy="685800"/>
            <a:chOff x="713" y="2496"/>
            <a:chExt cx="1159" cy="432"/>
          </a:xfrm>
        </p:grpSpPr>
        <p:grpSp>
          <p:nvGrpSpPr>
            <p:cNvPr id="50288" name="Group 112"/>
            <p:cNvGrpSpPr>
              <a:grpSpLocks/>
            </p:cNvGrpSpPr>
            <p:nvPr/>
          </p:nvGrpSpPr>
          <p:grpSpPr bwMode="auto">
            <a:xfrm>
              <a:off x="960" y="2496"/>
              <a:ext cx="912" cy="288"/>
              <a:chOff x="960" y="2496"/>
              <a:chExt cx="912" cy="288"/>
            </a:xfrm>
          </p:grpSpPr>
          <p:sp>
            <p:nvSpPr>
              <p:cNvPr id="50289" name="Line 113"/>
              <p:cNvSpPr>
                <a:spLocks noChangeShapeType="1"/>
              </p:cNvSpPr>
              <p:nvPr/>
            </p:nvSpPr>
            <p:spPr bwMode="auto">
              <a:xfrm>
                <a:off x="960" y="2784"/>
                <a:ext cx="528" cy="0"/>
              </a:xfrm>
              <a:prstGeom prst="line">
                <a:avLst/>
              </a:prstGeom>
              <a:noFill/>
              <a:ln w="381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90" name="Line 114"/>
              <p:cNvSpPr>
                <a:spLocks noChangeShapeType="1"/>
              </p:cNvSpPr>
              <p:nvPr/>
            </p:nvSpPr>
            <p:spPr bwMode="auto">
              <a:xfrm>
                <a:off x="1488" y="2496"/>
                <a:ext cx="0" cy="288"/>
              </a:xfrm>
              <a:prstGeom prst="line">
                <a:avLst/>
              </a:prstGeom>
              <a:noFill/>
              <a:ln w="381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91" name="Line 115"/>
              <p:cNvSpPr>
                <a:spLocks noChangeShapeType="1"/>
              </p:cNvSpPr>
              <p:nvPr/>
            </p:nvSpPr>
            <p:spPr bwMode="auto">
              <a:xfrm>
                <a:off x="1488" y="2496"/>
                <a:ext cx="384" cy="0"/>
              </a:xfrm>
              <a:prstGeom prst="line">
                <a:avLst/>
              </a:prstGeom>
              <a:noFill/>
              <a:ln w="381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0292" name="Text Box 116"/>
            <p:cNvSpPr txBox="1">
              <a:spLocks noChangeArrowheads="1"/>
            </p:cNvSpPr>
            <p:nvPr/>
          </p:nvSpPr>
          <p:spPr bwMode="auto">
            <a:xfrm>
              <a:off x="713" y="2640"/>
              <a:ext cx="2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FF"/>
                  </a:solidFill>
                  <a:latin typeface="Tahoma" panose="020B0604030504040204" pitchFamily="34" charset="0"/>
                </a:rPr>
                <a:t>A</a:t>
              </a:r>
            </a:p>
          </p:txBody>
        </p:sp>
      </p:grpSp>
      <p:sp>
        <p:nvSpPr>
          <p:cNvPr id="50321" name="Line 145"/>
          <p:cNvSpPr>
            <a:spLocks noChangeShapeType="1"/>
          </p:cNvSpPr>
          <p:nvPr/>
        </p:nvSpPr>
        <p:spPr bwMode="auto">
          <a:xfrm flipV="1">
            <a:off x="4749800" y="4672013"/>
            <a:ext cx="1600200" cy="3175"/>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322" name="Line 146"/>
          <p:cNvSpPr>
            <a:spLocks noChangeShapeType="1"/>
          </p:cNvSpPr>
          <p:nvPr/>
        </p:nvSpPr>
        <p:spPr bwMode="auto">
          <a:xfrm flipV="1">
            <a:off x="4935538" y="4962525"/>
            <a:ext cx="501650" cy="9525"/>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323" name="Line 147"/>
          <p:cNvSpPr>
            <a:spLocks noChangeShapeType="1"/>
          </p:cNvSpPr>
          <p:nvPr/>
        </p:nvSpPr>
        <p:spPr bwMode="auto">
          <a:xfrm>
            <a:off x="4756150" y="4376738"/>
            <a:ext cx="1563688" cy="17462"/>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324" name="Arc 148"/>
          <p:cNvSpPr>
            <a:spLocks/>
          </p:cNvSpPr>
          <p:nvPr/>
        </p:nvSpPr>
        <p:spPr bwMode="auto">
          <a:xfrm>
            <a:off x="6889750" y="4297363"/>
            <a:ext cx="381000" cy="762000"/>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0" y="0"/>
                </a:moveTo>
                <a:cubicBezTo>
                  <a:pt x="11929" y="0"/>
                  <a:pt x="21600" y="9670"/>
                  <a:pt x="21600" y="21600"/>
                </a:cubicBezTo>
                <a:cubicBezTo>
                  <a:pt x="21600" y="33529"/>
                  <a:pt x="11929" y="43199"/>
                  <a:pt x="0" y="43200"/>
                </a:cubicBezTo>
              </a:path>
              <a:path w="21600" h="43200" stroke="0" extrusionOk="0">
                <a:moveTo>
                  <a:pt x="0" y="0"/>
                </a:moveTo>
                <a:cubicBezTo>
                  <a:pt x="11929" y="0"/>
                  <a:pt x="21600" y="9670"/>
                  <a:pt x="21600" y="21600"/>
                </a:cubicBezTo>
                <a:cubicBezTo>
                  <a:pt x="21600" y="33529"/>
                  <a:pt x="11929" y="43199"/>
                  <a:pt x="0" y="43200"/>
                </a:cubicBezTo>
                <a:lnTo>
                  <a:pt x="0" y="21600"/>
                </a:lnTo>
                <a:close/>
              </a:path>
            </a:pathLst>
          </a:cu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25" name="Line 149"/>
          <p:cNvSpPr>
            <a:spLocks noChangeShapeType="1"/>
          </p:cNvSpPr>
          <p:nvPr/>
        </p:nvSpPr>
        <p:spPr bwMode="auto">
          <a:xfrm flipH="1">
            <a:off x="6356350" y="4295775"/>
            <a:ext cx="53340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326" name="Line 150"/>
          <p:cNvSpPr>
            <a:spLocks noChangeShapeType="1"/>
          </p:cNvSpPr>
          <p:nvPr/>
        </p:nvSpPr>
        <p:spPr bwMode="auto">
          <a:xfrm flipH="1">
            <a:off x="6356350" y="5057775"/>
            <a:ext cx="53340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327" name="Line 151"/>
          <p:cNvSpPr>
            <a:spLocks noChangeShapeType="1"/>
          </p:cNvSpPr>
          <p:nvPr/>
        </p:nvSpPr>
        <p:spPr bwMode="auto">
          <a:xfrm>
            <a:off x="6356350" y="4295775"/>
            <a:ext cx="0" cy="76200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328" name="AutoShape 152"/>
          <p:cNvSpPr>
            <a:spLocks noChangeArrowheads="1"/>
          </p:cNvSpPr>
          <p:nvPr/>
        </p:nvSpPr>
        <p:spPr bwMode="auto">
          <a:xfrm rot="5400000">
            <a:off x="5380832" y="4852193"/>
            <a:ext cx="381000" cy="271463"/>
          </a:xfrm>
          <a:prstGeom prst="triangle">
            <a:avLst>
              <a:gd name="adj" fmla="val 50000"/>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29" name="Oval 153"/>
          <p:cNvSpPr>
            <a:spLocks noChangeArrowheads="1"/>
          </p:cNvSpPr>
          <p:nvPr/>
        </p:nvSpPr>
        <p:spPr bwMode="auto">
          <a:xfrm>
            <a:off x="5724525" y="4941888"/>
            <a:ext cx="109538" cy="127000"/>
          </a:xfrm>
          <a:prstGeom prst="ellipse">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30" name="Line 154"/>
          <p:cNvSpPr>
            <a:spLocks noChangeShapeType="1"/>
          </p:cNvSpPr>
          <p:nvPr/>
        </p:nvSpPr>
        <p:spPr bwMode="auto">
          <a:xfrm flipV="1">
            <a:off x="5795963" y="5013325"/>
            <a:ext cx="538162"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331" name="Line 155"/>
          <p:cNvSpPr>
            <a:spLocks noChangeShapeType="1"/>
          </p:cNvSpPr>
          <p:nvPr/>
        </p:nvSpPr>
        <p:spPr bwMode="auto">
          <a:xfrm>
            <a:off x="7270750" y="4678363"/>
            <a:ext cx="53340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332" name="Text Box 156"/>
          <p:cNvSpPr txBox="1">
            <a:spLocks noChangeArrowheads="1"/>
          </p:cNvSpPr>
          <p:nvPr/>
        </p:nvSpPr>
        <p:spPr bwMode="auto">
          <a:xfrm>
            <a:off x="7810500" y="4449763"/>
            <a:ext cx="384175" cy="4667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hlink"/>
                </a:solidFill>
                <a:latin typeface="Tahoma" panose="020B0604030504040204" pitchFamily="34" charset="0"/>
              </a:rPr>
              <a:t>Z</a:t>
            </a:r>
          </a:p>
        </p:txBody>
      </p:sp>
      <p:grpSp>
        <p:nvGrpSpPr>
          <p:cNvPr id="50333" name="Group 157"/>
          <p:cNvGrpSpPr>
            <a:grpSpLocks/>
          </p:cNvGrpSpPr>
          <p:nvPr/>
        </p:nvGrpSpPr>
        <p:grpSpPr bwMode="auto">
          <a:xfrm>
            <a:off x="6319838" y="4241800"/>
            <a:ext cx="1828800" cy="1295400"/>
            <a:chOff x="3696" y="2832"/>
            <a:chExt cx="1152" cy="816"/>
          </a:xfrm>
        </p:grpSpPr>
        <p:sp>
          <p:nvSpPr>
            <p:cNvPr id="50334" name="Rectangle 158"/>
            <p:cNvSpPr>
              <a:spLocks noChangeArrowheads="1"/>
            </p:cNvSpPr>
            <p:nvPr/>
          </p:nvSpPr>
          <p:spPr bwMode="auto">
            <a:xfrm>
              <a:off x="3696" y="2832"/>
              <a:ext cx="1152" cy="816"/>
            </a:xfrm>
            <a:prstGeom prst="rect">
              <a:avLst/>
            </a:prstGeom>
            <a:solidFill>
              <a:schemeClr val="bg1"/>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0335" name="Group 159"/>
            <p:cNvGrpSpPr>
              <a:grpSpLocks/>
            </p:cNvGrpSpPr>
            <p:nvPr/>
          </p:nvGrpSpPr>
          <p:grpSpPr bwMode="auto">
            <a:xfrm>
              <a:off x="3696" y="2975"/>
              <a:ext cx="576" cy="481"/>
              <a:chOff x="4032" y="1919"/>
              <a:chExt cx="576" cy="481"/>
            </a:xfrm>
          </p:grpSpPr>
          <p:sp>
            <p:nvSpPr>
              <p:cNvPr id="50336" name="Arc 160"/>
              <p:cNvSpPr>
                <a:spLocks/>
              </p:cNvSpPr>
              <p:nvPr/>
            </p:nvSpPr>
            <p:spPr bwMode="auto">
              <a:xfrm>
                <a:off x="4368" y="1920"/>
                <a:ext cx="240" cy="480"/>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0" y="0"/>
                    </a:moveTo>
                    <a:cubicBezTo>
                      <a:pt x="11929" y="0"/>
                      <a:pt x="21600" y="9670"/>
                      <a:pt x="21600" y="21600"/>
                    </a:cubicBezTo>
                    <a:cubicBezTo>
                      <a:pt x="21600" y="33529"/>
                      <a:pt x="11929" y="43199"/>
                      <a:pt x="0" y="43200"/>
                    </a:cubicBezTo>
                  </a:path>
                  <a:path w="21600" h="43200" stroke="0" extrusionOk="0">
                    <a:moveTo>
                      <a:pt x="0" y="0"/>
                    </a:moveTo>
                    <a:cubicBezTo>
                      <a:pt x="11929" y="0"/>
                      <a:pt x="21600" y="9670"/>
                      <a:pt x="21600" y="21600"/>
                    </a:cubicBezTo>
                    <a:cubicBezTo>
                      <a:pt x="21600" y="33529"/>
                      <a:pt x="11929" y="43199"/>
                      <a:pt x="0" y="43200"/>
                    </a:cubicBezTo>
                    <a:lnTo>
                      <a:pt x="0" y="21600"/>
                    </a:lnTo>
                    <a:close/>
                  </a:path>
                </a:pathLst>
              </a:cu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37" name="Line 161"/>
              <p:cNvSpPr>
                <a:spLocks noChangeShapeType="1"/>
              </p:cNvSpPr>
              <p:nvPr/>
            </p:nvSpPr>
            <p:spPr bwMode="auto">
              <a:xfrm flipH="1">
                <a:off x="4032" y="1919"/>
                <a:ext cx="336"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338" name="Line 162"/>
              <p:cNvSpPr>
                <a:spLocks noChangeShapeType="1"/>
              </p:cNvSpPr>
              <p:nvPr/>
            </p:nvSpPr>
            <p:spPr bwMode="auto">
              <a:xfrm flipH="1">
                <a:off x="4032" y="2399"/>
                <a:ext cx="336"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339" name="Line 163"/>
              <p:cNvSpPr>
                <a:spLocks noChangeShapeType="1"/>
              </p:cNvSpPr>
              <p:nvPr/>
            </p:nvSpPr>
            <p:spPr bwMode="auto">
              <a:xfrm>
                <a:off x="4032" y="1919"/>
                <a:ext cx="0" cy="48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0340" name="Line 164"/>
            <p:cNvSpPr>
              <a:spLocks noChangeShapeType="1"/>
            </p:cNvSpPr>
            <p:nvPr/>
          </p:nvSpPr>
          <p:spPr bwMode="auto">
            <a:xfrm>
              <a:off x="4272" y="3216"/>
              <a:ext cx="336"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341" name="Text Box 165"/>
            <p:cNvSpPr txBox="1">
              <a:spLocks noChangeArrowheads="1"/>
            </p:cNvSpPr>
            <p:nvPr/>
          </p:nvSpPr>
          <p:spPr bwMode="auto">
            <a:xfrm>
              <a:off x="4612" y="3072"/>
              <a:ext cx="2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FF0000"/>
                  </a:solidFill>
                  <a:latin typeface="Tahoma" panose="020B0604030504040204" pitchFamily="34" charset="0"/>
                </a:rPr>
                <a:t>Z</a:t>
              </a:r>
            </a:p>
          </p:txBody>
        </p:sp>
        <p:sp>
          <p:nvSpPr>
            <p:cNvPr id="50342" name="Line 166"/>
            <p:cNvSpPr>
              <a:spLocks noChangeShapeType="1"/>
            </p:cNvSpPr>
            <p:nvPr/>
          </p:nvSpPr>
          <p:spPr bwMode="auto">
            <a:xfrm>
              <a:off x="3696" y="2832"/>
              <a:ext cx="0" cy="768"/>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0343" name="Line 167"/>
          <p:cNvSpPr>
            <a:spLocks noChangeShapeType="1"/>
          </p:cNvSpPr>
          <p:nvPr/>
        </p:nvSpPr>
        <p:spPr bwMode="auto">
          <a:xfrm>
            <a:off x="4948238" y="5308600"/>
            <a:ext cx="137160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 name="日期占位符 1"/>
          <p:cNvSpPr>
            <a:spLocks noGrp="1"/>
          </p:cNvSpPr>
          <p:nvPr>
            <p:ph type="dt" sz="half" idx="10"/>
          </p:nvPr>
        </p:nvSpPr>
        <p:spPr/>
        <p:txBody>
          <a:bodyPr/>
          <a:lstStyle/>
          <a:p>
            <a:pPr>
              <a:defRPr/>
            </a:pPr>
            <a:fld id="{70F4778C-A23F-4A7B-8989-7186DB71FE8F}"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46</a:t>
            </a:fld>
            <a:endParaRPr lang="en-US" altLang="zh-CN"/>
          </a:p>
        </p:txBody>
      </p:sp>
    </p:spTree>
    <p:extLst>
      <p:ext uri="{BB962C8B-B14F-4D97-AF65-F5344CB8AC3E}">
        <p14:creationId xmlns:p14="http://schemas.microsoft.com/office/powerpoint/2010/main" val="5076972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ctrTitle"/>
          </p:nvPr>
        </p:nvSpPr>
        <p:spPr/>
        <p:txBody>
          <a:bodyPr/>
          <a:lstStyle/>
          <a:p>
            <a:r>
              <a:rPr lang="zh-CN" altLang="en-US"/>
              <a:t>时序逻辑部分小结</a:t>
            </a:r>
          </a:p>
        </p:txBody>
      </p:sp>
      <p:sp>
        <p:nvSpPr>
          <p:cNvPr id="236547" name="Rectangle 3"/>
          <p:cNvSpPr>
            <a:spLocks noGrp="1" noChangeArrowheads="1"/>
          </p:cNvSpPr>
          <p:nvPr>
            <p:ph type="subTitle" idx="1"/>
          </p:nvPr>
        </p:nvSpPr>
        <p:spPr/>
        <p:txBody>
          <a:bodyPr/>
          <a:lstStyle/>
          <a:p>
            <a:pPr algn="ctr">
              <a:lnSpc>
                <a:spcPct val="120000"/>
              </a:lnSpc>
            </a:pPr>
            <a:r>
              <a:rPr lang="zh-CN" altLang="en-US">
                <a:latin typeface="华文新魏" pitchFamily="2" charset="-122"/>
                <a:ea typeface="华文新魏" pitchFamily="2" charset="-122"/>
              </a:rPr>
              <a:t>第7章  时序逻辑设计原理</a:t>
            </a:r>
          </a:p>
          <a:p>
            <a:pPr algn="ctr">
              <a:lnSpc>
                <a:spcPct val="120000"/>
              </a:lnSpc>
            </a:pPr>
            <a:r>
              <a:rPr lang="zh-CN" altLang="en-US">
                <a:latin typeface="华文新魏" pitchFamily="2" charset="-122"/>
                <a:ea typeface="华文新魏" pitchFamily="2" charset="-122"/>
              </a:rPr>
              <a:t>第8章  时序逻辑设计实践</a:t>
            </a:r>
          </a:p>
        </p:txBody>
      </p:sp>
    </p:spTree>
    <p:extLst>
      <p:ext uri="{BB962C8B-B14F-4D97-AF65-F5344CB8AC3E}">
        <p14:creationId xmlns:p14="http://schemas.microsoft.com/office/powerpoint/2010/main" val="33759028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zh-CN" altLang="en-US"/>
              <a:t>第7章  基本原理</a:t>
            </a:r>
          </a:p>
        </p:txBody>
      </p:sp>
      <p:sp>
        <p:nvSpPr>
          <p:cNvPr id="237571" name="Rectangle 3"/>
          <p:cNvSpPr>
            <a:spLocks noGrp="1" noChangeArrowheads="1"/>
          </p:cNvSpPr>
          <p:nvPr>
            <p:ph type="body" idx="1"/>
          </p:nvPr>
        </p:nvSpPr>
        <p:spPr>
          <a:xfrm>
            <a:off x="381000" y="1066800"/>
            <a:ext cx="8534400" cy="5181600"/>
          </a:xfrm>
          <a:noFill/>
          <a:ln/>
        </p:spPr>
        <p:txBody>
          <a:bodyPr/>
          <a:lstStyle/>
          <a:p>
            <a:pPr>
              <a:lnSpc>
                <a:spcPct val="110000"/>
              </a:lnSpc>
            </a:pPr>
            <a:r>
              <a:rPr lang="zh-CN" altLang="en-US" dirty="0"/>
              <a:t>基本时序元件</a:t>
            </a:r>
          </a:p>
          <a:p>
            <a:pPr lvl="1">
              <a:lnSpc>
                <a:spcPct val="110000"/>
              </a:lnSpc>
            </a:pPr>
            <a:r>
              <a:rPr lang="zh-CN" altLang="en-US" dirty="0"/>
              <a:t>锁存器 和 触发器</a:t>
            </a:r>
          </a:p>
          <a:p>
            <a:pPr lvl="1">
              <a:lnSpc>
                <a:spcPct val="110000"/>
              </a:lnSpc>
            </a:pPr>
            <a:endParaRPr lang="zh-CN" altLang="en-US" dirty="0"/>
          </a:p>
          <a:p>
            <a:pPr lvl="2">
              <a:lnSpc>
                <a:spcPct val="110000"/>
              </a:lnSpc>
            </a:pPr>
            <a:endParaRPr lang="zh-CN" altLang="en-US" dirty="0"/>
          </a:p>
          <a:p>
            <a:pPr lvl="2">
              <a:lnSpc>
                <a:spcPct val="110000"/>
              </a:lnSpc>
            </a:pPr>
            <a:endParaRPr lang="zh-CN" altLang="en-US" dirty="0"/>
          </a:p>
          <a:p>
            <a:pPr>
              <a:lnSpc>
                <a:spcPct val="110000"/>
              </a:lnSpc>
            </a:pPr>
            <a:r>
              <a:rPr lang="zh-CN" altLang="en-US" dirty="0"/>
              <a:t>时钟同步状态机</a:t>
            </a:r>
          </a:p>
          <a:p>
            <a:pPr lvl="1">
              <a:lnSpc>
                <a:spcPct val="110000"/>
              </a:lnSpc>
            </a:pPr>
            <a:r>
              <a:rPr lang="zh-CN" altLang="en-US" dirty="0"/>
              <a:t>结构、类型</a:t>
            </a:r>
          </a:p>
          <a:p>
            <a:pPr lvl="1">
              <a:lnSpc>
                <a:spcPct val="110000"/>
              </a:lnSpc>
            </a:pPr>
            <a:r>
              <a:rPr lang="zh-CN" altLang="en-US" dirty="0"/>
              <a:t>时钟同步状态机的分析（方法、步骤）</a:t>
            </a:r>
          </a:p>
          <a:p>
            <a:pPr lvl="1">
              <a:lnSpc>
                <a:spcPct val="110000"/>
              </a:lnSpc>
            </a:pPr>
            <a:r>
              <a:rPr lang="zh-CN" altLang="en-US" dirty="0"/>
              <a:t>时钟同步状态机的设计</a:t>
            </a:r>
            <a:endParaRPr lang="en-US" altLang="zh-CN" dirty="0"/>
          </a:p>
        </p:txBody>
      </p:sp>
      <p:sp>
        <p:nvSpPr>
          <p:cNvPr id="237572" name="Text Box 4"/>
          <p:cNvSpPr txBox="1">
            <a:spLocks noChangeArrowheads="1"/>
          </p:cNvSpPr>
          <p:nvPr/>
        </p:nvSpPr>
        <p:spPr bwMode="auto">
          <a:xfrm>
            <a:off x="1143000" y="2141538"/>
            <a:ext cx="7300396" cy="1473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en-US" altLang="zh-CN" sz="2400" b="1" dirty="0">
                <a:solidFill>
                  <a:schemeClr val="hlink"/>
                </a:solidFill>
                <a:latin typeface="Tahoma" pitchFamily="34" charset="0"/>
                <a:ea typeface="黑体" pitchFamily="2" charset="-122"/>
              </a:rPr>
              <a:t>S-R</a:t>
            </a:r>
            <a:r>
              <a:rPr lang="zh-CN" altLang="en-US" sz="2400" b="1" dirty="0">
                <a:solidFill>
                  <a:schemeClr val="hlink"/>
                </a:solidFill>
                <a:latin typeface="Tahoma" pitchFamily="34" charset="0"/>
                <a:ea typeface="黑体" pitchFamily="2" charset="-122"/>
              </a:rPr>
              <a:t>型、</a:t>
            </a:r>
            <a:r>
              <a:rPr lang="en-US" altLang="zh-CN" sz="2400" b="1" dirty="0">
                <a:solidFill>
                  <a:schemeClr val="hlink"/>
                </a:solidFill>
                <a:latin typeface="Tahoma" pitchFamily="34" charset="0"/>
                <a:ea typeface="黑体" pitchFamily="2" charset="-122"/>
              </a:rPr>
              <a:t>D</a:t>
            </a:r>
            <a:r>
              <a:rPr lang="zh-CN" altLang="en-US" sz="2400" b="1" dirty="0">
                <a:solidFill>
                  <a:schemeClr val="hlink"/>
                </a:solidFill>
                <a:latin typeface="Tahoma" pitchFamily="34" charset="0"/>
                <a:ea typeface="黑体" pitchFamily="2" charset="-122"/>
              </a:rPr>
              <a:t>型、</a:t>
            </a:r>
            <a:r>
              <a:rPr lang="en-US" altLang="zh-CN" sz="2400" b="1" dirty="0">
                <a:solidFill>
                  <a:schemeClr val="hlink"/>
                </a:solidFill>
                <a:latin typeface="Tahoma" pitchFamily="34" charset="0"/>
                <a:ea typeface="黑体" pitchFamily="2" charset="-122"/>
              </a:rPr>
              <a:t>J-K</a:t>
            </a:r>
            <a:r>
              <a:rPr lang="zh-CN" altLang="en-US" sz="2400" b="1" dirty="0">
                <a:solidFill>
                  <a:schemeClr val="hlink"/>
                </a:solidFill>
                <a:latin typeface="Tahoma" pitchFamily="34" charset="0"/>
                <a:ea typeface="黑体" pitchFamily="2" charset="-122"/>
              </a:rPr>
              <a:t>型、 </a:t>
            </a:r>
            <a:r>
              <a:rPr lang="en-US" altLang="zh-CN" sz="2400" b="1" dirty="0">
                <a:solidFill>
                  <a:schemeClr val="hlink"/>
                </a:solidFill>
                <a:latin typeface="Tahoma" pitchFamily="34" charset="0"/>
                <a:ea typeface="黑体" pitchFamily="2" charset="-122"/>
              </a:rPr>
              <a:t>T</a:t>
            </a:r>
            <a:r>
              <a:rPr lang="zh-CN" altLang="en-US" sz="2400" b="1" dirty="0">
                <a:solidFill>
                  <a:schemeClr val="hlink"/>
                </a:solidFill>
                <a:latin typeface="Tahoma" pitchFamily="34" charset="0"/>
                <a:ea typeface="黑体" pitchFamily="2" charset="-122"/>
              </a:rPr>
              <a:t>型</a:t>
            </a:r>
          </a:p>
          <a:p>
            <a:pPr>
              <a:lnSpc>
                <a:spcPct val="130000"/>
              </a:lnSpc>
            </a:pPr>
            <a:r>
              <a:rPr lang="zh-CN" altLang="en-US" sz="2400" b="1" dirty="0">
                <a:solidFill>
                  <a:schemeClr val="hlink"/>
                </a:solidFill>
                <a:latin typeface="Tahoma" pitchFamily="34" charset="0"/>
                <a:ea typeface="黑体" pitchFamily="2" charset="-122"/>
              </a:rPr>
              <a:t>电路结构、工作原理、功能表、特征方程、时序特性</a:t>
            </a:r>
          </a:p>
          <a:p>
            <a:pPr>
              <a:lnSpc>
                <a:spcPct val="130000"/>
              </a:lnSpc>
            </a:pPr>
            <a:r>
              <a:rPr lang="zh-CN" altLang="en-US" sz="2400" b="1" dirty="0">
                <a:solidFill>
                  <a:schemeClr val="hlink"/>
                </a:solidFill>
                <a:latin typeface="Tahoma" pitchFamily="34" charset="0"/>
                <a:ea typeface="黑体" pitchFamily="2" charset="-122"/>
              </a:rPr>
              <a:t>不同触发器之间的相互转换</a:t>
            </a:r>
          </a:p>
        </p:txBody>
      </p:sp>
      <p:sp>
        <p:nvSpPr>
          <p:cNvPr id="2" name="日期占位符 1"/>
          <p:cNvSpPr>
            <a:spLocks noGrp="1"/>
          </p:cNvSpPr>
          <p:nvPr>
            <p:ph type="dt" sz="half" idx="10"/>
          </p:nvPr>
        </p:nvSpPr>
        <p:spPr/>
        <p:txBody>
          <a:bodyPr/>
          <a:lstStyle/>
          <a:p>
            <a:pPr>
              <a:defRPr/>
            </a:pPr>
            <a:fld id="{8AA98CF0-4646-450C-994A-B9B82ADB65B3}"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48</a:t>
            </a:fld>
            <a:endParaRPr lang="en-US" altLang="zh-CN"/>
          </a:p>
        </p:txBody>
      </p:sp>
    </p:spTree>
    <p:extLst>
      <p:ext uri="{BB962C8B-B14F-4D97-AF65-F5344CB8AC3E}">
        <p14:creationId xmlns:p14="http://schemas.microsoft.com/office/powerpoint/2010/main" val="11168943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7571">
                                            <p:txEl>
                                              <p:pRg st="0" end="0"/>
                                            </p:txEl>
                                          </p:spTgt>
                                        </p:tgtEl>
                                        <p:attrNameLst>
                                          <p:attrName>style.visibility</p:attrName>
                                        </p:attrNameLst>
                                      </p:cBhvr>
                                      <p:to>
                                        <p:strVal val="visible"/>
                                      </p:to>
                                    </p:set>
                                    <p:animEffect transition="in" filter="blinds(horizontal)">
                                      <p:cBhvr>
                                        <p:cTn id="7" dur="500"/>
                                        <p:tgtEl>
                                          <p:spTgt spid="2375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7571">
                                            <p:txEl>
                                              <p:pRg st="1" end="1"/>
                                            </p:txEl>
                                          </p:spTgt>
                                        </p:tgtEl>
                                        <p:attrNameLst>
                                          <p:attrName>style.visibility</p:attrName>
                                        </p:attrNameLst>
                                      </p:cBhvr>
                                      <p:to>
                                        <p:strVal val="visible"/>
                                      </p:to>
                                    </p:set>
                                    <p:animEffect transition="in" filter="blinds(horizontal)">
                                      <p:cBhvr>
                                        <p:cTn id="12" dur="500"/>
                                        <p:tgtEl>
                                          <p:spTgt spid="2375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7571">
                                            <p:txEl>
                                              <p:pRg st="5" end="5"/>
                                            </p:txEl>
                                          </p:spTgt>
                                        </p:tgtEl>
                                        <p:attrNameLst>
                                          <p:attrName>style.visibility</p:attrName>
                                        </p:attrNameLst>
                                      </p:cBhvr>
                                      <p:to>
                                        <p:strVal val="visible"/>
                                      </p:to>
                                    </p:set>
                                    <p:animEffect transition="in" filter="blinds(horizontal)">
                                      <p:cBhvr>
                                        <p:cTn id="17" dur="500"/>
                                        <p:tgtEl>
                                          <p:spTgt spid="237571">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7571">
                                            <p:txEl>
                                              <p:pRg st="6" end="6"/>
                                            </p:txEl>
                                          </p:spTgt>
                                        </p:tgtEl>
                                        <p:attrNameLst>
                                          <p:attrName>style.visibility</p:attrName>
                                        </p:attrNameLst>
                                      </p:cBhvr>
                                      <p:to>
                                        <p:strVal val="visible"/>
                                      </p:to>
                                    </p:set>
                                    <p:animEffect transition="in" filter="blinds(horizontal)">
                                      <p:cBhvr>
                                        <p:cTn id="22" dur="500"/>
                                        <p:tgtEl>
                                          <p:spTgt spid="237571">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7571">
                                            <p:txEl>
                                              <p:pRg st="7" end="7"/>
                                            </p:txEl>
                                          </p:spTgt>
                                        </p:tgtEl>
                                        <p:attrNameLst>
                                          <p:attrName>style.visibility</p:attrName>
                                        </p:attrNameLst>
                                      </p:cBhvr>
                                      <p:to>
                                        <p:strVal val="visible"/>
                                      </p:to>
                                    </p:set>
                                    <p:animEffect transition="in" filter="blinds(horizontal)">
                                      <p:cBhvr>
                                        <p:cTn id="27" dur="500"/>
                                        <p:tgtEl>
                                          <p:spTgt spid="237571">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7571">
                                            <p:txEl>
                                              <p:pRg st="8" end="8"/>
                                            </p:txEl>
                                          </p:spTgt>
                                        </p:tgtEl>
                                        <p:attrNameLst>
                                          <p:attrName>style.visibility</p:attrName>
                                        </p:attrNameLst>
                                      </p:cBhvr>
                                      <p:to>
                                        <p:strVal val="visible"/>
                                      </p:to>
                                    </p:set>
                                    <p:animEffect transition="in" filter="blinds(horizontal)">
                                      <p:cBhvr>
                                        <p:cTn id="32" dur="500"/>
                                        <p:tgtEl>
                                          <p:spTgt spid="237571">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37572">
                                            <p:txEl>
                                              <p:pRg st="0" end="0"/>
                                            </p:txEl>
                                          </p:spTgt>
                                        </p:tgtEl>
                                        <p:attrNameLst>
                                          <p:attrName>style.visibility</p:attrName>
                                        </p:attrNameLst>
                                      </p:cBhvr>
                                      <p:to>
                                        <p:strVal val="visible"/>
                                      </p:to>
                                    </p:set>
                                    <p:animEffect transition="in" filter="blinds(horizontal)">
                                      <p:cBhvr>
                                        <p:cTn id="37" dur="500"/>
                                        <p:tgtEl>
                                          <p:spTgt spid="237572">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7572">
                                            <p:txEl>
                                              <p:pRg st="1" end="1"/>
                                            </p:txEl>
                                          </p:spTgt>
                                        </p:tgtEl>
                                        <p:attrNameLst>
                                          <p:attrName>style.visibility</p:attrName>
                                        </p:attrNameLst>
                                      </p:cBhvr>
                                      <p:to>
                                        <p:strVal val="visible"/>
                                      </p:to>
                                    </p:set>
                                    <p:animEffect transition="in" filter="blinds(horizontal)">
                                      <p:cBhvr>
                                        <p:cTn id="42" dur="500"/>
                                        <p:tgtEl>
                                          <p:spTgt spid="237572">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37572">
                                            <p:txEl>
                                              <p:pRg st="2" end="2"/>
                                            </p:txEl>
                                          </p:spTgt>
                                        </p:tgtEl>
                                        <p:attrNameLst>
                                          <p:attrName>style.visibility</p:attrName>
                                        </p:attrNameLst>
                                      </p:cBhvr>
                                      <p:to>
                                        <p:strVal val="visible"/>
                                      </p:to>
                                    </p:set>
                                    <p:animEffect transition="in" filter="blinds(horizontal)">
                                      <p:cBhvr>
                                        <p:cTn id="47" dur="500"/>
                                        <p:tgtEl>
                                          <p:spTgt spid="2375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build="p" bldLvl="2" autoUpdateAnimBg="0"/>
      <p:bldP spid="237572"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zh-CN" altLang="en-US"/>
              <a:t>第8章  设计实践</a:t>
            </a:r>
          </a:p>
        </p:txBody>
      </p:sp>
      <p:sp>
        <p:nvSpPr>
          <p:cNvPr id="238595" name="Rectangle 3"/>
          <p:cNvSpPr>
            <a:spLocks noGrp="1" noChangeArrowheads="1"/>
          </p:cNvSpPr>
          <p:nvPr>
            <p:ph type="body" idx="1"/>
          </p:nvPr>
        </p:nvSpPr>
        <p:spPr>
          <a:xfrm>
            <a:off x="304800" y="1143000"/>
            <a:ext cx="8534400" cy="5257800"/>
          </a:xfrm>
        </p:spPr>
        <p:txBody>
          <a:bodyPr/>
          <a:lstStyle/>
          <a:p>
            <a:pPr>
              <a:lnSpc>
                <a:spcPct val="120000"/>
              </a:lnSpc>
            </a:pPr>
            <a:r>
              <a:rPr lang="zh-CN" altLang="en-US" sz="3200" dirty="0"/>
              <a:t>小规模集成（</a:t>
            </a:r>
            <a:r>
              <a:rPr lang="en-US" altLang="zh-CN" sz="3200" dirty="0"/>
              <a:t>SSI）</a:t>
            </a:r>
            <a:r>
              <a:rPr lang="zh-CN" altLang="en-US" sz="3200" dirty="0"/>
              <a:t>芯片</a:t>
            </a:r>
          </a:p>
          <a:p>
            <a:pPr lvl="1">
              <a:lnSpc>
                <a:spcPct val="120000"/>
              </a:lnSpc>
            </a:pPr>
            <a:r>
              <a:rPr lang="zh-CN" altLang="en-US" sz="2800" dirty="0"/>
              <a:t>锁存器和触发器（开关消抖、总线保持）</a:t>
            </a:r>
          </a:p>
          <a:p>
            <a:pPr>
              <a:lnSpc>
                <a:spcPct val="120000"/>
              </a:lnSpc>
            </a:pPr>
            <a:r>
              <a:rPr lang="zh-CN" altLang="en-US" sz="3200" dirty="0"/>
              <a:t>中规模集成（</a:t>
            </a:r>
            <a:r>
              <a:rPr lang="en-US" altLang="zh-CN" sz="3200" dirty="0"/>
              <a:t>MSI）</a:t>
            </a:r>
            <a:r>
              <a:rPr lang="zh-CN" altLang="en-US" sz="3200" dirty="0"/>
              <a:t>芯片</a:t>
            </a:r>
          </a:p>
          <a:p>
            <a:pPr lvl="1">
              <a:lnSpc>
                <a:spcPct val="120000"/>
              </a:lnSpc>
            </a:pPr>
            <a:r>
              <a:rPr lang="zh-CN" altLang="en-US" sz="2800" dirty="0"/>
              <a:t>多位锁存器和寄存器</a:t>
            </a:r>
          </a:p>
          <a:p>
            <a:pPr lvl="1">
              <a:lnSpc>
                <a:spcPct val="120000"/>
              </a:lnSpc>
            </a:pPr>
            <a:r>
              <a:rPr lang="zh-CN" altLang="en-US" sz="2800" dirty="0"/>
              <a:t>计数器、移位寄存器</a:t>
            </a:r>
          </a:p>
          <a:p>
            <a:pPr>
              <a:lnSpc>
                <a:spcPct val="120000"/>
              </a:lnSpc>
            </a:pPr>
            <a:r>
              <a:rPr lang="zh-CN" altLang="en-US" sz="3200" dirty="0"/>
              <a:t>同步系统设计的其它问题</a:t>
            </a:r>
          </a:p>
          <a:p>
            <a:pPr lvl="1">
              <a:lnSpc>
                <a:spcPct val="120000"/>
              </a:lnSpc>
            </a:pPr>
            <a:r>
              <a:rPr lang="zh-CN" altLang="en-US" sz="2800" dirty="0"/>
              <a:t>迭代</a:t>
            </a:r>
            <a:r>
              <a:rPr lang="en-US" altLang="zh-CN" sz="2800" dirty="0"/>
              <a:t>、</a:t>
            </a:r>
            <a:r>
              <a:rPr lang="zh-CN" altLang="en-US" sz="2800" dirty="0"/>
              <a:t>同步系统结构、时序</a:t>
            </a:r>
          </a:p>
          <a:p>
            <a:pPr lvl="1">
              <a:lnSpc>
                <a:spcPct val="120000"/>
              </a:lnSpc>
            </a:pPr>
            <a:r>
              <a:rPr lang="zh-CN" altLang="en-US" sz="2800" dirty="0"/>
              <a:t>时钟偏移、选通时钟、异步输入</a:t>
            </a:r>
          </a:p>
        </p:txBody>
      </p:sp>
      <p:sp>
        <p:nvSpPr>
          <p:cNvPr id="2" name="日期占位符 1"/>
          <p:cNvSpPr>
            <a:spLocks noGrp="1"/>
          </p:cNvSpPr>
          <p:nvPr>
            <p:ph type="dt" sz="half" idx="10"/>
          </p:nvPr>
        </p:nvSpPr>
        <p:spPr/>
        <p:txBody>
          <a:bodyPr/>
          <a:lstStyle/>
          <a:p>
            <a:pPr>
              <a:defRPr/>
            </a:pPr>
            <a:fld id="{84E8B5BD-36D2-4868-98FD-893680AD2290}"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49</a:t>
            </a:fld>
            <a:endParaRPr lang="en-US" altLang="zh-CN"/>
          </a:p>
        </p:txBody>
      </p:sp>
    </p:spTree>
    <p:extLst>
      <p:ext uri="{BB962C8B-B14F-4D97-AF65-F5344CB8AC3E}">
        <p14:creationId xmlns:p14="http://schemas.microsoft.com/office/powerpoint/2010/main" val="32834910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8595">
                                            <p:txEl>
                                              <p:pRg st="0" end="0"/>
                                            </p:txEl>
                                          </p:spTgt>
                                        </p:tgtEl>
                                        <p:attrNameLst>
                                          <p:attrName>style.visibility</p:attrName>
                                        </p:attrNameLst>
                                      </p:cBhvr>
                                      <p:to>
                                        <p:strVal val="visible"/>
                                      </p:to>
                                    </p:set>
                                    <p:animEffect transition="in" filter="blinds(horizontal)">
                                      <p:cBhvr>
                                        <p:cTn id="7" dur="500"/>
                                        <p:tgtEl>
                                          <p:spTgt spid="2385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8595">
                                            <p:txEl>
                                              <p:pRg st="1" end="1"/>
                                            </p:txEl>
                                          </p:spTgt>
                                        </p:tgtEl>
                                        <p:attrNameLst>
                                          <p:attrName>style.visibility</p:attrName>
                                        </p:attrNameLst>
                                      </p:cBhvr>
                                      <p:to>
                                        <p:strVal val="visible"/>
                                      </p:to>
                                    </p:set>
                                    <p:animEffect transition="in" filter="blinds(horizontal)">
                                      <p:cBhvr>
                                        <p:cTn id="12" dur="500"/>
                                        <p:tgtEl>
                                          <p:spTgt spid="2385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8595">
                                            <p:txEl>
                                              <p:pRg st="2" end="2"/>
                                            </p:txEl>
                                          </p:spTgt>
                                        </p:tgtEl>
                                        <p:attrNameLst>
                                          <p:attrName>style.visibility</p:attrName>
                                        </p:attrNameLst>
                                      </p:cBhvr>
                                      <p:to>
                                        <p:strVal val="visible"/>
                                      </p:to>
                                    </p:set>
                                    <p:animEffect transition="in" filter="blinds(horizontal)">
                                      <p:cBhvr>
                                        <p:cTn id="17" dur="500"/>
                                        <p:tgtEl>
                                          <p:spTgt spid="2385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8595">
                                            <p:txEl>
                                              <p:pRg st="3" end="3"/>
                                            </p:txEl>
                                          </p:spTgt>
                                        </p:tgtEl>
                                        <p:attrNameLst>
                                          <p:attrName>style.visibility</p:attrName>
                                        </p:attrNameLst>
                                      </p:cBhvr>
                                      <p:to>
                                        <p:strVal val="visible"/>
                                      </p:to>
                                    </p:set>
                                    <p:animEffect transition="in" filter="blinds(horizontal)">
                                      <p:cBhvr>
                                        <p:cTn id="22" dur="500"/>
                                        <p:tgtEl>
                                          <p:spTgt spid="2385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8595">
                                            <p:txEl>
                                              <p:pRg st="4" end="4"/>
                                            </p:txEl>
                                          </p:spTgt>
                                        </p:tgtEl>
                                        <p:attrNameLst>
                                          <p:attrName>style.visibility</p:attrName>
                                        </p:attrNameLst>
                                      </p:cBhvr>
                                      <p:to>
                                        <p:strVal val="visible"/>
                                      </p:to>
                                    </p:set>
                                    <p:animEffect transition="in" filter="blinds(horizontal)">
                                      <p:cBhvr>
                                        <p:cTn id="27" dur="500"/>
                                        <p:tgtEl>
                                          <p:spTgt spid="2385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8595">
                                            <p:txEl>
                                              <p:pRg st="5" end="5"/>
                                            </p:txEl>
                                          </p:spTgt>
                                        </p:tgtEl>
                                        <p:attrNameLst>
                                          <p:attrName>style.visibility</p:attrName>
                                        </p:attrNameLst>
                                      </p:cBhvr>
                                      <p:to>
                                        <p:strVal val="visible"/>
                                      </p:to>
                                    </p:set>
                                    <p:animEffect transition="in" filter="blinds(horizontal)">
                                      <p:cBhvr>
                                        <p:cTn id="32" dur="500"/>
                                        <p:tgtEl>
                                          <p:spTgt spid="23859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38595">
                                            <p:txEl>
                                              <p:pRg st="6" end="6"/>
                                            </p:txEl>
                                          </p:spTgt>
                                        </p:tgtEl>
                                        <p:attrNameLst>
                                          <p:attrName>style.visibility</p:attrName>
                                        </p:attrNameLst>
                                      </p:cBhvr>
                                      <p:to>
                                        <p:strVal val="visible"/>
                                      </p:to>
                                    </p:set>
                                    <p:animEffect transition="in" filter="blinds(horizontal)">
                                      <p:cBhvr>
                                        <p:cTn id="37" dur="500"/>
                                        <p:tgtEl>
                                          <p:spTgt spid="23859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8595">
                                            <p:txEl>
                                              <p:pRg st="7" end="7"/>
                                            </p:txEl>
                                          </p:spTgt>
                                        </p:tgtEl>
                                        <p:attrNameLst>
                                          <p:attrName>style.visibility</p:attrName>
                                        </p:attrNameLst>
                                      </p:cBhvr>
                                      <p:to>
                                        <p:strVal val="visible"/>
                                      </p:to>
                                    </p:set>
                                    <p:animEffect transition="in" filter="blinds(horizontal)">
                                      <p:cBhvr>
                                        <p:cTn id="42" dur="500"/>
                                        <p:tgtEl>
                                          <p:spTgt spid="2385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5587" name="Group 3"/>
          <p:cNvGrpSpPr>
            <a:grpSpLocks/>
          </p:cNvGrpSpPr>
          <p:nvPr/>
        </p:nvGrpSpPr>
        <p:grpSpPr bwMode="auto">
          <a:xfrm>
            <a:off x="1475656" y="1584920"/>
            <a:ext cx="3215734" cy="4724400"/>
            <a:chOff x="1388" y="912"/>
            <a:chExt cx="2884" cy="2976"/>
          </a:xfrm>
        </p:grpSpPr>
        <p:sp>
          <p:nvSpPr>
            <p:cNvPr id="195588" name="Rectangle 4"/>
            <p:cNvSpPr>
              <a:spLocks noChangeArrowheads="1"/>
            </p:cNvSpPr>
            <p:nvPr/>
          </p:nvSpPr>
          <p:spPr bwMode="auto">
            <a:xfrm>
              <a:off x="3840" y="3312"/>
              <a:ext cx="432"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95589" name="Object 5"/>
            <p:cNvGraphicFramePr>
              <a:graphicFrameLocks noChangeAspect="1"/>
            </p:cNvGraphicFramePr>
            <p:nvPr/>
          </p:nvGraphicFramePr>
          <p:xfrm>
            <a:off x="1388" y="912"/>
            <a:ext cx="2548" cy="2976"/>
          </p:xfrm>
          <a:graphic>
            <a:graphicData uri="http://schemas.openxmlformats.org/presentationml/2006/ole">
              <mc:AlternateContent xmlns:mc="http://schemas.openxmlformats.org/markup-compatibility/2006">
                <mc:Choice xmlns:v="urn:schemas-microsoft-com:vml" Requires="v">
                  <p:oleObj spid="_x0000_s190653" name="Artwork" r:id="rId3" imgW="2952381" imgH="3448531" progId="Adobe.Illustrator.7">
                    <p:embed/>
                  </p:oleObj>
                </mc:Choice>
                <mc:Fallback>
                  <p:oleObj name="Artwork" r:id="rId3" imgW="2952381" imgH="3448531" progId="Adobe.Illustrator.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8" y="912"/>
                          <a:ext cx="2548" cy="29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95590" name="Text Box 6"/>
          <p:cNvSpPr txBox="1">
            <a:spLocks noChangeArrowheads="1"/>
          </p:cNvSpPr>
          <p:nvPr/>
        </p:nvSpPr>
        <p:spPr bwMode="auto">
          <a:xfrm>
            <a:off x="2158707" y="487362"/>
            <a:ext cx="4654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chemeClr val="tx2"/>
                </a:solidFill>
                <a:ea typeface="华文新魏" pitchFamily="2" charset="-122"/>
              </a:rPr>
              <a:t>串入并出移位寄存器结构</a:t>
            </a:r>
          </a:p>
        </p:txBody>
      </p:sp>
      <p:grpSp>
        <p:nvGrpSpPr>
          <p:cNvPr id="195591" name="Group 7"/>
          <p:cNvGrpSpPr>
            <a:grpSpLocks/>
          </p:cNvGrpSpPr>
          <p:nvPr/>
        </p:nvGrpSpPr>
        <p:grpSpPr bwMode="auto">
          <a:xfrm>
            <a:off x="-115003" y="1430535"/>
            <a:ext cx="2151998" cy="830264"/>
            <a:chOff x="-129" y="681"/>
            <a:chExt cx="1930" cy="523"/>
          </a:xfrm>
        </p:grpSpPr>
        <p:sp>
          <p:nvSpPr>
            <p:cNvPr id="195592" name="Text Box 8"/>
            <p:cNvSpPr txBox="1">
              <a:spLocks noChangeArrowheads="1"/>
            </p:cNvSpPr>
            <p:nvPr/>
          </p:nvSpPr>
          <p:spPr bwMode="auto">
            <a:xfrm>
              <a:off x="-129" y="681"/>
              <a:ext cx="122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en-US" sz="2400" b="1" dirty="0">
                  <a:solidFill>
                    <a:schemeClr val="hlink"/>
                  </a:solidFill>
                  <a:ea typeface="黑体" pitchFamily="2" charset="-122"/>
                </a:rPr>
                <a:t>串入</a:t>
              </a:r>
            </a:p>
            <a:p>
              <a:pPr algn="r"/>
              <a:r>
                <a:rPr lang="en-US" altLang="zh-CN" sz="2400" b="1" dirty="0">
                  <a:solidFill>
                    <a:schemeClr val="hlink"/>
                  </a:solidFill>
                  <a:ea typeface="黑体" pitchFamily="2" charset="-122"/>
                </a:rPr>
                <a:t>serial-in</a:t>
              </a:r>
              <a:endParaRPr lang="zh-CN" altLang="en-US" sz="2400" b="1" dirty="0">
                <a:solidFill>
                  <a:schemeClr val="hlink"/>
                </a:solidFill>
                <a:ea typeface="黑体" pitchFamily="2" charset="-122"/>
              </a:endParaRPr>
            </a:p>
          </p:txBody>
        </p:sp>
        <p:sp>
          <p:nvSpPr>
            <p:cNvPr id="195593" name="Text Box 9"/>
            <p:cNvSpPr txBox="1">
              <a:spLocks noChangeArrowheads="1"/>
            </p:cNvSpPr>
            <p:nvPr/>
          </p:nvSpPr>
          <p:spPr bwMode="auto">
            <a:xfrm>
              <a:off x="1195" y="815"/>
              <a:ext cx="606"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chemeClr val="hlink"/>
                  </a:solidFill>
                  <a:latin typeface="Arial" charset="0"/>
                </a:rPr>
                <a:t>SERIN</a:t>
              </a:r>
            </a:p>
          </p:txBody>
        </p:sp>
      </p:grpSp>
      <p:grpSp>
        <p:nvGrpSpPr>
          <p:cNvPr id="195594" name="Group 10"/>
          <p:cNvGrpSpPr>
            <a:grpSpLocks/>
          </p:cNvGrpSpPr>
          <p:nvPr/>
        </p:nvGrpSpPr>
        <p:grpSpPr bwMode="auto">
          <a:xfrm>
            <a:off x="4623032" y="1584920"/>
            <a:ext cx="1900004" cy="4151313"/>
            <a:chOff x="3515" y="864"/>
            <a:chExt cx="1704" cy="2615"/>
          </a:xfrm>
        </p:grpSpPr>
        <p:sp>
          <p:nvSpPr>
            <p:cNvPr id="195595" name="Text Box 11"/>
            <p:cNvSpPr txBox="1">
              <a:spLocks noChangeArrowheads="1"/>
            </p:cNvSpPr>
            <p:nvPr/>
          </p:nvSpPr>
          <p:spPr bwMode="auto">
            <a:xfrm>
              <a:off x="3696" y="864"/>
              <a:ext cx="329"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chemeClr val="hlink"/>
                  </a:solidFill>
                  <a:latin typeface="Arial" charset="0"/>
                </a:rPr>
                <a:t>1</a:t>
              </a:r>
              <a:r>
                <a:rPr lang="en-US" altLang="zh-CN" sz="2000" b="1" dirty="0">
                  <a:solidFill>
                    <a:schemeClr val="hlink"/>
                  </a:solidFill>
                  <a:latin typeface="Arial" charset="0"/>
                </a:rPr>
                <a:t>Q</a:t>
              </a:r>
            </a:p>
          </p:txBody>
        </p:sp>
        <p:sp>
          <p:nvSpPr>
            <p:cNvPr id="195596" name="Text Box 12"/>
            <p:cNvSpPr txBox="1">
              <a:spLocks noChangeArrowheads="1"/>
            </p:cNvSpPr>
            <p:nvPr/>
          </p:nvSpPr>
          <p:spPr bwMode="auto">
            <a:xfrm>
              <a:off x="3696" y="1632"/>
              <a:ext cx="329"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Arial" charset="0"/>
                </a:rPr>
                <a:t>2</a:t>
              </a:r>
              <a:r>
                <a:rPr lang="en-US" altLang="zh-CN" sz="2000" b="1">
                  <a:solidFill>
                    <a:schemeClr val="hlink"/>
                  </a:solidFill>
                  <a:latin typeface="Arial" charset="0"/>
                </a:rPr>
                <a:t>Q</a:t>
              </a:r>
            </a:p>
          </p:txBody>
        </p:sp>
        <p:sp>
          <p:nvSpPr>
            <p:cNvPr id="195597" name="Text Box 13"/>
            <p:cNvSpPr txBox="1">
              <a:spLocks noChangeArrowheads="1"/>
            </p:cNvSpPr>
            <p:nvPr/>
          </p:nvSpPr>
          <p:spPr bwMode="auto">
            <a:xfrm>
              <a:off x="3696" y="3216"/>
              <a:ext cx="356"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hlink"/>
                  </a:solidFill>
                  <a:latin typeface="Arial" charset="0"/>
                </a:rPr>
                <a:t>NQ</a:t>
              </a:r>
            </a:p>
          </p:txBody>
        </p:sp>
        <p:sp>
          <p:nvSpPr>
            <p:cNvPr id="195598" name="AutoShape 14"/>
            <p:cNvSpPr>
              <a:spLocks/>
            </p:cNvSpPr>
            <p:nvPr/>
          </p:nvSpPr>
          <p:spPr bwMode="auto">
            <a:xfrm>
              <a:off x="3515" y="935"/>
              <a:ext cx="151" cy="2544"/>
            </a:xfrm>
            <a:prstGeom prst="rightBrace">
              <a:avLst>
                <a:gd name="adj1" fmla="val 68249"/>
                <a:gd name="adj2" fmla="val 50000"/>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599" name="Text Box 15"/>
            <p:cNvSpPr txBox="1">
              <a:spLocks noChangeArrowheads="1"/>
            </p:cNvSpPr>
            <p:nvPr/>
          </p:nvSpPr>
          <p:spPr bwMode="auto">
            <a:xfrm>
              <a:off x="3816" y="2025"/>
              <a:ext cx="1403"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chemeClr val="hlink"/>
                  </a:solidFill>
                  <a:ea typeface="黑体" pitchFamily="2" charset="-122"/>
                </a:rPr>
                <a:t>并出</a:t>
              </a:r>
            </a:p>
            <a:p>
              <a:r>
                <a:rPr lang="en-US" altLang="zh-CN" sz="2000" b="1" dirty="0">
                  <a:solidFill>
                    <a:schemeClr val="hlink"/>
                  </a:solidFill>
                  <a:ea typeface="黑体" pitchFamily="2" charset="-122"/>
                </a:rPr>
                <a:t>parallel-out</a:t>
              </a:r>
            </a:p>
          </p:txBody>
        </p:sp>
      </p:grpSp>
      <p:sp>
        <p:nvSpPr>
          <p:cNvPr id="195600" name="Text Box 16"/>
          <p:cNvSpPr txBox="1">
            <a:spLocks noChangeArrowheads="1"/>
          </p:cNvSpPr>
          <p:nvPr/>
        </p:nvSpPr>
        <p:spPr bwMode="auto">
          <a:xfrm>
            <a:off x="179512" y="3225601"/>
            <a:ext cx="216024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30000"/>
              </a:lnSpc>
            </a:pPr>
            <a:r>
              <a:rPr lang="zh-CN" altLang="en-US" sz="2400" b="1" dirty="0">
                <a:ea typeface="黑体" pitchFamily="2" charset="-122"/>
              </a:rPr>
              <a:t>可以用来完成</a:t>
            </a:r>
          </a:p>
          <a:p>
            <a:pPr algn="ctr">
              <a:lnSpc>
                <a:spcPct val="130000"/>
              </a:lnSpc>
            </a:pPr>
            <a:r>
              <a:rPr lang="zh-CN" altLang="en-US" sz="2400" b="1" dirty="0">
                <a:ea typeface="黑体" pitchFamily="2" charset="-122"/>
              </a:rPr>
              <a:t>串－并转换</a:t>
            </a:r>
          </a:p>
          <a:p>
            <a:pPr algn="ctr">
              <a:lnSpc>
                <a:spcPct val="130000"/>
              </a:lnSpc>
            </a:pPr>
            <a:r>
              <a:rPr lang="en-US" altLang="zh-CN" sz="2400" b="1" dirty="0">
                <a:ea typeface="黑体" pitchFamily="2" charset="-122"/>
              </a:rPr>
              <a:t>serial-to-parallel</a:t>
            </a:r>
          </a:p>
          <a:p>
            <a:pPr algn="ctr">
              <a:lnSpc>
                <a:spcPct val="130000"/>
              </a:lnSpc>
            </a:pPr>
            <a:r>
              <a:rPr lang="en-US" altLang="zh-CN" sz="2400" b="1" dirty="0">
                <a:ea typeface="黑体" pitchFamily="2" charset="-122"/>
              </a:rPr>
              <a:t>conversion</a:t>
            </a:r>
          </a:p>
        </p:txBody>
      </p:sp>
      <p:sp>
        <p:nvSpPr>
          <p:cNvPr id="2" name="日期占位符 1"/>
          <p:cNvSpPr>
            <a:spLocks noGrp="1"/>
          </p:cNvSpPr>
          <p:nvPr>
            <p:ph type="dt" sz="half" idx="10"/>
          </p:nvPr>
        </p:nvSpPr>
        <p:spPr/>
        <p:txBody>
          <a:bodyPr/>
          <a:lstStyle/>
          <a:p>
            <a:pPr>
              <a:defRPr/>
            </a:pPr>
            <a:fld id="{527016A9-8D2D-4DDB-BD19-51F4B9261268}"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5</a:t>
            </a:fld>
            <a:endParaRPr lang="en-US" altLang="zh-CN"/>
          </a:p>
        </p:txBody>
      </p:sp>
      <p:grpSp>
        <p:nvGrpSpPr>
          <p:cNvPr id="20" name="Group 3"/>
          <p:cNvGrpSpPr>
            <a:grpSpLocks/>
          </p:cNvGrpSpPr>
          <p:nvPr/>
        </p:nvGrpSpPr>
        <p:grpSpPr bwMode="auto">
          <a:xfrm>
            <a:off x="6477000" y="1317848"/>
            <a:ext cx="2286000" cy="4343400"/>
            <a:chOff x="528" y="816"/>
            <a:chExt cx="1440" cy="2736"/>
          </a:xfrm>
        </p:grpSpPr>
        <p:sp>
          <p:nvSpPr>
            <p:cNvPr id="21" name="Rectangle 4"/>
            <p:cNvSpPr>
              <a:spLocks noChangeArrowheads="1"/>
            </p:cNvSpPr>
            <p:nvPr/>
          </p:nvSpPr>
          <p:spPr bwMode="auto">
            <a:xfrm>
              <a:off x="768" y="1104"/>
              <a:ext cx="960" cy="244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lstStyle/>
            <a:p>
              <a:pPr>
                <a:lnSpc>
                  <a:spcPct val="110000"/>
                </a:lnSpc>
              </a:pPr>
              <a:r>
                <a:rPr lang="en-US" altLang="zh-CN" sz="2000" b="1">
                  <a:latin typeface="Tahoma" pitchFamily="34" charset="0"/>
                </a:rPr>
                <a:t>  CLK</a:t>
              </a:r>
            </a:p>
            <a:p>
              <a:r>
                <a:rPr lang="en-US" altLang="zh-CN" sz="2000" b="1">
                  <a:latin typeface="Tahoma" pitchFamily="34" charset="0"/>
                </a:rPr>
                <a:t>CLR</a:t>
              </a:r>
            </a:p>
            <a:p>
              <a:r>
                <a:rPr lang="en-US" altLang="zh-CN" sz="2000" b="1">
                  <a:latin typeface="Tahoma" pitchFamily="34" charset="0"/>
                </a:rPr>
                <a:t>SERA</a:t>
              </a:r>
            </a:p>
            <a:p>
              <a:r>
                <a:rPr lang="en-US" altLang="zh-CN" sz="2000" b="1">
                  <a:latin typeface="Tahoma" pitchFamily="34" charset="0"/>
                </a:rPr>
                <a:t>SERB</a:t>
              </a:r>
            </a:p>
            <a:p>
              <a:endParaRPr lang="en-US" altLang="zh-CN" sz="2000" b="1">
                <a:latin typeface="Tahoma" pitchFamily="34" charset="0"/>
              </a:endParaRPr>
            </a:p>
          </p:txBody>
        </p:sp>
        <p:sp>
          <p:nvSpPr>
            <p:cNvPr id="22" name="Oval 5"/>
            <p:cNvSpPr>
              <a:spLocks noChangeArrowheads="1"/>
            </p:cNvSpPr>
            <p:nvPr/>
          </p:nvSpPr>
          <p:spPr bwMode="auto">
            <a:xfrm>
              <a:off x="672" y="1392"/>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3" name="Group 6"/>
            <p:cNvGrpSpPr>
              <a:grpSpLocks/>
            </p:cNvGrpSpPr>
            <p:nvPr/>
          </p:nvGrpSpPr>
          <p:grpSpPr bwMode="auto">
            <a:xfrm>
              <a:off x="768" y="1200"/>
              <a:ext cx="96" cy="96"/>
              <a:chOff x="2880" y="2064"/>
              <a:chExt cx="96" cy="192"/>
            </a:xfrm>
          </p:grpSpPr>
          <p:sp>
            <p:nvSpPr>
              <p:cNvPr id="38" name="Line 7"/>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 name="Line 8"/>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4" name="Line 9"/>
            <p:cNvSpPr>
              <a:spLocks noChangeShapeType="1"/>
            </p:cNvSpPr>
            <p:nvPr/>
          </p:nvSpPr>
          <p:spPr bwMode="auto">
            <a:xfrm>
              <a:off x="528" y="144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Line 10"/>
            <p:cNvSpPr>
              <a:spLocks noChangeShapeType="1"/>
            </p:cNvSpPr>
            <p:nvPr/>
          </p:nvSpPr>
          <p:spPr bwMode="auto">
            <a:xfrm>
              <a:off x="528" y="163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 name="Line 11"/>
            <p:cNvSpPr>
              <a:spLocks noChangeShapeType="1"/>
            </p:cNvSpPr>
            <p:nvPr/>
          </p:nvSpPr>
          <p:spPr bwMode="auto">
            <a:xfrm>
              <a:off x="528" y="182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 name="Line 12"/>
            <p:cNvSpPr>
              <a:spLocks noChangeShapeType="1"/>
            </p:cNvSpPr>
            <p:nvPr/>
          </p:nvSpPr>
          <p:spPr bwMode="auto">
            <a:xfrm>
              <a:off x="528" y="12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 name="Line 13"/>
            <p:cNvSpPr>
              <a:spLocks noChangeShapeType="1"/>
            </p:cNvSpPr>
            <p:nvPr/>
          </p:nvSpPr>
          <p:spPr bwMode="auto">
            <a:xfrm>
              <a:off x="1728" y="206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 name="Line 14"/>
            <p:cNvSpPr>
              <a:spLocks noChangeShapeType="1"/>
            </p:cNvSpPr>
            <p:nvPr/>
          </p:nvSpPr>
          <p:spPr bwMode="auto">
            <a:xfrm>
              <a:off x="1728" y="22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 name="Line 15"/>
            <p:cNvSpPr>
              <a:spLocks noChangeShapeType="1"/>
            </p:cNvSpPr>
            <p:nvPr/>
          </p:nvSpPr>
          <p:spPr bwMode="auto">
            <a:xfrm>
              <a:off x="1728" y="24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Line 16"/>
            <p:cNvSpPr>
              <a:spLocks noChangeShapeType="1"/>
            </p:cNvSpPr>
            <p:nvPr/>
          </p:nvSpPr>
          <p:spPr bwMode="auto">
            <a:xfrm>
              <a:off x="1728" y="264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 name="Text Box 17"/>
            <p:cNvSpPr txBox="1">
              <a:spLocks noChangeArrowheads="1"/>
            </p:cNvSpPr>
            <p:nvPr/>
          </p:nvSpPr>
          <p:spPr bwMode="auto">
            <a:xfrm>
              <a:off x="882" y="816"/>
              <a:ext cx="7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Arial" charset="0"/>
                </a:rPr>
                <a:t>74</a:t>
              </a:r>
              <a:r>
                <a:rPr lang="en-US" altLang="zh-CN" b="1">
                  <a:latin typeface="Arial" charset="0"/>
                </a:rPr>
                <a:t>x164</a:t>
              </a:r>
            </a:p>
          </p:txBody>
        </p:sp>
        <p:sp>
          <p:nvSpPr>
            <p:cNvPr id="33" name="Text Box 18"/>
            <p:cNvSpPr txBox="1">
              <a:spLocks noChangeArrowheads="1"/>
            </p:cNvSpPr>
            <p:nvPr/>
          </p:nvSpPr>
          <p:spPr bwMode="auto">
            <a:xfrm>
              <a:off x="1367" y="1920"/>
              <a:ext cx="361" cy="1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QA</a:t>
              </a:r>
            </a:p>
            <a:p>
              <a:r>
                <a:rPr lang="en-US" altLang="zh-CN" sz="2000" b="1">
                  <a:latin typeface="Tahoma" pitchFamily="34" charset="0"/>
                </a:rPr>
                <a:t>QB</a:t>
              </a:r>
            </a:p>
            <a:p>
              <a:r>
                <a:rPr lang="en-US" altLang="zh-CN" sz="2000" b="1">
                  <a:latin typeface="Tahoma" pitchFamily="34" charset="0"/>
                </a:rPr>
                <a:t>QC</a:t>
              </a:r>
            </a:p>
            <a:p>
              <a:r>
                <a:rPr lang="en-US" altLang="zh-CN" sz="2000" b="1">
                  <a:latin typeface="Tahoma" pitchFamily="34" charset="0"/>
                </a:rPr>
                <a:t>QD</a:t>
              </a:r>
            </a:p>
            <a:p>
              <a:r>
                <a:rPr lang="en-US" altLang="zh-CN" sz="2000" b="1">
                  <a:latin typeface="Tahoma" pitchFamily="34" charset="0"/>
                </a:rPr>
                <a:t>QE</a:t>
              </a:r>
            </a:p>
            <a:p>
              <a:r>
                <a:rPr lang="en-US" altLang="zh-CN" sz="2000" b="1">
                  <a:latin typeface="Tahoma" pitchFamily="34" charset="0"/>
                </a:rPr>
                <a:t>QF</a:t>
              </a:r>
            </a:p>
            <a:p>
              <a:r>
                <a:rPr lang="en-US" altLang="zh-CN" sz="2000" b="1">
                  <a:latin typeface="Tahoma" pitchFamily="34" charset="0"/>
                </a:rPr>
                <a:t>QG</a:t>
              </a:r>
            </a:p>
            <a:p>
              <a:r>
                <a:rPr lang="en-US" altLang="zh-CN" sz="2000" b="1">
                  <a:latin typeface="Tahoma" pitchFamily="34" charset="0"/>
                </a:rPr>
                <a:t>QH</a:t>
              </a:r>
              <a:endParaRPr lang="zh-CN" altLang="en-US" sz="2000" b="1">
                <a:latin typeface="Tahoma" pitchFamily="34" charset="0"/>
              </a:endParaRPr>
            </a:p>
          </p:txBody>
        </p:sp>
        <p:sp>
          <p:nvSpPr>
            <p:cNvPr id="34" name="Line 19"/>
            <p:cNvSpPr>
              <a:spLocks noChangeShapeType="1"/>
            </p:cNvSpPr>
            <p:nvPr/>
          </p:nvSpPr>
          <p:spPr bwMode="auto">
            <a:xfrm>
              <a:off x="1728" y="283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 name="Line 20"/>
            <p:cNvSpPr>
              <a:spLocks noChangeShapeType="1"/>
            </p:cNvSpPr>
            <p:nvPr/>
          </p:nvSpPr>
          <p:spPr bwMode="auto">
            <a:xfrm>
              <a:off x="1728" y="302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 name="Line 21"/>
            <p:cNvSpPr>
              <a:spLocks noChangeShapeType="1"/>
            </p:cNvSpPr>
            <p:nvPr/>
          </p:nvSpPr>
          <p:spPr bwMode="auto">
            <a:xfrm>
              <a:off x="1728" y="321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 name="Line 22"/>
            <p:cNvSpPr>
              <a:spLocks noChangeShapeType="1"/>
            </p:cNvSpPr>
            <p:nvPr/>
          </p:nvSpPr>
          <p:spPr bwMode="auto">
            <a:xfrm>
              <a:off x="1728" y="340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40726383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5591"/>
                                        </p:tgtEl>
                                        <p:attrNameLst>
                                          <p:attrName>style.visibility</p:attrName>
                                        </p:attrNameLst>
                                      </p:cBhvr>
                                      <p:to>
                                        <p:strVal val="visible"/>
                                      </p:to>
                                    </p:set>
                                    <p:animEffect transition="in" filter="blinds(horizontal)">
                                      <p:cBhvr>
                                        <p:cTn id="7" dur="500"/>
                                        <p:tgtEl>
                                          <p:spTgt spid="1955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195594"/>
                                        </p:tgtEl>
                                        <p:attrNameLst>
                                          <p:attrName>style.visibility</p:attrName>
                                        </p:attrNameLst>
                                      </p:cBhvr>
                                      <p:to>
                                        <p:strVal val="visible"/>
                                      </p:to>
                                    </p:set>
                                    <p:animEffect transition="in" filter="blinds(vertical)">
                                      <p:cBhvr>
                                        <p:cTn id="12" dur="500"/>
                                        <p:tgtEl>
                                          <p:spTgt spid="1955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5600"/>
                                        </p:tgtEl>
                                        <p:attrNameLst>
                                          <p:attrName>style.visibility</p:attrName>
                                        </p:attrNameLst>
                                      </p:cBhvr>
                                      <p:to>
                                        <p:strVal val="visible"/>
                                      </p:to>
                                    </p:set>
                                    <p:animEffect transition="in" filter="blinds(horizontal)">
                                      <p:cBhvr>
                                        <p:cTn id="17" dur="500"/>
                                        <p:tgtEl>
                                          <p:spTgt spid="19560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600"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zh-CN" altLang="en-US"/>
              <a:t>计数器</a:t>
            </a:r>
          </a:p>
        </p:txBody>
      </p:sp>
      <p:sp>
        <p:nvSpPr>
          <p:cNvPr id="239619" name="Rectangle 3"/>
          <p:cNvSpPr>
            <a:spLocks noGrp="1" noChangeArrowheads="1"/>
          </p:cNvSpPr>
          <p:nvPr>
            <p:ph type="body" idx="1"/>
          </p:nvPr>
        </p:nvSpPr>
        <p:spPr>
          <a:xfrm>
            <a:off x="304800" y="1143000"/>
            <a:ext cx="8534400" cy="4953000"/>
          </a:xfrm>
          <a:noFill/>
          <a:ln/>
        </p:spPr>
        <p:txBody>
          <a:bodyPr/>
          <a:lstStyle/>
          <a:p>
            <a:pPr lvl="1">
              <a:lnSpc>
                <a:spcPct val="110000"/>
              </a:lnSpc>
            </a:pPr>
            <a:r>
              <a:rPr lang="zh-CN" altLang="en-US" sz="2800" dirty="0"/>
              <a:t>行波计数器、同步二进制加法计数器的结构</a:t>
            </a:r>
          </a:p>
          <a:p>
            <a:pPr>
              <a:lnSpc>
                <a:spcPct val="110000"/>
              </a:lnSpc>
            </a:pPr>
            <a:r>
              <a:rPr lang="zh-CN" altLang="en-US" sz="3200" dirty="0"/>
              <a:t>计数器的应用</a:t>
            </a:r>
          </a:p>
          <a:p>
            <a:pPr lvl="1">
              <a:lnSpc>
                <a:spcPct val="110000"/>
              </a:lnSpc>
            </a:pPr>
            <a:r>
              <a:rPr lang="zh-CN" altLang="en-US" sz="2800" dirty="0"/>
              <a:t>实现任意模</a:t>
            </a:r>
            <a:r>
              <a:rPr lang="en-US" altLang="zh-CN" sz="2800" dirty="0"/>
              <a:t>m</a:t>
            </a:r>
            <a:r>
              <a:rPr lang="zh-CN" altLang="en-US" sz="2800" dirty="0"/>
              <a:t>计数器（分频器）</a:t>
            </a:r>
          </a:p>
          <a:p>
            <a:pPr lvl="2">
              <a:lnSpc>
                <a:spcPct val="110000"/>
              </a:lnSpc>
            </a:pPr>
            <a:r>
              <a:rPr lang="zh-CN" altLang="en-US" sz="2500" dirty="0" smtClean="0"/>
              <a:t>异步、同步清零（置数）</a:t>
            </a:r>
            <a:endParaRPr lang="en-US" altLang="zh-CN" sz="2500" dirty="0" smtClean="0"/>
          </a:p>
          <a:p>
            <a:pPr lvl="2">
              <a:lnSpc>
                <a:spcPct val="110000"/>
              </a:lnSpc>
            </a:pPr>
            <a:r>
              <a:rPr lang="zh-CN" altLang="en-US" sz="2500" dirty="0"/>
              <a:t>级</a:t>
            </a:r>
            <a:r>
              <a:rPr lang="zh-CN" altLang="en-US" sz="2500" dirty="0" smtClean="0"/>
              <a:t>联扩展</a:t>
            </a:r>
            <a:endParaRPr lang="zh-CN" altLang="en-US" sz="2400" dirty="0"/>
          </a:p>
          <a:p>
            <a:pPr lvl="1">
              <a:lnSpc>
                <a:spcPct val="110000"/>
              </a:lnSpc>
            </a:pPr>
            <a:r>
              <a:rPr lang="zh-CN" altLang="en-US" sz="2800" dirty="0"/>
              <a:t>用作序列信号发生器</a:t>
            </a:r>
          </a:p>
          <a:p>
            <a:pPr lvl="1">
              <a:lnSpc>
                <a:spcPct val="110000"/>
              </a:lnSpc>
            </a:pPr>
            <a:r>
              <a:rPr lang="zh-CN" altLang="en-US" sz="2800" dirty="0"/>
              <a:t>获得</a:t>
            </a:r>
            <a:r>
              <a:rPr lang="en-US" altLang="zh-CN" sz="2800" dirty="0"/>
              <a:t>m</a:t>
            </a:r>
            <a:r>
              <a:rPr lang="zh-CN" altLang="en-US" sz="2800" dirty="0"/>
              <a:t>中取1码</a:t>
            </a:r>
          </a:p>
        </p:txBody>
      </p:sp>
      <p:sp>
        <p:nvSpPr>
          <p:cNvPr id="2" name="日期占位符 1"/>
          <p:cNvSpPr>
            <a:spLocks noGrp="1"/>
          </p:cNvSpPr>
          <p:nvPr>
            <p:ph type="dt" sz="half" idx="10"/>
          </p:nvPr>
        </p:nvSpPr>
        <p:spPr/>
        <p:txBody>
          <a:bodyPr/>
          <a:lstStyle/>
          <a:p>
            <a:pPr>
              <a:defRPr/>
            </a:pPr>
            <a:fld id="{27370E9B-0045-40D1-BE78-677D11660702}"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50</a:t>
            </a:fld>
            <a:endParaRPr lang="en-US" altLang="zh-CN"/>
          </a:p>
        </p:txBody>
      </p:sp>
    </p:spTree>
    <p:extLst>
      <p:ext uri="{BB962C8B-B14F-4D97-AF65-F5344CB8AC3E}">
        <p14:creationId xmlns:p14="http://schemas.microsoft.com/office/powerpoint/2010/main" val="32226617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9619">
                                            <p:txEl>
                                              <p:pRg st="0" end="0"/>
                                            </p:txEl>
                                          </p:spTgt>
                                        </p:tgtEl>
                                        <p:attrNameLst>
                                          <p:attrName>style.visibility</p:attrName>
                                        </p:attrNameLst>
                                      </p:cBhvr>
                                      <p:to>
                                        <p:strVal val="visible"/>
                                      </p:to>
                                    </p:set>
                                    <p:animEffect transition="in" filter="blinds(horizontal)">
                                      <p:cBhvr>
                                        <p:cTn id="7" dur="500"/>
                                        <p:tgtEl>
                                          <p:spTgt spid="2396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9619">
                                            <p:txEl>
                                              <p:pRg st="1" end="1"/>
                                            </p:txEl>
                                          </p:spTgt>
                                        </p:tgtEl>
                                        <p:attrNameLst>
                                          <p:attrName>style.visibility</p:attrName>
                                        </p:attrNameLst>
                                      </p:cBhvr>
                                      <p:to>
                                        <p:strVal val="visible"/>
                                      </p:to>
                                    </p:set>
                                    <p:animEffect transition="in" filter="blinds(horizontal)">
                                      <p:cBhvr>
                                        <p:cTn id="12" dur="500"/>
                                        <p:tgtEl>
                                          <p:spTgt spid="2396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9619">
                                            <p:txEl>
                                              <p:pRg st="2" end="2"/>
                                            </p:txEl>
                                          </p:spTgt>
                                        </p:tgtEl>
                                        <p:attrNameLst>
                                          <p:attrName>style.visibility</p:attrName>
                                        </p:attrNameLst>
                                      </p:cBhvr>
                                      <p:to>
                                        <p:strVal val="visible"/>
                                      </p:to>
                                    </p:set>
                                    <p:animEffect transition="in" filter="blinds(horizontal)">
                                      <p:cBhvr>
                                        <p:cTn id="17" dur="500"/>
                                        <p:tgtEl>
                                          <p:spTgt spid="239619">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39619">
                                            <p:txEl>
                                              <p:pRg st="3" end="3"/>
                                            </p:txEl>
                                          </p:spTgt>
                                        </p:tgtEl>
                                        <p:attrNameLst>
                                          <p:attrName>style.visibility</p:attrName>
                                        </p:attrNameLst>
                                      </p:cBhvr>
                                      <p:to>
                                        <p:strVal val="visible"/>
                                      </p:to>
                                    </p:set>
                                    <p:animEffect transition="in" filter="blinds(horizontal)">
                                      <p:cBhvr>
                                        <p:cTn id="20" dur="500"/>
                                        <p:tgtEl>
                                          <p:spTgt spid="239619">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39619">
                                            <p:txEl>
                                              <p:pRg st="4" end="4"/>
                                            </p:txEl>
                                          </p:spTgt>
                                        </p:tgtEl>
                                        <p:attrNameLst>
                                          <p:attrName>style.visibility</p:attrName>
                                        </p:attrNameLst>
                                      </p:cBhvr>
                                      <p:to>
                                        <p:strVal val="visible"/>
                                      </p:to>
                                    </p:set>
                                    <p:animEffect transition="in" filter="blinds(horizontal)">
                                      <p:cBhvr>
                                        <p:cTn id="23" dur="500"/>
                                        <p:tgtEl>
                                          <p:spTgt spid="239619">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39619">
                                            <p:txEl>
                                              <p:pRg st="5" end="5"/>
                                            </p:txEl>
                                          </p:spTgt>
                                        </p:tgtEl>
                                        <p:attrNameLst>
                                          <p:attrName>style.visibility</p:attrName>
                                        </p:attrNameLst>
                                      </p:cBhvr>
                                      <p:to>
                                        <p:strVal val="visible"/>
                                      </p:to>
                                    </p:set>
                                    <p:animEffect transition="in" filter="blinds(horizontal)">
                                      <p:cBhvr>
                                        <p:cTn id="28" dur="500"/>
                                        <p:tgtEl>
                                          <p:spTgt spid="239619">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39619">
                                            <p:txEl>
                                              <p:pRg st="6" end="6"/>
                                            </p:txEl>
                                          </p:spTgt>
                                        </p:tgtEl>
                                        <p:attrNameLst>
                                          <p:attrName>style.visibility</p:attrName>
                                        </p:attrNameLst>
                                      </p:cBhvr>
                                      <p:to>
                                        <p:strVal val="visible"/>
                                      </p:to>
                                    </p:set>
                                    <p:animEffect transition="in" filter="blinds(horizontal)">
                                      <p:cBhvr>
                                        <p:cTn id="33" dur="500"/>
                                        <p:tgtEl>
                                          <p:spTgt spid="2396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build="p" bldLvl="2"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r>
              <a:rPr lang="zh-CN" altLang="en-US"/>
              <a:t>移位寄存器</a:t>
            </a:r>
          </a:p>
        </p:txBody>
      </p:sp>
      <p:sp>
        <p:nvSpPr>
          <p:cNvPr id="240643" name="Rectangle 3"/>
          <p:cNvSpPr>
            <a:spLocks noGrp="1" noChangeArrowheads="1"/>
          </p:cNvSpPr>
          <p:nvPr>
            <p:ph type="body" idx="1"/>
          </p:nvPr>
        </p:nvSpPr>
        <p:spPr>
          <a:xfrm>
            <a:off x="304800" y="1066800"/>
            <a:ext cx="8534400" cy="5257800"/>
          </a:xfrm>
          <a:noFill/>
          <a:ln/>
        </p:spPr>
        <p:txBody>
          <a:bodyPr/>
          <a:lstStyle/>
          <a:p>
            <a:pPr lvl="1">
              <a:lnSpc>
                <a:spcPct val="120000"/>
              </a:lnSpc>
            </a:pPr>
            <a:r>
              <a:rPr lang="zh-CN" altLang="en-US" dirty="0"/>
              <a:t>移位寄存器的结构（串入、并入、串出、并出）</a:t>
            </a:r>
          </a:p>
          <a:p>
            <a:pPr>
              <a:lnSpc>
                <a:spcPct val="120000"/>
              </a:lnSpc>
            </a:pPr>
            <a:r>
              <a:rPr lang="zh-CN" altLang="en-US" dirty="0"/>
              <a:t>移位寄存器的应用</a:t>
            </a:r>
          </a:p>
          <a:p>
            <a:pPr lvl="1">
              <a:lnSpc>
                <a:spcPct val="120000"/>
              </a:lnSpc>
            </a:pPr>
            <a:r>
              <a:rPr lang="zh-CN" altLang="en-US" dirty="0"/>
              <a:t>实现串/并转换</a:t>
            </a:r>
          </a:p>
          <a:p>
            <a:pPr lvl="1">
              <a:lnSpc>
                <a:spcPct val="120000"/>
              </a:lnSpc>
            </a:pPr>
            <a:r>
              <a:rPr lang="zh-CN" altLang="en-US" dirty="0"/>
              <a:t>用作序列信号检测器</a:t>
            </a:r>
          </a:p>
          <a:p>
            <a:pPr lvl="1">
              <a:lnSpc>
                <a:spcPct val="120000"/>
              </a:lnSpc>
            </a:pPr>
            <a:r>
              <a:rPr lang="zh-CN" altLang="en-US" dirty="0"/>
              <a:t>用作序列信号发生器</a:t>
            </a:r>
          </a:p>
          <a:p>
            <a:pPr lvl="1">
              <a:lnSpc>
                <a:spcPct val="120000"/>
              </a:lnSpc>
            </a:pPr>
            <a:r>
              <a:rPr lang="zh-CN" altLang="en-US" dirty="0"/>
              <a:t>移位寄存器型计数器</a:t>
            </a:r>
          </a:p>
          <a:p>
            <a:pPr lvl="2">
              <a:lnSpc>
                <a:spcPct val="120000"/>
              </a:lnSpc>
            </a:pPr>
            <a:r>
              <a:rPr lang="zh-CN" altLang="en-US" dirty="0"/>
              <a:t>环型计数器（</a:t>
            </a:r>
            <a:r>
              <a:rPr lang="en-US" altLang="zh-CN" dirty="0"/>
              <a:t>m</a:t>
            </a:r>
            <a:r>
              <a:rPr lang="zh-CN" altLang="en-US" dirty="0"/>
              <a:t>中取1码）</a:t>
            </a:r>
          </a:p>
          <a:p>
            <a:pPr lvl="2">
              <a:lnSpc>
                <a:spcPct val="120000"/>
              </a:lnSpc>
            </a:pPr>
            <a:r>
              <a:rPr lang="zh-CN" altLang="en-US" dirty="0"/>
              <a:t>扭环计数器</a:t>
            </a:r>
          </a:p>
          <a:p>
            <a:pPr lvl="2">
              <a:lnSpc>
                <a:spcPct val="120000"/>
              </a:lnSpc>
            </a:pPr>
            <a:r>
              <a:rPr lang="zh-CN" altLang="en-US" dirty="0"/>
              <a:t>线性反馈移位寄存器（</a:t>
            </a:r>
            <a:r>
              <a:rPr lang="en-US" altLang="zh-CN" dirty="0"/>
              <a:t>LFSR）</a:t>
            </a:r>
            <a:r>
              <a:rPr lang="zh-CN" altLang="en-US" dirty="0"/>
              <a:t>计数器</a:t>
            </a:r>
          </a:p>
        </p:txBody>
      </p:sp>
      <p:grpSp>
        <p:nvGrpSpPr>
          <p:cNvPr id="240644" name="Group 4"/>
          <p:cNvGrpSpPr>
            <a:grpSpLocks/>
          </p:cNvGrpSpPr>
          <p:nvPr/>
        </p:nvGrpSpPr>
        <p:grpSpPr bwMode="auto">
          <a:xfrm>
            <a:off x="5486400" y="1981200"/>
            <a:ext cx="3276600" cy="3349625"/>
            <a:chOff x="3600" y="1298"/>
            <a:chExt cx="2064" cy="2110"/>
          </a:xfrm>
        </p:grpSpPr>
        <p:grpSp>
          <p:nvGrpSpPr>
            <p:cNvPr id="240645" name="Group 5"/>
            <p:cNvGrpSpPr>
              <a:grpSpLocks/>
            </p:cNvGrpSpPr>
            <p:nvPr/>
          </p:nvGrpSpPr>
          <p:grpSpPr bwMode="auto">
            <a:xfrm>
              <a:off x="3600" y="1298"/>
              <a:ext cx="2064" cy="1438"/>
              <a:chOff x="3600" y="1298"/>
              <a:chExt cx="2064" cy="1438"/>
            </a:xfrm>
          </p:grpSpPr>
          <p:sp>
            <p:nvSpPr>
              <p:cNvPr id="240646" name="Rectangle 6"/>
              <p:cNvSpPr>
                <a:spLocks noChangeArrowheads="1"/>
              </p:cNvSpPr>
              <p:nvPr/>
            </p:nvSpPr>
            <p:spPr bwMode="auto">
              <a:xfrm>
                <a:off x="3840" y="1298"/>
                <a:ext cx="768" cy="143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lstStyle/>
              <a:p>
                <a:pPr>
                  <a:lnSpc>
                    <a:spcPct val="110000"/>
                  </a:lnSpc>
                </a:pPr>
                <a:r>
                  <a:rPr lang="en-US" altLang="zh-CN" sz="2000" b="1" dirty="0"/>
                  <a:t>  CLK</a:t>
                </a:r>
              </a:p>
              <a:p>
                <a:r>
                  <a:rPr lang="en-US" altLang="zh-CN" sz="2000" b="1" dirty="0"/>
                  <a:t>CLR</a:t>
                </a:r>
              </a:p>
              <a:p>
                <a:r>
                  <a:rPr lang="en-US" altLang="zh-CN" sz="2000" b="1" dirty="0"/>
                  <a:t>SIN</a:t>
                </a:r>
              </a:p>
              <a:p>
                <a:r>
                  <a:rPr lang="en-US" altLang="zh-CN" sz="2000" b="1" dirty="0"/>
                  <a:t>          </a:t>
                </a:r>
                <a:r>
                  <a:rPr lang="en-US" altLang="zh-CN" sz="2000" b="1" baseline="-25000" dirty="0"/>
                  <a:t>     </a:t>
                </a:r>
                <a:r>
                  <a:rPr lang="en-US" altLang="zh-CN" sz="2000" b="1" dirty="0"/>
                  <a:t>QD</a:t>
                </a:r>
              </a:p>
              <a:p>
                <a:r>
                  <a:rPr lang="en-US" altLang="zh-CN" sz="2000" b="1" dirty="0"/>
                  <a:t>             QC</a:t>
                </a:r>
              </a:p>
              <a:p>
                <a:r>
                  <a:rPr lang="en-US" altLang="zh-CN" sz="2000" b="1" dirty="0"/>
                  <a:t>             QB</a:t>
                </a:r>
              </a:p>
              <a:p>
                <a:r>
                  <a:rPr lang="en-US" altLang="zh-CN" sz="2000" b="1" dirty="0"/>
                  <a:t>             QA</a:t>
                </a:r>
              </a:p>
            </p:txBody>
          </p:sp>
          <p:sp>
            <p:nvSpPr>
              <p:cNvPr id="240647" name="Oval 7"/>
              <p:cNvSpPr>
                <a:spLocks noChangeArrowheads="1"/>
              </p:cNvSpPr>
              <p:nvPr/>
            </p:nvSpPr>
            <p:spPr bwMode="auto">
              <a:xfrm>
                <a:off x="3744" y="1586"/>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40648" name="Group 8"/>
              <p:cNvGrpSpPr>
                <a:grpSpLocks/>
              </p:cNvGrpSpPr>
              <p:nvPr/>
            </p:nvGrpSpPr>
            <p:grpSpPr bwMode="auto">
              <a:xfrm>
                <a:off x="3840" y="1394"/>
                <a:ext cx="96" cy="96"/>
                <a:chOff x="2880" y="2064"/>
                <a:chExt cx="96" cy="192"/>
              </a:xfrm>
            </p:grpSpPr>
            <p:sp>
              <p:nvSpPr>
                <p:cNvPr id="240649" name="Line 9"/>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0650" name="Line 10"/>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40651" name="Line 11"/>
              <p:cNvSpPr>
                <a:spLocks noChangeShapeType="1"/>
              </p:cNvSpPr>
              <p:nvPr/>
            </p:nvSpPr>
            <p:spPr bwMode="auto">
              <a:xfrm>
                <a:off x="3600" y="1634"/>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0652" name="Line 12"/>
              <p:cNvSpPr>
                <a:spLocks noChangeShapeType="1"/>
              </p:cNvSpPr>
              <p:nvPr/>
            </p:nvSpPr>
            <p:spPr bwMode="auto">
              <a:xfrm>
                <a:off x="3600" y="182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0653" name="Line 13"/>
              <p:cNvSpPr>
                <a:spLocks noChangeShapeType="1"/>
              </p:cNvSpPr>
              <p:nvPr/>
            </p:nvSpPr>
            <p:spPr bwMode="auto">
              <a:xfrm>
                <a:off x="3600" y="144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40654" name="Group 14"/>
              <p:cNvGrpSpPr>
                <a:grpSpLocks/>
              </p:cNvGrpSpPr>
              <p:nvPr/>
            </p:nvGrpSpPr>
            <p:grpSpPr bwMode="auto">
              <a:xfrm>
                <a:off x="4608" y="1872"/>
                <a:ext cx="1056" cy="826"/>
                <a:chOff x="3936" y="2208"/>
                <a:chExt cx="1056" cy="826"/>
              </a:xfrm>
            </p:grpSpPr>
            <p:sp>
              <p:nvSpPr>
                <p:cNvPr id="240655" name="Text Box 15"/>
                <p:cNvSpPr txBox="1">
                  <a:spLocks noChangeArrowheads="1"/>
                </p:cNvSpPr>
                <p:nvPr/>
              </p:nvSpPr>
              <p:spPr bwMode="auto">
                <a:xfrm>
                  <a:off x="4651" y="2208"/>
                  <a:ext cx="341"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Q0</a:t>
                  </a:r>
                </a:p>
                <a:p>
                  <a:r>
                    <a:rPr lang="en-US" altLang="zh-CN" sz="2000" b="1">
                      <a:latin typeface="Tahoma" pitchFamily="34" charset="0"/>
                    </a:rPr>
                    <a:t>Q1</a:t>
                  </a:r>
                </a:p>
                <a:p>
                  <a:r>
                    <a:rPr lang="en-US" altLang="zh-CN" sz="2000" b="1">
                      <a:latin typeface="Tahoma" pitchFamily="34" charset="0"/>
                    </a:rPr>
                    <a:t>Q2</a:t>
                  </a:r>
                </a:p>
                <a:p>
                  <a:r>
                    <a:rPr lang="en-US" altLang="zh-CN" sz="2000" b="1">
                      <a:latin typeface="Tahoma" pitchFamily="34" charset="0"/>
                    </a:rPr>
                    <a:t>Q3</a:t>
                  </a:r>
                  <a:endParaRPr lang="zh-CN" altLang="en-US" sz="2000" b="1">
                    <a:latin typeface="Tahoma" pitchFamily="34" charset="0"/>
                  </a:endParaRPr>
                </a:p>
              </p:txBody>
            </p:sp>
            <p:grpSp>
              <p:nvGrpSpPr>
                <p:cNvPr id="240656" name="Group 16"/>
                <p:cNvGrpSpPr>
                  <a:grpSpLocks/>
                </p:cNvGrpSpPr>
                <p:nvPr/>
              </p:nvGrpSpPr>
              <p:grpSpPr bwMode="auto">
                <a:xfrm>
                  <a:off x="3936" y="2352"/>
                  <a:ext cx="720" cy="576"/>
                  <a:chOff x="3936" y="2352"/>
                  <a:chExt cx="1104" cy="576"/>
                </a:xfrm>
              </p:grpSpPr>
              <p:sp>
                <p:nvSpPr>
                  <p:cNvPr id="240657" name="Line 17"/>
                  <p:cNvSpPr>
                    <a:spLocks noChangeShapeType="1"/>
                  </p:cNvSpPr>
                  <p:nvPr/>
                </p:nvSpPr>
                <p:spPr bwMode="auto">
                  <a:xfrm>
                    <a:off x="3936" y="2352"/>
                    <a:ext cx="11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0658" name="Line 18"/>
                  <p:cNvSpPr>
                    <a:spLocks noChangeShapeType="1"/>
                  </p:cNvSpPr>
                  <p:nvPr/>
                </p:nvSpPr>
                <p:spPr bwMode="auto">
                  <a:xfrm>
                    <a:off x="3936" y="2544"/>
                    <a:ext cx="11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0659" name="Line 19"/>
                  <p:cNvSpPr>
                    <a:spLocks noChangeShapeType="1"/>
                  </p:cNvSpPr>
                  <p:nvPr/>
                </p:nvSpPr>
                <p:spPr bwMode="auto">
                  <a:xfrm>
                    <a:off x="3936" y="2736"/>
                    <a:ext cx="11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0660" name="Line 20"/>
                  <p:cNvSpPr>
                    <a:spLocks noChangeShapeType="1"/>
                  </p:cNvSpPr>
                  <p:nvPr/>
                </p:nvSpPr>
                <p:spPr bwMode="auto">
                  <a:xfrm>
                    <a:off x="3936" y="2928"/>
                    <a:ext cx="11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sp>
          <p:nvSpPr>
            <p:cNvPr id="240661" name="Line 21"/>
            <p:cNvSpPr>
              <a:spLocks noChangeShapeType="1"/>
            </p:cNvSpPr>
            <p:nvPr/>
          </p:nvSpPr>
          <p:spPr bwMode="auto">
            <a:xfrm>
              <a:off x="4752" y="2016"/>
              <a:ext cx="0" cy="1008"/>
            </a:xfrm>
            <a:prstGeom prst="line">
              <a:avLst/>
            </a:prstGeom>
            <a:noFill/>
            <a:ln w="28575">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0662" name="Line 22"/>
            <p:cNvSpPr>
              <a:spLocks noChangeShapeType="1"/>
            </p:cNvSpPr>
            <p:nvPr/>
          </p:nvSpPr>
          <p:spPr bwMode="auto">
            <a:xfrm>
              <a:off x="3600" y="3216"/>
              <a:ext cx="240"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0663" name="Line 23"/>
            <p:cNvSpPr>
              <a:spLocks noChangeShapeType="1"/>
            </p:cNvSpPr>
            <p:nvPr/>
          </p:nvSpPr>
          <p:spPr bwMode="auto">
            <a:xfrm>
              <a:off x="3600" y="1824"/>
              <a:ext cx="0" cy="1392"/>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0664" name="Line 24"/>
            <p:cNvSpPr>
              <a:spLocks noChangeShapeType="1"/>
            </p:cNvSpPr>
            <p:nvPr/>
          </p:nvSpPr>
          <p:spPr bwMode="auto">
            <a:xfrm>
              <a:off x="4896" y="2208"/>
              <a:ext cx="0" cy="816"/>
            </a:xfrm>
            <a:prstGeom prst="line">
              <a:avLst/>
            </a:prstGeom>
            <a:noFill/>
            <a:ln w="28575">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0665" name="Line 25"/>
            <p:cNvSpPr>
              <a:spLocks noChangeShapeType="1"/>
            </p:cNvSpPr>
            <p:nvPr/>
          </p:nvSpPr>
          <p:spPr bwMode="auto">
            <a:xfrm>
              <a:off x="5040" y="2400"/>
              <a:ext cx="0" cy="624"/>
            </a:xfrm>
            <a:prstGeom prst="line">
              <a:avLst/>
            </a:prstGeom>
            <a:noFill/>
            <a:ln w="28575">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0666" name="Rectangle 26"/>
            <p:cNvSpPr>
              <a:spLocks noChangeArrowheads="1"/>
            </p:cNvSpPr>
            <p:nvPr/>
          </p:nvSpPr>
          <p:spPr bwMode="auto">
            <a:xfrm>
              <a:off x="3845" y="3024"/>
              <a:ext cx="1483" cy="384"/>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chemeClr val="hlink"/>
                  </a:solidFill>
                  <a:ea typeface="黑体" pitchFamily="2" charset="-122"/>
                </a:rPr>
                <a:t>反馈逻辑</a:t>
              </a:r>
            </a:p>
          </p:txBody>
        </p:sp>
        <p:sp>
          <p:nvSpPr>
            <p:cNvPr id="240667" name="Line 27"/>
            <p:cNvSpPr>
              <a:spLocks noChangeShapeType="1"/>
            </p:cNvSpPr>
            <p:nvPr/>
          </p:nvSpPr>
          <p:spPr bwMode="auto">
            <a:xfrm>
              <a:off x="5184" y="2592"/>
              <a:ext cx="0" cy="432"/>
            </a:xfrm>
            <a:prstGeom prst="line">
              <a:avLst/>
            </a:prstGeom>
            <a:noFill/>
            <a:ln w="28575">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0668" name="Group 28"/>
          <p:cNvGrpSpPr>
            <a:grpSpLocks/>
          </p:cNvGrpSpPr>
          <p:nvPr/>
        </p:nvGrpSpPr>
        <p:grpSpPr bwMode="auto">
          <a:xfrm>
            <a:off x="4355976" y="3132172"/>
            <a:ext cx="914400" cy="990600"/>
            <a:chOff x="2784" y="2352"/>
            <a:chExt cx="576" cy="624"/>
          </a:xfrm>
        </p:grpSpPr>
        <p:sp>
          <p:nvSpPr>
            <p:cNvPr id="240669" name="AutoShape 29"/>
            <p:cNvSpPr>
              <a:spLocks/>
            </p:cNvSpPr>
            <p:nvPr/>
          </p:nvSpPr>
          <p:spPr bwMode="auto">
            <a:xfrm>
              <a:off x="2784" y="2352"/>
              <a:ext cx="96" cy="624"/>
            </a:xfrm>
            <a:prstGeom prst="rightBrace">
              <a:avLst>
                <a:gd name="adj1" fmla="val 54167"/>
                <a:gd name="adj2" fmla="val 50000"/>
              </a:avLst>
            </a:prstGeom>
            <a:noFill/>
            <a:ln w="381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70" name="AutoShape 30"/>
            <p:cNvSpPr>
              <a:spLocks noChangeArrowheads="1"/>
            </p:cNvSpPr>
            <p:nvPr/>
          </p:nvSpPr>
          <p:spPr bwMode="auto">
            <a:xfrm>
              <a:off x="2976" y="2592"/>
              <a:ext cx="384" cy="144"/>
            </a:xfrm>
            <a:prstGeom prst="rightArrow">
              <a:avLst>
                <a:gd name="adj1" fmla="val 50000"/>
                <a:gd name="adj2" fmla="val 66667"/>
              </a:avLst>
            </a:prstGeom>
            <a:gradFill rotWithShape="0">
              <a:gsLst>
                <a:gs pos="0">
                  <a:schemeClr val="tx2"/>
                </a:gs>
                <a:gs pos="50000">
                  <a:srgbClr val="FFFFFF"/>
                </a:gs>
                <a:gs pos="100000">
                  <a:schemeClr val="tx2"/>
                </a:gs>
              </a:gsLst>
              <a:lin ang="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日期占位符 1"/>
          <p:cNvSpPr>
            <a:spLocks noGrp="1"/>
          </p:cNvSpPr>
          <p:nvPr>
            <p:ph type="dt" sz="half" idx="10"/>
          </p:nvPr>
        </p:nvSpPr>
        <p:spPr/>
        <p:txBody>
          <a:bodyPr/>
          <a:lstStyle/>
          <a:p>
            <a:pPr>
              <a:defRPr/>
            </a:pPr>
            <a:fld id="{FAEDF04B-6A02-4BAF-9661-6CB92CCD1017}"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51</a:t>
            </a:fld>
            <a:endParaRPr lang="en-US" altLang="zh-CN"/>
          </a:p>
        </p:txBody>
      </p:sp>
    </p:spTree>
    <p:extLst>
      <p:ext uri="{BB962C8B-B14F-4D97-AF65-F5344CB8AC3E}">
        <p14:creationId xmlns:p14="http://schemas.microsoft.com/office/powerpoint/2010/main" val="1396289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0643">
                                            <p:txEl>
                                              <p:pRg st="0" end="0"/>
                                            </p:txEl>
                                          </p:spTgt>
                                        </p:tgtEl>
                                        <p:attrNameLst>
                                          <p:attrName>style.visibility</p:attrName>
                                        </p:attrNameLst>
                                      </p:cBhvr>
                                      <p:to>
                                        <p:strVal val="visible"/>
                                      </p:to>
                                    </p:set>
                                    <p:animEffect transition="in" filter="blinds(horizontal)">
                                      <p:cBhvr>
                                        <p:cTn id="7" dur="500"/>
                                        <p:tgtEl>
                                          <p:spTgt spid="2406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0643">
                                            <p:txEl>
                                              <p:pRg st="1" end="1"/>
                                            </p:txEl>
                                          </p:spTgt>
                                        </p:tgtEl>
                                        <p:attrNameLst>
                                          <p:attrName>style.visibility</p:attrName>
                                        </p:attrNameLst>
                                      </p:cBhvr>
                                      <p:to>
                                        <p:strVal val="visible"/>
                                      </p:to>
                                    </p:set>
                                    <p:animEffect transition="in" filter="blinds(horizontal)">
                                      <p:cBhvr>
                                        <p:cTn id="12" dur="500"/>
                                        <p:tgtEl>
                                          <p:spTgt spid="2406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0643">
                                            <p:txEl>
                                              <p:pRg st="2" end="2"/>
                                            </p:txEl>
                                          </p:spTgt>
                                        </p:tgtEl>
                                        <p:attrNameLst>
                                          <p:attrName>style.visibility</p:attrName>
                                        </p:attrNameLst>
                                      </p:cBhvr>
                                      <p:to>
                                        <p:strVal val="visible"/>
                                      </p:to>
                                    </p:set>
                                    <p:animEffect transition="in" filter="blinds(horizontal)">
                                      <p:cBhvr>
                                        <p:cTn id="17" dur="500"/>
                                        <p:tgtEl>
                                          <p:spTgt spid="2406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0643">
                                            <p:txEl>
                                              <p:pRg st="3" end="3"/>
                                            </p:txEl>
                                          </p:spTgt>
                                        </p:tgtEl>
                                        <p:attrNameLst>
                                          <p:attrName>style.visibility</p:attrName>
                                        </p:attrNameLst>
                                      </p:cBhvr>
                                      <p:to>
                                        <p:strVal val="visible"/>
                                      </p:to>
                                    </p:set>
                                    <p:animEffect transition="in" filter="blinds(horizontal)">
                                      <p:cBhvr>
                                        <p:cTn id="22" dur="500"/>
                                        <p:tgtEl>
                                          <p:spTgt spid="2406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0643">
                                            <p:txEl>
                                              <p:pRg st="4" end="4"/>
                                            </p:txEl>
                                          </p:spTgt>
                                        </p:tgtEl>
                                        <p:attrNameLst>
                                          <p:attrName>style.visibility</p:attrName>
                                        </p:attrNameLst>
                                      </p:cBhvr>
                                      <p:to>
                                        <p:strVal val="visible"/>
                                      </p:to>
                                    </p:set>
                                    <p:animEffect transition="in" filter="blinds(horizontal)">
                                      <p:cBhvr>
                                        <p:cTn id="27" dur="500"/>
                                        <p:tgtEl>
                                          <p:spTgt spid="2406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0643">
                                            <p:txEl>
                                              <p:pRg st="5" end="5"/>
                                            </p:txEl>
                                          </p:spTgt>
                                        </p:tgtEl>
                                        <p:attrNameLst>
                                          <p:attrName>style.visibility</p:attrName>
                                        </p:attrNameLst>
                                      </p:cBhvr>
                                      <p:to>
                                        <p:strVal val="visible"/>
                                      </p:to>
                                    </p:set>
                                    <p:animEffect transition="in" filter="blinds(horizontal)">
                                      <p:cBhvr>
                                        <p:cTn id="32" dur="500"/>
                                        <p:tgtEl>
                                          <p:spTgt spid="24064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40643">
                                            <p:txEl>
                                              <p:pRg st="6" end="6"/>
                                            </p:txEl>
                                          </p:spTgt>
                                        </p:tgtEl>
                                        <p:attrNameLst>
                                          <p:attrName>style.visibility</p:attrName>
                                        </p:attrNameLst>
                                      </p:cBhvr>
                                      <p:to>
                                        <p:strVal val="visible"/>
                                      </p:to>
                                    </p:set>
                                    <p:animEffect transition="in" filter="blinds(horizontal)">
                                      <p:cBhvr>
                                        <p:cTn id="37" dur="500"/>
                                        <p:tgtEl>
                                          <p:spTgt spid="24064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40643">
                                            <p:txEl>
                                              <p:pRg st="7" end="7"/>
                                            </p:txEl>
                                          </p:spTgt>
                                        </p:tgtEl>
                                        <p:attrNameLst>
                                          <p:attrName>style.visibility</p:attrName>
                                        </p:attrNameLst>
                                      </p:cBhvr>
                                      <p:to>
                                        <p:strVal val="visible"/>
                                      </p:to>
                                    </p:set>
                                    <p:animEffect transition="in" filter="blinds(horizontal)">
                                      <p:cBhvr>
                                        <p:cTn id="42" dur="500"/>
                                        <p:tgtEl>
                                          <p:spTgt spid="24064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40643">
                                            <p:txEl>
                                              <p:pRg st="8" end="8"/>
                                            </p:txEl>
                                          </p:spTgt>
                                        </p:tgtEl>
                                        <p:attrNameLst>
                                          <p:attrName>style.visibility</p:attrName>
                                        </p:attrNameLst>
                                      </p:cBhvr>
                                      <p:to>
                                        <p:strVal val="visible"/>
                                      </p:to>
                                    </p:set>
                                    <p:animEffect transition="in" filter="blinds(horizontal)">
                                      <p:cBhvr>
                                        <p:cTn id="47" dur="500"/>
                                        <p:tgtEl>
                                          <p:spTgt spid="24064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240668"/>
                                        </p:tgtEl>
                                        <p:attrNameLst>
                                          <p:attrName>style.visibility</p:attrName>
                                        </p:attrNameLst>
                                      </p:cBhvr>
                                      <p:to>
                                        <p:strVal val="visible"/>
                                      </p:to>
                                    </p:set>
                                    <p:animEffect transition="in" filter="dissolve">
                                      <p:cBhvr>
                                        <p:cTn id="52" dur="500"/>
                                        <p:tgtEl>
                                          <p:spTgt spid="24066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240644"/>
                                        </p:tgtEl>
                                        <p:attrNameLst>
                                          <p:attrName>style.visibility</p:attrName>
                                        </p:attrNameLst>
                                      </p:cBhvr>
                                      <p:to>
                                        <p:strVal val="visible"/>
                                      </p:to>
                                    </p:set>
                                    <p:animEffect transition="in" filter="blinds(horizontal)">
                                      <p:cBhvr>
                                        <p:cTn id="57" dur="500"/>
                                        <p:tgtEl>
                                          <p:spTgt spid="240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build="p" bldLvl="3"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6610" name="Object 2"/>
          <p:cNvGraphicFramePr>
            <a:graphicFrameLocks noChangeAspect="1"/>
          </p:cNvGraphicFramePr>
          <p:nvPr>
            <p:extLst>
              <p:ext uri="{D42A27DB-BD31-4B8C-83A1-F6EECF244321}">
                <p14:modId xmlns:p14="http://schemas.microsoft.com/office/powerpoint/2010/main" val="136085325"/>
              </p:ext>
            </p:extLst>
          </p:nvPr>
        </p:nvGraphicFramePr>
        <p:xfrm>
          <a:off x="314369" y="1072356"/>
          <a:ext cx="6393904" cy="5002213"/>
        </p:xfrm>
        <a:graphic>
          <a:graphicData uri="http://schemas.openxmlformats.org/presentationml/2006/ole">
            <mc:AlternateContent xmlns:mc="http://schemas.openxmlformats.org/markup-compatibility/2006">
              <mc:Choice xmlns:v="urn:schemas-microsoft-com:vml" Requires="v">
                <p:oleObj spid="_x0000_s191611" name="Artwork" r:id="rId3" imgW="6628571" imgH="4533333" progId="Adobe.Illustrator.7">
                  <p:embed/>
                </p:oleObj>
              </mc:Choice>
              <mc:Fallback>
                <p:oleObj name="Artwork" r:id="rId3" imgW="6628571" imgH="4533333" progId="Adobe.Illustrator.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69" y="1072356"/>
                        <a:ext cx="6393904" cy="5002213"/>
                      </a:xfrm>
                      <a:prstGeom prst="rect">
                        <a:avLst/>
                      </a:prstGeom>
                      <a:noFill/>
                      <a:ln>
                        <a:noFill/>
                      </a:ln>
                      <a:effectLst/>
                      <a:extLst/>
                    </p:spPr>
                  </p:pic>
                </p:oleObj>
              </mc:Fallback>
            </mc:AlternateContent>
          </a:graphicData>
        </a:graphic>
      </p:graphicFrame>
      <p:sp>
        <p:nvSpPr>
          <p:cNvPr id="196611" name="Text Box 3"/>
          <p:cNvSpPr txBox="1">
            <a:spLocks noChangeArrowheads="1"/>
          </p:cNvSpPr>
          <p:nvPr/>
        </p:nvSpPr>
        <p:spPr bwMode="auto">
          <a:xfrm>
            <a:off x="2279650" y="381000"/>
            <a:ext cx="4654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chemeClr val="tx2"/>
                </a:solidFill>
                <a:ea typeface="华文新魏" pitchFamily="2" charset="-122"/>
              </a:rPr>
              <a:t>并入串出移位寄存器结构</a:t>
            </a:r>
          </a:p>
        </p:txBody>
      </p:sp>
      <p:sp>
        <p:nvSpPr>
          <p:cNvPr id="196612" name="Text Box 4"/>
          <p:cNvSpPr txBox="1">
            <a:spLocks noChangeArrowheads="1"/>
          </p:cNvSpPr>
          <p:nvPr/>
        </p:nvSpPr>
        <p:spPr bwMode="auto">
          <a:xfrm>
            <a:off x="2010818" y="6252647"/>
            <a:ext cx="17334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1" dirty="0">
                <a:solidFill>
                  <a:srgbClr val="FF0000"/>
                </a:solidFill>
                <a:ea typeface="黑体" pitchFamily="2" charset="-122"/>
              </a:rPr>
              <a:t>多路复用结构</a:t>
            </a:r>
          </a:p>
        </p:txBody>
      </p:sp>
      <p:sp>
        <p:nvSpPr>
          <p:cNvPr id="2" name="日期占位符 1"/>
          <p:cNvSpPr>
            <a:spLocks noGrp="1"/>
          </p:cNvSpPr>
          <p:nvPr>
            <p:ph type="dt" sz="half" idx="10"/>
          </p:nvPr>
        </p:nvSpPr>
        <p:spPr/>
        <p:txBody>
          <a:bodyPr/>
          <a:lstStyle/>
          <a:p>
            <a:pPr>
              <a:defRPr/>
            </a:pPr>
            <a:fld id="{CD86954A-D5F3-40A1-B70B-E48B4E05DD84}"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6</a:t>
            </a:fld>
            <a:endParaRPr lang="en-US" altLang="zh-CN"/>
          </a:p>
        </p:txBody>
      </p:sp>
      <p:grpSp>
        <p:nvGrpSpPr>
          <p:cNvPr id="15" name="Group 23"/>
          <p:cNvGrpSpPr>
            <a:grpSpLocks/>
          </p:cNvGrpSpPr>
          <p:nvPr/>
        </p:nvGrpSpPr>
        <p:grpSpPr bwMode="auto">
          <a:xfrm>
            <a:off x="6837891" y="1323182"/>
            <a:ext cx="2286000" cy="4648200"/>
            <a:chOff x="2160" y="816"/>
            <a:chExt cx="1440" cy="2928"/>
          </a:xfrm>
        </p:grpSpPr>
        <p:sp>
          <p:nvSpPr>
            <p:cNvPr id="16" name="Rectangle 24"/>
            <p:cNvSpPr>
              <a:spLocks noChangeArrowheads="1"/>
            </p:cNvSpPr>
            <p:nvPr/>
          </p:nvSpPr>
          <p:spPr bwMode="auto">
            <a:xfrm>
              <a:off x="2400" y="1104"/>
              <a:ext cx="960" cy="264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lstStyle/>
            <a:p>
              <a:pPr>
                <a:lnSpc>
                  <a:spcPct val="110000"/>
                </a:lnSpc>
              </a:pPr>
              <a:r>
                <a:rPr lang="en-US" altLang="zh-CN" sz="2000" b="1" dirty="0">
                  <a:latin typeface="Tahoma" pitchFamily="34" charset="0"/>
                </a:rPr>
                <a:t>  CLK</a:t>
              </a:r>
            </a:p>
            <a:p>
              <a:r>
                <a:rPr lang="en-US" altLang="zh-CN" sz="2000" b="1" dirty="0">
                  <a:latin typeface="Tahoma" pitchFamily="34" charset="0"/>
                </a:rPr>
                <a:t>  CLKINH</a:t>
              </a:r>
            </a:p>
            <a:p>
              <a:r>
                <a:rPr lang="en-US" altLang="zh-CN" sz="2000" b="1" dirty="0">
                  <a:latin typeface="Tahoma" pitchFamily="34" charset="0"/>
                </a:rPr>
                <a:t>SH/LD</a:t>
              </a:r>
            </a:p>
            <a:p>
              <a:r>
                <a:rPr lang="en-US" altLang="zh-CN" sz="2000" b="1" dirty="0">
                  <a:latin typeface="Tahoma" pitchFamily="34" charset="0"/>
                </a:rPr>
                <a:t>CLR</a:t>
              </a:r>
            </a:p>
            <a:p>
              <a:r>
                <a:rPr lang="en-US" altLang="zh-CN" sz="2000" b="1" dirty="0">
                  <a:latin typeface="Tahoma" pitchFamily="34" charset="0"/>
                </a:rPr>
                <a:t>SER</a:t>
              </a:r>
            </a:p>
            <a:p>
              <a:r>
                <a:rPr lang="en-US" altLang="zh-CN" sz="2000" b="1" dirty="0">
                  <a:latin typeface="Tahoma" pitchFamily="34" charset="0"/>
                </a:rPr>
                <a:t>A</a:t>
              </a:r>
            </a:p>
            <a:p>
              <a:r>
                <a:rPr lang="en-US" altLang="zh-CN" sz="2000" b="1" dirty="0">
                  <a:latin typeface="Tahoma" pitchFamily="34" charset="0"/>
                </a:rPr>
                <a:t>B</a:t>
              </a:r>
            </a:p>
            <a:p>
              <a:r>
                <a:rPr lang="en-US" altLang="zh-CN" sz="2000" b="1" dirty="0">
                  <a:latin typeface="Tahoma" pitchFamily="34" charset="0"/>
                </a:rPr>
                <a:t>C</a:t>
              </a:r>
            </a:p>
            <a:p>
              <a:r>
                <a:rPr lang="en-US" altLang="zh-CN" sz="2000" b="1" dirty="0">
                  <a:latin typeface="Tahoma" pitchFamily="34" charset="0"/>
                </a:rPr>
                <a:t>D</a:t>
              </a:r>
            </a:p>
            <a:p>
              <a:r>
                <a:rPr lang="en-US" altLang="zh-CN" sz="2000" b="1" dirty="0">
                  <a:latin typeface="Tahoma" pitchFamily="34" charset="0"/>
                </a:rPr>
                <a:t>E</a:t>
              </a:r>
            </a:p>
            <a:p>
              <a:r>
                <a:rPr lang="en-US" altLang="zh-CN" sz="2000" b="1" dirty="0">
                  <a:latin typeface="Tahoma" pitchFamily="34" charset="0"/>
                </a:rPr>
                <a:t>F</a:t>
              </a:r>
            </a:p>
            <a:p>
              <a:r>
                <a:rPr lang="en-US" altLang="zh-CN" sz="2000" b="1" dirty="0">
                  <a:latin typeface="Tahoma" pitchFamily="34" charset="0"/>
                </a:rPr>
                <a:t>G</a:t>
              </a:r>
            </a:p>
            <a:p>
              <a:r>
                <a:rPr lang="en-US" altLang="zh-CN" sz="2000" b="1" dirty="0">
                  <a:latin typeface="Tahoma" pitchFamily="34" charset="0"/>
                </a:rPr>
                <a:t>H          </a:t>
              </a:r>
              <a:r>
                <a:rPr lang="en-US" altLang="zh-CN" sz="2000" b="1" baseline="-25000" dirty="0">
                  <a:latin typeface="Tahoma" pitchFamily="34" charset="0"/>
                </a:rPr>
                <a:t> </a:t>
              </a:r>
              <a:r>
                <a:rPr lang="en-US" altLang="zh-CN" sz="2000" b="1" dirty="0">
                  <a:latin typeface="Tahoma" pitchFamily="34" charset="0"/>
                </a:rPr>
                <a:t>QH</a:t>
              </a:r>
            </a:p>
          </p:txBody>
        </p:sp>
        <p:sp>
          <p:nvSpPr>
            <p:cNvPr id="17" name="Oval 25"/>
            <p:cNvSpPr>
              <a:spLocks noChangeArrowheads="1"/>
            </p:cNvSpPr>
            <p:nvPr/>
          </p:nvSpPr>
          <p:spPr bwMode="auto">
            <a:xfrm>
              <a:off x="2304" y="1776"/>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8" name="Group 26"/>
            <p:cNvGrpSpPr>
              <a:grpSpLocks/>
            </p:cNvGrpSpPr>
            <p:nvPr/>
          </p:nvGrpSpPr>
          <p:grpSpPr bwMode="auto">
            <a:xfrm>
              <a:off x="2400" y="1200"/>
              <a:ext cx="96" cy="96"/>
              <a:chOff x="2880" y="2064"/>
              <a:chExt cx="96" cy="192"/>
            </a:xfrm>
          </p:grpSpPr>
          <p:sp>
            <p:nvSpPr>
              <p:cNvPr id="37" name="Line 27"/>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 name="Line 28"/>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9" name="Line 29"/>
            <p:cNvSpPr>
              <a:spLocks noChangeShapeType="1"/>
            </p:cNvSpPr>
            <p:nvPr/>
          </p:nvSpPr>
          <p:spPr bwMode="auto">
            <a:xfrm>
              <a:off x="2160" y="1824"/>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30"/>
            <p:cNvSpPr>
              <a:spLocks noChangeShapeType="1"/>
            </p:cNvSpPr>
            <p:nvPr/>
          </p:nvSpPr>
          <p:spPr bwMode="auto">
            <a:xfrm>
              <a:off x="2160" y="144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Line 31"/>
            <p:cNvSpPr>
              <a:spLocks noChangeShapeType="1"/>
            </p:cNvSpPr>
            <p:nvPr/>
          </p:nvSpPr>
          <p:spPr bwMode="auto">
            <a:xfrm>
              <a:off x="2160" y="163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 name="Line 32"/>
            <p:cNvSpPr>
              <a:spLocks noChangeShapeType="1"/>
            </p:cNvSpPr>
            <p:nvPr/>
          </p:nvSpPr>
          <p:spPr bwMode="auto">
            <a:xfrm>
              <a:off x="2160" y="12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 name="Line 33"/>
            <p:cNvSpPr>
              <a:spLocks noChangeShapeType="1"/>
            </p:cNvSpPr>
            <p:nvPr/>
          </p:nvSpPr>
          <p:spPr bwMode="auto">
            <a:xfrm>
              <a:off x="2160" y="220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 name="Line 34"/>
            <p:cNvSpPr>
              <a:spLocks noChangeShapeType="1"/>
            </p:cNvSpPr>
            <p:nvPr/>
          </p:nvSpPr>
          <p:spPr bwMode="auto">
            <a:xfrm>
              <a:off x="2160" y="240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Line 35"/>
            <p:cNvSpPr>
              <a:spLocks noChangeShapeType="1"/>
            </p:cNvSpPr>
            <p:nvPr/>
          </p:nvSpPr>
          <p:spPr bwMode="auto">
            <a:xfrm>
              <a:off x="2160" y="259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 name="Line 36"/>
            <p:cNvSpPr>
              <a:spLocks noChangeShapeType="1"/>
            </p:cNvSpPr>
            <p:nvPr/>
          </p:nvSpPr>
          <p:spPr bwMode="auto">
            <a:xfrm>
              <a:off x="2160" y="278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 name="Text Box 37"/>
            <p:cNvSpPr txBox="1">
              <a:spLocks noChangeArrowheads="1"/>
            </p:cNvSpPr>
            <p:nvPr/>
          </p:nvSpPr>
          <p:spPr bwMode="auto">
            <a:xfrm>
              <a:off x="2514" y="816"/>
              <a:ext cx="7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Arial" charset="0"/>
                </a:rPr>
                <a:t>74</a:t>
              </a:r>
              <a:r>
                <a:rPr lang="en-US" altLang="zh-CN" b="1">
                  <a:latin typeface="Arial" charset="0"/>
                </a:rPr>
                <a:t>x166</a:t>
              </a:r>
            </a:p>
          </p:txBody>
        </p:sp>
        <p:sp>
          <p:nvSpPr>
            <p:cNvPr id="28" name="Line 38"/>
            <p:cNvSpPr>
              <a:spLocks noChangeShapeType="1"/>
            </p:cNvSpPr>
            <p:nvPr/>
          </p:nvSpPr>
          <p:spPr bwMode="auto">
            <a:xfrm>
              <a:off x="2160" y="29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 name="Line 39"/>
            <p:cNvSpPr>
              <a:spLocks noChangeShapeType="1"/>
            </p:cNvSpPr>
            <p:nvPr/>
          </p:nvSpPr>
          <p:spPr bwMode="auto">
            <a:xfrm>
              <a:off x="2160" y="316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 name="Line 40"/>
            <p:cNvSpPr>
              <a:spLocks noChangeShapeType="1"/>
            </p:cNvSpPr>
            <p:nvPr/>
          </p:nvSpPr>
          <p:spPr bwMode="auto">
            <a:xfrm>
              <a:off x="2160" y="336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Line 41"/>
            <p:cNvSpPr>
              <a:spLocks noChangeShapeType="1"/>
            </p:cNvSpPr>
            <p:nvPr/>
          </p:nvSpPr>
          <p:spPr bwMode="auto">
            <a:xfrm>
              <a:off x="2160" y="355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2" name="Group 42"/>
            <p:cNvGrpSpPr>
              <a:grpSpLocks/>
            </p:cNvGrpSpPr>
            <p:nvPr/>
          </p:nvGrpSpPr>
          <p:grpSpPr bwMode="auto">
            <a:xfrm>
              <a:off x="2400" y="1392"/>
              <a:ext cx="96" cy="96"/>
              <a:chOff x="2880" y="2064"/>
              <a:chExt cx="96" cy="192"/>
            </a:xfrm>
          </p:grpSpPr>
          <p:sp>
            <p:nvSpPr>
              <p:cNvPr id="35" name="Line 43"/>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 name="Line 44"/>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3" name="Line 45"/>
            <p:cNvSpPr>
              <a:spLocks noChangeShapeType="1"/>
            </p:cNvSpPr>
            <p:nvPr/>
          </p:nvSpPr>
          <p:spPr bwMode="auto">
            <a:xfrm>
              <a:off x="3360" y="355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 name="Line 46"/>
            <p:cNvSpPr>
              <a:spLocks noChangeShapeType="1"/>
            </p:cNvSpPr>
            <p:nvPr/>
          </p:nvSpPr>
          <p:spPr bwMode="auto">
            <a:xfrm>
              <a:off x="2160" y="201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 name="矩形 4"/>
          <p:cNvSpPr/>
          <p:nvPr/>
        </p:nvSpPr>
        <p:spPr>
          <a:xfrm>
            <a:off x="2590800" y="4752182"/>
            <a:ext cx="2197224" cy="1434305"/>
          </a:xfrm>
          <a:prstGeom prst="rect">
            <a:avLst/>
          </a:prstGeom>
          <a:noFill/>
          <a:ln w="349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317272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3" presetClass="entr" presetSubtype="10" fill="hold" grpId="0" nodeType="withEffect">
                                  <p:stCondLst>
                                    <p:cond delay="0"/>
                                  </p:stCondLst>
                                  <p:childTnLst>
                                    <p:set>
                                      <p:cBhvr>
                                        <p:cTn id="8" dur="1" fill="hold">
                                          <p:stCondLst>
                                            <p:cond delay="0"/>
                                          </p:stCondLst>
                                        </p:cTn>
                                        <p:tgtEl>
                                          <p:spTgt spid="196612"/>
                                        </p:tgtEl>
                                        <p:attrNameLst>
                                          <p:attrName>style.visibility</p:attrName>
                                        </p:attrNameLst>
                                      </p:cBhvr>
                                      <p:to>
                                        <p:strVal val="visible"/>
                                      </p:to>
                                    </p:set>
                                    <p:animEffect transition="in" filter="blinds(horizontal)">
                                      <p:cBhvr>
                                        <p:cTn id="9" dur="500"/>
                                        <p:tgtEl>
                                          <p:spTgt spid="196612"/>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blinds(horizontal)">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2" grpId="0" autoUpdateAnimBg="0"/>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Text Box 3"/>
          <p:cNvSpPr txBox="1">
            <a:spLocks noChangeArrowheads="1"/>
          </p:cNvSpPr>
          <p:nvPr/>
        </p:nvSpPr>
        <p:spPr bwMode="auto">
          <a:xfrm>
            <a:off x="2279650" y="381000"/>
            <a:ext cx="4654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chemeClr val="tx2"/>
                </a:solidFill>
                <a:ea typeface="华文新魏" pitchFamily="2" charset="-122"/>
              </a:rPr>
              <a:t>并入并出移位寄存器结构</a:t>
            </a:r>
          </a:p>
        </p:txBody>
      </p:sp>
      <p:graphicFrame>
        <p:nvGraphicFramePr>
          <p:cNvPr id="197636" name="Object 4"/>
          <p:cNvGraphicFramePr>
            <a:graphicFrameLocks noChangeAspect="1"/>
          </p:cNvGraphicFramePr>
          <p:nvPr>
            <p:extLst>
              <p:ext uri="{D42A27DB-BD31-4B8C-83A1-F6EECF244321}">
                <p14:modId xmlns:p14="http://schemas.microsoft.com/office/powerpoint/2010/main" val="2647247212"/>
              </p:ext>
            </p:extLst>
          </p:nvPr>
        </p:nvGraphicFramePr>
        <p:xfrm>
          <a:off x="179512" y="1311935"/>
          <a:ext cx="7488832" cy="5016500"/>
        </p:xfrm>
        <a:graphic>
          <a:graphicData uri="http://schemas.openxmlformats.org/presentationml/2006/ole">
            <mc:AlternateContent xmlns:mc="http://schemas.openxmlformats.org/markup-compatibility/2006">
              <mc:Choice xmlns:v="urn:schemas-microsoft-com:vml" Requires="v">
                <p:oleObj spid="_x0000_s192635" name="Artwork" r:id="rId3" imgW="6335009" imgH="4533333" progId="Adobe.Illustrator.7">
                  <p:embed/>
                </p:oleObj>
              </mc:Choice>
              <mc:Fallback>
                <p:oleObj name="Artwork" r:id="rId3" imgW="6335009" imgH="4533333" progId="Adobe.Illustrator.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1311935"/>
                        <a:ext cx="7488832" cy="5016500"/>
                      </a:xfrm>
                      <a:prstGeom prst="rect">
                        <a:avLst/>
                      </a:prstGeom>
                      <a:noFill/>
                      <a:ln>
                        <a:noFill/>
                      </a:ln>
                      <a:effectLst/>
                      <a:extLst/>
                    </p:spPr>
                  </p:pic>
                </p:oleObj>
              </mc:Fallback>
            </mc:AlternateContent>
          </a:graphicData>
        </a:graphic>
      </p:graphicFrame>
      <p:sp>
        <p:nvSpPr>
          <p:cNvPr id="2" name="日期占位符 1"/>
          <p:cNvSpPr>
            <a:spLocks noGrp="1"/>
          </p:cNvSpPr>
          <p:nvPr>
            <p:ph type="dt" sz="half" idx="10"/>
          </p:nvPr>
        </p:nvSpPr>
        <p:spPr/>
        <p:txBody>
          <a:bodyPr/>
          <a:lstStyle/>
          <a:p>
            <a:pPr>
              <a:defRPr/>
            </a:pPr>
            <a:fld id="{114C6600-7E47-4DE6-BEEF-ED3ACD1F781F}"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7</a:t>
            </a:fld>
            <a:endParaRPr lang="en-US" altLang="zh-CN"/>
          </a:p>
        </p:txBody>
      </p:sp>
      <p:sp>
        <p:nvSpPr>
          <p:cNvPr id="197634" name="Rectangle 2"/>
          <p:cNvSpPr>
            <a:spLocks noChangeArrowheads="1"/>
          </p:cNvSpPr>
          <p:nvPr/>
        </p:nvSpPr>
        <p:spPr bwMode="auto">
          <a:xfrm>
            <a:off x="7164288" y="1996847"/>
            <a:ext cx="951905" cy="397700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113780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97634"/>
                                        </p:tgtEl>
                                      </p:cBhvr>
                                    </p:animEffect>
                                    <p:set>
                                      <p:cBhvr>
                                        <p:cTn id="7" dur="1" fill="hold">
                                          <p:stCondLst>
                                            <p:cond delay="499"/>
                                          </p:stCondLst>
                                        </p:cTn>
                                        <p:tgtEl>
                                          <p:spTgt spid="1976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91" name="Rectangle 63"/>
          <p:cNvSpPr>
            <a:spLocks noChangeArrowheads="1"/>
          </p:cNvSpPr>
          <p:nvPr/>
        </p:nvSpPr>
        <p:spPr bwMode="auto">
          <a:xfrm>
            <a:off x="1916113" y="1358922"/>
            <a:ext cx="4905375" cy="4681537"/>
          </a:xfrm>
          <a:prstGeom prst="rect">
            <a:avLst/>
          </a:prstGeom>
          <a:noFill/>
          <a:ln w="19050">
            <a:solidFill>
              <a:srgbClr val="808080"/>
            </a:solidFill>
            <a:prstDash val="dash"/>
            <a:miter lim="800000"/>
            <a:headEnd/>
            <a:tailEnd/>
          </a:ln>
          <a:effectLst/>
        </p:spPr>
        <p:txBody>
          <a:bodyPr wrap="none" anchor="ctr"/>
          <a:lstStyle/>
          <a:p>
            <a:endParaRPr lang="zh-CN" altLang="en-US"/>
          </a:p>
        </p:txBody>
      </p:sp>
      <p:sp>
        <p:nvSpPr>
          <p:cNvPr id="176132" name="Rectangle 4"/>
          <p:cNvSpPr>
            <a:spLocks noChangeArrowheads="1"/>
          </p:cNvSpPr>
          <p:nvPr/>
        </p:nvSpPr>
        <p:spPr bwMode="auto">
          <a:xfrm>
            <a:off x="2141538" y="158434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0</a:t>
            </a:r>
          </a:p>
        </p:txBody>
      </p:sp>
      <p:sp>
        <p:nvSpPr>
          <p:cNvPr id="176133" name="Rectangle 5"/>
          <p:cNvSpPr>
            <a:spLocks noChangeArrowheads="1"/>
          </p:cNvSpPr>
          <p:nvPr/>
        </p:nvSpPr>
        <p:spPr bwMode="auto">
          <a:xfrm>
            <a:off x="2727325" y="158434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1</a:t>
            </a:r>
          </a:p>
        </p:txBody>
      </p:sp>
      <p:sp>
        <p:nvSpPr>
          <p:cNvPr id="176134" name="Rectangle 6"/>
          <p:cNvSpPr>
            <a:spLocks noChangeArrowheads="1"/>
          </p:cNvSpPr>
          <p:nvPr/>
        </p:nvSpPr>
        <p:spPr bwMode="auto">
          <a:xfrm>
            <a:off x="3311525" y="158434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1</a:t>
            </a:r>
          </a:p>
        </p:txBody>
      </p:sp>
      <p:sp>
        <p:nvSpPr>
          <p:cNvPr id="176135" name="Rectangle 7"/>
          <p:cNvSpPr>
            <a:spLocks noChangeArrowheads="1"/>
          </p:cNvSpPr>
          <p:nvPr/>
        </p:nvSpPr>
        <p:spPr bwMode="auto">
          <a:xfrm>
            <a:off x="3941763" y="158434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0</a:t>
            </a:r>
          </a:p>
        </p:txBody>
      </p:sp>
      <p:sp>
        <p:nvSpPr>
          <p:cNvPr id="176136" name="Rectangle 8"/>
          <p:cNvSpPr>
            <a:spLocks noChangeArrowheads="1"/>
          </p:cNvSpPr>
          <p:nvPr/>
        </p:nvSpPr>
        <p:spPr bwMode="auto">
          <a:xfrm>
            <a:off x="4572000" y="158434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1</a:t>
            </a:r>
          </a:p>
        </p:txBody>
      </p:sp>
      <p:sp>
        <p:nvSpPr>
          <p:cNvPr id="176137" name="Rectangle 9"/>
          <p:cNvSpPr>
            <a:spLocks noChangeArrowheads="1"/>
          </p:cNvSpPr>
          <p:nvPr/>
        </p:nvSpPr>
        <p:spPr bwMode="auto">
          <a:xfrm>
            <a:off x="5111750" y="158434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0</a:t>
            </a:r>
          </a:p>
        </p:txBody>
      </p:sp>
      <p:sp>
        <p:nvSpPr>
          <p:cNvPr id="176138" name="Rectangle 10"/>
          <p:cNvSpPr>
            <a:spLocks noChangeArrowheads="1"/>
          </p:cNvSpPr>
          <p:nvPr/>
        </p:nvSpPr>
        <p:spPr bwMode="auto">
          <a:xfrm>
            <a:off x="5697538" y="158434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0</a:t>
            </a:r>
          </a:p>
        </p:txBody>
      </p:sp>
      <p:sp>
        <p:nvSpPr>
          <p:cNvPr id="176139" name="Rectangle 11"/>
          <p:cNvSpPr>
            <a:spLocks noChangeArrowheads="1"/>
          </p:cNvSpPr>
          <p:nvPr/>
        </p:nvSpPr>
        <p:spPr bwMode="auto">
          <a:xfrm>
            <a:off x="6192838" y="158434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1</a:t>
            </a:r>
          </a:p>
        </p:txBody>
      </p:sp>
      <p:sp>
        <p:nvSpPr>
          <p:cNvPr id="176140" name="Rectangle 12"/>
          <p:cNvSpPr>
            <a:spLocks noChangeArrowheads="1"/>
          </p:cNvSpPr>
          <p:nvPr/>
        </p:nvSpPr>
        <p:spPr bwMode="auto">
          <a:xfrm>
            <a:off x="1555750" y="2619397"/>
            <a:ext cx="269875" cy="360362"/>
          </a:xfrm>
          <a:prstGeom prst="rect">
            <a:avLst/>
          </a:prstGeom>
          <a:noFill/>
          <a:ln w="28575">
            <a:solidFill>
              <a:schemeClr val="accent2"/>
            </a:solidFill>
            <a:miter lim="800000"/>
            <a:headEnd/>
            <a:tailEnd/>
          </a:ln>
          <a:effectLst/>
        </p:spPr>
        <p:txBody>
          <a:bodyPr wrap="none" anchor="ctr"/>
          <a:lstStyle/>
          <a:p>
            <a:pPr algn="ctr"/>
            <a:r>
              <a:rPr lang="en-US" altLang="zh-CN">
                <a:ea typeface="宋体" pitchFamily="2" charset="-122"/>
              </a:rPr>
              <a:t>0</a:t>
            </a:r>
          </a:p>
        </p:txBody>
      </p:sp>
      <p:sp>
        <p:nvSpPr>
          <p:cNvPr id="176141" name="Rectangle 13"/>
          <p:cNvSpPr>
            <a:spLocks noChangeArrowheads="1"/>
          </p:cNvSpPr>
          <p:nvPr/>
        </p:nvSpPr>
        <p:spPr bwMode="auto">
          <a:xfrm>
            <a:off x="2141538" y="261939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1</a:t>
            </a:r>
          </a:p>
        </p:txBody>
      </p:sp>
      <p:sp>
        <p:nvSpPr>
          <p:cNvPr id="176142" name="Rectangle 14"/>
          <p:cNvSpPr>
            <a:spLocks noChangeArrowheads="1"/>
          </p:cNvSpPr>
          <p:nvPr/>
        </p:nvSpPr>
        <p:spPr bwMode="auto">
          <a:xfrm>
            <a:off x="2725738" y="261939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1</a:t>
            </a:r>
          </a:p>
        </p:txBody>
      </p:sp>
      <p:sp>
        <p:nvSpPr>
          <p:cNvPr id="176143" name="Rectangle 15"/>
          <p:cNvSpPr>
            <a:spLocks noChangeArrowheads="1"/>
          </p:cNvSpPr>
          <p:nvPr/>
        </p:nvSpPr>
        <p:spPr bwMode="auto">
          <a:xfrm>
            <a:off x="3355975" y="261939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0</a:t>
            </a:r>
          </a:p>
        </p:txBody>
      </p:sp>
      <p:sp>
        <p:nvSpPr>
          <p:cNvPr id="176144" name="Rectangle 16"/>
          <p:cNvSpPr>
            <a:spLocks noChangeArrowheads="1"/>
          </p:cNvSpPr>
          <p:nvPr/>
        </p:nvSpPr>
        <p:spPr bwMode="auto">
          <a:xfrm>
            <a:off x="3986213" y="261939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1</a:t>
            </a:r>
          </a:p>
        </p:txBody>
      </p:sp>
      <p:sp>
        <p:nvSpPr>
          <p:cNvPr id="176145" name="Rectangle 17"/>
          <p:cNvSpPr>
            <a:spLocks noChangeArrowheads="1"/>
          </p:cNvSpPr>
          <p:nvPr/>
        </p:nvSpPr>
        <p:spPr bwMode="auto">
          <a:xfrm>
            <a:off x="4525963" y="261939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0</a:t>
            </a:r>
          </a:p>
        </p:txBody>
      </p:sp>
      <p:sp>
        <p:nvSpPr>
          <p:cNvPr id="176146" name="Rectangle 18"/>
          <p:cNvSpPr>
            <a:spLocks noChangeArrowheads="1"/>
          </p:cNvSpPr>
          <p:nvPr/>
        </p:nvSpPr>
        <p:spPr bwMode="auto">
          <a:xfrm>
            <a:off x="5111750" y="261939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0</a:t>
            </a:r>
          </a:p>
        </p:txBody>
      </p:sp>
      <p:sp>
        <p:nvSpPr>
          <p:cNvPr id="176147" name="Rectangle 19"/>
          <p:cNvSpPr>
            <a:spLocks noChangeArrowheads="1"/>
          </p:cNvSpPr>
          <p:nvPr/>
        </p:nvSpPr>
        <p:spPr bwMode="auto">
          <a:xfrm>
            <a:off x="5607050" y="261939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1</a:t>
            </a:r>
          </a:p>
        </p:txBody>
      </p:sp>
      <p:sp>
        <p:nvSpPr>
          <p:cNvPr id="176148" name="Rectangle 20"/>
          <p:cNvSpPr>
            <a:spLocks noChangeArrowheads="1"/>
          </p:cNvSpPr>
          <p:nvPr/>
        </p:nvSpPr>
        <p:spPr bwMode="auto">
          <a:xfrm>
            <a:off x="2276475" y="4149747"/>
            <a:ext cx="269875" cy="360362"/>
          </a:xfrm>
          <a:prstGeom prst="rect">
            <a:avLst/>
          </a:prstGeom>
          <a:noFill/>
          <a:ln w="28575">
            <a:solidFill>
              <a:schemeClr val="tx1"/>
            </a:solidFill>
            <a:miter lim="800000"/>
            <a:headEnd/>
            <a:tailEnd/>
          </a:ln>
          <a:effectLst/>
        </p:spPr>
        <p:txBody>
          <a:bodyPr wrap="none" anchor="ctr"/>
          <a:lstStyle/>
          <a:p>
            <a:pPr algn="ctr"/>
            <a:r>
              <a:rPr lang="en-US" altLang="zh-CN" dirty="0">
                <a:ea typeface="宋体" pitchFamily="2" charset="-122"/>
              </a:rPr>
              <a:t>0</a:t>
            </a:r>
          </a:p>
        </p:txBody>
      </p:sp>
      <p:sp>
        <p:nvSpPr>
          <p:cNvPr id="176149" name="Rectangle 21"/>
          <p:cNvSpPr>
            <a:spLocks noChangeArrowheads="1"/>
          </p:cNvSpPr>
          <p:nvPr/>
        </p:nvSpPr>
        <p:spPr bwMode="auto">
          <a:xfrm>
            <a:off x="2862263" y="414974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1</a:t>
            </a:r>
          </a:p>
        </p:txBody>
      </p:sp>
      <p:sp>
        <p:nvSpPr>
          <p:cNvPr id="176150" name="Rectangle 22"/>
          <p:cNvSpPr>
            <a:spLocks noChangeArrowheads="1"/>
          </p:cNvSpPr>
          <p:nvPr/>
        </p:nvSpPr>
        <p:spPr bwMode="auto">
          <a:xfrm>
            <a:off x="3446463" y="414974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1</a:t>
            </a:r>
          </a:p>
        </p:txBody>
      </p:sp>
      <p:sp>
        <p:nvSpPr>
          <p:cNvPr id="176151" name="Rectangle 23"/>
          <p:cNvSpPr>
            <a:spLocks noChangeArrowheads="1"/>
          </p:cNvSpPr>
          <p:nvPr/>
        </p:nvSpPr>
        <p:spPr bwMode="auto">
          <a:xfrm>
            <a:off x="4076700" y="414974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0</a:t>
            </a:r>
          </a:p>
        </p:txBody>
      </p:sp>
      <p:sp>
        <p:nvSpPr>
          <p:cNvPr id="176152" name="Rectangle 24"/>
          <p:cNvSpPr>
            <a:spLocks noChangeArrowheads="1"/>
          </p:cNvSpPr>
          <p:nvPr/>
        </p:nvSpPr>
        <p:spPr bwMode="auto">
          <a:xfrm>
            <a:off x="4706938" y="414974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1</a:t>
            </a:r>
          </a:p>
        </p:txBody>
      </p:sp>
      <p:sp>
        <p:nvSpPr>
          <p:cNvPr id="176153" name="Rectangle 25"/>
          <p:cNvSpPr>
            <a:spLocks noChangeArrowheads="1"/>
          </p:cNvSpPr>
          <p:nvPr/>
        </p:nvSpPr>
        <p:spPr bwMode="auto">
          <a:xfrm>
            <a:off x="5246688" y="414974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0</a:t>
            </a:r>
          </a:p>
        </p:txBody>
      </p:sp>
      <p:sp>
        <p:nvSpPr>
          <p:cNvPr id="176154" name="Rectangle 26"/>
          <p:cNvSpPr>
            <a:spLocks noChangeArrowheads="1"/>
          </p:cNvSpPr>
          <p:nvPr/>
        </p:nvSpPr>
        <p:spPr bwMode="auto">
          <a:xfrm>
            <a:off x="5832475" y="414974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0</a:t>
            </a:r>
          </a:p>
        </p:txBody>
      </p:sp>
      <p:sp>
        <p:nvSpPr>
          <p:cNvPr id="176155" name="Rectangle 27"/>
          <p:cNvSpPr>
            <a:spLocks noChangeArrowheads="1"/>
          </p:cNvSpPr>
          <p:nvPr/>
        </p:nvSpPr>
        <p:spPr bwMode="auto">
          <a:xfrm>
            <a:off x="6327775" y="414974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1</a:t>
            </a:r>
          </a:p>
        </p:txBody>
      </p:sp>
      <p:sp>
        <p:nvSpPr>
          <p:cNvPr id="176156" name="Rectangle 28"/>
          <p:cNvSpPr>
            <a:spLocks noChangeArrowheads="1"/>
          </p:cNvSpPr>
          <p:nvPr/>
        </p:nvSpPr>
        <p:spPr bwMode="auto">
          <a:xfrm>
            <a:off x="2860675" y="518479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0</a:t>
            </a:r>
          </a:p>
        </p:txBody>
      </p:sp>
      <p:sp>
        <p:nvSpPr>
          <p:cNvPr id="176157" name="Rectangle 29"/>
          <p:cNvSpPr>
            <a:spLocks noChangeArrowheads="1"/>
          </p:cNvSpPr>
          <p:nvPr/>
        </p:nvSpPr>
        <p:spPr bwMode="auto">
          <a:xfrm>
            <a:off x="3446463" y="518479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1</a:t>
            </a:r>
          </a:p>
        </p:txBody>
      </p:sp>
      <p:sp>
        <p:nvSpPr>
          <p:cNvPr id="176158" name="Rectangle 30"/>
          <p:cNvSpPr>
            <a:spLocks noChangeArrowheads="1"/>
          </p:cNvSpPr>
          <p:nvPr/>
        </p:nvSpPr>
        <p:spPr bwMode="auto">
          <a:xfrm>
            <a:off x="4030663" y="518479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1</a:t>
            </a:r>
          </a:p>
        </p:txBody>
      </p:sp>
      <p:sp>
        <p:nvSpPr>
          <p:cNvPr id="176159" name="Rectangle 31"/>
          <p:cNvSpPr>
            <a:spLocks noChangeArrowheads="1"/>
          </p:cNvSpPr>
          <p:nvPr/>
        </p:nvSpPr>
        <p:spPr bwMode="auto">
          <a:xfrm>
            <a:off x="4660900" y="518479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0</a:t>
            </a:r>
          </a:p>
        </p:txBody>
      </p:sp>
      <p:sp>
        <p:nvSpPr>
          <p:cNvPr id="176160" name="Rectangle 32"/>
          <p:cNvSpPr>
            <a:spLocks noChangeArrowheads="1"/>
          </p:cNvSpPr>
          <p:nvPr/>
        </p:nvSpPr>
        <p:spPr bwMode="auto">
          <a:xfrm>
            <a:off x="5291138" y="518479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1</a:t>
            </a:r>
          </a:p>
        </p:txBody>
      </p:sp>
      <p:sp>
        <p:nvSpPr>
          <p:cNvPr id="176161" name="Rectangle 33"/>
          <p:cNvSpPr>
            <a:spLocks noChangeArrowheads="1"/>
          </p:cNvSpPr>
          <p:nvPr/>
        </p:nvSpPr>
        <p:spPr bwMode="auto">
          <a:xfrm>
            <a:off x="5830888" y="518479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0</a:t>
            </a:r>
          </a:p>
        </p:txBody>
      </p:sp>
      <p:sp>
        <p:nvSpPr>
          <p:cNvPr id="176162" name="Rectangle 34"/>
          <p:cNvSpPr>
            <a:spLocks noChangeArrowheads="1"/>
          </p:cNvSpPr>
          <p:nvPr/>
        </p:nvSpPr>
        <p:spPr bwMode="auto">
          <a:xfrm>
            <a:off x="6416675" y="518479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0</a:t>
            </a:r>
          </a:p>
        </p:txBody>
      </p:sp>
      <p:sp>
        <p:nvSpPr>
          <p:cNvPr id="176163" name="Rectangle 35"/>
          <p:cNvSpPr>
            <a:spLocks noChangeArrowheads="1"/>
          </p:cNvSpPr>
          <p:nvPr/>
        </p:nvSpPr>
        <p:spPr bwMode="auto">
          <a:xfrm>
            <a:off x="6911975" y="5184797"/>
            <a:ext cx="269875" cy="360362"/>
          </a:xfrm>
          <a:prstGeom prst="rect">
            <a:avLst/>
          </a:prstGeom>
          <a:noFill/>
          <a:ln w="28575">
            <a:solidFill>
              <a:schemeClr val="accent2"/>
            </a:solidFill>
            <a:miter lim="800000"/>
            <a:headEnd/>
            <a:tailEnd/>
          </a:ln>
          <a:effectLst/>
        </p:spPr>
        <p:txBody>
          <a:bodyPr wrap="none" anchor="ctr"/>
          <a:lstStyle/>
          <a:p>
            <a:pPr algn="ctr"/>
            <a:r>
              <a:rPr lang="en-US" altLang="zh-CN">
                <a:ea typeface="宋体" pitchFamily="2" charset="-122"/>
              </a:rPr>
              <a:t>1</a:t>
            </a:r>
          </a:p>
        </p:txBody>
      </p:sp>
      <p:sp>
        <p:nvSpPr>
          <p:cNvPr id="176164" name="Rectangle 36"/>
          <p:cNvSpPr>
            <a:spLocks noChangeArrowheads="1"/>
          </p:cNvSpPr>
          <p:nvPr/>
        </p:nvSpPr>
        <p:spPr bwMode="auto">
          <a:xfrm>
            <a:off x="6192838" y="2601926"/>
            <a:ext cx="269875" cy="360363"/>
          </a:xfrm>
          <a:prstGeom prst="rect">
            <a:avLst/>
          </a:prstGeom>
          <a:noFill/>
          <a:ln w="28575">
            <a:solidFill>
              <a:srgbClr val="FF0000"/>
            </a:solidFill>
            <a:miter lim="800000"/>
            <a:headEnd/>
            <a:tailEnd/>
          </a:ln>
          <a:effectLst/>
        </p:spPr>
        <p:txBody>
          <a:bodyPr wrap="none" anchor="ctr"/>
          <a:lstStyle/>
          <a:p>
            <a:pPr algn="ctr"/>
            <a:endParaRPr lang="en-US" altLang="zh-CN">
              <a:ea typeface="宋体" pitchFamily="2" charset="-122"/>
            </a:endParaRPr>
          </a:p>
        </p:txBody>
      </p:sp>
      <p:sp>
        <p:nvSpPr>
          <p:cNvPr id="176165" name="Rectangle 37"/>
          <p:cNvSpPr>
            <a:spLocks noChangeArrowheads="1"/>
          </p:cNvSpPr>
          <p:nvPr/>
        </p:nvSpPr>
        <p:spPr bwMode="auto">
          <a:xfrm>
            <a:off x="2232025" y="5184797"/>
            <a:ext cx="269875" cy="360362"/>
          </a:xfrm>
          <a:prstGeom prst="rect">
            <a:avLst/>
          </a:prstGeom>
          <a:noFill/>
          <a:ln w="28575">
            <a:solidFill>
              <a:srgbClr val="FF0000"/>
            </a:solidFill>
            <a:miter lim="800000"/>
            <a:headEnd/>
            <a:tailEnd/>
          </a:ln>
          <a:effectLst/>
        </p:spPr>
        <p:txBody>
          <a:bodyPr wrap="none" anchor="ctr"/>
          <a:lstStyle/>
          <a:p>
            <a:pPr algn="ctr"/>
            <a:endParaRPr lang="en-US" altLang="zh-CN">
              <a:ea typeface="宋体" pitchFamily="2" charset="-122"/>
            </a:endParaRPr>
          </a:p>
        </p:txBody>
      </p:sp>
      <p:sp>
        <p:nvSpPr>
          <p:cNvPr id="176166" name="Line 38"/>
          <p:cNvSpPr>
            <a:spLocks noChangeShapeType="1"/>
          </p:cNvSpPr>
          <p:nvPr/>
        </p:nvSpPr>
        <p:spPr bwMode="auto">
          <a:xfrm flipH="1">
            <a:off x="1736725" y="1944709"/>
            <a:ext cx="495300" cy="630238"/>
          </a:xfrm>
          <a:prstGeom prst="line">
            <a:avLst/>
          </a:prstGeom>
          <a:noFill/>
          <a:ln w="28575">
            <a:solidFill>
              <a:schemeClr val="accent2"/>
            </a:solidFill>
            <a:round/>
            <a:headEnd/>
            <a:tailEnd type="triangle" w="med" len="med"/>
          </a:ln>
          <a:effectLst/>
        </p:spPr>
        <p:txBody>
          <a:bodyPr/>
          <a:lstStyle/>
          <a:p>
            <a:endParaRPr lang="zh-CN" altLang="en-US"/>
          </a:p>
        </p:txBody>
      </p:sp>
      <p:sp>
        <p:nvSpPr>
          <p:cNvPr id="176167" name="Line 39"/>
          <p:cNvSpPr>
            <a:spLocks noChangeShapeType="1"/>
          </p:cNvSpPr>
          <p:nvPr/>
        </p:nvSpPr>
        <p:spPr bwMode="auto">
          <a:xfrm flipH="1">
            <a:off x="2366963" y="1944709"/>
            <a:ext cx="495300" cy="630238"/>
          </a:xfrm>
          <a:prstGeom prst="line">
            <a:avLst/>
          </a:prstGeom>
          <a:noFill/>
          <a:ln w="28575">
            <a:solidFill>
              <a:schemeClr val="accent2"/>
            </a:solidFill>
            <a:round/>
            <a:headEnd/>
            <a:tailEnd type="triangle" w="med" len="med"/>
          </a:ln>
          <a:effectLst/>
        </p:spPr>
        <p:txBody>
          <a:bodyPr/>
          <a:lstStyle/>
          <a:p>
            <a:endParaRPr lang="zh-CN" altLang="en-US"/>
          </a:p>
        </p:txBody>
      </p:sp>
      <p:sp>
        <p:nvSpPr>
          <p:cNvPr id="176168" name="Line 40"/>
          <p:cNvSpPr>
            <a:spLocks noChangeShapeType="1"/>
          </p:cNvSpPr>
          <p:nvPr/>
        </p:nvSpPr>
        <p:spPr bwMode="auto">
          <a:xfrm flipH="1">
            <a:off x="2906713" y="1944709"/>
            <a:ext cx="495300" cy="630238"/>
          </a:xfrm>
          <a:prstGeom prst="line">
            <a:avLst/>
          </a:prstGeom>
          <a:noFill/>
          <a:ln w="28575">
            <a:solidFill>
              <a:schemeClr val="accent2"/>
            </a:solidFill>
            <a:round/>
            <a:headEnd/>
            <a:tailEnd type="triangle" w="med" len="med"/>
          </a:ln>
          <a:effectLst/>
        </p:spPr>
        <p:txBody>
          <a:bodyPr/>
          <a:lstStyle/>
          <a:p>
            <a:endParaRPr lang="zh-CN" altLang="en-US"/>
          </a:p>
        </p:txBody>
      </p:sp>
      <p:sp>
        <p:nvSpPr>
          <p:cNvPr id="176169" name="Line 41"/>
          <p:cNvSpPr>
            <a:spLocks noChangeShapeType="1"/>
          </p:cNvSpPr>
          <p:nvPr/>
        </p:nvSpPr>
        <p:spPr bwMode="auto">
          <a:xfrm flipH="1">
            <a:off x="3536950" y="1944709"/>
            <a:ext cx="495300" cy="630238"/>
          </a:xfrm>
          <a:prstGeom prst="line">
            <a:avLst/>
          </a:prstGeom>
          <a:noFill/>
          <a:ln w="28575">
            <a:solidFill>
              <a:schemeClr val="accent2"/>
            </a:solidFill>
            <a:round/>
            <a:headEnd/>
            <a:tailEnd type="triangle" w="med" len="med"/>
          </a:ln>
          <a:effectLst/>
        </p:spPr>
        <p:txBody>
          <a:bodyPr/>
          <a:lstStyle/>
          <a:p>
            <a:endParaRPr lang="zh-CN" altLang="en-US"/>
          </a:p>
        </p:txBody>
      </p:sp>
      <p:sp>
        <p:nvSpPr>
          <p:cNvPr id="176170" name="Line 42"/>
          <p:cNvSpPr>
            <a:spLocks noChangeShapeType="1"/>
          </p:cNvSpPr>
          <p:nvPr/>
        </p:nvSpPr>
        <p:spPr bwMode="auto">
          <a:xfrm flipH="1">
            <a:off x="4211638" y="1944709"/>
            <a:ext cx="495300" cy="630238"/>
          </a:xfrm>
          <a:prstGeom prst="line">
            <a:avLst/>
          </a:prstGeom>
          <a:noFill/>
          <a:ln w="28575">
            <a:solidFill>
              <a:schemeClr val="accent2"/>
            </a:solidFill>
            <a:round/>
            <a:headEnd/>
            <a:tailEnd type="triangle" w="med" len="med"/>
          </a:ln>
          <a:effectLst/>
        </p:spPr>
        <p:txBody>
          <a:bodyPr/>
          <a:lstStyle/>
          <a:p>
            <a:endParaRPr lang="zh-CN" altLang="en-US"/>
          </a:p>
        </p:txBody>
      </p:sp>
      <p:sp>
        <p:nvSpPr>
          <p:cNvPr id="176171" name="Line 43"/>
          <p:cNvSpPr>
            <a:spLocks noChangeShapeType="1"/>
          </p:cNvSpPr>
          <p:nvPr/>
        </p:nvSpPr>
        <p:spPr bwMode="auto">
          <a:xfrm flipH="1">
            <a:off x="4751388" y="1989159"/>
            <a:ext cx="495300" cy="630238"/>
          </a:xfrm>
          <a:prstGeom prst="line">
            <a:avLst/>
          </a:prstGeom>
          <a:noFill/>
          <a:ln w="28575">
            <a:solidFill>
              <a:schemeClr val="accent2"/>
            </a:solidFill>
            <a:round/>
            <a:headEnd/>
            <a:tailEnd type="triangle" w="med" len="med"/>
          </a:ln>
          <a:effectLst/>
        </p:spPr>
        <p:txBody>
          <a:bodyPr/>
          <a:lstStyle/>
          <a:p>
            <a:endParaRPr lang="zh-CN" altLang="en-US"/>
          </a:p>
        </p:txBody>
      </p:sp>
      <p:sp>
        <p:nvSpPr>
          <p:cNvPr id="176172" name="Line 44"/>
          <p:cNvSpPr>
            <a:spLocks noChangeShapeType="1"/>
          </p:cNvSpPr>
          <p:nvPr/>
        </p:nvSpPr>
        <p:spPr bwMode="auto">
          <a:xfrm flipH="1">
            <a:off x="5292725" y="1944709"/>
            <a:ext cx="495300" cy="630238"/>
          </a:xfrm>
          <a:prstGeom prst="line">
            <a:avLst/>
          </a:prstGeom>
          <a:noFill/>
          <a:ln w="28575">
            <a:solidFill>
              <a:schemeClr val="accent2"/>
            </a:solidFill>
            <a:round/>
            <a:headEnd/>
            <a:tailEnd type="triangle" w="med" len="med"/>
          </a:ln>
          <a:effectLst/>
        </p:spPr>
        <p:txBody>
          <a:bodyPr/>
          <a:lstStyle/>
          <a:p>
            <a:endParaRPr lang="zh-CN" altLang="en-US"/>
          </a:p>
        </p:txBody>
      </p:sp>
      <p:sp>
        <p:nvSpPr>
          <p:cNvPr id="176173" name="Line 45"/>
          <p:cNvSpPr>
            <a:spLocks noChangeShapeType="1"/>
          </p:cNvSpPr>
          <p:nvPr/>
        </p:nvSpPr>
        <p:spPr bwMode="auto">
          <a:xfrm flipH="1">
            <a:off x="5786438" y="1944709"/>
            <a:ext cx="495300" cy="630238"/>
          </a:xfrm>
          <a:prstGeom prst="line">
            <a:avLst/>
          </a:prstGeom>
          <a:noFill/>
          <a:ln w="28575">
            <a:solidFill>
              <a:schemeClr val="accent2"/>
            </a:solidFill>
            <a:round/>
            <a:headEnd/>
            <a:tailEnd type="triangle" w="med" len="med"/>
          </a:ln>
          <a:effectLst/>
        </p:spPr>
        <p:txBody>
          <a:bodyPr/>
          <a:lstStyle/>
          <a:p>
            <a:endParaRPr lang="zh-CN" altLang="en-US"/>
          </a:p>
        </p:txBody>
      </p:sp>
      <p:sp>
        <p:nvSpPr>
          <p:cNvPr id="176174" name="Line 46"/>
          <p:cNvSpPr>
            <a:spLocks noChangeShapeType="1"/>
          </p:cNvSpPr>
          <p:nvPr/>
        </p:nvSpPr>
        <p:spPr bwMode="auto">
          <a:xfrm>
            <a:off x="2411413" y="4510109"/>
            <a:ext cx="585787" cy="674688"/>
          </a:xfrm>
          <a:prstGeom prst="line">
            <a:avLst/>
          </a:prstGeom>
          <a:noFill/>
          <a:ln w="28575">
            <a:solidFill>
              <a:srgbClr val="FF0000"/>
            </a:solidFill>
            <a:round/>
            <a:headEnd/>
            <a:tailEnd type="triangle" w="med" len="med"/>
          </a:ln>
          <a:effectLst/>
        </p:spPr>
        <p:txBody>
          <a:bodyPr/>
          <a:lstStyle/>
          <a:p>
            <a:endParaRPr lang="zh-CN" altLang="en-US"/>
          </a:p>
        </p:txBody>
      </p:sp>
      <p:sp>
        <p:nvSpPr>
          <p:cNvPr id="176175" name="Line 47"/>
          <p:cNvSpPr>
            <a:spLocks noChangeShapeType="1"/>
          </p:cNvSpPr>
          <p:nvPr/>
        </p:nvSpPr>
        <p:spPr bwMode="auto">
          <a:xfrm>
            <a:off x="3041650" y="4510109"/>
            <a:ext cx="585788" cy="674688"/>
          </a:xfrm>
          <a:prstGeom prst="line">
            <a:avLst/>
          </a:prstGeom>
          <a:noFill/>
          <a:ln w="28575">
            <a:solidFill>
              <a:srgbClr val="FF0000"/>
            </a:solidFill>
            <a:round/>
            <a:headEnd/>
            <a:tailEnd type="triangle" w="med" len="med"/>
          </a:ln>
          <a:effectLst/>
        </p:spPr>
        <p:txBody>
          <a:bodyPr/>
          <a:lstStyle/>
          <a:p>
            <a:endParaRPr lang="zh-CN" altLang="en-US"/>
          </a:p>
        </p:txBody>
      </p:sp>
      <p:sp>
        <p:nvSpPr>
          <p:cNvPr id="176176" name="Line 48"/>
          <p:cNvSpPr>
            <a:spLocks noChangeShapeType="1"/>
          </p:cNvSpPr>
          <p:nvPr/>
        </p:nvSpPr>
        <p:spPr bwMode="auto">
          <a:xfrm>
            <a:off x="3627438" y="4510109"/>
            <a:ext cx="585787" cy="674688"/>
          </a:xfrm>
          <a:prstGeom prst="line">
            <a:avLst/>
          </a:prstGeom>
          <a:noFill/>
          <a:ln w="28575">
            <a:solidFill>
              <a:srgbClr val="FF0000"/>
            </a:solidFill>
            <a:round/>
            <a:headEnd/>
            <a:tailEnd type="triangle" w="med" len="med"/>
          </a:ln>
          <a:effectLst/>
        </p:spPr>
        <p:txBody>
          <a:bodyPr/>
          <a:lstStyle/>
          <a:p>
            <a:endParaRPr lang="zh-CN" altLang="en-US"/>
          </a:p>
        </p:txBody>
      </p:sp>
      <p:sp>
        <p:nvSpPr>
          <p:cNvPr id="176177" name="Line 49"/>
          <p:cNvSpPr>
            <a:spLocks noChangeShapeType="1"/>
          </p:cNvSpPr>
          <p:nvPr/>
        </p:nvSpPr>
        <p:spPr bwMode="auto">
          <a:xfrm>
            <a:off x="4211638" y="4510109"/>
            <a:ext cx="585787" cy="674688"/>
          </a:xfrm>
          <a:prstGeom prst="line">
            <a:avLst/>
          </a:prstGeom>
          <a:noFill/>
          <a:ln w="28575">
            <a:solidFill>
              <a:srgbClr val="FF0000"/>
            </a:solidFill>
            <a:round/>
            <a:headEnd/>
            <a:tailEnd type="triangle" w="med" len="med"/>
          </a:ln>
          <a:effectLst/>
        </p:spPr>
        <p:txBody>
          <a:bodyPr/>
          <a:lstStyle/>
          <a:p>
            <a:endParaRPr lang="zh-CN" altLang="en-US"/>
          </a:p>
        </p:txBody>
      </p:sp>
      <p:sp>
        <p:nvSpPr>
          <p:cNvPr id="176178" name="Line 50"/>
          <p:cNvSpPr>
            <a:spLocks noChangeShapeType="1"/>
          </p:cNvSpPr>
          <p:nvPr/>
        </p:nvSpPr>
        <p:spPr bwMode="auto">
          <a:xfrm>
            <a:off x="4841875" y="4510109"/>
            <a:ext cx="585788" cy="674688"/>
          </a:xfrm>
          <a:prstGeom prst="line">
            <a:avLst/>
          </a:prstGeom>
          <a:noFill/>
          <a:ln w="28575">
            <a:solidFill>
              <a:srgbClr val="FF0000"/>
            </a:solidFill>
            <a:round/>
            <a:headEnd/>
            <a:tailEnd type="triangle" w="med" len="med"/>
          </a:ln>
          <a:effectLst/>
        </p:spPr>
        <p:txBody>
          <a:bodyPr/>
          <a:lstStyle/>
          <a:p>
            <a:endParaRPr lang="zh-CN" altLang="en-US"/>
          </a:p>
        </p:txBody>
      </p:sp>
      <p:sp>
        <p:nvSpPr>
          <p:cNvPr id="176179" name="Line 51"/>
          <p:cNvSpPr>
            <a:spLocks noChangeShapeType="1"/>
          </p:cNvSpPr>
          <p:nvPr/>
        </p:nvSpPr>
        <p:spPr bwMode="auto">
          <a:xfrm>
            <a:off x="5427663" y="4510109"/>
            <a:ext cx="585787" cy="674688"/>
          </a:xfrm>
          <a:prstGeom prst="line">
            <a:avLst/>
          </a:prstGeom>
          <a:noFill/>
          <a:ln w="28575">
            <a:solidFill>
              <a:srgbClr val="FF0000"/>
            </a:solidFill>
            <a:round/>
            <a:headEnd/>
            <a:tailEnd type="triangle" w="med" len="med"/>
          </a:ln>
          <a:effectLst/>
        </p:spPr>
        <p:txBody>
          <a:bodyPr/>
          <a:lstStyle/>
          <a:p>
            <a:endParaRPr lang="zh-CN" altLang="en-US"/>
          </a:p>
        </p:txBody>
      </p:sp>
      <p:sp>
        <p:nvSpPr>
          <p:cNvPr id="176180" name="Line 52"/>
          <p:cNvSpPr>
            <a:spLocks noChangeShapeType="1"/>
          </p:cNvSpPr>
          <p:nvPr/>
        </p:nvSpPr>
        <p:spPr bwMode="auto">
          <a:xfrm>
            <a:off x="6011863" y="4510109"/>
            <a:ext cx="585787" cy="674688"/>
          </a:xfrm>
          <a:prstGeom prst="line">
            <a:avLst/>
          </a:prstGeom>
          <a:noFill/>
          <a:ln w="28575">
            <a:solidFill>
              <a:srgbClr val="FF0000"/>
            </a:solidFill>
            <a:round/>
            <a:headEnd/>
            <a:tailEnd type="triangle" w="med" len="med"/>
          </a:ln>
          <a:effectLst/>
        </p:spPr>
        <p:txBody>
          <a:bodyPr/>
          <a:lstStyle/>
          <a:p>
            <a:endParaRPr lang="zh-CN" altLang="en-US"/>
          </a:p>
        </p:txBody>
      </p:sp>
      <p:sp>
        <p:nvSpPr>
          <p:cNvPr id="176181" name="Line 53"/>
          <p:cNvSpPr>
            <a:spLocks noChangeShapeType="1"/>
          </p:cNvSpPr>
          <p:nvPr/>
        </p:nvSpPr>
        <p:spPr bwMode="auto">
          <a:xfrm>
            <a:off x="6507163" y="4510109"/>
            <a:ext cx="585787" cy="674688"/>
          </a:xfrm>
          <a:prstGeom prst="line">
            <a:avLst/>
          </a:prstGeom>
          <a:noFill/>
          <a:ln w="28575">
            <a:solidFill>
              <a:srgbClr val="FF0000"/>
            </a:solidFill>
            <a:round/>
            <a:headEnd/>
            <a:tailEnd type="triangle" w="med" len="med"/>
          </a:ln>
          <a:effectLst/>
        </p:spPr>
        <p:txBody>
          <a:bodyPr/>
          <a:lstStyle/>
          <a:p>
            <a:endParaRPr lang="zh-CN" altLang="en-US"/>
          </a:p>
        </p:txBody>
      </p:sp>
      <p:sp>
        <p:nvSpPr>
          <p:cNvPr id="176183" name="Text Box 55"/>
          <p:cNvSpPr txBox="1">
            <a:spLocks noChangeArrowheads="1"/>
          </p:cNvSpPr>
          <p:nvPr/>
        </p:nvSpPr>
        <p:spPr bwMode="auto">
          <a:xfrm>
            <a:off x="3222625" y="3340122"/>
            <a:ext cx="2205038" cy="425450"/>
          </a:xfrm>
          <a:prstGeom prst="rect">
            <a:avLst/>
          </a:prstGeom>
          <a:noFill/>
          <a:ln w="28575">
            <a:solidFill>
              <a:schemeClr val="tx1"/>
            </a:solidFill>
            <a:miter lim="800000"/>
            <a:headEnd/>
            <a:tailEnd/>
          </a:ln>
          <a:effectLst/>
        </p:spPr>
        <p:txBody>
          <a:bodyPr>
            <a:spAutoFit/>
          </a:bodyPr>
          <a:lstStyle/>
          <a:p>
            <a:pPr>
              <a:spcBef>
                <a:spcPct val="50000"/>
              </a:spcBef>
            </a:pPr>
            <a:r>
              <a:rPr lang="zh-CN" altLang="en-US">
                <a:ea typeface="宋体" pitchFamily="2" charset="-122"/>
              </a:rPr>
              <a:t>左移一位示意图</a:t>
            </a:r>
          </a:p>
        </p:txBody>
      </p:sp>
      <p:sp>
        <p:nvSpPr>
          <p:cNvPr id="176184" name="Text Box 56"/>
          <p:cNvSpPr txBox="1">
            <a:spLocks noChangeArrowheads="1"/>
          </p:cNvSpPr>
          <p:nvPr/>
        </p:nvSpPr>
        <p:spPr bwMode="auto">
          <a:xfrm>
            <a:off x="3581400" y="5680097"/>
            <a:ext cx="2205038" cy="396875"/>
          </a:xfrm>
          <a:prstGeom prst="rect">
            <a:avLst/>
          </a:prstGeom>
          <a:noFill/>
          <a:ln w="9525">
            <a:noFill/>
            <a:miter lim="800000"/>
            <a:headEnd/>
            <a:tailEnd/>
          </a:ln>
          <a:effectLst/>
        </p:spPr>
        <p:txBody>
          <a:bodyPr>
            <a:spAutoFit/>
          </a:bodyPr>
          <a:lstStyle/>
          <a:p>
            <a:pPr>
              <a:spcBef>
                <a:spcPct val="50000"/>
              </a:spcBef>
            </a:pPr>
            <a:r>
              <a:rPr lang="zh-CN" altLang="en-US">
                <a:ea typeface="宋体" pitchFamily="2" charset="-122"/>
              </a:rPr>
              <a:t>右移一位示意图</a:t>
            </a:r>
          </a:p>
        </p:txBody>
      </p:sp>
      <p:sp>
        <p:nvSpPr>
          <p:cNvPr id="176186" name="AutoShape 58"/>
          <p:cNvSpPr>
            <a:spLocks noChangeArrowheads="1"/>
          </p:cNvSpPr>
          <p:nvPr/>
        </p:nvSpPr>
        <p:spPr bwMode="auto">
          <a:xfrm>
            <a:off x="7154568" y="1916142"/>
            <a:ext cx="1532232" cy="703255"/>
          </a:xfrm>
          <a:prstGeom prst="wedgeRoundRectCallout">
            <a:avLst>
              <a:gd name="adj1" fmla="val -100769"/>
              <a:gd name="adj2" fmla="val 74218"/>
              <a:gd name="adj3" fmla="val 16667"/>
            </a:avLst>
          </a:prstGeom>
          <a:solidFill>
            <a:srgbClr val="FFFF00"/>
          </a:solidFill>
          <a:ln w="9525">
            <a:solidFill>
              <a:schemeClr val="tx1"/>
            </a:solidFill>
            <a:miter lim="800000"/>
            <a:headEnd/>
            <a:tailEnd/>
          </a:ln>
          <a:effectLst/>
        </p:spPr>
        <p:txBody>
          <a:bodyPr/>
          <a:lstStyle/>
          <a:p>
            <a:pPr algn="ctr"/>
            <a:r>
              <a:rPr lang="zh-CN" altLang="en-US" dirty="0" smtClean="0"/>
              <a:t>左</a:t>
            </a:r>
            <a:r>
              <a:rPr lang="zh-CN" altLang="en-US" dirty="0" smtClean="0">
                <a:ea typeface="宋体" pitchFamily="2" charset="-122"/>
              </a:rPr>
              <a:t>移输入位</a:t>
            </a:r>
            <a:endParaRPr lang="en-US" altLang="zh-CN" dirty="0" smtClean="0">
              <a:ea typeface="宋体" pitchFamily="2" charset="-122"/>
            </a:endParaRPr>
          </a:p>
          <a:p>
            <a:pPr algn="ctr"/>
            <a:r>
              <a:rPr lang="en-US" altLang="zh-CN" dirty="0" smtClean="0"/>
              <a:t>LIN</a:t>
            </a:r>
            <a:endParaRPr lang="zh-CN" altLang="en-US" dirty="0">
              <a:ea typeface="宋体" pitchFamily="2" charset="-122"/>
            </a:endParaRPr>
          </a:p>
        </p:txBody>
      </p:sp>
      <p:sp>
        <p:nvSpPr>
          <p:cNvPr id="176187" name="AutoShape 59"/>
          <p:cNvSpPr>
            <a:spLocks noChangeArrowheads="1"/>
          </p:cNvSpPr>
          <p:nvPr/>
        </p:nvSpPr>
        <p:spPr bwMode="auto">
          <a:xfrm>
            <a:off x="341313" y="2124097"/>
            <a:ext cx="990600" cy="450850"/>
          </a:xfrm>
          <a:prstGeom prst="wedgeRectCallout">
            <a:avLst>
              <a:gd name="adj1" fmla="val 73880"/>
              <a:gd name="adj2" fmla="val 79931"/>
            </a:avLst>
          </a:prstGeom>
          <a:solidFill>
            <a:srgbClr val="92D050"/>
          </a:solidFill>
          <a:ln w="28575">
            <a:solidFill>
              <a:schemeClr val="tx1"/>
            </a:solidFill>
            <a:miter lim="800000"/>
            <a:headEnd/>
            <a:tailEnd/>
          </a:ln>
          <a:effectLst/>
        </p:spPr>
        <p:txBody>
          <a:bodyPr/>
          <a:lstStyle/>
          <a:p>
            <a:pPr algn="ctr"/>
            <a:r>
              <a:rPr lang="zh-CN" altLang="en-US" dirty="0">
                <a:solidFill>
                  <a:srgbClr val="FF0000"/>
                </a:solidFill>
                <a:ea typeface="宋体" pitchFamily="2" charset="-122"/>
              </a:rPr>
              <a:t>移出位</a:t>
            </a:r>
          </a:p>
        </p:txBody>
      </p:sp>
      <p:sp>
        <p:nvSpPr>
          <p:cNvPr id="176189" name="AutoShape 61" descr="新闻纸"/>
          <p:cNvSpPr>
            <a:spLocks noChangeArrowheads="1"/>
          </p:cNvSpPr>
          <p:nvPr/>
        </p:nvSpPr>
        <p:spPr bwMode="auto">
          <a:xfrm>
            <a:off x="341313" y="4645046"/>
            <a:ext cx="1393825" cy="656161"/>
          </a:xfrm>
          <a:prstGeom prst="wedgeRectCallout">
            <a:avLst>
              <a:gd name="adj1" fmla="val 88843"/>
              <a:gd name="adj2" fmla="val 54153"/>
            </a:avLst>
          </a:prstGeom>
          <a:solidFill>
            <a:srgbClr val="FFFF00"/>
          </a:solidFill>
          <a:ln w="28575">
            <a:solidFill>
              <a:schemeClr val="tx1"/>
            </a:solidFill>
            <a:miter lim="800000"/>
            <a:headEnd/>
            <a:tailEnd/>
          </a:ln>
          <a:effectLst/>
        </p:spPr>
        <p:txBody>
          <a:bodyPr/>
          <a:lstStyle/>
          <a:p>
            <a:pPr algn="ctr"/>
            <a:r>
              <a:rPr lang="zh-CN" altLang="en-US" dirty="0" smtClean="0"/>
              <a:t>右</a:t>
            </a:r>
            <a:r>
              <a:rPr lang="zh-CN" altLang="en-US" dirty="0" smtClean="0">
                <a:ea typeface="宋体" pitchFamily="2" charset="-122"/>
              </a:rPr>
              <a:t>移输入位</a:t>
            </a:r>
            <a:endParaRPr lang="en-US" altLang="zh-CN" dirty="0" smtClean="0">
              <a:ea typeface="宋体" pitchFamily="2" charset="-122"/>
            </a:endParaRPr>
          </a:p>
          <a:p>
            <a:pPr algn="ctr"/>
            <a:r>
              <a:rPr lang="en-US" altLang="zh-CN" dirty="0" smtClean="0"/>
              <a:t>RIN</a:t>
            </a:r>
            <a:endParaRPr lang="zh-CN" altLang="en-US" dirty="0">
              <a:ea typeface="宋体" pitchFamily="2" charset="-122"/>
            </a:endParaRPr>
          </a:p>
        </p:txBody>
      </p:sp>
      <p:sp>
        <p:nvSpPr>
          <p:cNvPr id="176190" name="AutoShape 62"/>
          <p:cNvSpPr>
            <a:spLocks noChangeArrowheads="1"/>
          </p:cNvSpPr>
          <p:nvPr/>
        </p:nvSpPr>
        <p:spPr bwMode="auto">
          <a:xfrm>
            <a:off x="7316788" y="4733947"/>
            <a:ext cx="1035050" cy="360362"/>
          </a:xfrm>
          <a:prstGeom prst="wedgeRectCallout">
            <a:avLst>
              <a:gd name="adj1" fmla="val -62421"/>
              <a:gd name="adj2" fmla="val 111231"/>
            </a:avLst>
          </a:prstGeom>
          <a:solidFill>
            <a:srgbClr val="92D050"/>
          </a:solidFill>
          <a:ln w="9525">
            <a:solidFill>
              <a:schemeClr val="tx1"/>
            </a:solidFill>
            <a:miter lim="800000"/>
            <a:headEnd/>
            <a:tailEnd/>
          </a:ln>
          <a:effectLst/>
        </p:spPr>
        <p:txBody>
          <a:bodyPr/>
          <a:lstStyle/>
          <a:p>
            <a:pPr algn="ctr"/>
            <a:r>
              <a:rPr lang="zh-CN" altLang="en-US" dirty="0">
                <a:solidFill>
                  <a:srgbClr val="FF0000"/>
                </a:solidFill>
                <a:ea typeface="宋体" pitchFamily="2" charset="-122"/>
              </a:rPr>
              <a:t>移出位</a:t>
            </a:r>
          </a:p>
        </p:txBody>
      </p:sp>
      <p:sp>
        <p:nvSpPr>
          <p:cNvPr id="176192" name="Text Box 64"/>
          <p:cNvSpPr txBox="1">
            <a:spLocks noChangeArrowheads="1"/>
          </p:cNvSpPr>
          <p:nvPr/>
        </p:nvSpPr>
        <p:spPr bwMode="auto">
          <a:xfrm>
            <a:off x="1062036" y="145625"/>
            <a:ext cx="5624514" cy="707886"/>
          </a:xfrm>
          <a:prstGeom prst="rect">
            <a:avLst/>
          </a:prstGeom>
          <a:noFill/>
          <a:ln w="9525">
            <a:noFill/>
            <a:miter lim="800000"/>
            <a:headEnd/>
            <a:tailEnd/>
          </a:ln>
          <a:effectLst/>
        </p:spPr>
        <p:txBody>
          <a:bodyPr wrap="square">
            <a:spAutoFit/>
          </a:bodyPr>
          <a:lstStyle/>
          <a:p>
            <a:pPr>
              <a:spcBef>
                <a:spcPct val="50000"/>
              </a:spcBef>
            </a:pPr>
            <a:r>
              <a:rPr lang="zh-CN" altLang="en-US" sz="4000" dirty="0">
                <a:ea typeface="宋体" pitchFamily="2" charset="-122"/>
              </a:rPr>
              <a:t>八位</a:t>
            </a:r>
            <a:r>
              <a:rPr lang="zh-CN" altLang="en-US" sz="4000" dirty="0" smtClean="0">
                <a:ea typeface="宋体" pitchFamily="2" charset="-122"/>
              </a:rPr>
              <a:t>移位寄存器示意图</a:t>
            </a:r>
            <a:endParaRPr lang="zh-CN" altLang="en-US" sz="4000" dirty="0">
              <a:ea typeface="宋体" pitchFamily="2" charset="-122"/>
            </a:endParaRPr>
          </a:p>
        </p:txBody>
      </p:sp>
      <p:sp>
        <p:nvSpPr>
          <p:cNvPr id="63" name="矩形 62"/>
          <p:cNvSpPr/>
          <p:nvPr/>
        </p:nvSpPr>
        <p:spPr>
          <a:xfrm>
            <a:off x="1957727" y="1174256"/>
            <a:ext cx="646331" cy="461665"/>
          </a:xfrm>
          <a:prstGeom prst="rect">
            <a:avLst/>
          </a:prstGeom>
        </p:spPr>
        <p:txBody>
          <a:bodyPr wrap="none">
            <a:spAutoFit/>
          </a:bodyPr>
          <a:lstStyle/>
          <a:p>
            <a:pPr algn="ctr"/>
            <a:r>
              <a:rPr lang="en-US" altLang="zh-CN" sz="2400" b="1" dirty="0" smtClean="0">
                <a:solidFill>
                  <a:srgbClr val="FF0000"/>
                </a:solidFill>
              </a:rPr>
              <a:t>QH</a:t>
            </a:r>
            <a:endParaRPr lang="en-US" altLang="zh-CN" sz="2400" b="1" dirty="0">
              <a:solidFill>
                <a:srgbClr val="FF0000"/>
              </a:solidFill>
            </a:endParaRPr>
          </a:p>
        </p:txBody>
      </p:sp>
      <p:sp>
        <p:nvSpPr>
          <p:cNvPr id="64" name="矩形 63"/>
          <p:cNvSpPr/>
          <p:nvPr/>
        </p:nvSpPr>
        <p:spPr>
          <a:xfrm>
            <a:off x="6009027" y="1141990"/>
            <a:ext cx="646331" cy="461665"/>
          </a:xfrm>
          <a:prstGeom prst="rect">
            <a:avLst/>
          </a:prstGeom>
        </p:spPr>
        <p:txBody>
          <a:bodyPr wrap="none">
            <a:spAutoFit/>
          </a:bodyPr>
          <a:lstStyle/>
          <a:p>
            <a:pPr algn="ctr"/>
            <a:r>
              <a:rPr lang="en-US" altLang="zh-CN" sz="2400" b="1" dirty="0" smtClean="0">
                <a:solidFill>
                  <a:srgbClr val="FF0000"/>
                </a:solidFill>
              </a:rPr>
              <a:t>QA</a:t>
            </a:r>
            <a:endParaRPr lang="en-US" altLang="zh-CN" sz="2400" b="1" dirty="0">
              <a:solidFill>
                <a:srgbClr val="FF0000"/>
              </a:solidFill>
            </a:endParaRPr>
          </a:p>
        </p:txBody>
      </p:sp>
      <p:sp>
        <p:nvSpPr>
          <p:cNvPr id="65" name="矩形 64"/>
          <p:cNvSpPr/>
          <p:nvPr/>
        </p:nvSpPr>
        <p:spPr>
          <a:xfrm>
            <a:off x="4342152" y="1141990"/>
            <a:ext cx="646331" cy="461665"/>
          </a:xfrm>
          <a:prstGeom prst="rect">
            <a:avLst/>
          </a:prstGeom>
        </p:spPr>
        <p:txBody>
          <a:bodyPr wrap="none">
            <a:spAutoFit/>
          </a:bodyPr>
          <a:lstStyle/>
          <a:p>
            <a:pPr algn="ctr"/>
            <a:r>
              <a:rPr lang="en-US" altLang="zh-CN" sz="2400" b="1" dirty="0" smtClean="0">
                <a:solidFill>
                  <a:srgbClr val="FF0000"/>
                </a:solidFill>
              </a:rPr>
              <a:t>QD</a:t>
            </a:r>
            <a:endParaRPr lang="en-US" altLang="zh-CN" sz="2400" b="1" dirty="0">
              <a:solidFill>
                <a:srgbClr val="FF0000"/>
              </a:solidFill>
            </a:endParaRPr>
          </a:p>
        </p:txBody>
      </p:sp>
      <p:sp>
        <p:nvSpPr>
          <p:cNvPr id="67" name="灯片编号占位符 66"/>
          <p:cNvSpPr>
            <a:spLocks noGrp="1"/>
          </p:cNvSpPr>
          <p:nvPr>
            <p:ph type="sldNum" sz="quarter" idx="12"/>
          </p:nvPr>
        </p:nvSpPr>
        <p:spPr/>
        <p:txBody>
          <a:bodyPr/>
          <a:lstStyle/>
          <a:p>
            <a:pPr>
              <a:defRPr/>
            </a:pPr>
            <a:fld id="{FDFDDDCF-CC0E-4CF3-A497-3FEE434E7AE7}" type="slidenum">
              <a:rPr lang="en-US" altLang="zh-CN" smtClean="0"/>
              <a:pPr>
                <a:defRPr/>
              </a:pPr>
              <a:t>8</a:t>
            </a:fld>
            <a:endParaRPr lang="en-US" altLang="zh-CN"/>
          </a:p>
        </p:txBody>
      </p:sp>
      <p:sp>
        <p:nvSpPr>
          <p:cNvPr id="68" name="页脚占位符 67"/>
          <p:cNvSpPr>
            <a:spLocks noGrp="1"/>
          </p:cNvSpPr>
          <p:nvPr>
            <p:ph type="ftr" sz="quarter" idx="11"/>
          </p:nvPr>
        </p:nvSpPr>
        <p:spPr/>
        <p:txBody>
          <a:bodyPr/>
          <a:lstStyle/>
          <a:p>
            <a:pPr>
              <a:defRPr/>
            </a:pPr>
            <a:r>
              <a:rPr lang="zh-CN" altLang="en-US" dirty="0" smtClean="0"/>
              <a:t>第</a:t>
            </a:r>
            <a:r>
              <a:rPr lang="en-US" altLang="zh-CN" dirty="0" smtClean="0"/>
              <a:t>8</a:t>
            </a:r>
            <a:r>
              <a:rPr lang="zh-CN" altLang="en-US" dirty="0" smtClean="0"/>
              <a:t>章时序逻辑设计实践</a:t>
            </a:r>
            <a:endParaRPr lang="en-US" altLang="zh-CN" dirty="0"/>
          </a:p>
        </p:txBody>
      </p:sp>
      <p:cxnSp>
        <p:nvCxnSpPr>
          <p:cNvPr id="3" name="直接箭头连接符 2"/>
          <p:cNvCxnSpPr/>
          <p:nvPr/>
        </p:nvCxnSpPr>
        <p:spPr>
          <a:xfrm flipH="1">
            <a:off x="2681287" y="3104783"/>
            <a:ext cx="319563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a:off x="2816225" y="5680097"/>
            <a:ext cx="364648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pPr>
              <a:defRPr/>
            </a:pPr>
            <a:fld id="{504DFF4F-D7B9-42A8-9E03-2EA037401EA6}" type="datetime2">
              <a:rPr lang="zh-CN" altLang="en-US" smtClean="0"/>
              <a:t>2016年6月6日</a:t>
            </a:fld>
            <a:endParaRPr lang="en-US" altLang="zh-CN"/>
          </a:p>
        </p:txBody>
      </p:sp>
    </p:spTree>
    <p:extLst>
      <p:ext uri="{BB962C8B-B14F-4D97-AF65-F5344CB8AC3E}">
        <p14:creationId xmlns:p14="http://schemas.microsoft.com/office/powerpoint/2010/main" val="1014907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zh-CN" altLang="en-US" dirty="0" smtClean="0"/>
              <a:t>循环移位寄存器</a:t>
            </a:r>
            <a:endParaRPr lang="zh-CN" altLang="en-US" dirty="0"/>
          </a:p>
        </p:txBody>
      </p:sp>
      <p:sp>
        <p:nvSpPr>
          <p:cNvPr id="203779" name="Text Box 3"/>
          <p:cNvSpPr txBox="1">
            <a:spLocks noChangeArrowheads="1"/>
          </p:cNvSpPr>
          <p:nvPr/>
        </p:nvSpPr>
        <p:spPr bwMode="auto">
          <a:xfrm>
            <a:off x="2383631" y="4792663"/>
            <a:ext cx="4071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latin typeface="Tahoma" pitchFamily="34" charset="0"/>
              </a:rPr>
              <a:t>D</a:t>
            </a:r>
            <a:r>
              <a:rPr lang="en-US" altLang="zh-CN" b="1" baseline="-25000" dirty="0">
                <a:latin typeface="Tahoma" pitchFamily="34" charset="0"/>
              </a:rPr>
              <a:t>0</a:t>
            </a:r>
            <a:r>
              <a:rPr lang="en-US" altLang="zh-CN" b="1" dirty="0">
                <a:latin typeface="Tahoma" pitchFamily="34" charset="0"/>
              </a:rPr>
              <a:t> = F ( Q</a:t>
            </a:r>
            <a:r>
              <a:rPr lang="en-US" altLang="zh-CN" b="1" baseline="-25000" dirty="0">
                <a:latin typeface="Tahoma" pitchFamily="34" charset="0"/>
              </a:rPr>
              <a:t>0 </a:t>
            </a:r>
            <a:r>
              <a:rPr lang="en-US" altLang="zh-CN" b="1" dirty="0">
                <a:latin typeface="Tahoma" pitchFamily="34" charset="0"/>
              </a:rPr>
              <a:t>, Q</a:t>
            </a:r>
            <a:r>
              <a:rPr lang="en-US" altLang="zh-CN" b="1" baseline="-25000" dirty="0">
                <a:latin typeface="Tahoma" pitchFamily="34" charset="0"/>
              </a:rPr>
              <a:t>1 </a:t>
            </a:r>
            <a:r>
              <a:rPr lang="en-US" altLang="zh-CN" b="1" dirty="0">
                <a:latin typeface="Tahoma" pitchFamily="34" charset="0"/>
              </a:rPr>
              <a:t>, … , Q</a:t>
            </a:r>
            <a:r>
              <a:rPr lang="en-US" altLang="zh-CN" b="1" baseline="-25000" dirty="0">
                <a:latin typeface="Tahoma" pitchFamily="34" charset="0"/>
              </a:rPr>
              <a:t>n-1</a:t>
            </a:r>
            <a:r>
              <a:rPr lang="en-US" altLang="zh-CN" b="1" dirty="0">
                <a:latin typeface="Tahoma" pitchFamily="34" charset="0"/>
              </a:rPr>
              <a:t> )</a:t>
            </a:r>
          </a:p>
        </p:txBody>
      </p:sp>
      <p:grpSp>
        <p:nvGrpSpPr>
          <p:cNvPr id="203780" name="Group 4"/>
          <p:cNvGrpSpPr>
            <a:grpSpLocks/>
          </p:cNvGrpSpPr>
          <p:nvPr/>
        </p:nvGrpSpPr>
        <p:grpSpPr bwMode="auto">
          <a:xfrm>
            <a:off x="1066800" y="1844824"/>
            <a:ext cx="7543800" cy="1371600"/>
            <a:chOff x="720" y="864"/>
            <a:chExt cx="4752" cy="864"/>
          </a:xfrm>
        </p:grpSpPr>
        <p:sp>
          <p:nvSpPr>
            <p:cNvPr id="203781" name="Line 5"/>
            <p:cNvSpPr>
              <a:spLocks noChangeShapeType="1"/>
            </p:cNvSpPr>
            <p:nvPr/>
          </p:nvSpPr>
          <p:spPr bwMode="auto">
            <a:xfrm flipV="1">
              <a:off x="5472" y="1056"/>
              <a:ext cx="0" cy="672"/>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782" name="Line 6"/>
            <p:cNvSpPr>
              <a:spLocks noChangeShapeType="1"/>
            </p:cNvSpPr>
            <p:nvPr/>
          </p:nvSpPr>
          <p:spPr bwMode="auto">
            <a:xfrm flipV="1">
              <a:off x="720" y="1056"/>
              <a:ext cx="0" cy="672"/>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783" name="Rectangle 7"/>
            <p:cNvSpPr>
              <a:spLocks noChangeArrowheads="1"/>
            </p:cNvSpPr>
            <p:nvPr/>
          </p:nvSpPr>
          <p:spPr bwMode="auto">
            <a:xfrm>
              <a:off x="1632" y="864"/>
              <a:ext cx="2976" cy="384"/>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chemeClr val="hlink"/>
                  </a:solidFill>
                  <a:ea typeface="黑体" pitchFamily="2" charset="-122"/>
                </a:rPr>
                <a:t>反  馈  逻  辑</a:t>
              </a:r>
            </a:p>
          </p:txBody>
        </p:sp>
        <p:sp>
          <p:nvSpPr>
            <p:cNvPr id="203784" name="Line 8"/>
            <p:cNvSpPr>
              <a:spLocks noChangeShapeType="1"/>
            </p:cNvSpPr>
            <p:nvPr/>
          </p:nvSpPr>
          <p:spPr bwMode="auto">
            <a:xfrm>
              <a:off x="720" y="1056"/>
              <a:ext cx="912"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785" name="Line 9"/>
            <p:cNvSpPr>
              <a:spLocks noChangeShapeType="1"/>
            </p:cNvSpPr>
            <p:nvPr/>
          </p:nvSpPr>
          <p:spPr bwMode="auto">
            <a:xfrm>
              <a:off x="4608" y="1056"/>
              <a:ext cx="864"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786" name="Line 10"/>
            <p:cNvSpPr>
              <a:spLocks noChangeShapeType="1"/>
            </p:cNvSpPr>
            <p:nvPr/>
          </p:nvSpPr>
          <p:spPr bwMode="auto">
            <a:xfrm flipV="1">
              <a:off x="4320" y="1248"/>
              <a:ext cx="0" cy="480"/>
            </a:xfrm>
            <a:prstGeom prst="line">
              <a:avLst/>
            </a:prstGeom>
            <a:noFill/>
            <a:ln w="38100">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787" name="Line 11"/>
            <p:cNvSpPr>
              <a:spLocks noChangeShapeType="1"/>
            </p:cNvSpPr>
            <p:nvPr/>
          </p:nvSpPr>
          <p:spPr bwMode="auto">
            <a:xfrm flipV="1">
              <a:off x="3120" y="1248"/>
              <a:ext cx="0" cy="480"/>
            </a:xfrm>
            <a:prstGeom prst="line">
              <a:avLst/>
            </a:prstGeom>
            <a:noFill/>
            <a:ln w="38100">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788" name="Line 12"/>
            <p:cNvSpPr>
              <a:spLocks noChangeShapeType="1"/>
            </p:cNvSpPr>
            <p:nvPr/>
          </p:nvSpPr>
          <p:spPr bwMode="auto">
            <a:xfrm flipV="1">
              <a:off x="1920" y="1248"/>
              <a:ext cx="0" cy="480"/>
            </a:xfrm>
            <a:prstGeom prst="line">
              <a:avLst/>
            </a:prstGeom>
            <a:noFill/>
            <a:ln w="38100">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3789" name="Group 13"/>
          <p:cNvGrpSpPr>
            <a:grpSpLocks/>
          </p:cNvGrpSpPr>
          <p:nvPr/>
        </p:nvGrpSpPr>
        <p:grpSpPr bwMode="auto">
          <a:xfrm>
            <a:off x="304800" y="2911624"/>
            <a:ext cx="8305800" cy="1981200"/>
            <a:chOff x="192" y="1584"/>
            <a:chExt cx="5232" cy="1248"/>
          </a:xfrm>
        </p:grpSpPr>
        <p:sp>
          <p:nvSpPr>
            <p:cNvPr id="203790" name="Rectangle 14"/>
            <p:cNvSpPr>
              <a:spLocks noChangeArrowheads="1"/>
            </p:cNvSpPr>
            <p:nvPr/>
          </p:nvSpPr>
          <p:spPr bwMode="auto">
            <a:xfrm>
              <a:off x="9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b="1" dirty="0"/>
                <a:t>D        Q</a:t>
              </a:r>
            </a:p>
            <a:p>
              <a:pPr algn="r">
                <a:lnSpc>
                  <a:spcPct val="150000"/>
                </a:lnSpc>
              </a:pPr>
              <a:r>
                <a:rPr lang="en-US" altLang="zh-CN" b="1" dirty="0"/>
                <a:t>  CK   Q</a:t>
              </a:r>
            </a:p>
          </p:txBody>
        </p:sp>
        <p:grpSp>
          <p:nvGrpSpPr>
            <p:cNvPr id="203791" name="Group 15"/>
            <p:cNvGrpSpPr>
              <a:grpSpLocks/>
            </p:cNvGrpSpPr>
            <p:nvPr/>
          </p:nvGrpSpPr>
          <p:grpSpPr bwMode="auto">
            <a:xfrm>
              <a:off x="912" y="2064"/>
              <a:ext cx="96" cy="96"/>
              <a:chOff x="2880" y="2064"/>
              <a:chExt cx="96" cy="192"/>
            </a:xfrm>
          </p:grpSpPr>
          <p:sp>
            <p:nvSpPr>
              <p:cNvPr id="203792" name="Line 16"/>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793" name="Line 17"/>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3794" name="Line 18"/>
            <p:cNvSpPr>
              <a:spLocks noChangeShapeType="1"/>
            </p:cNvSpPr>
            <p:nvPr/>
          </p:nvSpPr>
          <p:spPr bwMode="auto">
            <a:xfrm>
              <a:off x="6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795" name="Line 19"/>
            <p:cNvSpPr>
              <a:spLocks noChangeShapeType="1"/>
            </p:cNvSpPr>
            <p:nvPr/>
          </p:nvSpPr>
          <p:spPr bwMode="auto">
            <a:xfrm>
              <a:off x="7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796" name="Line 20"/>
            <p:cNvSpPr>
              <a:spLocks noChangeShapeType="1"/>
            </p:cNvSpPr>
            <p:nvPr/>
          </p:nvSpPr>
          <p:spPr bwMode="auto">
            <a:xfrm>
              <a:off x="1584" y="1776"/>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797" name="Line 21"/>
            <p:cNvSpPr>
              <a:spLocks noChangeShapeType="1"/>
            </p:cNvSpPr>
            <p:nvPr/>
          </p:nvSpPr>
          <p:spPr bwMode="auto">
            <a:xfrm>
              <a:off x="16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798" name="Oval 22"/>
            <p:cNvSpPr>
              <a:spLocks noChangeArrowheads="1"/>
            </p:cNvSpPr>
            <p:nvPr/>
          </p:nvSpPr>
          <p:spPr bwMode="auto">
            <a:xfrm>
              <a:off x="15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99" name="Rectangle 23"/>
            <p:cNvSpPr>
              <a:spLocks noChangeArrowheads="1"/>
            </p:cNvSpPr>
            <p:nvPr/>
          </p:nvSpPr>
          <p:spPr bwMode="auto">
            <a:xfrm>
              <a:off x="21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b="1"/>
                <a:t>D        Q</a:t>
              </a:r>
            </a:p>
            <a:p>
              <a:pPr algn="r">
                <a:lnSpc>
                  <a:spcPct val="150000"/>
                </a:lnSpc>
              </a:pPr>
              <a:r>
                <a:rPr lang="en-US" altLang="zh-CN" b="1"/>
                <a:t>  CK   Q</a:t>
              </a:r>
            </a:p>
          </p:txBody>
        </p:sp>
        <p:grpSp>
          <p:nvGrpSpPr>
            <p:cNvPr id="203800" name="Group 24"/>
            <p:cNvGrpSpPr>
              <a:grpSpLocks/>
            </p:cNvGrpSpPr>
            <p:nvPr/>
          </p:nvGrpSpPr>
          <p:grpSpPr bwMode="auto">
            <a:xfrm>
              <a:off x="2112" y="2064"/>
              <a:ext cx="96" cy="96"/>
              <a:chOff x="2880" y="2064"/>
              <a:chExt cx="96" cy="192"/>
            </a:xfrm>
          </p:grpSpPr>
          <p:sp>
            <p:nvSpPr>
              <p:cNvPr id="203801" name="Line 25"/>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802" name="Line 26"/>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3803" name="Line 27"/>
            <p:cNvSpPr>
              <a:spLocks noChangeShapeType="1"/>
            </p:cNvSpPr>
            <p:nvPr/>
          </p:nvSpPr>
          <p:spPr bwMode="auto">
            <a:xfrm>
              <a:off x="18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804" name="Line 28"/>
            <p:cNvSpPr>
              <a:spLocks noChangeShapeType="1"/>
            </p:cNvSpPr>
            <p:nvPr/>
          </p:nvSpPr>
          <p:spPr bwMode="auto">
            <a:xfrm>
              <a:off x="19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805" name="Line 29"/>
            <p:cNvSpPr>
              <a:spLocks noChangeShapeType="1"/>
            </p:cNvSpPr>
            <p:nvPr/>
          </p:nvSpPr>
          <p:spPr bwMode="auto">
            <a:xfrm>
              <a:off x="2784" y="1776"/>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806" name="Line 30"/>
            <p:cNvSpPr>
              <a:spLocks noChangeShapeType="1"/>
            </p:cNvSpPr>
            <p:nvPr/>
          </p:nvSpPr>
          <p:spPr bwMode="auto">
            <a:xfrm>
              <a:off x="28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807" name="Oval 31"/>
            <p:cNvSpPr>
              <a:spLocks noChangeArrowheads="1"/>
            </p:cNvSpPr>
            <p:nvPr/>
          </p:nvSpPr>
          <p:spPr bwMode="auto">
            <a:xfrm>
              <a:off x="27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08" name="Rectangle 32"/>
            <p:cNvSpPr>
              <a:spLocks noChangeArrowheads="1"/>
            </p:cNvSpPr>
            <p:nvPr/>
          </p:nvSpPr>
          <p:spPr bwMode="auto">
            <a:xfrm>
              <a:off x="33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b="1"/>
                <a:t>D        Q</a:t>
              </a:r>
            </a:p>
            <a:p>
              <a:pPr algn="r">
                <a:lnSpc>
                  <a:spcPct val="150000"/>
                </a:lnSpc>
              </a:pPr>
              <a:r>
                <a:rPr lang="en-US" altLang="zh-CN" b="1"/>
                <a:t>  CK   Q</a:t>
              </a:r>
            </a:p>
          </p:txBody>
        </p:sp>
        <p:grpSp>
          <p:nvGrpSpPr>
            <p:cNvPr id="203809" name="Group 33"/>
            <p:cNvGrpSpPr>
              <a:grpSpLocks/>
            </p:cNvGrpSpPr>
            <p:nvPr/>
          </p:nvGrpSpPr>
          <p:grpSpPr bwMode="auto">
            <a:xfrm>
              <a:off x="3312" y="2064"/>
              <a:ext cx="96" cy="96"/>
              <a:chOff x="2880" y="2064"/>
              <a:chExt cx="96" cy="192"/>
            </a:xfrm>
          </p:grpSpPr>
          <p:sp>
            <p:nvSpPr>
              <p:cNvPr id="203810" name="Line 34"/>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811" name="Line 35"/>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3812" name="Line 36"/>
            <p:cNvSpPr>
              <a:spLocks noChangeShapeType="1"/>
            </p:cNvSpPr>
            <p:nvPr/>
          </p:nvSpPr>
          <p:spPr bwMode="auto">
            <a:xfrm>
              <a:off x="30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813" name="Line 37"/>
            <p:cNvSpPr>
              <a:spLocks noChangeShapeType="1"/>
            </p:cNvSpPr>
            <p:nvPr/>
          </p:nvSpPr>
          <p:spPr bwMode="auto">
            <a:xfrm>
              <a:off x="31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814" name="Line 38"/>
            <p:cNvSpPr>
              <a:spLocks noChangeShapeType="1"/>
            </p:cNvSpPr>
            <p:nvPr/>
          </p:nvSpPr>
          <p:spPr bwMode="auto">
            <a:xfrm>
              <a:off x="3984" y="1776"/>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815" name="Line 39"/>
            <p:cNvSpPr>
              <a:spLocks noChangeShapeType="1"/>
            </p:cNvSpPr>
            <p:nvPr/>
          </p:nvSpPr>
          <p:spPr bwMode="auto">
            <a:xfrm>
              <a:off x="40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816" name="Oval 40"/>
            <p:cNvSpPr>
              <a:spLocks noChangeArrowheads="1"/>
            </p:cNvSpPr>
            <p:nvPr/>
          </p:nvSpPr>
          <p:spPr bwMode="auto">
            <a:xfrm>
              <a:off x="39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17" name="Rectangle 41"/>
            <p:cNvSpPr>
              <a:spLocks noChangeArrowheads="1"/>
            </p:cNvSpPr>
            <p:nvPr/>
          </p:nvSpPr>
          <p:spPr bwMode="auto">
            <a:xfrm>
              <a:off x="45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b="1"/>
                <a:t>D        Q</a:t>
              </a:r>
            </a:p>
            <a:p>
              <a:pPr algn="r">
                <a:lnSpc>
                  <a:spcPct val="150000"/>
                </a:lnSpc>
              </a:pPr>
              <a:r>
                <a:rPr lang="en-US" altLang="zh-CN" b="1"/>
                <a:t>  CK   Q</a:t>
              </a:r>
            </a:p>
          </p:txBody>
        </p:sp>
        <p:grpSp>
          <p:nvGrpSpPr>
            <p:cNvPr id="203818" name="Group 42"/>
            <p:cNvGrpSpPr>
              <a:grpSpLocks/>
            </p:cNvGrpSpPr>
            <p:nvPr/>
          </p:nvGrpSpPr>
          <p:grpSpPr bwMode="auto">
            <a:xfrm>
              <a:off x="4512" y="2064"/>
              <a:ext cx="96" cy="96"/>
              <a:chOff x="2880" y="2064"/>
              <a:chExt cx="96" cy="192"/>
            </a:xfrm>
          </p:grpSpPr>
          <p:sp>
            <p:nvSpPr>
              <p:cNvPr id="203819" name="Line 43"/>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820" name="Line 44"/>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3821" name="Line 45"/>
            <p:cNvSpPr>
              <a:spLocks noChangeShapeType="1"/>
            </p:cNvSpPr>
            <p:nvPr/>
          </p:nvSpPr>
          <p:spPr bwMode="auto">
            <a:xfrm>
              <a:off x="42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822" name="Line 46"/>
            <p:cNvSpPr>
              <a:spLocks noChangeShapeType="1"/>
            </p:cNvSpPr>
            <p:nvPr/>
          </p:nvSpPr>
          <p:spPr bwMode="auto">
            <a:xfrm>
              <a:off x="43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823" name="Line 47"/>
            <p:cNvSpPr>
              <a:spLocks noChangeShapeType="1"/>
            </p:cNvSpPr>
            <p:nvPr/>
          </p:nvSpPr>
          <p:spPr bwMode="auto">
            <a:xfrm>
              <a:off x="5184"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824" name="Line 48"/>
            <p:cNvSpPr>
              <a:spLocks noChangeShapeType="1"/>
            </p:cNvSpPr>
            <p:nvPr/>
          </p:nvSpPr>
          <p:spPr bwMode="auto">
            <a:xfrm>
              <a:off x="52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825" name="Oval 49"/>
            <p:cNvSpPr>
              <a:spLocks noChangeArrowheads="1"/>
            </p:cNvSpPr>
            <p:nvPr/>
          </p:nvSpPr>
          <p:spPr bwMode="auto">
            <a:xfrm>
              <a:off x="51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26" name="Line 50"/>
            <p:cNvSpPr>
              <a:spLocks noChangeShapeType="1"/>
            </p:cNvSpPr>
            <p:nvPr/>
          </p:nvSpPr>
          <p:spPr bwMode="auto">
            <a:xfrm>
              <a:off x="4368" y="2112"/>
              <a:ext cx="0" cy="57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827" name="Line 51"/>
            <p:cNvSpPr>
              <a:spLocks noChangeShapeType="1"/>
            </p:cNvSpPr>
            <p:nvPr/>
          </p:nvSpPr>
          <p:spPr bwMode="auto">
            <a:xfrm>
              <a:off x="1968" y="2112"/>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828" name="Line 52"/>
            <p:cNvSpPr>
              <a:spLocks noChangeShapeType="1"/>
            </p:cNvSpPr>
            <p:nvPr/>
          </p:nvSpPr>
          <p:spPr bwMode="auto">
            <a:xfrm>
              <a:off x="3168" y="2112"/>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829" name="Line 53"/>
            <p:cNvSpPr>
              <a:spLocks noChangeShapeType="1"/>
            </p:cNvSpPr>
            <p:nvPr/>
          </p:nvSpPr>
          <p:spPr bwMode="auto">
            <a:xfrm>
              <a:off x="768" y="2112"/>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830" name="Line 54"/>
            <p:cNvSpPr>
              <a:spLocks noChangeShapeType="1"/>
            </p:cNvSpPr>
            <p:nvPr/>
          </p:nvSpPr>
          <p:spPr bwMode="auto">
            <a:xfrm>
              <a:off x="624" y="2688"/>
              <a:ext cx="37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831" name="Text Box 55"/>
            <p:cNvSpPr txBox="1">
              <a:spLocks noChangeArrowheads="1"/>
            </p:cNvSpPr>
            <p:nvPr/>
          </p:nvSpPr>
          <p:spPr bwMode="auto">
            <a:xfrm>
              <a:off x="192" y="2544"/>
              <a:ext cx="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CLK</a:t>
              </a:r>
            </a:p>
          </p:txBody>
        </p:sp>
        <p:sp>
          <p:nvSpPr>
            <p:cNvPr id="203832" name="Text Box 56"/>
            <p:cNvSpPr txBox="1">
              <a:spLocks noChangeArrowheads="1"/>
            </p:cNvSpPr>
            <p:nvPr/>
          </p:nvSpPr>
          <p:spPr bwMode="auto">
            <a:xfrm>
              <a:off x="1044"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FF0</a:t>
              </a:r>
            </a:p>
          </p:txBody>
        </p:sp>
        <p:sp>
          <p:nvSpPr>
            <p:cNvPr id="203833" name="Text Box 57"/>
            <p:cNvSpPr txBox="1">
              <a:spLocks noChangeArrowheads="1"/>
            </p:cNvSpPr>
            <p:nvPr/>
          </p:nvSpPr>
          <p:spPr bwMode="auto">
            <a:xfrm>
              <a:off x="2256"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FF1</a:t>
              </a:r>
            </a:p>
          </p:txBody>
        </p:sp>
        <p:sp>
          <p:nvSpPr>
            <p:cNvPr id="203834" name="Text Box 58"/>
            <p:cNvSpPr txBox="1">
              <a:spLocks noChangeArrowheads="1"/>
            </p:cNvSpPr>
            <p:nvPr/>
          </p:nvSpPr>
          <p:spPr bwMode="auto">
            <a:xfrm>
              <a:off x="3456"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FF2</a:t>
              </a:r>
            </a:p>
          </p:txBody>
        </p:sp>
        <p:sp>
          <p:nvSpPr>
            <p:cNvPr id="203835" name="Text Box 59"/>
            <p:cNvSpPr txBox="1">
              <a:spLocks noChangeArrowheads="1"/>
            </p:cNvSpPr>
            <p:nvPr/>
          </p:nvSpPr>
          <p:spPr bwMode="auto">
            <a:xfrm>
              <a:off x="4668"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FF3</a:t>
              </a:r>
            </a:p>
          </p:txBody>
        </p:sp>
      </p:grpSp>
      <p:sp>
        <p:nvSpPr>
          <p:cNvPr id="203836" name="Text Box 60"/>
          <p:cNvSpPr txBox="1">
            <a:spLocks noChangeArrowheads="1"/>
          </p:cNvSpPr>
          <p:nvPr/>
        </p:nvSpPr>
        <p:spPr bwMode="auto">
          <a:xfrm>
            <a:off x="293150" y="1211629"/>
            <a:ext cx="1970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ea typeface="黑体" pitchFamily="2" charset="-122"/>
              </a:rPr>
              <a:t>一般结构：</a:t>
            </a:r>
          </a:p>
        </p:txBody>
      </p:sp>
      <p:sp>
        <p:nvSpPr>
          <p:cNvPr id="2" name="日期占位符 1"/>
          <p:cNvSpPr>
            <a:spLocks noGrp="1"/>
          </p:cNvSpPr>
          <p:nvPr>
            <p:ph type="dt" sz="half" idx="10"/>
          </p:nvPr>
        </p:nvSpPr>
        <p:spPr/>
        <p:txBody>
          <a:bodyPr/>
          <a:lstStyle/>
          <a:p>
            <a:pPr>
              <a:defRPr/>
            </a:pPr>
            <a:fld id="{628F4409-9653-4B50-A828-A5972F16EA55}" type="datetime2">
              <a:rPr lang="zh-CN" altLang="en-US" smtClean="0"/>
              <a:t>2016年6月6日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9</a:t>
            </a:fld>
            <a:endParaRPr lang="en-US" altLang="zh-CN"/>
          </a:p>
        </p:txBody>
      </p:sp>
      <p:sp>
        <p:nvSpPr>
          <p:cNvPr id="64" name="Text Box 3"/>
          <p:cNvSpPr txBox="1">
            <a:spLocks noChangeArrowheads="1"/>
          </p:cNvSpPr>
          <p:nvPr/>
        </p:nvSpPr>
        <p:spPr bwMode="auto">
          <a:xfrm>
            <a:off x="460081" y="5238501"/>
            <a:ext cx="857641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Arial" panose="020B0604020202020204" pitchFamily="34" charset="0"/>
              <a:buChar char="•"/>
            </a:pPr>
            <a:r>
              <a:rPr lang="zh-CN" altLang="en-US" sz="2400" dirty="0" smtClean="0">
                <a:latin typeface="Tahoma" pitchFamily="34" charset="0"/>
              </a:rPr>
              <a:t>循环移位寄存器只反映有限的不同状态，因而可以用作计数器，称为循环移位计数器。</a:t>
            </a:r>
            <a:endParaRPr lang="en-US" altLang="zh-CN" sz="2400" dirty="0" smtClean="0">
              <a:latin typeface="Tahoma" pitchFamily="34" charset="0"/>
            </a:endParaRPr>
          </a:p>
          <a:p>
            <a:pPr marL="342900" indent="-342900">
              <a:buFont typeface="Arial" panose="020B0604020202020204" pitchFamily="34" charset="0"/>
              <a:buChar char="•"/>
            </a:pPr>
            <a:r>
              <a:rPr lang="zh-CN" altLang="en-US" sz="2400" dirty="0" smtClean="0">
                <a:latin typeface="Tahoma" pitchFamily="34" charset="0"/>
              </a:rPr>
              <a:t>根据反馈逻辑的不同得到不同的计数状态。</a:t>
            </a:r>
            <a:endParaRPr lang="en-US" altLang="zh-CN" sz="2400" dirty="0">
              <a:latin typeface="Tahoma" pitchFamily="34" charset="0"/>
            </a:endParaRPr>
          </a:p>
        </p:txBody>
      </p:sp>
    </p:spTree>
    <p:extLst>
      <p:ext uri="{BB962C8B-B14F-4D97-AF65-F5344CB8AC3E}">
        <p14:creationId xmlns:p14="http://schemas.microsoft.com/office/powerpoint/2010/main" val="36266447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3780"/>
                                        </p:tgtEl>
                                        <p:attrNameLst>
                                          <p:attrName>style.visibility</p:attrName>
                                        </p:attrNameLst>
                                      </p:cBhvr>
                                      <p:to>
                                        <p:strVal val="visible"/>
                                      </p:to>
                                    </p:set>
                                    <p:animEffect transition="in" filter="blinds(horizontal)">
                                      <p:cBhvr>
                                        <p:cTn id="7" dur="500"/>
                                        <p:tgtEl>
                                          <p:spTgt spid="2037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03779"/>
                                        </p:tgtEl>
                                        <p:attrNameLst>
                                          <p:attrName>style.visibility</p:attrName>
                                        </p:attrNameLst>
                                      </p:cBhvr>
                                      <p:to>
                                        <p:strVal val="visible"/>
                                      </p:to>
                                    </p:set>
                                    <p:anim calcmode="lin" valueType="num">
                                      <p:cBhvr additive="base">
                                        <p:cTn id="12" dur="500" fill="hold"/>
                                        <p:tgtEl>
                                          <p:spTgt spid="203779"/>
                                        </p:tgtEl>
                                        <p:attrNameLst>
                                          <p:attrName>ppt_x</p:attrName>
                                        </p:attrNameLst>
                                      </p:cBhvr>
                                      <p:tavLst>
                                        <p:tav tm="0">
                                          <p:val>
                                            <p:strVal val="0-#ppt_w/2"/>
                                          </p:val>
                                        </p:tav>
                                        <p:tav tm="100000">
                                          <p:val>
                                            <p:strVal val="#ppt_x"/>
                                          </p:val>
                                        </p:tav>
                                      </p:tavLst>
                                    </p:anim>
                                    <p:anim calcmode="lin" valueType="num">
                                      <p:cBhvr additive="base">
                                        <p:cTn id="13" dur="500" fill="hold"/>
                                        <p:tgtEl>
                                          <p:spTgt spid="20377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4"/>
                                        </p:tgtEl>
                                        <p:attrNameLst>
                                          <p:attrName>style.visibility</p:attrName>
                                        </p:attrNameLst>
                                      </p:cBhvr>
                                      <p:to>
                                        <p:strVal val="visible"/>
                                      </p:to>
                                    </p:set>
                                    <p:anim calcmode="lin" valueType="num">
                                      <p:cBhvr additive="base">
                                        <p:cTn id="18" dur="500" fill="hold"/>
                                        <p:tgtEl>
                                          <p:spTgt spid="64"/>
                                        </p:tgtEl>
                                        <p:attrNameLst>
                                          <p:attrName>ppt_x</p:attrName>
                                        </p:attrNameLst>
                                      </p:cBhvr>
                                      <p:tavLst>
                                        <p:tav tm="0">
                                          <p:val>
                                            <p:strVal val="0-#ppt_w/2"/>
                                          </p:val>
                                        </p:tav>
                                        <p:tav tm="100000">
                                          <p:val>
                                            <p:strVal val="#ppt_x"/>
                                          </p:val>
                                        </p:tav>
                                      </p:tavLst>
                                    </p:anim>
                                    <p:anim calcmode="lin" valueType="num">
                                      <p:cBhvr additive="base">
                                        <p:cTn id="19" dur="500" fill="hold"/>
                                        <p:tgtEl>
                                          <p:spTgt spid="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autoUpdateAnimBg="0"/>
      <p:bldP spid="64" grpId="0" autoUpdateAnimBg="0"/>
    </p:bldLst>
  </p:timing>
</p:sld>
</file>

<file path=ppt/theme/theme1.xml><?xml version="1.0" encoding="utf-8"?>
<a:theme xmlns:a="http://schemas.openxmlformats.org/drawingml/2006/main" name="dld">
  <a:themeElements>
    <a:clrScheme name="whj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whj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hj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whj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whj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whj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whj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whj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whj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whj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whj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whj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whj1</Template>
  <TotalTime>7069</TotalTime>
  <Words>3915</Words>
  <Application>Microsoft Office PowerPoint</Application>
  <PresentationFormat>全屏显示(4:3)</PresentationFormat>
  <Paragraphs>1339</Paragraphs>
  <Slides>51</Slides>
  <Notes>18</Notes>
  <HiddenSlides>1</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51</vt:i4>
      </vt:variant>
    </vt:vector>
  </HeadingPairs>
  <TitlesOfParts>
    <vt:vector size="64" baseType="lpstr">
      <vt:lpstr>黑体</vt:lpstr>
      <vt:lpstr>华文新魏</vt:lpstr>
      <vt:lpstr>宋体</vt:lpstr>
      <vt:lpstr>Arial</vt:lpstr>
      <vt:lpstr>Arial Narrow</vt:lpstr>
      <vt:lpstr>Cambria Math</vt:lpstr>
      <vt:lpstr>Tahoma</vt:lpstr>
      <vt:lpstr>Times New Roman</vt:lpstr>
      <vt:lpstr>Wingdings</vt:lpstr>
      <vt:lpstr>Wingdings 2</vt:lpstr>
      <vt:lpstr>dld</vt:lpstr>
      <vt:lpstr>Artwork</vt:lpstr>
      <vt:lpstr>Image</vt:lpstr>
      <vt:lpstr>第8章 时序逻辑设计实践</vt:lpstr>
      <vt:lpstr>主要内容</vt:lpstr>
      <vt:lpstr>8.4 移位寄存器</vt:lpstr>
      <vt:lpstr>8.4移位寄存器</vt:lpstr>
      <vt:lpstr>PowerPoint 演示文稿</vt:lpstr>
      <vt:lpstr>PowerPoint 演示文稿</vt:lpstr>
      <vt:lpstr>PowerPoint 演示文稿</vt:lpstr>
      <vt:lpstr>PowerPoint 演示文稿</vt:lpstr>
      <vt:lpstr>循环移位寄存器</vt:lpstr>
      <vt:lpstr>循环移位计数器</vt:lpstr>
      <vt:lpstr>环型计数器</vt:lpstr>
      <vt:lpstr>环型计数器</vt:lpstr>
      <vt:lpstr>环型计数器</vt:lpstr>
      <vt:lpstr>扭环计数器（Johnson Counter）</vt:lpstr>
      <vt:lpstr>自校正设计</vt:lpstr>
      <vt:lpstr>PowerPoint 演示文稿</vt:lpstr>
      <vt:lpstr>4位通用移位寄存器74x194</vt:lpstr>
      <vt:lpstr>4位通用移位寄存器74x194</vt:lpstr>
      <vt:lpstr>PowerPoint 演示文稿</vt:lpstr>
      <vt:lpstr>利用74x194实现环形计数器</vt:lpstr>
      <vt:lpstr>利用74x194实现扭环计数器</vt:lpstr>
      <vt:lpstr>PowerPoint 演示文稿</vt:lpstr>
      <vt:lpstr>八位通用移位寄存器74x299</vt:lpstr>
      <vt:lpstr>线性反馈移位寄存器</vt:lpstr>
      <vt:lpstr>PowerPoint 演示文稿</vt:lpstr>
      <vt:lpstr>线性反馈移位寄存器反馈方程</vt:lpstr>
      <vt:lpstr>线性反馈移位寄存器示例</vt:lpstr>
      <vt:lpstr>3位LFSR计数器设计</vt:lpstr>
      <vt:lpstr>PowerPoint 演示文稿</vt:lpstr>
      <vt:lpstr>序列信号发生器</vt:lpstr>
      <vt:lpstr>PowerPoint 演示文稿</vt:lpstr>
      <vt:lpstr>PowerPoint 演示文稿</vt:lpstr>
      <vt:lpstr>PowerPoint 演示文稿</vt:lpstr>
      <vt:lpstr>PowerPoint 演示文稿</vt:lpstr>
      <vt:lpstr>PowerPoint 演示文稿</vt:lpstr>
      <vt:lpstr>用移位寄存器构成序列信号发生器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移位寄存器实现序列检测功能</vt:lpstr>
      <vt:lpstr>移位寄存器和逻辑门实现序列检测功能</vt:lpstr>
      <vt:lpstr>时序逻辑部分小结</vt:lpstr>
      <vt:lpstr>第7章  基本原理</vt:lpstr>
      <vt:lpstr>第8章  设计实践</vt:lpstr>
      <vt:lpstr>计数器</vt:lpstr>
      <vt:lpstr>移位寄存器</vt:lpstr>
    </vt:vector>
  </TitlesOfParts>
  <Company>Nanjing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多媒体技术基础</dc:title>
  <dc:creator>Wu Haijun</dc:creator>
  <cp:lastModifiedBy>吴海军</cp:lastModifiedBy>
  <cp:revision>295</cp:revision>
  <cp:lastPrinted>2012-05-17T08:28:22Z</cp:lastPrinted>
  <dcterms:created xsi:type="dcterms:W3CDTF">2006-07-10T13:07:00Z</dcterms:created>
  <dcterms:modified xsi:type="dcterms:W3CDTF">2016-06-06T14:11:46Z</dcterms:modified>
</cp:coreProperties>
</file>