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5" showSpecialPlsOnTitleSld="0">
  <p:sldMasterIdLst>
    <p:sldMasterId id="2147483648" r:id="rId1"/>
  </p:sldMasterIdLst>
  <p:notesMasterIdLst>
    <p:notesMasterId r:id="rId4"/>
  </p:notesMasterIdLst>
  <p:handoutMasterIdLst>
    <p:handoutMasterId r:id="rId32"/>
  </p:handoutMasterIdLst>
  <p:sldIdLst>
    <p:sldId id="606" r:id="rId3"/>
    <p:sldId id="607" r:id="rId5"/>
    <p:sldId id="608" r:id="rId6"/>
    <p:sldId id="609" r:id="rId7"/>
    <p:sldId id="610" r:id="rId8"/>
    <p:sldId id="612" r:id="rId9"/>
    <p:sldId id="611" r:id="rId10"/>
    <p:sldId id="613" r:id="rId11"/>
    <p:sldId id="644" r:id="rId12"/>
    <p:sldId id="641" r:id="rId13"/>
    <p:sldId id="642" r:id="rId14"/>
    <p:sldId id="643" r:id="rId15"/>
    <p:sldId id="640" r:id="rId16"/>
    <p:sldId id="646" r:id="rId17"/>
    <p:sldId id="645" r:id="rId18"/>
    <p:sldId id="621" r:id="rId19"/>
    <p:sldId id="622" r:id="rId20"/>
    <p:sldId id="623" r:id="rId21"/>
    <p:sldId id="624" r:id="rId22"/>
    <p:sldId id="625" r:id="rId23"/>
    <p:sldId id="626" r:id="rId24"/>
    <p:sldId id="632" r:id="rId25"/>
    <p:sldId id="633" r:id="rId26"/>
    <p:sldId id="627" r:id="rId27"/>
    <p:sldId id="634" r:id="rId28"/>
    <p:sldId id="628" r:id="rId29"/>
    <p:sldId id="629" r:id="rId30"/>
    <p:sldId id="630" r:id="rId31"/>
  </p:sldIdLst>
  <p:sldSz cx="9144000" cy="6858000" type="screen4x3"/>
  <p:notesSz cx="7099300" cy="1023429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17" autoAdjust="0"/>
    <p:restoredTop sz="87453" autoAdjust="0"/>
  </p:normalViewPr>
  <p:slideViewPr>
    <p:cSldViewPr snapToObjects="1">
      <p:cViewPr varScale="1">
        <p:scale>
          <a:sx n="74" d="100"/>
          <a:sy n="74" d="100"/>
        </p:scale>
        <p:origin x="1666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95572C8-08FA-4E18-A56D-04E29901EF33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96265BD-27AC-41F9-B4DA-540A1E1A50BA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790CB5D-942D-4B49-BF00-30332BD6AE08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Logisim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http://www.cburch.com/logisim/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Carl Burch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开发的一个设计和模拟数字逻辑电路的图形化教学工具，其界面简洁、操作简单，功能却十分强大。非常便于学习逻辑电路设计的基本概念，能够从简单的子电路分层构建较复杂的数字电路。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6265BD-27AC-41F9-B4DA-540A1E1A50B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200" dirty="0" smtClean="0"/>
              <a:t>当光标停在一个端口时，一个绿色的小圆圈将围绕端口，此时，只需按住鼠标左键，就可以进行器件间的连线。</a:t>
            </a:r>
            <a:endParaRPr lang="zh-CN" alt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6265BD-27AC-41F9-B4DA-540A1E1A50B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	选择，移动，复制和粘贴的形状。</a:t>
            </a:r>
            <a:endParaRPr lang="zh-CN" altLang="en-US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	添加或编辑文本。</a:t>
            </a:r>
            <a:endParaRPr lang="zh-CN" altLang="en-US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	创建一个线段。按住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Shift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键拖动，生成线的夹角为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45°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的倍数。</a:t>
            </a:r>
            <a:endParaRPr lang="zh-CN" altLang="en-US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	创建二次贝塞尔曲线。对于第一个拐点，在这里您可以指定曲线的端点，按住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Shift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键拖动保持端点间的角度为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45°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的倍数。然后单击以指示控制点的位置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;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按住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Shift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键单击确保曲线是对称的，而按住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Alt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键，通过控制点绘制曲线。</a:t>
            </a:r>
            <a:endParaRPr lang="zh-CN" altLang="en-US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	创建连接线，其顶点由点击次数的连续指示的序列。移单击确保先前顶点和当前的一个之间的角度为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45°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的倍数。双击或按回车键来完成的形状。</a:t>
            </a:r>
            <a:endParaRPr lang="zh-CN" altLang="en-US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	通过从一个角拖到对面的角落创建一个矩形。按住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Shift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键拖动来创建一个正方形，并按住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Alt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键，创建从中心开始的矩形。</a:t>
            </a:r>
            <a:endParaRPr lang="zh-CN" altLang="en-US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	通过从一个角拖到对面的角落创建带圆角的矩形。按住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Shift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键拖动来创建一个正方形，并按住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Alt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键，创建从中心开始的矩形。</a:t>
            </a:r>
            <a:endParaRPr lang="zh-CN" altLang="en-US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	通过从边框的一角拖动到对面的角落创建一个椭圆形。按住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Shift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键拖动来创建一个圆，并按住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Alt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键，创建从中心开始的椭圆形。</a:t>
            </a:r>
            <a:endParaRPr lang="zh-CN" altLang="en-US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	创建一个任意多边形，其顶点通过点击继承的表示。移单击确保了顶点是在与前一个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45°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角。双击，按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Enter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键，或单击开始顶点来完成的形状。</a:t>
            </a:r>
            <a:endParaRPr lang="zh-CN" altLang="en-US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6265BD-27AC-41F9-B4DA-540A1E1A50B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Gray: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The wire's bit width is unknown. This occurs because the wire is not attached to any components' inputs and outputs. (All inputs and outputs have a defined bit width.)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lvl="0"/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Blue: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The wire carries a one-bit value, but nothing is driving a specific value onto the wire. We call this a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floating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bit; some people call it a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high-impedance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value. In this example, the component placing a value onto the wire is a three-state pin, so it can emit this floating value.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lvl="0"/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Dark green: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The wire is carrying a one-bit 0 value.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lvl="0"/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Bright green: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The wire is carrying a one-bit 1 value.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lvl="0"/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Black: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The wire is carrying a multi-bit value. Some or all of the bits may not be specified.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6265BD-27AC-41F9-B4DA-540A1E1A50B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Red: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The wire is carrying an error value. This often arises because a gate cannot determine the proper output, perhaps because it has no inputs. It could also arise because two components are trying to send different values onto the wire; this is what happens in the above example, where one input pin places 0 onto the wire while another places 1 onto the same wire, causing a conflict. Multi-bit wires will turn red when any of the bits carried are error values.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lvl="0"/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Orange: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The components attached to the wire do not agree in bit width. An orange wire is effectively "broken": It does not carry values between components. Here, we've attached a two-bit component to a one-bit component, so they are incompatible.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6265BD-27AC-41F9-B4DA-540A1E1A50B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pic>
        <p:nvPicPr>
          <p:cNvPr id="6" name="Picture 2" descr="Digital logic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063" y="2857500"/>
            <a:ext cx="1738312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FBCD39-65A4-4E00-86C1-56A2622A710B}" type="datetime1">
              <a:rPr lang="zh-CN" altLang="en-US" smtClean="0"/>
            </a:fld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logisim</a:t>
            </a:r>
            <a:r>
              <a:rPr lang="zh-CN" altLang="en-US" smtClean="0"/>
              <a:t>介绍</a:t>
            </a: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3D53CA-0BB3-4DD1-B0A5-BA3B7C5C507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0100" y="185720"/>
            <a:ext cx="6905625" cy="7429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32A610-5290-467C-A7E9-3BA24914491B}" type="datetime1">
              <a:rPr lang="zh-CN" altLang="en-US" smtClean="0"/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logisim</a:t>
            </a:r>
            <a:r>
              <a:rPr lang="zh-CN" altLang="en-US" smtClean="0"/>
              <a:t>介绍</a:t>
            </a: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8F852-FEB5-4FC6-8012-DF6F33E7AD0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39838"/>
            <a:ext cx="4267200" cy="5094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239838"/>
            <a:ext cx="4267200" cy="5094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46C1B-D51B-49F9-93DA-C15ABCCA1D57}" type="datetime1">
              <a:rPr lang="zh-CN" altLang="en-US" smtClean="0"/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logisim</a:t>
            </a:r>
            <a:r>
              <a:rPr lang="zh-CN" altLang="en-US" smtClean="0"/>
              <a:t>介绍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BBD69-6FEB-4579-B96F-D1D716F4714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9B4DB8-F5D7-405E-A885-5A7C87AE0223}" type="datetime1">
              <a:rPr lang="zh-CN" altLang="en-US" smtClean="0"/>
            </a:fld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logisim</a:t>
            </a:r>
            <a:r>
              <a:rPr lang="zh-CN" altLang="en-US" smtClean="0"/>
              <a:t>介绍</a:t>
            </a: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9C11D-7805-4515-B93C-2DEC1CC0D3B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000CAD-EA2E-487F-AA1E-F290CD3DC228}" type="datetime1">
              <a:rPr lang="zh-CN" altLang="en-US" smtClean="0"/>
            </a:fld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logisim</a:t>
            </a:r>
            <a:r>
              <a:rPr lang="zh-CN" altLang="en-US" smtClean="0"/>
              <a:t>介绍</a:t>
            </a: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AE04F-CD08-4704-89E3-96C2657E3FF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عنوان ومخط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 hasCustomPrompt="1"/>
          </p:nvPr>
        </p:nvSpPr>
        <p:spPr>
          <a:xfrm>
            <a:off x="954088" y="239713"/>
            <a:ext cx="7773987" cy="688975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خطط 2"/>
          <p:cNvSpPr>
            <a:spLocks noGrp="1"/>
          </p:cNvSpPr>
          <p:nvPr>
            <p:ph type="chart" idx="1" hasCustomPrompt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lvl="0"/>
            <a:r>
              <a:rPr lang="ar-SA" noProof="0" smtClean="0"/>
              <a:t>انقر فوق الرمز لإضافة مخطط</a:t>
            </a:r>
            <a:endParaRPr lang="ar-SA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84DCA9-2C91-4497-B66E-9DD41D7EE7B4}" type="datetime1">
              <a:rPr lang="zh-CN" altLang="en-US" smtClean="0"/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logisim</a:t>
            </a:r>
            <a:r>
              <a:rPr lang="zh-CN" altLang="en-US" smtClean="0"/>
              <a:t>介绍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214CD4-7DDA-4346-B459-CEA95F6C2B4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3.jpeg"/><Relationship Id="rId7" Type="http://schemas.openxmlformats.org/officeDocument/2006/relationships/image" Target="../media/image2.jpe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23938" y="185738"/>
            <a:ext cx="69056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39838"/>
            <a:ext cx="8686800" cy="509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2863"/>
            <a:ext cx="2133600" cy="3127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5AE177D-DCFD-4B90-AFF8-8BAE6F98D43E}" type="datetime1">
              <a:rPr lang="zh-CN" altLang="en-US" smtClean="0"/>
            </a:fld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37313"/>
            <a:ext cx="2895600" cy="2682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logisim</a:t>
            </a:r>
            <a:r>
              <a:rPr lang="zh-CN" altLang="en-US" smtClean="0"/>
              <a:t>介绍</a:t>
            </a: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37313"/>
            <a:ext cx="2133600" cy="2682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27D9E5B-827A-4C91-9D9B-A5E6BB9EA804}" type="slidenum">
              <a:rPr lang="en-US" altLang="zh-CN"/>
            </a:fld>
            <a:endParaRPr lang="en-US" altLang="zh-CN"/>
          </a:p>
        </p:txBody>
      </p: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pic>
        <p:nvPicPr>
          <p:cNvPr id="5122" name="Picture 2" descr="http://d3i5bpxkxvwmz.cloudfront.net/resized/images/remote/http_s.eeweb.com/articles/2013/01/30/High-Speed-High-Performance-Digital-System-1359564106_473_288_75.jp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402" y="0"/>
            <a:ext cx="158259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023938" cy="103256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9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400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430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930" indent="-31623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61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3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5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7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GIF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5.GIF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GIF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err="1" smtClean="0"/>
              <a:t>Logisim</a:t>
            </a:r>
            <a:r>
              <a:rPr lang="zh-CN" altLang="en-US" sz="4400" dirty="0" smtClean="0"/>
              <a:t>简介</a:t>
            </a:r>
            <a:endParaRPr lang="en-US" altLang="zh-CN" sz="44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7544" y="3049588"/>
            <a:ext cx="6840759" cy="2971800"/>
          </a:xfrm>
        </p:spPr>
        <p:txBody>
          <a:bodyPr/>
          <a:lstStyle/>
          <a:p>
            <a:pPr algn="ctr" eaLnBrk="1" hangingPunct="1"/>
            <a:endParaRPr lang="en-US" altLang="zh-CN" sz="2800" dirty="0" smtClean="0"/>
          </a:p>
          <a:p>
            <a:pPr algn="ctr" eaLnBrk="1" hangingPunct="1"/>
            <a:r>
              <a:rPr lang="en-US" altLang="zh-CN" sz="2800" dirty="0"/>
              <a:t>http://www.cburch.com/logisim/</a:t>
            </a:r>
            <a:endParaRPr lang="en-US" altLang="zh-CN" sz="2800" dirty="0" smtClean="0"/>
          </a:p>
          <a:p>
            <a:pPr algn="ctr" eaLnBrk="1" hangingPunct="1"/>
            <a:endParaRPr lang="en-US" altLang="zh-CN" sz="2800" dirty="0" smtClean="0"/>
          </a:p>
          <a:p>
            <a:pPr algn="ctr" eaLnBrk="1" hangingPunct="1"/>
            <a:r>
              <a:rPr lang="zh-CN" altLang="en-US" sz="2800" dirty="0" smtClean="0"/>
              <a:t>南京大学计算机系</a:t>
            </a:r>
            <a:endParaRPr lang="zh-CN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a typeface="宋体" panose="02010600030101010101" pitchFamily="2" charset="-122"/>
              </a:rPr>
              <a:t>Logisim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库文件</a:t>
            </a:r>
            <a:endParaRPr lang="zh-CN" altLang="en-US" dirty="0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/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6CBF1C-3DB8-4634-BBD1-0CA347DFAE98}" type="datetime1">
              <a:rPr lang="zh-CN" alt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logisim</a:t>
            </a:r>
            <a:r>
              <a:rPr lang="zh-CN" altLang="en-US" smtClean="0"/>
              <a:t>介绍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4CD4-7DDA-4346-B459-CEA95F6C2B4F}" type="slidenum">
              <a:rPr lang="en-US" altLang="zh-CN" smtClean="0"/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7" y="1066860"/>
            <a:ext cx="3200991" cy="535721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320" y="1043422"/>
            <a:ext cx="6120680" cy="5019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492" y="1198877"/>
            <a:ext cx="2982069" cy="510489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a typeface="宋体" panose="02010600030101010101" pitchFamily="2" charset="-122"/>
              </a:rPr>
              <a:t>Logisim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库文件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4E14A9-E1D3-4BF6-B079-4902FA3F4AE9}" type="datetime1">
              <a:rPr lang="zh-CN" alt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logisim</a:t>
            </a:r>
            <a:r>
              <a:rPr lang="zh-CN" altLang="en-US" smtClean="0"/>
              <a:t>介绍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4CD4-7DDA-4346-B459-CEA95F6C2B4F}" type="slidenum">
              <a:rPr lang="en-US" altLang="zh-CN" smtClean="0"/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08520" y="1173705"/>
            <a:ext cx="3024336" cy="37528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198877"/>
            <a:ext cx="3240360" cy="39586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a typeface="宋体" panose="02010600030101010101" pitchFamily="2" charset="-122"/>
              </a:rPr>
              <a:t>Logisim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库文件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294FC1-6496-41A5-909E-0E978BF6EC84}" type="datetime1">
              <a:rPr lang="zh-CN" alt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logisim</a:t>
            </a:r>
            <a:r>
              <a:rPr lang="zh-CN" altLang="en-US" smtClean="0"/>
              <a:t>介绍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4CD4-7DDA-4346-B459-CEA95F6C2B4F}" type="slidenum">
              <a:rPr lang="en-US" altLang="zh-CN" smtClean="0"/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7" y="1187157"/>
            <a:ext cx="3018045" cy="430877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187157"/>
            <a:ext cx="3209925" cy="4581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2"/>
          <p:cNvSpPr>
            <a:spLocks noChangeArrowheads="1"/>
          </p:cNvSpPr>
          <p:nvPr/>
        </p:nvSpPr>
        <p:spPr bwMode="gray">
          <a:xfrm>
            <a:off x="5757863" y="2273300"/>
            <a:ext cx="2166937" cy="3370263"/>
          </a:xfrm>
          <a:prstGeom prst="roundRect">
            <a:avLst>
              <a:gd name="adj" fmla="val 12574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algn="l" rtl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rtl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ar-SA" altLang="zh-CN"/>
          </a:p>
        </p:txBody>
      </p:sp>
      <p:sp>
        <p:nvSpPr>
          <p:cNvPr id="14339" name="AutoShape 3"/>
          <p:cNvSpPr>
            <a:spLocks noChangeArrowheads="1"/>
          </p:cNvSpPr>
          <p:nvPr/>
        </p:nvSpPr>
        <p:spPr bwMode="gray">
          <a:xfrm>
            <a:off x="5754688" y="4491038"/>
            <a:ext cx="2159000" cy="1152525"/>
          </a:xfrm>
          <a:prstGeom prst="roundRect">
            <a:avLst>
              <a:gd name="adj" fmla="val 32134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41176"/>
                  <a:invGamma/>
                </a:schemeClr>
              </a:gs>
            </a:gsLst>
            <a:lin ang="5400000" scaled="1"/>
          </a:gradFill>
          <a:ln w="9525">
            <a:noFill/>
            <a:rou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ar-SA">
              <a:latin typeface="Arial" panose="020B0604020202020204" pitchFamily="34" charset="0"/>
              <a:cs typeface="+mn-cs"/>
            </a:endParaRPr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gray">
          <a:xfrm>
            <a:off x="5773738" y="2282825"/>
            <a:ext cx="2130425" cy="771525"/>
          </a:xfrm>
          <a:prstGeom prst="roundRect">
            <a:avLst>
              <a:gd name="adj" fmla="val 31319"/>
            </a:avLst>
          </a:prstGeom>
          <a:gradFill rotWithShape="1">
            <a:gsLst>
              <a:gs pos="0">
                <a:schemeClr val="folHlink">
                  <a:gamma/>
                  <a:tint val="33333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rou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ar-SA">
              <a:latin typeface="Arial" panose="020B0604020202020204" pitchFamily="34" charset="0"/>
              <a:cs typeface="+mn-cs"/>
            </a:endParaRPr>
          </a:p>
        </p:txBody>
      </p:sp>
      <p:grpSp>
        <p:nvGrpSpPr>
          <p:cNvPr id="24581" name="Group 5"/>
          <p:cNvGrpSpPr/>
          <p:nvPr/>
        </p:nvGrpSpPr>
        <p:grpSpPr bwMode="auto">
          <a:xfrm>
            <a:off x="3417888" y="2554288"/>
            <a:ext cx="2170112" cy="3089275"/>
            <a:chOff x="2234" y="1634"/>
            <a:chExt cx="1489" cy="1862"/>
          </a:xfrm>
        </p:grpSpPr>
        <p:sp>
          <p:nvSpPr>
            <p:cNvPr id="24596" name="AutoShape 6"/>
            <p:cNvSpPr>
              <a:spLocks noChangeArrowheads="1"/>
            </p:cNvSpPr>
            <p:nvPr/>
          </p:nvSpPr>
          <p:spPr bwMode="gray">
            <a:xfrm>
              <a:off x="2236" y="1634"/>
              <a:ext cx="1487" cy="1862"/>
            </a:xfrm>
            <a:prstGeom prst="roundRect">
              <a:avLst>
                <a:gd name="adj" fmla="val 12574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algn="l" rtl="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 rtl="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ar-SA" altLang="zh-CN"/>
            </a:p>
          </p:txBody>
        </p:sp>
        <p:sp>
          <p:nvSpPr>
            <p:cNvPr id="14343" name="AutoShape 7"/>
            <p:cNvSpPr>
              <a:spLocks noChangeArrowheads="1"/>
            </p:cNvSpPr>
            <p:nvPr/>
          </p:nvSpPr>
          <p:spPr bwMode="gray">
            <a:xfrm>
              <a:off x="2234" y="3013"/>
              <a:ext cx="1488" cy="479"/>
            </a:xfrm>
            <a:prstGeom prst="roundRect">
              <a:avLst>
                <a:gd name="adj" fmla="val 42588"/>
              </a:avLst>
            </a:prstGeom>
            <a:gradFill rotWithShape="1">
              <a:gsLst>
                <a:gs pos="0">
                  <a:schemeClr val="accent2">
                    <a:alpha val="0"/>
                  </a:schemeClr>
                </a:gs>
                <a:gs pos="100000">
                  <a:schemeClr val="accent2">
                    <a:gamma/>
                    <a:tint val="41176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l" rtl="0">
                <a:defRPr/>
              </a:pPr>
              <a:endParaRPr lang="ar-SA">
                <a:latin typeface="Arial" panose="020B0604020202020204" pitchFamily="34" charset="0"/>
                <a:cs typeface="+mn-cs"/>
              </a:endParaRPr>
            </a:p>
          </p:txBody>
        </p:sp>
        <p:sp>
          <p:nvSpPr>
            <p:cNvPr id="14344" name="AutoShape 8"/>
            <p:cNvSpPr>
              <a:spLocks noChangeArrowheads="1"/>
            </p:cNvSpPr>
            <p:nvPr/>
          </p:nvSpPr>
          <p:spPr bwMode="gray">
            <a:xfrm>
              <a:off x="2241" y="1640"/>
              <a:ext cx="1476" cy="479"/>
            </a:xfrm>
            <a:prstGeom prst="roundRect">
              <a:avLst>
                <a:gd name="adj" fmla="val 35907"/>
              </a:avLst>
            </a:prstGeom>
            <a:gradFill rotWithShape="1">
              <a:gsLst>
                <a:gs pos="0">
                  <a:schemeClr val="accent2">
                    <a:gamma/>
                    <a:tint val="33333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l" rtl="0">
                <a:defRPr/>
              </a:pPr>
              <a:endParaRPr lang="ar-SA">
                <a:latin typeface="Arial" panose="020B0604020202020204" pitchFamily="34" charset="0"/>
                <a:cs typeface="+mn-cs"/>
              </a:endParaRPr>
            </a:p>
          </p:txBody>
        </p:sp>
      </p:grpSp>
      <p:grpSp>
        <p:nvGrpSpPr>
          <p:cNvPr id="24582" name="Group 9"/>
          <p:cNvGrpSpPr/>
          <p:nvPr/>
        </p:nvGrpSpPr>
        <p:grpSpPr bwMode="auto">
          <a:xfrm>
            <a:off x="1111081" y="2865309"/>
            <a:ext cx="2170113" cy="2308225"/>
            <a:chOff x="797" y="1945"/>
            <a:chExt cx="1489" cy="1584"/>
          </a:xfrm>
        </p:grpSpPr>
        <p:sp>
          <p:nvSpPr>
            <p:cNvPr id="24593" name="AutoShape 10"/>
            <p:cNvSpPr>
              <a:spLocks noChangeArrowheads="1"/>
            </p:cNvSpPr>
            <p:nvPr/>
          </p:nvSpPr>
          <p:spPr bwMode="gray">
            <a:xfrm>
              <a:off x="799" y="1945"/>
              <a:ext cx="1487" cy="1584"/>
            </a:xfrm>
            <a:prstGeom prst="roundRect">
              <a:avLst>
                <a:gd name="adj" fmla="val 12574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algn="l" rtl="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 rtl="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 rtl="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 rtl="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 rtl="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ar-SA" altLang="zh-CN"/>
            </a:p>
          </p:txBody>
        </p:sp>
        <p:sp>
          <p:nvSpPr>
            <p:cNvPr id="14347" name="AutoShape 11"/>
            <p:cNvSpPr>
              <a:spLocks noChangeArrowheads="1"/>
            </p:cNvSpPr>
            <p:nvPr/>
          </p:nvSpPr>
          <p:spPr bwMode="gray">
            <a:xfrm>
              <a:off x="797" y="3118"/>
              <a:ext cx="1488" cy="407"/>
            </a:xfrm>
            <a:prstGeom prst="roundRect">
              <a:avLst>
                <a:gd name="adj" fmla="val 49755"/>
              </a:avLst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41176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l" rtl="0">
                <a:defRPr/>
              </a:pPr>
              <a:endParaRPr lang="ar-SA">
                <a:latin typeface="Arial" panose="020B0604020202020204" pitchFamily="34" charset="0"/>
                <a:cs typeface="+mn-cs"/>
              </a:endParaRPr>
            </a:p>
          </p:txBody>
        </p:sp>
        <p:sp>
          <p:nvSpPr>
            <p:cNvPr id="14348" name="AutoShape 12"/>
            <p:cNvSpPr>
              <a:spLocks noChangeArrowheads="1"/>
            </p:cNvSpPr>
            <p:nvPr/>
          </p:nvSpPr>
          <p:spPr bwMode="gray">
            <a:xfrm>
              <a:off x="817" y="1950"/>
              <a:ext cx="1463" cy="407"/>
            </a:xfrm>
            <a:prstGeom prst="roundRect">
              <a:avLst>
                <a:gd name="adj" fmla="val 38727"/>
              </a:avLst>
            </a:prstGeom>
            <a:gradFill rotWithShape="1">
              <a:gsLst>
                <a:gs pos="0">
                  <a:schemeClr val="accent1">
                    <a:gamma/>
                    <a:tint val="33333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l" rtl="0">
                <a:defRPr/>
              </a:pPr>
              <a:endParaRPr lang="ar-SA">
                <a:latin typeface="Arial" panose="020B0604020202020204" pitchFamily="34" charset="0"/>
                <a:cs typeface="+mn-cs"/>
              </a:endParaRPr>
            </a:p>
          </p:txBody>
        </p:sp>
      </p:grpSp>
      <p:sp>
        <p:nvSpPr>
          <p:cNvPr id="24583" name="Text Box 13"/>
          <p:cNvSpPr txBox="1">
            <a:spLocks noChangeArrowheads="1"/>
          </p:cNvSpPr>
          <p:nvPr/>
        </p:nvSpPr>
        <p:spPr bwMode="white">
          <a:xfrm>
            <a:off x="1208621" y="3774574"/>
            <a:ext cx="204231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rtl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400" dirty="0" err="1" smtClean="0">
                <a:solidFill>
                  <a:srgbClr val="002060"/>
                </a:solidFill>
                <a:ea typeface="宋体" panose="02010600030101010101" pitchFamily="2" charset="-122"/>
              </a:rPr>
              <a:t>Logisim</a:t>
            </a:r>
            <a:r>
              <a:rPr lang="zh-CN" altLang="en-US" sz="2400" dirty="0" smtClean="0">
                <a:solidFill>
                  <a:srgbClr val="002060"/>
                </a:solidFill>
                <a:ea typeface="宋体" panose="02010600030101010101" pitchFamily="2" charset="-122"/>
              </a:rPr>
              <a:t>系统已经包含的库文件</a:t>
            </a:r>
            <a:endParaRPr lang="en-US" altLang="zh-CN" sz="2400" dirty="0">
              <a:solidFill>
                <a:srgbClr val="002060"/>
              </a:solidFill>
              <a:ea typeface="宋体" panose="02010600030101010101" pitchFamily="2" charset="-122"/>
            </a:endParaRPr>
          </a:p>
        </p:txBody>
      </p:sp>
      <p:sp>
        <p:nvSpPr>
          <p:cNvPr id="24584" name="Text Box 14"/>
          <p:cNvSpPr txBox="1">
            <a:spLocks noChangeArrowheads="1"/>
          </p:cNvSpPr>
          <p:nvPr/>
        </p:nvSpPr>
        <p:spPr bwMode="white">
          <a:xfrm>
            <a:off x="3516312" y="3362216"/>
            <a:ext cx="207751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rtl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ea typeface="宋体" panose="02010600030101010101" pitchFamily="2" charset="-122"/>
              </a:rPr>
              <a:t>使用</a:t>
            </a:r>
            <a:r>
              <a:rPr lang="en-US" altLang="zh-CN" sz="24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ea typeface="宋体" panose="02010600030101010101" pitchFamily="2" charset="-122"/>
              </a:rPr>
              <a:t>Logisim</a:t>
            </a:r>
            <a:r>
              <a:rPr lang="zh-CN" alt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ea typeface="宋体" panose="02010600030101010101" pitchFamily="2" charset="-122"/>
              </a:rPr>
              <a:t>项目文件生成并保存在本地磁盘中的元器件集合。</a:t>
            </a:r>
            <a:endParaRPr lang="en-US" altLang="zh-CN" sz="2400" dirty="0">
              <a:solidFill>
                <a:schemeClr val="accent1">
                  <a:lumMod val="20000"/>
                  <a:lumOff val="8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24585" name="Text Box 15"/>
          <p:cNvSpPr txBox="1">
            <a:spLocks noChangeArrowheads="1"/>
          </p:cNvSpPr>
          <p:nvPr/>
        </p:nvSpPr>
        <p:spPr bwMode="white">
          <a:xfrm>
            <a:off x="5796136" y="3371508"/>
            <a:ext cx="207486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rtl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400" dirty="0" smtClean="0">
                <a:solidFill>
                  <a:schemeClr val="tx2">
                    <a:lumMod val="50000"/>
                  </a:schemeClr>
                </a:solidFill>
                <a:ea typeface="宋体" panose="02010600030101010101" pitchFamily="2" charset="-122"/>
              </a:rPr>
              <a:t>第三方利用</a:t>
            </a:r>
            <a:r>
              <a:rPr lang="en-US" altLang="zh-CN" sz="2400" dirty="0" smtClean="0">
                <a:solidFill>
                  <a:schemeClr val="tx2">
                    <a:lumMod val="50000"/>
                  </a:schemeClr>
                </a:solidFill>
                <a:ea typeface="宋体" panose="02010600030101010101" pitchFamily="2" charset="-122"/>
              </a:rPr>
              <a:t>java</a:t>
            </a:r>
            <a:r>
              <a:rPr lang="zh-CN" altLang="en-US" sz="2400" dirty="0" smtClean="0">
                <a:solidFill>
                  <a:schemeClr val="tx2">
                    <a:lumMod val="50000"/>
                  </a:schemeClr>
                </a:solidFill>
                <a:ea typeface="宋体" panose="02010600030101010101" pitchFamily="2" charset="-122"/>
              </a:rPr>
              <a:t>开发的库文件。可以下载到本地使用。</a:t>
            </a:r>
            <a:endParaRPr lang="en-US" altLang="zh-CN" sz="2400" dirty="0">
              <a:solidFill>
                <a:schemeClr val="tx2">
                  <a:lumMod val="5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24586" name="Text Box 16"/>
          <p:cNvSpPr txBox="1">
            <a:spLocks noChangeArrowheads="1"/>
          </p:cNvSpPr>
          <p:nvPr/>
        </p:nvSpPr>
        <p:spPr bwMode="black">
          <a:xfrm>
            <a:off x="1244600" y="2000250"/>
            <a:ext cx="178593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rtl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chemeClr val="bg2"/>
                </a:solidFill>
                <a:ea typeface="宋体" panose="02010600030101010101" pitchFamily="2" charset="-122"/>
              </a:rPr>
              <a:t>系统嵌入库文件</a:t>
            </a:r>
            <a:endParaRPr lang="en-US" altLang="zh-CN" sz="2800" b="1" dirty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24587" name="Text Box 17"/>
          <p:cNvSpPr txBox="1">
            <a:spLocks noChangeArrowheads="1"/>
          </p:cNvSpPr>
          <p:nvPr/>
        </p:nvSpPr>
        <p:spPr bwMode="black">
          <a:xfrm>
            <a:off x="3644900" y="1643063"/>
            <a:ext cx="135914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rtl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chemeClr val="bg2"/>
                </a:solidFill>
                <a:ea typeface="宋体" panose="02010600030101010101" pitchFamily="2" charset="-122"/>
              </a:rPr>
              <a:t>生成的库文件</a:t>
            </a:r>
            <a:endParaRPr lang="en-US" altLang="zh-CN" sz="2800" b="1" dirty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24588" name="Text Box 18"/>
          <p:cNvSpPr txBox="1">
            <a:spLocks noChangeArrowheads="1"/>
          </p:cNvSpPr>
          <p:nvPr/>
        </p:nvSpPr>
        <p:spPr bwMode="black">
          <a:xfrm>
            <a:off x="5729576" y="1694532"/>
            <a:ext cx="20880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rtl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2800" b="1" dirty="0">
                <a:solidFill>
                  <a:schemeClr val="bg2"/>
                </a:solidFill>
                <a:ea typeface="宋体" panose="02010600030101010101" pitchFamily="2" charset="-122"/>
              </a:rPr>
              <a:t>JAR </a:t>
            </a:r>
            <a:r>
              <a:rPr lang="zh-CN" altLang="en-US" sz="2800" b="1" dirty="0" smtClean="0">
                <a:solidFill>
                  <a:schemeClr val="bg2"/>
                </a:solidFill>
                <a:ea typeface="宋体" panose="02010600030101010101" pitchFamily="2" charset="-122"/>
              </a:rPr>
              <a:t>库文件</a:t>
            </a:r>
            <a:endParaRPr lang="en-US" altLang="zh-CN" sz="2800" b="1" dirty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24589" name="WordArt 20"/>
          <p:cNvSpPr>
            <a:spLocks noChangeArrowheads="1" noChangeShapeType="1" noTextEdit="1"/>
          </p:cNvSpPr>
          <p:nvPr/>
        </p:nvSpPr>
        <p:spPr bwMode="black">
          <a:xfrm>
            <a:off x="1214438" y="3051175"/>
            <a:ext cx="582612" cy="6635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/>
            <a:r>
              <a:rPr lang="en-US" altLang="zh-CN" sz="3600" i="1" kern="10">
                <a:solidFill>
                  <a:srgbClr val="FFFFFF">
                    <a:alpha val="50195"/>
                  </a:srgbClr>
                </a:solidFill>
                <a:latin typeface="Arial Black" panose="020B0A04020102020204" pitchFamily="34" charset="0"/>
              </a:rPr>
              <a:t>1</a:t>
            </a:r>
            <a:endParaRPr lang="zh-CN" altLang="en-US" sz="3600" i="1" kern="10">
              <a:solidFill>
                <a:srgbClr val="FFFFFF">
                  <a:alpha val="50195"/>
                </a:srgbClr>
              </a:solidFill>
              <a:latin typeface="Arial Black" panose="020B0A04020102020204" pitchFamily="34" charset="0"/>
            </a:endParaRPr>
          </a:p>
        </p:txBody>
      </p:sp>
      <p:sp>
        <p:nvSpPr>
          <p:cNvPr id="14357" name="WordArt 21"/>
          <p:cNvSpPr>
            <a:spLocks noChangeArrowheads="1" noChangeShapeType="1" noTextEdit="1"/>
          </p:cNvSpPr>
          <p:nvPr/>
        </p:nvSpPr>
        <p:spPr bwMode="black">
          <a:xfrm>
            <a:off x="3536950" y="2628900"/>
            <a:ext cx="560388" cy="533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defRPr/>
            </a:pPr>
            <a:r>
              <a:rPr lang="en-US" altLang="zh-CN" sz="3600" i="1" kern="10" dirty="0">
                <a:ln w="9525">
                  <a:noFill/>
                  <a:round/>
                </a:ln>
                <a:solidFill>
                  <a:srgbClr val="FFFFFF">
                    <a:alpha val="50000"/>
                  </a:srgbClr>
                </a:solidFill>
                <a:latin typeface="Arial Black" panose="020B0A04020102020204"/>
              </a:rPr>
              <a:t>2</a:t>
            </a:r>
            <a:endParaRPr lang="ar-SA" sz="3600" i="1" kern="10" dirty="0">
              <a:ln w="9525">
                <a:noFill/>
                <a:round/>
              </a:ln>
              <a:solidFill>
                <a:srgbClr val="FFFFFF">
                  <a:alpha val="50000"/>
                </a:srgbClr>
              </a:solidFill>
              <a:latin typeface="Arial Black" panose="020B0A04020102020204"/>
              <a:cs typeface="+mn-cs"/>
            </a:endParaRPr>
          </a:p>
        </p:txBody>
      </p:sp>
      <p:sp>
        <p:nvSpPr>
          <p:cNvPr id="14358" name="WordArt 22"/>
          <p:cNvSpPr>
            <a:spLocks noChangeArrowheads="1" noChangeShapeType="1" noTextEdit="1"/>
          </p:cNvSpPr>
          <p:nvPr/>
        </p:nvSpPr>
        <p:spPr bwMode="black">
          <a:xfrm>
            <a:off x="5842000" y="2354263"/>
            <a:ext cx="560388" cy="533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>
              <a:defRPr/>
            </a:pPr>
            <a:r>
              <a:rPr lang="en-US" sz="3600" i="1" kern="10" dirty="0" smtClean="0">
                <a:ln w="9525">
                  <a:noFill/>
                  <a:round/>
                </a:ln>
                <a:solidFill>
                  <a:srgbClr val="FFFFFF">
                    <a:alpha val="50000"/>
                  </a:srgbClr>
                </a:solidFill>
                <a:latin typeface="Arial Black" panose="020B0A04020102020204"/>
                <a:cs typeface="+mn-cs"/>
              </a:rPr>
              <a:t>3</a:t>
            </a:r>
            <a:endParaRPr lang="ar-SA" sz="3600" i="1" kern="10" dirty="0">
              <a:ln w="9525">
                <a:noFill/>
                <a:round/>
              </a:ln>
              <a:solidFill>
                <a:srgbClr val="FFFFFF">
                  <a:alpha val="50000"/>
                </a:srgbClr>
              </a:solidFill>
              <a:latin typeface="Arial Black" panose="020B0A04020102020204"/>
              <a:cs typeface="+mn-cs"/>
            </a:endParaRPr>
          </a:p>
        </p:txBody>
      </p:sp>
      <p:sp>
        <p:nvSpPr>
          <p:cNvPr id="24592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a typeface="宋体" panose="02010600030101010101" pitchFamily="2" charset="-122"/>
              </a:rPr>
              <a:t>Logisim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库文件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F42B4F-49F5-4E35-9389-61A53119E06C}" type="datetime1">
              <a:rPr lang="zh-CN" alt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logisim</a:t>
            </a:r>
            <a:r>
              <a:rPr lang="zh-CN" altLang="en-US" smtClean="0"/>
              <a:t>介绍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4CD4-7DDA-4346-B459-CEA95F6C2B4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Logisim</a:t>
            </a:r>
            <a:r>
              <a:rPr lang="zh-CN" altLang="en-US" dirty="0"/>
              <a:t>示例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84DCA9-2C91-4497-B66E-9DD41D7EE7B4}" type="datetime1">
              <a:rPr lang="zh-CN" alt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logisim</a:t>
            </a:r>
            <a:r>
              <a:rPr lang="zh-CN" altLang="en-US" smtClean="0"/>
              <a:t>介绍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14CD4-7DDA-4346-B459-CEA95F6C2B4F}" type="slidenum">
              <a:rPr lang="en-US" altLang="zh-CN" smtClean="0"/>
            </a:fld>
            <a:endParaRPr lang="en-US" altLang="zh-CN"/>
          </a:p>
        </p:txBody>
      </p:sp>
      <p:pic>
        <p:nvPicPr>
          <p:cNvPr id="7" name="Picture 8"/>
          <p:cNvPicPr>
            <a:picLocks noGrp="1" noChangeAspect="1" noChangeArrowheads="1"/>
          </p:cNvPicPr>
          <p:nvPr>
            <p:ph type="chart" idx="1"/>
          </p:nvPr>
        </p:nvPicPr>
        <p:blipFill rotWithShape="1">
          <a:blip r:embed="rId1" cstate="print"/>
          <a:srcRect r="23794"/>
          <a:stretch>
            <a:fillRect/>
          </a:stretch>
        </p:blipFill>
        <p:spPr>
          <a:xfrm>
            <a:off x="2108511" y="1300191"/>
            <a:ext cx="4151413" cy="4409524"/>
          </a:xfrm>
          <a:noFill/>
        </p:spPr>
      </p:pic>
      <p:sp>
        <p:nvSpPr>
          <p:cNvPr id="8" name="内容占位符 2"/>
          <p:cNvSpPr txBox="1"/>
          <p:nvPr/>
        </p:nvSpPr>
        <p:spPr bwMode="auto">
          <a:xfrm>
            <a:off x="2108511" y="5666854"/>
            <a:ext cx="4243476" cy="622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altLang="zh-CN" sz="3200" kern="0" dirty="0" smtClean="0"/>
              <a:t>CMOS</a:t>
            </a:r>
            <a:r>
              <a:rPr lang="zh-CN" altLang="en-US" sz="3200" kern="0" dirty="0" smtClean="0"/>
              <a:t>设计反相器</a:t>
            </a:r>
            <a:endParaRPr lang="zh-CN" altLang="en-US" sz="320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Logisim</a:t>
            </a:r>
            <a:r>
              <a:rPr lang="zh-CN" altLang="en-US" dirty="0"/>
              <a:t>示例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1549276"/>
                <a:ext cx="4176464" cy="2383780"/>
              </a:xfrm>
            </p:spPr>
            <p:txBody>
              <a:bodyPr/>
              <a:lstStyle/>
              <a:p>
                <a:r>
                  <a:rPr lang="zh-CN" altLang="en-US" sz="3200" dirty="0"/>
                  <a:t>组合电路设计</a:t>
                </a:r>
                <a:r>
                  <a:rPr lang="en-US" altLang="zh-CN" sz="32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altLang="zh-CN" sz="3200" dirty="0" smtClean="0"/>
                  <a:t>  I</a:t>
                </a:r>
                <a:r>
                  <a:rPr lang="zh-CN" altLang="en-US" sz="3200" dirty="0" smtClean="0"/>
                  <a:t>、根据逻辑函数</a:t>
                </a:r>
                <a:endParaRPr lang="en-US" altLang="zh-CN" sz="3200" dirty="0" smtClean="0"/>
              </a:p>
              <a:p>
                <a:pPr marL="0" indent="0">
                  <a:buNone/>
                </a:pPr>
                <a:r>
                  <a:rPr lang="en-US" altLang="zh-CN" sz="3200" dirty="0" smtClean="0"/>
                  <a:t>  f(A,B,C)=(A+B)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1549276"/>
                <a:ext cx="4176464" cy="2383780"/>
              </a:xfrm>
              <a:blipFill rotWithShape="0">
                <a:blip r:embed="rId1"/>
                <a:stretch>
                  <a:fillRect l="-1752" t="-40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32A610-5290-467C-A7E9-3BA24914491B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logisim</a:t>
            </a:r>
            <a:r>
              <a:rPr lang="zh-CN" altLang="en-US" smtClean="0"/>
              <a:t>介绍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8F852-FEB5-4FC6-8012-DF6F33E7AD00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437076" y="1835152"/>
          <a:ext cx="2232248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/>
                <a:gridCol w="792088"/>
              </a:tblGrid>
              <a:tr h="3322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 ABC</a:t>
                      </a:r>
                      <a:endParaRPr lang="zh-CN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F</a:t>
                      </a:r>
                      <a:endParaRPr lang="zh-CN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885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000</a:t>
                      </a:r>
                      <a:endParaRPr lang="en-US" altLang="zh-CN" sz="3200" dirty="0" smtClean="0"/>
                    </a:p>
                    <a:p>
                      <a:pPr algn="ctr"/>
                      <a:r>
                        <a:rPr lang="en-US" altLang="zh-CN" sz="3200" dirty="0" smtClean="0"/>
                        <a:t>001</a:t>
                      </a:r>
                      <a:endParaRPr lang="en-US" altLang="zh-CN" sz="3200" dirty="0" smtClean="0"/>
                    </a:p>
                    <a:p>
                      <a:pPr algn="ctr"/>
                      <a:r>
                        <a:rPr lang="en-US" altLang="zh-CN" sz="3200" dirty="0" smtClean="0"/>
                        <a:t>010</a:t>
                      </a:r>
                      <a:endParaRPr lang="en-US" altLang="zh-CN" sz="3200" dirty="0" smtClean="0"/>
                    </a:p>
                    <a:p>
                      <a:pPr algn="ctr"/>
                      <a:r>
                        <a:rPr lang="en-US" altLang="zh-CN" sz="3200" dirty="0" smtClean="0"/>
                        <a:t>011</a:t>
                      </a:r>
                      <a:endParaRPr lang="en-US" altLang="zh-CN" sz="3200" dirty="0" smtClean="0"/>
                    </a:p>
                    <a:p>
                      <a:pPr algn="ctr"/>
                      <a:r>
                        <a:rPr lang="en-US" altLang="zh-CN" sz="3200" dirty="0" smtClean="0"/>
                        <a:t>100</a:t>
                      </a:r>
                      <a:endParaRPr lang="en-US" altLang="zh-CN" sz="3200" dirty="0" smtClean="0"/>
                    </a:p>
                    <a:p>
                      <a:pPr algn="ctr"/>
                      <a:r>
                        <a:rPr lang="en-US" altLang="zh-CN" sz="3200" dirty="0" smtClean="0"/>
                        <a:t>101</a:t>
                      </a:r>
                      <a:endParaRPr lang="en-US" altLang="zh-CN" sz="3200" dirty="0" smtClean="0"/>
                    </a:p>
                    <a:p>
                      <a:pPr algn="ctr"/>
                      <a:r>
                        <a:rPr lang="en-US" altLang="zh-CN" sz="3200" dirty="0" smtClean="0"/>
                        <a:t>110</a:t>
                      </a:r>
                      <a:endParaRPr lang="en-US" altLang="zh-CN" sz="3200" dirty="0" smtClean="0"/>
                    </a:p>
                    <a:p>
                      <a:pPr algn="ctr"/>
                      <a:r>
                        <a:rPr lang="en-US" altLang="zh-CN" sz="3200" dirty="0" smtClean="0"/>
                        <a:t>111</a:t>
                      </a:r>
                      <a:endParaRPr lang="zh-CN" altLang="en-US" sz="3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0</a:t>
                      </a:r>
                      <a:endParaRPr lang="en-US" altLang="zh-CN" sz="3200" dirty="0" smtClean="0"/>
                    </a:p>
                    <a:p>
                      <a:pPr algn="ctr"/>
                      <a:r>
                        <a:rPr lang="en-US" altLang="zh-CN" sz="3200" dirty="0" smtClean="0"/>
                        <a:t>0</a:t>
                      </a:r>
                      <a:endParaRPr lang="en-US" altLang="zh-CN" sz="3200" dirty="0" smtClean="0"/>
                    </a:p>
                    <a:p>
                      <a:pPr algn="ctr"/>
                      <a:r>
                        <a:rPr lang="en-US" altLang="zh-CN" sz="3200" dirty="0" smtClean="0"/>
                        <a:t>1</a:t>
                      </a:r>
                      <a:endParaRPr lang="en-US" altLang="zh-CN" sz="3200" dirty="0" smtClean="0"/>
                    </a:p>
                    <a:p>
                      <a:pPr algn="ctr"/>
                      <a:r>
                        <a:rPr lang="en-US" altLang="zh-CN" sz="3200" dirty="0" smtClean="0"/>
                        <a:t>0</a:t>
                      </a:r>
                      <a:endParaRPr lang="en-US" altLang="zh-CN" sz="3200" dirty="0" smtClean="0"/>
                    </a:p>
                    <a:p>
                      <a:pPr algn="ctr"/>
                      <a:r>
                        <a:rPr lang="en-US" altLang="zh-CN" sz="3200" dirty="0" smtClean="0"/>
                        <a:t>1</a:t>
                      </a:r>
                      <a:endParaRPr lang="en-US" altLang="zh-CN" sz="3200" dirty="0" smtClean="0"/>
                    </a:p>
                    <a:p>
                      <a:pPr algn="ctr"/>
                      <a:r>
                        <a:rPr lang="en-US" altLang="zh-CN" sz="3200" dirty="0" smtClean="0"/>
                        <a:t>0</a:t>
                      </a:r>
                      <a:endParaRPr lang="en-US" altLang="zh-CN" sz="3200" dirty="0" smtClean="0"/>
                    </a:p>
                    <a:p>
                      <a:pPr algn="ctr"/>
                      <a:r>
                        <a:rPr lang="en-US" altLang="zh-CN" sz="3200" dirty="0" smtClean="0"/>
                        <a:t>1</a:t>
                      </a:r>
                      <a:endParaRPr lang="en-US" altLang="zh-CN" sz="3200" dirty="0" smtClean="0"/>
                    </a:p>
                    <a:p>
                      <a:pPr algn="ctr"/>
                      <a:r>
                        <a:rPr lang="en-US" altLang="zh-CN" sz="3200" dirty="0" smtClean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4825008" y="1144310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II</a:t>
            </a:r>
            <a:r>
              <a:rPr lang="zh-CN" altLang="en-US" sz="3600" dirty="0" smtClean="0"/>
              <a:t>、根据真值表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Logisim</a:t>
            </a:r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2005"/>
            <a:ext cx="4258816" cy="532978"/>
          </a:xfrm>
        </p:spPr>
        <p:txBody>
          <a:bodyPr/>
          <a:lstStyle/>
          <a:p>
            <a:r>
              <a:rPr lang="zh-CN" altLang="en-US" dirty="0" smtClean="0"/>
              <a:t>设计一个异或门电路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482C10-DC56-4474-A6C4-6F3BE6FF00DF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logisim</a:t>
            </a:r>
            <a:r>
              <a:rPr lang="zh-CN" altLang="en-US" smtClean="0"/>
              <a:t>介绍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8F852-FEB5-4FC6-8012-DF6F33E7AD00}" type="slidenum">
              <a:rPr lang="en-US" altLang="zh-CN" smtClean="0"/>
            </a:fld>
            <a:endParaRPr lang="en-US" altLang="zh-CN"/>
          </a:p>
        </p:txBody>
      </p:sp>
      <p:pic>
        <p:nvPicPr>
          <p:cNvPr id="41" name="图片 40" descr="http://www.cburch.com/logisim/docs/2.7/en/img-guide/tutorial-xor-table.png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863" y="2432932"/>
            <a:ext cx="2377500" cy="1904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图片 41" descr="http://www.cburch.com/logisim/docs/2.7/en/img-guide/tutorial-xor-circ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429" y="2489072"/>
            <a:ext cx="4104456" cy="2456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步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打开软件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6FED91-99A5-41D8-86B7-9B2B24BD11BD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logisim</a:t>
            </a:r>
            <a:r>
              <a:rPr lang="zh-CN" altLang="en-US" smtClean="0"/>
              <a:t>介绍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8F852-FEB5-4FC6-8012-DF6F33E7AD00}" type="slidenum">
              <a:rPr lang="en-US" altLang="zh-CN" smtClean="0"/>
            </a:fld>
            <a:endParaRPr lang="en-US" altLang="zh-CN"/>
          </a:p>
        </p:txBody>
      </p:sp>
      <p:pic>
        <p:nvPicPr>
          <p:cNvPr id="7" name="内容占位符 6" descr="http://www.cburch.com/logisim/docs/2.7/en/img-guide/tutorial-shot-blank.png"/>
          <p:cNvPicPr>
            <a:picLocks noGrp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8147248" cy="4824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步添加元器件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0B7791-D166-4581-8263-BD94653E7712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logisim</a:t>
            </a:r>
            <a:r>
              <a:rPr lang="zh-CN" altLang="en-US" smtClean="0"/>
              <a:t>介绍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8F852-FEB5-4FC6-8012-DF6F33E7AD00}" type="slidenum">
              <a:rPr lang="en-US" altLang="zh-CN" smtClean="0"/>
            </a:fld>
            <a:endParaRPr lang="en-US" altLang="zh-CN"/>
          </a:p>
        </p:txBody>
      </p:sp>
      <p:pic>
        <p:nvPicPr>
          <p:cNvPr id="7" name="内容占位符 6" descr="http://www.cburch.com/logisim/docs/2.7/en/img-guide/tutorial-shot-ands.png"/>
          <p:cNvPicPr>
            <a:picLocks noGrp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68" y="1196752"/>
            <a:ext cx="6025008" cy="3960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 descr="http://www.cburch.com/logisim/docs/2.7/en/img-guide/tutorial-shot-gate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336" y="1908821"/>
            <a:ext cx="5976664" cy="3888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 descr="http://www.cburch.com/logisim/docs/2.7/en/img-guide/tutorial-shot-comps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933182"/>
            <a:ext cx="5303039" cy="316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步添加连接线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B2D3E3-1B1B-4E11-BD36-711BAE94E893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logisim</a:t>
            </a:r>
            <a:r>
              <a:rPr lang="zh-CN" altLang="en-US" smtClean="0"/>
              <a:t>介绍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8F852-FEB5-4FC6-8012-DF6F33E7AD00}" type="slidenum">
              <a:rPr lang="en-US" altLang="zh-CN" smtClean="0"/>
            </a:fld>
            <a:endParaRPr lang="en-US" altLang="zh-CN"/>
          </a:p>
        </p:txBody>
      </p:sp>
      <p:pic>
        <p:nvPicPr>
          <p:cNvPr id="7" name="内容占位符 6" descr="http://www.cburch.com/logisim/docs/2.7/en/img-guide/tutorial-shot-wires.png"/>
          <p:cNvPicPr>
            <a:picLocks noGrp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40768"/>
            <a:ext cx="8229600" cy="4896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Logisim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5A1F55-E745-4176-AF08-E07BC0EEF1C5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logisim</a:t>
            </a:r>
            <a:r>
              <a:rPr lang="zh-CN" altLang="en-US" smtClean="0"/>
              <a:t>介绍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8F852-FEB5-4FC6-8012-DF6F33E7AD00}" type="slidenum">
              <a:rPr lang="en-US" altLang="zh-CN" smtClean="0"/>
            </a:fld>
            <a:endParaRPr lang="en-US" altLang="zh-CN"/>
          </a:p>
        </p:txBody>
      </p:sp>
      <p:pic>
        <p:nvPicPr>
          <p:cNvPr id="7" name="内容占位符 6"/>
          <p:cNvPicPr>
            <a:picLocks noGrp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1520" y="1268760"/>
            <a:ext cx="8686800" cy="490711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051720" y="3537890"/>
            <a:ext cx="6354097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spcBef>
                <a:spcPct val="30000"/>
              </a:spcBef>
              <a:defRPr/>
            </a:pPr>
            <a:r>
              <a:rPr lang="en-US" altLang="zh-CN" sz="2400" dirty="0" err="1">
                <a:latin typeface="Arial" panose="020B0604020202020204" pitchFamily="34" charset="0"/>
              </a:rPr>
              <a:t>Logisim</a:t>
            </a:r>
            <a:r>
              <a:rPr lang="zh-CN" altLang="zh-CN" sz="2400" dirty="0">
                <a:latin typeface="Arial" panose="020B0604020202020204" pitchFamily="34" charset="0"/>
              </a:rPr>
              <a:t>（</a:t>
            </a:r>
            <a:r>
              <a:rPr lang="en-US" altLang="zh-CN" sz="2400" dirty="0">
                <a:latin typeface="Arial" panose="020B0604020202020204" pitchFamily="34" charset="0"/>
              </a:rPr>
              <a:t>http://www.cburch.com/logisim/</a:t>
            </a:r>
            <a:r>
              <a:rPr lang="zh-CN" altLang="zh-CN" sz="2400" dirty="0">
                <a:latin typeface="Arial" panose="020B0604020202020204" pitchFamily="34" charset="0"/>
              </a:rPr>
              <a:t>）是</a:t>
            </a:r>
            <a:r>
              <a:rPr lang="en-US" altLang="zh-CN" sz="2400" dirty="0">
                <a:latin typeface="Arial" panose="020B0604020202020204" pitchFamily="34" charset="0"/>
              </a:rPr>
              <a:t>Carl Burch</a:t>
            </a:r>
            <a:r>
              <a:rPr lang="zh-CN" altLang="zh-CN" sz="2400" dirty="0">
                <a:latin typeface="Arial" panose="020B0604020202020204" pitchFamily="34" charset="0"/>
              </a:rPr>
              <a:t>开发的一个设计和模拟数字逻辑电路的图形化教学工具，其界面简洁、操作简单，功能却十分强大。非常便于学习逻辑电路设计的基本概念，能够从简单的子电路分层构建较复杂的数字电路。</a:t>
            </a:r>
            <a:endParaRPr lang="zh-CN" altLang="zh-CN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步添加文字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6D5481-FFE0-4231-B53E-805FAE823A1C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logisim</a:t>
            </a:r>
            <a:r>
              <a:rPr lang="zh-CN" altLang="en-US" smtClean="0"/>
              <a:t>介绍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8F852-FEB5-4FC6-8012-DF6F33E7AD00}" type="slidenum">
              <a:rPr lang="en-US" altLang="zh-CN" smtClean="0"/>
            </a:fld>
            <a:endParaRPr lang="en-US" altLang="zh-CN"/>
          </a:p>
        </p:txBody>
      </p:sp>
      <p:pic>
        <p:nvPicPr>
          <p:cNvPr id="7" name="内容占位符 6" descr="http://www.cburch.com/logisim/docs/2.7/en/img-guide/tutorial-shot-all.png"/>
          <p:cNvPicPr>
            <a:picLocks noGrp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82" y="1484784"/>
            <a:ext cx="8130766" cy="4680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步测试电路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35EF05-4DFD-43B5-A839-66214BB8C4DA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logisim</a:t>
            </a:r>
            <a:r>
              <a:rPr lang="zh-CN" altLang="en-US" smtClean="0"/>
              <a:t>介绍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8F852-FEB5-4FC6-8012-DF6F33E7AD00}" type="slidenum">
              <a:rPr lang="en-US" altLang="zh-CN" smtClean="0"/>
            </a:fld>
            <a:endParaRPr lang="en-US" altLang="zh-CN"/>
          </a:p>
        </p:txBody>
      </p:sp>
      <p:pic>
        <p:nvPicPr>
          <p:cNvPr id="7" name="内容占位符 6" descr="http://www.cburch.com/logisim/docs/2.7/en/img-guide/tutorial-shot-all.png"/>
          <p:cNvPicPr>
            <a:picLocks noGrp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40768"/>
            <a:ext cx="6323809" cy="3834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 descr="http://www.cburch.com/logisim/docs/2.7/en/img-guide/tutorial-shot-tes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996951"/>
            <a:ext cx="5840288" cy="3395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建立子电路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sz="2000" dirty="0"/>
              <a:t>新建一个电路图（</a:t>
            </a:r>
            <a:r>
              <a:rPr lang="en-US" altLang="zh-CN" sz="2000" dirty="0" err="1"/>
              <a:t>File</a:t>
            </a:r>
            <a:r>
              <a:rPr lang="en-US" altLang="zh-CN" sz="2000" dirty="0" err="1">
                <a:sym typeface="Wingdings" panose="05000000000000000000" pitchFamily="2" charset="2"/>
              </a:rPr>
              <a:t></a:t>
            </a:r>
            <a:r>
              <a:rPr lang="en-US" altLang="zh-CN" sz="2000" dirty="0" err="1"/>
              <a:t>New</a:t>
            </a:r>
            <a:r>
              <a:rPr lang="zh-CN" altLang="zh-CN" sz="2000" dirty="0"/>
              <a:t>）。</a:t>
            </a:r>
            <a:endParaRPr lang="zh-CN" altLang="zh-CN" sz="2000" dirty="0"/>
          </a:p>
          <a:p>
            <a:pPr lvl="0"/>
            <a:r>
              <a:rPr lang="zh-CN" altLang="zh-CN" sz="2000" dirty="0"/>
              <a:t>新建一个子电路（</a:t>
            </a:r>
            <a:r>
              <a:rPr lang="en-US" altLang="zh-CN" sz="2000" dirty="0" err="1"/>
              <a:t>Project</a:t>
            </a:r>
            <a:r>
              <a:rPr lang="en-US" altLang="zh-CN" sz="2000" dirty="0" err="1">
                <a:sym typeface="Wingdings" panose="05000000000000000000" pitchFamily="2" charset="2"/>
              </a:rPr>
              <a:t></a:t>
            </a:r>
            <a:r>
              <a:rPr lang="en-US" altLang="zh-CN" sz="2000" dirty="0" err="1"/>
              <a:t>Add</a:t>
            </a:r>
            <a:r>
              <a:rPr lang="en-US" altLang="zh-CN" sz="2000" dirty="0"/>
              <a:t> Circuit</a:t>
            </a:r>
            <a:r>
              <a:rPr lang="zh-CN" altLang="zh-CN" sz="2000" dirty="0"/>
              <a:t>），并命名为</a:t>
            </a:r>
            <a:r>
              <a:rPr lang="en-US" altLang="zh-CN" sz="2000" dirty="0"/>
              <a:t>NAND</a:t>
            </a:r>
            <a:r>
              <a:rPr lang="zh-CN" altLang="zh-CN" sz="2000" dirty="0"/>
              <a:t>。</a:t>
            </a:r>
            <a:endParaRPr lang="zh-CN" altLang="zh-CN" sz="2000" dirty="0"/>
          </a:p>
          <a:p>
            <a:pPr lvl="0"/>
            <a:r>
              <a:rPr lang="zh-CN" altLang="zh-CN" sz="2000" dirty="0"/>
              <a:t>在新电路图窗口中，你可以看见你刚创建的含有两个输入一个输出</a:t>
            </a:r>
            <a:r>
              <a:rPr lang="en-US" altLang="zh-CN" sz="2000" dirty="0"/>
              <a:t>NAND</a:t>
            </a:r>
            <a:r>
              <a:rPr lang="zh-CN" altLang="zh-CN" sz="2000" dirty="0"/>
              <a:t>电路。</a:t>
            </a:r>
            <a:endParaRPr lang="zh-CN" altLang="zh-CN" sz="2000" dirty="0"/>
          </a:p>
          <a:p>
            <a:pPr lvl="0"/>
            <a:r>
              <a:rPr lang="zh-CN" altLang="zh-CN" sz="2000" dirty="0"/>
              <a:t>在屏幕左侧电路选择板中双击“</a:t>
            </a:r>
            <a:r>
              <a:rPr lang="en-US" altLang="zh-CN" sz="2000" dirty="0"/>
              <a:t>main”</a:t>
            </a:r>
            <a:r>
              <a:rPr lang="zh-CN" altLang="zh-CN" sz="2000" dirty="0"/>
              <a:t>以返回主电路图。这时，最初的空白电路图会显示出来，而</a:t>
            </a:r>
            <a:r>
              <a:rPr lang="en-US" altLang="zh-CN" sz="2000" dirty="0"/>
              <a:t>NAND</a:t>
            </a:r>
            <a:r>
              <a:rPr lang="zh-CN" altLang="zh-CN" sz="2000" dirty="0"/>
              <a:t>电路图则被保存。</a:t>
            </a:r>
            <a:endParaRPr lang="zh-CN" altLang="zh-CN" sz="2000" dirty="0"/>
          </a:p>
          <a:p>
            <a:pPr lvl="0"/>
            <a:r>
              <a:rPr lang="zh-CN" altLang="zh-CN" sz="2000" dirty="0"/>
              <a:t>单击列表中的“</a:t>
            </a:r>
            <a:r>
              <a:rPr lang="en-US" altLang="zh-CN" sz="2000" dirty="0"/>
              <a:t>NAND</a:t>
            </a:r>
            <a:r>
              <a:rPr lang="zh-CN" altLang="zh-CN" sz="2000" dirty="0"/>
              <a:t>”，告诉</a:t>
            </a:r>
            <a:r>
              <a:rPr lang="en-US" altLang="zh-CN" sz="2000" dirty="0" err="1"/>
              <a:t>Logisim</a:t>
            </a:r>
            <a:r>
              <a:rPr lang="zh-CN" altLang="zh-CN" sz="2000" dirty="0"/>
              <a:t>你想吧“</a:t>
            </a:r>
            <a:r>
              <a:rPr lang="en-US" altLang="zh-CN" sz="2000" dirty="0"/>
              <a:t>NAND</a:t>
            </a:r>
            <a:r>
              <a:rPr lang="zh-CN" altLang="zh-CN" sz="2000" dirty="0"/>
              <a:t>”电路添加到主电路中。</a:t>
            </a:r>
            <a:endParaRPr lang="zh-CN" altLang="zh-CN" sz="2000" dirty="0"/>
          </a:p>
          <a:p>
            <a:pPr lvl="0"/>
            <a:r>
              <a:rPr lang="zh-CN" altLang="zh-CN" sz="2000" dirty="0"/>
              <a:t>试着把“</a:t>
            </a:r>
            <a:r>
              <a:rPr lang="en-US" altLang="zh-CN" sz="2000" dirty="0"/>
              <a:t>NAND</a:t>
            </a:r>
            <a:r>
              <a:rPr lang="zh-CN" altLang="zh-CN" sz="2000" dirty="0"/>
              <a:t>”电路放到主电路图中。如果你正确地做到了，你会看到一个左边含两个输入右边含一个输出的门。试着把输入输出相连，看看它是否和想象中一样工作。</a:t>
            </a:r>
            <a:endParaRPr lang="zh-CN" altLang="zh-CN" sz="2000" dirty="0"/>
          </a:p>
          <a:p>
            <a:r>
              <a:rPr lang="zh-CN" altLang="zh-CN" sz="2000" dirty="0"/>
              <a:t>重复这些步骤，创建其他几个子电路：</a:t>
            </a:r>
            <a:r>
              <a:rPr lang="en-US" altLang="zh-CN" sz="2000" dirty="0"/>
              <a:t>NOR</a:t>
            </a:r>
            <a:r>
              <a:rPr lang="zh-CN" altLang="zh-CN" sz="2000" dirty="0"/>
              <a:t>，</a:t>
            </a:r>
            <a:r>
              <a:rPr lang="en-US" altLang="zh-CN" sz="2000" dirty="0"/>
              <a:t>XOR</a:t>
            </a:r>
            <a:r>
              <a:rPr lang="zh-CN" altLang="zh-CN" sz="2000" dirty="0"/>
              <a:t>，</a:t>
            </a:r>
            <a:r>
              <a:rPr lang="en-US" altLang="zh-CN" sz="2000" dirty="0"/>
              <a:t>2 to 1 MUX</a:t>
            </a:r>
            <a:r>
              <a:rPr lang="zh-CN" altLang="zh-CN" sz="2000" dirty="0"/>
              <a:t>，和</a:t>
            </a:r>
            <a:r>
              <a:rPr lang="en-US" altLang="zh-CN" sz="2000" dirty="0"/>
              <a:t> 4 to 1 MUX</a:t>
            </a:r>
            <a:r>
              <a:rPr lang="zh-CN" altLang="zh-CN" sz="2000" dirty="0"/>
              <a:t>。</a:t>
            </a: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32A610-5290-467C-A7E9-3BA24914491B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logisim</a:t>
            </a:r>
            <a:r>
              <a:rPr lang="zh-CN" altLang="en-US" smtClean="0"/>
              <a:t>介绍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8F852-FEB5-4FC6-8012-DF6F33E7AD0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74693"/>
            <a:ext cx="8686800" cy="4772147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32A610-5290-467C-A7E9-3BA24914491B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logisim</a:t>
            </a:r>
            <a:r>
              <a:rPr lang="zh-CN" altLang="en-US" smtClean="0"/>
              <a:t>介绍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8F852-FEB5-4FC6-8012-DF6F33E7AD00}" type="slidenum">
              <a:rPr lang="en-US" altLang="zh-CN" smtClean="0"/>
            </a:fld>
            <a:endParaRPr lang="en-US" altLang="zh-CN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建立子电路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设置多位宽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9F6DE8-8D72-4CF3-9804-793A385C26C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logisim</a:t>
            </a:r>
            <a:r>
              <a:rPr lang="zh-CN" altLang="en-US" smtClean="0"/>
              <a:t>介绍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8F852-FEB5-4FC6-8012-DF6F33E7AD00}" type="slidenum">
              <a:rPr lang="en-US" altLang="zh-CN" smtClean="0"/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4" y="1128671"/>
            <a:ext cx="5898744" cy="5264192"/>
          </a:xfrm>
          <a:prstGeom prst="rect">
            <a:avLst/>
          </a:prstGeom>
        </p:spPr>
      </p:pic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194316"/>
            <a:ext cx="5544615" cy="530354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分解器</a:t>
            </a:r>
            <a:r>
              <a:rPr lang="en-US" altLang="zh-CN" dirty="0"/>
              <a:t>Splitter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0334" y="1151570"/>
            <a:ext cx="8686800" cy="5094287"/>
          </a:xfrm>
        </p:spPr>
        <p:txBody>
          <a:bodyPr/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、	创建一个名为“</a:t>
            </a:r>
            <a:r>
              <a:rPr lang="en-US" altLang="zh-CN" sz="2400" dirty="0"/>
              <a:t>Exer2”</a:t>
            </a:r>
            <a:r>
              <a:rPr lang="zh-CN" altLang="en-US" sz="2400" dirty="0"/>
              <a:t>的子电路。</a:t>
            </a:r>
            <a:endParaRPr lang="zh-CN" altLang="en-US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	在该电路中添加一个</a:t>
            </a:r>
            <a:r>
              <a:rPr lang="en-US" altLang="zh-CN" sz="2400" dirty="0"/>
              <a:t>8</a:t>
            </a:r>
            <a:r>
              <a:rPr lang="zh-CN" altLang="en-US" sz="2400" dirty="0"/>
              <a:t>位输入。</a:t>
            </a:r>
            <a:endParaRPr lang="zh-CN" altLang="en-US" sz="2400" dirty="0"/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、	</a:t>
            </a:r>
            <a:r>
              <a:rPr lang="zh-CN" altLang="en-US" sz="2400" dirty="0" smtClean="0"/>
              <a:t>在该电路中添加一个位宽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位的与门、一个位宽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位的输出。</a:t>
            </a:r>
            <a:endParaRPr lang="zh-CN" altLang="en-US" sz="2400" dirty="0" smtClean="0"/>
          </a:p>
          <a:p>
            <a:r>
              <a:rPr lang="en-US" altLang="zh-CN" sz="2400" dirty="0" smtClean="0"/>
              <a:t>4</a:t>
            </a:r>
            <a:r>
              <a:rPr lang="zh-CN" altLang="en-US" sz="2400" dirty="0" smtClean="0"/>
              <a:t>、	选择“</a:t>
            </a:r>
            <a:r>
              <a:rPr lang="en-US" altLang="zh-CN" sz="2400" dirty="0" smtClean="0"/>
              <a:t>Splitter”</a:t>
            </a:r>
            <a:r>
              <a:rPr lang="zh-CN" altLang="en-US" sz="2400" dirty="0" smtClean="0"/>
              <a:t>电路，这个电路可以将一根电线分解成几根小电线。</a:t>
            </a:r>
            <a:endParaRPr lang="zh-CN" altLang="en-US" sz="2400" dirty="0" smtClean="0"/>
          </a:p>
          <a:p>
            <a:r>
              <a:rPr lang="en-US" altLang="zh-CN" sz="2400" dirty="0" smtClean="0"/>
              <a:t>5</a:t>
            </a:r>
            <a:r>
              <a:rPr lang="zh-CN" altLang="en-US" sz="2400" dirty="0"/>
              <a:t>、	在放置“</a:t>
            </a:r>
            <a:r>
              <a:rPr lang="en-US" altLang="zh-CN" sz="2400" dirty="0"/>
              <a:t>Splitter”</a:t>
            </a:r>
            <a:r>
              <a:rPr lang="zh-CN" altLang="en-US" sz="2400" dirty="0"/>
              <a:t>电路前，将“</a:t>
            </a:r>
            <a:r>
              <a:rPr lang="en-US" altLang="zh-CN" sz="2400" dirty="0"/>
              <a:t>Bit Width In”</a:t>
            </a:r>
            <a:r>
              <a:rPr lang="zh-CN" altLang="en-US" sz="2400" dirty="0"/>
              <a:t>属性改为</a:t>
            </a:r>
            <a:r>
              <a:rPr lang="en-US" altLang="zh-CN" sz="2400" dirty="0"/>
              <a:t>8</a:t>
            </a:r>
            <a:r>
              <a:rPr lang="zh-CN" altLang="en-US" sz="2400" dirty="0"/>
              <a:t>，“</a:t>
            </a:r>
            <a:r>
              <a:rPr lang="en-US" altLang="zh-CN" sz="2400" dirty="0"/>
              <a:t>Fan Out”</a:t>
            </a:r>
            <a:r>
              <a:rPr lang="zh-CN" altLang="en-US" sz="2400" dirty="0"/>
              <a:t>属性</a:t>
            </a:r>
            <a:r>
              <a:rPr lang="zh-CN" altLang="en-US" sz="2400" dirty="0" smtClean="0"/>
              <a:t>改为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。</a:t>
            </a:r>
            <a:r>
              <a:rPr lang="zh-CN" altLang="en-US" sz="2400" dirty="0"/>
              <a:t>这时如果将鼠标移到电路图上，光标看上去就像 </a:t>
            </a:r>
            <a:endParaRPr lang="zh-CN" altLang="en-US" sz="2400" dirty="0"/>
          </a:p>
          <a:p>
            <a:r>
              <a:rPr lang="en-US" altLang="zh-CN" sz="2400" dirty="0"/>
              <a:t>6</a:t>
            </a:r>
            <a:r>
              <a:rPr lang="zh-CN" altLang="en-US" sz="2400" dirty="0"/>
              <a:t>、	现在，选择哪些位输出到输入的哪一部分。最低有效位为第</a:t>
            </a:r>
            <a:r>
              <a:rPr lang="en-US" altLang="zh-CN" sz="2400" dirty="0"/>
              <a:t>0</a:t>
            </a:r>
            <a:r>
              <a:rPr lang="zh-CN" altLang="en-US" sz="2400" dirty="0"/>
              <a:t>位，最高有效位为第</a:t>
            </a:r>
            <a:r>
              <a:rPr lang="en-US" altLang="zh-CN" sz="2400" dirty="0"/>
              <a:t>7</a:t>
            </a:r>
            <a:r>
              <a:rPr lang="zh-CN" altLang="en-US" sz="2400" dirty="0"/>
              <a:t>位</a:t>
            </a:r>
            <a:r>
              <a:rPr lang="zh-CN" altLang="en-US" sz="2400" dirty="0" smtClean="0"/>
              <a:t>。缺省分配</a:t>
            </a:r>
            <a:r>
              <a:rPr lang="en-US" altLang="zh-CN" sz="2400" dirty="0" smtClean="0"/>
              <a:t>0-3</a:t>
            </a:r>
            <a:r>
              <a:rPr lang="zh-CN" altLang="en-US" sz="2400" dirty="0" smtClean="0"/>
              <a:t>位、</a:t>
            </a:r>
            <a:r>
              <a:rPr lang="en-US" altLang="zh-CN" sz="2400" dirty="0" smtClean="0"/>
              <a:t>4-7</a:t>
            </a:r>
            <a:r>
              <a:rPr lang="zh-CN" altLang="en-US" sz="2400" dirty="0" smtClean="0"/>
              <a:t>位分别接到与门的两个输入端。</a:t>
            </a:r>
            <a:endParaRPr lang="zh-CN" altLang="en-US" sz="2400" dirty="0"/>
          </a:p>
          <a:p>
            <a:r>
              <a:rPr lang="en-US" altLang="zh-CN" sz="2400" dirty="0"/>
              <a:t>7</a:t>
            </a:r>
            <a:r>
              <a:rPr lang="zh-CN" altLang="en-US" sz="2400" dirty="0"/>
              <a:t>、	</a:t>
            </a:r>
            <a:r>
              <a:rPr lang="zh-CN" altLang="en-US" sz="2400" dirty="0" smtClean="0"/>
              <a:t>修改输入值和分解器的分配方案，检测电路功能。</a:t>
            </a:r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32A610-5290-467C-A7E9-3BA24914491B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logisim</a:t>
            </a:r>
            <a:r>
              <a:rPr lang="zh-CN" altLang="en-US" smtClean="0"/>
              <a:t>介绍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8F852-FEB5-4FC6-8012-DF6F33E7AD00}" type="slidenum">
              <a:rPr lang="en-US" altLang="zh-CN" smtClean="0"/>
            </a:fld>
            <a:endParaRPr lang="en-US" altLang="zh-CN"/>
          </a:p>
        </p:txBody>
      </p:sp>
      <p:pic>
        <p:nvPicPr>
          <p:cNvPr id="1032" name="Picture 8" descr="splitter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522" y="4411908"/>
            <a:ext cx="331787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分解器</a:t>
            </a:r>
            <a:r>
              <a:rPr lang="en-US" altLang="zh-CN" dirty="0"/>
              <a:t>Splitter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9254BF-206F-4B0E-BF3F-F88E92179764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logisim</a:t>
            </a:r>
            <a:r>
              <a:rPr lang="zh-CN" altLang="en-US" smtClean="0"/>
              <a:t>介绍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8F852-FEB5-4FC6-8012-DF6F33E7AD00}" type="slidenum">
              <a:rPr lang="en-US" altLang="zh-CN" smtClean="0"/>
            </a:fld>
            <a:endParaRPr lang="en-US" altLang="zh-CN"/>
          </a:p>
        </p:txBody>
      </p:sp>
      <p:pic>
        <p:nvPicPr>
          <p:cNvPr id="12" name="内容占位符 11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60" y="1163891"/>
            <a:ext cx="8892480" cy="52825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线的不同含义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10CB24-15F9-43D9-ABE8-27FE28549AFC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logisim</a:t>
            </a:r>
            <a:r>
              <a:rPr lang="zh-CN" altLang="en-US" smtClean="0"/>
              <a:t>介绍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8F852-FEB5-4FC6-8012-DF6F33E7AD00}" type="slidenum">
              <a:rPr lang="en-US" altLang="zh-CN" smtClean="0"/>
            </a:fld>
            <a:endParaRPr lang="en-US" altLang="zh-CN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4"/>
            <a:ext cx="2808312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2590800" y="1515624"/>
            <a:ext cx="6096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2400" b="1" kern="0" dirty="0">
                <a:latin typeface="宋体" panose="02010600030101010101" pitchFamily="2" charset="-122"/>
                <a:cs typeface="宋体" panose="02010600030101010101" pitchFamily="2" charset="-122"/>
              </a:rPr>
              <a:t>Gray</a:t>
            </a:r>
            <a:r>
              <a:rPr lang="en-US" altLang="zh-CN" sz="2400" b="1" kern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en-US" sz="2400" kern="0" dirty="0">
                <a:latin typeface="宋体" panose="02010600030101010101" pitchFamily="2" charset="-122"/>
                <a:cs typeface="宋体" panose="02010600030101010101" pitchFamily="2" charset="-122"/>
              </a:rPr>
              <a:t>线的位宽度是未知的。发生这种情况，因为电线没有连接到任何组件的输入和</a:t>
            </a:r>
            <a:r>
              <a:rPr lang="zh-CN" altLang="en-US" sz="2400" kern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输出</a:t>
            </a:r>
            <a:endParaRPr lang="en-US" altLang="zh-CN" sz="2400" kern="0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2400" b="1" kern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Blue:</a:t>
            </a:r>
            <a:r>
              <a:rPr lang="zh-CN" altLang="en-US" sz="2400" b="1" kern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高阻抗位的</a:t>
            </a:r>
            <a:r>
              <a:rPr lang="zh-CN" altLang="en-US" sz="2400" kern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一</a:t>
            </a:r>
            <a:r>
              <a:rPr lang="zh-CN" altLang="en-US" sz="2400" kern="0" dirty="0">
                <a:latin typeface="宋体" panose="02010600030101010101" pitchFamily="2" charset="-122"/>
                <a:cs typeface="宋体" panose="02010600030101010101" pitchFamily="2" charset="-122"/>
              </a:rPr>
              <a:t>位的值，但没有一个特定的值到线驱动。我们称之为浮动位，有些人称之为高阻抗值</a:t>
            </a:r>
            <a:r>
              <a:rPr lang="zh-CN" altLang="en-US" sz="2400" kern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r>
              <a:rPr lang="en-US" altLang="zh-CN" sz="2400" kern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2400" b="1" kern="0" dirty="0">
                <a:latin typeface="宋体" panose="02010600030101010101" pitchFamily="2" charset="-122"/>
                <a:cs typeface="宋体" panose="02010600030101010101" pitchFamily="2" charset="-122"/>
              </a:rPr>
              <a:t>Dark </a:t>
            </a:r>
            <a:r>
              <a:rPr lang="en-US" altLang="zh-CN" sz="2400" b="1" kern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green:</a:t>
            </a:r>
            <a:r>
              <a:rPr lang="zh-CN" altLang="en-US" sz="2400" b="1" kern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导</a:t>
            </a:r>
            <a:r>
              <a:rPr lang="zh-CN" altLang="en-US" sz="2400" kern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线载有一</a:t>
            </a:r>
            <a:r>
              <a:rPr lang="zh-CN" altLang="en-US" sz="2400" kern="0" dirty="0">
                <a:latin typeface="宋体" panose="02010600030101010101" pitchFamily="2" charset="-122"/>
                <a:cs typeface="宋体" panose="02010600030101010101" pitchFamily="2" charset="-122"/>
              </a:rPr>
              <a:t>位</a:t>
            </a:r>
            <a:r>
              <a:rPr lang="en-US" altLang="zh-CN" sz="2400" kern="0" dirty="0">
                <a:latin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zh-CN" altLang="en-US" sz="2400" kern="0" dirty="0">
                <a:latin typeface="宋体" panose="02010600030101010101" pitchFamily="2" charset="-122"/>
                <a:cs typeface="宋体" panose="02010600030101010101" pitchFamily="2" charset="-122"/>
              </a:rPr>
              <a:t>值。</a:t>
            </a:r>
            <a:r>
              <a:rPr lang="en-US" altLang="zh-CN" sz="2400" kern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2400" b="1" kern="0" dirty="0">
                <a:latin typeface="宋体" panose="02010600030101010101" pitchFamily="2" charset="-122"/>
                <a:cs typeface="宋体" panose="02010600030101010101" pitchFamily="2" charset="-122"/>
              </a:rPr>
              <a:t>Bright green</a:t>
            </a:r>
            <a:r>
              <a:rPr lang="en-US" altLang="zh-CN" sz="2400" b="1" kern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en-US" sz="2400" kern="0" dirty="0">
                <a:latin typeface="宋体" panose="02010600030101010101" pitchFamily="2" charset="-122"/>
                <a:cs typeface="宋体" panose="02010600030101010101" pitchFamily="2" charset="-122"/>
              </a:rPr>
              <a:t>导线载</a:t>
            </a:r>
            <a:r>
              <a:rPr lang="zh-CN" altLang="en-US" sz="2400" kern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有一</a:t>
            </a:r>
            <a:r>
              <a:rPr lang="zh-CN" altLang="en-US" sz="2400" kern="0" dirty="0">
                <a:latin typeface="宋体" panose="02010600030101010101" pitchFamily="2" charset="-122"/>
                <a:cs typeface="宋体" panose="02010600030101010101" pitchFamily="2" charset="-122"/>
              </a:rPr>
              <a:t>位</a:t>
            </a:r>
            <a:r>
              <a:rPr lang="en-US" altLang="zh-CN" sz="2400" kern="0" dirty="0">
                <a:latin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400" kern="0" dirty="0">
                <a:latin typeface="宋体" panose="02010600030101010101" pitchFamily="2" charset="-122"/>
                <a:cs typeface="宋体" panose="02010600030101010101" pitchFamily="2" charset="-122"/>
              </a:rPr>
              <a:t>值</a:t>
            </a:r>
            <a:r>
              <a:rPr lang="en-US" altLang="zh-CN" sz="2400" kern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2400" b="1" kern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Black:</a:t>
            </a:r>
            <a:r>
              <a:rPr lang="zh-CN" altLang="en-US" sz="2400" b="1" kern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导</a:t>
            </a:r>
            <a:r>
              <a:rPr lang="zh-CN" altLang="en-US" sz="2400" kern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线有多重价值</a:t>
            </a:r>
            <a:r>
              <a:rPr lang="zh-CN" altLang="en-US" sz="2400" kern="0" dirty="0">
                <a:latin typeface="宋体" panose="02010600030101010101" pitchFamily="2" charset="-122"/>
                <a:cs typeface="宋体" panose="02010600030101010101" pitchFamily="2" charset="-122"/>
              </a:rPr>
              <a:t>。一些或所有的位可能不指定</a:t>
            </a:r>
            <a:r>
              <a:rPr lang="en-US" altLang="zh-CN" sz="2400" kern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线的不同含义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47864" y="1239838"/>
            <a:ext cx="5796136" cy="5094287"/>
          </a:xfrm>
        </p:spPr>
        <p:txBody>
          <a:bodyPr/>
          <a:lstStyle/>
          <a:p>
            <a:pPr lvl="0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24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Red:</a:t>
            </a:r>
            <a:r>
              <a:rPr lang="zh-CN" altLang="en-US" sz="24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导</a:t>
            </a:r>
            <a:r>
              <a:rPr lang="zh-CN" altLang="en-US" sz="2400" dirty="0" smtClean="0">
                <a:latin typeface="宋体" panose="02010600030101010101" pitchFamily="2" charset="-122"/>
                <a:cs typeface="宋体" panose="02010600030101010101" pitchFamily="2" charset="-122"/>
              </a:rPr>
              <a:t>线有多重价值</a:t>
            </a:r>
            <a:r>
              <a:rPr lang="zh-CN" altLang="en-US" sz="2400" dirty="0">
                <a:latin typeface="宋体" panose="02010600030101010101" pitchFamily="2" charset="-122"/>
                <a:cs typeface="宋体" panose="02010600030101010101" pitchFamily="2" charset="-122"/>
              </a:rPr>
              <a:t>。一些或所有的</a:t>
            </a:r>
            <a:r>
              <a:rPr lang="zh-CN" altLang="en-US" sz="2400" dirty="0" smtClean="0">
                <a:latin typeface="宋体" panose="02010600030101010101" pitchFamily="2" charset="-122"/>
                <a:cs typeface="宋体" panose="02010600030101010101" pitchFamily="2" charset="-122"/>
              </a:rPr>
              <a:t>位值可能不确定。红色导线</a:t>
            </a:r>
            <a:r>
              <a:rPr lang="zh-CN" altLang="en-US" sz="2400" dirty="0">
                <a:latin typeface="宋体" panose="02010600030101010101" pitchFamily="2" charset="-122"/>
                <a:cs typeface="宋体" panose="02010600030101010101" pitchFamily="2" charset="-122"/>
              </a:rPr>
              <a:t>承载一个误差值</a:t>
            </a:r>
            <a:r>
              <a:rPr lang="zh-CN" altLang="en-US" sz="2400" dirty="0" smtClean="0">
                <a:latin typeface="宋体" panose="02010600030101010101" pitchFamily="2" charset="-122"/>
                <a:cs typeface="宋体" panose="02010600030101010101" pitchFamily="2" charset="-122"/>
              </a:rPr>
              <a:t>。当</a:t>
            </a:r>
            <a:r>
              <a:rPr lang="zh-CN" altLang="en-US" sz="2400" dirty="0">
                <a:latin typeface="宋体" panose="02010600030101010101" pitchFamily="2" charset="-122"/>
                <a:cs typeface="宋体" panose="02010600030101010101" pitchFamily="2" charset="-122"/>
              </a:rPr>
              <a:t>有</a:t>
            </a:r>
            <a:r>
              <a:rPr lang="zh-CN" altLang="en-US" sz="2400">
                <a:latin typeface="宋体" panose="02010600030101010101" pitchFamily="2" charset="-122"/>
                <a:cs typeface="宋体" panose="02010600030101010101" pitchFamily="2" charset="-122"/>
              </a:rPr>
              <a:t>任何</a:t>
            </a:r>
            <a:r>
              <a:rPr lang="zh-CN" altLang="en-US" sz="2400" smtClean="0">
                <a:latin typeface="宋体" panose="02010600030101010101" pitchFamily="2" charset="-122"/>
                <a:cs typeface="宋体" panose="02010600030101010101" pitchFamily="2" charset="-122"/>
              </a:rPr>
              <a:t>有不确定值</a:t>
            </a:r>
            <a:r>
              <a:rPr lang="zh-CN" altLang="en-US" sz="2400" dirty="0">
                <a:latin typeface="宋体" panose="02010600030101010101" pitchFamily="2" charset="-122"/>
                <a:cs typeface="宋体" panose="02010600030101010101" pitchFamily="2" charset="-122"/>
              </a:rPr>
              <a:t>时，多位导线会变红</a:t>
            </a:r>
            <a:r>
              <a:rPr lang="en-US" altLang="zh-CN" sz="2400" dirty="0" smtClean="0">
                <a:latin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2400" b="1" dirty="0">
                <a:latin typeface="宋体" panose="02010600030101010101" pitchFamily="2" charset="-122"/>
                <a:cs typeface="宋体" panose="02010600030101010101" pitchFamily="2" charset="-122"/>
              </a:rPr>
              <a:t>Orange</a:t>
            </a:r>
            <a:r>
              <a:rPr lang="en-US" altLang="zh-CN" sz="2400" b="1" dirty="0" smtClean="0">
                <a:latin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en-US" sz="2400" dirty="0">
                <a:latin typeface="宋体" panose="02010600030101010101" pitchFamily="2" charset="-122"/>
                <a:cs typeface="宋体" panose="02010600030101010101" pitchFamily="2" charset="-122"/>
              </a:rPr>
              <a:t>连接到导线组件不位宽度一致。一个橙色线是有效的“破碎”：它没有进行组件之间的值</a:t>
            </a:r>
            <a:r>
              <a:rPr lang="zh-CN" altLang="en-US" sz="2400" dirty="0" smtClean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375F23-8560-46B3-A6E9-50BE8C106E1D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logisim</a:t>
            </a:r>
            <a:r>
              <a:rPr lang="zh-CN" altLang="en-US" smtClean="0"/>
              <a:t>介绍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8F852-FEB5-4FC6-8012-DF6F33E7AD00}" type="slidenum">
              <a:rPr lang="en-US" altLang="zh-CN" smtClean="0"/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4"/>
            <a:ext cx="2808312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0101" y="185720"/>
            <a:ext cx="6308204" cy="742950"/>
          </a:xfrm>
        </p:spPr>
        <p:txBody>
          <a:bodyPr/>
          <a:lstStyle/>
          <a:p>
            <a:r>
              <a:rPr lang="en-US" altLang="zh-CN" dirty="0" err="1"/>
              <a:t>Logisim</a:t>
            </a:r>
            <a:r>
              <a:rPr lang="zh-CN" altLang="en-US" dirty="0"/>
              <a:t>介绍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2AFCB3-B8AA-4313-B3AE-CFB0D993307A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logisim</a:t>
            </a:r>
            <a:r>
              <a:rPr lang="zh-CN" altLang="en-US" smtClean="0"/>
              <a:t>介绍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8F852-FEB5-4FC6-8012-DF6F33E7AD00}" type="slidenum">
              <a:rPr lang="en-US" altLang="zh-CN" smtClean="0"/>
            </a:fld>
            <a:endParaRPr lang="en-US" altLang="zh-CN"/>
          </a:p>
        </p:txBody>
      </p:sp>
      <p:pic>
        <p:nvPicPr>
          <p:cNvPr id="7" name="内容占位符 6"/>
          <p:cNvPicPr>
            <a:picLocks noGrp="1"/>
          </p:cNvPicPr>
          <p:nvPr>
            <p:ph idx="1"/>
          </p:nvPr>
        </p:nvPicPr>
        <p:blipFill rotWithShape="1">
          <a:blip r:embed="rId1"/>
          <a:srcRect r="27492"/>
          <a:stretch>
            <a:fillRect/>
          </a:stretch>
        </p:blipFill>
        <p:spPr>
          <a:xfrm>
            <a:off x="251518" y="1135848"/>
            <a:ext cx="3528394" cy="5094287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1259632" y="1142911"/>
            <a:ext cx="6375614" cy="369332"/>
            <a:chOff x="1259632" y="1142911"/>
            <a:chExt cx="6375614" cy="369332"/>
          </a:xfrm>
        </p:grpSpPr>
        <p:grpSp>
          <p:nvGrpSpPr>
            <p:cNvPr id="11" name="组合 10"/>
            <p:cNvGrpSpPr/>
            <p:nvPr/>
          </p:nvGrpSpPr>
          <p:grpSpPr>
            <a:xfrm>
              <a:off x="2915816" y="1142911"/>
              <a:ext cx="4719430" cy="369332"/>
              <a:chOff x="3275856" y="1142911"/>
              <a:chExt cx="4359390" cy="369332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5373088" y="1142911"/>
                <a:ext cx="2262158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zh-CN" dirty="0">
                    <a:cs typeface="Times New Roman" panose="02020603050405020304" pitchFamily="18" charset="0"/>
                  </a:rPr>
                  <a:t>正在编辑的文件名称</a:t>
                </a:r>
                <a:endParaRPr lang="zh-CN" altLang="en-US" dirty="0"/>
              </a:p>
            </p:txBody>
          </p:sp>
          <p:cxnSp>
            <p:nvCxnSpPr>
              <p:cNvPr id="10" name="直接箭头连接符 9"/>
              <p:cNvCxnSpPr>
                <a:stCxn id="8" idx="1"/>
              </p:cNvCxnSpPr>
              <p:nvPr/>
            </p:nvCxnSpPr>
            <p:spPr>
              <a:xfrm flipH="1">
                <a:off x="3275856" y="1327577"/>
                <a:ext cx="2097232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矩形 11"/>
            <p:cNvSpPr/>
            <p:nvPr/>
          </p:nvSpPr>
          <p:spPr>
            <a:xfrm>
              <a:off x="1259632" y="1196752"/>
              <a:ext cx="1656184" cy="31549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51520" y="1719421"/>
            <a:ext cx="6205068" cy="369332"/>
            <a:chOff x="1259632" y="1187361"/>
            <a:chExt cx="6205068" cy="369332"/>
          </a:xfrm>
        </p:grpSpPr>
        <p:grpSp>
          <p:nvGrpSpPr>
            <p:cNvPr id="15" name="组合 14"/>
            <p:cNvGrpSpPr/>
            <p:nvPr/>
          </p:nvGrpSpPr>
          <p:grpSpPr>
            <a:xfrm>
              <a:off x="3203848" y="1187361"/>
              <a:ext cx="4260852" cy="369332"/>
              <a:chOff x="3541915" y="1187361"/>
              <a:chExt cx="3935798" cy="369332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6241022" y="1187361"/>
                <a:ext cx="1236691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cs typeface="Times New Roman" panose="02020603050405020304" pitchFamily="18" charset="0"/>
                  </a:rPr>
                  <a:t>快捷工具栏</a:t>
                </a:r>
                <a:endParaRPr lang="zh-CN" altLang="en-US" dirty="0"/>
              </a:p>
            </p:txBody>
          </p:sp>
          <p:cxnSp>
            <p:nvCxnSpPr>
              <p:cNvPr id="18" name="直接箭头连接符 17"/>
              <p:cNvCxnSpPr/>
              <p:nvPr/>
            </p:nvCxnSpPr>
            <p:spPr>
              <a:xfrm flipH="1" flipV="1">
                <a:off x="3541915" y="1372027"/>
                <a:ext cx="2699107" cy="1274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矩形 15"/>
            <p:cNvSpPr/>
            <p:nvPr/>
          </p:nvSpPr>
          <p:spPr>
            <a:xfrm>
              <a:off x="1259632" y="1196752"/>
              <a:ext cx="1944216" cy="35994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矩形 30"/>
          <p:cNvSpPr/>
          <p:nvPr/>
        </p:nvSpPr>
        <p:spPr>
          <a:xfrm>
            <a:off x="3707904" y="2124010"/>
            <a:ext cx="5400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1.Poke </a:t>
            </a:r>
            <a:r>
              <a:rPr lang="en-US" altLang="zh-CN" sz="2400" dirty="0"/>
              <a:t>tool</a:t>
            </a:r>
            <a:r>
              <a:rPr lang="zh-CN" altLang="en-US" sz="2400" dirty="0"/>
              <a:t>（ ）点戳工具： 用于改变输入端引脚的赋值。选中点戳工具后，用鼠标点击输入端引脚，它的输入值就</a:t>
            </a:r>
            <a:r>
              <a:rPr lang="zh-CN" altLang="en-US" sz="2400" dirty="0" smtClean="0"/>
              <a:t>会在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之间切换</a:t>
            </a:r>
            <a:r>
              <a:rPr lang="zh-CN" altLang="en-US" sz="2400" dirty="0"/>
              <a:t>。</a:t>
            </a:r>
            <a:endParaRPr lang="zh-CN" altLang="en-US" sz="2400" dirty="0"/>
          </a:p>
        </p:txBody>
      </p:sp>
      <p:sp>
        <p:nvSpPr>
          <p:cNvPr id="32" name="矩形 31"/>
          <p:cNvSpPr/>
          <p:nvPr/>
        </p:nvSpPr>
        <p:spPr>
          <a:xfrm>
            <a:off x="3707904" y="3654988"/>
            <a:ext cx="534412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2.Edit tool (  </a:t>
            </a:r>
            <a:r>
              <a:rPr lang="en-US" altLang="zh-CN" sz="2000" dirty="0"/>
              <a:t>)</a:t>
            </a:r>
            <a:r>
              <a:rPr lang="zh-CN" altLang="en-US" sz="2000" dirty="0"/>
              <a:t>编辑工具：选中编辑工具后，用鼠标选择</a:t>
            </a:r>
            <a:r>
              <a:rPr lang="zh-CN" altLang="en-US" sz="2000" dirty="0" smtClean="0"/>
              <a:t>电路图中</a:t>
            </a:r>
            <a:r>
              <a:rPr lang="zh-CN" altLang="en-US" sz="2000" dirty="0"/>
              <a:t>的部件，可以进行拖曳、</a:t>
            </a:r>
            <a:r>
              <a:rPr lang="zh-CN" altLang="en-US" sz="2000" dirty="0" smtClean="0"/>
              <a:t>删除、显示属性等</a:t>
            </a:r>
            <a:r>
              <a:rPr lang="zh-CN" altLang="en-US" sz="2000" dirty="0"/>
              <a:t>操作。当光标停在一个端口时，一个绿色的小圆圈将围绕端口，此时，只需</a:t>
            </a:r>
            <a:r>
              <a:rPr lang="zh-CN" altLang="en-US" sz="2000" dirty="0" smtClean="0"/>
              <a:t>按住鼠标</a:t>
            </a:r>
            <a:r>
              <a:rPr lang="zh-CN" altLang="en-US" sz="2000" dirty="0"/>
              <a:t>左键，就可以进行器件间的连线。</a:t>
            </a:r>
            <a:endParaRPr lang="zh-CN" altLang="en-US" sz="2000" dirty="0"/>
          </a:p>
        </p:txBody>
      </p:sp>
      <p:sp>
        <p:nvSpPr>
          <p:cNvPr id="33" name="矩形 32"/>
          <p:cNvSpPr/>
          <p:nvPr/>
        </p:nvSpPr>
        <p:spPr>
          <a:xfrm>
            <a:off x="3779912" y="5189642"/>
            <a:ext cx="53285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3.Text </a:t>
            </a:r>
            <a:r>
              <a:rPr lang="en-US" altLang="zh-CN" sz="2400" dirty="0"/>
              <a:t>tool</a:t>
            </a:r>
            <a:r>
              <a:rPr lang="zh-CN" altLang="en-US" sz="2400" dirty="0"/>
              <a:t>（ ）文本工具：在器件的输入输出端或器件边单击鼠标左键，用于输入引脚或器件标识符。</a:t>
            </a:r>
            <a:endParaRPr lang="zh-CN" altLang="en-US" sz="2400" dirty="0"/>
          </a:p>
        </p:txBody>
      </p:sp>
      <p:pic>
        <p:nvPicPr>
          <p:cNvPr id="41" name="图片 40" descr="http://www.cburch.com/logisim/docs/2.7/en/icons/poke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420" y="2270321"/>
            <a:ext cx="153035" cy="153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图片 41" descr="http://www.cburch.com/logisim/docs/2.7/en/icons/select.gi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037" y="3791957"/>
            <a:ext cx="153035" cy="153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图片 42" descr="http://www.cburch.com/logisim/docs/2.7/en/icons/text.gif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723" y="5340347"/>
            <a:ext cx="153035" cy="153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0101" y="185720"/>
            <a:ext cx="6308204" cy="742950"/>
          </a:xfrm>
        </p:spPr>
        <p:txBody>
          <a:bodyPr/>
          <a:lstStyle/>
          <a:p>
            <a:r>
              <a:rPr lang="en-US" altLang="zh-CN" dirty="0" err="1"/>
              <a:t>Logisim</a:t>
            </a:r>
            <a:r>
              <a:rPr lang="zh-CN" altLang="en-US" dirty="0"/>
              <a:t>介绍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25A813-967C-4B73-94EF-58AD97EC1EB8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logisim</a:t>
            </a:r>
            <a:r>
              <a:rPr lang="zh-CN" altLang="en-US" smtClean="0"/>
              <a:t>介绍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8F852-FEB5-4FC6-8012-DF6F33E7AD00}" type="slidenum">
              <a:rPr lang="en-US" altLang="zh-CN" smtClean="0"/>
            </a:fld>
            <a:endParaRPr lang="en-US" altLang="zh-CN"/>
          </a:p>
        </p:txBody>
      </p:sp>
      <p:pic>
        <p:nvPicPr>
          <p:cNvPr id="7" name="内容占位符 6"/>
          <p:cNvPicPr>
            <a:picLocks noGrp="1"/>
          </p:cNvPicPr>
          <p:nvPr>
            <p:ph idx="1"/>
          </p:nvPr>
        </p:nvPicPr>
        <p:blipFill rotWithShape="1">
          <a:blip r:embed="rId1"/>
          <a:srcRect r="31932"/>
          <a:stretch>
            <a:fillRect/>
          </a:stretch>
        </p:blipFill>
        <p:spPr>
          <a:xfrm>
            <a:off x="251518" y="1135848"/>
            <a:ext cx="3312370" cy="5094287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251520" y="1719421"/>
            <a:ext cx="6205066" cy="369332"/>
            <a:chOff x="1259632" y="1187361"/>
            <a:chExt cx="6205066" cy="369332"/>
          </a:xfrm>
        </p:grpSpPr>
        <p:grpSp>
          <p:nvGrpSpPr>
            <p:cNvPr id="15" name="组合 14"/>
            <p:cNvGrpSpPr/>
            <p:nvPr/>
          </p:nvGrpSpPr>
          <p:grpSpPr>
            <a:xfrm>
              <a:off x="3203848" y="1187361"/>
              <a:ext cx="4260850" cy="369332"/>
              <a:chOff x="3541915" y="1187361"/>
              <a:chExt cx="3935798" cy="369332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6241022" y="1187361"/>
                <a:ext cx="1236691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>
                    <a:cs typeface="Times New Roman" panose="02020603050405020304" pitchFamily="18" charset="0"/>
                  </a:rPr>
                  <a:t>快捷工具栏</a:t>
                </a:r>
                <a:endParaRPr lang="zh-CN" altLang="en-US" dirty="0"/>
              </a:p>
            </p:txBody>
          </p:sp>
          <p:cxnSp>
            <p:nvCxnSpPr>
              <p:cNvPr id="18" name="直接箭头连接符 17"/>
              <p:cNvCxnSpPr/>
              <p:nvPr/>
            </p:nvCxnSpPr>
            <p:spPr>
              <a:xfrm flipH="1" flipV="1">
                <a:off x="3541915" y="1372027"/>
                <a:ext cx="2699107" cy="1274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矩形 15"/>
            <p:cNvSpPr/>
            <p:nvPr/>
          </p:nvSpPr>
          <p:spPr>
            <a:xfrm>
              <a:off x="1259632" y="1196752"/>
              <a:ext cx="1944216" cy="35994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3888432" y="2023680"/>
            <a:ext cx="5220072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 smtClean="0"/>
              <a:t>1.Input Pin</a:t>
            </a:r>
            <a:r>
              <a:rPr lang="zh-CN" altLang="en-US" dirty="0" smtClean="0"/>
              <a:t>（ </a:t>
            </a:r>
            <a:r>
              <a:rPr lang="zh-CN" altLang="en-US" dirty="0"/>
              <a:t>）</a:t>
            </a:r>
            <a:r>
              <a:rPr lang="zh-CN" altLang="en-US" dirty="0" smtClean="0"/>
              <a:t>输入引脚：</a:t>
            </a:r>
            <a:r>
              <a:rPr lang="zh-CN" altLang="en-US" dirty="0"/>
              <a:t>选中输入引脚后，在画布任意位置单击鼠标左键后，放置一个</a:t>
            </a:r>
            <a:r>
              <a:rPr lang="zh-CN" altLang="en-US" dirty="0" smtClean="0"/>
              <a:t>输入</a:t>
            </a:r>
            <a:r>
              <a:rPr lang="zh-CN" altLang="en-US" dirty="0"/>
              <a:t>引脚</a:t>
            </a:r>
            <a:r>
              <a:rPr lang="zh-CN" altLang="en-US" dirty="0" smtClean="0"/>
              <a:t>。然后在属性窗口中，修改输入端属性。在鼠标移到输入</a:t>
            </a:r>
            <a:r>
              <a:rPr lang="zh-CN" altLang="en-US" dirty="0"/>
              <a:t>端时，一个绿色的小圆圈将围绕端口，此时，只需按住鼠标左键，就可以进行器件间的连</a:t>
            </a:r>
            <a:r>
              <a:rPr lang="zh-CN" altLang="en-US" dirty="0" smtClean="0"/>
              <a:t>线。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897391" y="3486978"/>
            <a:ext cx="5220072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 smtClean="0"/>
              <a:t>2.Output Pin</a:t>
            </a:r>
            <a:r>
              <a:rPr lang="zh-CN" altLang="en-US" dirty="0" smtClean="0"/>
              <a:t>（ </a:t>
            </a:r>
            <a:r>
              <a:rPr lang="zh-CN" altLang="en-US" dirty="0"/>
              <a:t>）</a:t>
            </a:r>
            <a:r>
              <a:rPr lang="zh-CN" altLang="en-US" dirty="0" smtClean="0"/>
              <a:t>输出</a:t>
            </a:r>
            <a:r>
              <a:rPr lang="zh-CN" altLang="en-US" dirty="0"/>
              <a:t>引脚</a:t>
            </a:r>
            <a:r>
              <a:rPr lang="zh-CN" altLang="en-US" dirty="0" smtClean="0"/>
              <a:t>：</a:t>
            </a:r>
            <a:r>
              <a:rPr lang="zh-CN" altLang="en-US" dirty="0"/>
              <a:t>选中</a:t>
            </a:r>
            <a:r>
              <a:rPr lang="zh-CN" altLang="en-US" dirty="0" smtClean="0"/>
              <a:t>输出</a:t>
            </a:r>
            <a:r>
              <a:rPr lang="zh-CN" altLang="en-US" dirty="0"/>
              <a:t>引脚</a:t>
            </a:r>
            <a:r>
              <a:rPr lang="zh-CN" altLang="en-US" dirty="0" smtClean="0"/>
              <a:t>后</a:t>
            </a:r>
            <a:r>
              <a:rPr lang="zh-CN" altLang="en-US" dirty="0"/>
              <a:t>，在画布任意位置单击鼠标左键后，放置一个</a:t>
            </a:r>
            <a:r>
              <a:rPr lang="zh-CN" altLang="en-US" dirty="0" smtClean="0"/>
              <a:t>输出</a:t>
            </a:r>
            <a:r>
              <a:rPr lang="zh-CN" altLang="en-US" dirty="0"/>
              <a:t>引脚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888432" y="4279373"/>
            <a:ext cx="522007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 smtClean="0"/>
              <a:t>3.NOT gate</a:t>
            </a:r>
            <a:r>
              <a:rPr lang="zh-CN" altLang="en-US" dirty="0" smtClean="0"/>
              <a:t>（ </a:t>
            </a:r>
            <a:r>
              <a:rPr lang="zh-CN" altLang="en-US" dirty="0"/>
              <a:t>）</a:t>
            </a:r>
            <a:r>
              <a:rPr lang="zh-CN" altLang="en-US" dirty="0" smtClean="0"/>
              <a:t>非门：选中非门后</a:t>
            </a:r>
            <a:r>
              <a:rPr lang="zh-CN" altLang="en-US" dirty="0"/>
              <a:t>，在画布任意位置单击鼠标左键后，放置非门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3923928" y="5086925"/>
            <a:ext cx="5220072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 smtClean="0"/>
              <a:t>4.AND gate</a:t>
            </a:r>
            <a:r>
              <a:rPr lang="zh-CN" altLang="en-US" dirty="0" smtClean="0"/>
              <a:t>（ </a:t>
            </a:r>
            <a:r>
              <a:rPr lang="zh-CN" altLang="en-US" dirty="0"/>
              <a:t>）</a:t>
            </a:r>
            <a:r>
              <a:rPr lang="zh-CN" altLang="en-US" dirty="0" smtClean="0"/>
              <a:t>与门：选中与门后</a:t>
            </a:r>
            <a:r>
              <a:rPr lang="zh-CN" altLang="en-US" dirty="0"/>
              <a:t>，在画布任意位置单击鼠标左键后，放置与门。修改输入端数目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923928" y="5807005"/>
            <a:ext cx="518457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 smtClean="0"/>
              <a:t>5.OR gate</a:t>
            </a:r>
            <a:r>
              <a:rPr lang="zh-CN" altLang="en-US" dirty="0" smtClean="0"/>
              <a:t>（ </a:t>
            </a:r>
            <a:r>
              <a:rPr lang="zh-CN" altLang="en-US" dirty="0"/>
              <a:t>）</a:t>
            </a:r>
            <a:r>
              <a:rPr lang="zh-CN" altLang="en-US" dirty="0" smtClean="0"/>
              <a:t>或门：选中或门后，</a:t>
            </a:r>
            <a:r>
              <a:rPr lang="zh-CN" altLang="en-US" dirty="0"/>
              <a:t>在画布任意位置单击鼠标左键后，放置或门。</a:t>
            </a:r>
            <a:endParaRPr lang="zh-CN" altLang="en-US" dirty="0"/>
          </a:p>
        </p:txBody>
      </p:sp>
      <p:pic>
        <p:nvPicPr>
          <p:cNvPr id="34" name="图片 33" descr="http://www.cburch.com/logisim/docs/2.7/en/icons/pinInput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143120"/>
            <a:ext cx="153035" cy="153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图片 34" descr="http://www.cburch.com/logisim/docs/2.7/en/icons/pinOutputReversed.gi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636005"/>
            <a:ext cx="153035" cy="153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图片 35" descr="http://www.cburch.com/logisim/docs/2.7/en/icons/notGate.gif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939" y="4379660"/>
            <a:ext cx="153035" cy="153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图片 36" descr="http://www.cburch.com/logisim/docs/2.7/en/icons/andGate.gif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409" y="5208558"/>
            <a:ext cx="153035" cy="153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图片 37" descr="http://www.cburch.com/logisim/docs/2.7/en/icons/orGate.gif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374" y="5941308"/>
            <a:ext cx="153035" cy="153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21" grpId="0" animBg="1"/>
      <p:bldP spid="24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0101" y="185720"/>
            <a:ext cx="6308204" cy="742950"/>
          </a:xfrm>
        </p:spPr>
        <p:txBody>
          <a:bodyPr/>
          <a:lstStyle/>
          <a:p>
            <a:r>
              <a:rPr lang="en-US" altLang="zh-CN" dirty="0" err="1"/>
              <a:t>Logisim</a:t>
            </a:r>
            <a:r>
              <a:rPr lang="zh-CN" altLang="en-US" dirty="0"/>
              <a:t>介绍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D92E8A-F013-4879-87D8-92547CA4DB2D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logisim</a:t>
            </a:r>
            <a:r>
              <a:rPr lang="zh-CN" altLang="en-US" smtClean="0"/>
              <a:t>介绍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8F852-FEB5-4FC6-8012-DF6F33E7AD00}" type="slidenum">
              <a:rPr lang="en-US" altLang="zh-CN" smtClean="0"/>
            </a:fld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3581752" y="2276872"/>
            <a:ext cx="558011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 </a:t>
            </a:r>
            <a:r>
              <a:rPr lang="zh-CN" altLang="en-US" sz="2000" dirty="0" smtClean="0"/>
              <a:t>      按钮</a:t>
            </a:r>
            <a:r>
              <a:rPr lang="zh-CN" altLang="en-US" sz="2000" dirty="0"/>
              <a:t>，在导航面板中显示项目</a:t>
            </a:r>
            <a:r>
              <a:rPr lang="zh-CN" altLang="en-US" sz="2000" b="1" dirty="0">
                <a:solidFill>
                  <a:srgbClr val="FF0000"/>
                </a:solidFill>
              </a:rPr>
              <a:t>子电路和元器件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库</a:t>
            </a:r>
            <a:r>
              <a:rPr lang="zh-CN" altLang="en-US" sz="2000" dirty="0" smtClean="0"/>
              <a:t>。</a:t>
            </a:r>
            <a:r>
              <a:rPr lang="zh-CN" altLang="zh-CN" sz="2000" dirty="0"/>
              <a:t>选中某个元器件后，可在画布任意位置单击鼠标左键后，放置该元器件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 err="1"/>
              <a:t>Logisim</a:t>
            </a:r>
            <a:r>
              <a:rPr lang="zh-CN" altLang="zh-CN" sz="2000" dirty="0"/>
              <a:t>已经集成的元器件库有：</a:t>
            </a:r>
            <a:endParaRPr lang="zh-CN" altLang="zh-CN" sz="2000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sz="2000" dirty="0"/>
              <a:t>Wiring</a:t>
            </a:r>
            <a:r>
              <a:rPr lang="zh-CN" altLang="zh-CN" sz="2000" dirty="0"/>
              <a:t>连接线：用线相互连接的组件。</a:t>
            </a:r>
            <a:endParaRPr lang="zh-CN" altLang="zh-CN" sz="2000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sz="2000" dirty="0"/>
              <a:t>Gates</a:t>
            </a:r>
            <a:r>
              <a:rPr lang="zh-CN" altLang="zh-CN" sz="2000" dirty="0"/>
              <a:t>门电路：执行简单的逻辑功能组件。</a:t>
            </a:r>
            <a:endParaRPr lang="zh-CN" altLang="zh-CN" sz="2000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sz="2000" dirty="0" err="1"/>
              <a:t>Plexers</a:t>
            </a:r>
            <a:r>
              <a:rPr lang="zh-CN" altLang="zh-CN" sz="2000" dirty="0"/>
              <a:t>器件：更复杂的组合器件，如多路复用器和解码器。</a:t>
            </a:r>
            <a:endParaRPr lang="zh-CN" altLang="zh-CN" sz="2000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sz="2000" dirty="0"/>
              <a:t>Arithmetic</a:t>
            </a:r>
            <a:r>
              <a:rPr lang="zh-CN" altLang="zh-CN" sz="2000" dirty="0"/>
              <a:t>算术：执行运算部件。</a:t>
            </a:r>
            <a:endParaRPr lang="zh-CN" altLang="zh-CN" sz="2000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sz="2000" dirty="0"/>
              <a:t>Memory</a:t>
            </a:r>
            <a:r>
              <a:rPr lang="zh-CN" altLang="zh-CN" sz="2000" dirty="0"/>
              <a:t>存储器：能存储数据的器件，如触发器，寄存器和</a:t>
            </a:r>
            <a:r>
              <a:rPr lang="en-US" altLang="zh-CN" sz="2000" dirty="0"/>
              <a:t>RAM</a:t>
            </a:r>
            <a:r>
              <a:rPr lang="zh-CN" altLang="zh-CN" sz="2000" dirty="0"/>
              <a:t>等。</a:t>
            </a:r>
            <a:endParaRPr lang="zh-CN" altLang="zh-CN" sz="2000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sz="2000" dirty="0"/>
              <a:t>I/O</a:t>
            </a:r>
            <a:r>
              <a:rPr lang="zh-CN" altLang="zh-CN" sz="2000" dirty="0"/>
              <a:t>输入输出：用于和用户交互的组件。</a:t>
            </a:r>
            <a:endParaRPr lang="zh-CN" altLang="zh-CN" sz="2000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sz="2000" dirty="0"/>
              <a:t>Base</a:t>
            </a:r>
            <a:r>
              <a:rPr lang="zh-CN" altLang="zh-CN" sz="2000" dirty="0"/>
              <a:t>基础工具库：使用</a:t>
            </a:r>
            <a:r>
              <a:rPr lang="en-US" altLang="zh-CN" sz="2000" dirty="0" err="1"/>
              <a:t>Logisim</a:t>
            </a:r>
            <a:r>
              <a:rPr lang="zh-CN" altLang="zh-CN" sz="2000" dirty="0"/>
              <a:t>时不可或缺的工具。</a:t>
            </a:r>
            <a:endParaRPr lang="zh-CN" altLang="zh-CN" sz="2000" dirty="0"/>
          </a:p>
          <a:p>
            <a:endParaRPr lang="zh-CN" altLang="en-US" sz="2000" dirty="0"/>
          </a:p>
        </p:txBody>
      </p:sp>
      <p:pic>
        <p:nvPicPr>
          <p:cNvPr id="27" name="图片 26" descr="http://www.cburch.com/logisim/docs/2.7/en/img-guide/subcirc-hierarchy.png"/>
          <p:cNvPicPr/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" t="27259" r="92865" b="66129"/>
          <a:stretch>
            <a:fillRect/>
          </a:stretch>
        </p:blipFill>
        <p:spPr bwMode="auto">
          <a:xfrm>
            <a:off x="3823712" y="2324003"/>
            <a:ext cx="246050" cy="393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内容占位符 6"/>
          <p:cNvPicPr>
            <a:picLocks noGrp="1"/>
          </p:cNvPicPr>
          <p:nvPr>
            <p:ph idx="1"/>
          </p:nvPr>
        </p:nvPicPr>
        <p:blipFill rotWithShape="1">
          <a:blip r:embed="rId2"/>
          <a:srcRect r="31932"/>
          <a:stretch>
            <a:fillRect/>
          </a:stretch>
        </p:blipFill>
        <p:spPr>
          <a:xfrm>
            <a:off x="251518" y="1135848"/>
            <a:ext cx="3312370" cy="5094287"/>
          </a:xfrm>
          <a:prstGeom prst="rect">
            <a:avLst/>
          </a:prstGeom>
        </p:spPr>
      </p:pic>
      <p:grpSp>
        <p:nvGrpSpPr>
          <p:cNvPr id="32" name="组合 31"/>
          <p:cNvGrpSpPr/>
          <p:nvPr/>
        </p:nvGrpSpPr>
        <p:grpSpPr>
          <a:xfrm>
            <a:off x="251518" y="1988840"/>
            <a:ext cx="5974234" cy="3096344"/>
            <a:chOff x="1259632" y="1187361"/>
            <a:chExt cx="5974234" cy="3096344"/>
          </a:xfrm>
        </p:grpSpPr>
        <p:grpSp>
          <p:nvGrpSpPr>
            <p:cNvPr id="33" name="组合 32"/>
            <p:cNvGrpSpPr/>
            <p:nvPr/>
          </p:nvGrpSpPr>
          <p:grpSpPr>
            <a:xfrm>
              <a:off x="4211963" y="1187361"/>
              <a:ext cx="3021903" cy="369332"/>
              <a:chOff x="4473122" y="1187361"/>
              <a:chExt cx="2791369" cy="369332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6241022" y="1187361"/>
                <a:ext cx="1023469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>
                    <a:cs typeface="Times New Roman" panose="02020603050405020304" pitchFamily="18" charset="0"/>
                  </a:rPr>
                  <a:t>导航面板</a:t>
                </a:r>
                <a:endParaRPr lang="zh-CN" altLang="en-US" dirty="0"/>
              </a:p>
            </p:txBody>
          </p:sp>
          <p:cxnSp>
            <p:nvCxnSpPr>
              <p:cNvPr id="41" name="直接箭头连接符 40"/>
              <p:cNvCxnSpPr/>
              <p:nvPr/>
            </p:nvCxnSpPr>
            <p:spPr>
              <a:xfrm flipH="1" flipV="1">
                <a:off x="4473122" y="1359282"/>
                <a:ext cx="1767901" cy="1274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矩形 38"/>
            <p:cNvSpPr/>
            <p:nvPr/>
          </p:nvSpPr>
          <p:spPr>
            <a:xfrm>
              <a:off x="1259632" y="1196752"/>
              <a:ext cx="2952330" cy="308695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0101" y="185720"/>
            <a:ext cx="6308204" cy="742950"/>
          </a:xfrm>
        </p:spPr>
        <p:txBody>
          <a:bodyPr/>
          <a:lstStyle/>
          <a:p>
            <a:r>
              <a:rPr lang="en-US" altLang="zh-CN" dirty="0" err="1"/>
              <a:t>Logisim</a:t>
            </a:r>
            <a:r>
              <a:rPr lang="zh-CN" altLang="en-US" dirty="0"/>
              <a:t>介绍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01AE91-6EAB-4067-B029-1ED1184E50F7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logisim</a:t>
            </a:r>
            <a:r>
              <a:rPr lang="zh-CN" altLang="en-US" smtClean="0"/>
              <a:t>介绍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8F852-FEB5-4FC6-8012-DF6F33E7AD00}" type="slidenum">
              <a:rPr lang="en-US" altLang="zh-CN" smtClean="0"/>
            </a:fld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3612332" y="2667684"/>
            <a:ext cx="549617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       按钮</a:t>
            </a:r>
            <a:r>
              <a:rPr lang="zh-CN" altLang="en-US" sz="2000" dirty="0"/>
              <a:t>，</a:t>
            </a:r>
            <a:r>
              <a:rPr lang="en-US" altLang="zh-CN" sz="2000" dirty="0"/>
              <a:t>view the simulation hierarchy</a:t>
            </a:r>
            <a:r>
              <a:rPr lang="zh-CN" altLang="en-US" sz="2000" dirty="0"/>
              <a:t>显示仿真层次：当电路设计结束后，需要模拟输入数据，测试电路的输出结果，检测可能存在的故障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Logisim</a:t>
            </a:r>
            <a:r>
              <a:rPr lang="zh-CN" altLang="en-US" sz="2000" dirty="0"/>
              <a:t>中有三种方法进入电路模拟状态</a:t>
            </a:r>
            <a:r>
              <a:rPr lang="zh-CN" altLang="en-US" sz="2000" dirty="0" smtClean="0"/>
              <a:t>，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1</a:t>
            </a:r>
            <a:r>
              <a:rPr lang="zh-CN" altLang="en-US" sz="2000" dirty="0"/>
              <a:t>、是点击</a:t>
            </a:r>
            <a:r>
              <a:rPr lang="zh-CN" altLang="en-US" sz="2000" dirty="0" smtClean="0"/>
              <a:t>“    ”</a:t>
            </a:r>
            <a:r>
              <a:rPr lang="zh-CN" altLang="en-US" sz="2000" dirty="0"/>
              <a:t>按钮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2</a:t>
            </a:r>
            <a:r>
              <a:rPr lang="zh-CN" altLang="en-US" sz="2000" dirty="0"/>
              <a:t>、是通过“</a:t>
            </a:r>
            <a:r>
              <a:rPr lang="en-US" altLang="zh-CN" sz="2000" dirty="0"/>
              <a:t>Project”</a:t>
            </a:r>
            <a:r>
              <a:rPr lang="zh-CN" altLang="en-US" sz="2000" dirty="0"/>
              <a:t>菜单选择的“</a:t>
            </a:r>
            <a:r>
              <a:rPr lang="en-US" altLang="zh-CN" sz="2000" dirty="0"/>
              <a:t>View Simulation Tree”</a:t>
            </a:r>
            <a:r>
              <a:rPr lang="zh-CN" altLang="en-US" sz="2000" dirty="0"/>
              <a:t>菜单栏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3</a:t>
            </a:r>
            <a:r>
              <a:rPr lang="zh-CN" altLang="en-US" sz="2000" dirty="0"/>
              <a:t>、使用点戳工具后，在点击选中的元器件。在电路模拟状态中，通过点击输入引脚的图形来改变输入数值，从而改变器件的输出，来检查数字电路的正确性。</a:t>
            </a:r>
            <a:endParaRPr lang="zh-CN" altLang="en-US" sz="2000" dirty="0"/>
          </a:p>
        </p:txBody>
      </p:sp>
      <p:pic>
        <p:nvPicPr>
          <p:cNvPr id="19" name="图片 18" descr="http://www.cburch.com/logisim/docs/2.7/en/icons/projsim.gif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667684"/>
            <a:ext cx="276617" cy="344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图片 19" descr="http://www.cburch.com/logisim/docs/2.7/en/icons/projsim.gif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527" y="4216413"/>
            <a:ext cx="276617" cy="344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图片 21" descr="http://www.cburch.com/logisim/docs/2.7/en/img-guide/subcirc-hierarchy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77"/>
          <a:stretch>
            <a:fillRect/>
          </a:stretch>
        </p:blipFill>
        <p:spPr bwMode="auto">
          <a:xfrm>
            <a:off x="169676" y="1159523"/>
            <a:ext cx="3291096" cy="502865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组合 22"/>
          <p:cNvGrpSpPr/>
          <p:nvPr/>
        </p:nvGrpSpPr>
        <p:grpSpPr>
          <a:xfrm>
            <a:off x="251520" y="2059971"/>
            <a:ext cx="5059161" cy="2607994"/>
            <a:chOff x="1259632" y="1069596"/>
            <a:chExt cx="5059161" cy="2607994"/>
          </a:xfrm>
        </p:grpSpPr>
        <p:grpSp>
          <p:nvGrpSpPr>
            <p:cNvPr id="24" name="组合 23"/>
            <p:cNvGrpSpPr/>
            <p:nvPr/>
          </p:nvGrpSpPr>
          <p:grpSpPr>
            <a:xfrm>
              <a:off x="3109542" y="1069596"/>
              <a:ext cx="3209251" cy="589044"/>
              <a:chOff x="3454802" y="1069596"/>
              <a:chExt cx="2964425" cy="589044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4933944" y="1069596"/>
                <a:ext cx="1485283" cy="4616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 smtClean="0">
                    <a:cs typeface="Times New Roman" panose="02020603050405020304" pitchFamily="18" charset="0"/>
                  </a:rPr>
                  <a:t>导航面板</a:t>
                </a:r>
                <a:endParaRPr lang="zh-CN" altLang="en-US" sz="2400" dirty="0"/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 flipH="1">
                <a:off x="3454802" y="1301326"/>
                <a:ext cx="1479142" cy="35731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矩形 24"/>
            <p:cNvSpPr/>
            <p:nvPr/>
          </p:nvSpPr>
          <p:spPr>
            <a:xfrm>
              <a:off x="1259632" y="1543949"/>
              <a:ext cx="1872208" cy="213364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0101" y="185720"/>
            <a:ext cx="6308204" cy="742950"/>
          </a:xfrm>
        </p:spPr>
        <p:txBody>
          <a:bodyPr/>
          <a:lstStyle/>
          <a:p>
            <a:r>
              <a:rPr lang="en-US" altLang="zh-CN" dirty="0" err="1"/>
              <a:t>Logisim</a:t>
            </a:r>
            <a:r>
              <a:rPr lang="zh-CN" altLang="en-US" dirty="0"/>
              <a:t>介绍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216B60-EEBE-45E7-9E67-32DF7C61631E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logisim</a:t>
            </a:r>
            <a:r>
              <a:rPr lang="zh-CN" altLang="en-US" smtClean="0"/>
              <a:t>介绍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8F852-FEB5-4FC6-8012-DF6F33E7AD00}" type="slidenum">
              <a:rPr lang="en-US" altLang="zh-CN" smtClean="0"/>
            </a:fld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3612332" y="2788827"/>
            <a:ext cx="549617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      </a:t>
            </a:r>
            <a:r>
              <a:rPr lang="zh-CN" altLang="zh-CN" sz="2400" dirty="0" smtClean="0"/>
              <a:t>显示</a:t>
            </a:r>
            <a:r>
              <a:rPr lang="zh-CN" altLang="zh-CN" sz="2400" dirty="0"/>
              <a:t>电路内部结构，可对电路结构进行编辑修改。 </a:t>
            </a:r>
            <a:endParaRPr lang="en-US" altLang="zh-CN" sz="2400" dirty="0" smtClean="0"/>
          </a:p>
          <a:p>
            <a:r>
              <a:rPr lang="zh-CN" altLang="en-US" sz="2400" dirty="0" smtClean="0"/>
              <a:t>      显示</a:t>
            </a:r>
            <a:r>
              <a:rPr lang="zh-CN" altLang="en-US" sz="2400" dirty="0"/>
              <a:t>电路的外观，可对电路外观进行修改，相当于一个传统的绘图程序，通常用一个矩形方框表示电路的外观，输入端口用方形表示，输出端口用圆形表示。当选中（ </a:t>
            </a:r>
            <a:r>
              <a:rPr lang="zh-CN" altLang="en-US" sz="2400" dirty="0" smtClean="0"/>
              <a:t> ）</a:t>
            </a:r>
            <a:r>
              <a:rPr lang="zh-CN" altLang="en-US" sz="2400" dirty="0"/>
              <a:t>按钮后，工具栏的图标也随之改变。</a:t>
            </a:r>
            <a:endParaRPr lang="zh-CN" altLang="en-US" sz="2400" dirty="0"/>
          </a:p>
        </p:txBody>
      </p:sp>
      <p:pic>
        <p:nvPicPr>
          <p:cNvPr id="22" name="图片 21" descr="http://www.cburch.com/logisim/docs/2.7/en/img-guide/subcirc-hierarchy.png"/>
          <p:cNvPicPr/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77"/>
          <a:stretch>
            <a:fillRect/>
          </a:stretch>
        </p:blipFill>
        <p:spPr bwMode="auto">
          <a:xfrm>
            <a:off x="169676" y="1280666"/>
            <a:ext cx="3291096" cy="502865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组合 22"/>
          <p:cNvGrpSpPr/>
          <p:nvPr/>
        </p:nvGrpSpPr>
        <p:grpSpPr>
          <a:xfrm>
            <a:off x="251520" y="2181114"/>
            <a:ext cx="5059161" cy="2607994"/>
            <a:chOff x="1259632" y="1069596"/>
            <a:chExt cx="5059161" cy="2607994"/>
          </a:xfrm>
        </p:grpSpPr>
        <p:grpSp>
          <p:nvGrpSpPr>
            <p:cNvPr id="24" name="组合 23"/>
            <p:cNvGrpSpPr/>
            <p:nvPr/>
          </p:nvGrpSpPr>
          <p:grpSpPr>
            <a:xfrm>
              <a:off x="3109542" y="1069596"/>
              <a:ext cx="3209251" cy="589044"/>
              <a:chOff x="3454802" y="1069596"/>
              <a:chExt cx="2964425" cy="589044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4933944" y="1069596"/>
                <a:ext cx="1485283" cy="4616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 smtClean="0">
                    <a:cs typeface="Times New Roman" panose="02020603050405020304" pitchFamily="18" charset="0"/>
                  </a:rPr>
                  <a:t>导航面板</a:t>
                </a:r>
                <a:endParaRPr lang="zh-CN" altLang="en-US" sz="2400" dirty="0"/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 flipH="1">
                <a:off x="3454802" y="1301326"/>
                <a:ext cx="1479142" cy="35731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矩形 24"/>
            <p:cNvSpPr/>
            <p:nvPr/>
          </p:nvSpPr>
          <p:spPr>
            <a:xfrm>
              <a:off x="1259632" y="1543949"/>
              <a:ext cx="1872208" cy="213364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2" name="图片 31" descr="http://www.cburch.com/logisim/docs/2.7/en/icons/projapp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795" y="3630334"/>
            <a:ext cx="405063" cy="329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图片 32" descr="http://www.cburch.com/logisim/docs/2.7/en/icons/projapp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5077140"/>
            <a:ext cx="405063" cy="329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908" y="2819055"/>
            <a:ext cx="361950" cy="390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Logisim</a:t>
            </a:r>
            <a:r>
              <a:rPr lang="zh-CN" altLang="en-US" dirty="0"/>
              <a:t>介绍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99750"/>
            <a:ext cx="8402947" cy="5094287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46ABEA-3151-4247-9148-4327C45E8974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logisim</a:t>
            </a:r>
            <a:r>
              <a:rPr lang="zh-CN" altLang="en-US" smtClean="0"/>
              <a:t>介绍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8F852-FEB5-4FC6-8012-DF6F33E7AD00}" type="slidenum">
              <a:rPr lang="en-US" altLang="zh-CN" smtClean="0"/>
            </a:fld>
            <a:endParaRPr lang="en-US" altLang="zh-CN"/>
          </a:p>
        </p:txBody>
      </p:sp>
      <p:grpSp>
        <p:nvGrpSpPr>
          <p:cNvPr id="8" name="组合 7"/>
          <p:cNvGrpSpPr/>
          <p:nvPr/>
        </p:nvGrpSpPr>
        <p:grpSpPr>
          <a:xfrm>
            <a:off x="45568" y="4149080"/>
            <a:ext cx="5566678" cy="2307696"/>
            <a:chOff x="1259631" y="1976009"/>
            <a:chExt cx="5566678" cy="2307696"/>
          </a:xfrm>
        </p:grpSpPr>
        <p:grpSp>
          <p:nvGrpSpPr>
            <p:cNvPr id="9" name="组合 8"/>
            <p:cNvGrpSpPr/>
            <p:nvPr/>
          </p:nvGrpSpPr>
          <p:grpSpPr>
            <a:xfrm>
              <a:off x="4705941" y="2380153"/>
              <a:ext cx="2120368" cy="369332"/>
              <a:chOff x="4929418" y="2380153"/>
              <a:chExt cx="1958611" cy="369332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5864559" y="2380153"/>
                <a:ext cx="1023470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r>
                  <a:rPr lang="zh-CN" altLang="en-US" dirty="0" smtClean="0">
                    <a:cs typeface="Times New Roman" panose="02020603050405020304" pitchFamily="18" charset="0"/>
                  </a:rPr>
                  <a:t>属性窗口</a:t>
                </a:r>
                <a:endParaRPr lang="zh-CN" altLang="en-US" dirty="0"/>
              </a:p>
            </p:txBody>
          </p:sp>
          <p:cxnSp>
            <p:nvCxnSpPr>
              <p:cNvPr id="12" name="直接箭头连接符 11"/>
              <p:cNvCxnSpPr/>
              <p:nvPr/>
            </p:nvCxnSpPr>
            <p:spPr>
              <a:xfrm flipH="1" flipV="1">
                <a:off x="4929418" y="2552073"/>
                <a:ext cx="933137" cy="1274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1259631" y="1976009"/>
              <a:ext cx="3446311" cy="230769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3795735" y="4935541"/>
            <a:ext cx="5126347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400" dirty="0"/>
              <a:t>配置元器件如何表现或将出现的属性</a:t>
            </a:r>
            <a:r>
              <a:rPr lang="zh-CN" altLang="en-US" sz="2400" dirty="0" smtClean="0"/>
              <a:t>。使用</a:t>
            </a:r>
            <a:r>
              <a:rPr lang="zh-CN" altLang="en-US" sz="2400" dirty="0"/>
              <a:t>编辑工具单击元器件（ ）。要修改属性值，双击该值。修改属性将取决于哪些属性要更改的接口。</a:t>
            </a:r>
            <a:endParaRPr lang="zh-CN" altLang="en-US" sz="2400" dirty="0"/>
          </a:p>
        </p:txBody>
      </p:sp>
      <p:pic>
        <p:nvPicPr>
          <p:cNvPr id="15" name="图片 14" descr="http://www.cburch.com/logisim/docs/2.7/en/icons/select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790" y="5456875"/>
            <a:ext cx="316205" cy="276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Logisim</a:t>
            </a:r>
            <a:r>
              <a:rPr lang="zh-CN" altLang="en-US" dirty="0"/>
              <a:t>介绍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3528" y="1140153"/>
            <a:ext cx="8280920" cy="5244977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32A610-5290-467C-A7E9-3BA24914491B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logisim</a:t>
            </a:r>
            <a:r>
              <a:rPr lang="zh-CN" altLang="en-US" smtClean="0"/>
              <a:t>介绍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8F852-FEB5-4FC6-8012-DF6F33E7AD00}" type="slidenum">
              <a:rPr lang="en-US" altLang="zh-CN" smtClean="0"/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459236"/>
            <a:ext cx="6780468" cy="39780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ld">
  <a:themeElements>
    <a:clrScheme name="whj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whj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whj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j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2970</Words>
  <Application>WPS 演示</Application>
  <PresentationFormat>全屏显示(4:3)</PresentationFormat>
  <Paragraphs>351</Paragraphs>
  <Slides>28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Arial</vt:lpstr>
      <vt:lpstr>宋体</vt:lpstr>
      <vt:lpstr>Wingdings</vt:lpstr>
      <vt:lpstr>Times New Roman</vt:lpstr>
      <vt:lpstr>微软雅黑</vt:lpstr>
      <vt:lpstr>Arial Unicode MS</vt:lpstr>
      <vt:lpstr>Arial Black</vt:lpstr>
      <vt:lpstr>Arial Black</vt:lpstr>
      <vt:lpstr>Calibri</vt:lpstr>
      <vt:lpstr>dld</vt:lpstr>
      <vt:lpstr>Logisim简介</vt:lpstr>
      <vt:lpstr>Logisim介绍</vt:lpstr>
      <vt:lpstr>Logisim介绍</vt:lpstr>
      <vt:lpstr>Logisim介绍</vt:lpstr>
      <vt:lpstr>Logisim介绍</vt:lpstr>
      <vt:lpstr>Logisim介绍</vt:lpstr>
      <vt:lpstr>Logisim介绍</vt:lpstr>
      <vt:lpstr>Logisim介绍</vt:lpstr>
      <vt:lpstr>Logisim介绍</vt:lpstr>
      <vt:lpstr>Logisim 库文件</vt:lpstr>
      <vt:lpstr>Logisim 库文件</vt:lpstr>
      <vt:lpstr>Logisim 库文件</vt:lpstr>
      <vt:lpstr>Logisim 库文件</vt:lpstr>
      <vt:lpstr>Logisim示例</vt:lpstr>
      <vt:lpstr>Logisim示例</vt:lpstr>
      <vt:lpstr>Logisim示例</vt:lpstr>
      <vt:lpstr>第1步—打开软件</vt:lpstr>
      <vt:lpstr>第2步添加元器件</vt:lpstr>
      <vt:lpstr>第3步添加连接线</vt:lpstr>
      <vt:lpstr>第4步添加文字</vt:lpstr>
      <vt:lpstr>第5步测试电路</vt:lpstr>
      <vt:lpstr>建立子电路</vt:lpstr>
      <vt:lpstr>建立子电路</vt:lpstr>
      <vt:lpstr>设置多位宽</vt:lpstr>
      <vt:lpstr>分解器Splitter</vt:lpstr>
      <vt:lpstr>分解器Splitter</vt:lpstr>
      <vt:lpstr>线的不同含义</vt:lpstr>
      <vt:lpstr>线的不同含义</vt:lpstr>
    </vt:vector>
  </TitlesOfParts>
  <Company>Nanjing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多媒体技术基础</dc:title>
  <dc:creator>Wu Haijun</dc:creator>
  <cp:lastModifiedBy>CZM</cp:lastModifiedBy>
  <cp:revision>522</cp:revision>
  <cp:lastPrinted>2013-02-25T11:41:00Z</cp:lastPrinted>
  <dcterms:created xsi:type="dcterms:W3CDTF">2006-07-10T13:07:00Z</dcterms:created>
  <dcterms:modified xsi:type="dcterms:W3CDTF">2020-04-15T06:00:32Z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