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1" r:id="rId20"/>
    <p:sldId id="272" r:id="rId21"/>
    <p:sldId id="273"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301" r:id="rId48"/>
    <p:sldId id="302" r:id="rId49"/>
    <p:sldId id="303" r:id="rId50"/>
    <p:sldId id="304" r:id="rId51"/>
    <p:sldId id="299" r:id="rId52"/>
    <p:sldId id="305" r:id="rId53"/>
    <p:sldId id="306" r:id="rId54"/>
    <p:sldId id="307" r:id="rId55"/>
    <p:sldId id="308" r:id="rId56"/>
    <p:sldId id="309" r:id="rId57"/>
    <p:sldId id="310" r:id="rId58"/>
    <p:sldId id="311" r:id="rId59"/>
    <p:sldId id="312" r:id="rId60"/>
    <p:sldId id="313" r:id="rId61"/>
    <p:sldId id="314" r:id="rId62"/>
    <p:sldId id="315" r:id="rId63"/>
    <p:sldId id="317" r:id="rId64"/>
    <p:sldId id="316"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59747-44B6-4C10-BA86-5831A86E180B}" v="1" dt="2023-04-04T18:36:55.661"/>
    <p1510:client id="{98E9D140-8FB0-4AC6-8D1C-239D086487E1}" v="2" dt="2023-04-04T15:57:25.323"/>
    <p1510:client id="{A47FD704-9A44-4392-93E6-6750F5330FD6}" v="2" dt="2023-04-14T11:23:01.024"/>
    <p1510:client id="{A7BD044E-4F3F-45D1-905B-25D0B594810D}" v="1" dt="2023-04-21T06:37:09.713"/>
    <p1510:client id="{AF6A3568-311F-42C3-8444-2E43A9DD12AA}" v="1" dt="2023-04-13T17:57:5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82" d="100"/>
          <a:sy n="82" d="100"/>
        </p:scale>
        <p:origin x="186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AI10078" userId="S::nakka.rugved2020@vitbhopal.ac.in::0a7393e4-44df-4db4-a4a6-465f75a95eac" providerId="AD" clId="Web-{98E9D140-8FB0-4AC6-8D1C-239D086487E1}"/>
    <pc:docChg chg="addSld delSld">
      <pc:chgData name="20BAI10078" userId="S::nakka.rugved2020@vitbhopal.ac.in::0a7393e4-44df-4db4-a4a6-465f75a95eac" providerId="AD" clId="Web-{98E9D140-8FB0-4AC6-8D1C-239D086487E1}" dt="2023-04-04T15:57:25.260" v="1"/>
      <pc:docMkLst>
        <pc:docMk/>
      </pc:docMkLst>
      <pc:sldChg chg="add del">
        <pc:chgData name="20BAI10078" userId="S::nakka.rugved2020@vitbhopal.ac.in::0a7393e4-44df-4db4-a4a6-465f75a95eac" providerId="AD" clId="Web-{98E9D140-8FB0-4AC6-8D1C-239D086487E1}" dt="2023-04-04T15:57:25.260" v="1"/>
        <pc:sldMkLst>
          <pc:docMk/>
          <pc:sldMk cId="0" sldId="265"/>
        </pc:sldMkLst>
      </pc:sldChg>
    </pc:docChg>
  </pc:docChgLst>
  <pc:docChgLst>
    <pc:chgData name="20MIM10103" userId="S::rakshit.dinesh2020@vitbhopal.ac.in::9b58a3c7-a172-4956-826f-771be84d4629" providerId="AD" clId="Web-{AF6A3568-311F-42C3-8444-2E43A9DD12AA}"/>
    <pc:docChg chg="delSld">
      <pc:chgData name="20MIM10103" userId="S::rakshit.dinesh2020@vitbhopal.ac.in::9b58a3c7-a172-4956-826f-771be84d4629" providerId="AD" clId="Web-{AF6A3568-311F-42C3-8444-2E43A9DD12AA}" dt="2023-04-13T17:57:55.112" v="0"/>
      <pc:docMkLst>
        <pc:docMk/>
      </pc:docMkLst>
      <pc:sldChg chg="del">
        <pc:chgData name="20MIM10103" userId="S::rakshit.dinesh2020@vitbhopal.ac.in::9b58a3c7-a172-4956-826f-771be84d4629" providerId="AD" clId="Web-{AF6A3568-311F-42C3-8444-2E43A9DD12AA}" dt="2023-04-13T17:57:55.112" v="0"/>
        <pc:sldMkLst>
          <pc:docMk/>
          <pc:sldMk cId="1991957231" sldId="327"/>
        </pc:sldMkLst>
      </pc:sldChg>
    </pc:docChg>
  </pc:docChgLst>
  <pc:docChgLst>
    <pc:chgData name="20MIM10103" userId="S::rakshit.dinesh2020@vitbhopal.ac.in::9b58a3c7-a172-4956-826f-771be84d4629" providerId="AD" clId="Web-{A47FD704-9A44-4392-93E6-6750F5330FD6}"/>
    <pc:docChg chg="addSld delSld">
      <pc:chgData name="20MIM10103" userId="S::rakshit.dinesh2020@vitbhopal.ac.in::9b58a3c7-a172-4956-826f-771be84d4629" providerId="AD" clId="Web-{A47FD704-9A44-4392-93E6-6750F5330FD6}" dt="2023-04-14T11:23:01.024" v="1"/>
      <pc:docMkLst>
        <pc:docMk/>
      </pc:docMkLst>
      <pc:sldChg chg="new del">
        <pc:chgData name="20MIM10103" userId="S::rakshit.dinesh2020@vitbhopal.ac.in::9b58a3c7-a172-4956-826f-771be84d4629" providerId="AD" clId="Web-{A47FD704-9A44-4392-93E6-6750F5330FD6}" dt="2023-04-14T11:23:01.024" v="1"/>
        <pc:sldMkLst>
          <pc:docMk/>
          <pc:sldMk cId="3620048474" sldId="327"/>
        </pc:sldMkLst>
      </pc:sldChg>
    </pc:docChg>
  </pc:docChgLst>
  <pc:docChgLst>
    <pc:chgData name="20BAI10078" userId="S::nakka.rugved2020@vitbhopal.ac.in::0a7393e4-44df-4db4-a4a6-465f75a95eac" providerId="AD" clId="Web-{A7BD044E-4F3F-45D1-905B-25D0B594810D}"/>
    <pc:docChg chg="modSld">
      <pc:chgData name="20BAI10078" userId="S::nakka.rugved2020@vitbhopal.ac.in::0a7393e4-44df-4db4-a4a6-465f75a95eac" providerId="AD" clId="Web-{A7BD044E-4F3F-45D1-905B-25D0B594810D}" dt="2023-04-21T06:37:09.713" v="0" actId="1076"/>
      <pc:docMkLst>
        <pc:docMk/>
      </pc:docMkLst>
      <pc:sldChg chg="modSp">
        <pc:chgData name="20BAI10078" userId="S::nakka.rugved2020@vitbhopal.ac.in::0a7393e4-44df-4db4-a4a6-465f75a95eac" providerId="AD" clId="Web-{A7BD044E-4F3F-45D1-905B-25D0B594810D}" dt="2023-04-21T06:37:09.713" v="0" actId="1076"/>
        <pc:sldMkLst>
          <pc:docMk/>
          <pc:sldMk cId="0" sldId="259"/>
        </pc:sldMkLst>
        <pc:spChg chg="mod">
          <ac:chgData name="20BAI10078" userId="S::nakka.rugved2020@vitbhopal.ac.in::0a7393e4-44df-4db4-a4a6-465f75a95eac" providerId="AD" clId="Web-{A7BD044E-4F3F-45D1-905B-25D0B594810D}" dt="2023-04-21T06:37:09.713" v="0" actId="1076"/>
          <ac:spMkLst>
            <pc:docMk/>
            <pc:sldMk cId="0" sldId="259"/>
            <ac:spMk id="3" creationId="{00000000-0000-0000-0000-000000000000}"/>
          </ac:spMkLst>
        </pc:spChg>
      </pc:sldChg>
    </pc:docChg>
  </pc:docChgLst>
  <pc:docChgLst>
    <pc:chgData name="20MIM10103" userId="S::rakshit.dinesh2020@vitbhopal.ac.in::9b58a3c7-a172-4956-826f-771be84d4629" providerId="AD" clId="Web-{70E59747-44B6-4C10-BA86-5831A86E180B}"/>
    <pc:docChg chg="addSld">
      <pc:chgData name="20MIM10103" userId="S::rakshit.dinesh2020@vitbhopal.ac.in::9b58a3c7-a172-4956-826f-771be84d4629" providerId="AD" clId="Web-{70E59747-44B6-4C10-BA86-5831A86E180B}" dt="2023-04-04T18:36:55.661" v="0"/>
      <pc:docMkLst>
        <pc:docMk/>
      </pc:docMkLst>
      <pc:sldChg chg="new">
        <pc:chgData name="20MIM10103" userId="S::rakshit.dinesh2020@vitbhopal.ac.in::9b58a3c7-a172-4956-826f-771be84d4629" providerId="AD" clId="Web-{70E59747-44B6-4C10-BA86-5831A86E180B}" dt="2023-04-04T18:36:55.661" v="0"/>
        <pc:sldMkLst>
          <pc:docMk/>
          <pc:sldMk cId="1991957231" sldId="32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CA188AF-1045-4C2B-A12B-0B8E12C43290}" type="datetimeFigureOut">
              <a:rPr lang="en-US" smtClean="0"/>
              <a:pPr/>
              <a:t>4/20/2023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A188AF-1045-4C2B-A12B-0B8E12C43290}"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A188AF-1045-4C2B-A12B-0B8E12C43290}"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A188AF-1045-4C2B-A12B-0B8E12C43290}"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A188AF-1045-4C2B-A12B-0B8E12C43290}"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188AF-1045-4C2B-A12B-0B8E12C43290}"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A188AF-1045-4C2B-A12B-0B8E12C43290}"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CA188AF-1045-4C2B-A12B-0B8E12C43290}"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188AF-1045-4C2B-A12B-0B8E12C43290}"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188AF-1045-4C2B-A12B-0B8E12C43290}"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7FF6C-2860-4E9B-B8B2-44053F373D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CA188AF-1045-4C2B-A12B-0B8E12C43290}"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347FF6C-2860-4E9B-B8B2-44053F373D1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A188AF-1045-4C2B-A12B-0B8E12C43290}" type="datetimeFigureOut">
              <a:rPr lang="en-US" smtClean="0"/>
              <a:pPr/>
              <a:t>4/20/2023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47FF6C-2860-4E9B-B8B2-44053F373D1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29.bin"/></Relationships>
</file>

<file path=ppt/slides/_rels/slide4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oleObject" Target="../embeddings/oleObject32.bin"/></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34.bin"/></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36.bin"/></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Deep Learning</a:t>
            </a:r>
            <a:br>
              <a:rPr lang="en-US" dirty="0"/>
            </a:br>
            <a:r>
              <a:rPr lang="en-US" sz="2200" dirty="0"/>
              <a:t>by</a:t>
            </a:r>
          </a:p>
        </p:txBody>
      </p:sp>
      <p:sp>
        <p:nvSpPr>
          <p:cNvPr id="3" name="Subtitle 2"/>
          <p:cNvSpPr>
            <a:spLocks noGrp="1"/>
          </p:cNvSpPr>
          <p:nvPr>
            <p:ph idx="1"/>
          </p:nvPr>
        </p:nvSpPr>
        <p:spPr/>
        <p:txBody>
          <a:bodyPr/>
          <a:lstStyle/>
          <a:p>
            <a:pPr algn="ctr"/>
            <a:endParaRPr lang="en-US" dirty="0"/>
          </a:p>
          <a:p>
            <a:pPr algn="ctr">
              <a:buNone/>
            </a:pPr>
            <a:endParaRPr lang="en-US" dirty="0"/>
          </a:p>
          <a:p>
            <a:pPr algn="ctr">
              <a:buNone/>
            </a:pPr>
            <a:r>
              <a:rPr lang="en-US" dirty="0"/>
              <a:t>Ajay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a:t>Singular Value Decomposition(SVD)</a:t>
            </a:r>
          </a:p>
        </p:txBody>
      </p:sp>
      <p:sp>
        <p:nvSpPr>
          <p:cNvPr id="3" name="Content Placeholder 2"/>
          <p:cNvSpPr>
            <a:spLocks noGrp="1"/>
          </p:cNvSpPr>
          <p:nvPr>
            <p:ph idx="1"/>
          </p:nvPr>
        </p:nvSpPr>
        <p:spPr/>
        <p:txBody>
          <a:bodyPr/>
          <a:lstStyle/>
          <a:p>
            <a:pPr algn="just"/>
            <a:r>
              <a:rPr lang="en-US" dirty="0"/>
              <a:t>The singular value decomposition is similar, except this time we will write A as a product of three matrices</a:t>
            </a:r>
          </a:p>
          <a:p>
            <a:pPr algn="just">
              <a:buNone/>
            </a:pPr>
            <a:r>
              <a:rPr lang="en-US" dirty="0"/>
              <a:t>                        A = UDV</a:t>
            </a:r>
            <a:r>
              <a:rPr lang="en-US" baseline="50000" dirty="0"/>
              <a:t>T   </a:t>
            </a:r>
          </a:p>
          <a:p>
            <a:pPr algn="just">
              <a:buNone/>
            </a:pPr>
            <a:endParaRPr lang="en-US" dirty="0"/>
          </a:p>
          <a:p>
            <a:pPr algn="just"/>
            <a:r>
              <a:rPr lang="en-US" dirty="0"/>
              <a:t> Suppose that A is an </a:t>
            </a:r>
            <a:r>
              <a:rPr lang="en-US" i="1" dirty="0" err="1"/>
              <a:t>m×n</a:t>
            </a:r>
            <a:r>
              <a:rPr lang="en-US" dirty="0"/>
              <a:t> matrix. Then U is defined to be an </a:t>
            </a:r>
            <a:r>
              <a:rPr lang="en-US" i="1" dirty="0" err="1"/>
              <a:t>m×m</a:t>
            </a:r>
            <a:r>
              <a:rPr lang="en-US" dirty="0"/>
              <a:t> matrix, D to be an </a:t>
            </a:r>
            <a:r>
              <a:rPr lang="en-US" i="1" dirty="0"/>
              <a:t>m× n </a:t>
            </a:r>
            <a:r>
              <a:rPr lang="en-US" dirty="0"/>
              <a:t>matrix, and V to be an </a:t>
            </a:r>
            <a:r>
              <a:rPr lang="en-US" i="1" dirty="0"/>
              <a:t>n × n </a:t>
            </a:r>
            <a:r>
              <a:rPr lang="en-US" dirty="0"/>
              <a:t>matrix. The matrices U and V are both defined to be orthogonal matrices. The matrix D is defined to be a diagonal matrix and need not to be a square matrix.</a:t>
            </a:r>
          </a:p>
          <a:p>
            <a:pPr algn="just">
              <a:buNone/>
            </a:pPr>
            <a:endParaRPr lang="en-US" baseline="50000" dirty="0"/>
          </a:p>
          <a:p>
            <a:pPr algn="just">
              <a:buNone/>
            </a:pPr>
            <a:endParaRPr lang="en-US" baseline="50000" dirty="0"/>
          </a:p>
          <a:p>
            <a:pPr algn="just">
              <a:buNone/>
            </a:pPr>
            <a:endParaRPr lang="en-US" baseline="5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Trace and Determinant of a matrix</a:t>
            </a:r>
          </a:p>
        </p:txBody>
      </p:sp>
      <p:sp>
        <p:nvSpPr>
          <p:cNvPr id="3" name="Content Placeholder 2"/>
          <p:cNvSpPr>
            <a:spLocks noGrp="1"/>
          </p:cNvSpPr>
          <p:nvPr>
            <p:ph idx="1"/>
          </p:nvPr>
        </p:nvSpPr>
        <p:spPr/>
        <p:txBody>
          <a:bodyPr>
            <a:normAutofit fontScale="92500" lnSpcReduction="10000"/>
          </a:bodyPr>
          <a:lstStyle/>
          <a:p>
            <a:pPr algn="just"/>
            <a:r>
              <a:rPr lang="en-US" dirty="0"/>
              <a:t>The elements along the diagonal of D are known as the </a:t>
            </a:r>
            <a:r>
              <a:rPr lang="en-US" i="1" dirty="0"/>
              <a:t>singular values of the </a:t>
            </a:r>
            <a:r>
              <a:rPr lang="en-US" dirty="0"/>
              <a:t>matrix A. The columns of U are known as the </a:t>
            </a:r>
            <a:r>
              <a:rPr lang="en-US" i="1" dirty="0"/>
              <a:t>left-singular vectors. The columns </a:t>
            </a:r>
            <a:r>
              <a:rPr lang="en-US" dirty="0"/>
              <a:t>of V are known as </a:t>
            </a:r>
            <a:r>
              <a:rPr lang="en-US" dirty="0" err="1"/>
              <a:t>as</a:t>
            </a:r>
            <a:r>
              <a:rPr lang="en-US" dirty="0"/>
              <a:t> the </a:t>
            </a:r>
            <a:r>
              <a:rPr lang="en-US" i="1" dirty="0"/>
              <a:t>right-singular vectors.</a:t>
            </a:r>
          </a:p>
          <a:p>
            <a:pPr algn="just"/>
            <a:endParaRPr lang="en-US" i="1" dirty="0"/>
          </a:p>
          <a:p>
            <a:pPr algn="just"/>
            <a:endParaRPr lang="en-US" i="1" dirty="0"/>
          </a:p>
          <a:p>
            <a:pPr algn="just"/>
            <a:r>
              <a:rPr lang="en-US" dirty="0"/>
              <a:t>The trace operator gives the sum of all of the diagonal entries of a matrix</a:t>
            </a:r>
          </a:p>
          <a:p>
            <a:pPr algn="just"/>
            <a:endParaRPr lang="en-US" dirty="0"/>
          </a:p>
          <a:p>
            <a:pPr algn="just"/>
            <a:endParaRPr lang="en-US" dirty="0"/>
          </a:p>
          <a:p>
            <a:pPr algn="just">
              <a:buNone/>
            </a:pPr>
            <a:r>
              <a:rPr lang="en-US" dirty="0"/>
              <a:t>             </a:t>
            </a:r>
          </a:p>
        </p:txBody>
      </p:sp>
      <p:graphicFrame>
        <p:nvGraphicFramePr>
          <p:cNvPr id="4" name="Object 3"/>
          <p:cNvGraphicFramePr>
            <a:graphicFrameLocks noChangeAspect="1"/>
          </p:cNvGraphicFramePr>
          <p:nvPr/>
        </p:nvGraphicFramePr>
        <p:xfrm>
          <a:off x="2667000" y="5257800"/>
          <a:ext cx="2743200" cy="723900"/>
        </p:xfrm>
        <a:graphic>
          <a:graphicData uri="http://schemas.openxmlformats.org/presentationml/2006/ole">
            <mc:AlternateContent xmlns:mc="http://schemas.openxmlformats.org/markup-compatibility/2006">
              <mc:Choice xmlns:v="urn:schemas-microsoft-com:vml" Requires="v">
                <p:oleObj name="Equation" r:id="rId2" imgW="927000" imgH="342720" progId="Equation.3">
                  <p:embed/>
                </p:oleObj>
              </mc:Choice>
              <mc:Fallback>
                <p:oleObj name="Equation" r:id="rId2" imgW="927000" imgH="3427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2743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The trace operator provides an alternative way of writing the </a:t>
            </a:r>
            <a:r>
              <a:rPr lang="en-US" dirty="0" err="1"/>
              <a:t>Frobenius</a:t>
            </a:r>
            <a:r>
              <a:rPr lang="en-US" dirty="0"/>
              <a:t> norm of a matrix</a:t>
            </a:r>
          </a:p>
          <a:p>
            <a:pPr algn="just"/>
            <a:endParaRPr lang="en-US" dirty="0"/>
          </a:p>
          <a:p>
            <a:pPr algn="just"/>
            <a:endParaRPr lang="en-US" dirty="0"/>
          </a:p>
          <a:p>
            <a:r>
              <a:rPr lang="en-US" dirty="0"/>
              <a:t>The determinant of a square matrix, denoted </a:t>
            </a:r>
            <a:r>
              <a:rPr lang="en-US" dirty="0" err="1"/>
              <a:t>det</a:t>
            </a:r>
            <a:r>
              <a:rPr lang="en-US" dirty="0"/>
              <a:t>(A), is a function mapping matrices to real scalars.</a:t>
            </a:r>
          </a:p>
          <a:p>
            <a:endParaRPr lang="en-US" dirty="0"/>
          </a:p>
          <a:p>
            <a:pPr algn="just"/>
            <a:r>
              <a:rPr lang="en-US" dirty="0"/>
              <a:t>The determinant is equal to the product of all the eigenvalues of the matrix</a:t>
            </a:r>
          </a:p>
          <a:p>
            <a:pPr algn="just"/>
            <a:endParaRPr lang="en-US" dirty="0"/>
          </a:p>
        </p:txBody>
      </p:sp>
      <p:graphicFrame>
        <p:nvGraphicFramePr>
          <p:cNvPr id="4" name="Object 3"/>
          <p:cNvGraphicFramePr>
            <a:graphicFrameLocks noChangeAspect="1"/>
          </p:cNvGraphicFramePr>
          <p:nvPr/>
        </p:nvGraphicFramePr>
        <p:xfrm>
          <a:off x="2819400" y="2971800"/>
          <a:ext cx="2590800" cy="596900"/>
        </p:xfrm>
        <a:graphic>
          <a:graphicData uri="http://schemas.openxmlformats.org/presentationml/2006/ole">
            <mc:AlternateContent xmlns:mc="http://schemas.openxmlformats.org/markup-compatibility/2006">
              <mc:Choice xmlns:v="urn:schemas-microsoft-com:vml" Requires="v">
                <p:oleObj name="Equation" r:id="rId2" imgW="1168200" imgH="279360" progId="Equation.3">
                  <p:embed/>
                </p:oleObj>
              </mc:Choice>
              <mc:Fallback>
                <p:oleObj name="Equation" r:id="rId2" imgW="1168200" imgH="2793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971800"/>
                        <a:ext cx="25908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i.e. , if </a:t>
            </a:r>
            <a:r>
              <a:rPr lang="el-GR" dirty="0"/>
              <a:t>λ</a:t>
            </a:r>
            <a:r>
              <a:rPr lang="en-US" baseline="-25000" dirty="0"/>
              <a:t>1</a:t>
            </a:r>
            <a:r>
              <a:rPr lang="en-US" dirty="0"/>
              <a:t>,</a:t>
            </a:r>
            <a:r>
              <a:rPr lang="el-GR" dirty="0"/>
              <a:t> λ</a:t>
            </a:r>
            <a:r>
              <a:rPr lang="en-US" baseline="-25000" dirty="0"/>
              <a:t>2</a:t>
            </a:r>
            <a:r>
              <a:rPr lang="en-US" dirty="0"/>
              <a:t> ,</a:t>
            </a:r>
            <a:r>
              <a:rPr lang="en-US" baseline="-25000" dirty="0"/>
              <a:t> </a:t>
            </a:r>
            <a:r>
              <a:rPr lang="el-GR" dirty="0"/>
              <a:t>λ</a:t>
            </a:r>
            <a:r>
              <a:rPr lang="en-US" baseline="-25000" dirty="0"/>
              <a:t>3 </a:t>
            </a:r>
            <a:r>
              <a:rPr lang="en-US" dirty="0"/>
              <a:t>,</a:t>
            </a:r>
            <a:r>
              <a:rPr lang="en-US" baseline="-25000" dirty="0"/>
              <a:t>  </a:t>
            </a:r>
            <a:r>
              <a:rPr lang="en-US" dirty="0"/>
              <a:t>…………</a:t>
            </a:r>
            <a:r>
              <a:rPr lang="el-GR" dirty="0"/>
              <a:t> λ</a:t>
            </a:r>
            <a:r>
              <a:rPr lang="en-US" baseline="-25000" dirty="0"/>
              <a:t>n </a:t>
            </a:r>
            <a:r>
              <a:rPr lang="en-US" dirty="0"/>
              <a:t> are the eigenvalues of a matrix </a:t>
            </a:r>
            <a:r>
              <a:rPr lang="en-US" i="1" dirty="0"/>
              <a:t>A</a:t>
            </a:r>
            <a:r>
              <a:rPr lang="en-US" dirty="0"/>
              <a:t>, then  </a:t>
            </a:r>
          </a:p>
          <a:p>
            <a:pPr>
              <a:buNone/>
            </a:pPr>
            <a:r>
              <a:rPr lang="en-US" dirty="0"/>
              <a:t>                        </a:t>
            </a:r>
            <a:r>
              <a:rPr lang="el-GR" dirty="0"/>
              <a:t>λ</a:t>
            </a:r>
            <a:r>
              <a:rPr lang="en-US" baseline="-25000" dirty="0"/>
              <a:t>1</a:t>
            </a:r>
            <a:r>
              <a:rPr lang="el-GR" dirty="0"/>
              <a:t> λ</a:t>
            </a:r>
            <a:r>
              <a:rPr lang="en-US" baseline="-25000" dirty="0"/>
              <a:t>2</a:t>
            </a:r>
            <a:r>
              <a:rPr lang="el-GR" dirty="0"/>
              <a:t> λ</a:t>
            </a:r>
            <a:r>
              <a:rPr lang="en-US" baseline="-25000" dirty="0"/>
              <a:t>3</a:t>
            </a:r>
            <a:r>
              <a:rPr lang="en-US" dirty="0"/>
              <a:t>…………</a:t>
            </a:r>
            <a:r>
              <a:rPr lang="el-GR" dirty="0"/>
              <a:t> λ</a:t>
            </a:r>
            <a:r>
              <a:rPr lang="en-US" baseline="-25000" dirty="0"/>
              <a:t>n</a:t>
            </a:r>
            <a:r>
              <a:rPr lang="en-US" dirty="0"/>
              <a:t> = </a:t>
            </a:r>
            <a:r>
              <a:rPr lang="en-US" dirty="0" err="1"/>
              <a:t>det</a:t>
            </a:r>
            <a:r>
              <a:rPr lang="en-US" dirty="0"/>
              <a:t>(A)</a:t>
            </a:r>
            <a:endParaRPr lang="en-US" baseline="-25000" dirty="0"/>
          </a:p>
          <a:p>
            <a:pPr>
              <a:buNone/>
            </a:pPr>
            <a:endParaRPr lang="en-US" dirty="0"/>
          </a:p>
          <a:p>
            <a:r>
              <a:rPr lang="en-US" dirty="0"/>
              <a:t>The sum of all eigenvalues  of a matrix A is equal to the trace of the same matrix A.</a:t>
            </a:r>
          </a:p>
          <a:p>
            <a:pPr>
              <a:buNone/>
            </a:pPr>
            <a:r>
              <a:rPr lang="en-US" dirty="0"/>
              <a:t>                 </a:t>
            </a:r>
            <a:r>
              <a:rPr lang="el-GR" dirty="0"/>
              <a:t>λ</a:t>
            </a:r>
            <a:r>
              <a:rPr lang="en-US" baseline="-25000" dirty="0"/>
              <a:t>1</a:t>
            </a:r>
            <a:r>
              <a:rPr lang="el-GR" dirty="0"/>
              <a:t> </a:t>
            </a:r>
            <a:r>
              <a:rPr lang="en-US" dirty="0"/>
              <a:t>+</a:t>
            </a:r>
            <a:r>
              <a:rPr lang="el-GR" dirty="0"/>
              <a:t>λ</a:t>
            </a:r>
            <a:r>
              <a:rPr lang="en-US" baseline="-25000" dirty="0"/>
              <a:t>2</a:t>
            </a:r>
            <a:r>
              <a:rPr lang="el-GR" dirty="0"/>
              <a:t> </a:t>
            </a:r>
            <a:r>
              <a:rPr lang="en-US" dirty="0"/>
              <a:t>+</a:t>
            </a:r>
            <a:r>
              <a:rPr lang="el-GR" dirty="0"/>
              <a:t>λ</a:t>
            </a:r>
            <a:r>
              <a:rPr lang="en-US" baseline="-25000" dirty="0"/>
              <a:t>3</a:t>
            </a:r>
            <a:r>
              <a:rPr lang="en-US" dirty="0"/>
              <a:t> +</a:t>
            </a:r>
            <a:r>
              <a:rPr lang="en-US" baseline="-25000" dirty="0"/>
              <a:t> </a:t>
            </a:r>
            <a:r>
              <a:rPr lang="en-US" dirty="0"/>
              <a:t>…………+</a:t>
            </a:r>
            <a:r>
              <a:rPr lang="el-GR" dirty="0"/>
              <a:t> λ</a:t>
            </a:r>
            <a:r>
              <a:rPr lang="en-US" baseline="-25000" dirty="0"/>
              <a:t>n </a:t>
            </a:r>
            <a:r>
              <a:rPr lang="en-US" dirty="0"/>
              <a:t>= </a:t>
            </a:r>
            <a:r>
              <a:rPr lang="en-US" dirty="0" err="1"/>
              <a:t>Tr</a:t>
            </a:r>
            <a:r>
              <a:rPr lang="en-US" dirty="0"/>
              <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Probability and Information Theory</a:t>
            </a:r>
          </a:p>
        </p:txBody>
      </p:sp>
      <p:sp>
        <p:nvSpPr>
          <p:cNvPr id="3" name="Content Placeholder 2"/>
          <p:cNvSpPr>
            <a:spLocks noGrp="1"/>
          </p:cNvSpPr>
          <p:nvPr>
            <p:ph idx="1"/>
          </p:nvPr>
        </p:nvSpPr>
        <p:spPr/>
        <p:txBody>
          <a:bodyPr/>
          <a:lstStyle/>
          <a:p>
            <a:pPr algn="just"/>
            <a:r>
              <a:rPr lang="en-US" dirty="0"/>
              <a:t>Probability theory is a mathematical framework for representing uncertain statements. </a:t>
            </a:r>
          </a:p>
          <a:p>
            <a:pPr algn="just">
              <a:buNone/>
            </a:pPr>
            <a:endParaRPr lang="en-US" dirty="0"/>
          </a:p>
          <a:p>
            <a:pPr algn="just"/>
            <a:r>
              <a:rPr lang="en-US" dirty="0"/>
              <a:t>It provides a means of quantifying uncertainty and axioms for deriving new uncertain statements.</a:t>
            </a:r>
          </a:p>
          <a:p>
            <a:pPr algn="just"/>
            <a:endParaRPr lang="en-US" dirty="0"/>
          </a:p>
          <a:p>
            <a:pPr algn="just"/>
            <a:r>
              <a:rPr lang="en-US" dirty="0"/>
              <a:t>In artificial intelligence applications, we use probability theory in two major ways.</a:t>
            </a:r>
          </a:p>
          <a:p>
            <a:pPr algn="just"/>
            <a:endParaRPr lang="en-US"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lgn="just"/>
            <a:r>
              <a:rPr lang="en-US" dirty="0"/>
              <a:t>First, the laws of probability tell us how AI systems should reason, so we design our algorithms to compute or approximate various expressions derived using probability theory.</a:t>
            </a:r>
          </a:p>
          <a:p>
            <a:pPr algn="just"/>
            <a:endParaRPr lang="en-US" dirty="0"/>
          </a:p>
          <a:p>
            <a:pPr algn="just"/>
            <a:r>
              <a:rPr lang="en-US" dirty="0"/>
              <a:t>Second, we can use probability and statistics to theoretically analyze the behavior of proposed AI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Variable</a:t>
            </a:r>
          </a:p>
        </p:txBody>
      </p:sp>
      <p:sp>
        <p:nvSpPr>
          <p:cNvPr id="3" name="Content Placeholder 2"/>
          <p:cNvSpPr>
            <a:spLocks noGrp="1"/>
          </p:cNvSpPr>
          <p:nvPr>
            <p:ph idx="1"/>
          </p:nvPr>
        </p:nvSpPr>
        <p:spPr/>
        <p:txBody>
          <a:bodyPr/>
          <a:lstStyle/>
          <a:p>
            <a:pPr algn="just"/>
            <a:r>
              <a:rPr lang="en-US" dirty="0"/>
              <a:t>A random variable is a variable that can take on different values randomly</a:t>
            </a:r>
            <a:r>
              <a:rPr lang="en-US" i="1" dirty="0"/>
              <a:t>. </a:t>
            </a:r>
            <a:r>
              <a:rPr lang="en-US" dirty="0"/>
              <a:t>Random variables may be discrete or continuous.</a:t>
            </a:r>
          </a:p>
          <a:p>
            <a:pPr algn="just">
              <a:buNone/>
            </a:pPr>
            <a:endParaRPr lang="en-US" dirty="0"/>
          </a:p>
          <a:p>
            <a:r>
              <a:rPr lang="en-US" dirty="0"/>
              <a:t>A discrete random variable is one that has a finite or </a:t>
            </a:r>
            <a:r>
              <a:rPr lang="en-US" dirty="0" err="1"/>
              <a:t>countably</a:t>
            </a:r>
            <a:r>
              <a:rPr lang="en-US" dirty="0"/>
              <a:t> infinite number of states.</a:t>
            </a:r>
          </a:p>
          <a:p>
            <a:endParaRPr lang="en-US" dirty="0"/>
          </a:p>
          <a:p>
            <a:r>
              <a:rPr lang="en-US" dirty="0"/>
              <a:t>A continuous random variable is associated with a real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Probability Distribution</a:t>
            </a:r>
          </a:p>
        </p:txBody>
      </p:sp>
      <p:sp>
        <p:nvSpPr>
          <p:cNvPr id="3" name="Content Placeholder 2"/>
          <p:cNvSpPr>
            <a:spLocks noGrp="1"/>
          </p:cNvSpPr>
          <p:nvPr>
            <p:ph idx="1"/>
          </p:nvPr>
        </p:nvSpPr>
        <p:spPr/>
        <p:txBody>
          <a:bodyPr/>
          <a:lstStyle/>
          <a:p>
            <a:r>
              <a:rPr lang="en-US" dirty="0"/>
              <a:t>A </a:t>
            </a:r>
            <a:r>
              <a:rPr lang="en-US" i="1" dirty="0"/>
              <a:t>probability distribution is a description of how likely a random variable or </a:t>
            </a:r>
            <a:r>
              <a:rPr lang="en-US" dirty="0"/>
              <a:t>set of random variables is to take on each of its possible states.</a:t>
            </a:r>
          </a:p>
          <a:p>
            <a:endParaRPr lang="en-US" dirty="0"/>
          </a:p>
          <a:p>
            <a:pPr algn="just"/>
            <a:r>
              <a:rPr lang="en-US" dirty="0"/>
              <a:t>A probability distribution over discrete variables may be described using a </a:t>
            </a:r>
            <a:r>
              <a:rPr lang="en-US" i="1" dirty="0"/>
              <a:t>probability mass function (PMF). We typically denote probability mass functions with a </a:t>
            </a:r>
            <a:r>
              <a:rPr lang="en-US" dirty="0"/>
              <a:t>capital 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To be a probability mass function on a random variable x, a function P must satisfy the following properties</a:t>
            </a:r>
          </a:p>
          <a:p>
            <a:pPr marL="914400">
              <a:buFont typeface="Wingdings" pitchFamily="2" charset="2"/>
              <a:buChar char="q"/>
            </a:pPr>
            <a:r>
              <a:rPr lang="en-US" dirty="0"/>
              <a:t> The domain of P must be the set of all possible states of x.</a:t>
            </a:r>
          </a:p>
          <a:p>
            <a:pPr marL="914400" algn="just">
              <a:buFont typeface="Wingdings" pitchFamily="2" charset="2"/>
              <a:buChar char="q"/>
            </a:pPr>
            <a:r>
              <a:rPr lang="en-US" dirty="0"/>
              <a:t>∀x ∈ x, </a:t>
            </a:r>
            <a:r>
              <a:rPr lang="en-US" dirty="0">
                <a:latin typeface="Times New Roman" pitchFamily="18" charset="0"/>
                <a:cs typeface="Times New Roman" pitchFamily="18" charset="0"/>
              </a:rPr>
              <a:t>0</a:t>
            </a:r>
            <a:r>
              <a:rPr lang="en-US" dirty="0"/>
              <a:t> ≤ P(x) ≤ </a:t>
            </a:r>
            <a:r>
              <a:rPr lang="en-US" dirty="0">
                <a:latin typeface="Times New Roman" pitchFamily="18" charset="0"/>
                <a:cs typeface="Times New Roman" pitchFamily="18" charset="0"/>
              </a:rPr>
              <a:t>1</a:t>
            </a:r>
            <a:r>
              <a:rPr lang="en-US" dirty="0"/>
              <a:t>. An impossible event has probability </a:t>
            </a:r>
            <a:r>
              <a:rPr lang="en-US" dirty="0">
                <a:latin typeface="Times New Roman" pitchFamily="18" charset="0"/>
                <a:cs typeface="Times New Roman" pitchFamily="18" charset="0"/>
              </a:rPr>
              <a:t>0</a:t>
            </a:r>
            <a:r>
              <a:rPr lang="en-US" dirty="0"/>
              <a:t> and no state can be less probable than that. Likewise, an event that is guaranteed to happen has probability </a:t>
            </a:r>
            <a:r>
              <a:rPr lang="en-US" dirty="0">
                <a:latin typeface="Times New Roman" pitchFamily="18" charset="0"/>
                <a:cs typeface="Times New Roman" pitchFamily="18" charset="0"/>
              </a:rPr>
              <a:t>1</a:t>
            </a:r>
            <a:r>
              <a:rPr lang="en-US" dirty="0"/>
              <a:t>, and no state can have a greater chance of occurring.</a:t>
            </a:r>
          </a:p>
          <a:p>
            <a:pPr marL="914400">
              <a:buFont typeface="Wingdings" pitchFamily="2" charset="2"/>
              <a:buChar char="q"/>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914400" algn="just">
              <a:buFont typeface="Wingdings" pitchFamily="2" charset="2"/>
              <a:buChar char="q"/>
            </a:pPr>
            <a:r>
              <a:rPr lang="en-US" dirty="0"/>
              <a:t>                     . </a:t>
            </a:r>
            <a:r>
              <a:rPr lang="en-US" dirty="0">
                <a:latin typeface="Times New Roman" pitchFamily="18" charset="0"/>
                <a:cs typeface="Times New Roman" pitchFamily="18" charset="0"/>
              </a:rPr>
              <a:t>We refer to this property as being </a:t>
            </a:r>
            <a:r>
              <a:rPr lang="en-US" i="1" dirty="0">
                <a:latin typeface="Times New Roman" pitchFamily="18" charset="0"/>
                <a:cs typeface="Times New Roman" pitchFamily="18" charset="0"/>
              </a:rPr>
              <a:t>normalized</a:t>
            </a:r>
            <a:r>
              <a:rPr lang="en-US" dirty="0">
                <a:latin typeface="Times New Roman" pitchFamily="18" charset="0"/>
                <a:cs typeface="Times New Roman" pitchFamily="18" charset="0"/>
              </a:rPr>
              <a:t> .</a:t>
            </a:r>
          </a:p>
          <a:p>
            <a:pPr marL="914400" algn="just">
              <a:buFont typeface="Wingdings" pitchFamily="2" charset="2"/>
              <a:buChar char="q"/>
            </a:pPr>
            <a:endParaRPr lang="en-US" dirty="0">
              <a:latin typeface="Times New Roman" pitchFamily="18" charset="0"/>
              <a:cs typeface="Times New Roman" pitchFamily="18" charset="0"/>
            </a:endParaRPr>
          </a:p>
          <a:p>
            <a:pPr algn="just"/>
            <a:r>
              <a:rPr lang="en-US" dirty="0"/>
              <a:t>Continuous random variables describes  probability distributions using a </a:t>
            </a:r>
            <a:r>
              <a:rPr lang="en-US" i="1" dirty="0"/>
              <a:t>probability density function (PDF).</a:t>
            </a:r>
          </a:p>
          <a:p>
            <a:pPr algn="just"/>
            <a:endParaRPr lang="en-US" i="1" dirty="0">
              <a:latin typeface="Times New Roman" pitchFamily="18" charset="0"/>
              <a:cs typeface="Times New Roman" pitchFamily="18" charset="0"/>
            </a:endParaRPr>
          </a:p>
          <a:p>
            <a:r>
              <a:rPr lang="en-US" dirty="0"/>
              <a:t>To be a probability density function, a function p must satisfy the following properties</a:t>
            </a:r>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1600200" y="2057400"/>
          <a:ext cx="1600200" cy="419100"/>
        </p:xfrm>
        <a:graphic>
          <a:graphicData uri="http://schemas.openxmlformats.org/presentationml/2006/ole">
            <mc:AlternateContent xmlns:mc="http://schemas.openxmlformats.org/markup-compatibility/2006">
              <mc:Choice xmlns:v="urn:schemas-microsoft-com:vml" Requires="v">
                <p:oleObj name="Equation" r:id="rId2" imgW="965160" imgH="266400" progId="Equation.3">
                  <p:embed/>
                </p:oleObj>
              </mc:Choice>
              <mc:Fallback>
                <p:oleObj name="Equation" r:id="rId2" imgW="965160" imgH="266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160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dirty="0"/>
              <a:t>What is Learning</a:t>
            </a:r>
          </a:p>
        </p:txBody>
      </p:sp>
      <p:sp>
        <p:nvSpPr>
          <p:cNvPr id="3" name="Content Placeholder 2"/>
          <p:cNvSpPr>
            <a:spLocks noGrp="1"/>
          </p:cNvSpPr>
          <p:nvPr>
            <p:ph idx="1"/>
          </p:nvPr>
        </p:nvSpPr>
        <p:spPr/>
        <p:txBody>
          <a:bodyPr>
            <a:normAutofit fontScale="92500" lnSpcReduction="10000"/>
          </a:bodyPr>
          <a:lstStyle/>
          <a:p>
            <a:pPr>
              <a:spcAft>
                <a:spcPts val="2000"/>
              </a:spcAft>
              <a:buClr>
                <a:schemeClr val="tx2"/>
              </a:buClr>
              <a:buSzPct val="100000"/>
              <a:buFont typeface="Courier New" pitchFamily="49" charset="0"/>
              <a:buChar char="o"/>
            </a:pPr>
            <a:r>
              <a:rPr lang="en-US" dirty="0"/>
              <a:t>What is learning ?</a:t>
            </a:r>
          </a:p>
          <a:p>
            <a:pPr algn="just">
              <a:spcBef>
                <a:spcPts val="400"/>
              </a:spcBef>
              <a:spcAft>
                <a:spcPts val="2000"/>
              </a:spcAft>
              <a:buClr>
                <a:schemeClr val="tx2"/>
              </a:buClr>
              <a:buFont typeface="Courier New" pitchFamily="49" charset="0"/>
              <a:buChar char="o"/>
            </a:pPr>
            <a:r>
              <a:rPr lang="en-US" dirty="0"/>
              <a:t>The learning is the process of examining the change that occurs in the surrounding environment and based on historical data establishing some rule to predict the future.</a:t>
            </a:r>
          </a:p>
          <a:p>
            <a:pPr algn="just">
              <a:spcBef>
                <a:spcPts val="200"/>
              </a:spcBef>
              <a:spcAft>
                <a:spcPts val="2000"/>
              </a:spcAft>
              <a:buClr>
                <a:schemeClr val="tx2"/>
              </a:buClr>
              <a:buFont typeface="Courier New" pitchFamily="49" charset="0"/>
              <a:buChar char="o"/>
            </a:pPr>
            <a:r>
              <a:rPr lang="en-US" dirty="0"/>
              <a:t>What is machine learning ?</a:t>
            </a:r>
          </a:p>
          <a:p>
            <a:pPr algn="just">
              <a:spcBef>
                <a:spcPts val="200"/>
              </a:spcBef>
              <a:spcAft>
                <a:spcPts val="2000"/>
              </a:spcAft>
              <a:buClr>
                <a:schemeClr val="tx2"/>
              </a:buClr>
              <a:buFont typeface="Courier New" pitchFamily="49" charset="0"/>
              <a:buChar char="o"/>
            </a:pPr>
            <a:r>
              <a:rPr lang="en-US" dirty="0"/>
              <a:t>Machine learning is a growing technology which enables computers to learn automatically from past data. Machine learning uses various algorithms for building mathematical models and making predictions using historical data or information.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914400">
              <a:buFont typeface="Wingdings" pitchFamily="2" charset="2"/>
              <a:buChar char="q"/>
            </a:pPr>
            <a:r>
              <a:rPr lang="en-US" dirty="0"/>
              <a:t>The domain of must be the set of p all possible states of x.</a:t>
            </a:r>
          </a:p>
          <a:p>
            <a:pPr marL="914400">
              <a:buFont typeface="Wingdings" pitchFamily="2" charset="2"/>
              <a:buChar char="q"/>
            </a:pPr>
            <a:r>
              <a:rPr lang="en-US" dirty="0"/>
              <a:t>∀</a:t>
            </a:r>
            <a:r>
              <a:rPr lang="en-US" i="1" dirty="0"/>
              <a:t>x</a:t>
            </a:r>
            <a:r>
              <a:rPr lang="en-US" dirty="0"/>
              <a:t> ∈ x, p(</a:t>
            </a:r>
            <a:r>
              <a:rPr lang="en-US" i="1" dirty="0"/>
              <a:t>x</a:t>
            </a:r>
            <a:r>
              <a:rPr lang="en-US" dirty="0"/>
              <a:t>) ≥ </a:t>
            </a:r>
            <a:r>
              <a:rPr lang="en-US" dirty="0">
                <a:latin typeface="Times New Roman" pitchFamily="18" charset="0"/>
                <a:cs typeface="Times New Roman" pitchFamily="18" charset="0"/>
              </a:rPr>
              <a:t>0</a:t>
            </a:r>
            <a:r>
              <a:rPr lang="en-US" dirty="0"/>
              <a:t>. Note that we do not require p(</a:t>
            </a:r>
            <a:r>
              <a:rPr lang="en-US" i="1" dirty="0"/>
              <a:t>x</a:t>
            </a:r>
            <a:r>
              <a:rPr lang="en-US" dirty="0"/>
              <a:t>) ≤ </a:t>
            </a:r>
            <a:r>
              <a:rPr lang="en-US" dirty="0">
                <a:latin typeface="Times New Roman" pitchFamily="18" charset="0"/>
                <a:cs typeface="Times New Roman" pitchFamily="18" charset="0"/>
              </a:rPr>
              <a:t>1</a:t>
            </a:r>
            <a:r>
              <a:rPr lang="en-US" dirty="0"/>
              <a:t>.</a:t>
            </a:r>
          </a:p>
          <a:p>
            <a:pPr marL="914400">
              <a:buFont typeface="Wingdings" pitchFamily="2" charset="2"/>
              <a:buChar char="q"/>
            </a:pPr>
            <a:r>
              <a:rPr lang="en-US" dirty="0"/>
              <a:t>                   . </a:t>
            </a:r>
          </a:p>
          <a:p>
            <a:pPr marL="914400" algn="just">
              <a:buFont typeface="Wingdings" pitchFamily="2" charset="2"/>
              <a:buChar char="q"/>
            </a:pPr>
            <a:r>
              <a:rPr lang="en-US" dirty="0"/>
              <a:t> A probability density function p(</a:t>
            </a:r>
            <a:r>
              <a:rPr lang="en-US" i="1" dirty="0"/>
              <a:t>x</a:t>
            </a:r>
            <a:r>
              <a:rPr lang="en-US" dirty="0"/>
              <a:t>) does not give the probability of a specific state directly, instead the probability of landing inside an infinitesimal region with volume </a:t>
            </a:r>
            <a:r>
              <a:rPr lang="en-US" dirty="0" err="1"/>
              <a:t>δ</a:t>
            </a:r>
            <a:r>
              <a:rPr lang="en-US" i="1" dirty="0" err="1"/>
              <a:t>x</a:t>
            </a:r>
            <a:r>
              <a:rPr lang="en-US" dirty="0"/>
              <a:t> is given by p(</a:t>
            </a:r>
            <a:r>
              <a:rPr lang="en-US" i="1" dirty="0"/>
              <a:t>x</a:t>
            </a:r>
            <a:r>
              <a:rPr lang="en-US" dirty="0"/>
              <a:t>)</a:t>
            </a:r>
            <a:r>
              <a:rPr lang="en-US" dirty="0" err="1"/>
              <a:t>δ</a:t>
            </a:r>
            <a:r>
              <a:rPr lang="en-US" i="1" dirty="0" err="1"/>
              <a:t>x</a:t>
            </a:r>
            <a:r>
              <a:rPr lang="en-US" dirty="0"/>
              <a:t>. </a:t>
            </a:r>
          </a:p>
          <a:p>
            <a:pPr marL="914400">
              <a:buFont typeface="Wingdings" pitchFamily="2" charset="2"/>
              <a:buChar char="q"/>
            </a:pPr>
            <a:endParaRPr lang="en-US" dirty="0"/>
          </a:p>
          <a:p>
            <a:pPr marL="914400">
              <a:buFont typeface="Wingdings" pitchFamily="2" charset="2"/>
              <a:buChar char="q"/>
            </a:pPr>
            <a:endParaRPr lang="en-US" dirty="0"/>
          </a:p>
        </p:txBody>
      </p:sp>
      <p:graphicFrame>
        <p:nvGraphicFramePr>
          <p:cNvPr id="4" name="Object 3"/>
          <p:cNvGraphicFramePr>
            <a:graphicFrameLocks noChangeAspect="1"/>
          </p:cNvGraphicFramePr>
          <p:nvPr/>
        </p:nvGraphicFramePr>
        <p:xfrm>
          <a:off x="1676400" y="3733800"/>
          <a:ext cx="1371600" cy="533400"/>
        </p:xfrm>
        <a:graphic>
          <a:graphicData uri="http://schemas.openxmlformats.org/presentationml/2006/ole">
            <mc:AlternateContent xmlns:mc="http://schemas.openxmlformats.org/markup-compatibility/2006">
              <mc:Choice xmlns:v="urn:schemas-microsoft-com:vml" Requires="v">
                <p:oleObj name="Equation" r:id="rId2" imgW="774360" imgH="279360" progId="Equation.3">
                  <p:embed/>
                </p:oleObj>
              </mc:Choice>
              <mc:Fallback>
                <p:oleObj name="Equation" r:id="rId2" imgW="774360" imgH="2793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1371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Marginal Probability and Conditional Probability</a:t>
            </a:r>
            <a:endParaRPr lang="en-US" sz="4000" dirty="0"/>
          </a:p>
        </p:txBody>
      </p:sp>
      <p:sp>
        <p:nvSpPr>
          <p:cNvPr id="3" name="Content Placeholder 2"/>
          <p:cNvSpPr>
            <a:spLocks noGrp="1"/>
          </p:cNvSpPr>
          <p:nvPr>
            <p:ph idx="1"/>
          </p:nvPr>
        </p:nvSpPr>
        <p:spPr/>
        <p:txBody>
          <a:bodyPr>
            <a:normAutofit lnSpcReduction="10000"/>
          </a:bodyPr>
          <a:lstStyle/>
          <a:p>
            <a:pPr algn="just"/>
            <a:r>
              <a:rPr lang="en-US" dirty="0"/>
              <a:t>The probability distribution over the subset is known as the </a:t>
            </a:r>
            <a:r>
              <a:rPr lang="en-US" i="1" dirty="0"/>
              <a:t>marginal probability distribution.</a:t>
            </a:r>
          </a:p>
          <a:p>
            <a:pPr algn="just"/>
            <a:r>
              <a:rPr lang="en-US" dirty="0"/>
              <a:t>suppose we have discrete random variables x and y, and we know P(x, y). We can find P(x) with the </a:t>
            </a:r>
            <a:r>
              <a:rPr lang="en-US" i="1" dirty="0"/>
              <a:t>sum rule</a:t>
            </a:r>
          </a:p>
          <a:p>
            <a:endParaRPr lang="en-US" i="1" dirty="0"/>
          </a:p>
          <a:p>
            <a:endParaRPr lang="en-US" i="1" dirty="0"/>
          </a:p>
          <a:p>
            <a:pPr algn="just"/>
            <a:r>
              <a:rPr lang="en-US" dirty="0"/>
              <a:t>For a continuous variable summation is replaced over integration</a:t>
            </a:r>
          </a:p>
          <a:p>
            <a:pPr>
              <a:buNone/>
            </a:pPr>
            <a:r>
              <a:rPr lang="en-US" i="1" dirty="0"/>
              <a:t>               </a:t>
            </a:r>
            <a:endParaRPr lang="en-US" dirty="0"/>
          </a:p>
        </p:txBody>
      </p:sp>
      <p:graphicFrame>
        <p:nvGraphicFramePr>
          <p:cNvPr id="4" name="Object 3"/>
          <p:cNvGraphicFramePr>
            <a:graphicFrameLocks noChangeAspect="1"/>
          </p:cNvGraphicFramePr>
          <p:nvPr/>
        </p:nvGraphicFramePr>
        <p:xfrm>
          <a:off x="1828800" y="3810000"/>
          <a:ext cx="4267200" cy="685800"/>
        </p:xfrm>
        <a:graphic>
          <a:graphicData uri="http://schemas.openxmlformats.org/presentationml/2006/ole">
            <mc:AlternateContent xmlns:mc="http://schemas.openxmlformats.org/markup-compatibility/2006">
              <mc:Choice xmlns:v="urn:schemas-microsoft-com:vml" Requires="v">
                <p:oleObj name="Equation" r:id="rId2" imgW="2425680" imgH="355320" progId="Equation.3">
                  <p:embed/>
                </p:oleObj>
              </mc:Choice>
              <mc:Fallback>
                <p:oleObj name="Equation" r:id="rId2" imgW="2425680" imgH="3553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0"/>
                        <a:ext cx="4267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67000" y="5486400"/>
          <a:ext cx="3048000" cy="508000"/>
        </p:xfrm>
        <a:graphic>
          <a:graphicData uri="http://schemas.openxmlformats.org/presentationml/2006/ole">
            <mc:AlternateContent xmlns:mc="http://schemas.openxmlformats.org/markup-compatibility/2006">
              <mc:Choice xmlns:v="urn:schemas-microsoft-com:vml" Requires="v">
                <p:oleObj name="Equation" r:id="rId4" imgW="1155600" imgH="279360" progId="Equation.3">
                  <p:embed/>
                </p:oleObj>
              </mc:Choice>
              <mc:Fallback>
                <p:oleObj name="Equation" r:id="rId4" imgW="1155600" imgH="2793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486400"/>
                        <a:ext cx="3048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Conditional probability is the probability of some event, given that some other event has happened. </a:t>
            </a:r>
          </a:p>
          <a:p>
            <a:r>
              <a:rPr lang="en-US" dirty="0"/>
              <a:t>We denote the conditional probability that y = y given x = x as P (y = y | x = x).</a:t>
            </a:r>
          </a:p>
          <a:p>
            <a:endParaRPr lang="en-US" dirty="0"/>
          </a:p>
          <a:p>
            <a:r>
              <a:rPr lang="en-US" dirty="0"/>
              <a:t>So </a:t>
            </a:r>
          </a:p>
          <a:p>
            <a:endParaRPr lang="en-US" dirty="0"/>
          </a:p>
          <a:p>
            <a:r>
              <a:rPr lang="en-US" dirty="0"/>
              <a:t>The conditional probability is only defined when P( x = x) &gt; 0.</a:t>
            </a:r>
          </a:p>
          <a:p>
            <a:endParaRPr lang="en-US" dirty="0"/>
          </a:p>
        </p:txBody>
      </p:sp>
      <p:graphicFrame>
        <p:nvGraphicFramePr>
          <p:cNvPr id="4" name="Object 3"/>
          <p:cNvGraphicFramePr>
            <a:graphicFrameLocks noChangeAspect="1"/>
          </p:cNvGraphicFramePr>
          <p:nvPr/>
        </p:nvGraphicFramePr>
        <p:xfrm>
          <a:off x="2590800" y="4038600"/>
          <a:ext cx="3581400" cy="762000"/>
        </p:xfrm>
        <a:graphic>
          <a:graphicData uri="http://schemas.openxmlformats.org/presentationml/2006/ole">
            <mc:AlternateContent xmlns:mc="http://schemas.openxmlformats.org/markup-compatibility/2006">
              <mc:Choice xmlns:v="urn:schemas-microsoft-com:vml" Requires="v">
                <p:oleObj name="Equation" r:id="rId2" imgW="2197080" imgH="419040" progId="Equation.3">
                  <p:embed/>
                </p:oleObj>
              </mc:Choice>
              <mc:Fallback>
                <p:oleObj name="Equation" r:id="rId2" imgW="2197080" imgH="4190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038600"/>
                        <a:ext cx="3581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pt-BR" dirty="0"/>
              <a:t>Chain rule or product rule of probability can be defined as</a:t>
            </a:r>
          </a:p>
          <a:p>
            <a:pPr>
              <a:buNone/>
            </a:pPr>
            <a:r>
              <a:rPr lang="pt-BR" dirty="0"/>
              <a:t>       P(x</a:t>
            </a:r>
            <a:r>
              <a:rPr lang="pt-BR" baseline="30000" dirty="0"/>
              <a:t>(1)</a:t>
            </a:r>
            <a:r>
              <a:rPr lang="pt-BR" dirty="0"/>
              <a:t>, . . . , x</a:t>
            </a:r>
            <a:r>
              <a:rPr lang="pt-BR" baseline="30000" dirty="0"/>
              <a:t>(n) </a:t>
            </a:r>
            <a:r>
              <a:rPr lang="pt-BR" dirty="0"/>
              <a:t>) = ( P </a:t>
            </a:r>
            <a:r>
              <a:rPr lang="pt-BR" baseline="30000" dirty="0"/>
              <a:t>x(1)</a:t>
            </a:r>
            <a:r>
              <a:rPr lang="pt-BR" dirty="0"/>
              <a:t>)Π</a:t>
            </a:r>
            <a:r>
              <a:rPr lang="pt-BR" baseline="30000" dirty="0"/>
              <a:t>n</a:t>
            </a:r>
            <a:r>
              <a:rPr lang="pt-BR" baseline="-25000" dirty="0"/>
              <a:t>i </a:t>
            </a:r>
            <a:r>
              <a:rPr lang="nn-NO" baseline="-25000" dirty="0"/>
              <a:t>=2</a:t>
            </a:r>
            <a:r>
              <a:rPr lang="nn-NO" dirty="0"/>
              <a:t>P(x</a:t>
            </a:r>
            <a:r>
              <a:rPr lang="nn-NO" baseline="30000" dirty="0"/>
              <a:t>(i)</a:t>
            </a:r>
            <a:r>
              <a:rPr lang="nn-NO" dirty="0"/>
              <a:t>  | x</a:t>
            </a:r>
            <a:r>
              <a:rPr lang="nn-NO" baseline="30000" dirty="0"/>
              <a:t>(1)</a:t>
            </a:r>
            <a:r>
              <a:rPr lang="nn-NO" dirty="0"/>
              <a:t>, . . . , x</a:t>
            </a:r>
            <a:r>
              <a:rPr lang="nn-NO" baseline="30000" dirty="0"/>
              <a:t>(i−1)</a:t>
            </a:r>
            <a:r>
              <a:rPr lang="nn-NO" dirty="0"/>
              <a:t>).</a:t>
            </a:r>
          </a:p>
          <a:p>
            <a:pPr algn="just"/>
            <a:r>
              <a:rPr lang="en-US" dirty="0"/>
              <a:t>Two random variables x and y are </a:t>
            </a:r>
            <a:r>
              <a:rPr lang="en-US" i="1" dirty="0"/>
              <a:t>independent if their probability distribution can </a:t>
            </a:r>
            <a:r>
              <a:rPr lang="en-US" dirty="0"/>
              <a:t>be expressed as a product of two factors, one involving only x and one involving only y.</a:t>
            </a:r>
          </a:p>
          <a:p>
            <a:pPr algn="just">
              <a:buNone/>
            </a:pPr>
            <a:r>
              <a:rPr lang="es-ES" dirty="0"/>
              <a:t>               ∀x ∈ x, y ∈ y, p(x = x, y = y) = p(x = x)p(y = 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Two random variables x and y are </a:t>
            </a:r>
            <a:r>
              <a:rPr lang="en-US" i="1" dirty="0"/>
              <a:t>conditionally independent given a random </a:t>
            </a:r>
            <a:r>
              <a:rPr lang="en-US" dirty="0"/>
              <a:t>variable z if the conditional probability distribution over x and y factorizes in this way for every value of z.</a:t>
            </a:r>
          </a:p>
          <a:p>
            <a:pPr algn="just">
              <a:buNone/>
            </a:pPr>
            <a:endParaRPr lang="en-US" dirty="0"/>
          </a:p>
          <a:p>
            <a:pPr algn="just">
              <a:buNone/>
            </a:pPr>
            <a:r>
              <a:rPr lang="en-US" dirty="0"/>
              <a:t>    </a:t>
            </a:r>
            <a:r>
              <a:rPr lang="pl-PL" dirty="0"/>
              <a:t>∀</a:t>
            </a:r>
            <a:r>
              <a:rPr lang="pl-PL" i="1" dirty="0"/>
              <a:t>x</a:t>
            </a:r>
            <a:r>
              <a:rPr lang="pl-PL" dirty="0"/>
              <a:t> ∈ x, </a:t>
            </a:r>
            <a:r>
              <a:rPr lang="pl-PL" i="1" dirty="0"/>
              <a:t>y</a:t>
            </a:r>
            <a:r>
              <a:rPr lang="pl-PL" dirty="0"/>
              <a:t> ∈ y, </a:t>
            </a:r>
            <a:r>
              <a:rPr lang="pl-PL" i="1" dirty="0"/>
              <a:t>z</a:t>
            </a:r>
            <a:r>
              <a:rPr lang="pl-PL" dirty="0"/>
              <a:t> ∈ z, p(x = </a:t>
            </a:r>
            <a:r>
              <a:rPr lang="pl-PL" i="1" dirty="0"/>
              <a:t>x</a:t>
            </a:r>
            <a:r>
              <a:rPr lang="pl-PL" dirty="0"/>
              <a:t>, y = </a:t>
            </a:r>
            <a:r>
              <a:rPr lang="pl-PL" i="1" dirty="0"/>
              <a:t>y</a:t>
            </a:r>
            <a:r>
              <a:rPr lang="pl-PL" dirty="0"/>
              <a:t> | z = </a:t>
            </a:r>
            <a:r>
              <a:rPr lang="pl-PL" i="1" dirty="0"/>
              <a:t>z</a:t>
            </a:r>
            <a:r>
              <a:rPr lang="pl-PL" dirty="0"/>
              <a:t>) = p(x = </a:t>
            </a:r>
            <a:r>
              <a:rPr lang="pl-PL" i="1" dirty="0"/>
              <a:t>x</a:t>
            </a:r>
            <a:r>
              <a:rPr lang="pl-PL" dirty="0"/>
              <a:t> | z = </a:t>
            </a:r>
            <a:r>
              <a:rPr lang="pl-PL" i="1" dirty="0"/>
              <a:t>z</a:t>
            </a:r>
            <a:r>
              <a:rPr lang="pl-PL" dirty="0"/>
              <a:t>)p(y = </a:t>
            </a:r>
            <a:r>
              <a:rPr lang="pl-PL" i="1" dirty="0"/>
              <a:t>y</a:t>
            </a:r>
            <a:r>
              <a:rPr lang="pl-PL" dirty="0"/>
              <a:t> | z = </a:t>
            </a:r>
            <a:r>
              <a:rPr lang="pl-PL" i="1" dirty="0"/>
              <a:t>z</a:t>
            </a:r>
            <a:r>
              <a:rPr lang="pl-PL" dirty="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Probability Distribution</a:t>
            </a:r>
          </a:p>
        </p:txBody>
      </p:sp>
      <p:sp>
        <p:nvSpPr>
          <p:cNvPr id="3" name="Content Placeholder 2"/>
          <p:cNvSpPr>
            <a:spLocks noGrp="1"/>
          </p:cNvSpPr>
          <p:nvPr>
            <p:ph idx="1"/>
          </p:nvPr>
        </p:nvSpPr>
        <p:spPr/>
        <p:txBody>
          <a:bodyPr>
            <a:normAutofit/>
          </a:bodyPr>
          <a:lstStyle/>
          <a:p>
            <a:r>
              <a:rPr lang="en-US" dirty="0"/>
              <a:t>The </a:t>
            </a:r>
            <a:r>
              <a:rPr lang="en-US" i="1" dirty="0"/>
              <a:t>Bernoulli distribution is a distribution over a single binary random variable </a:t>
            </a:r>
            <a:r>
              <a:rPr lang="el-GR" dirty="0"/>
              <a:t>φ</a:t>
            </a:r>
            <a:r>
              <a:rPr lang="pl-PL" dirty="0"/>
              <a:t> ∈</a:t>
            </a:r>
            <a:r>
              <a:rPr lang="en-US" dirty="0"/>
              <a:t>(</a:t>
            </a:r>
            <a:r>
              <a:rPr lang="en-US" dirty="0">
                <a:latin typeface="Times New Roman" pitchFamily="18" charset="0"/>
                <a:cs typeface="Times New Roman" pitchFamily="18" charset="0"/>
              </a:rPr>
              <a:t>0,1</a:t>
            </a:r>
            <a:r>
              <a:rPr lang="en-US" dirty="0"/>
              <a:t>)</a:t>
            </a:r>
            <a:r>
              <a:rPr lang="en-US" i="1" dirty="0"/>
              <a:t>.</a:t>
            </a:r>
          </a:p>
          <a:p>
            <a:pPr>
              <a:buNone/>
            </a:pPr>
            <a:r>
              <a:rPr lang="en-US" dirty="0"/>
              <a:t>                          P(x = </a:t>
            </a:r>
            <a:r>
              <a:rPr lang="en-US" i="1" dirty="0"/>
              <a:t>x</a:t>
            </a:r>
            <a:r>
              <a:rPr lang="en-US" dirty="0"/>
              <a:t>) = </a:t>
            </a:r>
            <a:r>
              <a:rPr lang="el-GR" dirty="0"/>
              <a:t>φ</a:t>
            </a:r>
            <a:r>
              <a:rPr lang="en-US" i="1" baseline="30000" dirty="0"/>
              <a:t>x</a:t>
            </a:r>
            <a:r>
              <a:rPr lang="en-US" dirty="0"/>
              <a:t>(1 − </a:t>
            </a:r>
            <a:r>
              <a:rPr lang="el-GR" dirty="0"/>
              <a:t>φ)</a:t>
            </a:r>
            <a:r>
              <a:rPr lang="el-GR" baseline="30000" dirty="0"/>
              <a:t>1−</a:t>
            </a:r>
            <a:r>
              <a:rPr lang="en-US" i="1" baseline="30000" dirty="0"/>
              <a:t>x</a:t>
            </a:r>
          </a:p>
          <a:p>
            <a:pPr>
              <a:buNone/>
            </a:pPr>
            <a:r>
              <a:rPr lang="en-US" baseline="30000" dirty="0"/>
              <a:t>    </a:t>
            </a:r>
            <a:r>
              <a:rPr lang="en-US" dirty="0"/>
              <a:t>                              P(x=</a:t>
            </a:r>
            <a:r>
              <a:rPr lang="en-US" dirty="0">
                <a:latin typeface="Times New Roman" pitchFamily="18" charset="0"/>
                <a:cs typeface="Times New Roman" pitchFamily="18" charset="0"/>
              </a:rPr>
              <a:t>0)=1-</a:t>
            </a:r>
            <a:r>
              <a:rPr lang="en-US" baseline="30000" dirty="0"/>
              <a:t> </a:t>
            </a:r>
            <a:r>
              <a:rPr lang="el-GR" dirty="0"/>
              <a:t>φ</a:t>
            </a:r>
            <a:endParaRPr lang="en-US" dirty="0"/>
          </a:p>
          <a:p>
            <a:pPr>
              <a:buNone/>
            </a:pPr>
            <a:r>
              <a:rPr lang="en-US" dirty="0"/>
              <a:t>                                 P(x=</a:t>
            </a:r>
            <a:r>
              <a:rPr lang="en-US" dirty="0">
                <a:latin typeface="Times New Roman" pitchFamily="18" charset="0"/>
                <a:cs typeface="Times New Roman" pitchFamily="18" charset="0"/>
              </a:rPr>
              <a:t>1)= </a:t>
            </a:r>
            <a:r>
              <a:rPr lang="el-GR" dirty="0"/>
              <a:t>φ</a:t>
            </a:r>
            <a:endParaRPr lang="en-US" dirty="0"/>
          </a:p>
          <a:p>
            <a:pPr>
              <a:buNone/>
            </a:pPr>
            <a:r>
              <a:rPr lang="en-US" dirty="0"/>
              <a:t>                                 E(x)= </a:t>
            </a:r>
            <a:r>
              <a:rPr lang="el-GR" dirty="0"/>
              <a:t>φ</a:t>
            </a:r>
            <a:endParaRPr lang="en-US" dirty="0"/>
          </a:p>
          <a:p>
            <a:pPr>
              <a:buNone/>
            </a:pPr>
            <a:r>
              <a:rPr lang="en-US" dirty="0"/>
              <a:t>                                 </a:t>
            </a:r>
            <a:r>
              <a:rPr lang="en-US" dirty="0" err="1"/>
              <a:t>Var</a:t>
            </a:r>
            <a:r>
              <a:rPr lang="en-US" dirty="0"/>
              <a:t>(x)=</a:t>
            </a:r>
            <a:r>
              <a:rPr lang="el-GR" dirty="0"/>
              <a:t> φ</a:t>
            </a:r>
            <a:r>
              <a:rPr lang="en-US" dirty="0"/>
              <a:t>(</a:t>
            </a:r>
            <a:r>
              <a:rPr lang="en-US" dirty="0">
                <a:latin typeface="Times New Roman" pitchFamily="18" charset="0"/>
                <a:cs typeface="Times New Roman" pitchFamily="18" charset="0"/>
              </a:rPr>
              <a:t>1</a:t>
            </a:r>
            <a:r>
              <a:rPr lang="en-US" dirty="0"/>
              <a:t>-</a:t>
            </a:r>
            <a:r>
              <a:rPr lang="el-GR" dirty="0"/>
              <a:t> φ</a:t>
            </a:r>
            <a:r>
              <a:rPr lang="en-US" dirty="0"/>
              <a:t>)</a:t>
            </a:r>
          </a:p>
          <a:p>
            <a:pPr>
              <a:buNone/>
            </a:pPr>
            <a:endParaRPr lang="en-US" baseline="30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The most commonly used distribution over real numbers is the </a:t>
            </a:r>
            <a:r>
              <a:rPr lang="en-US" i="1" dirty="0"/>
              <a:t>normal distribution, </a:t>
            </a:r>
            <a:r>
              <a:rPr lang="en-US" dirty="0"/>
              <a:t>also known as the </a:t>
            </a:r>
            <a:r>
              <a:rPr lang="en-US" i="1" dirty="0"/>
              <a:t>Gaussian distribution</a:t>
            </a:r>
          </a:p>
          <a:p>
            <a:pPr algn="just"/>
            <a:endParaRPr lang="en-US" i="1" dirty="0"/>
          </a:p>
          <a:p>
            <a:pPr algn="just"/>
            <a:endParaRPr lang="en-US" dirty="0"/>
          </a:p>
          <a:p>
            <a:pPr algn="just"/>
            <a:r>
              <a:rPr lang="en-US" dirty="0"/>
              <a:t>The two parameters μ ∈ R and σ ∈ (0, ∞) control the normal distribution.</a:t>
            </a:r>
          </a:p>
          <a:p>
            <a:pPr algn="just"/>
            <a:r>
              <a:rPr lang="en-US" dirty="0"/>
              <a:t>A normal distribution with μ=</a:t>
            </a:r>
            <a:r>
              <a:rPr lang="en-US" dirty="0">
                <a:latin typeface="Times New Roman" pitchFamily="18" charset="0"/>
                <a:cs typeface="Times New Roman" pitchFamily="18" charset="0"/>
              </a:rPr>
              <a:t>0</a:t>
            </a:r>
            <a:r>
              <a:rPr lang="en-US" dirty="0"/>
              <a:t> and σ=</a:t>
            </a:r>
            <a:r>
              <a:rPr lang="en-US" dirty="0">
                <a:latin typeface="Times New Roman" pitchFamily="18" charset="0"/>
                <a:cs typeface="Times New Roman" pitchFamily="18" charset="0"/>
              </a:rPr>
              <a:t>1 is called standard normal distribution.</a:t>
            </a:r>
            <a:r>
              <a:rPr lang="en-US" dirty="0"/>
              <a:t>   </a:t>
            </a:r>
          </a:p>
          <a:p>
            <a:pPr algn="just"/>
            <a:endParaRPr lang="en-US" dirty="0"/>
          </a:p>
        </p:txBody>
      </p:sp>
      <p:graphicFrame>
        <p:nvGraphicFramePr>
          <p:cNvPr id="4" name="Object 3"/>
          <p:cNvGraphicFramePr>
            <a:graphicFrameLocks noChangeAspect="1"/>
          </p:cNvGraphicFramePr>
          <p:nvPr/>
        </p:nvGraphicFramePr>
        <p:xfrm>
          <a:off x="2057400" y="3352800"/>
          <a:ext cx="4876800" cy="914400"/>
        </p:xfrm>
        <a:graphic>
          <a:graphicData uri="http://schemas.openxmlformats.org/presentationml/2006/ole">
            <mc:AlternateContent xmlns:mc="http://schemas.openxmlformats.org/markup-compatibility/2006">
              <mc:Choice xmlns:v="urn:schemas-microsoft-com:vml" Requires="v">
                <p:oleObj name="Equation" r:id="rId2" imgW="2311200" imgH="444240" progId="Equation.3">
                  <p:embed/>
                </p:oleObj>
              </mc:Choice>
              <mc:Fallback>
                <p:oleObj name="Equation" r:id="rId2" imgW="2311200" imgH="444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352800"/>
                        <a:ext cx="4876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Normal Distribution</a:t>
            </a:r>
          </a:p>
        </p:txBody>
      </p:sp>
      <p:pic>
        <p:nvPicPr>
          <p:cNvPr id="40963" name="Picture 3"/>
          <p:cNvPicPr>
            <a:picLocks noGrp="1" noChangeAspect="1" noChangeArrowheads="1"/>
          </p:cNvPicPr>
          <p:nvPr>
            <p:ph idx="1"/>
          </p:nvPr>
        </p:nvPicPr>
        <p:blipFill>
          <a:blip r:embed="rId2"/>
          <a:srcRect/>
          <a:stretch>
            <a:fillRect/>
          </a:stretch>
        </p:blipFill>
        <p:spPr bwMode="auto">
          <a:xfrm>
            <a:off x="590882" y="1935163"/>
            <a:ext cx="7962235" cy="438943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Multinomial distribution</a:t>
            </a:r>
          </a:p>
        </p:txBody>
      </p:sp>
      <p:sp>
        <p:nvSpPr>
          <p:cNvPr id="3" name="Content Placeholder 2"/>
          <p:cNvSpPr>
            <a:spLocks noGrp="1"/>
          </p:cNvSpPr>
          <p:nvPr>
            <p:ph idx="1"/>
          </p:nvPr>
        </p:nvSpPr>
        <p:spPr/>
        <p:txBody>
          <a:bodyPr/>
          <a:lstStyle/>
          <a:p>
            <a:pPr algn="just"/>
            <a:r>
              <a:rPr lang="en-US" dirty="0"/>
              <a:t>Let N</a:t>
            </a:r>
            <a:r>
              <a:rPr lang="en-US" baseline="-25000" dirty="0"/>
              <a:t>i</a:t>
            </a:r>
            <a:r>
              <a:rPr lang="en-US" dirty="0"/>
              <a:t> denote the number of results in category </a:t>
            </a:r>
            <a:r>
              <a:rPr lang="en-US" dirty="0" err="1"/>
              <a:t>i</a:t>
            </a:r>
            <a:r>
              <a:rPr lang="en-US" dirty="0"/>
              <a:t> in a sequence of independent trials with probability p</a:t>
            </a:r>
            <a:r>
              <a:rPr lang="en-US" baseline="-25000" dirty="0"/>
              <a:t>i</a:t>
            </a:r>
            <a:r>
              <a:rPr lang="en-US" dirty="0"/>
              <a:t> for a result in the i</a:t>
            </a:r>
            <a:r>
              <a:rPr lang="en-US" baseline="30000" dirty="0"/>
              <a:t>th</a:t>
            </a:r>
            <a:r>
              <a:rPr lang="en-US" dirty="0"/>
              <a:t> category on each trail, </a:t>
            </a:r>
            <a:r>
              <a:rPr lang="en-US" dirty="0">
                <a:latin typeface="Times New Roman" pitchFamily="18" charset="0"/>
                <a:cs typeface="Times New Roman" pitchFamily="18" charset="0"/>
              </a:rPr>
              <a:t>1</a:t>
            </a:r>
            <a:r>
              <a:rPr lang="en-US" dirty="0"/>
              <a:t>≤</a:t>
            </a:r>
            <a:r>
              <a:rPr lang="en-US" dirty="0">
                <a:latin typeface="Times New Roman" pitchFamily="18" charset="0"/>
                <a:cs typeface="Times New Roman" pitchFamily="18" charset="0"/>
              </a:rPr>
              <a:t>i</a:t>
            </a:r>
            <a:r>
              <a:rPr lang="en-US" dirty="0"/>
              <a:t>≤</a:t>
            </a:r>
            <a:r>
              <a:rPr lang="en-US" dirty="0">
                <a:latin typeface="Times New Roman" pitchFamily="18" charset="0"/>
                <a:cs typeface="Times New Roman" pitchFamily="18" charset="0"/>
              </a:rPr>
              <a:t>m</a:t>
            </a:r>
            <a:r>
              <a:rPr lang="en-US" dirty="0"/>
              <a:t>, where p</a:t>
            </a:r>
            <a:r>
              <a:rPr lang="en-US" baseline="-25000" dirty="0"/>
              <a:t>1</a:t>
            </a:r>
            <a:r>
              <a:rPr lang="en-US" dirty="0"/>
              <a:t>+p</a:t>
            </a:r>
            <a:r>
              <a:rPr lang="en-US" baseline="-25000" dirty="0"/>
              <a:t>2</a:t>
            </a:r>
            <a:r>
              <a:rPr lang="en-US" dirty="0"/>
              <a:t>+……..+p</a:t>
            </a:r>
            <a:r>
              <a:rPr lang="en-US" baseline="-25000" dirty="0"/>
              <a:t>m</a:t>
            </a:r>
            <a:r>
              <a:rPr lang="en-US" dirty="0"/>
              <a:t>=1. then for every m-</a:t>
            </a:r>
            <a:r>
              <a:rPr lang="en-US" dirty="0" err="1"/>
              <a:t>tuple</a:t>
            </a:r>
            <a:r>
              <a:rPr lang="en-US" dirty="0"/>
              <a:t> of non-negative integers(n</a:t>
            </a:r>
            <a:r>
              <a:rPr lang="en-US" baseline="-25000" dirty="0"/>
              <a:t>1</a:t>
            </a:r>
            <a:r>
              <a:rPr lang="en-US" dirty="0"/>
              <a:t>,n</a:t>
            </a:r>
            <a:r>
              <a:rPr lang="en-US" baseline="-25000" dirty="0"/>
              <a:t>2</a:t>
            </a:r>
            <a:r>
              <a:rPr lang="en-US" dirty="0"/>
              <a:t>,……,n</a:t>
            </a:r>
            <a:r>
              <a:rPr lang="en-US" baseline="-25000" dirty="0"/>
              <a:t>m</a:t>
            </a:r>
            <a:r>
              <a:rPr lang="en-US" dirty="0"/>
              <a:t>) with n</a:t>
            </a:r>
          </a:p>
          <a:p>
            <a:pPr algn="just"/>
            <a:endParaRPr lang="en-US" dirty="0"/>
          </a:p>
          <a:p>
            <a:pPr algn="just"/>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nvGraphicFramePr>
        <p:xfrm>
          <a:off x="838200" y="4572000"/>
          <a:ext cx="7848600" cy="838200"/>
        </p:xfrm>
        <a:graphic>
          <a:graphicData uri="http://schemas.openxmlformats.org/presentationml/2006/ole">
            <mc:AlternateContent xmlns:mc="http://schemas.openxmlformats.org/markup-compatibility/2006">
              <mc:Choice xmlns:v="urn:schemas-microsoft-com:vml" Requires="v">
                <p:oleObj name="Equation" r:id="rId2" imgW="4140000" imgH="431640" progId="Equation.3">
                  <p:embed/>
                </p:oleObj>
              </mc:Choice>
              <mc:Fallback>
                <p:oleObj name="Equation" r:id="rId2" imgW="4140000" imgH="4316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7848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Bayes</a:t>
            </a:r>
            <a:r>
              <a:rPr lang="en-US" dirty="0"/>
              <a:t> Theorem</a:t>
            </a:r>
          </a:p>
        </p:txBody>
      </p:sp>
      <p:sp>
        <p:nvSpPr>
          <p:cNvPr id="3" name="Content Placeholder 2"/>
          <p:cNvSpPr>
            <a:spLocks noGrp="1"/>
          </p:cNvSpPr>
          <p:nvPr>
            <p:ph idx="1"/>
          </p:nvPr>
        </p:nvSpPr>
        <p:spPr/>
        <p:txBody>
          <a:bodyPr/>
          <a:lstStyle/>
          <a:p>
            <a:pPr algn="just"/>
            <a:r>
              <a:rPr lang="en-US" dirty="0"/>
              <a:t>Let E</a:t>
            </a:r>
            <a:r>
              <a:rPr lang="en-US" baseline="-25000" dirty="0"/>
              <a:t>1</a:t>
            </a:r>
            <a:r>
              <a:rPr lang="en-US" dirty="0"/>
              <a:t>, E</a:t>
            </a:r>
            <a:r>
              <a:rPr lang="en-US" baseline="-25000" dirty="0"/>
              <a:t>2</a:t>
            </a:r>
            <a:r>
              <a:rPr lang="en-US" dirty="0"/>
              <a:t>,…, E</a:t>
            </a:r>
            <a:r>
              <a:rPr lang="en-US" baseline="-25000" dirty="0"/>
              <a:t>n</a:t>
            </a:r>
            <a:r>
              <a:rPr lang="en-US" dirty="0"/>
              <a:t> be a set of events associated with a sample space S, where all the events E</a:t>
            </a:r>
            <a:r>
              <a:rPr lang="en-US" baseline="-25000" dirty="0"/>
              <a:t>1</a:t>
            </a:r>
            <a:r>
              <a:rPr lang="en-US" dirty="0"/>
              <a:t>, E</a:t>
            </a:r>
            <a:r>
              <a:rPr lang="en-US" baseline="-25000" dirty="0"/>
              <a:t>2</a:t>
            </a:r>
            <a:r>
              <a:rPr lang="en-US" dirty="0"/>
              <a:t>,…, E</a:t>
            </a:r>
            <a:r>
              <a:rPr lang="en-US" baseline="-25000" dirty="0"/>
              <a:t>n</a:t>
            </a:r>
            <a:r>
              <a:rPr lang="en-US" dirty="0"/>
              <a:t> have nonzero probability of occurrence and they form a partition of S. Let A be any event associated with S, then according to </a:t>
            </a:r>
            <a:r>
              <a:rPr lang="en-US" dirty="0" err="1"/>
              <a:t>Bayes</a:t>
            </a:r>
            <a:r>
              <a:rPr lang="en-US" dirty="0"/>
              <a:t> theorem</a:t>
            </a:r>
          </a:p>
          <a:p>
            <a:pPr algn="just"/>
            <a:endParaRPr lang="en-US" dirty="0"/>
          </a:p>
          <a:p>
            <a:pPr algn="just"/>
            <a:endParaRPr lang="en-US" dirty="0"/>
          </a:p>
        </p:txBody>
      </p:sp>
      <p:graphicFrame>
        <p:nvGraphicFramePr>
          <p:cNvPr id="5" name="Object 4"/>
          <p:cNvGraphicFramePr>
            <a:graphicFrameLocks noChangeAspect="1"/>
          </p:cNvGraphicFramePr>
          <p:nvPr/>
        </p:nvGraphicFramePr>
        <p:xfrm>
          <a:off x="2057400" y="4191000"/>
          <a:ext cx="5029200" cy="1219200"/>
        </p:xfrm>
        <a:graphic>
          <a:graphicData uri="http://schemas.openxmlformats.org/presentationml/2006/ole">
            <mc:AlternateContent xmlns:mc="http://schemas.openxmlformats.org/markup-compatibility/2006">
              <mc:Choice xmlns:v="urn:schemas-microsoft-com:vml" Requires="v">
                <p:oleObj name="Equation" r:id="rId2" imgW="1866600" imgH="622080" progId="Equation.3">
                  <p:embed/>
                </p:oleObj>
              </mc:Choice>
              <mc:Fallback>
                <p:oleObj name="Equation" r:id="rId2" imgW="1866600" imgH="62208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0292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a:t>Historical trend in Deep Learning</a:t>
            </a:r>
          </a:p>
        </p:txBody>
      </p:sp>
      <p:sp>
        <p:nvSpPr>
          <p:cNvPr id="3" name="Content Placeholder 2"/>
          <p:cNvSpPr>
            <a:spLocks noGrp="1"/>
          </p:cNvSpPr>
          <p:nvPr>
            <p:ph idx="1"/>
          </p:nvPr>
        </p:nvSpPr>
        <p:spPr/>
        <p:txBody>
          <a:bodyPr/>
          <a:lstStyle/>
          <a:p>
            <a:r>
              <a:rPr lang="en-US" dirty="0"/>
              <a:t>Deep learning has become more useful as the amount of available training data has increased.</a:t>
            </a:r>
          </a:p>
          <a:p>
            <a:pPr>
              <a:buNone/>
            </a:pPr>
            <a:endParaRPr lang="en-US" dirty="0"/>
          </a:p>
          <a:p>
            <a:pPr algn="just"/>
            <a:r>
              <a:rPr lang="en-US" dirty="0"/>
              <a:t>Deep learning models have grown in size over time as computer hardware and software infrastructure for deep learning has improved.</a:t>
            </a:r>
          </a:p>
          <a:p>
            <a:pPr algn="just"/>
            <a:endParaRPr lang="en-US" dirty="0"/>
          </a:p>
          <a:p>
            <a:pPr algn="just"/>
            <a:r>
              <a:rPr lang="en-US" dirty="0"/>
              <a:t>Deep learning has solved increasingly complicated applications with increasing accuracy over time.</a:t>
            </a:r>
          </a:p>
          <a:p>
            <a:pPr algn="just"/>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Entropy </a:t>
            </a:r>
          </a:p>
        </p:txBody>
      </p:sp>
      <p:sp>
        <p:nvSpPr>
          <p:cNvPr id="3" name="Content Placeholder 2"/>
          <p:cNvSpPr>
            <a:spLocks noGrp="1"/>
          </p:cNvSpPr>
          <p:nvPr>
            <p:ph idx="1"/>
          </p:nvPr>
        </p:nvSpPr>
        <p:spPr/>
        <p:txBody>
          <a:bodyPr>
            <a:normAutofit/>
          </a:bodyPr>
          <a:lstStyle/>
          <a:p>
            <a:pPr algn="just"/>
            <a:r>
              <a:rPr lang="en-US" sz="2000" dirty="0"/>
              <a:t>The entropy value gives us the amount of uncertainty present in an entire probability distribution. It can be computed using the following relations</a:t>
            </a:r>
          </a:p>
          <a:p>
            <a:pPr algn="just">
              <a:buNone/>
            </a:pPr>
            <a:r>
              <a:rPr lang="en-US" sz="2000" dirty="0"/>
              <a:t>                                             H(</a:t>
            </a:r>
            <a:r>
              <a:rPr lang="en-US" sz="2000" i="1" dirty="0"/>
              <a:t>x</a:t>
            </a:r>
            <a:r>
              <a:rPr lang="en-US" sz="2000" dirty="0"/>
              <a:t>)= -</a:t>
            </a:r>
            <a:r>
              <a:rPr lang="en-US" sz="2000" i="1" dirty="0"/>
              <a:t>E</a:t>
            </a:r>
            <a:r>
              <a:rPr lang="en-US" sz="2000" dirty="0"/>
              <a:t>[log(p(</a:t>
            </a:r>
            <a:r>
              <a:rPr lang="en-US" sz="2000" i="1" dirty="0"/>
              <a:t>x</a:t>
            </a:r>
            <a:r>
              <a:rPr lang="en-US" sz="2000" dirty="0"/>
              <a:t>)]</a:t>
            </a:r>
          </a:p>
          <a:p>
            <a:pPr algn="just">
              <a:buNone/>
            </a:pPr>
            <a:r>
              <a:rPr lang="en-US" sz="2000" dirty="0"/>
              <a:t>         where </a:t>
            </a:r>
            <a:r>
              <a:rPr lang="en-US" sz="2000" i="1" dirty="0"/>
              <a:t>E </a:t>
            </a:r>
            <a:r>
              <a:rPr lang="en-US" sz="2000" dirty="0"/>
              <a:t>represents expectation of a variable. </a:t>
            </a:r>
          </a:p>
          <a:p>
            <a:pPr algn="just"/>
            <a:r>
              <a:rPr lang="en-US" sz="2000" dirty="0"/>
              <a:t>If we have two separate probability distributions P </a:t>
            </a:r>
            <a:r>
              <a:rPr lang="en-US" sz="2000" i="1" dirty="0"/>
              <a:t>( x</a:t>
            </a:r>
            <a:r>
              <a:rPr lang="en-US" sz="2000" dirty="0"/>
              <a:t> ) and Q(</a:t>
            </a:r>
            <a:r>
              <a:rPr lang="en-US" sz="2000" i="1" dirty="0"/>
              <a:t>x</a:t>
            </a:r>
            <a:r>
              <a:rPr lang="en-US" sz="2000" dirty="0"/>
              <a:t>) over the same random variable </a:t>
            </a:r>
            <a:r>
              <a:rPr lang="en-US" sz="2000" i="1" dirty="0"/>
              <a:t>x</a:t>
            </a:r>
            <a:r>
              <a:rPr lang="en-US" sz="2000" dirty="0"/>
              <a:t> , we can measure how different these two distributions are using the </a:t>
            </a:r>
            <a:r>
              <a:rPr lang="en-US" sz="2000" i="1" dirty="0" err="1"/>
              <a:t>Kullback-Leibler</a:t>
            </a:r>
            <a:r>
              <a:rPr lang="en-US" sz="2000" i="1" dirty="0"/>
              <a:t> (KL) divergence</a:t>
            </a:r>
          </a:p>
          <a:p>
            <a:pPr algn="just"/>
            <a:endParaRPr lang="en-US" sz="2400" i="1" dirty="0"/>
          </a:p>
          <a:p>
            <a:pPr algn="just"/>
            <a:endParaRPr lang="en-US" i="1" dirty="0"/>
          </a:p>
          <a:p>
            <a:pPr algn="just"/>
            <a:endParaRPr lang="en-US" dirty="0"/>
          </a:p>
        </p:txBody>
      </p:sp>
      <p:graphicFrame>
        <p:nvGraphicFramePr>
          <p:cNvPr id="4" name="Object 3"/>
          <p:cNvGraphicFramePr>
            <a:graphicFrameLocks noChangeAspect="1"/>
          </p:cNvGraphicFramePr>
          <p:nvPr/>
        </p:nvGraphicFramePr>
        <p:xfrm>
          <a:off x="842963" y="5029200"/>
          <a:ext cx="7383462" cy="838200"/>
        </p:xfrm>
        <a:graphic>
          <a:graphicData uri="http://schemas.openxmlformats.org/presentationml/2006/ole">
            <mc:AlternateContent xmlns:mc="http://schemas.openxmlformats.org/markup-compatibility/2006">
              <mc:Choice xmlns:v="urn:schemas-microsoft-com:vml" Requires="v">
                <p:oleObj name="Equation" r:id="rId2" imgW="3136680" imgH="457200" progId="Equation.3">
                  <p:embed/>
                </p:oleObj>
              </mc:Choice>
              <mc:Fallback>
                <p:oleObj name="Equation" r:id="rId2" imgW="3136680" imgH="457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5029200"/>
                        <a:ext cx="738346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Structured probabilistic models </a:t>
            </a:r>
          </a:p>
        </p:txBody>
      </p:sp>
      <p:sp>
        <p:nvSpPr>
          <p:cNvPr id="3" name="Content Placeholder 2"/>
          <p:cNvSpPr>
            <a:spLocks noGrp="1"/>
          </p:cNvSpPr>
          <p:nvPr>
            <p:ph idx="1"/>
          </p:nvPr>
        </p:nvSpPr>
        <p:spPr/>
        <p:txBody>
          <a:bodyPr>
            <a:normAutofit/>
          </a:bodyPr>
          <a:lstStyle/>
          <a:p>
            <a:pPr algn="just"/>
            <a:r>
              <a:rPr lang="en-US" sz="1800" dirty="0"/>
              <a:t>Machine learning algorithms often involve probability distributions over a very large number of random variables. Using a single function to describe the entire joint probability distribution can be very inefficient (both computationally and statistically).</a:t>
            </a:r>
          </a:p>
          <a:p>
            <a:pPr algn="just"/>
            <a:endParaRPr lang="en-US" sz="1800" dirty="0"/>
          </a:p>
          <a:p>
            <a:pPr algn="just"/>
            <a:r>
              <a:rPr lang="en-US" sz="1800" dirty="0"/>
              <a:t>Instead of using a single function to represent a probability distribution, we can split a probability distribution into many factors that we multiply together.</a:t>
            </a:r>
          </a:p>
          <a:p>
            <a:pPr algn="just"/>
            <a:endParaRPr lang="en-US" sz="1800" dirty="0"/>
          </a:p>
          <a:p>
            <a:pPr algn="just"/>
            <a:r>
              <a:rPr lang="en-US" sz="1800" dirty="0"/>
              <a:t>For example, suppose we have three random variables: a, b and c. suppose that a influences the value of b and b influences the value of c, but that a and c are independent given b. We can represent the probability distribution over all three variables as a product of probability distributions over two variables</a:t>
            </a:r>
          </a:p>
          <a:p>
            <a:pPr algn="just">
              <a:buNone/>
            </a:pPr>
            <a:r>
              <a:rPr lang="en-US" sz="2000" dirty="0"/>
              <a:t>                                  </a:t>
            </a:r>
            <a:r>
              <a:rPr lang="en-US" sz="2400" dirty="0"/>
              <a:t>p(a, b, c) = p(a)p(b | a)p(c | b)</a:t>
            </a:r>
          </a:p>
          <a:p>
            <a:pPr algn="just"/>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20000"/>
          </a:bodyPr>
          <a:lstStyle/>
          <a:p>
            <a:pPr algn="just"/>
            <a:r>
              <a:rPr lang="en-US" sz="2000" dirty="0"/>
              <a:t>These factorizations can greatly reduce the number of parameters needed to describe the distribution</a:t>
            </a:r>
          </a:p>
          <a:p>
            <a:endParaRPr lang="en-US" sz="2000" dirty="0"/>
          </a:p>
          <a:p>
            <a:r>
              <a:rPr lang="en-US" sz="2000" dirty="0"/>
              <a:t>We can describe these kinds of factorizations using graphs</a:t>
            </a:r>
            <a:r>
              <a:rPr lang="en-US" dirty="0"/>
              <a:t>.</a:t>
            </a:r>
          </a:p>
          <a:p>
            <a:endParaRPr lang="en-US" dirty="0"/>
          </a:p>
          <a:p>
            <a:pPr algn="just"/>
            <a:r>
              <a:rPr lang="en-US" sz="2000" dirty="0"/>
              <a:t>When we represent the factorization of a probability distribution with a graph, we call it a </a:t>
            </a:r>
            <a:r>
              <a:rPr lang="en-US" sz="2000" i="1" dirty="0"/>
              <a:t>structured probabilistic model or graphical model.</a:t>
            </a:r>
          </a:p>
          <a:p>
            <a:pPr algn="just"/>
            <a:endParaRPr lang="en-US" sz="2000" i="1" dirty="0"/>
          </a:p>
          <a:p>
            <a:pPr algn="just"/>
            <a:r>
              <a:rPr lang="en-US" sz="2000" dirty="0"/>
              <a:t>There are two main kinds of structured probabilistic models: directed and undirected.</a:t>
            </a:r>
          </a:p>
          <a:p>
            <a:endParaRPr lang="en-US" sz="2000" dirty="0"/>
          </a:p>
          <a:p>
            <a:pPr algn="just"/>
            <a:r>
              <a:rPr lang="en-US" sz="2000" dirty="0"/>
              <a:t>Both kinds of graphical models use a graph G in which each node in the graph corresponds to a random variable, and an edge connecting two random variables means that the probability distribution is able to represent direct interactions between those two random variables.</a:t>
            </a:r>
          </a:p>
          <a:p>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6082" name="Picture 2"/>
          <p:cNvPicPr>
            <a:picLocks noGrp="1" noChangeAspect="1" noChangeArrowheads="1"/>
          </p:cNvPicPr>
          <p:nvPr>
            <p:ph idx="1"/>
          </p:nvPr>
        </p:nvPicPr>
        <p:blipFill>
          <a:blip r:embed="rId2"/>
          <a:srcRect/>
          <a:stretch>
            <a:fillRect/>
          </a:stretch>
        </p:blipFill>
        <p:spPr bwMode="auto">
          <a:xfrm>
            <a:off x="457200" y="1905000"/>
            <a:ext cx="8229599" cy="4267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Overflow and Underflow </a:t>
            </a:r>
          </a:p>
        </p:txBody>
      </p:sp>
      <p:sp>
        <p:nvSpPr>
          <p:cNvPr id="3" name="Content Placeholder 2"/>
          <p:cNvSpPr>
            <a:spLocks noGrp="1"/>
          </p:cNvSpPr>
          <p:nvPr>
            <p:ph idx="1"/>
          </p:nvPr>
        </p:nvSpPr>
        <p:spPr/>
        <p:txBody>
          <a:bodyPr>
            <a:normAutofit/>
          </a:bodyPr>
          <a:lstStyle/>
          <a:p>
            <a:pPr algn="just"/>
            <a:r>
              <a:rPr lang="en-US" sz="2000" dirty="0"/>
              <a:t>The fundamental difficulty in performing continuous math on a digital computer is that we need to represent infinitely many real numbers with a finite number of bit patterns. This means that for almost all real numbers, we incur some approximation error when we represent the number in the computer.</a:t>
            </a:r>
          </a:p>
          <a:p>
            <a:pPr algn="just">
              <a:buNone/>
            </a:pPr>
            <a:endParaRPr lang="en-US" sz="2000" dirty="0"/>
          </a:p>
          <a:p>
            <a:pPr algn="just"/>
            <a:r>
              <a:rPr lang="en-US" sz="2000" dirty="0"/>
              <a:t>One form of rounding error that is particularly devastating is </a:t>
            </a:r>
            <a:r>
              <a:rPr lang="en-US" sz="2000" i="1" dirty="0"/>
              <a:t>underflow. Underflow </a:t>
            </a:r>
            <a:r>
              <a:rPr lang="en-US" sz="2000" dirty="0"/>
              <a:t>occurs when numbers near zero are rounded to zero</a:t>
            </a:r>
          </a:p>
          <a:p>
            <a:pPr algn="just"/>
            <a:endParaRPr lang="en-US" sz="2000" dirty="0"/>
          </a:p>
          <a:p>
            <a:r>
              <a:rPr lang="en-US" sz="2000" dirty="0"/>
              <a:t>For example, we usually want to avoid division by zero (some software environments will raise exceptions when this occurs, others will return a result with a placeholder not-a-number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O</a:t>
            </a:r>
            <a:r>
              <a:rPr lang="en-US" dirty="0"/>
              <a:t>ptimization</a:t>
            </a:r>
          </a:p>
        </p:txBody>
      </p:sp>
      <p:sp>
        <p:nvSpPr>
          <p:cNvPr id="3" name="Content Placeholder 2"/>
          <p:cNvSpPr>
            <a:spLocks noGrp="1"/>
          </p:cNvSpPr>
          <p:nvPr>
            <p:ph idx="1"/>
          </p:nvPr>
        </p:nvSpPr>
        <p:spPr/>
        <p:txBody>
          <a:bodyPr>
            <a:normAutofit/>
          </a:bodyPr>
          <a:lstStyle/>
          <a:p>
            <a:pPr algn="just"/>
            <a:r>
              <a:rPr lang="en-US" sz="2000" dirty="0"/>
              <a:t>Another highly damaging form of numerical error is </a:t>
            </a:r>
            <a:r>
              <a:rPr lang="en-US" sz="2000" i="1" dirty="0"/>
              <a:t>overflow. Overflow occurs </a:t>
            </a:r>
            <a:r>
              <a:rPr lang="en-US" sz="2000" dirty="0"/>
              <a:t>when numbers with large magnitude are approximated as ∞ or −∞. Further arithmetic will usually change these infinite values into not-a-number values.</a:t>
            </a:r>
          </a:p>
        </p:txBody>
      </p:sp>
      <p:pic>
        <p:nvPicPr>
          <p:cNvPr id="6" name="Picture 5" descr="optimization2.png"/>
          <p:cNvPicPr>
            <a:picLocks noChangeAspect="1"/>
          </p:cNvPicPr>
          <p:nvPr/>
        </p:nvPicPr>
        <p:blipFill>
          <a:blip r:embed="rId2"/>
          <a:stretch>
            <a:fillRect/>
          </a:stretch>
        </p:blipFill>
        <p:spPr>
          <a:xfrm>
            <a:off x="1143000" y="3276600"/>
            <a:ext cx="6781800" cy="304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Gradient descent method</a:t>
            </a:r>
          </a:p>
        </p:txBody>
      </p:sp>
      <p:sp>
        <p:nvSpPr>
          <p:cNvPr id="3" name="Content Placeholder 2"/>
          <p:cNvSpPr>
            <a:spLocks noGrp="1"/>
          </p:cNvSpPr>
          <p:nvPr>
            <p:ph idx="1"/>
          </p:nvPr>
        </p:nvSpPr>
        <p:spPr/>
        <p:txBody>
          <a:bodyPr/>
          <a:lstStyle/>
          <a:p>
            <a:pPr algn="just"/>
            <a:r>
              <a:rPr lang="en-US" dirty="0"/>
              <a:t>For functions with multiple inputs, we must make use of the concept of </a:t>
            </a:r>
            <a:r>
              <a:rPr lang="en-US" i="1" dirty="0"/>
              <a:t>partial derivatives. The partial  derivative         </a:t>
            </a:r>
            <a:r>
              <a:rPr lang="en-US" dirty="0"/>
              <a:t>measures how </a:t>
            </a:r>
            <a:r>
              <a:rPr lang="en-US" i="1" dirty="0"/>
              <a:t>f</a:t>
            </a:r>
            <a:r>
              <a:rPr lang="en-US" dirty="0"/>
              <a:t> changes as only the variable </a:t>
            </a:r>
            <a:r>
              <a:rPr lang="en-US" i="1" dirty="0"/>
              <a:t>x</a:t>
            </a:r>
            <a:r>
              <a:rPr lang="en-US" i="1" baseline="-25000" dirty="0"/>
              <a:t>i</a:t>
            </a:r>
            <a:r>
              <a:rPr lang="en-US" dirty="0"/>
              <a:t> increases at point x.</a:t>
            </a:r>
          </a:p>
          <a:p>
            <a:pPr algn="just"/>
            <a:endParaRPr lang="en-US" dirty="0"/>
          </a:p>
          <a:p>
            <a:pPr algn="just"/>
            <a:r>
              <a:rPr lang="en-US" dirty="0"/>
              <a:t>The </a:t>
            </a:r>
            <a:r>
              <a:rPr lang="en-US" i="1" dirty="0"/>
              <a:t>gradient generalizes the notion of derivative </a:t>
            </a:r>
            <a:r>
              <a:rPr lang="en-US" dirty="0"/>
              <a:t>to the case where the derivative is with respect to a vector: the gradient of f is the vector containing all of the partial derivatives, denoted </a:t>
            </a:r>
            <a:r>
              <a:rPr lang="en-US" i="1" dirty="0"/>
              <a:t>∇</a:t>
            </a:r>
            <a:r>
              <a:rPr lang="en-US" i="1" baseline="-25000" dirty="0"/>
              <a:t>x</a:t>
            </a:r>
            <a:r>
              <a:rPr lang="en-US" i="1" dirty="0"/>
              <a:t>f (x )</a:t>
            </a:r>
          </a:p>
        </p:txBody>
      </p:sp>
      <p:graphicFrame>
        <p:nvGraphicFramePr>
          <p:cNvPr id="4" name="Object 3"/>
          <p:cNvGraphicFramePr>
            <a:graphicFrameLocks noChangeAspect="1"/>
          </p:cNvGraphicFramePr>
          <p:nvPr/>
        </p:nvGraphicFramePr>
        <p:xfrm>
          <a:off x="2209800" y="2743200"/>
          <a:ext cx="1066800" cy="609600"/>
        </p:xfrm>
        <a:graphic>
          <a:graphicData uri="http://schemas.openxmlformats.org/presentationml/2006/ole">
            <mc:AlternateContent xmlns:mc="http://schemas.openxmlformats.org/markup-compatibility/2006">
              <mc:Choice xmlns:v="urn:schemas-microsoft-com:vml" Requires="v">
                <p:oleObj name="Equation" r:id="rId2" imgW="558720" imgH="431640" progId="Equation.3">
                  <p:embed/>
                </p:oleObj>
              </mc:Choice>
              <mc:Fallback>
                <p:oleObj name="Equation" r:id="rId2" imgW="558720" imgH="4316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43200"/>
                        <a:ext cx="1066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9154" name="Picture 2"/>
          <p:cNvPicPr>
            <a:picLocks noGrp="1" noChangeAspect="1" noChangeArrowheads="1"/>
          </p:cNvPicPr>
          <p:nvPr>
            <p:ph idx="1"/>
          </p:nvPr>
        </p:nvPicPr>
        <p:blipFill>
          <a:blip r:embed="rId2"/>
          <a:srcRect/>
          <a:stretch>
            <a:fillRect/>
          </a:stretch>
        </p:blipFill>
        <p:spPr bwMode="auto">
          <a:xfrm>
            <a:off x="642937" y="2096294"/>
            <a:ext cx="7858125" cy="40671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The </a:t>
            </a:r>
            <a:r>
              <a:rPr lang="en-US" sz="2000" i="1" dirty="0"/>
              <a:t>directional derivative in direction u (a unit vector) is the slope of the </a:t>
            </a:r>
            <a:r>
              <a:rPr lang="en-US" sz="2000" dirty="0"/>
              <a:t>function f in direction u.</a:t>
            </a:r>
          </a:p>
          <a:p>
            <a:pPr algn="just"/>
            <a:r>
              <a:rPr lang="en-US" sz="2000" dirty="0"/>
              <a:t>In other words, the directional derivative is the derivative of the function </a:t>
            </a:r>
            <a:r>
              <a:rPr lang="en-US" sz="2000" i="1" dirty="0"/>
              <a:t>f</a:t>
            </a:r>
            <a:r>
              <a:rPr lang="en-US" sz="2000" dirty="0"/>
              <a:t> (</a:t>
            </a:r>
            <a:r>
              <a:rPr lang="en-US" sz="2000" i="1" dirty="0"/>
              <a:t>x </a:t>
            </a:r>
            <a:r>
              <a:rPr lang="en-US" sz="2000" dirty="0"/>
              <a:t>+ </a:t>
            </a:r>
            <a:r>
              <a:rPr lang="en-US" sz="2000" i="1" dirty="0" err="1"/>
              <a:t>αu</a:t>
            </a:r>
            <a:r>
              <a:rPr lang="en-US" sz="2000" dirty="0"/>
              <a:t>) with respect to α , evaluated at α = </a:t>
            </a:r>
            <a:r>
              <a:rPr lang="en-US" sz="2000" dirty="0">
                <a:latin typeface="Times New Roman" pitchFamily="18" charset="0"/>
                <a:cs typeface="Times New Roman" pitchFamily="18" charset="0"/>
              </a:rPr>
              <a:t>0.</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t>To minimize </a:t>
            </a:r>
            <a:r>
              <a:rPr lang="en-US" sz="2000" i="1" dirty="0"/>
              <a:t>f</a:t>
            </a:r>
            <a:r>
              <a:rPr lang="en-US" sz="2000" dirty="0"/>
              <a:t> , we would like to find the direction in which </a:t>
            </a:r>
            <a:r>
              <a:rPr lang="en-US" sz="2000" i="1" dirty="0"/>
              <a:t>f</a:t>
            </a:r>
            <a:r>
              <a:rPr lang="en-US" sz="2000" dirty="0"/>
              <a:t> decreases the fastest. We can do this using the directional derivative.</a:t>
            </a:r>
          </a:p>
          <a:p>
            <a:pPr algn="just"/>
            <a:endParaRPr lang="en-US" sz="2000" dirty="0"/>
          </a:p>
          <a:p>
            <a:r>
              <a:rPr lang="en-US" sz="2000" dirty="0"/>
              <a:t>To minimize f , we would like to find the direction in which f decreases the fastest.</a:t>
            </a:r>
          </a:p>
          <a:p>
            <a:endParaRPr lang="en-US" sz="20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2743200" y="3429000"/>
          <a:ext cx="3581400" cy="914400"/>
        </p:xfrm>
        <a:graphic>
          <a:graphicData uri="http://schemas.openxmlformats.org/presentationml/2006/ole">
            <mc:AlternateContent xmlns:mc="http://schemas.openxmlformats.org/markup-compatibility/2006">
              <mc:Choice xmlns:v="urn:schemas-microsoft-com:vml" Requires="v">
                <p:oleObj name="Equation" r:id="rId2" imgW="1638000" imgH="393480" progId="Equation.3">
                  <p:embed/>
                </p:oleObj>
              </mc:Choice>
              <mc:Fallback>
                <p:oleObj name="Equation" r:id="rId2" imgW="163800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58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sz="2400" dirty="0"/>
              <a:t>We can do this using the directional derivative</a:t>
            </a:r>
          </a:p>
          <a:p>
            <a:endParaRPr lang="en-US" dirty="0"/>
          </a:p>
          <a:p>
            <a:endParaRPr lang="en-US" dirty="0"/>
          </a:p>
          <a:p>
            <a:pPr algn="just"/>
            <a:r>
              <a:rPr lang="en-US" sz="2400" dirty="0"/>
              <a:t>where θ is the angle between u and the gradient. Substituting in ||</a:t>
            </a:r>
            <a:r>
              <a:rPr lang="en-US" sz="2400" i="1" dirty="0"/>
              <a:t>u</a:t>
            </a:r>
            <a:r>
              <a:rPr lang="en-US" sz="2400" dirty="0"/>
              <a:t>||</a:t>
            </a:r>
            <a:r>
              <a:rPr lang="en-US" sz="2400" baseline="-25000" dirty="0">
                <a:latin typeface="Times New Roman" pitchFamily="18" charset="0"/>
                <a:cs typeface="Times New Roman" pitchFamily="18" charset="0"/>
              </a:rPr>
              <a:t>2</a:t>
            </a:r>
            <a:r>
              <a:rPr lang="en-US" sz="2400" dirty="0"/>
              <a:t> = </a:t>
            </a:r>
            <a:r>
              <a:rPr lang="en-US" sz="2400" dirty="0">
                <a:latin typeface="Times New Roman" pitchFamily="18" charset="0"/>
                <a:cs typeface="Times New Roman" pitchFamily="18" charset="0"/>
              </a:rPr>
              <a:t>1</a:t>
            </a:r>
            <a:r>
              <a:rPr lang="en-US" sz="2400" dirty="0"/>
              <a:t> and ignoring factors that do not depend on u, this simplifies to min </a:t>
            </a:r>
            <a:r>
              <a:rPr lang="en-US" sz="2400" i="1" dirty="0"/>
              <a:t>u </a:t>
            </a:r>
            <a:r>
              <a:rPr lang="en-US" sz="2400" dirty="0" err="1"/>
              <a:t>cos</a:t>
            </a:r>
            <a:r>
              <a:rPr lang="en-US" sz="2400" i="1" dirty="0"/>
              <a:t> θ</a:t>
            </a:r>
            <a:r>
              <a:rPr lang="en-US" dirty="0"/>
              <a:t>.</a:t>
            </a:r>
          </a:p>
          <a:p>
            <a:pPr algn="just"/>
            <a:endParaRPr lang="en-US" dirty="0"/>
          </a:p>
          <a:p>
            <a:r>
              <a:rPr lang="en-US" sz="2400" dirty="0"/>
              <a:t>This is minimized when </a:t>
            </a:r>
            <a:r>
              <a:rPr lang="en-US" sz="2400" i="1" dirty="0"/>
              <a:t>u</a:t>
            </a:r>
            <a:r>
              <a:rPr lang="en-US" sz="2400" dirty="0"/>
              <a:t> points in the opposite direction as the gradient. In other words, the gradient points directly uphill, and the negative gradient points directly downhill.</a:t>
            </a:r>
          </a:p>
          <a:p>
            <a:endParaRPr lang="en-US" dirty="0"/>
          </a:p>
        </p:txBody>
      </p:sp>
      <p:graphicFrame>
        <p:nvGraphicFramePr>
          <p:cNvPr id="6" name="Object 5"/>
          <p:cNvGraphicFramePr>
            <a:graphicFrameLocks noChangeAspect="1"/>
          </p:cNvGraphicFramePr>
          <p:nvPr/>
        </p:nvGraphicFramePr>
        <p:xfrm>
          <a:off x="1066800" y="2590800"/>
          <a:ext cx="6858000" cy="533400"/>
        </p:xfrm>
        <a:graphic>
          <a:graphicData uri="http://schemas.openxmlformats.org/presentationml/2006/ole">
            <mc:AlternateContent xmlns:mc="http://schemas.openxmlformats.org/markup-compatibility/2006">
              <mc:Choice xmlns:v="urn:schemas-microsoft-com:vml" Requires="v">
                <p:oleObj name="Equation" r:id="rId2" imgW="2831760" imgH="317160" progId="Equation.3">
                  <p:embed/>
                </p:oleObj>
              </mc:Choice>
              <mc:Fallback>
                <p:oleObj name="Equation" r:id="rId2" imgW="2831760" imgH="31716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6858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Linear Algebra</a:t>
            </a:r>
          </a:p>
        </p:txBody>
      </p:sp>
      <p:sp>
        <p:nvSpPr>
          <p:cNvPr id="3" name="Content Placeholder 2"/>
          <p:cNvSpPr>
            <a:spLocks noGrp="1"/>
          </p:cNvSpPr>
          <p:nvPr>
            <p:ph idx="1"/>
          </p:nvPr>
        </p:nvSpPr>
        <p:spPr>
          <a:xfrm>
            <a:off x="457200" y="1953339"/>
            <a:ext cx="8229600" cy="4389120"/>
          </a:xfrm>
        </p:spPr>
        <p:txBody>
          <a:bodyPr>
            <a:normAutofit/>
          </a:bodyPr>
          <a:lstStyle/>
          <a:p>
            <a:pPr algn="just"/>
            <a:r>
              <a:rPr lang="en-US" i="1" dirty="0"/>
              <a:t>Scalar</a:t>
            </a:r>
            <a:r>
              <a:rPr lang="en-US" dirty="0"/>
              <a:t>: A scalar is just a single number, in contrast to most of the other objects studied in linear algebra, which are usually arrays of multiple numbers.</a:t>
            </a:r>
          </a:p>
          <a:p>
            <a:pPr algn="just">
              <a:buNone/>
            </a:pPr>
            <a:endParaRPr lang="en-US" dirty="0"/>
          </a:p>
          <a:p>
            <a:r>
              <a:rPr lang="en-US" i="1" dirty="0"/>
              <a:t>Vectors: </a:t>
            </a:r>
            <a:r>
              <a:rPr lang="en-US" dirty="0"/>
              <a:t>A vector is an array of numbers. The numbers are arranged in order. We can identify each individual number by its index in that ordering.</a:t>
            </a:r>
          </a:p>
          <a:p>
            <a:endParaRPr lang="en-US" dirty="0"/>
          </a:p>
          <a:p>
            <a:r>
              <a:rPr lang="en-US" i="1" dirty="0"/>
              <a:t>Matrices: A matrix is a 2-D array of numbers, so each element is identified by </a:t>
            </a:r>
            <a:r>
              <a:rPr lang="en-US" dirty="0"/>
              <a:t>two indices instead of just one.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pPr algn="just"/>
            <a:r>
              <a:rPr lang="en-US" sz="2800" dirty="0"/>
              <a:t>This is known as the </a:t>
            </a:r>
            <a:r>
              <a:rPr lang="en-US" sz="2800" i="1" dirty="0"/>
              <a:t>method of steepest descent or gradient descent.</a:t>
            </a:r>
          </a:p>
          <a:p>
            <a:pPr algn="just"/>
            <a:r>
              <a:rPr lang="en-US" sz="2800" dirty="0"/>
              <a:t>Steepest descent proposes a new point</a:t>
            </a:r>
          </a:p>
          <a:p>
            <a:pPr algn="just"/>
            <a:endParaRPr lang="en-US" sz="2800" dirty="0"/>
          </a:p>
          <a:p>
            <a:pPr algn="just"/>
            <a:endParaRPr lang="en-US" sz="2800" dirty="0"/>
          </a:p>
          <a:p>
            <a:pPr algn="just"/>
            <a:endParaRPr lang="en-US" sz="2800" dirty="0"/>
          </a:p>
          <a:p>
            <a:pPr algn="just"/>
            <a:r>
              <a:rPr lang="en-US" sz="2800" dirty="0"/>
              <a:t>Where </a:t>
            </a:r>
            <a:r>
              <a:rPr lang="el-GR" sz="2800" i="1" dirty="0"/>
              <a:t>ε</a:t>
            </a:r>
            <a:r>
              <a:rPr lang="en-US" sz="2800" dirty="0"/>
              <a:t> is the learning rate, a positive scalar determining the size of the step.</a:t>
            </a:r>
          </a:p>
          <a:p>
            <a:pPr algn="just"/>
            <a:endParaRPr lang="en-US" sz="2800" dirty="0"/>
          </a:p>
          <a:p>
            <a:r>
              <a:rPr lang="en-US" sz="2800" dirty="0"/>
              <a:t>We  can choose </a:t>
            </a:r>
            <a:r>
              <a:rPr lang="el-GR" sz="2800" i="1" dirty="0"/>
              <a:t>ε</a:t>
            </a:r>
            <a:r>
              <a:rPr lang="en-US" sz="2800" dirty="0"/>
              <a:t> in several different ways. A popular approach is to set </a:t>
            </a:r>
            <a:r>
              <a:rPr lang="el-GR" sz="2800" i="1" dirty="0"/>
              <a:t>ε</a:t>
            </a:r>
            <a:r>
              <a:rPr lang="en-US" sz="2800" dirty="0"/>
              <a:t> to a small constant. Sometimes, we can solve for the step size that makes the directional derivative vanish.</a:t>
            </a:r>
          </a:p>
          <a:p>
            <a:pPr algn="just">
              <a:buNone/>
            </a:pPr>
            <a:r>
              <a:rPr lang="en-US" sz="2400" dirty="0"/>
              <a:t>       </a:t>
            </a:r>
          </a:p>
          <a:p>
            <a:pPr algn="just">
              <a:buNone/>
            </a:pPr>
            <a:r>
              <a:rPr lang="en-US" dirty="0"/>
              <a:t>            </a:t>
            </a:r>
          </a:p>
        </p:txBody>
      </p:sp>
      <p:graphicFrame>
        <p:nvGraphicFramePr>
          <p:cNvPr id="4" name="Object 3"/>
          <p:cNvGraphicFramePr>
            <a:graphicFrameLocks noChangeAspect="1"/>
          </p:cNvGraphicFramePr>
          <p:nvPr/>
        </p:nvGraphicFramePr>
        <p:xfrm>
          <a:off x="2743200" y="3048000"/>
          <a:ext cx="3684587" cy="654050"/>
        </p:xfrm>
        <a:graphic>
          <a:graphicData uri="http://schemas.openxmlformats.org/presentationml/2006/ole">
            <mc:AlternateContent xmlns:mc="http://schemas.openxmlformats.org/markup-compatibility/2006">
              <mc:Choice xmlns:v="urn:schemas-microsoft-com:vml" Requires="v">
                <p:oleObj name="Equation" r:id="rId2" imgW="1054080" imgH="241200" progId="Equation.3">
                  <p:embed/>
                </p:oleObj>
              </mc:Choice>
              <mc:Fallback>
                <p:oleObj name="Equation" r:id="rId2" imgW="105408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48000"/>
                        <a:ext cx="368458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sz="2200" dirty="0"/>
              <a:t>Steepest descent converges when every element of the gradient is zero (or, in practice, very close to zero).</a:t>
            </a:r>
          </a:p>
          <a:p>
            <a:endParaRPr lang="en-US" sz="2200" dirty="0"/>
          </a:p>
          <a:p>
            <a:pPr algn="just"/>
            <a:r>
              <a:rPr lang="en-US" sz="2200" dirty="0"/>
              <a:t>Although gradient descent is limited to optimization in continuous spaces, the general concept of making small moves (that are approximately the best small move) towards better configurations can be generalized to discrete spaces.</a:t>
            </a:r>
          </a:p>
          <a:p>
            <a:pPr algn="just"/>
            <a:endParaRPr lang="en-US" sz="2200" dirty="0"/>
          </a:p>
          <a:p>
            <a:pPr algn="just"/>
            <a:r>
              <a:rPr lang="en-US" sz="2200" dirty="0"/>
              <a:t>Ascending an objective function of discrete parameters is called </a:t>
            </a:r>
            <a:r>
              <a:rPr lang="en-US" sz="2200" i="1" dirty="0"/>
              <a:t>hill climbing.</a:t>
            </a:r>
            <a:endParaRPr 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Jacobian</a:t>
            </a:r>
            <a:r>
              <a:rPr lang="en-US" dirty="0"/>
              <a:t> and Hessian Matrices</a:t>
            </a:r>
          </a:p>
        </p:txBody>
      </p:sp>
      <p:sp>
        <p:nvSpPr>
          <p:cNvPr id="3" name="Content Placeholder 2"/>
          <p:cNvSpPr>
            <a:spLocks noGrp="1"/>
          </p:cNvSpPr>
          <p:nvPr>
            <p:ph idx="1"/>
          </p:nvPr>
        </p:nvSpPr>
        <p:spPr/>
        <p:txBody>
          <a:bodyPr>
            <a:normAutofit/>
          </a:bodyPr>
          <a:lstStyle/>
          <a:p>
            <a:pPr algn="just"/>
            <a:r>
              <a:rPr lang="en-US" sz="2200" dirty="0"/>
              <a:t>Sometimes we need to find all of the partial derivatives of a function whose input and output are both vectors. The matrix containing all such partial derivatives is known as a </a:t>
            </a:r>
            <a:r>
              <a:rPr lang="en-US" sz="2200" i="1" dirty="0" err="1"/>
              <a:t>Jacobian</a:t>
            </a:r>
            <a:r>
              <a:rPr lang="en-US" sz="2200" i="1" dirty="0"/>
              <a:t> matrix.</a:t>
            </a:r>
          </a:p>
          <a:p>
            <a:pPr algn="just"/>
            <a:endParaRPr lang="en-US" sz="2200" i="1" dirty="0"/>
          </a:p>
          <a:p>
            <a:r>
              <a:rPr lang="en-US" sz="2200" dirty="0"/>
              <a:t>If  we have a function                              ,</a:t>
            </a:r>
            <a:r>
              <a:rPr lang="en-US" sz="2400" dirty="0"/>
              <a:t> </a:t>
            </a:r>
            <a:r>
              <a:rPr lang="en-US" sz="2200" dirty="0"/>
              <a:t>then the </a:t>
            </a:r>
            <a:r>
              <a:rPr lang="en-US" sz="2200" dirty="0" err="1"/>
              <a:t>Jacobian</a:t>
            </a:r>
            <a:r>
              <a:rPr lang="en-US" sz="2200" dirty="0"/>
              <a:t> matrix</a:t>
            </a:r>
          </a:p>
          <a:p>
            <a:pPr>
              <a:buNone/>
            </a:pPr>
            <a:r>
              <a:rPr lang="en-US" sz="2200" dirty="0"/>
              <a:t>                        of </a:t>
            </a:r>
            <a:r>
              <a:rPr lang="en-US" sz="2200" i="1" dirty="0"/>
              <a:t>f</a:t>
            </a:r>
            <a:r>
              <a:rPr lang="en-US" sz="2200" dirty="0"/>
              <a:t> is defined such that                              .</a:t>
            </a:r>
          </a:p>
          <a:p>
            <a:pPr>
              <a:buNone/>
            </a:pPr>
            <a:endParaRPr lang="en-US" sz="2200" dirty="0"/>
          </a:p>
          <a:p>
            <a:r>
              <a:rPr lang="en-US" sz="2200" dirty="0"/>
              <a:t>For a function                    , the derivative with respect to </a:t>
            </a:r>
            <a:r>
              <a:rPr lang="en-US" sz="2200" i="1" dirty="0"/>
              <a:t>x</a:t>
            </a:r>
            <a:r>
              <a:rPr lang="en-US" sz="2200" baseline="-25000" dirty="0"/>
              <a:t>i</a:t>
            </a:r>
            <a:r>
              <a:rPr lang="en-US" sz="2200" dirty="0"/>
              <a:t> of the derivative of </a:t>
            </a:r>
            <a:r>
              <a:rPr lang="en-US" sz="2200" i="1" dirty="0"/>
              <a:t>f</a:t>
            </a:r>
            <a:r>
              <a:rPr lang="en-US" sz="2200" dirty="0"/>
              <a:t> with respect to </a:t>
            </a:r>
            <a:r>
              <a:rPr lang="en-US" sz="2200" i="1" dirty="0" err="1"/>
              <a:t>x</a:t>
            </a:r>
            <a:r>
              <a:rPr lang="en-US" sz="2200" i="1" baseline="-25000" dirty="0" err="1"/>
              <a:t>j</a:t>
            </a:r>
            <a:r>
              <a:rPr lang="en-US" sz="2200" dirty="0"/>
              <a:t> is denoted as                    .</a:t>
            </a:r>
          </a:p>
          <a:p>
            <a:pPr>
              <a:buNone/>
            </a:pPr>
            <a:endParaRPr lang="en-US" sz="2200" dirty="0"/>
          </a:p>
        </p:txBody>
      </p:sp>
      <p:graphicFrame>
        <p:nvGraphicFramePr>
          <p:cNvPr id="4" name="Object 3"/>
          <p:cNvGraphicFramePr>
            <a:graphicFrameLocks noChangeAspect="1"/>
          </p:cNvGraphicFramePr>
          <p:nvPr/>
        </p:nvGraphicFramePr>
        <p:xfrm>
          <a:off x="3505200" y="3810000"/>
          <a:ext cx="1905000" cy="342900"/>
        </p:xfrm>
        <a:graphic>
          <a:graphicData uri="http://schemas.openxmlformats.org/presentationml/2006/ole">
            <mc:AlternateContent xmlns:mc="http://schemas.openxmlformats.org/markup-compatibility/2006">
              <mc:Choice xmlns:v="urn:schemas-microsoft-com:vml" Requires="v">
                <p:oleObj name="Equation" r:id="rId2" imgW="838080" imgH="228600" progId="Equation.3">
                  <p:embed/>
                </p:oleObj>
              </mc:Choice>
              <mc:Fallback>
                <p:oleObj name="Equation" r:id="rId2" imgW="83808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10000"/>
                        <a:ext cx="1905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762000" y="4191000"/>
          <a:ext cx="1295400" cy="381000"/>
        </p:xfrm>
        <a:graphic>
          <a:graphicData uri="http://schemas.openxmlformats.org/presentationml/2006/ole">
            <mc:AlternateContent xmlns:mc="http://schemas.openxmlformats.org/markup-compatibility/2006">
              <mc:Choice xmlns:v="urn:schemas-microsoft-com:vml" Requires="v">
                <p:oleObj name="Equation" r:id="rId4" imgW="583920" imgH="203040" progId="Equation.3">
                  <p:embed/>
                </p:oleObj>
              </mc:Choice>
              <mc:Fallback>
                <p:oleObj name="Equation" r:id="rId4" imgW="583920" imgH="203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91000"/>
                        <a:ext cx="1295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5105400" y="4114800"/>
          <a:ext cx="1905000" cy="685800"/>
        </p:xfrm>
        <a:graphic>
          <a:graphicData uri="http://schemas.openxmlformats.org/presentationml/2006/ole">
            <mc:AlternateContent xmlns:mc="http://schemas.openxmlformats.org/markup-compatibility/2006">
              <mc:Choice xmlns:v="urn:schemas-microsoft-com:vml" Requires="v">
                <p:oleObj name="Equation" r:id="rId6" imgW="977760" imgH="444240" progId="Equation.3">
                  <p:embed/>
                </p:oleObj>
              </mc:Choice>
              <mc:Fallback>
                <p:oleObj name="Equation" r:id="rId6" imgW="977760" imgH="4442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114800"/>
                        <a:ext cx="1905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514600" y="5029200"/>
          <a:ext cx="1371600" cy="381000"/>
        </p:xfrm>
        <a:graphic>
          <a:graphicData uri="http://schemas.openxmlformats.org/presentationml/2006/ole">
            <mc:AlternateContent xmlns:mc="http://schemas.openxmlformats.org/markup-compatibility/2006">
              <mc:Choice xmlns:v="urn:schemas-microsoft-com:vml" Requires="v">
                <p:oleObj name="Equation" r:id="rId8" imgW="761760" imgH="228600" progId="Equation.3">
                  <p:embed/>
                </p:oleObj>
              </mc:Choice>
              <mc:Fallback>
                <p:oleObj name="Equation" r:id="rId8" imgW="761760" imgH="2286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029200"/>
                        <a:ext cx="1371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172200" y="5410200"/>
          <a:ext cx="1371600" cy="609600"/>
        </p:xfrm>
        <a:graphic>
          <a:graphicData uri="http://schemas.openxmlformats.org/presentationml/2006/ole">
            <mc:AlternateContent xmlns:mc="http://schemas.openxmlformats.org/markup-compatibility/2006">
              <mc:Choice xmlns:v="urn:schemas-microsoft-com:vml" Requires="v">
                <p:oleObj name="Equation" r:id="rId10" imgW="558720" imgH="469800" progId="Equation.3">
                  <p:embed/>
                </p:oleObj>
              </mc:Choice>
              <mc:Fallback>
                <p:oleObj name="Equation" r:id="rId10" imgW="558720" imgH="4698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5410200"/>
                        <a:ext cx="1371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sz="2000" dirty="0"/>
              <a:t>In a single dimension, we can denote by </a:t>
            </a:r>
            <a:r>
              <a:rPr lang="en-US" dirty="0"/>
              <a:t>        </a:t>
            </a:r>
            <a:r>
              <a:rPr lang="en-US" sz="2000" dirty="0"/>
              <a:t>or             </a:t>
            </a:r>
            <a:r>
              <a:rPr lang="en-US" dirty="0"/>
              <a:t>.  </a:t>
            </a:r>
          </a:p>
          <a:p>
            <a:endParaRPr lang="en-US" dirty="0"/>
          </a:p>
          <a:p>
            <a:pPr algn="just"/>
            <a:r>
              <a:rPr lang="en-US" sz="2000" dirty="0"/>
              <a:t>This is important because it tells us whether a gradient step will cause as much of an improvement as we would expect based on the gradient alone.</a:t>
            </a:r>
          </a:p>
          <a:p>
            <a:pPr algn="just"/>
            <a:endParaRPr lang="en-US" sz="2000" dirty="0"/>
          </a:p>
          <a:p>
            <a:r>
              <a:rPr lang="en-US" sz="2000" dirty="0"/>
              <a:t>We can think of the second derivative as measuring </a:t>
            </a:r>
            <a:r>
              <a:rPr lang="en-US" sz="2000" i="1" dirty="0"/>
              <a:t>curvature.</a:t>
            </a:r>
            <a:endParaRPr lang="en-US" sz="2000" dirty="0"/>
          </a:p>
          <a:p>
            <a:pPr algn="just"/>
            <a:endParaRPr lang="en-US" sz="2000" dirty="0"/>
          </a:p>
          <a:p>
            <a:endParaRPr lang="en-US" dirty="0"/>
          </a:p>
        </p:txBody>
      </p:sp>
      <p:graphicFrame>
        <p:nvGraphicFramePr>
          <p:cNvPr id="4" name="Object 3"/>
          <p:cNvGraphicFramePr>
            <a:graphicFrameLocks noChangeAspect="1"/>
          </p:cNvGraphicFramePr>
          <p:nvPr/>
        </p:nvGraphicFramePr>
        <p:xfrm>
          <a:off x="5181600" y="1905000"/>
          <a:ext cx="685800" cy="533400"/>
        </p:xfrm>
        <a:graphic>
          <a:graphicData uri="http://schemas.openxmlformats.org/presentationml/2006/ole">
            <mc:AlternateContent xmlns:mc="http://schemas.openxmlformats.org/markup-compatibility/2006">
              <mc:Choice xmlns:v="urn:schemas-microsoft-com:vml" Requires="v">
                <p:oleObj name="Equation" r:id="rId2" imgW="406080" imgH="419040" progId="Equation.3">
                  <p:embed/>
                </p:oleObj>
              </mc:Choice>
              <mc:Fallback>
                <p:oleObj name="Equation" r:id="rId2" imgW="406080" imgH="4190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05000"/>
                        <a:ext cx="685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6096000" y="2057400"/>
          <a:ext cx="838200" cy="304800"/>
        </p:xfrm>
        <a:graphic>
          <a:graphicData uri="http://schemas.openxmlformats.org/presentationml/2006/ole">
            <mc:AlternateContent xmlns:mc="http://schemas.openxmlformats.org/markup-compatibility/2006">
              <mc:Choice xmlns:v="urn:schemas-microsoft-com:vml" Requires="v">
                <p:oleObj name="Equation" r:id="rId4" imgW="393480" imgH="228600" progId="Equation.3">
                  <p:embed/>
                </p:oleObj>
              </mc:Choice>
              <mc:Fallback>
                <p:oleObj name="Equation" r:id="rId4" imgW="39348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57400"/>
                        <a:ext cx="838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Positive, Negative and No Curvature.</a:t>
            </a:r>
          </a:p>
        </p:txBody>
      </p:sp>
      <p:pic>
        <p:nvPicPr>
          <p:cNvPr id="61442" name="Picture 2"/>
          <p:cNvPicPr>
            <a:picLocks noChangeAspect="1" noChangeArrowheads="1"/>
          </p:cNvPicPr>
          <p:nvPr/>
        </p:nvPicPr>
        <p:blipFill>
          <a:blip r:embed="rId2"/>
          <a:srcRect/>
          <a:stretch>
            <a:fillRect/>
          </a:stretch>
        </p:blipFill>
        <p:spPr bwMode="auto">
          <a:xfrm>
            <a:off x="1143000" y="2514600"/>
            <a:ext cx="6934200" cy="3643312"/>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When our function has multiple input dimensions, there are many second derivatives. These derivatives can be collected together into a matrix called the </a:t>
            </a:r>
            <a:r>
              <a:rPr lang="en-US" sz="2000" i="1" dirty="0"/>
              <a:t>Hessian matrix. </a:t>
            </a:r>
            <a:r>
              <a:rPr lang="en-US" sz="2000" dirty="0"/>
              <a:t>The Hessian matrix </a:t>
            </a:r>
            <a:r>
              <a:rPr lang="en-US" sz="2000" i="1" dirty="0"/>
              <a:t>H(f)(x) </a:t>
            </a:r>
            <a:r>
              <a:rPr lang="en-US" sz="2000" dirty="0"/>
              <a:t>is defined such that </a:t>
            </a:r>
          </a:p>
          <a:p>
            <a:pPr algn="just"/>
            <a:endParaRPr lang="en-US" sz="2000" dirty="0"/>
          </a:p>
          <a:p>
            <a:pPr algn="just"/>
            <a:endParaRPr lang="en-US" sz="2000" dirty="0"/>
          </a:p>
          <a:p>
            <a:pPr algn="just"/>
            <a:endParaRPr lang="en-US" sz="2000" dirty="0"/>
          </a:p>
          <a:p>
            <a:pPr algn="just"/>
            <a:r>
              <a:rPr lang="en-US" sz="2000" dirty="0"/>
              <a:t>Hessian matrix is symmetric i.e. </a:t>
            </a:r>
            <a:r>
              <a:rPr lang="en-US" sz="2000" i="1" dirty="0"/>
              <a:t>H</a:t>
            </a:r>
            <a:r>
              <a:rPr lang="en-US" sz="2000" i="1" baseline="-25000" dirty="0"/>
              <a:t>i,j</a:t>
            </a:r>
            <a:r>
              <a:rPr lang="en-US" sz="2000" i="1" dirty="0"/>
              <a:t>=H</a:t>
            </a:r>
            <a:r>
              <a:rPr lang="en-US" sz="2000" i="1" baseline="-25000" dirty="0"/>
              <a:t>j,i</a:t>
            </a:r>
            <a:r>
              <a:rPr lang="en-US" sz="2000" i="1" dirty="0"/>
              <a:t> .</a:t>
            </a:r>
          </a:p>
          <a:p>
            <a:r>
              <a:rPr lang="en-US" sz="2000" dirty="0"/>
              <a:t>Because the Hessian matrix is real and symmetric, we can decompose it into a set of real </a:t>
            </a:r>
            <a:r>
              <a:rPr lang="en-US" sz="2000" dirty="0" err="1"/>
              <a:t>eigenvalues</a:t>
            </a:r>
            <a:r>
              <a:rPr lang="en-US" sz="2000" dirty="0"/>
              <a:t> and an orthogonal basis of eigenvectors.</a:t>
            </a:r>
            <a:endParaRPr lang="en-US" sz="2000" i="1" baseline="-25000" dirty="0"/>
          </a:p>
          <a:p>
            <a:pPr algn="just"/>
            <a:endParaRPr lang="en-US" sz="2000" i="1" dirty="0"/>
          </a:p>
          <a:p>
            <a:pPr algn="just"/>
            <a:endParaRPr lang="en-US" sz="2000" dirty="0"/>
          </a:p>
        </p:txBody>
      </p:sp>
      <p:graphicFrame>
        <p:nvGraphicFramePr>
          <p:cNvPr id="4" name="Object 3"/>
          <p:cNvGraphicFramePr>
            <a:graphicFrameLocks noChangeAspect="1"/>
          </p:cNvGraphicFramePr>
          <p:nvPr/>
        </p:nvGraphicFramePr>
        <p:xfrm>
          <a:off x="2819400" y="3352800"/>
          <a:ext cx="2971800" cy="838200"/>
        </p:xfrm>
        <a:graphic>
          <a:graphicData uri="http://schemas.openxmlformats.org/presentationml/2006/ole">
            <mc:AlternateContent xmlns:mc="http://schemas.openxmlformats.org/markup-compatibility/2006">
              <mc:Choice xmlns:v="urn:schemas-microsoft-com:vml" Requires="v">
                <p:oleObj name="Equation" r:id="rId2" imgW="1447560" imgH="469800" progId="Equation.3">
                  <p:embed/>
                </p:oleObj>
              </mc:Choice>
              <mc:Fallback>
                <p:oleObj name="Equation" r:id="rId2" imgW="1447560" imgH="469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2971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The second derivative in a specific direction represented by a unit vector d is given by d</a:t>
            </a:r>
            <a:r>
              <a:rPr lang="en-US" sz="2000" baseline="30000" dirty="0"/>
              <a:t>T</a:t>
            </a:r>
            <a:r>
              <a:rPr lang="en-US" sz="2000" dirty="0"/>
              <a:t>Hd. When d is an eigenvector of H, the second derivative in that direction is given by the corresponding </a:t>
            </a:r>
            <a:r>
              <a:rPr lang="en-US" sz="2000" dirty="0" err="1"/>
              <a:t>eigenvalue</a:t>
            </a:r>
            <a:r>
              <a:rPr lang="en-US" sz="2000" dirty="0"/>
              <a:t>.</a:t>
            </a:r>
          </a:p>
          <a:p>
            <a:pPr algn="just"/>
            <a:endParaRPr lang="en-US" sz="2000" dirty="0"/>
          </a:p>
          <a:p>
            <a:pPr algn="just"/>
            <a:r>
              <a:rPr lang="en-US" sz="2000" dirty="0"/>
              <a:t>For other directions of d, the directional second derivative is a weighted average of all of the </a:t>
            </a:r>
            <a:r>
              <a:rPr lang="en-US" sz="2000" dirty="0" err="1"/>
              <a:t>eigenvalues</a:t>
            </a:r>
            <a:r>
              <a:rPr lang="en-US" sz="2000" dirty="0"/>
              <a:t>, with weights between </a:t>
            </a:r>
            <a:r>
              <a:rPr lang="en-US" sz="2000" dirty="0">
                <a:latin typeface="Times New Roman" pitchFamily="18" charset="0"/>
                <a:cs typeface="Times New Roman" pitchFamily="18" charset="0"/>
              </a:rPr>
              <a:t>0</a:t>
            </a:r>
            <a:r>
              <a:rPr lang="en-US" sz="2000" dirty="0"/>
              <a:t> and </a:t>
            </a:r>
            <a:r>
              <a:rPr lang="en-US" sz="2000" dirty="0">
                <a:latin typeface="Times New Roman" pitchFamily="18" charset="0"/>
                <a:cs typeface="Times New Roman" pitchFamily="18" charset="0"/>
              </a:rPr>
              <a:t>1</a:t>
            </a:r>
            <a:r>
              <a:rPr lang="en-US" sz="2000" dirty="0"/>
              <a:t>, and eigenvectors that have smaller angle with d receiving more weight.</a:t>
            </a:r>
          </a:p>
          <a:p>
            <a:pPr algn="just"/>
            <a:endParaRPr lang="en-US" sz="2000" dirty="0"/>
          </a:p>
          <a:p>
            <a:pPr algn="just"/>
            <a:r>
              <a:rPr lang="en-US" sz="2000" dirty="0"/>
              <a:t>The maximum </a:t>
            </a:r>
            <a:r>
              <a:rPr lang="en-US" sz="2000" dirty="0" err="1"/>
              <a:t>eigenvalue</a:t>
            </a:r>
            <a:r>
              <a:rPr lang="en-US" sz="2000" dirty="0"/>
              <a:t> determines the maximum second derivative and the minimum </a:t>
            </a:r>
            <a:r>
              <a:rPr lang="en-US" sz="2000" dirty="0" err="1"/>
              <a:t>eigenvalue</a:t>
            </a:r>
            <a:r>
              <a:rPr lang="en-US" sz="2000" dirty="0"/>
              <a:t> determines the minimum second derivative.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We can make a second-order Taylor series approximation to the function around f(x) the current point x</a:t>
            </a:r>
            <a:r>
              <a:rPr lang="en-US" sz="2000" baseline="30000" dirty="0"/>
              <a:t>(</a:t>
            </a:r>
            <a:r>
              <a:rPr lang="en-US" sz="2000" baseline="30000" dirty="0">
                <a:latin typeface="Times New Roman" pitchFamily="18" charset="0"/>
                <a:cs typeface="Times New Roman" pitchFamily="18" charset="0"/>
              </a:rPr>
              <a:t>0</a:t>
            </a:r>
            <a:r>
              <a:rPr lang="en-US" sz="2000" baseline="30000" dirty="0"/>
              <a:t>)</a:t>
            </a:r>
          </a:p>
          <a:p>
            <a:pPr algn="just">
              <a:buNone/>
            </a:pPr>
            <a:r>
              <a:rPr lang="en-US" sz="2000" dirty="0"/>
              <a:t> </a:t>
            </a:r>
          </a:p>
          <a:p>
            <a:pPr algn="just"/>
            <a:endParaRPr lang="en-US" sz="2000" dirty="0"/>
          </a:p>
          <a:p>
            <a:pPr algn="just">
              <a:buNone/>
            </a:pPr>
            <a:r>
              <a:rPr lang="en-US" sz="2000" dirty="0"/>
              <a:t>        where g is the gradient and H is the Hessian at </a:t>
            </a:r>
            <a:r>
              <a:rPr lang="en-US" sz="2000" i="1" dirty="0"/>
              <a:t>x</a:t>
            </a:r>
            <a:r>
              <a:rPr lang="en-US" sz="2000" baseline="30000" dirty="0"/>
              <a:t>(</a:t>
            </a:r>
            <a:r>
              <a:rPr lang="en-US" sz="2000" baseline="30000" dirty="0">
                <a:latin typeface="Times New Roman" pitchFamily="18" charset="0"/>
                <a:cs typeface="Times New Roman" pitchFamily="18" charset="0"/>
              </a:rPr>
              <a:t>0</a:t>
            </a:r>
            <a:r>
              <a:rPr lang="en-US" sz="2000" baseline="30000" dirty="0"/>
              <a:t>)</a:t>
            </a:r>
            <a:r>
              <a:rPr lang="en-US" sz="2000" dirty="0"/>
              <a:t>.</a:t>
            </a:r>
          </a:p>
          <a:p>
            <a:r>
              <a:rPr lang="en-US" sz="2000" dirty="0"/>
              <a:t>If we use a learning rate of </a:t>
            </a:r>
            <a:r>
              <a:rPr lang="en-US" sz="2000" i="1" dirty="0"/>
              <a:t>ε</a:t>
            </a:r>
            <a:r>
              <a:rPr lang="en-US" sz="2000" dirty="0"/>
              <a:t>, then the new point x will be given by </a:t>
            </a:r>
            <a:r>
              <a:rPr lang="en-US" sz="2000" i="1" dirty="0"/>
              <a:t>x</a:t>
            </a:r>
            <a:r>
              <a:rPr lang="en-US" sz="2000" baseline="30000" dirty="0"/>
              <a:t>(</a:t>
            </a:r>
            <a:r>
              <a:rPr lang="en-US" sz="2000" baseline="30000" dirty="0">
                <a:latin typeface="Times New Roman" pitchFamily="18" charset="0"/>
                <a:cs typeface="Times New Roman" pitchFamily="18" charset="0"/>
              </a:rPr>
              <a:t>0</a:t>
            </a:r>
            <a:r>
              <a:rPr lang="en-US" sz="2000" baseline="30000" dirty="0"/>
              <a:t>)</a:t>
            </a:r>
            <a:r>
              <a:rPr lang="en-US" sz="2000" dirty="0"/>
              <a:t>-</a:t>
            </a:r>
            <a:r>
              <a:rPr lang="el-GR" sz="2000" i="1" dirty="0"/>
              <a:t>ε</a:t>
            </a:r>
            <a:r>
              <a:rPr lang="en-US" sz="2000" i="1" dirty="0"/>
              <a:t>g</a:t>
            </a:r>
            <a:r>
              <a:rPr lang="en-US" sz="2000" dirty="0"/>
              <a:t>. Thus we get</a:t>
            </a:r>
          </a:p>
          <a:p>
            <a:pPr>
              <a:buNone/>
            </a:pPr>
            <a:endParaRPr lang="en-US" sz="2000" dirty="0"/>
          </a:p>
          <a:p>
            <a:pPr algn="just"/>
            <a:endParaRPr lang="en-US" sz="2000" baseline="30000" dirty="0"/>
          </a:p>
          <a:p>
            <a:pPr algn="just"/>
            <a:r>
              <a:rPr lang="en-US" sz="2000" dirty="0"/>
              <a:t>There are three terms here: the original value of the function, the expected improvement due to the slope of the function, and the correction we must apply to account for the curvature of the function.</a:t>
            </a:r>
          </a:p>
        </p:txBody>
      </p:sp>
      <p:graphicFrame>
        <p:nvGraphicFramePr>
          <p:cNvPr id="4" name="Object 3"/>
          <p:cNvGraphicFramePr>
            <a:graphicFrameLocks noChangeAspect="1"/>
          </p:cNvGraphicFramePr>
          <p:nvPr/>
        </p:nvGraphicFramePr>
        <p:xfrm>
          <a:off x="2030413" y="2654300"/>
          <a:ext cx="5997575" cy="787400"/>
        </p:xfrm>
        <a:graphic>
          <a:graphicData uri="http://schemas.openxmlformats.org/presentationml/2006/ole">
            <mc:AlternateContent xmlns:mc="http://schemas.openxmlformats.org/markup-compatibility/2006">
              <mc:Choice xmlns:v="urn:schemas-microsoft-com:vml" Requires="v">
                <p:oleObj name="Equation" r:id="rId2" imgW="3327120" imgH="393480" progId="Equation.3">
                  <p:embed/>
                </p:oleObj>
              </mc:Choice>
              <mc:Fallback>
                <p:oleObj name="Equation" r:id="rId2" imgW="332712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13" y="2654300"/>
                        <a:ext cx="59975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524000" y="4343400"/>
          <a:ext cx="5683250" cy="762000"/>
        </p:xfrm>
        <a:graphic>
          <a:graphicData uri="http://schemas.openxmlformats.org/presentationml/2006/ole">
            <mc:AlternateContent xmlns:mc="http://schemas.openxmlformats.org/markup-compatibility/2006">
              <mc:Choice xmlns:v="urn:schemas-microsoft-com:vml" Requires="v">
                <p:oleObj name="Equation" r:id="rId4" imgW="2489040" imgH="419040" progId="Equation.3">
                  <p:embed/>
                </p:oleObj>
              </mc:Choice>
              <mc:Fallback>
                <p:oleObj name="Equation" r:id="rId4" imgW="2489040" imgH="4190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343400"/>
                        <a:ext cx="56832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When this last term is too large, the gradient descent step can actually move uphill. When </a:t>
            </a:r>
            <a:r>
              <a:rPr lang="en-US" sz="2000" i="1" dirty="0"/>
              <a:t>g</a:t>
            </a:r>
            <a:r>
              <a:rPr lang="en-US" sz="2000" i="1" baseline="30000" dirty="0"/>
              <a:t>T</a:t>
            </a:r>
            <a:r>
              <a:rPr lang="en-US" sz="2000" i="1" dirty="0"/>
              <a:t>Hg</a:t>
            </a:r>
            <a:r>
              <a:rPr lang="en-US" sz="2000" dirty="0"/>
              <a:t> is zero or negative, the Taylor series approximation predicts that increasing </a:t>
            </a:r>
            <a:r>
              <a:rPr lang="el-GR" sz="2000" i="1" dirty="0"/>
              <a:t>ε</a:t>
            </a:r>
            <a:r>
              <a:rPr lang="en-US" sz="2000" dirty="0"/>
              <a:t> forever will decrease </a:t>
            </a:r>
            <a:r>
              <a:rPr lang="en-US" sz="2000" i="1" dirty="0"/>
              <a:t>f</a:t>
            </a:r>
            <a:r>
              <a:rPr lang="en-US" sz="2000" dirty="0"/>
              <a:t> forever.</a:t>
            </a:r>
          </a:p>
          <a:p>
            <a:pPr algn="just"/>
            <a:endParaRPr lang="en-US" sz="2000" dirty="0"/>
          </a:p>
          <a:p>
            <a:r>
              <a:rPr lang="en-US" sz="2000" dirty="0"/>
              <a:t>When </a:t>
            </a:r>
            <a:r>
              <a:rPr lang="en-US" sz="2000" i="1" dirty="0"/>
              <a:t>g</a:t>
            </a:r>
            <a:r>
              <a:rPr lang="en-US" sz="2000" i="1" baseline="30000" dirty="0"/>
              <a:t>T</a:t>
            </a:r>
            <a:r>
              <a:rPr lang="en-US" sz="2000" i="1" dirty="0"/>
              <a:t>Hg</a:t>
            </a:r>
            <a:r>
              <a:rPr lang="en-US" sz="2000" dirty="0"/>
              <a:t> is positive, solving for the optimal step size that decreases the Taylor series approximation of the function the most yields</a:t>
            </a:r>
          </a:p>
          <a:p>
            <a:endParaRPr lang="en-US" sz="2000" dirty="0"/>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nvGraphicFramePr>
        <p:xfrm>
          <a:off x="2438400" y="4267200"/>
          <a:ext cx="3657600" cy="990600"/>
        </p:xfrm>
        <a:graphic>
          <a:graphicData uri="http://schemas.openxmlformats.org/presentationml/2006/ole">
            <mc:AlternateContent xmlns:mc="http://schemas.openxmlformats.org/markup-compatibility/2006">
              <mc:Choice xmlns:v="urn:schemas-microsoft-com:vml" Requires="v">
                <p:oleObj name="Equation" r:id="rId2" imgW="723600" imgH="444240" progId="Equation.3">
                  <p:embed/>
                </p:oleObj>
              </mc:Choice>
              <mc:Fallback>
                <p:oleObj name="Equation" r:id="rId2" imgW="723600" imgH="444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267200"/>
                        <a:ext cx="3657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sz="2000" dirty="0"/>
              <a:t>The simplest method for doing so is known as </a:t>
            </a:r>
            <a:r>
              <a:rPr lang="en-US" sz="2000" i="1" dirty="0"/>
              <a:t>Newton’s method. </a:t>
            </a:r>
            <a:r>
              <a:rPr lang="en-US" sz="2000" dirty="0"/>
              <a:t>Newton’s method is based on using a second-order Taylor series expansion to approximate f(x) near some point </a:t>
            </a:r>
            <a:r>
              <a:rPr lang="en-US" sz="2000" i="1" dirty="0"/>
              <a:t>x</a:t>
            </a:r>
            <a:r>
              <a:rPr lang="en-US" sz="2000" baseline="30000" dirty="0"/>
              <a:t>(</a:t>
            </a:r>
            <a:r>
              <a:rPr lang="en-US" sz="2000" baseline="30000" dirty="0">
                <a:latin typeface="Times New Roman" pitchFamily="18" charset="0"/>
                <a:cs typeface="Times New Roman" pitchFamily="18" charset="0"/>
              </a:rPr>
              <a:t>0</a:t>
            </a:r>
            <a:r>
              <a:rPr lang="en-US" sz="2000" baseline="30000" dirty="0"/>
              <a:t>)</a:t>
            </a:r>
          </a:p>
          <a:p>
            <a:pPr algn="just"/>
            <a:endParaRPr lang="en-US" sz="2000" baseline="30000" dirty="0"/>
          </a:p>
          <a:p>
            <a:pPr algn="just"/>
            <a:endParaRPr lang="en-US" sz="2000" baseline="30000" dirty="0"/>
          </a:p>
          <a:p>
            <a:pPr algn="just"/>
            <a:endParaRPr lang="en-US" sz="2000" baseline="30000" dirty="0"/>
          </a:p>
          <a:p>
            <a:pPr algn="just"/>
            <a:endParaRPr lang="en-US" sz="2000" baseline="30000" dirty="0"/>
          </a:p>
          <a:p>
            <a:r>
              <a:rPr lang="en-US" sz="2000" dirty="0"/>
              <a:t>If we then solve for the critical point of this function, we obtain</a:t>
            </a:r>
          </a:p>
          <a:p>
            <a:endParaRPr lang="en-US" sz="2000" dirty="0"/>
          </a:p>
        </p:txBody>
      </p:sp>
      <p:graphicFrame>
        <p:nvGraphicFramePr>
          <p:cNvPr id="4" name="Object 3"/>
          <p:cNvGraphicFramePr>
            <a:graphicFrameLocks noChangeAspect="1"/>
          </p:cNvGraphicFramePr>
          <p:nvPr/>
        </p:nvGraphicFramePr>
        <p:xfrm>
          <a:off x="1219200" y="3124200"/>
          <a:ext cx="6781800" cy="685800"/>
        </p:xfrm>
        <a:graphic>
          <a:graphicData uri="http://schemas.openxmlformats.org/presentationml/2006/ole">
            <mc:AlternateContent xmlns:mc="http://schemas.openxmlformats.org/markup-compatibility/2006">
              <mc:Choice xmlns:v="urn:schemas-microsoft-com:vml" Requires="v">
                <p:oleObj name="Equation" r:id="rId2" imgW="4356000" imgH="393480" progId="Equation.3">
                  <p:embed/>
                </p:oleObj>
              </mc:Choice>
              <mc:Fallback>
                <p:oleObj name="Equation" r:id="rId2" imgW="435600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24200"/>
                        <a:ext cx="6781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981200" y="4724400"/>
          <a:ext cx="4800600" cy="457200"/>
        </p:xfrm>
        <a:graphic>
          <a:graphicData uri="http://schemas.openxmlformats.org/presentationml/2006/ole">
            <mc:AlternateContent xmlns:mc="http://schemas.openxmlformats.org/markup-compatibility/2006">
              <mc:Choice xmlns:v="urn:schemas-microsoft-com:vml" Requires="v">
                <p:oleObj name="Equation" r:id="rId4" imgW="2057400" imgH="241200" progId="Equation.3">
                  <p:embed/>
                </p:oleObj>
              </mc:Choice>
              <mc:Fallback>
                <p:oleObj name="Equation" r:id="rId4" imgW="2057400" imgH="2412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724400"/>
                        <a:ext cx="4800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a:t>Tensor and Norm</a:t>
            </a:r>
          </a:p>
        </p:txBody>
      </p:sp>
      <p:sp>
        <p:nvSpPr>
          <p:cNvPr id="3" name="Content Placeholder 2"/>
          <p:cNvSpPr>
            <a:spLocks noGrp="1"/>
          </p:cNvSpPr>
          <p:nvPr>
            <p:ph idx="1"/>
          </p:nvPr>
        </p:nvSpPr>
        <p:spPr>
          <a:xfrm>
            <a:off x="457200" y="1752600"/>
            <a:ext cx="8229600" cy="4389120"/>
          </a:xfrm>
        </p:spPr>
        <p:txBody>
          <a:bodyPr>
            <a:normAutofit fontScale="92500" lnSpcReduction="10000"/>
          </a:bodyPr>
          <a:lstStyle/>
          <a:p>
            <a:r>
              <a:rPr lang="en-US" i="1" dirty="0"/>
              <a:t>Tensors: </a:t>
            </a:r>
            <a:r>
              <a:rPr lang="en-US" dirty="0"/>
              <a:t>In some cases we will need an array with more than two axes. In the general case, an array of numbers arranged on a regular grid with a variable number of axes is known as a </a:t>
            </a:r>
            <a:r>
              <a:rPr lang="en-US" i="1" dirty="0"/>
              <a:t>tensor.</a:t>
            </a:r>
          </a:p>
          <a:p>
            <a:endParaRPr lang="en-US" i="1" dirty="0"/>
          </a:p>
          <a:p>
            <a:r>
              <a:rPr lang="en-US" b="1" dirty="0"/>
              <a:t>Norms : </a:t>
            </a:r>
            <a:r>
              <a:rPr lang="en-US" dirty="0"/>
              <a:t>A Norm is a function used to measure the size of a vector.</a:t>
            </a:r>
          </a:p>
          <a:p>
            <a:pPr>
              <a:buNone/>
            </a:pPr>
            <a:r>
              <a:rPr lang="en-US" b="1" dirty="0"/>
              <a:t>     </a:t>
            </a:r>
            <a:r>
              <a:rPr lang="en-US" dirty="0"/>
              <a:t>Formally </a:t>
            </a:r>
            <a:r>
              <a:rPr lang="en-US" dirty="0" err="1"/>
              <a:t>Lp</a:t>
            </a:r>
            <a:r>
              <a:rPr lang="en-US" dirty="0"/>
              <a:t> norm is given by the relation</a:t>
            </a:r>
          </a:p>
          <a:p>
            <a:pPr>
              <a:buNone/>
            </a:pPr>
            <a:r>
              <a:rPr lang="en-US" dirty="0"/>
              <a:t>      </a:t>
            </a:r>
          </a:p>
          <a:p>
            <a:pPr>
              <a:buNone/>
            </a:pPr>
            <a:endParaRPr lang="en-US" dirty="0"/>
          </a:p>
          <a:p>
            <a:pPr>
              <a:buNone/>
            </a:pPr>
            <a:r>
              <a:rPr lang="en-US" b="1" dirty="0"/>
              <a:t>      </a:t>
            </a:r>
            <a:endParaRPr lang="en-US" dirty="0"/>
          </a:p>
        </p:txBody>
      </p:sp>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3200400" y="4876800"/>
          <a:ext cx="3352800" cy="1066800"/>
        </p:xfrm>
        <a:graphic>
          <a:graphicData uri="http://schemas.openxmlformats.org/presentationml/2006/ole">
            <mc:AlternateContent xmlns:mc="http://schemas.openxmlformats.org/markup-compatibility/2006">
              <mc:Choice xmlns:v="urn:schemas-microsoft-com:vml" Requires="v">
                <p:oleObj name="Equation" r:id="rId4" imgW="863280" imgH="279360" progId="Equation.3">
                  <p:embed/>
                </p:oleObj>
              </mc:Choice>
              <mc:Fallback>
                <p:oleObj name="Equation" r:id="rId4" imgW="863280" imgH="27936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876800"/>
                        <a:ext cx="3352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Constrained Optimization</a:t>
            </a:r>
          </a:p>
        </p:txBody>
      </p:sp>
      <p:sp>
        <p:nvSpPr>
          <p:cNvPr id="3" name="Content Placeholder 2"/>
          <p:cNvSpPr>
            <a:spLocks noGrp="1"/>
          </p:cNvSpPr>
          <p:nvPr>
            <p:ph idx="1"/>
          </p:nvPr>
        </p:nvSpPr>
        <p:spPr/>
        <p:txBody>
          <a:bodyPr>
            <a:normAutofit/>
          </a:bodyPr>
          <a:lstStyle/>
          <a:p>
            <a:pPr algn="just"/>
            <a:r>
              <a:rPr lang="en-US" sz="2000" dirty="0"/>
              <a:t>Sometimes we wish not only to maximize or minimize a function f(x ) over all possible values of x. Instead we may wish to find the maximal or minimal value of f (x) for values of x in some set S. This is known as  </a:t>
            </a:r>
            <a:r>
              <a:rPr lang="en-US" sz="2000" i="1" dirty="0"/>
              <a:t>constrained optimization.</a:t>
            </a:r>
          </a:p>
          <a:p>
            <a:pPr algn="just"/>
            <a:r>
              <a:rPr lang="en-US" sz="2000" dirty="0"/>
              <a:t>The </a:t>
            </a:r>
            <a:r>
              <a:rPr lang="en-US" sz="2000" i="1" dirty="0" err="1"/>
              <a:t>Karush</a:t>
            </a:r>
            <a:r>
              <a:rPr lang="en-US" sz="2000" i="1" dirty="0"/>
              <a:t>–Kuhn–Tucker (KKT) approach provides a very general solution </a:t>
            </a:r>
            <a:r>
              <a:rPr lang="en-US" sz="2000" dirty="0"/>
              <a:t>to constrained optimization. With the KKT approach, we introduce a new function called the </a:t>
            </a:r>
            <a:r>
              <a:rPr lang="en-US" sz="2000" i="1" dirty="0"/>
              <a:t>generalized </a:t>
            </a:r>
            <a:r>
              <a:rPr lang="en-US" sz="2000" i="1" dirty="0" err="1"/>
              <a:t>Lagrangian</a:t>
            </a:r>
            <a:r>
              <a:rPr lang="en-US" sz="2000" i="1" dirty="0"/>
              <a:t> or generalized Lagrange function.</a:t>
            </a:r>
          </a:p>
          <a:p>
            <a:pPr algn="just"/>
            <a:r>
              <a:rPr lang="en-US" sz="2000" dirty="0"/>
              <a:t>To define the </a:t>
            </a:r>
            <a:r>
              <a:rPr lang="en-US" sz="2000" dirty="0" err="1"/>
              <a:t>Lagrangian</a:t>
            </a:r>
            <a:r>
              <a:rPr lang="en-US" sz="2000" dirty="0"/>
              <a:t>, we first need to describe S in terms of equations and inequalities.</a:t>
            </a:r>
          </a:p>
          <a:p>
            <a:r>
              <a:rPr lang="en-US" sz="2000" dirty="0"/>
              <a:t>We want a description of S in terms of m functions g</a:t>
            </a:r>
            <a:r>
              <a:rPr lang="en-US" sz="2000" baseline="30000" dirty="0"/>
              <a:t>(</a:t>
            </a:r>
            <a:r>
              <a:rPr lang="en-US" sz="2000" baseline="30000" dirty="0" err="1"/>
              <a:t>i</a:t>
            </a:r>
            <a:r>
              <a:rPr lang="en-US" sz="2000" baseline="30000" dirty="0"/>
              <a:t>)</a:t>
            </a:r>
            <a:r>
              <a:rPr lang="en-US" sz="2000" dirty="0"/>
              <a:t> and n functions h</a:t>
            </a:r>
            <a:r>
              <a:rPr lang="en-US" sz="2000" baseline="30000" dirty="0"/>
              <a:t>(j)</a:t>
            </a:r>
            <a:r>
              <a:rPr lang="en-US" sz="2000" dirty="0"/>
              <a:t> so that S= {x | ∀</a:t>
            </a:r>
            <a:r>
              <a:rPr lang="en-US" sz="2000" dirty="0" err="1"/>
              <a:t>i</a:t>
            </a:r>
            <a:r>
              <a:rPr lang="en-US" sz="2000" dirty="0"/>
              <a:t>, g</a:t>
            </a:r>
            <a:r>
              <a:rPr lang="en-US" sz="2000" baseline="30000" dirty="0"/>
              <a:t>(</a:t>
            </a:r>
            <a:r>
              <a:rPr lang="en-US" sz="2000" baseline="30000" dirty="0" err="1"/>
              <a:t>i</a:t>
            </a:r>
            <a:r>
              <a:rPr lang="en-US" sz="2000" baseline="30000" dirty="0"/>
              <a:t>)</a:t>
            </a:r>
            <a:r>
              <a:rPr lang="en-US" sz="2000" dirty="0"/>
              <a:t>(x) = 0 and ∀j, h</a:t>
            </a:r>
            <a:r>
              <a:rPr lang="en-US" sz="2000" baseline="30000" dirty="0"/>
              <a:t>(j)</a:t>
            </a:r>
            <a:r>
              <a:rPr lang="en-US" sz="2000" dirty="0"/>
              <a:t>(x) ≤ </a:t>
            </a:r>
            <a:r>
              <a:rPr lang="en-US" sz="2000" dirty="0">
                <a:latin typeface="Times New Roman" pitchFamily="18" charset="0"/>
                <a:cs typeface="Times New Roman" pitchFamily="18" charset="0"/>
              </a:rPr>
              <a:t>0</a:t>
            </a:r>
            <a:r>
              <a:rPr lang="en-US" sz="20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We introduce new variables </a:t>
            </a:r>
            <a:r>
              <a:rPr lang="en-US" sz="2000" dirty="0" err="1"/>
              <a:t>λi</a:t>
            </a:r>
            <a:r>
              <a:rPr lang="en-US" sz="2000" dirty="0"/>
              <a:t> and </a:t>
            </a:r>
            <a:r>
              <a:rPr lang="en-US" sz="2000" dirty="0" err="1"/>
              <a:t>αj</a:t>
            </a:r>
            <a:r>
              <a:rPr lang="en-US" sz="2000" dirty="0"/>
              <a:t> for each constraint, these are called the KKT multipliers. The generalized </a:t>
            </a:r>
            <a:r>
              <a:rPr lang="en-US" sz="2000" dirty="0" err="1"/>
              <a:t>Lagrangian</a:t>
            </a:r>
            <a:r>
              <a:rPr lang="en-US" sz="2000" dirty="0"/>
              <a:t> is then defined as</a:t>
            </a:r>
          </a:p>
          <a:p>
            <a:pPr algn="just"/>
            <a:endParaRPr lang="en-US" sz="2000" dirty="0"/>
          </a:p>
          <a:p>
            <a:pPr algn="just"/>
            <a:endParaRPr lang="en-US" sz="2000" dirty="0"/>
          </a:p>
          <a:p>
            <a:pPr algn="just"/>
            <a:r>
              <a:rPr lang="en-US" sz="2000" dirty="0"/>
              <a:t>We can now solve a constrained minimization problem using unconstrained optimization of the generalized </a:t>
            </a:r>
            <a:r>
              <a:rPr lang="en-US" sz="2000" dirty="0" err="1"/>
              <a:t>Lagrangian</a:t>
            </a:r>
            <a:r>
              <a:rPr lang="en-US" sz="2000" dirty="0"/>
              <a:t>. Observe that, so long as at least one feasible point exists and f(x) is not permitted to have value ∞, then</a:t>
            </a:r>
          </a:p>
          <a:p>
            <a:pPr algn="just"/>
            <a:endParaRPr lang="en-US" sz="2000" dirty="0"/>
          </a:p>
          <a:p>
            <a:pPr algn="just">
              <a:buNone/>
            </a:pPr>
            <a:endParaRPr lang="en-US" sz="2000" dirty="0"/>
          </a:p>
        </p:txBody>
      </p:sp>
      <p:graphicFrame>
        <p:nvGraphicFramePr>
          <p:cNvPr id="4" name="Object 3"/>
          <p:cNvGraphicFramePr>
            <a:graphicFrameLocks noChangeAspect="1"/>
          </p:cNvGraphicFramePr>
          <p:nvPr/>
        </p:nvGraphicFramePr>
        <p:xfrm>
          <a:off x="1752600" y="3048000"/>
          <a:ext cx="5715000" cy="558800"/>
        </p:xfrm>
        <a:graphic>
          <a:graphicData uri="http://schemas.openxmlformats.org/presentationml/2006/ole">
            <mc:AlternateContent xmlns:mc="http://schemas.openxmlformats.org/markup-compatibility/2006">
              <mc:Choice xmlns:v="urn:schemas-microsoft-com:vml" Requires="v">
                <p:oleObj name="Equation" r:id="rId2" imgW="2781000" imgH="355320" progId="Equation.3">
                  <p:embed/>
                </p:oleObj>
              </mc:Choice>
              <mc:Fallback>
                <p:oleObj name="Equation" r:id="rId2" imgW="2781000" imgH="3553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0"/>
                        <a:ext cx="5715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362200" y="5105400"/>
          <a:ext cx="3886200" cy="533400"/>
        </p:xfrm>
        <a:graphic>
          <a:graphicData uri="http://schemas.openxmlformats.org/presentationml/2006/ole">
            <mc:AlternateContent xmlns:mc="http://schemas.openxmlformats.org/markup-compatibility/2006">
              <mc:Choice xmlns:v="urn:schemas-microsoft-com:vml" Requires="v">
                <p:oleObj name="Equation" r:id="rId4" imgW="1447560" imgH="291960" progId="Equation.3">
                  <p:embed/>
                </p:oleObj>
              </mc:Choice>
              <mc:Fallback>
                <p:oleObj name="Equation" r:id="rId4" imgW="1447560" imgH="2919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105400"/>
                        <a:ext cx="3886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sz="2000" dirty="0"/>
              <a:t>For example Suppose we want to find the value of x that minimizes</a:t>
            </a:r>
          </a:p>
          <a:p>
            <a:endParaRPr lang="en-US" sz="2000" dirty="0"/>
          </a:p>
          <a:p>
            <a:endParaRPr lang="en-US" sz="2000" dirty="0"/>
          </a:p>
          <a:p>
            <a:endParaRPr lang="en-US" sz="2000" dirty="0"/>
          </a:p>
          <a:p>
            <a:endParaRPr lang="en-US" sz="2000" dirty="0"/>
          </a:p>
          <a:p>
            <a:r>
              <a:rPr lang="en-US" sz="2000" dirty="0"/>
              <a:t>Now ,                                                                          .</a:t>
            </a:r>
          </a:p>
          <a:p>
            <a:endParaRPr lang="en-US" sz="2000" dirty="0"/>
          </a:p>
          <a:p>
            <a:endParaRPr lang="en-US" sz="2000" dirty="0"/>
          </a:p>
          <a:p>
            <a:r>
              <a:rPr lang="en-US" sz="2000" dirty="0"/>
              <a:t>We can then follow this gradient downhill, taking small steps.</a:t>
            </a:r>
          </a:p>
          <a:p>
            <a:endParaRPr lang="en-US" sz="2000" dirty="0"/>
          </a:p>
          <a:p>
            <a:endParaRPr lang="en-US" sz="2000" dirty="0"/>
          </a:p>
        </p:txBody>
      </p:sp>
      <p:graphicFrame>
        <p:nvGraphicFramePr>
          <p:cNvPr id="4" name="Object 3"/>
          <p:cNvGraphicFramePr>
            <a:graphicFrameLocks noChangeAspect="1"/>
          </p:cNvGraphicFramePr>
          <p:nvPr/>
        </p:nvGraphicFramePr>
        <p:xfrm>
          <a:off x="2819400" y="2438400"/>
          <a:ext cx="3429000" cy="685800"/>
        </p:xfrm>
        <a:graphic>
          <a:graphicData uri="http://schemas.openxmlformats.org/presentationml/2006/ole">
            <mc:AlternateContent xmlns:mc="http://schemas.openxmlformats.org/markup-compatibility/2006">
              <mc:Choice xmlns:v="urn:schemas-microsoft-com:vml" Requires="v">
                <p:oleObj name="Equation" r:id="rId2" imgW="1244520" imgH="393480" progId="Equation.3">
                  <p:embed/>
                </p:oleObj>
              </mc:Choice>
              <mc:Fallback>
                <p:oleObj name="Equation" r:id="rId2" imgW="124452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3429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524000" y="3733800"/>
          <a:ext cx="4648200" cy="393700"/>
        </p:xfrm>
        <a:graphic>
          <a:graphicData uri="http://schemas.openxmlformats.org/presentationml/2006/ole">
            <mc:AlternateContent xmlns:mc="http://schemas.openxmlformats.org/markup-compatibility/2006">
              <mc:Choice xmlns:v="urn:schemas-microsoft-com:vml" Requires="v">
                <p:oleObj name="Equation" r:id="rId4" imgW="2222280" imgH="241200" progId="Equation.3">
                  <p:embed/>
                </p:oleObj>
              </mc:Choice>
              <mc:Fallback>
                <p:oleObj name="Equation" r:id="rId4" imgW="222228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733800"/>
                        <a:ext cx="4648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69634" name="Picture 2"/>
          <p:cNvPicPr>
            <a:picLocks noGrp="1" noChangeAspect="1" noChangeArrowheads="1"/>
          </p:cNvPicPr>
          <p:nvPr>
            <p:ph idx="1"/>
          </p:nvPr>
        </p:nvPicPr>
        <p:blipFill>
          <a:blip r:embed="rId2"/>
          <a:srcRect/>
          <a:stretch>
            <a:fillRect/>
          </a:stretch>
        </p:blipFill>
        <p:spPr bwMode="auto">
          <a:xfrm>
            <a:off x="457200" y="2133600"/>
            <a:ext cx="8153400" cy="4267199"/>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Now suppose we wish to minimize the same function, but subject to the constraint </a:t>
            </a:r>
            <a:r>
              <a:rPr lang="en-US" sz="2000" i="1" dirty="0"/>
              <a:t>x</a:t>
            </a:r>
            <a:r>
              <a:rPr lang="en-US" sz="2000" i="1" baseline="30000" dirty="0"/>
              <a:t>T</a:t>
            </a:r>
            <a:r>
              <a:rPr lang="en-US" sz="2000" i="1" dirty="0"/>
              <a:t>x</a:t>
            </a:r>
            <a:r>
              <a:rPr lang="en-US" sz="2000" dirty="0"/>
              <a:t> ≤ 1. To do so, we introduce the </a:t>
            </a:r>
            <a:r>
              <a:rPr lang="en-US" sz="2000" dirty="0" err="1"/>
              <a:t>Lagrangian</a:t>
            </a:r>
            <a:endParaRPr lang="en-US" sz="2000" dirty="0"/>
          </a:p>
          <a:p>
            <a:pPr>
              <a:buNone/>
            </a:pPr>
            <a:r>
              <a:rPr lang="en-US" sz="2000" i="1" dirty="0"/>
              <a:t>                                 L(x, </a:t>
            </a:r>
            <a:r>
              <a:rPr lang="el-GR" sz="2000" i="1" dirty="0"/>
              <a:t>λ) = </a:t>
            </a:r>
            <a:r>
              <a:rPr lang="en-US" sz="2000" i="1" dirty="0"/>
              <a:t>f(x) + </a:t>
            </a:r>
            <a:r>
              <a:rPr lang="el-GR" sz="2000" i="1" dirty="0"/>
              <a:t>λ</a:t>
            </a:r>
            <a:r>
              <a:rPr lang="en-US" sz="2000" i="1" dirty="0"/>
              <a:t>(x</a:t>
            </a:r>
            <a:r>
              <a:rPr lang="en-US" sz="2000" i="1" baseline="30000" dirty="0"/>
              <a:t>T</a:t>
            </a:r>
            <a:r>
              <a:rPr lang="en-US" sz="2000" i="1" dirty="0"/>
              <a:t>x − </a:t>
            </a:r>
            <a:r>
              <a:rPr lang="en-US" sz="2000" i="1" dirty="0">
                <a:latin typeface="Times New Roman" pitchFamily="18" charset="0"/>
                <a:cs typeface="Times New Roman" pitchFamily="18" charset="0"/>
              </a:rPr>
              <a:t>1</a:t>
            </a:r>
            <a:r>
              <a:rPr lang="en-US" sz="2000" i="1" dirty="0"/>
              <a:t>)</a:t>
            </a:r>
          </a:p>
          <a:p>
            <a:r>
              <a:rPr lang="en-US" sz="2000" dirty="0"/>
              <a:t> By differentiating the </a:t>
            </a:r>
            <a:r>
              <a:rPr lang="en-US" sz="2000" dirty="0" err="1"/>
              <a:t>Lagrangian</a:t>
            </a:r>
            <a:r>
              <a:rPr lang="en-US" sz="2000" dirty="0"/>
              <a:t> with respect to x, we obtain the equation</a:t>
            </a:r>
          </a:p>
          <a:p>
            <a:pPr>
              <a:buNone/>
            </a:pPr>
            <a:r>
              <a:rPr lang="en-US" sz="2000" dirty="0"/>
              <a:t>                                </a:t>
            </a:r>
            <a:r>
              <a:rPr lang="en-US" sz="2000" i="1" dirty="0"/>
              <a:t>A</a:t>
            </a:r>
            <a:r>
              <a:rPr lang="en-US" sz="2000" i="1" baseline="30000" dirty="0"/>
              <a:t>T</a:t>
            </a:r>
            <a:r>
              <a:rPr lang="en-US" sz="2000" i="1" dirty="0"/>
              <a:t>Ax − A</a:t>
            </a:r>
            <a:r>
              <a:rPr lang="en-US" sz="2000" i="1" baseline="30000" dirty="0"/>
              <a:t>T</a:t>
            </a:r>
            <a:r>
              <a:rPr lang="en-US" sz="2000" i="1" dirty="0"/>
              <a:t>b + 2</a:t>
            </a:r>
            <a:r>
              <a:rPr lang="el-GR" sz="2000" i="1" dirty="0"/>
              <a:t>λ</a:t>
            </a:r>
            <a:r>
              <a:rPr lang="en-US" sz="2000" i="1" dirty="0"/>
              <a:t>x = </a:t>
            </a:r>
            <a:r>
              <a:rPr lang="en-US" sz="2000" i="1" dirty="0">
                <a:latin typeface="Times New Roman" pitchFamily="18" charset="0"/>
                <a:cs typeface="Times New Roman" pitchFamily="18" charset="0"/>
              </a:rPr>
              <a:t>0</a:t>
            </a:r>
            <a:r>
              <a:rPr lang="en-US" sz="2000" i="1" dirty="0"/>
              <a:t>.</a:t>
            </a:r>
          </a:p>
          <a:p>
            <a:pPr>
              <a:buNone/>
            </a:pPr>
            <a:r>
              <a:rPr lang="en-US" sz="2000" i="1" dirty="0"/>
              <a:t>        </a:t>
            </a:r>
            <a:r>
              <a:rPr lang="en-US" sz="2000" dirty="0"/>
              <a:t>This tells us that the solution will take the form</a:t>
            </a:r>
          </a:p>
          <a:p>
            <a:pPr>
              <a:buNone/>
            </a:pPr>
            <a:r>
              <a:rPr lang="en-US" sz="2000" i="1" dirty="0"/>
              <a:t>                                 x = (A</a:t>
            </a:r>
            <a:r>
              <a:rPr lang="en-US" sz="2000" i="1" baseline="30000" dirty="0"/>
              <a:t>T</a:t>
            </a:r>
            <a:r>
              <a:rPr lang="en-US" sz="2000" i="1" dirty="0"/>
              <a:t>A + 2</a:t>
            </a:r>
            <a:r>
              <a:rPr lang="el-GR" sz="2000" i="1" dirty="0"/>
              <a:t>λ</a:t>
            </a:r>
            <a:r>
              <a:rPr lang="en-US" sz="2000" i="1" dirty="0"/>
              <a:t>I)</a:t>
            </a:r>
            <a:r>
              <a:rPr lang="en-US" sz="2000" i="1" baseline="30000" dirty="0"/>
              <a:t>−1</a:t>
            </a:r>
            <a:r>
              <a:rPr lang="en-US" sz="2000" i="1" dirty="0"/>
              <a:t>A</a:t>
            </a:r>
            <a:r>
              <a:rPr lang="en-US" sz="2000" i="1" baseline="30000" dirty="0"/>
              <a:t>T</a:t>
            </a:r>
            <a:r>
              <a:rPr lang="en-US" sz="2000" i="1" dirty="0"/>
              <a:t>b</a:t>
            </a:r>
          </a:p>
          <a:p>
            <a:pPr algn="just"/>
            <a:r>
              <a:rPr lang="en-US" sz="2000" dirty="0"/>
              <a:t>The magnitude of λ must be chosen such that the result obeys the constraint. We can find this value by performing gradient ascent on λ. To do so, observe</a:t>
            </a:r>
            <a:endParaRPr lang="en-US" sz="2000" i="1" dirty="0"/>
          </a:p>
        </p:txBody>
      </p:sp>
      <p:graphicFrame>
        <p:nvGraphicFramePr>
          <p:cNvPr id="4" name="Object 3"/>
          <p:cNvGraphicFramePr>
            <a:graphicFrameLocks noChangeAspect="1"/>
          </p:cNvGraphicFramePr>
          <p:nvPr/>
        </p:nvGraphicFramePr>
        <p:xfrm>
          <a:off x="1981200" y="5715000"/>
          <a:ext cx="4267200" cy="685800"/>
        </p:xfrm>
        <a:graphic>
          <a:graphicData uri="http://schemas.openxmlformats.org/presentationml/2006/ole">
            <mc:AlternateContent xmlns:mc="http://schemas.openxmlformats.org/markup-compatibility/2006">
              <mc:Choice xmlns:v="urn:schemas-microsoft-com:vml" Requires="v">
                <p:oleObj name="Equation" r:id="rId2" imgW="1244520" imgH="393480" progId="Equation.3">
                  <p:embed/>
                </p:oleObj>
              </mc:Choice>
              <mc:Fallback>
                <p:oleObj name="Equation" r:id="rId2" imgW="124452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715000"/>
                        <a:ext cx="4267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endParaRPr lang="en-US" sz="2000" dirty="0"/>
          </a:p>
          <a:p>
            <a:pPr algn="just"/>
            <a:r>
              <a:rPr lang="en-US" sz="2000" dirty="0"/>
              <a:t>When the norm of x exceeds 1, this derivative is positive, so to follow the derivative uphill and increase the </a:t>
            </a:r>
            <a:r>
              <a:rPr lang="en-US" sz="2000" dirty="0" err="1"/>
              <a:t>Lagrangian</a:t>
            </a:r>
            <a:r>
              <a:rPr lang="en-US" sz="2000" dirty="0"/>
              <a:t> with respect to λ, we increase λ.</a:t>
            </a:r>
          </a:p>
          <a:p>
            <a:pPr algn="just"/>
            <a:endParaRPr lang="en-US" sz="2000" dirty="0"/>
          </a:p>
          <a:p>
            <a:pPr algn="just"/>
            <a:endParaRPr lang="en-US" sz="2000" dirty="0"/>
          </a:p>
          <a:p>
            <a:r>
              <a:rPr lang="en-US" sz="2000" dirty="0"/>
              <a:t>The process of solving the linear equation and adjusting λ continues until x has the correct norm and the derivative on λ is </a:t>
            </a:r>
            <a:r>
              <a:rPr lang="en-US" sz="2000" dirty="0">
                <a:latin typeface="Times New Roman" pitchFamily="18" charset="0"/>
                <a:cs typeface="Times New Roman" pitchFamily="18" charset="0"/>
              </a:rPr>
              <a:t>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Learning Algorithm</a:t>
            </a:r>
          </a:p>
        </p:txBody>
      </p:sp>
      <p:sp>
        <p:nvSpPr>
          <p:cNvPr id="3" name="Content Placeholder 2"/>
          <p:cNvSpPr>
            <a:spLocks noGrp="1"/>
          </p:cNvSpPr>
          <p:nvPr>
            <p:ph idx="1"/>
          </p:nvPr>
        </p:nvSpPr>
        <p:spPr/>
        <p:txBody>
          <a:bodyPr>
            <a:normAutofit/>
          </a:bodyPr>
          <a:lstStyle/>
          <a:p>
            <a:pPr algn="just"/>
            <a:r>
              <a:rPr lang="en-US" sz="2000" dirty="0"/>
              <a:t>In a learning algorithm a computer program is said to learn from experience E with respect to some class of tasks T and performance measure P , if its performance at tasks in T , as measured by P , improves with experience E.</a:t>
            </a:r>
          </a:p>
          <a:p>
            <a:pPr algn="just"/>
            <a:endParaRPr lang="en-US" sz="2000" dirty="0"/>
          </a:p>
          <a:p>
            <a:r>
              <a:rPr lang="en-US" sz="2000" dirty="0"/>
              <a:t>Many kinds of tasks can be solved with machine learning. Some of the most common machine learning tasks include the following</a:t>
            </a:r>
          </a:p>
          <a:p>
            <a:pPr marL="914400">
              <a:buFont typeface="Wingdings" pitchFamily="2" charset="2"/>
              <a:buChar char="q"/>
            </a:pPr>
            <a:r>
              <a:rPr lang="en-US" sz="2000" dirty="0"/>
              <a:t>Classification</a:t>
            </a:r>
          </a:p>
          <a:p>
            <a:pPr marL="914400">
              <a:buFont typeface="Wingdings" pitchFamily="2" charset="2"/>
              <a:buChar char="q"/>
            </a:pPr>
            <a:r>
              <a:rPr lang="en-US" sz="2000" dirty="0"/>
              <a:t>Regression </a:t>
            </a:r>
          </a:p>
          <a:p>
            <a:pPr marL="914400">
              <a:buFont typeface="Wingdings" pitchFamily="2" charset="2"/>
              <a:buChar char="q"/>
            </a:pPr>
            <a:r>
              <a:rPr lang="en-US" sz="2000" dirty="0"/>
              <a:t>Machine Translation</a:t>
            </a:r>
          </a:p>
          <a:p>
            <a:pPr marL="914400">
              <a:buFont typeface="Wingdings" pitchFamily="2" charset="2"/>
              <a:buChar char="q"/>
            </a:pPr>
            <a:r>
              <a:rPr lang="en-US" sz="2000" dirty="0"/>
              <a:t>Denoising</a:t>
            </a:r>
          </a:p>
          <a:p>
            <a:pPr marL="914400">
              <a:buFont typeface="Wingdings" pitchFamily="2" charset="2"/>
              <a:buChar char="q"/>
            </a:pPr>
            <a:endParaRPr lang="en-US" sz="2000" dirty="0"/>
          </a:p>
          <a:p>
            <a:pPr marL="914400">
              <a:buFont typeface="Wingdings" pitchFamily="2" charset="2"/>
              <a:buChar char="q"/>
            </a:pPr>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pPr algn="just"/>
            <a:r>
              <a:rPr lang="en-US" sz="2000" dirty="0"/>
              <a:t>Machine learning algorithms can be broadly categorized as </a:t>
            </a:r>
            <a:r>
              <a:rPr lang="en-US" sz="2000" i="1" dirty="0"/>
              <a:t>unsupervised or supervised </a:t>
            </a:r>
            <a:r>
              <a:rPr lang="en-US" sz="2000" dirty="0"/>
              <a:t>by what kind of experience they are allowed to have during the learning process.</a:t>
            </a:r>
          </a:p>
          <a:p>
            <a:pPr algn="just"/>
            <a:endParaRPr lang="en-US" sz="2000" dirty="0"/>
          </a:p>
          <a:p>
            <a:pPr algn="just"/>
            <a:r>
              <a:rPr lang="en-US" sz="2000" dirty="0"/>
              <a:t>Most of the learning algorithms in this book can be understood as being allowed to experience an entire </a:t>
            </a:r>
            <a:r>
              <a:rPr lang="en-US" sz="2000" i="1" dirty="0"/>
              <a:t>dataset.</a:t>
            </a:r>
          </a:p>
          <a:p>
            <a:pPr algn="just"/>
            <a:endParaRPr lang="en-US" sz="2000" i="1" dirty="0"/>
          </a:p>
          <a:p>
            <a:pPr algn="just"/>
            <a:r>
              <a:rPr lang="en-US" sz="2000" i="1" dirty="0"/>
              <a:t>Supervised learning algorithms experience a dataset containing features, but </a:t>
            </a:r>
            <a:r>
              <a:rPr lang="en-US" sz="2000" dirty="0"/>
              <a:t>each example is also associated with a </a:t>
            </a:r>
            <a:r>
              <a:rPr lang="en-US" sz="2000" i="1" dirty="0"/>
              <a:t>label or target.</a:t>
            </a:r>
          </a:p>
          <a:p>
            <a:pPr algn="just"/>
            <a:endParaRPr lang="en-US" sz="2000" i="1" dirty="0"/>
          </a:p>
          <a:p>
            <a:pPr algn="just"/>
            <a:r>
              <a:rPr lang="en-US" sz="2000" i="1" dirty="0"/>
              <a:t>Unsupervised learning algorithms experience a dataset containing many features, </a:t>
            </a:r>
            <a:r>
              <a:rPr lang="en-US" sz="2000" dirty="0"/>
              <a:t>then learn useful properties of the structure of this dataset.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Roughly speaking, unsupervised learning involves observing several examples of a random vector x, and attempting to implicitly or explicitly learn the probability distribution p(x), or some interesting properties of that distribution, while supervised learning involves observing several examples of a random vector x and an associated value or vector y, and learning to predict y from x, usually by estimating p(y | x).</a:t>
            </a:r>
          </a:p>
          <a:p>
            <a:pPr algn="just"/>
            <a:endParaRPr lang="en-US" sz="2000" dirty="0"/>
          </a:p>
          <a:p>
            <a:pPr algn="just"/>
            <a:r>
              <a:rPr lang="en-US" sz="2000" dirty="0"/>
              <a:t>The term </a:t>
            </a:r>
            <a:r>
              <a:rPr lang="en-US" sz="2000" i="1" dirty="0"/>
              <a:t>supervised learning originates from the view of </a:t>
            </a:r>
            <a:r>
              <a:rPr lang="en-US" sz="2000" dirty="0"/>
              <a:t>the target y being provided by an instructor or teacher who shows the machine learning system what to do. In unsupervised learning, there is no instructor or teacher, and the algorithm must learn to make sense of the data without this guide.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Capacity, Underfitting and Overfitting</a:t>
            </a:r>
          </a:p>
        </p:txBody>
      </p:sp>
      <p:sp>
        <p:nvSpPr>
          <p:cNvPr id="3" name="Content Placeholder 2"/>
          <p:cNvSpPr>
            <a:spLocks noGrp="1"/>
          </p:cNvSpPr>
          <p:nvPr>
            <p:ph idx="1"/>
          </p:nvPr>
        </p:nvSpPr>
        <p:spPr/>
        <p:txBody>
          <a:bodyPr>
            <a:normAutofit/>
          </a:bodyPr>
          <a:lstStyle/>
          <a:p>
            <a:r>
              <a:rPr lang="en-US" sz="2000" dirty="0"/>
              <a:t>The factors determining how well a machine learning algorithm will perform are its ability to</a:t>
            </a:r>
          </a:p>
          <a:p>
            <a:pPr marL="914400">
              <a:buFont typeface="Wingdings" pitchFamily="2" charset="2"/>
              <a:buChar char="q"/>
            </a:pPr>
            <a:r>
              <a:rPr lang="en-US" sz="2000" dirty="0"/>
              <a:t>Make the training error small</a:t>
            </a:r>
          </a:p>
          <a:p>
            <a:pPr marL="914400">
              <a:buFont typeface="Wingdings" pitchFamily="2" charset="2"/>
              <a:buChar char="q"/>
            </a:pPr>
            <a:r>
              <a:rPr lang="en-US" sz="2000" dirty="0"/>
              <a:t>Make the gap between training and test error small</a:t>
            </a:r>
          </a:p>
          <a:p>
            <a:endParaRPr lang="en-US" sz="2000" dirty="0"/>
          </a:p>
          <a:p>
            <a:r>
              <a:rPr lang="en-US" sz="2000" dirty="0"/>
              <a:t>Underfitting occurs when the model is not able to obtain a sufficiently low error value on the training set.</a:t>
            </a:r>
          </a:p>
          <a:p>
            <a:endParaRPr lang="en-US" sz="2000" dirty="0"/>
          </a:p>
          <a:p>
            <a:r>
              <a:rPr lang="en-US" sz="2000" dirty="0"/>
              <a:t>Overfitting occurs when the gap between the training error and test error is too large.</a:t>
            </a:r>
          </a:p>
          <a:p>
            <a:endParaRPr lang="en-US" sz="2000" dirty="0"/>
          </a:p>
          <a:p>
            <a:r>
              <a:rPr lang="en-US" sz="2000" dirty="0"/>
              <a:t>A model’s capacity is its ability to fit a wide variety of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6" name="Content Placeholder 5"/>
          <p:cNvSpPr>
            <a:spLocks noGrp="1"/>
          </p:cNvSpPr>
          <p:nvPr>
            <p:ph idx="1"/>
          </p:nvPr>
        </p:nvSpPr>
        <p:spPr/>
        <p:txBody>
          <a:bodyPr/>
          <a:lstStyle/>
          <a:p>
            <a:r>
              <a:rPr lang="en-US" dirty="0"/>
              <a:t>For </a:t>
            </a:r>
            <a:r>
              <a:rPr lang="en-US" i="1" dirty="0" err="1"/>
              <a:t>p</a:t>
            </a:r>
            <a:r>
              <a:rPr lang="en-US" i="1" dirty="0" err="1">
                <a:latin typeface="Cambria Math"/>
                <a:ea typeface="Cambria Math"/>
              </a:rPr>
              <a:t>∈ℝ</a:t>
            </a:r>
            <a:r>
              <a:rPr lang="en-US" i="1" dirty="0">
                <a:latin typeface="Cambria Math"/>
                <a:ea typeface="Cambria Math"/>
              </a:rPr>
              <a:t>, p≥1.</a:t>
            </a:r>
            <a:endParaRPr lang="en-US" dirty="0">
              <a:latin typeface="Cambria Math"/>
              <a:ea typeface="Cambria Math"/>
            </a:endParaRPr>
          </a:p>
          <a:p>
            <a:r>
              <a:rPr lang="en-US" dirty="0">
                <a:latin typeface="Cambria Math"/>
                <a:ea typeface="Cambria Math"/>
              </a:rPr>
              <a:t>Normally norms are the function </a:t>
            </a:r>
            <a:r>
              <a:rPr lang="en-US" dirty="0"/>
              <a:t>mapping vectors to non-negative values. More rigorously, a norm is any function f that satisfies the following properties:</a:t>
            </a:r>
          </a:p>
          <a:p>
            <a:pPr marL="914400" indent="-514350">
              <a:buFont typeface="+mj-lt"/>
              <a:buAutoNum type="arabicPeriod"/>
            </a:pPr>
            <a:r>
              <a:rPr lang="en-US" dirty="0"/>
              <a:t>f(x)=</a:t>
            </a:r>
            <a:r>
              <a:rPr lang="en-US" dirty="0">
                <a:latin typeface="Times New Roman" pitchFamily="18" charset="0"/>
                <a:cs typeface="Times New Roman" pitchFamily="18" charset="0"/>
              </a:rPr>
              <a:t>0 </a:t>
            </a:r>
            <a:r>
              <a:rPr lang="en-US" dirty="0"/>
              <a:t>⇒ x = </a:t>
            </a:r>
            <a:r>
              <a:rPr lang="en-US" dirty="0">
                <a:latin typeface="Times New Roman" pitchFamily="18" charset="0"/>
                <a:cs typeface="Times New Roman" pitchFamily="18" charset="0"/>
              </a:rPr>
              <a:t>0</a:t>
            </a:r>
          </a:p>
          <a:p>
            <a:pPr marL="914400" indent="-514350">
              <a:buFont typeface="+mj-lt"/>
              <a:buAutoNum type="arabicPeriod"/>
            </a:pPr>
            <a:r>
              <a:rPr lang="en-US" sz="2400" dirty="0"/>
              <a:t>f (x + y) ≤ f(x) + f(y) (the </a:t>
            </a:r>
            <a:r>
              <a:rPr lang="en-US" sz="2400" i="1" dirty="0"/>
              <a:t>triangle inequality)</a:t>
            </a:r>
          </a:p>
          <a:p>
            <a:pPr marL="914400" indent="-514350">
              <a:buFont typeface="+mj-lt"/>
              <a:buAutoNum type="arabicPeriod"/>
            </a:pPr>
            <a:r>
              <a:rPr lang="el-GR" dirty="0"/>
              <a:t>∀α ∈ </a:t>
            </a:r>
            <a:r>
              <a:rPr lang="en-US" dirty="0"/>
              <a:t>R, f(</a:t>
            </a:r>
            <a:r>
              <a:rPr lang="el-GR" dirty="0"/>
              <a:t>α</a:t>
            </a:r>
            <a:r>
              <a:rPr lang="en-US" dirty="0"/>
              <a:t>x) = |</a:t>
            </a:r>
            <a:r>
              <a:rPr lang="el-GR" dirty="0"/>
              <a:t>α|</a:t>
            </a:r>
            <a:r>
              <a:rPr lang="en-US" dirty="0"/>
              <a:t>f(x)</a:t>
            </a:r>
          </a:p>
          <a:p>
            <a:pPr marL="512064" indent="-514350">
              <a:buFont typeface="Arial" pitchFamily="34" charset="0"/>
              <a:buChar char="•"/>
            </a:pPr>
            <a:r>
              <a:rPr lang="en-US" dirty="0"/>
              <a:t>The L</a:t>
            </a:r>
            <a:r>
              <a:rPr lang="en-US" baseline="44000" dirty="0"/>
              <a:t>2</a:t>
            </a:r>
            <a:r>
              <a:rPr lang="en-US" dirty="0"/>
              <a:t> norm, with p = 2, is known as the </a:t>
            </a:r>
            <a:r>
              <a:rPr lang="en-US" i="1" dirty="0"/>
              <a:t>Euclidean norm.</a:t>
            </a:r>
            <a:endParaRPr lang="en-US" dirty="0"/>
          </a:p>
          <a:p>
            <a:pPr marL="914400" indent="-514350">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a:t>Contd.</a:t>
            </a:r>
          </a:p>
        </p:txBody>
      </p:sp>
      <p:pic>
        <p:nvPicPr>
          <p:cNvPr id="4" name="Content Placeholder 3" descr="underfit.png"/>
          <p:cNvPicPr>
            <a:picLocks noGrp="1" noChangeAspect="1"/>
          </p:cNvPicPr>
          <p:nvPr>
            <p:ph idx="1"/>
          </p:nvPr>
        </p:nvPicPr>
        <p:blipFill>
          <a:blip r:embed="rId2"/>
          <a:stretch>
            <a:fillRect/>
          </a:stretch>
        </p:blipFill>
        <p:spPr>
          <a:xfrm>
            <a:off x="533400" y="1143001"/>
            <a:ext cx="8001001" cy="541020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Models with low capacity may struggle to fit the training set. Models with high capacity can </a:t>
            </a:r>
            <a:r>
              <a:rPr lang="en-US" sz="2000" dirty="0" err="1"/>
              <a:t>overfit</a:t>
            </a:r>
            <a:r>
              <a:rPr lang="en-US" sz="2000" dirty="0"/>
              <a:t> by memorizing properties of the training set that do not serve them well on the test set.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33400"/>
          </a:xfrm>
        </p:spPr>
        <p:txBody>
          <a:bodyPr>
            <a:normAutofit fontScale="90000"/>
          </a:bodyPr>
          <a:lstStyle/>
          <a:p>
            <a:pPr algn="ctr"/>
            <a:r>
              <a:rPr lang="en-US" dirty="0" err="1"/>
              <a:t>Baysian</a:t>
            </a:r>
            <a:r>
              <a:rPr lang="en-US" dirty="0"/>
              <a:t> classifier</a:t>
            </a:r>
          </a:p>
        </p:txBody>
      </p:sp>
      <p:sp>
        <p:nvSpPr>
          <p:cNvPr id="3" name="Content Placeholder 2"/>
          <p:cNvSpPr>
            <a:spLocks noGrp="1"/>
          </p:cNvSpPr>
          <p:nvPr>
            <p:ph idx="1"/>
          </p:nvPr>
        </p:nvSpPr>
        <p:spPr>
          <a:xfrm>
            <a:off x="457200" y="838200"/>
            <a:ext cx="8229600" cy="5486400"/>
          </a:xfrm>
        </p:spPr>
        <p:txBody>
          <a:bodyPr>
            <a:normAutofit/>
          </a:bodyPr>
          <a:lstStyle/>
          <a:p>
            <a:pPr algn="just"/>
            <a:r>
              <a:rPr lang="en-US" sz="2000" dirty="0"/>
              <a:t>As discussed in the previous slide </a:t>
            </a:r>
            <a:r>
              <a:rPr lang="en-US" sz="2000" dirty="0" err="1"/>
              <a:t>Bayes</a:t>
            </a:r>
            <a:r>
              <a:rPr lang="en-US" sz="2000" dirty="0"/>
              <a:t> rule is defined using the formula</a:t>
            </a:r>
          </a:p>
          <a:p>
            <a:endParaRPr lang="en-US" dirty="0"/>
          </a:p>
          <a:p>
            <a:endParaRPr lang="en-US" sz="2000" dirty="0"/>
          </a:p>
          <a:p>
            <a:r>
              <a:rPr lang="en-US" sz="2000" dirty="0"/>
              <a:t>where,</a:t>
            </a:r>
          </a:p>
          <a:p>
            <a:pPr marL="914400"/>
            <a:r>
              <a:rPr lang="en-US" sz="2000" b="1" dirty="0"/>
              <a:t>P(A/B) is Posterior probability</a:t>
            </a:r>
            <a:r>
              <a:rPr lang="en-US" sz="2000" dirty="0"/>
              <a:t>: Probability of hypothesis A on the observed event B.</a:t>
            </a:r>
          </a:p>
          <a:p>
            <a:pPr marL="914400"/>
            <a:r>
              <a:rPr lang="en-US" sz="2000" b="1" dirty="0"/>
              <a:t>P(B/A) is Likelihood probability</a:t>
            </a:r>
            <a:r>
              <a:rPr lang="en-US" sz="2000" dirty="0"/>
              <a:t>: Probability of the evidence given that the probability of a hypothesis is true.    </a:t>
            </a:r>
          </a:p>
          <a:p>
            <a:pPr marL="914400"/>
            <a:r>
              <a:rPr lang="en-US" sz="2000" b="1" dirty="0"/>
              <a:t>P(A) is Prior probability</a:t>
            </a:r>
            <a:r>
              <a:rPr lang="en-US" sz="2000" dirty="0"/>
              <a:t>: Probability of a hypothesis before observing the evidence.</a:t>
            </a:r>
          </a:p>
          <a:p>
            <a:pPr marL="914400"/>
            <a:r>
              <a:rPr lang="en-US" sz="2000" b="1" dirty="0"/>
              <a:t>P(B) is Marginal probability</a:t>
            </a:r>
            <a:r>
              <a:rPr lang="en-US" sz="2000" dirty="0"/>
              <a:t>: Probability of evidence.</a:t>
            </a:r>
          </a:p>
          <a:p>
            <a:pPr algn="just"/>
            <a:r>
              <a:rPr lang="en-US" sz="2000" dirty="0"/>
              <a:t>Suppose we have a dataset of whether condition and target value play. So using this dataset we need to decide that whether we should play or not on a particular day according to the whether condition.</a:t>
            </a:r>
          </a:p>
          <a:p>
            <a:endParaRPr lang="en-US" sz="2000" dirty="0"/>
          </a:p>
        </p:txBody>
      </p:sp>
      <p:graphicFrame>
        <p:nvGraphicFramePr>
          <p:cNvPr id="4" name="Object 3"/>
          <p:cNvGraphicFramePr>
            <a:graphicFrameLocks noChangeAspect="1"/>
          </p:cNvGraphicFramePr>
          <p:nvPr/>
        </p:nvGraphicFramePr>
        <p:xfrm>
          <a:off x="2286000" y="1600200"/>
          <a:ext cx="3048000" cy="609600"/>
        </p:xfrm>
        <a:graphic>
          <a:graphicData uri="http://schemas.openxmlformats.org/presentationml/2006/ole">
            <mc:AlternateContent xmlns:mc="http://schemas.openxmlformats.org/markup-compatibility/2006">
              <mc:Choice xmlns:v="urn:schemas-microsoft-com:vml" Requires="v">
                <p:oleObj name="Equation" r:id="rId2" imgW="1536480" imgH="419040" progId="Equation.3">
                  <p:embed/>
                </p:oleObj>
              </mc:Choice>
              <mc:Fallback>
                <p:oleObj name="Equation" r:id="rId2" imgW="1536480" imgH="4190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0200"/>
                        <a:ext cx="3048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85800"/>
          </a:xfrm>
        </p:spPr>
        <p:txBody>
          <a:bodyPr>
            <a:normAutofit fontScale="90000"/>
          </a:bodyPr>
          <a:lstStyle/>
          <a:p>
            <a:r>
              <a:rPr lang="en-US" dirty="0"/>
              <a:t>Contd.</a:t>
            </a:r>
          </a:p>
        </p:txBody>
      </p:sp>
      <p:graphicFrame>
        <p:nvGraphicFramePr>
          <p:cNvPr id="4" name="Content Placeholder 3"/>
          <p:cNvGraphicFramePr>
            <a:graphicFrameLocks noGrp="1"/>
          </p:cNvGraphicFramePr>
          <p:nvPr>
            <p:ph idx="1"/>
          </p:nvPr>
        </p:nvGraphicFramePr>
        <p:xfrm>
          <a:off x="1143000" y="990600"/>
          <a:ext cx="7467600" cy="548640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35280">
                <a:tc gridSpan="3">
                  <a:txBody>
                    <a:bodyPr/>
                    <a:lstStyle/>
                    <a:p>
                      <a:pPr algn="just"/>
                      <a:r>
                        <a:rPr lang="en-US" dirty="0"/>
                        <a:t>                                                            Outlook</a:t>
                      </a:r>
                      <a:r>
                        <a:rPr lang="en-US" baseline="0" dirty="0"/>
                        <a:t>                                 Play</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35280">
                <a:tc>
                  <a:txBody>
                    <a:bodyPr/>
                    <a:lstStyle/>
                    <a:p>
                      <a:r>
                        <a:rPr lang="en-US" dirty="0"/>
                        <a:t>1</a:t>
                      </a:r>
                    </a:p>
                  </a:txBody>
                  <a:tcPr/>
                </a:tc>
                <a:tc>
                  <a:txBody>
                    <a:bodyPr/>
                    <a:lstStyle/>
                    <a:p>
                      <a:pPr algn="ctr"/>
                      <a:r>
                        <a:rPr lang="en-US" dirty="0"/>
                        <a:t>Rainy</a:t>
                      </a:r>
                    </a:p>
                  </a:txBody>
                  <a:tcPr/>
                </a:tc>
                <a:tc>
                  <a:txBody>
                    <a:bodyPr/>
                    <a:lstStyle/>
                    <a:p>
                      <a:pPr algn="ctr"/>
                      <a:r>
                        <a:rPr lang="en-US" dirty="0"/>
                        <a:t>Yes</a:t>
                      </a:r>
                    </a:p>
                  </a:txBody>
                  <a:tcPr/>
                </a:tc>
                <a:extLst>
                  <a:ext uri="{0D108BD9-81ED-4DB2-BD59-A6C34878D82A}">
                    <a16:rowId xmlns:a16="http://schemas.microsoft.com/office/drawing/2014/main" val="10001"/>
                  </a:ext>
                </a:extLst>
              </a:tr>
              <a:tr h="335280">
                <a:tc>
                  <a:txBody>
                    <a:bodyPr/>
                    <a:lstStyle/>
                    <a:p>
                      <a:r>
                        <a:rPr lang="en-US" dirty="0"/>
                        <a:t>2</a:t>
                      </a:r>
                    </a:p>
                  </a:txBody>
                  <a:tcPr/>
                </a:tc>
                <a:tc>
                  <a:txBody>
                    <a:bodyPr/>
                    <a:lstStyle/>
                    <a:p>
                      <a:pPr algn="ctr"/>
                      <a:r>
                        <a:rPr lang="en-US" dirty="0"/>
                        <a:t>Sunny</a:t>
                      </a:r>
                    </a:p>
                  </a:txBody>
                  <a:tcPr/>
                </a:tc>
                <a:tc>
                  <a:txBody>
                    <a:bodyPr/>
                    <a:lstStyle/>
                    <a:p>
                      <a:pPr algn="ctr"/>
                      <a:r>
                        <a:rPr lang="en-US" dirty="0"/>
                        <a:t>Yes</a:t>
                      </a:r>
                    </a:p>
                  </a:txBody>
                  <a:tcPr/>
                </a:tc>
                <a:extLst>
                  <a:ext uri="{0D108BD9-81ED-4DB2-BD59-A6C34878D82A}">
                    <a16:rowId xmlns:a16="http://schemas.microsoft.com/office/drawing/2014/main" val="10002"/>
                  </a:ext>
                </a:extLst>
              </a:tr>
              <a:tr h="335280">
                <a:tc>
                  <a:txBody>
                    <a:bodyPr/>
                    <a:lstStyle/>
                    <a:p>
                      <a:r>
                        <a:rPr lang="en-US" dirty="0"/>
                        <a:t>3</a:t>
                      </a:r>
                    </a:p>
                  </a:txBody>
                  <a:tcPr/>
                </a:tc>
                <a:tc>
                  <a:txBody>
                    <a:bodyPr/>
                    <a:lstStyle/>
                    <a:p>
                      <a:pPr algn="ctr"/>
                      <a:r>
                        <a:rPr lang="en-US" dirty="0"/>
                        <a:t>Overcast</a:t>
                      </a:r>
                    </a:p>
                  </a:txBody>
                  <a:tcPr/>
                </a:tc>
                <a:tc>
                  <a:txBody>
                    <a:bodyPr/>
                    <a:lstStyle/>
                    <a:p>
                      <a:pPr algn="ctr"/>
                      <a:r>
                        <a:rPr lang="en-US" dirty="0"/>
                        <a:t>Yes</a:t>
                      </a:r>
                    </a:p>
                  </a:txBody>
                  <a:tcPr/>
                </a:tc>
                <a:extLst>
                  <a:ext uri="{0D108BD9-81ED-4DB2-BD59-A6C34878D82A}">
                    <a16:rowId xmlns:a16="http://schemas.microsoft.com/office/drawing/2014/main" val="10003"/>
                  </a:ext>
                </a:extLst>
              </a:tr>
              <a:tr h="335280">
                <a:tc>
                  <a:txBody>
                    <a:bodyPr/>
                    <a:lstStyle/>
                    <a:p>
                      <a:r>
                        <a:rPr lang="en-US" dirty="0"/>
                        <a:t>4</a:t>
                      </a:r>
                    </a:p>
                  </a:txBody>
                  <a:tcPr/>
                </a:tc>
                <a:tc>
                  <a:txBody>
                    <a:bodyPr/>
                    <a:lstStyle/>
                    <a:p>
                      <a:pPr algn="ctr"/>
                      <a:r>
                        <a:rPr lang="en-US" dirty="0"/>
                        <a:t>Overcast</a:t>
                      </a:r>
                    </a:p>
                  </a:txBody>
                  <a:tcPr/>
                </a:tc>
                <a:tc>
                  <a:txBody>
                    <a:bodyPr/>
                    <a:lstStyle/>
                    <a:p>
                      <a:pPr algn="ctr"/>
                      <a:r>
                        <a:rPr lang="en-US" dirty="0"/>
                        <a:t>Yes</a:t>
                      </a:r>
                    </a:p>
                  </a:txBody>
                  <a:tcPr/>
                </a:tc>
                <a:extLst>
                  <a:ext uri="{0D108BD9-81ED-4DB2-BD59-A6C34878D82A}">
                    <a16:rowId xmlns:a16="http://schemas.microsoft.com/office/drawing/2014/main" val="10004"/>
                  </a:ext>
                </a:extLst>
              </a:tr>
              <a:tr h="335280">
                <a:tc>
                  <a:txBody>
                    <a:bodyPr/>
                    <a:lstStyle/>
                    <a:p>
                      <a:r>
                        <a:rPr lang="en-US" dirty="0"/>
                        <a:t>5</a:t>
                      </a:r>
                    </a:p>
                  </a:txBody>
                  <a:tcPr/>
                </a:tc>
                <a:tc>
                  <a:txBody>
                    <a:bodyPr/>
                    <a:lstStyle/>
                    <a:p>
                      <a:pPr algn="ctr"/>
                      <a:r>
                        <a:rPr lang="en-US" dirty="0"/>
                        <a:t>Sunny </a:t>
                      </a:r>
                    </a:p>
                  </a:txBody>
                  <a:tcPr/>
                </a:tc>
                <a:tc>
                  <a:txBody>
                    <a:bodyPr/>
                    <a:lstStyle/>
                    <a:p>
                      <a:pPr algn="ctr"/>
                      <a:r>
                        <a:rPr lang="en-US" dirty="0"/>
                        <a:t>No</a:t>
                      </a:r>
                    </a:p>
                  </a:txBody>
                  <a:tcPr/>
                </a:tc>
                <a:extLst>
                  <a:ext uri="{0D108BD9-81ED-4DB2-BD59-A6C34878D82A}">
                    <a16:rowId xmlns:a16="http://schemas.microsoft.com/office/drawing/2014/main" val="10005"/>
                  </a:ext>
                </a:extLst>
              </a:tr>
              <a:tr h="335280">
                <a:tc>
                  <a:txBody>
                    <a:bodyPr/>
                    <a:lstStyle/>
                    <a:p>
                      <a:r>
                        <a:rPr lang="en-US" dirty="0"/>
                        <a:t>6</a:t>
                      </a:r>
                    </a:p>
                  </a:txBody>
                  <a:tcPr/>
                </a:tc>
                <a:tc>
                  <a:txBody>
                    <a:bodyPr/>
                    <a:lstStyle/>
                    <a:p>
                      <a:pPr algn="ctr"/>
                      <a:r>
                        <a:rPr lang="en-US" dirty="0"/>
                        <a:t>Rainy</a:t>
                      </a:r>
                    </a:p>
                  </a:txBody>
                  <a:tcPr/>
                </a:tc>
                <a:tc>
                  <a:txBody>
                    <a:bodyPr/>
                    <a:lstStyle/>
                    <a:p>
                      <a:pPr algn="ctr"/>
                      <a:r>
                        <a:rPr lang="en-US" dirty="0"/>
                        <a:t>Yes</a:t>
                      </a:r>
                    </a:p>
                  </a:txBody>
                  <a:tcPr/>
                </a:tc>
                <a:extLst>
                  <a:ext uri="{0D108BD9-81ED-4DB2-BD59-A6C34878D82A}">
                    <a16:rowId xmlns:a16="http://schemas.microsoft.com/office/drawing/2014/main" val="10006"/>
                  </a:ext>
                </a:extLst>
              </a:tr>
              <a:tr h="335280">
                <a:tc>
                  <a:txBody>
                    <a:bodyPr/>
                    <a:lstStyle/>
                    <a:p>
                      <a:r>
                        <a:rPr lang="en-US" dirty="0"/>
                        <a:t>7</a:t>
                      </a:r>
                    </a:p>
                  </a:txBody>
                  <a:tcPr/>
                </a:tc>
                <a:tc>
                  <a:txBody>
                    <a:bodyPr/>
                    <a:lstStyle/>
                    <a:p>
                      <a:pPr algn="ctr"/>
                      <a:r>
                        <a:rPr lang="en-US" dirty="0"/>
                        <a:t>Sunny</a:t>
                      </a:r>
                    </a:p>
                  </a:txBody>
                  <a:tcPr/>
                </a:tc>
                <a:tc>
                  <a:txBody>
                    <a:bodyPr/>
                    <a:lstStyle/>
                    <a:p>
                      <a:pPr algn="ctr"/>
                      <a:r>
                        <a:rPr lang="en-US" dirty="0"/>
                        <a:t>Yes</a:t>
                      </a:r>
                    </a:p>
                  </a:txBody>
                  <a:tcPr/>
                </a:tc>
                <a:extLst>
                  <a:ext uri="{0D108BD9-81ED-4DB2-BD59-A6C34878D82A}">
                    <a16:rowId xmlns:a16="http://schemas.microsoft.com/office/drawing/2014/main" val="10007"/>
                  </a:ext>
                </a:extLst>
              </a:tr>
              <a:tr h="335280">
                <a:tc>
                  <a:txBody>
                    <a:bodyPr/>
                    <a:lstStyle/>
                    <a:p>
                      <a:r>
                        <a:rPr lang="en-US" dirty="0"/>
                        <a:t>8</a:t>
                      </a:r>
                    </a:p>
                  </a:txBody>
                  <a:tcPr/>
                </a:tc>
                <a:tc>
                  <a:txBody>
                    <a:bodyPr/>
                    <a:lstStyle/>
                    <a:p>
                      <a:pPr algn="ctr"/>
                      <a:r>
                        <a:rPr lang="en-US" dirty="0"/>
                        <a:t>Overcast</a:t>
                      </a:r>
                    </a:p>
                  </a:txBody>
                  <a:tcPr/>
                </a:tc>
                <a:tc>
                  <a:txBody>
                    <a:bodyPr/>
                    <a:lstStyle/>
                    <a:p>
                      <a:pPr algn="ctr"/>
                      <a:r>
                        <a:rPr lang="en-US" dirty="0"/>
                        <a:t>Yes</a:t>
                      </a:r>
                    </a:p>
                  </a:txBody>
                  <a:tcPr/>
                </a:tc>
                <a:extLst>
                  <a:ext uri="{0D108BD9-81ED-4DB2-BD59-A6C34878D82A}">
                    <a16:rowId xmlns:a16="http://schemas.microsoft.com/office/drawing/2014/main" val="10008"/>
                  </a:ext>
                </a:extLst>
              </a:tr>
              <a:tr h="335280">
                <a:tc>
                  <a:txBody>
                    <a:bodyPr/>
                    <a:lstStyle/>
                    <a:p>
                      <a:r>
                        <a:rPr lang="en-US" dirty="0"/>
                        <a:t>9</a:t>
                      </a:r>
                    </a:p>
                  </a:txBody>
                  <a:tcPr/>
                </a:tc>
                <a:tc>
                  <a:txBody>
                    <a:bodyPr/>
                    <a:lstStyle/>
                    <a:p>
                      <a:pPr algn="ctr"/>
                      <a:r>
                        <a:rPr lang="en-US" dirty="0"/>
                        <a:t>Rainy</a:t>
                      </a:r>
                    </a:p>
                  </a:txBody>
                  <a:tcPr/>
                </a:tc>
                <a:tc>
                  <a:txBody>
                    <a:bodyPr/>
                    <a:lstStyle/>
                    <a:p>
                      <a:pPr algn="ctr"/>
                      <a:r>
                        <a:rPr lang="en-US" dirty="0"/>
                        <a:t>No</a:t>
                      </a:r>
                    </a:p>
                  </a:txBody>
                  <a:tcPr/>
                </a:tc>
                <a:extLst>
                  <a:ext uri="{0D108BD9-81ED-4DB2-BD59-A6C34878D82A}">
                    <a16:rowId xmlns:a16="http://schemas.microsoft.com/office/drawing/2014/main" val="10009"/>
                  </a:ext>
                </a:extLst>
              </a:tr>
              <a:tr h="335280">
                <a:tc>
                  <a:txBody>
                    <a:bodyPr/>
                    <a:lstStyle/>
                    <a:p>
                      <a:r>
                        <a:rPr lang="en-US" dirty="0"/>
                        <a:t>10</a:t>
                      </a:r>
                    </a:p>
                  </a:txBody>
                  <a:tcPr/>
                </a:tc>
                <a:tc>
                  <a:txBody>
                    <a:bodyPr/>
                    <a:lstStyle/>
                    <a:p>
                      <a:pPr algn="ctr"/>
                      <a:r>
                        <a:rPr lang="en-US" dirty="0"/>
                        <a:t>Sunny</a:t>
                      </a:r>
                    </a:p>
                  </a:txBody>
                  <a:tcPr/>
                </a:tc>
                <a:tc>
                  <a:txBody>
                    <a:bodyPr/>
                    <a:lstStyle/>
                    <a:p>
                      <a:pPr algn="ctr"/>
                      <a:r>
                        <a:rPr lang="en-US" dirty="0"/>
                        <a:t>No</a:t>
                      </a:r>
                    </a:p>
                  </a:txBody>
                  <a:tcPr/>
                </a:tc>
                <a:extLst>
                  <a:ext uri="{0D108BD9-81ED-4DB2-BD59-A6C34878D82A}">
                    <a16:rowId xmlns:a16="http://schemas.microsoft.com/office/drawing/2014/main" val="10010"/>
                  </a:ext>
                </a:extLst>
              </a:tr>
              <a:tr h="335280">
                <a:tc>
                  <a:txBody>
                    <a:bodyPr/>
                    <a:lstStyle/>
                    <a:p>
                      <a:r>
                        <a:rPr lang="en-US" dirty="0"/>
                        <a:t>11</a:t>
                      </a:r>
                    </a:p>
                  </a:txBody>
                  <a:tcPr/>
                </a:tc>
                <a:tc>
                  <a:txBody>
                    <a:bodyPr/>
                    <a:lstStyle/>
                    <a:p>
                      <a:pPr algn="ctr"/>
                      <a:r>
                        <a:rPr lang="en-US" dirty="0"/>
                        <a:t>Sunny</a:t>
                      </a:r>
                    </a:p>
                  </a:txBody>
                  <a:tcPr/>
                </a:tc>
                <a:tc>
                  <a:txBody>
                    <a:bodyPr/>
                    <a:lstStyle/>
                    <a:p>
                      <a:pPr algn="ctr"/>
                      <a:r>
                        <a:rPr lang="en-US" dirty="0"/>
                        <a:t>Yes</a:t>
                      </a:r>
                    </a:p>
                  </a:txBody>
                  <a:tcPr/>
                </a:tc>
                <a:extLst>
                  <a:ext uri="{0D108BD9-81ED-4DB2-BD59-A6C34878D82A}">
                    <a16:rowId xmlns:a16="http://schemas.microsoft.com/office/drawing/2014/main" val="10011"/>
                  </a:ext>
                </a:extLst>
              </a:tr>
              <a:tr h="335280">
                <a:tc>
                  <a:txBody>
                    <a:bodyPr/>
                    <a:lstStyle/>
                    <a:p>
                      <a:r>
                        <a:rPr lang="en-US" dirty="0"/>
                        <a:t>12</a:t>
                      </a:r>
                    </a:p>
                  </a:txBody>
                  <a:tcPr/>
                </a:tc>
                <a:tc>
                  <a:txBody>
                    <a:bodyPr/>
                    <a:lstStyle/>
                    <a:p>
                      <a:pPr algn="ctr"/>
                      <a:r>
                        <a:rPr lang="en-US" dirty="0"/>
                        <a:t>Rainy</a:t>
                      </a:r>
                    </a:p>
                  </a:txBody>
                  <a:tcPr/>
                </a:tc>
                <a:tc>
                  <a:txBody>
                    <a:bodyPr/>
                    <a:lstStyle/>
                    <a:p>
                      <a:pPr algn="ctr"/>
                      <a:r>
                        <a:rPr lang="en-US" dirty="0"/>
                        <a:t>No</a:t>
                      </a:r>
                    </a:p>
                  </a:txBody>
                  <a:tcPr/>
                </a:tc>
                <a:extLst>
                  <a:ext uri="{0D108BD9-81ED-4DB2-BD59-A6C34878D82A}">
                    <a16:rowId xmlns:a16="http://schemas.microsoft.com/office/drawing/2014/main" val="10012"/>
                  </a:ext>
                </a:extLst>
              </a:tr>
              <a:tr h="335280">
                <a:tc>
                  <a:txBody>
                    <a:bodyPr/>
                    <a:lstStyle/>
                    <a:p>
                      <a:r>
                        <a:rPr lang="en-US" dirty="0"/>
                        <a:t>13</a:t>
                      </a:r>
                    </a:p>
                  </a:txBody>
                  <a:tcPr/>
                </a:tc>
                <a:tc>
                  <a:txBody>
                    <a:bodyPr/>
                    <a:lstStyle/>
                    <a:p>
                      <a:pPr algn="ctr"/>
                      <a:r>
                        <a:rPr lang="en-US" dirty="0"/>
                        <a:t>Overcast</a:t>
                      </a:r>
                    </a:p>
                  </a:txBody>
                  <a:tcPr/>
                </a:tc>
                <a:tc>
                  <a:txBody>
                    <a:bodyPr/>
                    <a:lstStyle/>
                    <a:p>
                      <a:pPr algn="ctr"/>
                      <a:r>
                        <a:rPr lang="en-US" dirty="0"/>
                        <a:t>Yes</a:t>
                      </a:r>
                    </a:p>
                  </a:txBody>
                  <a:tcPr/>
                </a:tc>
                <a:extLst>
                  <a:ext uri="{0D108BD9-81ED-4DB2-BD59-A6C34878D82A}">
                    <a16:rowId xmlns:a16="http://schemas.microsoft.com/office/drawing/2014/main" val="10013"/>
                  </a:ext>
                </a:extLst>
              </a:tr>
              <a:tr h="335280">
                <a:tc>
                  <a:txBody>
                    <a:bodyPr/>
                    <a:lstStyle/>
                    <a:p>
                      <a:r>
                        <a:rPr lang="en-US" dirty="0"/>
                        <a:t>14</a:t>
                      </a:r>
                    </a:p>
                  </a:txBody>
                  <a:tcPr/>
                </a:tc>
                <a:tc>
                  <a:txBody>
                    <a:bodyPr/>
                    <a:lstStyle/>
                    <a:p>
                      <a:pPr algn="ctr"/>
                      <a:r>
                        <a:rPr lang="en-US" dirty="0"/>
                        <a:t>Overcast</a:t>
                      </a:r>
                    </a:p>
                  </a:txBody>
                  <a:tcPr/>
                </a:tc>
                <a:tc>
                  <a:txBody>
                    <a:bodyPr/>
                    <a:lstStyle/>
                    <a:p>
                      <a:pPr algn="ctr"/>
                      <a:r>
                        <a:rPr lang="en-US" dirty="0"/>
                        <a:t>Yes</a:t>
                      </a:r>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a:bodyPr>
          <a:lstStyle/>
          <a:p>
            <a:pPr algn="ctr"/>
            <a:r>
              <a:rPr lang="en-US" sz="4000" b="1" dirty="0"/>
              <a:t>Building a Machine Learning Algorithm</a:t>
            </a:r>
            <a:endParaRPr lang="en-US" sz="4000" dirty="0"/>
          </a:p>
        </p:txBody>
      </p:sp>
      <p:sp>
        <p:nvSpPr>
          <p:cNvPr id="3" name="Content Placeholder 2"/>
          <p:cNvSpPr>
            <a:spLocks noGrp="1"/>
          </p:cNvSpPr>
          <p:nvPr>
            <p:ph idx="1"/>
          </p:nvPr>
        </p:nvSpPr>
        <p:spPr/>
        <p:txBody>
          <a:bodyPr>
            <a:normAutofit/>
          </a:bodyPr>
          <a:lstStyle/>
          <a:p>
            <a:pPr algn="just"/>
            <a:r>
              <a:rPr lang="en-US" sz="2200" dirty="0"/>
              <a:t>Nearly all deep learning algorithms can be described as particular instances of a fairly simple recipe</a:t>
            </a:r>
          </a:p>
          <a:p>
            <a:pPr marL="914400" algn="just"/>
            <a:r>
              <a:rPr lang="en-US" sz="2200" dirty="0"/>
              <a:t>Combine a specification of a dataset</a:t>
            </a:r>
          </a:p>
          <a:p>
            <a:pPr marL="914400" algn="just"/>
            <a:r>
              <a:rPr lang="en-US" sz="2200" dirty="0"/>
              <a:t>A cost function</a:t>
            </a:r>
          </a:p>
          <a:p>
            <a:pPr marL="914400" algn="just"/>
            <a:r>
              <a:rPr lang="en-US" sz="2200" dirty="0"/>
              <a:t>An optimization procedure</a:t>
            </a:r>
          </a:p>
          <a:p>
            <a:pPr marL="914400" algn="just"/>
            <a:r>
              <a:rPr lang="en-US" sz="2200" dirty="0"/>
              <a:t>A model</a:t>
            </a:r>
          </a:p>
          <a:p>
            <a:pPr marL="914400" algn="just">
              <a:buNone/>
            </a:pPr>
            <a:endParaRPr lang="en-US" sz="2200" dirty="0"/>
          </a:p>
          <a:p>
            <a:pPr algn="just"/>
            <a:r>
              <a:rPr lang="en-US" sz="2200" dirty="0"/>
              <a:t>Many machine learning problems become exceedingly difficult when the number of dimensions in the data is high. This phenomenon is known as the </a:t>
            </a:r>
            <a:r>
              <a:rPr lang="en-US" sz="2200" i="1" dirty="0"/>
              <a:t>curse of dimensionality.</a:t>
            </a:r>
            <a:endParaRPr lang="en-US" sz="2200" dirty="0"/>
          </a:p>
          <a:p>
            <a:pPr algn="just"/>
            <a:endParaRPr lang="en-US" sz="2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95400"/>
          </a:xfrm>
        </p:spPr>
        <p:txBody>
          <a:bodyPr>
            <a:normAutofit fontScale="90000"/>
          </a:bodyPr>
          <a:lstStyle/>
          <a:p>
            <a:pPr algn="ctr"/>
            <a:r>
              <a:rPr lang="en-US" dirty="0"/>
              <a:t>Module 2: </a:t>
            </a:r>
            <a:br>
              <a:rPr lang="en-US" dirty="0"/>
            </a:br>
            <a:r>
              <a:rPr lang="en-US" dirty="0"/>
              <a:t>Artificial Neural Network</a:t>
            </a:r>
          </a:p>
        </p:txBody>
      </p:sp>
      <p:sp>
        <p:nvSpPr>
          <p:cNvPr id="3" name="Content Placeholder 2"/>
          <p:cNvSpPr>
            <a:spLocks noGrp="1"/>
          </p:cNvSpPr>
          <p:nvPr>
            <p:ph idx="1"/>
          </p:nvPr>
        </p:nvSpPr>
        <p:spPr/>
        <p:txBody>
          <a:bodyPr>
            <a:normAutofit lnSpcReduction="10000"/>
          </a:bodyPr>
          <a:lstStyle/>
          <a:p>
            <a:pPr algn="just"/>
            <a:r>
              <a:rPr lang="en-US" sz="2000" dirty="0"/>
              <a:t>Artificial Neural Networks (ANN) are algorithms based on brain function and are used to model complicated patterns and forecast issues.</a:t>
            </a:r>
          </a:p>
          <a:p>
            <a:pPr algn="just"/>
            <a:endParaRPr lang="en-US" sz="2000" dirty="0"/>
          </a:p>
          <a:p>
            <a:pPr algn="just"/>
            <a:r>
              <a:rPr lang="en-US" sz="2000" dirty="0"/>
              <a:t>The Artificial Neural Network (ANN) is a deep learning method that arose from the concept of the human brain Biological Neural Networks.</a:t>
            </a:r>
          </a:p>
          <a:p>
            <a:pPr algn="just"/>
            <a:endParaRPr lang="en-US" sz="2000" dirty="0"/>
          </a:p>
          <a:p>
            <a:pPr algn="just"/>
            <a:r>
              <a:rPr lang="en-US" sz="2000" dirty="0"/>
              <a:t>The development of ANN was the result of an attempt to replicate the workings of the human brain.</a:t>
            </a:r>
          </a:p>
          <a:p>
            <a:pPr algn="just"/>
            <a:endParaRPr lang="en-US" sz="2000" dirty="0"/>
          </a:p>
          <a:p>
            <a:pPr algn="just"/>
            <a:r>
              <a:rPr lang="en-US" sz="2000" dirty="0"/>
              <a:t>The workings of ANN are extremely similar to those of biological neural networks, although they are not identical. ANN algorithm accepts only numeric and structured data.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normAutofit/>
          </a:bodyPr>
          <a:lstStyle/>
          <a:p>
            <a:pPr algn="ctr"/>
            <a:r>
              <a:rPr lang="en-US" sz="3600" dirty="0"/>
              <a:t>Biological </a:t>
            </a:r>
            <a:r>
              <a:rPr lang="en-US" sz="3600" dirty="0" err="1"/>
              <a:t>vs</a:t>
            </a:r>
            <a:r>
              <a:rPr lang="en-US" sz="3600" dirty="0"/>
              <a:t> Artificial Neural Network </a:t>
            </a:r>
          </a:p>
        </p:txBody>
      </p:sp>
      <p:pic>
        <p:nvPicPr>
          <p:cNvPr id="6" name="Content Placeholder 5" descr="maxresdefault.jpg"/>
          <p:cNvPicPr>
            <a:picLocks noGrp="1" noChangeAspect="1"/>
          </p:cNvPicPr>
          <p:nvPr>
            <p:ph idx="1"/>
          </p:nvPr>
        </p:nvPicPr>
        <p:blipFill>
          <a:blip r:embed="rId2"/>
          <a:stretch>
            <a:fillRect/>
          </a:stretch>
        </p:blipFill>
        <p:spPr>
          <a:xfrm>
            <a:off x="457200" y="1371600"/>
            <a:ext cx="8305800" cy="510540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pPr algn="just"/>
            <a:r>
              <a:rPr lang="en-US" sz="2000" dirty="0"/>
              <a:t>A biological neuron is mainly composed of 3 main parts and an external part called synapse.</a:t>
            </a:r>
          </a:p>
          <a:p>
            <a:pPr algn="just">
              <a:buNone/>
            </a:pPr>
            <a:endParaRPr lang="en-US" sz="2000" dirty="0"/>
          </a:p>
          <a:p>
            <a:pPr algn="just"/>
            <a:r>
              <a:rPr lang="en-US" sz="2000" b="1" i="1" dirty="0"/>
              <a:t>Dendrites </a:t>
            </a:r>
            <a:r>
              <a:rPr lang="en-US" sz="2000" dirty="0"/>
              <a:t>are responsible for getting incoming signals from outside.</a:t>
            </a:r>
          </a:p>
          <a:p>
            <a:pPr algn="just"/>
            <a:endParaRPr lang="en-US" sz="2000" dirty="0"/>
          </a:p>
          <a:p>
            <a:pPr algn="just"/>
            <a:r>
              <a:rPr lang="en-US" sz="2000" b="1" i="1" dirty="0"/>
              <a:t>Soma</a:t>
            </a:r>
            <a:r>
              <a:rPr lang="en-US" sz="2000" dirty="0"/>
              <a:t> is the cell body responsible for the processing of input signals and deciding whether a neuron should fire an output signal.</a:t>
            </a:r>
          </a:p>
          <a:p>
            <a:pPr algn="just"/>
            <a:endParaRPr lang="en-US" sz="2000" dirty="0"/>
          </a:p>
          <a:p>
            <a:pPr algn="just"/>
            <a:r>
              <a:rPr lang="en-US" sz="2000" b="1" i="1" dirty="0"/>
              <a:t>Axon</a:t>
            </a:r>
            <a:r>
              <a:rPr lang="en-US" sz="2000" dirty="0"/>
              <a:t> is responsible for getting processed signals from neuron to relevant cells.</a:t>
            </a:r>
          </a:p>
          <a:p>
            <a:pPr algn="just"/>
            <a:endParaRPr lang="en-US" sz="2000" dirty="0"/>
          </a:p>
          <a:p>
            <a:pPr algn="just"/>
            <a:r>
              <a:rPr lang="en-US" sz="2000" b="1" i="1" dirty="0"/>
              <a:t>Synapse</a:t>
            </a:r>
            <a:r>
              <a:rPr lang="en-US" sz="2000" dirty="0"/>
              <a:t> is the connection between an axon and other neuron dendrites.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67512"/>
          </a:xfrm>
        </p:spPr>
        <p:txBody>
          <a:bodyPr>
            <a:normAutofit/>
          </a:bodyPr>
          <a:lstStyle/>
          <a:p>
            <a:pPr algn="ctr"/>
            <a:r>
              <a:rPr lang="en-US" sz="4000" dirty="0"/>
              <a:t>Difference between ANN and BNN</a:t>
            </a:r>
          </a:p>
        </p:txBody>
      </p:sp>
      <p:graphicFrame>
        <p:nvGraphicFramePr>
          <p:cNvPr id="4" name="Content Placeholder 3"/>
          <p:cNvGraphicFramePr>
            <a:graphicFrameLocks noGrp="1"/>
          </p:cNvGraphicFramePr>
          <p:nvPr>
            <p:ph idx="1"/>
          </p:nvPr>
        </p:nvGraphicFramePr>
        <p:xfrm>
          <a:off x="609600" y="914400"/>
          <a:ext cx="8229600" cy="575594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52425">
                <a:tc>
                  <a:txBody>
                    <a:bodyPr/>
                    <a:lstStyle/>
                    <a:p>
                      <a:r>
                        <a:rPr kumimoji="0" lang="en-US" b="0" i="0" kern="1200" dirty="0">
                          <a:solidFill>
                            <a:schemeClr val="lt1"/>
                          </a:solidFill>
                          <a:latin typeface="+mn-lt"/>
                          <a:ea typeface="+mn-ea"/>
                          <a:cs typeface="+mn-cs"/>
                        </a:rPr>
                        <a:t>Parameters</a:t>
                      </a:r>
                      <a:endParaRPr lang="en-US" dirty="0"/>
                    </a:p>
                  </a:txBody>
                  <a:tcPr/>
                </a:tc>
                <a:tc>
                  <a:txBody>
                    <a:bodyPr/>
                    <a:lstStyle/>
                    <a:p>
                      <a:r>
                        <a:rPr kumimoji="0" lang="en-US" b="1" i="0" kern="1200" dirty="0">
                          <a:solidFill>
                            <a:schemeClr val="lt1"/>
                          </a:solidFill>
                          <a:latin typeface="+mn-lt"/>
                          <a:ea typeface="+mn-ea"/>
                          <a:cs typeface="+mn-cs"/>
                        </a:rPr>
                        <a:t>ANN</a:t>
                      </a:r>
                      <a:endParaRPr lang="en-US" dirty="0"/>
                    </a:p>
                  </a:txBody>
                  <a:tcPr/>
                </a:tc>
                <a:tc>
                  <a:txBody>
                    <a:bodyPr/>
                    <a:lstStyle/>
                    <a:p>
                      <a:r>
                        <a:rPr kumimoji="0" lang="en-US" b="1" i="0" kern="1200" dirty="0">
                          <a:solidFill>
                            <a:schemeClr val="lt1"/>
                          </a:solidFill>
                          <a:latin typeface="+mn-lt"/>
                          <a:ea typeface="+mn-ea"/>
                          <a:cs typeface="+mn-cs"/>
                        </a:rPr>
                        <a:t>BNN</a:t>
                      </a:r>
                      <a:endParaRPr lang="en-US" dirty="0"/>
                    </a:p>
                  </a:txBody>
                  <a:tcPr/>
                </a:tc>
                <a:extLst>
                  <a:ext uri="{0D108BD9-81ED-4DB2-BD59-A6C34878D82A}">
                    <a16:rowId xmlns:a16="http://schemas.microsoft.com/office/drawing/2014/main" val="10000"/>
                  </a:ext>
                </a:extLst>
              </a:tr>
              <a:tr h="854789">
                <a:tc>
                  <a:txBody>
                    <a:bodyPr/>
                    <a:lstStyle/>
                    <a:p>
                      <a:r>
                        <a:rPr kumimoji="0" lang="en-US" b="0" i="0" kern="1200" dirty="0">
                          <a:solidFill>
                            <a:schemeClr val="dk1"/>
                          </a:solidFill>
                          <a:latin typeface="+mn-lt"/>
                          <a:ea typeface="+mn-ea"/>
                          <a:cs typeface="+mn-cs"/>
                        </a:rPr>
                        <a:t>Structure </a:t>
                      </a:r>
                      <a:endParaRPr lang="en-US" dirty="0"/>
                    </a:p>
                  </a:txBody>
                  <a:tcPr/>
                </a:tc>
                <a:tc>
                  <a:txBody>
                    <a:bodyPr/>
                    <a:lstStyle/>
                    <a:p>
                      <a:pPr fontAlgn="base"/>
                      <a:r>
                        <a:rPr kumimoji="0" lang="en-US" b="0" i="0" kern="1200" dirty="0">
                          <a:solidFill>
                            <a:schemeClr val="dk1"/>
                          </a:solidFill>
                          <a:latin typeface="+mn-lt"/>
                          <a:ea typeface="+mn-ea"/>
                          <a:cs typeface="+mn-cs"/>
                        </a:rPr>
                        <a:t>Input , weight, output and</a:t>
                      </a:r>
                      <a:r>
                        <a:rPr kumimoji="0" lang="en-US" b="0" i="0" kern="1200" baseline="0" dirty="0">
                          <a:solidFill>
                            <a:schemeClr val="dk1"/>
                          </a:solidFill>
                          <a:latin typeface="+mn-lt"/>
                          <a:ea typeface="+mn-ea"/>
                          <a:cs typeface="+mn-cs"/>
                        </a:rPr>
                        <a:t>  </a:t>
                      </a:r>
                      <a:endParaRPr kumimoji="0" lang="en-US" b="0" i="0" kern="1200" dirty="0">
                        <a:solidFill>
                          <a:schemeClr val="dk1"/>
                        </a:solidFill>
                        <a:latin typeface="+mn-lt"/>
                        <a:ea typeface="+mn-ea"/>
                        <a:cs typeface="+mn-cs"/>
                      </a:endParaRPr>
                    </a:p>
                    <a:p>
                      <a:pPr fontAlgn="base"/>
                      <a:r>
                        <a:rPr kumimoji="0" lang="en-US" b="0" i="0" kern="1200" dirty="0">
                          <a:solidFill>
                            <a:schemeClr val="dk1"/>
                          </a:solidFill>
                          <a:latin typeface="+mn-lt"/>
                          <a:ea typeface="+mn-ea"/>
                          <a:cs typeface="+mn-cs"/>
                        </a:rPr>
                        <a:t>hidden layer</a:t>
                      </a:r>
                    </a:p>
                    <a:p>
                      <a:endParaRPr lang="en-US" dirty="0"/>
                    </a:p>
                  </a:txBody>
                  <a:tcPr/>
                </a:tc>
                <a:tc>
                  <a:txBody>
                    <a:bodyPr/>
                    <a:lstStyle/>
                    <a:p>
                      <a:pPr fontAlgn="base"/>
                      <a:r>
                        <a:rPr kumimoji="0" lang="en-US" b="0" i="0" kern="1200" dirty="0">
                          <a:solidFill>
                            <a:schemeClr val="dk1"/>
                          </a:solidFill>
                          <a:latin typeface="+mn-lt"/>
                          <a:ea typeface="+mn-ea"/>
                          <a:cs typeface="+mn-cs"/>
                        </a:rPr>
                        <a:t>Dendrites, synapse, axon</a:t>
                      </a:r>
                    </a:p>
                    <a:p>
                      <a:pPr fontAlgn="base"/>
                      <a:r>
                        <a:rPr kumimoji="0" lang="en-US" b="0" i="0" kern="1200" dirty="0">
                          <a:solidFill>
                            <a:schemeClr val="dk1"/>
                          </a:solidFill>
                          <a:latin typeface="+mn-lt"/>
                          <a:ea typeface="+mn-ea"/>
                          <a:cs typeface="+mn-cs"/>
                        </a:rPr>
                        <a:t>cell body</a:t>
                      </a:r>
                    </a:p>
                    <a:p>
                      <a:endParaRPr lang="en-US" dirty="0"/>
                    </a:p>
                  </a:txBody>
                  <a:tcPr/>
                </a:tc>
                <a:extLst>
                  <a:ext uri="{0D108BD9-81ED-4DB2-BD59-A6C34878D82A}">
                    <a16:rowId xmlns:a16="http://schemas.microsoft.com/office/drawing/2014/main" val="10001"/>
                  </a:ext>
                </a:extLst>
              </a:tr>
              <a:tr h="598352">
                <a:tc>
                  <a:txBody>
                    <a:bodyPr/>
                    <a:lstStyle/>
                    <a:p>
                      <a:r>
                        <a:rPr kumimoji="0" lang="en-US" b="0" i="0" kern="1200" dirty="0">
                          <a:solidFill>
                            <a:schemeClr val="dk1"/>
                          </a:solidFill>
                          <a:latin typeface="+mn-lt"/>
                          <a:ea typeface="+mn-ea"/>
                          <a:cs typeface="+mn-cs"/>
                        </a:rPr>
                        <a:t>Learning</a:t>
                      </a:r>
                      <a:endParaRPr lang="en-US" dirty="0"/>
                    </a:p>
                  </a:txBody>
                  <a:tcPr/>
                </a:tc>
                <a:tc>
                  <a:txBody>
                    <a:bodyPr/>
                    <a:lstStyle/>
                    <a:p>
                      <a:r>
                        <a:rPr kumimoji="0" lang="en-US" b="0" i="0" kern="1200" dirty="0">
                          <a:solidFill>
                            <a:schemeClr val="dk1"/>
                          </a:solidFill>
                          <a:latin typeface="+mn-lt"/>
                          <a:ea typeface="+mn-ea"/>
                          <a:cs typeface="+mn-cs"/>
                        </a:rPr>
                        <a:t>very precise structures and formatted data</a:t>
                      </a:r>
                      <a:endParaRPr lang="en-US" dirty="0"/>
                    </a:p>
                  </a:txBody>
                  <a:tcPr/>
                </a:tc>
                <a:tc>
                  <a:txBody>
                    <a:bodyPr/>
                    <a:lstStyle/>
                    <a:p>
                      <a:r>
                        <a:rPr kumimoji="0" lang="en-US" b="0" i="0" kern="1200" dirty="0">
                          <a:solidFill>
                            <a:schemeClr val="dk1"/>
                          </a:solidFill>
                          <a:latin typeface="+mn-lt"/>
                          <a:ea typeface="+mn-ea"/>
                          <a:cs typeface="+mn-cs"/>
                        </a:rPr>
                        <a:t>they can tolerate ambiguity</a:t>
                      </a:r>
                      <a:endParaRPr lang="en-US" dirty="0"/>
                    </a:p>
                  </a:txBody>
                  <a:tcPr/>
                </a:tc>
                <a:extLst>
                  <a:ext uri="{0D108BD9-81ED-4DB2-BD59-A6C34878D82A}">
                    <a16:rowId xmlns:a16="http://schemas.microsoft.com/office/drawing/2014/main" val="10002"/>
                  </a:ext>
                </a:extLst>
              </a:tr>
              <a:tr h="854789">
                <a:tc>
                  <a:txBody>
                    <a:bodyPr/>
                    <a:lstStyle/>
                    <a:p>
                      <a:r>
                        <a:rPr kumimoji="0" lang="en-US" b="0" i="0" kern="1200" dirty="0">
                          <a:solidFill>
                            <a:schemeClr val="dk1"/>
                          </a:solidFill>
                          <a:latin typeface="+mn-lt"/>
                          <a:ea typeface="+mn-ea"/>
                          <a:cs typeface="+mn-cs"/>
                        </a:rPr>
                        <a:t>Processor</a:t>
                      </a:r>
                      <a:endParaRPr lang="en-US" dirty="0"/>
                    </a:p>
                  </a:txBody>
                  <a:tcPr/>
                </a:tc>
                <a:tc>
                  <a:txBody>
                    <a:bodyPr/>
                    <a:lstStyle/>
                    <a:p>
                      <a:pPr fontAlgn="base"/>
                      <a:r>
                        <a:rPr kumimoji="0" lang="en-US" b="0" i="0" kern="1200" dirty="0">
                          <a:solidFill>
                            <a:schemeClr val="dk1"/>
                          </a:solidFill>
                          <a:latin typeface="+mn-lt"/>
                          <a:ea typeface="+mn-ea"/>
                          <a:cs typeface="+mn-cs"/>
                        </a:rPr>
                        <a:t>Complex high speed one or a few</a:t>
                      </a:r>
                    </a:p>
                    <a:p>
                      <a:endParaRPr lang="en-US" dirty="0"/>
                    </a:p>
                  </a:txBody>
                  <a:tcPr/>
                </a:tc>
                <a:tc>
                  <a:txBody>
                    <a:bodyPr/>
                    <a:lstStyle/>
                    <a:p>
                      <a:r>
                        <a:rPr kumimoji="0" lang="en-US" b="0" i="0" kern="1200" dirty="0">
                          <a:solidFill>
                            <a:schemeClr val="dk1"/>
                          </a:solidFill>
                          <a:latin typeface="+mn-lt"/>
                          <a:ea typeface="+mn-ea"/>
                          <a:cs typeface="+mn-cs"/>
                        </a:rPr>
                        <a:t>Simple, low speed and large number</a:t>
                      </a:r>
                      <a:endParaRPr lang="en-US" dirty="0"/>
                    </a:p>
                  </a:txBody>
                  <a:tcPr/>
                </a:tc>
                <a:extLst>
                  <a:ext uri="{0D108BD9-81ED-4DB2-BD59-A6C34878D82A}">
                    <a16:rowId xmlns:a16="http://schemas.microsoft.com/office/drawing/2014/main" val="10003"/>
                  </a:ext>
                </a:extLst>
              </a:tr>
              <a:tr h="598352">
                <a:tc>
                  <a:txBody>
                    <a:bodyPr/>
                    <a:lstStyle/>
                    <a:p>
                      <a:r>
                        <a:rPr kumimoji="0" lang="en-US" b="0" i="0" kern="1200" dirty="0">
                          <a:solidFill>
                            <a:schemeClr val="dk1"/>
                          </a:solidFill>
                          <a:latin typeface="+mn-lt"/>
                          <a:ea typeface="+mn-ea"/>
                          <a:cs typeface="+mn-cs"/>
                        </a:rPr>
                        <a:t>Computing</a:t>
                      </a:r>
                      <a:endParaRPr lang="en-US" dirty="0"/>
                    </a:p>
                  </a:txBody>
                  <a:tcPr/>
                </a:tc>
                <a:tc>
                  <a:txBody>
                    <a:bodyPr/>
                    <a:lstStyle/>
                    <a:p>
                      <a:r>
                        <a:rPr kumimoji="0" lang="en-US" b="0" i="0" kern="1200" dirty="0">
                          <a:solidFill>
                            <a:schemeClr val="dk1"/>
                          </a:solidFill>
                          <a:latin typeface="+mn-lt"/>
                          <a:ea typeface="+mn-ea"/>
                          <a:cs typeface="+mn-cs"/>
                        </a:rPr>
                        <a:t>Centralized</a:t>
                      </a:r>
                      <a:r>
                        <a:rPr kumimoji="0" lang="en-US" b="0" i="0" kern="1200" baseline="0" dirty="0">
                          <a:solidFill>
                            <a:schemeClr val="dk1"/>
                          </a:solidFill>
                          <a:latin typeface="+mn-lt"/>
                          <a:ea typeface="+mn-ea"/>
                          <a:cs typeface="+mn-cs"/>
                        </a:rPr>
                        <a:t> </a:t>
                      </a:r>
                      <a:r>
                        <a:rPr kumimoji="0" lang="en-US" b="0" i="0" kern="1200" dirty="0">
                          <a:solidFill>
                            <a:schemeClr val="dk1"/>
                          </a:solidFill>
                          <a:latin typeface="+mn-lt"/>
                          <a:ea typeface="+mn-ea"/>
                          <a:cs typeface="+mn-cs"/>
                        </a:rPr>
                        <a:t>sequential stored programs</a:t>
                      </a:r>
                      <a:endParaRPr lang="en-US" dirty="0"/>
                    </a:p>
                  </a:txBody>
                  <a:tcPr/>
                </a:tc>
                <a:tc>
                  <a:txBody>
                    <a:bodyPr/>
                    <a:lstStyle/>
                    <a:p>
                      <a:r>
                        <a:rPr kumimoji="0" lang="en-US" b="0" i="0" kern="1200" dirty="0">
                          <a:solidFill>
                            <a:schemeClr val="dk1"/>
                          </a:solidFill>
                          <a:latin typeface="+mn-lt"/>
                          <a:ea typeface="+mn-ea"/>
                          <a:cs typeface="+mn-cs"/>
                        </a:rPr>
                        <a:t>Distributed parallel self-learning</a:t>
                      </a:r>
                      <a:endParaRPr lang="en-US" dirty="0"/>
                    </a:p>
                  </a:txBody>
                  <a:tcPr/>
                </a:tc>
                <a:extLst>
                  <a:ext uri="{0D108BD9-81ED-4DB2-BD59-A6C34878D82A}">
                    <a16:rowId xmlns:a16="http://schemas.microsoft.com/office/drawing/2014/main" val="10004"/>
                  </a:ext>
                </a:extLst>
              </a:tr>
              <a:tr h="341915">
                <a:tc>
                  <a:txBody>
                    <a:bodyPr/>
                    <a:lstStyle/>
                    <a:p>
                      <a:r>
                        <a:rPr kumimoji="0" lang="en-US" b="0" i="0" kern="1200" dirty="0">
                          <a:solidFill>
                            <a:schemeClr val="dk1"/>
                          </a:solidFill>
                          <a:latin typeface="+mn-lt"/>
                          <a:ea typeface="+mn-ea"/>
                          <a:cs typeface="+mn-cs"/>
                        </a:rPr>
                        <a:t>Reliability</a:t>
                      </a:r>
                      <a:endParaRPr lang="en-US" dirty="0"/>
                    </a:p>
                  </a:txBody>
                  <a:tcPr/>
                </a:tc>
                <a:tc>
                  <a:txBody>
                    <a:bodyPr/>
                    <a:lstStyle/>
                    <a:p>
                      <a:r>
                        <a:rPr kumimoji="0" lang="en-US" b="0" i="0" kern="1200" dirty="0">
                          <a:solidFill>
                            <a:schemeClr val="dk1"/>
                          </a:solidFill>
                          <a:latin typeface="+mn-lt"/>
                          <a:ea typeface="+mn-ea"/>
                          <a:cs typeface="+mn-cs"/>
                        </a:rPr>
                        <a:t>very vulnerable</a:t>
                      </a:r>
                      <a:endParaRPr lang="en-US" dirty="0"/>
                    </a:p>
                  </a:txBody>
                  <a:tcPr/>
                </a:tc>
                <a:tc>
                  <a:txBody>
                    <a:bodyPr/>
                    <a:lstStyle/>
                    <a:p>
                      <a:r>
                        <a:rPr kumimoji="0" lang="en-US" b="0" i="0" kern="1200" dirty="0">
                          <a:solidFill>
                            <a:schemeClr val="dk1"/>
                          </a:solidFill>
                          <a:latin typeface="+mn-lt"/>
                          <a:ea typeface="+mn-ea"/>
                          <a:cs typeface="+mn-cs"/>
                        </a:rPr>
                        <a:t>robust</a:t>
                      </a:r>
                      <a:endParaRPr lang="en-US" dirty="0"/>
                    </a:p>
                  </a:txBody>
                  <a:tcPr/>
                </a:tc>
                <a:extLst>
                  <a:ext uri="{0D108BD9-81ED-4DB2-BD59-A6C34878D82A}">
                    <a16:rowId xmlns:a16="http://schemas.microsoft.com/office/drawing/2014/main" val="10005"/>
                  </a:ext>
                </a:extLst>
              </a:tr>
              <a:tr h="854789">
                <a:tc>
                  <a:txBody>
                    <a:bodyPr/>
                    <a:lstStyle/>
                    <a:p>
                      <a:r>
                        <a:rPr kumimoji="0" lang="en-US" b="0" i="0" kern="1200" dirty="0">
                          <a:solidFill>
                            <a:schemeClr val="dk1"/>
                          </a:solidFill>
                          <a:latin typeface="+mn-lt"/>
                          <a:ea typeface="+mn-ea"/>
                          <a:cs typeface="+mn-cs"/>
                        </a:rPr>
                        <a:t>Expertise</a:t>
                      </a:r>
                      <a:endParaRPr lang="en-US" dirty="0"/>
                    </a:p>
                  </a:txBody>
                  <a:tcPr/>
                </a:tc>
                <a:tc>
                  <a:txBody>
                    <a:bodyPr/>
                    <a:lstStyle/>
                    <a:p>
                      <a:pPr fontAlgn="base"/>
                      <a:r>
                        <a:rPr kumimoji="0" lang="en-US" b="0" i="0" kern="1200" dirty="0">
                          <a:solidFill>
                            <a:schemeClr val="dk1"/>
                          </a:solidFill>
                          <a:latin typeface="+mn-lt"/>
                          <a:ea typeface="+mn-ea"/>
                          <a:cs typeface="+mn-cs"/>
                        </a:rPr>
                        <a:t>numerical and symbolic</a:t>
                      </a:r>
                    </a:p>
                    <a:p>
                      <a:pPr fontAlgn="base"/>
                      <a:r>
                        <a:rPr kumimoji="0" lang="en-US" b="0" i="0" kern="1200" dirty="0">
                          <a:solidFill>
                            <a:schemeClr val="dk1"/>
                          </a:solidFill>
                          <a:latin typeface="+mn-lt"/>
                          <a:ea typeface="+mn-ea"/>
                          <a:cs typeface="+mn-cs"/>
                        </a:rPr>
                        <a:t>manipulations</a:t>
                      </a:r>
                    </a:p>
                    <a:p>
                      <a:endParaRPr lang="en-US" dirty="0"/>
                    </a:p>
                  </a:txBody>
                  <a:tcPr/>
                </a:tc>
                <a:tc>
                  <a:txBody>
                    <a:bodyPr/>
                    <a:lstStyle/>
                    <a:p>
                      <a:pPr fontAlgn="base"/>
                      <a:r>
                        <a:rPr kumimoji="0" lang="en-US" b="0" i="0" kern="1200" dirty="0">
                          <a:solidFill>
                            <a:schemeClr val="dk1"/>
                          </a:solidFill>
                          <a:latin typeface="+mn-lt"/>
                          <a:ea typeface="+mn-ea"/>
                          <a:cs typeface="+mn-cs"/>
                        </a:rPr>
                        <a:t>perceptual </a:t>
                      </a:r>
                    </a:p>
                    <a:p>
                      <a:pPr fontAlgn="base"/>
                      <a:r>
                        <a:rPr kumimoji="0" lang="en-US" b="0" i="0" kern="1200" dirty="0">
                          <a:solidFill>
                            <a:schemeClr val="dk1"/>
                          </a:solidFill>
                          <a:latin typeface="+mn-lt"/>
                          <a:ea typeface="+mn-ea"/>
                          <a:cs typeface="+mn-cs"/>
                        </a:rPr>
                        <a:t>problems</a:t>
                      </a:r>
                    </a:p>
                    <a:p>
                      <a:endParaRPr lang="en-US" dirty="0"/>
                    </a:p>
                  </a:txBody>
                  <a:tcPr/>
                </a:tc>
                <a:extLst>
                  <a:ext uri="{0D108BD9-81ED-4DB2-BD59-A6C34878D82A}">
                    <a16:rowId xmlns:a16="http://schemas.microsoft.com/office/drawing/2014/main" val="10006"/>
                  </a:ext>
                </a:extLst>
              </a:tr>
              <a:tr h="854789">
                <a:tc>
                  <a:txBody>
                    <a:bodyPr/>
                    <a:lstStyle/>
                    <a:p>
                      <a:r>
                        <a:rPr kumimoji="0" lang="en-US" b="0" i="0" kern="1200" dirty="0">
                          <a:solidFill>
                            <a:schemeClr val="dk1"/>
                          </a:solidFill>
                          <a:latin typeface="+mn-lt"/>
                          <a:ea typeface="+mn-ea"/>
                          <a:cs typeface="+mn-cs"/>
                        </a:rPr>
                        <a:t>Operating Environment</a:t>
                      </a:r>
                      <a:endParaRPr lang="en-US" dirty="0"/>
                    </a:p>
                  </a:txBody>
                  <a:tcPr/>
                </a:tc>
                <a:tc>
                  <a:txBody>
                    <a:bodyPr/>
                    <a:lstStyle/>
                    <a:p>
                      <a:pPr fontAlgn="base"/>
                      <a:r>
                        <a:rPr kumimoji="0" lang="en-US" b="0" i="0" kern="1200" dirty="0">
                          <a:solidFill>
                            <a:schemeClr val="dk1"/>
                          </a:solidFill>
                          <a:latin typeface="+mn-lt"/>
                          <a:ea typeface="+mn-ea"/>
                          <a:cs typeface="+mn-cs"/>
                        </a:rPr>
                        <a:t>well-defined ,well-constrained</a:t>
                      </a:r>
                    </a:p>
                    <a:p>
                      <a:endParaRPr lang="en-US" dirty="0"/>
                    </a:p>
                  </a:txBody>
                  <a:tcPr/>
                </a:tc>
                <a:tc>
                  <a:txBody>
                    <a:bodyPr/>
                    <a:lstStyle/>
                    <a:p>
                      <a:pPr fontAlgn="base"/>
                      <a:r>
                        <a:rPr kumimoji="0" lang="en-US" b="0" i="0" kern="1200" dirty="0">
                          <a:solidFill>
                            <a:schemeClr val="dk1"/>
                          </a:solidFill>
                          <a:latin typeface="+mn-lt"/>
                          <a:ea typeface="+mn-ea"/>
                          <a:cs typeface="+mn-cs"/>
                        </a:rPr>
                        <a:t>poorly defined</a:t>
                      </a:r>
                    </a:p>
                    <a:p>
                      <a:pPr fontAlgn="base"/>
                      <a:r>
                        <a:rPr kumimoji="0" lang="en-US" b="0" i="0" kern="1200" dirty="0">
                          <a:solidFill>
                            <a:schemeClr val="dk1"/>
                          </a:solidFill>
                          <a:latin typeface="+mn-lt"/>
                          <a:ea typeface="+mn-ea"/>
                          <a:cs typeface="+mn-cs"/>
                        </a:rPr>
                        <a:t>un-constrained</a:t>
                      </a:r>
                    </a:p>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pPr algn="ctr"/>
            <a:r>
              <a:rPr lang="en-US" sz="4000" dirty="0"/>
              <a:t>McCulloch-Pits Neuron Model </a:t>
            </a:r>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pPr algn="just"/>
            <a:r>
              <a:rPr lang="en-US" sz="2000" dirty="0"/>
              <a:t>McCulloch-Pitts neuron allows binary 0 or 1 state only, i.e. it is binary activated.</a:t>
            </a:r>
          </a:p>
          <a:p>
            <a:pPr algn="just"/>
            <a:endParaRPr lang="en-US" sz="2000" dirty="0"/>
          </a:p>
          <a:p>
            <a:r>
              <a:rPr lang="en-US" sz="2000" dirty="0"/>
              <a:t>These neurons are connected by direct weight path.</a:t>
            </a:r>
          </a:p>
          <a:p>
            <a:endParaRPr lang="en-US" sz="2000" dirty="0"/>
          </a:p>
          <a:p>
            <a:pPr algn="just"/>
            <a:r>
              <a:rPr lang="en-US" sz="2000" dirty="0"/>
              <a:t>There will be same weights for the connection entering into a particular neuron.  </a:t>
            </a:r>
          </a:p>
          <a:p>
            <a:pPr algn="just"/>
            <a:endParaRPr lang="en-US" sz="2000" dirty="0"/>
          </a:p>
          <a:p>
            <a:pPr algn="just"/>
            <a:r>
              <a:rPr lang="en-US" sz="2000" dirty="0"/>
              <a:t>The neuron is associated with the threshold value.</a:t>
            </a:r>
          </a:p>
          <a:p>
            <a:pPr algn="just"/>
            <a:endParaRPr lang="en-US" sz="2000" dirty="0"/>
          </a:p>
          <a:p>
            <a:pPr algn="just"/>
            <a:r>
              <a:rPr lang="en-US" sz="2000" dirty="0"/>
              <a:t>The neuron fires if the net input to the neuron is greater than the threshold.</a:t>
            </a:r>
          </a:p>
          <a:p>
            <a:pPr algn="just"/>
            <a:endParaRPr lang="en-US" sz="2000" dirty="0"/>
          </a:p>
          <a:p>
            <a:pPr algn="just"/>
            <a:r>
              <a:rPr lang="en-US" sz="2000" dirty="0"/>
              <a:t>The threshold is set so that the inhibition is absolute, because, non-zero inhibitory input will prevent the neuron from firing.</a:t>
            </a:r>
          </a:p>
          <a:p>
            <a:pPr algn="just"/>
            <a:endParaRPr lang="en-US" sz="2000" dirty="0"/>
          </a:p>
          <a:p>
            <a:pPr algn="just"/>
            <a:r>
              <a:rPr lang="en-US" sz="2000" dirty="0"/>
              <a:t>It take only one time step for a signal to pass over one connection link.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L</a:t>
            </a:r>
            <a:r>
              <a:rPr lang="en-US" baseline="30000" dirty="0"/>
              <a:t>∞</a:t>
            </a:r>
            <a:r>
              <a:rPr lang="en-US" dirty="0"/>
              <a:t> norm, also known as the </a:t>
            </a:r>
            <a:r>
              <a:rPr lang="en-US" i="1" dirty="0"/>
              <a:t>max norm </a:t>
            </a:r>
            <a:r>
              <a:rPr lang="en-US" dirty="0"/>
              <a:t>is defined as</a:t>
            </a:r>
          </a:p>
          <a:p>
            <a:endParaRPr lang="en-US" dirty="0"/>
          </a:p>
          <a:p>
            <a:endParaRPr lang="en-US" dirty="0"/>
          </a:p>
          <a:p>
            <a:r>
              <a:rPr lang="en-US" dirty="0"/>
              <a:t>To measure the size of a matrix </a:t>
            </a:r>
            <a:r>
              <a:rPr lang="en-US" i="1" dirty="0" err="1"/>
              <a:t>Frobenius</a:t>
            </a:r>
            <a:r>
              <a:rPr lang="en-US" i="1" dirty="0"/>
              <a:t> norm </a:t>
            </a:r>
            <a:r>
              <a:rPr lang="en-US" dirty="0"/>
              <a:t>is used and is defined as</a:t>
            </a:r>
          </a:p>
          <a:p>
            <a:pPr>
              <a:buNone/>
            </a:pPr>
            <a:r>
              <a:rPr lang="en-US" dirty="0"/>
              <a:t>          </a:t>
            </a:r>
          </a:p>
        </p:txBody>
      </p:sp>
      <p:graphicFrame>
        <p:nvGraphicFramePr>
          <p:cNvPr id="4" name="Object 3"/>
          <p:cNvGraphicFramePr>
            <a:graphicFrameLocks noChangeAspect="1"/>
          </p:cNvGraphicFramePr>
          <p:nvPr/>
        </p:nvGraphicFramePr>
        <p:xfrm>
          <a:off x="2667000" y="2514600"/>
          <a:ext cx="3200400" cy="685800"/>
        </p:xfrm>
        <a:graphic>
          <a:graphicData uri="http://schemas.openxmlformats.org/presentationml/2006/ole">
            <mc:AlternateContent xmlns:mc="http://schemas.openxmlformats.org/markup-compatibility/2006">
              <mc:Choice xmlns:v="urn:schemas-microsoft-com:vml" Requires="v">
                <p:oleObj name="Equation" r:id="rId2" imgW="1015920" imgH="279360" progId="Equation.3">
                  <p:embed/>
                </p:oleObj>
              </mc:Choice>
              <mc:Fallback>
                <p:oleObj name="Equation" r:id="rId2" imgW="1015920" imgH="2793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3200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514600" y="4343400"/>
          <a:ext cx="3733800" cy="990600"/>
        </p:xfrm>
        <a:graphic>
          <a:graphicData uri="http://schemas.openxmlformats.org/presentationml/2006/ole">
            <mc:AlternateContent xmlns:mc="http://schemas.openxmlformats.org/markup-compatibility/2006">
              <mc:Choice xmlns:v="urn:schemas-microsoft-com:vml" Requires="v">
                <p:oleObj name="Equation" r:id="rId4" imgW="1028520" imgH="406080" progId="Equation.3">
                  <p:embed/>
                </p:oleObj>
              </mc:Choice>
              <mc:Fallback>
                <p:oleObj name="Equation" r:id="rId4" imgW="1028520" imgH="4060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343400"/>
                        <a:ext cx="3733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Contd.</a:t>
            </a:r>
          </a:p>
        </p:txBody>
      </p:sp>
      <p:sp>
        <p:nvSpPr>
          <p:cNvPr id="3" name="Content Placeholder 2"/>
          <p:cNvSpPr>
            <a:spLocks noGrp="1"/>
          </p:cNvSpPr>
          <p:nvPr>
            <p:ph idx="1"/>
          </p:nvPr>
        </p:nvSpPr>
        <p:spPr>
          <a:xfrm>
            <a:off x="457200" y="1524000"/>
            <a:ext cx="8229600" cy="4800600"/>
          </a:xfrm>
        </p:spPr>
        <p:txBody>
          <a:bodyPr>
            <a:normAutofit/>
          </a:bodyPr>
          <a:lstStyle/>
          <a:p>
            <a:r>
              <a:rPr lang="en-US" sz="2000" dirty="0"/>
              <a:t>The architecture of the McCulloch Pitts Neuron is shown bellow.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i="1" dirty="0"/>
              <a:t>y</a:t>
            </a:r>
            <a:r>
              <a:rPr lang="en-US" sz="2000" dirty="0"/>
              <a:t> is the McCulloch Pitts neuron, it can receive signal from any number of other neurons.</a:t>
            </a:r>
          </a:p>
          <a:p>
            <a:endParaRPr lang="en-US" sz="2000" dirty="0"/>
          </a:p>
          <a:p>
            <a:r>
              <a:rPr lang="en-US" sz="2000" dirty="0"/>
              <a:t>The connection weights from </a:t>
            </a:r>
            <a:r>
              <a:rPr lang="en-US" sz="2000" i="1" dirty="0"/>
              <a:t>i</a:t>
            </a:r>
            <a:r>
              <a:rPr lang="en-US" sz="2000" i="1" baseline="-25000" dirty="0"/>
              <a:t>1</a:t>
            </a:r>
            <a:r>
              <a:rPr lang="en-US" sz="2000" i="1" dirty="0"/>
              <a:t>, i</a:t>
            </a:r>
            <a:r>
              <a:rPr lang="en-US" sz="2000" i="1" baseline="-25000" dirty="0"/>
              <a:t>2</a:t>
            </a:r>
            <a:r>
              <a:rPr lang="en-US" sz="2000" i="1" dirty="0"/>
              <a:t>, …….,i</a:t>
            </a:r>
            <a:r>
              <a:rPr lang="en-US" sz="2000" i="1" baseline="-25000" dirty="0"/>
              <a:t>n</a:t>
            </a:r>
            <a:r>
              <a:rPr lang="en-US" sz="2000" i="1" dirty="0"/>
              <a:t> </a:t>
            </a:r>
            <a:r>
              <a:rPr lang="en-US" sz="2000" dirty="0"/>
              <a:t>are denoted by </a:t>
            </a:r>
            <a:r>
              <a:rPr lang="en-US" sz="2000" i="1" dirty="0"/>
              <a:t>w</a:t>
            </a:r>
            <a:r>
              <a:rPr lang="en-US" sz="2000" dirty="0"/>
              <a:t>.   </a:t>
            </a:r>
          </a:p>
          <a:p>
            <a:endParaRPr lang="en-US" sz="2000" dirty="0"/>
          </a:p>
          <a:p>
            <a:endParaRPr lang="en-US" sz="2000" dirty="0"/>
          </a:p>
        </p:txBody>
      </p:sp>
      <p:pic>
        <p:nvPicPr>
          <p:cNvPr id="4" name="Picture 3" descr="Mccclo.png"/>
          <p:cNvPicPr>
            <a:picLocks noChangeAspect="1"/>
          </p:cNvPicPr>
          <p:nvPr/>
        </p:nvPicPr>
        <p:blipFill>
          <a:blip r:embed="rId2"/>
          <a:stretch>
            <a:fillRect/>
          </a:stretch>
        </p:blipFill>
        <p:spPr>
          <a:xfrm>
            <a:off x="1981200" y="1981200"/>
            <a:ext cx="4953000" cy="2143350"/>
          </a:xfrm>
          <a:prstGeom prst="rect">
            <a:avLst/>
          </a:prstGeom>
        </p:spPr>
      </p:pic>
      <p:graphicFrame>
        <p:nvGraphicFramePr>
          <p:cNvPr id="5" name="Object 4"/>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name="Equation" r:id="rId3" imgW="914400" imgH="215640" progId="Equation.3">
                  <p:embed/>
                </p:oleObj>
              </mc:Choice>
              <mc:Fallback>
                <p:oleObj name="Equation" r:id="rId3" imgW="9144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5" imgW="114120" imgH="215640" progId="Equation.3">
                  <p:embed/>
                </p:oleObj>
              </mc:Choice>
              <mc:Fallback>
                <p:oleObj name="Equation" r:id="rId5" imgW="114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Eigen Decomposition</a:t>
            </a:r>
          </a:p>
        </p:txBody>
      </p:sp>
      <p:sp>
        <p:nvSpPr>
          <p:cNvPr id="3" name="Content Placeholder 2"/>
          <p:cNvSpPr>
            <a:spLocks noGrp="1"/>
          </p:cNvSpPr>
          <p:nvPr>
            <p:ph idx="1"/>
          </p:nvPr>
        </p:nvSpPr>
        <p:spPr/>
        <p:txBody>
          <a:bodyPr/>
          <a:lstStyle/>
          <a:p>
            <a:pPr algn="just"/>
            <a:r>
              <a:rPr lang="en-US" dirty="0"/>
              <a:t>One of the most widely used kinds of matrix composition is called </a:t>
            </a:r>
            <a:r>
              <a:rPr lang="en-US" i="1" dirty="0" err="1"/>
              <a:t>eigen</a:t>
            </a:r>
            <a:r>
              <a:rPr lang="en-US" i="1" dirty="0"/>
              <a:t> decomposition, </a:t>
            </a:r>
            <a:r>
              <a:rPr lang="en-US" dirty="0"/>
              <a:t>in which we decompose a matrix into a set of eigenvectors and eigenvalues.</a:t>
            </a:r>
          </a:p>
          <a:p>
            <a:pPr algn="just"/>
            <a:r>
              <a:rPr lang="en-US" dirty="0"/>
              <a:t>An </a:t>
            </a:r>
            <a:r>
              <a:rPr lang="en-US" i="1" dirty="0"/>
              <a:t>eigenvector of a square matrix A is a non-zero vector v such that multiplication </a:t>
            </a:r>
            <a:r>
              <a:rPr lang="en-US" dirty="0"/>
              <a:t>by A alters only the scale of v:</a:t>
            </a:r>
          </a:p>
          <a:p>
            <a:pPr>
              <a:buNone/>
            </a:pPr>
            <a:r>
              <a:rPr lang="en-US" dirty="0"/>
              <a:t>                             Av = </a:t>
            </a:r>
            <a:r>
              <a:rPr lang="el-GR" dirty="0"/>
              <a:t>λ</a:t>
            </a:r>
            <a:r>
              <a:rPr lang="en-US" dirty="0"/>
              <a:t>v.</a:t>
            </a:r>
          </a:p>
          <a:p>
            <a:pPr>
              <a:buSzPct val="150000"/>
              <a:buFont typeface="Arial" pitchFamily="34" charset="0"/>
              <a:buChar char="•"/>
            </a:pPr>
            <a:r>
              <a:rPr lang="en-US" dirty="0"/>
              <a:t> The scalar λ is known as the </a:t>
            </a:r>
            <a:r>
              <a:rPr lang="en-US" i="1" dirty="0" err="1"/>
              <a:t>eigenvalue</a:t>
            </a:r>
            <a:r>
              <a:rPr lang="en-US" i="1" dirty="0"/>
              <a:t> corresponding to this eigenvector.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Cntd</a:t>
            </a:r>
            <a:r>
              <a:rPr lang="en-US" dirty="0"/>
              <a:t>.</a:t>
            </a:r>
          </a:p>
        </p:txBody>
      </p:sp>
      <p:sp>
        <p:nvSpPr>
          <p:cNvPr id="3" name="Content Placeholder 2"/>
          <p:cNvSpPr>
            <a:spLocks noGrp="1"/>
          </p:cNvSpPr>
          <p:nvPr>
            <p:ph idx="1"/>
          </p:nvPr>
        </p:nvSpPr>
        <p:spPr/>
        <p:txBody>
          <a:bodyPr/>
          <a:lstStyle/>
          <a:p>
            <a:pPr algn="just"/>
            <a:r>
              <a:rPr lang="en-US" dirty="0"/>
              <a:t>Suppose that a matrix A has n linearly independent eigenvectors, {v</a:t>
            </a:r>
            <a:r>
              <a:rPr lang="en-US" baseline="30000" dirty="0"/>
              <a:t>(1) </a:t>
            </a:r>
            <a:r>
              <a:rPr lang="en-US" dirty="0"/>
              <a:t>, . . . ,v</a:t>
            </a:r>
            <a:r>
              <a:rPr lang="en-US" baseline="30000" dirty="0"/>
              <a:t>(n)</a:t>
            </a:r>
            <a:r>
              <a:rPr lang="en-US" dirty="0"/>
              <a:t>}, with corresponding eigenvalues {λ</a:t>
            </a:r>
            <a:r>
              <a:rPr lang="en-US" baseline="-25000" dirty="0"/>
              <a:t>1</a:t>
            </a:r>
            <a:r>
              <a:rPr lang="en-US" dirty="0"/>
              <a:t>, . . . , λ</a:t>
            </a:r>
            <a:r>
              <a:rPr lang="en-US" baseline="-25000" dirty="0"/>
              <a:t>n</a:t>
            </a:r>
            <a:r>
              <a:rPr lang="en-US" dirty="0"/>
              <a:t> }. We may concatenate all of the eigenvectors to form a matrix V with one eigenvector per column: V = [v</a:t>
            </a:r>
            <a:r>
              <a:rPr lang="en-US" baseline="30000" dirty="0"/>
              <a:t>(1) </a:t>
            </a:r>
            <a:r>
              <a:rPr lang="en-US" dirty="0"/>
              <a:t>, . . . ,v</a:t>
            </a:r>
            <a:r>
              <a:rPr lang="en-US" baseline="30000" dirty="0"/>
              <a:t>(n)</a:t>
            </a:r>
            <a:r>
              <a:rPr lang="en-US" dirty="0"/>
              <a:t>]. Likewise, we can concatenate the eigenvalues to form a vector λ = [λ</a:t>
            </a:r>
            <a:r>
              <a:rPr lang="en-US" baseline="-25000" dirty="0"/>
              <a:t>1</a:t>
            </a:r>
            <a:r>
              <a:rPr lang="en-US" dirty="0"/>
              <a:t>, . . . , λ</a:t>
            </a:r>
            <a:r>
              <a:rPr lang="en-US" baseline="-25000" dirty="0"/>
              <a:t>n</a:t>
            </a:r>
            <a:r>
              <a:rPr lang="en-US" dirty="0"/>
              <a:t> ]</a:t>
            </a:r>
            <a:r>
              <a:rPr lang="en-US" baseline="50000" dirty="0">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dirty="0"/>
              <a:t> The </a:t>
            </a:r>
            <a:r>
              <a:rPr lang="en-US" i="1" dirty="0" err="1"/>
              <a:t>eigen</a:t>
            </a:r>
            <a:r>
              <a:rPr lang="en-US" i="1" dirty="0"/>
              <a:t> decomposition of A is then given by</a:t>
            </a:r>
          </a:p>
          <a:p>
            <a:pPr algn="just">
              <a:buNone/>
            </a:pPr>
            <a:r>
              <a:rPr lang="en-US" dirty="0"/>
              <a:t>                               A = V </a:t>
            </a:r>
            <a:r>
              <a:rPr lang="en-US" dirty="0" err="1"/>
              <a:t>diag</a:t>
            </a:r>
            <a:r>
              <a:rPr lang="en-US" dirty="0"/>
              <a:t>(</a:t>
            </a:r>
            <a:r>
              <a:rPr lang="el-GR" dirty="0"/>
              <a:t>λ)</a:t>
            </a:r>
            <a:r>
              <a:rPr lang="en-US" dirty="0"/>
              <a:t>V </a:t>
            </a:r>
            <a:r>
              <a:rPr lang="en-US" baseline="50000" dirty="0"/>
              <a:t>−1</a:t>
            </a:r>
            <a:r>
              <a:rPr lang="en-US" dirty="0"/>
              <a:t>.</a:t>
            </a:r>
            <a:endParaRPr lang="en-US" i="1" dirty="0"/>
          </a:p>
          <a:p>
            <a:pPr algn="just">
              <a:buNone/>
            </a:pPr>
            <a:r>
              <a:rPr lang="en-US" i="1" dirty="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4" ma:contentTypeDescription="Create a new document." ma:contentTypeScope="" ma:versionID="40507de9166174e77271528d11691504">
  <xsd:schema xmlns:xsd="http://www.w3.org/2001/XMLSchema" xmlns:xs="http://www.w3.org/2001/XMLSchema" xmlns:p="http://schemas.microsoft.com/office/2006/metadata/properties" xmlns:ns2="7a86da0c-1911-4a0f-af60-b8ba93fb4900" targetNamespace="http://schemas.microsoft.com/office/2006/metadata/properties" ma:root="true" ma:fieldsID="30c9105f0fe14ea741b6eabf5a39a9b8" ns2:_="">
    <xsd:import namespace="7a86da0c-1911-4a0f-af60-b8ba93fb49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2C40A7-763A-4BE2-BE29-414240C77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86da0c-1911-4a0f-af60-b8ba93fb49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803005-852C-4BA9-B6BC-D73FB6648BC7}">
  <ds:schemaRefs>
    <ds:schemaRef ds:uri="http://schemas.microsoft.com/sharepoint/v3/contenttype/forms"/>
  </ds:schemaRefs>
</ds:datastoreItem>
</file>

<file path=customXml/itemProps3.xml><?xml version="1.0" encoding="utf-8"?>
<ds:datastoreItem xmlns:ds="http://schemas.openxmlformats.org/officeDocument/2006/customXml" ds:itemID="{D5A52398-E161-4D43-8B5D-A1B0B64D43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2409</TotalTime>
  <Words>4898</Words>
  <Application>Microsoft Office PowerPoint</Application>
  <PresentationFormat>On-screen Show (4:3)</PresentationFormat>
  <Paragraphs>484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Flow</vt:lpstr>
      <vt:lpstr>Deep Learning by</vt:lpstr>
      <vt:lpstr>What is Learning</vt:lpstr>
      <vt:lpstr>Historical trend in Deep Learning</vt:lpstr>
      <vt:lpstr>Linear Algebra</vt:lpstr>
      <vt:lpstr>Tensor and Norm</vt:lpstr>
      <vt:lpstr>Contd.</vt:lpstr>
      <vt:lpstr>Contd.</vt:lpstr>
      <vt:lpstr>Eigen Decomposition</vt:lpstr>
      <vt:lpstr>Cntd.</vt:lpstr>
      <vt:lpstr>Singular Value Decomposition(SVD)</vt:lpstr>
      <vt:lpstr>Trace and Determinant of a matrix</vt:lpstr>
      <vt:lpstr>Contd.</vt:lpstr>
      <vt:lpstr>Contd.</vt:lpstr>
      <vt:lpstr>Probability and Information Theory</vt:lpstr>
      <vt:lpstr>Cont.</vt:lpstr>
      <vt:lpstr>Random Variable</vt:lpstr>
      <vt:lpstr>Probability Distribution</vt:lpstr>
      <vt:lpstr>Contd.</vt:lpstr>
      <vt:lpstr>Contd.</vt:lpstr>
      <vt:lpstr>Contd.</vt:lpstr>
      <vt:lpstr>Marginal Probability and Conditional Probability</vt:lpstr>
      <vt:lpstr>Contd.</vt:lpstr>
      <vt:lpstr>Contd.</vt:lpstr>
      <vt:lpstr>Contd.</vt:lpstr>
      <vt:lpstr>Probability Distribution</vt:lpstr>
      <vt:lpstr>Contd.</vt:lpstr>
      <vt:lpstr>Normal Distribution</vt:lpstr>
      <vt:lpstr>Multinomial distribution</vt:lpstr>
      <vt:lpstr>Bayes Theorem</vt:lpstr>
      <vt:lpstr>Entropy </vt:lpstr>
      <vt:lpstr>Structured probabilistic models </vt:lpstr>
      <vt:lpstr>Contd.</vt:lpstr>
      <vt:lpstr>Contd.</vt:lpstr>
      <vt:lpstr>Overflow and Underflow </vt:lpstr>
      <vt:lpstr>Optimization</vt:lpstr>
      <vt:lpstr>Gradient descent method</vt:lpstr>
      <vt:lpstr>Contd.</vt:lpstr>
      <vt:lpstr>Contd.</vt:lpstr>
      <vt:lpstr>Contd.</vt:lpstr>
      <vt:lpstr>Contd.</vt:lpstr>
      <vt:lpstr>Contd.</vt:lpstr>
      <vt:lpstr>Jacobian and Hessian Matrices</vt:lpstr>
      <vt:lpstr>Contd.</vt:lpstr>
      <vt:lpstr>Contd.</vt:lpstr>
      <vt:lpstr>Contd.</vt:lpstr>
      <vt:lpstr>Contd.</vt:lpstr>
      <vt:lpstr>Contd.</vt:lpstr>
      <vt:lpstr>Contd.</vt:lpstr>
      <vt:lpstr>Contd.</vt:lpstr>
      <vt:lpstr>Constrained Optimization</vt:lpstr>
      <vt:lpstr>Contd.</vt:lpstr>
      <vt:lpstr>Contd.</vt:lpstr>
      <vt:lpstr>Contd.</vt:lpstr>
      <vt:lpstr>Contd.</vt:lpstr>
      <vt:lpstr>Contd.</vt:lpstr>
      <vt:lpstr>Learning Algorithm</vt:lpstr>
      <vt:lpstr>Contd.</vt:lpstr>
      <vt:lpstr>Contd.</vt:lpstr>
      <vt:lpstr>Capacity, Underfitting and Overfitting</vt:lpstr>
      <vt:lpstr>Contd.</vt:lpstr>
      <vt:lpstr>Contd.</vt:lpstr>
      <vt:lpstr>Baysian classifier</vt:lpstr>
      <vt:lpstr>Contd.</vt:lpstr>
      <vt:lpstr>Building a Machine Learning Algorithm</vt:lpstr>
      <vt:lpstr>Module 2:  Artificial Neural Network</vt:lpstr>
      <vt:lpstr>Biological vs Artificial Neural Network </vt:lpstr>
      <vt:lpstr>Contd.</vt:lpstr>
      <vt:lpstr>Difference between ANN and BNN</vt:lpstr>
      <vt:lpstr>McCulloch-Pits Neuron Model </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by</dc:title>
  <dc:creator>Windows User</dc:creator>
  <cp:lastModifiedBy>Ajay Sharma</cp:lastModifiedBy>
  <cp:revision>201</cp:revision>
  <dcterms:created xsi:type="dcterms:W3CDTF">2023-03-17T02:55:13Z</dcterms:created>
  <dcterms:modified xsi:type="dcterms:W3CDTF">2023-04-21T06:37:09Z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