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80" r:id="rId6"/>
    <p:sldId id="281" r:id="rId7"/>
    <p:sldId id="259" r:id="rId8"/>
    <p:sldId id="260" r:id="rId9"/>
    <p:sldId id="276" r:id="rId10"/>
    <p:sldId id="277" r:id="rId11"/>
    <p:sldId id="278" r:id="rId12"/>
    <p:sldId id="279" r:id="rId13"/>
    <p:sldId id="261" r:id="rId14"/>
    <p:sldId id="262" r:id="rId15"/>
    <p:sldId id="263" r:id="rId16"/>
    <p:sldId id="265" r:id="rId17"/>
    <p:sldId id="257" r:id="rId18"/>
    <p:sldId id="267" r:id="rId19"/>
    <p:sldId id="258" r:id="rId20"/>
    <p:sldId id="268" r:id="rId21"/>
    <p:sldId id="274" r:id="rId22"/>
    <p:sldId id="273" r:id="rId23"/>
    <p:sldId id="266" r:id="rId24"/>
    <p:sldId id="275"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5F71B-3B90-4677-B4E7-2F6D4057706A}" v="2" dt="2023-05-25T05:54:01.802"/>
    <p1510:client id="{CC1DFD00-17BD-4DCD-A1F4-88D3A9F7DA75}" v="1" dt="2023-05-25T12:11:32.882"/>
    <p1510:client id="{D5B34C83-9CA5-4B4D-AD7E-0B6DE1A939C1}" v="1" dt="2023-05-11T17:58:51.916"/>
    <p1510:client id="{E8CDEA05-ABE0-44EC-AE21-9EB481AC7DBA}" v="1" dt="2023-05-24T10:22:39.201"/>
    <p1510:client id="{EB38FC23-9C9A-4DD0-A83B-A07F2AE1C0C6}" v="9" dt="2023-05-12T06:37:2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AI10310" userId="S::pratibha.tiwari2020@vitbhopal.ac.in::a4d55a60-f6a8-4d63-9b6d-0dfea58f40a9" providerId="AD" clId="Web-{D5B34C83-9CA5-4B4D-AD7E-0B6DE1A939C1}"/>
    <pc:docChg chg="modSld">
      <pc:chgData name="20BAI10310" userId="S::pratibha.tiwari2020@vitbhopal.ac.in::a4d55a60-f6a8-4d63-9b6d-0dfea58f40a9" providerId="AD" clId="Web-{D5B34C83-9CA5-4B4D-AD7E-0B6DE1A939C1}" dt="2023-05-11T17:58:51.916" v="0" actId="1076"/>
      <pc:docMkLst>
        <pc:docMk/>
      </pc:docMkLst>
      <pc:sldChg chg="modSp">
        <pc:chgData name="20BAI10310" userId="S::pratibha.tiwari2020@vitbhopal.ac.in::a4d55a60-f6a8-4d63-9b6d-0dfea58f40a9" providerId="AD" clId="Web-{D5B34C83-9CA5-4B4D-AD7E-0B6DE1A939C1}" dt="2023-05-11T17:58:51.916" v="0" actId="1076"/>
        <pc:sldMkLst>
          <pc:docMk/>
          <pc:sldMk cId="0" sldId="262"/>
        </pc:sldMkLst>
        <pc:picChg chg="mod">
          <ac:chgData name="20BAI10310" userId="S::pratibha.tiwari2020@vitbhopal.ac.in::a4d55a60-f6a8-4d63-9b6d-0dfea58f40a9" providerId="AD" clId="Web-{D5B34C83-9CA5-4B4D-AD7E-0B6DE1A939C1}" dt="2023-05-11T17:58:51.916" v="0" actId="1076"/>
          <ac:picMkLst>
            <pc:docMk/>
            <pc:sldMk cId="0" sldId="262"/>
            <ac:picMk id="300" creationId="{00000000-0000-0000-0000-000000000000}"/>
          </ac:picMkLst>
        </pc:picChg>
      </pc:sldChg>
    </pc:docChg>
  </pc:docChgLst>
  <pc:docChgLst>
    <pc:chgData name="20BAI10068" userId="S::yash.rai2020@vitbhopal.ac.in::af76a472-87c5-4b9b-8900-b17d3fd5cb35" providerId="AD" clId="Web-{CC1DFD00-17BD-4DCD-A1F4-88D3A9F7DA75}"/>
    <pc:docChg chg="modSld">
      <pc:chgData name="20BAI10068" userId="S::yash.rai2020@vitbhopal.ac.in::af76a472-87c5-4b9b-8900-b17d3fd5cb35" providerId="AD" clId="Web-{CC1DFD00-17BD-4DCD-A1F4-88D3A9F7DA75}" dt="2023-05-25T12:11:32.882" v="0" actId="1076"/>
      <pc:docMkLst>
        <pc:docMk/>
      </pc:docMkLst>
      <pc:sldChg chg="modSp">
        <pc:chgData name="20BAI10068" userId="S::yash.rai2020@vitbhopal.ac.in::af76a472-87c5-4b9b-8900-b17d3fd5cb35" providerId="AD" clId="Web-{CC1DFD00-17BD-4DCD-A1F4-88D3A9F7DA75}" dt="2023-05-25T12:11:32.882" v="0" actId="1076"/>
        <pc:sldMkLst>
          <pc:docMk/>
          <pc:sldMk cId="0" sldId="274"/>
        </pc:sldMkLst>
        <pc:spChg chg="mod">
          <ac:chgData name="20BAI10068" userId="S::yash.rai2020@vitbhopal.ac.in::af76a472-87c5-4b9b-8900-b17d3fd5cb35" providerId="AD" clId="Web-{CC1DFD00-17BD-4DCD-A1F4-88D3A9F7DA75}" dt="2023-05-25T12:11:32.882" v="0" actId="1076"/>
          <ac:spMkLst>
            <pc:docMk/>
            <pc:sldMk cId="0" sldId="274"/>
            <ac:spMk id="352" creationId="{00000000-0000-0000-0000-000000000000}"/>
          </ac:spMkLst>
        </pc:spChg>
      </pc:sldChg>
    </pc:docChg>
  </pc:docChgLst>
  <pc:docChgLst>
    <pc:chgData name="20BAI10265" userId="S::akashverma.2020@vitbhopal.ac.in::1b8eaacc-625b-40ad-8a75-67b6aed10514" providerId="AD" clId="Web-{E8CDEA05-ABE0-44EC-AE21-9EB481AC7DBA}"/>
    <pc:docChg chg="modSld">
      <pc:chgData name="20BAI10265" userId="S::akashverma.2020@vitbhopal.ac.in::1b8eaacc-625b-40ad-8a75-67b6aed10514" providerId="AD" clId="Web-{E8CDEA05-ABE0-44EC-AE21-9EB481AC7DBA}" dt="2023-05-24T10:22:39.201" v="0" actId="1076"/>
      <pc:docMkLst>
        <pc:docMk/>
      </pc:docMkLst>
      <pc:sldChg chg="modSp">
        <pc:chgData name="20BAI10265" userId="S::akashverma.2020@vitbhopal.ac.in::1b8eaacc-625b-40ad-8a75-67b6aed10514" providerId="AD" clId="Web-{E8CDEA05-ABE0-44EC-AE21-9EB481AC7DBA}" dt="2023-05-24T10:22:39.201" v="0" actId="1076"/>
        <pc:sldMkLst>
          <pc:docMk/>
          <pc:sldMk cId="0" sldId="262"/>
        </pc:sldMkLst>
        <pc:picChg chg="mod">
          <ac:chgData name="20BAI10265" userId="S::akashverma.2020@vitbhopal.ac.in::1b8eaacc-625b-40ad-8a75-67b6aed10514" providerId="AD" clId="Web-{E8CDEA05-ABE0-44EC-AE21-9EB481AC7DBA}" dt="2023-05-24T10:22:39.201" v="0" actId="1076"/>
          <ac:picMkLst>
            <pc:docMk/>
            <pc:sldMk cId="0" sldId="262"/>
            <ac:picMk id="300" creationId="{00000000-0000-0000-0000-000000000000}"/>
          </ac:picMkLst>
        </pc:picChg>
      </pc:sldChg>
    </pc:docChg>
  </pc:docChgLst>
  <pc:docChgLst>
    <pc:chgData name="20BAI10153" userId="S::sneha.tiwari2020@vitbhopal.ac.in::24bfb916-7071-4301-b209-0f1022f10bb9" providerId="AD" clId="Web-{3525F71B-3B90-4677-B4E7-2F6D4057706A}"/>
    <pc:docChg chg="addSld delSld">
      <pc:chgData name="20BAI10153" userId="S::sneha.tiwari2020@vitbhopal.ac.in::24bfb916-7071-4301-b209-0f1022f10bb9" providerId="AD" clId="Web-{3525F71B-3B90-4677-B4E7-2F6D4057706A}" dt="2023-05-25T05:54:01.802" v="1"/>
      <pc:docMkLst>
        <pc:docMk/>
      </pc:docMkLst>
      <pc:sldChg chg="new del">
        <pc:chgData name="20BAI10153" userId="S::sneha.tiwari2020@vitbhopal.ac.in::24bfb916-7071-4301-b209-0f1022f10bb9" providerId="AD" clId="Web-{3525F71B-3B90-4677-B4E7-2F6D4057706A}" dt="2023-05-25T05:54:01.802" v="1"/>
        <pc:sldMkLst>
          <pc:docMk/>
          <pc:sldMk cId="28881283" sldId="296"/>
        </pc:sldMkLst>
      </pc:sldChg>
    </pc:docChg>
  </pc:docChgLst>
  <pc:docChgLst>
    <pc:chgData name="20BAI10342" userId="S::mahi.2020@vitbhopal.ac.in::9222f9d0-a7d3-4fe8-bc9c-db83b6eedcca" providerId="AD" clId="Web-{EB38FC23-9C9A-4DD0-A83B-A07F2AE1C0C6}"/>
    <pc:docChg chg="addSld delSld modSld">
      <pc:chgData name="20BAI10342" userId="S::mahi.2020@vitbhopal.ac.in::9222f9d0-a7d3-4fe8-bc9c-db83b6eedcca" providerId="AD" clId="Web-{EB38FC23-9C9A-4DD0-A83B-A07F2AE1C0C6}" dt="2023-05-12T06:37:24.821" v="7" actId="1076"/>
      <pc:docMkLst>
        <pc:docMk/>
      </pc:docMkLst>
      <pc:sldChg chg="addSp delSp modSp add del">
        <pc:chgData name="20BAI10342" userId="S::mahi.2020@vitbhopal.ac.in::9222f9d0-a7d3-4fe8-bc9c-db83b6eedcca" providerId="AD" clId="Web-{EB38FC23-9C9A-4DD0-A83B-A07F2AE1C0C6}" dt="2023-05-12T06:37:24.821" v="7" actId="1076"/>
        <pc:sldMkLst>
          <pc:docMk/>
          <pc:sldMk cId="0" sldId="261"/>
        </pc:sldMkLst>
        <pc:picChg chg="add del mod">
          <ac:chgData name="20BAI10342" userId="S::mahi.2020@vitbhopal.ac.in::9222f9d0-a7d3-4fe8-bc9c-db83b6eedcca" providerId="AD" clId="Web-{EB38FC23-9C9A-4DD0-A83B-A07F2AE1C0C6}" dt="2023-05-12T06:37:24.821" v="7" actId="1076"/>
          <ac:picMkLst>
            <pc:docMk/>
            <pc:sldMk cId="0" sldId="261"/>
            <ac:picMk id="27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AA4C2-61DE-4CC7-B6BA-6890A1078EE9}" type="datetimeFigureOut">
              <a:rPr lang="en-US" smtClean="0"/>
              <a:pPr/>
              <a:t>5/25/2023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2D7361-F813-4696-9E2F-642DA1B8597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34af95d9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734af95d9f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34af95d9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734af95d9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5152f54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g75152f54b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5152f54b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g75152f54bc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437988d1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g8437988d1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437988d1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8437988d1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6e88792ab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g76e88792ab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a:bodyPr>
          <a:lstStyle/>
          <a:p>
            <a:r>
              <a:rPr lang="en-US" sz="3600">
                <a:latin typeface="Times New Roman" pitchFamily="18" charset="0"/>
                <a:cs typeface="Times New Roman" pitchFamily="18" charset="0"/>
              </a:rPr>
              <a:t>GAN (</a:t>
            </a:r>
            <a:r>
              <a:rPr lang="en-IN" sz="3600">
                <a:latin typeface="Times New Roman" pitchFamily="18" charset="0"/>
                <a:cs typeface="Times New Roman" pitchFamily="18" charset="0"/>
              </a:rPr>
              <a:t>Generative Adversarial Networks</a:t>
            </a:r>
            <a:r>
              <a:rPr lang="en-US" sz="3600">
                <a:latin typeface="Times New Roman" pitchFamily="18" charset="0"/>
                <a:cs typeface="Times New Roman" pitchFamily="18" charset="0"/>
              </a:rPr>
              <a:t>)</a:t>
            </a:r>
            <a:endParaRPr lang="en-IN" sz="3600">
              <a:latin typeface="Times New Roman" pitchFamily="18" charset="0"/>
              <a:cs typeface="Times New Roman" pitchFamily="18" charset="0"/>
            </a:endParaRPr>
          </a:p>
        </p:txBody>
      </p:sp>
      <p:sp>
        <p:nvSpPr>
          <p:cNvPr id="3" name="Subtitle 2"/>
          <p:cNvSpPr>
            <a:spLocks noGrp="1"/>
          </p:cNvSpPr>
          <p:nvPr>
            <p:ph type="subTitle" idx="1"/>
          </p:nvPr>
        </p:nvSpPr>
        <p:spPr>
          <a:xfrm>
            <a:off x="457200" y="2209800"/>
            <a:ext cx="8534400" cy="3886200"/>
          </a:xfrm>
        </p:spPr>
        <p:txBody>
          <a:bodyPr>
            <a:normAutofit lnSpcReduction="10000"/>
          </a:bodyPr>
          <a:lstStyle/>
          <a:p>
            <a:pPr algn="just">
              <a:buFont typeface="Wingdings" pitchFamily="2" charset="2"/>
              <a:buChar char="Ø"/>
            </a:pPr>
            <a:r>
              <a:rPr lang="en-IN" sz="2800">
                <a:solidFill>
                  <a:schemeClr val="tx1"/>
                </a:solidFill>
                <a:latin typeface="Times New Roman" pitchFamily="18" charset="0"/>
                <a:cs typeface="Times New Roman" pitchFamily="18" charset="0"/>
              </a:rPr>
              <a:t>This is type of neural network architecture consisting of two components: a generator network and a discriminator network.</a:t>
            </a:r>
          </a:p>
          <a:p>
            <a:pPr algn="just">
              <a:buFont typeface="Wingdings" pitchFamily="2" charset="2"/>
              <a:buChar char="Ø"/>
            </a:pPr>
            <a:r>
              <a:rPr lang="en-IN" sz="2800">
                <a:solidFill>
                  <a:schemeClr val="tx1"/>
                </a:solidFill>
                <a:latin typeface="Times New Roman" pitchFamily="18" charset="0"/>
                <a:cs typeface="Times New Roman" pitchFamily="18" charset="0"/>
              </a:rPr>
              <a:t>The basic idea behind GANs is to have the two networks compete with each other, hence the name "adversarial".</a:t>
            </a:r>
          </a:p>
          <a:p>
            <a:pPr algn="just">
              <a:buFont typeface="Wingdings" pitchFamily="2" charset="2"/>
              <a:buChar char="Ø"/>
            </a:pPr>
            <a:r>
              <a:rPr lang="en-IN" sz="2800">
                <a:solidFill>
                  <a:schemeClr val="tx1"/>
                </a:solidFill>
                <a:latin typeface="Times New Roman" pitchFamily="18" charset="0"/>
                <a:cs typeface="Times New Roman" pitchFamily="18" charset="0"/>
              </a:rPr>
              <a:t>The generator network is responsible for generating synthetic data, while the discriminator network tries to distinguish between the generated data and real data.</a:t>
            </a:r>
          </a:p>
          <a:p>
            <a:pPr algn="l">
              <a:buFont typeface="Wingdings" pitchFamily="2" charset="2"/>
              <a:buChar char="Ø"/>
            </a:pPr>
            <a:endParaRPr lang="en-IN">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75152f54bc_0_0"/>
          <p:cNvSpPr txBox="1"/>
          <p:nvPr/>
        </p:nvSpPr>
        <p:spPr>
          <a:xfrm>
            <a:off x="1146244" y="0"/>
            <a:ext cx="7464356" cy="9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i="1">
                <a:latin typeface="Calibri"/>
                <a:ea typeface="Calibri"/>
                <a:cs typeface="Calibri"/>
                <a:sym typeface="Calibri"/>
              </a:rPr>
              <a:t>Loss function of GAN</a:t>
            </a:r>
            <a:endParaRPr sz="4000" b="1" i="1">
              <a:latin typeface="Calibri"/>
              <a:ea typeface="Calibri"/>
              <a:cs typeface="Calibri"/>
              <a:sym typeface="Calibri"/>
            </a:endParaRPr>
          </a:p>
        </p:txBody>
      </p:sp>
      <p:pic>
        <p:nvPicPr>
          <p:cNvPr id="270" name="Google Shape;270;g75152f54bc_0_0"/>
          <p:cNvPicPr preferRelativeResize="0"/>
          <p:nvPr/>
        </p:nvPicPr>
        <p:blipFill>
          <a:blip r:embed="rId3">
            <a:alphaModFix/>
          </a:blip>
          <a:stretch>
            <a:fillRect/>
          </a:stretch>
        </p:blipFill>
        <p:spPr>
          <a:xfrm>
            <a:off x="705368" y="724216"/>
            <a:ext cx="7249688" cy="5593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75152f54bc_0_31"/>
          <p:cNvSpPr txBox="1"/>
          <p:nvPr/>
        </p:nvSpPr>
        <p:spPr>
          <a:xfrm>
            <a:off x="1179225" y="0"/>
            <a:ext cx="6322725" cy="11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i="1">
                <a:latin typeface="Calibri"/>
                <a:ea typeface="Calibri"/>
                <a:cs typeface="Calibri"/>
                <a:sym typeface="Calibri"/>
              </a:rPr>
              <a:t>Application of GAN</a:t>
            </a:r>
            <a:endParaRPr sz="6000" b="1" i="1">
              <a:latin typeface="Calibri"/>
              <a:ea typeface="Calibri"/>
              <a:cs typeface="Calibri"/>
              <a:sym typeface="Calibri"/>
            </a:endParaRPr>
          </a:p>
        </p:txBody>
      </p:sp>
      <p:pic>
        <p:nvPicPr>
          <p:cNvPr id="300" name="Google Shape;300;g75152f54bc_0_31"/>
          <p:cNvPicPr preferRelativeResize="0"/>
          <p:nvPr/>
        </p:nvPicPr>
        <p:blipFill>
          <a:blip r:embed="rId3">
            <a:alphaModFix/>
          </a:blip>
          <a:stretch>
            <a:fillRect/>
          </a:stretch>
        </p:blipFill>
        <p:spPr>
          <a:xfrm>
            <a:off x="1273326" y="1318164"/>
            <a:ext cx="6400800" cy="481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8437988d14_0_1"/>
          <p:cNvSpPr txBox="1"/>
          <p:nvPr/>
        </p:nvSpPr>
        <p:spPr>
          <a:xfrm>
            <a:off x="1179225" y="0"/>
            <a:ext cx="6322725" cy="11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i="1">
                <a:latin typeface="Calibri"/>
                <a:ea typeface="Calibri"/>
                <a:cs typeface="Calibri"/>
                <a:sym typeface="Calibri"/>
              </a:rPr>
              <a:t>Application of GAN</a:t>
            </a:r>
            <a:endParaRPr sz="6000" b="1" i="1">
              <a:latin typeface="Calibri"/>
              <a:ea typeface="Calibri"/>
              <a:cs typeface="Calibri"/>
              <a:sym typeface="Calibri"/>
            </a:endParaRPr>
          </a:p>
        </p:txBody>
      </p:sp>
      <p:pic>
        <p:nvPicPr>
          <p:cNvPr id="306" name="Google Shape;306;g8437988d14_0_1"/>
          <p:cNvPicPr preferRelativeResize="0"/>
          <p:nvPr/>
        </p:nvPicPr>
        <p:blipFill>
          <a:blip r:embed="rId3">
            <a:alphaModFix/>
          </a:blip>
          <a:stretch>
            <a:fillRect/>
          </a:stretch>
        </p:blipFill>
        <p:spPr>
          <a:xfrm>
            <a:off x="947148" y="1405076"/>
            <a:ext cx="7023881" cy="472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8437988d14_0_44"/>
          <p:cNvSpPr txBox="1"/>
          <p:nvPr/>
        </p:nvSpPr>
        <p:spPr>
          <a:xfrm>
            <a:off x="186750" y="234175"/>
            <a:ext cx="8957250" cy="61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0" b="1" i="1">
                <a:latin typeface="Calibri"/>
                <a:ea typeface="Calibri"/>
                <a:cs typeface="Calibri"/>
                <a:sym typeface="Calibri"/>
              </a:rPr>
              <a:t>Types of GAN:</a:t>
            </a:r>
            <a:endParaRPr sz="8000" b="1" i="1">
              <a:latin typeface="Calibri"/>
              <a:ea typeface="Calibri"/>
              <a:cs typeface="Calibri"/>
              <a:sym typeface="Calibri"/>
            </a:endParaRPr>
          </a:p>
          <a:p>
            <a:pPr marL="0" lvl="0" indent="0" algn="l" rtl="0">
              <a:spcBef>
                <a:spcPts val="0"/>
              </a:spcBef>
              <a:spcAft>
                <a:spcPts val="0"/>
              </a:spcAft>
              <a:buNone/>
            </a:pPr>
            <a:endParaRPr sz="8000" b="1" i="1">
              <a:latin typeface="Calibri"/>
              <a:ea typeface="Calibri"/>
              <a:cs typeface="Calibri"/>
              <a:sym typeface="Calibri"/>
            </a:endParaRPr>
          </a:p>
          <a:p>
            <a:pPr marL="457200" lvl="0" indent="-419100" algn="l" rtl="0">
              <a:lnSpc>
                <a:spcPct val="115000"/>
              </a:lnSpc>
              <a:spcBef>
                <a:spcPts val="1200"/>
              </a:spcBef>
              <a:spcAft>
                <a:spcPts val="0"/>
              </a:spcAft>
              <a:buClr>
                <a:srgbClr val="4C1130"/>
              </a:buClr>
              <a:buSzPts val="3000"/>
              <a:buAutoNum type="arabicPeriod"/>
            </a:pPr>
            <a:r>
              <a:rPr lang="en-US" sz="3000" b="1" i="1">
                <a:solidFill>
                  <a:srgbClr val="4C1130"/>
                </a:solidFill>
              </a:rPr>
              <a:t>Vanila GAN</a:t>
            </a:r>
            <a:endParaRPr sz="3000" b="1" i="1">
              <a:solidFill>
                <a:srgbClr val="4C1130"/>
              </a:solidFill>
            </a:endParaRPr>
          </a:p>
          <a:p>
            <a:pPr marL="457200" lvl="0" indent="-419100" algn="l" rtl="0">
              <a:lnSpc>
                <a:spcPct val="115000"/>
              </a:lnSpc>
              <a:spcBef>
                <a:spcPts val="0"/>
              </a:spcBef>
              <a:spcAft>
                <a:spcPts val="0"/>
              </a:spcAft>
              <a:buClr>
                <a:srgbClr val="4C1130"/>
              </a:buClr>
              <a:buSzPts val="3000"/>
              <a:buAutoNum type="arabicPeriod"/>
            </a:pPr>
            <a:r>
              <a:rPr lang="en-US" sz="3000" b="1" i="1">
                <a:solidFill>
                  <a:srgbClr val="4C1130"/>
                </a:solidFill>
              </a:rPr>
              <a:t>Conditional GANs (CGAN) </a:t>
            </a:r>
          </a:p>
          <a:p>
            <a:pPr marL="457200" lvl="0" indent="-419100" algn="l" rtl="0">
              <a:lnSpc>
                <a:spcPct val="115000"/>
              </a:lnSpc>
              <a:spcBef>
                <a:spcPts val="0"/>
              </a:spcBef>
              <a:spcAft>
                <a:spcPts val="0"/>
              </a:spcAft>
              <a:buClr>
                <a:srgbClr val="4C1130"/>
              </a:buClr>
              <a:buSzPts val="3000"/>
              <a:buAutoNum type="arabicPeriod"/>
            </a:pPr>
            <a:r>
              <a:rPr lang="en-US" sz="3000" b="1" i="1">
                <a:solidFill>
                  <a:srgbClr val="4C1130"/>
                </a:solidFill>
              </a:rPr>
              <a:t> Deep Convolutional GAN</a:t>
            </a:r>
            <a:endParaRPr sz="3000" b="1" i="1">
              <a:solidFill>
                <a:srgbClr val="4C1130"/>
              </a:solidFill>
            </a:endParaRPr>
          </a:p>
          <a:p>
            <a:pPr marL="457200" lvl="0" indent="-419100" algn="l" rtl="0">
              <a:lnSpc>
                <a:spcPct val="115000"/>
              </a:lnSpc>
              <a:spcBef>
                <a:spcPts val="0"/>
              </a:spcBef>
              <a:spcAft>
                <a:spcPts val="0"/>
              </a:spcAft>
              <a:buClr>
                <a:srgbClr val="4C1130"/>
              </a:buClr>
              <a:buSzPts val="3000"/>
              <a:buAutoNum type="arabicPeriod"/>
            </a:pPr>
            <a:r>
              <a:rPr lang="en-US" sz="3000" b="1" i="1">
                <a:solidFill>
                  <a:srgbClr val="4C1130"/>
                </a:solidFill>
              </a:rPr>
              <a:t>Cycle GAN</a:t>
            </a:r>
          </a:p>
          <a:p>
            <a:pPr marL="457200" lvl="0" indent="-419100" algn="l" rtl="0">
              <a:lnSpc>
                <a:spcPct val="115000"/>
              </a:lnSpc>
              <a:spcBef>
                <a:spcPts val="0"/>
              </a:spcBef>
              <a:spcAft>
                <a:spcPts val="0"/>
              </a:spcAft>
              <a:buClr>
                <a:srgbClr val="4C1130"/>
              </a:buClr>
              <a:buSzPts val="3000"/>
            </a:pPr>
            <a:endParaRPr sz="3000" b="1" i="1">
              <a:solidFill>
                <a:srgbClr val="4C113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p:txBody>
          <a:bodyPr/>
          <a:lstStyle/>
          <a:p>
            <a:pPr algn="ctr">
              <a:buNone/>
            </a:pPr>
            <a:r>
              <a:rPr lang="en-IN" u="sng"/>
              <a:t>Vanilla GAN </a:t>
            </a:r>
          </a:p>
          <a:p>
            <a:pPr algn="just">
              <a:buNone/>
            </a:pPr>
            <a:r>
              <a:rPr lang="en-IN"/>
              <a:t>   This is the basic GAN architecture, which consists of a generator and a discriminator network. The generator network takes a random noise vector as input and generates synthetic data, while the discriminator network tries to distinguish between the generated data and real data.</a:t>
            </a:r>
          </a:p>
          <a:p>
            <a:pPr>
              <a:buFont typeface="Wingdings" pitchFamily="2" charset="2"/>
              <a:buChar char="Ø"/>
            </a:pP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46;g76e88792ab_0_0"/>
          <p:cNvPicPr preferRelativeResize="0">
            <a:picLocks noGrp="1"/>
          </p:cNvPicPr>
          <p:nvPr>
            <p:ph idx="1"/>
          </p:nvPr>
        </p:nvPicPr>
        <p:blipFill>
          <a:blip r:embed="rId2">
            <a:alphaModFix/>
          </a:blip>
          <a:stretch>
            <a:fillRect/>
          </a:stretch>
        </p:blipFill>
        <p:spPr>
          <a:xfrm>
            <a:off x="990600" y="1143000"/>
            <a:ext cx="7315200" cy="49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p:txBody>
          <a:bodyPr/>
          <a:lstStyle/>
          <a:p>
            <a:pPr algn="ctr">
              <a:buNone/>
            </a:pPr>
            <a:r>
              <a:rPr lang="en-IN" u="sng"/>
              <a:t>Conditional GAN </a:t>
            </a:r>
          </a:p>
          <a:p>
            <a:pPr algn="just">
              <a:buNone/>
            </a:pPr>
            <a:r>
              <a:rPr lang="en-IN"/>
              <a:t>    This type of GAN is similar to the vanilla GAN, but it takes additional information as input, such as labels or other forms of conditioning variables. This allows the generator to generate data that is conditioned on certain inputs.</a:t>
            </a:r>
          </a:p>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61;g76e88792ab_0_6"/>
          <p:cNvPicPr preferRelativeResize="0">
            <a:picLocks noGrp="1"/>
          </p:cNvPicPr>
          <p:nvPr>
            <p:ph idx="1"/>
          </p:nvPr>
        </p:nvPicPr>
        <p:blipFill>
          <a:blip r:embed="rId2">
            <a:alphaModFix/>
          </a:blip>
          <a:stretch>
            <a:fillRect/>
          </a:stretch>
        </p:blipFill>
        <p:spPr>
          <a:xfrm>
            <a:off x="914400" y="990600"/>
            <a:ext cx="7315200" cy="4724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76e88792ab_0_14"/>
          <p:cNvSpPr txBox="1"/>
          <p:nvPr/>
        </p:nvSpPr>
        <p:spPr>
          <a:xfrm>
            <a:off x="1066800" y="457200"/>
            <a:ext cx="7010400" cy="8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u="sng">
                <a:latin typeface="Times New Roman" pitchFamily="18" charset="0"/>
                <a:ea typeface="Calibri"/>
                <a:cs typeface="Times New Roman" pitchFamily="18" charset="0"/>
                <a:sym typeface="Calibri"/>
              </a:rPr>
              <a:t>Deep Convolutional GAN</a:t>
            </a:r>
            <a:endParaRPr sz="3200" b="1" u="sng">
              <a:solidFill>
                <a:schemeClr val="dk1"/>
              </a:solidFill>
              <a:latin typeface="Times New Roman" pitchFamily="18" charset="0"/>
              <a:cs typeface="Times New Roman" pitchFamily="18" charset="0"/>
            </a:endParaRPr>
          </a:p>
          <a:p>
            <a:pPr marL="0" lvl="0" indent="0" algn="l" rtl="0">
              <a:spcBef>
                <a:spcPts val="0"/>
              </a:spcBef>
              <a:spcAft>
                <a:spcPts val="0"/>
              </a:spcAft>
              <a:buNone/>
            </a:pPr>
            <a:endParaRPr sz="6000" b="1" i="1">
              <a:solidFill>
                <a:schemeClr val="dk1"/>
              </a:solidFill>
            </a:endParaRPr>
          </a:p>
          <a:p>
            <a:pPr marL="0" lvl="0" indent="0" algn="l" rtl="0">
              <a:spcBef>
                <a:spcPts val="0"/>
              </a:spcBef>
              <a:spcAft>
                <a:spcPts val="0"/>
              </a:spcAft>
              <a:buNone/>
            </a:pPr>
            <a:endParaRPr sz="3000" b="1" i="1">
              <a:solidFill>
                <a:schemeClr val="dk1"/>
              </a:solidFill>
            </a:endParaRPr>
          </a:p>
          <a:p>
            <a:pPr marL="0" lvl="0" indent="0" algn="l" rtl="0">
              <a:spcBef>
                <a:spcPts val="0"/>
              </a:spcBef>
              <a:spcAft>
                <a:spcPts val="0"/>
              </a:spcAft>
              <a:buNone/>
            </a:pPr>
            <a:endParaRPr sz="3000" b="1" i="1">
              <a:solidFill>
                <a:schemeClr val="dk1"/>
              </a:solidFill>
            </a:endParaRPr>
          </a:p>
          <a:p>
            <a:pPr marL="0" lvl="0" indent="0" algn="l" rtl="0">
              <a:spcBef>
                <a:spcPts val="0"/>
              </a:spcBef>
              <a:spcAft>
                <a:spcPts val="0"/>
              </a:spcAft>
              <a:buNone/>
            </a:pPr>
            <a:endParaRPr sz="3000">
              <a:solidFill>
                <a:schemeClr val="dk1"/>
              </a:solidFill>
            </a:endParaRPr>
          </a:p>
        </p:txBody>
      </p:sp>
      <p:pic>
        <p:nvPicPr>
          <p:cNvPr id="353" name="Google Shape;353;g76e88792ab_0_14"/>
          <p:cNvPicPr preferRelativeResize="0"/>
          <p:nvPr/>
        </p:nvPicPr>
        <p:blipFill>
          <a:blip r:embed="rId3">
            <a:alphaModFix/>
          </a:blip>
          <a:stretch>
            <a:fillRect/>
          </a:stretch>
        </p:blipFill>
        <p:spPr>
          <a:xfrm>
            <a:off x="0" y="1676400"/>
            <a:ext cx="9144000" cy="175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pic>
        <p:nvPicPr>
          <p:cNvPr id="4" name="Google Shape;354;g76e88792ab_0_14"/>
          <p:cNvPicPr preferRelativeResize="0">
            <a:picLocks noGrp="1"/>
          </p:cNvPicPr>
          <p:nvPr>
            <p:ph idx="1"/>
          </p:nvPr>
        </p:nvPicPr>
        <p:blipFill>
          <a:blip r:embed="rId2">
            <a:alphaModFix/>
          </a:blip>
          <a:stretch>
            <a:fillRect/>
          </a:stretch>
        </p:blipFill>
        <p:spPr>
          <a:xfrm>
            <a:off x="457200" y="1676400"/>
            <a:ext cx="8229600" cy="4038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E489BB-BFFE-A29A-DE38-F3CB63A0B281}"/>
              </a:ext>
            </a:extLst>
          </p:cNvPr>
          <p:cNvSpPr txBox="1"/>
          <p:nvPr/>
        </p:nvSpPr>
        <p:spPr>
          <a:xfrm>
            <a:off x="1143000" y="838200"/>
            <a:ext cx="7620000" cy="1107996"/>
          </a:xfrm>
          <a:prstGeom prst="rect">
            <a:avLst/>
          </a:prstGeom>
          <a:noFill/>
        </p:spPr>
        <p:txBody>
          <a:bodyPr wrap="square">
            <a:spAutoFit/>
          </a:bodyPr>
          <a:lstStyle/>
          <a:p>
            <a:pPr algn="ctr"/>
            <a:r>
              <a:rPr lang="en-IN" sz="6600">
                <a:latin typeface="Times New Roman" panose="02020603050405020304" pitchFamily="18" charset="0"/>
                <a:cs typeface="Times New Roman" panose="02020603050405020304" pitchFamily="18" charset="0"/>
              </a:rPr>
              <a:t>Generator Network</a:t>
            </a:r>
          </a:p>
        </p:txBody>
      </p:sp>
      <p:pic>
        <p:nvPicPr>
          <p:cNvPr id="6" name="Picture 5">
            <a:extLst>
              <a:ext uri="{FF2B5EF4-FFF2-40B4-BE49-F238E27FC236}">
                <a16:creationId xmlns:a16="http://schemas.microsoft.com/office/drawing/2014/main" id="{0C8A4483-C947-83A0-95DA-FB8CFD7D66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971800"/>
            <a:ext cx="7531667" cy="3197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p:txBody>
          <a:bodyPr>
            <a:normAutofit fontScale="92500" lnSpcReduction="10000"/>
          </a:bodyPr>
          <a:lstStyle/>
          <a:p>
            <a:pPr algn="ctr">
              <a:buNone/>
            </a:pPr>
            <a:r>
              <a:rPr lang="en-IN" u="sng"/>
              <a:t>CycleGAN</a:t>
            </a:r>
          </a:p>
          <a:p>
            <a:pPr algn="just">
              <a:buNone/>
            </a:pPr>
            <a:r>
              <a:rPr lang="en-IN"/>
              <a:t>    This is a type of GAN that is used for image-to-image translation tasks. It consists of two generator networks and two discriminator networks. </a:t>
            </a:r>
          </a:p>
          <a:p>
            <a:pPr algn="just">
              <a:buNone/>
            </a:pPr>
            <a:r>
              <a:rPr lang="en-IN"/>
              <a:t>    The generator networks are responsible for transforming an image from one domain to another, while the discriminator networks try to distinguish between the generated image and real image.</a:t>
            </a:r>
          </a:p>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Assignments</a:t>
            </a:r>
            <a:endParaRPr lang="en-IN" u="sng"/>
          </a:p>
        </p:txBody>
      </p:sp>
      <p:sp>
        <p:nvSpPr>
          <p:cNvPr id="3" name="Content Placeholder 2"/>
          <p:cNvSpPr>
            <a:spLocks noGrp="1"/>
          </p:cNvSpPr>
          <p:nvPr>
            <p:ph idx="1"/>
          </p:nvPr>
        </p:nvSpPr>
        <p:spPr/>
        <p:txBody>
          <a:bodyPr/>
          <a:lstStyle/>
          <a:p>
            <a:pPr>
              <a:buFont typeface="Wingdings" pitchFamily="2" charset="2"/>
              <a:buChar char="Ø"/>
            </a:pPr>
            <a:r>
              <a:rPr lang="en-IN"/>
              <a:t>Architecture of Generative Adv. Network.</a:t>
            </a:r>
          </a:p>
          <a:p>
            <a:pPr>
              <a:buFont typeface="Wingdings" pitchFamily="2" charset="2"/>
              <a:buChar char="Ø"/>
            </a:pPr>
            <a:r>
              <a:rPr lang="en-IN"/>
              <a:t>Architecture of Cycle GAN, CGAN, and DCGAN.</a:t>
            </a:r>
          </a:p>
          <a:p>
            <a:pPr>
              <a:buFont typeface="Wingdings" pitchFamily="2" charset="2"/>
              <a:buChar char="Ø"/>
            </a:pPr>
            <a:r>
              <a:rPr lang="en-IN"/>
              <a:t>Difference between All types of Gan.</a:t>
            </a:r>
          </a:p>
          <a:p>
            <a:pPr>
              <a:buFont typeface="Wingdings" pitchFamily="2" charset="2"/>
              <a:buChar char="Ø"/>
            </a:pPr>
            <a:r>
              <a:rPr lang="en-IN"/>
              <a:t>Experiment on Autoencoder.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C918DB-23F7-A62C-69F5-63B2C585408F}"/>
              </a:ext>
            </a:extLst>
          </p:cNvPr>
          <p:cNvSpPr txBox="1"/>
          <p:nvPr/>
        </p:nvSpPr>
        <p:spPr>
          <a:xfrm>
            <a:off x="685800" y="533400"/>
            <a:ext cx="8001000" cy="830997"/>
          </a:xfrm>
          <a:prstGeom prst="rect">
            <a:avLst/>
          </a:prstGeom>
          <a:noFill/>
        </p:spPr>
        <p:txBody>
          <a:bodyPr wrap="square">
            <a:spAutoFit/>
          </a:bodyPr>
          <a:lstStyle/>
          <a:p>
            <a:pPr algn="ctr"/>
            <a:r>
              <a:rPr lang="en-US" sz="2400" b="1" i="0">
                <a:solidFill>
                  <a:srgbClr val="222222"/>
                </a:solidFill>
                <a:effectLst/>
                <a:latin typeface="Times New Roman" panose="02020603050405020304" pitchFamily="18" charset="0"/>
                <a:cs typeface="Times New Roman" panose="02020603050405020304" pitchFamily="18" charset="0"/>
              </a:rPr>
              <a:t>An Overview of Deep Belief Network (DBN) in Deep Learning</a:t>
            </a:r>
          </a:p>
        </p:txBody>
      </p:sp>
      <p:sp>
        <p:nvSpPr>
          <p:cNvPr id="7" name="TextBox 6">
            <a:extLst>
              <a:ext uri="{FF2B5EF4-FFF2-40B4-BE49-F238E27FC236}">
                <a16:creationId xmlns:a16="http://schemas.microsoft.com/office/drawing/2014/main" id="{C67ABFB9-4F3C-5DF4-880D-0D268384DF17}"/>
              </a:ext>
            </a:extLst>
          </p:cNvPr>
          <p:cNvSpPr txBox="1"/>
          <p:nvPr/>
        </p:nvSpPr>
        <p:spPr>
          <a:xfrm>
            <a:off x="838200" y="2362200"/>
            <a:ext cx="7848600" cy="2223942"/>
          </a:xfrm>
          <a:prstGeom prst="rect">
            <a:avLst/>
          </a:prstGeom>
          <a:noFill/>
        </p:spPr>
        <p:txBody>
          <a:bodyPr wrap="square">
            <a:spAutoFit/>
          </a:bodyPr>
          <a:lstStyle/>
          <a:p>
            <a:pPr algn="just">
              <a:lnSpc>
                <a:spcPct val="200000"/>
              </a:lnSpc>
            </a:pPr>
            <a:r>
              <a:rPr lang="en-US" b="0" i="1">
                <a:solidFill>
                  <a:srgbClr val="222222"/>
                </a:solidFill>
                <a:effectLst/>
                <a:latin typeface="Times New Roman" panose="02020603050405020304" pitchFamily="18" charset="0"/>
                <a:cs typeface="Times New Roman" panose="02020603050405020304" pitchFamily="18" charset="0"/>
              </a:rPr>
              <a:t>A Deep Belief Network (DBN) is a sophisticated generative model that employs a deep architecture. In this article, we are going to learn all about it. After reading this article, you will have a better understanding of what a Deep Belief Network is, how it works, where to use it, and how to code your own Deep Belief Network.</a:t>
            </a:r>
            <a:endParaRPr lang="en-IN"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71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A128E-1BDA-9C14-74DE-4D4698E417EA}"/>
              </a:ext>
            </a:extLst>
          </p:cNvPr>
          <p:cNvSpPr txBox="1"/>
          <p:nvPr/>
        </p:nvSpPr>
        <p:spPr>
          <a:xfrm>
            <a:off x="2438400" y="304800"/>
            <a:ext cx="4572000" cy="453137"/>
          </a:xfrm>
          <a:prstGeom prst="rect">
            <a:avLst/>
          </a:prstGeom>
          <a:noFill/>
        </p:spPr>
        <p:txBody>
          <a:bodyPr wrap="square">
            <a:spAutoFit/>
          </a:bodyPr>
          <a:lstStyle/>
          <a:p>
            <a:pPr algn="l">
              <a:lnSpc>
                <a:spcPct val="150000"/>
              </a:lnSpc>
            </a:pPr>
            <a:r>
              <a:rPr lang="en-US" b="1" i="0">
                <a:solidFill>
                  <a:srgbClr val="222222"/>
                </a:solidFill>
                <a:effectLst/>
                <a:latin typeface="Lato" panose="020F0502020204030203" pitchFamily="34" charset="0"/>
              </a:rPr>
              <a:t>What is a Deep Belief Network?</a:t>
            </a:r>
            <a:endParaRPr lang="en-US" b="0" i="0">
              <a:solidFill>
                <a:srgbClr val="222222"/>
              </a:solidFill>
              <a:effectLst/>
              <a:latin typeface="Lato" panose="020F0502020204030203" pitchFamily="34" charset="0"/>
            </a:endParaRPr>
          </a:p>
        </p:txBody>
      </p:sp>
      <p:sp>
        <p:nvSpPr>
          <p:cNvPr id="5" name="TextBox 4">
            <a:extLst>
              <a:ext uri="{FF2B5EF4-FFF2-40B4-BE49-F238E27FC236}">
                <a16:creationId xmlns:a16="http://schemas.microsoft.com/office/drawing/2014/main" id="{AAE48447-3F57-5A8F-9BEA-8C4935411653}"/>
              </a:ext>
            </a:extLst>
          </p:cNvPr>
          <p:cNvSpPr txBox="1"/>
          <p:nvPr/>
        </p:nvSpPr>
        <p:spPr>
          <a:xfrm>
            <a:off x="685800" y="914400"/>
            <a:ext cx="7924800" cy="1708866"/>
          </a:xfrm>
          <a:prstGeom prst="rect">
            <a:avLst/>
          </a:prstGeom>
          <a:noFill/>
        </p:spPr>
        <p:txBody>
          <a:bodyPr wrap="square">
            <a:spAutoFit/>
          </a:bodyPr>
          <a:lstStyle/>
          <a:p>
            <a:pPr algn="just">
              <a:lnSpc>
                <a:spcPct val="150000"/>
              </a:lnSpc>
            </a:pPr>
            <a:r>
              <a:rPr lang="en-US" b="0" i="0">
                <a:solidFill>
                  <a:srgbClr val="222222"/>
                </a:solidFill>
                <a:effectLst/>
                <a:latin typeface="Lato" panose="020F0502020204030203" pitchFamily="34" charset="0"/>
              </a:rPr>
              <a:t>We create </a:t>
            </a:r>
            <a:r>
              <a:rPr lang="en-US" b="1" i="1">
                <a:solidFill>
                  <a:srgbClr val="222222"/>
                </a:solidFill>
                <a:effectLst/>
                <a:latin typeface="Lato" panose="020F0502020204030203" pitchFamily="34" charset="0"/>
              </a:rPr>
              <a:t>Deep Belief Networks (DBNs) </a:t>
            </a:r>
            <a:r>
              <a:rPr lang="en-US" b="0" i="0">
                <a:solidFill>
                  <a:srgbClr val="222222"/>
                </a:solidFill>
                <a:effectLst/>
                <a:latin typeface="Lato" panose="020F0502020204030203" pitchFamily="34" charset="0"/>
              </a:rPr>
              <a:t>to address issues with classic neural networks in deep layered networks. </a:t>
            </a:r>
          </a:p>
          <a:p>
            <a:pPr algn="just">
              <a:lnSpc>
                <a:spcPct val="150000"/>
              </a:lnSpc>
            </a:pPr>
            <a:r>
              <a:rPr lang="en-US" b="0" i="0">
                <a:solidFill>
                  <a:srgbClr val="222222"/>
                </a:solidFill>
                <a:effectLst/>
                <a:latin typeface="Lato" panose="020F0502020204030203" pitchFamily="34" charset="0"/>
              </a:rPr>
              <a:t>For example – slow learning, becoming stuck in local minima owing to poor parameter selection, and requiring a large number of training datasets.</a:t>
            </a:r>
            <a:endParaRPr lang="en-IN"/>
          </a:p>
        </p:txBody>
      </p:sp>
      <p:sp>
        <p:nvSpPr>
          <p:cNvPr id="6" name="TextBox 5">
            <a:extLst>
              <a:ext uri="{FF2B5EF4-FFF2-40B4-BE49-F238E27FC236}">
                <a16:creationId xmlns:a16="http://schemas.microsoft.com/office/drawing/2014/main" id="{7F142E6A-F0D4-9212-D84F-1CAE21F74915}"/>
              </a:ext>
            </a:extLst>
          </p:cNvPr>
          <p:cNvSpPr txBox="1"/>
          <p:nvPr/>
        </p:nvSpPr>
        <p:spPr>
          <a:xfrm>
            <a:off x="533400" y="2667000"/>
            <a:ext cx="8001000" cy="128413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a:solidFill>
                  <a:srgbClr val="222222"/>
                </a:solidFill>
                <a:effectLst/>
                <a:latin typeface="Lato" panose="020F0502020204030203" pitchFamily="34" charset="0"/>
              </a:rPr>
              <a:t> Several layers of stochastic latent variables make a DBN. Binary latent variables that are often known as feature detectors or hidden units are binary variables.</a:t>
            </a:r>
          </a:p>
        </p:txBody>
      </p:sp>
      <p:sp>
        <p:nvSpPr>
          <p:cNvPr id="7" name="TextBox 6">
            <a:extLst>
              <a:ext uri="{FF2B5EF4-FFF2-40B4-BE49-F238E27FC236}">
                <a16:creationId xmlns:a16="http://schemas.microsoft.com/office/drawing/2014/main" id="{9866EE01-8CE2-E6AF-24DA-E004212B74E9}"/>
              </a:ext>
            </a:extLst>
          </p:cNvPr>
          <p:cNvSpPr txBox="1"/>
          <p:nvPr/>
        </p:nvSpPr>
        <p:spPr>
          <a:xfrm>
            <a:off x="609600" y="3886200"/>
            <a:ext cx="8001000" cy="86863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a:solidFill>
                  <a:srgbClr val="222222"/>
                </a:solidFill>
                <a:effectLst/>
                <a:latin typeface="Lato" panose="020F0502020204030203" pitchFamily="34" charset="0"/>
              </a:rPr>
              <a:t> DBN is a hybrid generative graphical model. The top two layers have no direction. The layers above have direct links to lower layers.</a:t>
            </a:r>
          </a:p>
        </p:txBody>
      </p:sp>
      <p:sp>
        <p:nvSpPr>
          <p:cNvPr id="9" name="TextBox 8">
            <a:extLst>
              <a:ext uri="{FF2B5EF4-FFF2-40B4-BE49-F238E27FC236}">
                <a16:creationId xmlns:a16="http://schemas.microsoft.com/office/drawing/2014/main" id="{014C6006-50F9-0B4B-1C3F-2A6422148FF0}"/>
              </a:ext>
            </a:extLst>
          </p:cNvPr>
          <p:cNvSpPr txBox="1"/>
          <p:nvPr/>
        </p:nvSpPr>
        <p:spPr>
          <a:xfrm>
            <a:off x="685800" y="4953000"/>
            <a:ext cx="792480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22222"/>
                </a:solidFill>
                <a:effectLst/>
                <a:latin typeface="Lato" panose="020F0502020204030203" pitchFamily="34" charset="0"/>
              </a:rPr>
              <a:t>DBN is an algorithm for unsupervised probabilistic deep learning.</a:t>
            </a:r>
            <a:endParaRPr lang="en-IN"/>
          </a:p>
        </p:txBody>
      </p:sp>
    </p:spTree>
    <p:extLst>
      <p:ext uri="{BB962C8B-B14F-4D97-AF65-F5344CB8AC3E}">
        <p14:creationId xmlns:p14="http://schemas.microsoft.com/office/powerpoint/2010/main" val="116108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0F1FF6-DF58-86B7-26BD-4FAF57603ADC}"/>
              </a:ext>
            </a:extLst>
          </p:cNvPr>
          <p:cNvPicPr>
            <a:picLocks noChangeAspect="1"/>
          </p:cNvPicPr>
          <p:nvPr/>
        </p:nvPicPr>
        <p:blipFill rotWithShape="1">
          <a:blip r:embed="rId2"/>
          <a:srcRect l="21530" t="32857" r="42551" b="23606"/>
          <a:stretch/>
        </p:blipFill>
        <p:spPr>
          <a:xfrm>
            <a:off x="743964" y="685800"/>
            <a:ext cx="8019036" cy="5467526"/>
          </a:xfrm>
          <a:prstGeom prst="rect">
            <a:avLst/>
          </a:prstGeom>
        </p:spPr>
      </p:pic>
    </p:spTree>
    <p:extLst>
      <p:ext uri="{BB962C8B-B14F-4D97-AF65-F5344CB8AC3E}">
        <p14:creationId xmlns:p14="http://schemas.microsoft.com/office/powerpoint/2010/main" val="4109054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F2FA8D-B378-F41B-1181-99F4B0BC6B55}"/>
              </a:ext>
            </a:extLst>
          </p:cNvPr>
          <p:cNvSpPr txBox="1"/>
          <p:nvPr/>
        </p:nvSpPr>
        <p:spPr>
          <a:xfrm>
            <a:off x="609600" y="685801"/>
            <a:ext cx="8153400" cy="2124364"/>
          </a:xfrm>
          <a:prstGeom prst="rect">
            <a:avLst/>
          </a:prstGeom>
          <a:noFill/>
        </p:spPr>
        <p:txBody>
          <a:bodyPr wrap="square">
            <a:spAutoFit/>
          </a:bodyPr>
          <a:lstStyle/>
          <a:p>
            <a:pPr algn="just">
              <a:lnSpc>
                <a:spcPct val="150000"/>
              </a:lnSpc>
            </a:pPr>
            <a:r>
              <a:rPr lang="en-US" b="0" i="1">
                <a:solidFill>
                  <a:srgbClr val="222222"/>
                </a:solidFill>
                <a:effectLst/>
                <a:latin typeface="Lato" panose="020F0502020204030203" pitchFamily="34" charset="0"/>
              </a:rPr>
              <a:t>Deep Belief Networks are machine learning algorithm that resembles deep neural network but are not the same. These are feedforward neural networks with a deep architecture, i.e., having many hidden layers. Simple, unsupervised networks like restricted Boltzmann machines- RBMs or autoencoders make DBNs, with the hidden layer of each sub-network serving as the visible layer for the next layer.</a:t>
            </a:r>
            <a:endParaRPr lang="en-IN"/>
          </a:p>
        </p:txBody>
      </p:sp>
    </p:spTree>
    <p:extLst>
      <p:ext uri="{BB962C8B-B14F-4D97-AF65-F5344CB8AC3E}">
        <p14:creationId xmlns:p14="http://schemas.microsoft.com/office/powerpoint/2010/main" val="189295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143FC5-D311-57DA-0643-96A221335D1E}"/>
              </a:ext>
            </a:extLst>
          </p:cNvPr>
          <p:cNvSpPr txBox="1"/>
          <p:nvPr/>
        </p:nvSpPr>
        <p:spPr>
          <a:xfrm>
            <a:off x="304800" y="1600200"/>
            <a:ext cx="8610600" cy="3786358"/>
          </a:xfrm>
          <a:prstGeom prst="rect">
            <a:avLst/>
          </a:prstGeom>
          <a:noFill/>
        </p:spPr>
        <p:txBody>
          <a:bodyPr wrap="square">
            <a:spAutoFit/>
          </a:bodyPr>
          <a:lstStyle/>
          <a:p>
            <a:pPr algn="just">
              <a:lnSpc>
                <a:spcPct val="150000"/>
              </a:lnSpc>
            </a:pPr>
            <a:r>
              <a:rPr lang="en-US" b="0" i="0">
                <a:solidFill>
                  <a:srgbClr val="222222"/>
                </a:solidFill>
                <a:effectLst/>
                <a:latin typeface="Lato" panose="020F0502020204030203" pitchFamily="34" charset="0"/>
              </a:rPr>
              <a:t>We employ Perceptron in the First Generation of neural networks to identify a certain object or anything else by considering the weight. However, Perceptron may be beneficial for basic technology only, but not for sophisticated technology. To address these problems, the Second Generation of Neural Networks introduced the notion of Backpropagation, which compares the received output to the desired output and reduces the error value to zero. Then came directed acyclic graphs known as belief networks, which aided in the solution of inference and learning problems. Then, we’ll use Deep Belief Networks to help construct unbiased values that we can store in leaf nodes.</a:t>
            </a:r>
            <a:endParaRPr lang="en-IN"/>
          </a:p>
        </p:txBody>
      </p:sp>
      <p:sp>
        <p:nvSpPr>
          <p:cNvPr id="6" name="TextBox 5">
            <a:extLst>
              <a:ext uri="{FF2B5EF4-FFF2-40B4-BE49-F238E27FC236}">
                <a16:creationId xmlns:a16="http://schemas.microsoft.com/office/drawing/2014/main" id="{ACFF3E08-17A4-8617-61CD-899DAB7B0A86}"/>
              </a:ext>
            </a:extLst>
          </p:cNvPr>
          <p:cNvSpPr txBox="1"/>
          <p:nvPr/>
        </p:nvSpPr>
        <p:spPr>
          <a:xfrm>
            <a:off x="2133600" y="914400"/>
            <a:ext cx="7391400" cy="923330"/>
          </a:xfrm>
          <a:prstGeom prst="rect">
            <a:avLst/>
          </a:prstGeom>
          <a:noFill/>
        </p:spPr>
        <p:txBody>
          <a:bodyPr wrap="square">
            <a:spAutoFit/>
          </a:bodyPr>
          <a:lstStyle/>
          <a:p>
            <a:pPr algn="l"/>
            <a:r>
              <a:rPr lang="en-US" b="1" i="0">
                <a:solidFill>
                  <a:srgbClr val="222222"/>
                </a:solidFill>
                <a:effectLst/>
                <a:latin typeface="Lato" panose="020F0502020204030203" pitchFamily="34" charset="0"/>
              </a:rPr>
              <a:t>How did Deep Belief Neural Networks Evolve?</a:t>
            </a:r>
            <a:endParaRPr lang="en-US" b="0" i="0">
              <a:solidFill>
                <a:srgbClr val="222222"/>
              </a:solidFill>
              <a:effectLst/>
              <a:latin typeface="Lato" panose="020F0502020204030203" pitchFamily="34" charset="0"/>
            </a:endParaRPr>
          </a:p>
          <a:p>
            <a:br>
              <a:rPr lang="en-US"/>
            </a:br>
            <a:endParaRPr lang="en-IN"/>
          </a:p>
        </p:txBody>
      </p:sp>
    </p:spTree>
    <p:extLst>
      <p:ext uri="{BB962C8B-B14F-4D97-AF65-F5344CB8AC3E}">
        <p14:creationId xmlns:p14="http://schemas.microsoft.com/office/powerpoint/2010/main" val="23070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A2A0A8-F958-1D42-C241-AA70F6FA3163}"/>
              </a:ext>
            </a:extLst>
          </p:cNvPr>
          <p:cNvPicPr>
            <a:picLocks noChangeAspect="1"/>
          </p:cNvPicPr>
          <p:nvPr/>
        </p:nvPicPr>
        <p:blipFill rotWithShape="1">
          <a:blip r:embed="rId2"/>
          <a:srcRect l="13674" t="30862" r="32755" b="25601"/>
          <a:stretch/>
        </p:blipFill>
        <p:spPr>
          <a:xfrm>
            <a:off x="1143000" y="533400"/>
            <a:ext cx="7412489" cy="3388567"/>
          </a:xfrm>
          <a:prstGeom prst="rect">
            <a:avLst/>
          </a:prstGeom>
        </p:spPr>
      </p:pic>
      <p:sp>
        <p:nvSpPr>
          <p:cNvPr id="7" name="TextBox 6">
            <a:extLst>
              <a:ext uri="{FF2B5EF4-FFF2-40B4-BE49-F238E27FC236}">
                <a16:creationId xmlns:a16="http://schemas.microsoft.com/office/drawing/2014/main" id="{93399A22-BF3F-8579-1909-9F1C3370DC5C}"/>
              </a:ext>
            </a:extLst>
          </p:cNvPr>
          <p:cNvSpPr txBox="1"/>
          <p:nvPr/>
        </p:nvSpPr>
        <p:spPr>
          <a:xfrm>
            <a:off x="685800" y="4114800"/>
            <a:ext cx="8229600" cy="2124364"/>
          </a:xfrm>
          <a:prstGeom prst="rect">
            <a:avLst/>
          </a:prstGeom>
          <a:noFill/>
        </p:spPr>
        <p:txBody>
          <a:bodyPr wrap="square">
            <a:spAutoFit/>
          </a:bodyPr>
          <a:lstStyle/>
          <a:p>
            <a:pPr algn="just">
              <a:lnSpc>
                <a:spcPct val="150000"/>
              </a:lnSpc>
            </a:pPr>
            <a:r>
              <a:rPr lang="en-US" b="0" i="0">
                <a:solidFill>
                  <a:srgbClr val="222222"/>
                </a:solidFill>
                <a:effectLst/>
                <a:latin typeface="Lato" panose="020F0502020204030203" pitchFamily="34" charset="0"/>
              </a:rPr>
              <a:t>A</a:t>
            </a:r>
            <a:r>
              <a:rPr lang="en-US" b="0" i="1">
                <a:solidFill>
                  <a:srgbClr val="222222"/>
                </a:solidFill>
                <a:effectLst/>
                <a:latin typeface="Lato" panose="020F0502020204030203" pitchFamily="34" charset="0"/>
              </a:rPr>
              <a:t> Restricted Boltzmann Machine (RBM)</a:t>
            </a:r>
            <a:r>
              <a:rPr lang="en-US" b="0" i="0">
                <a:solidFill>
                  <a:srgbClr val="222222"/>
                </a:solidFill>
                <a:effectLst/>
                <a:latin typeface="Lato" panose="020F0502020204030203" pitchFamily="34" charset="0"/>
              </a:rPr>
              <a:t> is a type of generative stochastic artificial neural network that can learn a probability distribution from its inputs. Deep learning networks can also use RBM. Deep belief networks, in particular, can be created by “stacking” RBMs and fine-tuning the resulting deep network via gradient descent and backpropagation.</a:t>
            </a:r>
            <a:endParaRPr lang="en-IN"/>
          </a:p>
        </p:txBody>
      </p:sp>
    </p:spTree>
    <p:extLst>
      <p:ext uri="{BB962C8B-B14F-4D97-AF65-F5344CB8AC3E}">
        <p14:creationId xmlns:p14="http://schemas.microsoft.com/office/powerpoint/2010/main" val="949718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C435F6-CE9E-3087-E1CB-CE535E5B011C}"/>
              </a:ext>
            </a:extLst>
          </p:cNvPr>
          <p:cNvSpPr txBox="1"/>
          <p:nvPr/>
        </p:nvSpPr>
        <p:spPr>
          <a:xfrm>
            <a:off x="2667000" y="381000"/>
            <a:ext cx="4572000" cy="369332"/>
          </a:xfrm>
          <a:prstGeom prst="rect">
            <a:avLst/>
          </a:prstGeom>
          <a:noFill/>
        </p:spPr>
        <p:txBody>
          <a:bodyPr wrap="square">
            <a:spAutoFit/>
          </a:bodyPr>
          <a:lstStyle/>
          <a:p>
            <a:pPr algn="l"/>
            <a:r>
              <a:rPr lang="en-IN" b="1" i="0">
                <a:solidFill>
                  <a:srgbClr val="222222"/>
                </a:solidFill>
                <a:effectLst/>
                <a:latin typeface="Lato" panose="020F0502020204030203" pitchFamily="34" charset="0"/>
              </a:rPr>
              <a:t>The Architecture of DBN</a:t>
            </a:r>
            <a:endParaRPr lang="en-IN" b="0" i="0">
              <a:solidFill>
                <a:srgbClr val="222222"/>
              </a:solidFill>
              <a:effectLst/>
              <a:latin typeface="Lato" panose="020F0502020204030203" pitchFamily="34" charset="0"/>
            </a:endParaRPr>
          </a:p>
        </p:txBody>
      </p:sp>
      <p:sp>
        <p:nvSpPr>
          <p:cNvPr id="7" name="TextBox 6">
            <a:extLst>
              <a:ext uri="{FF2B5EF4-FFF2-40B4-BE49-F238E27FC236}">
                <a16:creationId xmlns:a16="http://schemas.microsoft.com/office/drawing/2014/main" id="{51907DEE-778D-32B4-9DD9-032619D3E108}"/>
              </a:ext>
            </a:extLst>
          </p:cNvPr>
          <p:cNvSpPr txBox="1"/>
          <p:nvPr/>
        </p:nvSpPr>
        <p:spPr>
          <a:xfrm>
            <a:off x="381000" y="1066800"/>
            <a:ext cx="8382000" cy="2031325"/>
          </a:xfrm>
          <a:prstGeom prst="rect">
            <a:avLst/>
          </a:prstGeom>
          <a:noFill/>
        </p:spPr>
        <p:txBody>
          <a:bodyPr wrap="square">
            <a:spAutoFit/>
          </a:bodyPr>
          <a:lstStyle/>
          <a:p>
            <a:pPr algn="just"/>
            <a:r>
              <a:rPr lang="en-US" b="0" i="1">
                <a:solidFill>
                  <a:srgbClr val="222222"/>
                </a:solidFill>
                <a:effectLst/>
                <a:latin typeface="Lato" panose="020F0502020204030203" pitchFamily="34" charset="0"/>
              </a:rPr>
              <a:t>A series of constrained Boltzmann machines connected in a specific order make a </a:t>
            </a:r>
            <a:r>
              <a:rPr lang="en-US" b="1" i="1">
                <a:solidFill>
                  <a:srgbClr val="222222"/>
                </a:solidFill>
                <a:effectLst/>
                <a:latin typeface="Lato" panose="020F0502020204030203" pitchFamily="34" charset="0"/>
              </a:rPr>
              <a:t>Deep Belief Network</a:t>
            </a:r>
            <a:r>
              <a:rPr lang="en-US" b="0" i="1">
                <a:solidFill>
                  <a:srgbClr val="222222"/>
                </a:solidFill>
                <a:effectLst/>
                <a:latin typeface="Lato" panose="020F0502020204030203" pitchFamily="34" charset="0"/>
              </a:rPr>
              <a:t>. We supplement the result of the “output” layer of the Boltzmann machine as input to the next Boltzmann machine consecutively. Then we’ll train it until its convergence and apply the same until the completion of the whole network.</a:t>
            </a:r>
            <a:endParaRPr lang="en-US" b="0" i="0">
              <a:solidFill>
                <a:srgbClr val="222222"/>
              </a:solidFill>
              <a:effectLst/>
              <a:latin typeface="Lato" panose="020F0502020204030203" pitchFamily="34" charset="0"/>
            </a:endParaRPr>
          </a:p>
          <a:p>
            <a:br>
              <a:rPr lang="en-US" b="0" i="0">
                <a:solidFill>
                  <a:srgbClr val="222222"/>
                </a:solidFill>
                <a:effectLst/>
                <a:latin typeface="Lato" panose="020F0502020204030203" pitchFamily="34" charset="0"/>
              </a:rPr>
            </a:br>
            <a:endParaRPr lang="en-IN"/>
          </a:p>
        </p:txBody>
      </p:sp>
      <p:pic>
        <p:nvPicPr>
          <p:cNvPr id="9" name="Picture 8">
            <a:extLst>
              <a:ext uri="{FF2B5EF4-FFF2-40B4-BE49-F238E27FC236}">
                <a16:creationId xmlns:a16="http://schemas.microsoft.com/office/drawing/2014/main" id="{229EC4F4-C59E-1E45-EC9D-DA344017D57E}"/>
              </a:ext>
            </a:extLst>
          </p:cNvPr>
          <p:cNvPicPr>
            <a:picLocks noChangeAspect="1"/>
          </p:cNvPicPr>
          <p:nvPr/>
        </p:nvPicPr>
        <p:blipFill rotWithShape="1">
          <a:blip r:embed="rId2"/>
          <a:srcRect l="14592" t="35760" r="34183" b="12902"/>
          <a:stretch/>
        </p:blipFill>
        <p:spPr>
          <a:xfrm>
            <a:off x="1334278" y="2696546"/>
            <a:ext cx="6819122" cy="3844247"/>
          </a:xfrm>
          <a:prstGeom prst="rect">
            <a:avLst/>
          </a:prstGeom>
        </p:spPr>
      </p:pic>
    </p:spTree>
    <p:extLst>
      <p:ext uri="{BB962C8B-B14F-4D97-AF65-F5344CB8AC3E}">
        <p14:creationId xmlns:p14="http://schemas.microsoft.com/office/powerpoint/2010/main" val="251029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0576AA-941F-4BE3-E445-B5E4EDF44CA3}"/>
              </a:ext>
            </a:extLst>
          </p:cNvPr>
          <p:cNvSpPr txBox="1"/>
          <p:nvPr/>
        </p:nvSpPr>
        <p:spPr>
          <a:xfrm>
            <a:off x="533400" y="889845"/>
            <a:ext cx="8458200" cy="4617354"/>
          </a:xfrm>
          <a:prstGeom prst="rect">
            <a:avLst/>
          </a:prstGeom>
          <a:noFill/>
        </p:spPr>
        <p:txBody>
          <a:bodyPr wrap="square">
            <a:spAutoFit/>
          </a:bodyPr>
          <a:lstStyle/>
          <a:p>
            <a:pPr algn="just">
              <a:lnSpc>
                <a:spcPct val="150000"/>
              </a:lnSpc>
            </a:pPr>
            <a:r>
              <a:rPr lang="en-US" b="0" i="0">
                <a:solidFill>
                  <a:srgbClr val="222222"/>
                </a:solidFill>
                <a:effectLst/>
                <a:latin typeface="Lato" panose="020F0502020204030203" pitchFamily="34" charset="0"/>
              </a:rPr>
              <a:t>The undirected and symmetric connections between the top two levels of DBN form associative memory. </a:t>
            </a:r>
          </a:p>
          <a:p>
            <a:pPr algn="just">
              <a:lnSpc>
                <a:spcPct val="150000"/>
              </a:lnSpc>
            </a:pPr>
            <a:r>
              <a:rPr lang="en-US" b="0" i="0">
                <a:solidFill>
                  <a:srgbClr val="222222"/>
                </a:solidFill>
                <a:effectLst/>
                <a:latin typeface="Lato" panose="020F0502020204030203" pitchFamily="34" charset="0"/>
              </a:rPr>
              <a:t>The arrows pointing toward the layer closest to the data point to the relationships between all lower layers. Directed acyclic connections in the lower layers translate associative memory to observable variables.</a:t>
            </a:r>
          </a:p>
          <a:p>
            <a:pPr algn="just">
              <a:lnSpc>
                <a:spcPct val="150000"/>
              </a:lnSpc>
            </a:pPr>
            <a:r>
              <a:rPr lang="en-US" b="0" i="0">
                <a:solidFill>
                  <a:srgbClr val="222222"/>
                </a:solidFill>
                <a:effectLst/>
                <a:latin typeface="Lato" panose="020F0502020204030203" pitchFamily="34" charset="0"/>
              </a:rPr>
              <a:t> The lowest layer of visible units receives the input data. We can use Binary or actual data as input. Like </a:t>
            </a:r>
            <a:r>
              <a:rPr lang="en-US" b="0" i="1">
                <a:solidFill>
                  <a:srgbClr val="222222"/>
                </a:solidFill>
                <a:effectLst/>
                <a:latin typeface="Lato" panose="020F0502020204030203" pitchFamily="34" charset="0"/>
              </a:rPr>
              <a:t>Restricted Boltzmann Machine (RBM)</a:t>
            </a:r>
            <a:r>
              <a:rPr lang="en-US" b="0" i="0">
                <a:solidFill>
                  <a:srgbClr val="222222"/>
                </a:solidFill>
                <a:effectLst/>
                <a:latin typeface="Lato" panose="020F0502020204030203" pitchFamily="34" charset="0"/>
              </a:rPr>
              <a:t>, there are no intralayer connections. The hidden units represent features that encapsulate the data’s correlations. </a:t>
            </a:r>
          </a:p>
          <a:p>
            <a:pPr algn="just">
              <a:lnSpc>
                <a:spcPct val="150000"/>
              </a:lnSpc>
            </a:pPr>
            <a:r>
              <a:rPr lang="en-US" b="0" i="0">
                <a:solidFill>
                  <a:srgbClr val="222222"/>
                </a:solidFill>
                <a:effectLst/>
                <a:latin typeface="Lato" panose="020F0502020204030203" pitchFamily="34" charset="0"/>
              </a:rPr>
              <a:t>A matrix of symmetrical weights W connects two layers. We’ll link every unit in each layer to every other unit in the layer above it.</a:t>
            </a:r>
            <a:endParaRPr lang="en-IN"/>
          </a:p>
        </p:txBody>
      </p:sp>
    </p:spTree>
    <p:extLst>
      <p:ext uri="{BB962C8B-B14F-4D97-AF65-F5344CB8AC3E}">
        <p14:creationId xmlns:p14="http://schemas.microsoft.com/office/powerpoint/2010/main" val="227247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231C-32DD-104C-A063-CB6D09C23099}"/>
              </a:ext>
            </a:extLst>
          </p:cNvPr>
          <p:cNvSpPr>
            <a:spLocks noGrp="1"/>
          </p:cNvSpPr>
          <p:nvPr>
            <p:ph type="title"/>
          </p:nvPr>
        </p:nvSpPr>
        <p:spPr/>
        <p:txBody>
          <a:bodyPr/>
          <a:lstStyle/>
          <a:p>
            <a:r>
              <a:rPr lang="en-IN"/>
              <a:t>Discriminator	</a:t>
            </a:r>
          </a:p>
        </p:txBody>
      </p:sp>
      <p:pic>
        <p:nvPicPr>
          <p:cNvPr id="4" name="Content Placeholder 3">
            <a:extLst>
              <a:ext uri="{FF2B5EF4-FFF2-40B4-BE49-F238E27FC236}">
                <a16:creationId xmlns:a16="http://schemas.microsoft.com/office/drawing/2014/main" id="{C7AB4A64-EF6E-7CD6-9C4B-DCC48B5F04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524000"/>
            <a:ext cx="7010400" cy="3238912"/>
          </a:xfrm>
          <a:prstGeom prst="rect">
            <a:avLst/>
          </a:prstGeom>
        </p:spPr>
      </p:pic>
    </p:spTree>
    <p:extLst>
      <p:ext uri="{BB962C8B-B14F-4D97-AF65-F5344CB8AC3E}">
        <p14:creationId xmlns:p14="http://schemas.microsoft.com/office/powerpoint/2010/main" val="105658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0CA181-A93F-738D-7AC2-D178A702F6F4}"/>
              </a:ext>
            </a:extLst>
          </p:cNvPr>
          <p:cNvSpPr txBox="1"/>
          <p:nvPr/>
        </p:nvSpPr>
        <p:spPr>
          <a:xfrm>
            <a:off x="3124200" y="457200"/>
            <a:ext cx="4572000" cy="369332"/>
          </a:xfrm>
          <a:prstGeom prst="rect">
            <a:avLst/>
          </a:prstGeom>
          <a:noFill/>
        </p:spPr>
        <p:txBody>
          <a:bodyPr wrap="square">
            <a:spAutoFit/>
          </a:bodyPr>
          <a:lstStyle/>
          <a:p>
            <a:pPr algn="l"/>
            <a:r>
              <a:rPr lang="en-IN" b="1" i="0">
                <a:solidFill>
                  <a:srgbClr val="222222"/>
                </a:solidFill>
                <a:effectLst/>
                <a:latin typeface="Lato" panose="020F0502020204030203" pitchFamily="34" charset="0"/>
              </a:rPr>
              <a:t>How does DBN work?</a:t>
            </a:r>
            <a:endParaRPr lang="en-IN" b="0" i="0">
              <a:solidFill>
                <a:srgbClr val="222222"/>
              </a:solidFill>
              <a:effectLst/>
              <a:latin typeface="Lato" panose="020F0502020204030203" pitchFamily="34" charset="0"/>
            </a:endParaRPr>
          </a:p>
        </p:txBody>
      </p:sp>
      <p:sp>
        <p:nvSpPr>
          <p:cNvPr id="7" name="TextBox 6">
            <a:extLst>
              <a:ext uri="{FF2B5EF4-FFF2-40B4-BE49-F238E27FC236}">
                <a16:creationId xmlns:a16="http://schemas.microsoft.com/office/drawing/2014/main" id="{3EFCF50D-6BC1-F8EE-8784-6B5C512E8ABD}"/>
              </a:ext>
            </a:extLst>
          </p:cNvPr>
          <p:cNvSpPr txBox="1"/>
          <p:nvPr/>
        </p:nvSpPr>
        <p:spPr>
          <a:xfrm>
            <a:off x="609600" y="990600"/>
            <a:ext cx="8305800" cy="2124364"/>
          </a:xfrm>
          <a:prstGeom prst="rect">
            <a:avLst/>
          </a:prstGeom>
          <a:noFill/>
        </p:spPr>
        <p:txBody>
          <a:bodyPr wrap="square">
            <a:spAutoFit/>
          </a:bodyPr>
          <a:lstStyle/>
          <a:p>
            <a:pPr algn="just">
              <a:lnSpc>
                <a:spcPct val="150000"/>
              </a:lnSpc>
            </a:pPr>
            <a:r>
              <a:rPr lang="en-US" b="0" i="0">
                <a:solidFill>
                  <a:srgbClr val="222222"/>
                </a:solidFill>
                <a:effectLst/>
                <a:latin typeface="Times New Roman" panose="02020603050405020304" pitchFamily="18" charset="0"/>
                <a:cs typeface="Times New Roman" panose="02020603050405020304" pitchFamily="18" charset="0"/>
              </a:rPr>
              <a:t>The first stage is to train a property layer that can directly gain input signals from pixels. In an alternate retired subcaste, learn the features of the preliminarily attained features by treating the values of this subcaste as pixels. The lower bound on the log-liability of the training data set improves every time a fresh subcaste of parcels or features that we add to the network.</a:t>
            </a:r>
            <a:endParaRPr lang="en-IN">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B2457AB-9F86-100E-6B06-F23F0759D730}"/>
              </a:ext>
            </a:extLst>
          </p:cNvPr>
          <p:cNvPicPr>
            <a:picLocks noChangeAspect="1"/>
          </p:cNvPicPr>
          <p:nvPr/>
        </p:nvPicPr>
        <p:blipFill rotWithShape="1">
          <a:blip r:embed="rId2"/>
          <a:srcRect l="11735" t="29048" r="32755" b="28322"/>
          <a:stretch/>
        </p:blipFill>
        <p:spPr>
          <a:xfrm>
            <a:off x="1524000" y="3352800"/>
            <a:ext cx="6817182" cy="2944923"/>
          </a:xfrm>
          <a:prstGeom prst="rect">
            <a:avLst/>
          </a:prstGeom>
        </p:spPr>
      </p:pic>
    </p:spTree>
    <p:extLst>
      <p:ext uri="{BB962C8B-B14F-4D97-AF65-F5344CB8AC3E}">
        <p14:creationId xmlns:p14="http://schemas.microsoft.com/office/powerpoint/2010/main" val="861200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449D6A-F96F-3DD1-6675-7936B35A7EBA}"/>
              </a:ext>
            </a:extLst>
          </p:cNvPr>
          <p:cNvSpPr txBox="1"/>
          <p:nvPr/>
        </p:nvSpPr>
        <p:spPr>
          <a:xfrm>
            <a:off x="228600" y="381000"/>
            <a:ext cx="8534400" cy="5439118"/>
          </a:xfrm>
          <a:prstGeom prst="rect">
            <a:avLst/>
          </a:prstGeom>
          <a:noFill/>
        </p:spPr>
        <p:txBody>
          <a:bodyPr wrap="square">
            <a:spAutoFit/>
          </a:bodyPr>
          <a:lstStyle/>
          <a:p>
            <a:pPr algn="ctr">
              <a:lnSpc>
                <a:spcPct val="150000"/>
              </a:lnSpc>
            </a:pPr>
            <a:r>
              <a:rPr lang="en-US" b="1" i="0">
                <a:solidFill>
                  <a:srgbClr val="222222"/>
                </a:solidFill>
                <a:effectLst/>
                <a:latin typeface="Times New Roman" panose="02020603050405020304" pitchFamily="18" charset="0"/>
                <a:cs typeface="Times New Roman" panose="02020603050405020304" pitchFamily="18" charset="0"/>
              </a:rPr>
              <a:t>Deep Belief Network’s operational pipeline is as follows:</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We’ll use the Greedy learning algorithm to pre-train DBN. For learning the top-down generative weights-the greedy learning method that employs a layer-by-layer approach. These generative weights determine the relationship between variables in one layer and variables in the layer above.</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On the top two hidden layers, we run numerous steps of Gibbs sampling in DBN. The top two hidden layers define the RBM thus, this stage is effectively extracting a sample from it.</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Then generate a sample from the visible units using a single pass of ancestral sampling through the rest of the model.</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We’ll use a single bottom-up pass to infer the values of the latent variables in each layer. In the bottom layer, greedy pretraining begins with an observed data vector. It then oppositely fine-tunes the generative weights.</a:t>
            </a:r>
          </a:p>
        </p:txBody>
      </p:sp>
    </p:spTree>
    <p:extLst>
      <p:ext uri="{BB962C8B-B14F-4D97-AF65-F5344CB8AC3E}">
        <p14:creationId xmlns:p14="http://schemas.microsoft.com/office/powerpoint/2010/main" val="3272934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36030-CD8F-E93F-B0B7-71FD4556C429}"/>
              </a:ext>
            </a:extLst>
          </p:cNvPr>
          <p:cNvPicPr>
            <a:picLocks noChangeAspect="1"/>
          </p:cNvPicPr>
          <p:nvPr/>
        </p:nvPicPr>
        <p:blipFill rotWithShape="1">
          <a:blip r:embed="rId2"/>
          <a:srcRect l="18062" t="33583" r="35204" b="29591"/>
          <a:stretch/>
        </p:blipFill>
        <p:spPr>
          <a:xfrm>
            <a:off x="685800" y="-152400"/>
            <a:ext cx="7697773" cy="3411894"/>
          </a:xfrm>
          <a:prstGeom prst="rect">
            <a:avLst/>
          </a:prstGeom>
        </p:spPr>
      </p:pic>
      <p:sp>
        <p:nvSpPr>
          <p:cNvPr id="7" name="TextBox 6">
            <a:extLst>
              <a:ext uri="{FF2B5EF4-FFF2-40B4-BE49-F238E27FC236}">
                <a16:creationId xmlns:a16="http://schemas.microsoft.com/office/drawing/2014/main" id="{ACB72C2F-CFB9-184F-8CD3-0295207043C8}"/>
              </a:ext>
            </a:extLst>
          </p:cNvPr>
          <p:cNvSpPr txBox="1"/>
          <p:nvPr/>
        </p:nvSpPr>
        <p:spPr>
          <a:xfrm>
            <a:off x="533400" y="2895600"/>
            <a:ext cx="8458200" cy="3810000"/>
          </a:xfrm>
          <a:prstGeom prst="rect">
            <a:avLst/>
          </a:prstGeom>
          <a:noFill/>
        </p:spPr>
        <p:txBody>
          <a:bodyPr wrap="square">
            <a:spAutoFit/>
          </a:bodyPr>
          <a:lstStyle/>
          <a:p>
            <a:pPr algn="just">
              <a:lnSpc>
                <a:spcPct val="150000"/>
              </a:lnSpc>
            </a:pPr>
            <a:r>
              <a:rPr lang="en-US" b="0" i="0">
                <a:solidFill>
                  <a:srgbClr val="222222"/>
                </a:solidFill>
                <a:effectLst/>
                <a:latin typeface="Times New Roman" panose="02020603050405020304" pitchFamily="18" charset="0"/>
                <a:cs typeface="Times New Roman" panose="02020603050405020304" pitchFamily="18" charset="0"/>
              </a:rPr>
              <a:t>It’s necessary to remember that constructing a Deep Belief Network necessitates training each RBM layer. Initially, we’ll initiate the units and parameters for this purpose. In the Contrastive Divergence algorithm, there are two phases: positive and negative. We’ll calculate the binary states of the hidden layers in the positive phase by computing the probabilities of weights and visible units. It is known as the positive phase since it enhances the likelihood of the training data set. The negative phase reduces the likelihood of the model producing samples. To train a complete Deep Belief Network, we’ll employ the greedy learning technique. The greedy learning algorithm trains one RBM at a time until all of the RBMs are trained.</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40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5A9262-688B-75FC-6FF6-444469AD377C}"/>
              </a:ext>
            </a:extLst>
          </p:cNvPr>
          <p:cNvSpPr txBox="1"/>
          <p:nvPr/>
        </p:nvSpPr>
        <p:spPr>
          <a:xfrm>
            <a:off x="3581400" y="304800"/>
            <a:ext cx="4572000" cy="369332"/>
          </a:xfrm>
          <a:prstGeom prst="rect">
            <a:avLst/>
          </a:prstGeom>
          <a:noFill/>
        </p:spPr>
        <p:txBody>
          <a:bodyPr wrap="square">
            <a:spAutoFit/>
          </a:bodyPr>
          <a:lstStyle/>
          <a:p>
            <a:pPr algn="l"/>
            <a:r>
              <a:rPr lang="en-IN" b="1" i="0">
                <a:solidFill>
                  <a:srgbClr val="222222"/>
                </a:solidFill>
                <a:effectLst/>
                <a:latin typeface="Lato" panose="020F0502020204030203" pitchFamily="34" charset="0"/>
              </a:rPr>
              <a:t>Applications</a:t>
            </a:r>
            <a:endParaRPr lang="en-IN" b="0" i="0">
              <a:solidFill>
                <a:srgbClr val="222222"/>
              </a:solidFill>
              <a:effectLst/>
              <a:latin typeface="Lato" panose="020F0502020204030203" pitchFamily="34" charset="0"/>
            </a:endParaRPr>
          </a:p>
        </p:txBody>
      </p:sp>
      <p:sp>
        <p:nvSpPr>
          <p:cNvPr id="7" name="TextBox 6">
            <a:extLst>
              <a:ext uri="{FF2B5EF4-FFF2-40B4-BE49-F238E27FC236}">
                <a16:creationId xmlns:a16="http://schemas.microsoft.com/office/drawing/2014/main" id="{0B4AA2F7-2526-5A85-3605-1382D35E1980}"/>
              </a:ext>
            </a:extLst>
          </p:cNvPr>
          <p:cNvSpPr txBox="1"/>
          <p:nvPr/>
        </p:nvSpPr>
        <p:spPr>
          <a:xfrm>
            <a:off x="304800" y="990600"/>
            <a:ext cx="8305800" cy="4192623"/>
          </a:xfrm>
          <a:prstGeom prst="rect">
            <a:avLst/>
          </a:prstGeom>
          <a:noFill/>
        </p:spPr>
        <p:txBody>
          <a:bodyPr wrap="square">
            <a:spAutoFit/>
          </a:bodyPr>
          <a:lstStyle/>
          <a:p>
            <a:pPr algn="just">
              <a:lnSpc>
                <a:spcPct val="150000"/>
              </a:lnSpc>
            </a:pPr>
            <a:r>
              <a:rPr lang="en-US" b="0" i="0">
                <a:solidFill>
                  <a:srgbClr val="222222"/>
                </a:solidFill>
                <a:effectLst/>
                <a:latin typeface="Times New Roman" panose="02020603050405020304" pitchFamily="18" charset="0"/>
                <a:cs typeface="Times New Roman" panose="02020603050405020304" pitchFamily="18" charset="0"/>
              </a:rPr>
              <a:t>We employ deep belief networks in place of deep feedforward networks or even convolutional neural networks in more sophisticated setups. They have the benefit of being less computationally costly. computational complexity grows linearly with the number of layers, rather than exponentially as with feedforward neural networks) and is less susceptible to the vanishing gradients problem.</a:t>
            </a:r>
          </a:p>
          <a:p>
            <a:pPr algn="just">
              <a:lnSpc>
                <a:spcPct val="150000"/>
              </a:lnSpc>
            </a:pPr>
            <a:r>
              <a:rPr lang="en-US" b="0" i="0">
                <a:solidFill>
                  <a:srgbClr val="222222"/>
                </a:solidFill>
                <a:effectLst/>
                <a:latin typeface="Times New Roman" panose="02020603050405020304" pitchFamily="18" charset="0"/>
                <a:cs typeface="Times New Roman" panose="02020603050405020304" pitchFamily="18" charset="0"/>
              </a:rPr>
              <a:t>Applications of DBN are as follows:</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Recognition of images.</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Sequences of video.</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Data on mocap.</a:t>
            </a:r>
          </a:p>
          <a:p>
            <a:pPr algn="just">
              <a:lnSpc>
                <a:spcPct val="150000"/>
              </a:lnSpc>
              <a:buFont typeface="Arial" panose="020B0604020202020204" pitchFamily="34" charset="0"/>
              <a:buChar char="•"/>
            </a:pPr>
            <a:r>
              <a:rPr lang="en-US" b="0" i="0">
                <a:solidFill>
                  <a:srgbClr val="222222"/>
                </a:solidFill>
                <a:effectLst/>
                <a:latin typeface="Times New Roman" panose="02020603050405020304" pitchFamily="18" charset="0"/>
                <a:cs typeface="Times New Roman" panose="02020603050405020304" pitchFamily="18" charset="0"/>
              </a:rPr>
              <a:t> Speech recognition.</a:t>
            </a:r>
          </a:p>
        </p:txBody>
      </p:sp>
    </p:spTree>
    <p:extLst>
      <p:ext uri="{BB962C8B-B14F-4D97-AF65-F5344CB8AC3E}">
        <p14:creationId xmlns:p14="http://schemas.microsoft.com/office/powerpoint/2010/main" val="94719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Assignments</a:t>
            </a:r>
            <a:endParaRPr lang="en-IN" u="sng"/>
          </a:p>
        </p:txBody>
      </p:sp>
      <p:sp>
        <p:nvSpPr>
          <p:cNvPr id="3" name="Content Placeholder 2"/>
          <p:cNvSpPr>
            <a:spLocks noGrp="1"/>
          </p:cNvSpPr>
          <p:nvPr>
            <p:ph idx="1"/>
          </p:nvPr>
        </p:nvSpPr>
        <p:spPr/>
        <p:txBody>
          <a:bodyPr/>
          <a:lstStyle/>
          <a:p>
            <a:pPr>
              <a:buFont typeface="Wingdings" pitchFamily="2" charset="2"/>
              <a:buChar char="Ø"/>
            </a:pPr>
            <a:r>
              <a:rPr lang="en-US"/>
              <a:t>Deep Neural Network applications for multimedia.</a:t>
            </a:r>
          </a:p>
          <a:p>
            <a:pPr>
              <a:buFont typeface="Wingdings" pitchFamily="2" charset="2"/>
              <a:buChar char="Ø"/>
            </a:pPr>
            <a:r>
              <a:rPr lang="en-US"/>
              <a:t> Sequence and Streaming data</a:t>
            </a:r>
            <a:r>
              <a:rPr lang="en-IN"/>
              <a:t>.</a:t>
            </a:r>
          </a:p>
        </p:txBody>
      </p:sp>
    </p:spTree>
    <p:extLst>
      <p:ext uri="{BB962C8B-B14F-4D97-AF65-F5344CB8AC3E}">
        <p14:creationId xmlns:p14="http://schemas.microsoft.com/office/powerpoint/2010/main" val="256902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734af95d9f_0_16"/>
          <p:cNvSpPr txBox="1"/>
          <p:nvPr/>
        </p:nvSpPr>
        <p:spPr>
          <a:xfrm>
            <a:off x="93375" y="669075"/>
            <a:ext cx="8957250" cy="10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Calibri"/>
                <a:ea typeface="Calibri"/>
                <a:cs typeface="Calibri"/>
                <a:sym typeface="Calibri"/>
              </a:rPr>
              <a:t>GAN, has two Components …</a:t>
            </a:r>
            <a:endParaRPr sz="4800" b="1" i="0" u="none" strike="noStrike" cap="none">
              <a:solidFill>
                <a:srgbClr val="000000"/>
              </a:solidFill>
              <a:latin typeface="Calibri"/>
              <a:ea typeface="Calibri"/>
              <a:cs typeface="Calibri"/>
              <a:sym typeface="Calibri"/>
            </a:endParaRPr>
          </a:p>
          <a:p>
            <a:pPr marL="1828800" marR="0" lvl="0" indent="457200" algn="l" rtl="0">
              <a:lnSpc>
                <a:spcPct val="100000"/>
              </a:lnSpc>
              <a:spcBef>
                <a:spcPts val="0"/>
              </a:spcBef>
              <a:spcAft>
                <a:spcPts val="0"/>
              </a:spcAft>
              <a:buClr>
                <a:srgbClr val="000000"/>
              </a:buClr>
              <a:buSzPts val="15000"/>
              <a:buFont typeface="Arial"/>
              <a:buNone/>
            </a:pPr>
            <a:r>
              <a:rPr lang="en-US" sz="15000" b="1" i="0" u="none" strike="noStrike" cap="none">
                <a:solidFill>
                  <a:srgbClr val="000000"/>
                </a:solidFill>
                <a:latin typeface="Calibri"/>
                <a:ea typeface="Calibri"/>
                <a:cs typeface="Calibri"/>
                <a:sym typeface="Calibri"/>
              </a:rPr>
              <a:t>G and D</a:t>
            </a:r>
            <a:endParaRPr sz="15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rgbClr val="000000"/>
              </a:solidFill>
              <a:latin typeface="Calibri"/>
              <a:ea typeface="Calibri"/>
              <a:cs typeface="Calibri"/>
              <a:sym typeface="Calibri"/>
            </a:endParaRPr>
          </a:p>
        </p:txBody>
      </p:sp>
      <p:pic>
        <p:nvPicPr>
          <p:cNvPr id="205" name="Google Shape;205;g734af95d9f_0_16"/>
          <p:cNvPicPr preferRelativeResize="0"/>
          <p:nvPr/>
        </p:nvPicPr>
        <p:blipFill rotWithShape="1">
          <a:blip r:embed="rId3">
            <a:alphaModFix/>
          </a:blip>
          <a:srcRect/>
          <a:stretch/>
        </p:blipFill>
        <p:spPr>
          <a:xfrm>
            <a:off x="1268438" y="3414175"/>
            <a:ext cx="6057900" cy="283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734af95d9f_0_25"/>
          <p:cNvSpPr txBox="1"/>
          <p:nvPr/>
        </p:nvSpPr>
        <p:spPr>
          <a:xfrm>
            <a:off x="0" y="0"/>
            <a:ext cx="8957250" cy="10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Calibri"/>
                <a:ea typeface="Calibri"/>
                <a:cs typeface="Calibri"/>
                <a:sym typeface="Calibri"/>
              </a:rPr>
              <a:t>GAN, Architecture and Working</a:t>
            </a:r>
            <a:endParaRPr sz="6000" b="1" i="0" u="none" strike="noStrike" cap="none">
              <a:solidFill>
                <a:srgbClr val="000000"/>
              </a:solidFill>
              <a:latin typeface="Calibri"/>
              <a:ea typeface="Calibri"/>
              <a:cs typeface="Calibri"/>
              <a:sym typeface="Calibri"/>
            </a:endParaRPr>
          </a:p>
        </p:txBody>
      </p:sp>
      <p:pic>
        <p:nvPicPr>
          <p:cNvPr id="211" name="Google Shape;211;g734af95d9f_0_25"/>
          <p:cNvPicPr preferRelativeResize="0"/>
          <p:nvPr/>
        </p:nvPicPr>
        <p:blipFill rotWithShape="1">
          <a:blip r:embed="rId3">
            <a:alphaModFix/>
          </a:blip>
          <a:srcRect/>
          <a:stretch/>
        </p:blipFill>
        <p:spPr>
          <a:xfrm>
            <a:off x="609600" y="838200"/>
            <a:ext cx="7924800" cy="56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Mathematical expression of GAN</a:t>
            </a:r>
            <a:endParaRPr lang="en-IN"/>
          </a:p>
        </p:txBody>
      </p:sp>
      <p:sp>
        <p:nvSpPr>
          <p:cNvPr id="3" name="Content Placeholder 2"/>
          <p:cNvSpPr>
            <a:spLocks noGrp="1"/>
          </p:cNvSpPr>
          <p:nvPr>
            <p:ph idx="1"/>
          </p:nvPr>
        </p:nvSpPr>
        <p:spPr>
          <a:xfrm>
            <a:off x="457200" y="1295400"/>
            <a:ext cx="8229600" cy="4876800"/>
          </a:xfrm>
        </p:spPr>
        <p:txBody>
          <a:bodyPr>
            <a:noAutofit/>
          </a:bodyPr>
          <a:lstStyle/>
          <a:p>
            <a:pPr algn="just">
              <a:buNone/>
            </a:pPr>
            <a:r>
              <a:rPr lang="en-IN" sz="2400">
                <a:latin typeface="Times New Roman" pitchFamily="18" charset="0"/>
                <a:cs typeface="Times New Roman" pitchFamily="18" charset="0"/>
              </a:rPr>
              <a:t>    The mathematical expression for a GAN network can be broken down into the generator network and the discriminator network.</a:t>
            </a:r>
          </a:p>
          <a:p>
            <a:pPr algn="ctr">
              <a:buNone/>
            </a:pPr>
            <a:r>
              <a:rPr lang="en-IN" sz="2400" u="sng">
                <a:latin typeface="Times New Roman" pitchFamily="18" charset="0"/>
                <a:cs typeface="Times New Roman" pitchFamily="18" charset="0"/>
              </a:rPr>
              <a:t>Generator Network:</a:t>
            </a:r>
          </a:p>
          <a:p>
            <a:pPr algn="just">
              <a:buNone/>
            </a:pPr>
            <a:r>
              <a:rPr lang="en-IN" sz="2400">
                <a:latin typeface="Times New Roman" pitchFamily="18" charset="0"/>
                <a:cs typeface="Times New Roman" pitchFamily="18" charset="0"/>
              </a:rPr>
              <a:t>     The generator network takes a random noise vector z and generates a synthetic data sample x. The mathematical expression for the generator network can be written as:</a:t>
            </a:r>
          </a:p>
          <a:p>
            <a:pPr algn="just">
              <a:buNone/>
            </a:pPr>
            <a:endParaRPr lang="en-IN" sz="2400">
              <a:latin typeface="Times New Roman" pitchFamily="18" charset="0"/>
              <a:cs typeface="Times New Roman" pitchFamily="18" charset="0"/>
            </a:endParaRPr>
          </a:p>
          <a:p>
            <a:pPr algn="just">
              <a:buNone/>
            </a:pPr>
            <a:r>
              <a:rPr lang="en-IN" sz="2400">
                <a:latin typeface="Times New Roman" pitchFamily="18" charset="0"/>
                <a:cs typeface="Times New Roman" pitchFamily="18" charset="0"/>
              </a:rPr>
              <a:t>                                 G(z; θg) → x</a:t>
            </a:r>
          </a:p>
          <a:p>
            <a:pPr algn="just">
              <a:buNone/>
            </a:pPr>
            <a:endParaRPr lang="en-IN" sz="2400">
              <a:latin typeface="Times New Roman" pitchFamily="18" charset="0"/>
              <a:cs typeface="Times New Roman" pitchFamily="18" charset="0"/>
            </a:endParaRPr>
          </a:p>
          <a:p>
            <a:pPr algn="just">
              <a:buNone/>
            </a:pPr>
            <a:r>
              <a:rPr lang="en-IN" sz="2400">
                <a:latin typeface="Times New Roman" pitchFamily="18" charset="0"/>
                <a:cs typeface="Times New Roman" pitchFamily="18" charset="0"/>
              </a:rPr>
              <a:t>    where G is the generator function, z is the noise vector, and θg represents the parameters of the generator network.</a:t>
            </a:r>
          </a:p>
          <a:p>
            <a:endParaRPr lang="en-IN" sz="24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a:xfrm>
            <a:off x="457200" y="1219200"/>
            <a:ext cx="8382000" cy="4906963"/>
          </a:xfrm>
        </p:spPr>
        <p:txBody>
          <a:bodyPr>
            <a:normAutofit fontScale="77500" lnSpcReduction="20000"/>
          </a:bodyPr>
          <a:lstStyle/>
          <a:p>
            <a:pPr algn="ctr">
              <a:buNone/>
            </a:pPr>
            <a:r>
              <a:rPr lang="en-IN" u="sng">
                <a:latin typeface="Times New Roman" pitchFamily="18" charset="0"/>
                <a:cs typeface="Times New Roman" pitchFamily="18" charset="0"/>
              </a:rPr>
              <a:t>Discriminator Network:</a:t>
            </a:r>
          </a:p>
          <a:p>
            <a:pPr algn="ctr">
              <a:buNone/>
            </a:pPr>
            <a:endParaRPr lang="en-IN" u="sng">
              <a:latin typeface="Times New Roman" pitchFamily="18" charset="0"/>
              <a:cs typeface="Times New Roman" pitchFamily="18" charset="0"/>
            </a:endParaRPr>
          </a:p>
          <a:p>
            <a:pPr algn="just">
              <a:buNone/>
            </a:pPr>
            <a:r>
              <a:rPr lang="en-IN">
                <a:latin typeface="Times New Roman" pitchFamily="18" charset="0"/>
                <a:cs typeface="Times New Roman" pitchFamily="18" charset="0"/>
              </a:rPr>
              <a:t>    The discriminator network takes a data sample x and returns a scalar value D(x), which represents the probability that the sample x comes from the real data distribution. The mathematical expression for the discriminator network can be written as:</a:t>
            </a:r>
          </a:p>
          <a:p>
            <a:pPr algn="just">
              <a:buNone/>
            </a:pPr>
            <a:endParaRPr lang="en-IN">
              <a:latin typeface="Times New Roman" pitchFamily="18" charset="0"/>
              <a:cs typeface="Times New Roman" pitchFamily="18" charset="0"/>
            </a:endParaRPr>
          </a:p>
          <a:p>
            <a:pPr algn="ctr">
              <a:buNone/>
            </a:pPr>
            <a:r>
              <a:rPr lang="en-IN">
                <a:latin typeface="Times New Roman" pitchFamily="18" charset="0"/>
                <a:cs typeface="Times New Roman" pitchFamily="18" charset="0"/>
              </a:rPr>
              <a:t>D(x; </a:t>
            </a:r>
            <a:r>
              <a:rPr lang="en-IN" err="1">
                <a:latin typeface="Times New Roman" pitchFamily="18" charset="0"/>
                <a:cs typeface="Times New Roman" pitchFamily="18" charset="0"/>
              </a:rPr>
              <a:t>θd</a:t>
            </a:r>
            <a:r>
              <a:rPr lang="en-IN">
                <a:latin typeface="Times New Roman" pitchFamily="18" charset="0"/>
                <a:cs typeface="Times New Roman" pitchFamily="18" charset="0"/>
              </a:rPr>
              <a:t>) → [0, 1]</a:t>
            </a:r>
          </a:p>
          <a:p>
            <a:pPr algn="ctr">
              <a:buNone/>
            </a:pPr>
            <a:endParaRPr lang="en-IN">
              <a:latin typeface="Times New Roman" pitchFamily="18" charset="0"/>
              <a:cs typeface="Times New Roman" pitchFamily="18" charset="0"/>
            </a:endParaRPr>
          </a:p>
          <a:p>
            <a:pPr algn="just">
              <a:buNone/>
            </a:pPr>
            <a:r>
              <a:rPr lang="en-IN">
                <a:latin typeface="Times New Roman" pitchFamily="18" charset="0"/>
                <a:cs typeface="Times New Roman" pitchFamily="18" charset="0"/>
              </a:rPr>
              <a:t>    where D is the discriminator function, x is the data sample, and </a:t>
            </a:r>
            <a:r>
              <a:rPr lang="en-IN" err="1">
                <a:latin typeface="Times New Roman" pitchFamily="18" charset="0"/>
                <a:cs typeface="Times New Roman" pitchFamily="18" charset="0"/>
              </a:rPr>
              <a:t>θd</a:t>
            </a:r>
            <a:r>
              <a:rPr lang="en-IN">
                <a:latin typeface="Times New Roman" pitchFamily="18" charset="0"/>
                <a:cs typeface="Times New Roman" pitchFamily="18" charset="0"/>
              </a:rPr>
              <a:t> represents the parameters of the discriminator network. The output of the discriminator is constrained to the range [0, 1] using a sigmoid activation function.</a:t>
            </a:r>
          </a:p>
          <a:p>
            <a:endParaRPr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p:txBody>
          <a:bodyPr>
            <a:normAutofit lnSpcReduction="10000"/>
          </a:bodyPr>
          <a:lstStyle/>
          <a:p>
            <a:pPr algn="just">
              <a:buNone/>
            </a:pPr>
            <a:r>
              <a:rPr lang="en-IN"/>
              <a:t>    </a:t>
            </a:r>
            <a:r>
              <a:rPr lang="en-IN" sz="2600">
                <a:latin typeface="Times New Roman" pitchFamily="18" charset="0"/>
                <a:cs typeface="Times New Roman" pitchFamily="18" charset="0"/>
              </a:rPr>
              <a:t>The objective of the GAN training is to find the optimal parameters θg and </a:t>
            </a:r>
            <a:r>
              <a:rPr lang="en-IN" sz="2600" err="1">
                <a:latin typeface="Times New Roman" pitchFamily="18" charset="0"/>
                <a:cs typeface="Times New Roman" pitchFamily="18" charset="0"/>
              </a:rPr>
              <a:t>θd</a:t>
            </a:r>
            <a:r>
              <a:rPr lang="en-IN" sz="2600">
                <a:latin typeface="Times New Roman" pitchFamily="18" charset="0"/>
                <a:cs typeface="Times New Roman" pitchFamily="18" charset="0"/>
              </a:rPr>
              <a:t> that minimize the following objective function:</a:t>
            </a:r>
          </a:p>
          <a:p>
            <a:pPr algn="just">
              <a:buNone/>
            </a:pPr>
            <a:endParaRPr lang="en-IN" sz="2600">
              <a:latin typeface="Times New Roman" pitchFamily="18" charset="0"/>
              <a:cs typeface="Times New Roman" pitchFamily="18" charset="0"/>
            </a:endParaRPr>
          </a:p>
          <a:p>
            <a:pPr algn="just">
              <a:buNone/>
            </a:pPr>
            <a:r>
              <a:rPr lang="en-IN" sz="2600">
                <a:latin typeface="Times New Roman" pitchFamily="18" charset="0"/>
                <a:cs typeface="Times New Roman" pitchFamily="18" charset="0"/>
              </a:rPr>
              <a:t>     min GmaxD E[x∼pdata(x)][log D(x)] + </a:t>
            </a:r>
          </a:p>
          <a:p>
            <a:pPr algn="just">
              <a:buNone/>
            </a:pPr>
            <a:r>
              <a:rPr lang="en-IN" sz="2600">
                <a:latin typeface="Times New Roman" pitchFamily="18" charset="0"/>
                <a:cs typeface="Times New Roman" pitchFamily="18" charset="0"/>
              </a:rPr>
              <a:t>                           E[z∼ </a:t>
            </a:r>
            <a:r>
              <a:rPr lang="en-IN" sz="2600" err="1">
                <a:latin typeface="Times New Roman" pitchFamily="18" charset="0"/>
                <a:cs typeface="Times New Roman" pitchFamily="18" charset="0"/>
              </a:rPr>
              <a:t>pz</a:t>
            </a:r>
            <a:r>
              <a:rPr lang="en-IN" sz="2600">
                <a:latin typeface="Times New Roman" pitchFamily="18" charset="0"/>
                <a:cs typeface="Times New Roman" pitchFamily="18" charset="0"/>
              </a:rPr>
              <a:t>(z)][log(1 - D(G(z)))]</a:t>
            </a:r>
          </a:p>
          <a:p>
            <a:pPr algn="just">
              <a:buNone/>
            </a:pPr>
            <a:endParaRPr lang="en-IN" sz="2600">
              <a:latin typeface="Times New Roman" pitchFamily="18" charset="0"/>
              <a:cs typeface="Times New Roman" pitchFamily="18" charset="0"/>
            </a:endParaRPr>
          </a:p>
          <a:p>
            <a:pPr algn="just">
              <a:buNone/>
            </a:pPr>
            <a:r>
              <a:rPr lang="en-IN" sz="2600">
                <a:latin typeface="Times New Roman" pitchFamily="18" charset="0"/>
                <a:cs typeface="Times New Roman" pitchFamily="18" charset="0"/>
              </a:rPr>
              <a:t>    where </a:t>
            </a:r>
            <a:r>
              <a:rPr lang="en-IN" sz="2600" err="1">
                <a:latin typeface="Times New Roman" pitchFamily="18" charset="0"/>
                <a:cs typeface="Times New Roman" pitchFamily="18" charset="0"/>
              </a:rPr>
              <a:t>pdata</a:t>
            </a:r>
            <a:r>
              <a:rPr lang="en-IN" sz="2600">
                <a:latin typeface="Times New Roman" pitchFamily="18" charset="0"/>
                <a:cs typeface="Times New Roman" pitchFamily="18" charset="0"/>
              </a:rPr>
              <a:t>(x) represents the real data distribution, </a:t>
            </a:r>
            <a:r>
              <a:rPr lang="en-IN" sz="2600" err="1">
                <a:latin typeface="Times New Roman" pitchFamily="18" charset="0"/>
                <a:cs typeface="Times New Roman" pitchFamily="18" charset="0"/>
              </a:rPr>
              <a:t>pz</a:t>
            </a:r>
            <a:r>
              <a:rPr lang="en-IN" sz="2600">
                <a:latin typeface="Times New Roman" pitchFamily="18" charset="0"/>
                <a:cs typeface="Times New Roman" pitchFamily="18" charset="0"/>
              </a:rPr>
              <a:t>(z) represents the noise distribution, and the objective function is a minimax game between the generator and discriminator networks.</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IN"/>
          </a:p>
        </p:txBody>
      </p:sp>
      <p:sp>
        <p:nvSpPr>
          <p:cNvPr id="3" name="Content Placeholder 2"/>
          <p:cNvSpPr>
            <a:spLocks noGrp="1"/>
          </p:cNvSpPr>
          <p:nvPr>
            <p:ph idx="1"/>
          </p:nvPr>
        </p:nvSpPr>
        <p:spPr>
          <a:xfrm>
            <a:off x="457200" y="1524000"/>
            <a:ext cx="8229600" cy="4525963"/>
          </a:xfrm>
        </p:spPr>
        <p:txBody>
          <a:bodyPr>
            <a:normAutofit fontScale="92500"/>
          </a:bodyPr>
          <a:lstStyle/>
          <a:p>
            <a:pPr algn="just">
              <a:buFont typeface="Wingdings" pitchFamily="2" charset="2"/>
              <a:buChar char="Ø"/>
            </a:pPr>
            <a:r>
              <a:rPr lang="en-IN" sz="2800">
                <a:latin typeface="Times New Roman" pitchFamily="18" charset="0"/>
                <a:cs typeface="Times New Roman" pitchFamily="18" charset="0"/>
              </a:rPr>
              <a:t>The first term of the objective function represents the discriminator's loss, which is the negative log-likelihood of the real data. </a:t>
            </a:r>
          </a:p>
          <a:p>
            <a:pPr algn="just">
              <a:buNone/>
            </a:pPr>
            <a:endParaRPr lang="en-IN" sz="2800">
              <a:latin typeface="Times New Roman" pitchFamily="18" charset="0"/>
              <a:cs typeface="Times New Roman" pitchFamily="18" charset="0"/>
            </a:endParaRPr>
          </a:p>
          <a:p>
            <a:pPr algn="just">
              <a:buFont typeface="Wingdings" pitchFamily="2" charset="2"/>
              <a:buChar char="Ø"/>
            </a:pPr>
            <a:r>
              <a:rPr lang="en-IN" sz="2800">
                <a:latin typeface="Times New Roman" pitchFamily="18" charset="0"/>
                <a:cs typeface="Times New Roman" pitchFamily="18" charset="0"/>
              </a:rPr>
              <a:t>The second term represents the generator's loss, which is the negative log-likelihood of the generated data. </a:t>
            </a:r>
          </a:p>
          <a:p>
            <a:pPr algn="just">
              <a:buNone/>
            </a:pPr>
            <a:endParaRPr lang="en-IN" sz="2800">
              <a:latin typeface="Times New Roman" pitchFamily="18" charset="0"/>
              <a:cs typeface="Times New Roman" pitchFamily="18" charset="0"/>
            </a:endParaRPr>
          </a:p>
          <a:p>
            <a:pPr algn="just">
              <a:buFont typeface="Wingdings" pitchFamily="2" charset="2"/>
              <a:buChar char="Ø"/>
            </a:pPr>
            <a:r>
              <a:rPr lang="en-IN" sz="2800">
                <a:latin typeface="Times New Roman" pitchFamily="18" charset="0"/>
                <a:cs typeface="Times New Roman" pitchFamily="18" charset="0"/>
              </a:rPr>
              <a:t>The generator tries to generate samples that fool the discriminator, while the discriminator tries to distinguish between the generated and real data samples.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4" ma:contentTypeDescription="Create a new document." ma:contentTypeScope="" ma:versionID="40507de9166174e77271528d11691504">
  <xsd:schema xmlns:xsd="http://www.w3.org/2001/XMLSchema" xmlns:xs="http://www.w3.org/2001/XMLSchema" xmlns:p="http://schemas.microsoft.com/office/2006/metadata/properties" xmlns:ns2="7a86da0c-1911-4a0f-af60-b8ba93fb4900" targetNamespace="http://schemas.microsoft.com/office/2006/metadata/properties" ma:root="true" ma:fieldsID="30c9105f0fe14ea741b6eabf5a39a9b8" ns2:_="">
    <xsd:import namespace="7a86da0c-1911-4a0f-af60-b8ba93fb49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64654-824A-4BAD-9AA2-EA1004F988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7D2371-C140-4B78-BDEE-AC84471049BF}">
  <ds:schemaRefs>
    <ds:schemaRef ds:uri="http://schemas.microsoft.com/sharepoint/v3/contenttype/forms"/>
  </ds:schemaRefs>
</ds:datastoreItem>
</file>

<file path=customXml/itemProps3.xml><?xml version="1.0" encoding="utf-8"?>
<ds:datastoreItem xmlns:ds="http://schemas.openxmlformats.org/officeDocument/2006/customXml" ds:itemID="{6804585A-CC76-4238-9C86-EDCC42524395}">
  <ds:schemaRefs>
    <ds:schemaRef ds:uri="7a86da0c-1911-4a0f-af60-b8ba93fb49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34</Slides>
  <Notes>7</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GAN (Generative Adversarial Networks)</vt:lpstr>
      <vt:lpstr>PowerPoint Presentation</vt:lpstr>
      <vt:lpstr>Discriminator </vt:lpstr>
      <vt:lpstr>PowerPoint Presentation</vt:lpstr>
      <vt:lpstr>PowerPoint Presentation</vt:lpstr>
      <vt:lpstr>Mathematical expression of GAN</vt:lpstr>
      <vt:lpstr>Cont…</vt:lpstr>
      <vt:lpstr>Cont…</vt:lpstr>
      <vt:lpstr>Cont…</vt:lpstr>
      <vt:lpstr>PowerPoint Presentation</vt:lpstr>
      <vt:lpstr>PowerPoint Presentation</vt:lpstr>
      <vt:lpstr>PowerPoint Presentation</vt:lpstr>
      <vt:lpstr>PowerPoint Presentation</vt:lpstr>
      <vt:lpstr>Cont…</vt:lpstr>
      <vt:lpstr>PowerPoint Presentation</vt:lpstr>
      <vt:lpstr>Cont…</vt:lpstr>
      <vt:lpstr>PowerPoint Presentation</vt:lpstr>
      <vt:lpstr>PowerPoint Presentation</vt:lpstr>
      <vt:lpstr>Cont…</vt:lpstr>
      <vt:lpstr>Cont…</vt:lpstr>
      <vt:lpstr>Assignments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 (Generative Adversarial Networks)</dc:title>
  <dc:creator>Windows</dc:creator>
  <cp:revision>1</cp:revision>
  <dcterms:created xsi:type="dcterms:W3CDTF">2006-08-16T00:00:00Z</dcterms:created>
  <dcterms:modified xsi:type="dcterms:W3CDTF">2023-05-25T12:11:34Z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