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6" r:id="rId5"/>
    <p:sldId id="256" r:id="rId6"/>
    <p:sldId id="258" r:id="rId7"/>
    <p:sldId id="257" r:id="rId8"/>
    <p:sldId id="259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4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1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1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7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083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3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41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2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7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1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0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1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4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360A-3D5D-43A8-AD98-75791307A9A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DAFBA8-CF8B-47A4-837C-3DFB941B5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0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probability distribution is a description of how likely a random variable or </a:t>
            </a:r>
            <a:r>
              <a:rPr lang="en-US" dirty="0"/>
              <a:t>set of random variables is to take on each of its possible states.</a:t>
            </a:r>
          </a:p>
          <a:p>
            <a:endParaRPr lang="en-US" dirty="0"/>
          </a:p>
          <a:p>
            <a:pPr algn="just"/>
            <a:r>
              <a:rPr lang="en-US" dirty="0"/>
              <a:t>A probability distribution over discrete variables may be described using a </a:t>
            </a:r>
            <a:r>
              <a:rPr lang="en-US" i="1" dirty="0"/>
              <a:t>probability mass function (PMF). We typically denote probability mass functions with a </a:t>
            </a:r>
            <a:r>
              <a:rPr lang="en-US" dirty="0"/>
              <a:t>capital 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Conditional probability is the probability of some event, given that some other event has happened. </a:t>
            </a:r>
          </a:p>
          <a:p>
            <a:r>
              <a:rPr lang="en-US" dirty="0"/>
              <a:t>We denote the conditional probability that y = y given x = x as P (y = y | x = x).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endParaRPr lang="en-US" dirty="0"/>
          </a:p>
          <a:p>
            <a:r>
              <a:rPr lang="en-US" dirty="0"/>
              <a:t>The conditional probability is only defined when P( x = x) &gt; 0.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4038600"/>
          <a:ext cx="358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419040" progId="Equation.3">
                  <p:embed/>
                </p:oleObj>
              </mc:Choice>
              <mc:Fallback>
                <p:oleObj name="Equation" r:id="rId2" imgW="2197080" imgH="419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3581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Chain rule or product rule of probability can be defined as</a:t>
            </a:r>
          </a:p>
          <a:p>
            <a:pPr>
              <a:buNone/>
            </a:pPr>
            <a:r>
              <a:rPr lang="pt-BR" dirty="0"/>
              <a:t>       P(x</a:t>
            </a:r>
            <a:r>
              <a:rPr lang="pt-BR" baseline="30000" dirty="0"/>
              <a:t>(1)</a:t>
            </a:r>
            <a:r>
              <a:rPr lang="pt-BR" dirty="0"/>
              <a:t>, . . . , x</a:t>
            </a:r>
            <a:r>
              <a:rPr lang="pt-BR" baseline="30000" dirty="0"/>
              <a:t>(n) </a:t>
            </a:r>
            <a:r>
              <a:rPr lang="pt-BR" dirty="0"/>
              <a:t>) = ( P </a:t>
            </a:r>
            <a:r>
              <a:rPr lang="pt-BR" baseline="30000" dirty="0"/>
              <a:t>x(1)</a:t>
            </a:r>
            <a:r>
              <a:rPr lang="pt-BR" dirty="0"/>
              <a:t>)Π</a:t>
            </a:r>
            <a:r>
              <a:rPr lang="pt-BR" baseline="30000" dirty="0"/>
              <a:t>n</a:t>
            </a:r>
            <a:r>
              <a:rPr lang="pt-BR" baseline="-25000" dirty="0"/>
              <a:t>i </a:t>
            </a:r>
            <a:r>
              <a:rPr lang="nn-NO" baseline="-25000" dirty="0"/>
              <a:t>=2</a:t>
            </a:r>
            <a:r>
              <a:rPr lang="nn-NO" dirty="0"/>
              <a:t>P(x</a:t>
            </a:r>
            <a:r>
              <a:rPr lang="nn-NO" baseline="30000" dirty="0"/>
              <a:t>(i)</a:t>
            </a:r>
            <a:r>
              <a:rPr lang="nn-NO" dirty="0"/>
              <a:t>  | x</a:t>
            </a:r>
            <a:r>
              <a:rPr lang="nn-NO" baseline="30000" dirty="0"/>
              <a:t>(1)</a:t>
            </a:r>
            <a:r>
              <a:rPr lang="nn-NO" dirty="0"/>
              <a:t>, . . . , x</a:t>
            </a:r>
            <a:r>
              <a:rPr lang="nn-NO" baseline="30000" dirty="0"/>
              <a:t>(i−1)</a:t>
            </a:r>
            <a:r>
              <a:rPr lang="nn-NO" dirty="0"/>
              <a:t>).</a:t>
            </a:r>
          </a:p>
          <a:p>
            <a:pPr algn="just"/>
            <a:r>
              <a:rPr lang="en-US" dirty="0"/>
              <a:t>Two random variables x and y are </a:t>
            </a:r>
            <a:r>
              <a:rPr lang="en-US" i="1" dirty="0"/>
              <a:t>independent if their probability distribution can </a:t>
            </a:r>
            <a:r>
              <a:rPr lang="en-US" dirty="0"/>
              <a:t>be expressed as a product of two factors, one involving only x and one involving only y.</a:t>
            </a:r>
          </a:p>
          <a:p>
            <a:pPr algn="just">
              <a:buNone/>
            </a:pPr>
            <a:r>
              <a:rPr lang="es-ES" dirty="0"/>
              <a:t>               ∀x ∈ x, y ∈ y, p(x = x, y = y) = p(x = x)p(y = y)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random variables x and y are </a:t>
            </a:r>
            <a:r>
              <a:rPr lang="en-US" i="1" dirty="0"/>
              <a:t>conditionally independent given a random </a:t>
            </a:r>
            <a:r>
              <a:rPr lang="en-US" dirty="0"/>
              <a:t>variable z if the conditional probability distribution over x and y factorizes in this way for every value of z.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   </a:t>
            </a:r>
            <a:r>
              <a:rPr lang="pl-PL" dirty="0"/>
              <a:t>∀</a:t>
            </a:r>
            <a:r>
              <a:rPr lang="pl-PL" i="1" dirty="0"/>
              <a:t>x</a:t>
            </a:r>
            <a:r>
              <a:rPr lang="pl-PL" dirty="0"/>
              <a:t> ∈ x, </a:t>
            </a:r>
            <a:r>
              <a:rPr lang="pl-PL" i="1" dirty="0"/>
              <a:t>y</a:t>
            </a:r>
            <a:r>
              <a:rPr lang="pl-PL" dirty="0"/>
              <a:t> ∈ y, </a:t>
            </a:r>
            <a:r>
              <a:rPr lang="pl-PL" i="1" dirty="0"/>
              <a:t>z</a:t>
            </a:r>
            <a:r>
              <a:rPr lang="pl-PL" dirty="0"/>
              <a:t> ∈ z, p(x = </a:t>
            </a:r>
            <a:r>
              <a:rPr lang="pl-PL" i="1" dirty="0"/>
              <a:t>x</a:t>
            </a:r>
            <a:r>
              <a:rPr lang="pl-PL" dirty="0"/>
              <a:t>, y = </a:t>
            </a:r>
            <a:r>
              <a:rPr lang="pl-PL" i="1" dirty="0"/>
              <a:t>y</a:t>
            </a:r>
            <a:r>
              <a:rPr lang="pl-PL" dirty="0"/>
              <a:t> | z = </a:t>
            </a:r>
            <a:r>
              <a:rPr lang="pl-PL" i="1" dirty="0"/>
              <a:t>z</a:t>
            </a:r>
            <a:r>
              <a:rPr lang="pl-PL" dirty="0"/>
              <a:t>) = p(x = </a:t>
            </a:r>
            <a:r>
              <a:rPr lang="pl-PL" i="1" dirty="0"/>
              <a:t>x</a:t>
            </a:r>
            <a:r>
              <a:rPr lang="pl-PL" dirty="0"/>
              <a:t> | z = </a:t>
            </a:r>
            <a:r>
              <a:rPr lang="pl-PL" i="1" dirty="0"/>
              <a:t>z</a:t>
            </a:r>
            <a:r>
              <a:rPr lang="pl-PL" dirty="0"/>
              <a:t>)p(y = </a:t>
            </a:r>
            <a:r>
              <a:rPr lang="pl-PL" i="1" dirty="0"/>
              <a:t>y</a:t>
            </a:r>
            <a:r>
              <a:rPr lang="pl-PL" dirty="0"/>
              <a:t> | z = </a:t>
            </a:r>
            <a:r>
              <a:rPr lang="pl-PL" i="1" dirty="0"/>
              <a:t>z</a:t>
            </a:r>
            <a:r>
              <a:rPr lang="pl-PL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Bernoulli distribution is a distribution over a single binary random variable </a:t>
            </a:r>
            <a:r>
              <a:rPr lang="el-GR" dirty="0"/>
              <a:t>φ</a:t>
            </a:r>
            <a:r>
              <a:rPr lang="pl-PL" dirty="0"/>
              <a:t> ∈</a:t>
            </a:r>
            <a:r>
              <a:rPr lang="en-US" dirty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0,1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pPr>
              <a:buNone/>
            </a:pPr>
            <a:r>
              <a:rPr lang="en-US" dirty="0"/>
              <a:t>                          P(x = 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l-GR" dirty="0"/>
              <a:t>φ</a:t>
            </a:r>
            <a:r>
              <a:rPr lang="en-US" i="1" baseline="30000" dirty="0"/>
              <a:t>x</a:t>
            </a:r>
            <a:r>
              <a:rPr lang="en-US" dirty="0"/>
              <a:t>(1 − </a:t>
            </a:r>
            <a:r>
              <a:rPr lang="el-GR" dirty="0"/>
              <a:t>φ)</a:t>
            </a:r>
            <a:r>
              <a:rPr lang="el-GR" baseline="30000" dirty="0"/>
              <a:t>1−</a:t>
            </a:r>
            <a:r>
              <a:rPr lang="en-US" i="1" baseline="30000" dirty="0"/>
              <a:t>x</a:t>
            </a:r>
          </a:p>
          <a:p>
            <a:pPr>
              <a:buNone/>
            </a:pPr>
            <a:r>
              <a:rPr lang="en-US" baseline="30000" dirty="0"/>
              <a:t>    </a:t>
            </a:r>
            <a:r>
              <a:rPr lang="en-US" dirty="0"/>
              <a:t>                              P(x=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0)=1-</a:t>
            </a:r>
            <a:r>
              <a:rPr lang="en-US" baseline="30000" dirty="0"/>
              <a:t> </a:t>
            </a:r>
            <a:r>
              <a:rPr lang="el-GR" dirty="0"/>
              <a:t>φ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P(x=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1)= </a:t>
            </a:r>
            <a:r>
              <a:rPr lang="el-GR" dirty="0"/>
              <a:t>φ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E(x)= </a:t>
            </a:r>
            <a:r>
              <a:rPr lang="el-GR" dirty="0"/>
              <a:t>φ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Var</a:t>
            </a:r>
            <a:r>
              <a:rPr lang="en-US" dirty="0"/>
              <a:t>(x)=</a:t>
            </a:r>
            <a:r>
              <a:rPr lang="el-GR" dirty="0"/>
              <a:t> φ</a:t>
            </a:r>
            <a:r>
              <a:rPr lang="en-US" dirty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-</a:t>
            </a:r>
            <a:r>
              <a:rPr lang="el-GR" dirty="0"/>
              <a:t> φ</a:t>
            </a:r>
            <a:r>
              <a:rPr lang="en-US" dirty="0"/>
              <a:t>)</a:t>
            </a:r>
          </a:p>
          <a:p>
            <a:pPr>
              <a:buNone/>
            </a:pPr>
            <a:endParaRPr lang="en-US" baseline="30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most commonly used distribution over real numbers is the </a:t>
            </a:r>
            <a:r>
              <a:rPr lang="en-US" i="1" dirty="0"/>
              <a:t>normal distribution, </a:t>
            </a:r>
            <a:r>
              <a:rPr lang="en-US" dirty="0"/>
              <a:t>also known as the </a:t>
            </a:r>
            <a:r>
              <a:rPr lang="en-US" i="1" dirty="0"/>
              <a:t>Gaussian distribution</a:t>
            </a:r>
          </a:p>
          <a:p>
            <a:pPr algn="just"/>
            <a:endParaRPr lang="en-US" i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two parameters μ ∈ R and σ ∈ (0, ∞) control the normal distribution.</a:t>
            </a:r>
          </a:p>
          <a:p>
            <a:pPr algn="just"/>
            <a:r>
              <a:rPr lang="en-US" dirty="0"/>
              <a:t>A normal distribution with μ=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and σ=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is called standard normal distribution.</a:t>
            </a:r>
            <a:r>
              <a:rPr lang="en-US" dirty="0"/>
              <a:t>   </a:t>
            </a:r>
          </a:p>
          <a:p>
            <a:pPr algn="just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953178"/>
              </p:ext>
            </p:extLst>
          </p:nvPr>
        </p:nvGraphicFramePr>
        <p:xfrm>
          <a:off x="3581400" y="2716693"/>
          <a:ext cx="487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444240" progId="Equation.3">
                  <p:embed/>
                </p:oleObj>
              </mc:Choice>
              <mc:Fallback>
                <p:oleObj name="Equation" r:id="rId2" imgW="2311200" imgH="444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16693"/>
                        <a:ext cx="487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Distribution</a:t>
            </a:r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4883" y="1935164"/>
            <a:ext cx="796223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Let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,…, E</a:t>
            </a:r>
            <a:r>
              <a:rPr lang="en-US" baseline="-25000" dirty="0"/>
              <a:t>n</a:t>
            </a:r>
            <a:r>
              <a:rPr lang="en-US" dirty="0"/>
              <a:t> be a set of events associated with a sample space S, where all the events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,…, E</a:t>
            </a:r>
            <a:r>
              <a:rPr lang="en-US" baseline="-25000" dirty="0"/>
              <a:t>n</a:t>
            </a:r>
            <a:r>
              <a:rPr lang="en-US" dirty="0"/>
              <a:t> have nonzero probability of occurrence and they form a partition of S. Let A be any event associated with S, then according to Bayes theorem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81400" y="4191000"/>
          <a:ext cx="502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622080" progId="Equation.3">
                  <p:embed/>
                </p:oleObj>
              </mc:Choice>
              <mc:Fallback>
                <p:oleObj name="Equation" r:id="rId2" imgW="1866600" imgH="6220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91000"/>
                        <a:ext cx="5029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entropy value gives us the amount of uncertainty present in an entire probability distribution. It can be computed using the following relations</a:t>
            </a:r>
          </a:p>
          <a:p>
            <a:pPr algn="just">
              <a:buNone/>
            </a:pPr>
            <a:r>
              <a:rPr lang="en-US" sz="2000" dirty="0"/>
              <a:t>                                             H(</a:t>
            </a:r>
            <a:r>
              <a:rPr lang="en-US" sz="2000" i="1" dirty="0"/>
              <a:t>x</a:t>
            </a:r>
            <a:r>
              <a:rPr lang="en-US" sz="2000" dirty="0"/>
              <a:t>)= -</a:t>
            </a:r>
            <a:r>
              <a:rPr lang="en-US" sz="2000" i="1" dirty="0"/>
              <a:t>E</a:t>
            </a:r>
            <a:r>
              <a:rPr lang="en-US" sz="2000" dirty="0"/>
              <a:t>[log(p(</a:t>
            </a:r>
            <a:r>
              <a:rPr lang="en-US" sz="2000" i="1" dirty="0"/>
              <a:t>x</a:t>
            </a:r>
            <a:r>
              <a:rPr lang="en-US" sz="2000" dirty="0"/>
              <a:t>)]</a:t>
            </a:r>
          </a:p>
          <a:p>
            <a:pPr algn="just">
              <a:buNone/>
            </a:pPr>
            <a:r>
              <a:rPr lang="en-US" sz="2000" dirty="0"/>
              <a:t>         where </a:t>
            </a:r>
            <a:r>
              <a:rPr lang="en-US" sz="2000" i="1" dirty="0"/>
              <a:t>E </a:t>
            </a:r>
            <a:r>
              <a:rPr lang="en-US" sz="2000" dirty="0"/>
              <a:t>represents expectation of a variable. </a:t>
            </a:r>
          </a:p>
          <a:p>
            <a:pPr algn="just"/>
            <a:r>
              <a:rPr lang="en-US" sz="2000" dirty="0"/>
              <a:t>If we have two separate probability distributions P </a:t>
            </a:r>
            <a:r>
              <a:rPr lang="en-US" sz="2000" i="1" dirty="0"/>
              <a:t>( x</a:t>
            </a:r>
            <a:r>
              <a:rPr lang="en-US" sz="2000" dirty="0"/>
              <a:t> ) and Q(</a:t>
            </a:r>
            <a:r>
              <a:rPr lang="en-US" sz="2000" i="1" dirty="0"/>
              <a:t>x</a:t>
            </a:r>
            <a:r>
              <a:rPr lang="en-US" sz="2000" dirty="0"/>
              <a:t>) over the same random variable </a:t>
            </a:r>
            <a:r>
              <a:rPr lang="en-US" sz="2000" i="1" dirty="0"/>
              <a:t>x</a:t>
            </a:r>
            <a:r>
              <a:rPr lang="en-US" sz="2000" dirty="0"/>
              <a:t> , we can measure how different these two distributions are using the </a:t>
            </a:r>
            <a:r>
              <a:rPr lang="en-US" sz="2000" i="1" dirty="0" err="1"/>
              <a:t>Kullback-Leibler</a:t>
            </a:r>
            <a:r>
              <a:rPr lang="en-US" sz="2000" i="1" dirty="0"/>
              <a:t> (KL) divergence</a:t>
            </a:r>
          </a:p>
          <a:p>
            <a:pPr algn="just"/>
            <a:endParaRPr lang="en-US" sz="2400" i="1" dirty="0"/>
          </a:p>
          <a:p>
            <a:pPr algn="just"/>
            <a:endParaRPr lang="en-US" i="1" dirty="0"/>
          </a:p>
          <a:p>
            <a:pPr algn="just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66963" y="5029200"/>
          <a:ext cx="73834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680" imgH="457200" progId="Equation.3">
                  <p:embed/>
                </p:oleObj>
              </mc:Choice>
              <mc:Fallback>
                <p:oleObj name="Equation" r:id="rId2" imgW="313668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029200"/>
                        <a:ext cx="73834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Structured probabilistic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Machine learning algorithms often involve probability distributions over a very large number of random variables. Using a single function to describe the entire joint probability distribution can be very inefficient (both computationally and statistically).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Instead of using a single function to represent a probability distribution, we can split a probability distribution into many factors that we multiply together.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suppose we have three random variables: a, b and c. suppose that a influences the value of b and b influences the value of c, but that a and c are independent given b. We can represent the probability distribution over all three variables as a product of probability distributions over two variables</a:t>
            </a:r>
          </a:p>
          <a:p>
            <a:pPr algn="just">
              <a:buNone/>
            </a:pPr>
            <a:r>
              <a:rPr lang="en-US" sz="2000" dirty="0"/>
              <a:t>                                  </a:t>
            </a:r>
            <a:r>
              <a:rPr lang="en-US" sz="2400" dirty="0"/>
              <a:t>p(a, b, c) = p(a)p(b | a)p(c | b)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000" dirty="0"/>
              <a:t>These factorizations can greatly reduce the number of parameters needed to describe the distribution</a:t>
            </a:r>
          </a:p>
          <a:p>
            <a:endParaRPr lang="en-US" sz="2000" dirty="0"/>
          </a:p>
          <a:p>
            <a:r>
              <a:rPr lang="en-US" sz="2000" dirty="0"/>
              <a:t>We can describe these kinds of factorizations using graphs</a:t>
            </a:r>
            <a:r>
              <a:rPr lang="en-US" dirty="0"/>
              <a:t>.</a:t>
            </a:r>
          </a:p>
          <a:p>
            <a:endParaRPr lang="en-US" dirty="0"/>
          </a:p>
          <a:p>
            <a:pPr algn="just"/>
            <a:r>
              <a:rPr lang="en-US" sz="2000" dirty="0"/>
              <a:t>When we represent the factorization of a probability distribution with a graph, we call it a </a:t>
            </a:r>
            <a:r>
              <a:rPr lang="en-US" sz="2000" i="1" dirty="0"/>
              <a:t>structured probabilistic model or graphical model.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There are two main kinds of structured probabilistic models: directed and undirected.</a:t>
            </a:r>
          </a:p>
          <a:p>
            <a:endParaRPr lang="en-US" sz="2000" dirty="0"/>
          </a:p>
          <a:p>
            <a:pPr algn="just"/>
            <a:r>
              <a:rPr lang="en-US" sz="2000" dirty="0"/>
              <a:t>Both kinds of graphical models use a graph G in which each node in the graph corresponds to a random variable, and an edge connecting two random variables means that the probability distribution is able to represent direct interactions between those two random variables.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 probability mass function on a random variable x, a function P must satisfy the following properties</a:t>
            </a:r>
          </a:p>
          <a:p>
            <a:pPr marL="914400">
              <a:buFont typeface="Wingdings" pitchFamily="2" charset="2"/>
              <a:buChar char="q"/>
            </a:pPr>
            <a:r>
              <a:rPr lang="en-US" dirty="0"/>
              <a:t> The domain of P must be the set of all possible states of x.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dirty="0"/>
              <a:t>∀x ∈ x,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≤ P(x) ≤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. An impossible event has probability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and no state can be less probable than that. Likewise, an event that is guaranteed to happen has probability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, and no state can have a greater chance of occurring.</a:t>
            </a:r>
          </a:p>
          <a:p>
            <a:pPr marL="914400"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905000"/>
            <a:ext cx="822959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algn="just">
              <a:buFont typeface="Wingdings" pitchFamily="2" charset="2"/>
              <a:buChar char="q"/>
            </a:pPr>
            <a:r>
              <a:rPr lang="en-US" dirty="0"/>
              <a:t>                     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refer to this property as being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normalized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91440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/>
              <a:t>Continuous random variables describes  probability distributions using a </a:t>
            </a:r>
            <a:r>
              <a:rPr lang="en-US" i="1" dirty="0"/>
              <a:t>probability density function (PDF).</a:t>
            </a:r>
          </a:p>
          <a:p>
            <a:pPr algn="just"/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To be a probability density function, a function p must satisfy the following properties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18223"/>
              </p:ext>
            </p:extLst>
          </p:nvPr>
        </p:nvGraphicFramePr>
        <p:xfrm>
          <a:off x="3124200" y="2574235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66400" progId="Equation.3">
                  <p:embed/>
                </p:oleObj>
              </mc:Choice>
              <mc:Fallback>
                <p:oleObj name="Equation" r:id="rId2" imgW="965160" imgH="266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74235"/>
                        <a:ext cx="160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>
              <a:buFont typeface="Wingdings" pitchFamily="2" charset="2"/>
              <a:buChar char="q"/>
            </a:pPr>
            <a:r>
              <a:rPr lang="en-US" dirty="0"/>
              <a:t>The domain of must be the set of p all possible states of x.</a:t>
            </a:r>
          </a:p>
          <a:p>
            <a:pPr marL="914400">
              <a:buFont typeface="Wingdings" pitchFamily="2" charset="2"/>
              <a:buChar char="q"/>
            </a:pPr>
            <a:r>
              <a:rPr lang="en-US" dirty="0"/>
              <a:t>∀</a:t>
            </a:r>
            <a:r>
              <a:rPr lang="en-US" i="1" dirty="0"/>
              <a:t>x</a:t>
            </a:r>
            <a:r>
              <a:rPr lang="en-US" dirty="0"/>
              <a:t> ∈ x, p(</a:t>
            </a:r>
            <a:r>
              <a:rPr lang="en-US" i="1" dirty="0"/>
              <a:t>x</a:t>
            </a:r>
            <a:r>
              <a:rPr lang="en-US" dirty="0"/>
              <a:t>) ≥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. Note that we do not require p(</a:t>
            </a:r>
            <a:r>
              <a:rPr lang="en-US" i="1" dirty="0"/>
              <a:t>x</a:t>
            </a:r>
            <a:r>
              <a:rPr lang="en-US" dirty="0"/>
              <a:t>) ≤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.</a:t>
            </a:r>
          </a:p>
          <a:p>
            <a:pPr marL="914400">
              <a:buFont typeface="Wingdings" pitchFamily="2" charset="2"/>
              <a:buChar char="q"/>
            </a:pPr>
            <a:r>
              <a:rPr lang="en-US" dirty="0"/>
              <a:t>                   . 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dirty="0"/>
              <a:t> A probability density function p(</a:t>
            </a:r>
            <a:r>
              <a:rPr lang="en-US" i="1" dirty="0"/>
              <a:t>x</a:t>
            </a:r>
            <a:r>
              <a:rPr lang="en-US" dirty="0"/>
              <a:t>) does not give the probability of a specific state directly, instead the probability of landing inside an infinitesimal region with volume </a:t>
            </a:r>
            <a:r>
              <a:rPr lang="en-US" dirty="0" err="1"/>
              <a:t>δ</a:t>
            </a:r>
            <a:r>
              <a:rPr lang="en-US" i="1" dirty="0" err="1"/>
              <a:t>x</a:t>
            </a:r>
            <a:r>
              <a:rPr lang="en-US" dirty="0"/>
              <a:t> is given by p(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 err="1"/>
              <a:t>δ</a:t>
            </a:r>
            <a:r>
              <a:rPr lang="en-US" i="1" dirty="0" err="1"/>
              <a:t>x</a:t>
            </a:r>
            <a:r>
              <a:rPr lang="en-US" dirty="0"/>
              <a:t>. </a:t>
            </a:r>
          </a:p>
          <a:p>
            <a:pPr marL="914400">
              <a:buFont typeface="Wingdings" pitchFamily="2" charset="2"/>
              <a:buChar char="q"/>
            </a:pPr>
            <a:endParaRPr lang="en-US" dirty="0"/>
          </a:p>
          <a:p>
            <a:pPr marL="914400">
              <a:buFont typeface="Wingdings" pitchFamily="2" charset="2"/>
              <a:buChar char="q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528624"/>
              </p:ext>
            </p:extLst>
          </p:nvPr>
        </p:nvGraphicFramePr>
        <p:xfrm>
          <a:off x="3200400" y="2918796"/>
          <a:ext cx="137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279360" progId="Equation.3">
                  <p:embed/>
                </p:oleObj>
              </mc:Choice>
              <mc:Fallback>
                <p:oleObj name="Equation" r:id="rId2" imgW="774360" imgH="2793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18796"/>
                        <a:ext cx="1371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B07A-711D-76CA-D863-B7603832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374" y="437322"/>
            <a:ext cx="5161722" cy="8959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Variable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BEC7A0-AD20-04C3-F70C-0C50C09FA2F0}"/>
                  </a:ext>
                </a:extLst>
              </p:cNvPr>
              <p:cNvSpPr txBox="1"/>
              <p:nvPr/>
            </p:nvSpPr>
            <p:spPr>
              <a:xfrm>
                <a:off x="733010" y="1341638"/>
                <a:ext cx="10508146" cy="508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variable is a variable that can take on different values randomly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variables may be discrete or continuous.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understand the concept of random variable take an example , 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In a Soccer game we may be interested in the number of goals, shots on goal, corners kicks, fouls etc. If we consider an entire soccer match as a random experiment, then each of there numerical results give some information about the outcome of the random experiment.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:  I toss a coin five times. This is a random experiment and the sample space an be written as,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{TTTTT,TTTTH………………, HHHHH}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here the sample 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32 element.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 this experiment, we are interested in the number of heads. We can define a random variable X whose value is the number of observed heads. The value of X will be one of 1,2,3,4 or 5 depending on the outcome of the random experiment.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BEC7A0-AD20-04C3-F70C-0C50C09F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0" y="1341638"/>
                <a:ext cx="10508146" cy="5081391"/>
              </a:xfrm>
              <a:prstGeom prst="rect">
                <a:avLst/>
              </a:prstGeom>
              <a:blipFill>
                <a:blip r:embed="rId2"/>
                <a:stretch>
                  <a:fillRect l="-464" t="-600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55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255D8-4C40-F287-EA8E-99E8C8035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5" t="16812" r="13098" b="44203"/>
          <a:stretch/>
        </p:blipFill>
        <p:spPr>
          <a:xfrm>
            <a:off x="99390" y="59635"/>
            <a:ext cx="11992172" cy="6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4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3F5EE-64C2-CFFC-AC0E-951578B92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5" t="24927" r="14483" b="13334"/>
          <a:stretch/>
        </p:blipFill>
        <p:spPr>
          <a:xfrm>
            <a:off x="526773" y="35972"/>
            <a:ext cx="11340549" cy="67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5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99C083-01B3-C904-0E0E-65F0AD359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7" t="22319" r="14565" b="20290"/>
          <a:stretch/>
        </p:blipFill>
        <p:spPr>
          <a:xfrm>
            <a:off x="1232452" y="2584172"/>
            <a:ext cx="9422296" cy="4273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41907-9AB1-6A49-DF86-1CAF3F169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8" t="47246" r="14565" b="25942"/>
          <a:stretch/>
        </p:blipFill>
        <p:spPr>
          <a:xfrm>
            <a:off x="1202635" y="715615"/>
            <a:ext cx="9422295" cy="1838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0C427-2C1C-60FF-01DD-A5B300EB6C09}"/>
              </a:ext>
            </a:extLst>
          </p:cNvPr>
          <p:cNvSpPr txBox="1"/>
          <p:nvPr/>
        </p:nvSpPr>
        <p:spPr>
          <a:xfrm>
            <a:off x="4688784" y="23277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Continuous Random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70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Marginal Probability and Conditional Probability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probability distribution over the subset is known as the </a:t>
            </a:r>
            <a:r>
              <a:rPr lang="en-US" i="1" dirty="0"/>
              <a:t>marginal probability distribution.</a:t>
            </a:r>
          </a:p>
          <a:p>
            <a:pPr algn="just"/>
            <a:r>
              <a:rPr lang="en-US" dirty="0"/>
              <a:t>suppose we have discrete random variables x and y, and we know P(x, y). We can find P(x) with the </a:t>
            </a:r>
            <a:r>
              <a:rPr lang="en-US" i="1" dirty="0"/>
              <a:t>sum rule</a:t>
            </a:r>
          </a:p>
          <a:p>
            <a:endParaRPr lang="en-US" i="1" dirty="0"/>
          </a:p>
          <a:p>
            <a:endParaRPr lang="en-US" i="1" dirty="0"/>
          </a:p>
          <a:p>
            <a:pPr algn="just"/>
            <a:r>
              <a:rPr lang="en-US" dirty="0"/>
              <a:t>For a continuous variable summation is replaced over integration</a:t>
            </a:r>
          </a:p>
          <a:p>
            <a:pPr>
              <a:buNone/>
            </a:pPr>
            <a:r>
              <a:rPr lang="en-US" i="1" dirty="0"/>
              <a:t>        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38100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355320" progId="Equation.3">
                  <p:embed/>
                </p:oleObj>
              </mc:Choice>
              <mc:Fallback>
                <p:oleObj name="Equation" r:id="rId2" imgW="2425680" imgH="35532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91000" y="54864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79360" progId="Equation.3">
                  <p:embed/>
                </p:oleObj>
              </mc:Choice>
              <mc:Fallback>
                <p:oleObj name="Equation" r:id="rId4" imgW="1155600" imgH="2793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486400"/>
                        <a:ext cx="3048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79C50C2E4854291B7A94C30DEF7BF" ma:contentTypeVersion="4" ma:contentTypeDescription="Create a new document." ma:contentTypeScope="" ma:versionID="40507de9166174e77271528d11691504">
  <xsd:schema xmlns:xsd="http://www.w3.org/2001/XMLSchema" xmlns:xs="http://www.w3.org/2001/XMLSchema" xmlns:p="http://schemas.microsoft.com/office/2006/metadata/properties" xmlns:ns2="7a86da0c-1911-4a0f-af60-b8ba93fb4900" targetNamespace="http://schemas.microsoft.com/office/2006/metadata/properties" ma:root="true" ma:fieldsID="30c9105f0fe14ea741b6eabf5a39a9b8" ns2:_="">
    <xsd:import namespace="7a86da0c-1911-4a0f-af60-b8ba93fb4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da0c-1911-4a0f-af60-b8ba93fb4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CD741C-C293-4F20-BC7F-79A5BFCADFC4}"/>
</file>

<file path=customXml/itemProps2.xml><?xml version="1.0" encoding="utf-8"?>
<ds:datastoreItem xmlns:ds="http://schemas.openxmlformats.org/officeDocument/2006/customXml" ds:itemID="{C547BA98-8F5C-492F-BBB4-04957060EC6E}"/>
</file>

<file path=customXml/itemProps3.xml><?xml version="1.0" encoding="utf-8"?>
<ds:datastoreItem xmlns:ds="http://schemas.openxmlformats.org/officeDocument/2006/customXml" ds:itemID="{64806449-23B2-48C9-A26F-ECF7976722F2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1327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Equation</vt:lpstr>
      <vt:lpstr>Probability Distribution</vt:lpstr>
      <vt:lpstr>Contd.</vt:lpstr>
      <vt:lpstr>Contd.</vt:lpstr>
      <vt:lpstr>Contd.</vt:lpstr>
      <vt:lpstr>Random Variable</vt:lpstr>
      <vt:lpstr>PowerPoint Presentation</vt:lpstr>
      <vt:lpstr>PowerPoint Presentation</vt:lpstr>
      <vt:lpstr>PowerPoint Presentation</vt:lpstr>
      <vt:lpstr>Marginal Probability and Conditional Probability</vt:lpstr>
      <vt:lpstr>Contd.</vt:lpstr>
      <vt:lpstr>Contd.</vt:lpstr>
      <vt:lpstr>Contd.</vt:lpstr>
      <vt:lpstr>Probability Distribution</vt:lpstr>
      <vt:lpstr>Contd.</vt:lpstr>
      <vt:lpstr>Normal Distribution</vt:lpstr>
      <vt:lpstr>Bayes Theorem</vt:lpstr>
      <vt:lpstr>Entropy </vt:lpstr>
      <vt:lpstr>Structured probabilistic models </vt:lpstr>
      <vt:lpstr>Contd.</vt:lpstr>
      <vt:lpstr>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</dc:title>
  <dc:creator>Ajay Sharma</dc:creator>
  <cp:lastModifiedBy>Ajay Sharma</cp:lastModifiedBy>
  <cp:revision>4</cp:revision>
  <dcterms:created xsi:type="dcterms:W3CDTF">2023-03-30T16:46:32Z</dcterms:created>
  <dcterms:modified xsi:type="dcterms:W3CDTF">2023-04-03T03:17:59Z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0x01010062779C50C2E4854291B7A94C30DEF7BF</vt:lpwstr>
  </property>
</Properties>
</file>