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66" r:id="rId5"/>
    <p:sldId id="267" r:id="rId6"/>
    <p:sldId id="270" r:id="rId7"/>
    <p:sldId id="271" r:id="rId8"/>
    <p:sldId id="272" r:id="rId9"/>
    <p:sldId id="273" r:id="rId10"/>
    <p:sldId id="274" r:id="rId11"/>
    <p:sldId id="276"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6874-4B03-4D35-C260-4468EA3FE5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165D74-7713-90E5-8BED-758E13DF4B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08BD61-CDA5-0344-0806-EB928C6F87AD}"/>
              </a:ext>
            </a:extLst>
          </p:cNvPr>
          <p:cNvSpPr>
            <a:spLocks noGrp="1"/>
          </p:cNvSpPr>
          <p:nvPr>
            <p:ph type="dt" sz="half" idx="10"/>
          </p:nvPr>
        </p:nvSpPr>
        <p:spPr/>
        <p:txBody>
          <a:bodyPr/>
          <a:lstStyle/>
          <a:p>
            <a:fld id="{A58A5CCE-8EB4-487F-B419-58FB60356F68}" type="datetimeFigureOut">
              <a:rPr lang="en-IN" smtClean="0"/>
              <a:t>06-04-2023</a:t>
            </a:fld>
            <a:endParaRPr lang="en-IN"/>
          </a:p>
        </p:txBody>
      </p:sp>
      <p:sp>
        <p:nvSpPr>
          <p:cNvPr id="5" name="Footer Placeholder 4">
            <a:extLst>
              <a:ext uri="{FF2B5EF4-FFF2-40B4-BE49-F238E27FC236}">
                <a16:creationId xmlns:a16="http://schemas.microsoft.com/office/drawing/2014/main" id="{C6436B9C-6372-3239-B96B-0A82C57C8F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FF02E-B215-1D2D-2390-4789577EA51C}"/>
              </a:ext>
            </a:extLst>
          </p:cNvPr>
          <p:cNvSpPr>
            <a:spLocks noGrp="1"/>
          </p:cNvSpPr>
          <p:nvPr>
            <p:ph type="sldNum" sz="quarter" idx="12"/>
          </p:nvPr>
        </p:nvSpPr>
        <p:spPr/>
        <p:txBody>
          <a:bodyPr/>
          <a:lstStyle/>
          <a:p>
            <a:fld id="{7D835DC4-0FDA-4156-B55C-A71F0F602879}" type="slidenum">
              <a:rPr lang="en-IN" smtClean="0"/>
              <a:t>‹#›</a:t>
            </a:fld>
            <a:endParaRPr lang="en-IN"/>
          </a:p>
        </p:txBody>
      </p:sp>
    </p:spTree>
    <p:extLst>
      <p:ext uri="{BB962C8B-B14F-4D97-AF65-F5344CB8AC3E}">
        <p14:creationId xmlns:p14="http://schemas.microsoft.com/office/powerpoint/2010/main" val="2651253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B49D-96A3-E6D5-5105-2EFCF0285D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225768-5785-22E3-16A3-B8DA31112F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B92233-44AE-31CF-9E10-C6F5709880AB}"/>
              </a:ext>
            </a:extLst>
          </p:cNvPr>
          <p:cNvSpPr>
            <a:spLocks noGrp="1"/>
          </p:cNvSpPr>
          <p:nvPr>
            <p:ph type="dt" sz="half" idx="10"/>
          </p:nvPr>
        </p:nvSpPr>
        <p:spPr/>
        <p:txBody>
          <a:bodyPr/>
          <a:lstStyle/>
          <a:p>
            <a:fld id="{A58A5CCE-8EB4-487F-B419-58FB60356F68}" type="datetimeFigureOut">
              <a:rPr lang="en-IN" smtClean="0"/>
              <a:t>06-04-2023</a:t>
            </a:fld>
            <a:endParaRPr lang="en-IN"/>
          </a:p>
        </p:txBody>
      </p:sp>
      <p:sp>
        <p:nvSpPr>
          <p:cNvPr id="5" name="Footer Placeholder 4">
            <a:extLst>
              <a:ext uri="{FF2B5EF4-FFF2-40B4-BE49-F238E27FC236}">
                <a16:creationId xmlns:a16="http://schemas.microsoft.com/office/drawing/2014/main" id="{A1250D47-EDE3-057E-0642-8FDBB2B755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71BE9-25DC-4879-86C8-2BD6121B6B26}"/>
              </a:ext>
            </a:extLst>
          </p:cNvPr>
          <p:cNvSpPr>
            <a:spLocks noGrp="1"/>
          </p:cNvSpPr>
          <p:nvPr>
            <p:ph type="sldNum" sz="quarter" idx="12"/>
          </p:nvPr>
        </p:nvSpPr>
        <p:spPr/>
        <p:txBody>
          <a:bodyPr/>
          <a:lstStyle/>
          <a:p>
            <a:fld id="{7D835DC4-0FDA-4156-B55C-A71F0F602879}" type="slidenum">
              <a:rPr lang="en-IN" smtClean="0"/>
              <a:t>‹#›</a:t>
            </a:fld>
            <a:endParaRPr lang="en-IN"/>
          </a:p>
        </p:txBody>
      </p:sp>
    </p:spTree>
    <p:extLst>
      <p:ext uri="{BB962C8B-B14F-4D97-AF65-F5344CB8AC3E}">
        <p14:creationId xmlns:p14="http://schemas.microsoft.com/office/powerpoint/2010/main" val="233824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6CC4C-699E-8405-BAF2-DC3BA7D66B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69C002-1781-9836-156E-6CAD75607D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D15CE-D0F1-A82A-3633-F413BD4CF30B}"/>
              </a:ext>
            </a:extLst>
          </p:cNvPr>
          <p:cNvSpPr>
            <a:spLocks noGrp="1"/>
          </p:cNvSpPr>
          <p:nvPr>
            <p:ph type="dt" sz="half" idx="10"/>
          </p:nvPr>
        </p:nvSpPr>
        <p:spPr/>
        <p:txBody>
          <a:bodyPr/>
          <a:lstStyle/>
          <a:p>
            <a:fld id="{A58A5CCE-8EB4-487F-B419-58FB60356F68}" type="datetimeFigureOut">
              <a:rPr lang="en-IN" smtClean="0"/>
              <a:t>06-04-2023</a:t>
            </a:fld>
            <a:endParaRPr lang="en-IN"/>
          </a:p>
        </p:txBody>
      </p:sp>
      <p:sp>
        <p:nvSpPr>
          <p:cNvPr id="5" name="Footer Placeholder 4">
            <a:extLst>
              <a:ext uri="{FF2B5EF4-FFF2-40B4-BE49-F238E27FC236}">
                <a16:creationId xmlns:a16="http://schemas.microsoft.com/office/drawing/2014/main" id="{CC5FBA30-228A-DE11-6973-02D82E2A5D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EB3DAA-D876-A40A-9657-AECE4EF7C606}"/>
              </a:ext>
            </a:extLst>
          </p:cNvPr>
          <p:cNvSpPr>
            <a:spLocks noGrp="1"/>
          </p:cNvSpPr>
          <p:nvPr>
            <p:ph type="sldNum" sz="quarter" idx="12"/>
          </p:nvPr>
        </p:nvSpPr>
        <p:spPr/>
        <p:txBody>
          <a:bodyPr/>
          <a:lstStyle/>
          <a:p>
            <a:fld id="{7D835DC4-0FDA-4156-B55C-A71F0F602879}" type="slidenum">
              <a:rPr lang="en-IN" smtClean="0"/>
              <a:t>‹#›</a:t>
            </a:fld>
            <a:endParaRPr lang="en-IN"/>
          </a:p>
        </p:txBody>
      </p:sp>
    </p:spTree>
    <p:extLst>
      <p:ext uri="{BB962C8B-B14F-4D97-AF65-F5344CB8AC3E}">
        <p14:creationId xmlns:p14="http://schemas.microsoft.com/office/powerpoint/2010/main" val="38532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18BC-50FF-B20B-F42D-3CE822E4EA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A04C71-743B-03DF-92AF-804340C3B6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2698C9-BB70-46E0-91A5-D3049EDAC693}"/>
              </a:ext>
            </a:extLst>
          </p:cNvPr>
          <p:cNvSpPr>
            <a:spLocks noGrp="1"/>
          </p:cNvSpPr>
          <p:nvPr>
            <p:ph type="dt" sz="half" idx="10"/>
          </p:nvPr>
        </p:nvSpPr>
        <p:spPr/>
        <p:txBody>
          <a:bodyPr/>
          <a:lstStyle/>
          <a:p>
            <a:fld id="{A58A5CCE-8EB4-487F-B419-58FB60356F68}" type="datetimeFigureOut">
              <a:rPr lang="en-IN" smtClean="0"/>
              <a:t>06-04-2023</a:t>
            </a:fld>
            <a:endParaRPr lang="en-IN"/>
          </a:p>
        </p:txBody>
      </p:sp>
      <p:sp>
        <p:nvSpPr>
          <p:cNvPr id="5" name="Footer Placeholder 4">
            <a:extLst>
              <a:ext uri="{FF2B5EF4-FFF2-40B4-BE49-F238E27FC236}">
                <a16:creationId xmlns:a16="http://schemas.microsoft.com/office/drawing/2014/main" id="{3F298C77-631E-47DC-9B11-2B96914BC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AF10A8-C3A1-81CB-DAEF-DA44A1030A0D}"/>
              </a:ext>
            </a:extLst>
          </p:cNvPr>
          <p:cNvSpPr>
            <a:spLocks noGrp="1"/>
          </p:cNvSpPr>
          <p:nvPr>
            <p:ph type="sldNum" sz="quarter" idx="12"/>
          </p:nvPr>
        </p:nvSpPr>
        <p:spPr/>
        <p:txBody>
          <a:bodyPr/>
          <a:lstStyle/>
          <a:p>
            <a:fld id="{7D835DC4-0FDA-4156-B55C-A71F0F602879}" type="slidenum">
              <a:rPr lang="en-IN" smtClean="0"/>
              <a:t>‹#›</a:t>
            </a:fld>
            <a:endParaRPr lang="en-IN"/>
          </a:p>
        </p:txBody>
      </p:sp>
    </p:spTree>
    <p:extLst>
      <p:ext uri="{BB962C8B-B14F-4D97-AF65-F5344CB8AC3E}">
        <p14:creationId xmlns:p14="http://schemas.microsoft.com/office/powerpoint/2010/main" val="378232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3341-3983-B739-7601-A64CA0232E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79C66D-D0E6-802C-E919-C563AA2D3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ACE83F-7E2D-8DCC-4CF3-66E87C0F0893}"/>
              </a:ext>
            </a:extLst>
          </p:cNvPr>
          <p:cNvSpPr>
            <a:spLocks noGrp="1"/>
          </p:cNvSpPr>
          <p:nvPr>
            <p:ph type="dt" sz="half" idx="10"/>
          </p:nvPr>
        </p:nvSpPr>
        <p:spPr/>
        <p:txBody>
          <a:bodyPr/>
          <a:lstStyle/>
          <a:p>
            <a:fld id="{A58A5CCE-8EB4-487F-B419-58FB60356F68}" type="datetimeFigureOut">
              <a:rPr lang="en-IN" smtClean="0"/>
              <a:t>06-04-2023</a:t>
            </a:fld>
            <a:endParaRPr lang="en-IN"/>
          </a:p>
        </p:txBody>
      </p:sp>
      <p:sp>
        <p:nvSpPr>
          <p:cNvPr id="5" name="Footer Placeholder 4">
            <a:extLst>
              <a:ext uri="{FF2B5EF4-FFF2-40B4-BE49-F238E27FC236}">
                <a16:creationId xmlns:a16="http://schemas.microsoft.com/office/drawing/2014/main" id="{C71DA064-4622-31B6-548B-EA06FEDFF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58C732-73E0-E01C-6C84-A9D038A05B0D}"/>
              </a:ext>
            </a:extLst>
          </p:cNvPr>
          <p:cNvSpPr>
            <a:spLocks noGrp="1"/>
          </p:cNvSpPr>
          <p:nvPr>
            <p:ph type="sldNum" sz="quarter" idx="12"/>
          </p:nvPr>
        </p:nvSpPr>
        <p:spPr/>
        <p:txBody>
          <a:bodyPr/>
          <a:lstStyle/>
          <a:p>
            <a:fld id="{7D835DC4-0FDA-4156-B55C-A71F0F602879}" type="slidenum">
              <a:rPr lang="en-IN" smtClean="0"/>
              <a:t>‹#›</a:t>
            </a:fld>
            <a:endParaRPr lang="en-IN"/>
          </a:p>
        </p:txBody>
      </p:sp>
    </p:spTree>
    <p:extLst>
      <p:ext uri="{BB962C8B-B14F-4D97-AF65-F5344CB8AC3E}">
        <p14:creationId xmlns:p14="http://schemas.microsoft.com/office/powerpoint/2010/main" val="366891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3CD5-8BE6-4BD7-8C1F-CF48AE5053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8ED176-78B0-CAEE-077B-808FAB65CE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9F540B-CCF3-B0B9-A91D-733595DB3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2A4151-ACAC-B13D-EA2F-87DACA32A8A7}"/>
              </a:ext>
            </a:extLst>
          </p:cNvPr>
          <p:cNvSpPr>
            <a:spLocks noGrp="1"/>
          </p:cNvSpPr>
          <p:nvPr>
            <p:ph type="dt" sz="half" idx="10"/>
          </p:nvPr>
        </p:nvSpPr>
        <p:spPr/>
        <p:txBody>
          <a:bodyPr/>
          <a:lstStyle/>
          <a:p>
            <a:fld id="{A58A5CCE-8EB4-487F-B419-58FB60356F68}" type="datetimeFigureOut">
              <a:rPr lang="en-IN" smtClean="0"/>
              <a:t>06-04-2023</a:t>
            </a:fld>
            <a:endParaRPr lang="en-IN"/>
          </a:p>
        </p:txBody>
      </p:sp>
      <p:sp>
        <p:nvSpPr>
          <p:cNvPr id="6" name="Footer Placeholder 5">
            <a:extLst>
              <a:ext uri="{FF2B5EF4-FFF2-40B4-BE49-F238E27FC236}">
                <a16:creationId xmlns:a16="http://schemas.microsoft.com/office/drawing/2014/main" id="{DFCA8BC1-1E9E-EE4F-F11E-CA80DBED06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15AF80-C8F3-51E8-1891-C43921BDE4D4}"/>
              </a:ext>
            </a:extLst>
          </p:cNvPr>
          <p:cNvSpPr>
            <a:spLocks noGrp="1"/>
          </p:cNvSpPr>
          <p:nvPr>
            <p:ph type="sldNum" sz="quarter" idx="12"/>
          </p:nvPr>
        </p:nvSpPr>
        <p:spPr/>
        <p:txBody>
          <a:bodyPr/>
          <a:lstStyle/>
          <a:p>
            <a:fld id="{7D835DC4-0FDA-4156-B55C-A71F0F602879}" type="slidenum">
              <a:rPr lang="en-IN" smtClean="0"/>
              <a:t>‹#›</a:t>
            </a:fld>
            <a:endParaRPr lang="en-IN"/>
          </a:p>
        </p:txBody>
      </p:sp>
    </p:spTree>
    <p:extLst>
      <p:ext uri="{BB962C8B-B14F-4D97-AF65-F5344CB8AC3E}">
        <p14:creationId xmlns:p14="http://schemas.microsoft.com/office/powerpoint/2010/main" val="98766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D4E1-6DFB-3714-2CA1-AE194336CF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C350A6-D9A8-F39E-90FF-33BC8647B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CE6DA-0953-19DA-7B54-79273A1231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C890C6-0C46-7F36-38D2-9059300A4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19C78F-7F93-35F8-2C7D-4DD54AE16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F2CBA0-AC3A-E62D-9576-EAE76621F80B}"/>
              </a:ext>
            </a:extLst>
          </p:cNvPr>
          <p:cNvSpPr>
            <a:spLocks noGrp="1"/>
          </p:cNvSpPr>
          <p:nvPr>
            <p:ph type="dt" sz="half" idx="10"/>
          </p:nvPr>
        </p:nvSpPr>
        <p:spPr/>
        <p:txBody>
          <a:bodyPr/>
          <a:lstStyle/>
          <a:p>
            <a:fld id="{A58A5CCE-8EB4-487F-B419-58FB60356F68}" type="datetimeFigureOut">
              <a:rPr lang="en-IN" smtClean="0"/>
              <a:t>06-04-2023</a:t>
            </a:fld>
            <a:endParaRPr lang="en-IN"/>
          </a:p>
        </p:txBody>
      </p:sp>
      <p:sp>
        <p:nvSpPr>
          <p:cNvPr id="8" name="Footer Placeholder 7">
            <a:extLst>
              <a:ext uri="{FF2B5EF4-FFF2-40B4-BE49-F238E27FC236}">
                <a16:creationId xmlns:a16="http://schemas.microsoft.com/office/drawing/2014/main" id="{642F5411-EF8A-AB37-50F0-0F599AB79E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CCD346-0FB2-7CFE-9BA5-1A1881D35647}"/>
              </a:ext>
            </a:extLst>
          </p:cNvPr>
          <p:cNvSpPr>
            <a:spLocks noGrp="1"/>
          </p:cNvSpPr>
          <p:nvPr>
            <p:ph type="sldNum" sz="quarter" idx="12"/>
          </p:nvPr>
        </p:nvSpPr>
        <p:spPr/>
        <p:txBody>
          <a:bodyPr/>
          <a:lstStyle/>
          <a:p>
            <a:fld id="{7D835DC4-0FDA-4156-B55C-A71F0F602879}" type="slidenum">
              <a:rPr lang="en-IN" smtClean="0"/>
              <a:t>‹#›</a:t>
            </a:fld>
            <a:endParaRPr lang="en-IN"/>
          </a:p>
        </p:txBody>
      </p:sp>
    </p:spTree>
    <p:extLst>
      <p:ext uri="{BB962C8B-B14F-4D97-AF65-F5344CB8AC3E}">
        <p14:creationId xmlns:p14="http://schemas.microsoft.com/office/powerpoint/2010/main" val="110443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30FB-69A9-4681-F153-09735F02D9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778DF9-4ACA-B133-A2F7-F35597777AB3}"/>
              </a:ext>
            </a:extLst>
          </p:cNvPr>
          <p:cNvSpPr>
            <a:spLocks noGrp="1"/>
          </p:cNvSpPr>
          <p:nvPr>
            <p:ph type="dt" sz="half" idx="10"/>
          </p:nvPr>
        </p:nvSpPr>
        <p:spPr/>
        <p:txBody>
          <a:bodyPr/>
          <a:lstStyle/>
          <a:p>
            <a:fld id="{A58A5CCE-8EB4-487F-B419-58FB60356F68}" type="datetimeFigureOut">
              <a:rPr lang="en-IN" smtClean="0"/>
              <a:t>06-04-2023</a:t>
            </a:fld>
            <a:endParaRPr lang="en-IN"/>
          </a:p>
        </p:txBody>
      </p:sp>
      <p:sp>
        <p:nvSpPr>
          <p:cNvPr id="4" name="Footer Placeholder 3">
            <a:extLst>
              <a:ext uri="{FF2B5EF4-FFF2-40B4-BE49-F238E27FC236}">
                <a16:creationId xmlns:a16="http://schemas.microsoft.com/office/drawing/2014/main" id="{984BCEEB-F49C-1E62-9D80-06FF21088B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F96BB6-39BF-52B1-4B0E-506A9CD09BB3}"/>
              </a:ext>
            </a:extLst>
          </p:cNvPr>
          <p:cNvSpPr>
            <a:spLocks noGrp="1"/>
          </p:cNvSpPr>
          <p:nvPr>
            <p:ph type="sldNum" sz="quarter" idx="12"/>
          </p:nvPr>
        </p:nvSpPr>
        <p:spPr/>
        <p:txBody>
          <a:bodyPr/>
          <a:lstStyle/>
          <a:p>
            <a:fld id="{7D835DC4-0FDA-4156-B55C-A71F0F602879}" type="slidenum">
              <a:rPr lang="en-IN" smtClean="0"/>
              <a:t>‹#›</a:t>
            </a:fld>
            <a:endParaRPr lang="en-IN"/>
          </a:p>
        </p:txBody>
      </p:sp>
    </p:spTree>
    <p:extLst>
      <p:ext uri="{BB962C8B-B14F-4D97-AF65-F5344CB8AC3E}">
        <p14:creationId xmlns:p14="http://schemas.microsoft.com/office/powerpoint/2010/main" val="217804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D4940-3E1E-6A59-37FE-B98F15E40E7F}"/>
              </a:ext>
            </a:extLst>
          </p:cNvPr>
          <p:cNvSpPr>
            <a:spLocks noGrp="1"/>
          </p:cNvSpPr>
          <p:nvPr>
            <p:ph type="dt" sz="half" idx="10"/>
          </p:nvPr>
        </p:nvSpPr>
        <p:spPr/>
        <p:txBody>
          <a:bodyPr/>
          <a:lstStyle/>
          <a:p>
            <a:fld id="{A58A5CCE-8EB4-487F-B419-58FB60356F68}" type="datetimeFigureOut">
              <a:rPr lang="en-IN" smtClean="0"/>
              <a:t>06-04-2023</a:t>
            </a:fld>
            <a:endParaRPr lang="en-IN"/>
          </a:p>
        </p:txBody>
      </p:sp>
      <p:sp>
        <p:nvSpPr>
          <p:cNvPr id="3" name="Footer Placeholder 2">
            <a:extLst>
              <a:ext uri="{FF2B5EF4-FFF2-40B4-BE49-F238E27FC236}">
                <a16:creationId xmlns:a16="http://schemas.microsoft.com/office/drawing/2014/main" id="{2A188E29-573E-64D6-A5C2-0452AE04AF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CCDBA0-7C46-0994-BAFE-F4586DF7232C}"/>
              </a:ext>
            </a:extLst>
          </p:cNvPr>
          <p:cNvSpPr>
            <a:spLocks noGrp="1"/>
          </p:cNvSpPr>
          <p:nvPr>
            <p:ph type="sldNum" sz="quarter" idx="12"/>
          </p:nvPr>
        </p:nvSpPr>
        <p:spPr/>
        <p:txBody>
          <a:bodyPr/>
          <a:lstStyle/>
          <a:p>
            <a:fld id="{7D835DC4-0FDA-4156-B55C-A71F0F602879}" type="slidenum">
              <a:rPr lang="en-IN" smtClean="0"/>
              <a:t>‹#›</a:t>
            </a:fld>
            <a:endParaRPr lang="en-IN"/>
          </a:p>
        </p:txBody>
      </p:sp>
    </p:spTree>
    <p:extLst>
      <p:ext uri="{BB962C8B-B14F-4D97-AF65-F5344CB8AC3E}">
        <p14:creationId xmlns:p14="http://schemas.microsoft.com/office/powerpoint/2010/main" val="195377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A065-EFAA-8AE0-9A90-098BBE248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D4E469-BE1A-0A94-6260-BEB009972A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9F03C2-E774-8505-9DB5-E5F37F252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52580-BA11-D75F-DCB9-C144F4139FEF}"/>
              </a:ext>
            </a:extLst>
          </p:cNvPr>
          <p:cNvSpPr>
            <a:spLocks noGrp="1"/>
          </p:cNvSpPr>
          <p:nvPr>
            <p:ph type="dt" sz="half" idx="10"/>
          </p:nvPr>
        </p:nvSpPr>
        <p:spPr/>
        <p:txBody>
          <a:bodyPr/>
          <a:lstStyle/>
          <a:p>
            <a:fld id="{A58A5CCE-8EB4-487F-B419-58FB60356F68}" type="datetimeFigureOut">
              <a:rPr lang="en-IN" smtClean="0"/>
              <a:t>06-04-2023</a:t>
            </a:fld>
            <a:endParaRPr lang="en-IN"/>
          </a:p>
        </p:txBody>
      </p:sp>
      <p:sp>
        <p:nvSpPr>
          <p:cNvPr id="6" name="Footer Placeholder 5">
            <a:extLst>
              <a:ext uri="{FF2B5EF4-FFF2-40B4-BE49-F238E27FC236}">
                <a16:creationId xmlns:a16="http://schemas.microsoft.com/office/drawing/2014/main" id="{9EA073DE-0F9A-DB5D-D5BF-25BA2AB34A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283CED-5D89-4339-5937-3EF9EA01FCBE}"/>
              </a:ext>
            </a:extLst>
          </p:cNvPr>
          <p:cNvSpPr>
            <a:spLocks noGrp="1"/>
          </p:cNvSpPr>
          <p:nvPr>
            <p:ph type="sldNum" sz="quarter" idx="12"/>
          </p:nvPr>
        </p:nvSpPr>
        <p:spPr/>
        <p:txBody>
          <a:bodyPr/>
          <a:lstStyle/>
          <a:p>
            <a:fld id="{7D835DC4-0FDA-4156-B55C-A71F0F602879}" type="slidenum">
              <a:rPr lang="en-IN" smtClean="0"/>
              <a:t>‹#›</a:t>
            </a:fld>
            <a:endParaRPr lang="en-IN"/>
          </a:p>
        </p:txBody>
      </p:sp>
    </p:spTree>
    <p:extLst>
      <p:ext uri="{BB962C8B-B14F-4D97-AF65-F5344CB8AC3E}">
        <p14:creationId xmlns:p14="http://schemas.microsoft.com/office/powerpoint/2010/main" val="107938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BF48-B1DA-710E-E96F-90F2909B9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812A36-F678-BFC1-F6B4-90AE0325C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596B5E-740D-23B3-1012-4B74A0730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5B3231-4179-0CB7-2545-BE8535E2E9A6}"/>
              </a:ext>
            </a:extLst>
          </p:cNvPr>
          <p:cNvSpPr>
            <a:spLocks noGrp="1"/>
          </p:cNvSpPr>
          <p:nvPr>
            <p:ph type="dt" sz="half" idx="10"/>
          </p:nvPr>
        </p:nvSpPr>
        <p:spPr/>
        <p:txBody>
          <a:bodyPr/>
          <a:lstStyle/>
          <a:p>
            <a:fld id="{A58A5CCE-8EB4-487F-B419-58FB60356F68}" type="datetimeFigureOut">
              <a:rPr lang="en-IN" smtClean="0"/>
              <a:t>06-04-2023</a:t>
            </a:fld>
            <a:endParaRPr lang="en-IN"/>
          </a:p>
        </p:txBody>
      </p:sp>
      <p:sp>
        <p:nvSpPr>
          <p:cNvPr id="6" name="Footer Placeholder 5">
            <a:extLst>
              <a:ext uri="{FF2B5EF4-FFF2-40B4-BE49-F238E27FC236}">
                <a16:creationId xmlns:a16="http://schemas.microsoft.com/office/drawing/2014/main" id="{E7D33BEE-1F25-4535-3E53-E7C83D46A8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C19C6F-6504-E6B9-75EB-ED41F70ACD8D}"/>
              </a:ext>
            </a:extLst>
          </p:cNvPr>
          <p:cNvSpPr>
            <a:spLocks noGrp="1"/>
          </p:cNvSpPr>
          <p:nvPr>
            <p:ph type="sldNum" sz="quarter" idx="12"/>
          </p:nvPr>
        </p:nvSpPr>
        <p:spPr/>
        <p:txBody>
          <a:bodyPr/>
          <a:lstStyle/>
          <a:p>
            <a:fld id="{7D835DC4-0FDA-4156-B55C-A71F0F602879}" type="slidenum">
              <a:rPr lang="en-IN" smtClean="0"/>
              <a:t>‹#›</a:t>
            </a:fld>
            <a:endParaRPr lang="en-IN"/>
          </a:p>
        </p:txBody>
      </p:sp>
    </p:spTree>
    <p:extLst>
      <p:ext uri="{BB962C8B-B14F-4D97-AF65-F5344CB8AC3E}">
        <p14:creationId xmlns:p14="http://schemas.microsoft.com/office/powerpoint/2010/main" val="263999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D4AF90-B90F-46D5-7088-A40B6C8E4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D5F2F-FDC7-172E-FA38-71B688EB7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FE32E6-6670-32B2-E2A8-395E3784F3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A5CCE-8EB4-487F-B419-58FB60356F68}" type="datetimeFigureOut">
              <a:rPr lang="en-IN" smtClean="0"/>
              <a:t>06-04-2023</a:t>
            </a:fld>
            <a:endParaRPr lang="en-IN"/>
          </a:p>
        </p:txBody>
      </p:sp>
      <p:sp>
        <p:nvSpPr>
          <p:cNvPr id="5" name="Footer Placeholder 4">
            <a:extLst>
              <a:ext uri="{FF2B5EF4-FFF2-40B4-BE49-F238E27FC236}">
                <a16:creationId xmlns:a16="http://schemas.microsoft.com/office/drawing/2014/main" id="{E9F80D09-D700-0FEE-3C9D-C939C55AD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88A66E-5C29-01E3-221B-BFFB5E6F8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35DC4-0FDA-4156-B55C-A71F0F602879}" type="slidenum">
              <a:rPr lang="en-IN" smtClean="0"/>
              <a:t>‹#›</a:t>
            </a:fld>
            <a:endParaRPr lang="en-IN"/>
          </a:p>
        </p:txBody>
      </p:sp>
    </p:spTree>
    <p:extLst>
      <p:ext uri="{BB962C8B-B14F-4D97-AF65-F5344CB8AC3E}">
        <p14:creationId xmlns:p14="http://schemas.microsoft.com/office/powerpoint/2010/main" val="113157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tag/neural-networ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AC77-FB4E-5E01-2CF5-66A8B9EA7A91}"/>
              </a:ext>
            </a:extLst>
          </p:cNvPr>
          <p:cNvSpPr>
            <a:spLocks noGrp="1"/>
          </p:cNvSpPr>
          <p:nvPr>
            <p:ph type="ctrTitle"/>
          </p:nvPr>
        </p:nvSpPr>
        <p:spPr/>
        <p:txBody>
          <a:bodyPr/>
          <a:lstStyle/>
          <a:p>
            <a:r>
              <a:rPr lang="en-IN" dirty="0"/>
              <a:t>Recurrent Neural Network</a:t>
            </a:r>
          </a:p>
        </p:txBody>
      </p:sp>
    </p:spTree>
    <p:extLst>
      <p:ext uri="{BB962C8B-B14F-4D97-AF65-F5344CB8AC3E}">
        <p14:creationId xmlns:p14="http://schemas.microsoft.com/office/powerpoint/2010/main" val="177452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E3AEE2-6A02-2844-D35F-DBBC78922F0E}"/>
              </a:ext>
            </a:extLst>
          </p:cNvPr>
          <p:cNvSpPr txBox="1"/>
          <p:nvPr/>
        </p:nvSpPr>
        <p:spPr>
          <a:xfrm>
            <a:off x="445536" y="133077"/>
            <a:ext cx="11413671" cy="1711366"/>
          </a:xfrm>
          <a:prstGeom prst="rect">
            <a:avLst/>
          </a:prstGeom>
          <a:noFill/>
        </p:spPr>
        <p:txBody>
          <a:bodyPr wrap="square">
            <a:spAutoFit/>
          </a:bodyPr>
          <a:lstStyle/>
          <a:p>
            <a:pPr algn="just" fontAlgn="base">
              <a:lnSpc>
                <a:spcPct val="150000"/>
              </a:lnSpc>
              <a:buFont typeface="+mj-lt"/>
              <a:buAutoNum type="arabicPeriod"/>
            </a:pPr>
            <a:endParaRPr lang="en-US" b="0" i="0" dirty="0">
              <a:solidFill>
                <a:srgbClr val="273239"/>
              </a:solidFill>
              <a:effectLst/>
              <a:latin typeface="urw-din"/>
            </a:endParaRPr>
          </a:p>
          <a:p>
            <a:pPr algn="just" fontAlgn="base">
              <a:lnSpc>
                <a:spcPct val="150000"/>
              </a:lnSpc>
            </a:pPr>
            <a:r>
              <a:rPr lang="en-US" b="1" i="0" dirty="0">
                <a:solidFill>
                  <a:srgbClr val="273239"/>
                </a:solidFill>
                <a:effectLst/>
                <a:latin typeface="urw-din"/>
              </a:rPr>
              <a:t>4. Output Gate(o):</a:t>
            </a:r>
            <a:r>
              <a:rPr lang="en-US" b="0" i="0" dirty="0">
                <a:solidFill>
                  <a:srgbClr val="273239"/>
                </a:solidFill>
                <a:effectLst/>
                <a:latin typeface="urw-din"/>
              </a:rPr>
              <a:t> At the output gate, the input and previous state are gated as before to generate another scaling fraction that is combined with the output of the block that brings the current state. This output is then given out. The output and state are fed back into the LSTM block</a:t>
            </a:r>
          </a:p>
        </p:txBody>
      </p:sp>
      <p:sp>
        <p:nvSpPr>
          <p:cNvPr id="17" name="TextBox 16">
            <a:extLst>
              <a:ext uri="{FF2B5EF4-FFF2-40B4-BE49-F238E27FC236}">
                <a16:creationId xmlns:a16="http://schemas.microsoft.com/office/drawing/2014/main" id="{42BFA701-8C5A-D2FD-CD41-FC22C03EE625}"/>
              </a:ext>
            </a:extLst>
          </p:cNvPr>
          <p:cNvSpPr txBox="1"/>
          <p:nvPr/>
        </p:nvSpPr>
        <p:spPr>
          <a:xfrm>
            <a:off x="261256" y="1734106"/>
            <a:ext cx="11140751" cy="5035353"/>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urw-din"/>
              </a:rPr>
              <a:t>Working of an LSTM recurrent unit:</a:t>
            </a:r>
            <a:r>
              <a:rPr kumimoji="0" lang="en-US" altLang="en-US" b="0" i="0" u="none" strike="noStrike" cap="none" normalizeH="0" baseline="0" dirty="0">
                <a:ln>
                  <a:noFill/>
                </a:ln>
                <a:solidFill>
                  <a:srgbClr val="273239"/>
                </a:solidFill>
                <a:effectLst/>
                <a:latin typeface="urw-din"/>
              </a:rPr>
              <a:t>  </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273239"/>
                </a:solidFill>
                <a:effectLst/>
                <a:latin typeface="urw-din"/>
              </a:rPr>
              <a:t>Take input the current input, the previous hidden state, and the previous internal cell state.</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b="0" i="0" u="none" strike="noStrike" cap="none" normalizeH="0" baseline="0" dirty="0">
                <a:ln>
                  <a:noFill/>
                </a:ln>
                <a:solidFill>
                  <a:srgbClr val="273239"/>
                </a:solidFill>
                <a:effectLst/>
                <a:latin typeface="urw-din"/>
              </a:rPr>
              <a:t>Calculate the values of the four different gates by following the below steps:-</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urw-din"/>
              </a:rPr>
              <a:t>For each gate, calculate the parameterized vectors for the current input and the previous hidden state by element-wise multiplication with the concerned vector with the respective weights for each gate.</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urw-din"/>
              </a:rPr>
              <a:t>Apply the respective activation function for each gate element-wise on the parameterized vectors. Below given is the list of the gates with the activation function to be applied for the gate.</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b="0" i="0" u="none" strike="noStrike" cap="none" normalizeH="0" baseline="0" dirty="0">
                <a:ln>
                  <a:noFill/>
                </a:ln>
                <a:solidFill>
                  <a:srgbClr val="273239"/>
                </a:solidFill>
                <a:effectLst/>
                <a:latin typeface="urw-din"/>
              </a:rPr>
              <a:t>Calculate the current internal cell state by first calculating the element-wise multiplication vector of the input gate and the input modulation gate, then calculate the element-wise multiplication vector of the forget gate and the previous internal cell state and then add the two vectors. </a:t>
            </a:r>
          </a:p>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b="0" i="0" u="none" strike="noStrike" cap="none" normalizeH="0" baseline="0" dirty="0">
                <a:ln>
                  <a:noFill/>
                </a:ln>
                <a:solidFill>
                  <a:srgbClr val="273239"/>
                </a:solidFill>
                <a:effectLst/>
                <a:latin typeface="urw-din"/>
              </a:rPr>
              <a:t>Calculate the current hidden state by first taking the element-wise hyperbolic tangent of the current internal cell state vector and then performing element-wise multiplication with the output gate.</a:t>
            </a:r>
          </a:p>
        </p:txBody>
      </p:sp>
    </p:spTree>
    <p:extLst>
      <p:ext uri="{BB962C8B-B14F-4D97-AF65-F5344CB8AC3E}">
        <p14:creationId xmlns:p14="http://schemas.microsoft.com/office/powerpoint/2010/main" val="1493024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A52B2-9035-EECC-4F43-926058B183DE}"/>
              </a:ext>
            </a:extLst>
          </p:cNvPr>
          <p:cNvPicPr>
            <a:picLocks noChangeAspect="1"/>
          </p:cNvPicPr>
          <p:nvPr/>
        </p:nvPicPr>
        <p:blipFill rotWithShape="1">
          <a:blip r:embed="rId2"/>
          <a:srcRect l="21964" t="25442" r="26301" b="34558"/>
          <a:stretch/>
        </p:blipFill>
        <p:spPr>
          <a:xfrm>
            <a:off x="1222309" y="1110340"/>
            <a:ext cx="9654331" cy="4198777"/>
          </a:xfrm>
          <a:prstGeom prst="rect">
            <a:avLst/>
          </a:prstGeom>
        </p:spPr>
      </p:pic>
    </p:spTree>
    <p:extLst>
      <p:ext uri="{BB962C8B-B14F-4D97-AF65-F5344CB8AC3E}">
        <p14:creationId xmlns:p14="http://schemas.microsoft.com/office/powerpoint/2010/main" val="244147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F7FA7FA-C201-1C32-CDC2-4EBFD0B177E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2" descr="c_{t} = i\odot g + f\odot c_{t-1}">
            <a:extLst>
              <a:ext uri="{FF2B5EF4-FFF2-40B4-BE49-F238E27FC236}">
                <a16:creationId xmlns:a16="http://schemas.microsoft.com/office/drawing/2014/main" id="{939308BA-55B7-4151-4EEB-EA60EA41D5D0}"/>
              </a:ext>
            </a:extLst>
          </p:cNvPr>
          <p:cNvSpPr>
            <a:spLocks noChangeAspect="1" noChangeArrowheads="1"/>
          </p:cNvSpPr>
          <p:nvPr/>
        </p:nvSpPr>
        <p:spPr bwMode="auto">
          <a:xfrm>
            <a:off x="69850" y="206375"/>
            <a:ext cx="2209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DFC7CF5A-5090-E59E-9F2E-C567700CF826}"/>
              </a:ext>
            </a:extLst>
          </p:cNvPr>
          <p:cNvPicPr>
            <a:picLocks noChangeAspect="1"/>
          </p:cNvPicPr>
          <p:nvPr/>
        </p:nvPicPr>
        <p:blipFill rotWithShape="1">
          <a:blip r:embed="rId2"/>
          <a:srcRect l="20969" t="18503" r="26684" b="26803"/>
          <a:stretch/>
        </p:blipFill>
        <p:spPr>
          <a:xfrm>
            <a:off x="74645" y="289289"/>
            <a:ext cx="11943184" cy="5607657"/>
          </a:xfrm>
          <a:prstGeom prst="rect">
            <a:avLst/>
          </a:prstGeom>
        </p:spPr>
      </p:pic>
    </p:spTree>
    <p:extLst>
      <p:ext uri="{BB962C8B-B14F-4D97-AF65-F5344CB8AC3E}">
        <p14:creationId xmlns:p14="http://schemas.microsoft.com/office/powerpoint/2010/main" val="224176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28CB7-B640-7053-E339-DADAB2154ECB}"/>
              </a:ext>
            </a:extLst>
          </p:cNvPr>
          <p:cNvSpPr>
            <a:spLocks noGrp="1"/>
          </p:cNvSpPr>
          <p:nvPr>
            <p:ph idx="1"/>
          </p:nvPr>
        </p:nvSpPr>
        <p:spPr>
          <a:xfrm>
            <a:off x="595604" y="398041"/>
            <a:ext cx="10515600" cy="4351338"/>
          </a:xfrm>
        </p:spPr>
        <p:txBody>
          <a:bodyPr>
            <a:normAutofit/>
          </a:bodyPr>
          <a:lstStyle/>
          <a:p>
            <a:pPr algn="just">
              <a:lnSpc>
                <a:spcPct val="150000"/>
              </a:lnSpc>
            </a:pPr>
            <a:r>
              <a:rPr lang="en-US" sz="1800" b="1" i="0" dirty="0">
                <a:solidFill>
                  <a:srgbClr val="273239"/>
                </a:solidFill>
                <a:effectLst/>
                <a:latin typeface="urw-din"/>
              </a:rPr>
              <a:t>Recurrent Neural Network(RNN)</a:t>
            </a:r>
            <a:r>
              <a:rPr lang="en-US" sz="1800" b="0" i="0" dirty="0">
                <a:solidFill>
                  <a:srgbClr val="273239"/>
                </a:solidFill>
                <a:effectLst/>
                <a:latin typeface="urw-din"/>
              </a:rPr>
              <a:t> is a type of </a:t>
            </a:r>
            <a:r>
              <a:rPr lang="en-US" sz="1800" b="0" i="0" u="sng" dirty="0">
                <a:effectLst/>
                <a:latin typeface="urw-din"/>
                <a:hlinkClick r:id="rId2"/>
              </a:rPr>
              <a:t>Neural Network</a:t>
            </a:r>
            <a:r>
              <a:rPr lang="en-US" sz="1800" b="0" i="0" dirty="0">
                <a:solidFill>
                  <a:srgbClr val="273239"/>
                </a:solidFill>
                <a:effectLst/>
                <a:latin typeface="urw-din"/>
              </a:rPr>
              <a:t> where the </a:t>
            </a:r>
            <a:r>
              <a:rPr lang="en-US" sz="1800" b="1" i="0" dirty="0">
                <a:solidFill>
                  <a:srgbClr val="273239"/>
                </a:solidFill>
                <a:effectLst/>
                <a:latin typeface="urw-din"/>
              </a:rPr>
              <a:t>output from the previous step is fed as input to the current step</a:t>
            </a:r>
            <a:r>
              <a:rPr lang="en-US" sz="1800" b="0" i="0" dirty="0">
                <a:solidFill>
                  <a:srgbClr val="273239"/>
                </a:solidFill>
                <a:effectLst/>
                <a:latin typeface="urw-din"/>
              </a:rPr>
              <a:t>. In traditional neural networks, all the inputs and outputs are independent of each other, but in cases like when it is required to predict the next word of a sentence, the previous words are required and hence there is a need to remember the previous words. Thus RNN came into existence, which solved this issue with the help of a Hidden Layer. The main and most important feature of RNN is the </a:t>
            </a:r>
            <a:r>
              <a:rPr lang="en-US" sz="1800" b="1" i="0" dirty="0">
                <a:solidFill>
                  <a:srgbClr val="273239"/>
                </a:solidFill>
                <a:effectLst/>
                <a:latin typeface="urw-din"/>
              </a:rPr>
              <a:t>Hidden state</a:t>
            </a:r>
            <a:r>
              <a:rPr lang="en-US" sz="1800" b="0" i="0" dirty="0">
                <a:solidFill>
                  <a:srgbClr val="273239"/>
                </a:solidFill>
                <a:effectLst/>
                <a:latin typeface="urw-din"/>
              </a:rPr>
              <a:t>, which remembers some information about a sequence.</a:t>
            </a:r>
            <a:endParaRPr lang="en-IN" sz="1800" dirty="0"/>
          </a:p>
        </p:txBody>
      </p:sp>
      <p:pic>
        <p:nvPicPr>
          <p:cNvPr id="5" name="Picture 4">
            <a:extLst>
              <a:ext uri="{FF2B5EF4-FFF2-40B4-BE49-F238E27FC236}">
                <a16:creationId xmlns:a16="http://schemas.microsoft.com/office/drawing/2014/main" id="{2E99EC4C-D35C-C247-F21E-7C31166A9A7E}"/>
              </a:ext>
            </a:extLst>
          </p:cNvPr>
          <p:cNvPicPr>
            <a:picLocks noChangeAspect="1"/>
          </p:cNvPicPr>
          <p:nvPr/>
        </p:nvPicPr>
        <p:blipFill rotWithShape="1">
          <a:blip r:embed="rId3"/>
          <a:srcRect l="44464" t="28435" r="46046" b="21768"/>
          <a:stretch/>
        </p:blipFill>
        <p:spPr>
          <a:xfrm>
            <a:off x="5327781" y="3088433"/>
            <a:ext cx="1156996" cy="3415004"/>
          </a:xfrm>
          <a:prstGeom prst="rect">
            <a:avLst/>
          </a:prstGeom>
        </p:spPr>
      </p:pic>
    </p:spTree>
    <p:extLst>
      <p:ext uri="{BB962C8B-B14F-4D97-AF65-F5344CB8AC3E}">
        <p14:creationId xmlns:p14="http://schemas.microsoft.com/office/powerpoint/2010/main" val="392288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A1C462-7A8C-F495-54EB-3F4F7D06A6E8}"/>
              </a:ext>
            </a:extLst>
          </p:cNvPr>
          <p:cNvSpPr txBox="1"/>
          <p:nvPr/>
        </p:nvSpPr>
        <p:spPr>
          <a:xfrm>
            <a:off x="485191" y="447869"/>
            <a:ext cx="11448661" cy="8359340"/>
          </a:xfrm>
          <a:prstGeom prst="rect">
            <a:avLst/>
          </a:prstGeom>
          <a:noFill/>
        </p:spPr>
        <p:txBody>
          <a:bodyPr wrap="square">
            <a:spAutoFit/>
          </a:bodyPr>
          <a:lstStyle/>
          <a:p>
            <a:pPr algn="just">
              <a:lnSpc>
                <a:spcPct val="150000"/>
              </a:lnSpc>
            </a:pPr>
            <a:r>
              <a:rPr lang="en-US" b="0" i="0" dirty="0">
                <a:solidFill>
                  <a:srgbClr val="273239"/>
                </a:solidFill>
                <a:effectLst/>
                <a:latin typeface="urw-din"/>
              </a:rPr>
              <a:t>RNNs have a </a:t>
            </a:r>
            <a:r>
              <a:rPr lang="en-US" b="1" i="0" dirty="0">
                <a:solidFill>
                  <a:srgbClr val="273239"/>
                </a:solidFill>
                <a:effectLst/>
                <a:latin typeface="urw-din"/>
              </a:rPr>
              <a:t>“memory”</a:t>
            </a:r>
            <a:r>
              <a:rPr lang="en-US" b="0" i="0" dirty="0">
                <a:solidFill>
                  <a:srgbClr val="273239"/>
                </a:solidFill>
                <a:effectLst/>
                <a:latin typeface="urw-din"/>
              </a:rPr>
              <a:t> which remembers all information about what has been calculated. It uses the same parameters for each input, performing the same task on all the inputs or hidden layers to produce the output. This reduces the complexity of parameters, unlike other neural networks.</a:t>
            </a:r>
          </a:p>
          <a:p>
            <a:pPr algn="just">
              <a:lnSpc>
                <a:spcPct val="150000"/>
              </a:lnSpc>
            </a:pPr>
            <a:endParaRPr lang="en-US" dirty="0">
              <a:solidFill>
                <a:srgbClr val="273239"/>
              </a:solidFill>
              <a:latin typeface="urw-din"/>
            </a:endParaRPr>
          </a:p>
          <a:p>
            <a:pPr algn="just" fontAlgn="base">
              <a:lnSpc>
                <a:spcPct val="150000"/>
              </a:lnSpc>
            </a:pPr>
            <a:r>
              <a:rPr lang="en-US" b="0" i="0" dirty="0">
                <a:solidFill>
                  <a:srgbClr val="273239"/>
                </a:solidFill>
                <a:effectLst/>
                <a:latin typeface="urw-din"/>
              </a:rPr>
              <a:t>Although the basic Recurrent Neural Network is fairly effective, it can suffer from a significant problem. </a:t>
            </a:r>
          </a:p>
          <a:p>
            <a:pPr algn="just" fontAlgn="base">
              <a:lnSpc>
                <a:spcPct val="150000"/>
              </a:lnSpc>
            </a:pPr>
            <a:r>
              <a:rPr lang="en-US" b="0" i="0" dirty="0">
                <a:solidFill>
                  <a:srgbClr val="273239"/>
                </a:solidFill>
                <a:effectLst/>
                <a:latin typeface="urw-din"/>
              </a:rPr>
              <a:t>For deep networks, </a:t>
            </a:r>
          </a:p>
          <a:p>
            <a:pPr fontAlgn="base">
              <a:lnSpc>
                <a:spcPct val="150000"/>
              </a:lnSpc>
            </a:pPr>
            <a:r>
              <a:rPr lang="en-US" b="0" i="0" dirty="0">
                <a:solidFill>
                  <a:srgbClr val="273239"/>
                </a:solidFill>
                <a:effectLst/>
                <a:latin typeface="urw-din"/>
              </a:rPr>
              <a:t>The Back-Propagation process can lead to the following issues:- </a:t>
            </a:r>
            <a:br>
              <a:rPr lang="en-US" b="0" i="0" dirty="0">
                <a:solidFill>
                  <a:srgbClr val="273239"/>
                </a:solidFill>
                <a:effectLst/>
                <a:latin typeface="urw-din"/>
              </a:rPr>
            </a:br>
            <a:r>
              <a:rPr lang="en-US" b="0" i="0" dirty="0">
                <a:solidFill>
                  <a:srgbClr val="273239"/>
                </a:solidFill>
                <a:effectLst/>
                <a:latin typeface="urw-din"/>
              </a:rPr>
              <a:t> </a:t>
            </a:r>
            <a:r>
              <a:rPr lang="en-US" b="1" i="0" dirty="0">
                <a:solidFill>
                  <a:srgbClr val="273239"/>
                </a:solidFill>
                <a:effectLst/>
                <a:latin typeface="urw-din"/>
              </a:rPr>
              <a:t>Vanishing Gradients:</a:t>
            </a:r>
            <a:r>
              <a:rPr lang="en-US" b="0" i="0" dirty="0">
                <a:solidFill>
                  <a:srgbClr val="273239"/>
                </a:solidFill>
                <a:effectLst/>
                <a:latin typeface="urw-din"/>
              </a:rPr>
              <a:t> This occurs when the gradients become very small and tend towards zero.</a:t>
            </a:r>
          </a:p>
          <a:p>
            <a:pPr algn="just" fontAlgn="base">
              <a:lnSpc>
                <a:spcPct val="150000"/>
              </a:lnSpc>
              <a:buFont typeface="Arial" panose="020B0604020202020204" pitchFamily="34" charset="0"/>
              <a:buChar char="•"/>
            </a:pPr>
            <a:r>
              <a:rPr lang="en-US" b="1" i="0" dirty="0">
                <a:solidFill>
                  <a:srgbClr val="273239"/>
                </a:solidFill>
                <a:effectLst/>
                <a:latin typeface="urw-din"/>
              </a:rPr>
              <a:t>Exploding Gradients:</a:t>
            </a:r>
            <a:r>
              <a:rPr lang="en-US" b="0" i="0" dirty="0">
                <a:solidFill>
                  <a:srgbClr val="273239"/>
                </a:solidFill>
                <a:effectLst/>
                <a:latin typeface="urw-din"/>
              </a:rPr>
              <a:t> This occurs when the gradients become too large due to back-propagation.</a:t>
            </a:r>
          </a:p>
          <a:p>
            <a:pPr algn="just" fontAlgn="base">
              <a:lnSpc>
                <a:spcPct val="150000"/>
              </a:lnSpc>
            </a:pPr>
            <a:r>
              <a:rPr lang="en-US" b="0" i="0" dirty="0">
                <a:solidFill>
                  <a:srgbClr val="273239"/>
                </a:solidFill>
                <a:effectLst/>
                <a:latin typeface="urw-din"/>
              </a:rPr>
              <a:t>The problem of Exploding Gradients may be solved by using a hack – By putting a threshold on the gradients being passed back in time. But this solution is not seen as a solution to the problem and may also reduce the efficiency of the network. To deal with such problems, two main variants of Recurrent Neural Networks were developed – </a:t>
            </a:r>
            <a:r>
              <a:rPr lang="en-US" b="1" i="0" dirty="0">
                <a:solidFill>
                  <a:srgbClr val="273239"/>
                </a:solidFill>
                <a:effectLst/>
                <a:latin typeface="urw-din"/>
              </a:rPr>
              <a:t>Long Short Term Memory Networks</a:t>
            </a:r>
            <a:r>
              <a:rPr lang="en-US" b="0" i="0" dirty="0">
                <a:solidFill>
                  <a:srgbClr val="273239"/>
                </a:solidFill>
                <a:effectLst/>
                <a:latin typeface="urw-din"/>
              </a:rPr>
              <a:t> and </a:t>
            </a:r>
            <a:r>
              <a:rPr lang="en-US" b="1" i="0" dirty="0">
                <a:solidFill>
                  <a:srgbClr val="273239"/>
                </a:solidFill>
                <a:effectLst/>
                <a:latin typeface="urw-din"/>
              </a:rPr>
              <a:t>Gated Recurrent Unit Networks</a:t>
            </a:r>
            <a:r>
              <a:rPr lang="en-US" b="0" i="0" dirty="0">
                <a:solidFill>
                  <a:srgbClr val="273239"/>
                </a:solidFill>
                <a:effectLst/>
                <a:latin typeface="urw-din"/>
              </a:rPr>
              <a:t>.</a:t>
            </a:r>
          </a:p>
          <a:p>
            <a:pPr algn="just">
              <a:lnSpc>
                <a:spcPct val="150000"/>
              </a:lnSpc>
            </a:pPr>
            <a:endParaRPr lang="en-US" dirty="0">
              <a:solidFill>
                <a:srgbClr val="273239"/>
              </a:solidFill>
              <a:latin typeface="urw-din"/>
            </a:endParaRPr>
          </a:p>
          <a:p>
            <a:pPr algn="just">
              <a:lnSpc>
                <a:spcPct val="150000"/>
              </a:lnSpc>
            </a:pPr>
            <a:endParaRPr lang="en-US" dirty="0">
              <a:solidFill>
                <a:srgbClr val="273239"/>
              </a:solidFill>
              <a:latin typeface="urw-din"/>
            </a:endParaRPr>
          </a:p>
          <a:p>
            <a:pPr algn="just">
              <a:lnSpc>
                <a:spcPct val="150000"/>
              </a:lnSpc>
            </a:pPr>
            <a:endParaRPr lang="en-US" dirty="0">
              <a:solidFill>
                <a:srgbClr val="273239"/>
              </a:solidFill>
              <a:latin typeface="urw-din"/>
            </a:endParaRPr>
          </a:p>
          <a:p>
            <a:pPr algn="just">
              <a:lnSpc>
                <a:spcPct val="150000"/>
              </a:lnSpc>
            </a:pPr>
            <a:endParaRPr lang="en-US" dirty="0">
              <a:solidFill>
                <a:srgbClr val="273239"/>
              </a:solidFill>
              <a:latin typeface="urw-din"/>
            </a:endParaRPr>
          </a:p>
          <a:p>
            <a:pPr algn="just">
              <a:lnSpc>
                <a:spcPct val="150000"/>
              </a:lnSpc>
            </a:pPr>
            <a:endParaRPr lang="en-US" dirty="0">
              <a:solidFill>
                <a:srgbClr val="273239"/>
              </a:solidFill>
              <a:latin typeface="urw-din"/>
            </a:endParaRPr>
          </a:p>
          <a:p>
            <a:pPr algn="just">
              <a:lnSpc>
                <a:spcPct val="150000"/>
              </a:lnSpc>
            </a:pPr>
            <a:endParaRPr lang="en-US" dirty="0">
              <a:solidFill>
                <a:srgbClr val="273239"/>
              </a:solidFill>
              <a:latin typeface="urw-din"/>
            </a:endParaRPr>
          </a:p>
          <a:p>
            <a:pPr algn="just">
              <a:lnSpc>
                <a:spcPct val="150000"/>
              </a:lnSpc>
            </a:pPr>
            <a:endParaRPr lang="en-IN" dirty="0"/>
          </a:p>
        </p:txBody>
      </p:sp>
    </p:spTree>
    <p:extLst>
      <p:ext uri="{BB962C8B-B14F-4D97-AF65-F5344CB8AC3E}">
        <p14:creationId xmlns:p14="http://schemas.microsoft.com/office/powerpoint/2010/main" val="334081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CD5B-97AA-6D38-7F09-51C371F403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AEF7C0-B0CA-2735-7135-36F89FA4825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DD5786B-1F07-DF1C-5909-6CDF50BB2A89}"/>
              </a:ext>
            </a:extLst>
          </p:cNvPr>
          <p:cNvPicPr>
            <a:picLocks noChangeAspect="1"/>
          </p:cNvPicPr>
          <p:nvPr/>
        </p:nvPicPr>
        <p:blipFill rotWithShape="1">
          <a:blip r:embed="rId2"/>
          <a:srcRect b="8696"/>
          <a:stretch/>
        </p:blipFill>
        <p:spPr>
          <a:xfrm>
            <a:off x="0" y="0"/>
            <a:ext cx="12192000" cy="6858000"/>
          </a:xfrm>
          <a:prstGeom prst="rect">
            <a:avLst/>
          </a:prstGeom>
        </p:spPr>
      </p:pic>
    </p:spTree>
    <p:extLst>
      <p:ext uri="{BB962C8B-B14F-4D97-AF65-F5344CB8AC3E}">
        <p14:creationId xmlns:p14="http://schemas.microsoft.com/office/powerpoint/2010/main" val="400791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9101-F2CE-ED18-1D08-F3DECB7F38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40C463-BA91-5ABE-D96C-957B6484C72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CCC4379-F3BB-7023-FBE8-69A6ACE1E5FC}"/>
              </a:ext>
            </a:extLst>
          </p:cNvPr>
          <p:cNvPicPr>
            <a:picLocks noChangeAspect="1"/>
          </p:cNvPicPr>
          <p:nvPr/>
        </p:nvPicPr>
        <p:blipFill rotWithShape="1">
          <a:blip r:embed="rId2"/>
          <a:srcRect l="3831" b="7681"/>
          <a:stretch/>
        </p:blipFill>
        <p:spPr>
          <a:xfrm>
            <a:off x="298166" y="228597"/>
            <a:ext cx="11724861" cy="6331226"/>
          </a:xfrm>
          <a:prstGeom prst="rect">
            <a:avLst/>
          </a:prstGeom>
        </p:spPr>
      </p:pic>
    </p:spTree>
    <p:extLst>
      <p:ext uri="{BB962C8B-B14F-4D97-AF65-F5344CB8AC3E}">
        <p14:creationId xmlns:p14="http://schemas.microsoft.com/office/powerpoint/2010/main" val="24225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41E2BAB-3CF9-C94B-2118-8667F096570A}"/>
              </a:ext>
            </a:extLst>
          </p:cNvPr>
          <p:cNvSpPr txBox="1"/>
          <p:nvPr/>
        </p:nvSpPr>
        <p:spPr>
          <a:xfrm>
            <a:off x="559837" y="699796"/>
            <a:ext cx="10982130" cy="4204356"/>
          </a:xfrm>
          <a:prstGeom prst="rect">
            <a:avLst/>
          </a:prstGeom>
          <a:noFill/>
        </p:spPr>
        <p:txBody>
          <a:bodyPr wrap="square">
            <a:spAutoFit/>
          </a:bodyPr>
          <a:lstStyle/>
          <a:p>
            <a:pPr algn="ctr" fontAlgn="base"/>
            <a:r>
              <a:rPr lang="en-US" b="1" i="0" dirty="0">
                <a:solidFill>
                  <a:srgbClr val="273239"/>
                </a:solidFill>
                <a:effectLst/>
                <a:latin typeface="urw-din"/>
              </a:rPr>
              <a:t>Advantages of Recurrent Neural Network</a:t>
            </a:r>
          </a:p>
          <a:p>
            <a:br>
              <a:rPr lang="en-US" b="0" i="0" dirty="0">
                <a:solidFill>
                  <a:srgbClr val="273239"/>
                </a:solidFill>
                <a:effectLst/>
                <a:latin typeface="urw-din"/>
              </a:rPr>
            </a:br>
            <a:endParaRPr lang="en-US" b="0" i="0" dirty="0">
              <a:solidFill>
                <a:srgbClr val="273239"/>
              </a:solidFill>
              <a:effectLst/>
              <a:latin typeface="urw-din"/>
            </a:endParaRPr>
          </a:p>
          <a:p>
            <a:pPr algn="l" fontAlgn="base">
              <a:lnSpc>
                <a:spcPct val="150000"/>
              </a:lnSpc>
              <a:buFont typeface="+mj-lt"/>
              <a:buAutoNum type="arabicPeriod"/>
            </a:pPr>
            <a:r>
              <a:rPr lang="en-US" b="0" i="0" dirty="0">
                <a:solidFill>
                  <a:srgbClr val="273239"/>
                </a:solidFill>
                <a:effectLst/>
                <a:latin typeface="urw-din"/>
              </a:rPr>
              <a:t>An RNN remembers each and every piece of information through time. It is useful in time series prediction only because of the feature to remember previous inputs as well. This is called Long Short Term Memory.</a:t>
            </a:r>
          </a:p>
          <a:p>
            <a:pPr algn="l" fontAlgn="base">
              <a:lnSpc>
                <a:spcPct val="150000"/>
              </a:lnSpc>
              <a:buFont typeface="+mj-lt"/>
              <a:buAutoNum type="arabicPeriod"/>
            </a:pPr>
            <a:r>
              <a:rPr lang="en-US" b="0" i="0" dirty="0">
                <a:solidFill>
                  <a:srgbClr val="273239"/>
                </a:solidFill>
                <a:effectLst/>
                <a:latin typeface="urw-din"/>
              </a:rPr>
              <a:t>Recurrent neural networks are even used with convolutional layers to extend the effective pixel neighborhood.</a:t>
            </a:r>
          </a:p>
          <a:p>
            <a:pPr algn="ctr" fontAlgn="base">
              <a:lnSpc>
                <a:spcPct val="150000"/>
              </a:lnSpc>
            </a:pPr>
            <a:endParaRPr lang="en-US" b="1" dirty="0">
              <a:solidFill>
                <a:srgbClr val="273239"/>
              </a:solidFill>
              <a:latin typeface="urw-din"/>
            </a:endParaRPr>
          </a:p>
          <a:p>
            <a:pPr algn="ctr" fontAlgn="base">
              <a:lnSpc>
                <a:spcPct val="150000"/>
              </a:lnSpc>
            </a:pPr>
            <a:r>
              <a:rPr lang="en-US" b="1" i="0" dirty="0">
                <a:solidFill>
                  <a:srgbClr val="273239"/>
                </a:solidFill>
                <a:effectLst/>
                <a:latin typeface="urw-din"/>
              </a:rPr>
              <a:t>Disadvantages of Recurrent Neural Network</a:t>
            </a:r>
            <a:endParaRPr lang="en-US" b="0" i="0" dirty="0">
              <a:solidFill>
                <a:srgbClr val="273239"/>
              </a:solidFill>
              <a:effectLst/>
              <a:latin typeface="urw-din"/>
            </a:endParaRPr>
          </a:p>
          <a:p>
            <a:pPr algn="l" fontAlgn="base">
              <a:lnSpc>
                <a:spcPct val="150000"/>
              </a:lnSpc>
              <a:buFont typeface="+mj-lt"/>
              <a:buAutoNum type="arabicPeriod"/>
            </a:pPr>
            <a:r>
              <a:rPr lang="en-US" b="0" i="0" dirty="0">
                <a:solidFill>
                  <a:srgbClr val="273239"/>
                </a:solidFill>
                <a:effectLst/>
                <a:latin typeface="urw-din"/>
              </a:rPr>
              <a:t>Gradient vanishing and exploding problems.</a:t>
            </a:r>
          </a:p>
          <a:p>
            <a:pPr algn="l" fontAlgn="base">
              <a:lnSpc>
                <a:spcPct val="150000"/>
              </a:lnSpc>
              <a:buFont typeface="+mj-lt"/>
              <a:buAutoNum type="arabicPeriod"/>
            </a:pPr>
            <a:r>
              <a:rPr lang="en-US" b="0" i="0" dirty="0">
                <a:solidFill>
                  <a:srgbClr val="273239"/>
                </a:solidFill>
                <a:effectLst/>
                <a:latin typeface="urw-din"/>
              </a:rPr>
              <a:t>Training an RNN is a very difficult task.</a:t>
            </a:r>
          </a:p>
          <a:p>
            <a:pPr algn="l" fontAlgn="base">
              <a:lnSpc>
                <a:spcPct val="150000"/>
              </a:lnSpc>
              <a:buFont typeface="+mj-lt"/>
              <a:buAutoNum type="arabicPeriod"/>
            </a:pPr>
            <a:r>
              <a:rPr lang="en-US" b="0" i="0" dirty="0">
                <a:solidFill>
                  <a:srgbClr val="273239"/>
                </a:solidFill>
                <a:effectLst/>
                <a:latin typeface="urw-din"/>
              </a:rPr>
              <a:t>It cannot process very long sequences if using tanh or </a:t>
            </a:r>
            <a:r>
              <a:rPr lang="en-US" b="0" i="0" dirty="0" err="1">
                <a:solidFill>
                  <a:srgbClr val="273239"/>
                </a:solidFill>
                <a:effectLst/>
                <a:latin typeface="urw-din"/>
              </a:rPr>
              <a:t>relu</a:t>
            </a:r>
            <a:r>
              <a:rPr lang="en-US" b="0" i="0" dirty="0">
                <a:solidFill>
                  <a:srgbClr val="273239"/>
                </a:solidFill>
                <a:effectLst/>
                <a:latin typeface="urw-din"/>
              </a:rPr>
              <a:t> as an activation function.</a:t>
            </a:r>
          </a:p>
        </p:txBody>
      </p:sp>
    </p:spTree>
    <p:extLst>
      <p:ext uri="{BB962C8B-B14F-4D97-AF65-F5344CB8AC3E}">
        <p14:creationId xmlns:p14="http://schemas.microsoft.com/office/powerpoint/2010/main" val="231264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1D6814-4980-8FE7-A0E7-2EA8D9CA903D}"/>
              </a:ext>
            </a:extLst>
          </p:cNvPr>
          <p:cNvSpPr txBox="1"/>
          <p:nvPr/>
        </p:nvSpPr>
        <p:spPr>
          <a:xfrm>
            <a:off x="1341275" y="396465"/>
            <a:ext cx="9183655" cy="2542363"/>
          </a:xfrm>
          <a:prstGeom prst="rect">
            <a:avLst/>
          </a:prstGeom>
          <a:noFill/>
        </p:spPr>
        <p:txBody>
          <a:bodyPr wrap="square">
            <a:spAutoFit/>
          </a:bodyPr>
          <a:lstStyle/>
          <a:p>
            <a:pPr algn="ctr" fontAlgn="base">
              <a:lnSpc>
                <a:spcPct val="150000"/>
              </a:lnSpc>
            </a:pPr>
            <a:r>
              <a:rPr lang="en-US" b="1" i="0" dirty="0">
                <a:solidFill>
                  <a:srgbClr val="273239"/>
                </a:solidFill>
                <a:effectLst/>
                <a:latin typeface="urw-din"/>
              </a:rPr>
              <a:t>Applications of Recurrent Neural Network</a:t>
            </a:r>
            <a:endParaRPr lang="en-US" b="0" i="0" dirty="0">
              <a:solidFill>
                <a:srgbClr val="273239"/>
              </a:solidFill>
              <a:effectLst/>
              <a:latin typeface="urw-din"/>
            </a:endParaRPr>
          </a:p>
          <a:p>
            <a:pPr algn="just" fontAlgn="base">
              <a:lnSpc>
                <a:spcPct val="150000"/>
              </a:lnSpc>
              <a:buFont typeface="+mj-lt"/>
              <a:buAutoNum type="arabicPeriod"/>
            </a:pPr>
            <a:r>
              <a:rPr lang="en-US" b="0" i="0" dirty="0">
                <a:solidFill>
                  <a:srgbClr val="273239"/>
                </a:solidFill>
                <a:effectLst/>
                <a:latin typeface="urw-din"/>
              </a:rPr>
              <a:t>Language Modelling and Generating Text.</a:t>
            </a:r>
          </a:p>
          <a:p>
            <a:pPr algn="just" fontAlgn="base">
              <a:lnSpc>
                <a:spcPct val="150000"/>
              </a:lnSpc>
              <a:buFont typeface="+mj-lt"/>
              <a:buAutoNum type="arabicPeriod"/>
            </a:pPr>
            <a:r>
              <a:rPr lang="en-US" b="0" i="0" dirty="0">
                <a:solidFill>
                  <a:srgbClr val="273239"/>
                </a:solidFill>
                <a:effectLst/>
                <a:latin typeface="urw-din"/>
              </a:rPr>
              <a:t>Speech Recognition.</a:t>
            </a:r>
          </a:p>
          <a:p>
            <a:pPr algn="just" fontAlgn="base">
              <a:lnSpc>
                <a:spcPct val="150000"/>
              </a:lnSpc>
              <a:buFont typeface="+mj-lt"/>
              <a:buAutoNum type="arabicPeriod"/>
            </a:pPr>
            <a:r>
              <a:rPr lang="en-US" b="0" i="0" dirty="0">
                <a:solidFill>
                  <a:srgbClr val="273239"/>
                </a:solidFill>
                <a:effectLst/>
                <a:latin typeface="urw-din"/>
              </a:rPr>
              <a:t>Machine Translation.</a:t>
            </a:r>
          </a:p>
          <a:p>
            <a:pPr algn="just" fontAlgn="base">
              <a:lnSpc>
                <a:spcPct val="150000"/>
              </a:lnSpc>
              <a:buFont typeface="+mj-lt"/>
              <a:buAutoNum type="arabicPeriod"/>
            </a:pPr>
            <a:r>
              <a:rPr lang="en-US" b="0" i="0" dirty="0">
                <a:solidFill>
                  <a:srgbClr val="273239"/>
                </a:solidFill>
                <a:effectLst/>
                <a:latin typeface="urw-din"/>
              </a:rPr>
              <a:t>Image Recognition, Face detection</a:t>
            </a:r>
          </a:p>
          <a:p>
            <a:pPr algn="just" fontAlgn="base">
              <a:lnSpc>
                <a:spcPct val="150000"/>
              </a:lnSpc>
              <a:buFont typeface="+mj-lt"/>
              <a:buAutoNum type="arabicPeriod"/>
            </a:pPr>
            <a:r>
              <a:rPr lang="en-US" b="0" i="0" dirty="0">
                <a:solidFill>
                  <a:srgbClr val="273239"/>
                </a:solidFill>
                <a:effectLst/>
                <a:latin typeface="urw-din"/>
              </a:rPr>
              <a:t>Time Series Forecasting.</a:t>
            </a:r>
          </a:p>
        </p:txBody>
      </p:sp>
    </p:spTree>
    <p:extLst>
      <p:ext uri="{BB962C8B-B14F-4D97-AF65-F5344CB8AC3E}">
        <p14:creationId xmlns:p14="http://schemas.microsoft.com/office/powerpoint/2010/main" val="146823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1C5469-8810-ABF7-78A2-D94E7BBF0B26}"/>
              </a:ext>
            </a:extLst>
          </p:cNvPr>
          <p:cNvSpPr txBox="1"/>
          <p:nvPr/>
        </p:nvSpPr>
        <p:spPr>
          <a:xfrm>
            <a:off x="0" y="1058681"/>
            <a:ext cx="12008498" cy="5450851"/>
          </a:xfrm>
          <a:prstGeom prst="rect">
            <a:avLst/>
          </a:prstGeom>
          <a:noFill/>
        </p:spPr>
        <p:txBody>
          <a:bodyPr wrap="square">
            <a:spAutoFit/>
          </a:bodyPr>
          <a:lstStyle/>
          <a:p>
            <a:pPr algn="just" fontAlgn="base">
              <a:lnSpc>
                <a:spcPct val="150000"/>
              </a:lnSpc>
            </a:pPr>
            <a:r>
              <a:rPr lang="en-US" b="0" i="0" dirty="0">
                <a:solidFill>
                  <a:srgbClr val="273239"/>
                </a:solidFill>
                <a:effectLst/>
                <a:latin typeface="urw-din"/>
              </a:rPr>
              <a:t>To solve the problem of Vanishing and Exploding Gradients in a Deep Recurrent Neural Network, many variations were developed. One of the most famous of them is the </a:t>
            </a:r>
            <a:r>
              <a:rPr lang="en-US" b="1" i="0" dirty="0">
                <a:solidFill>
                  <a:srgbClr val="273239"/>
                </a:solidFill>
                <a:effectLst/>
                <a:latin typeface="urw-din"/>
              </a:rPr>
              <a:t>Long Short-Term Memory Network</a:t>
            </a:r>
            <a:r>
              <a:rPr lang="en-US" b="0" i="0" dirty="0">
                <a:solidFill>
                  <a:srgbClr val="273239"/>
                </a:solidFill>
                <a:effectLst/>
                <a:latin typeface="urw-din"/>
              </a:rPr>
              <a:t>(LSTM). In concept, an LSTM recurrent unit tries to “remember” all the past knowledge that the network is seen so far and to “forget” irrelevant data. This is done by introducing different activation function layers called “gates” for different purposes. Each LSTM recurrent unit also maintains a vector called the </a:t>
            </a:r>
            <a:r>
              <a:rPr lang="en-US" b="1" i="0" dirty="0">
                <a:solidFill>
                  <a:srgbClr val="273239"/>
                </a:solidFill>
                <a:effectLst/>
                <a:latin typeface="urw-din"/>
              </a:rPr>
              <a:t>Internal Cell State</a:t>
            </a:r>
            <a:r>
              <a:rPr lang="en-US" b="0" i="0" dirty="0">
                <a:solidFill>
                  <a:srgbClr val="273239"/>
                </a:solidFill>
                <a:effectLst/>
                <a:latin typeface="urw-din"/>
              </a:rPr>
              <a:t> which conceptually describes the information that was chosen to be retained by the previous LSTM recurrent unit.</a:t>
            </a:r>
          </a:p>
          <a:p>
            <a:pPr algn="just" fontAlgn="base">
              <a:lnSpc>
                <a:spcPct val="150000"/>
              </a:lnSpc>
            </a:pPr>
            <a:r>
              <a:rPr lang="en-US" b="0" i="0" dirty="0">
                <a:solidFill>
                  <a:srgbClr val="273239"/>
                </a:solidFill>
                <a:effectLst/>
                <a:latin typeface="urw-din"/>
              </a:rPr>
              <a:t>LSTM networks are the most commonly used variation of Recurrent Neural Networks (RNNs). The critical component of the LSTM is the memory cell and the gates (including the forget gate but also the input gate), inner contents of the memory cell are modulated by the input gates and forget gates. Assuming that both of the segues are closed, the contents of the memory cell will remain unmodified between one time-step and the next gradient gating structure allowing information to be retained across many time steps, and consequently also allowing the group to flow across many time steps. This allows the LSTM model to overcome the vanishing gradient properly that occurs with most Recurrent Neural Network models.</a:t>
            </a:r>
          </a:p>
          <a:p>
            <a:pPr algn="just" fontAlgn="base">
              <a:lnSpc>
                <a:spcPct val="150000"/>
              </a:lnSpc>
            </a:pPr>
            <a:r>
              <a:rPr lang="en-US" b="0" i="0" dirty="0">
                <a:solidFill>
                  <a:srgbClr val="273239"/>
                </a:solidFill>
                <a:effectLst/>
                <a:latin typeface="urw-din"/>
              </a:rPr>
              <a:t> A Long Short Term Memory Network consists of four different gates for different purposes as described below:- </a:t>
            </a:r>
          </a:p>
        </p:txBody>
      </p:sp>
      <p:sp>
        <p:nvSpPr>
          <p:cNvPr id="7" name="TextBox 6">
            <a:extLst>
              <a:ext uri="{FF2B5EF4-FFF2-40B4-BE49-F238E27FC236}">
                <a16:creationId xmlns:a16="http://schemas.microsoft.com/office/drawing/2014/main" id="{1B9AEA20-E3BB-8E40-9024-EA2686AB94C7}"/>
              </a:ext>
            </a:extLst>
          </p:cNvPr>
          <p:cNvSpPr txBox="1"/>
          <p:nvPr/>
        </p:nvSpPr>
        <p:spPr>
          <a:xfrm>
            <a:off x="3321699" y="221215"/>
            <a:ext cx="6120880" cy="523220"/>
          </a:xfrm>
          <a:prstGeom prst="rect">
            <a:avLst/>
          </a:prstGeom>
          <a:noFill/>
        </p:spPr>
        <p:txBody>
          <a:bodyPr wrap="square">
            <a:spAutoFit/>
          </a:bodyPr>
          <a:lstStyle/>
          <a:p>
            <a:r>
              <a:rPr lang="en-US" sz="2800" b="1" i="0" dirty="0">
                <a:solidFill>
                  <a:srgbClr val="273239"/>
                </a:solidFill>
                <a:effectLst/>
                <a:latin typeface="urw-din"/>
              </a:rPr>
              <a:t>Long Short-Term Memory Network</a:t>
            </a:r>
            <a:endParaRPr lang="en-IN" sz="2800" dirty="0"/>
          </a:p>
        </p:txBody>
      </p:sp>
    </p:spTree>
    <p:extLst>
      <p:ext uri="{BB962C8B-B14F-4D97-AF65-F5344CB8AC3E}">
        <p14:creationId xmlns:p14="http://schemas.microsoft.com/office/powerpoint/2010/main" val="289588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372351-C6F4-B461-4BB5-16B347DEBC2A}"/>
              </a:ext>
            </a:extLst>
          </p:cNvPr>
          <p:cNvSpPr txBox="1"/>
          <p:nvPr/>
        </p:nvSpPr>
        <p:spPr>
          <a:xfrm>
            <a:off x="0" y="419884"/>
            <a:ext cx="11970397" cy="5866350"/>
          </a:xfrm>
          <a:prstGeom prst="rect">
            <a:avLst/>
          </a:prstGeom>
          <a:noFill/>
        </p:spPr>
        <p:txBody>
          <a:bodyPr wrap="square">
            <a:spAutoFit/>
          </a:bodyPr>
          <a:lstStyle/>
          <a:p>
            <a:pPr algn="just" fontAlgn="base">
              <a:lnSpc>
                <a:spcPct val="150000"/>
              </a:lnSpc>
              <a:buFont typeface="+mj-lt"/>
              <a:buAutoNum type="arabicPeriod"/>
            </a:pPr>
            <a:r>
              <a:rPr lang="en-US" b="1" i="0" dirty="0">
                <a:solidFill>
                  <a:srgbClr val="273239"/>
                </a:solidFill>
                <a:effectLst/>
                <a:latin typeface="urw-din"/>
              </a:rPr>
              <a:t>Forget Gate(f):</a:t>
            </a:r>
            <a:r>
              <a:rPr lang="en-US" b="0" i="0" dirty="0">
                <a:solidFill>
                  <a:srgbClr val="273239"/>
                </a:solidFill>
                <a:effectLst/>
                <a:latin typeface="urw-din"/>
              </a:rPr>
              <a:t> At forget gate the input is combined with the previous output to generate a fraction between 0 and 1, which determines how much of the previous state needs to be preserved (or in other words, how much of the state should be forgotten). This output is then multiplied by the previous state. Note: An activation output of 1.0 means “remember everything” and an activation output of 0.0 means “forget everything.” From a different perspective, a better name for the forget gate might be the “remember gate”</a:t>
            </a:r>
          </a:p>
          <a:p>
            <a:pPr algn="just" fontAlgn="base">
              <a:lnSpc>
                <a:spcPct val="150000"/>
              </a:lnSpc>
              <a:buFont typeface="+mj-lt"/>
              <a:buAutoNum type="arabicPeriod"/>
            </a:pPr>
            <a:r>
              <a:rPr lang="en-US" b="1" i="0" dirty="0">
                <a:solidFill>
                  <a:srgbClr val="273239"/>
                </a:solidFill>
                <a:effectLst/>
                <a:latin typeface="urw-din"/>
              </a:rPr>
              <a:t>Input Gate(</a:t>
            </a:r>
            <a:r>
              <a:rPr lang="en-US" b="1" i="0" dirty="0" err="1">
                <a:solidFill>
                  <a:srgbClr val="273239"/>
                </a:solidFill>
                <a:effectLst/>
                <a:latin typeface="urw-din"/>
              </a:rPr>
              <a:t>i</a:t>
            </a:r>
            <a:r>
              <a:rPr lang="en-US" b="1" i="0" dirty="0">
                <a:solidFill>
                  <a:srgbClr val="273239"/>
                </a:solidFill>
                <a:effectLst/>
                <a:latin typeface="urw-din"/>
              </a:rPr>
              <a:t>):</a:t>
            </a:r>
            <a:r>
              <a:rPr lang="en-US" b="0" i="0" dirty="0">
                <a:solidFill>
                  <a:srgbClr val="273239"/>
                </a:solidFill>
                <a:effectLst/>
                <a:latin typeface="urw-din"/>
              </a:rPr>
              <a:t> The input gate operates on the same signals as the forget gate, but here the objective is to decide which new information is going to enter the state of LSTM. The output of the input gate (again a fraction between 0 and 1) is multiplied by the output of the tan h block that produces the new values that must be added to the previous state. This gated vector is then added to the previous state to generate the current state</a:t>
            </a:r>
          </a:p>
          <a:p>
            <a:pPr algn="just" fontAlgn="base">
              <a:lnSpc>
                <a:spcPct val="150000"/>
              </a:lnSpc>
              <a:buFont typeface="+mj-lt"/>
              <a:buAutoNum type="arabicPeriod"/>
            </a:pPr>
            <a:r>
              <a:rPr lang="en-US" b="1" i="0" dirty="0">
                <a:solidFill>
                  <a:srgbClr val="273239"/>
                </a:solidFill>
                <a:effectLst/>
                <a:latin typeface="urw-din"/>
              </a:rPr>
              <a:t>Input Modulation Gate(g):</a:t>
            </a:r>
            <a:r>
              <a:rPr lang="en-US" b="0" i="0" dirty="0">
                <a:solidFill>
                  <a:srgbClr val="273239"/>
                </a:solidFill>
                <a:effectLst/>
                <a:latin typeface="urw-din"/>
              </a:rPr>
              <a:t> It is often considered as a sub-part of the input gate and much literature on LSTMs does not even mention it and assumes it is inside the Input gate. It is used to modulate the information that the Input gate will write onto the Internal State Cell by adding non-linearity to the information and making the information </a:t>
            </a:r>
            <a:r>
              <a:rPr lang="en-US" b="1" i="0" dirty="0">
                <a:solidFill>
                  <a:srgbClr val="273239"/>
                </a:solidFill>
                <a:effectLst/>
                <a:latin typeface="urw-din"/>
              </a:rPr>
              <a:t>Zero-mean</a:t>
            </a:r>
            <a:r>
              <a:rPr lang="en-US" b="0" i="0" dirty="0">
                <a:solidFill>
                  <a:srgbClr val="273239"/>
                </a:solidFill>
                <a:effectLst/>
                <a:latin typeface="urw-din"/>
              </a:rPr>
              <a:t>. This is done to reduce the learning time as Zero-mean input has faster convergence. Although this gate’s actions are less important than the others and are often treated as a finesse-providing concept, it is good practice to include this gate in the structure of the LSTM unit.</a:t>
            </a:r>
          </a:p>
        </p:txBody>
      </p:sp>
    </p:spTree>
    <p:extLst>
      <p:ext uri="{BB962C8B-B14F-4D97-AF65-F5344CB8AC3E}">
        <p14:creationId xmlns:p14="http://schemas.microsoft.com/office/powerpoint/2010/main" val="2303495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779C50C2E4854291B7A94C30DEF7BF" ma:contentTypeVersion="4" ma:contentTypeDescription="Create a new document." ma:contentTypeScope="" ma:versionID="40507de9166174e77271528d11691504">
  <xsd:schema xmlns:xsd="http://www.w3.org/2001/XMLSchema" xmlns:xs="http://www.w3.org/2001/XMLSchema" xmlns:p="http://schemas.microsoft.com/office/2006/metadata/properties" xmlns:ns2="7a86da0c-1911-4a0f-af60-b8ba93fb4900" targetNamespace="http://schemas.microsoft.com/office/2006/metadata/properties" ma:root="true" ma:fieldsID="30c9105f0fe14ea741b6eabf5a39a9b8" ns2:_="">
    <xsd:import namespace="7a86da0c-1911-4a0f-af60-b8ba93fb49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86da0c-1911-4a0f-af60-b8ba93fb49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245DAC-9742-46B0-806A-633613AEA154}"/>
</file>

<file path=customXml/itemProps2.xml><?xml version="1.0" encoding="utf-8"?>
<ds:datastoreItem xmlns:ds="http://schemas.openxmlformats.org/officeDocument/2006/customXml" ds:itemID="{F18E927D-71DE-4CA2-8E45-377B785677B0}"/>
</file>

<file path=customXml/itemProps3.xml><?xml version="1.0" encoding="utf-8"?>
<ds:datastoreItem xmlns:ds="http://schemas.openxmlformats.org/officeDocument/2006/customXml" ds:itemID="{0697BB7C-96E3-485B-9820-C835C06A114C}"/>
</file>

<file path=docProps/app.xml><?xml version="1.0" encoding="utf-8"?>
<Properties xmlns="http://schemas.openxmlformats.org/officeDocument/2006/extended-properties" xmlns:vt="http://schemas.openxmlformats.org/officeDocument/2006/docPropsVTypes">
  <TotalTime>37</TotalTime>
  <Words>1249</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urw-din</vt:lpstr>
      <vt:lpstr>Office Theme</vt:lpstr>
      <vt:lpstr>Recurrent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dc:title>
  <dc:creator>Ajay Sharma</dc:creator>
  <cp:lastModifiedBy>Ajay Sharma</cp:lastModifiedBy>
  <cp:revision>2</cp:revision>
  <dcterms:created xsi:type="dcterms:W3CDTF">2023-04-06T03:37:43Z</dcterms:created>
  <dcterms:modified xsi:type="dcterms:W3CDTF">2023-04-06T04:14:46Z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0x01010062779C50C2E4854291B7A94C30DEF7BF</vt:lpwstr>
  </property>
</Properties>
</file>