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5" r:id="rId6"/>
    <p:sldId id="261" r:id="rId7"/>
    <p:sldId id="263" r:id="rId8"/>
    <p:sldId id="266" r:id="rId9"/>
    <p:sldId id="262" r:id="rId10"/>
    <p:sldId id="281"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016F-2376-41DC-1513-6EF6B7001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506383-FA0A-00B3-18A5-A9A66F39A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39D996-C6E7-219E-76AD-AD111A5AF1C2}"/>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FBFCB7AC-2978-C3CA-83D9-2B50D2523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10DD3-7897-F257-D789-37552DB51BB7}"/>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393034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1812-BBB9-3069-89D2-38E404CD51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DBC0F-B8CC-32F8-B965-A031AF463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DA626-BD3D-ED21-13CD-31E34D3C5882}"/>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02F6B79B-090C-246C-248F-CBBCBBF4A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44944-22A0-2EE9-7D22-386C2C8913EF}"/>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184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FBFA2-9E16-EC7D-BDD0-760BDCF38A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FA6C1-BDC5-5213-5FC0-6EB645698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F79F6-339F-0605-A924-776871FDAAA7}"/>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97F7A630-E2A2-3501-EF8C-9B88CE1AE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B4626-493A-B253-E897-3B7E43900550}"/>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398111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8B49-7BC6-C52E-F7DE-16882C7F67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189F09-9BD5-E744-9596-F1E5A4DDA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F87A1-457A-EEBF-4691-38E70592AAB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8B7D2744-79DC-AA56-BB58-5E5EE0405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D3552E-B281-6DA4-3B69-998D5CBB61DF}"/>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395734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D87B-F3BE-C20D-D7D0-4C995D92C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DD49F3-8688-6F9C-BD41-1F0DDDE6D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9FB627-13BB-FED2-1417-E04036F5FFF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FD0CC59E-2370-F27A-450A-BD65F3A2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4FA9A-ACCC-F48D-DCBC-F8C3DA23772C}"/>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29584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FDA2-1D7E-3EA1-4F1E-E70E686929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73423D-F669-6921-2C60-6AC7F0A82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DBF9F9-DD22-DA0C-89A7-DB1B5A3D2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ED78BD-B712-A5B6-1646-991F828DFF61}"/>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6" name="Footer Placeholder 5">
            <a:extLst>
              <a:ext uri="{FF2B5EF4-FFF2-40B4-BE49-F238E27FC236}">
                <a16:creationId xmlns:a16="http://schemas.microsoft.com/office/drawing/2014/main" id="{2E3EBC0B-4F0A-021D-D5B6-D165AA13C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63032-27A3-B67A-406C-5FF65FBEB256}"/>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297507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1195-FA2B-3F09-4171-6E0C331704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72B34-FAAD-0659-1CF8-D36411D44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7CA680-70C8-C054-9345-0ACC1ED2D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1C6B81-9495-2504-A3C2-37B6EA686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89BA1-0857-1EA5-9E1A-161B5429F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A1073D-0925-BA77-7FEB-26439BC6FEF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8" name="Footer Placeholder 7">
            <a:extLst>
              <a:ext uri="{FF2B5EF4-FFF2-40B4-BE49-F238E27FC236}">
                <a16:creationId xmlns:a16="http://schemas.microsoft.com/office/drawing/2014/main" id="{6465D951-E674-AC0B-1037-06FF294FF4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35AF4D-C526-41FC-A442-256AE79AA72F}"/>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305116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96DE-10D0-868A-8116-3BBB33EC50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B84EDD-6BA9-97DF-A40C-69D86A42577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4" name="Footer Placeholder 3">
            <a:extLst>
              <a:ext uri="{FF2B5EF4-FFF2-40B4-BE49-F238E27FC236}">
                <a16:creationId xmlns:a16="http://schemas.microsoft.com/office/drawing/2014/main" id="{46E54E0B-9458-EA4D-3BD0-47974B9A48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9B1A60-7FA5-DBEC-5EB7-EB7537102360}"/>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207206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325CE-4857-BB03-8318-BC50FBEE655C}"/>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3" name="Footer Placeholder 2">
            <a:extLst>
              <a:ext uri="{FF2B5EF4-FFF2-40B4-BE49-F238E27FC236}">
                <a16:creationId xmlns:a16="http://schemas.microsoft.com/office/drawing/2014/main" id="{2F4994A2-2666-4DB8-AE84-D771C92465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4C2E12-3748-02DE-02BE-E819E8C06C7C}"/>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267118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34C-773E-0402-9C7D-5A6D67CAD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B050E2-8FC4-8339-300E-61474F44A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439F80-1F2B-256E-0545-0EA93027D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70807-538B-9EAB-329B-98FE0A27B5A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6" name="Footer Placeholder 5">
            <a:extLst>
              <a:ext uri="{FF2B5EF4-FFF2-40B4-BE49-F238E27FC236}">
                <a16:creationId xmlns:a16="http://schemas.microsoft.com/office/drawing/2014/main" id="{DBFDC9FD-7B41-A23A-EF06-CAA7D7FE6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25C1C3-3C8B-E5E9-D80C-8CAC9B3EA7D9}"/>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36747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CD55-CD87-EC60-366F-CA3FDCF1C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197EB4-E1D0-A7B9-D9FE-8B07D79DA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20C2AB-3C32-DCE7-F9E6-334DA070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A52CD-7E9C-7226-6E73-850C46DA5D8D}"/>
              </a:ext>
            </a:extLst>
          </p:cNvPr>
          <p:cNvSpPr>
            <a:spLocks noGrp="1"/>
          </p:cNvSpPr>
          <p:nvPr>
            <p:ph type="dt" sz="half" idx="10"/>
          </p:nvPr>
        </p:nvSpPr>
        <p:spPr/>
        <p:txBody>
          <a:bodyPr/>
          <a:lstStyle/>
          <a:p>
            <a:fld id="{9290F8A1-2C0A-4819-8F5E-D8920C6007D5}" type="datetimeFigureOut">
              <a:rPr lang="en-IN" smtClean="0"/>
              <a:t>06-04-2023</a:t>
            </a:fld>
            <a:endParaRPr lang="en-IN"/>
          </a:p>
        </p:txBody>
      </p:sp>
      <p:sp>
        <p:nvSpPr>
          <p:cNvPr id="6" name="Footer Placeholder 5">
            <a:extLst>
              <a:ext uri="{FF2B5EF4-FFF2-40B4-BE49-F238E27FC236}">
                <a16:creationId xmlns:a16="http://schemas.microsoft.com/office/drawing/2014/main" id="{52F98690-00A4-9C16-628D-A58DF694B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6B94D7-E204-79F5-A277-CFCD7B6924DB}"/>
              </a:ext>
            </a:extLst>
          </p:cNvPr>
          <p:cNvSpPr>
            <a:spLocks noGrp="1"/>
          </p:cNvSpPr>
          <p:nvPr>
            <p:ph type="sldNum" sz="quarter" idx="12"/>
          </p:nvPr>
        </p:nvSpPr>
        <p:spPr/>
        <p:txBody>
          <a:bodyPr/>
          <a:lstStyle/>
          <a:p>
            <a:fld id="{A5F2B2DF-AEE4-421B-82E0-4A4351517271}" type="slidenum">
              <a:rPr lang="en-IN" smtClean="0"/>
              <a:t>‹#›</a:t>
            </a:fld>
            <a:endParaRPr lang="en-IN"/>
          </a:p>
        </p:txBody>
      </p:sp>
    </p:spTree>
    <p:extLst>
      <p:ext uri="{BB962C8B-B14F-4D97-AF65-F5344CB8AC3E}">
        <p14:creationId xmlns:p14="http://schemas.microsoft.com/office/powerpoint/2010/main" val="228377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CFCE8-B987-675F-6DDB-75CC5BE5B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69B32D-03BD-5987-2C73-095E9483D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5F153-474D-6FB9-A4D5-A8045F2AD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0F8A1-2C0A-4819-8F5E-D8920C6007D5}" type="datetimeFigureOut">
              <a:rPr lang="en-IN" smtClean="0"/>
              <a:t>06-04-2023</a:t>
            </a:fld>
            <a:endParaRPr lang="en-IN"/>
          </a:p>
        </p:txBody>
      </p:sp>
      <p:sp>
        <p:nvSpPr>
          <p:cNvPr id="5" name="Footer Placeholder 4">
            <a:extLst>
              <a:ext uri="{FF2B5EF4-FFF2-40B4-BE49-F238E27FC236}">
                <a16:creationId xmlns:a16="http://schemas.microsoft.com/office/drawing/2014/main" id="{47644549-570F-08B8-0DB4-31C2987F2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2C690D-8F86-367A-6C27-A8BC6892C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2B2DF-AEE4-421B-82E0-4A4351517271}" type="slidenum">
              <a:rPr lang="en-IN" smtClean="0"/>
              <a:t>‹#›</a:t>
            </a:fld>
            <a:endParaRPr lang="en-IN"/>
          </a:p>
        </p:txBody>
      </p:sp>
    </p:spTree>
    <p:extLst>
      <p:ext uri="{BB962C8B-B14F-4D97-AF65-F5344CB8AC3E}">
        <p14:creationId xmlns:p14="http://schemas.microsoft.com/office/powerpoint/2010/main" val="3466915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AEA1-F2DF-66D1-19F1-22D41ACA3101}"/>
              </a:ext>
            </a:extLst>
          </p:cNvPr>
          <p:cNvSpPr>
            <a:spLocks noGrp="1"/>
          </p:cNvSpPr>
          <p:nvPr>
            <p:ph type="ctrTitle"/>
          </p:nvPr>
        </p:nvSpPr>
        <p:spPr/>
        <p:txBody>
          <a:bodyPr>
            <a:normAutofit fontScale="90000"/>
          </a:bodyPr>
          <a:lstStyle/>
          <a:p>
            <a:r>
              <a:rPr lang="en-IN" dirty="0"/>
              <a:t>Module-2</a:t>
            </a:r>
            <a:br>
              <a:rPr lang="en-IN" dirty="0"/>
            </a:br>
            <a:r>
              <a:rPr lang="en-IN" dirty="0"/>
              <a:t>Knowledge and Knowledge Representation</a:t>
            </a:r>
          </a:p>
        </p:txBody>
      </p:sp>
      <p:sp>
        <p:nvSpPr>
          <p:cNvPr id="3" name="Subtitle 2">
            <a:extLst>
              <a:ext uri="{FF2B5EF4-FFF2-40B4-BE49-F238E27FC236}">
                <a16:creationId xmlns:a16="http://schemas.microsoft.com/office/drawing/2014/main" id="{712CAC2A-5F77-F9F8-E4CC-A783E97E51C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2864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77F9-D946-8BE9-F5B4-584C3F737419}"/>
              </a:ext>
            </a:extLst>
          </p:cNvPr>
          <p:cNvSpPr>
            <a:spLocks noGrp="1"/>
          </p:cNvSpPr>
          <p:nvPr>
            <p:ph type="title"/>
          </p:nvPr>
        </p:nvSpPr>
        <p:spPr/>
        <p:txBody>
          <a:bodyPr/>
          <a:lstStyle/>
          <a:p>
            <a:r>
              <a:rPr lang="en-US" b="1" dirty="0">
                <a:solidFill>
                  <a:srgbClr val="333333"/>
                </a:solidFill>
                <a:latin typeface="inter-bold"/>
              </a:rPr>
              <a:t>Knowledge:</a:t>
            </a:r>
            <a:r>
              <a:rPr lang="en-US" dirty="0">
                <a:solidFill>
                  <a:srgbClr val="333333"/>
                </a:solidFill>
                <a:latin typeface="inter-regular"/>
              </a:rPr>
              <a:t> </a:t>
            </a:r>
            <a:endParaRPr lang="en-IN" dirty="0"/>
          </a:p>
        </p:txBody>
      </p:sp>
      <p:sp>
        <p:nvSpPr>
          <p:cNvPr id="3" name="Content Placeholder 2">
            <a:extLst>
              <a:ext uri="{FF2B5EF4-FFF2-40B4-BE49-F238E27FC236}">
                <a16:creationId xmlns:a16="http://schemas.microsoft.com/office/drawing/2014/main" id="{E46B173D-E712-22F8-D30F-0ABCDCA1D131}"/>
              </a:ext>
            </a:extLst>
          </p:cNvPr>
          <p:cNvSpPr>
            <a:spLocks noGrp="1"/>
          </p:cNvSpPr>
          <p:nvPr>
            <p:ph idx="1"/>
          </p:nvPr>
        </p:nvSpPr>
        <p:spPr/>
        <p:txBody>
          <a:bodyPr/>
          <a:lstStyle/>
          <a:p>
            <a:r>
              <a:rPr lang="en-US" b="0" i="0" dirty="0">
                <a:solidFill>
                  <a:srgbClr val="333333"/>
                </a:solidFill>
                <a:effectLst/>
                <a:latin typeface="inter-regular"/>
              </a:rPr>
              <a:t>Knowledge is awareness or familiarity gained by experiences of facts, data, and situations. Following are the types of knowledge in artificial intelligence:</a:t>
            </a:r>
            <a:endParaRPr lang="en-IN" dirty="0"/>
          </a:p>
        </p:txBody>
      </p:sp>
    </p:spTree>
    <p:extLst>
      <p:ext uri="{BB962C8B-B14F-4D97-AF65-F5344CB8AC3E}">
        <p14:creationId xmlns:p14="http://schemas.microsoft.com/office/powerpoint/2010/main" val="106770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94FF-76BE-E57A-745A-5835E248C1B8}"/>
              </a:ext>
            </a:extLst>
          </p:cNvPr>
          <p:cNvSpPr>
            <a:spLocks noGrp="1"/>
          </p:cNvSpPr>
          <p:nvPr>
            <p:ph type="title"/>
          </p:nvPr>
        </p:nvSpPr>
        <p:spPr/>
        <p:txBody>
          <a:bodyPr/>
          <a:lstStyle/>
          <a:p>
            <a:r>
              <a:rPr lang="en-IN" dirty="0"/>
              <a:t>What is knowledge representation?</a:t>
            </a:r>
            <a:br>
              <a:rPr lang="en-IN" dirty="0"/>
            </a:br>
            <a:endParaRPr lang="en-IN" dirty="0"/>
          </a:p>
        </p:txBody>
      </p:sp>
      <p:sp>
        <p:nvSpPr>
          <p:cNvPr id="3" name="Content Placeholder 2">
            <a:extLst>
              <a:ext uri="{FF2B5EF4-FFF2-40B4-BE49-F238E27FC236}">
                <a16:creationId xmlns:a16="http://schemas.microsoft.com/office/drawing/2014/main" id="{6CA63D7D-C625-48B1-2FA1-1B85E9430449}"/>
              </a:ext>
            </a:extLst>
          </p:cNvPr>
          <p:cNvSpPr>
            <a:spLocks noGrp="1"/>
          </p:cNvSpPr>
          <p:nvPr>
            <p:ph idx="1"/>
          </p:nvPr>
        </p:nvSpPr>
        <p:spPr/>
        <p:txBody>
          <a:bodyPr>
            <a:normAutofit fontScale="77500" lnSpcReduction="20000"/>
          </a:bodyPr>
          <a:lstStyle/>
          <a:p>
            <a:pPr marL="0" indent="0" algn="just">
              <a:buNone/>
            </a:pPr>
            <a:r>
              <a:rPr lang="en-US" b="0" i="0" dirty="0">
                <a:solidFill>
                  <a:srgbClr val="333333"/>
                </a:solidFill>
                <a:effectLst/>
                <a:latin typeface="inter-regular"/>
              </a:rPr>
              <a:t>Humans are best at understanding, reasoning, and interpreting knowledge. Human knows things, which is knowledge and as per their knowledge they perform various actions in the real world. </a:t>
            </a:r>
            <a:r>
              <a:rPr lang="en-US" b="1" i="0" dirty="0">
                <a:solidFill>
                  <a:srgbClr val="333333"/>
                </a:solidFill>
                <a:effectLst/>
                <a:latin typeface="inter-bold"/>
              </a:rPr>
              <a:t>But how machines do all these things comes under knowledge representation and reasoning</a:t>
            </a:r>
            <a:r>
              <a:rPr lang="en-US" b="0" i="0" dirty="0">
                <a:solidFill>
                  <a:srgbClr val="333333"/>
                </a:solidFill>
                <a:effectLst/>
                <a:latin typeface="inter-regular"/>
              </a:rPr>
              <a:t>. Hence we can describe Knowledge representation as following:</a:t>
            </a:r>
          </a:p>
          <a:p>
            <a:pPr algn="just">
              <a:buFont typeface="Arial" panose="020B0604020202020204" pitchFamily="34" charset="0"/>
              <a:buChar char="•"/>
            </a:pPr>
            <a:r>
              <a:rPr lang="en-US" b="1" i="0" dirty="0">
                <a:solidFill>
                  <a:srgbClr val="000000"/>
                </a:solidFill>
                <a:effectLst/>
                <a:latin typeface="inter-regular"/>
              </a:rPr>
              <a:t>Knowledge representation and reasoning</a:t>
            </a:r>
            <a:r>
              <a:rPr lang="en-US" b="0" i="0" dirty="0">
                <a:solidFill>
                  <a:srgbClr val="000000"/>
                </a:solidFill>
                <a:effectLst/>
                <a:latin typeface="inter-regular"/>
              </a:rPr>
              <a:t> (KR, KRR) is the part of Artificial intelligence which concerned with AI agents thinking and how thinking contributes to intelligent behavior of agents.</a:t>
            </a:r>
          </a:p>
          <a:p>
            <a:pPr algn="just">
              <a:buFont typeface="Arial" panose="020B0604020202020204" pitchFamily="34" charset="0"/>
              <a:buChar char="•"/>
            </a:pPr>
            <a:r>
              <a:rPr lang="en-US" b="0" i="0" dirty="0">
                <a:solidFill>
                  <a:srgbClr val="000000"/>
                </a:solidFill>
                <a:effectLst/>
                <a:latin typeface="inter-regular"/>
              </a:rPr>
              <a:t>It is responsible for representing information about the real world so that a computer can understand and can utilize this knowledge to solve the complex real world problems such as diagnosis a medical condition or communicating with humans in natural language.</a:t>
            </a:r>
          </a:p>
          <a:p>
            <a:pPr algn="just">
              <a:buFont typeface="Arial" panose="020B0604020202020204" pitchFamily="34" charset="0"/>
              <a:buChar char="•"/>
            </a:pPr>
            <a:r>
              <a:rPr lang="en-US" b="0" i="0" dirty="0">
                <a:solidFill>
                  <a:srgbClr val="000000"/>
                </a:solidFill>
                <a:effectLst/>
                <a:latin typeface="inter-regular"/>
              </a:rPr>
              <a:t>It is also a way which describes </a:t>
            </a:r>
            <a:r>
              <a:rPr lang="en-US" b="1" i="0" dirty="0">
                <a:solidFill>
                  <a:srgbClr val="000000"/>
                </a:solidFill>
                <a:effectLst/>
                <a:latin typeface="inter-regular"/>
              </a:rPr>
              <a:t>how we can represent knowledge in artificial intelligence</a:t>
            </a:r>
            <a:r>
              <a:rPr lang="en-US" b="0" i="0" dirty="0">
                <a:solidFill>
                  <a:srgbClr val="000000"/>
                </a:solidFill>
                <a:effectLst/>
                <a:latin typeface="inter-regular"/>
              </a:rPr>
              <a:t>. Knowledge representation is not just storing data into some database, but it also enables an intelligent machine to learn from that knowledge and experiences so that it can behave intelligently like a human.</a:t>
            </a:r>
          </a:p>
          <a:p>
            <a:endParaRPr lang="en-IN" dirty="0"/>
          </a:p>
        </p:txBody>
      </p:sp>
    </p:spTree>
    <p:extLst>
      <p:ext uri="{BB962C8B-B14F-4D97-AF65-F5344CB8AC3E}">
        <p14:creationId xmlns:p14="http://schemas.microsoft.com/office/powerpoint/2010/main" val="370792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AE18-4379-23C4-3D61-BB6BED001D64}"/>
              </a:ext>
            </a:extLst>
          </p:cNvPr>
          <p:cNvSpPr>
            <a:spLocks noGrp="1"/>
          </p:cNvSpPr>
          <p:nvPr>
            <p:ph type="title"/>
          </p:nvPr>
        </p:nvSpPr>
        <p:spPr/>
        <p:txBody>
          <a:bodyPr/>
          <a:lstStyle/>
          <a:p>
            <a:r>
              <a:rPr lang="en-US" b="0" i="0" dirty="0">
                <a:solidFill>
                  <a:srgbClr val="610B38"/>
                </a:solidFill>
                <a:effectLst/>
                <a:latin typeface="erdana"/>
              </a:rPr>
              <a:t>What to Represent: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444880E-FB50-1507-7C40-D03428CDABB5}"/>
              </a:ext>
            </a:extLst>
          </p:cNvPr>
          <p:cNvSpPr>
            <a:spLocks noGrp="1"/>
          </p:cNvSpPr>
          <p:nvPr>
            <p:ph idx="1"/>
          </p:nvPr>
        </p:nvSpPr>
        <p:spPr/>
        <p:txBody>
          <a:bodyPr>
            <a:normAutofit fontScale="85000" lnSpcReduction="20000"/>
          </a:bodyPr>
          <a:lstStyle/>
          <a:p>
            <a:pPr marL="0" indent="0" algn="just">
              <a:buNone/>
            </a:pPr>
            <a:r>
              <a:rPr lang="en-US" b="0" i="0" dirty="0">
                <a:solidFill>
                  <a:srgbClr val="333333"/>
                </a:solidFill>
                <a:effectLst/>
                <a:latin typeface="inter-regular"/>
              </a:rPr>
              <a:t>Following are the kind of knowledge which needs to be represented in AI systems:</a:t>
            </a:r>
          </a:p>
          <a:p>
            <a:pPr algn="just">
              <a:buFont typeface="Arial" panose="020B0604020202020204" pitchFamily="34" charset="0"/>
              <a:buChar char="•"/>
            </a:pPr>
            <a:r>
              <a:rPr lang="en-US" b="1" i="0" dirty="0">
                <a:solidFill>
                  <a:srgbClr val="000000"/>
                </a:solidFill>
                <a:effectLst/>
                <a:latin typeface="inter-bold"/>
              </a:rPr>
              <a:t>Object:</a:t>
            </a:r>
            <a:r>
              <a:rPr lang="en-US" b="0" i="0" dirty="0">
                <a:solidFill>
                  <a:srgbClr val="000000"/>
                </a:solidFill>
                <a:effectLst/>
                <a:latin typeface="inter-regular"/>
              </a:rPr>
              <a:t> All the facts about objects in our world domain. E.g., Guitars contains strings, trumpets are brass instruments.</a:t>
            </a:r>
          </a:p>
          <a:p>
            <a:pPr algn="just">
              <a:buFont typeface="Arial" panose="020B0604020202020204" pitchFamily="34" charset="0"/>
              <a:buChar char="•"/>
            </a:pPr>
            <a:r>
              <a:rPr lang="en-US" b="1" i="0" dirty="0">
                <a:solidFill>
                  <a:srgbClr val="000000"/>
                </a:solidFill>
                <a:effectLst/>
                <a:latin typeface="inter-bold"/>
              </a:rPr>
              <a:t>Events:</a:t>
            </a:r>
            <a:r>
              <a:rPr lang="en-US" b="0" i="0" dirty="0">
                <a:solidFill>
                  <a:srgbClr val="000000"/>
                </a:solidFill>
                <a:effectLst/>
                <a:latin typeface="inter-regular"/>
              </a:rPr>
              <a:t> Events are the actions which occur in our world.</a:t>
            </a:r>
          </a:p>
          <a:p>
            <a:pPr algn="just">
              <a:buFont typeface="Arial" panose="020B0604020202020204" pitchFamily="34" charset="0"/>
              <a:buChar char="•"/>
            </a:pPr>
            <a:r>
              <a:rPr lang="en-US" b="1" i="0" dirty="0">
                <a:solidFill>
                  <a:srgbClr val="000000"/>
                </a:solidFill>
                <a:effectLst/>
                <a:latin typeface="inter-bold"/>
              </a:rPr>
              <a:t>Performance:</a:t>
            </a:r>
            <a:r>
              <a:rPr lang="en-US" b="0" i="0" dirty="0">
                <a:solidFill>
                  <a:srgbClr val="000000"/>
                </a:solidFill>
                <a:effectLst/>
                <a:latin typeface="inter-regular"/>
              </a:rPr>
              <a:t> It describe behavior which involves knowledge about how to do things.</a:t>
            </a:r>
          </a:p>
          <a:p>
            <a:pPr algn="just">
              <a:buFont typeface="Arial" panose="020B0604020202020204" pitchFamily="34" charset="0"/>
              <a:buChar char="•"/>
            </a:pPr>
            <a:r>
              <a:rPr lang="en-US" b="1" i="0" dirty="0">
                <a:solidFill>
                  <a:srgbClr val="000000"/>
                </a:solidFill>
                <a:effectLst/>
                <a:latin typeface="inter-bold"/>
              </a:rPr>
              <a:t>Meta-knowledge:</a:t>
            </a:r>
            <a:r>
              <a:rPr lang="en-US" b="0" i="0" dirty="0">
                <a:solidFill>
                  <a:srgbClr val="000000"/>
                </a:solidFill>
                <a:effectLst/>
                <a:latin typeface="inter-regular"/>
              </a:rPr>
              <a:t> It is knowledge about what we know.</a:t>
            </a:r>
          </a:p>
          <a:p>
            <a:pPr algn="just">
              <a:buFont typeface="Arial" panose="020B0604020202020204" pitchFamily="34" charset="0"/>
              <a:buChar char="•"/>
            </a:pPr>
            <a:r>
              <a:rPr lang="en-US" b="1" i="0" dirty="0">
                <a:solidFill>
                  <a:srgbClr val="000000"/>
                </a:solidFill>
                <a:effectLst/>
                <a:latin typeface="inter-bold"/>
              </a:rPr>
              <a:t>Facts:</a:t>
            </a:r>
            <a:r>
              <a:rPr lang="en-US" b="0" i="0" dirty="0">
                <a:solidFill>
                  <a:srgbClr val="000000"/>
                </a:solidFill>
                <a:effectLst/>
                <a:latin typeface="inter-regular"/>
              </a:rPr>
              <a:t> Facts are the truths about the real world and what we represent.</a:t>
            </a:r>
          </a:p>
          <a:p>
            <a:pPr algn="just">
              <a:buFont typeface="Arial" panose="020B0604020202020204" pitchFamily="34" charset="0"/>
              <a:buChar char="•"/>
            </a:pPr>
            <a:r>
              <a:rPr lang="en-US" b="1" i="0" dirty="0">
                <a:solidFill>
                  <a:srgbClr val="000000"/>
                </a:solidFill>
                <a:effectLst/>
                <a:latin typeface="inter-bold"/>
              </a:rPr>
              <a:t>Knowledge-Base:</a:t>
            </a:r>
            <a:r>
              <a:rPr lang="en-US" b="0" i="0" dirty="0">
                <a:solidFill>
                  <a:srgbClr val="000000"/>
                </a:solidFill>
                <a:effectLst/>
                <a:latin typeface="inter-regular"/>
              </a:rPr>
              <a:t> The central component of the knowledge-based agents is the knowledge base. It is represented as KB. The Knowledgebase is a group of the Sentences (Here, sentences are used as a technical term and not identical with the English language).</a:t>
            </a:r>
          </a:p>
          <a:p>
            <a:endParaRPr lang="en-IN" dirty="0"/>
          </a:p>
        </p:txBody>
      </p:sp>
    </p:spTree>
    <p:extLst>
      <p:ext uri="{BB962C8B-B14F-4D97-AF65-F5344CB8AC3E}">
        <p14:creationId xmlns:p14="http://schemas.microsoft.com/office/powerpoint/2010/main" val="157405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nowledge Representation in Artificial intelligence">
            <a:extLst>
              <a:ext uri="{FF2B5EF4-FFF2-40B4-BE49-F238E27FC236}">
                <a16:creationId xmlns:a16="http://schemas.microsoft.com/office/drawing/2014/main" id="{2A8862BC-991E-9871-BC0D-2FE056A5A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521" y="1576484"/>
            <a:ext cx="5789260" cy="47776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E2EDFC0E-50CC-4A4E-06F5-7EE218D9C5D8}"/>
              </a:ext>
            </a:extLst>
          </p:cNvPr>
          <p:cNvSpPr>
            <a:spLocks noGrp="1"/>
          </p:cNvSpPr>
          <p:nvPr>
            <p:ph type="title"/>
          </p:nvPr>
        </p:nvSpPr>
        <p:spPr/>
        <p:txBody>
          <a:bodyPr/>
          <a:lstStyle/>
          <a:p>
            <a:r>
              <a:rPr lang="en-IN" dirty="0"/>
              <a:t>Types of Knowledge </a:t>
            </a:r>
          </a:p>
        </p:txBody>
      </p:sp>
    </p:spTree>
    <p:extLst>
      <p:ext uri="{BB962C8B-B14F-4D97-AF65-F5344CB8AC3E}">
        <p14:creationId xmlns:p14="http://schemas.microsoft.com/office/powerpoint/2010/main" val="250248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CA6A-8663-6A86-125A-A23446B8E68A}"/>
              </a:ext>
            </a:extLst>
          </p:cNvPr>
          <p:cNvSpPr>
            <a:spLocks noGrp="1"/>
          </p:cNvSpPr>
          <p:nvPr>
            <p:ph type="title"/>
          </p:nvPr>
        </p:nvSpPr>
        <p:spPr/>
        <p:txBody>
          <a:bodyPr/>
          <a:lstStyle/>
          <a:p>
            <a:r>
              <a:rPr lang="en-US" b="1" i="0" dirty="0">
                <a:solidFill>
                  <a:srgbClr val="333333"/>
                </a:solidFill>
                <a:effectLst/>
                <a:latin typeface="inter-bold"/>
              </a:rPr>
              <a:t>1. Declarative Knowledge:</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DEFDF46C-3306-9A12-7383-C284E41F767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Declarative knowledge is to know about something.</a:t>
            </a:r>
          </a:p>
          <a:p>
            <a:pPr algn="just">
              <a:buFont typeface="Arial" panose="020B0604020202020204" pitchFamily="34" charset="0"/>
              <a:buChar char="•"/>
            </a:pPr>
            <a:r>
              <a:rPr lang="en-US" b="0" i="0" dirty="0">
                <a:solidFill>
                  <a:srgbClr val="000000"/>
                </a:solidFill>
                <a:effectLst/>
                <a:latin typeface="inter-regular"/>
              </a:rPr>
              <a:t>It includes concepts, facts, and objects.</a:t>
            </a:r>
          </a:p>
          <a:p>
            <a:pPr algn="just">
              <a:buFont typeface="Arial" panose="020B0604020202020204" pitchFamily="34" charset="0"/>
              <a:buChar char="•"/>
            </a:pPr>
            <a:r>
              <a:rPr lang="en-US" b="0" i="0" dirty="0">
                <a:solidFill>
                  <a:srgbClr val="000000"/>
                </a:solidFill>
                <a:effectLst/>
                <a:latin typeface="inter-regular"/>
              </a:rPr>
              <a:t>It is also called descriptive knowledge and expressed in declarative sentences.</a:t>
            </a:r>
          </a:p>
          <a:p>
            <a:pPr algn="just">
              <a:buFont typeface="Arial" panose="020B0604020202020204" pitchFamily="34" charset="0"/>
              <a:buChar char="•"/>
            </a:pPr>
            <a:r>
              <a:rPr lang="en-US" b="0" i="0" dirty="0">
                <a:solidFill>
                  <a:srgbClr val="000000"/>
                </a:solidFill>
                <a:effectLst/>
                <a:latin typeface="inter-regular"/>
              </a:rPr>
              <a:t>It is simpler than procedural language.</a:t>
            </a:r>
          </a:p>
          <a:p>
            <a:endParaRPr lang="en-IN" dirty="0"/>
          </a:p>
        </p:txBody>
      </p:sp>
    </p:spTree>
    <p:extLst>
      <p:ext uri="{BB962C8B-B14F-4D97-AF65-F5344CB8AC3E}">
        <p14:creationId xmlns:p14="http://schemas.microsoft.com/office/powerpoint/2010/main" val="207481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C59A-C5D2-916E-4424-44C38C142442}"/>
              </a:ext>
            </a:extLst>
          </p:cNvPr>
          <p:cNvSpPr>
            <a:spLocks noGrp="1"/>
          </p:cNvSpPr>
          <p:nvPr>
            <p:ph type="title"/>
          </p:nvPr>
        </p:nvSpPr>
        <p:spPr/>
        <p:txBody>
          <a:bodyPr/>
          <a:lstStyle/>
          <a:p>
            <a:r>
              <a:rPr lang="en-US" b="1" i="0" dirty="0">
                <a:solidFill>
                  <a:srgbClr val="333333"/>
                </a:solidFill>
                <a:effectLst/>
                <a:latin typeface="inter-bold"/>
              </a:rPr>
              <a:t>2. Procedural Knowledge</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F277689E-1798-EDC7-557C-98E8437198FF}"/>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also known as imperative knowledge.</a:t>
            </a:r>
          </a:p>
          <a:p>
            <a:pPr algn="just">
              <a:buFont typeface="Arial" panose="020B0604020202020204" pitchFamily="34" charset="0"/>
              <a:buChar char="•"/>
            </a:pPr>
            <a:r>
              <a:rPr lang="en-US" b="0" i="0" dirty="0">
                <a:solidFill>
                  <a:srgbClr val="000000"/>
                </a:solidFill>
                <a:effectLst/>
                <a:latin typeface="inter-regular"/>
              </a:rPr>
              <a:t>Procedural knowledge is a type of knowledge which is responsible for knowing how to do something.</a:t>
            </a:r>
          </a:p>
          <a:p>
            <a:pPr algn="just">
              <a:buFont typeface="Arial" panose="020B0604020202020204" pitchFamily="34" charset="0"/>
              <a:buChar char="•"/>
            </a:pPr>
            <a:r>
              <a:rPr lang="en-US" b="0" i="0" dirty="0">
                <a:solidFill>
                  <a:srgbClr val="000000"/>
                </a:solidFill>
                <a:effectLst/>
                <a:latin typeface="inter-regular"/>
              </a:rPr>
              <a:t>It can be directly applied to any task.</a:t>
            </a:r>
          </a:p>
          <a:p>
            <a:pPr algn="just">
              <a:buFont typeface="Arial" panose="020B0604020202020204" pitchFamily="34" charset="0"/>
              <a:buChar char="•"/>
            </a:pPr>
            <a:r>
              <a:rPr lang="en-US" b="0" i="0" dirty="0">
                <a:solidFill>
                  <a:srgbClr val="000000"/>
                </a:solidFill>
                <a:effectLst/>
                <a:latin typeface="inter-regular"/>
              </a:rPr>
              <a:t>It includes rules, strategies, procedures, agendas, etc.</a:t>
            </a:r>
          </a:p>
          <a:p>
            <a:pPr algn="just">
              <a:buFont typeface="Arial" panose="020B0604020202020204" pitchFamily="34" charset="0"/>
              <a:buChar char="•"/>
            </a:pPr>
            <a:r>
              <a:rPr lang="en-US" b="0" i="0" dirty="0">
                <a:solidFill>
                  <a:srgbClr val="000000"/>
                </a:solidFill>
                <a:effectLst/>
                <a:latin typeface="inter-regular"/>
              </a:rPr>
              <a:t>Procedural knowledge depends on the task on which it can be applied.</a:t>
            </a:r>
          </a:p>
          <a:p>
            <a:endParaRPr lang="en-IN" dirty="0"/>
          </a:p>
        </p:txBody>
      </p:sp>
    </p:spTree>
    <p:extLst>
      <p:ext uri="{BB962C8B-B14F-4D97-AF65-F5344CB8AC3E}">
        <p14:creationId xmlns:p14="http://schemas.microsoft.com/office/powerpoint/2010/main" val="74966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AF4-FB70-22E7-B075-B2E5A0D8BD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78E74A-16A7-D0BC-809C-EFB0DE70F3AF}"/>
              </a:ext>
            </a:extLst>
          </p:cNvPr>
          <p:cNvSpPr>
            <a:spLocks noGrp="1"/>
          </p:cNvSpPr>
          <p:nvPr>
            <p:ph idx="1"/>
          </p:nvPr>
        </p:nvSpPr>
        <p:spPr/>
        <p:txBody>
          <a:bodyPr/>
          <a:lstStyle/>
          <a:p>
            <a:pPr marL="0" indent="0" algn="just">
              <a:buNone/>
            </a:pPr>
            <a:r>
              <a:rPr lang="en-US" b="1" i="0" dirty="0">
                <a:solidFill>
                  <a:srgbClr val="333333"/>
                </a:solidFill>
                <a:effectLst/>
                <a:latin typeface="inter-bold"/>
              </a:rPr>
              <a:t>3. Meta-knowledge: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Knowledge about the other types of knowledge is called Meta-knowledge.</a:t>
            </a:r>
          </a:p>
          <a:p>
            <a:pPr marL="0" indent="0" algn="just">
              <a:buNone/>
            </a:pPr>
            <a:r>
              <a:rPr lang="en-US" b="1" i="0" dirty="0">
                <a:solidFill>
                  <a:srgbClr val="333333"/>
                </a:solidFill>
                <a:effectLst/>
                <a:latin typeface="inter-bold"/>
              </a:rPr>
              <a:t>4. Heuristic 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Heuristic knowledge is representing knowledge of some experts in a filed or subject.</a:t>
            </a:r>
          </a:p>
          <a:p>
            <a:pPr algn="just">
              <a:buFont typeface="Arial" panose="020B0604020202020204" pitchFamily="34" charset="0"/>
              <a:buChar char="•"/>
            </a:pPr>
            <a:r>
              <a:rPr lang="en-US" b="0" i="0" dirty="0">
                <a:solidFill>
                  <a:srgbClr val="000000"/>
                </a:solidFill>
                <a:effectLst/>
                <a:latin typeface="inter-regular"/>
              </a:rPr>
              <a:t>Heuristic knowledge is rules of thumb based on previous experiences, awareness of approaches, and which are good to work but not guaranteed.</a:t>
            </a:r>
          </a:p>
          <a:p>
            <a:endParaRPr lang="en-IN" dirty="0"/>
          </a:p>
        </p:txBody>
      </p:sp>
    </p:spTree>
    <p:extLst>
      <p:ext uri="{BB962C8B-B14F-4D97-AF65-F5344CB8AC3E}">
        <p14:creationId xmlns:p14="http://schemas.microsoft.com/office/powerpoint/2010/main" val="153224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6DDA-F61E-198B-7DC5-05CDBC4304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D11B97-65A9-0B1D-49D2-363C8C9FEA80}"/>
              </a:ext>
            </a:extLst>
          </p:cNvPr>
          <p:cNvSpPr>
            <a:spLocks noGrp="1"/>
          </p:cNvSpPr>
          <p:nvPr>
            <p:ph idx="1"/>
          </p:nvPr>
        </p:nvSpPr>
        <p:spPr/>
        <p:txBody>
          <a:bodyPr/>
          <a:lstStyle/>
          <a:p>
            <a:pPr marL="0" indent="0" algn="just">
              <a:buNone/>
            </a:pPr>
            <a:r>
              <a:rPr lang="en-US" b="1" i="0" dirty="0">
                <a:solidFill>
                  <a:srgbClr val="333333"/>
                </a:solidFill>
                <a:effectLst/>
                <a:latin typeface="inter-bold"/>
              </a:rPr>
              <a:t>5. Structural 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Structural knowledge is basic knowledge to problem-solving.</a:t>
            </a:r>
          </a:p>
          <a:p>
            <a:pPr algn="just">
              <a:buFont typeface="Arial" panose="020B0604020202020204" pitchFamily="34" charset="0"/>
              <a:buChar char="•"/>
            </a:pPr>
            <a:r>
              <a:rPr lang="en-US" b="0" i="0" dirty="0">
                <a:solidFill>
                  <a:srgbClr val="000000"/>
                </a:solidFill>
                <a:effectLst/>
                <a:latin typeface="inter-regular"/>
              </a:rPr>
              <a:t>It describes relationships between various concepts such as kind of, part of, and grouping of something.</a:t>
            </a:r>
          </a:p>
          <a:p>
            <a:pPr algn="just">
              <a:buFont typeface="Arial" panose="020B0604020202020204" pitchFamily="34" charset="0"/>
              <a:buChar char="•"/>
            </a:pPr>
            <a:r>
              <a:rPr lang="en-US" b="0" i="0" dirty="0">
                <a:solidFill>
                  <a:srgbClr val="000000"/>
                </a:solidFill>
                <a:effectLst/>
                <a:latin typeface="inter-regular"/>
              </a:rPr>
              <a:t>It describes the relationship that exists between concepts or objects.</a:t>
            </a:r>
          </a:p>
          <a:p>
            <a:endParaRPr lang="en-IN" dirty="0"/>
          </a:p>
        </p:txBody>
      </p:sp>
    </p:spTree>
    <p:extLst>
      <p:ext uri="{BB962C8B-B14F-4D97-AF65-F5344CB8AC3E}">
        <p14:creationId xmlns:p14="http://schemas.microsoft.com/office/powerpoint/2010/main" val="305467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0B0F-C3E1-BE1E-6405-65BCACF28F55}"/>
              </a:ext>
            </a:extLst>
          </p:cNvPr>
          <p:cNvSpPr>
            <a:spLocks noGrp="1"/>
          </p:cNvSpPr>
          <p:nvPr>
            <p:ph type="title"/>
          </p:nvPr>
        </p:nvSpPr>
        <p:spPr/>
        <p:txBody>
          <a:bodyPr>
            <a:normAutofit fontScale="90000"/>
          </a:bodyPr>
          <a:lstStyle/>
          <a:p>
            <a:r>
              <a:rPr lang="en-US" b="0" i="0" dirty="0">
                <a:solidFill>
                  <a:srgbClr val="610B38"/>
                </a:solidFill>
                <a:effectLst/>
                <a:latin typeface="erdana"/>
              </a:rPr>
              <a:t>The relation between knowledge and intelligence: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E392B3D-8EA7-08A5-5816-70BECF86E53B}"/>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Knowledge of real-worlds plays a vital role in intelligence and same for creating artificial intelligence. Knowledge plays an important role in demonstrating intelligent behavior in AI agents. An agent is only able to accurately act on some input when he has some knowledge or experience about that input.</a:t>
            </a:r>
          </a:p>
          <a:p>
            <a:pPr algn="just"/>
            <a:r>
              <a:rPr lang="en-US" b="0" i="0" dirty="0">
                <a:solidFill>
                  <a:srgbClr val="333333"/>
                </a:solidFill>
                <a:effectLst/>
                <a:latin typeface="inter-regular"/>
              </a:rPr>
              <a:t>Let's suppose if you met some person who is speaking in a language which you don't know, then how you will able to act on that. The same thing applies to the intelligent behavior of the agents.</a:t>
            </a:r>
          </a:p>
          <a:p>
            <a:pPr algn="just"/>
            <a:r>
              <a:rPr lang="en-US" b="0" i="0" dirty="0">
                <a:solidFill>
                  <a:srgbClr val="333333"/>
                </a:solidFill>
                <a:effectLst/>
                <a:latin typeface="inter-regular"/>
              </a:rPr>
              <a:t>As we can see in below diagram, there is one decision maker which act by sensing the environment and using knowledge. But if the knowledge part will not present then, it cannot display intelligent behavior.</a:t>
            </a:r>
          </a:p>
          <a:p>
            <a:endParaRPr lang="en-IN" dirty="0"/>
          </a:p>
        </p:txBody>
      </p:sp>
    </p:spTree>
    <p:extLst>
      <p:ext uri="{BB962C8B-B14F-4D97-AF65-F5344CB8AC3E}">
        <p14:creationId xmlns:p14="http://schemas.microsoft.com/office/powerpoint/2010/main" val="29977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656E-1666-07CE-3629-D48857677547}"/>
              </a:ext>
            </a:extLst>
          </p:cNvPr>
          <p:cNvSpPr>
            <a:spLocks noGrp="1"/>
          </p:cNvSpPr>
          <p:nvPr>
            <p:ph type="title"/>
          </p:nvPr>
        </p:nvSpPr>
        <p:spPr/>
        <p:txBody>
          <a:bodyPr/>
          <a:lstStyle/>
          <a:p>
            <a:r>
              <a:rPr lang="en-US" b="0" i="0" dirty="0">
                <a:solidFill>
                  <a:srgbClr val="610B38"/>
                </a:solidFill>
                <a:effectLst/>
                <a:latin typeface="erdana"/>
              </a:rPr>
              <a:t>AI knowledge cycle: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A0F5B3A-F7DF-6410-6466-F3EA60378920}"/>
              </a:ext>
            </a:extLst>
          </p:cNvPr>
          <p:cNvSpPr>
            <a:spLocks noGrp="1"/>
          </p:cNvSpPr>
          <p:nvPr>
            <p:ph idx="1"/>
          </p:nvPr>
        </p:nvSpPr>
        <p:spPr/>
        <p:txBody>
          <a:bodyPr/>
          <a:lstStyle/>
          <a:p>
            <a:pPr marL="0" indent="0" algn="just">
              <a:buNone/>
            </a:pPr>
            <a:r>
              <a:rPr lang="en-US" b="0" i="0" dirty="0">
                <a:solidFill>
                  <a:srgbClr val="333333"/>
                </a:solidFill>
                <a:effectLst/>
                <a:latin typeface="inter-regular"/>
              </a:rPr>
              <a:t>An Artificial intelligence system has the following components for displaying intelligent behavior:</a:t>
            </a:r>
          </a:p>
          <a:p>
            <a:pPr algn="just">
              <a:buFont typeface="Arial" panose="020B0604020202020204" pitchFamily="34" charset="0"/>
              <a:buChar char="•"/>
            </a:pPr>
            <a:r>
              <a:rPr lang="en-US" b="0" i="0" dirty="0">
                <a:solidFill>
                  <a:srgbClr val="000000"/>
                </a:solidFill>
                <a:effectLst/>
                <a:latin typeface="inter-regular"/>
              </a:rPr>
              <a:t>Perception</a:t>
            </a:r>
          </a:p>
          <a:p>
            <a:pPr algn="just">
              <a:buFont typeface="Arial" panose="020B0604020202020204" pitchFamily="34" charset="0"/>
              <a:buChar char="•"/>
            </a:pPr>
            <a:r>
              <a:rPr lang="en-US" b="0" i="0" dirty="0">
                <a:solidFill>
                  <a:srgbClr val="000000"/>
                </a:solidFill>
                <a:effectLst/>
                <a:latin typeface="inter-regular"/>
              </a:rPr>
              <a:t>Learning</a:t>
            </a:r>
          </a:p>
          <a:p>
            <a:pPr algn="just">
              <a:buFont typeface="Arial" panose="020B0604020202020204" pitchFamily="34" charset="0"/>
              <a:buChar char="•"/>
            </a:pPr>
            <a:r>
              <a:rPr lang="en-US" b="0" i="0" dirty="0">
                <a:solidFill>
                  <a:srgbClr val="000000"/>
                </a:solidFill>
                <a:effectLst/>
                <a:latin typeface="inter-regular"/>
              </a:rPr>
              <a:t>Knowledge Representation and Reasoning</a:t>
            </a:r>
          </a:p>
          <a:p>
            <a:pPr algn="just">
              <a:buFont typeface="Arial" panose="020B0604020202020204" pitchFamily="34" charset="0"/>
              <a:buChar char="•"/>
            </a:pPr>
            <a:r>
              <a:rPr lang="en-US" b="0" i="0" dirty="0">
                <a:solidFill>
                  <a:srgbClr val="000000"/>
                </a:solidFill>
                <a:effectLst/>
                <a:latin typeface="inter-regular"/>
              </a:rPr>
              <a:t>Planning</a:t>
            </a:r>
          </a:p>
          <a:p>
            <a:pPr algn="just">
              <a:buFont typeface="Arial" panose="020B0604020202020204" pitchFamily="34" charset="0"/>
              <a:buChar char="•"/>
            </a:pPr>
            <a:r>
              <a:rPr lang="en-US" b="0" i="0" dirty="0">
                <a:solidFill>
                  <a:srgbClr val="000000"/>
                </a:solidFill>
                <a:effectLst/>
                <a:latin typeface="inter-regular"/>
              </a:rPr>
              <a:t>Execution</a:t>
            </a:r>
          </a:p>
          <a:p>
            <a:endParaRPr lang="en-IN" dirty="0"/>
          </a:p>
        </p:txBody>
      </p:sp>
      <p:pic>
        <p:nvPicPr>
          <p:cNvPr id="3074" name="Picture 2" descr="Knowledge Representation in Artificial intelligence">
            <a:extLst>
              <a:ext uri="{FF2B5EF4-FFF2-40B4-BE49-F238E27FC236}">
                <a16:creationId xmlns:a16="http://schemas.microsoft.com/office/drawing/2014/main" id="{7E6E2166-0D45-130D-249E-553B1650B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060" y="2548731"/>
            <a:ext cx="47625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5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EEB4-1409-BE40-C57C-17A2AEA65424}"/>
              </a:ext>
            </a:extLst>
          </p:cNvPr>
          <p:cNvSpPr>
            <a:spLocks noGrp="1"/>
          </p:cNvSpPr>
          <p:nvPr>
            <p:ph type="title"/>
          </p:nvPr>
        </p:nvSpPr>
        <p:spPr/>
        <p:txBody>
          <a:bodyPr/>
          <a:lstStyle/>
          <a:p>
            <a:r>
              <a:rPr lang="en-US" dirty="0"/>
              <a:t>Knowledge-Based Agent in Artificial intelligence</a:t>
            </a:r>
            <a:endParaRPr lang="en-IN" dirty="0"/>
          </a:p>
        </p:txBody>
      </p:sp>
      <p:sp>
        <p:nvSpPr>
          <p:cNvPr id="3" name="Content Placeholder 2">
            <a:extLst>
              <a:ext uri="{FF2B5EF4-FFF2-40B4-BE49-F238E27FC236}">
                <a16:creationId xmlns:a16="http://schemas.microsoft.com/office/drawing/2014/main" id="{1F268FCD-2C1F-CFDE-6D33-8220F483390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An intelligent agent needs </a:t>
            </a:r>
            <a:r>
              <a:rPr lang="en-US" b="1" i="0" dirty="0">
                <a:solidFill>
                  <a:srgbClr val="000000"/>
                </a:solidFill>
                <a:effectLst/>
                <a:latin typeface="inter-bold"/>
              </a:rPr>
              <a:t>knowledge</a:t>
            </a:r>
            <a:r>
              <a:rPr lang="en-US" b="0" i="0" dirty="0">
                <a:solidFill>
                  <a:srgbClr val="000000"/>
                </a:solidFill>
                <a:effectLst/>
                <a:latin typeface="inter-regular"/>
              </a:rPr>
              <a:t> about the real world for taking decisions and </a:t>
            </a:r>
            <a:r>
              <a:rPr lang="en-US" b="1" i="0" dirty="0">
                <a:solidFill>
                  <a:srgbClr val="000000"/>
                </a:solidFill>
                <a:effectLst/>
                <a:latin typeface="inter-bold"/>
              </a:rPr>
              <a:t>reasoning</a:t>
            </a:r>
            <a:r>
              <a:rPr lang="en-US" b="0" i="0" dirty="0">
                <a:solidFill>
                  <a:srgbClr val="000000"/>
                </a:solidFill>
                <a:effectLst/>
                <a:latin typeface="inter-regular"/>
              </a:rPr>
              <a:t> to act efficiently.</a:t>
            </a:r>
          </a:p>
          <a:p>
            <a:endParaRPr lang="en-IN" dirty="0"/>
          </a:p>
        </p:txBody>
      </p:sp>
    </p:spTree>
    <p:extLst>
      <p:ext uri="{BB962C8B-B14F-4D97-AF65-F5344CB8AC3E}">
        <p14:creationId xmlns:p14="http://schemas.microsoft.com/office/powerpoint/2010/main" val="2446010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C371-CDEB-628B-44C5-088A81005754}"/>
              </a:ext>
            </a:extLst>
          </p:cNvPr>
          <p:cNvSpPr>
            <a:spLocks noGrp="1"/>
          </p:cNvSpPr>
          <p:nvPr>
            <p:ph type="title"/>
          </p:nvPr>
        </p:nvSpPr>
        <p:spPr/>
        <p:txBody>
          <a:bodyPr/>
          <a:lstStyle/>
          <a:p>
            <a:r>
              <a:rPr lang="en-IN" b="0" i="0" dirty="0">
                <a:solidFill>
                  <a:srgbClr val="610B38"/>
                </a:solidFill>
                <a:effectLst/>
                <a:latin typeface="erdana"/>
              </a:rPr>
              <a:t>Approaches to knowledge representation: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DCD6B81-6516-EA5E-1873-AE137E3759FA}"/>
              </a:ext>
            </a:extLst>
          </p:cNvPr>
          <p:cNvSpPr>
            <a:spLocks noGrp="1"/>
          </p:cNvSpPr>
          <p:nvPr>
            <p:ph idx="1"/>
          </p:nvPr>
        </p:nvSpPr>
        <p:spPr/>
        <p:txBody>
          <a:bodyPr/>
          <a:lstStyle/>
          <a:p>
            <a:pPr marL="0" indent="0" algn="just">
              <a:buNone/>
            </a:pPr>
            <a:r>
              <a:rPr lang="en-US" b="0" i="0" dirty="0">
                <a:solidFill>
                  <a:srgbClr val="610B4B"/>
                </a:solidFill>
                <a:effectLst/>
                <a:latin typeface="erdana"/>
              </a:rPr>
              <a:t>1. Simple relational knowledge:</a:t>
            </a:r>
          </a:p>
          <a:p>
            <a:pPr algn="just">
              <a:buFont typeface="Arial" panose="020B0604020202020204" pitchFamily="34" charset="0"/>
              <a:buChar char="•"/>
            </a:pPr>
            <a:r>
              <a:rPr lang="en-US" b="0" i="0" dirty="0">
                <a:solidFill>
                  <a:srgbClr val="000000"/>
                </a:solidFill>
                <a:effectLst/>
                <a:latin typeface="inter-regular"/>
              </a:rPr>
              <a:t>It is the simplest way of storing facts which uses the relational method, and each fact about a set of the object is set out systematically in columns.</a:t>
            </a:r>
          </a:p>
          <a:p>
            <a:pPr algn="just">
              <a:buFont typeface="Arial" panose="020B0604020202020204" pitchFamily="34" charset="0"/>
              <a:buChar char="•"/>
            </a:pPr>
            <a:r>
              <a:rPr lang="en-US" b="0" i="0" dirty="0">
                <a:solidFill>
                  <a:srgbClr val="000000"/>
                </a:solidFill>
                <a:effectLst/>
                <a:latin typeface="inter-regular"/>
              </a:rPr>
              <a:t>This approach of knowledge representation is famous in database systems where the relationship between different entities is represented.</a:t>
            </a:r>
          </a:p>
          <a:p>
            <a:pPr algn="just">
              <a:buFont typeface="Arial" panose="020B0604020202020204" pitchFamily="34" charset="0"/>
              <a:buChar char="•"/>
            </a:pPr>
            <a:r>
              <a:rPr lang="en-US" b="0" i="0" dirty="0">
                <a:solidFill>
                  <a:srgbClr val="000000"/>
                </a:solidFill>
                <a:effectLst/>
                <a:latin typeface="inter-regular"/>
              </a:rPr>
              <a:t>This approach has little opportunity for inference.</a:t>
            </a:r>
          </a:p>
          <a:p>
            <a:endParaRPr lang="en-IN" dirty="0"/>
          </a:p>
        </p:txBody>
      </p:sp>
    </p:spTree>
    <p:extLst>
      <p:ext uri="{BB962C8B-B14F-4D97-AF65-F5344CB8AC3E}">
        <p14:creationId xmlns:p14="http://schemas.microsoft.com/office/powerpoint/2010/main" val="410969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BF8F-C1F3-B2E0-7AE0-B7C6525E350B}"/>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rgbClr val="333333"/>
                </a:solidFill>
                <a:effectLst/>
                <a:latin typeface="inter-bold"/>
              </a:rPr>
              <a:t>Example: The following is the simple relational knowledge representation.</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BE40EFFB-5FB7-23B4-F354-40DFFFBA99CE}"/>
              </a:ext>
            </a:extLst>
          </p:cNvPr>
          <p:cNvGraphicFramePr>
            <a:graphicFrameLocks noGrp="1"/>
          </p:cNvGraphicFramePr>
          <p:nvPr>
            <p:ph idx="1"/>
            <p:extLst>
              <p:ext uri="{D42A27DB-BD31-4B8C-83A1-F6EECF244321}">
                <p14:modId xmlns:p14="http://schemas.microsoft.com/office/powerpoint/2010/main" val="2141718986"/>
              </p:ext>
            </p:extLst>
          </p:nvPr>
        </p:nvGraphicFramePr>
        <p:xfrm>
          <a:off x="1761250" y="1892447"/>
          <a:ext cx="7382751" cy="2390741"/>
        </p:xfrm>
        <a:graphic>
          <a:graphicData uri="http://schemas.openxmlformats.org/drawingml/2006/table">
            <a:tbl>
              <a:tblPr/>
              <a:tblGrid>
                <a:gridCol w="2460917">
                  <a:extLst>
                    <a:ext uri="{9D8B030D-6E8A-4147-A177-3AD203B41FA5}">
                      <a16:colId xmlns:a16="http://schemas.microsoft.com/office/drawing/2014/main" val="591254598"/>
                    </a:ext>
                  </a:extLst>
                </a:gridCol>
                <a:gridCol w="2460917">
                  <a:extLst>
                    <a:ext uri="{9D8B030D-6E8A-4147-A177-3AD203B41FA5}">
                      <a16:colId xmlns:a16="http://schemas.microsoft.com/office/drawing/2014/main" val="1762672168"/>
                    </a:ext>
                  </a:extLst>
                </a:gridCol>
                <a:gridCol w="2460917">
                  <a:extLst>
                    <a:ext uri="{9D8B030D-6E8A-4147-A177-3AD203B41FA5}">
                      <a16:colId xmlns:a16="http://schemas.microsoft.com/office/drawing/2014/main" val="2918153428"/>
                    </a:ext>
                  </a:extLst>
                </a:gridCol>
              </a:tblGrid>
              <a:tr h="664094">
                <a:tc>
                  <a:txBody>
                    <a:bodyPr/>
                    <a:lstStyle/>
                    <a:p>
                      <a:pPr algn="l" fontAlgn="t"/>
                      <a:r>
                        <a:rPr lang="en-IN">
                          <a:solidFill>
                            <a:srgbClr val="000000"/>
                          </a:solidFill>
                          <a:effectLst/>
                          <a:latin typeface="times new roman" panose="02020603050405020304" pitchFamily="18" charset="0"/>
                        </a:rPr>
                        <a:t>Player</a:t>
                      </a:r>
                    </a:p>
                  </a:txBody>
                  <a:tcPr marT="91440" marB="91440">
                    <a:lnL w="7620" cap="flat" cmpd="sng" algn="ctr">
                      <a:solidFill>
                        <a:srgbClr val="909F04"/>
                      </a:solidFill>
                      <a:prstDash val="solid"/>
                      <a:round/>
                      <a:headEnd type="none" w="med" len="med"/>
                      <a:tailEnd type="none" w="med" len="med"/>
                    </a:lnL>
                    <a:lnR w="7620" cap="flat" cmpd="sng" algn="ctr">
                      <a:solidFill>
                        <a:srgbClr val="909F04"/>
                      </a:solidFill>
                      <a:prstDash val="solid"/>
                      <a:round/>
                      <a:headEnd type="none" w="med" len="med"/>
                      <a:tailEnd type="none" w="med" len="med"/>
                    </a:lnR>
                    <a:lnT w="7620" cap="flat" cmpd="sng" algn="ctr">
                      <a:solidFill>
                        <a:srgbClr val="909F0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Weight</a:t>
                      </a:r>
                    </a:p>
                  </a:txBody>
                  <a:tcPr marT="91440" marB="91440">
                    <a:lnL w="7620" cap="flat" cmpd="sng" algn="ctr">
                      <a:solidFill>
                        <a:srgbClr val="909F04"/>
                      </a:solidFill>
                      <a:prstDash val="solid"/>
                      <a:round/>
                      <a:headEnd type="none" w="med" len="med"/>
                      <a:tailEnd type="none" w="med" len="med"/>
                    </a:lnL>
                    <a:lnR w="7620" cap="flat" cmpd="sng" algn="ctr">
                      <a:solidFill>
                        <a:srgbClr val="909F04"/>
                      </a:solidFill>
                      <a:prstDash val="solid"/>
                      <a:round/>
                      <a:headEnd type="none" w="med" len="med"/>
                      <a:tailEnd type="none" w="med" len="med"/>
                    </a:lnR>
                    <a:lnT w="7620" cap="flat" cmpd="sng" algn="ctr">
                      <a:solidFill>
                        <a:srgbClr val="909F0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Age</a:t>
                      </a:r>
                    </a:p>
                  </a:txBody>
                  <a:tcPr marT="91440" marB="91440">
                    <a:lnL w="7620" cap="flat" cmpd="sng" algn="ctr">
                      <a:solidFill>
                        <a:srgbClr val="909F04"/>
                      </a:solidFill>
                      <a:prstDash val="solid"/>
                      <a:round/>
                      <a:headEnd type="none" w="med" len="med"/>
                      <a:tailEnd type="none" w="med" len="med"/>
                    </a:lnL>
                    <a:lnR w="7620" cap="flat" cmpd="sng" algn="ctr">
                      <a:solidFill>
                        <a:srgbClr val="909F04"/>
                      </a:solidFill>
                      <a:prstDash val="solid"/>
                      <a:round/>
                      <a:headEnd type="none" w="med" len="med"/>
                      <a:tailEnd type="none" w="med" len="med"/>
                    </a:lnR>
                    <a:lnT w="7620" cap="flat" cmpd="sng" algn="ctr">
                      <a:solidFill>
                        <a:srgbClr val="909F0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18239836"/>
                  </a:ext>
                </a:extLst>
              </a:tr>
              <a:tr h="575549">
                <a:tc>
                  <a:txBody>
                    <a:bodyPr/>
                    <a:lstStyle/>
                    <a:p>
                      <a:pPr algn="just" fontAlgn="t"/>
                      <a:r>
                        <a:rPr lang="en-IN" dirty="0">
                          <a:solidFill>
                            <a:srgbClr val="333333"/>
                          </a:solidFill>
                          <a:effectLst/>
                          <a:latin typeface="inter-regular"/>
                        </a:rPr>
                        <a:t>Player1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35579104"/>
                  </a:ext>
                </a:extLst>
              </a:tr>
              <a:tr h="575549">
                <a:tc>
                  <a:txBody>
                    <a:bodyPr/>
                    <a:lstStyle/>
                    <a:p>
                      <a:pPr algn="just" fontAlgn="t"/>
                      <a:r>
                        <a:rPr lang="en-IN">
                          <a:solidFill>
                            <a:srgbClr val="333333"/>
                          </a:solidFill>
                          <a:effectLst/>
                          <a:latin typeface="inter-regular"/>
                        </a:rPr>
                        <a:t>Player2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8138028"/>
                  </a:ext>
                </a:extLst>
              </a:tr>
              <a:tr h="575549">
                <a:tc>
                  <a:txBody>
                    <a:bodyPr/>
                    <a:lstStyle/>
                    <a:p>
                      <a:pPr algn="just" fontAlgn="t"/>
                      <a:r>
                        <a:rPr lang="en-IN">
                          <a:solidFill>
                            <a:srgbClr val="333333"/>
                          </a:solidFill>
                          <a:effectLst/>
                          <a:latin typeface="inter-regular"/>
                        </a:rPr>
                        <a:t>Player3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86385955"/>
                  </a:ext>
                </a:extLst>
              </a:tr>
            </a:tbl>
          </a:graphicData>
        </a:graphic>
      </p:graphicFrame>
      <p:sp>
        <p:nvSpPr>
          <p:cNvPr id="5" name="Rectangle 1">
            <a:extLst>
              <a:ext uri="{FF2B5EF4-FFF2-40B4-BE49-F238E27FC236}">
                <a16:creationId xmlns:a16="http://schemas.microsoft.com/office/drawing/2014/main" id="{6F4554A7-613C-0124-4ACF-8074FF57F297}"/>
              </a:ext>
            </a:extLst>
          </p:cNvPr>
          <p:cNvSpPr>
            <a:spLocks noChangeArrowheads="1"/>
          </p:cNvSpPr>
          <p:nvPr/>
        </p:nvSpPr>
        <p:spPr bwMode="auto">
          <a:xfrm>
            <a:off x="5611748" y="69707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63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1AA2-5F2E-9BD8-41CF-9C513031B5A9}"/>
              </a:ext>
            </a:extLst>
          </p:cNvPr>
          <p:cNvSpPr>
            <a:spLocks noGrp="1"/>
          </p:cNvSpPr>
          <p:nvPr>
            <p:ph type="title"/>
          </p:nvPr>
        </p:nvSpPr>
        <p:spPr/>
        <p:txBody>
          <a:bodyPr/>
          <a:lstStyle/>
          <a:p>
            <a:r>
              <a:rPr lang="en-US" b="0" i="0" dirty="0">
                <a:solidFill>
                  <a:srgbClr val="610B4B"/>
                </a:solidFill>
                <a:effectLst/>
                <a:latin typeface="erdana"/>
              </a:rPr>
              <a:t>2. Inheritable knowledge: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8F7B125-384A-818B-DC58-6ED08A13EA42}"/>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In the inheritable knowledge approach, all data must be stored into a hierarchy of classes.</a:t>
            </a:r>
          </a:p>
          <a:p>
            <a:pPr algn="just">
              <a:buFont typeface="Arial" panose="020B0604020202020204" pitchFamily="34" charset="0"/>
              <a:buChar char="•"/>
            </a:pPr>
            <a:r>
              <a:rPr lang="en-US" b="0" i="0" dirty="0">
                <a:solidFill>
                  <a:srgbClr val="000000"/>
                </a:solidFill>
                <a:effectLst/>
                <a:latin typeface="inter-regular"/>
              </a:rPr>
              <a:t>All classes should be arranged in a generalized form or a hierarchal manner.</a:t>
            </a:r>
          </a:p>
          <a:p>
            <a:pPr algn="just">
              <a:buFont typeface="Arial" panose="020B0604020202020204" pitchFamily="34" charset="0"/>
              <a:buChar char="•"/>
            </a:pPr>
            <a:r>
              <a:rPr lang="en-US" b="0" i="0" dirty="0">
                <a:solidFill>
                  <a:srgbClr val="000000"/>
                </a:solidFill>
                <a:effectLst/>
                <a:latin typeface="inter-regular"/>
              </a:rPr>
              <a:t>In this approach, we apply inheritance property.</a:t>
            </a:r>
          </a:p>
          <a:p>
            <a:pPr algn="just">
              <a:buFont typeface="Arial" panose="020B0604020202020204" pitchFamily="34" charset="0"/>
              <a:buChar char="•"/>
            </a:pPr>
            <a:r>
              <a:rPr lang="en-US" b="0" i="0" dirty="0">
                <a:solidFill>
                  <a:srgbClr val="000000"/>
                </a:solidFill>
                <a:effectLst/>
                <a:latin typeface="inter-regular"/>
              </a:rPr>
              <a:t>Elements inherit values from other members of a class.</a:t>
            </a:r>
          </a:p>
          <a:p>
            <a:pPr algn="just">
              <a:buFont typeface="Arial" panose="020B0604020202020204" pitchFamily="34" charset="0"/>
              <a:buChar char="•"/>
            </a:pPr>
            <a:r>
              <a:rPr lang="en-US" b="0" i="0" dirty="0">
                <a:solidFill>
                  <a:srgbClr val="000000"/>
                </a:solidFill>
                <a:effectLst/>
                <a:latin typeface="inter-regular"/>
              </a:rPr>
              <a:t>This approach contains inheritable knowledge which shows a relation between instance and class, and it is called instance relation.</a:t>
            </a:r>
          </a:p>
          <a:p>
            <a:pPr algn="just">
              <a:buFont typeface="Arial" panose="020B0604020202020204" pitchFamily="34" charset="0"/>
              <a:buChar char="•"/>
            </a:pPr>
            <a:r>
              <a:rPr lang="en-US" b="0" i="0" dirty="0">
                <a:solidFill>
                  <a:srgbClr val="000000"/>
                </a:solidFill>
                <a:effectLst/>
                <a:latin typeface="inter-regular"/>
              </a:rPr>
              <a:t>Every individual frame can represent the collection of attributes and its value.</a:t>
            </a:r>
          </a:p>
          <a:p>
            <a:pPr algn="just">
              <a:buFont typeface="Arial" panose="020B0604020202020204" pitchFamily="34" charset="0"/>
              <a:buChar char="•"/>
            </a:pPr>
            <a:r>
              <a:rPr lang="en-US" b="0" i="0" dirty="0">
                <a:solidFill>
                  <a:srgbClr val="000000"/>
                </a:solidFill>
                <a:effectLst/>
                <a:latin typeface="inter-regular"/>
              </a:rPr>
              <a:t>In this approach, objects and values are represented in Boxed nodes.</a:t>
            </a:r>
          </a:p>
          <a:p>
            <a:pPr algn="just">
              <a:buFont typeface="Arial" panose="020B0604020202020204" pitchFamily="34" charset="0"/>
              <a:buChar char="•"/>
            </a:pPr>
            <a:r>
              <a:rPr lang="en-US" b="0" i="0" dirty="0">
                <a:solidFill>
                  <a:srgbClr val="000000"/>
                </a:solidFill>
                <a:effectLst/>
                <a:latin typeface="inter-regular"/>
              </a:rPr>
              <a:t>We use Arrows which point from objects to their values.</a:t>
            </a:r>
          </a:p>
          <a:p>
            <a:endParaRPr lang="en-IN" dirty="0"/>
          </a:p>
        </p:txBody>
      </p:sp>
    </p:spTree>
    <p:extLst>
      <p:ext uri="{BB962C8B-B14F-4D97-AF65-F5344CB8AC3E}">
        <p14:creationId xmlns:p14="http://schemas.microsoft.com/office/powerpoint/2010/main" val="66945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nowledge Representation in Artificial intelligence">
            <a:extLst>
              <a:ext uri="{FF2B5EF4-FFF2-40B4-BE49-F238E27FC236}">
                <a16:creationId xmlns:a16="http://schemas.microsoft.com/office/drawing/2014/main" id="{F21EB86F-A4C8-E7DA-474F-5FB212A25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078" y="775900"/>
            <a:ext cx="6068785" cy="491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A142-81EA-5975-FB38-4AE4AB133B26}"/>
              </a:ext>
            </a:extLst>
          </p:cNvPr>
          <p:cNvSpPr>
            <a:spLocks noGrp="1"/>
          </p:cNvSpPr>
          <p:nvPr>
            <p:ph type="title"/>
          </p:nvPr>
        </p:nvSpPr>
        <p:spPr/>
        <p:txBody>
          <a:bodyPr/>
          <a:lstStyle/>
          <a:p>
            <a:r>
              <a:rPr lang="en-US" b="0" i="0" dirty="0">
                <a:solidFill>
                  <a:srgbClr val="610B4B"/>
                </a:solidFill>
                <a:effectLst/>
                <a:latin typeface="erdana"/>
              </a:rPr>
              <a:t>3. Inferential knowledge: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52CBC9B-8222-D588-70D5-29E12A0F213F}"/>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Inferential knowledge approach represents knowledge in the form of formal logics.</a:t>
            </a:r>
          </a:p>
          <a:p>
            <a:pPr algn="just">
              <a:buFont typeface="Arial" panose="020B0604020202020204" pitchFamily="34" charset="0"/>
              <a:buChar char="•"/>
            </a:pPr>
            <a:r>
              <a:rPr lang="en-US" b="0" i="0" dirty="0">
                <a:solidFill>
                  <a:srgbClr val="000000"/>
                </a:solidFill>
                <a:effectLst/>
                <a:latin typeface="inter-regular"/>
              </a:rPr>
              <a:t>This approach can be used to derive more facts.</a:t>
            </a:r>
          </a:p>
          <a:p>
            <a:pPr algn="just">
              <a:buFont typeface="Arial" panose="020B0604020202020204" pitchFamily="34" charset="0"/>
              <a:buChar char="•"/>
            </a:pPr>
            <a:r>
              <a:rPr lang="en-US" b="0" i="0" dirty="0">
                <a:solidFill>
                  <a:srgbClr val="000000"/>
                </a:solidFill>
                <a:effectLst/>
                <a:latin typeface="inter-regular"/>
              </a:rPr>
              <a:t>It guaranteed correctness.</a:t>
            </a:r>
          </a:p>
          <a:p>
            <a:pPr algn="just">
              <a:buFont typeface="Arial" panose="020B0604020202020204" pitchFamily="34" charset="0"/>
              <a:buChar char="•"/>
            </a:pPr>
            <a:r>
              <a:rPr lang="en-US" b="1" i="0" dirty="0">
                <a:solidFill>
                  <a:srgbClr val="000000"/>
                </a:solidFill>
                <a:effectLst/>
                <a:latin typeface="inter-bold"/>
              </a:rPr>
              <a:t>Example:</a:t>
            </a:r>
            <a:r>
              <a:rPr lang="en-US" b="0" i="0" dirty="0">
                <a:solidFill>
                  <a:srgbClr val="000000"/>
                </a:solidFill>
                <a:effectLst/>
                <a:latin typeface="inter-regular"/>
              </a:rPr>
              <a:t> Let's suppose there are two statements:</a:t>
            </a:r>
          </a:p>
          <a:p>
            <a:pPr marL="742950" lvl="1" indent="-285750" algn="just">
              <a:buFont typeface="Arial" panose="020B0604020202020204" pitchFamily="34" charset="0"/>
              <a:buChar char="•"/>
            </a:pPr>
            <a:r>
              <a:rPr lang="en-US" b="0" i="0" dirty="0">
                <a:solidFill>
                  <a:srgbClr val="000000"/>
                </a:solidFill>
                <a:effectLst/>
                <a:latin typeface="inter-regular"/>
              </a:rPr>
              <a:t>Marcus is a man</a:t>
            </a:r>
          </a:p>
          <a:p>
            <a:pPr marL="742950" lvl="1" indent="-285750">
              <a:buFont typeface="Arial" panose="020B0604020202020204" pitchFamily="34" charset="0"/>
              <a:buChar char="•"/>
            </a:pPr>
            <a:r>
              <a:rPr lang="en-US" b="0" i="0" dirty="0">
                <a:solidFill>
                  <a:srgbClr val="000000"/>
                </a:solidFill>
                <a:effectLst/>
                <a:latin typeface="inter-regular"/>
              </a:rPr>
              <a:t>All men are mortal</a:t>
            </a:r>
            <a:br>
              <a:rPr lang="en-US" b="0" i="0" dirty="0">
                <a:solidFill>
                  <a:srgbClr val="000000"/>
                </a:solidFill>
                <a:effectLst/>
                <a:latin typeface="inter-regular"/>
              </a:rPr>
            </a:br>
            <a:r>
              <a:rPr lang="en-US" b="0" i="0" dirty="0">
                <a:solidFill>
                  <a:srgbClr val="000000"/>
                </a:solidFill>
                <a:effectLst/>
                <a:latin typeface="inter-regular"/>
              </a:rPr>
              <a:t>Then it can represent as;</a:t>
            </a:r>
            <a:br>
              <a:rPr lang="en-US" b="0" i="0" dirty="0">
                <a:solidFill>
                  <a:srgbClr val="000000"/>
                </a:solidFill>
                <a:effectLst/>
                <a:latin typeface="inter-regular"/>
              </a:rPr>
            </a:br>
            <a:br>
              <a:rPr lang="en-US" b="0" i="0" dirty="0">
                <a:solidFill>
                  <a:srgbClr val="000000"/>
                </a:solidFill>
                <a:effectLst/>
                <a:latin typeface="inter-regular"/>
              </a:rPr>
            </a:br>
            <a:endParaRPr lang="en-US" b="0" i="0" dirty="0">
              <a:solidFill>
                <a:srgbClr val="000000"/>
              </a:solidFill>
              <a:effectLst/>
              <a:latin typeface="inter-regular"/>
            </a:endParaRPr>
          </a:p>
          <a:p>
            <a:pPr marL="742950" lvl="1" indent="-285750">
              <a:buFont typeface="Arial" panose="020B0604020202020204" pitchFamily="34" charset="0"/>
              <a:buChar char="•"/>
            </a:pPr>
            <a:r>
              <a:rPr lang="en-US" b="1" i="0" dirty="0">
                <a:solidFill>
                  <a:srgbClr val="000000"/>
                </a:solidFill>
                <a:effectLst/>
                <a:latin typeface="inter-bold"/>
              </a:rPr>
              <a:t>man(Marcus)</a:t>
            </a:r>
            <a:br>
              <a:rPr lang="en-US" b="1" i="0" dirty="0">
                <a:solidFill>
                  <a:srgbClr val="000000"/>
                </a:solidFill>
                <a:effectLst/>
                <a:latin typeface="inter-bold"/>
              </a:rPr>
            </a:br>
            <a:endParaRPr lang="en-US" b="1" i="0" dirty="0">
              <a:solidFill>
                <a:srgbClr val="000000"/>
              </a:solidFill>
              <a:effectLst/>
              <a:latin typeface="inter-bold"/>
            </a:endParaRPr>
          </a:p>
          <a:p>
            <a:pPr marL="742950" lvl="1" indent="-285750">
              <a:buFont typeface="Arial" panose="020B0604020202020204" pitchFamily="34" charset="0"/>
              <a:buChar char="•"/>
            </a:pPr>
            <a:r>
              <a:rPr lang="en-US" b="1" i="0" dirty="0">
                <a:solidFill>
                  <a:srgbClr val="000000"/>
                </a:solidFill>
                <a:effectLst/>
                <a:latin typeface="inter-bold"/>
              </a:rPr>
              <a:t>∀x = man (x) ----------&gt; mortal (x)s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3554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4CE0-EBAB-5A42-0010-EB0304E48979}"/>
              </a:ext>
            </a:extLst>
          </p:cNvPr>
          <p:cNvSpPr>
            <a:spLocks noGrp="1"/>
          </p:cNvSpPr>
          <p:nvPr>
            <p:ph type="title"/>
          </p:nvPr>
        </p:nvSpPr>
        <p:spPr/>
        <p:txBody>
          <a:bodyPr/>
          <a:lstStyle/>
          <a:p>
            <a:r>
              <a:rPr lang="en-US" b="0" i="0" dirty="0">
                <a:solidFill>
                  <a:srgbClr val="610B4B"/>
                </a:solidFill>
                <a:effectLst/>
                <a:latin typeface="erdana"/>
              </a:rPr>
              <a:t>4. Procedural knowledge: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490C275-8991-0A20-E2B6-9505D20FB504}"/>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Procedural knowledge approach uses small programs and codes which describes how to do specific things, and how to proceed.</a:t>
            </a:r>
          </a:p>
          <a:p>
            <a:pPr algn="just">
              <a:buFont typeface="Arial" panose="020B0604020202020204" pitchFamily="34" charset="0"/>
              <a:buChar char="•"/>
            </a:pPr>
            <a:r>
              <a:rPr lang="en-US" b="0" i="0" dirty="0">
                <a:solidFill>
                  <a:srgbClr val="000000"/>
                </a:solidFill>
                <a:effectLst/>
                <a:latin typeface="inter-regular"/>
              </a:rPr>
              <a:t>In this approach, one important rule is used which is </a:t>
            </a:r>
            <a:r>
              <a:rPr lang="en-US" b="1" i="0" dirty="0">
                <a:solidFill>
                  <a:srgbClr val="000000"/>
                </a:solidFill>
                <a:effectLst/>
                <a:latin typeface="inter-bold"/>
              </a:rPr>
              <a:t>If-Then rule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In this knowledge, we can use various coding languages such as </a:t>
            </a:r>
            <a:r>
              <a:rPr lang="en-US" b="1" i="0" dirty="0">
                <a:solidFill>
                  <a:srgbClr val="000000"/>
                </a:solidFill>
                <a:effectLst/>
                <a:latin typeface="inter-bold"/>
              </a:rPr>
              <a:t>LISP language</a:t>
            </a:r>
            <a:r>
              <a:rPr lang="en-US" b="0" i="0" dirty="0">
                <a:solidFill>
                  <a:srgbClr val="000000"/>
                </a:solidFill>
                <a:effectLst/>
                <a:latin typeface="inter-regular"/>
              </a:rPr>
              <a:t> and </a:t>
            </a:r>
            <a:r>
              <a:rPr lang="en-US" b="1" i="0" dirty="0">
                <a:solidFill>
                  <a:srgbClr val="000000"/>
                </a:solidFill>
                <a:effectLst/>
                <a:latin typeface="inter-bold"/>
              </a:rPr>
              <a:t>Prolog language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We can easily represent heuristic or domain-specific knowledge using this approach.</a:t>
            </a:r>
          </a:p>
          <a:p>
            <a:pPr algn="just">
              <a:buFont typeface="Arial" panose="020B0604020202020204" pitchFamily="34" charset="0"/>
              <a:buChar char="•"/>
            </a:pPr>
            <a:r>
              <a:rPr lang="en-US" b="0" i="0" dirty="0">
                <a:solidFill>
                  <a:srgbClr val="000000"/>
                </a:solidFill>
                <a:effectLst/>
                <a:latin typeface="inter-regular"/>
              </a:rPr>
              <a:t>But it is not necessary that we can represent all cases in this approach.</a:t>
            </a:r>
          </a:p>
          <a:p>
            <a:endParaRPr lang="en-IN" dirty="0"/>
          </a:p>
        </p:txBody>
      </p:sp>
    </p:spTree>
    <p:extLst>
      <p:ext uri="{BB962C8B-B14F-4D97-AF65-F5344CB8AC3E}">
        <p14:creationId xmlns:p14="http://schemas.microsoft.com/office/powerpoint/2010/main" val="153944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4072-82D0-0584-3A17-814D0B7A0627}"/>
              </a:ext>
            </a:extLst>
          </p:cNvPr>
          <p:cNvSpPr>
            <a:spLocks noGrp="1"/>
          </p:cNvSpPr>
          <p:nvPr>
            <p:ph type="title"/>
          </p:nvPr>
        </p:nvSpPr>
        <p:spPr/>
        <p:txBody>
          <a:bodyPr>
            <a:normAutofit fontScale="90000"/>
          </a:bodyPr>
          <a:lstStyle/>
          <a:p>
            <a:r>
              <a:rPr lang="en-US" b="0" i="0" dirty="0">
                <a:solidFill>
                  <a:srgbClr val="610B38"/>
                </a:solidFill>
                <a:effectLst/>
                <a:latin typeface="erdana"/>
              </a:rPr>
              <a:t>Requirements for knowledge Representation system: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9D259EF-E0FC-B898-2D6B-045058D1CFC1}"/>
              </a:ext>
            </a:extLst>
          </p:cNvPr>
          <p:cNvSpPr>
            <a:spLocks noGrp="1"/>
          </p:cNvSpPr>
          <p:nvPr>
            <p:ph idx="1"/>
          </p:nvPr>
        </p:nvSpPr>
        <p:spPr/>
        <p:txBody>
          <a:bodyPr>
            <a:normAutofit/>
          </a:bodyPr>
          <a:lstStyle/>
          <a:p>
            <a:r>
              <a:rPr lang="en-US" dirty="0"/>
              <a:t>1. Representational Accuracy: KR system should have the ability to represent all kind of required knowledge.</a:t>
            </a:r>
          </a:p>
          <a:p>
            <a:r>
              <a:rPr lang="en-US" dirty="0"/>
              <a:t>2. Inferential Adequacy: KR system should have ability to manipulate the representational structures to produce new knowledge corresponding to existing structure.</a:t>
            </a:r>
          </a:p>
          <a:p>
            <a:r>
              <a:rPr lang="en-US" dirty="0"/>
              <a:t>3. Inferential Efficiency: The ability to direct the inferential knowledge mechanism into the most productive directions by storing appropriate guides.</a:t>
            </a:r>
          </a:p>
          <a:p>
            <a:r>
              <a:rPr lang="en-US" dirty="0"/>
              <a:t>4. Acquisitional efficiency- The ability to acquire the new knowledge easily using automatic methods.</a:t>
            </a:r>
            <a:endParaRPr lang="en-IN" dirty="0"/>
          </a:p>
        </p:txBody>
      </p:sp>
    </p:spTree>
    <p:extLst>
      <p:ext uri="{BB962C8B-B14F-4D97-AF65-F5344CB8AC3E}">
        <p14:creationId xmlns:p14="http://schemas.microsoft.com/office/powerpoint/2010/main" val="19754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65D8-3EDB-B429-3192-B3CC7E96EE70}"/>
              </a:ext>
            </a:extLst>
          </p:cNvPr>
          <p:cNvSpPr>
            <a:spLocks noGrp="1"/>
          </p:cNvSpPr>
          <p:nvPr>
            <p:ph type="title"/>
          </p:nvPr>
        </p:nvSpPr>
        <p:spPr/>
        <p:txBody>
          <a:bodyPr/>
          <a:lstStyle/>
          <a:p>
            <a:r>
              <a:rPr lang="en-US" b="0" i="0" dirty="0">
                <a:solidFill>
                  <a:srgbClr val="000000"/>
                </a:solidFill>
                <a:effectLst/>
                <a:latin typeface="inter-regular"/>
              </a:rPr>
              <a:t>Knowledge-based agents</a:t>
            </a:r>
            <a:endParaRPr lang="en-IN" dirty="0"/>
          </a:p>
        </p:txBody>
      </p:sp>
      <p:sp>
        <p:nvSpPr>
          <p:cNvPr id="3" name="Content Placeholder 2">
            <a:extLst>
              <a:ext uri="{FF2B5EF4-FFF2-40B4-BE49-F238E27FC236}">
                <a16:creationId xmlns:a16="http://schemas.microsoft.com/office/drawing/2014/main" id="{798DCB6C-1940-ADB5-2C47-65C5D5E6602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Knowledge-based agents are those agents who have the capability of </a:t>
            </a:r>
            <a:r>
              <a:rPr lang="en-US" b="1" i="0" dirty="0">
                <a:solidFill>
                  <a:srgbClr val="000000"/>
                </a:solidFill>
                <a:effectLst/>
                <a:latin typeface="inter-bold"/>
              </a:rPr>
              <a:t>maintaining an internal state of knowledge, reason over that knowledge, update their knowledge after observations and take actions. </a:t>
            </a:r>
          </a:p>
          <a:p>
            <a:pPr algn="just">
              <a:buFont typeface="Arial" panose="020B0604020202020204" pitchFamily="34" charset="0"/>
              <a:buChar char="•"/>
            </a:pPr>
            <a:r>
              <a:rPr lang="en-US" b="1" i="0" dirty="0">
                <a:solidFill>
                  <a:srgbClr val="000000"/>
                </a:solidFill>
                <a:effectLst/>
                <a:latin typeface="inter-bold"/>
              </a:rPr>
              <a:t>These agents can represent the world with some formal representation and act intelligently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Knowledge-based agents are composed of two main parts:</a:t>
            </a:r>
          </a:p>
          <a:p>
            <a:pPr marL="742950" lvl="1" indent="-285750" algn="just">
              <a:buFont typeface="Arial" panose="020B0604020202020204" pitchFamily="34" charset="0"/>
              <a:buChar char="•"/>
            </a:pPr>
            <a:r>
              <a:rPr lang="en-US" b="1" i="0" dirty="0">
                <a:solidFill>
                  <a:srgbClr val="000000"/>
                </a:solidFill>
                <a:effectLst/>
                <a:latin typeface="inter-bold"/>
              </a:rPr>
              <a:t>Knowledge-base and</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Inference system</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2640058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1ED7-832D-611C-1A6E-5AEE10150CCA}"/>
              </a:ext>
            </a:extLst>
          </p:cNvPr>
          <p:cNvSpPr>
            <a:spLocks noGrp="1"/>
          </p:cNvSpPr>
          <p:nvPr>
            <p:ph type="title"/>
          </p:nvPr>
        </p:nvSpPr>
        <p:spPr/>
        <p:txBody>
          <a:bodyPr>
            <a:normAutofit fontScale="90000"/>
          </a:bodyPr>
          <a:lstStyle/>
          <a:p>
            <a:r>
              <a:rPr lang="en-US" b="0" i="0" dirty="0">
                <a:solidFill>
                  <a:srgbClr val="333333"/>
                </a:solidFill>
                <a:effectLst/>
                <a:latin typeface="inter-regular"/>
              </a:rPr>
              <a:t>A knowledge-based agent (KBA) must able to do the following:</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BB74342C-214F-512D-A923-93F7ECFF4A3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An agent should be able to represent states, actions, etc.</a:t>
            </a:r>
          </a:p>
          <a:p>
            <a:pPr algn="just">
              <a:buFont typeface="Arial" panose="020B0604020202020204" pitchFamily="34" charset="0"/>
              <a:buChar char="•"/>
            </a:pPr>
            <a:r>
              <a:rPr lang="en-US" b="0" i="0" dirty="0">
                <a:solidFill>
                  <a:srgbClr val="000000"/>
                </a:solidFill>
                <a:effectLst/>
                <a:latin typeface="inter-regular"/>
              </a:rPr>
              <a:t>An agent Should be able to incorporate new percepts</a:t>
            </a:r>
          </a:p>
          <a:p>
            <a:pPr algn="just">
              <a:buFont typeface="Arial" panose="020B0604020202020204" pitchFamily="34" charset="0"/>
              <a:buChar char="•"/>
            </a:pPr>
            <a:r>
              <a:rPr lang="en-US" b="0" i="0" dirty="0">
                <a:solidFill>
                  <a:srgbClr val="000000"/>
                </a:solidFill>
                <a:effectLst/>
                <a:latin typeface="inter-regular"/>
              </a:rPr>
              <a:t>An agent can update the internal representation of the world</a:t>
            </a:r>
          </a:p>
          <a:p>
            <a:pPr algn="just">
              <a:buFont typeface="Arial" panose="020B0604020202020204" pitchFamily="34" charset="0"/>
              <a:buChar char="•"/>
            </a:pPr>
            <a:r>
              <a:rPr lang="en-US" b="0" i="0" dirty="0">
                <a:solidFill>
                  <a:srgbClr val="000000"/>
                </a:solidFill>
                <a:effectLst/>
                <a:latin typeface="inter-regular"/>
              </a:rPr>
              <a:t>An agent can deduce the internal representation of the world</a:t>
            </a:r>
          </a:p>
          <a:p>
            <a:pPr algn="just">
              <a:buFont typeface="Arial" panose="020B0604020202020204" pitchFamily="34" charset="0"/>
              <a:buChar char="•"/>
            </a:pPr>
            <a:r>
              <a:rPr lang="en-US" b="0" i="0" dirty="0">
                <a:solidFill>
                  <a:srgbClr val="000000"/>
                </a:solidFill>
                <a:effectLst/>
                <a:latin typeface="inter-regular"/>
              </a:rPr>
              <a:t>An agent can deduce appropriate actions.</a:t>
            </a:r>
          </a:p>
          <a:p>
            <a:endParaRPr lang="en-IN" dirty="0"/>
          </a:p>
        </p:txBody>
      </p:sp>
    </p:spTree>
    <p:extLst>
      <p:ext uri="{BB962C8B-B14F-4D97-AF65-F5344CB8AC3E}">
        <p14:creationId xmlns:p14="http://schemas.microsoft.com/office/powerpoint/2010/main" val="143084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40B1-2CCA-EAEA-A9EC-8530027FB822}"/>
              </a:ext>
            </a:extLst>
          </p:cNvPr>
          <p:cNvSpPr>
            <a:spLocks noGrp="1"/>
          </p:cNvSpPr>
          <p:nvPr>
            <p:ph type="title"/>
          </p:nvPr>
        </p:nvSpPr>
        <p:spPr/>
        <p:txBody>
          <a:bodyPr/>
          <a:lstStyle/>
          <a:p>
            <a:r>
              <a:rPr lang="en-US" b="0" i="0" dirty="0">
                <a:solidFill>
                  <a:srgbClr val="610B38"/>
                </a:solidFill>
                <a:effectLst/>
                <a:latin typeface="erdana"/>
              </a:rPr>
              <a:t>Operations Performed by KBA</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A4810CE-4D39-B9C4-FAD7-DD652F515E5B}"/>
              </a:ext>
            </a:extLst>
          </p:cNvPr>
          <p:cNvSpPr>
            <a:spLocks noGrp="1"/>
          </p:cNvSpPr>
          <p:nvPr>
            <p:ph idx="1"/>
          </p:nvPr>
        </p:nvSpPr>
        <p:spPr/>
        <p:txBody>
          <a:bodyPr/>
          <a:lstStyle/>
          <a:p>
            <a:pPr algn="just"/>
            <a:r>
              <a:rPr lang="en-US" b="1" i="0" dirty="0">
                <a:solidFill>
                  <a:srgbClr val="333333"/>
                </a:solidFill>
                <a:effectLst/>
                <a:latin typeface="inter-bold"/>
              </a:rPr>
              <a:t>Following are three operations which are performed by KBA in order to show the intelligent behavior:</a:t>
            </a:r>
            <a:endParaRPr lang="en-US" b="0" i="0" dirty="0">
              <a:solidFill>
                <a:srgbClr val="333333"/>
              </a:solidFill>
              <a:effectLst/>
              <a:latin typeface="inter-regular"/>
            </a:endParaRPr>
          </a:p>
          <a:p>
            <a:pPr algn="just">
              <a:buFont typeface="+mj-lt"/>
              <a:buAutoNum type="arabicPeriod"/>
            </a:pPr>
            <a:r>
              <a:rPr lang="en-US" b="1" i="0" dirty="0">
                <a:solidFill>
                  <a:srgbClr val="000000"/>
                </a:solidFill>
                <a:effectLst/>
                <a:latin typeface="inter-bold"/>
              </a:rPr>
              <a:t>TELL:</a:t>
            </a:r>
            <a:r>
              <a:rPr lang="en-US" b="0" i="0" dirty="0">
                <a:solidFill>
                  <a:srgbClr val="000000"/>
                </a:solidFill>
                <a:effectLst/>
                <a:latin typeface="inter-regular"/>
              </a:rPr>
              <a:t> This operation tells the knowledge base what it perceives from the environment.</a:t>
            </a:r>
          </a:p>
          <a:p>
            <a:pPr algn="just">
              <a:buFont typeface="+mj-lt"/>
              <a:buAutoNum type="arabicPeriod"/>
            </a:pPr>
            <a:r>
              <a:rPr lang="en-US" b="1" i="0" dirty="0">
                <a:solidFill>
                  <a:srgbClr val="000000"/>
                </a:solidFill>
                <a:effectLst/>
                <a:latin typeface="inter-bold"/>
              </a:rPr>
              <a:t>ASK:</a:t>
            </a:r>
            <a:r>
              <a:rPr lang="en-US" b="0" i="0" dirty="0">
                <a:solidFill>
                  <a:srgbClr val="000000"/>
                </a:solidFill>
                <a:effectLst/>
                <a:latin typeface="inter-regular"/>
              </a:rPr>
              <a:t> This operation asks the knowledge base what action it should perform.</a:t>
            </a:r>
          </a:p>
          <a:p>
            <a:pPr algn="just">
              <a:buFont typeface="+mj-lt"/>
              <a:buAutoNum type="arabicPeriod"/>
            </a:pPr>
            <a:r>
              <a:rPr lang="en-US" b="1" i="0" dirty="0">
                <a:solidFill>
                  <a:srgbClr val="000000"/>
                </a:solidFill>
                <a:effectLst/>
                <a:latin typeface="inter-bold"/>
              </a:rPr>
              <a:t>Perform:</a:t>
            </a:r>
            <a:r>
              <a:rPr lang="en-US" b="0" i="0" dirty="0">
                <a:solidFill>
                  <a:srgbClr val="000000"/>
                </a:solidFill>
                <a:effectLst/>
                <a:latin typeface="inter-regular"/>
              </a:rPr>
              <a:t> It performs the selected action.</a:t>
            </a:r>
          </a:p>
          <a:p>
            <a:endParaRPr lang="en-IN" dirty="0"/>
          </a:p>
        </p:txBody>
      </p:sp>
    </p:spTree>
    <p:extLst>
      <p:ext uri="{BB962C8B-B14F-4D97-AF65-F5344CB8AC3E}">
        <p14:creationId xmlns:p14="http://schemas.microsoft.com/office/powerpoint/2010/main" val="222660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owledge-Based Agent in Artificial intelligence">
            <a:extLst>
              <a:ext uri="{FF2B5EF4-FFF2-40B4-BE49-F238E27FC236}">
                <a16:creationId xmlns:a16="http://schemas.microsoft.com/office/drawing/2014/main" id="{DA3889E2-65AB-F37F-250C-054506BE4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866" y="604934"/>
            <a:ext cx="7801391" cy="44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61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2FAF-E3B0-8294-951A-C4F1A1EE8322}"/>
              </a:ext>
            </a:extLst>
          </p:cNvPr>
          <p:cNvSpPr>
            <a:spLocks noGrp="1"/>
          </p:cNvSpPr>
          <p:nvPr>
            <p:ph type="title"/>
          </p:nvPr>
        </p:nvSpPr>
        <p:spPr/>
        <p:txBody>
          <a:bodyPr/>
          <a:lstStyle/>
          <a:p>
            <a:r>
              <a:rPr lang="en-US" b="0" i="0" dirty="0">
                <a:solidFill>
                  <a:srgbClr val="610B38"/>
                </a:solidFill>
                <a:effectLst/>
                <a:latin typeface="erdana"/>
              </a:rPr>
              <a:t>Various levels of knowledge-based agent: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3A4045F-1335-4C97-D39B-DBB4AD101869}"/>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A knowledge-based agent can be viewed at different levels which are given below:</a:t>
            </a:r>
          </a:p>
          <a:p>
            <a:pPr algn="just"/>
            <a:r>
              <a:rPr lang="en-US" b="0" i="0" dirty="0">
                <a:solidFill>
                  <a:srgbClr val="610B4B"/>
                </a:solidFill>
                <a:effectLst/>
                <a:latin typeface="erdana"/>
              </a:rPr>
              <a:t>1. Knowledge level</a:t>
            </a:r>
          </a:p>
          <a:p>
            <a:pPr algn="just"/>
            <a:r>
              <a:rPr lang="en-US" b="0" i="0" dirty="0">
                <a:solidFill>
                  <a:srgbClr val="333333"/>
                </a:solidFill>
                <a:effectLst/>
                <a:latin typeface="inter-regular"/>
              </a:rPr>
              <a:t>Knowledge level is the first level of knowledge-based agent, and in this level, we need to specify what the agent knows, and what the agent goals are. With these specifications, we can fix its behavior. </a:t>
            </a:r>
            <a:r>
              <a:rPr lang="en-US" b="1" i="0" dirty="0">
                <a:solidFill>
                  <a:srgbClr val="333333"/>
                </a:solidFill>
                <a:effectLst/>
                <a:latin typeface="inter-regular"/>
              </a:rPr>
              <a:t>For example, suppose an automated taxi agent needs to go from a station A to station B, and he knows the way from A to B, so this comes at the knowledge level.</a:t>
            </a:r>
          </a:p>
          <a:p>
            <a:pPr algn="just"/>
            <a:r>
              <a:rPr lang="en-US" b="0" i="0" dirty="0">
                <a:solidFill>
                  <a:srgbClr val="610B4B"/>
                </a:solidFill>
                <a:effectLst/>
                <a:latin typeface="erdana"/>
              </a:rPr>
              <a:t>2. Logical level:</a:t>
            </a:r>
          </a:p>
          <a:p>
            <a:pPr algn="just"/>
            <a:r>
              <a:rPr lang="en-US" b="0" i="0" dirty="0">
                <a:solidFill>
                  <a:srgbClr val="333333"/>
                </a:solidFill>
                <a:effectLst/>
                <a:latin typeface="inter-regular"/>
              </a:rPr>
              <a:t>At this level, we understand that how the knowledge representation of knowledge is stored. At this level, sentences are encoded into different logics. At the logical level, an encoding of knowledge into logical sentences occurs. </a:t>
            </a:r>
            <a:r>
              <a:rPr lang="en-US" b="1" i="0" dirty="0">
                <a:solidFill>
                  <a:srgbClr val="333333"/>
                </a:solidFill>
                <a:effectLst/>
                <a:latin typeface="inter-regular"/>
              </a:rPr>
              <a:t>At the logical level we can expect to the automated taxi agent to reach to the destination B.</a:t>
            </a:r>
          </a:p>
          <a:p>
            <a:pPr algn="just"/>
            <a:r>
              <a:rPr lang="en-US" b="0" i="0" dirty="0">
                <a:solidFill>
                  <a:srgbClr val="610B4B"/>
                </a:solidFill>
                <a:effectLst/>
                <a:latin typeface="erdana"/>
              </a:rPr>
              <a:t>3. Implementation level:</a:t>
            </a:r>
          </a:p>
          <a:p>
            <a:pPr algn="just"/>
            <a:r>
              <a:rPr lang="en-US" b="0" i="0" dirty="0">
                <a:solidFill>
                  <a:srgbClr val="333333"/>
                </a:solidFill>
                <a:effectLst/>
                <a:latin typeface="inter-regular"/>
              </a:rPr>
              <a:t>This is the physical representation of logic and knowledge. At the implementation level agent perform actions as per logical and knowledge level. </a:t>
            </a:r>
            <a:r>
              <a:rPr lang="en-US" b="1" i="0" dirty="0">
                <a:solidFill>
                  <a:srgbClr val="333333"/>
                </a:solidFill>
                <a:effectLst/>
                <a:latin typeface="inter-regular"/>
              </a:rPr>
              <a:t>At this level, an automated taxi agent actually implement his knowledge and logic so that he can reach to the destination.</a:t>
            </a:r>
          </a:p>
          <a:p>
            <a:endParaRPr lang="en-IN" dirty="0"/>
          </a:p>
        </p:txBody>
      </p:sp>
    </p:spTree>
    <p:extLst>
      <p:ext uri="{BB962C8B-B14F-4D97-AF65-F5344CB8AC3E}">
        <p14:creationId xmlns:p14="http://schemas.microsoft.com/office/powerpoint/2010/main" val="229037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021B-FDEA-5665-7D9F-6A1813424078}"/>
              </a:ext>
            </a:extLst>
          </p:cNvPr>
          <p:cNvSpPr>
            <a:spLocks noGrp="1"/>
          </p:cNvSpPr>
          <p:nvPr>
            <p:ph type="title"/>
          </p:nvPr>
        </p:nvSpPr>
        <p:spPr/>
        <p:txBody>
          <a:bodyPr>
            <a:normAutofit fontScale="90000"/>
          </a:bodyPr>
          <a:lstStyle/>
          <a:p>
            <a:r>
              <a:rPr lang="en-US" b="0" i="0" dirty="0">
                <a:solidFill>
                  <a:srgbClr val="333333"/>
                </a:solidFill>
                <a:effectLst/>
                <a:latin typeface="inter-regular"/>
              </a:rPr>
              <a:t>There are mainly two approaches to build a knowledge-based agent:</a:t>
            </a:r>
            <a:br>
              <a:rPr lang="en-US" b="0" i="0" dirty="0">
                <a:solidFill>
                  <a:srgbClr val="333333"/>
                </a:solidFill>
                <a:effectLst/>
                <a:latin typeface="inter-regular"/>
              </a:rPr>
            </a:br>
            <a:endParaRPr lang="en-IN" dirty="0"/>
          </a:p>
        </p:txBody>
      </p:sp>
      <p:sp>
        <p:nvSpPr>
          <p:cNvPr id="3" name="Content Placeholder 2">
            <a:extLst>
              <a:ext uri="{FF2B5EF4-FFF2-40B4-BE49-F238E27FC236}">
                <a16:creationId xmlns:a16="http://schemas.microsoft.com/office/drawing/2014/main" id="{6716CA0A-9B32-0EF3-46E8-5AB07A00BA6D}"/>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Declarative approach:</a:t>
            </a:r>
            <a:r>
              <a:rPr lang="en-US" b="0" i="0" dirty="0">
                <a:solidFill>
                  <a:srgbClr val="000000"/>
                </a:solidFill>
                <a:effectLst/>
                <a:latin typeface="inter-regular"/>
              </a:rPr>
              <a:t> We can create a knowledge-based agent by initializing with an empty knowledge base and telling the agent all the sentences with which we want to start with. This approach is called Declarative approach.</a:t>
            </a:r>
          </a:p>
          <a:p>
            <a:pPr algn="just">
              <a:buFont typeface="+mj-lt"/>
              <a:buAutoNum type="arabicPeriod"/>
            </a:pPr>
            <a:r>
              <a:rPr lang="en-US" b="1" i="0" dirty="0">
                <a:solidFill>
                  <a:srgbClr val="000000"/>
                </a:solidFill>
                <a:effectLst/>
                <a:latin typeface="inter-bold"/>
              </a:rPr>
              <a:t>Procedural approach:</a:t>
            </a:r>
            <a:r>
              <a:rPr lang="en-US" b="0" i="0" dirty="0">
                <a:solidFill>
                  <a:srgbClr val="000000"/>
                </a:solidFill>
                <a:effectLst/>
                <a:latin typeface="inter-regular"/>
              </a:rPr>
              <a:t> In the procedural approach, we directly encode desired behavior as a program code. Which means we just need to write a program that already encodes the desired behavior or agent.</a:t>
            </a:r>
          </a:p>
          <a:p>
            <a:endParaRPr lang="en-IN" dirty="0"/>
          </a:p>
        </p:txBody>
      </p:sp>
    </p:spTree>
    <p:extLst>
      <p:ext uri="{BB962C8B-B14F-4D97-AF65-F5344CB8AC3E}">
        <p14:creationId xmlns:p14="http://schemas.microsoft.com/office/powerpoint/2010/main" val="13083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091F-C9A6-C381-F39B-C3F09796561D}"/>
              </a:ext>
            </a:extLst>
          </p:cNvPr>
          <p:cNvSpPr>
            <a:spLocks noGrp="1"/>
          </p:cNvSpPr>
          <p:nvPr>
            <p:ph type="title"/>
          </p:nvPr>
        </p:nvSpPr>
        <p:spPr/>
        <p:txBody>
          <a:bodyPr/>
          <a:lstStyle/>
          <a:p>
            <a:r>
              <a:rPr lang="en-IN" dirty="0"/>
              <a:t>Inference system</a:t>
            </a:r>
          </a:p>
        </p:txBody>
      </p:sp>
      <p:sp>
        <p:nvSpPr>
          <p:cNvPr id="3" name="Content Placeholder 2">
            <a:extLst>
              <a:ext uri="{FF2B5EF4-FFF2-40B4-BE49-F238E27FC236}">
                <a16:creationId xmlns:a16="http://schemas.microsoft.com/office/drawing/2014/main" id="{66CC362E-57F0-BF10-8320-0FBE196DFEAF}"/>
              </a:ext>
            </a:extLst>
          </p:cNvPr>
          <p:cNvSpPr>
            <a:spLocks noGrp="1"/>
          </p:cNvSpPr>
          <p:nvPr>
            <p:ph idx="1"/>
          </p:nvPr>
        </p:nvSpPr>
        <p:spPr/>
        <p:txBody>
          <a:bodyPr/>
          <a:lstStyle/>
          <a:p>
            <a:pPr algn="just"/>
            <a:r>
              <a:rPr lang="en-US" b="0" i="0" dirty="0">
                <a:solidFill>
                  <a:srgbClr val="333333"/>
                </a:solidFill>
                <a:effectLst/>
                <a:latin typeface="inter-regular"/>
              </a:rPr>
              <a:t>Inference means deriving new sentences from old. Inference system allows us to add a new sentence to the knowledge base. A sentence is a proposition about the world. </a:t>
            </a:r>
          </a:p>
          <a:p>
            <a:pPr algn="just"/>
            <a:r>
              <a:rPr lang="en-US" b="0" i="0" dirty="0">
                <a:solidFill>
                  <a:srgbClr val="333333"/>
                </a:solidFill>
                <a:effectLst/>
                <a:latin typeface="inter-regular"/>
              </a:rPr>
              <a:t>Inference system applies logical rules to the KB to deduce new information.</a:t>
            </a:r>
          </a:p>
          <a:p>
            <a:pPr algn="just"/>
            <a:r>
              <a:rPr lang="en-US" b="0" i="0" dirty="0">
                <a:solidFill>
                  <a:srgbClr val="333333"/>
                </a:solidFill>
                <a:effectLst/>
                <a:latin typeface="inter-regular"/>
              </a:rPr>
              <a:t>Inference system generates new facts so that an agent can update the KB. An inference system works mainly in two rules which are given as:</a:t>
            </a:r>
          </a:p>
          <a:p>
            <a:pPr lvl="1" algn="just"/>
            <a:r>
              <a:rPr lang="en-US" b="1" i="0" dirty="0">
                <a:solidFill>
                  <a:srgbClr val="000000"/>
                </a:solidFill>
                <a:effectLst/>
                <a:latin typeface="inter-bold"/>
              </a:rPr>
              <a:t>Forward chaining</a:t>
            </a:r>
            <a:endParaRPr lang="en-US" b="0" i="0" dirty="0">
              <a:solidFill>
                <a:srgbClr val="000000"/>
              </a:solidFill>
              <a:effectLst/>
              <a:latin typeface="inter-regular"/>
            </a:endParaRPr>
          </a:p>
          <a:p>
            <a:pPr lvl="1" algn="just"/>
            <a:r>
              <a:rPr lang="en-US" b="1" i="0" dirty="0">
                <a:solidFill>
                  <a:srgbClr val="000000"/>
                </a:solidFill>
                <a:effectLst/>
                <a:latin typeface="inter-bold"/>
              </a:rPr>
              <a:t>Backward chaining</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587605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2" ma:contentTypeDescription="Create a new document." ma:contentTypeScope="" ma:versionID="e3155a2f19cddc5683c4b1617ebac3ce">
  <xsd:schema xmlns:xsd="http://www.w3.org/2001/XMLSchema" xmlns:xs="http://www.w3.org/2001/XMLSchema" xmlns:p="http://schemas.microsoft.com/office/2006/metadata/properties" xmlns:ns2="7a86da0c-1911-4a0f-af60-b8ba93fb4900" targetNamespace="http://schemas.microsoft.com/office/2006/metadata/properties" ma:root="true" ma:fieldsID="36f8b981398f322fdb7a1b1dc3be45dd" ns2:_="">
    <xsd:import namespace="7a86da0c-1911-4a0f-af60-b8ba93fb49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8E76C2-5968-4C46-8487-5CF6A0CA3C21}"/>
</file>

<file path=customXml/itemProps2.xml><?xml version="1.0" encoding="utf-8"?>
<ds:datastoreItem xmlns:ds="http://schemas.openxmlformats.org/officeDocument/2006/customXml" ds:itemID="{CDF05FEF-ED4E-4FB1-9A6C-A154EF5C6C52}"/>
</file>

<file path=customXml/itemProps3.xml><?xml version="1.0" encoding="utf-8"?>
<ds:datastoreItem xmlns:ds="http://schemas.openxmlformats.org/officeDocument/2006/customXml" ds:itemID="{8B0FDF7C-D688-4FFD-A7D4-7CECE0626320}"/>
</file>

<file path=docProps/app.xml><?xml version="1.0" encoding="utf-8"?>
<Properties xmlns="http://schemas.openxmlformats.org/officeDocument/2006/extended-properties" xmlns:vt="http://schemas.openxmlformats.org/officeDocument/2006/docPropsVTypes">
  <TotalTime>259</TotalTime>
  <Words>1784</Words>
  <Application>Microsoft Office PowerPoint</Application>
  <PresentationFormat>Widescreen</PresentationFormat>
  <Paragraphs>131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erdana</vt:lpstr>
      <vt:lpstr>inter-bold</vt:lpstr>
      <vt:lpstr>inter-regular</vt:lpstr>
      <vt:lpstr>times new roman</vt:lpstr>
      <vt:lpstr>Office Theme</vt:lpstr>
      <vt:lpstr>Module-2 Knowledge and Knowledge Representation</vt:lpstr>
      <vt:lpstr>Knowledge-Based Agent in Artificial intelligence</vt:lpstr>
      <vt:lpstr>Knowledge-based agents</vt:lpstr>
      <vt:lpstr>A knowledge-based agent (KBA) must able to do the following: </vt:lpstr>
      <vt:lpstr>Operations Performed by KBA </vt:lpstr>
      <vt:lpstr>PowerPoint Presentation</vt:lpstr>
      <vt:lpstr>Various levels of knowledge-based agent: </vt:lpstr>
      <vt:lpstr>There are mainly two approaches to build a knowledge-based agent: </vt:lpstr>
      <vt:lpstr>Inference system</vt:lpstr>
      <vt:lpstr>Knowledge: </vt:lpstr>
      <vt:lpstr>What is knowledge representation? </vt:lpstr>
      <vt:lpstr>What to Represent: </vt:lpstr>
      <vt:lpstr>Types of Knowledge </vt:lpstr>
      <vt:lpstr>1. Declarative Knowledge: </vt:lpstr>
      <vt:lpstr>2. Procedural Knowledge </vt:lpstr>
      <vt:lpstr>PowerPoint Presentation</vt:lpstr>
      <vt:lpstr>PowerPoint Presentation</vt:lpstr>
      <vt:lpstr>The relation between knowledge and intelligence: </vt:lpstr>
      <vt:lpstr>AI knowledge cycle: </vt:lpstr>
      <vt:lpstr>Approaches to knowledge representation: </vt:lpstr>
      <vt:lpstr>Example: The following is the simple relational knowledge representation. </vt:lpstr>
      <vt:lpstr>2. Inheritable knowledge: </vt:lpstr>
      <vt:lpstr>PowerPoint Presentation</vt:lpstr>
      <vt:lpstr>3. Inferential knowledge: </vt:lpstr>
      <vt:lpstr>4. Procedural knowledge: </vt:lpstr>
      <vt:lpstr>Requirements for knowledge Representation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Yash Aney</dc:creator>
  <cp:lastModifiedBy>Yash Aney</cp:lastModifiedBy>
  <cp:revision>24</cp:revision>
  <dcterms:created xsi:type="dcterms:W3CDTF">2023-03-27T11:31:17Z</dcterms:created>
  <dcterms:modified xsi:type="dcterms:W3CDTF">2023-04-06T03:27:48Z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