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76" r:id="rId7"/>
    <p:sldId id="277" r:id="rId8"/>
    <p:sldId id="278" r:id="rId9"/>
    <p:sldId id="279" r:id="rId10"/>
    <p:sldId id="283" r:id="rId11"/>
    <p:sldId id="284" r:id="rId12"/>
    <p:sldId id="280" r:id="rId13"/>
    <p:sldId id="285" r:id="rId14"/>
    <p:sldId id="281" r:id="rId15"/>
    <p:sldId id="282" r:id="rId16"/>
    <p:sldId id="286"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971E-71BA-BBC8-D029-DEAF8AAE3B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39AEFA-BDB8-6EFB-323A-C617CEE00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88784B-3F1F-4352-822C-F00126E20413}"/>
              </a:ext>
            </a:extLst>
          </p:cNvPr>
          <p:cNvSpPr>
            <a:spLocks noGrp="1"/>
          </p:cNvSpPr>
          <p:nvPr>
            <p:ph type="dt" sz="half" idx="10"/>
          </p:nvPr>
        </p:nvSpPr>
        <p:spPr/>
        <p:txBody>
          <a:bodyPr/>
          <a:lstStyle/>
          <a:p>
            <a:fld id="{AB7DF479-C51F-4E27-B531-4DC9B537CB25}" type="datetimeFigureOut">
              <a:rPr lang="en-IN" smtClean="0"/>
              <a:t>06-04-2023</a:t>
            </a:fld>
            <a:endParaRPr lang="en-IN"/>
          </a:p>
        </p:txBody>
      </p:sp>
      <p:sp>
        <p:nvSpPr>
          <p:cNvPr id="5" name="Footer Placeholder 4">
            <a:extLst>
              <a:ext uri="{FF2B5EF4-FFF2-40B4-BE49-F238E27FC236}">
                <a16:creationId xmlns:a16="http://schemas.microsoft.com/office/drawing/2014/main" id="{AD8C7805-08E7-32F6-8D21-1B0914BCCE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6966B-862F-6186-43F4-C8629FF804E6}"/>
              </a:ext>
            </a:extLst>
          </p:cNvPr>
          <p:cNvSpPr>
            <a:spLocks noGrp="1"/>
          </p:cNvSpPr>
          <p:nvPr>
            <p:ph type="sldNum" sz="quarter" idx="12"/>
          </p:nvPr>
        </p:nvSpPr>
        <p:spPr/>
        <p:txBody>
          <a:bodyPr/>
          <a:lstStyle/>
          <a:p>
            <a:fld id="{8F00EBD6-4C9E-4C64-ABE6-A7C6B5B32E75}" type="slidenum">
              <a:rPr lang="en-IN" smtClean="0"/>
              <a:t>‹#›</a:t>
            </a:fld>
            <a:endParaRPr lang="en-IN"/>
          </a:p>
        </p:txBody>
      </p:sp>
    </p:spTree>
    <p:extLst>
      <p:ext uri="{BB962C8B-B14F-4D97-AF65-F5344CB8AC3E}">
        <p14:creationId xmlns:p14="http://schemas.microsoft.com/office/powerpoint/2010/main" val="2185750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A187-BA97-AA34-5047-0C36C50306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D3222E-1F34-D02F-715E-1D17D8797F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850CD-5326-15E0-8DAD-B92347AB4FD8}"/>
              </a:ext>
            </a:extLst>
          </p:cNvPr>
          <p:cNvSpPr>
            <a:spLocks noGrp="1"/>
          </p:cNvSpPr>
          <p:nvPr>
            <p:ph type="dt" sz="half" idx="10"/>
          </p:nvPr>
        </p:nvSpPr>
        <p:spPr/>
        <p:txBody>
          <a:bodyPr/>
          <a:lstStyle/>
          <a:p>
            <a:fld id="{AB7DF479-C51F-4E27-B531-4DC9B537CB25}" type="datetimeFigureOut">
              <a:rPr lang="en-IN" smtClean="0"/>
              <a:t>06-04-2023</a:t>
            </a:fld>
            <a:endParaRPr lang="en-IN"/>
          </a:p>
        </p:txBody>
      </p:sp>
      <p:sp>
        <p:nvSpPr>
          <p:cNvPr id="5" name="Footer Placeholder 4">
            <a:extLst>
              <a:ext uri="{FF2B5EF4-FFF2-40B4-BE49-F238E27FC236}">
                <a16:creationId xmlns:a16="http://schemas.microsoft.com/office/drawing/2014/main" id="{942C2914-E292-50C8-9DA1-95FDAED2F4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9EBAA4-A98D-C4F2-16B0-5BB30E43A52C}"/>
              </a:ext>
            </a:extLst>
          </p:cNvPr>
          <p:cNvSpPr>
            <a:spLocks noGrp="1"/>
          </p:cNvSpPr>
          <p:nvPr>
            <p:ph type="sldNum" sz="quarter" idx="12"/>
          </p:nvPr>
        </p:nvSpPr>
        <p:spPr/>
        <p:txBody>
          <a:bodyPr/>
          <a:lstStyle/>
          <a:p>
            <a:fld id="{8F00EBD6-4C9E-4C64-ABE6-A7C6B5B32E75}" type="slidenum">
              <a:rPr lang="en-IN" smtClean="0"/>
              <a:t>‹#›</a:t>
            </a:fld>
            <a:endParaRPr lang="en-IN"/>
          </a:p>
        </p:txBody>
      </p:sp>
    </p:spTree>
    <p:extLst>
      <p:ext uri="{BB962C8B-B14F-4D97-AF65-F5344CB8AC3E}">
        <p14:creationId xmlns:p14="http://schemas.microsoft.com/office/powerpoint/2010/main" val="281748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117EFF-D855-3002-1D05-282D47FD8A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CF7181-FBAD-1687-56DE-51B7AFBEB6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CB33DC-4E53-7A7C-AF13-0DA35576CB6B}"/>
              </a:ext>
            </a:extLst>
          </p:cNvPr>
          <p:cNvSpPr>
            <a:spLocks noGrp="1"/>
          </p:cNvSpPr>
          <p:nvPr>
            <p:ph type="dt" sz="half" idx="10"/>
          </p:nvPr>
        </p:nvSpPr>
        <p:spPr/>
        <p:txBody>
          <a:bodyPr/>
          <a:lstStyle/>
          <a:p>
            <a:fld id="{AB7DF479-C51F-4E27-B531-4DC9B537CB25}" type="datetimeFigureOut">
              <a:rPr lang="en-IN" smtClean="0"/>
              <a:t>06-04-2023</a:t>
            </a:fld>
            <a:endParaRPr lang="en-IN"/>
          </a:p>
        </p:txBody>
      </p:sp>
      <p:sp>
        <p:nvSpPr>
          <p:cNvPr id="5" name="Footer Placeholder 4">
            <a:extLst>
              <a:ext uri="{FF2B5EF4-FFF2-40B4-BE49-F238E27FC236}">
                <a16:creationId xmlns:a16="http://schemas.microsoft.com/office/drawing/2014/main" id="{F25480E8-A94F-9A08-5B74-7A645B8920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B3B10C-C576-64A2-B31A-0713AAED87FF}"/>
              </a:ext>
            </a:extLst>
          </p:cNvPr>
          <p:cNvSpPr>
            <a:spLocks noGrp="1"/>
          </p:cNvSpPr>
          <p:nvPr>
            <p:ph type="sldNum" sz="quarter" idx="12"/>
          </p:nvPr>
        </p:nvSpPr>
        <p:spPr/>
        <p:txBody>
          <a:bodyPr/>
          <a:lstStyle/>
          <a:p>
            <a:fld id="{8F00EBD6-4C9E-4C64-ABE6-A7C6B5B32E75}" type="slidenum">
              <a:rPr lang="en-IN" smtClean="0"/>
              <a:t>‹#›</a:t>
            </a:fld>
            <a:endParaRPr lang="en-IN"/>
          </a:p>
        </p:txBody>
      </p:sp>
    </p:spTree>
    <p:extLst>
      <p:ext uri="{BB962C8B-B14F-4D97-AF65-F5344CB8AC3E}">
        <p14:creationId xmlns:p14="http://schemas.microsoft.com/office/powerpoint/2010/main" val="358665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5419D-1D00-5BF5-24F8-B44B08B1D2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438BB0-4720-2574-F113-809108FE5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9F45E-1462-9C03-1649-D3A48C3C9525}"/>
              </a:ext>
            </a:extLst>
          </p:cNvPr>
          <p:cNvSpPr>
            <a:spLocks noGrp="1"/>
          </p:cNvSpPr>
          <p:nvPr>
            <p:ph type="dt" sz="half" idx="10"/>
          </p:nvPr>
        </p:nvSpPr>
        <p:spPr/>
        <p:txBody>
          <a:bodyPr/>
          <a:lstStyle/>
          <a:p>
            <a:fld id="{AB7DF479-C51F-4E27-B531-4DC9B537CB25}" type="datetimeFigureOut">
              <a:rPr lang="en-IN" smtClean="0"/>
              <a:t>06-04-2023</a:t>
            </a:fld>
            <a:endParaRPr lang="en-IN"/>
          </a:p>
        </p:txBody>
      </p:sp>
      <p:sp>
        <p:nvSpPr>
          <p:cNvPr id="5" name="Footer Placeholder 4">
            <a:extLst>
              <a:ext uri="{FF2B5EF4-FFF2-40B4-BE49-F238E27FC236}">
                <a16:creationId xmlns:a16="http://schemas.microsoft.com/office/drawing/2014/main" id="{5ED73B64-1BAF-6CEF-E9C0-D38A0BEE2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DB1CD1-50A1-EF33-ECDC-CD66F25DD310}"/>
              </a:ext>
            </a:extLst>
          </p:cNvPr>
          <p:cNvSpPr>
            <a:spLocks noGrp="1"/>
          </p:cNvSpPr>
          <p:nvPr>
            <p:ph type="sldNum" sz="quarter" idx="12"/>
          </p:nvPr>
        </p:nvSpPr>
        <p:spPr/>
        <p:txBody>
          <a:bodyPr/>
          <a:lstStyle/>
          <a:p>
            <a:fld id="{8F00EBD6-4C9E-4C64-ABE6-A7C6B5B32E75}" type="slidenum">
              <a:rPr lang="en-IN" smtClean="0"/>
              <a:t>‹#›</a:t>
            </a:fld>
            <a:endParaRPr lang="en-IN"/>
          </a:p>
        </p:txBody>
      </p:sp>
    </p:spTree>
    <p:extLst>
      <p:ext uri="{BB962C8B-B14F-4D97-AF65-F5344CB8AC3E}">
        <p14:creationId xmlns:p14="http://schemas.microsoft.com/office/powerpoint/2010/main" val="68473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B5DA-30A2-73BF-4A5B-822DADB1E9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C9D407-956D-469A-195F-BAA685262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CD492E-E00D-8FA4-82C7-69DF8289B454}"/>
              </a:ext>
            </a:extLst>
          </p:cNvPr>
          <p:cNvSpPr>
            <a:spLocks noGrp="1"/>
          </p:cNvSpPr>
          <p:nvPr>
            <p:ph type="dt" sz="half" idx="10"/>
          </p:nvPr>
        </p:nvSpPr>
        <p:spPr/>
        <p:txBody>
          <a:bodyPr/>
          <a:lstStyle/>
          <a:p>
            <a:fld id="{AB7DF479-C51F-4E27-B531-4DC9B537CB25}" type="datetimeFigureOut">
              <a:rPr lang="en-IN" smtClean="0"/>
              <a:t>06-04-2023</a:t>
            </a:fld>
            <a:endParaRPr lang="en-IN"/>
          </a:p>
        </p:txBody>
      </p:sp>
      <p:sp>
        <p:nvSpPr>
          <p:cNvPr id="5" name="Footer Placeholder 4">
            <a:extLst>
              <a:ext uri="{FF2B5EF4-FFF2-40B4-BE49-F238E27FC236}">
                <a16:creationId xmlns:a16="http://schemas.microsoft.com/office/drawing/2014/main" id="{779965E3-1BA8-4B06-3C93-9B39BF153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83C58C-8A6A-9A40-5064-8A0F01CC5B5B}"/>
              </a:ext>
            </a:extLst>
          </p:cNvPr>
          <p:cNvSpPr>
            <a:spLocks noGrp="1"/>
          </p:cNvSpPr>
          <p:nvPr>
            <p:ph type="sldNum" sz="quarter" idx="12"/>
          </p:nvPr>
        </p:nvSpPr>
        <p:spPr/>
        <p:txBody>
          <a:bodyPr/>
          <a:lstStyle/>
          <a:p>
            <a:fld id="{8F00EBD6-4C9E-4C64-ABE6-A7C6B5B32E75}" type="slidenum">
              <a:rPr lang="en-IN" smtClean="0"/>
              <a:t>‹#›</a:t>
            </a:fld>
            <a:endParaRPr lang="en-IN"/>
          </a:p>
        </p:txBody>
      </p:sp>
    </p:spTree>
    <p:extLst>
      <p:ext uri="{BB962C8B-B14F-4D97-AF65-F5344CB8AC3E}">
        <p14:creationId xmlns:p14="http://schemas.microsoft.com/office/powerpoint/2010/main" val="213819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7AFA-64EF-C552-030C-27D0E9014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8BFD9-217E-2234-F501-4D020C2407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9E6422-20AA-F7FA-191E-CFC08034DF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3CFF8D-74F4-2EE8-5C31-C200A837195F}"/>
              </a:ext>
            </a:extLst>
          </p:cNvPr>
          <p:cNvSpPr>
            <a:spLocks noGrp="1"/>
          </p:cNvSpPr>
          <p:nvPr>
            <p:ph type="dt" sz="half" idx="10"/>
          </p:nvPr>
        </p:nvSpPr>
        <p:spPr/>
        <p:txBody>
          <a:bodyPr/>
          <a:lstStyle/>
          <a:p>
            <a:fld id="{AB7DF479-C51F-4E27-B531-4DC9B537CB25}" type="datetimeFigureOut">
              <a:rPr lang="en-IN" smtClean="0"/>
              <a:t>06-04-2023</a:t>
            </a:fld>
            <a:endParaRPr lang="en-IN"/>
          </a:p>
        </p:txBody>
      </p:sp>
      <p:sp>
        <p:nvSpPr>
          <p:cNvPr id="6" name="Footer Placeholder 5">
            <a:extLst>
              <a:ext uri="{FF2B5EF4-FFF2-40B4-BE49-F238E27FC236}">
                <a16:creationId xmlns:a16="http://schemas.microsoft.com/office/drawing/2014/main" id="{6A1C7410-C10C-B690-8A49-82B3367050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7BCB5F-EBF1-9955-BBE3-D04D54F38ACD}"/>
              </a:ext>
            </a:extLst>
          </p:cNvPr>
          <p:cNvSpPr>
            <a:spLocks noGrp="1"/>
          </p:cNvSpPr>
          <p:nvPr>
            <p:ph type="sldNum" sz="quarter" idx="12"/>
          </p:nvPr>
        </p:nvSpPr>
        <p:spPr/>
        <p:txBody>
          <a:bodyPr/>
          <a:lstStyle/>
          <a:p>
            <a:fld id="{8F00EBD6-4C9E-4C64-ABE6-A7C6B5B32E75}" type="slidenum">
              <a:rPr lang="en-IN" smtClean="0"/>
              <a:t>‹#›</a:t>
            </a:fld>
            <a:endParaRPr lang="en-IN"/>
          </a:p>
        </p:txBody>
      </p:sp>
    </p:spTree>
    <p:extLst>
      <p:ext uri="{BB962C8B-B14F-4D97-AF65-F5344CB8AC3E}">
        <p14:creationId xmlns:p14="http://schemas.microsoft.com/office/powerpoint/2010/main" val="166258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DEA5-008F-9A59-1317-03CEC7CBEA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5726AE-E49A-7C34-BD12-CC6C864EB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4660E9-3038-FEFD-B7C9-D7E9D8BAD4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096EED-ACAB-5EB4-5B32-1502D54B0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0106CF-D2EF-A1A8-5097-435E13AB37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79DCB1-59A3-95C7-F2E5-6D5AE748C273}"/>
              </a:ext>
            </a:extLst>
          </p:cNvPr>
          <p:cNvSpPr>
            <a:spLocks noGrp="1"/>
          </p:cNvSpPr>
          <p:nvPr>
            <p:ph type="dt" sz="half" idx="10"/>
          </p:nvPr>
        </p:nvSpPr>
        <p:spPr/>
        <p:txBody>
          <a:bodyPr/>
          <a:lstStyle/>
          <a:p>
            <a:fld id="{AB7DF479-C51F-4E27-B531-4DC9B537CB25}" type="datetimeFigureOut">
              <a:rPr lang="en-IN" smtClean="0"/>
              <a:t>06-04-2023</a:t>
            </a:fld>
            <a:endParaRPr lang="en-IN"/>
          </a:p>
        </p:txBody>
      </p:sp>
      <p:sp>
        <p:nvSpPr>
          <p:cNvPr id="8" name="Footer Placeholder 7">
            <a:extLst>
              <a:ext uri="{FF2B5EF4-FFF2-40B4-BE49-F238E27FC236}">
                <a16:creationId xmlns:a16="http://schemas.microsoft.com/office/drawing/2014/main" id="{CB26EF50-532C-A683-4BA5-01940B5D3C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39B381-3BC0-BC20-AB8C-76293C8061AA}"/>
              </a:ext>
            </a:extLst>
          </p:cNvPr>
          <p:cNvSpPr>
            <a:spLocks noGrp="1"/>
          </p:cNvSpPr>
          <p:nvPr>
            <p:ph type="sldNum" sz="quarter" idx="12"/>
          </p:nvPr>
        </p:nvSpPr>
        <p:spPr/>
        <p:txBody>
          <a:bodyPr/>
          <a:lstStyle/>
          <a:p>
            <a:fld id="{8F00EBD6-4C9E-4C64-ABE6-A7C6B5B32E75}" type="slidenum">
              <a:rPr lang="en-IN" smtClean="0"/>
              <a:t>‹#›</a:t>
            </a:fld>
            <a:endParaRPr lang="en-IN"/>
          </a:p>
        </p:txBody>
      </p:sp>
    </p:spTree>
    <p:extLst>
      <p:ext uri="{BB962C8B-B14F-4D97-AF65-F5344CB8AC3E}">
        <p14:creationId xmlns:p14="http://schemas.microsoft.com/office/powerpoint/2010/main" val="200664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6621-4811-95CF-CC0A-F200F8FAC6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77820A-92C7-C7A8-2777-42D64EC30B19}"/>
              </a:ext>
            </a:extLst>
          </p:cNvPr>
          <p:cNvSpPr>
            <a:spLocks noGrp="1"/>
          </p:cNvSpPr>
          <p:nvPr>
            <p:ph type="dt" sz="half" idx="10"/>
          </p:nvPr>
        </p:nvSpPr>
        <p:spPr/>
        <p:txBody>
          <a:bodyPr/>
          <a:lstStyle/>
          <a:p>
            <a:fld id="{AB7DF479-C51F-4E27-B531-4DC9B537CB25}" type="datetimeFigureOut">
              <a:rPr lang="en-IN" smtClean="0"/>
              <a:t>06-04-2023</a:t>
            </a:fld>
            <a:endParaRPr lang="en-IN"/>
          </a:p>
        </p:txBody>
      </p:sp>
      <p:sp>
        <p:nvSpPr>
          <p:cNvPr id="4" name="Footer Placeholder 3">
            <a:extLst>
              <a:ext uri="{FF2B5EF4-FFF2-40B4-BE49-F238E27FC236}">
                <a16:creationId xmlns:a16="http://schemas.microsoft.com/office/drawing/2014/main" id="{2FB0E17E-25EF-2408-82D3-711DF6D5E3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85D64F-EF03-A9BF-A88F-020A05793E09}"/>
              </a:ext>
            </a:extLst>
          </p:cNvPr>
          <p:cNvSpPr>
            <a:spLocks noGrp="1"/>
          </p:cNvSpPr>
          <p:nvPr>
            <p:ph type="sldNum" sz="quarter" idx="12"/>
          </p:nvPr>
        </p:nvSpPr>
        <p:spPr/>
        <p:txBody>
          <a:bodyPr/>
          <a:lstStyle/>
          <a:p>
            <a:fld id="{8F00EBD6-4C9E-4C64-ABE6-A7C6B5B32E75}" type="slidenum">
              <a:rPr lang="en-IN" smtClean="0"/>
              <a:t>‹#›</a:t>
            </a:fld>
            <a:endParaRPr lang="en-IN"/>
          </a:p>
        </p:txBody>
      </p:sp>
    </p:spTree>
    <p:extLst>
      <p:ext uri="{BB962C8B-B14F-4D97-AF65-F5344CB8AC3E}">
        <p14:creationId xmlns:p14="http://schemas.microsoft.com/office/powerpoint/2010/main" val="33744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C46CB6-0839-0A79-ACB9-0B9BBF3ECB64}"/>
              </a:ext>
            </a:extLst>
          </p:cNvPr>
          <p:cNvSpPr>
            <a:spLocks noGrp="1"/>
          </p:cNvSpPr>
          <p:nvPr>
            <p:ph type="dt" sz="half" idx="10"/>
          </p:nvPr>
        </p:nvSpPr>
        <p:spPr/>
        <p:txBody>
          <a:bodyPr/>
          <a:lstStyle/>
          <a:p>
            <a:fld id="{AB7DF479-C51F-4E27-B531-4DC9B537CB25}" type="datetimeFigureOut">
              <a:rPr lang="en-IN" smtClean="0"/>
              <a:t>06-04-2023</a:t>
            </a:fld>
            <a:endParaRPr lang="en-IN"/>
          </a:p>
        </p:txBody>
      </p:sp>
      <p:sp>
        <p:nvSpPr>
          <p:cNvPr id="3" name="Footer Placeholder 2">
            <a:extLst>
              <a:ext uri="{FF2B5EF4-FFF2-40B4-BE49-F238E27FC236}">
                <a16:creationId xmlns:a16="http://schemas.microsoft.com/office/drawing/2014/main" id="{32222988-8219-076A-CCCA-BF99202C2D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8505E5-42BA-2D24-80C9-6A906CDDD0D9}"/>
              </a:ext>
            </a:extLst>
          </p:cNvPr>
          <p:cNvSpPr>
            <a:spLocks noGrp="1"/>
          </p:cNvSpPr>
          <p:nvPr>
            <p:ph type="sldNum" sz="quarter" idx="12"/>
          </p:nvPr>
        </p:nvSpPr>
        <p:spPr/>
        <p:txBody>
          <a:bodyPr/>
          <a:lstStyle/>
          <a:p>
            <a:fld id="{8F00EBD6-4C9E-4C64-ABE6-A7C6B5B32E75}" type="slidenum">
              <a:rPr lang="en-IN" smtClean="0"/>
              <a:t>‹#›</a:t>
            </a:fld>
            <a:endParaRPr lang="en-IN"/>
          </a:p>
        </p:txBody>
      </p:sp>
    </p:spTree>
    <p:extLst>
      <p:ext uri="{BB962C8B-B14F-4D97-AF65-F5344CB8AC3E}">
        <p14:creationId xmlns:p14="http://schemas.microsoft.com/office/powerpoint/2010/main" val="342741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386D-9B55-376A-4D14-A699745C7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9D2260-3BE4-1E09-C596-73FFE40ED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ED0688-6DF5-496B-0541-EAB304B65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F900D-6207-91E9-C36C-25C57B6D9C89}"/>
              </a:ext>
            </a:extLst>
          </p:cNvPr>
          <p:cNvSpPr>
            <a:spLocks noGrp="1"/>
          </p:cNvSpPr>
          <p:nvPr>
            <p:ph type="dt" sz="half" idx="10"/>
          </p:nvPr>
        </p:nvSpPr>
        <p:spPr/>
        <p:txBody>
          <a:bodyPr/>
          <a:lstStyle/>
          <a:p>
            <a:fld id="{AB7DF479-C51F-4E27-B531-4DC9B537CB25}" type="datetimeFigureOut">
              <a:rPr lang="en-IN" smtClean="0"/>
              <a:t>06-04-2023</a:t>
            </a:fld>
            <a:endParaRPr lang="en-IN"/>
          </a:p>
        </p:txBody>
      </p:sp>
      <p:sp>
        <p:nvSpPr>
          <p:cNvPr id="6" name="Footer Placeholder 5">
            <a:extLst>
              <a:ext uri="{FF2B5EF4-FFF2-40B4-BE49-F238E27FC236}">
                <a16:creationId xmlns:a16="http://schemas.microsoft.com/office/drawing/2014/main" id="{D1963F9B-69FB-753F-9F1E-885DBF809A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0F04B0-7EA6-E933-DF73-8A3F8A3A2CB6}"/>
              </a:ext>
            </a:extLst>
          </p:cNvPr>
          <p:cNvSpPr>
            <a:spLocks noGrp="1"/>
          </p:cNvSpPr>
          <p:nvPr>
            <p:ph type="sldNum" sz="quarter" idx="12"/>
          </p:nvPr>
        </p:nvSpPr>
        <p:spPr/>
        <p:txBody>
          <a:bodyPr/>
          <a:lstStyle/>
          <a:p>
            <a:fld id="{8F00EBD6-4C9E-4C64-ABE6-A7C6B5B32E75}" type="slidenum">
              <a:rPr lang="en-IN" smtClean="0"/>
              <a:t>‹#›</a:t>
            </a:fld>
            <a:endParaRPr lang="en-IN"/>
          </a:p>
        </p:txBody>
      </p:sp>
    </p:spTree>
    <p:extLst>
      <p:ext uri="{BB962C8B-B14F-4D97-AF65-F5344CB8AC3E}">
        <p14:creationId xmlns:p14="http://schemas.microsoft.com/office/powerpoint/2010/main" val="4231125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75FE-9650-90B5-99A7-6BFD33861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4CA6D5-F3DB-B1C1-2FF7-A4F8E13FA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84103C-C1C6-EBE7-38E5-A618A042D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2C2B2-F25F-DCFE-B6B9-85CE1675D9D8}"/>
              </a:ext>
            </a:extLst>
          </p:cNvPr>
          <p:cNvSpPr>
            <a:spLocks noGrp="1"/>
          </p:cNvSpPr>
          <p:nvPr>
            <p:ph type="dt" sz="half" idx="10"/>
          </p:nvPr>
        </p:nvSpPr>
        <p:spPr/>
        <p:txBody>
          <a:bodyPr/>
          <a:lstStyle/>
          <a:p>
            <a:fld id="{AB7DF479-C51F-4E27-B531-4DC9B537CB25}" type="datetimeFigureOut">
              <a:rPr lang="en-IN" smtClean="0"/>
              <a:t>06-04-2023</a:t>
            </a:fld>
            <a:endParaRPr lang="en-IN"/>
          </a:p>
        </p:txBody>
      </p:sp>
      <p:sp>
        <p:nvSpPr>
          <p:cNvPr id="6" name="Footer Placeholder 5">
            <a:extLst>
              <a:ext uri="{FF2B5EF4-FFF2-40B4-BE49-F238E27FC236}">
                <a16:creationId xmlns:a16="http://schemas.microsoft.com/office/drawing/2014/main" id="{396C13A3-2D7A-2A77-DB7C-4296F499FC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BF2014-EFB8-EB0F-8AF1-0EC7A6D0567A}"/>
              </a:ext>
            </a:extLst>
          </p:cNvPr>
          <p:cNvSpPr>
            <a:spLocks noGrp="1"/>
          </p:cNvSpPr>
          <p:nvPr>
            <p:ph type="sldNum" sz="quarter" idx="12"/>
          </p:nvPr>
        </p:nvSpPr>
        <p:spPr/>
        <p:txBody>
          <a:bodyPr/>
          <a:lstStyle/>
          <a:p>
            <a:fld id="{8F00EBD6-4C9E-4C64-ABE6-A7C6B5B32E75}" type="slidenum">
              <a:rPr lang="en-IN" smtClean="0"/>
              <a:t>‹#›</a:t>
            </a:fld>
            <a:endParaRPr lang="en-IN"/>
          </a:p>
        </p:txBody>
      </p:sp>
    </p:spTree>
    <p:extLst>
      <p:ext uri="{BB962C8B-B14F-4D97-AF65-F5344CB8AC3E}">
        <p14:creationId xmlns:p14="http://schemas.microsoft.com/office/powerpoint/2010/main" val="351382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244650-2F32-8B3E-1158-B876B901A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37046F-EA10-F25F-46C3-DCF2C3CC2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8932D3-EFBB-2803-800F-8D27A08E1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DF479-C51F-4E27-B531-4DC9B537CB25}" type="datetimeFigureOut">
              <a:rPr lang="en-IN" smtClean="0"/>
              <a:t>06-04-2023</a:t>
            </a:fld>
            <a:endParaRPr lang="en-IN"/>
          </a:p>
        </p:txBody>
      </p:sp>
      <p:sp>
        <p:nvSpPr>
          <p:cNvPr id="5" name="Footer Placeholder 4">
            <a:extLst>
              <a:ext uri="{FF2B5EF4-FFF2-40B4-BE49-F238E27FC236}">
                <a16:creationId xmlns:a16="http://schemas.microsoft.com/office/drawing/2014/main" id="{5F926000-60BF-FA10-066D-6A40EA5FB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2990F5-5FE4-3532-DA27-CD6AE4197D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0EBD6-4C9E-4C64-ABE6-A7C6B5B32E75}" type="slidenum">
              <a:rPr lang="en-IN" smtClean="0"/>
              <a:t>‹#›</a:t>
            </a:fld>
            <a:endParaRPr lang="en-IN"/>
          </a:p>
        </p:txBody>
      </p:sp>
    </p:spTree>
    <p:extLst>
      <p:ext uri="{BB962C8B-B14F-4D97-AF65-F5344CB8AC3E}">
        <p14:creationId xmlns:p14="http://schemas.microsoft.com/office/powerpoint/2010/main" val="2451354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CEFC-5ECB-C7B0-F46D-86C6FD05CCCD}"/>
              </a:ext>
            </a:extLst>
          </p:cNvPr>
          <p:cNvSpPr>
            <a:spLocks noGrp="1"/>
          </p:cNvSpPr>
          <p:nvPr>
            <p:ph type="ctrTitle"/>
          </p:nvPr>
        </p:nvSpPr>
        <p:spPr/>
        <p:txBody>
          <a:bodyPr/>
          <a:lstStyle/>
          <a:p>
            <a:r>
              <a:rPr lang="en-IN" dirty="0"/>
              <a:t>Techniques of knowledge representation</a:t>
            </a:r>
          </a:p>
        </p:txBody>
      </p:sp>
      <p:sp>
        <p:nvSpPr>
          <p:cNvPr id="3" name="Subtitle 2">
            <a:extLst>
              <a:ext uri="{FF2B5EF4-FFF2-40B4-BE49-F238E27FC236}">
                <a16:creationId xmlns:a16="http://schemas.microsoft.com/office/drawing/2014/main" id="{2AA5A1E4-A1C3-2D7D-553D-7F69902DB9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2465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B940-3209-629C-111E-DC5903D3B8D7}"/>
              </a:ext>
            </a:extLst>
          </p:cNvPr>
          <p:cNvSpPr>
            <a:spLocks noGrp="1"/>
          </p:cNvSpPr>
          <p:nvPr>
            <p:ph type="title"/>
          </p:nvPr>
        </p:nvSpPr>
        <p:spPr/>
        <p:txBody>
          <a:bodyPr/>
          <a:lstStyle/>
          <a:p>
            <a:r>
              <a:rPr lang="en-US" dirty="0">
                <a:solidFill>
                  <a:srgbClr val="610B38"/>
                </a:solidFill>
                <a:latin typeface="erdana"/>
              </a:rPr>
              <a:t>3. Frame Representation</a:t>
            </a:r>
            <a:endParaRPr lang="en-IN" dirty="0"/>
          </a:p>
        </p:txBody>
      </p:sp>
      <p:sp>
        <p:nvSpPr>
          <p:cNvPr id="3" name="Content Placeholder 2">
            <a:extLst>
              <a:ext uri="{FF2B5EF4-FFF2-40B4-BE49-F238E27FC236}">
                <a16:creationId xmlns:a16="http://schemas.microsoft.com/office/drawing/2014/main" id="{FAC92A00-17F0-7EEE-9406-5551A3B0A614}"/>
              </a:ext>
            </a:extLst>
          </p:cNvPr>
          <p:cNvSpPr>
            <a:spLocks noGrp="1"/>
          </p:cNvSpPr>
          <p:nvPr>
            <p:ph idx="1"/>
          </p:nvPr>
        </p:nvSpPr>
        <p:spPr>
          <a:xfrm>
            <a:off x="838200" y="1690688"/>
            <a:ext cx="10515600" cy="4351338"/>
          </a:xfrm>
        </p:spPr>
        <p:txBody>
          <a:bodyPr>
            <a:normAutofit fontScale="92500" lnSpcReduction="10000"/>
          </a:bodyPr>
          <a:lstStyle/>
          <a:p>
            <a:pPr algn="just"/>
            <a:r>
              <a:rPr lang="en-US" b="0" i="0" dirty="0">
                <a:solidFill>
                  <a:srgbClr val="333333"/>
                </a:solidFill>
                <a:effectLst/>
                <a:latin typeface="inter-regular"/>
              </a:rPr>
              <a:t>A frame is a record like structure which consists of a collection of attributes and its values to describe an entity in the world. </a:t>
            </a:r>
          </a:p>
          <a:p>
            <a:pPr algn="just"/>
            <a:r>
              <a:rPr lang="en-US" b="0" i="0" dirty="0">
                <a:solidFill>
                  <a:srgbClr val="333333"/>
                </a:solidFill>
                <a:effectLst/>
                <a:latin typeface="inter-regular"/>
              </a:rPr>
              <a:t>Frames are the AI data structure which divides knowledge into substructures by representing stereotypes situations. It consists of a collection of slots and slot values. These slots may be of any type and sizes. Slots have names and values which are called facets.</a:t>
            </a:r>
          </a:p>
          <a:p>
            <a:pPr algn="just"/>
            <a:r>
              <a:rPr lang="en-US" b="1" i="0" dirty="0">
                <a:solidFill>
                  <a:srgbClr val="333333"/>
                </a:solidFill>
                <a:effectLst/>
                <a:latin typeface="inter-bold"/>
              </a:rPr>
              <a:t>Facets:</a:t>
            </a:r>
            <a:r>
              <a:rPr lang="en-US" b="0" i="0" dirty="0">
                <a:solidFill>
                  <a:srgbClr val="333333"/>
                </a:solidFill>
                <a:effectLst/>
                <a:latin typeface="inter-regular"/>
              </a:rPr>
              <a:t> </a:t>
            </a:r>
            <a:r>
              <a:rPr lang="en-US" b="0" i="0" dirty="0">
                <a:solidFill>
                  <a:srgbClr val="FF0000"/>
                </a:solidFill>
                <a:effectLst/>
                <a:latin typeface="inter-regular"/>
              </a:rPr>
              <a:t>The various aspects of a slot is known as </a:t>
            </a:r>
            <a:r>
              <a:rPr lang="en-US" b="1" i="0" dirty="0">
                <a:solidFill>
                  <a:srgbClr val="FF0000"/>
                </a:solidFill>
                <a:effectLst/>
                <a:latin typeface="inter-bold"/>
              </a:rPr>
              <a:t>Facets</a:t>
            </a:r>
            <a:r>
              <a:rPr lang="en-US" b="0" i="0" dirty="0">
                <a:solidFill>
                  <a:srgbClr val="333333"/>
                </a:solidFill>
                <a:effectLst/>
                <a:latin typeface="inter-regular"/>
              </a:rPr>
              <a:t>. Facets are features of frames which enable us to put constraints on the frames. Example: IF-NEEDED facts are called when data of any particular slot is needed. A frame may consist of any number of slots, and a slot may include any number of facets and facets may have any number of values. A frame is also known as </a:t>
            </a:r>
            <a:r>
              <a:rPr lang="en-US" b="1" i="0" dirty="0">
                <a:solidFill>
                  <a:srgbClr val="333333"/>
                </a:solidFill>
                <a:effectLst/>
                <a:latin typeface="inter-bold"/>
              </a:rPr>
              <a:t>slot-filter knowledge representation</a:t>
            </a:r>
            <a:r>
              <a:rPr lang="en-US" b="0" i="0" dirty="0">
                <a:solidFill>
                  <a:srgbClr val="333333"/>
                </a:solidFill>
                <a:effectLst/>
                <a:latin typeface="inter-regular"/>
              </a:rPr>
              <a:t> in artificial intelligence.</a:t>
            </a:r>
          </a:p>
          <a:p>
            <a:endParaRPr lang="en-IN" dirty="0"/>
          </a:p>
        </p:txBody>
      </p:sp>
    </p:spTree>
    <p:extLst>
      <p:ext uri="{BB962C8B-B14F-4D97-AF65-F5344CB8AC3E}">
        <p14:creationId xmlns:p14="http://schemas.microsoft.com/office/powerpoint/2010/main" val="338549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D345-B744-A30A-273C-4D523DDCC882}"/>
              </a:ext>
            </a:extLst>
          </p:cNvPr>
          <p:cNvSpPr>
            <a:spLocks noGrp="1"/>
          </p:cNvSpPr>
          <p:nvPr>
            <p:ph type="title"/>
          </p:nvPr>
        </p:nvSpPr>
        <p:spPr/>
        <p:txBody>
          <a:bodyPr/>
          <a:lstStyle/>
          <a:p>
            <a:r>
              <a:rPr lang="en-US" dirty="0">
                <a:solidFill>
                  <a:srgbClr val="610B38"/>
                </a:solidFill>
                <a:latin typeface="erdana"/>
              </a:rPr>
              <a:t>3.Frame Representation</a:t>
            </a:r>
            <a:endParaRPr lang="en-IN" dirty="0"/>
          </a:p>
        </p:txBody>
      </p:sp>
      <p:sp>
        <p:nvSpPr>
          <p:cNvPr id="3" name="Content Placeholder 2">
            <a:extLst>
              <a:ext uri="{FF2B5EF4-FFF2-40B4-BE49-F238E27FC236}">
                <a16:creationId xmlns:a16="http://schemas.microsoft.com/office/drawing/2014/main" id="{AE3F5E78-DCD7-D7CD-C8E8-EB046AFACC54}"/>
              </a:ext>
            </a:extLst>
          </p:cNvPr>
          <p:cNvSpPr>
            <a:spLocks noGrp="1"/>
          </p:cNvSpPr>
          <p:nvPr>
            <p:ph idx="1"/>
          </p:nvPr>
        </p:nvSpPr>
        <p:spPr/>
        <p:txBody>
          <a:bodyPr/>
          <a:lstStyle/>
          <a:p>
            <a:r>
              <a:rPr lang="en-US" dirty="0"/>
              <a:t>Frames are derived from semantic networks and later evolved into our modern-day classes and objects. A single frame is not much useful. Frames system consist of a collection of frames which are connected. In the frame, knowledge about an object or event can be stored together in the knowledge base. The frame is a type of technology which is widely used in various applications including Natural language processing and machine visions.</a:t>
            </a:r>
            <a:endParaRPr lang="en-IN" dirty="0"/>
          </a:p>
        </p:txBody>
      </p:sp>
    </p:spTree>
    <p:extLst>
      <p:ext uri="{BB962C8B-B14F-4D97-AF65-F5344CB8AC3E}">
        <p14:creationId xmlns:p14="http://schemas.microsoft.com/office/powerpoint/2010/main" val="13837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86E0F59-601B-A01A-1F5F-657E42B432CD}"/>
              </a:ext>
            </a:extLst>
          </p:cNvPr>
          <p:cNvGraphicFramePr>
            <a:graphicFrameLocks noGrp="1"/>
          </p:cNvGraphicFramePr>
          <p:nvPr>
            <p:extLst>
              <p:ext uri="{D42A27DB-BD31-4B8C-83A1-F6EECF244321}">
                <p14:modId xmlns:p14="http://schemas.microsoft.com/office/powerpoint/2010/main" val="2437147092"/>
              </p:ext>
            </p:extLst>
          </p:nvPr>
        </p:nvGraphicFramePr>
        <p:xfrm>
          <a:off x="1373930" y="1825217"/>
          <a:ext cx="6467476" cy="2834640"/>
        </p:xfrm>
        <a:graphic>
          <a:graphicData uri="http://schemas.openxmlformats.org/drawingml/2006/table">
            <a:tbl>
              <a:tblPr/>
              <a:tblGrid>
                <a:gridCol w="3233738">
                  <a:extLst>
                    <a:ext uri="{9D8B030D-6E8A-4147-A177-3AD203B41FA5}">
                      <a16:colId xmlns:a16="http://schemas.microsoft.com/office/drawing/2014/main" val="1227746056"/>
                    </a:ext>
                  </a:extLst>
                </a:gridCol>
                <a:gridCol w="3233738">
                  <a:extLst>
                    <a:ext uri="{9D8B030D-6E8A-4147-A177-3AD203B41FA5}">
                      <a16:colId xmlns:a16="http://schemas.microsoft.com/office/drawing/2014/main" val="3146861678"/>
                    </a:ext>
                  </a:extLst>
                </a:gridCol>
              </a:tblGrid>
              <a:tr h="0">
                <a:tc>
                  <a:txBody>
                    <a:bodyPr/>
                    <a:lstStyle/>
                    <a:p>
                      <a:pPr algn="l" fontAlgn="t"/>
                      <a:r>
                        <a:rPr lang="en-IN">
                          <a:solidFill>
                            <a:srgbClr val="000000"/>
                          </a:solidFill>
                          <a:effectLst/>
                          <a:latin typeface="times new roman" panose="02020603050405020304" pitchFamily="18" charset="0"/>
                        </a:rPr>
                        <a:t>Slots</a:t>
                      </a:r>
                    </a:p>
                  </a:txBody>
                  <a:tcPr marT="91440" marB="91440">
                    <a:lnL w="7620" cap="flat" cmpd="sng" algn="ctr">
                      <a:solidFill>
                        <a:srgbClr val="D04B31"/>
                      </a:solidFill>
                      <a:prstDash val="solid"/>
                      <a:round/>
                      <a:headEnd type="none" w="med" len="med"/>
                      <a:tailEnd type="none" w="med" len="med"/>
                    </a:lnL>
                    <a:lnR w="7620" cap="flat" cmpd="sng" algn="ctr">
                      <a:solidFill>
                        <a:srgbClr val="D04B31"/>
                      </a:solidFill>
                      <a:prstDash val="solid"/>
                      <a:round/>
                      <a:headEnd type="none" w="med" len="med"/>
                      <a:tailEnd type="none" w="med" len="med"/>
                    </a:lnR>
                    <a:lnT w="7620" cap="flat" cmpd="sng" algn="ctr">
                      <a:solidFill>
                        <a:srgbClr val="D04B3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Filters</a:t>
                      </a:r>
                    </a:p>
                  </a:txBody>
                  <a:tcPr marT="91440" marB="91440">
                    <a:lnL w="7620" cap="flat" cmpd="sng" algn="ctr">
                      <a:solidFill>
                        <a:srgbClr val="D04B31"/>
                      </a:solidFill>
                      <a:prstDash val="solid"/>
                      <a:round/>
                      <a:headEnd type="none" w="med" len="med"/>
                      <a:tailEnd type="none" w="med" len="med"/>
                    </a:lnL>
                    <a:lnR w="7620" cap="flat" cmpd="sng" algn="ctr">
                      <a:solidFill>
                        <a:srgbClr val="D04B31"/>
                      </a:solidFill>
                      <a:prstDash val="solid"/>
                      <a:round/>
                      <a:headEnd type="none" w="med" len="med"/>
                      <a:tailEnd type="none" w="med" len="med"/>
                    </a:lnR>
                    <a:lnT w="7620" cap="flat" cmpd="sng" algn="ctr">
                      <a:solidFill>
                        <a:srgbClr val="D04B3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17154899"/>
                  </a:ext>
                </a:extLst>
              </a:tr>
              <a:tr h="0">
                <a:tc>
                  <a:txBody>
                    <a:bodyPr/>
                    <a:lstStyle/>
                    <a:p>
                      <a:pPr algn="just" fontAlgn="t"/>
                      <a:r>
                        <a:rPr lang="en-IN" b="1">
                          <a:solidFill>
                            <a:srgbClr val="333333"/>
                          </a:solidFill>
                          <a:effectLst/>
                          <a:latin typeface="inter-bold"/>
                        </a:rPr>
                        <a:t>Title</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Artificial Intelligence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27715597"/>
                  </a:ext>
                </a:extLst>
              </a:tr>
              <a:tr h="0">
                <a:tc>
                  <a:txBody>
                    <a:bodyPr/>
                    <a:lstStyle/>
                    <a:p>
                      <a:pPr algn="just" fontAlgn="t"/>
                      <a:r>
                        <a:rPr lang="en-IN" b="1">
                          <a:solidFill>
                            <a:srgbClr val="333333"/>
                          </a:solidFill>
                          <a:effectLst/>
                          <a:latin typeface="inter-bold"/>
                        </a:rPr>
                        <a:t>Genre</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Computer Science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56652430"/>
                  </a:ext>
                </a:extLst>
              </a:tr>
              <a:tr h="0">
                <a:tc>
                  <a:txBody>
                    <a:bodyPr/>
                    <a:lstStyle/>
                    <a:p>
                      <a:pPr algn="just" fontAlgn="t"/>
                      <a:r>
                        <a:rPr lang="en-IN" b="1">
                          <a:solidFill>
                            <a:srgbClr val="333333"/>
                          </a:solidFill>
                          <a:effectLst/>
                          <a:latin typeface="inter-bold"/>
                        </a:rPr>
                        <a:t>Author</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Peter Norvig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24744947"/>
                  </a:ext>
                </a:extLst>
              </a:tr>
              <a:tr h="0">
                <a:tc>
                  <a:txBody>
                    <a:bodyPr/>
                    <a:lstStyle/>
                    <a:p>
                      <a:pPr algn="just" fontAlgn="t"/>
                      <a:r>
                        <a:rPr lang="en-IN" b="1">
                          <a:solidFill>
                            <a:srgbClr val="333333"/>
                          </a:solidFill>
                          <a:effectLst/>
                          <a:latin typeface="inter-bold"/>
                        </a:rPr>
                        <a:t>Edition</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Third Edition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31298456"/>
                  </a:ext>
                </a:extLst>
              </a:tr>
              <a:tr h="0">
                <a:tc>
                  <a:txBody>
                    <a:bodyPr/>
                    <a:lstStyle/>
                    <a:p>
                      <a:pPr algn="just" fontAlgn="t"/>
                      <a:r>
                        <a:rPr lang="en-IN" b="1">
                          <a:solidFill>
                            <a:srgbClr val="333333"/>
                          </a:solidFill>
                          <a:effectLst/>
                          <a:latin typeface="inter-bold"/>
                        </a:rPr>
                        <a:t>Year</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1996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56954707"/>
                  </a:ext>
                </a:extLst>
              </a:tr>
              <a:tr h="0">
                <a:tc>
                  <a:txBody>
                    <a:bodyPr/>
                    <a:lstStyle/>
                    <a:p>
                      <a:pPr algn="just" fontAlgn="t"/>
                      <a:r>
                        <a:rPr lang="en-IN" b="1">
                          <a:solidFill>
                            <a:srgbClr val="333333"/>
                          </a:solidFill>
                          <a:effectLst/>
                          <a:latin typeface="inter-bold"/>
                        </a:rPr>
                        <a:t>Page</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1152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3926715"/>
                  </a:ext>
                </a:extLst>
              </a:tr>
            </a:tbl>
          </a:graphicData>
        </a:graphic>
      </p:graphicFrame>
      <p:sp>
        <p:nvSpPr>
          <p:cNvPr id="5" name="Rectangle 1">
            <a:extLst>
              <a:ext uri="{FF2B5EF4-FFF2-40B4-BE49-F238E27FC236}">
                <a16:creationId xmlns:a16="http://schemas.microsoft.com/office/drawing/2014/main" id="{B8FE00E1-CA49-6D80-2B08-58BC01181E36}"/>
              </a:ext>
            </a:extLst>
          </p:cNvPr>
          <p:cNvSpPr>
            <a:spLocks noChangeArrowheads="1"/>
          </p:cNvSpPr>
          <p:nvPr/>
        </p:nvSpPr>
        <p:spPr bwMode="auto">
          <a:xfrm>
            <a:off x="1373930" y="667625"/>
            <a:ext cx="4663584"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0B4B"/>
                </a:solidFill>
                <a:effectLst/>
                <a:latin typeface="erdana"/>
              </a:rPr>
              <a:t>Example: 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inter-regular"/>
              </a:rPr>
              <a:t>Let's take an example of a frame for a book</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25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CF9A8A-FB76-37F0-9E88-2B1996885C9B}"/>
              </a:ext>
            </a:extLst>
          </p:cNvPr>
          <p:cNvGraphicFramePr>
            <a:graphicFrameLocks noGrp="1"/>
          </p:cNvGraphicFramePr>
          <p:nvPr>
            <p:extLst>
              <p:ext uri="{D42A27DB-BD31-4B8C-83A1-F6EECF244321}">
                <p14:modId xmlns:p14="http://schemas.microsoft.com/office/powerpoint/2010/main" val="2317864366"/>
              </p:ext>
            </p:extLst>
          </p:nvPr>
        </p:nvGraphicFramePr>
        <p:xfrm>
          <a:off x="1434678" y="2072967"/>
          <a:ext cx="7895934" cy="3674689"/>
        </p:xfrm>
        <a:graphic>
          <a:graphicData uri="http://schemas.openxmlformats.org/drawingml/2006/table">
            <a:tbl>
              <a:tblPr/>
              <a:tblGrid>
                <a:gridCol w="3947967">
                  <a:extLst>
                    <a:ext uri="{9D8B030D-6E8A-4147-A177-3AD203B41FA5}">
                      <a16:colId xmlns:a16="http://schemas.microsoft.com/office/drawing/2014/main" val="3573918124"/>
                    </a:ext>
                  </a:extLst>
                </a:gridCol>
                <a:gridCol w="3947967">
                  <a:extLst>
                    <a:ext uri="{9D8B030D-6E8A-4147-A177-3AD203B41FA5}">
                      <a16:colId xmlns:a16="http://schemas.microsoft.com/office/drawing/2014/main" val="1573894392"/>
                    </a:ext>
                  </a:extLst>
                </a:gridCol>
              </a:tblGrid>
              <a:tr h="689004">
                <a:tc>
                  <a:txBody>
                    <a:bodyPr/>
                    <a:lstStyle/>
                    <a:p>
                      <a:pPr algn="l" fontAlgn="t"/>
                      <a:r>
                        <a:rPr lang="en-IN" dirty="0">
                          <a:solidFill>
                            <a:srgbClr val="000000"/>
                          </a:solidFill>
                          <a:effectLst/>
                          <a:latin typeface="times new roman" panose="02020603050405020304" pitchFamily="18" charset="0"/>
                        </a:rPr>
                        <a:t>Slots</a:t>
                      </a:r>
                    </a:p>
                  </a:txBody>
                  <a:tcPr marT="91440" marB="91440">
                    <a:lnL w="7620" cap="flat" cmpd="sng" algn="ctr">
                      <a:solidFill>
                        <a:srgbClr val="C02FB4"/>
                      </a:solidFill>
                      <a:prstDash val="solid"/>
                      <a:round/>
                      <a:headEnd type="none" w="med" len="med"/>
                      <a:tailEnd type="none" w="med" len="med"/>
                    </a:lnL>
                    <a:lnR w="7620" cap="flat" cmpd="sng" algn="ctr">
                      <a:solidFill>
                        <a:srgbClr val="C02FB4"/>
                      </a:solidFill>
                      <a:prstDash val="solid"/>
                      <a:round/>
                      <a:headEnd type="none" w="med" len="med"/>
                      <a:tailEnd type="none" w="med" len="med"/>
                    </a:lnR>
                    <a:lnT w="7620" cap="flat" cmpd="sng" algn="ctr">
                      <a:solidFill>
                        <a:srgbClr val="C02FB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Filter</a:t>
                      </a:r>
                    </a:p>
                  </a:txBody>
                  <a:tcPr marT="91440" marB="91440">
                    <a:lnL w="7620" cap="flat" cmpd="sng" algn="ctr">
                      <a:solidFill>
                        <a:srgbClr val="C02FB4"/>
                      </a:solidFill>
                      <a:prstDash val="solid"/>
                      <a:round/>
                      <a:headEnd type="none" w="med" len="med"/>
                      <a:tailEnd type="none" w="med" len="med"/>
                    </a:lnL>
                    <a:lnR w="7620" cap="flat" cmpd="sng" algn="ctr">
                      <a:solidFill>
                        <a:srgbClr val="C02FB4"/>
                      </a:solidFill>
                      <a:prstDash val="solid"/>
                      <a:round/>
                      <a:headEnd type="none" w="med" len="med"/>
                      <a:tailEnd type="none" w="med" len="med"/>
                    </a:lnR>
                    <a:lnT w="7620" cap="flat" cmpd="sng" algn="ctr">
                      <a:solidFill>
                        <a:srgbClr val="C02FB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40267778"/>
                  </a:ext>
                </a:extLst>
              </a:tr>
              <a:tr h="597137">
                <a:tc>
                  <a:txBody>
                    <a:bodyPr/>
                    <a:lstStyle/>
                    <a:p>
                      <a:pPr algn="just" fontAlgn="t"/>
                      <a:r>
                        <a:rPr lang="en-IN" b="1">
                          <a:solidFill>
                            <a:srgbClr val="333333"/>
                          </a:solidFill>
                          <a:effectLst/>
                          <a:latin typeface="inter-bold"/>
                        </a:rPr>
                        <a:t>Name</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Peter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74657824"/>
                  </a:ext>
                </a:extLst>
              </a:tr>
              <a:tr h="597137">
                <a:tc>
                  <a:txBody>
                    <a:bodyPr/>
                    <a:lstStyle/>
                    <a:p>
                      <a:pPr algn="just" fontAlgn="t"/>
                      <a:r>
                        <a:rPr lang="en-IN" b="1">
                          <a:solidFill>
                            <a:srgbClr val="333333"/>
                          </a:solidFill>
                          <a:effectLst/>
                          <a:latin typeface="inter-bold"/>
                        </a:rPr>
                        <a:t>Profession</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Doctor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22673931"/>
                  </a:ext>
                </a:extLst>
              </a:tr>
              <a:tr h="597137">
                <a:tc>
                  <a:txBody>
                    <a:bodyPr/>
                    <a:lstStyle/>
                    <a:p>
                      <a:pPr algn="just" fontAlgn="t"/>
                      <a:r>
                        <a:rPr lang="en-IN" b="1">
                          <a:solidFill>
                            <a:srgbClr val="333333"/>
                          </a:solidFill>
                          <a:effectLst/>
                          <a:latin typeface="inter-bold"/>
                        </a:rPr>
                        <a:t>Age</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74411630"/>
                  </a:ext>
                </a:extLst>
              </a:tr>
              <a:tr h="597137">
                <a:tc>
                  <a:txBody>
                    <a:bodyPr/>
                    <a:lstStyle/>
                    <a:p>
                      <a:pPr algn="just" fontAlgn="t"/>
                      <a:r>
                        <a:rPr lang="en-IN" b="1">
                          <a:solidFill>
                            <a:srgbClr val="333333"/>
                          </a:solidFill>
                          <a:effectLst/>
                          <a:latin typeface="inter-bold"/>
                        </a:rPr>
                        <a:t>Marital status</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Single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41390127"/>
                  </a:ext>
                </a:extLst>
              </a:tr>
              <a:tr h="597137">
                <a:tc>
                  <a:txBody>
                    <a:bodyPr/>
                    <a:lstStyle/>
                    <a:p>
                      <a:pPr algn="just" fontAlgn="t"/>
                      <a:r>
                        <a:rPr lang="en-IN" b="1">
                          <a:solidFill>
                            <a:srgbClr val="333333"/>
                          </a:solidFill>
                          <a:effectLst/>
                          <a:latin typeface="inter-bold"/>
                        </a:rPr>
                        <a:t>Weight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78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44972865"/>
                  </a:ext>
                </a:extLst>
              </a:tr>
            </a:tbl>
          </a:graphicData>
        </a:graphic>
      </p:graphicFrame>
      <p:sp>
        <p:nvSpPr>
          <p:cNvPr id="3" name="Rectangle 1">
            <a:extLst>
              <a:ext uri="{FF2B5EF4-FFF2-40B4-BE49-F238E27FC236}">
                <a16:creationId xmlns:a16="http://schemas.microsoft.com/office/drawing/2014/main" id="{1DCE91E4-D120-C4CC-6A11-7F90B6758990}"/>
              </a:ext>
            </a:extLst>
          </p:cNvPr>
          <p:cNvSpPr>
            <a:spLocks noChangeArrowheads="1"/>
          </p:cNvSpPr>
          <p:nvPr/>
        </p:nvSpPr>
        <p:spPr bwMode="auto">
          <a:xfrm>
            <a:off x="1138335" y="476564"/>
            <a:ext cx="898656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10B4B"/>
                </a:solidFill>
                <a:effectLst/>
                <a:latin typeface="erdana"/>
              </a:rPr>
              <a:t>Example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inter-regular"/>
              </a:rPr>
              <a:t>Let's suppose we are taking an entity, Peter.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inter-regular"/>
              </a:rPr>
              <a:t>Peter is an engineer as a profession, and his age is 25, he lives in city London, and the country is England. So following is the frame representation for this: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307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D508-C3FD-4A7B-6587-9D01A9FF03E9}"/>
              </a:ext>
            </a:extLst>
          </p:cNvPr>
          <p:cNvSpPr>
            <a:spLocks noGrp="1"/>
          </p:cNvSpPr>
          <p:nvPr>
            <p:ph type="title"/>
          </p:nvPr>
        </p:nvSpPr>
        <p:spPr/>
        <p:txBody>
          <a:bodyPr/>
          <a:lstStyle/>
          <a:p>
            <a:r>
              <a:rPr lang="en-US" dirty="0">
                <a:solidFill>
                  <a:srgbClr val="610B38"/>
                </a:solidFill>
                <a:latin typeface="erdana"/>
              </a:rPr>
              <a:t>3.Frame Representation</a:t>
            </a:r>
            <a:endParaRPr lang="en-IN" dirty="0"/>
          </a:p>
        </p:txBody>
      </p:sp>
      <p:sp>
        <p:nvSpPr>
          <p:cNvPr id="3" name="Content Placeholder 2">
            <a:extLst>
              <a:ext uri="{FF2B5EF4-FFF2-40B4-BE49-F238E27FC236}">
                <a16:creationId xmlns:a16="http://schemas.microsoft.com/office/drawing/2014/main" id="{2C0E5A94-30D9-C04C-5078-8E0D8FF0EBCB}"/>
              </a:ext>
            </a:extLst>
          </p:cNvPr>
          <p:cNvSpPr>
            <a:spLocks noGrp="1"/>
          </p:cNvSpPr>
          <p:nvPr>
            <p:ph idx="1"/>
          </p:nvPr>
        </p:nvSpPr>
        <p:spPr>
          <a:xfrm>
            <a:off x="838200" y="1690688"/>
            <a:ext cx="10515600" cy="4351338"/>
          </a:xfrm>
        </p:spPr>
        <p:txBody>
          <a:bodyPr>
            <a:normAutofit fontScale="92500"/>
          </a:bodyPr>
          <a:lstStyle/>
          <a:p>
            <a:pPr algn="just"/>
            <a:r>
              <a:rPr lang="en-US" b="0" i="0" dirty="0">
                <a:solidFill>
                  <a:srgbClr val="610B4B"/>
                </a:solidFill>
                <a:effectLst/>
                <a:latin typeface="erdana"/>
              </a:rPr>
              <a:t>Advantages of frame representation:</a:t>
            </a:r>
          </a:p>
          <a:p>
            <a:pPr lvl="1" algn="just">
              <a:buFont typeface="+mj-lt"/>
              <a:buAutoNum type="arabicPeriod"/>
            </a:pPr>
            <a:r>
              <a:rPr lang="en-US" b="0" i="0" dirty="0">
                <a:solidFill>
                  <a:srgbClr val="000000"/>
                </a:solidFill>
                <a:effectLst/>
                <a:latin typeface="inter-regular"/>
              </a:rPr>
              <a:t>The frame knowledge representation makes the programming easier by grouping the related data.</a:t>
            </a:r>
          </a:p>
          <a:p>
            <a:pPr lvl="1" algn="just">
              <a:buFont typeface="+mj-lt"/>
              <a:buAutoNum type="arabicPeriod"/>
            </a:pPr>
            <a:r>
              <a:rPr lang="en-US" b="0" i="0" dirty="0">
                <a:solidFill>
                  <a:srgbClr val="000000"/>
                </a:solidFill>
                <a:effectLst/>
                <a:latin typeface="inter-regular"/>
              </a:rPr>
              <a:t>The frame representation is comparably flexible and used by many applications in AI.</a:t>
            </a:r>
          </a:p>
          <a:p>
            <a:pPr lvl="1" algn="just">
              <a:buFont typeface="+mj-lt"/>
              <a:buAutoNum type="arabicPeriod"/>
            </a:pPr>
            <a:r>
              <a:rPr lang="en-US" b="0" i="0" dirty="0">
                <a:solidFill>
                  <a:srgbClr val="000000"/>
                </a:solidFill>
                <a:effectLst/>
                <a:latin typeface="inter-regular"/>
              </a:rPr>
              <a:t>It is very easy to add slots for new attribute and relations.</a:t>
            </a:r>
          </a:p>
          <a:p>
            <a:pPr lvl="1" algn="just">
              <a:buFont typeface="+mj-lt"/>
              <a:buAutoNum type="arabicPeriod"/>
            </a:pPr>
            <a:r>
              <a:rPr lang="en-US" b="0" i="0" dirty="0">
                <a:solidFill>
                  <a:srgbClr val="000000"/>
                </a:solidFill>
                <a:effectLst/>
                <a:latin typeface="inter-regular"/>
              </a:rPr>
              <a:t>It is easy to include default data and to search for missing values.</a:t>
            </a:r>
          </a:p>
          <a:p>
            <a:pPr lvl="1" algn="just">
              <a:buFont typeface="+mj-lt"/>
              <a:buAutoNum type="arabicPeriod"/>
            </a:pPr>
            <a:r>
              <a:rPr lang="en-US" b="0" i="0" dirty="0">
                <a:solidFill>
                  <a:srgbClr val="000000"/>
                </a:solidFill>
                <a:effectLst/>
                <a:latin typeface="inter-regular"/>
              </a:rPr>
              <a:t>Frame representation is easy to understand and visualize.</a:t>
            </a:r>
          </a:p>
          <a:p>
            <a:pPr algn="just"/>
            <a:r>
              <a:rPr lang="en-US" b="0" i="0" dirty="0">
                <a:solidFill>
                  <a:srgbClr val="610B4B"/>
                </a:solidFill>
                <a:effectLst/>
                <a:latin typeface="erdana"/>
              </a:rPr>
              <a:t>Disadvantages of frame representation:</a:t>
            </a:r>
          </a:p>
          <a:p>
            <a:pPr lvl="1" algn="just">
              <a:buFont typeface="+mj-lt"/>
              <a:buAutoNum type="arabicPeriod"/>
            </a:pPr>
            <a:r>
              <a:rPr lang="en-US" b="0" i="0" dirty="0">
                <a:solidFill>
                  <a:srgbClr val="000000"/>
                </a:solidFill>
                <a:effectLst/>
                <a:latin typeface="inter-regular"/>
              </a:rPr>
              <a:t>In frame system inference mechanism is not be easily processed.</a:t>
            </a:r>
          </a:p>
          <a:p>
            <a:pPr lvl="1" algn="just">
              <a:buFont typeface="+mj-lt"/>
              <a:buAutoNum type="arabicPeriod"/>
            </a:pPr>
            <a:r>
              <a:rPr lang="en-US" b="0" i="0" dirty="0">
                <a:solidFill>
                  <a:srgbClr val="000000"/>
                </a:solidFill>
                <a:effectLst/>
                <a:latin typeface="inter-regular"/>
              </a:rPr>
              <a:t>Inference mechanism cannot be smoothly proceeded by frame representation.</a:t>
            </a:r>
          </a:p>
          <a:p>
            <a:pPr lvl="1" algn="just">
              <a:buFont typeface="+mj-lt"/>
              <a:buAutoNum type="arabicPeriod"/>
            </a:pPr>
            <a:r>
              <a:rPr lang="en-US" b="0" i="0" dirty="0">
                <a:solidFill>
                  <a:srgbClr val="000000"/>
                </a:solidFill>
                <a:effectLst/>
                <a:latin typeface="inter-regular"/>
              </a:rPr>
              <a:t>Frame representation has a much generalized approach.</a:t>
            </a:r>
          </a:p>
          <a:p>
            <a:endParaRPr lang="en-IN" dirty="0"/>
          </a:p>
        </p:txBody>
      </p:sp>
    </p:spTree>
    <p:extLst>
      <p:ext uri="{BB962C8B-B14F-4D97-AF65-F5344CB8AC3E}">
        <p14:creationId xmlns:p14="http://schemas.microsoft.com/office/powerpoint/2010/main" val="130022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C12D-F92E-539A-340A-0A0DE62588DD}"/>
              </a:ext>
            </a:extLst>
          </p:cNvPr>
          <p:cNvSpPr>
            <a:spLocks noGrp="1"/>
          </p:cNvSpPr>
          <p:nvPr>
            <p:ph type="title"/>
          </p:nvPr>
        </p:nvSpPr>
        <p:spPr/>
        <p:txBody>
          <a:bodyPr/>
          <a:lstStyle/>
          <a:p>
            <a:r>
              <a:rPr lang="en-US" dirty="0">
                <a:solidFill>
                  <a:srgbClr val="610B38"/>
                </a:solidFill>
                <a:latin typeface="erdana"/>
              </a:rPr>
              <a:t>4. Production Rules</a:t>
            </a:r>
            <a:endParaRPr lang="en-IN" dirty="0"/>
          </a:p>
        </p:txBody>
      </p:sp>
      <p:sp>
        <p:nvSpPr>
          <p:cNvPr id="3" name="Content Placeholder 2">
            <a:extLst>
              <a:ext uri="{FF2B5EF4-FFF2-40B4-BE49-F238E27FC236}">
                <a16:creationId xmlns:a16="http://schemas.microsoft.com/office/drawing/2014/main" id="{ED5BCD53-D165-9B0D-439E-E73B7892CCA0}"/>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Production rules system consist of (</a:t>
            </a:r>
            <a:r>
              <a:rPr lang="en-US" b="1" i="0" dirty="0">
                <a:solidFill>
                  <a:srgbClr val="333333"/>
                </a:solidFill>
                <a:effectLst/>
                <a:latin typeface="inter-bold"/>
              </a:rPr>
              <a:t>condition, action</a:t>
            </a:r>
            <a:r>
              <a:rPr lang="en-US" b="0" i="0" dirty="0">
                <a:solidFill>
                  <a:srgbClr val="333333"/>
                </a:solidFill>
                <a:effectLst/>
                <a:latin typeface="inter-regular"/>
              </a:rPr>
              <a:t>) pairs which mean, "If condition then action". It has mainly three parts:</a:t>
            </a:r>
          </a:p>
          <a:p>
            <a:pPr lvl="1" algn="just"/>
            <a:r>
              <a:rPr lang="en-US" b="0" i="0" dirty="0">
                <a:solidFill>
                  <a:srgbClr val="000000"/>
                </a:solidFill>
                <a:effectLst/>
                <a:latin typeface="inter-regular"/>
              </a:rPr>
              <a:t>The set of production rules</a:t>
            </a:r>
          </a:p>
          <a:p>
            <a:pPr lvl="1" algn="just"/>
            <a:r>
              <a:rPr lang="en-US" b="0" i="0" dirty="0">
                <a:solidFill>
                  <a:srgbClr val="000000"/>
                </a:solidFill>
                <a:effectLst/>
                <a:latin typeface="inter-regular"/>
              </a:rPr>
              <a:t>Working Memory</a:t>
            </a:r>
          </a:p>
          <a:p>
            <a:pPr lvl="1" algn="just"/>
            <a:r>
              <a:rPr lang="en-US" b="0" i="0" dirty="0">
                <a:solidFill>
                  <a:srgbClr val="000000"/>
                </a:solidFill>
                <a:effectLst/>
                <a:latin typeface="inter-regular"/>
              </a:rPr>
              <a:t>The recognize-act-cycle</a:t>
            </a:r>
          </a:p>
          <a:p>
            <a:pPr algn="just"/>
            <a:r>
              <a:rPr lang="en-US" b="0" i="0" dirty="0">
                <a:solidFill>
                  <a:srgbClr val="FF0000"/>
                </a:solidFill>
                <a:effectLst/>
                <a:latin typeface="inter-regular"/>
              </a:rPr>
              <a:t>In </a:t>
            </a:r>
            <a:r>
              <a:rPr lang="en-US" b="1" i="0" dirty="0">
                <a:solidFill>
                  <a:srgbClr val="FF0000"/>
                </a:solidFill>
                <a:effectLst/>
                <a:latin typeface="inter-regular"/>
              </a:rPr>
              <a:t>production rules </a:t>
            </a:r>
            <a:r>
              <a:rPr lang="en-US" b="0" i="0" dirty="0">
                <a:solidFill>
                  <a:srgbClr val="333333"/>
                </a:solidFill>
                <a:effectLst/>
                <a:latin typeface="inter-regular"/>
              </a:rPr>
              <a:t>agent checks for the condition and if the condition exists then production rule fires and corresponding action is carried out. The condition part of the rule determines which rule may be applied to a problem. And the action part carries out the associated problem-solving steps. This complete process is called a recognize-act cycle.</a:t>
            </a:r>
          </a:p>
          <a:p>
            <a:pPr algn="just"/>
            <a:r>
              <a:rPr lang="en-US" b="1" i="0" dirty="0">
                <a:solidFill>
                  <a:srgbClr val="FF0000"/>
                </a:solidFill>
                <a:effectLst/>
                <a:latin typeface="inter-regular"/>
              </a:rPr>
              <a:t>The working memory </a:t>
            </a:r>
            <a:r>
              <a:rPr lang="en-US" b="0" i="0" dirty="0">
                <a:solidFill>
                  <a:srgbClr val="333333"/>
                </a:solidFill>
                <a:effectLst/>
                <a:latin typeface="inter-regular"/>
              </a:rPr>
              <a:t>contains the description of the current state of problems-solving and rule can write knowledge to the working memory. This knowledge match and may fire other rules.</a:t>
            </a:r>
          </a:p>
          <a:p>
            <a:pPr algn="just"/>
            <a:r>
              <a:rPr lang="en-US" b="0" i="0" dirty="0">
                <a:solidFill>
                  <a:srgbClr val="333333"/>
                </a:solidFill>
                <a:effectLst/>
                <a:latin typeface="inter-regular"/>
              </a:rPr>
              <a:t>If there is a new situation (state) generates, then multiple production rules will be fired together, this is called conflict set. In this situation, the agent needs to select a rule from these sets, and it is called a </a:t>
            </a:r>
            <a:r>
              <a:rPr lang="en-US" b="1" i="0" dirty="0">
                <a:solidFill>
                  <a:srgbClr val="FF0000"/>
                </a:solidFill>
                <a:effectLst/>
                <a:latin typeface="inter-regular"/>
              </a:rPr>
              <a:t>conflict resolution</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3936478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234E-02C7-2941-2524-55E42AC8DB31}"/>
              </a:ext>
            </a:extLst>
          </p:cNvPr>
          <p:cNvSpPr>
            <a:spLocks noGrp="1"/>
          </p:cNvSpPr>
          <p:nvPr>
            <p:ph type="title"/>
          </p:nvPr>
        </p:nvSpPr>
        <p:spPr/>
        <p:txBody>
          <a:bodyPr/>
          <a:lstStyle/>
          <a:p>
            <a:r>
              <a:rPr lang="en-US" dirty="0">
                <a:solidFill>
                  <a:srgbClr val="610B38"/>
                </a:solidFill>
                <a:latin typeface="erdana"/>
              </a:rPr>
              <a:t>4. Production Rules</a:t>
            </a:r>
            <a:endParaRPr lang="en-IN" dirty="0"/>
          </a:p>
        </p:txBody>
      </p:sp>
      <p:sp>
        <p:nvSpPr>
          <p:cNvPr id="3" name="Content Placeholder 2">
            <a:extLst>
              <a:ext uri="{FF2B5EF4-FFF2-40B4-BE49-F238E27FC236}">
                <a16:creationId xmlns:a16="http://schemas.microsoft.com/office/drawing/2014/main" id="{6AC9C8C7-24D2-D1D3-1213-87F8CC923B7F}"/>
              </a:ext>
            </a:extLst>
          </p:cNvPr>
          <p:cNvSpPr>
            <a:spLocks noGrp="1"/>
          </p:cNvSpPr>
          <p:nvPr>
            <p:ph idx="1"/>
          </p:nvPr>
        </p:nvSpPr>
        <p:spPr/>
        <p:txBody>
          <a:bodyPr/>
          <a:lstStyle/>
          <a:p>
            <a:pPr algn="just"/>
            <a:r>
              <a:rPr lang="en-US" b="0" i="0" dirty="0">
                <a:solidFill>
                  <a:srgbClr val="610B4B"/>
                </a:solidFill>
                <a:effectLst/>
                <a:latin typeface="erdana"/>
              </a:rPr>
              <a:t>Example:</a:t>
            </a:r>
          </a:p>
          <a:p>
            <a:pPr algn="just">
              <a:buFont typeface="Arial" panose="020B0604020202020204" pitchFamily="34" charset="0"/>
              <a:buChar char="•"/>
            </a:pPr>
            <a:r>
              <a:rPr lang="en-US" b="1" i="0" dirty="0">
                <a:solidFill>
                  <a:srgbClr val="000000"/>
                </a:solidFill>
                <a:effectLst/>
                <a:latin typeface="inter-bold"/>
              </a:rPr>
              <a:t>IF (at bus stop AND bus arrives) THEN action (get into the bus)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IF (on the bus AND paid AND empty seat) THEN action (sit down).</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IF (on bus AND unpaid) THEN action (pay charges).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IF (bus arrives at destination) THEN action (get down from the bus).</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4071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EAFB-A3E1-B7C1-8DDE-5A9B63C108DA}"/>
              </a:ext>
            </a:extLst>
          </p:cNvPr>
          <p:cNvSpPr>
            <a:spLocks noGrp="1"/>
          </p:cNvSpPr>
          <p:nvPr>
            <p:ph type="title"/>
          </p:nvPr>
        </p:nvSpPr>
        <p:spPr/>
        <p:txBody>
          <a:bodyPr/>
          <a:lstStyle/>
          <a:p>
            <a:r>
              <a:rPr lang="en-US" dirty="0">
                <a:solidFill>
                  <a:srgbClr val="610B38"/>
                </a:solidFill>
                <a:latin typeface="erdana"/>
              </a:rPr>
              <a:t>4. Production Rules</a:t>
            </a:r>
            <a:endParaRPr lang="en-IN" dirty="0"/>
          </a:p>
        </p:txBody>
      </p:sp>
      <p:sp>
        <p:nvSpPr>
          <p:cNvPr id="3" name="Content Placeholder 2">
            <a:extLst>
              <a:ext uri="{FF2B5EF4-FFF2-40B4-BE49-F238E27FC236}">
                <a16:creationId xmlns:a16="http://schemas.microsoft.com/office/drawing/2014/main" id="{82AEB7B9-692D-A4DC-3AC5-1D02F34B6ACA}"/>
              </a:ext>
            </a:extLst>
          </p:cNvPr>
          <p:cNvSpPr>
            <a:spLocks noGrp="1"/>
          </p:cNvSpPr>
          <p:nvPr>
            <p:ph idx="1"/>
          </p:nvPr>
        </p:nvSpPr>
        <p:spPr/>
        <p:txBody>
          <a:bodyPr/>
          <a:lstStyle/>
          <a:p>
            <a:pPr algn="just"/>
            <a:r>
              <a:rPr lang="en-US" b="0" i="0" dirty="0">
                <a:solidFill>
                  <a:srgbClr val="610B4B"/>
                </a:solidFill>
                <a:effectLst/>
                <a:latin typeface="erdana"/>
              </a:rPr>
              <a:t>Advantages of Production rule:</a:t>
            </a:r>
          </a:p>
          <a:p>
            <a:pPr lvl="1" algn="just">
              <a:buFont typeface="+mj-lt"/>
              <a:buAutoNum type="arabicPeriod"/>
            </a:pPr>
            <a:r>
              <a:rPr lang="en-US" b="0" i="0" dirty="0">
                <a:solidFill>
                  <a:srgbClr val="000000"/>
                </a:solidFill>
                <a:effectLst/>
                <a:latin typeface="inter-regular"/>
              </a:rPr>
              <a:t>The production rules are expressed in natural language.</a:t>
            </a:r>
          </a:p>
          <a:p>
            <a:pPr lvl="1" algn="just">
              <a:buFont typeface="+mj-lt"/>
              <a:buAutoNum type="arabicPeriod"/>
            </a:pPr>
            <a:r>
              <a:rPr lang="en-US" b="0" i="0" dirty="0">
                <a:solidFill>
                  <a:srgbClr val="000000"/>
                </a:solidFill>
                <a:effectLst/>
                <a:latin typeface="inter-regular"/>
              </a:rPr>
              <a:t>The production rules are highly modular, so we can easily remove, add or modify an individual rule.</a:t>
            </a:r>
          </a:p>
          <a:p>
            <a:pPr algn="just"/>
            <a:r>
              <a:rPr lang="en-US" b="0" i="0" dirty="0">
                <a:solidFill>
                  <a:srgbClr val="610B4B"/>
                </a:solidFill>
                <a:effectLst/>
                <a:latin typeface="erdana"/>
              </a:rPr>
              <a:t>Disadvantages of Production rule:</a:t>
            </a:r>
          </a:p>
          <a:p>
            <a:pPr lvl="1" algn="just">
              <a:buFont typeface="+mj-lt"/>
              <a:buAutoNum type="arabicPeriod"/>
            </a:pPr>
            <a:r>
              <a:rPr lang="en-US" b="0" i="0" dirty="0">
                <a:solidFill>
                  <a:srgbClr val="000000"/>
                </a:solidFill>
                <a:effectLst/>
                <a:latin typeface="inter-regular"/>
              </a:rPr>
              <a:t>Production rule system does not exhibit any learning capabilities, as it does not store the result of the problem for the future uses.</a:t>
            </a:r>
          </a:p>
          <a:p>
            <a:pPr lvl="1" algn="just">
              <a:buFont typeface="+mj-lt"/>
              <a:buAutoNum type="arabicPeriod"/>
            </a:pPr>
            <a:r>
              <a:rPr lang="en-US" b="0" i="0" dirty="0">
                <a:solidFill>
                  <a:srgbClr val="000000"/>
                </a:solidFill>
                <a:effectLst/>
                <a:latin typeface="inter-regular"/>
              </a:rPr>
              <a:t>During the execution of the program, many rules may be active hence rule-based production systems are inefficient.</a:t>
            </a:r>
          </a:p>
          <a:p>
            <a:endParaRPr lang="en-IN" dirty="0"/>
          </a:p>
        </p:txBody>
      </p:sp>
    </p:spTree>
    <p:extLst>
      <p:ext uri="{BB962C8B-B14F-4D97-AF65-F5344CB8AC3E}">
        <p14:creationId xmlns:p14="http://schemas.microsoft.com/office/powerpoint/2010/main" val="393945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91BA-41E7-7AD0-0BD9-488D700CF46E}"/>
              </a:ext>
            </a:extLst>
          </p:cNvPr>
          <p:cNvSpPr>
            <a:spLocks noGrp="1"/>
          </p:cNvSpPr>
          <p:nvPr>
            <p:ph type="title"/>
          </p:nvPr>
        </p:nvSpPr>
        <p:spPr/>
        <p:txBody>
          <a:bodyPr/>
          <a:lstStyle/>
          <a:p>
            <a:r>
              <a:rPr lang="en-IN" b="0" i="0" dirty="0">
                <a:solidFill>
                  <a:srgbClr val="610B38"/>
                </a:solidFill>
                <a:effectLst/>
                <a:latin typeface="erdana"/>
              </a:rPr>
              <a:t>Techniques of knowledge representation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B8E7A39-147D-91BF-C4DF-30A37646D95E}"/>
              </a:ext>
            </a:extLst>
          </p:cNvPr>
          <p:cNvSpPr>
            <a:spLocks noGrp="1"/>
          </p:cNvSpPr>
          <p:nvPr>
            <p:ph idx="1"/>
          </p:nvPr>
        </p:nvSpPr>
        <p:spPr/>
        <p:txBody>
          <a:bodyPr/>
          <a:lstStyle/>
          <a:p>
            <a:pPr marL="0" indent="0" algn="just">
              <a:buNone/>
            </a:pPr>
            <a:r>
              <a:rPr lang="en-US" b="0" i="0" dirty="0">
                <a:solidFill>
                  <a:srgbClr val="333333"/>
                </a:solidFill>
                <a:effectLst/>
                <a:latin typeface="inter-regular"/>
              </a:rPr>
              <a:t>There are mainly four ways of knowledge representation which are given as follows:</a:t>
            </a:r>
          </a:p>
          <a:p>
            <a:pPr lvl="1" algn="just">
              <a:buFont typeface="+mj-lt"/>
              <a:buAutoNum type="arabicPeriod"/>
            </a:pPr>
            <a:r>
              <a:rPr lang="en-US" b="0" i="0" dirty="0">
                <a:solidFill>
                  <a:srgbClr val="000000"/>
                </a:solidFill>
                <a:effectLst/>
                <a:latin typeface="inter-regular"/>
              </a:rPr>
              <a:t>Logical Representation</a:t>
            </a:r>
          </a:p>
          <a:p>
            <a:pPr lvl="1" algn="just">
              <a:buFont typeface="+mj-lt"/>
              <a:buAutoNum type="arabicPeriod"/>
            </a:pPr>
            <a:r>
              <a:rPr lang="en-US" b="0" i="0" dirty="0">
                <a:solidFill>
                  <a:srgbClr val="000000"/>
                </a:solidFill>
                <a:effectLst/>
                <a:latin typeface="inter-regular"/>
              </a:rPr>
              <a:t>Semantic Network Representation</a:t>
            </a:r>
          </a:p>
          <a:p>
            <a:pPr lvl="1" algn="just">
              <a:buFont typeface="+mj-lt"/>
              <a:buAutoNum type="arabicPeriod"/>
            </a:pPr>
            <a:r>
              <a:rPr lang="en-US" b="0" i="0" dirty="0">
                <a:solidFill>
                  <a:srgbClr val="000000"/>
                </a:solidFill>
                <a:effectLst/>
                <a:latin typeface="inter-regular"/>
              </a:rPr>
              <a:t>Frame Representation</a:t>
            </a:r>
          </a:p>
          <a:p>
            <a:pPr lvl="1" algn="just">
              <a:buFont typeface="+mj-lt"/>
              <a:buAutoNum type="arabicPeriod"/>
            </a:pPr>
            <a:r>
              <a:rPr lang="en-US" b="0" i="0" dirty="0">
                <a:solidFill>
                  <a:srgbClr val="000000"/>
                </a:solidFill>
                <a:effectLst/>
                <a:latin typeface="inter-regular"/>
              </a:rPr>
              <a:t>Production Rules</a:t>
            </a:r>
          </a:p>
          <a:p>
            <a:endParaRPr lang="en-IN" dirty="0"/>
          </a:p>
        </p:txBody>
      </p:sp>
      <p:pic>
        <p:nvPicPr>
          <p:cNvPr id="1028" name="Picture 4" descr="Techniques of knowledge representation">
            <a:extLst>
              <a:ext uri="{FF2B5EF4-FFF2-40B4-BE49-F238E27FC236}">
                <a16:creationId xmlns:a16="http://schemas.microsoft.com/office/drawing/2014/main" id="{CCE7D346-88C5-1311-B92C-DFDC3D04E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862" y="2978150"/>
            <a:ext cx="50387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07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5270-CA0F-03C2-28CA-3DE91783AA7F}"/>
              </a:ext>
            </a:extLst>
          </p:cNvPr>
          <p:cNvSpPr>
            <a:spLocks noGrp="1"/>
          </p:cNvSpPr>
          <p:nvPr>
            <p:ph type="title"/>
          </p:nvPr>
        </p:nvSpPr>
        <p:spPr/>
        <p:txBody>
          <a:bodyPr/>
          <a:lstStyle/>
          <a:p>
            <a:r>
              <a:rPr lang="en-US" dirty="0">
                <a:solidFill>
                  <a:srgbClr val="610B38"/>
                </a:solidFill>
                <a:latin typeface="erdana"/>
              </a:rPr>
              <a:t>1. Logical Representation</a:t>
            </a:r>
            <a:br>
              <a:rPr lang="en-US" dirty="0">
                <a:solidFill>
                  <a:srgbClr val="610B38"/>
                </a:solidFill>
                <a:latin typeface="erdana"/>
              </a:rPr>
            </a:br>
            <a:endParaRPr lang="en-IN" dirty="0"/>
          </a:p>
        </p:txBody>
      </p:sp>
      <p:sp>
        <p:nvSpPr>
          <p:cNvPr id="3" name="Content Placeholder 2">
            <a:extLst>
              <a:ext uri="{FF2B5EF4-FFF2-40B4-BE49-F238E27FC236}">
                <a16:creationId xmlns:a16="http://schemas.microsoft.com/office/drawing/2014/main" id="{6515ABF5-7487-E4F3-6532-5B8A3125836F}"/>
              </a:ext>
            </a:extLst>
          </p:cNvPr>
          <p:cNvSpPr>
            <a:spLocks noGrp="1"/>
          </p:cNvSpPr>
          <p:nvPr>
            <p:ph idx="1"/>
          </p:nvPr>
        </p:nvSpPr>
        <p:spPr/>
        <p:txBody>
          <a:bodyPr>
            <a:normAutofit/>
          </a:bodyPr>
          <a:lstStyle/>
          <a:p>
            <a:pPr algn="just"/>
            <a:r>
              <a:rPr lang="en-US" b="0" i="0" dirty="0">
                <a:solidFill>
                  <a:srgbClr val="333333"/>
                </a:solidFill>
                <a:effectLst/>
                <a:latin typeface="inter-regular"/>
              </a:rPr>
              <a:t>Logical representation is a language with some concrete rules which deals with propositions and has no ambiguity in representation. </a:t>
            </a:r>
          </a:p>
          <a:p>
            <a:pPr algn="just"/>
            <a:r>
              <a:rPr lang="en-US" b="0" i="0" dirty="0">
                <a:solidFill>
                  <a:srgbClr val="333333"/>
                </a:solidFill>
                <a:effectLst/>
                <a:latin typeface="inter-regular"/>
              </a:rPr>
              <a:t>Logical representation means drawing a conclusion based on various conditions. This representation lays down some important communication rules. </a:t>
            </a:r>
          </a:p>
          <a:p>
            <a:pPr algn="just"/>
            <a:r>
              <a:rPr lang="en-US" b="0" i="0" dirty="0">
                <a:solidFill>
                  <a:srgbClr val="333333"/>
                </a:solidFill>
                <a:effectLst/>
                <a:latin typeface="inter-regular"/>
              </a:rPr>
              <a:t>It consists of precisely defined syntax and semantics which supports the sound inference. Each sentence can be translated into logics using syntax and semantics.</a:t>
            </a:r>
          </a:p>
          <a:p>
            <a:endParaRPr lang="en-IN" dirty="0"/>
          </a:p>
        </p:txBody>
      </p:sp>
    </p:spTree>
    <p:extLst>
      <p:ext uri="{BB962C8B-B14F-4D97-AF65-F5344CB8AC3E}">
        <p14:creationId xmlns:p14="http://schemas.microsoft.com/office/powerpoint/2010/main" val="417299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65397-B67E-44DA-70A5-A2D444D7CAF1}"/>
              </a:ext>
            </a:extLst>
          </p:cNvPr>
          <p:cNvSpPr>
            <a:spLocks noGrp="1"/>
          </p:cNvSpPr>
          <p:nvPr>
            <p:ph type="title"/>
          </p:nvPr>
        </p:nvSpPr>
        <p:spPr/>
        <p:txBody>
          <a:bodyPr/>
          <a:lstStyle/>
          <a:p>
            <a:r>
              <a:rPr lang="en-US" dirty="0">
                <a:solidFill>
                  <a:srgbClr val="610B38"/>
                </a:solidFill>
                <a:latin typeface="erdana"/>
              </a:rPr>
              <a:t>Logical Representation</a:t>
            </a:r>
            <a:endParaRPr lang="en-IN" dirty="0"/>
          </a:p>
        </p:txBody>
      </p:sp>
      <p:sp>
        <p:nvSpPr>
          <p:cNvPr id="3" name="Content Placeholder 2">
            <a:extLst>
              <a:ext uri="{FF2B5EF4-FFF2-40B4-BE49-F238E27FC236}">
                <a16:creationId xmlns:a16="http://schemas.microsoft.com/office/drawing/2014/main" id="{19176FB4-3BF5-F59E-9980-A64A00711182}"/>
              </a:ext>
            </a:extLst>
          </p:cNvPr>
          <p:cNvSpPr>
            <a:spLocks noGrp="1"/>
          </p:cNvSpPr>
          <p:nvPr>
            <p:ph idx="1"/>
          </p:nvPr>
        </p:nvSpPr>
        <p:spPr/>
        <p:txBody>
          <a:bodyPr>
            <a:normAutofit lnSpcReduction="10000"/>
          </a:bodyPr>
          <a:lstStyle/>
          <a:p>
            <a:pPr algn="just"/>
            <a:r>
              <a:rPr lang="en-US" b="0" i="0" dirty="0">
                <a:solidFill>
                  <a:srgbClr val="610B4B"/>
                </a:solidFill>
                <a:effectLst/>
                <a:latin typeface="erdana"/>
              </a:rPr>
              <a:t>Syntax:</a:t>
            </a:r>
          </a:p>
          <a:p>
            <a:pPr lvl="1" algn="just"/>
            <a:r>
              <a:rPr lang="en-US" b="0" i="0" dirty="0">
                <a:solidFill>
                  <a:srgbClr val="000000"/>
                </a:solidFill>
                <a:effectLst/>
                <a:latin typeface="inter-regular"/>
              </a:rPr>
              <a:t>Syntaxes are the rules which decide how we can construct legal sentences in the logic.</a:t>
            </a:r>
          </a:p>
          <a:p>
            <a:pPr lvl="1" algn="just"/>
            <a:r>
              <a:rPr lang="en-US" b="0" i="0" dirty="0">
                <a:solidFill>
                  <a:srgbClr val="000000"/>
                </a:solidFill>
                <a:effectLst/>
                <a:latin typeface="inter-regular"/>
              </a:rPr>
              <a:t>It determines which symbol we can use in knowledge representation.</a:t>
            </a:r>
          </a:p>
          <a:p>
            <a:pPr lvl="1" algn="just"/>
            <a:r>
              <a:rPr lang="en-US" b="0" i="0" dirty="0">
                <a:solidFill>
                  <a:srgbClr val="000000"/>
                </a:solidFill>
                <a:effectLst/>
                <a:latin typeface="inter-regular"/>
              </a:rPr>
              <a:t>How to write those symbols.</a:t>
            </a:r>
          </a:p>
          <a:p>
            <a:pPr algn="just"/>
            <a:r>
              <a:rPr lang="en-US" b="0" i="0" dirty="0">
                <a:solidFill>
                  <a:srgbClr val="610B4B"/>
                </a:solidFill>
                <a:effectLst/>
                <a:latin typeface="erdana"/>
              </a:rPr>
              <a:t>Semantics:</a:t>
            </a:r>
          </a:p>
          <a:p>
            <a:pPr lvl="1" algn="just"/>
            <a:r>
              <a:rPr lang="en-US" b="0" i="0" dirty="0">
                <a:solidFill>
                  <a:srgbClr val="000000"/>
                </a:solidFill>
                <a:effectLst/>
                <a:latin typeface="inter-regular"/>
              </a:rPr>
              <a:t>Semantics are the rules by which we can interpret the sentence in the logic.</a:t>
            </a:r>
          </a:p>
          <a:p>
            <a:pPr lvl="1" algn="just"/>
            <a:r>
              <a:rPr lang="en-US" b="0" i="0" dirty="0">
                <a:solidFill>
                  <a:srgbClr val="000000"/>
                </a:solidFill>
                <a:effectLst/>
                <a:latin typeface="inter-regular"/>
              </a:rPr>
              <a:t>Semantic also involves assigning a meaning to each sentence.</a:t>
            </a:r>
          </a:p>
          <a:p>
            <a:pPr algn="just"/>
            <a:r>
              <a:rPr lang="en-US" b="0" i="0" dirty="0">
                <a:solidFill>
                  <a:srgbClr val="333333"/>
                </a:solidFill>
                <a:effectLst/>
                <a:latin typeface="inter-regular"/>
              </a:rPr>
              <a:t>Logical representation can be categorized into mainly two logics:</a:t>
            </a:r>
          </a:p>
          <a:p>
            <a:pPr lvl="1" algn="just">
              <a:buFont typeface="+mj-lt"/>
              <a:buAutoNum type="arabicPeriod"/>
            </a:pPr>
            <a:r>
              <a:rPr lang="en-US" b="0" i="0" dirty="0">
                <a:solidFill>
                  <a:srgbClr val="000000"/>
                </a:solidFill>
                <a:effectLst/>
                <a:latin typeface="inter-regular"/>
              </a:rPr>
              <a:t>Propositional Logics</a:t>
            </a:r>
          </a:p>
          <a:p>
            <a:pPr lvl="1" algn="just">
              <a:buFont typeface="+mj-lt"/>
              <a:buAutoNum type="arabicPeriod"/>
            </a:pPr>
            <a:r>
              <a:rPr lang="en-US" b="0" i="0" dirty="0">
                <a:solidFill>
                  <a:srgbClr val="000000"/>
                </a:solidFill>
                <a:effectLst/>
                <a:latin typeface="inter-regular"/>
              </a:rPr>
              <a:t>Predicate logics</a:t>
            </a:r>
          </a:p>
          <a:p>
            <a:endParaRPr lang="en-IN" dirty="0"/>
          </a:p>
        </p:txBody>
      </p:sp>
    </p:spTree>
    <p:extLst>
      <p:ext uri="{BB962C8B-B14F-4D97-AF65-F5344CB8AC3E}">
        <p14:creationId xmlns:p14="http://schemas.microsoft.com/office/powerpoint/2010/main" val="69579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7F2B-C973-8589-D8C2-B33B6652EFCA}"/>
              </a:ext>
            </a:extLst>
          </p:cNvPr>
          <p:cNvSpPr>
            <a:spLocks noGrp="1"/>
          </p:cNvSpPr>
          <p:nvPr>
            <p:ph type="title"/>
          </p:nvPr>
        </p:nvSpPr>
        <p:spPr/>
        <p:txBody>
          <a:bodyPr/>
          <a:lstStyle/>
          <a:p>
            <a:r>
              <a:rPr lang="en-US" dirty="0">
                <a:solidFill>
                  <a:srgbClr val="610B38"/>
                </a:solidFill>
                <a:latin typeface="erdana"/>
              </a:rPr>
              <a:t>Logical Representation</a:t>
            </a:r>
            <a:endParaRPr lang="en-IN" dirty="0"/>
          </a:p>
        </p:txBody>
      </p:sp>
      <p:sp>
        <p:nvSpPr>
          <p:cNvPr id="3" name="Content Placeholder 2">
            <a:extLst>
              <a:ext uri="{FF2B5EF4-FFF2-40B4-BE49-F238E27FC236}">
                <a16:creationId xmlns:a16="http://schemas.microsoft.com/office/drawing/2014/main" id="{1A470B90-0EDF-A994-5ADD-336141377700}"/>
              </a:ext>
            </a:extLst>
          </p:cNvPr>
          <p:cNvSpPr>
            <a:spLocks noGrp="1"/>
          </p:cNvSpPr>
          <p:nvPr>
            <p:ph idx="1"/>
          </p:nvPr>
        </p:nvSpPr>
        <p:spPr/>
        <p:txBody>
          <a:bodyPr/>
          <a:lstStyle/>
          <a:p>
            <a:pPr algn="just"/>
            <a:r>
              <a:rPr lang="en-US" b="0" i="0" dirty="0">
                <a:solidFill>
                  <a:srgbClr val="610B4B"/>
                </a:solidFill>
                <a:effectLst/>
                <a:latin typeface="erdana"/>
              </a:rPr>
              <a:t>Advantages of logical representation:</a:t>
            </a:r>
          </a:p>
          <a:p>
            <a:pPr lvl="1" algn="just">
              <a:buFont typeface="+mj-lt"/>
              <a:buAutoNum type="arabicPeriod"/>
            </a:pPr>
            <a:r>
              <a:rPr lang="en-US" b="0" i="0" dirty="0">
                <a:solidFill>
                  <a:srgbClr val="000000"/>
                </a:solidFill>
                <a:effectLst/>
                <a:latin typeface="inter-regular"/>
              </a:rPr>
              <a:t>Logical representation enables us to do logical reasoning.</a:t>
            </a:r>
          </a:p>
          <a:p>
            <a:pPr lvl="1" algn="just">
              <a:buFont typeface="+mj-lt"/>
              <a:buAutoNum type="arabicPeriod"/>
            </a:pPr>
            <a:r>
              <a:rPr lang="en-US" b="0" i="0" dirty="0">
                <a:solidFill>
                  <a:srgbClr val="000000"/>
                </a:solidFill>
                <a:effectLst/>
                <a:latin typeface="inter-regular"/>
              </a:rPr>
              <a:t>Logical representation is the basis for the programming languages.</a:t>
            </a:r>
          </a:p>
          <a:p>
            <a:pPr algn="just"/>
            <a:r>
              <a:rPr lang="en-US" b="0" i="0" dirty="0">
                <a:solidFill>
                  <a:srgbClr val="610B4B"/>
                </a:solidFill>
                <a:effectLst/>
                <a:latin typeface="erdana"/>
              </a:rPr>
              <a:t>Disadvantages of logical Representation:</a:t>
            </a:r>
          </a:p>
          <a:p>
            <a:pPr lvl="1" algn="just">
              <a:buFont typeface="+mj-lt"/>
              <a:buAutoNum type="arabicPeriod"/>
            </a:pPr>
            <a:r>
              <a:rPr lang="en-US" b="0" i="0" dirty="0">
                <a:solidFill>
                  <a:srgbClr val="000000"/>
                </a:solidFill>
                <a:effectLst/>
                <a:latin typeface="inter-regular"/>
              </a:rPr>
              <a:t>Logical representations have some restrictions and are challenging to work with.</a:t>
            </a:r>
          </a:p>
          <a:p>
            <a:pPr lvl="1" algn="just">
              <a:buFont typeface="+mj-lt"/>
              <a:buAutoNum type="arabicPeriod"/>
            </a:pPr>
            <a:r>
              <a:rPr lang="en-US" b="0" i="0" dirty="0">
                <a:solidFill>
                  <a:srgbClr val="000000"/>
                </a:solidFill>
                <a:effectLst/>
                <a:latin typeface="inter-regular"/>
              </a:rPr>
              <a:t>Logical representation technique may not be very natural, and inference may not be so efficient.</a:t>
            </a:r>
          </a:p>
          <a:p>
            <a:endParaRPr lang="en-IN" dirty="0"/>
          </a:p>
        </p:txBody>
      </p:sp>
    </p:spTree>
    <p:extLst>
      <p:ext uri="{BB962C8B-B14F-4D97-AF65-F5344CB8AC3E}">
        <p14:creationId xmlns:p14="http://schemas.microsoft.com/office/powerpoint/2010/main" val="3133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E15E-A871-DF7F-87BB-058EDF1BEF36}"/>
              </a:ext>
            </a:extLst>
          </p:cNvPr>
          <p:cNvSpPr>
            <a:spLocks noGrp="1"/>
          </p:cNvSpPr>
          <p:nvPr>
            <p:ph type="title"/>
          </p:nvPr>
        </p:nvSpPr>
        <p:spPr/>
        <p:txBody>
          <a:bodyPr/>
          <a:lstStyle/>
          <a:p>
            <a:r>
              <a:rPr lang="en-IN" dirty="0">
                <a:solidFill>
                  <a:srgbClr val="610B38"/>
                </a:solidFill>
                <a:latin typeface="erdana"/>
              </a:rPr>
              <a:t>2. Semantic Network Representation</a:t>
            </a:r>
            <a:br>
              <a:rPr lang="en-IN" dirty="0">
                <a:solidFill>
                  <a:srgbClr val="610B38"/>
                </a:solidFill>
                <a:latin typeface="erdana"/>
              </a:rPr>
            </a:br>
            <a:endParaRPr lang="en-IN" dirty="0"/>
          </a:p>
        </p:txBody>
      </p:sp>
      <p:sp>
        <p:nvSpPr>
          <p:cNvPr id="3" name="Content Placeholder 2">
            <a:extLst>
              <a:ext uri="{FF2B5EF4-FFF2-40B4-BE49-F238E27FC236}">
                <a16:creationId xmlns:a16="http://schemas.microsoft.com/office/drawing/2014/main" id="{1C76E4C8-4505-B3B5-8DDD-A5127810586A}"/>
              </a:ext>
            </a:extLst>
          </p:cNvPr>
          <p:cNvSpPr>
            <a:spLocks noGrp="1"/>
          </p:cNvSpPr>
          <p:nvPr>
            <p:ph idx="1"/>
          </p:nvPr>
        </p:nvSpPr>
        <p:spPr/>
        <p:txBody>
          <a:bodyPr>
            <a:normAutofit fontScale="92500" lnSpcReduction="10000"/>
          </a:bodyPr>
          <a:lstStyle/>
          <a:p>
            <a:r>
              <a:rPr lang="en-US" dirty="0"/>
              <a:t>Semantic networks are alternative of predicate logic for knowledge representation.</a:t>
            </a:r>
          </a:p>
          <a:p>
            <a:r>
              <a:rPr lang="en-US" dirty="0"/>
              <a:t>In Semantic networks, we can represent our knowledge in the form of </a:t>
            </a:r>
            <a:r>
              <a:rPr lang="en-US" dirty="0">
                <a:solidFill>
                  <a:srgbClr val="FF0000"/>
                </a:solidFill>
              </a:rPr>
              <a:t>graphical networks</a:t>
            </a:r>
            <a:r>
              <a:rPr lang="en-US" dirty="0"/>
              <a:t>. </a:t>
            </a:r>
            <a:r>
              <a:rPr lang="en-US" b="1" dirty="0"/>
              <a:t>This network consists of nodes representing objects and arcs which describe the relationship between those objects</a:t>
            </a:r>
            <a:r>
              <a:rPr lang="en-US" dirty="0"/>
              <a:t>.</a:t>
            </a:r>
          </a:p>
          <a:p>
            <a:r>
              <a:rPr lang="en-US" dirty="0"/>
              <a:t> Semantic networks can categorize the object in different forms and can also link those objects.</a:t>
            </a:r>
          </a:p>
          <a:p>
            <a:r>
              <a:rPr lang="en-US" dirty="0"/>
              <a:t> Semantic networks are easy to understand and can be easily extended. This representation consist of mainly two types of relations:</a:t>
            </a:r>
          </a:p>
          <a:p>
            <a:pPr lvl="1"/>
            <a:r>
              <a:rPr lang="en-US" dirty="0"/>
              <a:t>IS-A relation (Inheritance)</a:t>
            </a:r>
          </a:p>
          <a:p>
            <a:pPr lvl="1"/>
            <a:r>
              <a:rPr lang="en-US" dirty="0"/>
              <a:t>Kind-of-relation</a:t>
            </a:r>
            <a:endParaRPr lang="en-IN" dirty="0"/>
          </a:p>
        </p:txBody>
      </p:sp>
    </p:spTree>
    <p:extLst>
      <p:ext uri="{BB962C8B-B14F-4D97-AF65-F5344CB8AC3E}">
        <p14:creationId xmlns:p14="http://schemas.microsoft.com/office/powerpoint/2010/main" val="109549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30D4-4040-A834-5967-72EA7C460247}"/>
              </a:ext>
            </a:extLst>
          </p:cNvPr>
          <p:cNvSpPr>
            <a:spLocks noGrp="1"/>
          </p:cNvSpPr>
          <p:nvPr>
            <p:ph type="title"/>
          </p:nvPr>
        </p:nvSpPr>
        <p:spPr/>
        <p:txBody>
          <a:bodyPr/>
          <a:lstStyle/>
          <a:p>
            <a:r>
              <a:rPr lang="en-IN" dirty="0">
                <a:solidFill>
                  <a:srgbClr val="610B38"/>
                </a:solidFill>
                <a:latin typeface="erdana"/>
              </a:rPr>
              <a:t>2. Semantic Network Representation</a:t>
            </a:r>
            <a:endParaRPr lang="en-IN" dirty="0"/>
          </a:p>
        </p:txBody>
      </p:sp>
      <p:sp>
        <p:nvSpPr>
          <p:cNvPr id="3" name="Content Placeholder 2">
            <a:extLst>
              <a:ext uri="{FF2B5EF4-FFF2-40B4-BE49-F238E27FC236}">
                <a16:creationId xmlns:a16="http://schemas.microsoft.com/office/drawing/2014/main" id="{037AF260-083E-D511-F6ED-8B7940AFD0F9}"/>
              </a:ext>
            </a:extLst>
          </p:cNvPr>
          <p:cNvSpPr>
            <a:spLocks noGrp="1"/>
          </p:cNvSpPr>
          <p:nvPr>
            <p:ph idx="1"/>
          </p:nvPr>
        </p:nvSpPr>
        <p:spPr/>
        <p:txBody>
          <a:bodyPr/>
          <a:lstStyle/>
          <a:p>
            <a:pPr algn="just"/>
            <a:r>
              <a:rPr lang="en-US" b="1" i="0" dirty="0">
                <a:solidFill>
                  <a:srgbClr val="333333"/>
                </a:solidFill>
                <a:effectLst/>
                <a:latin typeface="inter-bold"/>
              </a:rPr>
              <a:t>Example:</a:t>
            </a:r>
            <a:r>
              <a:rPr lang="en-US" b="0" i="0" dirty="0">
                <a:solidFill>
                  <a:srgbClr val="333333"/>
                </a:solidFill>
                <a:effectLst/>
                <a:latin typeface="inter-regular"/>
              </a:rPr>
              <a:t> Following are some statements which we need to represent in the form of nodes and arcs.</a:t>
            </a:r>
          </a:p>
          <a:p>
            <a:pPr algn="just"/>
            <a:r>
              <a:rPr lang="en-US" b="0" i="0" dirty="0">
                <a:solidFill>
                  <a:srgbClr val="610B4B"/>
                </a:solidFill>
                <a:effectLst/>
                <a:latin typeface="erdana"/>
              </a:rPr>
              <a:t>Statements:</a:t>
            </a:r>
          </a:p>
          <a:p>
            <a:pPr algn="just">
              <a:buFont typeface="+mj-lt"/>
              <a:buAutoNum type="arabicPeriod"/>
            </a:pPr>
            <a:r>
              <a:rPr lang="en-US" b="0" i="0" dirty="0">
                <a:solidFill>
                  <a:srgbClr val="000000"/>
                </a:solidFill>
                <a:effectLst/>
                <a:latin typeface="inter-regular"/>
              </a:rPr>
              <a:t>Jerry is a cat.</a:t>
            </a:r>
          </a:p>
          <a:p>
            <a:pPr algn="just">
              <a:buFont typeface="+mj-lt"/>
              <a:buAutoNum type="arabicPeriod"/>
            </a:pPr>
            <a:r>
              <a:rPr lang="en-US" b="0" i="0" dirty="0">
                <a:solidFill>
                  <a:srgbClr val="000000"/>
                </a:solidFill>
                <a:effectLst/>
                <a:latin typeface="inter-regular"/>
              </a:rPr>
              <a:t>Jerry is a mammal</a:t>
            </a:r>
          </a:p>
          <a:p>
            <a:pPr algn="just">
              <a:buFont typeface="+mj-lt"/>
              <a:buAutoNum type="arabicPeriod"/>
            </a:pPr>
            <a:r>
              <a:rPr lang="en-US" b="0" i="0" dirty="0">
                <a:solidFill>
                  <a:srgbClr val="000000"/>
                </a:solidFill>
                <a:effectLst/>
                <a:latin typeface="inter-regular"/>
              </a:rPr>
              <a:t>Jerry is owned by Priya.</a:t>
            </a:r>
          </a:p>
          <a:p>
            <a:pPr algn="just">
              <a:buFont typeface="+mj-lt"/>
              <a:buAutoNum type="arabicPeriod"/>
            </a:pPr>
            <a:r>
              <a:rPr lang="en-US" b="0" i="0" dirty="0">
                <a:solidFill>
                  <a:srgbClr val="000000"/>
                </a:solidFill>
                <a:effectLst/>
                <a:latin typeface="inter-regular"/>
              </a:rPr>
              <a:t>Jerry is brown colored.</a:t>
            </a:r>
          </a:p>
          <a:p>
            <a:pPr algn="just">
              <a:buFont typeface="+mj-lt"/>
              <a:buAutoNum type="arabicPeriod"/>
            </a:pPr>
            <a:r>
              <a:rPr lang="en-US" b="0" i="0" dirty="0">
                <a:solidFill>
                  <a:srgbClr val="000000"/>
                </a:solidFill>
                <a:effectLst/>
                <a:latin typeface="inter-regular"/>
              </a:rPr>
              <a:t>All Mammals are animal.</a:t>
            </a:r>
          </a:p>
          <a:p>
            <a:endParaRPr lang="en-IN" dirty="0"/>
          </a:p>
        </p:txBody>
      </p:sp>
    </p:spTree>
    <p:extLst>
      <p:ext uri="{BB962C8B-B14F-4D97-AF65-F5344CB8AC3E}">
        <p14:creationId xmlns:p14="http://schemas.microsoft.com/office/powerpoint/2010/main" val="244293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echniques of knowledge representation">
            <a:extLst>
              <a:ext uri="{FF2B5EF4-FFF2-40B4-BE49-F238E27FC236}">
                <a16:creationId xmlns:a16="http://schemas.microsoft.com/office/drawing/2014/main" id="{1588F4D9-82FA-583A-2865-8087DA0F1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373" y="1902182"/>
            <a:ext cx="8245347" cy="44239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5A48F49-90BC-7128-C73D-CCC91E13FF7E}"/>
              </a:ext>
            </a:extLst>
          </p:cNvPr>
          <p:cNvSpPr txBox="1"/>
          <p:nvPr/>
        </p:nvSpPr>
        <p:spPr>
          <a:xfrm>
            <a:off x="1509227" y="531844"/>
            <a:ext cx="8987712" cy="523220"/>
          </a:xfrm>
          <a:prstGeom prst="rect">
            <a:avLst/>
          </a:prstGeom>
          <a:noFill/>
        </p:spPr>
        <p:txBody>
          <a:bodyPr wrap="square">
            <a:spAutoFit/>
          </a:bodyPr>
          <a:lstStyle/>
          <a:p>
            <a:pPr algn="ctr"/>
            <a:r>
              <a:rPr lang="en-IN" sz="2800" dirty="0">
                <a:solidFill>
                  <a:srgbClr val="610B38"/>
                </a:solidFill>
                <a:latin typeface="erdana"/>
              </a:rPr>
              <a:t>2. Semantic Network Representation</a:t>
            </a:r>
            <a:endParaRPr lang="en-IN" sz="2800" dirty="0"/>
          </a:p>
        </p:txBody>
      </p:sp>
    </p:spTree>
    <p:extLst>
      <p:ext uri="{BB962C8B-B14F-4D97-AF65-F5344CB8AC3E}">
        <p14:creationId xmlns:p14="http://schemas.microsoft.com/office/powerpoint/2010/main" val="274430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161F4-BFCE-C7C9-7A81-401C73062A00}"/>
              </a:ext>
            </a:extLst>
          </p:cNvPr>
          <p:cNvSpPr>
            <a:spLocks noGrp="1"/>
          </p:cNvSpPr>
          <p:nvPr>
            <p:ph type="title"/>
          </p:nvPr>
        </p:nvSpPr>
        <p:spPr/>
        <p:txBody>
          <a:bodyPr/>
          <a:lstStyle/>
          <a:p>
            <a:r>
              <a:rPr lang="en-IN" dirty="0">
                <a:solidFill>
                  <a:srgbClr val="610B38"/>
                </a:solidFill>
                <a:latin typeface="erdana"/>
              </a:rPr>
              <a:t>2. Semantic Network Representation</a:t>
            </a:r>
            <a:endParaRPr lang="en-IN" dirty="0"/>
          </a:p>
        </p:txBody>
      </p:sp>
      <p:sp>
        <p:nvSpPr>
          <p:cNvPr id="3" name="Content Placeholder 2">
            <a:extLst>
              <a:ext uri="{FF2B5EF4-FFF2-40B4-BE49-F238E27FC236}">
                <a16:creationId xmlns:a16="http://schemas.microsoft.com/office/drawing/2014/main" id="{24B92635-5E38-8B51-7C22-45CC3F04F16F}"/>
              </a:ext>
            </a:extLst>
          </p:cNvPr>
          <p:cNvSpPr>
            <a:spLocks noGrp="1"/>
          </p:cNvSpPr>
          <p:nvPr>
            <p:ph idx="1"/>
          </p:nvPr>
        </p:nvSpPr>
        <p:spPr>
          <a:xfrm>
            <a:off x="838200" y="1825625"/>
            <a:ext cx="10515600" cy="4565844"/>
          </a:xfrm>
        </p:spPr>
        <p:txBody>
          <a:bodyPr>
            <a:normAutofit fontScale="85000" lnSpcReduction="10000"/>
          </a:bodyPr>
          <a:lstStyle/>
          <a:p>
            <a:pPr algn="just"/>
            <a:r>
              <a:rPr lang="en-US" b="0" i="0" dirty="0">
                <a:solidFill>
                  <a:srgbClr val="610B4B"/>
                </a:solidFill>
                <a:effectLst/>
                <a:latin typeface="erdana"/>
              </a:rPr>
              <a:t>Drawbacks in Semantic representation:</a:t>
            </a:r>
          </a:p>
          <a:p>
            <a:pPr lvl="1" algn="just">
              <a:buFont typeface="+mj-lt"/>
              <a:buAutoNum type="arabicPeriod"/>
            </a:pPr>
            <a:r>
              <a:rPr lang="en-US" b="0" i="0" dirty="0">
                <a:solidFill>
                  <a:srgbClr val="000000"/>
                </a:solidFill>
                <a:effectLst/>
                <a:latin typeface="inter-regular"/>
              </a:rPr>
              <a:t>Semantic networks take more computational time at runtime as we need to traverse the complete network tree to answer some questions. It might be possible in the worst case scenario that after traversing the entire tree, we find that the solution does not exist in this network.</a:t>
            </a:r>
          </a:p>
          <a:p>
            <a:pPr lvl="1" algn="just">
              <a:buFont typeface="+mj-lt"/>
              <a:buAutoNum type="arabicPeriod"/>
            </a:pPr>
            <a:r>
              <a:rPr lang="en-US" b="0" i="0" dirty="0">
                <a:solidFill>
                  <a:srgbClr val="000000"/>
                </a:solidFill>
                <a:effectLst/>
                <a:latin typeface="inter-regular"/>
              </a:rPr>
              <a:t>Semantic networks try to model human-like memory (Which has 1015 neurons and links) to store the information, but in practice, it is not possible to build such a vast semantic network.</a:t>
            </a:r>
          </a:p>
          <a:p>
            <a:pPr lvl="1" algn="just">
              <a:buFont typeface="+mj-lt"/>
              <a:buAutoNum type="arabicPeriod"/>
            </a:pPr>
            <a:r>
              <a:rPr lang="en-US" b="0" i="0" dirty="0">
                <a:solidFill>
                  <a:srgbClr val="000000"/>
                </a:solidFill>
                <a:effectLst/>
                <a:latin typeface="inter-regular"/>
              </a:rPr>
              <a:t>These types of representations are inadequate as they do not have any equivalent quantifier, e.g., for all, for some, none, etc.</a:t>
            </a:r>
          </a:p>
          <a:p>
            <a:pPr lvl="1" algn="just">
              <a:buFont typeface="+mj-lt"/>
              <a:buAutoNum type="arabicPeriod"/>
            </a:pPr>
            <a:r>
              <a:rPr lang="en-US" b="0" i="0" dirty="0">
                <a:solidFill>
                  <a:srgbClr val="000000"/>
                </a:solidFill>
                <a:effectLst/>
                <a:latin typeface="inter-regular"/>
              </a:rPr>
              <a:t>Semantic networks do not have any standard definition for the link names.</a:t>
            </a:r>
          </a:p>
          <a:p>
            <a:pPr lvl="1" algn="just">
              <a:buFont typeface="+mj-lt"/>
              <a:buAutoNum type="arabicPeriod"/>
            </a:pPr>
            <a:r>
              <a:rPr lang="en-US" b="0" i="0" dirty="0">
                <a:solidFill>
                  <a:srgbClr val="000000"/>
                </a:solidFill>
                <a:effectLst/>
                <a:latin typeface="inter-regular"/>
              </a:rPr>
              <a:t>These networks are not intelligent and depend on the creator of the system.</a:t>
            </a:r>
          </a:p>
          <a:p>
            <a:pPr algn="just"/>
            <a:r>
              <a:rPr lang="en-US" b="0" i="0" dirty="0">
                <a:solidFill>
                  <a:srgbClr val="610B4B"/>
                </a:solidFill>
                <a:effectLst/>
                <a:latin typeface="erdana"/>
              </a:rPr>
              <a:t>Advantages of Semantic network:</a:t>
            </a:r>
          </a:p>
          <a:p>
            <a:pPr lvl="1" algn="just">
              <a:buFont typeface="+mj-lt"/>
              <a:buAutoNum type="arabicPeriod"/>
            </a:pPr>
            <a:r>
              <a:rPr lang="en-US" b="0" i="0" dirty="0">
                <a:solidFill>
                  <a:srgbClr val="000000"/>
                </a:solidFill>
                <a:effectLst/>
                <a:latin typeface="inter-regular"/>
              </a:rPr>
              <a:t>Semantic networks are a natural representation of knowledge.</a:t>
            </a:r>
          </a:p>
          <a:p>
            <a:pPr lvl="1" algn="just">
              <a:buFont typeface="+mj-lt"/>
              <a:buAutoNum type="arabicPeriod"/>
            </a:pPr>
            <a:r>
              <a:rPr lang="en-US" b="0" i="0" dirty="0">
                <a:solidFill>
                  <a:srgbClr val="000000"/>
                </a:solidFill>
                <a:effectLst/>
                <a:latin typeface="inter-regular"/>
              </a:rPr>
              <a:t>Semantic networks convey meaning in a transparent manner.</a:t>
            </a:r>
          </a:p>
          <a:p>
            <a:pPr lvl="1" algn="just">
              <a:buFont typeface="+mj-lt"/>
              <a:buAutoNum type="arabicPeriod"/>
            </a:pPr>
            <a:r>
              <a:rPr lang="en-US" b="0" i="0" dirty="0">
                <a:solidFill>
                  <a:srgbClr val="000000"/>
                </a:solidFill>
                <a:effectLst/>
                <a:latin typeface="inter-regular"/>
              </a:rPr>
              <a:t>These networks are simple and easily understandable.</a:t>
            </a:r>
          </a:p>
          <a:p>
            <a:endParaRPr lang="en-IN" dirty="0"/>
          </a:p>
        </p:txBody>
      </p:sp>
    </p:spTree>
    <p:extLst>
      <p:ext uri="{BB962C8B-B14F-4D97-AF65-F5344CB8AC3E}">
        <p14:creationId xmlns:p14="http://schemas.microsoft.com/office/powerpoint/2010/main" val="1715905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779C50C2E4854291B7A94C30DEF7BF" ma:contentTypeVersion="2" ma:contentTypeDescription="Create a new document." ma:contentTypeScope="" ma:versionID="e3155a2f19cddc5683c4b1617ebac3ce">
  <xsd:schema xmlns:xsd="http://www.w3.org/2001/XMLSchema" xmlns:xs="http://www.w3.org/2001/XMLSchema" xmlns:p="http://schemas.microsoft.com/office/2006/metadata/properties" xmlns:ns2="7a86da0c-1911-4a0f-af60-b8ba93fb4900" targetNamespace="http://schemas.microsoft.com/office/2006/metadata/properties" ma:root="true" ma:fieldsID="36f8b981398f322fdb7a1b1dc3be45dd" ns2:_="">
    <xsd:import namespace="7a86da0c-1911-4a0f-af60-b8ba93fb490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6da0c-1911-4a0f-af60-b8ba93fb49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BAD0DA-89AD-4ACA-9D77-1CE6A4274211}"/>
</file>

<file path=customXml/itemProps2.xml><?xml version="1.0" encoding="utf-8"?>
<ds:datastoreItem xmlns:ds="http://schemas.openxmlformats.org/officeDocument/2006/customXml" ds:itemID="{AC660CF6-9BAA-4947-9F58-B1207E3370EA}"/>
</file>

<file path=customXml/itemProps3.xml><?xml version="1.0" encoding="utf-8"?>
<ds:datastoreItem xmlns:ds="http://schemas.openxmlformats.org/officeDocument/2006/customXml" ds:itemID="{968EE253-D813-45AC-8310-437E648B6867}"/>
</file>

<file path=docProps/app.xml><?xml version="1.0" encoding="utf-8"?>
<Properties xmlns="http://schemas.openxmlformats.org/officeDocument/2006/extended-properties" xmlns:vt="http://schemas.openxmlformats.org/officeDocument/2006/docPropsVTypes">
  <TotalTime>501</TotalTime>
  <Words>1351</Words>
  <Application>Microsoft Office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erdana</vt:lpstr>
      <vt:lpstr>inter-bold</vt:lpstr>
      <vt:lpstr>inter-regular</vt:lpstr>
      <vt:lpstr>times new roman</vt:lpstr>
      <vt:lpstr>Office Theme</vt:lpstr>
      <vt:lpstr>Techniques of knowledge representation</vt:lpstr>
      <vt:lpstr>Techniques of knowledge representation </vt:lpstr>
      <vt:lpstr>1. Logical Representation </vt:lpstr>
      <vt:lpstr>Logical Representation</vt:lpstr>
      <vt:lpstr>Logical Representation</vt:lpstr>
      <vt:lpstr>2. Semantic Network Representation </vt:lpstr>
      <vt:lpstr>2. Semantic Network Representation</vt:lpstr>
      <vt:lpstr>PowerPoint Presentation</vt:lpstr>
      <vt:lpstr>2. Semantic Network Representation</vt:lpstr>
      <vt:lpstr>3. Frame Representation</vt:lpstr>
      <vt:lpstr>3.Frame Representation</vt:lpstr>
      <vt:lpstr>PowerPoint Presentation</vt:lpstr>
      <vt:lpstr>PowerPoint Presentation</vt:lpstr>
      <vt:lpstr>3.Frame Representation</vt:lpstr>
      <vt:lpstr>4. Production Rules</vt:lpstr>
      <vt:lpstr>4. Production Rules</vt:lpstr>
      <vt:lpstr>4. Production Rules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Propositional logic (PL) and First order Logic (FOL)</dc:title>
  <dc:creator>Yash Aney</dc:creator>
  <cp:lastModifiedBy>Yash Aney</cp:lastModifiedBy>
  <cp:revision>30</cp:revision>
  <dcterms:created xsi:type="dcterms:W3CDTF">2023-03-29T10:28:22Z</dcterms:created>
  <dcterms:modified xsi:type="dcterms:W3CDTF">2023-04-06T04:25:31Z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0x01010062779C50C2E4854291B7A94C30DEF7BF</vt:lpwstr>
  </property>
</Properties>
</file>