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4" r:id="rId3"/>
    <p:sldId id="276" r:id="rId4"/>
    <p:sldId id="277" r:id="rId5"/>
    <p:sldId id="278" r:id="rId6"/>
    <p:sldId id="279" r:id="rId7"/>
    <p:sldId id="280" r:id="rId8"/>
    <p:sldId id="281" r:id="rId9"/>
    <p:sldId id="282" r:id="rId10"/>
    <p:sldId id="283" r:id="rId11"/>
    <p:sldId id="284" r:id="rId12"/>
    <p:sldId id="262" r:id="rId13"/>
    <p:sldId id="285" r:id="rId14"/>
    <p:sldId id="298" r:id="rId15"/>
    <p:sldId id="286" r:id="rId16"/>
    <p:sldId id="259" r:id="rId17"/>
    <p:sldId id="265" r:id="rId18"/>
    <p:sldId id="297" r:id="rId19"/>
    <p:sldId id="287" r:id="rId20"/>
    <p:sldId id="288" r:id="rId21"/>
    <p:sldId id="289" r:id="rId22"/>
    <p:sldId id="290" r:id="rId23"/>
    <p:sldId id="291" r:id="rId24"/>
    <p:sldId id="292" r:id="rId25"/>
    <p:sldId id="293" r:id="rId26"/>
    <p:sldId id="294" r:id="rId27"/>
    <p:sldId id="295" r:id="rId28"/>
    <p:sldId id="296" r:id="rId29"/>
    <p:sldId id="272" r:id="rId30"/>
    <p:sldId id="273" r:id="rId31"/>
    <p:sldId id="274" r:id="rId32"/>
    <p:sldId id="275" r:id="rId33"/>
    <p:sldId id="266" r:id="rId34"/>
    <p:sldId id="260" r:id="rId35"/>
    <p:sldId id="267" r:id="rId36"/>
    <p:sldId id="268" r:id="rId37"/>
    <p:sldId id="269" r:id="rId38"/>
    <p:sldId id="270" r:id="rId39"/>
    <p:sldId id="271"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47" Type="http://schemas.openxmlformats.org/officeDocument/2006/relationships/customXml" Target="../customXml/item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customXml" Target="../customXml/item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customXml" Target="../customXml/item2.xml"/><Relationship Id="rId20" Type="http://schemas.openxmlformats.org/officeDocument/2006/relationships/slide" Target="slides/slide19.xml"/><Relationship Id="rId41"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C0932-BD46-F410-60DE-F2804140BBA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6D18951-D363-B803-7D65-F935B9FA217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F39471B-4942-4550-0F97-BD1E8A9763D5}"/>
              </a:ext>
            </a:extLst>
          </p:cNvPr>
          <p:cNvSpPr>
            <a:spLocks noGrp="1"/>
          </p:cNvSpPr>
          <p:nvPr>
            <p:ph type="dt" sz="half" idx="10"/>
          </p:nvPr>
        </p:nvSpPr>
        <p:spPr/>
        <p:txBody>
          <a:bodyPr/>
          <a:lstStyle/>
          <a:p>
            <a:fld id="{70E17DC4-6AC9-43DA-AB2D-F2B793A4E7B4}" type="datetimeFigureOut">
              <a:rPr lang="en-IN" smtClean="0"/>
              <a:t>11-04-2023</a:t>
            </a:fld>
            <a:endParaRPr lang="en-IN"/>
          </a:p>
        </p:txBody>
      </p:sp>
      <p:sp>
        <p:nvSpPr>
          <p:cNvPr id="5" name="Footer Placeholder 4">
            <a:extLst>
              <a:ext uri="{FF2B5EF4-FFF2-40B4-BE49-F238E27FC236}">
                <a16:creationId xmlns:a16="http://schemas.microsoft.com/office/drawing/2014/main" id="{0C273A77-7579-E5FB-5C14-6262D70FA5D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2A593A3-20BF-E339-C9C4-0D75F8E4D7C7}"/>
              </a:ext>
            </a:extLst>
          </p:cNvPr>
          <p:cNvSpPr>
            <a:spLocks noGrp="1"/>
          </p:cNvSpPr>
          <p:nvPr>
            <p:ph type="sldNum" sz="quarter" idx="12"/>
          </p:nvPr>
        </p:nvSpPr>
        <p:spPr/>
        <p:txBody>
          <a:bodyPr/>
          <a:lstStyle/>
          <a:p>
            <a:fld id="{72A941BA-3289-44BC-9380-C339A09A0C3F}" type="slidenum">
              <a:rPr lang="en-IN" smtClean="0"/>
              <a:t>‹#›</a:t>
            </a:fld>
            <a:endParaRPr lang="en-IN"/>
          </a:p>
        </p:txBody>
      </p:sp>
    </p:spTree>
    <p:extLst>
      <p:ext uri="{BB962C8B-B14F-4D97-AF65-F5344CB8AC3E}">
        <p14:creationId xmlns:p14="http://schemas.microsoft.com/office/powerpoint/2010/main" val="8374463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F27B4-EC4D-8358-EBA8-11D11A79395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73C7C45-B521-7D23-EFDB-0BCE6C034F7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4504860-A6AC-BB4D-67A4-1A8DA878E156}"/>
              </a:ext>
            </a:extLst>
          </p:cNvPr>
          <p:cNvSpPr>
            <a:spLocks noGrp="1"/>
          </p:cNvSpPr>
          <p:nvPr>
            <p:ph type="dt" sz="half" idx="10"/>
          </p:nvPr>
        </p:nvSpPr>
        <p:spPr/>
        <p:txBody>
          <a:bodyPr/>
          <a:lstStyle/>
          <a:p>
            <a:fld id="{70E17DC4-6AC9-43DA-AB2D-F2B793A4E7B4}" type="datetimeFigureOut">
              <a:rPr lang="en-IN" smtClean="0"/>
              <a:t>11-04-2023</a:t>
            </a:fld>
            <a:endParaRPr lang="en-IN"/>
          </a:p>
        </p:txBody>
      </p:sp>
      <p:sp>
        <p:nvSpPr>
          <p:cNvPr id="5" name="Footer Placeholder 4">
            <a:extLst>
              <a:ext uri="{FF2B5EF4-FFF2-40B4-BE49-F238E27FC236}">
                <a16:creationId xmlns:a16="http://schemas.microsoft.com/office/drawing/2014/main" id="{31956AC6-F835-BC6C-7FAE-67EE9831FC1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23279FC-8A23-9600-8A79-74D2FFBC3DFD}"/>
              </a:ext>
            </a:extLst>
          </p:cNvPr>
          <p:cNvSpPr>
            <a:spLocks noGrp="1"/>
          </p:cNvSpPr>
          <p:nvPr>
            <p:ph type="sldNum" sz="quarter" idx="12"/>
          </p:nvPr>
        </p:nvSpPr>
        <p:spPr/>
        <p:txBody>
          <a:bodyPr/>
          <a:lstStyle/>
          <a:p>
            <a:fld id="{72A941BA-3289-44BC-9380-C339A09A0C3F}" type="slidenum">
              <a:rPr lang="en-IN" smtClean="0"/>
              <a:t>‹#›</a:t>
            </a:fld>
            <a:endParaRPr lang="en-IN"/>
          </a:p>
        </p:txBody>
      </p:sp>
    </p:spTree>
    <p:extLst>
      <p:ext uri="{BB962C8B-B14F-4D97-AF65-F5344CB8AC3E}">
        <p14:creationId xmlns:p14="http://schemas.microsoft.com/office/powerpoint/2010/main" val="21843028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32D2F0E-3192-9BD8-08A3-65A57E3FEFB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FC85082-2916-2176-8B56-41466E92A79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0D2625B-2B9E-2691-3146-8D571E7D50AB}"/>
              </a:ext>
            </a:extLst>
          </p:cNvPr>
          <p:cNvSpPr>
            <a:spLocks noGrp="1"/>
          </p:cNvSpPr>
          <p:nvPr>
            <p:ph type="dt" sz="half" idx="10"/>
          </p:nvPr>
        </p:nvSpPr>
        <p:spPr/>
        <p:txBody>
          <a:bodyPr/>
          <a:lstStyle/>
          <a:p>
            <a:fld id="{70E17DC4-6AC9-43DA-AB2D-F2B793A4E7B4}" type="datetimeFigureOut">
              <a:rPr lang="en-IN" smtClean="0"/>
              <a:t>11-04-2023</a:t>
            </a:fld>
            <a:endParaRPr lang="en-IN"/>
          </a:p>
        </p:txBody>
      </p:sp>
      <p:sp>
        <p:nvSpPr>
          <p:cNvPr id="5" name="Footer Placeholder 4">
            <a:extLst>
              <a:ext uri="{FF2B5EF4-FFF2-40B4-BE49-F238E27FC236}">
                <a16:creationId xmlns:a16="http://schemas.microsoft.com/office/drawing/2014/main" id="{9D759F65-B4A4-8A19-4C4E-696BFD3FC94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7EE8B27-2B35-4303-785F-D5881FB82B38}"/>
              </a:ext>
            </a:extLst>
          </p:cNvPr>
          <p:cNvSpPr>
            <a:spLocks noGrp="1"/>
          </p:cNvSpPr>
          <p:nvPr>
            <p:ph type="sldNum" sz="quarter" idx="12"/>
          </p:nvPr>
        </p:nvSpPr>
        <p:spPr/>
        <p:txBody>
          <a:bodyPr/>
          <a:lstStyle/>
          <a:p>
            <a:fld id="{72A941BA-3289-44BC-9380-C339A09A0C3F}" type="slidenum">
              <a:rPr lang="en-IN" smtClean="0"/>
              <a:t>‹#›</a:t>
            </a:fld>
            <a:endParaRPr lang="en-IN"/>
          </a:p>
        </p:txBody>
      </p:sp>
    </p:spTree>
    <p:extLst>
      <p:ext uri="{BB962C8B-B14F-4D97-AF65-F5344CB8AC3E}">
        <p14:creationId xmlns:p14="http://schemas.microsoft.com/office/powerpoint/2010/main" val="32611953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30F2A-024C-4143-A4AB-8AAD8F8BDF4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8E2A08A-DEF5-4F41-7962-D4A6AC59979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051936B-448F-6F48-642F-5E7E150FA72B}"/>
              </a:ext>
            </a:extLst>
          </p:cNvPr>
          <p:cNvSpPr>
            <a:spLocks noGrp="1"/>
          </p:cNvSpPr>
          <p:nvPr>
            <p:ph type="dt" sz="half" idx="10"/>
          </p:nvPr>
        </p:nvSpPr>
        <p:spPr/>
        <p:txBody>
          <a:bodyPr/>
          <a:lstStyle/>
          <a:p>
            <a:fld id="{70E17DC4-6AC9-43DA-AB2D-F2B793A4E7B4}" type="datetimeFigureOut">
              <a:rPr lang="en-IN" smtClean="0"/>
              <a:t>11-04-2023</a:t>
            </a:fld>
            <a:endParaRPr lang="en-IN"/>
          </a:p>
        </p:txBody>
      </p:sp>
      <p:sp>
        <p:nvSpPr>
          <p:cNvPr id="5" name="Footer Placeholder 4">
            <a:extLst>
              <a:ext uri="{FF2B5EF4-FFF2-40B4-BE49-F238E27FC236}">
                <a16:creationId xmlns:a16="http://schemas.microsoft.com/office/drawing/2014/main" id="{DB71758A-51A4-D041-6605-2875C8FEB6D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6528820-572F-F444-9E7B-094EDF16C7E4}"/>
              </a:ext>
            </a:extLst>
          </p:cNvPr>
          <p:cNvSpPr>
            <a:spLocks noGrp="1"/>
          </p:cNvSpPr>
          <p:nvPr>
            <p:ph type="sldNum" sz="quarter" idx="12"/>
          </p:nvPr>
        </p:nvSpPr>
        <p:spPr/>
        <p:txBody>
          <a:bodyPr/>
          <a:lstStyle/>
          <a:p>
            <a:fld id="{72A941BA-3289-44BC-9380-C339A09A0C3F}" type="slidenum">
              <a:rPr lang="en-IN" smtClean="0"/>
              <a:t>‹#›</a:t>
            </a:fld>
            <a:endParaRPr lang="en-IN"/>
          </a:p>
        </p:txBody>
      </p:sp>
    </p:spTree>
    <p:extLst>
      <p:ext uri="{BB962C8B-B14F-4D97-AF65-F5344CB8AC3E}">
        <p14:creationId xmlns:p14="http://schemas.microsoft.com/office/powerpoint/2010/main" val="35045297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EB13F-D237-694F-F2BD-A1D8E052439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02C3101-74E3-2464-A90F-628BB02A0DF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4BFCBCB-47CA-0D08-2B56-9621BDBAB95B}"/>
              </a:ext>
            </a:extLst>
          </p:cNvPr>
          <p:cNvSpPr>
            <a:spLocks noGrp="1"/>
          </p:cNvSpPr>
          <p:nvPr>
            <p:ph type="dt" sz="half" idx="10"/>
          </p:nvPr>
        </p:nvSpPr>
        <p:spPr/>
        <p:txBody>
          <a:bodyPr/>
          <a:lstStyle/>
          <a:p>
            <a:fld id="{70E17DC4-6AC9-43DA-AB2D-F2B793A4E7B4}" type="datetimeFigureOut">
              <a:rPr lang="en-IN" smtClean="0"/>
              <a:t>11-04-2023</a:t>
            </a:fld>
            <a:endParaRPr lang="en-IN"/>
          </a:p>
        </p:txBody>
      </p:sp>
      <p:sp>
        <p:nvSpPr>
          <p:cNvPr id="5" name="Footer Placeholder 4">
            <a:extLst>
              <a:ext uri="{FF2B5EF4-FFF2-40B4-BE49-F238E27FC236}">
                <a16:creationId xmlns:a16="http://schemas.microsoft.com/office/drawing/2014/main" id="{01F3B9E4-4072-86D5-6BF2-818F34D4507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C8EA972-71A1-7F46-06D9-40464ADA2BDF}"/>
              </a:ext>
            </a:extLst>
          </p:cNvPr>
          <p:cNvSpPr>
            <a:spLocks noGrp="1"/>
          </p:cNvSpPr>
          <p:nvPr>
            <p:ph type="sldNum" sz="quarter" idx="12"/>
          </p:nvPr>
        </p:nvSpPr>
        <p:spPr/>
        <p:txBody>
          <a:bodyPr/>
          <a:lstStyle/>
          <a:p>
            <a:fld id="{72A941BA-3289-44BC-9380-C339A09A0C3F}" type="slidenum">
              <a:rPr lang="en-IN" smtClean="0"/>
              <a:t>‹#›</a:t>
            </a:fld>
            <a:endParaRPr lang="en-IN"/>
          </a:p>
        </p:txBody>
      </p:sp>
    </p:spTree>
    <p:extLst>
      <p:ext uri="{BB962C8B-B14F-4D97-AF65-F5344CB8AC3E}">
        <p14:creationId xmlns:p14="http://schemas.microsoft.com/office/powerpoint/2010/main" val="34803422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1646E-1ED3-720A-16A1-7B9DE2D447D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77627B7-0A94-EBFE-4B2E-ECF02E13C87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64C6001-4A31-BB7A-0B2E-BBD25A342AD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C16AB57-B2DE-0F76-F81D-E22E5FE7A341}"/>
              </a:ext>
            </a:extLst>
          </p:cNvPr>
          <p:cNvSpPr>
            <a:spLocks noGrp="1"/>
          </p:cNvSpPr>
          <p:nvPr>
            <p:ph type="dt" sz="half" idx="10"/>
          </p:nvPr>
        </p:nvSpPr>
        <p:spPr/>
        <p:txBody>
          <a:bodyPr/>
          <a:lstStyle/>
          <a:p>
            <a:fld id="{70E17DC4-6AC9-43DA-AB2D-F2B793A4E7B4}" type="datetimeFigureOut">
              <a:rPr lang="en-IN" smtClean="0"/>
              <a:t>11-04-2023</a:t>
            </a:fld>
            <a:endParaRPr lang="en-IN"/>
          </a:p>
        </p:txBody>
      </p:sp>
      <p:sp>
        <p:nvSpPr>
          <p:cNvPr id="6" name="Footer Placeholder 5">
            <a:extLst>
              <a:ext uri="{FF2B5EF4-FFF2-40B4-BE49-F238E27FC236}">
                <a16:creationId xmlns:a16="http://schemas.microsoft.com/office/drawing/2014/main" id="{17B29EDB-CF55-E613-D994-FC3EB498D79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4380879-86D0-E4C1-D716-4E3E87F59B0A}"/>
              </a:ext>
            </a:extLst>
          </p:cNvPr>
          <p:cNvSpPr>
            <a:spLocks noGrp="1"/>
          </p:cNvSpPr>
          <p:nvPr>
            <p:ph type="sldNum" sz="quarter" idx="12"/>
          </p:nvPr>
        </p:nvSpPr>
        <p:spPr/>
        <p:txBody>
          <a:bodyPr/>
          <a:lstStyle/>
          <a:p>
            <a:fld id="{72A941BA-3289-44BC-9380-C339A09A0C3F}" type="slidenum">
              <a:rPr lang="en-IN" smtClean="0"/>
              <a:t>‹#›</a:t>
            </a:fld>
            <a:endParaRPr lang="en-IN"/>
          </a:p>
        </p:txBody>
      </p:sp>
    </p:spTree>
    <p:extLst>
      <p:ext uri="{BB962C8B-B14F-4D97-AF65-F5344CB8AC3E}">
        <p14:creationId xmlns:p14="http://schemas.microsoft.com/office/powerpoint/2010/main" val="21268710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05BB9-4C3B-812E-9DA8-6A1F9F548FB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B1C6040-086B-A747-922B-7F47243D59F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E3E5325-14FD-4DEB-4A30-44F77AC934D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AE8F1DB-1300-8956-1724-AD1612C6943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86DEB4E-253B-F915-7C4E-65990D06AAD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A13909F-1A5C-532C-D0B1-1DDA9C3E9ACA}"/>
              </a:ext>
            </a:extLst>
          </p:cNvPr>
          <p:cNvSpPr>
            <a:spLocks noGrp="1"/>
          </p:cNvSpPr>
          <p:nvPr>
            <p:ph type="dt" sz="half" idx="10"/>
          </p:nvPr>
        </p:nvSpPr>
        <p:spPr/>
        <p:txBody>
          <a:bodyPr/>
          <a:lstStyle/>
          <a:p>
            <a:fld id="{70E17DC4-6AC9-43DA-AB2D-F2B793A4E7B4}" type="datetimeFigureOut">
              <a:rPr lang="en-IN" smtClean="0"/>
              <a:t>11-04-2023</a:t>
            </a:fld>
            <a:endParaRPr lang="en-IN"/>
          </a:p>
        </p:txBody>
      </p:sp>
      <p:sp>
        <p:nvSpPr>
          <p:cNvPr id="8" name="Footer Placeholder 7">
            <a:extLst>
              <a:ext uri="{FF2B5EF4-FFF2-40B4-BE49-F238E27FC236}">
                <a16:creationId xmlns:a16="http://schemas.microsoft.com/office/drawing/2014/main" id="{29A482D7-1805-34A4-E05D-D136BDAAFBC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CFCC0BE-50F9-413B-49C0-79EDD44666F0}"/>
              </a:ext>
            </a:extLst>
          </p:cNvPr>
          <p:cNvSpPr>
            <a:spLocks noGrp="1"/>
          </p:cNvSpPr>
          <p:nvPr>
            <p:ph type="sldNum" sz="quarter" idx="12"/>
          </p:nvPr>
        </p:nvSpPr>
        <p:spPr/>
        <p:txBody>
          <a:bodyPr/>
          <a:lstStyle/>
          <a:p>
            <a:fld id="{72A941BA-3289-44BC-9380-C339A09A0C3F}" type="slidenum">
              <a:rPr lang="en-IN" smtClean="0"/>
              <a:t>‹#›</a:t>
            </a:fld>
            <a:endParaRPr lang="en-IN"/>
          </a:p>
        </p:txBody>
      </p:sp>
    </p:spTree>
    <p:extLst>
      <p:ext uri="{BB962C8B-B14F-4D97-AF65-F5344CB8AC3E}">
        <p14:creationId xmlns:p14="http://schemas.microsoft.com/office/powerpoint/2010/main" val="12684974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3EB8C-D1AB-0E1F-3033-E96F6E3F56D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10C59F3-D443-B101-479B-23FE62C3D9D3}"/>
              </a:ext>
            </a:extLst>
          </p:cNvPr>
          <p:cNvSpPr>
            <a:spLocks noGrp="1"/>
          </p:cNvSpPr>
          <p:nvPr>
            <p:ph type="dt" sz="half" idx="10"/>
          </p:nvPr>
        </p:nvSpPr>
        <p:spPr/>
        <p:txBody>
          <a:bodyPr/>
          <a:lstStyle/>
          <a:p>
            <a:fld id="{70E17DC4-6AC9-43DA-AB2D-F2B793A4E7B4}" type="datetimeFigureOut">
              <a:rPr lang="en-IN" smtClean="0"/>
              <a:t>11-04-2023</a:t>
            </a:fld>
            <a:endParaRPr lang="en-IN"/>
          </a:p>
        </p:txBody>
      </p:sp>
      <p:sp>
        <p:nvSpPr>
          <p:cNvPr id="4" name="Footer Placeholder 3">
            <a:extLst>
              <a:ext uri="{FF2B5EF4-FFF2-40B4-BE49-F238E27FC236}">
                <a16:creationId xmlns:a16="http://schemas.microsoft.com/office/drawing/2014/main" id="{206D7052-5B42-7E67-E800-99C6AD59FE3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DDE4720-DDC7-5E64-C0D5-678E6EE4D160}"/>
              </a:ext>
            </a:extLst>
          </p:cNvPr>
          <p:cNvSpPr>
            <a:spLocks noGrp="1"/>
          </p:cNvSpPr>
          <p:nvPr>
            <p:ph type="sldNum" sz="quarter" idx="12"/>
          </p:nvPr>
        </p:nvSpPr>
        <p:spPr/>
        <p:txBody>
          <a:bodyPr/>
          <a:lstStyle/>
          <a:p>
            <a:fld id="{72A941BA-3289-44BC-9380-C339A09A0C3F}" type="slidenum">
              <a:rPr lang="en-IN" smtClean="0"/>
              <a:t>‹#›</a:t>
            </a:fld>
            <a:endParaRPr lang="en-IN"/>
          </a:p>
        </p:txBody>
      </p:sp>
    </p:spTree>
    <p:extLst>
      <p:ext uri="{BB962C8B-B14F-4D97-AF65-F5344CB8AC3E}">
        <p14:creationId xmlns:p14="http://schemas.microsoft.com/office/powerpoint/2010/main" val="19201876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9F41E18-7994-766C-743E-85D521E088F2}"/>
              </a:ext>
            </a:extLst>
          </p:cNvPr>
          <p:cNvSpPr>
            <a:spLocks noGrp="1"/>
          </p:cNvSpPr>
          <p:nvPr>
            <p:ph type="dt" sz="half" idx="10"/>
          </p:nvPr>
        </p:nvSpPr>
        <p:spPr/>
        <p:txBody>
          <a:bodyPr/>
          <a:lstStyle/>
          <a:p>
            <a:fld id="{70E17DC4-6AC9-43DA-AB2D-F2B793A4E7B4}" type="datetimeFigureOut">
              <a:rPr lang="en-IN" smtClean="0"/>
              <a:t>11-04-2023</a:t>
            </a:fld>
            <a:endParaRPr lang="en-IN"/>
          </a:p>
        </p:txBody>
      </p:sp>
      <p:sp>
        <p:nvSpPr>
          <p:cNvPr id="3" name="Footer Placeholder 2">
            <a:extLst>
              <a:ext uri="{FF2B5EF4-FFF2-40B4-BE49-F238E27FC236}">
                <a16:creationId xmlns:a16="http://schemas.microsoft.com/office/drawing/2014/main" id="{4BA31C8B-50CE-DF28-71EC-52D6A5AC876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F57C5D7-5730-48B0-9E5E-4747A6F8F913}"/>
              </a:ext>
            </a:extLst>
          </p:cNvPr>
          <p:cNvSpPr>
            <a:spLocks noGrp="1"/>
          </p:cNvSpPr>
          <p:nvPr>
            <p:ph type="sldNum" sz="quarter" idx="12"/>
          </p:nvPr>
        </p:nvSpPr>
        <p:spPr/>
        <p:txBody>
          <a:bodyPr/>
          <a:lstStyle/>
          <a:p>
            <a:fld id="{72A941BA-3289-44BC-9380-C339A09A0C3F}" type="slidenum">
              <a:rPr lang="en-IN" smtClean="0"/>
              <a:t>‹#›</a:t>
            </a:fld>
            <a:endParaRPr lang="en-IN"/>
          </a:p>
        </p:txBody>
      </p:sp>
    </p:spTree>
    <p:extLst>
      <p:ext uri="{BB962C8B-B14F-4D97-AF65-F5344CB8AC3E}">
        <p14:creationId xmlns:p14="http://schemas.microsoft.com/office/powerpoint/2010/main" val="14952224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53A1F-7B98-4C17-407C-299558C877B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554CEBF-786F-58AE-0387-A05D2DB4532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31C0C11-2399-AC16-7692-BCCD53F2B9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6CBBFA0-6F5E-9C0F-8074-AA9078A38D24}"/>
              </a:ext>
            </a:extLst>
          </p:cNvPr>
          <p:cNvSpPr>
            <a:spLocks noGrp="1"/>
          </p:cNvSpPr>
          <p:nvPr>
            <p:ph type="dt" sz="half" idx="10"/>
          </p:nvPr>
        </p:nvSpPr>
        <p:spPr/>
        <p:txBody>
          <a:bodyPr/>
          <a:lstStyle/>
          <a:p>
            <a:fld id="{70E17DC4-6AC9-43DA-AB2D-F2B793A4E7B4}" type="datetimeFigureOut">
              <a:rPr lang="en-IN" smtClean="0"/>
              <a:t>11-04-2023</a:t>
            </a:fld>
            <a:endParaRPr lang="en-IN"/>
          </a:p>
        </p:txBody>
      </p:sp>
      <p:sp>
        <p:nvSpPr>
          <p:cNvPr id="6" name="Footer Placeholder 5">
            <a:extLst>
              <a:ext uri="{FF2B5EF4-FFF2-40B4-BE49-F238E27FC236}">
                <a16:creationId xmlns:a16="http://schemas.microsoft.com/office/drawing/2014/main" id="{25D0636B-2CD4-0354-D6A5-ABCE9858E55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2BC83E2-7710-17D4-A1C0-9C72DB4CA7F1}"/>
              </a:ext>
            </a:extLst>
          </p:cNvPr>
          <p:cNvSpPr>
            <a:spLocks noGrp="1"/>
          </p:cNvSpPr>
          <p:nvPr>
            <p:ph type="sldNum" sz="quarter" idx="12"/>
          </p:nvPr>
        </p:nvSpPr>
        <p:spPr/>
        <p:txBody>
          <a:bodyPr/>
          <a:lstStyle/>
          <a:p>
            <a:fld id="{72A941BA-3289-44BC-9380-C339A09A0C3F}" type="slidenum">
              <a:rPr lang="en-IN" smtClean="0"/>
              <a:t>‹#›</a:t>
            </a:fld>
            <a:endParaRPr lang="en-IN"/>
          </a:p>
        </p:txBody>
      </p:sp>
    </p:spTree>
    <p:extLst>
      <p:ext uri="{BB962C8B-B14F-4D97-AF65-F5344CB8AC3E}">
        <p14:creationId xmlns:p14="http://schemas.microsoft.com/office/powerpoint/2010/main" val="20689615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9A6DD-9C4E-7F10-0491-FFC0D5E066D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B1B75FC-7D69-5A77-5685-01D391B3769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9880C12-AC67-134C-5C4D-1E3A295072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005F9D7-E0B9-D8E0-49EE-7ADBE9B8BE90}"/>
              </a:ext>
            </a:extLst>
          </p:cNvPr>
          <p:cNvSpPr>
            <a:spLocks noGrp="1"/>
          </p:cNvSpPr>
          <p:nvPr>
            <p:ph type="dt" sz="half" idx="10"/>
          </p:nvPr>
        </p:nvSpPr>
        <p:spPr/>
        <p:txBody>
          <a:bodyPr/>
          <a:lstStyle/>
          <a:p>
            <a:fld id="{70E17DC4-6AC9-43DA-AB2D-F2B793A4E7B4}" type="datetimeFigureOut">
              <a:rPr lang="en-IN" smtClean="0"/>
              <a:t>11-04-2023</a:t>
            </a:fld>
            <a:endParaRPr lang="en-IN"/>
          </a:p>
        </p:txBody>
      </p:sp>
      <p:sp>
        <p:nvSpPr>
          <p:cNvPr id="6" name="Footer Placeholder 5">
            <a:extLst>
              <a:ext uri="{FF2B5EF4-FFF2-40B4-BE49-F238E27FC236}">
                <a16:creationId xmlns:a16="http://schemas.microsoft.com/office/drawing/2014/main" id="{013132AF-412F-B9C8-D757-2C1BE43AAAB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19144FC-8503-BAD3-71B6-BA555F0A96B6}"/>
              </a:ext>
            </a:extLst>
          </p:cNvPr>
          <p:cNvSpPr>
            <a:spLocks noGrp="1"/>
          </p:cNvSpPr>
          <p:nvPr>
            <p:ph type="sldNum" sz="quarter" idx="12"/>
          </p:nvPr>
        </p:nvSpPr>
        <p:spPr/>
        <p:txBody>
          <a:bodyPr/>
          <a:lstStyle/>
          <a:p>
            <a:fld id="{72A941BA-3289-44BC-9380-C339A09A0C3F}" type="slidenum">
              <a:rPr lang="en-IN" smtClean="0"/>
              <a:t>‹#›</a:t>
            </a:fld>
            <a:endParaRPr lang="en-IN"/>
          </a:p>
        </p:txBody>
      </p:sp>
    </p:spTree>
    <p:extLst>
      <p:ext uri="{BB962C8B-B14F-4D97-AF65-F5344CB8AC3E}">
        <p14:creationId xmlns:p14="http://schemas.microsoft.com/office/powerpoint/2010/main" val="23904667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D1C685-EE60-4492-0A6B-BF78B74E02C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4C8095B-A3B4-F4BA-E8F5-13DC25B181E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BA92A72-39BE-CA44-1C4E-AF7C1FC9714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E17DC4-6AC9-43DA-AB2D-F2B793A4E7B4}" type="datetimeFigureOut">
              <a:rPr lang="en-IN" smtClean="0"/>
              <a:t>11-04-2023</a:t>
            </a:fld>
            <a:endParaRPr lang="en-IN"/>
          </a:p>
        </p:txBody>
      </p:sp>
      <p:sp>
        <p:nvSpPr>
          <p:cNvPr id="5" name="Footer Placeholder 4">
            <a:extLst>
              <a:ext uri="{FF2B5EF4-FFF2-40B4-BE49-F238E27FC236}">
                <a16:creationId xmlns:a16="http://schemas.microsoft.com/office/drawing/2014/main" id="{ECFF9C1C-139D-E813-5BD4-C791047751E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58CFB7C-A393-4F85-2977-0EB102081D6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A941BA-3289-44BC-9380-C339A09A0C3F}" type="slidenum">
              <a:rPr lang="en-IN" smtClean="0"/>
              <a:t>‹#›</a:t>
            </a:fld>
            <a:endParaRPr lang="en-IN"/>
          </a:p>
        </p:txBody>
      </p:sp>
    </p:spTree>
    <p:extLst>
      <p:ext uri="{BB962C8B-B14F-4D97-AF65-F5344CB8AC3E}">
        <p14:creationId xmlns:p14="http://schemas.microsoft.com/office/powerpoint/2010/main" val="1402591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7.xml"/><Relationship Id="rId4" Type="http://schemas.openxmlformats.org/officeDocument/2006/relationships/image" Target="../media/image7.e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D9CCB-B197-5B6C-6258-9CF3737D43A4}"/>
              </a:ext>
            </a:extLst>
          </p:cNvPr>
          <p:cNvSpPr>
            <a:spLocks noGrp="1"/>
          </p:cNvSpPr>
          <p:nvPr>
            <p:ph type="ctrTitle"/>
          </p:nvPr>
        </p:nvSpPr>
        <p:spPr/>
        <p:txBody>
          <a:bodyPr/>
          <a:lstStyle/>
          <a:p>
            <a:r>
              <a:rPr lang="en-US" dirty="0"/>
              <a:t>Module-4</a:t>
            </a:r>
            <a:br>
              <a:rPr lang="en-US" dirty="0"/>
            </a:br>
            <a:r>
              <a:rPr lang="en-US" dirty="0"/>
              <a:t>PL-FOL</a:t>
            </a:r>
            <a:endParaRPr lang="en-IN" dirty="0"/>
          </a:p>
        </p:txBody>
      </p:sp>
      <p:sp>
        <p:nvSpPr>
          <p:cNvPr id="3" name="Subtitle 2">
            <a:extLst>
              <a:ext uri="{FF2B5EF4-FFF2-40B4-BE49-F238E27FC236}">
                <a16:creationId xmlns:a16="http://schemas.microsoft.com/office/drawing/2014/main" id="{2DCBAE13-140E-E498-7F81-058A1B4605F2}"/>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6880435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Propositional logic in Artificial intelligence">
            <a:extLst>
              <a:ext uri="{FF2B5EF4-FFF2-40B4-BE49-F238E27FC236}">
                <a16:creationId xmlns:a16="http://schemas.microsoft.com/office/drawing/2014/main" id="{F8EF2B69-1E9D-49B0-5337-C69C216455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1627" y="1470058"/>
            <a:ext cx="11388746" cy="24581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10119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Propositional logic in Artificial intelligence">
            <a:extLst>
              <a:ext uri="{FF2B5EF4-FFF2-40B4-BE49-F238E27FC236}">
                <a16:creationId xmlns:a16="http://schemas.microsoft.com/office/drawing/2014/main" id="{2266024C-92BA-5527-19B9-0D81C4F4CB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13040" y="315848"/>
            <a:ext cx="6206412" cy="6226304"/>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ACC7C5F1-B69D-CA43-435C-F453A913853C}"/>
              </a:ext>
            </a:extLst>
          </p:cNvPr>
          <p:cNvSpPr txBox="1"/>
          <p:nvPr/>
        </p:nvSpPr>
        <p:spPr>
          <a:xfrm>
            <a:off x="342900" y="453909"/>
            <a:ext cx="4145123" cy="2862322"/>
          </a:xfrm>
          <a:prstGeom prst="rect">
            <a:avLst/>
          </a:prstGeom>
          <a:noFill/>
        </p:spPr>
        <p:txBody>
          <a:bodyPr wrap="square">
            <a:spAutoFit/>
          </a:bodyPr>
          <a:lstStyle/>
          <a:p>
            <a:pPr algn="just"/>
            <a:r>
              <a:rPr lang="en-US" b="0" i="0" dirty="0">
                <a:solidFill>
                  <a:srgbClr val="610B38"/>
                </a:solidFill>
                <a:effectLst/>
                <a:latin typeface="erdana"/>
              </a:rPr>
              <a:t>Truth Table:</a:t>
            </a:r>
          </a:p>
          <a:p>
            <a:pPr algn="just"/>
            <a:endParaRPr lang="en-US" b="0" i="0" dirty="0">
              <a:solidFill>
                <a:srgbClr val="610B38"/>
              </a:solidFill>
              <a:effectLst/>
              <a:latin typeface="erdana"/>
            </a:endParaRPr>
          </a:p>
          <a:p>
            <a:pPr algn="just"/>
            <a:r>
              <a:rPr lang="en-US" b="0" i="0" dirty="0">
                <a:solidFill>
                  <a:srgbClr val="333333"/>
                </a:solidFill>
                <a:effectLst/>
                <a:latin typeface="inter-regular"/>
              </a:rPr>
              <a:t>In propositional logic, we need to know the truth values of propositions in all possible scenarios. We can combine all the possible combination with logical connectives, and the representation of these combinations in a tabular format is called </a:t>
            </a:r>
            <a:r>
              <a:rPr lang="en-US" b="1" i="0" dirty="0">
                <a:solidFill>
                  <a:srgbClr val="333333"/>
                </a:solidFill>
                <a:effectLst/>
                <a:latin typeface="inter-bold"/>
              </a:rPr>
              <a:t>Truth table</a:t>
            </a:r>
            <a:r>
              <a:rPr lang="en-US" b="0" i="0" dirty="0">
                <a:solidFill>
                  <a:srgbClr val="333333"/>
                </a:solidFill>
                <a:effectLst/>
                <a:latin typeface="inter-regular"/>
              </a:rPr>
              <a:t>. Following are the truth table for all logical connectives:</a:t>
            </a:r>
          </a:p>
        </p:txBody>
      </p:sp>
    </p:spTree>
    <p:extLst>
      <p:ext uri="{BB962C8B-B14F-4D97-AF65-F5344CB8AC3E}">
        <p14:creationId xmlns:p14="http://schemas.microsoft.com/office/powerpoint/2010/main" val="16074691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65BE86E-AF07-DB2E-1C69-9A0B7F803C80}"/>
              </a:ext>
            </a:extLst>
          </p:cNvPr>
          <p:cNvPicPr>
            <a:picLocks noChangeAspect="1"/>
          </p:cNvPicPr>
          <p:nvPr/>
        </p:nvPicPr>
        <p:blipFill>
          <a:blip r:embed="rId2"/>
          <a:stretch>
            <a:fillRect/>
          </a:stretch>
        </p:blipFill>
        <p:spPr>
          <a:xfrm>
            <a:off x="535612" y="332941"/>
            <a:ext cx="8791213" cy="6192118"/>
          </a:xfrm>
          <a:prstGeom prst="rect">
            <a:avLst/>
          </a:prstGeom>
        </p:spPr>
      </p:pic>
    </p:spTree>
    <p:extLst>
      <p:ext uri="{BB962C8B-B14F-4D97-AF65-F5344CB8AC3E}">
        <p14:creationId xmlns:p14="http://schemas.microsoft.com/office/powerpoint/2010/main" val="25415844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Propositional logic in Artificial intelligence">
            <a:extLst>
              <a:ext uri="{FF2B5EF4-FFF2-40B4-BE49-F238E27FC236}">
                <a16:creationId xmlns:a16="http://schemas.microsoft.com/office/drawing/2014/main" id="{5B80B8C1-66FC-F692-8EDC-2E444D939C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3801" y="3163951"/>
            <a:ext cx="10548282" cy="306889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8347465D-6B59-8F14-F957-2C0F9F88F19E}"/>
              </a:ext>
            </a:extLst>
          </p:cNvPr>
          <p:cNvSpPr txBox="1"/>
          <p:nvPr/>
        </p:nvSpPr>
        <p:spPr>
          <a:xfrm>
            <a:off x="1108010" y="533505"/>
            <a:ext cx="9472903" cy="1384995"/>
          </a:xfrm>
          <a:prstGeom prst="rect">
            <a:avLst/>
          </a:prstGeom>
          <a:noFill/>
        </p:spPr>
        <p:txBody>
          <a:bodyPr wrap="square">
            <a:spAutoFit/>
          </a:bodyPr>
          <a:lstStyle/>
          <a:p>
            <a:pPr algn="just"/>
            <a:r>
              <a:rPr lang="en-US" sz="2400" b="0" i="0" dirty="0">
                <a:solidFill>
                  <a:srgbClr val="610B4B"/>
                </a:solidFill>
                <a:effectLst/>
                <a:latin typeface="erdana"/>
              </a:rPr>
              <a:t>Truth table with three propositions:</a:t>
            </a:r>
          </a:p>
          <a:p>
            <a:pPr algn="just"/>
            <a:endParaRPr lang="en-US" sz="2400" b="0" i="0" dirty="0">
              <a:solidFill>
                <a:srgbClr val="610B4B"/>
              </a:solidFill>
              <a:effectLst/>
              <a:latin typeface="erdana"/>
            </a:endParaRPr>
          </a:p>
          <a:p>
            <a:pPr algn="just"/>
            <a:r>
              <a:rPr lang="en-US" b="0" i="0" dirty="0">
                <a:solidFill>
                  <a:srgbClr val="333333"/>
                </a:solidFill>
                <a:effectLst/>
                <a:latin typeface="inter-regular"/>
              </a:rPr>
              <a:t>We can build a proposition composing three propositions P, Q, and R. This truth table is made-up of 8n Tuples as we have taken three proposition symbols</a:t>
            </a:r>
          </a:p>
        </p:txBody>
      </p:sp>
    </p:spTree>
    <p:extLst>
      <p:ext uri="{BB962C8B-B14F-4D97-AF65-F5344CB8AC3E}">
        <p14:creationId xmlns:p14="http://schemas.microsoft.com/office/powerpoint/2010/main" val="8031488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4B4E4-F0EE-3EF7-BAAD-AA7AE4B75C02}"/>
              </a:ext>
            </a:extLst>
          </p:cNvPr>
          <p:cNvSpPr>
            <a:spLocks noGrp="1"/>
          </p:cNvSpPr>
          <p:nvPr>
            <p:ph type="title"/>
          </p:nvPr>
        </p:nvSpPr>
        <p:spPr/>
        <p:txBody>
          <a:bodyPr/>
          <a:lstStyle/>
          <a:p>
            <a:r>
              <a:rPr lang="en-IN" dirty="0">
                <a:solidFill>
                  <a:srgbClr val="610B4B"/>
                </a:solidFill>
                <a:latin typeface="erdana"/>
              </a:rPr>
              <a:t>Properties of Operators:</a:t>
            </a:r>
            <a:endParaRPr lang="en-IN" dirty="0"/>
          </a:p>
        </p:txBody>
      </p:sp>
      <p:sp>
        <p:nvSpPr>
          <p:cNvPr id="3" name="Content Placeholder 2">
            <a:extLst>
              <a:ext uri="{FF2B5EF4-FFF2-40B4-BE49-F238E27FC236}">
                <a16:creationId xmlns:a16="http://schemas.microsoft.com/office/drawing/2014/main" id="{4EC1EECD-DD36-C826-DCDB-9AE620B4EEB8}"/>
              </a:ext>
            </a:extLst>
          </p:cNvPr>
          <p:cNvSpPr>
            <a:spLocks noGrp="1"/>
          </p:cNvSpPr>
          <p:nvPr>
            <p:ph idx="1"/>
          </p:nvPr>
        </p:nvSpPr>
        <p:spPr>
          <a:xfrm>
            <a:off x="838200" y="1769641"/>
            <a:ext cx="10515600" cy="4351338"/>
          </a:xfrm>
        </p:spPr>
        <p:txBody>
          <a:bodyPr>
            <a:normAutofit fontScale="62500" lnSpcReduction="20000"/>
          </a:bodyPr>
          <a:lstStyle/>
          <a:p>
            <a:pPr algn="just">
              <a:buFont typeface="Arial" panose="020B0604020202020204" pitchFamily="34" charset="0"/>
              <a:buChar char="•"/>
            </a:pPr>
            <a:r>
              <a:rPr lang="en-IN" b="1" i="0" dirty="0">
                <a:solidFill>
                  <a:srgbClr val="000000"/>
                </a:solidFill>
                <a:effectLst/>
                <a:latin typeface="inter-bold"/>
              </a:rPr>
              <a:t>Commutativity:</a:t>
            </a:r>
            <a:endParaRPr lang="en-IN" b="0" i="0" dirty="0">
              <a:solidFill>
                <a:srgbClr val="000000"/>
              </a:solidFill>
              <a:effectLst/>
              <a:latin typeface="inter-regular"/>
            </a:endParaRPr>
          </a:p>
          <a:p>
            <a:pPr marL="742950" lvl="1" indent="-285750" algn="just">
              <a:buFont typeface="Arial" panose="020B0604020202020204" pitchFamily="34" charset="0"/>
              <a:buChar char="•"/>
            </a:pPr>
            <a:r>
              <a:rPr lang="en-IN" b="0" i="0" dirty="0">
                <a:solidFill>
                  <a:srgbClr val="000000"/>
                </a:solidFill>
                <a:effectLst/>
                <a:latin typeface="inter-regular"/>
              </a:rPr>
              <a:t>P∧ Q= Q ∧ P, or</a:t>
            </a:r>
          </a:p>
          <a:p>
            <a:pPr marL="742950" lvl="1" indent="-285750" algn="just">
              <a:buFont typeface="Arial" panose="020B0604020202020204" pitchFamily="34" charset="0"/>
              <a:buChar char="•"/>
            </a:pPr>
            <a:r>
              <a:rPr lang="en-IN" b="0" i="0" dirty="0">
                <a:solidFill>
                  <a:srgbClr val="000000"/>
                </a:solidFill>
                <a:effectLst/>
                <a:latin typeface="inter-regular"/>
              </a:rPr>
              <a:t>P ∨ Q = Q ∨ P.</a:t>
            </a:r>
          </a:p>
          <a:p>
            <a:pPr algn="just">
              <a:buFont typeface="Arial" panose="020B0604020202020204" pitchFamily="34" charset="0"/>
              <a:buChar char="•"/>
            </a:pPr>
            <a:r>
              <a:rPr lang="en-IN" b="1" i="0" dirty="0">
                <a:solidFill>
                  <a:srgbClr val="000000"/>
                </a:solidFill>
                <a:effectLst/>
                <a:latin typeface="inter-bold"/>
              </a:rPr>
              <a:t>Associativity:</a:t>
            </a:r>
            <a:endParaRPr lang="en-IN" b="0" i="0" dirty="0">
              <a:solidFill>
                <a:srgbClr val="000000"/>
              </a:solidFill>
              <a:effectLst/>
              <a:latin typeface="inter-regular"/>
            </a:endParaRPr>
          </a:p>
          <a:p>
            <a:pPr marL="742950" lvl="1" indent="-285750" algn="just">
              <a:buFont typeface="Arial" panose="020B0604020202020204" pitchFamily="34" charset="0"/>
              <a:buChar char="•"/>
            </a:pPr>
            <a:r>
              <a:rPr lang="en-IN" b="0" i="0" dirty="0">
                <a:solidFill>
                  <a:srgbClr val="000000"/>
                </a:solidFill>
                <a:effectLst/>
                <a:latin typeface="inter-regular"/>
              </a:rPr>
              <a:t>(P ∧ Q) ∧ R= P ∧ (Q ∧ R),</a:t>
            </a:r>
          </a:p>
          <a:p>
            <a:pPr marL="742950" lvl="1" indent="-285750" algn="just">
              <a:buFont typeface="Arial" panose="020B0604020202020204" pitchFamily="34" charset="0"/>
              <a:buChar char="•"/>
            </a:pPr>
            <a:r>
              <a:rPr lang="en-IN" b="0" i="0" dirty="0">
                <a:solidFill>
                  <a:srgbClr val="000000"/>
                </a:solidFill>
                <a:effectLst/>
                <a:latin typeface="inter-regular"/>
              </a:rPr>
              <a:t>(P ∨ Q) ∨ R= P ∨ (Q ∨ R)</a:t>
            </a:r>
          </a:p>
          <a:p>
            <a:pPr algn="just">
              <a:buFont typeface="Arial" panose="020B0604020202020204" pitchFamily="34" charset="0"/>
              <a:buChar char="•"/>
            </a:pPr>
            <a:r>
              <a:rPr lang="en-IN" b="1" i="0" dirty="0">
                <a:solidFill>
                  <a:srgbClr val="000000"/>
                </a:solidFill>
                <a:effectLst/>
                <a:latin typeface="inter-bold"/>
              </a:rPr>
              <a:t>Identity element:</a:t>
            </a:r>
            <a:endParaRPr lang="en-IN" b="0" i="0" dirty="0">
              <a:solidFill>
                <a:srgbClr val="000000"/>
              </a:solidFill>
              <a:effectLst/>
              <a:latin typeface="inter-regular"/>
            </a:endParaRPr>
          </a:p>
          <a:p>
            <a:pPr marL="742950" lvl="1" indent="-285750" algn="just">
              <a:buFont typeface="Arial" panose="020B0604020202020204" pitchFamily="34" charset="0"/>
              <a:buChar char="•"/>
            </a:pPr>
            <a:r>
              <a:rPr lang="en-IN" b="0" i="0" dirty="0">
                <a:solidFill>
                  <a:srgbClr val="000000"/>
                </a:solidFill>
                <a:effectLst/>
                <a:latin typeface="inter-regular"/>
              </a:rPr>
              <a:t>P ∧ True = P,</a:t>
            </a:r>
          </a:p>
          <a:p>
            <a:pPr marL="742950" lvl="1" indent="-285750" algn="just">
              <a:buFont typeface="Arial" panose="020B0604020202020204" pitchFamily="34" charset="0"/>
              <a:buChar char="•"/>
            </a:pPr>
            <a:r>
              <a:rPr lang="en-IN" b="0" i="0" dirty="0">
                <a:solidFill>
                  <a:srgbClr val="000000"/>
                </a:solidFill>
                <a:effectLst/>
                <a:latin typeface="inter-regular"/>
              </a:rPr>
              <a:t>P ∨ True= True.</a:t>
            </a:r>
          </a:p>
          <a:p>
            <a:pPr algn="just">
              <a:buFont typeface="Arial" panose="020B0604020202020204" pitchFamily="34" charset="0"/>
              <a:buChar char="•"/>
            </a:pPr>
            <a:r>
              <a:rPr lang="en-IN" b="1" i="0" dirty="0">
                <a:solidFill>
                  <a:srgbClr val="000000"/>
                </a:solidFill>
                <a:effectLst/>
                <a:latin typeface="inter-bold"/>
              </a:rPr>
              <a:t>Distributive:</a:t>
            </a:r>
            <a:endParaRPr lang="en-IN" b="0" i="0" dirty="0">
              <a:solidFill>
                <a:srgbClr val="000000"/>
              </a:solidFill>
              <a:effectLst/>
              <a:latin typeface="inter-regular"/>
            </a:endParaRPr>
          </a:p>
          <a:p>
            <a:pPr marL="742950" lvl="1" indent="-285750" algn="just">
              <a:buFont typeface="Arial" panose="020B0604020202020204" pitchFamily="34" charset="0"/>
              <a:buChar char="•"/>
            </a:pPr>
            <a:r>
              <a:rPr lang="en-IN" b="0" i="0" dirty="0">
                <a:solidFill>
                  <a:srgbClr val="000000"/>
                </a:solidFill>
                <a:effectLst/>
                <a:latin typeface="inter-regular"/>
              </a:rPr>
              <a:t>P∧ (Q ∨ R) = (P ∧ Q) ∨ (P ∧ R).</a:t>
            </a:r>
          </a:p>
          <a:p>
            <a:pPr marL="742950" lvl="1" indent="-285750" algn="just">
              <a:buFont typeface="Arial" panose="020B0604020202020204" pitchFamily="34" charset="0"/>
              <a:buChar char="•"/>
            </a:pPr>
            <a:r>
              <a:rPr lang="en-IN" b="0" i="0" dirty="0">
                <a:solidFill>
                  <a:srgbClr val="000000"/>
                </a:solidFill>
                <a:effectLst/>
                <a:latin typeface="inter-regular"/>
              </a:rPr>
              <a:t>P ∨ (Q ∧ R) = (P ∨ Q) ∧ (P ∨ R).</a:t>
            </a:r>
          </a:p>
          <a:p>
            <a:pPr algn="just">
              <a:buFont typeface="Arial" panose="020B0604020202020204" pitchFamily="34" charset="0"/>
              <a:buChar char="•"/>
            </a:pPr>
            <a:r>
              <a:rPr lang="en-IN" b="1" i="0" dirty="0">
                <a:solidFill>
                  <a:srgbClr val="000000"/>
                </a:solidFill>
                <a:effectLst/>
                <a:latin typeface="inter-bold"/>
              </a:rPr>
              <a:t>DE Morgan's Law:</a:t>
            </a:r>
            <a:endParaRPr lang="en-IN" b="0" i="0" dirty="0">
              <a:solidFill>
                <a:srgbClr val="000000"/>
              </a:solidFill>
              <a:effectLst/>
              <a:latin typeface="inter-regular"/>
            </a:endParaRPr>
          </a:p>
          <a:p>
            <a:pPr marL="742950" lvl="1" indent="-285750" algn="just">
              <a:buFont typeface="Arial" panose="020B0604020202020204" pitchFamily="34" charset="0"/>
              <a:buChar char="•"/>
            </a:pPr>
            <a:r>
              <a:rPr lang="en-IN" b="0" i="0" dirty="0">
                <a:solidFill>
                  <a:srgbClr val="000000"/>
                </a:solidFill>
                <a:effectLst/>
                <a:latin typeface="inter-regular"/>
              </a:rPr>
              <a:t>¬ (P ∧ Q) = (¬P) ∨ (¬Q)</a:t>
            </a:r>
          </a:p>
          <a:p>
            <a:pPr marL="742950" lvl="1" indent="-285750" algn="just">
              <a:buFont typeface="Arial" panose="020B0604020202020204" pitchFamily="34" charset="0"/>
              <a:buChar char="•"/>
            </a:pPr>
            <a:r>
              <a:rPr lang="en-IN" b="0" i="0" dirty="0">
                <a:solidFill>
                  <a:srgbClr val="000000"/>
                </a:solidFill>
                <a:effectLst/>
                <a:latin typeface="inter-regular"/>
              </a:rPr>
              <a:t>¬ (P ∨ Q) = (¬ P) ∧ (¬Q).</a:t>
            </a:r>
          </a:p>
          <a:p>
            <a:pPr algn="just">
              <a:buFont typeface="Arial" panose="020B0604020202020204" pitchFamily="34" charset="0"/>
              <a:buChar char="•"/>
            </a:pPr>
            <a:r>
              <a:rPr lang="en-IN" b="1" i="0" dirty="0">
                <a:solidFill>
                  <a:srgbClr val="000000"/>
                </a:solidFill>
                <a:effectLst/>
                <a:latin typeface="inter-bold"/>
              </a:rPr>
              <a:t>Double-negation elimination:</a:t>
            </a:r>
            <a:endParaRPr lang="en-IN" b="0" i="0" dirty="0">
              <a:solidFill>
                <a:srgbClr val="000000"/>
              </a:solidFill>
              <a:effectLst/>
              <a:latin typeface="inter-regular"/>
            </a:endParaRPr>
          </a:p>
          <a:p>
            <a:pPr marL="742950" lvl="1" indent="-285750" algn="just">
              <a:buFont typeface="Arial" panose="020B0604020202020204" pitchFamily="34" charset="0"/>
              <a:buChar char="•"/>
            </a:pPr>
            <a:r>
              <a:rPr lang="en-IN" b="0" i="0" dirty="0">
                <a:solidFill>
                  <a:srgbClr val="000000"/>
                </a:solidFill>
                <a:effectLst/>
                <a:latin typeface="inter-regular"/>
              </a:rPr>
              <a:t>¬ (¬P) = P.</a:t>
            </a:r>
          </a:p>
          <a:p>
            <a:endParaRPr lang="en-IN" dirty="0"/>
          </a:p>
        </p:txBody>
      </p:sp>
    </p:spTree>
    <p:extLst>
      <p:ext uri="{BB962C8B-B14F-4D97-AF65-F5344CB8AC3E}">
        <p14:creationId xmlns:p14="http://schemas.microsoft.com/office/powerpoint/2010/main" val="27704166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55316-22E6-4B3F-4C8D-92500D588B90}"/>
              </a:ext>
            </a:extLst>
          </p:cNvPr>
          <p:cNvSpPr>
            <a:spLocks noGrp="1"/>
          </p:cNvSpPr>
          <p:nvPr>
            <p:ph type="title"/>
          </p:nvPr>
        </p:nvSpPr>
        <p:spPr/>
        <p:txBody>
          <a:bodyPr/>
          <a:lstStyle/>
          <a:p>
            <a:r>
              <a:rPr lang="en-US" b="0" i="0" dirty="0">
                <a:solidFill>
                  <a:srgbClr val="610B4B"/>
                </a:solidFill>
                <a:effectLst/>
                <a:latin typeface="erdana"/>
              </a:rPr>
              <a:t>Limitations of Propositional logic:</a:t>
            </a:r>
            <a:endParaRPr lang="en-IN" dirty="0"/>
          </a:p>
        </p:txBody>
      </p:sp>
      <p:sp>
        <p:nvSpPr>
          <p:cNvPr id="3" name="Content Placeholder 2">
            <a:extLst>
              <a:ext uri="{FF2B5EF4-FFF2-40B4-BE49-F238E27FC236}">
                <a16:creationId xmlns:a16="http://schemas.microsoft.com/office/drawing/2014/main" id="{D1AA36F4-ADED-FC52-5E5B-DCA85DE0B3E1}"/>
              </a:ext>
            </a:extLst>
          </p:cNvPr>
          <p:cNvSpPr>
            <a:spLocks noGrp="1"/>
          </p:cNvSpPr>
          <p:nvPr>
            <p:ph idx="1"/>
          </p:nvPr>
        </p:nvSpPr>
        <p:spPr/>
        <p:txBody>
          <a:bodyPr/>
          <a:lstStyle/>
          <a:p>
            <a:pPr algn="just">
              <a:buFont typeface="Arial" panose="020B0604020202020204" pitchFamily="34" charset="0"/>
              <a:buChar char="•"/>
            </a:pPr>
            <a:r>
              <a:rPr lang="en-US" b="0" i="0" dirty="0">
                <a:solidFill>
                  <a:srgbClr val="000000"/>
                </a:solidFill>
                <a:effectLst/>
                <a:latin typeface="inter-regular"/>
              </a:rPr>
              <a:t>We cannot represent relations like </a:t>
            </a:r>
            <a:r>
              <a:rPr lang="en-US" b="0" i="0" dirty="0">
                <a:solidFill>
                  <a:srgbClr val="FF0000"/>
                </a:solidFill>
                <a:effectLst/>
                <a:latin typeface="inter-regular"/>
              </a:rPr>
              <a:t>ALL, some, or none </a:t>
            </a:r>
            <a:r>
              <a:rPr lang="en-US" b="0" i="0" dirty="0">
                <a:solidFill>
                  <a:srgbClr val="000000"/>
                </a:solidFill>
                <a:effectLst/>
                <a:latin typeface="inter-regular"/>
              </a:rPr>
              <a:t>with propositional logic. Example:</a:t>
            </a:r>
          </a:p>
          <a:p>
            <a:pPr marL="742950" lvl="1" indent="-285750" algn="just">
              <a:buFont typeface="Arial" panose="020B0604020202020204" pitchFamily="34" charset="0"/>
              <a:buChar char="•"/>
            </a:pPr>
            <a:r>
              <a:rPr lang="en-US" b="1" i="0" dirty="0">
                <a:solidFill>
                  <a:srgbClr val="000000"/>
                </a:solidFill>
                <a:effectLst/>
                <a:latin typeface="inter-bold"/>
              </a:rPr>
              <a:t>All the girls are intelligent.</a:t>
            </a:r>
            <a:endParaRPr lang="en-US" b="0" i="0" dirty="0">
              <a:solidFill>
                <a:srgbClr val="000000"/>
              </a:solidFill>
              <a:effectLst/>
              <a:latin typeface="inter-regular"/>
            </a:endParaRPr>
          </a:p>
          <a:p>
            <a:pPr marL="742950" lvl="1" indent="-285750" algn="just">
              <a:buFont typeface="Arial" panose="020B0604020202020204" pitchFamily="34" charset="0"/>
              <a:buChar char="•"/>
            </a:pPr>
            <a:r>
              <a:rPr lang="en-US" b="1" i="0" dirty="0">
                <a:solidFill>
                  <a:srgbClr val="000000"/>
                </a:solidFill>
                <a:effectLst/>
                <a:latin typeface="inter-bold"/>
              </a:rPr>
              <a:t>Some apples are sweet.</a:t>
            </a:r>
            <a:endParaRPr lang="en-US" b="0" i="0" dirty="0">
              <a:solidFill>
                <a:srgbClr val="000000"/>
              </a:solidFill>
              <a:effectLst/>
              <a:latin typeface="inter-regular"/>
            </a:endParaRPr>
          </a:p>
          <a:p>
            <a:pPr algn="just">
              <a:buFont typeface="Arial" panose="020B0604020202020204" pitchFamily="34" charset="0"/>
              <a:buChar char="•"/>
            </a:pPr>
            <a:r>
              <a:rPr lang="en-US" b="0" i="0" dirty="0">
                <a:solidFill>
                  <a:srgbClr val="000000"/>
                </a:solidFill>
                <a:effectLst/>
                <a:latin typeface="inter-regular"/>
              </a:rPr>
              <a:t>Propositional logic has limited expressive power.</a:t>
            </a:r>
          </a:p>
          <a:p>
            <a:pPr algn="just">
              <a:buFont typeface="Arial" panose="020B0604020202020204" pitchFamily="34" charset="0"/>
              <a:buChar char="•"/>
            </a:pPr>
            <a:r>
              <a:rPr lang="en-US" b="0" i="0" dirty="0">
                <a:solidFill>
                  <a:srgbClr val="000000"/>
                </a:solidFill>
                <a:effectLst/>
                <a:latin typeface="inter-regular"/>
              </a:rPr>
              <a:t>In propositional logic, we cannot describe statements in terms of </a:t>
            </a:r>
            <a:r>
              <a:rPr lang="en-US" b="0" i="0" dirty="0">
                <a:solidFill>
                  <a:srgbClr val="FF0000"/>
                </a:solidFill>
                <a:effectLst/>
                <a:latin typeface="inter-regular"/>
              </a:rPr>
              <a:t>their properties </a:t>
            </a:r>
            <a:r>
              <a:rPr lang="en-US" b="0" i="0" dirty="0">
                <a:solidFill>
                  <a:srgbClr val="000000"/>
                </a:solidFill>
                <a:effectLst/>
                <a:latin typeface="inter-regular"/>
              </a:rPr>
              <a:t>or </a:t>
            </a:r>
            <a:r>
              <a:rPr lang="en-US" b="0" i="0" dirty="0">
                <a:solidFill>
                  <a:srgbClr val="FF0000"/>
                </a:solidFill>
                <a:effectLst/>
                <a:latin typeface="inter-regular"/>
              </a:rPr>
              <a:t>logical relationships</a:t>
            </a:r>
            <a:r>
              <a:rPr lang="en-US" b="0" i="0" dirty="0">
                <a:solidFill>
                  <a:srgbClr val="000000"/>
                </a:solidFill>
                <a:effectLst/>
                <a:latin typeface="inter-regular"/>
              </a:rPr>
              <a:t>.</a:t>
            </a:r>
          </a:p>
          <a:p>
            <a:endParaRPr lang="en-IN" dirty="0"/>
          </a:p>
        </p:txBody>
      </p:sp>
    </p:spTree>
    <p:extLst>
      <p:ext uri="{BB962C8B-B14F-4D97-AF65-F5344CB8AC3E}">
        <p14:creationId xmlns:p14="http://schemas.microsoft.com/office/powerpoint/2010/main" val="37087703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9917163-FD31-8B25-9595-BD9FC97F9791}"/>
              </a:ext>
            </a:extLst>
          </p:cNvPr>
          <p:cNvPicPr>
            <a:picLocks noChangeAspect="1"/>
          </p:cNvPicPr>
          <p:nvPr/>
        </p:nvPicPr>
        <p:blipFill>
          <a:blip r:embed="rId2"/>
          <a:stretch>
            <a:fillRect/>
          </a:stretch>
        </p:blipFill>
        <p:spPr>
          <a:xfrm>
            <a:off x="619062" y="251430"/>
            <a:ext cx="7781880" cy="2687713"/>
          </a:xfrm>
          <a:prstGeom prst="rect">
            <a:avLst/>
          </a:prstGeom>
        </p:spPr>
      </p:pic>
      <p:pic>
        <p:nvPicPr>
          <p:cNvPr id="7" name="Picture 6">
            <a:extLst>
              <a:ext uri="{FF2B5EF4-FFF2-40B4-BE49-F238E27FC236}">
                <a16:creationId xmlns:a16="http://schemas.microsoft.com/office/drawing/2014/main" id="{2E260093-DCE2-586D-9755-68ABC748E948}"/>
              </a:ext>
            </a:extLst>
          </p:cNvPr>
          <p:cNvPicPr>
            <a:picLocks noChangeAspect="1"/>
          </p:cNvPicPr>
          <p:nvPr/>
        </p:nvPicPr>
        <p:blipFill>
          <a:blip r:embed="rId3"/>
          <a:stretch>
            <a:fillRect/>
          </a:stretch>
        </p:blipFill>
        <p:spPr>
          <a:xfrm>
            <a:off x="1635309" y="3069076"/>
            <a:ext cx="4610637" cy="719847"/>
          </a:xfrm>
          <a:prstGeom prst="rect">
            <a:avLst/>
          </a:prstGeom>
        </p:spPr>
      </p:pic>
      <p:pic>
        <p:nvPicPr>
          <p:cNvPr id="9" name="Picture 8">
            <a:extLst>
              <a:ext uri="{FF2B5EF4-FFF2-40B4-BE49-F238E27FC236}">
                <a16:creationId xmlns:a16="http://schemas.microsoft.com/office/drawing/2014/main" id="{92F3EA06-970B-31B0-EE0E-86988FAD2382}"/>
              </a:ext>
            </a:extLst>
          </p:cNvPr>
          <p:cNvPicPr>
            <a:picLocks noChangeAspect="1"/>
          </p:cNvPicPr>
          <p:nvPr/>
        </p:nvPicPr>
        <p:blipFill>
          <a:blip r:embed="rId4"/>
          <a:stretch>
            <a:fillRect/>
          </a:stretch>
        </p:blipFill>
        <p:spPr>
          <a:xfrm>
            <a:off x="3148182" y="3798054"/>
            <a:ext cx="7101217" cy="2808515"/>
          </a:xfrm>
          <a:prstGeom prst="rect">
            <a:avLst/>
          </a:prstGeom>
        </p:spPr>
      </p:pic>
    </p:spTree>
    <p:extLst>
      <p:ext uri="{BB962C8B-B14F-4D97-AF65-F5344CB8AC3E}">
        <p14:creationId xmlns:p14="http://schemas.microsoft.com/office/powerpoint/2010/main" val="14370956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05B87-9961-9F87-9E57-4B2D0F8EE5AF}"/>
              </a:ext>
            </a:extLst>
          </p:cNvPr>
          <p:cNvSpPr>
            <a:spLocks noGrp="1"/>
          </p:cNvSpPr>
          <p:nvPr>
            <p:ph type="title"/>
          </p:nvPr>
        </p:nvSpPr>
        <p:spPr>
          <a:xfrm>
            <a:off x="754224" y="2766218"/>
            <a:ext cx="10515600" cy="1325563"/>
          </a:xfrm>
        </p:spPr>
        <p:txBody>
          <a:bodyPr/>
          <a:lstStyle/>
          <a:p>
            <a:pPr algn="ctr"/>
            <a:r>
              <a:rPr lang="en-IN" b="1" dirty="0"/>
              <a:t>First Order Logic (FOL) </a:t>
            </a:r>
          </a:p>
        </p:txBody>
      </p:sp>
    </p:spTree>
    <p:extLst>
      <p:ext uri="{BB962C8B-B14F-4D97-AF65-F5344CB8AC3E}">
        <p14:creationId xmlns:p14="http://schemas.microsoft.com/office/powerpoint/2010/main" val="14022152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3D234-ADBC-FC21-7AC2-05163344D16B}"/>
              </a:ext>
            </a:extLst>
          </p:cNvPr>
          <p:cNvSpPr>
            <a:spLocks noGrp="1"/>
          </p:cNvSpPr>
          <p:nvPr>
            <p:ph type="title"/>
          </p:nvPr>
        </p:nvSpPr>
        <p:spPr/>
        <p:txBody>
          <a:bodyPr/>
          <a:lstStyle/>
          <a:p>
            <a:r>
              <a:rPr lang="en-US" b="1" dirty="0">
                <a:solidFill>
                  <a:srgbClr val="292929"/>
                </a:solidFill>
                <a:latin typeface="source-serif-pro"/>
              </a:rPr>
              <a:t>Key differences between PL and FOL</a:t>
            </a:r>
            <a:endParaRPr lang="en-IN" dirty="0"/>
          </a:p>
        </p:txBody>
      </p:sp>
      <p:sp>
        <p:nvSpPr>
          <p:cNvPr id="3" name="Content Placeholder 2">
            <a:extLst>
              <a:ext uri="{FF2B5EF4-FFF2-40B4-BE49-F238E27FC236}">
                <a16:creationId xmlns:a16="http://schemas.microsoft.com/office/drawing/2014/main" id="{01F51C28-39FD-5796-8856-FB98123FD191}"/>
              </a:ext>
            </a:extLst>
          </p:cNvPr>
          <p:cNvSpPr>
            <a:spLocks noGrp="1"/>
          </p:cNvSpPr>
          <p:nvPr>
            <p:ph idx="1"/>
          </p:nvPr>
        </p:nvSpPr>
        <p:spPr/>
        <p:txBody>
          <a:bodyPr>
            <a:normAutofit fontScale="92500"/>
          </a:bodyPr>
          <a:lstStyle/>
          <a:p>
            <a:pPr algn="l">
              <a:buFont typeface="Arial" panose="020B0604020202020204" pitchFamily="34" charset="0"/>
              <a:buChar char="•"/>
            </a:pPr>
            <a:r>
              <a:rPr lang="en-US" b="0" i="0" dirty="0">
                <a:solidFill>
                  <a:srgbClr val="292929"/>
                </a:solidFill>
                <a:effectLst/>
                <a:latin typeface="source-serif-pro"/>
              </a:rPr>
              <a:t>Propositional Logic converts a complete sentence into a symbol and makes it logical whereas in First-Order Logic relation of a particular sentence will be made that involves relations, constants, functions, and constants.</a:t>
            </a:r>
          </a:p>
          <a:p>
            <a:pPr algn="l">
              <a:buFont typeface="Arial" panose="020B0604020202020204" pitchFamily="34" charset="0"/>
              <a:buChar char="•"/>
            </a:pPr>
            <a:r>
              <a:rPr lang="en-US" b="0" i="0" dirty="0">
                <a:solidFill>
                  <a:srgbClr val="292929"/>
                </a:solidFill>
                <a:effectLst/>
                <a:latin typeface="source-serif-pro"/>
              </a:rPr>
              <a:t>The limitation of PL is that it does not represent any individual entities whereas FOL can easily represent the individual establishment that means if you are writing a single sentence then it can be easily represented in FOL.</a:t>
            </a:r>
          </a:p>
          <a:p>
            <a:pPr algn="l">
              <a:buFont typeface="Arial" panose="020B0604020202020204" pitchFamily="34" charset="0"/>
              <a:buChar char="•"/>
            </a:pPr>
            <a:r>
              <a:rPr lang="en-US" b="0" i="0" dirty="0">
                <a:solidFill>
                  <a:srgbClr val="292929"/>
                </a:solidFill>
                <a:effectLst/>
                <a:latin typeface="source-serif-pro"/>
              </a:rPr>
              <a:t>PL does not signify or express the generalization, specialization or pattern for example ‘QUANTIFIERS’ cannot be used in PL but in FOL users can easily use quantifiers as it does express the generalization, specialization, and pattern.</a:t>
            </a:r>
          </a:p>
          <a:p>
            <a:endParaRPr lang="en-IN" dirty="0"/>
          </a:p>
        </p:txBody>
      </p:sp>
    </p:spTree>
    <p:extLst>
      <p:ext uri="{BB962C8B-B14F-4D97-AF65-F5344CB8AC3E}">
        <p14:creationId xmlns:p14="http://schemas.microsoft.com/office/powerpoint/2010/main" val="22120015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9667D-41B9-E051-481E-3D7316260024}"/>
              </a:ext>
            </a:extLst>
          </p:cNvPr>
          <p:cNvSpPr>
            <a:spLocks noGrp="1"/>
          </p:cNvSpPr>
          <p:nvPr>
            <p:ph type="title"/>
          </p:nvPr>
        </p:nvSpPr>
        <p:spPr/>
        <p:txBody>
          <a:bodyPr/>
          <a:lstStyle/>
          <a:p>
            <a:r>
              <a:rPr lang="en-US" dirty="0"/>
              <a:t>First-order logic (FOL)</a:t>
            </a:r>
            <a:endParaRPr lang="en-IN" dirty="0"/>
          </a:p>
        </p:txBody>
      </p:sp>
      <p:sp>
        <p:nvSpPr>
          <p:cNvPr id="3" name="Content Placeholder 2">
            <a:extLst>
              <a:ext uri="{FF2B5EF4-FFF2-40B4-BE49-F238E27FC236}">
                <a16:creationId xmlns:a16="http://schemas.microsoft.com/office/drawing/2014/main" id="{4154F94B-A9D9-A3C0-A480-89A1E006757C}"/>
              </a:ext>
            </a:extLst>
          </p:cNvPr>
          <p:cNvSpPr>
            <a:spLocks noGrp="1"/>
          </p:cNvSpPr>
          <p:nvPr>
            <p:ph idx="1"/>
          </p:nvPr>
        </p:nvSpPr>
        <p:spPr/>
        <p:txBody>
          <a:bodyPr>
            <a:normAutofit fontScale="92500"/>
          </a:bodyPr>
          <a:lstStyle/>
          <a:p>
            <a:r>
              <a:rPr lang="en-US" dirty="0"/>
              <a:t>First-order logic is capable of expressing facts about some or all objects in the universe.</a:t>
            </a:r>
          </a:p>
          <a:p>
            <a:r>
              <a:rPr lang="en-US" dirty="0"/>
              <a:t>S</a:t>
            </a:r>
            <a:r>
              <a:rPr lang="en-US" b="1" dirty="0"/>
              <a:t>ubstitution</a:t>
            </a:r>
            <a:r>
              <a:rPr lang="en-US" dirty="0"/>
              <a:t>: Substitution is a fundamental operation performed on terms and formulas. It occurs in all inference systems in first-order logic. The substitution is complex in the presence of quantifiers in FOL. If we write </a:t>
            </a:r>
            <a:r>
              <a:rPr lang="en-US" dirty="0">
                <a:solidFill>
                  <a:srgbClr val="FF0000"/>
                </a:solidFill>
              </a:rPr>
              <a:t>F[a/x], so it refers to substitute a constant "a" in place of variable "x".</a:t>
            </a:r>
          </a:p>
          <a:p>
            <a:r>
              <a:rPr lang="en-US" b="1" dirty="0"/>
              <a:t>Equality</a:t>
            </a:r>
            <a:r>
              <a:rPr lang="en-US" dirty="0"/>
              <a:t>: First-Order logic does not only use predicate and terms for making atomic sentences but also uses another way, which is </a:t>
            </a:r>
            <a:r>
              <a:rPr lang="en-US" b="1" dirty="0">
                <a:solidFill>
                  <a:srgbClr val="FF0000"/>
                </a:solidFill>
              </a:rPr>
              <a:t>equality</a:t>
            </a:r>
            <a:r>
              <a:rPr lang="en-US" dirty="0"/>
              <a:t> in FOL. For this, we can use equality symbols which specify that the two terms refer to the same object. </a:t>
            </a:r>
          </a:p>
          <a:p>
            <a:pPr lvl="1"/>
            <a:r>
              <a:rPr lang="en-US" dirty="0"/>
              <a:t>Example: Brother (John) = Smith.</a:t>
            </a:r>
            <a:endParaRPr lang="en-IN" dirty="0"/>
          </a:p>
        </p:txBody>
      </p:sp>
    </p:spTree>
    <p:extLst>
      <p:ext uri="{BB962C8B-B14F-4D97-AF65-F5344CB8AC3E}">
        <p14:creationId xmlns:p14="http://schemas.microsoft.com/office/powerpoint/2010/main" val="30565054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BE295D1-9525-42EE-A6CB-D7E76917EE5C}"/>
              </a:ext>
            </a:extLst>
          </p:cNvPr>
          <p:cNvSpPr txBox="1"/>
          <p:nvPr/>
        </p:nvSpPr>
        <p:spPr>
          <a:xfrm>
            <a:off x="2255676" y="2143321"/>
            <a:ext cx="8147956" cy="923330"/>
          </a:xfrm>
          <a:prstGeom prst="rect">
            <a:avLst/>
          </a:prstGeom>
          <a:noFill/>
        </p:spPr>
        <p:txBody>
          <a:bodyPr wrap="square">
            <a:spAutoFit/>
          </a:bodyPr>
          <a:lstStyle/>
          <a:p>
            <a:pPr algn="ctr"/>
            <a:r>
              <a:rPr lang="en-IN" sz="5400" dirty="0"/>
              <a:t>Propositional logic (PL) </a:t>
            </a:r>
          </a:p>
        </p:txBody>
      </p:sp>
    </p:spTree>
    <p:extLst>
      <p:ext uri="{BB962C8B-B14F-4D97-AF65-F5344CB8AC3E}">
        <p14:creationId xmlns:p14="http://schemas.microsoft.com/office/powerpoint/2010/main" val="9217343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9667D-41B9-E051-481E-3D7316260024}"/>
              </a:ext>
            </a:extLst>
          </p:cNvPr>
          <p:cNvSpPr>
            <a:spLocks noGrp="1"/>
          </p:cNvSpPr>
          <p:nvPr>
            <p:ph type="title"/>
          </p:nvPr>
        </p:nvSpPr>
        <p:spPr/>
        <p:txBody>
          <a:bodyPr/>
          <a:lstStyle/>
          <a:p>
            <a:r>
              <a:rPr lang="en-US" dirty="0"/>
              <a:t>FOL inference rules for quantifier:</a:t>
            </a:r>
            <a:endParaRPr lang="en-IN" dirty="0"/>
          </a:p>
        </p:txBody>
      </p:sp>
      <p:sp>
        <p:nvSpPr>
          <p:cNvPr id="3" name="Content Placeholder 2">
            <a:extLst>
              <a:ext uri="{FF2B5EF4-FFF2-40B4-BE49-F238E27FC236}">
                <a16:creationId xmlns:a16="http://schemas.microsoft.com/office/drawing/2014/main" id="{4154F94B-A9D9-A3C0-A480-89A1E006757C}"/>
              </a:ext>
            </a:extLst>
          </p:cNvPr>
          <p:cNvSpPr>
            <a:spLocks noGrp="1"/>
          </p:cNvSpPr>
          <p:nvPr>
            <p:ph idx="1"/>
          </p:nvPr>
        </p:nvSpPr>
        <p:spPr/>
        <p:txBody>
          <a:bodyPr>
            <a:normAutofit/>
          </a:bodyPr>
          <a:lstStyle/>
          <a:p>
            <a:r>
              <a:rPr lang="en-US" dirty="0"/>
              <a:t>As propositional logic we also have inference rules in first-order logic, so following are some basic inference rules in FOL:</a:t>
            </a:r>
          </a:p>
          <a:p>
            <a:pPr lvl="1" algn="just"/>
            <a:r>
              <a:rPr lang="en-IN" b="1" i="0" dirty="0">
                <a:solidFill>
                  <a:srgbClr val="000000"/>
                </a:solidFill>
                <a:effectLst/>
                <a:latin typeface="inter-bold"/>
              </a:rPr>
              <a:t>Universal Generalization</a:t>
            </a:r>
            <a:endParaRPr lang="en-IN" b="0" i="0" dirty="0">
              <a:solidFill>
                <a:srgbClr val="000000"/>
              </a:solidFill>
              <a:effectLst/>
              <a:latin typeface="inter-regular"/>
            </a:endParaRPr>
          </a:p>
          <a:p>
            <a:pPr lvl="1" algn="just"/>
            <a:r>
              <a:rPr lang="en-IN" b="1" i="0" dirty="0">
                <a:solidFill>
                  <a:srgbClr val="000000"/>
                </a:solidFill>
                <a:effectLst/>
                <a:latin typeface="inter-bold"/>
              </a:rPr>
              <a:t>Universal Instantiation</a:t>
            </a:r>
            <a:endParaRPr lang="en-IN" b="0" i="0" dirty="0">
              <a:solidFill>
                <a:srgbClr val="000000"/>
              </a:solidFill>
              <a:effectLst/>
              <a:latin typeface="inter-regular"/>
            </a:endParaRPr>
          </a:p>
          <a:p>
            <a:pPr lvl="1" algn="just"/>
            <a:r>
              <a:rPr lang="en-IN" b="1" i="0" dirty="0">
                <a:solidFill>
                  <a:srgbClr val="000000"/>
                </a:solidFill>
                <a:effectLst/>
                <a:latin typeface="inter-bold"/>
              </a:rPr>
              <a:t>Existential Instantiation</a:t>
            </a:r>
            <a:endParaRPr lang="en-IN" b="0" i="0" dirty="0">
              <a:solidFill>
                <a:srgbClr val="000000"/>
              </a:solidFill>
              <a:effectLst/>
              <a:latin typeface="inter-regular"/>
            </a:endParaRPr>
          </a:p>
          <a:p>
            <a:pPr lvl="1" algn="just"/>
            <a:r>
              <a:rPr lang="en-IN" b="1" i="0" dirty="0">
                <a:solidFill>
                  <a:srgbClr val="000000"/>
                </a:solidFill>
                <a:effectLst/>
                <a:latin typeface="inter-bold"/>
              </a:rPr>
              <a:t>Existential introduction</a:t>
            </a:r>
            <a:endParaRPr lang="en-IN" b="0" i="0" dirty="0">
              <a:solidFill>
                <a:srgbClr val="000000"/>
              </a:solidFill>
              <a:effectLst/>
              <a:latin typeface="inter-regular"/>
            </a:endParaRPr>
          </a:p>
          <a:p>
            <a:endParaRPr lang="en-IN" dirty="0"/>
          </a:p>
        </p:txBody>
      </p:sp>
    </p:spTree>
    <p:extLst>
      <p:ext uri="{BB962C8B-B14F-4D97-AF65-F5344CB8AC3E}">
        <p14:creationId xmlns:p14="http://schemas.microsoft.com/office/powerpoint/2010/main" val="19265804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23CB1-7E21-720A-7D6A-D12D36DB2ED8}"/>
              </a:ext>
            </a:extLst>
          </p:cNvPr>
          <p:cNvSpPr>
            <a:spLocks noGrp="1"/>
          </p:cNvSpPr>
          <p:nvPr>
            <p:ph type="title"/>
          </p:nvPr>
        </p:nvSpPr>
        <p:spPr/>
        <p:txBody>
          <a:bodyPr/>
          <a:lstStyle/>
          <a:p>
            <a:r>
              <a:rPr lang="en-US" dirty="0"/>
              <a:t>1. Universal Generalization:</a:t>
            </a:r>
            <a:endParaRPr lang="en-IN" dirty="0"/>
          </a:p>
        </p:txBody>
      </p:sp>
      <p:sp>
        <p:nvSpPr>
          <p:cNvPr id="3" name="Content Placeholder 2">
            <a:extLst>
              <a:ext uri="{FF2B5EF4-FFF2-40B4-BE49-F238E27FC236}">
                <a16:creationId xmlns:a16="http://schemas.microsoft.com/office/drawing/2014/main" id="{FEE435FE-D27D-8D9D-6E0A-B3602BF2A539}"/>
              </a:ext>
            </a:extLst>
          </p:cNvPr>
          <p:cNvSpPr>
            <a:spLocks noGrp="1"/>
          </p:cNvSpPr>
          <p:nvPr>
            <p:ph idx="1"/>
          </p:nvPr>
        </p:nvSpPr>
        <p:spPr/>
        <p:txBody>
          <a:bodyPr>
            <a:normAutofit lnSpcReduction="10000"/>
          </a:bodyPr>
          <a:lstStyle/>
          <a:p>
            <a:endParaRPr lang="en-US" dirty="0"/>
          </a:p>
          <a:p>
            <a:r>
              <a:rPr lang="en-US" dirty="0"/>
              <a:t>Universal generalization is a valid inference rule which states that if premise P(c) is true for any arbitrary element c in the universe of discourse, then we can have a conclusion as ∀ x P(x).</a:t>
            </a:r>
          </a:p>
          <a:p>
            <a:r>
              <a:rPr lang="en-US" dirty="0"/>
              <a:t>It can be represented as: </a:t>
            </a:r>
          </a:p>
          <a:p>
            <a:r>
              <a:rPr lang="en-US" dirty="0"/>
              <a:t>This rule can be used if we want to show that every element has a similar property.</a:t>
            </a:r>
          </a:p>
          <a:p>
            <a:r>
              <a:rPr lang="en-US" dirty="0"/>
              <a:t>In this rule, x must not appear as a free variable.</a:t>
            </a:r>
          </a:p>
          <a:p>
            <a:r>
              <a:rPr lang="en-US" dirty="0"/>
              <a:t>Example: Let's represent, P(c): "A byte contains 8 bits", so for ∀ x P(x) "All bytes contain 8 bits.", it will also be true.</a:t>
            </a:r>
            <a:endParaRPr lang="en-IN" dirty="0"/>
          </a:p>
        </p:txBody>
      </p:sp>
      <p:pic>
        <p:nvPicPr>
          <p:cNvPr id="5" name="Picture 4">
            <a:extLst>
              <a:ext uri="{FF2B5EF4-FFF2-40B4-BE49-F238E27FC236}">
                <a16:creationId xmlns:a16="http://schemas.microsoft.com/office/drawing/2014/main" id="{7252E760-5FD6-1CEF-A5E2-146343DD3381}"/>
              </a:ext>
            </a:extLst>
          </p:cNvPr>
          <p:cNvPicPr>
            <a:picLocks noChangeAspect="1"/>
          </p:cNvPicPr>
          <p:nvPr/>
        </p:nvPicPr>
        <p:blipFill>
          <a:blip r:embed="rId2"/>
          <a:stretch>
            <a:fillRect/>
          </a:stretch>
        </p:blipFill>
        <p:spPr>
          <a:xfrm>
            <a:off x="4704475" y="3275821"/>
            <a:ext cx="581025" cy="624373"/>
          </a:xfrm>
          <a:prstGeom prst="rect">
            <a:avLst/>
          </a:prstGeom>
        </p:spPr>
      </p:pic>
    </p:spTree>
    <p:extLst>
      <p:ext uri="{BB962C8B-B14F-4D97-AF65-F5344CB8AC3E}">
        <p14:creationId xmlns:p14="http://schemas.microsoft.com/office/powerpoint/2010/main" val="8794391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1D1A0-3A16-0E1A-C473-E888B23681CE}"/>
              </a:ext>
            </a:extLst>
          </p:cNvPr>
          <p:cNvSpPr>
            <a:spLocks noGrp="1"/>
          </p:cNvSpPr>
          <p:nvPr>
            <p:ph type="title"/>
          </p:nvPr>
        </p:nvSpPr>
        <p:spPr/>
        <p:txBody>
          <a:bodyPr/>
          <a:lstStyle/>
          <a:p>
            <a:r>
              <a:rPr lang="en-US" dirty="0"/>
              <a:t>2. Universal Instantiation:</a:t>
            </a:r>
            <a:br>
              <a:rPr lang="en-US" dirty="0"/>
            </a:br>
            <a:endParaRPr lang="en-IN" dirty="0"/>
          </a:p>
        </p:txBody>
      </p:sp>
      <p:sp>
        <p:nvSpPr>
          <p:cNvPr id="3" name="Content Placeholder 2">
            <a:extLst>
              <a:ext uri="{FF2B5EF4-FFF2-40B4-BE49-F238E27FC236}">
                <a16:creationId xmlns:a16="http://schemas.microsoft.com/office/drawing/2014/main" id="{F668ABBC-B58D-E064-0B7E-2D2EDF904A81}"/>
              </a:ext>
            </a:extLst>
          </p:cNvPr>
          <p:cNvSpPr>
            <a:spLocks noGrp="1"/>
          </p:cNvSpPr>
          <p:nvPr>
            <p:ph idx="1"/>
          </p:nvPr>
        </p:nvSpPr>
        <p:spPr>
          <a:xfrm>
            <a:off x="482762" y="1079178"/>
            <a:ext cx="10515600" cy="4351338"/>
          </a:xfrm>
        </p:spPr>
        <p:txBody>
          <a:bodyPr>
            <a:normAutofit lnSpcReduction="10000"/>
          </a:bodyPr>
          <a:lstStyle/>
          <a:p>
            <a:r>
              <a:rPr lang="en-US" dirty="0"/>
              <a:t>Universal instantiation is also called as universal elimination or UI is a valid inference rule. It can be applied multiple times to add new sentences.</a:t>
            </a:r>
          </a:p>
          <a:p>
            <a:r>
              <a:rPr lang="en-US" dirty="0"/>
              <a:t>The new KB is logically equivalent to the previous KB.</a:t>
            </a:r>
          </a:p>
          <a:p>
            <a:r>
              <a:rPr lang="en-US" dirty="0"/>
              <a:t>As per UI, we can infer any sentence obtained by substituting a ground term for the variable.</a:t>
            </a:r>
          </a:p>
          <a:p>
            <a:r>
              <a:rPr lang="en-US" dirty="0"/>
              <a:t>The UI rule state that we can infer any sentence P(c) by substituting a ground term c (a constant within domain x) from ∀ x P(x) for any object in the universe of discourse.</a:t>
            </a:r>
          </a:p>
          <a:p>
            <a:r>
              <a:rPr lang="en-US" dirty="0"/>
              <a:t>It can be represented as:</a:t>
            </a:r>
          </a:p>
        </p:txBody>
      </p:sp>
      <p:pic>
        <p:nvPicPr>
          <p:cNvPr id="2050" name="Picture 2" descr="Inference in First-Order Logic">
            <a:extLst>
              <a:ext uri="{FF2B5EF4-FFF2-40B4-BE49-F238E27FC236}">
                <a16:creationId xmlns:a16="http://schemas.microsoft.com/office/drawing/2014/main" id="{5D044F6F-8FBF-C62F-546D-1154953FA3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17377" y="4600771"/>
            <a:ext cx="1439393" cy="1010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20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58B8C-8D1C-5FF5-90AB-A09E7A6B5F42}"/>
              </a:ext>
            </a:extLst>
          </p:cNvPr>
          <p:cNvSpPr>
            <a:spLocks noGrp="1"/>
          </p:cNvSpPr>
          <p:nvPr>
            <p:ph type="title"/>
          </p:nvPr>
        </p:nvSpPr>
        <p:spPr>
          <a:xfrm>
            <a:off x="912845" y="141190"/>
            <a:ext cx="10515600" cy="1325563"/>
          </a:xfrm>
        </p:spPr>
        <p:txBody>
          <a:bodyPr/>
          <a:lstStyle/>
          <a:p>
            <a:r>
              <a:rPr lang="en-US" dirty="0"/>
              <a:t>2. Universal Instantiation:</a:t>
            </a:r>
            <a:endParaRPr lang="en-IN" dirty="0"/>
          </a:p>
        </p:txBody>
      </p:sp>
      <p:sp>
        <p:nvSpPr>
          <p:cNvPr id="4" name="Rectangle 1">
            <a:extLst>
              <a:ext uri="{FF2B5EF4-FFF2-40B4-BE49-F238E27FC236}">
                <a16:creationId xmlns:a16="http://schemas.microsoft.com/office/drawing/2014/main" id="{62E50880-5D58-7641-FEEA-AD6DC02DC774}"/>
              </a:ext>
            </a:extLst>
          </p:cNvPr>
          <p:cNvSpPr>
            <a:spLocks noGrp="1" noChangeArrowheads="1"/>
          </p:cNvSpPr>
          <p:nvPr>
            <p:ph idx="1"/>
          </p:nvPr>
        </p:nvSpPr>
        <p:spPr bwMode="auto">
          <a:xfrm>
            <a:off x="912845" y="1225689"/>
            <a:ext cx="9238861" cy="563231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333333"/>
                </a:solidFill>
                <a:effectLst/>
                <a:latin typeface="inter-bold"/>
              </a:rPr>
              <a:t>Example:1.</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333333"/>
                </a:solidFill>
                <a:effectLst/>
                <a:latin typeface="inter-regular"/>
              </a:rPr>
              <a:t>IF "Every person like ice-cream"=&gt; ∀x P(x) so we can infer that</a:t>
            </a:r>
            <a:br>
              <a:rPr kumimoji="0" lang="en-US" altLang="en-US" sz="2400" b="0" i="0" u="none" strike="noStrike" cap="none" normalizeH="0" baseline="0" dirty="0">
                <a:ln>
                  <a:noFill/>
                </a:ln>
                <a:solidFill>
                  <a:srgbClr val="333333"/>
                </a:solidFill>
                <a:effectLst/>
                <a:latin typeface="inter-regular"/>
              </a:rPr>
            </a:br>
            <a:r>
              <a:rPr kumimoji="0" lang="en-US" altLang="en-US" sz="2400" b="0" i="0" u="none" strike="noStrike" cap="none" normalizeH="0" baseline="0" dirty="0">
                <a:ln>
                  <a:noFill/>
                </a:ln>
                <a:solidFill>
                  <a:srgbClr val="333333"/>
                </a:solidFill>
                <a:effectLst/>
                <a:latin typeface="inter-regular"/>
              </a:rPr>
              <a:t>"John likes ice-cream" =&gt; P(c)</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333333"/>
                </a:solidFill>
                <a:effectLst/>
                <a:latin typeface="inter-bold"/>
              </a:rPr>
              <a:t>Example: 2.</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333333"/>
                </a:solidFill>
                <a:effectLst/>
                <a:latin typeface="inter-regular"/>
              </a:rPr>
              <a:t>Let's take a famous example,</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333333"/>
                </a:solidFill>
                <a:effectLst/>
                <a:latin typeface="inter-regular"/>
              </a:rPr>
              <a:t>"All kings who are greedy are Evil." So let our knowledge base contains this detail as in the form of FOL:</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333333"/>
                </a:solidFill>
                <a:effectLst/>
                <a:latin typeface="inter-bold"/>
              </a:rPr>
              <a:t>∀x king(x) ∧ greedy (x) → Evil (x),</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333333"/>
                </a:solidFill>
                <a:effectLst/>
                <a:latin typeface="inter-regular"/>
              </a:rPr>
              <a:t>So from this information, we can infer any of the following statements using Universal Instantiation:</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rgbClr val="000000"/>
                </a:solidFill>
                <a:effectLst/>
                <a:latin typeface="inter-bold"/>
              </a:rPr>
              <a:t>King(John) ∧ Greedy (John) → Evil (John),</a:t>
            </a:r>
            <a:endParaRPr kumimoji="0" lang="en-US" altLang="en-US" sz="2400" b="0" i="0" u="none" strike="noStrike" cap="none" normalizeH="0" baseline="0" dirty="0">
              <a:ln>
                <a:noFill/>
              </a:ln>
              <a:solidFill>
                <a:srgbClr val="000000"/>
              </a:solidFill>
              <a:effectLst/>
              <a:latin typeface="inter-regular"/>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rgbClr val="000000"/>
                </a:solidFill>
                <a:effectLst/>
                <a:latin typeface="inter-bold"/>
              </a:rPr>
              <a:t>King(Richard) ∧ Greedy (Richard) → Evil (Richard),</a:t>
            </a:r>
            <a:endParaRPr kumimoji="0" lang="en-US" altLang="en-US" sz="2400" b="0" i="0" u="none" strike="noStrike" cap="none" normalizeH="0" baseline="0" dirty="0">
              <a:ln>
                <a:noFill/>
              </a:ln>
              <a:solidFill>
                <a:srgbClr val="000000"/>
              </a:solidFill>
              <a:effectLst/>
              <a:latin typeface="inter-regular"/>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rgbClr val="000000"/>
                </a:solidFill>
                <a:effectLst/>
                <a:latin typeface="inter-bold"/>
              </a:rPr>
              <a:t>King(Father(John)) ∧ Greedy (Father(John)) → Evil (Father(John)),</a:t>
            </a:r>
            <a:endParaRPr kumimoji="0" lang="en-US" altLang="en-US" sz="2400" b="0" i="0" u="none" strike="noStrike" cap="none" normalizeH="0" baseline="0" dirty="0">
              <a:ln>
                <a:noFill/>
              </a:ln>
              <a:solidFill>
                <a:srgbClr val="333333"/>
              </a:solidFill>
              <a:effectLst/>
              <a:latin typeface="inter-regular"/>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956920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D1993-C93A-C61D-A39D-DEFBB2FD448C}"/>
              </a:ext>
            </a:extLst>
          </p:cNvPr>
          <p:cNvSpPr>
            <a:spLocks noGrp="1"/>
          </p:cNvSpPr>
          <p:nvPr>
            <p:ph type="title"/>
          </p:nvPr>
        </p:nvSpPr>
        <p:spPr/>
        <p:txBody>
          <a:bodyPr/>
          <a:lstStyle/>
          <a:p>
            <a:r>
              <a:rPr lang="en-US" dirty="0"/>
              <a:t>3. Existential Instantiation:</a:t>
            </a:r>
            <a:br>
              <a:rPr lang="en-US" dirty="0"/>
            </a:br>
            <a:endParaRPr lang="en-IN" dirty="0"/>
          </a:p>
        </p:txBody>
      </p:sp>
      <p:sp>
        <p:nvSpPr>
          <p:cNvPr id="3" name="Content Placeholder 2">
            <a:extLst>
              <a:ext uri="{FF2B5EF4-FFF2-40B4-BE49-F238E27FC236}">
                <a16:creationId xmlns:a16="http://schemas.microsoft.com/office/drawing/2014/main" id="{8A8E5ADF-005B-9B69-BE52-7219685E9556}"/>
              </a:ext>
            </a:extLst>
          </p:cNvPr>
          <p:cNvSpPr>
            <a:spLocks noGrp="1"/>
          </p:cNvSpPr>
          <p:nvPr>
            <p:ph idx="1"/>
          </p:nvPr>
        </p:nvSpPr>
        <p:spPr>
          <a:xfrm>
            <a:off x="838200" y="1690688"/>
            <a:ext cx="10515600" cy="4351338"/>
          </a:xfrm>
        </p:spPr>
        <p:txBody>
          <a:bodyPr>
            <a:normAutofit lnSpcReduction="10000"/>
          </a:bodyPr>
          <a:lstStyle/>
          <a:p>
            <a:r>
              <a:rPr lang="en-US" dirty="0"/>
              <a:t>Existential instantiation is also called as Existential Elimination, which is a valid inference rule in first-order logic.</a:t>
            </a:r>
          </a:p>
          <a:p>
            <a:r>
              <a:rPr lang="en-US" dirty="0"/>
              <a:t>It can be applied only once to replace the existential sentence.</a:t>
            </a:r>
          </a:p>
          <a:p>
            <a:r>
              <a:rPr lang="en-US" dirty="0"/>
              <a:t>The new KB is not logically equivalent to old KB, but it will be satisfiable if old KB was satisfiable.</a:t>
            </a:r>
          </a:p>
          <a:p>
            <a:r>
              <a:rPr lang="en-US" dirty="0"/>
              <a:t>This rule states that one can infer P(c) from the formula given in the form of ∃x P(x) for a new constant symbol c.</a:t>
            </a:r>
          </a:p>
          <a:p>
            <a:r>
              <a:rPr lang="en-US" dirty="0"/>
              <a:t>The restriction with this rule is that c used in the rule must be a new term for which P(c ) is true.</a:t>
            </a:r>
          </a:p>
          <a:p>
            <a:r>
              <a:rPr lang="en-US" dirty="0"/>
              <a:t>It can be represented as: </a:t>
            </a:r>
          </a:p>
          <a:p>
            <a:endParaRPr lang="en-IN" dirty="0"/>
          </a:p>
        </p:txBody>
      </p:sp>
      <p:pic>
        <p:nvPicPr>
          <p:cNvPr id="4098" name="Picture 2" descr="Inference in First-Order Logic">
            <a:extLst>
              <a:ext uri="{FF2B5EF4-FFF2-40B4-BE49-F238E27FC236}">
                <a16:creationId xmlns:a16="http://schemas.microsoft.com/office/drawing/2014/main" id="{B70DBD5D-5537-571D-9C9C-60CADD9B0F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77116" y="5458636"/>
            <a:ext cx="1329504" cy="8532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41979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38916-94FD-F854-6288-B8FFE305A906}"/>
              </a:ext>
            </a:extLst>
          </p:cNvPr>
          <p:cNvSpPr>
            <a:spLocks noGrp="1"/>
          </p:cNvSpPr>
          <p:nvPr>
            <p:ph type="title"/>
          </p:nvPr>
        </p:nvSpPr>
        <p:spPr/>
        <p:txBody>
          <a:bodyPr/>
          <a:lstStyle/>
          <a:p>
            <a:r>
              <a:rPr lang="en-US" dirty="0"/>
              <a:t>3. Existential Instantiation:</a:t>
            </a:r>
            <a:endParaRPr lang="en-IN" dirty="0"/>
          </a:p>
        </p:txBody>
      </p:sp>
      <p:sp>
        <p:nvSpPr>
          <p:cNvPr id="3" name="Content Placeholder 2">
            <a:extLst>
              <a:ext uri="{FF2B5EF4-FFF2-40B4-BE49-F238E27FC236}">
                <a16:creationId xmlns:a16="http://schemas.microsoft.com/office/drawing/2014/main" id="{B7E47B43-EC79-03CE-C070-6562D260AFD7}"/>
              </a:ext>
            </a:extLst>
          </p:cNvPr>
          <p:cNvSpPr>
            <a:spLocks noGrp="1"/>
          </p:cNvSpPr>
          <p:nvPr>
            <p:ph idx="1"/>
          </p:nvPr>
        </p:nvSpPr>
        <p:spPr/>
        <p:txBody>
          <a:bodyPr/>
          <a:lstStyle/>
          <a:p>
            <a:pPr algn="just"/>
            <a:r>
              <a:rPr lang="en-US" b="1" i="0" dirty="0">
                <a:solidFill>
                  <a:srgbClr val="333333"/>
                </a:solidFill>
                <a:effectLst/>
                <a:latin typeface="inter-bold"/>
              </a:rPr>
              <a:t>Example:</a:t>
            </a:r>
            <a:endParaRPr lang="en-US" b="0" i="0" dirty="0">
              <a:solidFill>
                <a:srgbClr val="333333"/>
              </a:solidFill>
              <a:effectLst/>
              <a:latin typeface="inter-regular"/>
            </a:endParaRPr>
          </a:p>
          <a:p>
            <a:pPr algn="just"/>
            <a:r>
              <a:rPr lang="en-US" b="0" i="0" dirty="0">
                <a:solidFill>
                  <a:srgbClr val="333333"/>
                </a:solidFill>
                <a:effectLst/>
                <a:latin typeface="inter-regular"/>
              </a:rPr>
              <a:t>From the given sentence: </a:t>
            </a:r>
            <a:r>
              <a:rPr lang="en-US" b="1" i="0" dirty="0">
                <a:solidFill>
                  <a:srgbClr val="333333"/>
                </a:solidFill>
                <a:effectLst/>
                <a:latin typeface="inter-bold"/>
              </a:rPr>
              <a:t>∃x Crown(x) ∧ </a:t>
            </a:r>
            <a:r>
              <a:rPr lang="en-US" b="1" i="0" dirty="0" err="1">
                <a:solidFill>
                  <a:srgbClr val="333333"/>
                </a:solidFill>
                <a:effectLst/>
                <a:latin typeface="inter-bold"/>
              </a:rPr>
              <a:t>OnHead</a:t>
            </a:r>
            <a:r>
              <a:rPr lang="en-US" b="1" i="0" dirty="0">
                <a:solidFill>
                  <a:srgbClr val="333333"/>
                </a:solidFill>
                <a:effectLst/>
                <a:latin typeface="inter-bold"/>
              </a:rPr>
              <a:t>(x, John),</a:t>
            </a:r>
            <a:endParaRPr lang="en-US" b="0" i="0" dirty="0">
              <a:solidFill>
                <a:srgbClr val="333333"/>
              </a:solidFill>
              <a:effectLst/>
              <a:latin typeface="inter-regular"/>
            </a:endParaRPr>
          </a:p>
          <a:p>
            <a:pPr algn="just"/>
            <a:r>
              <a:rPr lang="en-US" b="0" i="0" dirty="0">
                <a:solidFill>
                  <a:srgbClr val="333333"/>
                </a:solidFill>
                <a:effectLst/>
                <a:latin typeface="inter-regular"/>
              </a:rPr>
              <a:t>So we can infer: </a:t>
            </a:r>
            <a:r>
              <a:rPr lang="en-US" b="1" i="0" dirty="0">
                <a:solidFill>
                  <a:srgbClr val="333333"/>
                </a:solidFill>
                <a:effectLst/>
                <a:latin typeface="inter-bold"/>
              </a:rPr>
              <a:t>Crown(K) ∧ </a:t>
            </a:r>
            <a:r>
              <a:rPr lang="en-US" b="1" i="0" dirty="0" err="1">
                <a:solidFill>
                  <a:srgbClr val="333333"/>
                </a:solidFill>
                <a:effectLst/>
                <a:latin typeface="inter-bold"/>
              </a:rPr>
              <a:t>OnHead</a:t>
            </a:r>
            <a:r>
              <a:rPr lang="en-US" b="1" i="0" dirty="0">
                <a:solidFill>
                  <a:srgbClr val="333333"/>
                </a:solidFill>
                <a:effectLst/>
                <a:latin typeface="inter-bold"/>
              </a:rPr>
              <a:t>( K, John),</a:t>
            </a:r>
            <a:r>
              <a:rPr lang="en-US" b="0" i="0" dirty="0">
                <a:solidFill>
                  <a:srgbClr val="333333"/>
                </a:solidFill>
                <a:effectLst/>
                <a:latin typeface="inter-regular"/>
              </a:rPr>
              <a:t> as long as K does not appear in the knowledge base.</a:t>
            </a:r>
          </a:p>
          <a:p>
            <a:pPr algn="just">
              <a:buFont typeface="Arial" panose="020B0604020202020204" pitchFamily="34" charset="0"/>
              <a:buChar char="•"/>
            </a:pPr>
            <a:r>
              <a:rPr lang="en-US" b="0" i="0" dirty="0">
                <a:solidFill>
                  <a:srgbClr val="000000"/>
                </a:solidFill>
                <a:effectLst/>
                <a:latin typeface="inter-regular"/>
              </a:rPr>
              <a:t>The above used K is a constant symbol, which is called </a:t>
            </a:r>
            <a:r>
              <a:rPr lang="en-US" b="1" i="0" dirty="0" err="1">
                <a:solidFill>
                  <a:srgbClr val="000000"/>
                </a:solidFill>
                <a:effectLst/>
                <a:latin typeface="inter-bold"/>
              </a:rPr>
              <a:t>Skolem</a:t>
            </a:r>
            <a:r>
              <a:rPr lang="en-US" b="1" i="0" dirty="0">
                <a:solidFill>
                  <a:srgbClr val="000000"/>
                </a:solidFill>
                <a:effectLst/>
                <a:latin typeface="inter-bold"/>
              </a:rPr>
              <a:t> constant</a:t>
            </a:r>
            <a:r>
              <a:rPr lang="en-US" b="0" i="0" dirty="0">
                <a:solidFill>
                  <a:srgbClr val="000000"/>
                </a:solidFill>
                <a:effectLst/>
                <a:latin typeface="inter-regular"/>
              </a:rPr>
              <a:t>.</a:t>
            </a:r>
          </a:p>
          <a:p>
            <a:pPr algn="just">
              <a:buFont typeface="Arial" panose="020B0604020202020204" pitchFamily="34" charset="0"/>
              <a:buChar char="•"/>
            </a:pPr>
            <a:r>
              <a:rPr lang="en-US" b="0" i="0" dirty="0">
                <a:solidFill>
                  <a:srgbClr val="000000"/>
                </a:solidFill>
                <a:effectLst/>
                <a:latin typeface="inter-regular"/>
              </a:rPr>
              <a:t>The Existential instantiation is a special case of </a:t>
            </a:r>
            <a:r>
              <a:rPr lang="en-US" b="1" i="0" dirty="0">
                <a:solidFill>
                  <a:srgbClr val="000000"/>
                </a:solidFill>
                <a:effectLst/>
                <a:latin typeface="inter-bold"/>
              </a:rPr>
              <a:t>Skolemization process</a:t>
            </a:r>
            <a:r>
              <a:rPr lang="en-US" b="0" i="0" dirty="0">
                <a:solidFill>
                  <a:srgbClr val="000000"/>
                </a:solidFill>
                <a:effectLst/>
                <a:latin typeface="inter-regular"/>
              </a:rPr>
              <a:t>.</a:t>
            </a:r>
          </a:p>
          <a:p>
            <a:endParaRPr lang="en-IN" dirty="0"/>
          </a:p>
        </p:txBody>
      </p:sp>
    </p:spTree>
    <p:extLst>
      <p:ext uri="{BB962C8B-B14F-4D97-AF65-F5344CB8AC3E}">
        <p14:creationId xmlns:p14="http://schemas.microsoft.com/office/powerpoint/2010/main" val="31114681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65D590-83CD-07CF-02C5-7CEAEE18D6ED}"/>
              </a:ext>
            </a:extLst>
          </p:cNvPr>
          <p:cNvSpPr>
            <a:spLocks noGrp="1"/>
          </p:cNvSpPr>
          <p:nvPr>
            <p:ph type="title"/>
          </p:nvPr>
        </p:nvSpPr>
        <p:spPr/>
        <p:txBody>
          <a:bodyPr/>
          <a:lstStyle/>
          <a:p>
            <a:r>
              <a:rPr lang="en-US" dirty="0"/>
              <a:t>4. Existential introduction</a:t>
            </a:r>
            <a:br>
              <a:rPr lang="en-US" dirty="0"/>
            </a:br>
            <a:endParaRPr lang="en-IN" dirty="0"/>
          </a:p>
        </p:txBody>
      </p:sp>
      <p:sp>
        <p:nvSpPr>
          <p:cNvPr id="3" name="Content Placeholder 2">
            <a:extLst>
              <a:ext uri="{FF2B5EF4-FFF2-40B4-BE49-F238E27FC236}">
                <a16:creationId xmlns:a16="http://schemas.microsoft.com/office/drawing/2014/main" id="{3C9A0163-D7B4-81EC-EF79-44BC6DEDADC0}"/>
              </a:ext>
            </a:extLst>
          </p:cNvPr>
          <p:cNvSpPr>
            <a:spLocks noGrp="1"/>
          </p:cNvSpPr>
          <p:nvPr>
            <p:ph idx="1"/>
          </p:nvPr>
        </p:nvSpPr>
        <p:spPr>
          <a:xfrm>
            <a:off x="763555" y="1321772"/>
            <a:ext cx="10515600" cy="4351338"/>
          </a:xfrm>
        </p:spPr>
        <p:txBody>
          <a:bodyPr>
            <a:normAutofit lnSpcReduction="10000"/>
          </a:bodyPr>
          <a:lstStyle/>
          <a:p>
            <a:r>
              <a:rPr lang="en-US" dirty="0"/>
              <a:t>An existential introduction is also known as an existential generalization, which is a valid inference rule in first-order logic.</a:t>
            </a:r>
          </a:p>
          <a:p>
            <a:r>
              <a:rPr lang="en-US" b="1" dirty="0">
                <a:solidFill>
                  <a:srgbClr val="FF0000"/>
                </a:solidFill>
              </a:rPr>
              <a:t>This rule states that if there is some element c in the universe of discourse which has a property P, then we can infer that there exists something in the universe which has the property P.</a:t>
            </a:r>
          </a:p>
          <a:p>
            <a:r>
              <a:rPr lang="en-US" dirty="0"/>
              <a:t>It can be represented as:</a:t>
            </a:r>
          </a:p>
          <a:p>
            <a:endParaRPr lang="en-US" b="1" dirty="0"/>
          </a:p>
          <a:p>
            <a:r>
              <a:rPr lang="en-US" b="1" dirty="0"/>
              <a:t>Example:</a:t>
            </a:r>
            <a:r>
              <a:rPr lang="en-US" dirty="0"/>
              <a:t> Let's say that,</a:t>
            </a:r>
          </a:p>
          <a:p>
            <a:pPr lvl="1"/>
            <a:r>
              <a:rPr lang="en-US" dirty="0"/>
              <a:t>"Priyanka got good marks in English."</a:t>
            </a:r>
          </a:p>
          <a:p>
            <a:pPr lvl="1"/>
            <a:r>
              <a:rPr lang="en-US" dirty="0"/>
              <a:t>"Therefore, someone got good marks in English."</a:t>
            </a:r>
            <a:endParaRPr lang="en-IN" dirty="0"/>
          </a:p>
        </p:txBody>
      </p:sp>
      <p:pic>
        <p:nvPicPr>
          <p:cNvPr id="5122" name="Picture 2" descr="Inference in First-Order Logic">
            <a:extLst>
              <a:ext uri="{FF2B5EF4-FFF2-40B4-BE49-F238E27FC236}">
                <a16:creationId xmlns:a16="http://schemas.microsoft.com/office/drawing/2014/main" id="{4CC22144-FE68-26F1-AB65-AD70FF859D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11875" y="3497441"/>
            <a:ext cx="988174" cy="7246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74665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7722E-E47E-7E94-9E77-2F3984078A8D}"/>
              </a:ext>
            </a:extLst>
          </p:cNvPr>
          <p:cNvSpPr>
            <a:spLocks noGrp="1"/>
          </p:cNvSpPr>
          <p:nvPr>
            <p:ph type="title"/>
          </p:nvPr>
        </p:nvSpPr>
        <p:spPr/>
        <p:txBody>
          <a:bodyPr/>
          <a:lstStyle/>
          <a:p>
            <a:r>
              <a:rPr lang="en-US" dirty="0"/>
              <a:t>Generalized Modus Ponens Rule:</a:t>
            </a:r>
            <a:endParaRPr lang="en-IN" dirty="0"/>
          </a:p>
        </p:txBody>
      </p:sp>
      <p:sp>
        <p:nvSpPr>
          <p:cNvPr id="3" name="Content Placeholder 2">
            <a:extLst>
              <a:ext uri="{FF2B5EF4-FFF2-40B4-BE49-F238E27FC236}">
                <a16:creationId xmlns:a16="http://schemas.microsoft.com/office/drawing/2014/main" id="{476B1C38-EDBE-62AC-2C51-0FD4E10D636A}"/>
              </a:ext>
            </a:extLst>
          </p:cNvPr>
          <p:cNvSpPr>
            <a:spLocks noGrp="1"/>
          </p:cNvSpPr>
          <p:nvPr>
            <p:ph idx="1"/>
          </p:nvPr>
        </p:nvSpPr>
        <p:spPr/>
        <p:txBody>
          <a:bodyPr>
            <a:normAutofit lnSpcReduction="10000"/>
          </a:bodyPr>
          <a:lstStyle/>
          <a:p>
            <a:r>
              <a:rPr lang="en-US" dirty="0"/>
              <a:t>For the inference process in FOL, we have a single inference rule which is called Generalized Modus Ponens. It is lifted version of Modus ponens.</a:t>
            </a:r>
          </a:p>
          <a:p>
            <a:endParaRPr lang="en-US" dirty="0"/>
          </a:p>
          <a:p>
            <a:r>
              <a:rPr lang="en-US" dirty="0"/>
              <a:t>Generalized Modus Ponens can be summarized as, " P implies Q and P is asserted to be true, therefore Q must be True."</a:t>
            </a:r>
          </a:p>
          <a:p>
            <a:endParaRPr lang="en-US" dirty="0"/>
          </a:p>
          <a:p>
            <a:r>
              <a:rPr lang="en-US" dirty="0"/>
              <a:t>According to Modus Ponens, for atomic sentences pi, pi', q. Where there is a substitution θ such that SUBST (θ, pi',) = SUBST(θ, pi), it can be represented as:</a:t>
            </a:r>
          </a:p>
          <a:p>
            <a:endParaRPr lang="en-US" dirty="0"/>
          </a:p>
        </p:txBody>
      </p:sp>
      <p:pic>
        <p:nvPicPr>
          <p:cNvPr id="6146" name="Picture 2" descr="Inference in First-Order Logic">
            <a:extLst>
              <a:ext uri="{FF2B5EF4-FFF2-40B4-BE49-F238E27FC236}">
                <a16:creationId xmlns:a16="http://schemas.microsoft.com/office/drawing/2014/main" id="{F4C5FE18-660B-3A0D-E5AC-D2AE5366E8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01302" y="5672138"/>
            <a:ext cx="4552768" cy="8207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33099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1DB08-0646-ACC3-075E-5C11B8D3C95E}"/>
              </a:ext>
            </a:extLst>
          </p:cNvPr>
          <p:cNvSpPr>
            <a:spLocks noGrp="1"/>
          </p:cNvSpPr>
          <p:nvPr>
            <p:ph type="title"/>
          </p:nvPr>
        </p:nvSpPr>
        <p:spPr/>
        <p:txBody>
          <a:bodyPr/>
          <a:lstStyle/>
          <a:p>
            <a:endParaRPr lang="en-IN"/>
          </a:p>
        </p:txBody>
      </p:sp>
      <p:sp>
        <p:nvSpPr>
          <p:cNvPr id="4" name="Rectangle 1">
            <a:extLst>
              <a:ext uri="{FF2B5EF4-FFF2-40B4-BE49-F238E27FC236}">
                <a16:creationId xmlns:a16="http://schemas.microsoft.com/office/drawing/2014/main" id="{BAD28761-DB3D-27BC-68C0-C359FD19F094}"/>
              </a:ext>
            </a:extLst>
          </p:cNvPr>
          <p:cNvSpPr>
            <a:spLocks noGrp="1" noChangeArrowheads="1"/>
          </p:cNvSpPr>
          <p:nvPr>
            <p:ph idx="1"/>
          </p:nvPr>
        </p:nvSpPr>
        <p:spPr bwMode="auto">
          <a:xfrm>
            <a:off x="418323" y="1359589"/>
            <a:ext cx="9481457" cy="332398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333333"/>
                </a:solidFill>
                <a:effectLst/>
                <a:latin typeface="inter-bold"/>
              </a:rPr>
              <a:t>Example:</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333333"/>
                </a:solidFill>
                <a:effectLst/>
                <a:latin typeface="inter-bold"/>
              </a:rPr>
              <a:t>We will use this rule for Kings are evil, so we will find some x such that x is king, and x is greedy so we can infer that x is evil.</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400" b="0" i="0" u="none" strike="noStrike" cap="none" normalizeH="0" baseline="0" dirty="0">
                <a:ln>
                  <a:noFill/>
                </a:ln>
                <a:solidFill>
                  <a:srgbClr val="000000"/>
                </a:solidFill>
                <a:effectLst/>
                <a:latin typeface="inter-regular"/>
              </a:rPr>
              <a:t>Here let say, p1' is king(John)        p1 is king(x)  </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400" b="0" i="0" u="none" strike="noStrike" cap="none" normalizeH="0" baseline="0" dirty="0">
                <a:ln>
                  <a:noFill/>
                </a:ln>
                <a:solidFill>
                  <a:srgbClr val="000000"/>
                </a:solidFill>
                <a:effectLst/>
                <a:latin typeface="inter-regular"/>
              </a:rPr>
              <a:t>p2' is Greedy(y)                       p2 is Greedy(x)  </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400" b="0" i="0" u="none" strike="noStrike" cap="none" normalizeH="0" baseline="0" dirty="0">
                <a:ln>
                  <a:noFill/>
                </a:ln>
                <a:solidFill>
                  <a:srgbClr val="000000"/>
                </a:solidFill>
                <a:effectLst/>
                <a:latin typeface="inter-regular"/>
              </a:rPr>
              <a:t>θ is {x/John, y/John}                  q is evil(x)  </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2400" b="0" i="0" u="none" strike="noStrike" cap="none" normalizeH="0" baseline="0" dirty="0">
                <a:ln>
                  <a:noFill/>
                </a:ln>
                <a:solidFill>
                  <a:srgbClr val="000000"/>
                </a:solidFill>
                <a:effectLst/>
                <a:latin typeface="inter-regular"/>
              </a:rPr>
              <a:t>SUBST(</a:t>
            </a:r>
            <a:r>
              <a:rPr kumimoji="0" lang="en-US" altLang="en-US" sz="2400" b="0" i="0" u="none" strike="noStrike" cap="none" normalizeH="0" baseline="0" dirty="0" err="1">
                <a:ln>
                  <a:noFill/>
                </a:ln>
                <a:solidFill>
                  <a:srgbClr val="000000"/>
                </a:solidFill>
                <a:effectLst/>
                <a:latin typeface="inter-regular"/>
              </a:rPr>
              <a:t>θ,q</a:t>
            </a:r>
            <a:r>
              <a:rPr kumimoji="0" lang="en-US" altLang="en-US" sz="2400" b="0" i="0" u="none" strike="noStrike" cap="none" normalizeH="0" baseline="0" dirty="0">
                <a:ln>
                  <a:noFill/>
                </a:ln>
                <a:solidFill>
                  <a:srgbClr val="000000"/>
                </a:solidFill>
                <a:effectLst/>
                <a:latin typeface="inter-regular"/>
              </a:rPr>
              <a:t>).                                                     </a:t>
            </a:r>
            <a:endParaRPr kumimoji="0" lang="en-US" altLang="en-US" sz="2400" b="0" i="0" u="none" strike="noStrike" cap="none" normalizeH="0" baseline="0" dirty="0">
              <a:ln>
                <a:noFill/>
              </a:ln>
              <a:solidFill>
                <a:srgbClr val="333333"/>
              </a:solidFill>
              <a:effectLst/>
              <a:latin typeface="inter-regular"/>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403691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1EAA4-CB4C-B104-7511-0364D8976578}"/>
              </a:ext>
            </a:extLst>
          </p:cNvPr>
          <p:cNvSpPr>
            <a:spLocks noGrp="1"/>
          </p:cNvSpPr>
          <p:nvPr>
            <p:ph type="title"/>
          </p:nvPr>
        </p:nvSpPr>
        <p:spPr/>
        <p:txBody>
          <a:bodyPr/>
          <a:lstStyle/>
          <a:p>
            <a:r>
              <a:rPr lang="en-US" b="0" i="0" dirty="0">
                <a:solidFill>
                  <a:srgbClr val="610B38"/>
                </a:solidFill>
                <a:effectLst/>
                <a:latin typeface="erdana"/>
              </a:rPr>
              <a:t>Predicate Logic</a:t>
            </a:r>
            <a:br>
              <a:rPr lang="en-US"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4B717DB7-BA2A-70DE-A0D1-8A700840A0A4}"/>
              </a:ext>
            </a:extLst>
          </p:cNvPr>
          <p:cNvSpPr>
            <a:spLocks noGrp="1"/>
          </p:cNvSpPr>
          <p:nvPr>
            <p:ph idx="1"/>
          </p:nvPr>
        </p:nvSpPr>
        <p:spPr/>
        <p:txBody>
          <a:bodyPr>
            <a:normAutofit/>
          </a:bodyPr>
          <a:lstStyle/>
          <a:p>
            <a:pPr algn="just"/>
            <a:r>
              <a:rPr lang="en-US" b="0" i="0" dirty="0">
                <a:solidFill>
                  <a:srgbClr val="333333"/>
                </a:solidFill>
                <a:effectLst/>
                <a:latin typeface="inter-regular"/>
              </a:rPr>
              <a:t>Predicate Logic deals with predicates, which are propositions, consist of variables.</a:t>
            </a:r>
          </a:p>
          <a:p>
            <a:pPr algn="just"/>
            <a:r>
              <a:rPr lang="en-US" b="1" i="0" dirty="0">
                <a:solidFill>
                  <a:srgbClr val="333333"/>
                </a:solidFill>
                <a:effectLst/>
                <a:latin typeface="inter-bold"/>
              </a:rPr>
              <a:t>Predicate Logic - Definition</a:t>
            </a:r>
            <a:endParaRPr lang="en-US" b="0" i="0" dirty="0">
              <a:solidFill>
                <a:srgbClr val="333333"/>
              </a:solidFill>
              <a:effectLst/>
              <a:latin typeface="inter-regular"/>
            </a:endParaRPr>
          </a:p>
          <a:p>
            <a:pPr lvl="1" algn="just"/>
            <a:r>
              <a:rPr lang="en-US" b="0" i="0" dirty="0">
                <a:solidFill>
                  <a:srgbClr val="333333"/>
                </a:solidFill>
                <a:effectLst/>
                <a:latin typeface="inter-regular"/>
              </a:rPr>
              <a:t>A predicate is an expression of one or more variables determined on some specific domain. A predicate with variables can be made a proposition by either </a:t>
            </a:r>
            <a:r>
              <a:rPr lang="en-US" b="0" i="0" dirty="0">
                <a:solidFill>
                  <a:srgbClr val="FF0000"/>
                </a:solidFill>
                <a:effectLst/>
                <a:latin typeface="inter-regular"/>
              </a:rPr>
              <a:t>authorizing a value to the variable </a:t>
            </a:r>
            <a:r>
              <a:rPr lang="en-US" b="0" i="0" dirty="0">
                <a:solidFill>
                  <a:srgbClr val="333333"/>
                </a:solidFill>
                <a:effectLst/>
                <a:latin typeface="inter-regular"/>
              </a:rPr>
              <a:t>or by </a:t>
            </a:r>
            <a:r>
              <a:rPr lang="en-US" b="1" i="0" dirty="0">
                <a:solidFill>
                  <a:srgbClr val="FF0000"/>
                </a:solidFill>
                <a:effectLst/>
                <a:latin typeface="inter-regular"/>
              </a:rPr>
              <a:t>quantifying the variable</a:t>
            </a:r>
            <a:r>
              <a:rPr lang="en-US" b="0" i="0" dirty="0">
                <a:solidFill>
                  <a:srgbClr val="333333"/>
                </a:solidFill>
                <a:effectLst/>
                <a:latin typeface="inter-regular"/>
              </a:rPr>
              <a:t>.</a:t>
            </a:r>
          </a:p>
          <a:p>
            <a:r>
              <a:rPr lang="en-US" b="0" i="0" dirty="0">
                <a:solidFill>
                  <a:srgbClr val="333333"/>
                </a:solidFill>
                <a:effectLst/>
                <a:latin typeface="inter-regular"/>
              </a:rPr>
              <a:t>The following are some examples of predicates.</a:t>
            </a:r>
          </a:p>
          <a:p>
            <a:pPr lvl="1" algn="just"/>
            <a:r>
              <a:rPr lang="en-IN" b="0" i="0" dirty="0">
                <a:solidFill>
                  <a:srgbClr val="000000"/>
                </a:solidFill>
                <a:effectLst/>
                <a:latin typeface="inter-regular"/>
              </a:rPr>
              <a:t>Consider E(x, y) denote "x = y"</a:t>
            </a:r>
          </a:p>
          <a:p>
            <a:pPr lvl="1" algn="just"/>
            <a:r>
              <a:rPr lang="en-IN" b="0" i="0" dirty="0">
                <a:solidFill>
                  <a:srgbClr val="000000"/>
                </a:solidFill>
                <a:effectLst/>
                <a:latin typeface="inter-regular"/>
              </a:rPr>
              <a:t>Consider X(a, b, c) denote "a + b + c = 0"</a:t>
            </a:r>
          </a:p>
          <a:p>
            <a:pPr lvl="1" algn="just"/>
            <a:r>
              <a:rPr lang="en-IN" b="0" i="0" dirty="0">
                <a:solidFill>
                  <a:srgbClr val="000000"/>
                </a:solidFill>
                <a:effectLst/>
                <a:latin typeface="inter-regular"/>
              </a:rPr>
              <a:t>Consider M(x, y) denote "x is married to y."</a:t>
            </a:r>
          </a:p>
          <a:p>
            <a:endParaRPr lang="en-IN" dirty="0"/>
          </a:p>
        </p:txBody>
      </p:sp>
    </p:spTree>
    <p:extLst>
      <p:ext uri="{BB962C8B-B14F-4D97-AF65-F5344CB8AC3E}">
        <p14:creationId xmlns:p14="http://schemas.microsoft.com/office/powerpoint/2010/main" val="1023931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56B32-888C-2D49-A299-A718108E3DA9}"/>
              </a:ext>
            </a:extLst>
          </p:cNvPr>
          <p:cNvSpPr>
            <a:spLocks noGrp="1"/>
          </p:cNvSpPr>
          <p:nvPr>
            <p:ph type="title"/>
          </p:nvPr>
        </p:nvSpPr>
        <p:spPr/>
        <p:txBody>
          <a:bodyPr/>
          <a:lstStyle/>
          <a:p>
            <a:r>
              <a:rPr lang="en-US" b="0" i="0" dirty="0">
                <a:solidFill>
                  <a:srgbClr val="333333"/>
                </a:solidFill>
                <a:effectLst/>
                <a:latin typeface="inter-regular"/>
              </a:rPr>
              <a:t>Propositional logic (PL)</a:t>
            </a:r>
            <a:endParaRPr lang="en-IN" dirty="0"/>
          </a:p>
        </p:txBody>
      </p:sp>
      <p:sp>
        <p:nvSpPr>
          <p:cNvPr id="3" name="Content Placeholder 2">
            <a:extLst>
              <a:ext uri="{FF2B5EF4-FFF2-40B4-BE49-F238E27FC236}">
                <a16:creationId xmlns:a16="http://schemas.microsoft.com/office/drawing/2014/main" id="{B5922ADE-AEA1-B65B-5C0F-32F38E23CE13}"/>
              </a:ext>
            </a:extLst>
          </p:cNvPr>
          <p:cNvSpPr>
            <a:spLocks noGrp="1"/>
          </p:cNvSpPr>
          <p:nvPr>
            <p:ph idx="1"/>
          </p:nvPr>
        </p:nvSpPr>
        <p:spPr/>
        <p:txBody>
          <a:bodyPr/>
          <a:lstStyle/>
          <a:p>
            <a:r>
              <a:rPr lang="en-US" b="0" i="0" dirty="0">
                <a:solidFill>
                  <a:srgbClr val="333333"/>
                </a:solidFill>
                <a:effectLst/>
                <a:latin typeface="inter-regular"/>
              </a:rPr>
              <a:t>Propositional logic (PL) is the simplest form of logic where all the statements are made by propositions. A proposition is a declarative statement which is either true or false. It is a technique of knowledge representation in logical and mathematical form.</a:t>
            </a:r>
          </a:p>
          <a:p>
            <a:pPr algn="just"/>
            <a:r>
              <a:rPr lang="en-US" b="0" i="0" dirty="0">
                <a:solidFill>
                  <a:srgbClr val="610B4B"/>
                </a:solidFill>
                <a:effectLst/>
                <a:latin typeface="erdana"/>
              </a:rPr>
              <a:t>Example:</a:t>
            </a:r>
          </a:p>
          <a:p>
            <a:pPr marL="457200" lvl="1" indent="0" algn="just">
              <a:buNone/>
            </a:pPr>
            <a:r>
              <a:rPr lang="en-US" b="0" i="0" dirty="0">
                <a:solidFill>
                  <a:srgbClr val="000000"/>
                </a:solidFill>
                <a:effectLst/>
                <a:latin typeface="inter-regular"/>
              </a:rPr>
              <a:t>a) It is Sunday.  </a:t>
            </a:r>
          </a:p>
          <a:p>
            <a:pPr marL="457200" lvl="1" indent="0" algn="just">
              <a:buNone/>
            </a:pPr>
            <a:r>
              <a:rPr lang="en-US" b="0" i="0" dirty="0">
                <a:solidFill>
                  <a:srgbClr val="000000"/>
                </a:solidFill>
                <a:effectLst/>
                <a:latin typeface="inter-regular"/>
              </a:rPr>
              <a:t>b) The Sun rises from West (False proposition)  </a:t>
            </a:r>
          </a:p>
          <a:p>
            <a:pPr marL="457200" lvl="1" indent="0" algn="just">
              <a:buNone/>
            </a:pPr>
            <a:r>
              <a:rPr lang="en-US" b="0" i="0" dirty="0">
                <a:solidFill>
                  <a:srgbClr val="000000"/>
                </a:solidFill>
                <a:effectLst/>
                <a:latin typeface="inter-regular"/>
              </a:rPr>
              <a:t>c) </a:t>
            </a:r>
            <a:r>
              <a:rPr lang="en-US" b="0" i="0" dirty="0">
                <a:solidFill>
                  <a:srgbClr val="C00000"/>
                </a:solidFill>
                <a:effectLst/>
                <a:latin typeface="inter-regular"/>
              </a:rPr>
              <a:t>3</a:t>
            </a:r>
            <a:r>
              <a:rPr lang="en-US" b="0" i="0" dirty="0">
                <a:solidFill>
                  <a:srgbClr val="000000"/>
                </a:solidFill>
                <a:effectLst/>
                <a:latin typeface="inter-regular"/>
              </a:rPr>
              <a:t>+</a:t>
            </a:r>
            <a:r>
              <a:rPr lang="en-US" b="0" i="0" dirty="0">
                <a:solidFill>
                  <a:srgbClr val="C00000"/>
                </a:solidFill>
                <a:effectLst/>
                <a:latin typeface="inter-regular"/>
              </a:rPr>
              <a:t>3</a:t>
            </a:r>
            <a:r>
              <a:rPr lang="en-US" b="0" i="0" dirty="0">
                <a:solidFill>
                  <a:srgbClr val="000000"/>
                </a:solidFill>
                <a:effectLst/>
                <a:latin typeface="inter-regular"/>
              </a:rPr>
              <a:t>= </a:t>
            </a:r>
            <a:r>
              <a:rPr lang="en-US" b="0" i="0" dirty="0">
                <a:solidFill>
                  <a:srgbClr val="C00000"/>
                </a:solidFill>
                <a:effectLst/>
                <a:latin typeface="inter-regular"/>
              </a:rPr>
              <a:t>7</a:t>
            </a:r>
            <a:r>
              <a:rPr lang="en-US" b="0" i="0" dirty="0">
                <a:solidFill>
                  <a:srgbClr val="000000"/>
                </a:solidFill>
                <a:effectLst/>
                <a:latin typeface="inter-regular"/>
              </a:rPr>
              <a:t>(False proposition)  </a:t>
            </a:r>
          </a:p>
          <a:p>
            <a:pPr marL="457200" lvl="1" indent="0" algn="just">
              <a:buNone/>
            </a:pPr>
            <a:r>
              <a:rPr lang="en-US" b="0" i="0" dirty="0">
                <a:solidFill>
                  <a:srgbClr val="000000"/>
                </a:solidFill>
                <a:effectLst/>
                <a:latin typeface="inter-regular"/>
              </a:rPr>
              <a:t>d) </a:t>
            </a:r>
            <a:r>
              <a:rPr lang="en-US" b="0" i="0" dirty="0">
                <a:solidFill>
                  <a:srgbClr val="C00000"/>
                </a:solidFill>
                <a:effectLst/>
                <a:latin typeface="inter-regular"/>
              </a:rPr>
              <a:t>5</a:t>
            </a:r>
            <a:r>
              <a:rPr lang="en-US" b="0" i="0" dirty="0">
                <a:solidFill>
                  <a:srgbClr val="000000"/>
                </a:solidFill>
                <a:effectLst/>
                <a:latin typeface="inter-regular"/>
              </a:rPr>
              <a:t> is a prime number.   </a:t>
            </a:r>
          </a:p>
          <a:p>
            <a:endParaRPr lang="en-IN" dirty="0"/>
          </a:p>
        </p:txBody>
      </p:sp>
    </p:spTree>
    <p:extLst>
      <p:ext uri="{BB962C8B-B14F-4D97-AF65-F5344CB8AC3E}">
        <p14:creationId xmlns:p14="http://schemas.microsoft.com/office/powerpoint/2010/main" val="13682707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C83DC-DD51-D001-EA85-38C9C32BA1A5}"/>
              </a:ext>
            </a:extLst>
          </p:cNvPr>
          <p:cNvSpPr>
            <a:spLocks noGrp="1"/>
          </p:cNvSpPr>
          <p:nvPr>
            <p:ph type="title"/>
          </p:nvPr>
        </p:nvSpPr>
        <p:spPr/>
        <p:txBody>
          <a:bodyPr/>
          <a:lstStyle/>
          <a:p>
            <a:r>
              <a:rPr lang="en-US" b="0" i="0" dirty="0">
                <a:solidFill>
                  <a:srgbClr val="610B38"/>
                </a:solidFill>
                <a:effectLst/>
                <a:latin typeface="erdana"/>
              </a:rPr>
              <a:t>Quantifier:</a:t>
            </a:r>
            <a:br>
              <a:rPr lang="en-US"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F8D8FDAA-9512-9857-BEA3-EEAB29DFD7B0}"/>
              </a:ext>
            </a:extLst>
          </p:cNvPr>
          <p:cNvSpPr>
            <a:spLocks noGrp="1"/>
          </p:cNvSpPr>
          <p:nvPr>
            <p:ph idx="1"/>
          </p:nvPr>
        </p:nvSpPr>
        <p:spPr/>
        <p:txBody>
          <a:bodyPr>
            <a:normAutofit fontScale="85000" lnSpcReduction="10000"/>
          </a:bodyPr>
          <a:lstStyle/>
          <a:p>
            <a:pPr algn="just"/>
            <a:r>
              <a:rPr lang="en-US" b="0" i="0" dirty="0">
                <a:solidFill>
                  <a:srgbClr val="333333"/>
                </a:solidFill>
                <a:effectLst/>
                <a:latin typeface="inter-regular"/>
              </a:rPr>
              <a:t>The variable of predicates is quantified by quantifiers. There are two types of quantifier in predicate logic </a:t>
            </a:r>
            <a:r>
              <a:rPr lang="en-US" b="0" i="0" dirty="0">
                <a:solidFill>
                  <a:srgbClr val="FF0000"/>
                </a:solidFill>
                <a:effectLst/>
                <a:latin typeface="inter-regular"/>
              </a:rPr>
              <a:t>- </a:t>
            </a:r>
            <a:r>
              <a:rPr lang="en-US" b="1" i="0" dirty="0">
                <a:solidFill>
                  <a:srgbClr val="FF0000"/>
                </a:solidFill>
                <a:effectLst/>
                <a:latin typeface="inter-regular"/>
              </a:rPr>
              <a:t>Existential Quantifier </a:t>
            </a:r>
            <a:r>
              <a:rPr lang="en-US" b="0" i="0" dirty="0">
                <a:solidFill>
                  <a:srgbClr val="333333"/>
                </a:solidFill>
                <a:effectLst/>
                <a:latin typeface="inter-regular"/>
              </a:rPr>
              <a:t>and </a:t>
            </a:r>
            <a:r>
              <a:rPr lang="en-US" b="1" i="0" dirty="0">
                <a:solidFill>
                  <a:srgbClr val="FF0000"/>
                </a:solidFill>
                <a:effectLst/>
                <a:latin typeface="inter-regular"/>
              </a:rPr>
              <a:t>Universal Quantifier</a:t>
            </a:r>
            <a:r>
              <a:rPr lang="en-US" b="0" i="0" dirty="0">
                <a:solidFill>
                  <a:srgbClr val="333333"/>
                </a:solidFill>
                <a:effectLst/>
                <a:latin typeface="inter-regular"/>
              </a:rPr>
              <a:t>.</a:t>
            </a:r>
          </a:p>
          <a:p>
            <a:pPr algn="just"/>
            <a:r>
              <a:rPr lang="en-US" b="0" i="0" dirty="0">
                <a:solidFill>
                  <a:srgbClr val="610B38"/>
                </a:solidFill>
                <a:effectLst/>
                <a:latin typeface="erdana"/>
              </a:rPr>
              <a:t>Existential Quantifier:</a:t>
            </a:r>
          </a:p>
          <a:p>
            <a:pPr lvl="1" algn="just"/>
            <a:r>
              <a:rPr lang="en-US" b="0" i="0" dirty="0">
                <a:solidFill>
                  <a:srgbClr val="333333"/>
                </a:solidFill>
                <a:effectLst/>
                <a:latin typeface="inter-regular"/>
              </a:rPr>
              <a:t>If p(x) is a proposition over the universe U. Then it is denoted as ∃x p(x) and read as "There exists at least one value in the universe of variable x such that p(x) is true. The quantifier ∃ is called the existential quantifier.</a:t>
            </a:r>
          </a:p>
          <a:p>
            <a:pPr lvl="1" algn="just"/>
            <a:r>
              <a:rPr lang="en-US" b="0" i="0" dirty="0">
                <a:solidFill>
                  <a:srgbClr val="333333"/>
                </a:solidFill>
                <a:effectLst/>
                <a:latin typeface="inter-regular"/>
              </a:rPr>
              <a:t>There are several ways to write a proposition, with an existential quantifier, i.e.,</a:t>
            </a:r>
          </a:p>
          <a:p>
            <a:pPr lvl="1" algn="just"/>
            <a:r>
              <a:rPr lang="en-US" b="0" i="0" dirty="0">
                <a:solidFill>
                  <a:srgbClr val="333333"/>
                </a:solidFill>
                <a:effectLst/>
                <a:latin typeface="inter-regular"/>
              </a:rPr>
              <a:t>(∃</a:t>
            </a:r>
            <a:r>
              <a:rPr lang="en-US" b="0" i="0" dirty="0" err="1">
                <a:solidFill>
                  <a:srgbClr val="333333"/>
                </a:solidFill>
                <a:effectLst/>
                <a:latin typeface="inter-regular"/>
              </a:rPr>
              <a:t>x∈A</a:t>
            </a:r>
            <a:r>
              <a:rPr lang="en-US" b="0" i="0" dirty="0">
                <a:solidFill>
                  <a:srgbClr val="333333"/>
                </a:solidFill>
                <a:effectLst/>
                <a:latin typeface="inter-regular"/>
              </a:rPr>
              <a:t>) p(x)    or    ∃</a:t>
            </a:r>
            <a:r>
              <a:rPr lang="en-US" b="0" i="0" dirty="0" err="1">
                <a:solidFill>
                  <a:srgbClr val="333333"/>
                </a:solidFill>
                <a:effectLst/>
                <a:latin typeface="inter-regular"/>
              </a:rPr>
              <a:t>x∈A</a:t>
            </a:r>
            <a:r>
              <a:rPr lang="en-US" b="0" i="0" dirty="0">
                <a:solidFill>
                  <a:srgbClr val="333333"/>
                </a:solidFill>
                <a:effectLst/>
                <a:latin typeface="inter-regular"/>
              </a:rPr>
              <a:t>    such that p (x)    or    (∃x)p(x)    or    p(x) is true for some x ∈A.</a:t>
            </a:r>
          </a:p>
          <a:p>
            <a:pPr algn="just"/>
            <a:r>
              <a:rPr lang="en-US" b="1" i="0" dirty="0">
                <a:solidFill>
                  <a:srgbClr val="610B38"/>
                </a:solidFill>
                <a:effectLst/>
                <a:latin typeface="erdana"/>
              </a:rPr>
              <a:t>Universal Quantifier:</a:t>
            </a:r>
          </a:p>
          <a:p>
            <a:pPr lvl="1" algn="just"/>
            <a:r>
              <a:rPr lang="en-US" b="0" i="0" dirty="0">
                <a:solidFill>
                  <a:srgbClr val="333333"/>
                </a:solidFill>
                <a:effectLst/>
                <a:latin typeface="inter-regular"/>
              </a:rPr>
              <a:t>If p(x) is a proposition over the universe U. Then it is denoted as ∀</a:t>
            </a:r>
            <a:r>
              <a:rPr lang="en-US" b="0" i="0" dirty="0" err="1">
                <a:solidFill>
                  <a:srgbClr val="333333"/>
                </a:solidFill>
                <a:effectLst/>
                <a:latin typeface="inter-regular"/>
              </a:rPr>
              <a:t>x,p</a:t>
            </a:r>
            <a:r>
              <a:rPr lang="en-US" b="0" i="0" dirty="0">
                <a:solidFill>
                  <a:srgbClr val="333333"/>
                </a:solidFill>
                <a:effectLst/>
                <a:latin typeface="inter-regular"/>
              </a:rPr>
              <a:t>(x) and read as "For every </a:t>
            </a:r>
            <a:r>
              <a:rPr lang="en-US" b="0" i="0" dirty="0" err="1">
                <a:solidFill>
                  <a:srgbClr val="333333"/>
                </a:solidFill>
                <a:effectLst/>
                <a:latin typeface="inter-regular"/>
              </a:rPr>
              <a:t>x∈U</a:t>
            </a:r>
            <a:r>
              <a:rPr lang="en-US" b="0" i="0" dirty="0">
                <a:solidFill>
                  <a:srgbClr val="333333"/>
                </a:solidFill>
                <a:effectLst/>
                <a:latin typeface="inter-regular"/>
              </a:rPr>
              <a:t>, p(x) is true." The quantifier ∀ is called the Universal Quantifier.</a:t>
            </a:r>
          </a:p>
          <a:p>
            <a:pPr lvl="1" algn="just"/>
            <a:r>
              <a:rPr lang="en-US" b="0" i="0" dirty="0">
                <a:solidFill>
                  <a:srgbClr val="333333"/>
                </a:solidFill>
                <a:effectLst/>
                <a:latin typeface="inter-regular"/>
              </a:rPr>
              <a:t>There are several ways to write a proposition, with a universal quantifier.</a:t>
            </a:r>
          </a:p>
          <a:p>
            <a:pPr lvl="1" algn="just"/>
            <a:r>
              <a:rPr lang="en-US" b="0" i="0" dirty="0">
                <a:solidFill>
                  <a:srgbClr val="333333"/>
                </a:solidFill>
                <a:effectLst/>
                <a:latin typeface="inter-regular"/>
              </a:rPr>
              <a:t>∀</a:t>
            </a:r>
            <a:r>
              <a:rPr lang="en-US" b="0" i="0" dirty="0" err="1">
                <a:solidFill>
                  <a:srgbClr val="333333"/>
                </a:solidFill>
                <a:effectLst/>
                <a:latin typeface="inter-regular"/>
              </a:rPr>
              <a:t>x∈A</a:t>
            </a:r>
            <a:r>
              <a:rPr lang="en-US" b="0" i="0" dirty="0">
                <a:solidFill>
                  <a:srgbClr val="333333"/>
                </a:solidFill>
                <a:effectLst/>
                <a:latin typeface="inter-regular"/>
              </a:rPr>
              <a:t>, p(x)    or    p(x), ∀x ∈A      Or    ∀x, p(x)    or    p(x) is true for all x ∈A.</a:t>
            </a:r>
          </a:p>
          <a:p>
            <a:endParaRPr lang="en-IN" dirty="0"/>
          </a:p>
        </p:txBody>
      </p:sp>
    </p:spTree>
    <p:extLst>
      <p:ext uri="{BB962C8B-B14F-4D97-AF65-F5344CB8AC3E}">
        <p14:creationId xmlns:p14="http://schemas.microsoft.com/office/powerpoint/2010/main" val="21368158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D60CE-20B7-88D8-D792-9EE0F6006E20}"/>
              </a:ext>
            </a:extLst>
          </p:cNvPr>
          <p:cNvSpPr>
            <a:spLocks noGrp="1"/>
          </p:cNvSpPr>
          <p:nvPr>
            <p:ph type="title"/>
          </p:nvPr>
        </p:nvSpPr>
        <p:spPr/>
        <p:txBody>
          <a:bodyPr/>
          <a:lstStyle/>
          <a:p>
            <a:r>
              <a:rPr lang="en-US" b="0" i="0" dirty="0">
                <a:solidFill>
                  <a:srgbClr val="610B38"/>
                </a:solidFill>
                <a:effectLst/>
                <a:latin typeface="erdana"/>
              </a:rPr>
              <a:t>Negation of Quantified Propositions:</a:t>
            </a:r>
            <a:br>
              <a:rPr lang="en-US"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3AF60D12-4D8A-68D0-D2FF-BC167DE6A361}"/>
              </a:ext>
            </a:extLst>
          </p:cNvPr>
          <p:cNvSpPr>
            <a:spLocks noGrp="1"/>
          </p:cNvSpPr>
          <p:nvPr>
            <p:ph idx="1"/>
          </p:nvPr>
        </p:nvSpPr>
        <p:spPr/>
        <p:txBody>
          <a:bodyPr>
            <a:normAutofit fontScale="70000" lnSpcReduction="20000"/>
          </a:bodyPr>
          <a:lstStyle/>
          <a:p>
            <a:pPr algn="just"/>
            <a:r>
              <a:rPr lang="en-US" b="0" i="0" dirty="0">
                <a:solidFill>
                  <a:srgbClr val="333333"/>
                </a:solidFill>
                <a:effectLst/>
                <a:latin typeface="inter-regular"/>
              </a:rPr>
              <a:t>When we negate a quantified proposition, i.e., when a universally quantified proposition is negated, we obtain an existentially quantified proposition, and when an existentially quantified proposition is negated, we obtain a universally quantified proposition.</a:t>
            </a:r>
          </a:p>
          <a:p>
            <a:pPr algn="just"/>
            <a:r>
              <a:rPr lang="en-IN" b="0" i="0" dirty="0">
                <a:solidFill>
                  <a:srgbClr val="333333"/>
                </a:solidFill>
                <a:effectLst/>
                <a:latin typeface="inter-regular"/>
              </a:rPr>
              <a:t>The two rules for negation of quantified proposition are as follows. These are also called </a:t>
            </a:r>
            <a:r>
              <a:rPr lang="en-IN" b="0" i="0" dirty="0" err="1">
                <a:solidFill>
                  <a:srgbClr val="333333"/>
                </a:solidFill>
                <a:effectLst/>
                <a:latin typeface="inter-regular"/>
              </a:rPr>
              <a:t>DeMorgan's</a:t>
            </a:r>
            <a:r>
              <a:rPr lang="en-IN" b="0" i="0" dirty="0">
                <a:solidFill>
                  <a:srgbClr val="333333"/>
                </a:solidFill>
                <a:effectLst/>
                <a:latin typeface="inter-regular"/>
              </a:rPr>
              <a:t> Law.</a:t>
            </a:r>
          </a:p>
          <a:p>
            <a:pPr algn="just"/>
            <a:r>
              <a:rPr lang="en-IN" b="1" i="0" dirty="0">
                <a:solidFill>
                  <a:srgbClr val="333333"/>
                </a:solidFill>
                <a:effectLst/>
                <a:latin typeface="inter-bold"/>
              </a:rPr>
              <a:t>Example: Negate each of the following propositions:</a:t>
            </a:r>
            <a:endParaRPr lang="en-IN" b="0" i="0" dirty="0">
              <a:solidFill>
                <a:srgbClr val="333333"/>
              </a:solidFill>
              <a:effectLst/>
              <a:latin typeface="inter-regular"/>
            </a:endParaRPr>
          </a:p>
          <a:p>
            <a:r>
              <a:rPr lang="en-IN" b="0" i="0" dirty="0">
                <a:solidFill>
                  <a:srgbClr val="333333"/>
                </a:solidFill>
                <a:effectLst/>
                <a:latin typeface="inter-regular"/>
              </a:rPr>
              <a:t>1.∀x p(x)∧ ∃ y q(y)</a:t>
            </a:r>
          </a:p>
          <a:p>
            <a:r>
              <a:rPr lang="en-IN" b="1" i="0" dirty="0">
                <a:solidFill>
                  <a:srgbClr val="333333"/>
                </a:solidFill>
                <a:effectLst/>
                <a:latin typeface="inter-bold"/>
              </a:rPr>
              <a:t>Sol:</a:t>
            </a:r>
            <a:r>
              <a:rPr lang="en-IN" b="0" i="0" dirty="0">
                <a:solidFill>
                  <a:srgbClr val="333333"/>
                </a:solidFill>
                <a:effectLst/>
                <a:latin typeface="inter-regular"/>
              </a:rPr>
              <a:t> ~.∀x p(x)∧ ∃ y q(y))</a:t>
            </a:r>
            <a:br>
              <a:rPr lang="en-IN" b="0" i="0" dirty="0">
                <a:solidFill>
                  <a:srgbClr val="333333"/>
                </a:solidFill>
                <a:effectLst/>
                <a:latin typeface="inter-regular"/>
              </a:rPr>
            </a:br>
            <a:r>
              <a:rPr lang="en-IN" b="0" i="0" dirty="0">
                <a:solidFill>
                  <a:srgbClr val="333333"/>
                </a:solidFill>
                <a:effectLst/>
                <a:latin typeface="inter-regular"/>
              </a:rPr>
              <a:t>      ≅~∀ x p(x)∨∼∃</a:t>
            </a:r>
            <a:r>
              <a:rPr lang="en-IN" b="0" i="0" dirty="0" err="1">
                <a:solidFill>
                  <a:srgbClr val="333333"/>
                </a:solidFill>
                <a:effectLst/>
                <a:latin typeface="inter-regular"/>
              </a:rPr>
              <a:t>yq</a:t>
            </a:r>
            <a:r>
              <a:rPr lang="en-IN" b="0" i="0" dirty="0">
                <a:solidFill>
                  <a:srgbClr val="333333"/>
                </a:solidFill>
                <a:effectLst/>
                <a:latin typeface="inter-regular"/>
              </a:rPr>
              <a:t> (y)        (∴∼(</a:t>
            </a:r>
            <a:r>
              <a:rPr lang="en-IN" b="0" i="0" dirty="0" err="1">
                <a:solidFill>
                  <a:srgbClr val="333333"/>
                </a:solidFill>
                <a:effectLst/>
                <a:latin typeface="inter-regular"/>
              </a:rPr>
              <a:t>p∧q</a:t>
            </a:r>
            <a:r>
              <a:rPr lang="en-IN" b="0" i="0" dirty="0">
                <a:solidFill>
                  <a:srgbClr val="333333"/>
                </a:solidFill>
                <a:effectLst/>
                <a:latin typeface="inter-regular"/>
              </a:rPr>
              <a:t>)=∼p∨∼q)</a:t>
            </a:r>
            <a:br>
              <a:rPr lang="en-IN" b="0" i="0" dirty="0">
                <a:solidFill>
                  <a:srgbClr val="333333"/>
                </a:solidFill>
                <a:effectLst/>
                <a:latin typeface="inter-regular"/>
              </a:rPr>
            </a:br>
            <a:r>
              <a:rPr lang="en-IN" b="0" i="0" dirty="0">
                <a:solidFill>
                  <a:srgbClr val="333333"/>
                </a:solidFill>
                <a:effectLst/>
                <a:latin typeface="inter-regular"/>
              </a:rPr>
              <a:t>      ≅ ∃ x ~p(x)∨∀</a:t>
            </a:r>
            <a:r>
              <a:rPr lang="en-IN" b="0" i="0" dirty="0" err="1">
                <a:solidFill>
                  <a:srgbClr val="333333"/>
                </a:solidFill>
                <a:effectLst/>
                <a:latin typeface="inter-regular"/>
              </a:rPr>
              <a:t>y∼q</a:t>
            </a:r>
            <a:r>
              <a:rPr lang="en-IN" b="0" i="0" dirty="0">
                <a:solidFill>
                  <a:srgbClr val="333333"/>
                </a:solidFill>
                <a:effectLst/>
                <a:latin typeface="inter-regular"/>
              </a:rPr>
              <a:t>(y)</a:t>
            </a:r>
          </a:p>
          <a:p>
            <a:r>
              <a:rPr lang="en-IN" b="0" i="0" dirty="0">
                <a:solidFill>
                  <a:srgbClr val="333333"/>
                </a:solidFill>
                <a:effectLst/>
                <a:latin typeface="inter-regular"/>
              </a:rPr>
              <a:t>2. (∃</a:t>
            </a:r>
            <a:r>
              <a:rPr lang="en-IN" b="0" i="0" dirty="0" err="1">
                <a:solidFill>
                  <a:srgbClr val="333333"/>
                </a:solidFill>
                <a:effectLst/>
                <a:latin typeface="inter-regular"/>
              </a:rPr>
              <a:t>x∈U</a:t>
            </a:r>
            <a:r>
              <a:rPr lang="en-IN" b="0" i="0" dirty="0">
                <a:solidFill>
                  <a:srgbClr val="333333"/>
                </a:solidFill>
                <a:effectLst/>
                <a:latin typeface="inter-regular"/>
              </a:rPr>
              <a:t>) (x+6=25)</a:t>
            </a:r>
          </a:p>
          <a:p>
            <a:r>
              <a:rPr lang="en-IN" b="0" i="0" dirty="0">
                <a:solidFill>
                  <a:srgbClr val="333333"/>
                </a:solidFill>
                <a:effectLst/>
                <a:latin typeface="inter-regular"/>
              </a:rPr>
              <a:t>Sol: ~( ∃ </a:t>
            </a:r>
            <a:r>
              <a:rPr lang="en-IN" b="0" i="0" dirty="0" err="1">
                <a:solidFill>
                  <a:srgbClr val="333333"/>
                </a:solidFill>
                <a:effectLst/>
                <a:latin typeface="inter-regular"/>
              </a:rPr>
              <a:t>x∈U</a:t>
            </a:r>
            <a:r>
              <a:rPr lang="en-IN" b="0" i="0" dirty="0">
                <a:solidFill>
                  <a:srgbClr val="333333"/>
                </a:solidFill>
                <a:effectLst/>
                <a:latin typeface="inter-regular"/>
              </a:rPr>
              <a:t>) (x+6=25)</a:t>
            </a:r>
          </a:p>
          <a:p>
            <a:r>
              <a:rPr lang="en-IN" b="0" i="0" dirty="0">
                <a:solidFill>
                  <a:srgbClr val="333333"/>
                </a:solidFill>
                <a:effectLst/>
                <a:latin typeface="inter-regular"/>
              </a:rPr>
              <a:t>      ≅∀ </a:t>
            </a:r>
            <a:r>
              <a:rPr lang="en-IN" b="0" i="0" dirty="0" err="1">
                <a:solidFill>
                  <a:srgbClr val="333333"/>
                </a:solidFill>
                <a:effectLst/>
                <a:latin typeface="inter-regular"/>
              </a:rPr>
              <a:t>x∈U</a:t>
            </a:r>
            <a:r>
              <a:rPr lang="en-IN" b="0" i="0" dirty="0">
                <a:solidFill>
                  <a:srgbClr val="333333"/>
                </a:solidFill>
                <a:effectLst/>
                <a:latin typeface="inter-regular"/>
              </a:rPr>
              <a:t>~ (x+6)=25</a:t>
            </a:r>
          </a:p>
          <a:p>
            <a:r>
              <a:rPr lang="en-IN" b="0" i="0" dirty="0">
                <a:solidFill>
                  <a:srgbClr val="333333"/>
                </a:solidFill>
                <a:effectLst/>
                <a:latin typeface="inter-regular"/>
              </a:rPr>
              <a:t>      ≅(∀ </a:t>
            </a:r>
            <a:r>
              <a:rPr lang="en-IN" b="0" i="0" dirty="0" err="1">
                <a:solidFill>
                  <a:srgbClr val="333333"/>
                </a:solidFill>
                <a:effectLst/>
                <a:latin typeface="inter-regular"/>
              </a:rPr>
              <a:t>x∈U</a:t>
            </a:r>
            <a:r>
              <a:rPr lang="en-IN" b="0" i="0" dirty="0">
                <a:solidFill>
                  <a:srgbClr val="333333"/>
                </a:solidFill>
                <a:effectLst/>
                <a:latin typeface="inter-regular"/>
              </a:rPr>
              <a:t>) (x+6)≠25</a:t>
            </a:r>
          </a:p>
          <a:p>
            <a:endParaRPr lang="en-IN" dirty="0"/>
          </a:p>
        </p:txBody>
      </p:sp>
    </p:spTree>
    <p:extLst>
      <p:ext uri="{BB962C8B-B14F-4D97-AF65-F5344CB8AC3E}">
        <p14:creationId xmlns:p14="http://schemas.microsoft.com/office/powerpoint/2010/main" val="41129438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D9004-EF8D-FB5D-C6C6-CAA2A0CE6A28}"/>
              </a:ext>
            </a:extLst>
          </p:cNvPr>
          <p:cNvSpPr>
            <a:spLocks noGrp="1"/>
          </p:cNvSpPr>
          <p:nvPr>
            <p:ph type="title"/>
          </p:nvPr>
        </p:nvSpPr>
        <p:spPr/>
        <p:txBody>
          <a:bodyPr/>
          <a:lstStyle/>
          <a:p>
            <a:r>
              <a:rPr lang="en-IN" dirty="0"/>
              <a:t>Propositions with Multiple Quantifiers:</a:t>
            </a:r>
          </a:p>
        </p:txBody>
      </p:sp>
      <p:sp>
        <p:nvSpPr>
          <p:cNvPr id="3" name="Content Placeholder 2">
            <a:extLst>
              <a:ext uri="{FF2B5EF4-FFF2-40B4-BE49-F238E27FC236}">
                <a16:creationId xmlns:a16="http://schemas.microsoft.com/office/drawing/2014/main" id="{D92F0549-17AB-F387-4B27-B546AA9CC5DA}"/>
              </a:ext>
            </a:extLst>
          </p:cNvPr>
          <p:cNvSpPr>
            <a:spLocks noGrp="1"/>
          </p:cNvSpPr>
          <p:nvPr>
            <p:ph idx="1"/>
          </p:nvPr>
        </p:nvSpPr>
        <p:spPr/>
        <p:txBody>
          <a:bodyPr>
            <a:normAutofit fontScale="62500" lnSpcReduction="20000"/>
          </a:bodyPr>
          <a:lstStyle/>
          <a:p>
            <a:r>
              <a:rPr lang="en-US" dirty="0"/>
              <a:t>The proposition having more than one variable can be quantified with multiple quantifiers. The multiple universal quantifiers can be arranged in any order without altering the meaning of the resulting proposition. Also, the multiple existential quantifiers can be arranged in any order without altering the meaning of the proposition.</a:t>
            </a:r>
          </a:p>
          <a:p>
            <a:r>
              <a:rPr lang="en-US" dirty="0"/>
              <a:t>The proposition which contains both universal and existential quantifiers, the order of those quantifiers can't be exchanged without altering the meaning of the proposition, e.g., the proposition ∃x ∀ y p(</a:t>
            </a:r>
            <a:r>
              <a:rPr lang="en-US" dirty="0" err="1"/>
              <a:t>x,y</a:t>
            </a:r>
            <a:r>
              <a:rPr lang="en-US" dirty="0"/>
              <a:t>) means "There exists some x such that p (x, y) is true for every y."</a:t>
            </a:r>
          </a:p>
          <a:p>
            <a:r>
              <a:rPr lang="en-US" b="1" dirty="0"/>
              <a:t>Example</a:t>
            </a:r>
            <a:r>
              <a:rPr lang="en-US" dirty="0"/>
              <a:t>: Write the negation for each of the following. </a:t>
            </a:r>
          </a:p>
          <a:p>
            <a:r>
              <a:rPr lang="en-US" dirty="0"/>
              <a:t>Determine whether the resulting statement is true or false. Assume U = R.</a:t>
            </a:r>
          </a:p>
          <a:p>
            <a:pPr marL="0" indent="0">
              <a:buNone/>
            </a:pPr>
            <a:r>
              <a:rPr lang="en-US" dirty="0"/>
              <a:t>     1.∀ x ∃ m(x2&lt;m)</a:t>
            </a:r>
          </a:p>
          <a:p>
            <a:r>
              <a:rPr lang="en-US" dirty="0"/>
              <a:t>Sol: Negation of ∀ x ∃ m(x2&lt;m) is ∃ x ∀ m (x2≥m). The meaning of ∃ x ∀ m (x2≥m) is that there exists for some x such that x2≥m, for every m. The statement is true as there is some greater x such that x2≥m, for every m.</a:t>
            </a:r>
          </a:p>
          <a:p>
            <a:r>
              <a:rPr lang="en-US" dirty="0"/>
              <a:t>2. ∃ m∀ x(x2&lt;m)</a:t>
            </a:r>
          </a:p>
          <a:p>
            <a:r>
              <a:rPr lang="en-US" dirty="0"/>
              <a:t>Sol: Negation of ∃ m ∀ x (x2&lt;m) is ∀ </a:t>
            </a:r>
            <a:r>
              <a:rPr lang="en-US" dirty="0" err="1"/>
              <a:t>m∃x</a:t>
            </a:r>
            <a:r>
              <a:rPr lang="en-US" dirty="0"/>
              <a:t> (x2≥m). The meaning of ∀ </a:t>
            </a:r>
            <a:r>
              <a:rPr lang="en-US" dirty="0" err="1"/>
              <a:t>m∃x</a:t>
            </a:r>
            <a:r>
              <a:rPr lang="en-US" dirty="0"/>
              <a:t> (x2≥m) is that for every m, there exists for some x such that x2≥m. The statement is true as for every m, there exists for some greater x such that x2≥m.</a:t>
            </a:r>
            <a:endParaRPr lang="en-IN" dirty="0"/>
          </a:p>
        </p:txBody>
      </p:sp>
    </p:spTree>
    <p:extLst>
      <p:ext uri="{BB962C8B-B14F-4D97-AF65-F5344CB8AC3E}">
        <p14:creationId xmlns:p14="http://schemas.microsoft.com/office/powerpoint/2010/main" val="379386395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8FC30-F5CD-C1C2-9669-6382642740D3}"/>
              </a:ext>
            </a:extLst>
          </p:cNvPr>
          <p:cNvSpPr>
            <a:spLocks noGrp="1"/>
          </p:cNvSpPr>
          <p:nvPr>
            <p:ph type="title"/>
          </p:nvPr>
        </p:nvSpPr>
        <p:spPr/>
        <p:txBody>
          <a:bodyPr/>
          <a:lstStyle/>
          <a:p>
            <a:r>
              <a:rPr lang="en-IN" dirty="0"/>
              <a:t>Example of FOL </a:t>
            </a:r>
          </a:p>
        </p:txBody>
      </p:sp>
      <p:pic>
        <p:nvPicPr>
          <p:cNvPr id="7" name="Picture 6">
            <a:extLst>
              <a:ext uri="{FF2B5EF4-FFF2-40B4-BE49-F238E27FC236}">
                <a16:creationId xmlns:a16="http://schemas.microsoft.com/office/drawing/2014/main" id="{441052D7-9A1A-0092-25E8-3F09EB67052F}"/>
              </a:ext>
            </a:extLst>
          </p:cNvPr>
          <p:cNvPicPr>
            <a:picLocks noChangeAspect="1"/>
          </p:cNvPicPr>
          <p:nvPr/>
        </p:nvPicPr>
        <p:blipFill>
          <a:blip r:embed="rId2"/>
          <a:stretch>
            <a:fillRect/>
          </a:stretch>
        </p:blipFill>
        <p:spPr>
          <a:xfrm>
            <a:off x="838200" y="2010614"/>
            <a:ext cx="10704100" cy="2617370"/>
          </a:xfrm>
          <a:prstGeom prst="rect">
            <a:avLst/>
          </a:prstGeom>
        </p:spPr>
      </p:pic>
    </p:spTree>
    <p:extLst>
      <p:ext uri="{BB962C8B-B14F-4D97-AF65-F5344CB8AC3E}">
        <p14:creationId xmlns:p14="http://schemas.microsoft.com/office/powerpoint/2010/main" val="24987334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4BA883C-8B70-5B80-158D-58339C20E342}"/>
              </a:ext>
            </a:extLst>
          </p:cNvPr>
          <p:cNvSpPr>
            <a:spLocks noGrp="1"/>
          </p:cNvSpPr>
          <p:nvPr>
            <p:ph type="title"/>
          </p:nvPr>
        </p:nvSpPr>
        <p:spPr/>
        <p:txBody>
          <a:bodyPr/>
          <a:lstStyle/>
          <a:p>
            <a:endParaRPr lang="en-IN"/>
          </a:p>
        </p:txBody>
      </p:sp>
      <p:pic>
        <p:nvPicPr>
          <p:cNvPr id="6" name="Picture 5">
            <a:extLst>
              <a:ext uri="{FF2B5EF4-FFF2-40B4-BE49-F238E27FC236}">
                <a16:creationId xmlns:a16="http://schemas.microsoft.com/office/drawing/2014/main" id="{6224A6BE-4F9D-28C5-3300-DC54075D23D4}"/>
              </a:ext>
            </a:extLst>
          </p:cNvPr>
          <p:cNvPicPr>
            <a:picLocks noChangeAspect="1"/>
          </p:cNvPicPr>
          <p:nvPr/>
        </p:nvPicPr>
        <p:blipFill>
          <a:blip r:embed="rId2"/>
          <a:stretch>
            <a:fillRect/>
          </a:stretch>
        </p:blipFill>
        <p:spPr>
          <a:xfrm>
            <a:off x="1399810" y="1980835"/>
            <a:ext cx="7092685" cy="4334757"/>
          </a:xfrm>
          <a:prstGeom prst="rect">
            <a:avLst/>
          </a:prstGeom>
        </p:spPr>
      </p:pic>
    </p:spTree>
    <p:extLst>
      <p:ext uri="{BB962C8B-B14F-4D97-AF65-F5344CB8AC3E}">
        <p14:creationId xmlns:p14="http://schemas.microsoft.com/office/powerpoint/2010/main" val="32957757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1CC96F2-9B80-80CC-A041-0E18F4C3BB3A}"/>
              </a:ext>
            </a:extLst>
          </p:cNvPr>
          <p:cNvPicPr>
            <a:picLocks noChangeAspect="1"/>
          </p:cNvPicPr>
          <p:nvPr/>
        </p:nvPicPr>
        <p:blipFill>
          <a:blip r:embed="rId2"/>
          <a:stretch>
            <a:fillRect/>
          </a:stretch>
        </p:blipFill>
        <p:spPr>
          <a:xfrm>
            <a:off x="465435" y="215911"/>
            <a:ext cx="7644924" cy="6426178"/>
          </a:xfrm>
          <a:prstGeom prst="rect">
            <a:avLst/>
          </a:prstGeom>
        </p:spPr>
      </p:pic>
    </p:spTree>
    <p:extLst>
      <p:ext uri="{BB962C8B-B14F-4D97-AF65-F5344CB8AC3E}">
        <p14:creationId xmlns:p14="http://schemas.microsoft.com/office/powerpoint/2010/main" val="288750077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BF7F2-3987-FC9E-11E2-D79BAB9C58C4}"/>
              </a:ext>
            </a:extLst>
          </p:cNvPr>
          <p:cNvSpPr>
            <a:spLocks noGrp="1"/>
          </p:cNvSpPr>
          <p:nvPr>
            <p:ph type="title"/>
          </p:nvPr>
        </p:nvSpPr>
        <p:spPr/>
        <p:txBody>
          <a:bodyPr/>
          <a:lstStyle/>
          <a:p>
            <a:endParaRPr lang="en-IN"/>
          </a:p>
        </p:txBody>
      </p:sp>
    </p:spTree>
    <p:extLst>
      <p:ext uri="{BB962C8B-B14F-4D97-AF65-F5344CB8AC3E}">
        <p14:creationId xmlns:p14="http://schemas.microsoft.com/office/powerpoint/2010/main" val="124756683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25565-0985-7FE3-363E-35D2C95F3C26}"/>
              </a:ext>
            </a:extLst>
          </p:cNvPr>
          <p:cNvSpPr>
            <a:spLocks noGrp="1"/>
          </p:cNvSpPr>
          <p:nvPr>
            <p:ph type="title"/>
          </p:nvPr>
        </p:nvSpPr>
        <p:spPr/>
        <p:txBody>
          <a:bodyPr/>
          <a:lstStyle/>
          <a:p>
            <a:endParaRPr lang="en-IN"/>
          </a:p>
        </p:txBody>
      </p:sp>
    </p:spTree>
    <p:extLst>
      <p:ext uri="{BB962C8B-B14F-4D97-AF65-F5344CB8AC3E}">
        <p14:creationId xmlns:p14="http://schemas.microsoft.com/office/powerpoint/2010/main" val="419536390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FF8F2-317D-AFA2-713C-CD0217E1E8E1}"/>
              </a:ext>
            </a:extLst>
          </p:cNvPr>
          <p:cNvSpPr>
            <a:spLocks noGrp="1"/>
          </p:cNvSpPr>
          <p:nvPr>
            <p:ph type="title"/>
          </p:nvPr>
        </p:nvSpPr>
        <p:spPr/>
        <p:txBody>
          <a:bodyPr/>
          <a:lstStyle/>
          <a:p>
            <a:endParaRPr lang="en-IN"/>
          </a:p>
        </p:txBody>
      </p:sp>
    </p:spTree>
    <p:extLst>
      <p:ext uri="{BB962C8B-B14F-4D97-AF65-F5344CB8AC3E}">
        <p14:creationId xmlns:p14="http://schemas.microsoft.com/office/powerpoint/2010/main" val="233730858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FEF0F-DCF4-B93E-87A5-6D3F3F4ADC84}"/>
              </a:ext>
            </a:extLst>
          </p:cNvPr>
          <p:cNvSpPr>
            <a:spLocks noGrp="1"/>
          </p:cNvSpPr>
          <p:nvPr>
            <p:ph type="title"/>
          </p:nvPr>
        </p:nvSpPr>
        <p:spPr/>
        <p:txBody>
          <a:bodyPr/>
          <a:lstStyle/>
          <a:p>
            <a:endParaRPr lang="en-IN"/>
          </a:p>
        </p:txBody>
      </p:sp>
    </p:spTree>
    <p:extLst>
      <p:ext uri="{BB962C8B-B14F-4D97-AF65-F5344CB8AC3E}">
        <p14:creationId xmlns:p14="http://schemas.microsoft.com/office/powerpoint/2010/main" val="20598399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E793A-0068-564C-6AC9-3DFA6BE1F648}"/>
              </a:ext>
            </a:extLst>
          </p:cNvPr>
          <p:cNvSpPr>
            <a:spLocks noGrp="1"/>
          </p:cNvSpPr>
          <p:nvPr>
            <p:ph type="title"/>
          </p:nvPr>
        </p:nvSpPr>
        <p:spPr/>
        <p:txBody>
          <a:bodyPr>
            <a:normAutofit/>
          </a:bodyPr>
          <a:lstStyle/>
          <a:p>
            <a:r>
              <a:rPr lang="en-US" b="1" i="0" dirty="0">
                <a:solidFill>
                  <a:srgbClr val="333333"/>
                </a:solidFill>
                <a:effectLst/>
                <a:latin typeface="inter-bold"/>
              </a:rPr>
              <a:t>Following are some basic facts about propositional logic:</a:t>
            </a:r>
            <a:endParaRPr lang="en-IN" dirty="0"/>
          </a:p>
        </p:txBody>
      </p:sp>
      <p:sp>
        <p:nvSpPr>
          <p:cNvPr id="3" name="Content Placeholder 2">
            <a:extLst>
              <a:ext uri="{FF2B5EF4-FFF2-40B4-BE49-F238E27FC236}">
                <a16:creationId xmlns:a16="http://schemas.microsoft.com/office/drawing/2014/main" id="{86674878-D934-5000-7E0A-F610E1B8B2C3}"/>
              </a:ext>
            </a:extLst>
          </p:cNvPr>
          <p:cNvSpPr>
            <a:spLocks noGrp="1"/>
          </p:cNvSpPr>
          <p:nvPr>
            <p:ph idx="1"/>
          </p:nvPr>
        </p:nvSpPr>
        <p:spPr/>
        <p:txBody>
          <a:bodyPr>
            <a:normAutofit fontScale="70000" lnSpcReduction="20000"/>
          </a:bodyPr>
          <a:lstStyle/>
          <a:p>
            <a:pPr algn="just">
              <a:buFont typeface="Arial" panose="020B0604020202020204" pitchFamily="34" charset="0"/>
              <a:buChar char="•"/>
            </a:pPr>
            <a:r>
              <a:rPr lang="en-US" b="0" i="0" dirty="0">
                <a:solidFill>
                  <a:srgbClr val="000000"/>
                </a:solidFill>
                <a:effectLst/>
                <a:latin typeface="inter-regular"/>
              </a:rPr>
              <a:t>Propositional logic is also called Boolean logic as it works on 0 and 1.</a:t>
            </a:r>
          </a:p>
          <a:p>
            <a:pPr algn="just">
              <a:buFont typeface="Arial" panose="020B0604020202020204" pitchFamily="34" charset="0"/>
              <a:buChar char="•"/>
            </a:pPr>
            <a:r>
              <a:rPr lang="en-US" b="0" i="0" dirty="0">
                <a:solidFill>
                  <a:srgbClr val="000000"/>
                </a:solidFill>
                <a:effectLst/>
                <a:latin typeface="inter-regular"/>
              </a:rPr>
              <a:t>In propositional logic, we use symbolic variables to represent the logic, and we can use any symbol for a representing a proposition, such A, B, C, P, Q, R, etc.</a:t>
            </a:r>
          </a:p>
          <a:p>
            <a:pPr algn="just">
              <a:buFont typeface="Arial" panose="020B0604020202020204" pitchFamily="34" charset="0"/>
              <a:buChar char="•"/>
            </a:pPr>
            <a:r>
              <a:rPr lang="en-US" b="0" i="0" dirty="0">
                <a:solidFill>
                  <a:srgbClr val="000000"/>
                </a:solidFill>
                <a:effectLst/>
                <a:latin typeface="inter-regular"/>
              </a:rPr>
              <a:t>Propositions can be either true or false, but it cannot be both.</a:t>
            </a:r>
          </a:p>
          <a:p>
            <a:pPr algn="just">
              <a:buFont typeface="Arial" panose="020B0604020202020204" pitchFamily="34" charset="0"/>
              <a:buChar char="•"/>
            </a:pPr>
            <a:r>
              <a:rPr lang="en-US" b="0" i="0" dirty="0">
                <a:solidFill>
                  <a:srgbClr val="000000"/>
                </a:solidFill>
                <a:effectLst/>
                <a:latin typeface="inter-regular"/>
              </a:rPr>
              <a:t>Propositional logic consists of an object, relations or function, and </a:t>
            </a:r>
            <a:r>
              <a:rPr lang="en-US" b="1" i="0" dirty="0">
                <a:solidFill>
                  <a:srgbClr val="000000"/>
                </a:solidFill>
                <a:effectLst/>
                <a:latin typeface="inter-bold"/>
              </a:rPr>
              <a:t>logical connectives</a:t>
            </a:r>
            <a:r>
              <a:rPr lang="en-US" b="0" i="0" dirty="0">
                <a:solidFill>
                  <a:srgbClr val="000000"/>
                </a:solidFill>
                <a:effectLst/>
                <a:latin typeface="inter-regular"/>
              </a:rPr>
              <a:t>.</a:t>
            </a:r>
          </a:p>
          <a:p>
            <a:pPr algn="just">
              <a:buFont typeface="Arial" panose="020B0604020202020204" pitchFamily="34" charset="0"/>
              <a:buChar char="•"/>
            </a:pPr>
            <a:r>
              <a:rPr lang="en-US" b="0" i="0" dirty="0">
                <a:solidFill>
                  <a:srgbClr val="000000"/>
                </a:solidFill>
                <a:effectLst/>
                <a:latin typeface="inter-regular"/>
              </a:rPr>
              <a:t>These connectives are also called logical operators.</a:t>
            </a:r>
          </a:p>
          <a:p>
            <a:pPr algn="just">
              <a:buFont typeface="Arial" panose="020B0604020202020204" pitchFamily="34" charset="0"/>
              <a:buChar char="•"/>
            </a:pPr>
            <a:r>
              <a:rPr lang="en-US" b="0" i="0" dirty="0">
                <a:solidFill>
                  <a:srgbClr val="000000"/>
                </a:solidFill>
                <a:effectLst/>
                <a:latin typeface="inter-regular"/>
              </a:rPr>
              <a:t>The propositions and connectives are the basic elements of the propositional logic.</a:t>
            </a:r>
          </a:p>
          <a:p>
            <a:pPr algn="just">
              <a:buFont typeface="Arial" panose="020B0604020202020204" pitchFamily="34" charset="0"/>
              <a:buChar char="•"/>
            </a:pPr>
            <a:r>
              <a:rPr lang="en-US" b="0" i="0" dirty="0">
                <a:solidFill>
                  <a:srgbClr val="000000"/>
                </a:solidFill>
                <a:effectLst/>
                <a:latin typeface="inter-regular"/>
              </a:rPr>
              <a:t>Connectives can be said as a logical operator which connects two sentences.</a:t>
            </a:r>
          </a:p>
          <a:p>
            <a:pPr algn="just">
              <a:buFont typeface="Arial" panose="020B0604020202020204" pitchFamily="34" charset="0"/>
              <a:buChar char="•"/>
            </a:pPr>
            <a:r>
              <a:rPr lang="en-US" b="0" i="0" dirty="0">
                <a:solidFill>
                  <a:srgbClr val="000000"/>
                </a:solidFill>
                <a:effectLst/>
                <a:latin typeface="inter-regular"/>
              </a:rPr>
              <a:t>A proposition formula which is always true is called </a:t>
            </a:r>
            <a:r>
              <a:rPr lang="en-US" b="1" i="0" dirty="0">
                <a:solidFill>
                  <a:srgbClr val="000000"/>
                </a:solidFill>
                <a:effectLst/>
                <a:latin typeface="inter-bold"/>
              </a:rPr>
              <a:t>tautology</a:t>
            </a:r>
            <a:r>
              <a:rPr lang="en-US" b="0" i="0" dirty="0">
                <a:solidFill>
                  <a:srgbClr val="000000"/>
                </a:solidFill>
                <a:effectLst/>
                <a:latin typeface="inter-regular"/>
              </a:rPr>
              <a:t>, and it is also called a valid sentence.</a:t>
            </a:r>
          </a:p>
          <a:p>
            <a:pPr algn="just">
              <a:buFont typeface="Arial" panose="020B0604020202020204" pitchFamily="34" charset="0"/>
              <a:buChar char="•"/>
            </a:pPr>
            <a:r>
              <a:rPr lang="en-US" b="0" i="0" dirty="0">
                <a:solidFill>
                  <a:srgbClr val="000000"/>
                </a:solidFill>
                <a:effectLst/>
                <a:latin typeface="inter-regular"/>
              </a:rPr>
              <a:t>A proposition formula which is always false is called </a:t>
            </a:r>
            <a:r>
              <a:rPr lang="en-US" b="1" i="0" dirty="0">
                <a:solidFill>
                  <a:srgbClr val="000000"/>
                </a:solidFill>
                <a:effectLst/>
                <a:latin typeface="inter-bold"/>
              </a:rPr>
              <a:t>Contradiction</a:t>
            </a:r>
            <a:r>
              <a:rPr lang="en-US" b="0" i="0" dirty="0">
                <a:solidFill>
                  <a:srgbClr val="000000"/>
                </a:solidFill>
                <a:effectLst/>
                <a:latin typeface="inter-regular"/>
              </a:rPr>
              <a:t>.</a:t>
            </a:r>
          </a:p>
          <a:p>
            <a:pPr algn="just">
              <a:buFont typeface="Arial" panose="020B0604020202020204" pitchFamily="34" charset="0"/>
              <a:buChar char="•"/>
            </a:pPr>
            <a:r>
              <a:rPr lang="en-US" b="0" i="0" dirty="0">
                <a:solidFill>
                  <a:srgbClr val="000000"/>
                </a:solidFill>
                <a:effectLst/>
                <a:latin typeface="inter-regular"/>
              </a:rPr>
              <a:t>A proposition formula which has both true and false values is called Statements </a:t>
            </a:r>
          </a:p>
          <a:p>
            <a:pPr algn="just">
              <a:buFont typeface="Arial" panose="020B0604020202020204" pitchFamily="34" charset="0"/>
              <a:buChar char="•"/>
            </a:pPr>
            <a:r>
              <a:rPr lang="en-US" dirty="0">
                <a:solidFill>
                  <a:srgbClr val="000000"/>
                </a:solidFill>
                <a:latin typeface="inter-regular"/>
              </a:rPr>
              <a:t>Q</a:t>
            </a:r>
            <a:r>
              <a:rPr lang="en-US" b="0" i="0" dirty="0">
                <a:solidFill>
                  <a:srgbClr val="000000"/>
                </a:solidFill>
                <a:effectLst/>
                <a:latin typeface="inter-regular"/>
              </a:rPr>
              <a:t>uestions, commands, or opinions are not propositions such as "</a:t>
            </a:r>
            <a:r>
              <a:rPr lang="en-US" b="1" i="0" dirty="0">
                <a:solidFill>
                  <a:srgbClr val="000000"/>
                </a:solidFill>
                <a:effectLst/>
                <a:latin typeface="inter-bold"/>
              </a:rPr>
              <a:t>Where is Rohini</a:t>
            </a:r>
            <a:r>
              <a:rPr lang="en-US" b="0" i="0" dirty="0">
                <a:solidFill>
                  <a:srgbClr val="000000"/>
                </a:solidFill>
                <a:effectLst/>
                <a:latin typeface="inter-regular"/>
              </a:rPr>
              <a:t>", "</a:t>
            </a:r>
            <a:r>
              <a:rPr lang="en-US" b="1" i="0" dirty="0">
                <a:solidFill>
                  <a:srgbClr val="000000"/>
                </a:solidFill>
                <a:effectLst/>
                <a:latin typeface="inter-bold"/>
              </a:rPr>
              <a:t>How are you</a:t>
            </a:r>
            <a:r>
              <a:rPr lang="en-US" b="0" i="0" dirty="0">
                <a:solidFill>
                  <a:srgbClr val="000000"/>
                </a:solidFill>
                <a:effectLst/>
                <a:latin typeface="inter-regular"/>
              </a:rPr>
              <a:t>", "</a:t>
            </a:r>
            <a:r>
              <a:rPr lang="en-US" b="1" i="0" dirty="0">
                <a:solidFill>
                  <a:srgbClr val="000000"/>
                </a:solidFill>
                <a:effectLst/>
                <a:latin typeface="inter-bold"/>
              </a:rPr>
              <a:t>What is your name</a:t>
            </a:r>
            <a:r>
              <a:rPr lang="en-US" b="0" i="0" dirty="0">
                <a:solidFill>
                  <a:srgbClr val="000000"/>
                </a:solidFill>
                <a:effectLst/>
                <a:latin typeface="inter-regular"/>
              </a:rPr>
              <a:t>", are not propositions.</a:t>
            </a:r>
          </a:p>
          <a:p>
            <a:endParaRPr lang="en-IN" dirty="0"/>
          </a:p>
        </p:txBody>
      </p:sp>
    </p:spTree>
    <p:extLst>
      <p:ext uri="{BB962C8B-B14F-4D97-AF65-F5344CB8AC3E}">
        <p14:creationId xmlns:p14="http://schemas.microsoft.com/office/powerpoint/2010/main" val="37477001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A6B45-E392-3B7C-E533-C9A28C2B1D0D}"/>
              </a:ext>
            </a:extLst>
          </p:cNvPr>
          <p:cNvSpPr>
            <a:spLocks noGrp="1"/>
          </p:cNvSpPr>
          <p:nvPr>
            <p:ph type="title"/>
          </p:nvPr>
        </p:nvSpPr>
        <p:spPr/>
        <p:txBody>
          <a:bodyPr/>
          <a:lstStyle/>
          <a:p>
            <a:r>
              <a:rPr lang="en-US" b="0" i="0" dirty="0">
                <a:solidFill>
                  <a:srgbClr val="610B4B"/>
                </a:solidFill>
                <a:effectLst/>
                <a:latin typeface="erdana"/>
              </a:rPr>
              <a:t>Syntax of propositional logic:</a:t>
            </a:r>
            <a:endParaRPr lang="en-IN" dirty="0"/>
          </a:p>
        </p:txBody>
      </p:sp>
      <p:sp>
        <p:nvSpPr>
          <p:cNvPr id="3" name="Content Placeholder 2">
            <a:extLst>
              <a:ext uri="{FF2B5EF4-FFF2-40B4-BE49-F238E27FC236}">
                <a16:creationId xmlns:a16="http://schemas.microsoft.com/office/drawing/2014/main" id="{BBD1A58A-3EF8-14A5-94D1-355B4A662915}"/>
              </a:ext>
            </a:extLst>
          </p:cNvPr>
          <p:cNvSpPr>
            <a:spLocks noGrp="1"/>
          </p:cNvSpPr>
          <p:nvPr>
            <p:ph idx="1"/>
          </p:nvPr>
        </p:nvSpPr>
        <p:spPr/>
        <p:txBody>
          <a:bodyPr/>
          <a:lstStyle/>
          <a:p>
            <a:pPr algn="just"/>
            <a:r>
              <a:rPr lang="en-US" b="0" i="0" dirty="0">
                <a:solidFill>
                  <a:srgbClr val="333333"/>
                </a:solidFill>
                <a:effectLst/>
                <a:latin typeface="inter-regular"/>
              </a:rPr>
              <a:t>The syntax of propositional logic defines the allowable sentences for the knowledge representation. There are two types of Propositions:</a:t>
            </a:r>
          </a:p>
          <a:p>
            <a:pPr algn="just">
              <a:buFont typeface="+mj-lt"/>
              <a:buAutoNum type="arabicPeriod"/>
            </a:pPr>
            <a:r>
              <a:rPr lang="en-US" b="1" i="0" dirty="0">
                <a:solidFill>
                  <a:srgbClr val="000000"/>
                </a:solidFill>
                <a:effectLst/>
                <a:latin typeface="inter-bold"/>
              </a:rPr>
              <a:t>Atomic Propositions:</a:t>
            </a:r>
            <a:endParaRPr lang="en-US" b="0" i="0" dirty="0">
              <a:solidFill>
                <a:srgbClr val="000000"/>
              </a:solidFill>
              <a:effectLst/>
              <a:latin typeface="inter-regular"/>
            </a:endParaRPr>
          </a:p>
          <a:p>
            <a:pPr algn="just">
              <a:buFont typeface="+mj-lt"/>
              <a:buAutoNum type="arabicPeriod"/>
            </a:pPr>
            <a:r>
              <a:rPr lang="en-US" b="1" i="0" dirty="0">
                <a:solidFill>
                  <a:srgbClr val="000000"/>
                </a:solidFill>
                <a:effectLst/>
                <a:latin typeface="inter-bold"/>
              </a:rPr>
              <a:t>Compound propositions</a:t>
            </a:r>
            <a:endParaRPr lang="en-US" b="0" i="0" dirty="0">
              <a:solidFill>
                <a:srgbClr val="000000"/>
              </a:solidFill>
              <a:effectLst/>
              <a:latin typeface="inter-regular"/>
            </a:endParaRPr>
          </a:p>
          <a:p>
            <a:endParaRPr lang="en-IN" dirty="0"/>
          </a:p>
        </p:txBody>
      </p:sp>
    </p:spTree>
    <p:extLst>
      <p:ext uri="{BB962C8B-B14F-4D97-AF65-F5344CB8AC3E}">
        <p14:creationId xmlns:p14="http://schemas.microsoft.com/office/powerpoint/2010/main" val="11246161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AEE67-AA3C-45F3-475E-B141757E07D8}"/>
              </a:ext>
            </a:extLst>
          </p:cNvPr>
          <p:cNvSpPr>
            <a:spLocks noGrp="1"/>
          </p:cNvSpPr>
          <p:nvPr>
            <p:ph type="title"/>
          </p:nvPr>
        </p:nvSpPr>
        <p:spPr/>
        <p:txBody>
          <a:bodyPr/>
          <a:lstStyle/>
          <a:p>
            <a:r>
              <a:rPr lang="en-US" dirty="0"/>
              <a:t>Atomic Proposition:</a:t>
            </a:r>
            <a:endParaRPr lang="en-IN" dirty="0"/>
          </a:p>
        </p:txBody>
      </p:sp>
      <p:sp>
        <p:nvSpPr>
          <p:cNvPr id="3" name="Content Placeholder 2">
            <a:extLst>
              <a:ext uri="{FF2B5EF4-FFF2-40B4-BE49-F238E27FC236}">
                <a16:creationId xmlns:a16="http://schemas.microsoft.com/office/drawing/2014/main" id="{9AAAECAE-5148-4E85-77A8-D967F40A294A}"/>
              </a:ext>
            </a:extLst>
          </p:cNvPr>
          <p:cNvSpPr>
            <a:spLocks noGrp="1"/>
          </p:cNvSpPr>
          <p:nvPr>
            <p:ph idx="1"/>
          </p:nvPr>
        </p:nvSpPr>
        <p:spPr/>
        <p:txBody>
          <a:bodyPr>
            <a:normAutofit/>
          </a:bodyPr>
          <a:lstStyle/>
          <a:p>
            <a:r>
              <a:rPr lang="en-US" dirty="0"/>
              <a:t>Atomic propositions are </a:t>
            </a:r>
            <a:r>
              <a:rPr lang="en-US" b="1" dirty="0"/>
              <a:t>the simple propositions</a:t>
            </a:r>
            <a:r>
              <a:rPr lang="en-US" dirty="0"/>
              <a:t>. It consists of a single proposition symbol. These are the sentences which must be either true or false.</a:t>
            </a:r>
          </a:p>
          <a:p>
            <a:r>
              <a:rPr lang="en-US" dirty="0"/>
              <a:t>Example:</a:t>
            </a:r>
          </a:p>
          <a:p>
            <a:pPr lvl="1"/>
            <a:r>
              <a:rPr lang="en-US" dirty="0"/>
              <a:t>a) 2+2 is 4, it is an atomic proposition as it is a true fact.  </a:t>
            </a:r>
          </a:p>
          <a:p>
            <a:pPr lvl="1"/>
            <a:r>
              <a:rPr lang="en-US" dirty="0"/>
              <a:t>b) "The Sun is cold" is also a proposition as it is a false fact. </a:t>
            </a:r>
            <a:endParaRPr lang="en-IN" dirty="0"/>
          </a:p>
        </p:txBody>
      </p:sp>
    </p:spTree>
    <p:extLst>
      <p:ext uri="{BB962C8B-B14F-4D97-AF65-F5344CB8AC3E}">
        <p14:creationId xmlns:p14="http://schemas.microsoft.com/office/powerpoint/2010/main" val="32732126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61BA8-109B-4FD3-0649-8FEDBB7EF48C}"/>
              </a:ext>
            </a:extLst>
          </p:cNvPr>
          <p:cNvSpPr>
            <a:spLocks noGrp="1"/>
          </p:cNvSpPr>
          <p:nvPr>
            <p:ph type="title"/>
          </p:nvPr>
        </p:nvSpPr>
        <p:spPr/>
        <p:txBody>
          <a:bodyPr/>
          <a:lstStyle/>
          <a:p>
            <a:r>
              <a:rPr lang="en-US" b="1" i="0" dirty="0">
                <a:solidFill>
                  <a:srgbClr val="000000"/>
                </a:solidFill>
                <a:effectLst/>
                <a:latin typeface="inter-bold"/>
              </a:rPr>
              <a:t>Compound proposition:</a:t>
            </a:r>
            <a:r>
              <a:rPr lang="en-US" b="0" i="0" dirty="0">
                <a:solidFill>
                  <a:srgbClr val="000000"/>
                </a:solidFill>
                <a:effectLst/>
                <a:latin typeface="inter-regular"/>
              </a:rPr>
              <a:t> </a:t>
            </a:r>
            <a:endParaRPr lang="en-IN" dirty="0"/>
          </a:p>
        </p:txBody>
      </p:sp>
      <p:sp>
        <p:nvSpPr>
          <p:cNvPr id="3" name="Content Placeholder 2">
            <a:extLst>
              <a:ext uri="{FF2B5EF4-FFF2-40B4-BE49-F238E27FC236}">
                <a16:creationId xmlns:a16="http://schemas.microsoft.com/office/drawing/2014/main" id="{3F701AEB-CF60-3020-3153-71E72CD1C5FF}"/>
              </a:ext>
            </a:extLst>
          </p:cNvPr>
          <p:cNvSpPr>
            <a:spLocks noGrp="1"/>
          </p:cNvSpPr>
          <p:nvPr>
            <p:ph idx="1"/>
          </p:nvPr>
        </p:nvSpPr>
        <p:spPr/>
        <p:txBody>
          <a:bodyPr/>
          <a:lstStyle/>
          <a:p>
            <a:pPr algn="just">
              <a:buFont typeface="Arial" panose="020B0604020202020204" pitchFamily="34" charset="0"/>
              <a:buChar char="•"/>
            </a:pPr>
            <a:r>
              <a:rPr lang="en-US" b="0" i="0" dirty="0">
                <a:solidFill>
                  <a:srgbClr val="000000"/>
                </a:solidFill>
                <a:effectLst/>
                <a:latin typeface="inter-regular"/>
              </a:rPr>
              <a:t>Compound propositions are constructed by combining simpler or atomic propositions, using parenthesis and logical connectives.</a:t>
            </a:r>
          </a:p>
          <a:p>
            <a:pPr algn="just"/>
            <a:r>
              <a:rPr lang="en-US" b="1" i="0" dirty="0">
                <a:solidFill>
                  <a:srgbClr val="333333"/>
                </a:solidFill>
                <a:effectLst/>
                <a:latin typeface="inter-bold"/>
              </a:rPr>
              <a:t>Example:</a:t>
            </a:r>
            <a:endParaRPr lang="en-US" b="0" i="0" dirty="0">
              <a:solidFill>
                <a:srgbClr val="333333"/>
              </a:solidFill>
              <a:effectLst/>
              <a:latin typeface="inter-regular"/>
            </a:endParaRPr>
          </a:p>
          <a:p>
            <a:pPr algn="just">
              <a:buFont typeface="+mj-lt"/>
              <a:buAutoNum type="arabicPeriod"/>
            </a:pPr>
            <a:r>
              <a:rPr lang="en-US" b="0" i="0" dirty="0">
                <a:solidFill>
                  <a:srgbClr val="000000"/>
                </a:solidFill>
                <a:effectLst/>
                <a:latin typeface="inter-regular"/>
              </a:rPr>
              <a:t>a) </a:t>
            </a:r>
            <a:r>
              <a:rPr lang="en-US" b="0" i="0" dirty="0">
                <a:solidFill>
                  <a:srgbClr val="0000FF"/>
                </a:solidFill>
                <a:effectLst/>
                <a:latin typeface="inter-regular"/>
              </a:rPr>
              <a:t>"It is raining today, and street is wet."</a:t>
            </a:r>
            <a:r>
              <a:rPr lang="en-US" b="0" i="0" dirty="0">
                <a:solidFill>
                  <a:srgbClr val="000000"/>
                </a:solidFill>
                <a:effectLst/>
                <a:latin typeface="inter-regular"/>
              </a:rPr>
              <a:t>  </a:t>
            </a:r>
          </a:p>
          <a:p>
            <a:pPr algn="just">
              <a:buFont typeface="+mj-lt"/>
              <a:buAutoNum type="arabicPeriod"/>
            </a:pPr>
            <a:r>
              <a:rPr lang="en-US" b="0" i="0" dirty="0">
                <a:solidFill>
                  <a:srgbClr val="000000"/>
                </a:solidFill>
                <a:effectLst/>
                <a:latin typeface="inter-regular"/>
              </a:rPr>
              <a:t>b) </a:t>
            </a:r>
            <a:r>
              <a:rPr lang="en-US" b="0" i="0" dirty="0">
                <a:solidFill>
                  <a:srgbClr val="0000FF"/>
                </a:solidFill>
                <a:effectLst/>
                <a:latin typeface="inter-regular"/>
              </a:rPr>
              <a:t>"Ankit is a doctor, and his clinic is in Mumbai."</a:t>
            </a:r>
            <a:r>
              <a:rPr lang="en-US" b="0" i="0" dirty="0">
                <a:solidFill>
                  <a:srgbClr val="000000"/>
                </a:solidFill>
                <a:effectLst/>
                <a:latin typeface="inter-regular"/>
              </a:rPr>
              <a:t>   </a:t>
            </a:r>
          </a:p>
          <a:p>
            <a:endParaRPr lang="en-IN" dirty="0"/>
          </a:p>
        </p:txBody>
      </p:sp>
    </p:spTree>
    <p:extLst>
      <p:ext uri="{BB962C8B-B14F-4D97-AF65-F5344CB8AC3E}">
        <p14:creationId xmlns:p14="http://schemas.microsoft.com/office/powerpoint/2010/main" val="22767589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C55A7-10EA-183B-D304-BA8C3D03D3ED}"/>
              </a:ext>
            </a:extLst>
          </p:cNvPr>
          <p:cNvSpPr>
            <a:spLocks noGrp="1"/>
          </p:cNvSpPr>
          <p:nvPr>
            <p:ph type="title"/>
          </p:nvPr>
        </p:nvSpPr>
        <p:spPr/>
        <p:txBody>
          <a:bodyPr/>
          <a:lstStyle/>
          <a:p>
            <a:r>
              <a:rPr lang="en-IN" dirty="0"/>
              <a:t>Logical Connectives:</a:t>
            </a:r>
          </a:p>
        </p:txBody>
      </p:sp>
      <p:sp>
        <p:nvSpPr>
          <p:cNvPr id="3" name="Content Placeholder 2">
            <a:extLst>
              <a:ext uri="{FF2B5EF4-FFF2-40B4-BE49-F238E27FC236}">
                <a16:creationId xmlns:a16="http://schemas.microsoft.com/office/drawing/2014/main" id="{964FE30E-27CD-A9CA-3694-7D6FB9D2F7CE}"/>
              </a:ext>
            </a:extLst>
          </p:cNvPr>
          <p:cNvSpPr>
            <a:spLocks noGrp="1"/>
          </p:cNvSpPr>
          <p:nvPr>
            <p:ph idx="1"/>
          </p:nvPr>
        </p:nvSpPr>
        <p:spPr/>
        <p:txBody>
          <a:bodyPr>
            <a:normAutofit fontScale="77500" lnSpcReduction="20000"/>
          </a:bodyPr>
          <a:lstStyle/>
          <a:p>
            <a:r>
              <a:rPr lang="en-US" dirty="0"/>
              <a:t>Logical connectives are used to connect two simpler propositions or representing a sentence logically. We can create compound propositions with the help of logical connectives. There are mainly five connectives, which are given as follows:</a:t>
            </a:r>
          </a:p>
          <a:p>
            <a:pPr>
              <a:buFont typeface="+mj-lt"/>
              <a:buAutoNum type="arabicPeriod"/>
            </a:pPr>
            <a:r>
              <a:rPr lang="en-US" sz="3300" b="1" i="0" dirty="0">
                <a:solidFill>
                  <a:srgbClr val="000000"/>
                </a:solidFill>
                <a:effectLst/>
                <a:latin typeface="inter-bold"/>
              </a:rPr>
              <a:t>Negation:</a:t>
            </a:r>
            <a:r>
              <a:rPr lang="en-US" sz="3300" b="0" i="0" dirty="0">
                <a:solidFill>
                  <a:srgbClr val="000000"/>
                </a:solidFill>
                <a:effectLst/>
                <a:latin typeface="inter-regular"/>
              </a:rPr>
              <a:t> A sentence such as ¬ P is called negation of P. A literal can be either Positive literal or negative literal.</a:t>
            </a:r>
          </a:p>
          <a:p>
            <a:pPr>
              <a:buFont typeface="+mj-lt"/>
              <a:buAutoNum type="arabicPeriod"/>
            </a:pPr>
            <a:r>
              <a:rPr lang="en-US" sz="3300" b="1" i="0" dirty="0">
                <a:solidFill>
                  <a:srgbClr val="000000"/>
                </a:solidFill>
                <a:effectLst/>
                <a:latin typeface="inter-bold"/>
              </a:rPr>
              <a:t>Conjunction:</a:t>
            </a:r>
            <a:r>
              <a:rPr lang="en-US" sz="3300" b="0" i="0" dirty="0">
                <a:solidFill>
                  <a:srgbClr val="000000"/>
                </a:solidFill>
                <a:effectLst/>
                <a:latin typeface="inter-regular"/>
              </a:rPr>
              <a:t> A sentence which has </a:t>
            </a:r>
            <a:r>
              <a:rPr lang="en-US" sz="3300" b="1" i="0" dirty="0">
                <a:solidFill>
                  <a:srgbClr val="000000"/>
                </a:solidFill>
                <a:effectLst/>
                <a:latin typeface="inter-bold"/>
              </a:rPr>
              <a:t>∧ </a:t>
            </a:r>
            <a:r>
              <a:rPr lang="en-US" sz="3300" b="0" i="0" dirty="0">
                <a:solidFill>
                  <a:srgbClr val="000000"/>
                </a:solidFill>
                <a:effectLst/>
                <a:latin typeface="inter-regular"/>
              </a:rPr>
              <a:t>connective such as, </a:t>
            </a:r>
            <a:r>
              <a:rPr lang="en-US" sz="3300" b="1" i="0" dirty="0">
                <a:solidFill>
                  <a:srgbClr val="000000"/>
                </a:solidFill>
                <a:effectLst/>
                <a:latin typeface="inter-bold"/>
              </a:rPr>
              <a:t>P ∧ Q</a:t>
            </a:r>
            <a:r>
              <a:rPr lang="en-US" sz="3300" b="0" i="0" dirty="0">
                <a:solidFill>
                  <a:srgbClr val="000000"/>
                </a:solidFill>
                <a:effectLst/>
                <a:latin typeface="inter-regular"/>
              </a:rPr>
              <a:t> is called a conjunction.</a:t>
            </a:r>
            <a:br>
              <a:rPr lang="en-US" sz="3300" b="0" i="0" dirty="0">
                <a:solidFill>
                  <a:srgbClr val="000000"/>
                </a:solidFill>
                <a:effectLst/>
                <a:latin typeface="inter-regular"/>
              </a:rPr>
            </a:br>
            <a:r>
              <a:rPr lang="en-US" sz="3300" b="1" i="0" dirty="0">
                <a:solidFill>
                  <a:srgbClr val="000000"/>
                </a:solidFill>
                <a:effectLst/>
                <a:latin typeface="inter-bold"/>
              </a:rPr>
              <a:t>Example:</a:t>
            </a:r>
            <a:r>
              <a:rPr lang="en-US" sz="3300" b="0" i="0" dirty="0">
                <a:solidFill>
                  <a:srgbClr val="000000"/>
                </a:solidFill>
                <a:effectLst/>
                <a:latin typeface="inter-regular"/>
              </a:rPr>
              <a:t> Rohan is intelligent and hardworking. It can be written as,</a:t>
            </a:r>
            <a:br>
              <a:rPr lang="en-US" sz="3300" b="0" i="0" dirty="0">
                <a:solidFill>
                  <a:srgbClr val="000000"/>
                </a:solidFill>
                <a:effectLst/>
                <a:latin typeface="inter-regular"/>
              </a:rPr>
            </a:br>
            <a:r>
              <a:rPr lang="en-US" sz="3300" b="1" i="0" dirty="0">
                <a:solidFill>
                  <a:srgbClr val="000000"/>
                </a:solidFill>
                <a:effectLst/>
                <a:latin typeface="inter-bold"/>
              </a:rPr>
              <a:t>P= Rohan is intelligent</a:t>
            </a:r>
            <a:r>
              <a:rPr lang="en-US" sz="3300" b="0" i="0" dirty="0">
                <a:solidFill>
                  <a:srgbClr val="000000"/>
                </a:solidFill>
                <a:effectLst/>
                <a:latin typeface="inter-regular"/>
              </a:rPr>
              <a:t>,</a:t>
            </a:r>
            <a:br>
              <a:rPr lang="en-US" sz="3300" b="0" i="0" dirty="0">
                <a:solidFill>
                  <a:srgbClr val="000000"/>
                </a:solidFill>
                <a:effectLst/>
                <a:latin typeface="inter-regular"/>
              </a:rPr>
            </a:br>
            <a:r>
              <a:rPr lang="en-US" sz="3300" b="1" i="0" dirty="0">
                <a:solidFill>
                  <a:srgbClr val="000000"/>
                </a:solidFill>
                <a:effectLst/>
                <a:latin typeface="inter-bold"/>
              </a:rPr>
              <a:t>Q= Rohan is hardworking. → P∧ Q</a:t>
            </a:r>
            <a:r>
              <a:rPr lang="en-US" sz="3300" b="0" i="0" dirty="0">
                <a:solidFill>
                  <a:srgbClr val="000000"/>
                </a:solidFill>
                <a:effectLst/>
                <a:latin typeface="inter-regular"/>
              </a:rPr>
              <a:t>.</a:t>
            </a:r>
          </a:p>
          <a:p>
            <a:pPr>
              <a:buFont typeface="+mj-lt"/>
              <a:buAutoNum type="arabicPeriod"/>
            </a:pPr>
            <a:r>
              <a:rPr lang="en-US" sz="3300" b="1" i="0" dirty="0">
                <a:solidFill>
                  <a:srgbClr val="000000"/>
                </a:solidFill>
                <a:effectLst/>
                <a:latin typeface="inter-bold"/>
              </a:rPr>
              <a:t>Disjunction:</a:t>
            </a:r>
            <a:r>
              <a:rPr lang="en-US" sz="3300" b="0" i="0" dirty="0">
                <a:solidFill>
                  <a:srgbClr val="000000"/>
                </a:solidFill>
                <a:effectLst/>
                <a:latin typeface="inter-regular"/>
              </a:rPr>
              <a:t> A sentence which has ∨ connective, such as </a:t>
            </a:r>
            <a:r>
              <a:rPr lang="en-US" sz="3300" b="1" i="0" dirty="0">
                <a:solidFill>
                  <a:srgbClr val="000000"/>
                </a:solidFill>
                <a:effectLst/>
                <a:latin typeface="inter-bold"/>
              </a:rPr>
              <a:t>P ∨ Q</a:t>
            </a:r>
            <a:r>
              <a:rPr lang="en-US" sz="3300" b="0" i="0" dirty="0">
                <a:solidFill>
                  <a:srgbClr val="000000"/>
                </a:solidFill>
                <a:effectLst/>
                <a:latin typeface="inter-regular"/>
              </a:rPr>
              <a:t>. is called disjunction, where P and Q are the propositions.</a:t>
            </a:r>
            <a:br>
              <a:rPr lang="en-US" sz="3300" b="0" i="0" dirty="0">
                <a:solidFill>
                  <a:srgbClr val="000000"/>
                </a:solidFill>
                <a:effectLst/>
                <a:latin typeface="inter-regular"/>
              </a:rPr>
            </a:br>
            <a:r>
              <a:rPr lang="en-US" sz="3300" b="1" i="0" dirty="0">
                <a:solidFill>
                  <a:srgbClr val="000000"/>
                </a:solidFill>
                <a:effectLst/>
                <a:latin typeface="inter-bold"/>
              </a:rPr>
              <a:t>Example: "Ritika is a doctor or Engineer"</a:t>
            </a:r>
            <a:r>
              <a:rPr lang="en-US" sz="3300" b="0" i="0" dirty="0">
                <a:solidFill>
                  <a:srgbClr val="000000"/>
                </a:solidFill>
                <a:effectLst/>
                <a:latin typeface="inter-regular"/>
              </a:rPr>
              <a:t>,</a:t>
            </a:r>
            <a:br>
              <a:rPr lang="en-US" sz="3300" b="0" i="0" dirty="0">
                <a:solidFill>
                  <a:srgbClr val="000000"/>
                </a:solidFill>
                <a:effectLst/>
                <a:latin typeface="inter-regular"/>
              </a:rPr>
            </a:br>
            <a:r>
              <a:rPr lang="en-US" sz="3300" b="0" i="0" dirty="0">
                <a:solidFill>
                  <a:srgbClr val="000000"/>
                </a:solidFill>
                <a:effectLst/>
                <a:latin typeface="inter-regular"/>
              </a:rPr>
              <a:t>Here P= Ritika is Doctor. Q= Ritika is Engineer, so we can write it as </a:t>
            </a:r>
            <a:r>
              <a:rPr lang="en-US" sz="3300" b="1" i="0" dirty="0">
                <a:solidFill>
                  <a:srgbClr val="000000"/>
                </a:solidFill>
                <a:effectLst/>
                <a:latin typeface="inter-bold"/>
              </a:rPr>
              <a:t>P ∨ Q</a:t>
            </a:r>
            <a:r>
              <a:rPr lang="en-US" sz="3300" b="0" i="0" dirty="0">
                <a:solidFill>
                  <a:srgbClr val="000000"/>
                </a:solidFill>
                <a:effectLst/>
                <a:latin typeface="inter-regular"/>
              </a:rPr>
              <a:t>.</a:t>
            </a:r>
          </a:p>
          <a:p>
            <a:endParaRPr lang="en-IN" dirty="0"/>
          </a:p>
        </p:txBody>
      </p:sp>
    </p:spTree>
    <p:extLst>
      <p:ext uri="{BB962C8B-B14F-4D97-AF65-F5344CB8AC3E}">
        <p14:creationId xmlns:p14="http://schemas.microsoft.com/office/powerpoint/2010/main" val="3722325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B4A18-FA43-2651-6B2B-F7B50FA721BD}"/>
              </a:ext>
            </a:extLst>
          </p:cNvPr>
          <p:cNvSpPr>
            <a:spLocks noGrp="1"/>
          </p:cNvSpPr>
          <p:nvPr>
            <p:ph type="title"/>
          </p:nvPr>
        </p:nvSpPr>
        <p:spPr/>
        <p:txBody>
          <a:bodyPr/>
          <a:lstStyle/>
          <a:p>
            <a:r>
              <a:rPr lang="en-IN" dirty="0"/>
              <a:t>Logical Connectives:</a:t>
            </a:r>
          </a:p>
        </p:txBody>
      </p:sp>
      <p:sp>
        <p:nvSpPr>
          <p:cNvPr id="3" name="Content Placeholder 2">
            <a:extLst>
              <a:ext uri="{FF2B5EF4-FFF2-40B4-BE49-F238E27FC236}">
                <a16:creationId xmlns:a16="http://schemas.microsoft.com/office/drawing/2014/main" id="{48DC3B95-5A42-A8F6-566A-984DF783C363}"/>
              </a:ext>
            </a:extLst>
          </p:cNvPr>
          <p:cNvSpPr>
            <a:spLocks noGrp="1"/>
          </p:cNvSpPr>
          <p:nvPr>
            <p:ph idx="1"/>
          </p:nvPr>
        </p:nvSpPr>
        <p:spPr/>
        <p:txBody>
          <a:bodyPr/>
          <a:lstStyle/>
          <a:p>
            <a:pPr>
              <a:buFont typeface="+mj-lt"/>
              <a:buAutoNum type="arabicPeriod"/>
            </a:pPr>
            <a:r>
              <a:rPr lang="en-US" sz="2800" b="1" i="0" dirty="0">
                <a:solidFill>
                  <a:srgbClr val="000000"/>
                </a:solidFill>
                <a:effectLst/>
                <a:latin typeface="inter-bold"/>
              </a:rPr>
              <a:t>Implication:</a:t>
            </a:r>
            <a:r>
              <a:rPr lang="en-US" sz="2800" b="0" i="0" dirty="0">
                <a:solidFill>
                  <a:srgbClr val="000000"/>
                </a:solidFill>
                <a:effectLst/>
                <a:latin typeface="inter-regular"/>
              </a:rPr>
              <a:t> A sentence such as P → Q, is called an implication. Implications are also known as if-then rules. It can be represented as</a:t>
            </a:r>
            <a:br>
              <a:rPr lang="en-US" sz="2800" b="0" i="0" dirty="0">
                <a:solidFill>
                  <a:srgbClr val="000000"/>
                </a:solidFill>
                <a:effectLst/>
                <a:latin typeface="inter-regular"/>
              </a:rPr>
            </a:br>
            <a:r>
              <a:rPr lang="en-US" sz="2800" b="0" i="0" dirty="0">
                <a:solidFill>
                  <a:srgbClr val="000000"/>
                </a:solidFill>
                <a:effectLst/>
                <a:latin typeface="inter-regular"/>
              </a:rPr>
              <a:t>            </a:t>
            </a:r>
            <a:r>
              <a:rPr lang="en-US" sz="2800" b="1" i="0" dirty="0">
                <a:solidFill>
                  <a:srgbClr val="000000"/>
                </a:solidFill>
                <a:effectLst/>
                <a:latin typeface="inter-bold"/>
              </a:rPr>
              <a:t>If</a:t>
            </a:r>
            <a:r>
              <a:rPr lang="en-US" sz="2800" b="0" i="0" dirty="0">
                <a:solidFill>
                  <a:srgbClr val="000000"/>
                </a:solidFill>
                <a:effectLst/>
                <a:latin typeface="inter-regular"/>
              </a:rPr>
              <a:t> it is raining, then the street is wet.</a:t>
            </a:r>
            <a:br>
              <a:rPr lang="en-US" sz="2800" b="0" i="0" dirty="0">
                <a:solidFill>
                  <a:srgbClr val="000000"/>
                </a:solidFill>
                <a:effectLst/>
                <a:latin typeface="inter-regular"/>
              </a:rPr>
            </a:br>
            <a:r>
              <a:rPr lang="en-US" sz="2800" b="0" i="0" dirty="0">
                <a:solidFill>
                  <a:srgbClr val="000000"/>
                </a:solidFill>
                <a:effectLst/>
                <a:latin typeface="inter-regular"/>
              </a:rPr>
              <a:t>        Let P= It is raining, and Q= Street is wet, so it is represented as P → Q</a:t>
            </a:r>
          </a:p>
          <a:p>
            <a:pPr>
              <a:buFont typeface="+mj-lt"/>
              <a:buAutoNum type="arabicPeriod"/>
            </a:pPr>
            <a:r>
              <a:rPr lang="en-US" sz="2800" b="1" i="0" dirty="0">
                <a:solidFill>
                  <a:srgbClr val="000000"/>
                </a:solidFill>
                <a:effectLst/>
                <a:latin typeface="inter-bold"/>
              </a:rPr>
              <a:t>Biconditional:</a:t>
            </a:r>
            <a:r>
              <a:rPr lang="en-US" sz="2800" b="0" i="0" dirty="0">
                <a:solidFill>
                  <a:srgbClr val="000000"/>
                </a:solidFill>
                <a:effectLst/>
                <a:latin typeface="inter-regular"/>
              </a:rPr>
              <a:t> A sentence such as </a:t>
            </a:r>
            <a:r>
              <a:rPr lang="en-US" sz="2800" b="1" i="0" dirty="0">
                <a:solidFill>
                  <a:srgbClr val="000000"/>
                </a:solidFill>
                <a:effectLst/>
                <a:latin typeface="inter-bold"/>
              </a:rPr>
              <a:t>P⇔ Q is a Biconditional sentence, example If I am breathing, then I am alive</a:t>
            </a:r>
            <a:br>
              <a:rPr lang="en-US" sz="2800" b="0" i="0" dirty="0">
                <a:solidFill>
                  <a:srgbClr val="000000"/>
                </a:solidFill>
                <a:effectLst/>
                <a:latin typeface="inter-regular"/>
              </a:rPr>
            </a:br>
            <a:r>
              <a:rPr lang="en-US" sz="2800" b="0" i="0" dirty="0">
                <a:solidFill>
                  <a:srgbClr val="000000"/>
                </a:solidFill>
                <a:effectLst/>
                <a:latin typeface="inter-regular"/>
              </a:rPr>
              <a:t>            P= I am breathing, Q= I am alive, it can be represented as P ⇔ Q.</a:t>
            </a:r>
          </a:p>
          <a:p>
            <a:endParaRPr lang="en-IN" dirty="0"/>
          </a:p>
        </p:txBody>
      </p:sp>
    </p:spTree>
    <p:extLst>
      <p:ext uri="{BB962C8B-B14F-4D97-AF65-F5344CB8AC3E}">
        <p14:creationId xmlns:p14="http://schemas.microsoft.com/office/powerpoint/2010/main" val="6013398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2779C50C2E4854291B7A94C30DEF7BF" ma:contentTypeVersion="2" ma:contentTypeDescription="Create a new document." ma:contentTypeScope="" ma:versionID="e3155a2f19cddc5683c4b1617ebac3ce">
  <xsd:schema xmlns:xsd="http://www.w3.org/2001/XMLSchema" xmlns:xs="http://www.w3.org/2001/XMLSchema" xmlns:p="http://schemas.microsoft.com/office/2006/metadata/properties" xmlns:ns2="7a86da0c-1911-4a0f-af60-b8ba93fb4900" targetNamespace="http://schemas.microsoft.com/office/2006/metadata/properties" ma:root="true" ma:fieldsID="36f8b981398f322fdb7a1b1dc3be45dd" ns2:_="">
    <xsd:import namespace="7a86da0c-1911-4a0f-af60-b8ba93fb4900"/>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a86da0c-1911-4a0f-af60-b8ba93fb490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DEA0A82-8DBC-439E-9F2C-AFD04BA76CD8}"/>
</file>

<file path=customXml/itemProps2.xml><?xml version="1.0" encoding="utf-8"?>
<ds:datastoreItem xmlns:ds="http://schemas.openxmlformats.org/officeDocument/2006/customXml" ds:itemID="{4DC65ABA-5D7A-460C-AE7C-5D1257E87254}"/>
</file>

<file path=customXml/itemProps3.xml><?xml version="1.0" encoding="utf-8"?>
<ds:datastoreItem xmlns:ds="http://schemas.openxmlformats.org/officeDocument/2006/customXml" ds:itemID="{D251FAC7-F1D0-4431-A525-33120FB2727D}"/>
</file>

<file path=docProps/app.xml><?xml version="1.0" encoding="utf-8"?>
<Properties xmlns="http://schemas.openxmlformats.org/officeDocument/2006/extended-properties" xmlns:vt="http://schemas.openxmlformats.org/officeDocument/2006/docPropsVTypes">
  <TotalTime>689</TotalTime>
  <Words>3114</Words>
  <Application>Microsoft Office PowerPoint</Application>
  <PresentationFormat>Widescreen</PresentationFormat>
  <Paragraphs>186</Paragraphs>
  <Slides>39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39</vt:i4>
      </vt:variant>
    </vt:vector>
  </HeadingPairs>
  <TitlesOfParts>
    <vt:vector size="47" baseType="lpstr">
      <vt:lpstr>Arial</vt:lpstr>
      <vt:lpstr>Calibri</vt:lpstr>
      <vt:lpstr>Calibri Light</vt:lpstr>
      <vt:lpstr>erdana</vt:lpstr>
      <vt:lpstr>inter-bold</vt:lpstr>
      <vt:lpstr>inter-regular</vt:lpstr>
      <vt:lpstr>source-serif-pro</vt:lpstr>
      <vt:lpstr>Office Theme</vt:lpstr>
      <vt:lpstr>Module-4 PL-FOL</vt:lpstr>
      <vt:lpstr>PowerPoint Presentation</vt:lpstr>
      <vt:lpstr>Propositional logic (PL)</vt:lpstr>
      <vt:lpstr>Following are some basic facts about propositional logic:</vt:lpstr>
      <vt:lpstr>Syntax of propositional logic:</vt:lpstr>
      <vt:lpstr>Atomic Proposition:</vt:lpstr>
      <vt:lpstr>Compound proposition: </vt:lpstr>
      <vt:lpstr>Logical Connectives:</vt:lpstr>
      <vt:lpstr>Logical Connectives:</vt:lpstr>
      <vt:lpstr>PowerPoint Presentation</vt:lpstr>
      <vt:lpstr>PowerPoint Presentation</vt:lpstr>
      <vt:lpstr>PowerPoint Presentation</vt:lpstr>
      <vt:lpstr>PowerPoint Presentation</vt:lpstr>
      <vt:lpstr>Properties of Operators:</vt:lpstr>
      <vt:lpstr>Limitations of Propositional logic:</vt:lpstr>
      <vt:lpstr>PowerPoint Presentation</vt:lpstr>
      <vt:lpstr>First Order Logic (FOL) </vt:lpstr>
      <vt:lpstr>Key differences between PL and FOL</vt:lpstr>
      <vt:lpstr>First-order logic (FOL)</vt:lpstr>
      <vt:lpstr>FOL inference rules for quantifier:</vt:lpstr>
      <vt:lpstr>1. Universal Generalization:</vt:lpstr>
      <vt:lpstr>2. Universal Instantiation: </vt:lpstr>
      <vt:lpstr>2. Universal Instantiation:</vt:lpstr>
      <vt:lpstr>3. Existential Instantiation: </vt:lpstr>
      <vt:lpstr>3. Existential Instantiation:</vt:lpstr>
      <vt:lpstr>4. Existential introduction </vt:lpstr>
      <vt:lpstr>Generalized Modus Ponens Rule:</vt:lpstr>
      <vt:lpstr>PowerPoint Presentation</vt:lpstr>
      <vt:lpstr>Predicate Logic </vt:lpstr>
      <vt:lpstr>Quantifier: </vt:lpstr>
      <vt:lpstr>Negation of Quantified Propositions: </vt:lpstr>
      <vt:lpstr>Propositions with Multiple Quantifiers:</vt:lpstr>
      <vt:lpstr>Example of FOL </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Module-4 PL-FOL</dc:title>
  <dc:creator>Yash Aney</dc:creator>
  <cp:lastModifiedBy>Yash Aney</cp:lastModifiedBy>
  <cp:revision>37</cp:revision>
  <dcterms:created xsi:type="dcterms:W3CDTF">2023-04-03T07:37:38Z</dcterms:created>
  <dcterms:modified xsi:type="dcterms:W3CDTF">2023-04-11T04:17:44Z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0x01010062779C50C2E4854291B7A94C30DEF7BF</vt:lpwstr>
  </property>
</Properties>
</file>