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E76B-A56E-EADF-27F5-2C125517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6F5B-8633-24E1-2AD1-ED3611288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90C6-9AC7-F61A-5395-308D351C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E371-E798-4D78-862D-ACD4962A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7936-D746-776C-2083-453F40AA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2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9FCC-C9CB-41F0-5475-FE0BAC29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DC975-5252-A571-1950-E0F6A066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20DD-9038-CF12-A790-AEBE0039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8BC4-C795-CF50-A2B1-2141AC8B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20A4-D6F9-212E-D73F-E10AE2FC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12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77B80-83FD-8156-9D2F-411A013DD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823E-44C1-D8DF-8318-1C8F1FBEA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C944-52BF-6B82-4F09-7A46FED2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5D96-C6FE-0B4B-1EFF-C077ECE2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1451-54E2-C0EB-B4A3-3159F1ED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9F7A-2A6D-D1C2-C8A2-A4D646E3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0B9C-2CA7-5EFB-3F92-1D3A8590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E537-5F7F-722D-5B46-E5425933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F783-C8D3-656E-4EDA-EACFD8D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F125-7E54-BDC6-A859-13CB5A44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2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FF77-C191-95C0-2170-4C67A967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C76AC-AE8B-C55A-D70E-01CD5F4C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0193-0E63-B01C-41D3-6DC98725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21CA-54DC-2811-80F5-C67090B2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420-628F-8F38-E342-92515FA8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9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CA13-CD77-B856-49BF-81826899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2CD0-F8A6-CB0C-B85E-58011FF1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03FB1-1944-7E59-6626-6C5B8263E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08B2-51DC-1B44-BE12-6E825C65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FEF7-BBD0-7840-C37D-43C36005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BF189-F260-9E7C-D583-632E6E5A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7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6DD5-F1C4-B250-6788-B4360977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9471-E245-46AF-194F-F1D4AF8F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EC9F-3C18-C3E1-EF4B-561AFD63A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F34A6-31EA-7EB8-97B1-F58CDC857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741D8-D7E9-1643-D38A-161E80460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F3DF4-98F4-FF73-265E-B7621A26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B83F4-508F-BD98-6E3F-32A47AA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4476B-E443-8DFA-FB80-ACAF67E1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3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1466-5D9A-EB94-8D9E-87EFE5F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1EBF2-4986-885C-888F-BE35D02F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BB8CC-B2D5-7D83-53C4-18F98B95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24EE7-988B-0480-46A3-D3ECC504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F825E-7751-1764-B3A8-7DEF990C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69092-1AD1-C29D-825F-04D2F093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06B32-E5C9-7A35-F88A-B80E6E73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1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54DE-A471-10EB-38F9-134EB9E9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2325-6EDF-67EC-398F-7AA7B5E4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658BD-E658-5AAE-1C23-5D07AFBD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A208-2DDA-6D30-331E-6C148DFE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8AD6-DE68-9ED0-66D3-120A1339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44C2-6C9E-B6CC-096B-E6F9660A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7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FF51-00C2-1310-1ABD-1E71B56B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A2CDD-91A7-C331-F6BD-568F59F0A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CA38-0154-5F82-7510-36987A44C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B5C67-B994-0EE3-B67B-FE88AAF6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CB17-595B-1034-2E03-F11D770D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AE80-7CC7-F0B7-9697-3A9E299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A610B-C122-CFF4-1836-1B96BA11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D275-D69A-DA06-B967-070EDA01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0033-EA37-5FA6-BEA2-07F94251B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9AB6C-C6EE-4A5E-9885-677F5EE60540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F0BA-BB87-5AC6-548D-91B56D820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3BCD-081F-85FB-4981-9A5F21B7D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3C54-22E6-4CFF-95A5-1D108C3D2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4647-9339-072E-065A-541E82152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Module-5:</a:t>
            </a:r>
            <a:br>
              <a:rPr lang="en-US" dirty="0"/>
            </a:br>
            <a:r>
              <a:rPr lang="en-US" dirty="0"/>
              <a:t>Rules of Inference in Artificial intelligence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8BF30-9312-6F6A-9F9D-CCC638161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81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D7D77-7E04-AEB4-6482-D85A78D32B21}"/>
              </a:ext>
            </a:extLst>
          </p:cNvPr>
          <p:cNvSpPr txBox="1"/>
          <p:nvPr/>
        </p:nvSpPr>
        <p:spPr>
          <a:xfrm>
            <a:off x="697464" y="679304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If you have my home key then you can unlock my home.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P→Q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If you can unlock my home then you can take my money.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Q→R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Conclusion: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If you have my home key then you can take my money.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P→R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u="sng" dirty="0">
                <a:solidFill>
                  <a:srgbClr val="333333"/>
                </a:solidFill>
                <a:effectLst/>
                <a:latin typeface="inter-bold"/>
              </a:rPr>
              <a:t>Proof by truth table: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5122" name="Picture 2" descr="Rules of Inference in Artificial intelligence">
            <a:extLst>
              <a:ext uri="{FF2B5EF4-FFF2-40B4-BE49-F238E27FC236}">
                <a16:creationId xmlns:a16="http://schemas.microsoft.com/office/drawing/2014/main" id="{9D010F0F-4388-80A2-6CA6-7C47BF9BA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36" y="3263882"/>
            <a:ext cx="8881328" cy="241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8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7BE5-CCF3-FFCB-21F0-824455E1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0B4B"/>
                </a:solidFill>
                <a:latin typeface="erdana"/>
              </a:rPr>
              <a:t>4. Disjunctive Syllogism: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CA09-916A-A865-1A37-AD89DA6A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6" y="1804989"/>
            <a:ext cx="10782013" cy="7740644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Disjunctive syllogism rule state that if P∨Q is true, and ¬P is true, then Q will be true. It can be represented as:</a:t>
            </a:r>
          </a:p>
          <a:p>
            <a:endParaRPr lang="en-IN" dirty="0"/>
          </a:p>
        </p:txBody>
      </p:sp>
      <p:pic>
        <p:nvPicPr>
          <p:cNvPr id="6146" name="Picture 2" descr="Rules of Inference in Artificial intelligence">
            <a:extLst>
              <a:ext uri="{FF2B5EF4-FFF2-40B4-BE49-F238E27FC236}">
                <a16:creationId xmlns:a16="http://schemas.microsoft.com/office/drawing/2014/main" id="{78B87016-4361-A862-F58A-527B50C7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17" y="2971508"/>
            <a:ext cx="10352863" cy="9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9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D56C8-6B6F-ADD0-9F3D-8D0715E3B3BC}"/>
              </a:ext>
            </a:extLst>
          </p:cNvPr>
          <p:cNvSpPr txBox="1"/>
          <p:nvPr/>
        </p:nvSpPr>
        <p:spPr>
          <a:xfrm>
            <a:off x="1210647" y="730907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Today is Sunday or Monday. ==&gt;P∨Q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Today is not Sunday. ==&gt; ¬P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Conclusion: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Today is Monday. ==&gt; Q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Proof by truth-table: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7170" name="Picture 2" descr="Rules of Inference in Artificial intelligence">
            <a:extLst>
              <a:ext uri="{FF2B5EF4-FFF2-40B4-BE49-F238E27FC236}">
                <a16:creationId xmlns:a16="http://schemas.microsoft.com/office/drawing/2014/main" id="{FEACA874-BA9D-AD8C-3EBC-1F036742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" y="2549978"/>
            <a:ext cx="11200461" cy="195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3D88-E69F-32B9-F95D-DDE057DF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0B4B"/>
                </a:solidFill>
                <a:latin typeface="erdana"/>
              </a:rPr>
              <a:t>5. Addition: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7CBA-7C1A-9A19-797C-39E20613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7" y="1648700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Addition rule is one the common inference rule, and it states that If P is true, then P∨Q will be true.</a:t>
            </a:r>
          </a:p>
          <a:p>
            <a:endParaRPr lang="en-IN" dirty="0"/>
          </a:p>
        </p:txBody>
      </p:sp>
      <p:pic>
        <p:nvPicPr>
          <p:cNvPr id="8194" name="Picture 2" descr="Rules of Inference in Artificial intelligence">
            <a:extLst>
              <a:ext uri="{FF2B5EF4-FFF2-40B4-BE49-F238E27FC236}">
                <a16:creationId xmlns:a16="http://schemas.microsoft.com/office/drawing/2014/main" id="{96BD2353-BD17-88BB-AE23-C44E5753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46" y="2876549"/>
            <a:ext cx="10790213" cy="101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1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D6A034-4138-CAF5-9D56-CE3A22FFF872}"/>
              </a:ext>
            </a:extLst>
          </p:cNvPr>
          <p:cNvSpPr txBox="1"/>
          <p:nvPr/>
        </p:nvSpPr>
        <p:spPr>
          <a:xfrm>
            <a:off x="856084" y="609609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 have a vanilla ice-cream. ==&gt; P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 have Chocolate ice-cream.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Conclusion: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 have vanilla or chocolate ice-cream. ==&gt; (P∨Q)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Proof by Truth-Table: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9218" name="Picture 2" descr="Rules of Inference in Artificial intelligence">
            <a:extLst>
              <a:ext uri="{FF2B5EF4-FFF2-40B4-BE49-F238E27FC236}">
                <a16:creationId xmlns:a16="http://schemas.microsoft.com/office/drawing/2014/main" id="{7C795666-95AB-A550-0E60-2B135178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58" y="2522910"/>
            <a:ext cx="10516834" cy="18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2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ED913-BBC8-BDD0-0572-D8C2616D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0B4B"/>
                </a:solidFill>
                <a:latin typeface="erdana"/>
              </a:rPr>
              <a:t>6. Simplification:</a:t>
            </a:r>
            <a:br>
              <a:rPr lang="en-US" dirty="0">
                <a:solidFill>
                  <a:srgbClr val="610B4B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0D98DC-8F59-E509-56C2-DE025816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506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simplification rule state that if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P∧ Q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true, then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Q or 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will also be true. It can be represented as:</a:t>
            </a:r>
          </a:p>
          <a:p>
            <a:endParaRPr lang="en-IN" dirty="0"/>
          </a:p>
        </p:txBody>
      </p:sp>
      <p:pic>
        <p:nvPicPr>
          <p:cNvPr id="10242" name="Picture 2" descr="Rules of Inference in Artificial intelligence">
            <a:extLst>
              <a:ext uri="{FF2B5EF4-FFF2-40B4-BE49-F238E27FC236}">
                <a16:creationId xmlns:a16="http://schemas.microsoft.com/office/drawing/2014/main" id="{6ADEA976-AA13-4A0A-0871-4B83B8A9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7" y="2602269"/>
            <a:ext cx="10344474" cy="94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ules of Inference in Artificial intelligence">
            <a:extLst>
              <a:ext uri="{FF2B5EF4-FFF2-40B4-BE49-F238E27FC236}">
                <a16:creationId xmlns:a16="http://schemas.microsoft.com/office/drawing/2014/main" id="{B864312A-2146-DA70-B395-15A0F1931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2207"/>
            <a:ext cx="10007538" cy="17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6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F668-6F20-6FD8-E926-753D4DD5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610B4B"/>
                </a:solidFill>
                <a:latin typeface="erdana"/>
              </a:rPr>
              <a:t>7. Resolution:</a:t>
            </a:r>
            <a:br>
              <a:rPr lang="en-IN" dirty="0">
                <a:solidFill>
                  <a:srgbClr val="610B4B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BDA2-AC7B-11DD-C2F2-23DB5D0A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50" y="1305346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Resolution rule state that if P∨Q and ¬ P∧R is true, then Q∨R will also be true.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It can be represented as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11266" name="Picture 2" descr="Rules of Inference in Artificial intelligence">
            <a:extLst>
              <a:ext uri="{FF2B5EF4-FFF2-40B4-BE49-F238E27FC236}">
                <a16:creationId xmlns:a16="http://schemas.microsoft.com/office/drawing/2014/main" id="{A3CC4345-A384-A532-0C7D-B0B572A8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50" y="2310364"/>
            <a:ext cx="10631432" cy="9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8AEEA-0238-C2A6-5491-CDF5168B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90" y="3689674"/>
            <a:ext cx="8751120" cy="23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15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887A-D608-3D55-CE7C-E284CC8C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Inference: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7F86-3702-290B-4156-E770A03D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artificial intelligence, we need intelligent computers which can create new logic from old logic or by evidence,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so generating the conclusions from evidence and facts is termed as Inference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Inference rules: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Inference rules are the 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templates for generating valid arguments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Inference rules are applied to derive proofs in artificial intelligence, and the proof is a sequence of the conclusion that leads to the desired goal.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inference rules, the implication among all the connectives plays an important role. Following are some terminologies related to inference rules: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Implication: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It is one of the logical connectives which can be represented as P → Q. It is a Boolean expression.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Converse: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converse of implication, which means the right-hand side proposition goes to the left-hand side and vice-versa. It can be written as Q → P.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Contrapositive: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negation of converse is termed as contrapositive, and it can be represented as ¬ Q → ¬ P.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Inverse: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negation of implication is called inverse. It can be represented as ¬ P → ¬ Q.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7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27CF-10A7-B45D-93BB-C9B038EA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Inference: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3426-1AB3-9E62-E7C5-7B87DD9D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term some of the compound statements are equivalent to each other, which we can prove using truth table: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765E4-A643-5103-2328-5865DBA1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2976854"/>
            <a:ext cx="8066314" cy="180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F4CAA-DDA4-8CE8-A74F-029976CD31F0}"/>
              </a:ext>
            </a:extLst>
          </p:cNvPr>
          <p:cNvSpPr txBox="1"/>
          <p:nvPr/>
        </p:nvSpPr>
        <p:spPr>
          <a:xfrm>
            <a:off x="950167" y="492154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Hence from the above truth table, we can prove that P → Q is equivalent to ¬ Q → ¬ P, and Q→ P is equivalent to ¬ P → ¬ Q.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5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86C5-5253-9CE1-E2F8-1EC1E092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Types of Inference rules: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774-E8B7-9810-A5B8-B3167410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1. Modus Ponens:</a:t>
            </a: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2. Modus Tollens:</a:t>
            </a: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3. Hypothetical Syllogism:</a:t>
            </a: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4. Disjunctive Syllogism:</a:t>
            </a: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5. Addition:</a:t>
            </a: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6. Simplification: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3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5909-E095-2B86-8852-7805F4C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1. Modus Ponens: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ABCD-D808-4ABE-1F53-4A62733D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7" y="169068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Modus Ponens rule is one of the most important rules of inference, and it states that if P and P → Q is true, then we can infer that Q will be true. It can be represented as: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IN" dirty="0"/>
          </a:p>
        </p:txBody>
      </p:sp>
      <p:pic>
        <p:nvPicPr>
          <p:cNvPr id="1028" name="Picture 4" descr="Rules of Inference in Artificial intelligence">
            <a:extLst>
              <a:ext uri="{FF2B5EF4-FFF2-40B4-BE49-F238E27FC236}">
                <a16:creationId xmlns:a16="http://schemas.microsoft.com/office/drawing/2014/main" id="{72C7C99B-7D5A-02E9-0335-86196CC5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09" y="3429000"/>
            <a:ext cx="10088255" cy="87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3A2626-CE3D-9912-2B30-BCC29E76C55E}"/>
              </a:ext>
            </a:extLst>
          </p:cNvPr>
          <p:cNvSpPr txBox="1"/>
          <p:nvPr/>
        </p:nvSpPr>
        <p:spPr>
          <a:xfrm>
            <a:off x="893406" y="881658"/>
            <a:ext cx="54887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Statement-1: "If I am sleepy then I go to bed" ==&gt; P→ Q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Statement-2: "I am sleepy" ==&gt; P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Conclusion: "I go to bed." ==&gt; Q.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Hence, we can say that, if P→ Q is true and P is true then Q will be true.</a:t>
            </a:r>
          </a:p>
        </p:txBody>
      </p:sp>
      <p:pic>
        <p:nvPicPr>
          <p:cNvPr id="2052" name="Picture 4" descr="Rules of Inference in Artificial intelligence">
            <a:extLst>
              <a:ext uri="{FF2B5EF4-FFF2-40B4-BE49-F238E27FC236}">
                <a16:creationId xmlns:a16="http://schemas.microsoft.com/office/drawing/2014/main" id="{771064D5-F0D9-401B-7187-B3ED2DF9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99" y="3846545"/>
            <a:ext cx="9104882" cy="21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3357B3D-A285-19A4-328D-EE55E28226C3}"/>
              </a:ext>
            </a:extLst>
          </p:cNvPr>
          <p:cNvSpPr txBox="1">
            <a:spLocks/>
          </p:cNvSpPr>
          <p:nvPr/>
        </p:nvSpPr>
        <p:spPr>
          <a:xfrm>
            <a:off x="408991" y="2909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rgbClr val="610B4B"/>
                </a:solidFill>
                <a:latin typeface="erdana"/>
              </a:rPr>
              <a:t>1. Modus Ponens: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7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2A50-331A-DB88-9C80-14325AC0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0B4B"/>
                </a:solidFill>
                <a:latin typeface="erdana"/>
              </a:rPr>
              <a:t>2. Modus Tollens: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C32F-C774-FC66-71E1-F596B84F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649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Modus Tollens rule state that if P→ Q is true 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¬ Q is true, then ¬ 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will also true. It can be represented as:</a:t>
            </a:r>
          </a:p>
          <a:p>
            <a:endParaRPr lang="en-IN" dirty="0"/>
          </a:p>
        </p:txBody>
      </p:sp>
      <p:pic>
        <p:nvPicPr>
          <p:cNvPr id="3074" name="Picture 2" descr="Rules of Inference in Artificial intelligence">
            <a:extLst>
              <a:ext uri="{FF2B5EF4-FFF2-40B4-BE49-F238E27FC236}">
                <a16:creationId xmlns:a16="http://schemas.microsoft.com/office/drawing/2014/main" id="{D3ACB42D-630B-6696-AE6D-E0ED3FAD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64" y="3004068"/>
            <a:ext cx="9840341" cy="77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7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A408BF-DCDD-17AB-7155-1FD0B12A4C63}"/>
              </a:ext>
            </a:extLst>
          </p:cNvPr>
          <p:cNvSpPr txBox="1"/>
          <p:nvPr/>
        </p:nvSpPr>
        <p:spPr>
          <a:xfrm>
            <a:off x="725455" y="103735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"If I am sleepy then I go to bed" ==&gt; P→ Q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"I do not go to the bed."==&gt; ~Q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Statement-3: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Which infers that "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 am not sleepy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 =&gt; ~P</a:t>
            </a: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Proof by Truth table: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4098" name="Picture 2" descr="Rules of Inference in Artificial intelligence">
            <a:extLst>
              <a:ext uri="{FF2B5EF4-FFF2-40B4-BE49-F238E27FC236}">
                <a16:creationId xmlns:a16="http://schemas.microsoft.com/office/drawing/2014/main" id="{2443CFF6-3958-DE44-52D1-E19789F1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3" y="2782673"/>
            <a:ext cx="9080099" cy="156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6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8299-EA00-BF3C-5C33-0F83683B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10B4B"/>
                </a:solidFill>
                <a:latin typeface="erdana"/>
              </a:rPr>
              <a:t>3. Hypothetical Syllogism: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C21A-9C95-8425-36A0-A152C2EA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Hypothetical Syllogism rule state that if P→R is true whenever P→Q is true, and Q→R is true.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8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2" ma:contentTypeDescription="Create a new document." ma:contentTypeScope="" ma:versionID="e3155a2f19cddc5683c4b1617ebac3ce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6f8b981398f322fdb7a1b1dc3be45dd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F2C942-2209-44AA-A411-6AF5DC42794F}"/>
</file>

<file path=customXml/itemProps2.xml><?xml version="1.0" encoding="utf-8"?>
<ds:datastoreItem xmlns:ds="http://schemas.openxmlformats.org/officeDocument/2006/customXml" ds:itemID="{73171C42-0FD5-4B72-B796-F367E0807FC2}"/>
</file>

<file path=customXml/itemProps3.xml><?xml version="1.0" encoding="utf-8"?>
<ds:datastoreItem xmlns:ds="http://schemas.openxmlformats.org/officeDocument/2006/customXml" ds:itemID="{B2C3E5A5-C8C2-4133-AEA5-74E4965B218F}"/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815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Module-5: Rules of Inference in Artificial intelligence</vt:lpstr>
      <vt:lpstr>Inference: </vt:lpstr>
      <vt:lpstr>Inference:</vt:lpstr>
      <vt:lpstr>Types of Inference rules: </vt:lpstr>
      <vt:lpstr>1. Modus Ponens:</vt:lpstr>
      <vt:lpstr>PowerPoint Presentation</vt:lpstr>
      <vt:lpstr>2. Modus Tollens:</vt:lpstr>
      <vt:lpstr>PowerPoint Presentation</vt:lpstr>
      <vt:lpstr>3. Hypothetical Syllogism:</vt:lpstr>
      <vt:lpstr>PowerPoint Presentation</vt:lpstr>
      <vt:lpstr>4. Disjunctive Syllogism:</vt:lpstr>
      <vt:lpstr>PowerPoint Presentation</vt:lpstr>
      <vt:lpstr>5. Addition:</vt:lpstr>
      <vt:lpstr>PowerPoint Presentation</vt:lpstr>
      <vt:lpstr>6. Simplification: </vt:lpstr>
      <vt:lpstr>7. Resolution: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Module-5: Rules of Inference in Artificial intelligence</dc:title>
  <dc:creator>Yash Aney</dc:creator>
  <cp:lastModifiedBy>Yash Aney</cp:lastModifiedBy>
  <cp:revision>23</cp:revision>
  <dcterms:created xsi:type="dcterms:W3CDTF">2023-04-03T10:38:09Z</dcterms:created>
  <dcterms:modified xsi:type="dcterms:W3CDTF">2023-04-11T03:03:52Z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