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5" r:id="rId5"/>
    <p:sldId id="264" r:id="rId6"/>
    <p:sldId id="258" r:id="rId7"/>
    <p:sldId id="263" r:id="rId8"/>
    <p:sldId id="259" r:id="rId9"/>
    <p:sldId id="260" r:id="rId10"/>
    <p:sldId id="261" r:id="rId11"/>
    <p:sldId id="266" r:id="rId12"/>
    <p:sldId id="267" r:id="rId13"/>
    <p:sldId id="269" r:id="rId14"/>
    <p:sldId id="270" r:id="rId15"/>
    <p:sldId id="271" r:id="rId16"/>
    <p:sldId id="272"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8429-97EB-E17F-3F65-48EEC183D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0D7244-D235-7D38-C130-A3D1D47F9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E3B1C6-4AC2-5235-0C4E-797D62F37846}"/>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7EDD336B-0B2C-CD6C-7C08-D9FE6860B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8FF7E-B85D-DD10-0B72-69D6E7A5C0A4}"/>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194899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6F1C-E07C-5CC3-5D84-978D377CF1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68212D-9ECD-51A3-DBD3-A98C5B24B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CF7DF-7003-1C55-69E5-1BFBAFE24635}"/>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870B2F20-18BF-4389-58B6-02DE7D76E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365BA-56AE-0679-A6FF-27B01668F911}"/>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266833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6C244-5D98-C1C6-C1D9-2D80ECEEC3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330CBA-8BF4-42A8-3419-FBF0FB58E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E1546-9C1A-C359-939B-0374E2CC21B9}"/>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7D675112-E213-1643-7DDF-DF124CF2C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4192C-9C3E-3B07-4473-5983CE0A5A7E}"/>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227663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2FC4-0BB8-8100-7D17-AADF945DD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409CF-4217-B913-3C62-5550D4768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187A5-0806-87F2-909C-EB6A36036824}"/>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DB626491-D133-AA0E-33B9-631254885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DCA22-6EBE-ED2F-F1D3-BFA2CFA4DACA}"/>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84861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D980-3316-1BA1-65E7-7A56F29C0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815199-1309-C35E-6AA5-93CD3216E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CEB5E-0425-AD6A-BD1E-67A2792EC9E6}"/>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9F26C684-E184-87D6-32F1-AC12764A6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C8E69-A06B-A30A-9BC2-3D619A9AD337}"/>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36613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D6E5-8540-264E-D88B-F3995F99D0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233BD3-DCE6-9C52-4194-404A69352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E0ACBB-4D9C-12ED-B14A-C04BFA182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8E2FD-CFB3-1B9A-F8D5-B20632EC4044}"/>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6" name="Footer Placeholder 5">
            <a:extLst>
              <a:ext uri="{FF2B5EF4-FFF2-40B4-BE49-F238E27FC236}">
                <a16:creationId xmlns:a16="http://schemas.microsoft.com/office/drawing/2014/main" id="{75B8ECE4-02A3-6429-F3F6-12AFBA4AC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E9592-70AB-6D2D-BCC6-5CC64A0CF3E2}"/>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67567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AA05-D966-90C1-4B78-847B77916C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E123C-1B0A-11F1-EE3D-C0760A1B2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CA139-51CC-3DB2-6A8B-4EA3DC501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AB22A3-EC6A-C1B6-7E00-4CF57129A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F2CDB-01DA-7D95-662F-3F4EAB18F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386763-E149-B11A-5FDD-8E2AFC316F74}"/>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8" name="Footer Placeholder 7">
            <a:extLst>
              <a:ext uri="{FF2B5EF4-FFF2-40B4-BE49-F238E27FC236}">
                <a16:creationId xmlns:a16="http://schemas.microsoft.com/office/drawing/2014/main" id="{25C39857-57A0-A9D7-EB47-E6DADB1452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9F0E2D-3E73-82B5-1C4F-084F9F6612EA}"/>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370701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C5F5-3D08-9DD6-713D-5F04C7512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84B0B3-C138-F04F-1A98-A854BE149167}"/>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4" name="Footer Placeholder 3">
            <a:extLst>
              <a:ext uri="{FF2B5EF4-FFF2-40B4-BE49-F238E27FC236}">
                <a16:creationId xmlns:a16="http://schemas.microsoft.com/office/drawing/2014/main" id="{58291138-311E-BEC9-5242-56D2B36317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DC851A-7224-1CE3-158E-182526860846}"/>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218216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0F300-592F-6B59-A4C3-3B9BD8744BF6}"/>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3" name="Footer Placeholder 2">
            <a:extLst>
              <a:ext uri="{FF2B5EF4-FFF2-40B4-BE49-F238E27FC236}">
                <a16:creationId xmlns:a16="http://schemas.microsoft.com/office/drawing/2014/main" id="{E5F1F1B4-28C8-B55F-60D9-4ED04B2F47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8B2629-3EE7-8744-AE8C-E308D8CD15CC}"/>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34514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0348-BCD5-8C2C-90AD-F43B2C326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BC179E-7566-6D35-6A20-C07B5C364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6A10CD-5CDC-E9BC-0FCA-E4C854F54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3B10B-6D4B-F687-154C-EAD5C39357A3}"/>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6" name="Footer Placeholder 5">
            <a:extLst>
              <a:ext uri="{FF2B5EF4-FFF2-40B4-BE49-F238E27FC236}">
                <a16:creationId xmlns:a16="http://schemas.microsoft.com/office/drawing/2014/main" id="{1651FDCB-DA39-51E5-BE3F-20A7BCFC5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9C22C2-C00A-8A3A-106C-D16FCE643159}"/>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336847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3F70-8BAC-CB9C-7ED4-B76434D6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68E1FF-94EF-3D9E-D671-A5DCC3AE4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3B5AEE-5220-5990-905A-24DE8AA61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4A5C4-3012-D924-DBEE-BDBCD678C697}"/>
              </a:ext>
            </a:extLst>
          </p:cNvPr>
          <p:cNvSpPr>
            <a:spLocks noGrp="1"/>
          </p:cNvSpPr>
          <p:nvPr>
            <p:ph type="dt" sz="half" idx="10"/>
          </p:nvPr>
        </p:nvSpPr>
        <p:spPr/>
        <p:txBody>
          <a:bodyPr/>
          <a:lstStyle/>
          <a:p>
            <a:fld id="{34EE3949-8A8A-4CBD-8040-C1EB0CE25CBB}" type="datetimeFigureOut">
              <a:rPr lang="en-IN" smtClean="0"/>
              <a:t>13-04-2023</a:t>
            </a:fld>
            <a:endParaRPr lang="en-IN"/>
          </a:p>
        </p:txBody>
      </p:sp>
      <p:sp>
        <p:nvSpPr>
          <p:cNvPr id="6" name="Footer Placeholder 5">
            <a:extLst>
              <a:ext uri="{FF2B5EF4-FFF2-40B4-BE49-F238E27FC236}">
                <a16:creationId xmlns:a16="http://schemas.microsoft.com/office/drawing/2014/main" id="{0B841D01-7F35-1220-9E71-D2B7F5ADD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904C8-E3F7-55BD-4CBE-107A5510DE71}"/>
              </a:ext>
            </a:extLst>
          </p:cNvPr>
          <p:cNvSpPr>
            <a:spLocks noGrp="1"/>
          </p:cNvSpPr>
          <p:nvPr>
            <p:ph type="sldNum" sz="quarter" idx="12"/>
          </p:nvPr>
        </p:nvSpPr>
        <p:spPr/>
        <p:txBody>
          <a:bodyPr/>
          <a:lstStyle/>
          <a:p>
            <a:fld id="{E317BE5E-7632-4465-B9A1-455FD3881D3D}" type="slidenum">
              <a:rPr lang="en-IN" smtClean="0"/>
              <a:t>‹#›</a:t>
            </a:fld>
            <a:endParaRPr lang="en-IN"/>
          </a:p>
        </p:txBody>
      </p:sp>
    </p:spTree>
    <p:extLst>
      <p:ext uri="{BB962C8B-B14F-4D97-AF65-F5344CB8AC3E}">
        <p14:creationId xmlns:p14="http://schemas.microsoft.com/office/powerpoint/2010/main" val="387058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9D841-3915-BEF2-0B7E-D7D1AECF1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ACB2C-521C-0C23-AF80-5D5333007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E2F96-9C53-59D5-78D3-E30726F39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E3949-8A8A-4CBD-8040-C1EB0CE25CBB}" type="datetimeFigureOut">
              <a:rPr lang="en-IN" smtClean="0"/>
              <a:t>13-04-2023</a:t>
            </a:fld>
            <a:endParaRPr lang="en-IN"/>
          </a:p>
        </p:txBody>
      </p:sp>
      <p:sp>
        <p:nvSpPr>
          <p:cNvPr id="5" name="Footer Placeholder 4">
            <a:extLst>
              <a:ext uri="{FF2B5EF4-FFF2-40B4-BE49-F238E27FC236}">
                <a16:creationId xmlns:a16="http://schemas.microsoft.com/office/drawing/2014/main" id="{BDE42F75-115D-7FA6-8186-D04497F51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90F50-3F5B-34BB-19AE-3A2015CD2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7BE5E-7632-4465-B9A1-455FD3881D3D}" type="slidenum">
              <a:rPr lang="en-IN" smtClean="0"/>
              <a:t>‹#›</a:t>
            </a:fld>
            <a:endParaRPr lang="en-IN"/>
          </a:p>
        </p:txBody>
      </p:sp>
    </p:spTree>
    <p:extLst>
      <p:ext uri="{BB962C8B-B14F-4D97-AF65-F5344CB8AC3E}">
        <p14:creationId xmlns:p14="http://schemas.microsoft.com/office/powerpoint/2010/main" val="410800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469D-0280-98A5-B111-559EDC6F967F}"/>
              </a:ext>
            </a:extLst>
          </p:cNvPr>
          <p:cNvSpPr>
            <a:spLocks noGrp="1"/>
          </p:cNvSpPr>
          <p:nvPr>
            <p:ph type="ctrTitle"/>
          </p:nvPr>
        </p:nvSpPr>
        <p:spPr/>
        <p:txBody>
          <a:bodyPr/>
          <a:lstStyle/>
          <a:p>
            <a:r>
              <a:rPr lang="en-IN" dirty="0"/>
              <a:t>Module-6 (Unit-II) </a:t>
            </a:r>
            <a:br>
              <a:rPr lang="en-IN" dirty="0"/>
            </a:br>
            <a:r>
              <a:rPr lang="en-IN" dirty="0"/>
              <a:t>Rule based expert system </a:t>
            </a:r>
          </a:p>
        </p:txBody>
      </p:sp>
      <p:sp>
        <p:nvSpPr>
          <p:cNvPr id="3" name="Subtitle 2">
            <a:extLst>
              <a:ext uri="{FF2B5EF4-FFF2-40B4-BE49-F238E27FC236}">
                <a16:creationId xmlns:a16="http://schemas.microsoft.com/office/drawing/2014/main" id="{F24750F0-4295-91D1-9811-1CA7838CE6A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6811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206-0C5B-84F8-660E-129B0E8E1184}"/>
              </a:ext>
            </a:extLst>
          </p:cNvPr>
          <p:cNvSpPr>
            <a:spLocks noGrp="1"/>
          </p:cNvSpPr>
          <p:nvPr>
            <p:ph type="title"/>
          </p:nvPr>
        </p:nvSpPr>
        <p:spPr/>
        <p:txBody>
          <a:bodyPr/>
          <a:lstStyle/>
          <a:p>
            <a:r>
              <a:rPr lang="en-IN" dirty="0"/>
              <a:t>Conflict Resolution</a:t>
            </a:r>
          </a:p>
        </p:txBody>
      </p:sp>
      <p:sp>
        <p:nvSpPr>
          <p:cNvPr id="3" name="Content Placeholder 2">
            <a:extLst>
              <a:ext uri="{FF2B5EF4-FFF2-40B4-BE49-F238E27FC236}">
                <a16:creationId xmlns:a16="http://schemas.microsoft.com/office/drawing/2014/main" id="{B92D9799-669D-A555-0125-19465B8429AB}"/>
              </a:ext>
            </a:extLst>
          </p:cNvPr>
          <p:cNvSpPr>
            <a:spLocks noGrp="1"/>
          </p:cNvSpPr>
          <p:nvPr>
            <p:ph idx="1"/>
          </p:nvPr>
        </p:nvSpPr>
        <p:spPr/>
        <p:txBody>
          <a:bodyPr/>
          <a:lstStyle/>
          <a:p>
            <a:r>
              <a:rPr lang="en-US" dirty="0"/>
              <a:t>Let us consider two simple rules for crossing a road. And let us now add the third rule:</a:t>
            </a:r>
            <a:endParaRPr lang="en-IN" dirty="0"/>
          </a:p>
        </p:txBody>
      </p:sp>
      <p:pic>
        <p:nvPicPr>
          <p:cNvPr id="5" name="Picture 4">
            <a:extLst>
              <a:ext uri="{FF2B5EF4-FFF2-40B4-BE49-F238E27FC236}">
                <a16:creationId xmlns:a16="http://schemas.microsoft.com/office/drawing/2014/main" id="{DFBF4BD9-7724-3C2D-E0AC-318C67ECAEF2}"/>
              </a:ext>
            </a:extLst>
          </p:cNvPr>
          <p:cNvPicPr>
            <a:picLocks noChangeAspect="1"/>
          </p:cNvPicPr>
          <p:nvPr/>
        </p:nvPicPr>
        <p:blipFill>
          <a:blip r:embed="rId2"/>
          <a:stretch>
            <a:fillRect/>
          </a:stretch>
        </p:blipFill>
        <p:spPr>
          <a:xfrm>
            <a:off x="3849513" y="2776379"/>
            <a:ext cx="4059770" cy="3400584"/>
          </a:xfrm>
          <a:prstGeom prst="rect">
            <a:avLst/>
          </a:prstGeom>
        </p:spPr>
      </p:pic>
    </p:spTree>
    <p:extLst>
      <p:ext uri="{BB962C8B-B14F-4D97-AF65-F5344CB8AC3E}">
        <p14:creationId xmlns:p14="http://schemas.microsoft.com/office/powerpoint/2010/main" val="328178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206-0C5B-84F8-660E-129B0E8E1184}"/>
              </a:ext>
            </a:extLst>
          </p:cNvPr>
          <p:cNvSpPr>
            <a:spLocks noGrp="1"/>
          </p:cNvSpPr>
          <p:nvPr>
            <p:ph type="title"/>
          </p:nvPr>
        </p:nvSpPr>
        <p:spPr/>
        <p:txBody>
          <a:bodyPr/>
          <a:lstStyle/>
          <a:p>
            <a:r>
              <a:rPr lang="en-IN" dirty="0"/>
              <a:t>Conflict Resolution</a:t>
            </a:r>
          </a:p>
        </p:txBody>
      </p:sp>
      <p:sp>
        <p:nvSpPr>
          <p:cNvPr id="3" name="Content Placeholder 2">
            <a:extLst>
              <a:ext uri="{FF2B5EF4-FFF2-40B4-BE49-F238E27FC236}">
                <a16:creationId xmlns:a16="http://schemas.microsoft.com/office/drawing/2014/main" id="{B92D9799-669D-A555-0125-19465B8429AB}"/>
              </a:ext>
            </a:extLst>
          </p:cNvPr>
          <p:cNvSpPr>
            <a:spLocks noGrp="1"/>
          </p:cNvSpPr>
          <p:nvPr>
            <p:ph idx="1"/>
          </p:nvPr>
        </p:nvSpPr>
        <p:spPr/>
        <p:txBody>
          <a:bodyPr/>
          <a:lstStyle/>
          <a:p>
            <a:r>
              <a:rPr lang="en-US" dirty="0"/>
              <a:t>We have two rules, Rule 2 and Rule 3, with the same IF part. Thus both of them can be set to fire when the condition part is satisfied. These rules represent a conflict set</a:t>
            </a:r>
          </a:p>
          <a:p>
            <a:r>
              <a:rPr lang="en-US" dirty="0"/>
              <a:t>The inference engine must determine which rule to fire from such a set</a:t>
            </a:r>
          </a:p>
          <a:p>
            <a:r>
              <a:rPr lang="en-US" dirty="0"/>
              <a:t>A method for choosing a rule to fire when more than one rule can be fired in a given cycle is called </a:t>
            </a:r>
            <a:r>
              <a:rPr lang="en-US" b="1" i="1" dirty="0"/>
              <a:t>conflict resolution</a:t>
            </a:r>
            <a:r>
              <a:rPr lang="en-US" dirty="0"/>
              <a:t>:</a:t>
            </a:r>
            <a:endParaRPr lang="en-IN" dirty="0"/>
          </a:p>
        </p:txBody>
      </p:sp>
    </p:spTree>
    <p:extLst>
      <p:ext uri="{BB962C8B-B14F-4D97-AF65-F5344CB8AC3E}">
        <p14:creationId xmlns:p14="http://schemas.microsoft.com/office/powerpoint/2010/main" val="175838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7AC0-38B1-75AE-EE54-E5BAFA2ECB11}"/>
              </a:ext>
            </a:extLst>
          </p:cNvPr>
          <p:cNvSpPr>
            <a:spLocks noGrp="1"/>
          </p:cNvSpPr>
          <p:nvPr>
            <p:ph type="title"/>
          </p:nvPr>
        </p:nvSpPr>
        <p:spPr/>
        <p:txBody>
          <a:bodyPr/>
          <a:lstStyle/>
          <a:p>
            <a:r>
              <a:rPr lang="en-US" dirty="0"/>
              <a:t>Methods used for conflict resolution</a:t>
            </a:r>
            <a:br>
              <a:rPr lang="en-US" dirty="0"/>
            </a:br>
            <a:endParaRPr lang="en-IN" dirty="0"/>
          </a:p>
        </p:txBody>
      </p:sp>
      <p:sp>
        <p:nvSpPr>
          <p:cNvPr id="3" name="Content Placeholder 2">
            <a:extLst>
              <a:ext uri="{FF2B5EF4-FFF2-40B4-BE49-F238E27FC236}">
                <a16:creationId xmlns:a16="http://schemas.microsoft.com/office/drawing/2014/main" id="{5F4BB9A6-A6C7-82C5-8ACE-8CC161E69F7B}"/>
              </a:ext>
            </a:extLst>
          </p:cNvPr>
          <p:cNvSpPr>
            <a:spLocks noGrp="1"/>
          </p:cNvSpPr>
          <p:nvPr>
            <p:ph idx="1"/>
          </p:nvPr>
        </p:nvSpPr>
        <p:spPr/>
        <p:txBody>
          <a:bodyPr>
            <a:normAutofit/>
          </a:bodyPr>
          <a:lstStyle/>
          <a:p>
            <a:pPr>
              <a:lnSpc>
                <a:spcPct val="150000"/>
              </a:lnSpc>
            </a:pPr>
            <a:r>
              <a:rPr lang="en-US" sz="2000" b="1" dirty="0"/>
              <a:t>Fire the rule with the highest priority</a:t>
            </a:r>
            <a:r>
              <a:rPr lang="en-US" sz="2000" dirty="0"/>
              <a:t>. In simple applications, the priority can be established by placing the rules in an appropriate order in the knowledge base. Usually this strategy works well for expert systems with around 100 rules.</a:t>
            </a:r>
          </a:p>
          <a:p>
            <a:pPr>
              <a:lnSpc>
                <a:spcPct val="150000"/>
              </a:lnSpc>
            </a:pPr>
            <a:r>
              <a:rPr lang="en-US" sz="2000" b="1" dirty="0"/>
              <a:t>Fire the most specific rule</a:t>
            </a:r>
            <a:r>
              <a:rPr lang="en-US" sz="2000" dirty="0"/>
              <a:t>. This method is also known as the </a:t>
            </a:r>
            <a:r>
              <a:rPr lang="en-US" sz="2000" b="1" dirty="0"/>
              <a:t>longest matching strategy</a:t>
            </a:r>
            <a:r>
              <a:rPr lang="en-US" sz="2000" dirty="0"/>
              <a:t>. It is based on the assumption that a </a:t>
            </a:r>
            <a:r>
              <a:rPr lang="en-US" sz="2000" b="1" dirty="0"/>
              <a:t>specific rule processes more information than a general one</a:t>
            </a:r>
            <a:r>
              <a:rPr lang="en-US" sz="2000" dirty="0"/>
              <a:t>.</a:t>
            </a:r>
          </a:p>
          <a:p>
            <a:pPr>
              <a:lnSpc>
                <a:spcPct val="150000"/>
              </a:lnSpc>
            </a:pPr>
            <a:r>
              <a:rPr lang="en-US" sz="2000" b="1" dirty="0"/>
              <a:t>Fire the rule that uses the data most recently entered in the database</a:t>
            </a:r>
            <a:r>
              <a:rPr lang="en-US" sz="2000" dirty="0"/>
              <a:t>. This method relies on time tags attached to each fact in the database. In the conflict set, the expert system first fires the rule whose antecedent uses the data most recently added to the database</a:t>
            </a:r>
            <a:endParaRPr lang="en-IN" sz="2000" dirty="0"/>
          </a:p>
        </p:txBody>
      </p:sp>
    </p:spTree>
    <p:extLst>
      <p:ext uri="{BB962C8B-B14F-4D97-AF65-F5344CB8AC3E}">
        <p14:creationId xmlns:p14="http://schemas.microsoft.com/office/powerpoint/2010/main" val="90636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AFB-9947-6DE2-7AE4-F2249FB3143A}"/>
              </a:ext>
            </a:extLst>
          </p:cNvPr>
          <p:cNvSpPr>
            <a:spLocks noGrp="1"/>
          </p:cNvSpPr>
          <p:nvPr>
            <p:ph type="title"/>
          </p:nvPr>
        </p:nvSpPr>
        <p:spPr/>
        <p:txBody>
          <a:bodyPr/>
          <a:lstStyle/>
          <a:p>
            <a:r>
              <a:rPr lang="en-US" dirty="0"/>
              <a:t>Uncertainty Management in Rule-based Expert Systems</a:t>
            </a:r>
            <a:endParaRPr lang="en-IN" dirty="0"/>
          </a:p>
        </p:txBody>
      </p:sp>
      <p:sp>
        <p:nvSpPr>
          <p:cNvPr id="3" name="Content Placeholder 2">
            <a:extLst>
              <a:ext uri="{FF2B5EF4-FFF2-40B4-BE49-F238E27FC236}">
                <a16:creationId xmlns:a16="http://schemas.microsoft.com/office/drawing/2014/main" id="{526F3972-2D46-D5AC-7BC9-758BF274432E}"/>
              </a:ext>
            </a:extLst>
          </p:cNvPr>
          <p:cNvSpPr>
            <a:spLocks noGrp="1"/>
          </p:cNvSpPr>
          <p:nvPr>
            <p:ph idx="1"/>
          </p:nvPr>
        </p:nvSpPr>
        <p:spPr/>
        <p:txBody>
          <a:bodyPr>
            <a:normAutofit/>
          </a:bodyPr>
          <a:lstStyle/>
          <a:p>
            <a:r>
              <a:rPr lang="en-US" dirty="0"/>
              <a:t>Information can be incomplete, inconsistent, uncertain, or all three.</a:t>
            </a:r>
          </a:p>
          <a:p>
            <a:r>
              <a:rPr lang="en-US" dirty="0"/>
              <a:t> Uncertainty is defined as the lack of the exact knowledge that would enable us to reach a perfectly reliable conclusion.</a:t>
            </a:r>
          </a:p>
          <a:p>
            <a:r>
              <a:rPr lang="en-US" dirty="0"/>
              <a:t>Classical logic permits only exact reasoning. It assumes that perfect knowledge always exists and the law of the excluded middle can always be applied:</a:t>
            </a:r>
          </a:p>
          <a:p>
            <a:pPr lvl="1"/>
            <a:r>
              <a:rPr lang="en-US" dirty="0"/>
              <a:t>IF A is true THEN A is not false</a:t>
            </a:r>
          </a:p>
          <a:p>
            <a:pPr lvl="1"/>
            <a:r>
              <a:rPr lang="en-US" dirty="0"/>
              <a:t>IF A is false THEN A is not true</a:t>
            </a:r>
            <a:endParaRPr lang="en-IN" dirty="0"/>
          </a:p>
          <a:p>
            <a:endParaRPr lang="en-US" dirty="0"/>
          </a:p>
        </p:txBody>
      </p:sp>
    </p:spTree>
    <p:extLst>
      <p:ext uri="{BB962C8B-B14F-4D97-AF65-F5344CB8AC3E}">
        <p14:creationId xmlns:p14="http://schemas.microsoft.com/office/powerpoint/2010/main" val="153906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AFB-9947-6DE2-7AE4-F2249FB3143A}"/>
              </a:ext>
            </a:extLst>
          </p:cNvPr>
          <p:cNvSpPr>
            <a:spLocks noGrp="1"/>
          </p:cNvSpPr>
          <p:nvPr>
            <p:ph type="title"/>
          </p:nvPr>
        </p:nvSpPr>
        <p:spPr/>
        <p:txBody>
          <a:bodyPr/>
          <a:lstStyle/>
          <a:p>
            <a:r>
              <a:rPr lang="en-US" dirty="0"/>
              <a:t>Uncertainty Management in Rule-based Expert Systems</a:t>
            </a:r>
            <a:endParaRPr lang="en-IN" dirty="0"/>
          </a:p>
        </p:txBody>
      </p:sp>
      <p:sp>
        <p:nvSpPr>
          <p:cNvPr id="3" name="Content Placeholder 2">
            <a:extLst>
              <a:ext uri="{FF2B5EF4-FFF2-40B4-BE49-F238E27FC236}">
                <a16:creationId xmlns:a16="http://schemas.microsoft.com/office/drawing/2014/main" id="{526F3972-2D46-D5AC-7BC9-758BF274432E}"/>
              </a:ext>
            </a:extLst>
          </p:cNvPr>
          <p:cNvSpPr>
            <a:spLocks noGrp="1"/>
          </p:cNvSpPr>
          <p:nvPr>
            <p:ph idx="1"/>
          </p:nvPr>
        </p:nvSpPr>
        <p:spPr/>
        <p:txBody>
          <a:bodyPr>
            <a:normAutofit/>
          </a:bodyPr>
          <a:lstStyle/>
          <a:p>
            <a:r>
              <a:rPr lang="en-US" dirty="0"/>
              <a:t>Facts and inferences dealt with so far have been categorical - either true or false; real life facts and rules are often less than certain</a:t>
            </a:r>
          </a:p>
          <a:p>
            <a:r>
              <a:rPr lang="en-US" dirty="0"/>
              <a:t> Uncertainty can be expressed numerically as certainty/confidence factor (</a:t>
            </a:r>
            <a:r>
              <a:rPr lang="en-US" i="1" dirty="0" err="1"/>
              <a:t>cf</a:t>
            </a:r>
            <a:r>
              <a:rPr lang="en-US" dirty="0"/>
              <a:t>) or measure of belief (</a:t>
            </a:r>
            <a:r>
              <a:rPr lang="en-US" i="1" dirty="0"/>
              <a:t>mb</a:t>
            </a:r>
            <a:r>
              <a:rPr lang="en-US" dirty="0"/>
              <a:t>)</a:t>
            </a:r>
          </a:p>
          <a:p>
            <a:r>
              <a:rPr lang="en-US" i="1" dirty="0" err="1"/>
              <a:t>cf</a:t>
            </a:r>
            <a:r>
              <a:rPr lang="en-US" dirty="0"/>
              <a:t> usually is a real number in a particular range, </a:t>
            </a:r>
            <a:r>
              <a:rPr lang="en-US" dirty="0" err="1"/>
              <a:t>eg</a:t>
            </a:r>
            <a:r>
              <a:rPr lang="en-US" dirty="0"/>
              <a:t>, 0 to 1 or -1 to 1</a:t>
            </a:r>
          </a:p>
          <a:p>
            <a:r>
              <a:rPr lang="en-US" dirty="0"/>
              <a:t>Various schemes have been proposed to deal with uncertainty</a:t>
            </a:r>
          </a:p>
        </p:txBody>
      </p:sp>
    </p:spTree>
    <p:extLst>
      <p:ext uri="{BB962C8B-B14F-4D97-AF65-F5344CB8AC3E}">
        <p14:creationId xmlns:p14="http://schemas.microsoft.com/office/powerpoint/2010/main" val="416523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BE04-B3E3-57AA-1FBE-655B3EF0FFDC}"/>
              </a:ext>
            </a:extLst>
          </p:cNvPr>
          <p:cNvSpPr>
            <a:spLocks noGrp="1"/>
          </p:cNvSpPr>
          <p:nvPr>
            <p:ph type="title"/>
          </p:nvPr>
        </p:nvSpPr>
        <p:spPr/>
        <p:txBody>
          <a:bodyPr>
            <a:normAutofit/>
          </a:bodyPr>
          <a:lstStyle/>
          <a:p>
            <a:r>
              <a:rPr lang="en-US" b="1" dirty="0">
                <a:solidFill>
                  <a:srgbClr val="000000"/>
                </a:solidFill>
                <a:latin typeface="Times New Roman" panose="02020603050405020304" pitchFamily="18" charset="0"/>
              </a:rPr>
              <a:t>Combining certainties of propositions and rules </a:t>
            </a:r>
            <a:endParaRPr lang="en-IN" dirty="0"/>
          </a:p>
        </p:txBody>
      </p:sp>
      <p:sp>
        <p:nvSpPr>
          <p:cNvPr id="3" name="Content Placeholder 2">
            <a:extLst>
              <a:ext uri="{FF2B5EF4-FFF2-40B4-BE49-F238E27FC236}">
                <a16:creationId xmlns:a16="http://schemas.microsoft.com/office/drawing/2014/main" id="{27347840-1F2F-2626-AE70-3ADA46F0E20F}"/>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rPr>
              <a:t>Let </a:t>
            </a:r>
            <a:r>
              <a:rPr lang="en-US" sz="2400" b="1" i="0" u="none" strike="noStrike" baseline="0" dirty="0">
                <a:solidFill>
                  <a:srgbClr val="000000"/>
                </a:solidFill>
                <a:latin typeface="Times New Roman" panose="02020603050405020304" pitchFamily="18" charset="0"/>
              </a:rPr>
              <a:t>P1 </a:t>
            </a:r>
            <a:r>
              <a:rPr lang="en-US" sz="2400" b="0" i="0" u="none" strike="noStrike" baseline="0" dirty="0">
                <a:solidFill>
                  <a:srgbClr val="000000"/>
                </a:solidFill>
                <a:latin typeface="Times New Roman" panose="02020603050405020304" pitchFamily="18" charset="0"/>
              </a:rPr>
              <a:t>and </a:t>
            </a:r>
            <a:r>
              <a:rPr lang="en-US" sz="2400" b="1" i="0" u="none" strike="noStrike" baseline="0" dirty="0">
                <a:solidFill>
                  <a:srgbClr val="000000"/>
                </a:solidFill>
                <a:latin typeface="Times New Roman" panose="02020603050405020304" pitchFamily="18" charset="0"/>
              </a:rPr>
              <a:t>P2 </a:t>
            </a:r>
            <a:r>
              <a:rPr lang="en-US" sz="2400" b="0" i="0" u="none" strike="noStrike" baseline="0" dirty="0">
                <a:solidFill>
                  <a:srgbClr val="000000"/>
                </a:solidFill>
                <a:latin typeface="Times New Roman" panose="02020603050405020304" pitchFamily="18" charset="0"/>
              </a:rPr>
              <a:t>be two propositions and </a:t>
            </a:r>
            <a:r>
              <a:rPr lang="en-US" sz="2400" b="1" i="0" u="none" strike="noStrike" baseline="0" dirty="0" err="1">
                <a:solidFill>
                  <a:srgbClr val="000000"/>
                </a:solidFill>
                <a:latin typeface="Times New Roman" panose="02020603050405020304" pitchFamily="18" charset="0"/>
              </a:rPr>
              <a:t>cf</a:t>
            </a:r>
            <a:r>
              <a:rPr lang="en-US" sz="2400" b="1" i="0" u="none" strike="noStrike" baseline="0" dirty="0">
                <a:solidFill>
                  <a:srgbClr val="000000"/>
                </a:solidFill>
                <a:latin typeface="Times New Roman" panose="02020603050405020304" pitchFamily="18" charset="0"/>
              </a:rPr>
              <a:t>(P1) </a:t>
            </a:r>
            <a:r>
              <a:rPr lang="en-US" sz="2400" b="0" i="0" u="none" strike="noStrike" baseline="0" dirty="0">
                <a:solidFill>
                  <a:srgbClr val="000000"/>
                </a:solidFill>
                <a:latin typeface="Times New Roman" panose="02020603050405020304" pitchFamily="18" charset="0"/>
              </a:rPr>
              <a:t>and  </a:t>
            </a:r>
            <a:r>
              <a:rPr lang="en-US" sz="2400" b="1" i="0" u="none" strike="noStrike" baseline="0" dirty="0" err="1">
                <a:solidFill>
                  <a:srgbClr val="000000"/>
                </a:solidFill>
                <a:latin typeface="Times New Roman" panose="02020603050405020304" pitchFamily="18" charset="0"/>
              </a:rPr>
              <a:t>cf</a:t>
            </a:r>
            <a:r>
              <a:rPr lang="en-US" sz="2400" b="1" i="0" u="none" strike="noStrike" baseline="0" dirty="0">
                <a:solidFill>
                  <a:srgbClr val="000000"/>
                </a:solidFill>
                <a:latin typeface="Times New Roman" panose="02020603050405020304" pitchFamily="18" charset="0"/>
              </a:rPr>
              <a:t>(P2) </a:t>
            </a:r>
            <a:r>
              <a:rPr lang="en-US" sz="2400" b="0" i="0" u="none" strike="noStrike" baseline="0" dirty="0">
                <a:solidFill>
                  <a:srgbClr val="000000"/>
                </a:solidFill>
                <a:latin typeface="Times New Roman" panose="02020603050405020304" pitchFamily="18" charset="0"/>
              </a:rPr>
              <a:t>denote their certainties Then </a:t>
            </a:r>
          </a:p>
          <a:p>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(P1 and P2) </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min(</a:t>
            </a:r>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(P1), </a:t>
            </a:r>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(P2)) </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(P1 or P2) </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max(</a:t>
            </a:r>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(P1), </a:t>
            </a:r>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(P2)) </a:t>
            </a:r>
            <a:r>
              <a:rPr lang="en-US" sz="1800" b="0" i="0" u="none" strike="noStrike" baseline="0" dirty="0">
                <a:solidFill>
                  <a:srgbClr val="000000"/>
                </a:solidFill>
                <a:latin typeface="Times New Roman" panose="02020603050405020304" pitchFamily="18" charset="0"/>
              </a:rPr>
              <a:t>	</a:t>
            </a:r>
          </a:p>
          <a:p>
            <a:r>
              <a:rPr lang="en-IN" sz="2400" b="0" i="0" u="none" strike="noStrike" baseline="0" dirty="0">
                <a:solidFill>
                  <a:srgbClr val="000000"/>
                </a:solidFill>
                <a:latin typeface="Times New Roman" panose="02020603050405020304" pitchFamily="18" charset="0"/>
              </a:rPr>
              <a:t>Given the rule  </a:t>
            </a:r>
            <a:r>
              <a:rPr lang="en-US" sz="2400" b="1" i="0" u="none" strike="noStrike" baseline="0" dirty="0">
                <a:solidFill>
                  <a:srgbClr val="000000"/>
                </a:solidFill>
                <a:latin typeface="Times New Roman" panose="02020603050405020304" pitchFamily="18" charset="0"/>
              </a:rPr>
              <a:t>if P1 then P2: </a:t>
            </a:r>
            <a:r>
              <a:rPr lang="en-US" sz="2400" b="1" i="0" u="none" strike="noStrike" baseline="0" dirty="0" err="1">
                <a:solidFill>
                  <a:srgbClr val="000000"/>
                </a:solidFill>
                <a:latin typeface="Times New Roman" panose="02020603050405020304" pitchFamily="18" charset="0"/>
              </a:rPr>
              <a:t>cf</a:t>
            </a:r>
            <a:r>
              <a:rPr lang="en-US" sz="2400" b="1" i="0" u="none" strike="noStrike" baseline="0" dirty="0">
                <a:solidFill>
                  <a:srgbClr val="000000"/>
                </a:solidFill>
                <a:latin typeface="Times New Roman" panose="02020603050405020304" pitchFamily="18" charset="0"/>
              </a:rPr>
              <a:t> = C </a:t>
            </a:r>
            <a:r>
              <a:rPr lang="en-US" sz="240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then certainty of </a:t>
            </a:r>
            <a:r>
              <a:rPr lang="en-US" sz="2400" b="1" i="0" u="none" strike="noStrike" baseline="0" dirty="0">
                <a:solidFill>
                  <a:srgbClr val="000000"/>
                </a:solidFill>
                <a:latin typeface="Times New Roman" panose="02020603050405020304" pitchFamily="18" charset="0"/>
              </a:rPr>
              <a:t>P2 </a:t>
            </a:r>
            <a:r>
              <a:rPr lang="en-US" sz="2400" b="0" i="0" u="none" strike="noStrike" baseline="0" dirty="0">
                <a:solidFill>
                  <a:srgbClr val="000000"/>
                </a:solidFill>
                <a:latin typeface="Times New Roman" panose="02020603050405020304" pitchFamily="18" charset="0"/>
              </a:rPr>
              <a:t>is given by </a:t>
            </a:r>
          </a:p>
          <a:p>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(P2) = </a:t>
            </a:r>
            <a:r>
              <a:rPr lang="en-US" sz="1800" b="1" i="0" u="none" strike="noStrike" baseline="0" dirty="0" err="1">
                <a:solidFill>
                  <a:srgbClr val="000000"/>
                </a:solidFill>
                <a:latin typeface="Times New Roman" panose="02020603050405020304" pitchFamily="18" charset="0"/>
              </a:rPr>
              <a:t>cf</a:t>
            </a:r>
            <a:r>
              <a:rPr lang="en-US" sz="1800" b="1" i="0" u="none" strike="noStrike" baseline="0" dirty="0">
                <a:solidFill>
                  <a:srgbClr val="000000"/>
                </a:solidFill>
                <a:latin typeface="Times New Roman" panose="02020603050405020304" pitchFamily="18" charset="0"/>
              </a:rPr>
              <a:t>(P1) * C </a:t>
            </a:r>
            <a:endParaRPr lang="en-IN" dirty="0"/>
          </a:p>
        </p:txBody>
      </p:sp>
    </p:spTree>
    <p:extLst>
      <p:ext uri="{BB962C8B-B14F-4D97-AF65-F5344CB8AC3E}">
        <p14:creationId xmlns:p14="http://schemas.microsoft.com/office/powerpoint/2010/main" val="50685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DDF14E-8DDF-AB1C-3D95-BDBB1B9A9F09}"/>
              </a:ext>
            </a:extLst>
          </p:cNvPr>
          <p:cNvPicPr>
            <a:picLocks noChangeAspect="1"/>
          </p:cNvPicPr>
          <p:nvPr/>
        </p:nvPicPr>
        <p:blipFill>
          <a:blip r:embed="rId2"/>
          <a:stretch>
            <a:fillRect/>
          </a:stretch>
        </p:blipFill>
        <p:spPr>
          <a:xfrm>
            <a:off x="738125" y="356449"/>
            <a:ext cx="6464303" cy="5913722"/>
          </a:xfrm>
          <a:prstGeom prst="rect">
            <a:avLst/>
          </a:prstGeom>
        </p:spPr>
      </p:pic>
    </p:spTree>
    <p:extLst>
      <p:ext uri="{BB962C8B-B14F-4D97-AF65-F5344CB8AC3E}">
        <p14:creationId xmlns:p14="http://schemas.microsoft.com/office/powerpoint/2010/main" val="270057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C803-801E-B0CE-80EF-D142C213CED9}"/>
              </a:ext>
            </a:extLst>
          </p:cNvPr>
          <p:cNvSpPr>
            <a:spLocks noGrp="1"/>
          </p:cNvSpPr>
          <p:nvPr>
            <p:ph type="title"/>
          </p:nvPr>
        </p:nvSpPr>
        <p:spPr/>
        <p:txBody>
          <a:bodyPr/>
          <a:lstStyle/>
          <a:p>
            <a:r>
              <a:rPr lang="en-US" b="1" dirty="0">
                <a:solidFill>
                  <a:srgbClr val="000000"/>
                </a:solidFill>
                <a:latin typeface="Times New Roman" panose="02020603050405020304" pitchFamily="18" charset="0"/>
              </a:rPr>
              <a:t>Advantages of rule-based expert systems </a:t>
            </a:r>
            <a:br>
              <a:rPr lang="en-US"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4CB472-082B-08D4-FEF1-7DB2F04684AD}"/>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rPr>
              <a:t>Separation of knowledge from its processing </a:t>
            </a:r>
          </a:p>
          <a:p>
            <a:pPr lvl="1"/>
            <a:r>
              <a:rPr lang="en-US" sz="1800" b="0" i="0" u="none" strike="noStrike" baseline="0" dirty="0">
                <a:solidFill>
                  <a:srgbClr val="000000"/>
                </a:solidFill>
                <a:latin typeface="Times New Roman" panose="02020603050405020304" pitchFamily="18" charset="0"/>
              </a:rPr>
              <a:t>The structure of a rule-based expert system provides an effective separation of the knowledge base from the inference engine. </a:t>
            </a:r>
          </a:p>
          <a:p>
            <a:pPr lvl="1"/>
            <a:r>
              <a:rPr lang="en-US" sz="1800" b="0" i="0" u="none" strike="noStrike" baseline="0" dirty="0">
                <a:solidFill>
                  <a:srgbClr val="000000"/>
                </a:solidFill>
                <a:latin typeface="Times New Roman" panose="02020603050405020304" pitchFamily="18" charset="0"/>
              </a:rPr>
              <a:t>This makes it possible to develop different applications using the same expert system shell. </a:t>
            </a:r>
          </a:p>
          <a:p>
            <a:r>
              <a:rPr lang="en-US" sz="2400" b="0" i="0" u="none" strike="noStrike" baseline="0" dirty="0">
                <a:latin typeface="Times New Roman" panose="02020603050405020304" pitchFamily="18" charset="0"/>
              </a:rPr>
              <a:t>Dealing with incomplete and uncertain knowledge </a:t>
            </a:r>
          </a:p>
          <a:p>
            <a:pPr lvl="1"/>
            <a:r>
              <a:rPr lang="en-US" sz="1800" b="0" i="0" u="none" strike="noStrike" baseline="0" dirty="0">
                <a:latin typeface="Times New Roman" panose="02020603050405020304" pitchFamily="18" charset="0"/>
              </a:rPr>
              <a:t>Most rule-based expert systems are capable of representing and reasoning with incomplete and uncertain knowledge. </a:t>
            </a:r>
          </a:p>
          <a:p>
            <a:endParaRPr lang="en-IN" dirty="0"/>
          </a:p>
        </p:txBody>
      </p:sp>
    </p:spTree>
    <p:extLst>
      <p:ext uri="{BB962C8B-B14F-4D97-AF65-F5344CB8AC3E}">
        <p14:creationId xmlns:p14="http://schemas.microsoft.com/office/powerpoint/2010/main" val="1257019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F7E8-90C5-DF9D-31DD-FE6B0547A460}"/>
              </a:ext>
            </a:extLst>
          </p:cNvPr>
          <p:cNvSpPr>
            <a:spLocks noGrp="1"/>
          </p:cNvSpPr>
          <p:nvPr>
            <p:ph type="title"/>
          </p:nvPr>
        </p:nvSpPr>
        <p:spPr/>
        <p:txBody>
          <a:bodyPr/>
          <a:lstStyle/>
          <a:p>
            <a:r>
              <a:rPr lang="en-US" dirty="0"/>
              <a:t>Disadvantages of rule-based expert systems</a:t>
            </a:r>
            <a:endParaRPr lang="en-IN" dirty="0"/>
          </a:p>
        </p:txBody>
      </p:sp>
      <p:sp>
        <p:nvSpPr>
          <p:cNvPr id="3" name="Content Placeholder 2">
            <a:extLst>
              <a:ext uri="{FF2B5EF4-FFF2-40B4-BE49-F238E27FC236}">
                <a16:creationId xmlns:a16="http://schemas.microsoft.com/office/drawing/2014/main" id="{26A70499-AE9B-EFC8-D07E-7B9BB56FB982}"/>
              </a:ext>
            </a:extLst>
          </p:cNvPr>
          <p:cNvSpPr>
            <a:spLocks noGrp="1"/>
          </p:cNvSpPr>
          <p:nvPr>
            <p:ph idx="1"/>
          </p:nvPr>
        </p:nvSpPr>
        <p:spPr/>
        <p:txBody>
          <a:bodyPr>
            <a:normAutofit fontScale="85000" lnSpcReduction="20000"/>
          </a:bodyPr>
          <a:lstStyle/>
          <a:p>
            <a:r>
              <a:rPr lang="en-US" b="1" dirty="0"/>
              <a:t>Opaque relations between rules.</a:t>
            </a:r>
          </a:p>
          <a:p>
            <a:pPr lvl="1"/>
            <a:r>
              <a:rPr lang="en-US" dirty="0"/>
              <a:t>Although the individual production rules are relatively simple and self-documented, their logical interactions within the large set of rules may be opaque.</a:t>
            </a:r>
          </a:p>
          <a:p>
            <a:pPr lvl="1"/>
            <a:r>
              <a:rPr lang="en-US" dirty="0"/>
              <a:t>Rule-based systems make it difficult to observe how individual rules serve the overall strategy.</a:t>
            </a:r>
          </a:p>
          <a:p>
            <a:r>
              <a:rPr lang="en-US" b="1" dirty="0"/>
              <a:t>Ineffective search strategy</a:t>
            </a:r>
          </a:p>
          <a:p>
            <a:pPr lvl="1"/>
            <a:r>
              <a:rPr lang="en-US" dirty="0"/>
              <a:t>The inference engine applies an exhaustive search through all the production rules during each cycle.</a:t>
            </a:r>
          </a:p>
          <a:p>
            <a:pPr lvl="1"/>
            <a:r>
              <a:rPr lang="en-US" dirty="0"/>
              <a:t>Expert systems with a large set of rules (over 100 rules) can be slow, and thus large rule-based systems can be unsuitable for real-time applications</a:t>
            </a:r>
          </a:p>
          <a:p>
            <a:r>
              <a:rPr lang="en-US" b="1" dirty="0"/>
              <a:t>Inability to learn</a:t>
            </a:r>
          </a:p>
          <a:p>
            <a:pPr lvl="1"/>
            <a:r>
              <a:rPr lang="en-US" dirty="0"/>
              <a:t>In general, rule-based expert systems do not have an ability to learn from the experience.</a:t>
            </a:r>
          </a:p>
          <a:p>
            <a:pPr lvl="1"/>
            <a:r>
              <a:rPr lang="en-US" dirty="0"/>
              <a:t>Unlike human expert, who knows when to “break the rules”, an expert system cannot automatically modify its knowledge base, or adjust existing rules or add new ones.</a:t>
            </a:r>
          </a:p>
          <a:p>
            <a:pPr lvl="1"/>
            <a:r>
              <a:rPr lang="en-US" dirty="0"/>
              <a:t>The knowledge engineer is still responsible for revising and maintaining the system</a:t>
            </a:r>
            <a:endParaRPr lang="en-IN" dirty="0"/>
          </a:p>
        </p:txBody>
      </p:sp>
    </p:spTree>
    <p:extLst>
      <p:ext uri="{BB962C8B-B14F-4D97-AF65-F5344CB8AC3E}">
        <p14:creationId xmlns:p14="http://schemas.microsoft.com/office/powerpoint/2010/main" val="156146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E3B3D2-4166-515E-7894-44C61FD8B1B5}"/>
              </a:ext>
            </a:extLst>
          </p:cNvPr>
          <p:cNvSpPr>
            <a:spLocks noGrp="1"/>
          </p:cNvSpPr>
          <p:nvPr>
            <p:ph type="title"/>
          </p:nvPr>
        </p:nvSpPr>
        <p:spPr/>
        <p:txBody>
          <a:bodyPr/>
          <a:lstStyle/>
          <a:p>
            <a:r>
              <a:rPr lang="en-US" dirty="0"/>
              <a:t>Rules as a Knowledge Representation Technique</a:t>
            </a:r>
            <a:endParaRPr lang="en-IN" dirty="0"/>
          </a:p>
        </p:txBody>
      </p:sp>
      <p:pic>
        <p:nvPicPr>
          <p:cNvPr id="7" name="Picture 6">
            <a:extLst>
              <a:ext uri="{FF2B5EF4-FFF2-40B4-BE49-F238E27FC236}">
                <a16:creationId xmlns:a16="http://schemas.microsoft.com/office/drawing/2014/main" id="{119F9EE6-A98E-0E37-8239-F373DDE98D2F}"/>
              </a:ext>
            </a:extLst>
          </p:cNvPr>
          <p:cNvPicPr>
            <a:picLocks noChangeAspect="1"/>
          </p:cNvPicPr>
          <p:nvPr/>
        </p:nvPicPr>
        <p:blipFill>
          <a:blip r:embed="rId2"/>
          <a:stretch>
            <a:fillRect/>
          </a:stretch>
        </p:blipFill>
        <p:spPr>
          <a:xfrm>
            <a:off x="1621117" y="2879089"/>
            <a:ext cx="8586414" cy="2961874"/>
          </a:xfrm>
          <a:prstGeom prst="rect">
            <a:avLst/>
          </a:prstGeom>
        </p:spPr>
      </p:pic>
    </p:spTree>
    <p:extLst>
      <p:ext uri="{BB962C8B-B14F-4D97-AF65-F5344CB8AC3E}">
        <p14:creationId xmlns:p14="http://schemas.microsoft.com/office/powerpoint/2010/main" val="357470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E251-B4AE-4A4D-F254-F9D292138680}"/>
              </a:ext>
            </a:extLst>
          </p:cNvPr>
          <p:cNvSpPr>
            <a:spLocks noGrp="1"/>
          </p:cNvSpPr>
          <p:nvPr>
            <p:ph type="title"/>
          </p:nvPr>
        </p:nvSpPr>
        <p:spPr/>
        <p:txBody>
          <a:bodyPr>
            <a:normAutofit fontScale="90000"/>
          </a:bodyPr>
          <a:lstStyle/>
          <a:p>
            <a:r>
              <a:rPr lang="en-US" dirty="0"/>
              <a:t>Rules as a Knowledge Representation Technique</a:t>
            </a:r>
            <a:br>
              <a:rPr lang="en-US" dirty="0"/>
            </a:br>
            <a:endParaRPr lang="en-IN" dirty="0"/>
          </a:p>
        </p:txBody>
      </p:sp>
      <p:sp>
        <p:nvSpPr>
          <p:cNvPr id="3" name="Content Placeholder 2">
            <a:extLst>
              <a:ext uri="{FF2B5EF4-FFF2-40B4-BE49-F238E27FC236}">
                <a16:creationId xmlns:a16="http://schemas.microsoft.com/office/drawing/2014/main" id="{8C289500-FAA1-7751-5B46-31FAC937B233}"/>
              </a:ext>
            </a:extLst>
          </p:cNvPr>
          <p:cNvSpPr>
            <a:spLocks noGrp="1"/>
          </p:cNvSpPr>
          <p:nvPr>
            <p:ph idx="1"/>
          </p:nvPr>
        </p:nvSpPr>
        <p:spPr/>
        <p:txBody>
          <a:bodyPr>
            <a:normAutofit/>
          </a:bodyPr>
          <a:lstStyle/>
          <a:p>
            <a:r>
              <a:rPr lang="en-US" dirty="0"/>
              <a:t>A rule provides some description of how to solve a problem. </a:t>
            </a:r>
          </a:p>
          <a:p>
            <a:r>
              <a:rPr lang="en-US" dirty="0"/>
              <a:t> Rule are relatively easy to create and understand </a:t>
            </a:r>
          </a:p>
          <a:p>
            <a:r>
              <a:rPr lang="en-US" dirty="0"/>
              <a:t> Any rules consists of two parts: the IF part, called the </a:t>
            </a:r>
            <a:r>
              <a:rPr lang="en-US" i="1" dirty="0">
                <a:solidFill>
                  <a:srgbClr val="FF0000"/>
                </a:solidFill>
              </a:rPr>
              <a:t>antecedent</a:t>
            </a:r>
            <a:r>
              <a:rPr lang="en-US" dirty="0"/>
              <a:t> (premise or condition) and the THEN part called the </a:t>
            </a:r>
            <a:r>
              <a:rPr lang="en-US" i="1" dirty="0">
                <a:solidFill>
                  <a:srgbClr val="FF0000"/>
                </a:solidFill>
              </a:rPr>
              <a:t>consequent </a:t>
            </a:r>
            <a:r>
              <a:rPr lang="en-US" dirty="0"/>
              <a:t>(conclusion or action) </a:t>
            </a:r>
          </a:p>
          <a:p>
            <a:r>
              <a:rPr lang="en-US" dirty="0"/>
              <a:t>IF &lt;</a:t>
            </a:r>
            <a:r>
              <a:rPr lang="en-US" i="1" dirty="0">
                <a:solidFill>
                  <a:srgbClr val="FF0000"/>
                </a:solidFill>
              </a:rPr>
              <a:t> antecedent </a:t>
            </a:r>
            <a:r>
              <a:rPr lang="en-US" dirty="0"/>
              <a:t>&gt; THEN &lt;</a:t>
            </a:r>
            <a:r>
              <a:rPr lang="en-US" i="1" dirty="0">
                <a:solidFill>
                  <a:srgbClr val="FF0000"/>
                </a:solidFill>
              </a:rPr>
              <a:t>consequent&gt;</a:t>
            </a:r>
            <a:endParaRPr lang="en-US" dirty="0"/>
          </a:p>
          <a:p>
            <a:endParaRPr lang="en-US" dirty="0"/>
          </a:p>
          <a:p>
            <a:endParaRPr lang="en-IN" dirty="0"/>
          </a:p>
        </p:txBody>
      </p:sp>
    </p:spTree>
    <p:extLst>
      <p:ext uri="{BB962C8B-B14F-4D97-AF65-F5344CB8AC3E}">
        <p14:creationId xmlns:p14="http://schemas.microsoft.com/office/powerpoint/2010/main" val="337863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0B57-2B88-D086-5A94-2A126AFC8186}"/>
              </a:ext>
            </a:extLst>
          </p:cNvPr>
          <p:cNvSpPr>
            <a:spLocks noGrp="1"/>
          </p:cNvSpPr>
          <p:nvPr>
            <p:ph type="title"/>
          </p:nvPr>
        </p:nvSpPr>
        <p:spPr/>
        <p:txBody>
          <a:bodyPr/>
          <a:lstStyle/>
          <a:p>
            <a:r>
              <a:rPr lang="en-US" dirty="0"/>
              <a:t>Rule-based expert system</a:t>
            </a:r>
            <a:endParaRPr lang="en-IN" dirty="0"/>
          </a:p>
        </p:txBody>
      </p:sp>
      <p:sp>
        <p:nvSpPr>
          <p:cNvPr id="3" name="Content Placeholder 2">
            <a:extLst>
              <a:ext uri="{FF2B5EF4-FFF2-40B4-BE49-F238E27FC236}">
                <a16:creationId xmlns:a16="http://schemas.microsoft.com/office/drawing/2014/main" id="{680B4B29-7A1D-76E0-3A8B-B1A8C414A85A}"/>
              </a:ext>
            </a:extLst>
          </p:cNvPr>
          <p:cNvSpPr>
            <a:spLocks noGrp="1"/>
          </p:cNvSpPr>
          <p:nvPr>
            <p:ph idx="1"/>
          </p:nvPr>
        </p:nvSpPr>
        <p:spPr/>
        <p:txBody>
          <a:bodyPr>
            <a:normAutofit/>
          </a:bodyPr>
          <a:lstStyle/>
          <a:p>
            <a:r>
              <a:rPr lang="en-US" dirty="0"/>
              <a:t>A rule-based expert system has five components: </a:t>
            </a:r>
          </a:p>
          <a:p>
            <a:pPr marL="971550" lvl="1" indent="-514350">
              <a:buFont typeface="+mj-lt"/>
              <a:buAutoNum type="arabicPeriod"/>
            </a:pPr>
            <a:r>
              <a:rPr lang="en-US" dirty="0"/>
              <a:t>the knowledge base, </a:t>
            </a:r>
          </a:p>
          <a:p>
            <a:pPr marL="971550" lvl="1" indent="-514350">
              <a:buFont typeface="+mj-lt"/>
              <a:buAutoNum type="arabicPeriod"/>
            </a:pPr>
            <a:r>
              <a:rPr lang="en-US" dirty="0"/>
              <a:t>the database, </a:t>
            </a:r>
          </a:p>
          <a:p>
            <a:pPr marL="971550" lvl="1" indent="-514350">
              <a:buFont typeface="+mj-lt"/>
              <a:buAutoNum type="arabicPeriod"/>
            </a:pPr>
            <a:r>
              <a:rPr lang="en-US" dirty="0"/>
              <a:t>the inference engine, </a:t>
            </a:r>
          </a:p>
          <a:p>
            <a:pPr marL="971550" lvl="1" indent="-514350">
              <a:buFont typeface="+mj-lt"/>
              <a:buAutoNum type="arabicPeriod"/>
            </a:pPr>
            <a:r>
              <a:rPr lang="en-US" dirty="0"/>
              <a:t>the explanation facilities, </a:t>
            </a:r>
          </a:p>
          <a:p>
            <a:pPr marL="971550" lvl="1" indent="-514350">
              <a:buFont typeface="+mj-lt"/>
              <a:buAutoNum type="arabicPeriod"/>
            </a:pPr>
            <a:r>
              <a:rPr lang="en-US" dirty="0"/>
              <a:t>user interface.</a:t>
            </a:r>
          </a:p>
        </p:txBody>
      </p:sp>
    </p:spTree>
    <p:extLst>
      <p:ext uri="{BB962C8B-B14F-4D97-AF65-F5344CB8AC3E}">
        <p14:creationId xmlns:p14="http://schemas.microsoft.com/office/powerpoint/2010/main" val="144866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0B57-2B88-D086-5A94-2A126AFC8186}"/>
              </a:ext>
            </a:extLst>
          </p:cNvPr>
          <p:cNvSpPr>
            <a:spLocks noGrp="1"/>
          </p:cNvSpPr>
          <p:nvPr>
            <p:ph type="title"/>
          </p:nvPr>
        </p:nvSpPr>
        <p:spPr/>
        <p:txBody>
          <a:bodyPr/>
          <a:lstStyle/>
          <a:p>
            <a:r>
              <a:rPr lang="en-US" dirty="0"/>
              <a:t>Rule-based expert system</a:t>
            </a:r>
            <a:endParaRPr lang="en-IN" dirty="0"/>
          </a:p>
        </p:txBody>
      </p:sp>
      <p:sp>
        <p:nvSpPr>
          <p:cNvPr id="3" name="Content Placeholder 2">
            <a:extLst>
              <a:ext uri="{FF2B5EF4-FFF2-40B4-BE49-F238E27FC236}">
                <a16:creationId xmlns:a16="http://schemas.microsoft.com/office/drawing/2014/main" id="{680B4B29-7A1D-76E0-3A8B-B1A8C414A85A}"/>
              </a:ext>
            </a:extLst>
          </p:cNvPr>
          <p:cNvSpPr>
            <a:spLocks noGrp="1"/>
          </p:cNvSpPr>
          <p:nvPr>
            <p:ph idx="1"/>
          </p:nvPr>
        </p:nvSpPr>
        <p:spPr/>
        <p:txBody>
          <a:bodyPr>
            <a:normAutofit/>
          </a:bodyPr>
          <a:lstStyle/>
          <a:p>
            <a:r>
              <a:rPr lang="en-US" dirty="0"/>
              <a:t>In the early 1970s, Newell and Simon from Carnegie-Mellon University proposed a production system model, the foundation of the modern rule-based expert systems. </a:t>
            </a:r>
          </a:p>
          <a:p>
            <a:r>
              <a:rPr lang="en-US" dirty="0"/>
              <a:t>The production model is based on the idea that humans solve problems by applying their knowledge (expressed as production rules) to a given problem represented by problem-specific information. </a:t>
            </a:r>
          </a:p>
          <a:p>
            <a:r>
              <a:rPr lang="en-US" dirty="0"/>
              <a:t>The production rules are stored in the long-term memory and the problem-specific information or facts in the short-term memory. </a:t>
            </a:r>
          </a:p>
        </p:txBody>
      </p:sp>
    </p:spTree>
    <p:extLst>
      <p:ext uri="{BB962C8B-B14F-4D97-AF65-F5344CB8AC3E}">
        <p14:creationId xmlns:p14="http://schemas.microsoft.com/office/powerpoint/2010/main" val="347461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0E0E2-2935-BCED-B1B1-8C559DBC7106}"/>
              </a:ext>
            </a:extLst>
          </p:cNvPr>
          <p:cNvPicPr>
            <a:picLocks noChangeAspect="1"/>
          </p:cNvPicPr>
          <p:nvPr/>
        </p:nvPicPr>
        <p:blipFill>
          <a:blip r:embed="rId2"/>
          <a:stretch>
            <a:fillRect/>
          </a:stretch>
        </p:blipFill>
        <p:spPr>
          <a:xfrm>
            <a:off x="513006" y="1856591"/>
            <a:ext cx="5310496" cy="2850006"/>
          </a:xfrm>
          <a:prstGeom prst="rect">
            <a:avLst/>
          </a:prstGeom>
        </p:spPr>
      </p:pic>
      <p:pic>
        <p:nvPicPr>
          <p:cNvPr id="9" name="Picture 8">
            <a:extLst>
              <a:ext uri="{FF2B5EF4-FFF2-40B4-BE49-F238E27FC236}">
                <a16:creationId xmlns:a16="http://schemas.microsoft.com/office/drawing/2014/main" id="{0789B668-ABF9-DAD3-E263-CDA6091398DA}"/>
              </a:ext>
            </a:extLst>
          </p:cNvPr>
          <p:cNvPicPr>
            <a:picLocks noChangeAspect="1"/>
          </p:cNvPicPr>
          <p:nvPr/>
        </p:nvPicPr>
        <p:blipFill>
          <a:blip r:embed="rId3"/>
          <a:stretch>
            <a:fillRect/>
          </a:stretch>
        </p:blipFill>
        <p:spPr>
          <a:xfrm>
            <a:off x="6769715" y="1856591"/>
            <a:ext cx="5310496" cy="4609269"/>
          </a:xfrm>
          <a:prstGeom prst="rect">
            <a:avLst/>
          </a:prstGeom>
        </p:spPr>
      </p:pic>
      <p:sp>
        <p:nvSpPr>
          <p:cNvPr id="11" name="TextBox 10">
            <a:extLst>
              <a:ext uri="{FF2B5EF4-FFF2-40B4-BE49-F238E27FC236}">
                <a16:creationId xmlns:a16="http://schemas.microsoft.com/office/drawing/2014/main" id="{A4F1039A-84AD-D2C6-85E3-62B7F7586BDE}"/>
              </a:ext>
            </a:extLst>
          </p:cNvPr>
          <p:cNvSpPr txBox="1"/>
          <p:nvPr/>
        </p:nvSpPr>
        <p:spPr>
          <a:xfrm>
            <a:off x="828091" y="5001409"/>
            <a:ext cx="10592577" cy="923330"/>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Production system and basic structure of a rule-based expert system:</a:t>
            </a:r>
          </a:p>
          <a:p>
            <a:r>
              <a:rPr lang="en-US" sz="1800" b="1" i="0" u="none" strike="noStrike" baseline="0" dirty="0">
                <a:solidFill>
                  <a:srgbClr val="000000"/>
                </a:solidFill>
                <a:latin typeface="Times New Roman" panose="02020603050405020304" pitchFamily="18" charset="0"/>
              </a:rPr>
              <a:t> (a) production system model; </a:t>
            </a:r>
          </a:p>
          <a:p>
            <a:r>
              <a:rPr lang="en-US" sz="1800" b="1" i="0" u="none" strike="noStrike" baseline="0" dirty="0">
                <a:solidFill>
                  <a:srgbClr val="000000"/>
                </a:solidFill>
                <a:latin typeface="Times New Roman" panose="02020603050405020304" pitchFamily="18" charset="0"/>
              </a:rPr>
              <a:t>(b) basic structure of a rule-based expert system </a:t>
            </a:r>
            <a:endParaRPr lang="en-IN" dirty="0"/>
          </a:p>
        </p:txBody>
      </p:sp>
      <p:sp>
        <p:nvSpPr>
          <p:cNvPr id="12" name="Title 11">
            <a:extLst>
              <a:ext uri="{FF2B5EF4-FFF2-40B4-BE49-F238E27FC236}">
                <a16:creationId xmlns:a16="http://schemas.microsoft.com/office/drawing/2014/main" id="{F1F8C238-B241-B745-243C-9BA132702699}"/>
              </a:ext>
            </a:extLst>
          </p:cNvPr>
          <p:cNvSpPr>
            <a:spLocks noGrp="1"/>
          </p:cNvSpPr>
          <p:nvPr>
            <p:ph type="title"/>
          </p:nvPr>
        </p:nvSpPr>
        <p:spPr/>
        <p:txBody>
          <a:bodyPr/>
          <a:lstStyle/>
          <a:p>
            <a:r>
              <a:rPr lang="en-US" dirty="0"/>
              <a:t>Structure of a rule-based expert system</a:t>
            </a:r>
            <a:endParaRPr lang="en-IN" dirty="0"/>
          </a:p>
        </p:txBody>
      </p:sp>
    </p:spTree>
    <p:extLst>
      <p:ext uri="{BB962C8B-B14F-4D97-AF65-F5344CB8AC3E}">
        <p14:creationId xmlns:p14="http://schemas.microsoft.com/office/powerpoint/2010/main" val="26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E251-B4AE-4A4D-F254-F9D292138680}"/>
              </a:ext>
            </a:extLst>
          </p:cNvPr>
          <p:cNvSpPr>
            <a:spLocks noGrp="1"/>
          </p:cNvSpPr>
          <p:nvPr>
            <p:ph type="title"/>
          </p:nvPr>
        </p:nvSpPr>
        <p:spPr/>
        <p:txBody>
          <a:bodyPr>
            <a:normAutofit/>
          </a:bodyPr>
          <a:lstStyle/>
          <a:p>
            <a:r>
              <a:rPr lang="en-US" dirty="0"/>
              <a:t>Rules as a Knowledge Representation Technique</a:t>
            </a:r>
            <a:endParaRPr lang="en-IN" dirty="0"/>
          </a:p>
        </p:txBody>
      </p:sp>
      <p:sp>
        <p:nvSpPr>
          <p:cNvPr id="3" name="Content Placeholder 2">
            <a:extLst>
              <a:ext uri="{FF2B5EF4-FFF2-40B4-BE49-F238E27FC236}">
                <a16:creationId xmlns:a16="http://schemas.microsoft.com/office/drawing/2014/main" id="{8C289500-FAA1-7751-5B46-31FAC937B233}"/>
              </a:ext>
            </a:extLst>
          </p:cNvPr>
          <p:cNvSpPr>
            <a:spLocks noGrp="1"/>
          </p:cNvSpPr>
          <p:nvPr>
            <p:ph idx="1"/>
          </p:nvPr>
        </p:nvSpPr>
        <p:spPr/>
        <p:txBody>
          <a:bodyPr>
            <a:normAutofit/>
          </a:bodyPr>
          <a:lstStyle/>
          <a:p>
            <a:r>
              <a:rPr lang="en-US" dirty="0"/>
              <a:t>A rule can have multiple antecedents joined by the keywords AND (conjunction), OR (disjunction) or a combination of both.</a:t>
            </a:r>
          </a:p>
          <a:p>
            <a:endParaRPr lang="en-IN" dirty="0"/>
          </a:p>
        </p:txBody>
      </p:sp>
      <p:pic>
        <p:nvPicPr>
          <p:cNvPr id="5" name="Picture 4">
            <a:extLst>
              <a:ext uri="{FF2B5EF4-FFF2-40B4-BE49-F238E27FC236}">
                <a16:creationId xmlns:a16="http://schemas.microsoft.com/office/drawing/2014/main" id="{0F80AD2C-B8B4-4230-2FFD-0B8A1D2F9C44}"/>
              </a:ext>
            </a:extLst>
          </p:cNvPr>
          <p:cNvPicPr>
            <a:picLocks noChangeAspect="1"/>
          </p:cNvPicPr>
          <p:nvPr/>
        </p:nvPicPr>
        <p:blipFill>
          <a:blip r:embed="rId2"/>
          <a:stretch>
            <a:fillRect/>
          </a:stretch>
        </p:blipFill>
        <p:spPr>
          <a:xfrm>
            <a:off x="2232732" y="3151728"/>
            <a:ext cx="7521262" cy="2308698"/>
          </a:xfrm>
          <a:prstGeom prst="rect">
            <a:avLst/>
          </a:prstGeom>
        </p:spPr>
      </p:pic>
    </p:spTree>
    <p:extLst>
      <p:ext uri="{BB962C8B-B14F-4D97-AF65-F5344CB8AC3E}">
        <p14:creationId xmlns:p14="http://schemas.microsoft.com/office/powerpoint/2010/main" val="139156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8714-C47B-EF39-2FEF-7A49DDA6CFE2}"/>
              </a:ext>
            </a:extLst>
          </p:cNvPr>
          <p:cNvSpPr>
            <a:spLocks noGrp="1"/>
          </p:cNvSpPr>
          <p:nvPr>
            <p:ph type="title"/>
          </p:nvPr>
        </p:nvSpPr>
        <p:spPr/>
        <p:txBody>
          <a:bodyPr/>
          <a:lstStyle/>
          <a:p>
            <a:r>
              <a:rPr lang="en-US" dirty="0"/>
              <a:t>Rules can represent:</a:t>
            </a:r>
            <a:br>
              <a:rPr lang="en-US" dirty="0"/>
            </a:br>
            <a:endParaRPr lang="en-IN" dirty="0"/>
          </a:p>
        </p:txBody>
      </p:sp>
      <p:sp>
        <p:nvSpPr>
          <p:cNvPr id="3" name="Content Placeholder 2">
            <a:extLst>
              <a:ext uri="{FF2B5EF4-FFF2-40B4-BE49-F238E27FC236}">
                <a16:creationId xmlns:a16="http://schemas.microsoft.com/office/drawing/2014/main" id="{166F6227-77EF-66EE-C932-88F58F1C642C}"/>
              </a:ext>
            </a:extLst>
          </p:cNvPr>
          <p:cNvSpPr>
            <a:spLocks noGrp="1"/>
          </p:cNvSpPr>
          <p:nvPr>
            <p:ph idx="1"/>
          </p:nvPr>
        </p:nvSpPr>
        <p:spPr/>
        <p:txBody>
          <a:bodyPr>
            <a:normAutofit fontScale="92500" lnSpcReduction="10000"/>
          </a:bodyPr>
          <a:lstStyle/>
          <a:p>
            <a:r>
              <a:rPr lang="en-US" b="1" i="1" dirty="0">
                <a:solidFill>
                  <a:srgbClr val="FF0000"/>
                </a:solidFill>
              </a:rPr>
              <a:t>Relation</a:t>
            </a:r>
            <a:r>
              <a:rPr lang="en-US" dirty="0"/>
              <a:t>: </a:t>
            </a:r>
          </a:p>
          <a:p>
            <a:r>
              <a:rPr lang="en-US" dirty="0"/>
              <a:t>IF the ‘fuel tank’ is empty THEN the car is dead</a:t>
            </a:r>
          </a:p>
          <a:p>
            <a:endParaRPr lang="en-US" dirty="0"/>
          </a:p>
          <a:p>
            <a:r>
              <a:rPr lang="en-US" b="1" i="1" dirty="0">
                <a:solidFill>
                  <a:srgbClr val="FF0000"/>
                </a:solidFill>
              </a:rPr>
              <a:t>Recommendation</a:t>
            </a:r>
            <a:r>
              <a:rPr lang="en-US" dirty="0"/>
              <a:t>: </a:t>
            </a:r>
          </a:p>
          <a:p>
            <a:r>
              <a:rPr lang="en-US" dirty="0"/>
              <a:t>IF the season is autumn AND the sky is cloudy AND the forecast is drizzle THEN the advice is ‘take an umbrella’</a:t>
            </a:r>
          </a:p>
          <a:p>
            <a:endParaRPr lang="en-US" dirty="0"/>
          </a:p>
          <a:p>
            <a:r>
              <a:rPr lang="en-US" b="1" i="1" dirty="0">
                <a:solidFill>
                  <a:srgbClr val="FF0000"/>
                </a:solidFill>
              </a:rPr>
              <a:t>Directive</a:t>
            </a:r>
            <a:r>
              <a:rPr lang="en-US" dirty="0"/>
              <a:t>: </a:t>
            </a:r>
          </a:p>
          <a:p>
            <a:r>
              <a:rPr lang="en-US" dirty="0"/>
              <a:t>IF the car is dead AND the ‘fuel tank’ is empty THEN the action is ‘refuel the car’.</a:t>
            </a:r>
          </a:p>
        </p:txBody>
      </p:sp>
    </p:spTree>
    <p:extLst>
      <p:ext uri="{BB962C8B-B14F-4D97-AF65-F5344CB8AC3E}">
        <p14:creationId xmlns:p14="http://schemas.microsoft.com/office/powerpoint/2010/main" val="322313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C0EA-8513-DC31-E10C-AE474D0775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07357C-D3FD-31B1-C682-1F97F50E1179}"/>
              </a:ext>
            </a:extLst>
          </p:cNvPr>
          <p:cNvSpPr>
            <a:spLocks noGrp="1"/>
          </p:cNvSpPr>
          <p:nvPr>
            <p:ph idx="1"/>
          </p:nvPr>
        </p:nvSpPr>
        <p:spPr/>
        <p:txBody>
          <a:bodyPr/>
          <a:lstStyle/>
          <a:p>
            <a:r>
              <a:rPr lang="en-US" b="1" i="1" dirty="0">
                <a:solidFill>
                  <a:srgbClr val="FF0000"/>
                </a:solidFill>
              </a:rPr>
              <a:t>Strategy</a:t>
            </a:r>
            <a:r>
              <a:rPr lang="en-US" dirty="0"/>
              <a:t>: IF the car is dead THEN the action is ‘check the fuel tank’; step1 complete</a:t>
            </a:r>
          </a:p>
          <a:p>
            <a:pPr lvl="1"/>
            <a:r>
              <a:rPr lang="en-US" dirty="0"/>
              <a:t>IF step1 is complete AND the ‘fuel tank’ is full THEN the action is ‘check the battery’; step2 is complete</a:t>
            </a:r>
          </a:p>
          <a:p>
            <a:pPr lvl="1"/>
            <a:endParaRPr lang="en-US" dirty="0"/>
          </a:p>
          <a:p>
            <a:r>
              <a:rPr lang="en-US" b="1" i="1" dirty="0">
                <a:solidFill>
                  <a:srgbClr val="FF0000"/>
                </a:solidFill>
              </a:rPr>
              <a:t>Heuristic</a:t>
            </a:r>
            <a:r>
              <a:rPr lang="en-US" dirty="0"/>
              <a:t>: IF the spill is liquid AND the ‘spill pH’ &lt; 6 AND the ‘spill smell’ is vinegar THEN the ‘spill material’ is ‘acetic acid’</a:t>
            </a:r>
            <a:endParaRPr lang="en-IN" dirty="0"/>
          </a:p>
          <a:p>
            <a:endParaRPr lang="en-IN" dirty="0"/>
          </a:p>
        </p:txBody>
      </p:sp>
    </p:spTree>
    <p:extLst>
      <p:ext uri="{BB962C8B-B14F-4D97-AF65-F5344CB8AC3E}">
        <p14:creationId xmlns:p14="http://schemas.microsoft.com/office/powerpoint/2010/main" val="169799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2" ma:contentTypeDescription="Create a new document." ma:contentTypeScope="" ma:versionID="e3155a2f19cddc5683c4b1617ebac3ce">
  <xsd:schema xmlns:xsd="http://www.w3.org/2001/XMLSchema" xmlns:xs="http://www.w3.org/2001/XMLSchema" xmlns:p="http://schemas.microsoft.com/office/2006/metadata/properties" xmlns:ns2="7a86da0c-1911-4a0f-af60-b8ba93fb4900" targetNamespace="http://schemas.microsoft.com/office/2006/metadata/properties" ma:root="true" ma:fieldsID="36f8b981398f322fdb7a1b1dc3be45dd" ns2:_="">
    <xsd:import namespace="7a86da0c-1911-4a0f-af60-b8ba93fb49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81C8CD-14DD-4D3A-90F7-A6E768BC3656}"/>
</file>

<file path=customXml/itemProps2.xml><?xml version="1.0" encoding="utf-8"?>
<ds:datastoreItem xmlns:ds="http://schemas.openxmlformats.org/officeDocument/2006/customXml" ds:itemID="{E253E7EE-CA29-4E0B-B218-957C04947F44}"/>
</file>

<file path=customXml/itemProps3.xml><?xml version="1.0" encoding="utf-8"?>
<ds:datastoreItem xmlns:ds="http://schemas.openxmlformats.org/officeDocument/2006/customXml" ds:itemID="{CB80E7A0-F3AC-40C2-B5B8-55E308B3A178}"/>
</file>

<file path=docProps/app.xml><?xml version="1.0" encoding="utf-8"?>
<Properties xmlns="http://schemas.openxmlformats.org/officeDocument/2006/extended-properties" xmlns:vt="http://schemas.openxmlformats.org/officeDocument/2006/docPropsVTypes">
  <TotalTime>462</TotalTime>
  <Words>1133</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Module-6 (Unit-II)  Rule based expert system </vt:lpstr>
      <vt:lpstr>Rules as a Knowledge Representation Technique</vt:lpstr>
      <vt:lpstr>Rules as a Knowledge Representation Technique </vt:lpstr>
      <vt:lpstr>Rule-based expert system</vt:lpstr>
      <vt:lpstr>Rule-based expert system</vt:lpstr>
      <vt:lpstr>Structure of a rule-based expert system</vt:lpstr>
      <vt:lpstr>Rules as a Knowledge Representation Technique</vt:lpstr>
      <vt:lpstr>Rules can represent: </vt:lpstr>
      <vt:lpstr>PowerPoint Presentation</vt:lpstr>
      <vt:lpstr>Conflict Resolution</vt:lpstr>
      <vt:lpstr>Conflict Resolution</vt:lpstr>
      <vt:lpstr>Methods used for conflict resolution </vt:lpstr>
      <vt:lpstr>Uncertainty Management in Rule-based Expert Systems</vt:lpstr>
      <vt:lpstr>Uncertainty Management in Rule-based Expert Systems</vt:lpstr>
      <vt:lpstr>Combining certainties of propositions and rules </vt:lpstr>
      <vt:lpstr>PowerPoint Presentation</vt:lpstr>
      <vt:lpstr>Advantages of rule-based expert systems  </vt:lpstr>
      <vt:lpstr>Disadvantages of rule-based expert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 (Unit-II)  Rule based expert system </dc:title>
  <dc:creator>Yash Aney</dc:creator>
  <cp:lastModifiedBy>Yash Aney</cp:lastModifiedBy>
  <cp:revision>20</cp:revision>
  <dcterms:created xsi:type="dcterms:W3CDTF">2023-04-05T05:59:03Z</dcterms:created>
  <dcterms:modified xsi:type="dcterms:W3CDTF">2023-04-13T05:45:04Z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