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d1b06c8_0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d1b06c8_0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c2f06a3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c2f06a3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5c2f06a32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c2f06a3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c2f06a3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15c2f06a32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c2f06a3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c2f06a3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5c2f06a32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we will be using throughout this training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lynchpin in the entire framework is: Algorithms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…let’s double click on Algos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c2f06a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c2f06a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5c2f06a3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c2f06a3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c2f06a3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5c2f06a32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c2f06a3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c2f06a3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5c2f06a32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c2f06a3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c2f06a3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5c2f06a32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c2f06a3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c2f06a3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5c2f06a32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c2f06a3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c2f06a3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5c2f06a32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"/>
            <a:ext cx="11328385" cy="518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2"/>
          <p:cNvGrpSpPr/>
          <p:nvPr/>
        </p:nvGrpSpPr>
        <p:grpSpPr>
          <a:xfrm>
            <a:off x="22" y="3555094"/>
            <a:ext cx="7314320" cy="876772"/>
            <a:chOff x="-11" y="1378677"/>
            <a:chExt cx="7314320" cy="4116300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46" name="Google Shape;46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2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4" name="Google Shape;54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9" name="Google Shape;59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 flipH="1">
            <a:off x="8964666" y="4623761"/>
            <a:ext cx="187800" cy="521400"/>
          </a:xfrm>
          <a:prstGeom prst="rect">
            <a:avLst/>
          </a:prstGeom>
          <a:solidFill>
            <a:srgbClr val="E670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3866813" y="4623761"/>
            <a:ext cx="5097900" cy="521400"/>
          </a:xfrm>
          <a:prstGeom prst="rect">
            <a:avLst/>
          </a:prstGeom>
          <a:solidFill>
            <a:srgbClr val="E6703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Font typeface="Calibri"/>
              <a:buNone/>
              <a:defRPr sz="3000" b="1">
                <a:solidFill>
                  <a:srgbClr val="E670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marL="914400" lvl="1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2pPr>
            <a:lvl3pPr marL="1371600" lvl="2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marL="182880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4pPr>
            <a:lvl5pPr marL="228600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/>
            </a:lvl5pPr>
            <a:lvl6pPr marL="274320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esson-plan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2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3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6" name="Google Shape;3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</a:t>
            </a:r>
            <a:r>
              <a:rPr lang="en-US">
                <a:solidFill>
                  <a:srgbClr val="FFFFFF"/>
                </a:solidFill>
              </a:rPr>
              <a:t>Data Mining Process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Modeling </a:t>
            </a:r>
            <a:endParaRPr/>
          </a:p>
        </p:txBody>
      </p:sp>
      <p:pic>
        <p:nvPicPr>
          <p:cNvPr id="195" name="Google Shape;1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125" y="2107913"/>
            <a:ext cx="65532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Evaluation of test dataset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Application</a:t>
            </a:r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Product readiness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Technical integration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Model response time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Remodeling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Assimilation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Knowledge</a:t>
            </a:r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Posterior knowledge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0" y="4918200"/>
            <a:ext cx="91440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Kotu, V., &amp; Deshpande, B. (2014). </a:t>
            </a:r>
            <a:r>
              <a:rPr lang="en-US" sz="1000" i="1">
                <a:solidFill>
                  <a:srgbClr val="222222"/>
                </a:solidFill>
                <a:highlight>
                  <a:srgbClr val="FFFFFF"/>
                </a:highlight>
              </a:rPr>
              <a:t>Predictive analytics and data mining: concepts and practice with rapidminer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. Morgan Kaufmann.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1964076" y="663905"/>
            <a:ext cx="5486400" cy="3961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2743200" y="1543050"/>
            <a:ext cx="1447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sz="1200" b="1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4800600" y="1543050"/>
            <a:ext cx="1447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Understanding</a:t>
            </a:r>
            <a:endParaRPr sz="1200" b="1"/>
          </a:p>
        </p:txBody>
      </p:sp>
      <p:sp>
        <p:nvSpPr>
          <p:cNvPr id="85" name="Google Shape;85;p10"/>
          <p:cNvSpPr/>
          <p:nvPr/>
        </p:nvSpPr>
        <p:spPr>
          <a:xfrm>
            <a:off x="5524500" y="2286000"/>
            <a:ext cx="15240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5457701" y="3112820"/>
            <a:ext cx="13230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2305051" y="2628900"/>
            <a:ext cx="12762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/>
          <p:nvPr/>
        </p:nvSpPr>
        <p:spPr>
          <a:xfrm>
            <a:off x="3714317" y="3766705"/>
            <a:ext cx="15630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4038600" y="2514600"/>
            <a:ext cx="995400" cy="685800"/>
          </a:xfrm>
          <a:prstGeom prst="can">
            <a:avLst>
              <a:gd name="adj" fmla="val 25000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0"/>
          <p:cNvCxnSpPr>
            <a:stCxn id="83" idx="3"/>
          </p:cNvCxnSpPr>
          <p:nvPr/>
        </p:nvCxnSpPr>
        <p:spPr>
          <a:xfrm>
            <a:off x="4191000" y="1714500"/>
            <a:ext cx="609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1" name="Google Shape;91;p10"/>
          <p:cNvCxnSpPr>
            <a:stCxn id="84" idx="2"/>
            <a:endCxn id="85" idx="0"/>
          </p:cNvCxnSpPr>
          <p:nvPr/>
        </p:nvCxnSpPr>
        <p:spPr>
          <a:xfrm>
            <a:off x="5524500" y="1885950"/>
            <a:ext cx="762000" cy="40020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2" name="Google Shape;92;p10"/>
          <p:cNvCxnSpPr>
            <a:stCxn id="85" idx="2"/>
            <a:endCxn id="86" idx="0"/>
          </p:cNvCxnSpPr>
          <p:nvPr/>
        </p:nvCxnSpPr>
        <p:spPr>
          <a:xfrm flipH="1">
            <a:off x="6119100" y="2628900"/>
            <a:ext cx="167400" cy="48390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3" name="Google Shape;93;p10"/>
          <p:cNvCxnSpPr>
            <a:stCxn id="86" idx="2"/>
            <a:endCxn id="88" idx="3"/>
          </p:cNvCxnSpPr>
          <p:nvPr/>
        </p:nvCxnSpPr>
        <p:spPr>
          <a:xfrm flipH="1">
            <a:off x="5277401" y="3455720"/>
            <a:ext cx="841800" cy="48240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4" name="Google Shape;94;p10"/>
          <p:cNvCxnSpPr>
            <a:stCxn id="88" idx="1"/>
            <a:endCxn id="87" idx="2"/>
          </p:cNvCxnSpPr>
          <p:nvPr/>
        </p:nvCxnSpPr>
        <p:spPr>
          <a:xfrm rot="10800000">
            <a:off x="2943017" y="2971855"/>
            <a:ext cx="771300" cy="96630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5" name="Google Shape;95;p10"/>
          <p:cNvSpPr/>
          <p:nvPr/>
        </p:nvSpPr>
        <p:spPr>
          <a:xfrm>
            <a:off x="4215740" y="1736766"/>
            <a:ext cx="1129350" cy="2048494"/>
          </a:xfrm>
          <a:custGeom>
            <a:avLst/>
            <a:gdLst/>
            <a:ahLst/>
            <a:cxnLst/>
            <a:rect l="l" t="t" r="r" b="b"/>
            <a:pathLst>
              <a:path w="1129350" h="2731325" extrusionOk="0">
                <a:moveTo>
                  <a:pt x="510639" y="2731325"/>
                </a:moveTo>
                <a:cubicBezTo>
                  <a:pt x="856013" y="2258291"/>
                  <a:pt x="1201388" y="1785258"/>
                  <a:pt x="1116281" y="1330037"/>
                </a:cubicBezTo>
                <a:cubicBezTo>
                  <a:pt x="1031175" y="874816"/>
                  <a:pt x="515587" y="437408"/>
                  <a:pt x="0" y="0"/>
                </a:cubicBezTo>
              </a:path>
            </a:pathLst>
          </a:cu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0"/>
          <p:cNvSpPr/>
          <p:nvPr/>
        </p:nvSpPr>
        <p:spPr>
          <a:xfrm rot="5400000">
            <a:off x="4601688" y="549605"/>
            <a:ext cx="228600" cy="228600"/>
          </a:xfrm>
          <a:prstGeom prst="triangle">
            <a:avLst>
              <a:gd name="adj" fmla="val 50000"/>
            </a:avLst>
          </a:prstGeom>
          <a:solidFill>
            <a:srgbClr val="A5A5A5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0"/>
          <p:cNvSpPr/>
          <p:nvPr/>
        </p:nvSpPr>
        <p:spPr>
          <a:xfrm rot="10800000">
            <a:off x="7278973" y="2314425"/>
            <a:ext cx="304800" cy="171600"/>
          </a:xfrm>
          <a:prstGeom prst="triangle">
            <a:avLst>
              <a:gd name="adj" fmla="val 50000"/>
            </a:avLst>
          </a:prstGeom>
          <a:solidFill>
            <a:srgbClr val="A5A5A5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0"/>
          <p:cNvSpPr/>
          <p:nvPr/>
        </p:nvSpPr>
        <p:spPr>
          <a:xfrm rot="-5400000">
            <a:off x="4810390" y="4510768"/>
            <a:ext cx="228600" cy="228600"/>
          </a:xfrm>
          <a:prstGeom prst="triangle">
            <a:avLst>
              <a:gd name="adj" fmla="val 50000"/>
            </a:avLst>
          </a:prstGeom>
          <a:solidFill>
            <a:srgbClr val="A5A5A5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0"/>
          <p:cNvSpPr/>
          <p:nvPr/>
        </p:nvSpPr>
        <p:spPr>
          <a:xfrm rot="-176140">
            <a:off x="1811821" y="2514457"/>
            <a:ext cx="304600" cy="171710"/>
          </a:xfrm>
          <a:prstGeom prst="triangle">
            <a:avLst>
              <a:gd name="adj" fmla="val 50000"/>
            </a:avLst>
          </a:prstGeom>
          <a:solidFill>
            <a:srgbClr val="A5A5A5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0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CRISP DM process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1828800" y="685800"/>
            <a:ext cx="18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4876800" y="685800"/>
            <a:ext cx="17526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Understanding</a:t>
            </a:r>
            <a:endParaRPr/>
          </a:p>
        </p:txBody>
      </p:sp>
      <p:sp>
        <p:nvSpPr>
          <p:cNvPr id="108" name="Google Shape;108;p11"/>
          <p:cNvSpPr/>
          <p:nvPr/>
        </p:nvSpPr>
        <p:spPr>
          <a:xfrm>
            <a:off x="3047999" y="154305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 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3047999" y="234315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Model using Algorithms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3047999" y="308610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</a:t>
            </a:r>
            <a:r>
              <a:rPr lang="en-US">
                <a:solidFill>
                  <a:schemeClr val="dk1"/>
                </a:solidFill>
              </a:rPr>
              <a:t>y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 Model and performance evaluation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/>
          <p:nvPr/>
        </p:nvSpPr>
        <p:spPr>
          <a:xfrm>
            <a:off x="3047999" y="388620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"/>
          <p:cNvSpPr/>
          <p:nvPr/>
        </p:nvSpPr>
        <p:spPr>
          <a:xfrm>
            <a:off x="685800" y="3086100"/>
            <a:ext cx="16764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1"/>
          <p:cNvCxnSpPr>
            <a:stCxn id="106" idx="2"/>
            <a:endCxn id="108" idx="1"/>
          </p:cNvCxnSpPr>
          <p:nvPr/>
        </p:nvCxnSpPr>
        <p:spPr>
          <a:xfrm>
            <a:off x="2743200" y="1028700"/>
            <a:ext cx="304800" cy="6858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4" name="Google Shape;114;p11"/>
          <p:cNvCxnSpPr>
            <a:stCxn id="107" idx="2"/>
            <a:endCxn id="108" idx="3"/>
          </p:cNvCxnSpPr>
          <p:nvPr/>
        </p:nvCxnSpPr>
        <p:spPr>
          <a:xfrm flipH="1">
            <a:off x="5476800" y="1028700"/>
            <a:ext cx="276300" cy="6858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5" name="Google Shape;115;p11"/>
          <p:cNvCxnSpPr>
            <a:stCxn id="108" idx="2"/>
            <a:endCxn id="109" idx="0"/>
          </p:cNvCxnSpPr>
          <p:nvPr/>
        </p:nvCxnSpPr>
        <p:spPr>
          <a:xfrm>
            <a:off x="4262399" y="1885950"/>
            <a:ext cx="0" cy="4572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6" name="Google Shape;116;p11"/>
          <p:cNvCxnSpPr>
            <a:stCxn id="109" idx="2"/>
            <a:endCxn id="110" idx="0"/>
          </p:cNvCxnSpPr>
          <p:nvPr/>
        </p:nvCxnSpPr>
        <p:spPr>
          <a:xfrm>
            <a:off x="4262399" y="2686050"/>
            <a:ext cx="0" cy="4002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7" name="Google Shape;117;p11"/>
          <p:cNvCxnSpPr>
            <a:stCxn id="112" idx="3"/>
            <a:endCxn id="110" idx="1"/>
          </p:cNvCxnSpPr>
          <p:nvPr/>
        </p:nvCxnSpPr>
        <p:spPr>
          <a:xfrm>
            <a:off x="2362200" y="3257550"/>
            <a:ext cx="6858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8" name="Google Shape;118;p11"/>
          <p:cNvCxnSpPr>
            <a:stCxn id="110" idx="2"/>
            <a:endCxn id="111" idx="0"/>
          </p:cNvCxnSpPr>
          <p:nvPr/>
        </p:nvCxnSpPr>
        <p:spPr>
          <a:xfrm>
            <a:off x="4262399" y="3429000"/>
            <a:ext cx="0" cy="4572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9" name="Google Shape;119;p11"/>
          <p:cNvSpPr/>
          <p:nvPr/>
        </p:nvSpPr>
        <p:spPr>
          <a:xfrm>
            <a:off x="3047999" y="457200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and Actions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1"/>
          <p:cNvCxnSpPr>
            <a:stCxn id="111" idx="2"/>
            <a:endCxn id="119" idx="0"/>
          </p:cNvCxnSpPr>
          <p:nvPr/>
        </p:nvCxnSpPr>
        <p:spPr>
          <a:xfrm>
            <a:off x="4262399" y="4229100"/>
            <a:ext cx="0" cy="3429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1" name="Google Shape;121;p11"/>
          <p:cNvSpPr/>
          <p:nvPr/>
        </p:nvSpPr>
        <p:spPr>
          <a:xfrm>
            <a:off x="685800" y="2343150"/>
            <a:ext cx="16764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1"/>
          <p:cNvCxnSpPr>
            <a:stCxn id="121" idx="3"/>
            <a:endCxn id="109" idx="1"/>
          </p:cNvCxnSpPr>
          <p:nvPr/>
        </p:nvCxnSpPr>
        <p:spPr>
          <a:xfrm>
            <a:off x="2362200" y="2514600"/>
            <a:ext cx="6858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3" name="Google Shape;123;p11"/>
          <p:cNvSpPr/>
          <p:nvPr/>
        </p:nvSpPr>
        <p:spPr>
          <a:xfrm>
            <a:off x="7010400" y="862583"/>
            <a:ext cx="19239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Prior Knowledge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7010400" y="1963951"/>
            <a:ext cx="1467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Preparation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7010400" y="2878351"/>
            <a:ext cx="12924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Modeling 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/>
          <p:nvPr/>
        </p:nvSpPr>
        <p:spPr>
          <a:xfrm>
            <a:off x="7010400" y="3792751"/>
            <a:ext cx="1443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Application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7010400" y="4535701"/>
            <a:ext cx="14223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Knowledge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203100" y="88801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/>
              <a:t>Prior Knowledge</a:t>
            </a:r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Gaining information on: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Objective of the 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Subject area of the 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Data</a:t>
            </a:r>
            <a:endParaRPr/>
          </a:p>
        </p:txBody>
      </p:sp>
      <p:pic>
        <p:nvPicPr>
          <p:cNvPr id="136" name="Google Shape;13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922" y="3105000"/>
            <a:ext cx="5139099" cy="19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Data Preparation</a:t>
            </a:r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Data Exploration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Data quality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Handling missing values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Data type conversion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Transformation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Outliers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Feature selection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Sampling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723" y="1421535"/>
            <a:ext cx="4107075" cy="29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Modeling</a:t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4352925" y="142875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model</a:t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4352925" y="217170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1990726" y="2171700"/>
            <a:ext cx="16764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14"/>
          <p:cNvCxnSpPr>
            <a:stCxn id="151" idx="2"/>
            <a:endCxn id="152" idx="0"/>
          </p:cNvCxnSpPr>
          <p:nvPr/>
        </p:nvCxnSpPr>
        <p:spPr>
          <a:xfrm>
            <a:off x="5567325" y="1771650"/>
            <a:ext cx="0" cy="40020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5" name="Google Shape;155;p14"/>
          <p:cNvCxnSpPr>
            <a:stCxn id="153" idx="3"/>
            <a:endCxn id="152" idx="1"/>
          </p:cNvCxnSpPr>
          <p:nvPr/>
        </p:nvCxnSpPr>
        <p:spPr>
          <a:xfrm>
            <a:off x="3667126" y="2343150"/>
            <a:ext cx="685800" cy="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6" name="Google Shape;156;p14"/>
          <p:cNvSpPr/>
          <p:nvPr/>
        </p:nvSpPr>
        <p:spPr>
          <a:xfrm>
            <a:off x="4345998" y="291465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Model</a:t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1990726" y="1428750"/>
            <a:ext cx="16764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14"/>
          <p:cNvCxnSpPr>
            <a:stCxn id="152" idx="2"/>
            <a:endCxn id="156" idx="0"/>
          </p:cNvCxnSpPr>
          <p:nvPr/>
        </p:nvCxnSpPr>
        <p:spPr>
          <a:xfrm flipH="1">
            <a:off x="5560425" y="2514600"/>
            <a:ext cx="6900" cy="40020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9" name="Google Shape;159;p14"/>
          <p:cNvCxnSpPr>
            <a:stCxn id="152" idx="3"/>
            <a:endCxn id="151" idx="3"/>
          </p:cNvCxnSpPr>
          <p:nvPr/>
        </p:nvCxnSpPr>
        <p:spPr>
          <a:xfrm rot="10800000" flipH="1">
            <a:off x="6781725" y="1600350"/>
            <a:ext cx="600" cy="7428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Modeling</a:t>
            </a:r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body" idx="1"/>
          </p:nvPr>
        </p:nvSpPr>
        <p:spPr>
          <a:xfrm>
            <a:off x="457200" y="6667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Spliting training and test data sets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175" y="1326575"/>
            <a:ext cx="64960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175" y="3333750"/>
            <a:ext cx="64960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Modeling</a:t>
            </a:r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457200" y="6667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Spliting training and test data sets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138" y="1309625"/>
            <a:ext cx="4524375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6"/>
          <p:cNvSpPr/>
          <p:nvPr/>
        </p:nvSpPr>
        <p:spPr>
          <a:xfrm>
            <a:off x="7162800" y="4229100"/>
            <a:ext cx="76200" cy="57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7162800" y="4400550"/>
            <a:ext cx="76200" cy="57000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7391400" y="4171950"/>
            <a:ext cx="2133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7391400" y="4343400"/>
            <a:ext cx="2133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Modeling</a:t>
            </a:r>
            <a:endParaRPr/>
          </a:p>
        </p:txBody>
      </p:sp>
      <p:pic>
        <p:nvPicPr>
          <p:cNvPr id="187" name="Google Shape;1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472" y="1299297"/>
            <a:ext cx="3619300" cy="32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075" y="2362025"/>
            <a:ext cx="152400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779C50C2E4854291B7A94C30DEF7BF" ma:contentTypeVersion="2" ma:contentTypeDescription="Create a new document." ma:contentTypeScope="" ma:versionID="e3155a2f19cddc5683c4b1617ebac3ce">
  <xsd:schema xmlns:xsd="http://www.w3.org/2001/XMLSchema" xmlns:xs="http://www.w3.org/2001/XMLSchema" xmlns:p="http://schemas.microsoft.com/office/2006/metadata/properties" xmlns:ns2="7a86da0c-1911-4a0f-af60-b8ba93fb4900" targetNamespace="http://schemas.microsoft.com/office/2006/metadata/properties" ma:root="true" ma:fieldsID="36f8b981398f322fdb7a1b1dc3be45dd" ns2:_="">
    <xsd:import namespace="7a86da0c-1911-4a0f-af60-b8ba93fb49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86da0c-1911-4a0f-af60-b8ba93fb49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1CA627-377D-4F67-B664-18149E3150C5}"/>
</file>

<file path=customXml/itemProps2.xml><?xml version="1.0" encoding="utf-8"?>
<ds:datastoreItem xmlns:ds="http://schemas.openxmlformats.org/officeDocument/2006/customXml" ds:itemID="{C1A09320-17BE-4E9D-9F8F-E61B1559F3BB}"/>
</file>

<file path=customXml/itemProps3.xml><?xml version="1.0" encoding="utf-8"?>
<ds:datastoreItem xmlns:ds="http://schemas.openxmlformats.org/officeDocument/2006/customXml" ds:itemID="{EC89325C-2FDE-42A9-A3C3-7E0B93ECD1F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On-screen Show (16:9)</PresentationFormat>
  <Paragraphs>134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Lesson Plan</vt:lpstr>
      <vt:lpstr>2. Data Mining Process</vt:lpstr>
      <vt:lpstr>CRISP DM process</vt:lpstr>
      <vt:lpstr>Process</vt:lpstr>
      <vt:lpstr>Prior Knowledge</vt:lpstr>
      <vt:lpstr>2. Data Preparation</vt:lpstr>
      <vt:lpstr>3. Modeling</vt:lpstr>
      <vt:lpstr>3. Modeling</vt:lpstr>
      <vt:lpstr>3. Modeling</vt:lpstr>
      <vt:lpstr>3. Modeling</vt:lpstr>
      <vt:lpstr>3. Modeling </vt:lpstr>
      <vt:lpstr>3. Application</vt:lpstr>
      <vt:lpstr>5. Knowledge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Data Mining Process</dc:title>
  <dc:creator>AIML_FDP_0 80</dc:creator>
  <cp:lastModifiedBy>AIML_FDP_0 80</cp:lastModifiedBy>
  <cp:revision>1</cp:revision>
  <dcterms:modified xsi:type="dcterms:W3CDTF">2022-11-14T06:02:58Z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0x01010062779C50C2E4854291B7A94C30DEF7BF</vt:lpwstr>
  </property>
</Properties>
</file>