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5" r:id="rId23"/>
    <p:sldId id="274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0599ED-4924-4C30-9E76-0D1F89F902E0}" v="1" dt="2023-04-14T08:08:41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0BAI10179" userId="S::kanak.maheshwari2020@vitbhopal.ac.in::2d800565-4590-45eb-aa21-5773bdd18949" providerId="AD" clId="Web-{A10599ED-4924-4C30-9E76-0D1F89F902E0}"/>
    <pc:docChg chg="sldOrd">
      <pc:chgData name="20BAI10179" userId="S::kanak.maheshwari2020@vitbhopal.ac.in::2d800565-4590-45eb-aa21-5773bdd18949" providerId="AD" clId="Web-{A10599ED-4924-4C30-9E76-0D1F89F902E0}" dt="2023-04-14T08:08:41.163" v="0"/>
      <pc:docMkLst>
        <pc:docMk/>
      </pc:docMkLst>
      <pc:sldChg chg="ord">
        <pc:chgData name="20BAI10179" userId="S::kanak.maheshwari2020@vitbhopal.ac.in::2d800565-4590-45eb-aa21-5773bdd18949" providerId="AD" clId="Web-{A10599ED-4924-4C30-9E76-0D1F89F902E0}" dt="2023-04-14T08:08:41.163" v="0"/>
        <pc:sldMkLst>
          <pc:docMk/>
          <pc:sldMk cId="0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ced0660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g5ced0660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50da7be7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50da7be7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650da7be7_0_1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650da7be7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650da7be7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1650da7be7_0_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650da7be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650da7be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1650da7be7_0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650da7be7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650da7be7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1650da7be7_0_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650da7be7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650da7be7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1650da7be7_0_1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650da7be7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650da7be7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1650da7be7_0_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650da7be7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650da7be7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1650da7be7_0_1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650da7be7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650da7be7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1650da7be7_0_1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650da7be7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650da7be7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1650da7be7_0_1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650da7be7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650da7be7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1650da7be7_0_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50da7be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650da7be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1650da7be7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650da7be7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650da7be7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1650da7be7_0_1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50da7be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50da7be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1650da7be7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650da7be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650da7be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1650da7be7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50da7be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50da7be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1650da7be7_0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50da7be7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50da7be7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1650da7be7_0_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50da7be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650da7be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1650da7be7_0_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650da7be7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650da7be7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1650da7be7_0_1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650da7be7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650da7be7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650da7be7_0_1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3"/>
            <a:ext cx="11328385" cy="5189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" name="Google Shape;40;p2"/>
          <p:cNvGrpSpPr/>
          <p:nvPr/>
        </p:nvGrpSpPr>
        <p:grpSpPr>
          <a:xfrm>
            <a:off x="22" y="3555094"/>
            <a:ext cx="7314320" cy="876772"/>
            <a:chOff x="-11" y="1378677"/>
            <a:chExt cx="7314320" cy="4116300"/>
          </a:xfrm>
        </p:grpSpPr>
        <p:sp>
          <p:nvSpPr>
            <p:cNvPr id="41" name="Google Shape;41;p2"/>
            <p:cNvSpPr/>
            <p:nvPr/>
          </p:nvSpPr>
          <p:spPr>
            <a:xfrm flipH="1">
              <a:off x="-11" y="1378677"/>
              <a:ext cx="187800" cy="41163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187809" y="1378677"/>
              <a:ext cx="7126500" cy="41163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414375" y="3631832"/>
            <a:ext cx="6400800" cy="7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46" name="Google Shape;46;p3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body" idx="1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456245" y="1278514"/>
            <a:ext cx="4038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2"/>
          </p:nvPr>
        </p:nvSpPr>
        <p:spPr>
          <a:xfrm>
            <a:off x="4648200" y="1278514"/>
            <a:ext cx="4038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53" name="Google Shape;53;p4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54" name="Google Shape;54;p4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4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5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59" name="Google Shape;59;p5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/>
          <p:nvPr/>
        </p:nvSpPr>
        <p:spPr>
          <a:xfrm flipH="1">
            <a:off x="8964666" y="4623761"/>
            <a:ext cx="187800" cy="521400"/>
          </a:xfrm>
          <a:prstGeom prst="rect">
            <a:avLst/>
          </a:prstGeom>
          <a:solidFill>
            <a:srgbClr val="E670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"/>
          <p:cNvSpPr/>
          <p:nvPr/>
        </p:nvSpPr>
        <p:spPr>
          <a:xfrm flipH="1">
            <a:off x="3866778" y="4623761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1"/>
          </p:nvPr>
        </p:nvSpPr>
        <p:spPr>
          <a:xfrm>
            <a:off x="3866813" y="4623761"/>
            <a:ext cx="5097900" cy="521400"/>
          </a:xfrm>
          <a:prstGeom prst="rect">
            <a:avLst/>
          </a:prstGeom>
          <a:solidFill>
            <a:srgbClr val="E6703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Font typeface="Calibri"/>
              <a:buNone/>
              <a:defRPr sz="3000" b="1">
                <a:solidFill>
                  <a:srgbClr val="E6703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67032"/>
              </a:buClr>
              <a:buSzPts val="3000"/>
              <a:buNone/>
              <a:defRPr sz="3000" b="1">
                <a:solidFill>
                  <a:srgbClr val="E6703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1pPr>
            <a:lvl2pPr marL="914400" lvl="1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/>
            </a:lvl2pPr>
            <a:lvl3pPr marL="1371600" lvl="2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3pPr>
            <a:lvl4pPr marL="182880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/>
            </a:lvl4pPr>
            <a:lvl5pPr marL="2286000" lvl="4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/>
            </a:lvl5pPr>
            <a:lvl6pPr marL="2743200" lvl="5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esson-plan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33868" y="-71"/>
            <a:ext cx="3409813" cy="2107677"/>
            <a:chOff x="0" y="1494"/>
            <a:chExt cx="3409813" cy="2810236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0" y="245543"/>
              <a:ext cx="32511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0" y="474143"/>
              <a:ext cx="26670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0" y="931343"/>
              <a:ext cx="18627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0" y="1159943"/>
              <a:ext cx="14901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0" y="1388543"/>
              <a:ext cx="12192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0" y="1617143"/>
              <a:ext cx="9906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0" y="1845743"/>
              <a:ext cx="7452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0" y="2074343"/>
              <a:ext cx="5334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0" y="2302944"/>
              <a:ext cx="262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" name="Google Shape;22;p1"/>
            <p:cNvCxnSpPr/>
            <p:nvPr/>
          </p:nvCxnSpPr>
          <p:spPr>
            <a:xfrm rot="-5400000">
              <a:off x="-814261" y="1238115"/>
              <a:ext cx="24684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" name="Google Shape;23;p1"/>
            <p:cNvCxnSpPr/>
            <p:nvPr/>
          </p:nvCxnSpPr>
          <p:spPr>
            <a:xfrm rot="-5400000">
              <a:off x="-357712" y="1014528"/>
              <a:ext cx="20181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" name="Google Shape;24;p1"/>
            <p:cNvCxnSpPr/>
            <p:nvPr/>
          </p:nvCxnSpPr>
          <p:spPr>
            <a:xfrm rot="-5400000">
              <a:off x="-853" y="887577"/>
              <a:ext cx="17640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1"/>
            <p:cNvCxnSpPr/>
            <p:nvPr/>
          </p:nvCxnSpPr>
          <p:spPr>
            <a:xfrm rot="-5400000">
              <a:off x="636517" y="709727"/>
              <a:ext cx="1408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7;p1"/>
            <p:cNvCxnSpPr/>
            <p:nvPr/>
          </p:nvCxnSpPr>
          <p:spPr>
            <a:xfrm rot="-5400000">
              <a:off x="972229" y="603962"/>
              <a:ext cx="11967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28;p1"/>
            <p:cNvCxnSpPr/>
            <p:nvPr/>
          </p:nvCxnSpPr>
          <p:spPr>
            <a:xfrm rot="-5400000">
              <a:off x="1278237" y="527761"/>
              <a:ext cx="10443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1"/>
            <p:cNvCxnSpPr/>
            <p:nvPr/>
          </p:nvCxnSpPr>
          <p:spPr>
            <a:xfrm rot="-5400000">
              <a:off x="1590398" y="440777"/>
              <a:ext cx="8796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1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" name="Google Shape;31;p1"/>
            <p:cNvCxnSpPr/>
            <p:nvPr/>
          </p:nvCxnSpPr>
          <p:spPr>
            <a:xfrm rot="-5400000">
              <a:off x="2198067" y="292494"/>
              <a:ext cx="583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" name="Google Shape;32;p1"/>
            <p:cNvCxnSpPr/>
            <p:nvPr/>
          </p:nvCxnSpPr>
          <p:spPr>
            <a:xfrm rot="-5400000">
              <a:off x="2521028" y="199377"/>
              <a:ext cx="3972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" name="Google Shape;33;p1"/>
            <p:cNvCxnSpPr/>
            <p:nvPr/>
          </p:nvCxnSpPr>
          <p:spPr>
            <a:xfrm rot="-5400000">
              <a:off x="2801688" y="148627"/>
              <a:ext cx="2955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34;p1"/>
            <p:cNvCxnSpPr/>
            <p:nvPr/>
          </p:nvCxnSpPr>
          <p:spPr>
            <a:xfrm rot="-5400000">
              <a:off x="3079243" y="102444"/>
              <a:ext cx="2016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5;p1"/>
            <p:cNvCxnSpPr/>
            <p:nvPr/>
          </p:nvCxnSpPr>
          <p:spPr>
            <a:xfrm rot="-5400000">
              <a:off x="3324763" y="85077"/>
              <a:ext cx="168600" cy="1500"/>
            </a:xfrm>
            <a:prstGeom prst="straightConnector1">
              <a:avLst/>
            </a:prstGeom>
            <a:noFill/>
            <a:ln w="12700" cap="flat" cmpd="sng">
              <a:solidFill>
                <a:srgbClr val="EFEFEF">
                  <a:alpha val="5372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6" name="Google Shape;3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ctrTitle"/>
          </p:nvPr>
        </p:nvSpPr>
        <p:spPr>
          <a:xfrm>
            <a:off x="414375" y="3631832"/>
            <a:ext cx="64008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3. </a:t>
            </a:r>
            <a:r>
              <a:rPr lang="en-US" sz="4400" b="0" i="0" u="none" strike="noStrike" cap="none">
                <a:solidFill>
                  <a:srgbClr val="FFFFFF"/>
                </a:solidFill>
              </a:rPr>
              <a:t>Data Exploration</a:t>
            </a:r>
            <a:endParaRPr sz="4400" b="0" i="0" u="none" strike="noStrike" cap="non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Visualization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Distribution plot</a:t>
            </a:r>
            <a:endParaRPr/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200" y="851813"/>
            <a:ext cx="5391150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Visualization</a:t>
            </a:r>
            <a:endParaRPr/>
          </a:p>
        </p:txBody>
      </p:sp>
      <p:pic>
        <p:nvPicPr>
          <p:cNvPr id="156" name="Google Shape;1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050" y="1336388"/>
            <a:ext cx="4114800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Scatter plot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Visualization</a:t>
            </a:r>
            <a:endParaRPr/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713" y="1166138"/>
            <a:ext cx="4333875" cy="33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Scatter mutiple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2526" y="1116775"/>
            <a:ext cx="3503000" cy="361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Visualization</a:t>
            </a:r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Multiple Scatter matrix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Visualization</a:t>
            </a:r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5694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Bubble plot</a:t>
            </a:r>
            <a:endParaRPr/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838" y="1140925"/>
            <a:ext cx="425767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Visualization</a:t>
            </a:r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20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Density chart</a:t>
            </a:r>
            <a:endParaRPr/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788" y="1125438"/>
            <a:ext cx="397192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Visualization</a:t>
            </a:r>
            <a:endParaRPr/>
          </a:p>
        </p:txBody>
      </p:sp>
      <p:sp>
        <p:nvSpPr>
          <p:cNvPr id="196" name="Google Shape;196;p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7200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Parallel chart</a:t>
            </a:r>
            <a:endParaRPr/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8238" y="958550"/>
            <a:ext cx="532447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Visualization</a:t>
            </a:r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7200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Deviation chart</a:t>
            </a:r>
            <a:endParaRPr/>
          </a:p>
        </p:txBody>
      </p:sp>
      <p:pic>
        <p:nvPicPr>
          <p:cNvPr id="205" name="Google Shape;2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113" y="975288"/>
            <a:ext cx="505777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Visualization</a:t>
            </a:r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7200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Andrews curves</a:t>
            </a:r>
            <a:endParaRPr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150" y="936050"/>
            <a:ext cx="5124450" cy="34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3463" y="4422188"/>
            <a:ext cx="4543425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Roadmap for data exploration</a:t>
            </a:r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1.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1200">
                <a:solidFill>
                  <a:schemeClr val="dk1"/>
                </a:solidFill>
              </a:rPr>
              <a:t>Organize the data set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2.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1200">
                <a:solidFill>
                  <a:schemeClr val="dk1"/>
                </a:solidFill>
              </a:rPr>
              <a:t>Find the central point for each attribute: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3.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1200">
                <a:solidFill>
                  <a:schemeClr val="dk1"/>
                </a:solidFill>
              </a:rPr>
              <a:t>Understand the spread of the attributes: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4.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1200">
                <a:solidFill>
                  <a:schemeClr val="dk1"/>
                </a:solidFill>
              </a:rPr>
              <a:t>Visualize the distribution of each attributes: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5.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1200">
                <a:solidFill>
                  <a:schemeClr val="dk1"/>
                </a:solidFill>
              </a:rPr>
              <a:t>Pivot the data: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6.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1200">
                <a:solidFill>
                  <a:schemeClr val="dk1"/>
                </a:solidFill>
              </a:rPr>
              <a:t>Watch out for outliers: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7.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1200">
                <a:solidFill>
                  <a:schemeClr val="dk1"/>
                </a:solidFill>
              </a:rPr>
              <a:t>Understanding the relationship between attributes: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8.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1200">
                <a:solidFill>
                  <a:schemeClr val="dk1"/>
                </a:solidFill>
              </a:rPr>
              <a:t>Visualize the relationship between attributes: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9.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1200">
                <a:solidFill>
                  <a:schemeClr val="dk1"/>
                </a:solidFill>
              </a:rPr>
              <a:t>Visualization high dimensional data sets: </a:t>
            </a:r>
            <a:endParaRPr sz="1200">
              <a:solidFill>
                <a:schemeClr val="dk1"/>
              </a:solidFill>
            </a:endParaRPr>
          </a:p>
          <a:p>
            <a:pPr marL="342900" lvl="0" indent="-139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30" name="Google Shape;230;p28"/>
          <p:cNvSpPr txBox="1"/>
          <p:nvPr/>
        </p:nvSpPr>
        <p:spPr>
          <a:xfrm>
            <a:off x="0" y="4839300"/>
            <a:ext cx="91440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</a:rPr>
              <a:t>Kotu, V., &amp; Deshpande, B. (2014). </a:t>
            </a:r>
            <a:r>
              <a:rPr lang="en-US" sz="1000" i="1">
                <a:solidFill>
                  <a:srgbClr val="222222"/>
                </a:solidFill>
                <a:highlight>
                  <a:srgbClr val="FFFFFF"/>
                </a:highlight>
              </a:rPr>
              <a:t>Predictive analytics and data mining: concepts and practice with rapidminer</a:t>
            </a:r>
            <a:r>
              <a:rPr lang="en-US" sz="1000">
                <a:solidFill>
                  <a:srgbClr val="222222"/>
                </a:solidFill>
                <a:highlight>
                  <a:srgbClr val="FFFFFF"/>
                </a:highlight>
              </a:rPr>
              <a:t>. Morgan Kaufmann.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 of Data Exploration</a:t>
            </a:r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Understanding data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Data preparation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Data mining tasks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Interpreting data mining results</a:t>
            </a:r>
            <a:endParaRPr/>
          </a:p>
          <a:p>
            <a:pPr marL="203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Visualization</a:t>
            </a:r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7200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Parallel chart</a:t>
            </a:r>
            <a:endParaRPr/>
          </a:p>
        </p:txBody>
      </p:sp>
      <p:pic>
        <p:nvPicPr>
          <p:cNvPr id="222" name="Google Shape;2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8238" y="958550"/>
            <a:ext cx="532447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Sets</a:t>
            </a:r>
            <a:endParaRPr/>
          </a:p>
        </p:txBody>
      </p:sp>
      <p:pic>
        <p:nvPicPr>
          <p:cNvPr id="91" name="Google Shape;9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975" y="1352550"/>
            <a:ext cx="3248025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1"/>
          <p:cNvSpPr txBox="1"/>
          <p:nvPr/>
        </p:nvSpPr>
        <p:spPr>
          <a:xfrm>
            <a:off x="1481850" y="4144875"/>
            <a:ext cx="68832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1http://commons.wikimedia.org/wiki/File:Iris_versicolor_3.jpg#mediaviewer/File:Iris_versicolor_3.jpg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Descriptive Statistics - Univariate</a:t>
            </a:r>
            <a:endParaRPr/>
          </a:p>
        </p:txBody>
      </p:sp>
      <p:pic>
        <p:nvPicPr>
          <p:cNvPr id="99" name="Google Shape;9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963" y="938200"/>
            <a:ext cx="505777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8438" y="2029675"/>
            <a:ext cx="646747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Descriptive Statistics - Multivariate</a:t>
            </a: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Central datapoint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Correlation</a:t>
            </a:r>
            <a:endParaRPr/>
          </a:p>
        </p:txBody>
      </p:sp>
      <p:pic>
        <p:nvPicPr>
          <p:cNvPr id="108" name="Google Shape;10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1550" y="1361975"/>
            <a:ext cx="45910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1550" y="1723913"/>
            <a:ext cx="53721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613" y="2456225"/>
            <a:ext cx="269557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275" y="767125"/>
            <a:ext cx="529590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Descriptive Statistics - Multivariate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Visualization</a:t>
            </a:r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Histogram</a:t>
            </a:r>
            <a:endParaRPr/>
          </a:p>
        </p:txBody>
      </p:sp>
      <p:pic>
        <p:nvPicPr>
          <p:cNvPr id="125" name="Google Shape;12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113" y="938913"/>
            <a:ext cx="5019675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Visualization</a:t>
            </a:r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Class stratified Histogram</a:t>
            </a:r>
            <a:endParaRPr/>
          </a:p>
        </p:txBody>
      </p:sp>
      <p:pic>
        <p:nvPicPr>
          <p:cNvPr id="133" name="Google Shape;13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213" y="860050"/>
            <a:ext cx="500062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>
            <a:spLocks noGrp="1"/>
          </p:cNvSpPr>
          <p:nvPr>
            <p:ph type="title"/>
          </p:nvPr>
        </p:nvSpPr>
        <p:spPr>
          <a:xfrm>
            <a:off x="305925" y="170126"/>
            <a:ext cx="8229600" cy="5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Visualization</a:t>
            </a:r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Quantile plot</a:t>
            </a:r>
            <a:endParaRPr/>
          </a:p>
        </p:txBody>
      </p:sp>
      <p:pic>
        <p:nvPicPr>
          <p:cNvPr id="141" name="Google Shape;14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063" y="1200150"/>
            <a:ext cx="418147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esson 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779C50C2E4854291B7A94C30DEF7BF" ma:contentTypeVersion="2" ma:contentTypeDescription="Create a new document." ma:contentTypeScope="" ma:versionID="e3155a2f19cddc5683c4b1617ebac3ce">
  <xsd:schema xmlns:xsd="http://www.w3.org/2001/XMLSchema" xmlns:xs="http://www.w3.org/2001/XMLSchema" xmlns:p="http://schemas.microsoft.com/office/2006/metadata/properties" xmlns:ns2="7a86da0c-1911-4a0f-af60-b8ba93fb4900" targetNamespace="http://schemas.microsoft.com/office/2006/metadata/properties" ma:root="true" ma:fieldsID="36f8b981398f322fdb7a1b1dc3be45dd" ns2:_="">
    <xsd:import namespace="7a86da0c-1911-4a0f-af60-b8ba93fb49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86da0c-1911-4a0f-af60-b8ba93fb49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7A4616-E24B-48DB-B756-1891199A84C0}"/>
</file>

<file path=customXml/itemProps2.xml><?xml version="1.0" encoding="utf-8"?>
<ds:datastoreItem xmlns:ds="http://schemas.openxmlformats.org/officeDocument/2006/customXml" ds:itemID="{59868419-3AFB-431C-9DD3-AABBCFF19E5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3EA6524-C6C2-41A4-91E0-160E9F84DD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20</Slides>
  <Notes>20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Lesson Plan</vt:lpstr>
      <vt:lpstr>3. Data Exploration</vt:lpstr>
      <vt:lpstr>Objectives of Data Exploration</vt:lpstr>
      <vt:lpstr>Data Sets</vt:lpstr>
      <vt:lpstr>Descriptive Statistics - Univariate</vt:lpstr>
      <vt:lpstr>Descriptive Statistics - Multivariate</vt:lpstr>
      <vt:lpstr>Descriptive Statistics - Multivariate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Roadmap for data exploration</vt:lpstr>
      <vt:lpstr>Data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Data Exploration</dc:title>
  <cp:revision>1</cp:revision>
  <dcterms:modified xsi:type="dcterms:W3CDTF">2023-04-14T08:08:41Z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0x01010062779C50C2E4854291B7A94C30DEF7BF</vt:lpwstr>
  </property>
</Properties>
</file>