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544" r:id="rId3"/>
    <p:sldId id="486" r:id="rId4"/>
    <p:sldId id="487" r:id="rId5"/>
    <p:sldId id="492" r:id="rId6"/>
    <p:sldId id="490" r:id="rId7"/>
    <p:sldId id="491" r:id="rId8"/>
    <p:sldId id="493" r:id="rId9"/>
    <p:sldId id="468" r:id="rId10"/>
    <p:sldId id="469" r:id="rId11"/>
    <p:sldId id="464" r:id="rId12"/>
    <p:sldId id="465" r:id="rId13"/>
    <p:sldId id="494" r:id="rId14"/>
    <p:sldId id="466" r:id="rId15"/>
    <p:sldId id="545" r:id="rId16"/>
    <p:sldId id="473" r:id="rId17"/>
    <p:sldId id="474" r:id="rId18"/>
    <p:sldId id="498" r:id="rId19"/>
    <p:sldId id="496" r:id="rId20"/>
    <p:sldId id="499" r:id="rId21"/>
    <p:sldId id="497" r:id="rId22"/>
    <p:sldId id="467" r:id="rId23"/>
    <p:sldId id="455" r:id="rId24"/>
    <p:sldId id="426" r:id="rId25"/>
    <p:sldId id="456" r:id="rId26"/>
    <p:sldId id="472" r:id="rId27"/>
    <p:sldId id="475" r:id="rId28"/>
    <p:sldId id="476" r:id="rId29"/>
    <p:sldId id="477" r:id="rId30"/>
    <p:sldId id="478" r:id="rId31"/>
    <p:sldId id="481" r:id="rId32"/>
    <p:sldId id="482" r:id="rId33"/>
    <p:sldId id="484" r:id="rId34"/>
    <p:sldId id="471" r:id="rId35"/>
    <p:sldId id="479" r:id="rId36"/>
    <p:sldId id="480" r:id="rId37"/>
    <p:sldId id="483" r:id="rId38"/>
    <p:sldId id="516" r:id="rId39"/>
    <p:sldId id="517" r:id="rId40"/>
    <p:sldId id="518" r:id="rId41"/>
    <p:sldId id="519" r:id="rId42"/>
    <p:sldId id="535" r:id="rId43"/>
    <p:sldId id="536" r:id="rId44"/>
    <p:sldId id="546" r:id="rId45"/>
    <p:sldId id="558" r:id="rId46"/>
    <p:sldId id="557" r:id="rId47"/>
    <p:sldId id="504" r:id="rId48"/>
    <p:sldId id="505" r:id="rId49"/>
    <p:sldId id="506" r:id="rId50"/>
    <p:sldId id="501" r:id="rId51"/>
    <p:sldId id="507" r:id="rId52"/>
    <p:sldId id="502" r:id="rId53"/>
    <p:sldId id="503" r:id="rId54"/>
    <p:sldId id="509" r:id="rId55"/>
    <p:sldId id="508" r:id="rId56"/>
    <p:sldId id="510" r:id="rId57"/>
    <p:sldId id="537" r:id="rId58"/>
    <p:sldId id="512" r:id="rId59"/>
    <p:sldId id="513" r:id="rId60"/>
    <p:sldId id="515" r:id="rId61"/>
    <p:sldId id="547" r:id="rId62"/>
    <p:sldId id="539" r:id="rId63"/>
    <p:sldId id="541" r:id="rId64"/>
    <p:sldId id="542" r:id="rId65"/>
    <p:sldId id="543" r:id="rId66"/>
    <p:sldId id="548" r:id="rId67"/>
    <p:sldId id="524" r:id="rId68"/>
    <p:sldId id="529" r:id="rId69"/>
    <p:sldId id="530" r:id="rId70"/>
    <p:sldId id="531" r:id="rId71"/>
    <p:sldId id="532" r:id="rId72"/>
    <p:sldId id="533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D5D5D5"/>
    <a:srgbClr val="B3E7F7"/>
    <a:srgbClr val="B3F7C0"/>
    <a:srgbClr val="F7D7B3"/>
    <a:srgbClr val="3E9430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 snapToObjects="1">
      <p:cViewPr varScale="1">
        <p:scale>
          <a:sx n="69" d="100"/>
          <a:sy n="69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2^10</a:t>
            </a:r>
            <a:r>
              <a:rPr lang="en-US" baseline="0" dirty="0">
                <a:latin typeface="Arial" pitchFamily="34" charset="0"/>
              </a:rPr>
              <a:t> ~ 1000 so 1 in 1000 is just the rate by of guessing correctly by chance</a:t>
            </a:r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31E247AD-41BD-4DC6-8ADB-FF400AB2F4E0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60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7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43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Statistics and Hypothesis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Central Limit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distribution of the sum (or mean) of a set of n identically-distributed random variables Xi </a:t>
            </a:r>
            <a:r>
              <a:rPr lang="en-US" sz="2100" dirty="0">
                <a:solidFill>
                  <a:srgbClr val="C00000"/>
                </a:solidFill>
              </a:rPr>
              <a:t>approaches a normal distribution as n </a:t>
            </a:r>
            <a:r>
              <a:rPr lang="en-US" sz="2100" dirty="0">
                <a:solidFill>
                  <a:srgbClr val="C00000"/>
                </a:solidFill>
                <a:sym typeface="Symbol"/>
              </a:rPr>
              <a:t> 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common parametric statistical tests, like t-test and ANOVA assume normally-distributed data, but depend on </a:t>
            </a:r>
            <a:r>
              <a:rPr lang="en-US" sz="2100" dirty="0">
                <a:solidFill>
                  <a:srgbClr val="C00000"/>
                </a:solidFill>
              </a:rPr>
              <a:t>sample mean and variance </a:t>
            </a:r>
            <a:r>
              <a:rPr lang="en-US" sz="2100" dirty="0"/>
              <a:t>measures of the data.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They typically work reasonably well for data that are not normally distributed as long as the samples are not too small.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6248400" cy="2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Correcting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67344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statistical tools, including mean and variance, t-test, ANOVA etc. </a:t>
            </a:r>
            <a:r>
              <a:rPr lang="en-US" sz="2400" b="1" dirty="0">
                <a:solidFill>
                  <a:srgbClr val="C00000"/>
                </a:solidFill>
              </a:rPr>
              <a:t>assume data are normally distributed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Very often this is not true. The box-and-whisker plot is a good clue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its asymmetric, the data cannot be normal. The histogram gives even more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2242312"/>
            <a:ext cx="3237992" cy="1160346"/>
          </a:xfrm>
          <a:prstGeom prst="rect">
            <a:avLst/>
          </a:prstGeom>
        </p:spPr>
      </p:pic>
      <p:pic>
        <p:nvPicPr>
          <p:cNvPr id="1030" name="Picture 6" descr="http://allpsych.com/researchmethods/images/sk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1" y="4488815"/>
            <a:ext cx="4705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3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Correcting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many cases these distribution can be corrected before any other processing. 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X satisfies a log-normal distribution, Y=log(X) has a normal dist.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X </a:t>
            </a:r>
            <a:r>
              <a:rPr lang="en-US" sz="2400" dirty="0" err="1"/>
              <a:t>poisson</a:t>
            </a:r>
            <a:r>
              <a:rPr lang="en-US" sz="2400" dirty="0"/>
              <a:t> with mean k and </a:t>
            </a:r>
            <a:r>
              <a:rPr lang="en-US" sz="2400" dirty="0" err="1"/>
              <a:t>sdev</a:t>
            </a:r>
            <a:r>
              <a:rPr lang="en-US" sz="2400" dirty="0"/>
              <a:t>. </a:t>
            </a:r>
            <a:r>
              <a:rPr lang="en-US" sz="2400" dirty="0" err="1"/>
              <a:t>sqrt</a:t>
            </a:r>
            <a:r>
              <a:rPr lang="en-US" sz="2400" dirty="0"/>
              <a:t>(k). Then </a:t>
            </a:r>
            <a:r>
              <a:rPr lang="en-US" sz="2400" dirty="0" err="1"/>
              <a:t>sqrt</a:t>
            </a:r>
            <a:r>
              <a:rPr lang="en-US" sz="2400" dirty="0"/>
              <a:t>(X) is approximately normally distributed with </a:t>
            </a:r>
            <a:r>
              <a:rPr lang="en-US" sz="2400" dirty="0" err="1"/>
              <a:t>sdev</a:t>
            </a:r>
            <a:r>
              <a:rPr lang="en-US" sz="2400" dirty="0"/>
              <a:t> 1.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 descr="http://upload.wikimedia.org/wikipedia/commons/thumb/8/80/Some_log-normal_distributions.svg/593px-Some_log-normal_distribu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1" y="2706624"/>
            <a:ext cx="3618217" cy="2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Histogram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86968"/>
            <a:ext cx="8715375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Its not difficult to turn histogram normalization into an algorithm: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Draw a normal distribution, and compute its histogram into k bins.</a:t>
            </a:r>
          </a:p>
          <a:p>
            <a:r>
              <a:rPr lang="en-US" sz="2400" dirty="0"/>
              <a:t>Normalize (scale) the areas of the bars to add up to 1. </a:t>
            </a:r>
          </a:p>
          <a:p>
            <a:r>
              <a:rPr lang="en-US" sz="2400" dirty="0"/>
              <a:t>If the left bar has area 0.04, assign the top 0.04-largest values to it, and reassign them a value “60”.</a:t>
            </a:r>
          </a:p>
          <a:p>
            <a:r>
              <a:rPr lang="en-US" sz="2400" dirty="0"/>
              <a:t>If the next bar has area 0.10, assign the next 0.10-largest values to it, and reassign them a value “65” etc.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http://study.com/cimages/multimages/16/normal_distribu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20889" b="7048"/>
          <a:stretch/>
        </p:blipFill>
        <p:spPr bwMode="auto">
          <a:xfrm>
            <a:off x="2095499" y="1333501"/>
            <a:ext cx="41624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69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4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19475" y="3524251"/>
            <a:ext cx="142875" cy="1619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 flipH="1">
            <a:off x="2763691" y="3529014"/>
            <a:ext cx="225278" cy="157162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Some other important distributions: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Poisson: </a:t>
            </a:r>
            <a:r>
              <a:rPr lang="en-US" sz="2400" dirty="0"/>
              <a:t>the distribution of counts that occur at a certain “rate”.</a:t>
            </a:r>
          </a:p>
          <a:p>
            <a:pPr lvl="1"/>
            <a:r>
              <a:rPr lang="en-US" sz="2000" dirty="0"/>
              <a:t>Observed frequency of a given term in a corpus.</a:t>
            </a:r>
          </a:p>
          <a:p>
            <a:pPr lvl="1"/>
            <a:r>
              <a:rPr lang="en-US" sz="2000" dirty="0"/>
              <a:t>Number of visits to a web site in a fixed time interval.</a:t>
            </a:r>
          </a:p>
          <a:p>
            <a:pPr lvl="1"/>
            <a:r>
              <a:rPr lang="en-US" sz="2000" dirty="0"/>
              <a:t>Number of web site clicks in an hour.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Exponential: </a:t>
            </a:r>
            <a:r>
              <a:rPr lang="en-US" sz="2400" dirty="0"/>
              <a:t>the interval between two such events.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Zipf</a:t>
            </a:r>
            <a:r>
              <a:rPr lang="en-US" sz="2400" b="1" dirty="0">
                <a:solidFill>
                  <a:srgbClr val="C00000"/>
                </a:solidFill>
              </a:rPr>
              <a:t>/Pareto/Yule distributions: </a:t>
            </a:r>
            <a:r>
              <a:rPr lang="en-US" sz="2400" dirty="0"/>
              <a:t>govern the frequencies of different terms in a document, or web site visits.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Binomial/Multinomial: </a:t>
            </a:r>
            <a:r>
              <a:rPr lang="en-US" sz="2400" dirty="0"/>
              <a:t>The number of counts of events (e.g. die tosses = 6) out of n trials.</a:t>
            </a:r>
          </a:p>
          <a:p>
            <a:endParaRPr lang="en-US" sz="2400" dirty="0"/>
          </a:p>
          <a:p>
            <a:r>
              <a:rPr lang="en-US" sz="2400" dirty="0"/>
              <a:t>You should understand the distribution of your data before applying any model.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3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Autonomy Corp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Rhine Paradox*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6400800"/>
            <a:ext cx="3944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Example from Jeff Ullman/</a:t>
            </a:r>
            <a:r>
              <a:rPr lang="en-US" sz="1600" dirty="0" err="1"/>
              <a:t>Anand</a:t>
            </a:r>
            <a:r>
              <a:rPr lang="en-US" sz="1600" dirty="0"/>
              <a:t> </a:t>
            </a:r>
            <a:r>
              <a:rPr lang="en-US" sz="1600" dirty="0" err="1"/>
              <a:t>Rajaraman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Joseph Rhine was a parapsychologist in the 1950’s (founder of the </a:t>
            </a:r>
            <a:r>
              <a:rPr lang="en-US" sz="2400" i="1" kern="0" dirty="0">
                <a:latin typeface="+mn-lt"/>
                <a:cs typeface="+mn-cs"/>
              </a:rPr>
              <a:t>Journal of Parapsychology </a:t>
            </a:r>
            <a:r>
              <a:rPr lang="en-US" sz="2400" kern="0" dirty="0">
                <a:latin typeface="+mn-lt"/>
                <a:cs typeface="+mn-cs"/>
              </a:rPr>
              <a:t>and the </a:t>
            </a:r>
            <a:r>
              <a:rPr lang="en-US" sz="2400" i="1" kern="0" dirty="0">
                <a:latin typeface="+mn-lt"/>
                <a:cs typeface="+mn-cs"/>
              </a:rPr>
              <a:t>Parapsychological Society, an affiliate of the AAAS</a:t>
            </a:r>
            <a:r>
              <a:rPr lang="en-US" sz="2400" kern="0" dirty="0">
                <a:latin typeface="+mn-lt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 ran an experiment where subjects had to guess whether 10 hidden cards were red or blue.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 found that about 1 person in 1000 had ESP, i.e. they could guess the color of all 10 cards.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Q: what’s wrong with his conclusion?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Autonomy Corp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Rhine Paradox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 called back the “psychic” subjects and had them do the same test again. They all failed.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 concluded that </a:t>
            </a:r>
            <a:r>
              <a:rPr lang="en-US" sz="2400" b="1" kern="0" dirty="0">
                <a:solidFill>
                  <a:schemeClr val="accent2"/>
                </a:solidFill>
                <a:latin typeface="+mn-lt"/>
                <a:cs typeface="+mn-cs"/>
              </a:rPr>
              <a:t>the act of telling psychics that they have psychic abilities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causes them to lose it…(!)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764024"/>
          </a:xfrm>
        </p:spPr>
        <p:txBody>
          <a:bodyPr>
            <a:normAutofit/>
          </a:bodyPr>
          <a:lstStyle/>
          <a:p>
            <a:r>
              <a:rPr lang="en-US" sz="2400" dirty="0"/>
              <a:t>We want to prove a hypothesis H</a:t>
            </a:r>
            <a:r>
              <a:rPr lang="en-US" sz="2400" baseline="-25000" dirty="0"/>
              <a:t>A </a:t>
            </a:r>
            <a:r>
              <a:rPr lang="en-US" sz="2400" dirty="0"/>
              <a:t>but its hard so we try to </a:t>
            </a:r>
            <a:r>
              <a:rPr lang="en-US" sz="2400" b="1" dirty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test statistic </a:t>
            </a:r>
            <a:r>
              <a:rPr lang="en-US" sz="2400" dirty="0"/>
              <a:t>is some measurement we can make on the data which is likely to be </a:t>
            </a:r>
            <a:r>
              <a:rPr lang="en-US" sz="2400" b="1" dirty="0">
                <a:solidFill>
                  <a:srgbClr val="C00000"/>
                </a:solidFill>
              </a:rPr>
              <a:t>big under H</a:t>
            </a:r>
            <a:r>
              <a:rPr lang="en-US" sz="2400" b="1" baseline="-25000" dirty="0">
                <a:solidFill>
                  <a:srgbClr val="C00000"/>
                </a:solidFill>
              </a:rPr>
              <a:t>A 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30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r>
              <a:rPr lang="en-US" sz="2400" dirty="0"/>
              <a:t>We suspect that a particular coin isn’t fair.</a:t>
            </a:r>
          </a:p>
          <a:p>
            <a:r>
              <a:rPr lang="en-US" sz="2400" dirty="0"/>
              <a:t>We toss it 10 times, it comes up heads every time…</a:t>
            </a:r>
          </a:p>
          <a:p>
            <a:r>
              <a:rPr lang="en-US" sz="2400" dirty="0"/>
              <a:t>We conclude it’s not fair, why? </a:t>
            </a:r>
          </a:p>
          <a:p>
            <a:r>
              <a:rPr lang="en-US" sz="2400" dirty="0"/>
              <a:t>How sure are we?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Now we toss a coin 4 times, and it comes up heads every time.</a:t>
            </a:r>
          </a:p>
          <a:p>
            <a:r>
              <a:rPr lang="en-US" sz="2400" dirty="0"/>
              <a:t>What do we conclude? </a:t>
            </a:r>
          </a:p>
        </p:txBody>
      </p:sp>
    </p:spTree>
    <p:extLst>
      <p:ext uri="{BB962C8B-B14F-4D97-AF65-F5344CB8AC3E}">
        <p14:creationId xmlns:p14="http://schemas.microsoft.com/office/powerpoint/2010/main" val="12671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61872"/>
            <a:ext cx="8372475" cy="476402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want to prove a hypothesis H</a:t>
            </a:r>
            <a:r>
              <a:rPr lang="en-US" sz="2400" baseline="-250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(the coin is biased), </a:t>
            </a:r>
            <a:r>
              <a:rPr lang="en-US" sz="2400" dirty="0"/>
              <a:t>but its hard so we try to </a:t>
            </a:r>
            <a:r>
              <a:rPr lang="en-US" sz="2400" b="1" dirty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(the coin is fair)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test statistic </a:t>
            </a:r>
            <a:r>
              <a:rPr lang="en-US" sz="2400" dirty="0"/>
              <a:t>is some measurement we can make on the data which is likely to be </a:t>
            </a:r>
            <a:r>
              <a:rPr lang="en-US" sz="2400" b="1" dirty="0">
                <a:solidFill>
                  <a:srgbClr val="C00000"/>
                </a:solidFill>
              </a:rPr>
              <a:t>big under H</a:t>
            </a:r>
            <a:r>
              <a:rPr lang="en-US" sz="2400" b="1" baseline="-25000" dirty="0">
                <a:solidFill>
                  <a:srgbClr val="C00000"/>
                </a:solidFill>
              </a:rPr>
              <a:t>A 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the number of heads after k coin tosses – one sided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 difference between number of heads and k/2 – two-sided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Note:</a:t>
            </a:r>
            <a:r>
              <a:rPr lang="en-US" sz="2400" dirty="0"/>
              <a:t> tests can be either one-tailed or two-tailed. Here a two-tailed test is convenient because it checks either very large or very small counts of heads.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927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r>
              <a:rPr lang="en-US" sz="2400" dirty="0"/>
              <a:t>Another example:</a:t>
            </a:r>
          </a:p>
          <a:p>
            <a:pPr lvl="1"/>
            <a:r>
              <a:rPr lang="en-US" sz="2400" dirty="0"/>
              <a:t>Two samples a and b, normally distributed, from A and B. 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 hypothesis that mean(A) = mean(B)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test statistic is:             </a:t>
            </a:r>
            <a:r>
              <a:rPr lang="en-US" sz="2400" dirty="0"/>
              <a:t>s = mean(a) – mean(b). </a:t>
            </a:r>
          </a:p>
          <a:p>
            <a:pPr lvl="1"/>
            <a:r>
              <a:rPr lang="en-US" sz="2400" dirty="0"/>
              <a:t>s has mean zero and is normally distributed* under H</a:t>
            </a:r>
            <a:r>
              <a:rPr lang="en-US" sz="2400" baseline="-25000" dirty="0"/>
              <a:t>0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But its “large” if the two means are different.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/>
              <a:t>* - We need to use the fact that the sum of two independent, normally-distributed variables is also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7909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/>
              <a:t>Hypothesis Testing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9264"/>
            <a:ext cx="8467344" cy="5577840"/>
          </a:xfrm>
        </p:spPr>
        <p:txBody>
          <a:bodyPr>
            <a:normAutofit/>
          </a:bodyPr>
          <a:lstStyle/>
          <a:p>
            <a:r>
              <a:rPr lang="en-US" sz="2800" dirty="0"/>
              <a:t>s = mean(a) – mean(b) is our test statistic, </a:t>
            </a:r>
            <a:br>
              <a:rPr lang="en-US" sz="2800" dirty="0"/>
            </a:br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 the null hypothesis that mean(A)=mean(B)</a:t>
            </a:r>
          </a:p>
          <a:p>
            <a:pPr lvl="1"/>
            <a:r>
              <a:rPr lang="en-US" sz="2400" dirty="0"/>
              <a:t>We reject if </a:t>
            </a:r>
            <a:r>
              <a:rPr lang="en-US" sz="2400" dirty="0" err="1"/>
              <a:t>Pr</a:t>
            </a:r>
            <a:r>
              <a:rPr lang="en-US" sz="2400" dirty="0"/>
              <a:t>(x &gt; s | H</a:t>
            </a:r>
            <a:r>
              <a:rPr lang="en-US" sz="2400" baseline="-25000" dirty="0"/>
              <a:t>0</a:t>
            </a:r>
            <a:r>
              <a:rPr lang="en-US" sz="2400" dirty="0"/>
              <a:t> ) &lt; p, i.e. the probability of a statistic value </a:t>
            </a:r>
            <a:r>
              <a:rPr lang="en-US" sz="2400" b="1" dirty="0">
                <a:solidFill>
                  <a:srgbClr val="C00000"/>
                </a:solidFill>
              </a:rPr>
              <a:t>at least as large as </a:t>
            </a:r>
            <a:r>
              <a:rPr lang="en-US" sz="2400" dirty="0"/>
              <a:t>s, should be small. </a:t>
            </a:r>
          </a:p>
          <a:p>
            <a:pPr lvl="1"/>
            <a:r>
              <a:rPr lang="en-US" sz="2400" dirty="0"/>
              <a:t>p is a suitable “small” probability, say 0.05.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threshold probability is called a p-value.</a:t>
            </a:r>
          </a:p>
          <a:p>
            <a:pPr lvl="1"/>
            <a:r>
              <a:rPr lang="en-US" sz="2400" dirty="0"/>
              <a:t>P directly controls the false positive rate (rate at which we expect to observe large s even if is H</a:t>
            </a:r>
            <a:r>
              <a:rPr lang="en-US" sz="2400" baseline="-25000" dirty="0"/>
              <a:t>0  </a:t>
            </a:r>
            <a:r>
              <a:rPr lang="en-US" sz="2400" dirty="0"/>
              <a:t>true). </a:t>
            </a:r>
          </a:p>
          <a:p>
            <a:pPr lvl="1"/>
            <a:r>
              <a:rPr lang="en-US" sz="2400" dirty="0"/>
              <a:t>As we make p smaller, the false negative rate increase – situations where mean(A), mean(B) differ but the test fails.</a:t>
            </a:r>
          </a:p>
          <a:p>
            <a:pPr lvl="1"/>
            <a:r>
              <a:rPr lang="en-US" sz="2400" dirty="0"/>
              <a:t>Common values 0.05, 0.02, 0.01, 0.005, 0.001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84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Significance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1938" y="6030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9" y="1361977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85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G.J. Primavera, “Statistics for the Behavioral Sciences”</a:t>
            </a:r>
          </a:p>
        </p:txBody>
      </p:sp>
    </p:spTree>
    <p:extLst>
      <p:ext uri="{BB962C8B-B14F-4D97-AF65-F5344CB8AC3E}">
        <p14:creationId xmlns:p14="http://schemas.microsoft.com/office/powerpoint/2010/main" val="129692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25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G.J. Primavera, “Statistics for the Behavioral Sciences”</a:t>
            </a:r>
          </a:p>
        </p:txBody>
      </p:sp>
    </p:spTree>
    <p:extLst>
      <p:ext uri="{BB962C8B-B14F-4D97-AF65-F5344CB8AC3E}">
        <p14:creationId xmlns:p14="http://schemas.microsoft.com/office/powerpoint/2010/main" val="212762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important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12032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T-test: </a:t>
            </a:r>
            <a:r>
              <a:rPr lang="en-US" sz="2800" dirty="0"/>
              <a:t>compare two groups, or two interventions on one group. 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CHI-squared and Fisher’s test. </a:t>
            </a:r>
            <a:r>
              <a:rPr lang="en-US" sz="2800" dirty="0"/>
              <a:t>Compare the counts in a “contingency table”.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ANOVA: </a:t>
            </a:r>
            <a:r>
              <a:rPr lang="en-US" sz="2800" dirty="0"/>
              <a:t>compare outcomes under several discrete interventions. </a:t>
            </a:r>
          </a:p>
        </p:txBody>
      </p:sp>
    </p:spTree>
    <p:extLst>
      <p:ext uri="{BB962C8B-B14F-4D97-AF65-F5344CB8AC3E}">
        <p14:creationId xmlns:p14="http://schemas.microsoft.com/office/powerpoint/2010/main" val="331649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Single-sample:</a:t>
                </a:r>
                <a:r>
                  <a:rPr lang="en-US" sz="2400" dirty="0"/>
                  <a:t> Compute the test statistic:</a:t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the sample mean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 is the sample standard deviation, which is the square root of the sample variance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(x).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X is normally distributed, t is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almost </a:t>
                </a:r>
                <a:r>
                  <a:rPr lang="en-US" sz="2400" dirty="0"/>
                  <a:t>normally distributed, but not quite because of the presence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. It has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t-distribution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You use the single-sample test for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one group </a:t>
                </a:r>
                <a:r>
                  <a:rPr lang="en-US" sz="2400" dirty="0"/>
                  <a:t>of individuals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two conditions</a:t>
                </a:r>
                <a:r>
                  <a:rPr lang="en-US" sz="2400" dirty="0"/>
                  <a:t>. Just subtract the two measurements for each person, and use the difference for the single sample t-test. 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is called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within-subjects</a:t>
                </a:r>
                <a:r>
                  <a:rPr lang="en-US" sz="2400" dirty="0"/>
                  <a:t> design.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  <a:blipFill rotWithShape="1">
                <a:blip r:embed="rId3"/>
                <a:stretch>
                  <a:fillRect l="-1154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85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051"/>
            <a:ext cx="8229600" cy="815253"/>
          </a:xfrm>
        </p:spPr>
        <p:txBody>
          <a:bodyPr/>
          <a:lstStyle/>
          <a:p>
            <a:pPr eaLnBrk="1" hangingPunct="1"/>
            <a:r>
              <a:rPr lang="en-US" sz="3600" dirty="0"/>
              <a:t>T-statistic and T-distribution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49" y="954303"/>
            <a:ext cx="8102023" cy="5529623"/>
          </a:xfrm>
        </p:spPr>
        <p:txBody>
          <a:bodyPr>
            <a:normAutofit/>
          </a:bodyPr>
          <a:lstStyle/>
          <a:p>
            <a:r>
              <a:rPr lang="en-US" sz="2400" dirty="0"/>
              <a:t>We use the t-statistic from the last slide to test whether the mean of our sample could be zero. </a:t>
            </a:r>
          </a:p>
          <a:p>
            <a:r>
              <a:rPr lang="en-US" sz="2400" dirty="0"/>
              <a:t>If the underlying population has mean zero, the t-distribution should be distributed like this:</a:t>
            </a:r>
          </a:p>
          <a:p>
            <a:endParaRPr lang="en-US" sz="2400" dirty="0"/>
          </a:p>
          <a:p>
            <a:r>
              <a:rPr lang="en-US" sz="2400" dirty="0"/>
              <a:t>The area of the tail beyond</a:t>
            </a:r>
            <a:br>
              <a:rPr lang="en-US" sz="2400" dirty="0"/>
            </a:br>
            <a:r>
              <a:rPr lang="en-US" sz="2400" dirty="0"/>
              <a:t>our measurement tells us how</a:t>
            </a:r>
            <a:br>
              <a:rPr lang="en-US" sz="2400" dirty="0"/>
            </a:br>
            <a:r>
              <a:rPr lang="en-US" sz="2400" dirty="0"/>
              <a:t>likely it is under the null </a:t>
            </a:r>
            <a:br>
              <a:rPr lang="en-US" sz="2400" dirty="0"/>
            </a:br>
            <a:r>
              <a:rPr lang="en-US" sz="2400" dirty="0"/>
              <a:t>hypothesis. </a:t>
            </a:r>
          </a:p>
          <a:p>
            <a:endParaRPr lang="en-US" sz="2400" dirty="0"/>
          </a:p>
          <a:p>
            <a:r>
              <a:rPr lang="en-US" sz="2400" dirty="0"/>
              <a:t>If that probability is low </a:t>
            </a:r>
            <a:br>
              <a:rPr lang="en-US" sz="2400" dirty="0"/>
            </a:br>
            <a:r>
              <a:rPr lang="en-US" sz="2400" dirty="0"/>
              <a:t>(say &lt; 0.05) we reject the null </a:t>
            </a:r>
            <a:br>
              <a:rPr lang="en-US" sz="2400" dirty="0"/>
            </a:br>
            <a:r>
              <a:rPr lang="en-US" sz="2400" dirty="0"/>
              <a:t>hypothesis.</a:t>
            </a:r>
            <a:endParaRPr lang="en-US" sz="2100" dirty="0"/>
          </a:p>
        </p:txBody>
      </p:sp>
      <p:pic>
        <p:nvPicPr>
          <p:cNvPr id="26628" name="Picture 3" descr="c081t0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921000"/>
            <a:ext cx="3549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073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Two 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sz="2400" dirty="0"/>
                  <a:t>In this test, there are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two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A </a:t>
                </a:r>
                <a:br>
                  <a:rPr lang="en-US" sz="2400" dirty="0"/>
                </a:br>
                <a:r>
                  <a:rPr lang="en-US" sz="2400" dirty="0"/>
                  <a:t>t-statistic is constructed from their sample means and sample standard deviations: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where: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sample </a:t>
                </a:r>
                <a:r>
                  <a:rPr lang="en-US" sz="2400" dirty="0" err="1"/>
                  <a:t>sdevs</a:t>
                </a:r>
                <a:r>
                  <a:rPr lang="en-US" sz="2400" dirty="0"/>
                  <a:t>,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You should try to understand the formula, but you shouldn’t need to use it. most stats. software exposes a function that takes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as inputs directly.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This design is called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between-subjects</a:t>
                </a:r>
                <a:r>
                  <a:rPr lang="en-US" sz="2400" dirty="0"/>
                  <a:t> test. </a:t>
                </a:r>
              </a:p>
              <a:p>
                <a:pPr eaLnBrk="1" hangingPunct="1">
                  <a:buFontTx/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  <a:blipFill rotWithShape="1">
                <a:blip r:embed="rId2"/>
                <a:stretch>
                  <a:fillRect l="-889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0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Chi-squared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6"/>
            <a:ext cx="8429625" cy="59043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Often you will be faced with discrete (count) data. Given a table like this: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/>
              <a:t>Prob</a:t>
            </a:r>
            <a:r>
              <a:rPr lang="en-US" sz="2400" dirty="0"/>
              <a:t>(X) is part of a null hypothesis about the data (e.g. that a coin is fair). </a:t>
            </a:r>
          </a:p>
          <a:p>
            <a:pPr>
              <a:buNone/>
            </a:pPr>
            <a:r>
              <a:rPr lang="en-US" sz="2400" dirty="0"/>
              <a:t>The CHI-squared statistic lets you test whether an observation is consistent with the data: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O</a:t>
            </a:r>
            <a:r>
              <a:rPr lang="en-US" sz="2400" baseline="-25000" dirty="0" err="1"/>
              <a:t>i</a:t>
            </a:r>
            <a:r>
              <a:rPr lang="en-US" sz="2400" dirty="0"/>
              <a:t> is an observed count, and 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 is the expected value of that count. It has a chi-squared distribution, whose p-values you compute to do the test.  </a:t>
            </a:r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5669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r>
                        <a:rPr lang="en-US" sz="2000" dirty="0"/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4752975"/>
            <a:ext cx="2124456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3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Measurement: </a:t>
            </a:r>
            <a:r>
              <a:rPr lang="en-US" sz="2400" dirty="0"/>
              <a:t>We often want to measure properties of data or models. For the data: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Basic properties: </a:t>
            </a:r>
            <a:r>
              <a:rPr lang="en-US" sz="2000" dirty="0"/>
              <a:t>Min, max, mean, std. deviation of a dataset.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Relationships:</a:t>
            </a:r>
            <a:r>
              <a:rPr lang="en-US" sz="2000" dirty="0"/>
              <a:t> between fields (columns) in a tabular dataset, via scatter plots, regression, correlation etc. </a:t>
            </a:r>
          </a:p>
          <a:p>
            <a:r>
              <a:rPr lang="en-US" sz="2400" dirty="0"/>
              <a:t>And for models: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Accuracy: </a:t>
            </a:r>
            <a:r>
              <a:rPr lang="en-US" sz="2000" dirty="0"/>
              <a:t>How well does our model match the data (e.g. predict hidden values)?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Performance: </a:t>
            </a:r>
            <a:r>
              <a:rPr lang="en-US" sz="2000" dirty="0"/>
              <a:t>How fast is a ML system on a dataset? How much memory does it use? How does it scale as the dataset size grows?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7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Fisher’s exact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 case we only have counts under different conditions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We can use Fisher’s exact test (n = </a:t>
            </a:r>
            <a:r>
              <a:rPr lang="en-US" sz="2400" dirty="0" err="1"/>
              <a:t>a+b+c+d</a:t>
            </a:r>
            <a:r>
              <a:rPr lang="en-US" sz="2400" dirty="0"/>
              <a:t>):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Which gives the probability directly (its not a statistic). </a:t>
            </a:r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4186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Count1(X)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Count2(X)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p = \frac{ \displaystyle{{a+b}\choose{a}} \displaystyle{{c+d}\choose{c}} }{ \displaystyle{{n}\choose{a+c}} } = \frac{(a+b)!~(c+d)!~(a+c)!~(b+d)!}{a!~~b!~~c!~~d!~~n!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854450"/>
            <a:ext cx="6241143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One-Way 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02808"/>
            <a:ext cx="7670800" cy="47804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ANOVA (</a:t>
            </a:r>
            <a:r>
              <a:rPr lang="en-US" sz="2400" dirty="0" err="1"/>
              <a:t>ANalysis</a:t>
            </a:r>
            <a:r>
              <a:rPr lang="en-US" sz="2400" dirty="0"/>
              <a:t> Of </a:t>
            </a:r>
            <a:r>
              <a:rPr lang="en-US" sz="2400" dirty="0" err="1"/>
              <a:t>VAriance</a:t>
            </a:r>
            <a:r>
              <a:rPr lang="en-US" sz="2400" dirty="0"/>
              <a:t>) allows testing of </a:t>
            </a:r>
            <a:r>
              <a:rPr lang="en-US" sz="2400" dirty="0">
                <a:solidFill>
                  <a:srgbClr val="C00000"/>
                </a:solidFill>
              </a:rPr>
              <a:t>multiple differences</a:t>
            </a:r>
            <a:r>
              <a:rPr lang="en-US" sz="2400" dirty="0"/>
              <a:t> in a single test. Suppose our experiment design has an independent variable Y with four levels: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 table shows the mean values of a response variable (e.g. </a:t>
            </a:r>
            <a:r>
              <a:rPr lang="en-US" sz="2400" dirty="0" err="1"/>
              <a:t>avg</a:t>
            </a:r>
            <a:r>
              <a:rPr lang="en-US" sz="2400" dirty="0"/>
              <a:t> number of </a:t>
            </a:r>
            <a:r>
              <a:rPr lang="en-US" sz="2400" dirty="0" err="1"/>
              <a:t>Facebook</a:t>
            </a:r>
            <a:r>
              <a:rPr lang="en-US" sz="2400" dirty="0"/>
              <a:t> posts per day) in each group.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We would like to know in a single test whether the response variable depends on Y, at some particular significance such as 0.05.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52920"/>
              </p:ext>
            </p:extLst>
          </p:nvPr>
        </p:nvGraphicFramePr>
        <p:xfrm>
          <a:off x="1066800" y="2990910"/>
          <a:ext cx="685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Primary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High School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Grad 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24648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4389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009650"/>
            <a:ext cx="8315325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In ANOVA we compute a </a:t>
            </a:r>
            <a:r>
              <a:rPr lang="en-US" sz="2400" dirty="0">
                <a:solidFill>
                  <a:srgbClr val="C00000"/>
                </a:solidFill>
              </a:rPr>
              <a:t>single statistic </a:t>
            </a:r>
            <a:r>
              <a:rPr lang="en-US" sz="2400" dirty="0"/>
              <a:t>(an F-statistic) that compares variance </a:t>
            </a:r>
            <a:r>
              <a:rPr lang="en-US" sz="2400" dirty="0">
                <a:solidFill>
                  <a:schemeClr val="accent2"/>
                </a:solidFill>
              </a:rPr>
              <a:t>between groups </a:t>
            </a:r>
            <a:r>
              <a:rPr lang="en-US" sz="2400" dirty="0"/>
              <a:t>with </a:t>
            </a:r>
            <a:r>
              <a:rPr lang="en-US" sz="2400" dirty="0">
                <a:solidFill>
                  <a:schemeClr val="accent2"/>
                </a:solidFill>
              </a:rPr>
              <a:t>variance within each group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 higher the F-value is, the less probable is the null hypothesis that the samples all come from the same population.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We can look up the F-statistic value in a cumulative F-distribution (similar to the other statistics) to get the p-value.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ANOVA tests can be much more complicated, with multiple dependent variables, hierarchies of variables, correlated measurements etc.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68423"/>
              </p:ext>
            </p:extLst>
          </p:nvPr>
        </p:nvGraphicFramePr>
        <p:xfrm>
          <a:off x="3048000" y="1924050"/>
          <a:ext cx="2057400" cy="101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31640" progId="Equation.3">
                  <p:embed/>
                </p:oleObj>
              </mc:Choice>
              <mc:Fallback>
                <p:oleObj name="Equation" r:id="rId2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24050"/>
                        <a:ext cx="2057400" cy="1013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16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Non-Parametric Tests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All the tests so far are parametric tests that assume the data are </a:t>
            </a:r>
            <a:r>
              <a:rPr lang="en-US" sz="2400" b="1" dirty="0">
                <a:solidFill>
                  <a:srgbClr val="C00000"/>
                </a:solidFill>
              </a:rPr>
              <a:t>normally distributed</a:t>
            </a:r>
            <a:r>
              <a:rPr lang="en-US" sz="2400" dirty="0"/>
              <a:t>, and that the samples are </a:t>
            </a:r>
            <a:r>
              <a:rPr lang="en-US" sz="2400" b="1" dirty="0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 dirty="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 dirty="0"/>
              <a:t>Outliers – will corrupt many tests that use variance estimates.</a:t>
            </a:r>
          </a:p>
          <a:p>
            <a:r>
              <a:rPr lang="en-US" sz="2400" dirty="0"/>
              <a:t>Correlated values as samples, e.g. if you repeated measurements on the same subject. </a:t>
            </a:r>
          </a:p>
          <a:p>
            <a:r>
              <a:rPr lang="en-US" sz="2400" dirty="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730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/>
              <a:t>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These tests make no assumption about the distribution of the input data, and can be used on very general datasets:</a:t>
            </a:r>
          </a:p>
          <a:p>
            <a:endParaRPr lang="en-US" sz="2800" dirty="0"/>
          </a:p>
          <a:p>
            <a:r>
              <a:rPr lang="en-US" sz="2800" dirty="0"/>
              <a:t>K-S test</a:t>
            </a:r>
          </a:p>
          <a:p>
            <a:endParaRPr lang="en-US" sz="2800" dirty="0"/>
          </a:p>
          <a:p>
            <a:r>
              <a:rPr lang="en-US" sz="2800" dirty="0"/>
              <a:t>Permutation tests</a:t>
            </a:r>
          </a:p>
          <a:p>
            <a:endParaRPr lang="en-US" sz="2800" dirty="0"/>
          </a:p>
          <a:p>
            <a:r>
              <a:rPr lang="en-US" sz="2800" dirty="0"/>
              <a:t>Bootstrap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141154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K-S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723900"/>
            <a:ext cx="8429625" cy="580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K-S (Kolmogorov-Smirnov) test is a very useful test for checking whether two (continuous or discrete) distributions are the same. </a:t>
            </a:r>
          </a:p>
          <a:p>
            <a:pPr>
              <a:buNone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one-sided test</a:t>
            </a:r>
            <a:r>
              <a:rPr lang="en-US" sz="2400" dirty="0"/>
              <a:t>, an observed distribution (e.g. some observed values or a histogram) is compared against a reference distribution. </a:t>
            </a:r>
          </a:p>
          <a:p>
            <a:pPr>
              <a:buNone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two-sided test</a:t>
            </a:r>
            <a:r>
              <a:rPr lang="en-US" sz="2400" dirty="0"/>
              <a:t>, two observed distributions are compared. </a:t>
            </a:r>
          </a:p>
          <a:p>
            <a:pPr>
              <a:buNone/>
            </a:pPr>
            <a:r>
              <a:rPr lang="en-US" sz="2400" dirty="0"/>
              <a:t>The K-S statistic is just the </a:t>
            </a:r>
            <a:r>
              <a:rPr lang="en-US" sz="2400" b="1" dirty="0">
                <a:solidFill>
                  <a:srgbClr val="C00000"/>
                </a:solidFill>
              </a:rPr>
              <a:t>max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distance between the CDFs </a:t>
            </a:r>
            <a:r>
              <a:rPr lang="en-US" sz="2400" dirty="0"/>
              <a:t>of</a:t>
            </a:r>
            <a:br>
              <a:rPr lang="en-US" sz="2400" dirty="0"/>
            </a:br>
            <a:r>
              <a:rPr lang="en-US" sz="2400" dirty="0"/>
              <a:t>the two distributions. </a:t>
            </a:r>
          </a:p>
          <a:p>
            <a:pPr>
              <a:buNone/>
            </a:pPr>
            <a:r>
              <a:rPr lang="en-US" sz="2400" dirty="0"/>
              <a:t>While the statistic is simple, its</a:t>
            </a:r>
            <a:br>
              <a:rPr lang="en-US" sz="2400" dirty="0"/>
            </a:br>
            <a:r>
              <a:rPr lang="en-US" sz="2400" dirty="0"/>
              <a:t>distribution is not!</a:t>
            </a:r>
          </a:p>
          <a:p>
            <a:pPr>
              <a:buNone/>
            </a:pPr>
            <a:r>
              <a:rPr lang="en-US" sz="2400" dirty="0"/>
              <a:t>But it is available in most stat</a:t>
            </a:r>
            <a:br>
              <a:rPr lang="en-US" sz="2400" dirty="0"/>
            </a:br>
            <a:r>
              <a:rPr lang="en-US" sz="2400" dirty="0"/>
              <a:t>packages.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pic>
        <p:nvPicPr>
          <p:cNvPr id="3074" name="Picture 2" descr="http://upload.wikimedia.org/wikipedia/commons/c/cf/K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24262"/>
            <a:ext cx="3479800" cy="28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57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K-S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K-S test can be used to test </a:t>
            </a:r>
            <a:r>
              <a:rPr lang="en-US" sz="2400" b="1" dirty="0">
                <a:solidFill>
                  <a:srgbClr val="0070C0"/>
                </a:solidFill>
              </a:rPr>
              <a:t>whether a data sample has a normal distribution </a:t>
            </a:r>
            <a:r>
              <a:rPr lang="en-US" sz="2400" dirty="0"/>
              <a:t>or not.</a:t>
            </a:r>
          </a:p>
          <a:p>
            <a:pPr>
              <a:buNone/>
            </a:pPr>
            <a:r>
              <a:rPr lang="en-US" sz="2400" dirty="0"/>
              <a:t>Thus it can be used as a sanity check for any common parametric test (which assumes normally-distributed data).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It can also be used to compare distributions of data values in a large data pipeline: </a:t>
            </a:r>
            <a:r>
              <a:rPr lang="en-US" sz="2400" b="1" dirty="0">
                <a:solidFill>
                  <a:srgbClr val="0070C0"/>
                </a:solidFill>
              </a:rPr>
              <a:t>Most errors will distort the distribution of a data parameter and a K-S test can detect this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877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476875"/>
          </a:xfrm>
        </p:spPr>
        <p:txBody>
          <a:bodyPr>
            <a:normAutofit/>
          </a:bodyPr>
          <a:lstStyle/>
          <a:p>
            <a:r>
              <a:rPr lang="en-US" sz="2400" dirty="0"/>
              <a:t>Often you have only one sample of the data, but you would like to know how some measurement would vary across similar samples (i.e. the variance or histogram of a statistics). </a:t>
            </a:r>
          </a:p>
          <a:p>
            <a:endParaRPr lang="en-US" sz="2400" dirty="0"/>
          </a:p>
          <a:p>
            <a:r>
              <a:rPr lang="en-US" sz="2400" dirty="0"/>
              <a:t>You can get a good approximation to related samples by “resampling your sample”.</a:t>
            </a:r>
          </a:p>
          <a:p>
            <a:endParaRPr lang="en-US" sz="2400" dirty="0"/>
          </a:p>
          <a:p>
            <a:r>
              <a:rPr lang="en-US" sz="2400" dirty="0"/>
              <a:t>This is called bootstrap sampling (by analogy to lifting yourself up by your bootstraps). </a:t>
            </a:r>
          </a:p>
          <a:p>
            <a:endParaRPr lang="en-US" sz="2400" dirty="0"/>
          </a:p>
          <a:p>
            <a:r>
              <a:rPr lang="en-US" sz="2400" dirty="0"/>
              <a:t>For a sample S of N values, a bootstrap sample is a set S</a:t>
            </a:r>
            <a:r>
              <a:rPr lang="en-US" sz="2400" baseline="-25000" dirty="0"/>
              <a:t>B</a:t>
            </a:r>
            <a:r>
              <a:rPr lang="en-US" sz="2400" dirty="0"/>
              <a:t> of N values drawn with replacement from S. </a:t>
            </a:r>
          </a:p>
        </p:txBody>
      </p:sp>
    </p:spTree>
    <p:extLst>
      <p:ext uri="{BB962C8B-B14F-4D97-AF65-F5344CB8AC3E}">
        <p14:creationId xmlns:p14="http://schemas.microsoft.com/office/powerpoint/2010/main" val="3087549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Idealized Sampling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2743200" y="1315872"/>
            <a:ext cx="33528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7338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4229" y="4011873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5956" y="368489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05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57700" y="19431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0" y="2057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0100" y="2095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09700" y="39889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66900" y="41032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43100" y="38951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39713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1300" y="40947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62100" y="41413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19300" y="42556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40475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41237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33700" y="42471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0900" y="2476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514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3300" y="26289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2667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65093" y="2400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12793" y="2438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7493" y="25527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1166" y="42200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02801" y="44867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7366" y="46391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9901" y="43996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05093" y="45248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44096" y="435989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43594" y="43615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86400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34937" y="26670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29502" y="28194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92037" y="25799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37229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76232" y="254019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75730" y="25418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33800" y="16724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15435" y="19391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10000" y="20915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76482" y="19812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217727" y="19772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656730" y="181231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6228" y="181401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2432" y="285920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4832" y="30116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40681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62835" y="26550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5593" y="287001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33165" y="2934837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7975" y="292460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56228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696837" y="235651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41509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71265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86384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09900" y="237129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29100" y="159280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98709" y="2653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123328" y="29735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646193" y="23639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00800" y="42205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29400" y="409717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23479" y="42302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34200" y="386914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57331" y="42683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26958" y="39356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353300" y="42586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391400" y="39737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2100" y="2552700"/>
            <a:ext cx="1828800" cy="143628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7"/>
          </p:cNvCxnSpPr>
          <p:nvPr/>
        </p:nvCxnSpPr>
        <p:spPr>
          <a:xfrm flipH="1">
            <a:off x="2008141" y="2705100"/>
            <a:ext cx="1516110" cy="1201218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57500" y="2729553"/>
            <a:ext cx="1333502" cy="136761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98001" y="2748318"/>
            <a:ext cx="60430" cy="161157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275730" y="2627194"/>
            <a:ext cx="38101" cy="1563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914332" y="2607860"/>
            <a:ext cx="236561" cy="172701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09648" y="2999166"/>
            <a:ext cx="1685783" cy="1069004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3" idx="1"/>
          </p:cNvCxnSpPr>
          <p:nvPr/>
        </p:nvCxnSpPr>
        <p:spPr>
          <a:xfrm>
            <a:off x="5162835" y="3075366"/>
            <a:ext cx="1275282" cy="871466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5709883" y="2432714"/>
            <a:ext cx="1692676" cy="1552218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40177" y="1444684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idealized original population</a:t>
            </a:r>
            <a:br>
              <a:rPr lang="en-US" dirty="0"/>
            </a:br>
            <a:r>
              <a:rPr lang="en-US" dirty="0"/>
              <a:t>(through an oracle)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45542" y="32088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samples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196703" y="5297671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819400" y="4715301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635956" y="4710954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335465" y="5006485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77114" y="487445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test statistic (e.g. mean)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99965" y="533154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statistic values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899965" y="5887336"/>
            <a:ext cx="257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test statistic on</a:t>
            </a:r>
            <a:br>
              <a:rPr lang="en-US" dirty="0"/>
            </a:br>
            <a:r>
              <a:rPr lang="en-US" dirty="0"/>
              <a:t>the given data, compute p</a:t>
            </a:r>
          </a:p>
        </p:txBody>
      </p:sp>
      <p:sp>
        <p:nvSpPr>
          <p:cNvPr id="112" name="Oval 111"/>
          <p:cNvSpPr/>
          <p:nvPr/>
        </p:nvSpPr>
        <p:spPr>
          <a:xfrm>
            <a:off x="5252682" y="6324600"/>
            <a:ext cx="157518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18" idx="1"/>
          </p:cNvCxnSpPr>
          <p:nvPr/>
        </p:nvCxnSpPr>
        <p:spPr>
          <a:xfrm flipH="1">
            <a:off x="5410200" y="6210502"/>
            <a:ext cx="489765" cy="1140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4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Bootstrap Sampling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2741093" y="1154598"/>
            <a:ext cx="2675816" cy="150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4918" y="2656057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5517" y="3063644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5900" y="258881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12787" y="1554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0487" y="15928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5187" y="1707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2887" y="1745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50218" y="29112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7418" y="30255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83618" y="28174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78918" y="28936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1818" y="30170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2618" y="30636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59818" y="31779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36018" y="29698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1318" y="30460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74218" y="31694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3687" y="2126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41387" y="21643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46087" y="22786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3787" y="2316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67880" y="20500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5580" y="2088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20280" y="22024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2454" y="32717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44089" y="35384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54" y="36908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1189" y="34514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46381" y="35765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85384" y="341166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84882" y="34133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37724" y="23167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40016" y="23548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79019" y="218989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78517" y="219160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18222" y="15888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12787" y="17412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0514" y="16269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59517" y="146201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59015" y="146372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55944" y="29720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59015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99624" y="200622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44296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74052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9171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97417" y="18253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01496" y="230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60744" y="31244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89344" y="300109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683423" y="31341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94144" y="277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717275" y="31722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86902" y="28395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13244" y="31625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51344" y="28776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32" idx="7"/>
          </p:cNvCxnSpPr>
          <p:nvPr/>
        </p:nvCxnSpPr>
        <p:spPr>
          <a:xfrm flipH="1">
            <a:off x="2839259" y="2345500"/>
            <a:ext cx="635855" cy="83507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3" idx="3"/>
            <a:endCxn id="25" idx="7"/>
          </p:cNvCxnSpPr>
          <p:nvPr/>
        </p:nvCxnSpPr>
        <p:spPr>
          <a:xfrm flipH="1">
            <a:off x="1848659" y="2124148"/>
            <a:ext cx="1283003" cy="7044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69938" y="1816325"/>
            <a:ext cx="209549" cy="14378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035215" y="1984125"/>
            <a:ext cx="1682060" cy="1178465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4779019" y="1998261"/>
            <a:ext cx="2283484" cy="890591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27160" y="1154598"/>
            <a:ext cx="2244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data (sample)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80157" y="1917342"/>
            <a:ext cx="251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 samples,</a:t>
            </a:r>
          </a:p>
          <a:p>
            <a:r>
              <a:rPr lang="en-US" dirty="0"/>
              <a:t>drawn </a:t>
            </a:r>
            <a:r>
              <a:rPr lang="en-US" b="1" dirty="0">
                <a:solidFill>
                  <a:srgbClr val="C00000"/>
                </a:solidFill>
              </a:rPr>
              <a:t>with replacement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068783" y="4440034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604700" y="3549103"/>
            <a:ext cx="23367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703739" y="3489568"/>
            <a:ext cx="21011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163059" y="4114800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922533" y="384692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test statistic (e.g. mean)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16072" y="47244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statistic values</a:t>
            </a:r>
          </a:p>
        </p:txBody>
      </p:sp>
      <p:cxnSp>
        <p:nvCxnSpPr>
          <p:cNvPr id="97" name="Straight Arrow Connector 96"/>
          <p:cNvCxnSpPr>
            <a:stCxn id="68" idx="5"/>
          </p:cNvCxnSpPr>
          <p:nvPr/>
        </p:nvCxnSpPr>
        <p:spPr>
          <a:xfrm>
            <a:off x="4024056" y="1987102"/>
            <a:ext cx="1731319" cy="101399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437271" y="1685511"/>
            <a:ext cx="19052" cy="172785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391024" y="2443680"/>
            <a:ext cx="498691" cy="94980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2"/>
          </p:cNvCxnSpPr>
          <p:nvPr/>
        </p:nvCxnSpPr>
        <p:spPr>
          <a:xfrm flipH="1">
            <a:off x="1326418" y="2097207"/>
            <a:ext cx="1794085" cy="83450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120503" y="205910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 bwMode="auto">
          <a:xfrm>
            <a:off x="3636587" y="47244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5053680" y="4741277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3648359" y="5799638"/>
            <a:ext cx="13672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region containing 95% of the samples is a 95% confidence interval (CI)</a:t>
            </a:r>
          </a:p>
        </p:txBody>
      </p:sp>
      <p:sp>
        <p:nvSpPr>
          <p:cNvPr id="86" name="Oval 85"/>
          <p:cNvSpPr/>
          <p:nvPr/>
        </p:nvSpPr>
        <p:spPr>
          <a:xfrm>
            <a:off x="395940" y="1176755"/>
            <a:ext cx="1827520" cy="1299606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83068" y="1356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630768" y="13947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35468" y="15090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83168" y="1547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63968" y="1928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668" y="19662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16368" y="20805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64068" y="2118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38161" y="18519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790561" y="20043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8005" y="21186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02570" y="22710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65105" y="20316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610297" y="21567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448798" y="19935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88503" y="13908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83068" y="15432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390795" y="14289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29296" y="126570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229296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69905" y="180820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14577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544333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59452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71777" y="2105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779" y="807423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pop.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9868" y="1665028"/>
            <a:ext cx="419100" cy="333233"/>
          </a:xfrm>
          <a:prstGeom prst="rightArrow">
            <a:avLst/>
          </a:prstGeom>
          <a:solidFill>
            <a:srgbClr val="F9E1A5">
              <a:alpha val="50980"/>
            </a:srgb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 sample measurement is called a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“statistic”. </a:t>
            </a:r>
            <a:r>
              <a:rPr lang="en-US" sz="2400" dirty="0"/>
              <a:t>Examples:</a:t>
            </a:r>
          </a:p>
          <a:p>
            <a:r>
              <a:rPr lang="en-US" sz="2400" dirty="0"/>
              <a:t>Sample min, max, mean, std. deviation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63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Bootstrap Confidence Interval tests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295400"/>
            <a:ext cx="8458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baseline="0" dirty="0">
                <a:latin typeface="+mn-lt"/>
                <a:cs typeface="+mn-cs"/>
              </a:rPr>
              <a:t>Then a test statistic outside the 95%</a:t>
            </a:r>
            <a:r>
              <a:rPr lang="en-US" sz="2400" kern="0" dirty="0">
                <a:latin typeface="+mn-lt"/>
                <a:cs typeface="+mn-cs"/>
              </a:rPr>
              <a:t> Confidence Interval (CI) would be considered  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cs typeface="+mn-cs"/>
              </a:rPr>
              <a:t>significant</a:t>
            </a:r>
            <a:r>
              <a:rPr lang="en-US" sz="2400" kern="0" dirty="0">
                <a:latin typeface="+mn-lt"/>
                <a:cs typeface="+mn-cs"/>
              </a:rPr>
              <a:t> at 0.05, and probably not drawn from the same population.</a:t>
            </a:r>
          </a:p>
          <a:p>
            <a:pPr fontAlgn="t"/>
            <a:endParaRPr lang="en-US" sz="2400" kern="0" baseline="0" dirty="0">
              <a:latin typeface="+mn-lt"/>
              <a:cs typeface="+mn-cs"/>
            </a:endParaRPr>
          </a:p>
          <a:p>
            <a:pPr fontAlgn="t"/>
            <a:r>
              <a:rPr lang="en-US" sz="2400" kern="0" dirty="0">
                <a:latin typeface="+mn-lt"/>
                <a:cs typeface="+mn-cs"/>
              </a:rPr>
              <a:t>e.g. Suppose the data are 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cs typeface="+mn-cs"/>
              </a:rPr>
              <a:t>differences</a:t>
            </a:r>
            <a:r>
              <a:rPr lang="en-US" sz="2400" kern="0" dirty="0">
                <a:latin typeface="+mn-lt"/>
                <a:cs typeface="+mn-cs"/>
              </a:rPr>
              <a:t> in running times between two algorithms. If the 95% bootstrap CI does not contain zero, then original distribution probably has a </a:t>
            </a:r>
            <a:r>
              <a:rPr lang="en-US" sz="2400" kern="0" dirty="0">
                <a:solidFill>
                  <a:srgbClr val="C00000"/>
                </a:solidFill>
                <a:latin typeface="+mn-lt"/>
                <a:cs typeface="+mn-cs"/>
              </a:rPr>
              <a:t>mean other than zero</a:t>
            </a:r>
            <a:r>
              <a:rPr lang="en-US" sz="2400" kern="0" dirty="0">
                <a:latin typeface="+mn-lt"/>
                <a:cs typeface="+mn-cs"/>
              </a:rPr>
              <a:t>, i.e. the running times are different.</a:t>
            </a:r>
          </a:p>
          <a:p>
            <a:pPr fontAlgn="t"/>
            <a:endParaRPr lang="en-US" sz="2400" kern="0" baseline="0" dirty="0">
              <a:latin typeface="+mn-lt"/>
              <a:cs typeface="+mn-cs"/>
            </a:endParaRPr>
          </a:p>
          <a:p>
            <a:pPr fontAlgn="t"/>
            <a:r>
              <a:rPr lang="en-US" sz="2400" kern="0" dirty="0">
                <a:latin typeface="+mn-lt"/>
                <a:cs typeface="+mn-cs"/>
              </a:rPr>
              <a:t>We can also test for values other than zero. If the 95% CI contains only values greater than 2, we conclude that the difference in running times is </a:t>
            </a:r>
            <a:r>
              <a:rPr lang="en-US" sz="2400" kern="0" dirty="0">
                <a:solidFill>
                  <a:srgbClr val="C00000"/>
                </a:solidFill>
                <a:latin typeface="+mn-lt"/>
                <a:cs typeface="+mn-cs"/>
              </a:rPr>
              <a:t>significantly larger than 2</a:t>
            </a:r>
            <a:r>
              <a:rPr lang="en-US" sz="2400" kern="0" dirty="0">
                <a:latin typeface="+mn-lt"/>
                <a:cs typeface="+mn-cs"/>
              </a:rPr>
              <a:t>. </a:t>
            </a:r>
            <a:endParaRPr lang="en-US" sz="2400" kern="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>
                <a:latin typeface="+mn-lt"/>
                <a:cs typeface="+mn-cs"/>
              </a:rPr>
              <a:t>Suppose we have a single sample of points, to which we fit a regression line?</a:t>
            </a:r>
          </a:p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/>
              <a:t>How do we know whether this line is “significant”? And what do we mean by that? </a:t>
            </a:r>
            <a:r>
              <a:rPr lang="en-US" sz="2400" kern="0" dirty="0">
                <a:latin typeface="+mn-lt"/>
                <a:cs typeface="+mn-cs"/>
              </a:rPr>
              <a:t> </a:t>
            </a: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85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dirty="0">
                <a:latin typeface="+mn-lt"/>
                <a:cs typeface="+mn-cs"/>
              </a:rPr>
              <a:t>ANS: Take bootstrap samples, and fit a line to each sample.</a:t>
            </a:r>
          </a:p>
          <a:p>
            <a:pPr fontAlgn="t"/>
            <a:r>
              <a:rPr lang="en-US" sz="2400" kern="0" dirty="0">
                <a:latin typeface="+mn-lt"/>
                <a:cs typeface="+mn-cs"/>
              </a:rPr>
              <a:t>The possible regression lines are shown below: </a:t>
            </a:r>
          </a:p>
          <a:p>
            <a:pPr fontAlgn="t"/>
            <a:r>
              <a:rPr lang="en-US" sz="2400" kern="0" dirty="0"/>
              <a:t>What we really want to know is “how likely is a line with zero or negative slope”. </a:t>
            </a: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3426101" y="4316331"/>
            <a:ext cx="2660003" cy="1000462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6101" y="3844857"/>
            <a:ext cx="2658024" cy="176623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26101" y="4106883"/>
            <a:ext cx="2658024" cy="1314203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05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26571" y="1083590"/>
            <a:ext cx="8588829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+mn-lt"/>
                <a:cs typeface="+mn-cs"/>
              </a:rPr>
              <a:t>ANS: Take bootstrap samples, and fit a line to each sample.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+mn-lt"/>
                <a:cs typeface="+mn-cs"/>
              </a:rPr>
              <a:t>The possible regression lines are shown below: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/>
              <a:t>What we really want to know is “how likely is a line with zero or negative slope”. </a:t>
            </a: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1771837" y="3448594"/>
            <a:ext cx="4782444" cy="21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16072" y="4724400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slope values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748313" y="3043646"/>
            <a:ext cx="0" cy="271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341063" y="4660722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48313" y="5786846"/>
            <a:ext cx="25927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region containing 95% of the samples is a 95% confidence interval (CI)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102" y="3025447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slope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8313" y="3025447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slope</a:t>
            </a:r>
          </a:p>
        </p:txBody>
      </p:sp>
    </p:spTree>
    <p:extLst>
      <p:ext uri="{BB962C8B-B14F-4D97-AF65-F5344CB8AC3E}">
        <p14:creationId xmlns:p14="http://schemas.microsoft.com/office/powerpoint/2010/main" val="2643172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We’re in 110/120 Jacobs again on Weds. </a:t>
            </a:r>
          </a:p>
          <a:p>
            <a:r>
              <a:rPr lang="en-US" dirty="0"/>
              <a:t>Project work only this Weds.</a:t>
            </a:r>
          </a:p>
          <a:p>
            <a:r>
              <a:rPr lang="en-US" dirty="0"/>
              <a:t>Check Course page for project suggestions / team formation help. </a:t>
            </a:r>
          </a:p>
        </p:txBody>
      </p:sp>
    </p:spTree>
    <p:extLst>
      <p:ext uri="{BB962C8B-B14F-4D97-AF65-F5344CB8AC3E}">
        <p14:creationId xmlns:p14="http://schemas.microsoft.com/office/powerpoint/2010/main" val="3324328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r>
              <a:rPr lang="en-US" dirty="0"/>
              <a:t> – train/test/validation sets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91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/>
              <a:t>Train-Test-Validation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/>
              <a:t>When making measurements on a ML algorithm, we have additional challenges.</a:t>
            </a:r>
          </a:p>
          <a:p>
            <a:r>
              <a:rPr lang="en-US" sz="2400" dirty="0"/>
              <a:t>With a sample of data, any model fit to it models both: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Structure in the </a:t>
            </a:r>
            <a:r>
              <a:rPr lang="en-US" sz="2400" b="1" dirty="0">
                <a:solidFill>
                  <a:srgbClr val="0070C0"/>
                </a:solidFill>
              </a:rPr>
              <a:t>entire population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Structure in the </a:t>
            </a:r>
            <a:r>
              <a:rPr lang="en-US" sz="2400" b="1" dirty="0">
                <a:solidFill>
                  <a:srgbClr val="0070C0"/>
                </a:solidFill>
              </a:rPr>
              <a:t>specific sample not true of the population</a:t>
            </a:r>
          </a:p>
          <a:p>
            <a:pPr marL="0" indent="0">
              <a:buNone/>
            </a:pPr>
            <a:r>
              <a:rPr lang="en-US" sz="2400" dirty="0"/>
              <a:t>1. is good because it will generalize to other samples.</a:t>
            </a:r>
          </a:p>
          <a:p>
            <a:pPr marL="0" indent="0">
              <a:buNone/>
            </a:pPr>
            <a:r>
              <a:rPr lang="en-US" sz="2400" dirty="0"/>
              <a:t>2. is bad because it wont. 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 25-year old man and a 30-year old woman. </a:t>
            </a:r>
          </a:p>
          <a:p>
            <a:r>
              <a:rPr lang="en-US" sz="2400" dirty="0"/>
              <a:t>Age predicts gender perfectly. (age &lt; 27 =&gt; man else woman)</a:t>
            </a:r>
          </a:p>
          <a:p>
            <a:r>
              <a:rPr lang="en-US" sz="2400" dirty="0"/>
              <a:t>Gender predicts age perfectly. (gender == man =&gt; 25 else 30)</a:t>
            </a:r>
          </a:p>
          <a:p>
            <a:pPr marL="0" indent="0">
              <a:buNone/>
            </a:pPr>
            <a:r>
              <a:rPr lang="en-US" sz="2400" dirty="0"/>
              <a:t>Neither result generalizes. This is called </a:t>
            </a:r>
            <a:r>
              <a:rPr lang="en-US" sz="2400" b="1" dirty="0">
                <a:solidFill>
                  <a:srgbClr val="C00000"/>
                </a:solidFill>
              </a:rPr>
              <a:t>over-fitting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951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/>
              <a:t>Train-Test-Validation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Train/Test split:</a:t>
            </a:r>
          </a:p>
          <a:p>
            <a:r>
              <a:rPr lang="en-US" sz="2400" dirty="0"/>
              <a:t>By (randomly) partitioning our data into train and test sets, we can avoid biased measurements of performance. </a:t>
            </a:r>
          </a:p>
          <a:p>
            <a:r>
              <a:rPr lang="en-US" sz="2400" dirty="0"/>
              <a:t>The model now fits a </a:t>
            </a:r>
            <a:r>
              <a:rPr lang="en-US" sz="2400" b="1" dirty="0">
                <a:solidFill>
                  <a:srgbClr val="C00000"/>
                </a:solidFill>
              </a:rPr>
              <a:t>different sample </a:t>
            </a:r>
            <a:r>
              <a:rPr lang="en-US" sz="2400" dirty="0"/>
              <a:t>from the measurement. </a:t>
            </a:r>
          </a:p>
          <a:p>
            <a:r>
              <a:rPr lang="en-US" sz="2400" dirty="0"/>
              <a:t>ML models are trained only on the training set, and then measured on the test set. 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Build a model of age/gender based on the man/woman above. </a:t>
            </a:r>
          </a:p>
          <a:p>
            <a:r>
              <a:rPr lang="en-US" sz="2400" dirty="0"/>
              <a:t>Now select a test set of 40 random people (men + women). </a:t>
            </a:r>
          </a:p>
          <a:p>
            <a:r>
              <a:rPr lang="en-US" sz="2400" dirty="0"/>
              <a:t>The model will fail to make reliable predictions on this test 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144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/>
              <a:t>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/>
              <a:t>Statistical models often include “tunable” parameters that can be adjusted to improve accuracy. </a:t>
            </a:r>
          </a:p>
          <a:p>
            <a:r>
              <a:rPr lang="en-US" sz="2400" dirty="0"/>
              <a:t>You need a test-train split in order to measure performance for each set of parameters. </a:t>
            </a:r>
          </a:p>
          <a:p>
            <a:r>
              <a:rPr lang="en-US" sz="2400" dirty="0"/>
              <a:t>But now you’ve used the test set in model-building which means the model might over-fit the test set. </a:t>
            </a:r>
          </a:p>
          <a:p>
            <a:r>
              <a:rPr lang="en-US" sz="2400" dirty="0"/>
              <a:t>For that reason, its common to use a third set called the </a:t>
            </a:r>
            <a:r>
              <a:rPr lang="en-US" sz="2400" b="1" i="1" dirty="0">
                <a:solidFill>
                  <a:srgbClr val="0070C0"/>
                </a:solidFill>
              </a:rPr>
              <a:t>validation set </a:t>
            </a:r>
            <a:r>
              <a:rPr lang="en-US" sz="2400" dirty="0"/>
              <a:t>which is used for parameter tuning.</a:t>
            </a:r>
          </a:p>
          <a:p>
            <a:endParaRPr lang="en-US" sz="2400" dirty="0"/>
          </a:p>
          <a:p>
            <a:r>
              <a:rPr lang="en-US" sz="2400" dirty="0"/>
              <a:t>A common dataset split is 60-20-20 training/validation/test </a:t>
            </a:r>
          </a:p>
        </p:txBody>
      </p:sp>
    </p:spTree>
    <p:extLst>
      <p:ext uri="{BB962C8B-B14F-4D97-AF65-F5344CB8AC3E}">
        <p14:creationId xmlns:p14="http://schemas.microsoft.com/office/powerpoint/2010/main" val="18936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makes measurement hard:</a:t>
            </a:r>
          </a:p>
          <a:p>
            <a:r>
              <a:rPr lang="en-US" sz="2400" dirty="0"/>
              <a:t>Sample measurements are “noisy,”</a:t>
            </a:r>
            <a:br>
              <a:rPr lang="en-US" sz="2400" dirty="0"/>
            </a:br>
            <a:r>
              <a:rPr lang="en-US" sz="2400" dirty="0"/>
              <a:t>i.e. vary from one sample to the next</a:t>
            </a:r>
          </a:p>
          <a:p>
            <a:r>
              <a:rPr lang="en-US" sz="2400" dirty="0"/>
              <a:t>Sample measurements may be biased,</a:t>
            </a:r>
            <a:br>
              <a:rPr lang="en-US" sz="2400" dirty="0"/>
            </a:br>
            <a:r>
              <a:rPr lang="en-US" sz="2400" dirty="0"/>
              <a:t>i.e. systematically be different from </a:t>
            </a:r>
            <a:br>
              <a:rPr lang="en-US" sz="2400" dirty="0"/>
            </a:br>
            <a:r>
              <a:rPr lang="en-US" sz="2400" dirty="0"/>
              <a:t>the measurement on the population.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9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5675" y="1811893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3842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8256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9315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  <p:sp>
        <p:nvSpPr>
          <p:cNvPr id="14" name="Freeform 13"/>
          <p:cNvSpPr/>
          <p:nvPr/>
        </p:nvSpPr>
        <p:spPr>
          <a:xfrm>
            <a:off x="5172891" y="1514695"/>
            <a:ext cx="1110343" cy="209024"/>
          </a:xfrm>
          <a:custGeom>
            <a:avLst/>
            <a:gdLst>
              <a:gd name="connsiteX0" fmla="*/ 1110343 w 1110343"/>
              <a:gd name="connsiteY0" fmla="*/ 418047 h 418047"/>
              <a:gd name="connsiteX1" fmla="*/ 535578 w 1110343"/>
              <a:gd name="connsiteY1" fmla="*/ 35 h 418047"/>
              <a:gd name="connsiteX2" fmla="*/ 0 w 1110343"/>
              <a:gd name="connsiteY2" fmla="*/ 391921 h 4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3" h="418047">
                <a:moveTo>
                  <a:pt x="1110343" y="418047"/>
                </a:moveTo>
                <a:cubicBezTo>
                  <a:pt x="915489" y="211218"/>
                  <a:pt x="720635" y="4389"/>
                  <a:pt x="535578" y="35"/>
                </a:cubicBezTo>
                <a:cubicBezTo>
                  <a:pt x="350521" y="-4319"/>
                  <a:pt x="0" y="391921"/>
                  <a:pt x="0" y="391921"/>
                </a:cubicBezTo>
              </a:path>
            </a:pathLst>
          </a:custGeom>
          <a:noFill/>
          <a:ln w="25400">
            <a:solidFill>
              <a:schemeClr val="tx2">
                <a:lumMod val="75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88962" y="1330029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7182" y="283321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8688" y="26947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5675" y="414301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282565" y="458116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93155" y="4653678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Scores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3927294" y="3415856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2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 dirty="0"/>
              <a:t>Before 2012*: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* </a:t>
            </a:r>
            <a:r>
              <a:rPr lang="en-US" sz="2000" dirty="0"/>
              <a:t>Before publication of </a:t>
            </a:r>
            <a:r>
              <a:rPr lang="en-US" sz="2000" dirty="0" err="1"/>
              <a:t>Krizhevsky</a:t>
            </a:r>
            <a:r>
              <a:rPr lang="en-US" sz="2000" dirty="0"/>
              <a:t> et al.’s ImageNet CNN paper.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Cleverly-Designed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7214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003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38425" y="3743325"/>
            <a:ext cx="374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“heavy lifting” in here.</a:t>
            </a:r>
          </a:p>
          <a:p>
            <a:r>
              <a:rPr lang="en-US" dirty="0"/>
              <a:t>Final performance only as good as the</a:t>
            </a:r>
            <a:br>
              <a:rPr lang="en-US" dirty="0"/>
            </a:br>
            <a:r>
              <a:rPr lang="en-US" dirty="0"/>
              <a:t>feature set.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70277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79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 dirty="0"/>
              <a:t>After 2012: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2550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09850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1975" y="1990725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Deep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1335" y="3743325"/>
            <a:ext cx="372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and model learned together,</a:t>
            </a:r>
            <a:br>
              <a:rPr lang="en-US" dirty="0"/>
            </a:br>
            <a:r>
              <a:rPr lang="en-US" dirty="0"/>
              <a:t>mutually reinforcing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937271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62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dirty="0"/>
              <a:t>But this (pre-2012) picture is still typical of many pipelines.</a:t>
            </a:r>
          </a:p>
          <a:p>
            <a:r>
              <a:rPr lang="en-US" sz="2400" dirty="0"/>
              <a:t>We’ll focus on one aspect of feature design: feature selection, i.e. choosing which features from a list of candidates to use for a ML problem.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3123079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Cleverly-Designed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312307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499" y="3123079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11071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2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28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significantly worse </a:t>
                </a:r>
                <a:r>
                  <a:rPr lang="en-US" sz="2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  <a:p>
                <a:r>
                  <a:rPr lang="en-US" sz="2400" dirty="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normally-distributed with variance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 we can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do a t-test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95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  <a:p>
                <a:r>
                  <a:rPr lang="en-US" sz="2400" dirty="0"/>
                  <a:t>Do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bootstrap sampling </a:t>
                </a:r>
                <a:r>
                  <a:rPr lang="en-US" sz="2400" dirty="0"/>
                  <a:t>on the training dataset,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 each sample. </a:t>
                </a:r>
              </a:p>
              <a:p>
                <a:r>
                  <a:rPr lang="en-US" sz="2400" dirty="0"/>
                  <a:t>Then use an appropriate statistical test (e.g. a CI) on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values generated by bootstrap samples.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  <a:blipFill rotWithShape="1">
                <a:blip r:embed="rId2"/>
                <a:stretch>
                  <a:fillRect l="-1166" t="-957" r="-7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206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/>
              <a:t>Method 1: Ablation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54034"/>
            <a:ext cx="8364071" cy="492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Question: </a:t>
            </a:r>
            <a:r>
              <a:rPr lang="en-US" sz="2400" dirty="0"/>
              <a:t>Why do you think ablation starts with all the features and removes one-at-a-time rather than starting with no features, and adding one-at-a-time? </a:t>
            </a:r>
          </a:p>
        </p:txBody>
      </p:sp>
    </p:spTree>
    <p:extLst>
      <p:ext uri="{BB962C8B-B14F-4D97-AF65-F5344CB8AC3E}">
        <p14:creationId xmlns:p14="http://schemas.microsoft.com/office/powerpoint/2010/main" val="2930955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236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2: Mutual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Mutual information measures the extent to which </a:t>
            </a:r>
            <a:r>
              <a:rPr lang="en-US" sz="2400" b="1" dirty="0">
                <a:solidFill>
                  <a:srgbClr val="0070C0"/>
                </a:solidFill>
              </a:rPr>
              <a:t>knowledge of one feature influences the distribution of another </a:t>
            </a:r>
            <a:r>
              <a:rPr lang="en-US" sz="2400" dirty="0"/>
              <a:t>(the classifier output).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Where U is a random variable which is 1 if term e</a:t>
            </a:r>
            <a:r>
              <a:rPr lang="en-US" sz="2400" baseline="-25000" dirty="0"/>
              <a:t>t</a:t>
            </a:r>
            <a:r>
              <a:rPr lang="en-US" sz="2400" dirty="0"/>
              <a:t> is in a given document, 0 otherwise. C is 1 if the document is in the class c, 0 otherwise. These are called indicator random variables.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Mutual information can be used to rank features, the highest will be kept for the classifier and the rest ignored.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8731"/>
            <a:ext cx="7029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68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129"/>
            <a:ext cx="8229600" cy="9726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3: CHI-Squared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CHI-squared is an important statistic to know for comparing count data.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Here it is used to measure </a:t>
            </a:r>
            <a:r>
              <a:rPr lang="en-US" sz="2400" b="1" dirty="0">
                <a:solidFill>
                  <a:srgbClr val="0070C0"/>
                </a:solidFill>
              </a:rPr>
              <a:t>dependence between word counts in documents and in classes</a:t>
            </a:r>
            <a:r>
              <a:rPr lang="en-US" sz="2400" dirty="0"/>
              <a:t>. Similar to mutual information, terms that show dependence are good candidates for feature selection.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CHI-squared can be visualized as a test on contingency tables like this one: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Right-Handed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Left-Handed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Males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Females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4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makes measurement hard:</a:t>
            </a:r>
          </a:p>
          <a:p>
            <a:r>
              <a:rPr lang="en-US" sz="2400" dirty="0"/>
              <a:t>Sample measurements have</a:t>
            </a:r>
            <a:r>
              <a:rPr lang="en-US" sz="2400" b="1" dirty="0">
                <a:solidFill>
                  <a:srgbClr val="0070C0"/>
                </a:solidFill>
              </a:rPr>
              <a:t> variance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variation between samples</a:t>
            </a:r>
          </a:p>
          <a:p>
            <a:r>
              <a:rPr lang="en-US" sz="2400" dirty="0"/>
              <a:t>Sample measurements have </a:t>
            </a:r>
            <a:r>
              <a:rPr lang="en-US" sz="2400" b="1" dirty="0">
                <a:solidFill>
                  <a:srgbClr val="0070C0"/>
                </a:solidFill>
              </a:rPr>
              <a:t>bias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systematic variation from the</a:t>
            </a:r>
            <a:br>
              <a:rPr lang="en-US" sz="2400" dirty="0"/>
            </a:br>
            <a:r>
              <a:rPr lang="en-US" sz="2400" dirty="0"/>
              <a:t>population value.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4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of Feature Count vs. Accuracy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906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566495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49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/>
              <a:t>Feature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r>
              <a:rPr lang="en-US" sz="2400" dirty="0"/>
              <a:t>Challenge: many prediction problems involve very, very rare features, e.g. URLs or user cookies. </a:t>
            </a:r>
          </a:p>
          <a:p>
            <a:pPr marL="457200" indent="-457200">
              <a:buNone/>
            </a:pPr>
            <a:endParaRPr lang="en-US" sz="2400" dirty="0"/>
          </a:p>
          <a:p>
            <a:r>
              <a:rPr lang="en-US" sz="2400" dirty="0"/>
              <a:t>There are billions to trillions of these, too many to represent explicitly in a model (or to run feature selection on!)</a:t>
            </a:r>
          </a:p>
          <a:p>
            <a:endParaRPr lang="en-US" sz="2400" dirty="0"/>
          </a:p>
          <a:p>
            <a:r>
              <a:rPr lang="en-US" sz="2400" dirty="0"/>
              <a:t>Most of these features are not useful, i.e. don’t help predict the target class. </a:t>
            </a:r>
          </a:p>
          <a:p>
            <a:endParaRPr lang="en-US" sz="2400" dirty="0"/>
          </a:p>
          <a:p>
            <a:r>
              <a:rPr lang="en-US" sz="2400" dirty="0"/>
              <a:t>A small fraction of these features are </a:t>
            </a:r>
            <a:r>
              <a:rPr lang="en-US" sz="2400" b="1" dirty="0">
                <a:solidFill>
                  <a:srgbClr val="C00000"/>
                </a:solidFill>
              </a:rPr>
              <a:t>very</a:t>
            </a:r>
            <a:r>
              <a:rPr lang="en-US" sz="2400" dirty="0"/>
              <a:t> important for predicting the target class (e.g. user clicks on a BMW dealer site has some interest in BMWs). </a:t>
            </a:r>
          </a:p>
        </p:txBody>
      </p:sp>
    </p:spTree>
    <p:extLst>
      <p:ext uri="{BB962C8B-B14F-4D97-AF65-F5344CB8AC3E}">
        <p14:creationId xmlns:p14="http://schemas.microsoft.com/office/powerpoint/2010/main" val="297533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/>
              <a:t>Feature Hashing</a:t>
            </a:r>
          </a:p>
        </p:txBody>
      </p:sp>
      <p:graphicFrame>
        <p:nvGraphicFramePr>
          <p:cNvPr id="19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050112"/>
              </p:ext>
            </p:extLst>
          </p:nvPr>
        </p:nvGraphicFramePr>
        <p:xfrm>
          <a:off x="986010" y="1024570"/>
          <a:ext cx="1566272" cy="523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endParaRPr lang="en-US" sz="32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Quick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Brown</a:t>
                      </a:r>
                      <a:endParaRPr lang="en-US" sz="20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Fox</a:t>
                      </a:r>
                      <a:endParaRPr lang="en-US" sz="20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Jumps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Over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the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Lazy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Dog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613459"/>
              </p:ext>
            </p:extLst>
          </p:nvPr>
        </p:nvGraphicFramePr>
        <p:xfrm>
          <a:off x="4652790" y="1101688"/>
          <a:ext cx="1803094" cy="366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Count</a:t>
                      </a: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2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3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3" name="Straight Arrow Connector 192"/>
          <p:cNvCxnSpPr/>
          <p:nvPr/>
        </p:nvCxnSpPr>
        <p:spPr>
          <a:xfrm>
            <a:off x="1949066" y="1773716"/>
            <a:ext cx="3316997" cy="22033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025267" y="2313543"/>
            <a:ext cx="3240796" cy="200506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2025267" y="2836845"/>
            <a:ext cx="3240796" cy="3855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025267" y="2313543"/>
            <a:ext cx="3240796" cy="104660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025267" y="3423494"/>
            <a:ext cx="3240796" cy="45995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025267" y="2401677"/>
            <a:ext cx="3240796" cy="204363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025266" y="1864851"/>
            <a:ext cx="3240797" cy="314232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1969264" y="2932926"/>
            <a:ext cx="3296799" cy="259754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1969264" y="2875402"/>
            <a:ext cx="3296799" cy="3202036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634060" y="113474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643172" y="1864851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table</a:t>
            </a:r>
            <a:br>
              <a:rPr lang="en-US" sz="2400" dirty="0"/>
            </a:br>
            <a:r>
              <a:rPr lang="en-US" sz="2400" dirty="0"/>
              <a:t>much smaller</a:t>
            </a:r>
            <a:br>
              <a:rPr lang="en-US" sz="2400" dirty="0"/>
            </a:br>
            <a:r>
              <a:rPr lang="en-US" sz="2400" dirty="0"/>
              <a:t>than feature</a:t>
            </a:r>
            <a:br>
              <a:rPr lang="en-US" sz="2400" dirty="0"/>
            </a:br>
            <a:r>
              <a:rPr lang="en-US" sz="2400" dirty="0"/>
              <a:t>set.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450815" y="5409282"/>
            <a:ext cx="301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train a classifier on</a:t>
            </a:r>
            <a:br>
              <a:rPr lang="en-US" sz="2400" dirty="0"/>
            </a:br>
            <a:r>
              <a:rPr lang="en-US" sz="2400" dirty="0"/>
              <a:t>these features</a:t>
            </a:r>
          </a:p>
        </p:txBody>
      </p:sp>
      <p:cxnSp>
        <p:nvCxnSpPr>
          <p:cNvPr id="229" name="Straight Arrow Connector 228"/>
          <p:cNvCxnSpPr/>
          <p:nvPr/>
        </p:nvCxnSpPr>
        <p:spPr>
          <a:xfrm flipV="1">
            <a:off x="5410200" y="4764166"/>
            <a:ext cx="0" cy="7231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20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/>
              <a:t>Feature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r>
              <a:rPr lang="en-US" sz="2400" dirty="0"/>
              <a:t>Feature 3 receives “Brown”, “Lazy” and “Dog”.</a:t>
            </a:r>
          </a:p>
          <a:p>
            <a:endParaRPr lang="en-US" sz="2400" dirty="0"/>
          </a:p>
          <a:p>
            <a:r>
              <a:rPr lang="en-US" sz="2400" dirty="0"/>
              <a:t>The first two of these are not very salient to the category of the sentence, but “Dog” is.</a:t>
            </a:r>
          </a:p>
          <a:p>
            <a:endParaRPr lang="en-US" sz="2400" dirty="0"/>
          </a:p>
          <a:p>
            <a:r>
              <a:rPr lang="en-US" sz="2400" dirty="0"/>
              <a:t>Classifiers trained on hashed features often perform surprisingly well – although it depends on the application.</a:t>
            </a:r>
          </a:p>
          <a:p>
            <a:endParaRPr lang="en-US" sz="2400" dirty="0"/>
          </a:p>
          <a:p>
            <a:r>
              <a:rPr lang="en-US" sz="2400" dirty="0"/>
              <a:t>They work well e.g. for add targeting, because the false positive cost (target dog ads to non-dog-lovers) is low compared to the false negative cost (miss an opportunity to target a dog-lover). </a:t>
            </a:r>
          </a:p>
        </p:txBody>
      </p:sp>
    </p:spTree>
    <p:extLst>
      <p:ext uri="{BB962C8B-B14F-4D97-AF65-F5344CB8AC3E}">
        <p14:creationId xmlns:p14="http://schemas.microsoft.com/office/powerpoint/2010/main" val="28040249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/>
              <a:t>Feature Hashing and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398264"/>
          </a:xfrm>
        </p:spPr>
        <p:txBody>
          <a:bodyPr>
            <a:normAutofit/>
          </a:bodyPr>
          <a:lstStyle/>
          <a:p>
            <a:r>
              <a:rPr lang="en-US" sz="2400" dirty="0"/>
              <a:t>One very important application of feature hashing is to </a:t>
            </a:r>
            <a:r>
              <a:rPr lang="en-US" sz="2400" b="1" dirty="0">
                <a:solidFill>
                  <a:srgbClr val="C00000"/>
                </a:solidFill>
              </a:rPr>
              <a:t>interaction features</a:t>
            </a:r>
            <a:r>
              <a:rPr lang="en-US" sz="2400" dirty="0"/>
              <a:t>. </a:t>
            </a:r>
          </a:p>
          <a:p>
            <a:r>
              <a:rPr lang="en-US" sz="2400" dirty="0"/>
              <a:t>Interaction features (or just interactions) are tuples (usually pairs) of features which are treated as single features. </a:t>
            </a:r>
          </a:p>
          <a:p>
            <a:r>
              <a:rPr lang="en-US" sz="2400" dirty="0"/>
              <a:t>E.g. the sentence “the quick brown fox…” has interaction features including: “quick-brown”, “brown-fox”, “quick-fox” etc. </a:t>
            </a:r>
          </a:p>
          <a:p>
            <a:r>
              <a:rPr lang="en-US" sz="2400" dirty="0"/>
              <a:t>Interaction features are often worth “more than the sum of their parts” e.g. “BMW-tires,” “</a:t>
            </a:r>
            <a:r>
              <a:rPr lang="en-US" sz="2400" dirty="0" err="1"/>
              <a:t>ipad</a:t>
            </a:r>
            <a:r>
              <a:rPr lang="en-US" sz="2400" dirty="0"/>
              <a:t>-charger,” “school-bags”</a:t>
            </a:r>
          </a:p>
          <a:p>
            <a:r>
              <a:rPr lang="en-US" sz="2400" dirty="0"/>
              <a:t>There are N</a:t>
            </a:r>
            <a:r>
              <a:rPr lang="en-US" sz="2400" baseline="30000" dirty="0"/>
              <a:t>2</a:t>
            </a:r>
            <a:r>
              <a:rPr lang="en-US" sz="2400" dirty="0"/>
              <a:t> interactions among N features, but very few are meaningful. Hashing them produces many collisions but most don’t matter. </a:t>
            </a:r>
          </a:p>
        </p:txBody>
      </p:sp>
    </p:spTree>
    <p:extLst>
      <p:ext uri="{BB962C8B-B14F-4D97-AF65-F5344CB8AC3E}">
        <p14:creationId xmlns:p14="http://schemas.microsoft.com/office/powerpoint/2010/main" val="2158483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Why not to use “accuracy” directly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The simplest measure of performance would be the fraction of items that are correctly classified, or the “accuracy” which is: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(</a:t>
            </a:r>
            <a:r>
              <a:rPr lang="en-US" sz="2400" dirty="0" err="1"/>
              <a:t>tp</a:t>
            </a:r>
            <a:r>
              <a:rPr lang="en-US" sz="2400" dirty="0"/>
              <a:t> = true positive, </a:t>
            </a:r>
            <a:r>
              <a:rPr lang="en-US" sz="2400" dirty="0" err="1"/>
              <a:t>fn</a:t>
            </a:r>
            <a:r>
              <a:rPr lang="en-US" sz="2400" dirty="0"/>
              <a:t> = false negative etc.).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But this measure is dominated by the larger set (of positives or negatives) and favors trivial classifiers.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38400"/>
          <a:ext cx="2971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fn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is Receiver-Operating Characteristic. ROC plots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Y-axis: true positive rate = </a:t>
            </a:r>
            <a:r>
              <a:rPr lang="en-US" sz="2400" dirty="0" err="1"/>
              <a:t>tp</a:t>
            </a:r>
            <a:r>
              <a:rPr lang="en-US" sz="2400" dirty="0"/>
              <a:t>/(</a:t>
            </a:r>
            <a:r>
              <a:rPr lang="en-US" sz="2400" dirty="0" err="1"/>
              <a:t>tp</a:t>
            </a:r>
            <a:r>
              <a:rPr lang="en-US" sz="2400" dirty="0"/>
              <a:t> + fn), same as recall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X-axis: false positive rate = </a:t>
            </a:r>
            <a:r>
              <a:rPr lang="en-US" sz="2400" dirty="0" err="1"/>
              <a:t>fp</a:t>
            </a:r>
            <a:r>
              <a:rPr lang="en-US" sz="2400" dirty="0"/>
              <a:t>/(</a:t>
            </a:r>
            <a:r>
              <a:rPr lang="en-US" sz="2400" dirty="0" err="1"/>
              <a:t>fp</a:t>
            </a:r>
            <a:r>
              <a:rPr lang="en-US" sz="2400" dirty="0"/>
              <a:t> + </a:t>
            </a:r>
            <a:r>
              <a:rPr lang="en-US" sz="2400" dirty="0" err="1"/>
              <a:t>tn</a:t>
            </a:r>
            <a:r>
              <a:rPr lang="en-US" sz="2400" dirty="0"/>
              <a:t>) = 1 - specificity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4267200"/>
            <a:ext cx="1905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733800"/>
            <a:ext cx="22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increasing</a:t>
            </a:r>
          </a:p>
        </p:txBody>
      </p:sp>
    </p:spTree>
    <p:extLst>
      <p:ext uri="{BB962C8B-B14F-4D97-AF65-F5344CB8AC3E}">
        <p14:creationId xmlns:p14="http://schemas.microsoft.com/office/powerpoint/2010/main" val="2199455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AUC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AUC is the “Area Under the Curve” – a single number that captures the overall quality of the classifier. It should be between 0.5 (random classifier) and 1.0 (perfect).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ordering</a:t>
            </a:r>
          </a:p>
          <a:p>
            <a:r>
              <a:rPr lang="en-US" sz="2400" dirty="0"/>
              <a:t>area = 0.5</a:t>
            </a:r>
          </a:p>
        </p:txBody>
      </p:sp>
    </p:spTree>
    <p:extLst>
      <p:ext uri="{BB962C8B-B14F-4D97-AF65-F5344CB8AC3E}">
        <p14:creationId xmlns:p14="http://schemas.microsoft.com/office/powerpoint/2010/main" val="6738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/>
              <a:t>Examples of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Unbiased:</a:t>
                </a:r>
              </a:p>
              <a:p>
                <a:r>
                  <a:rPr lang="en-US" sz="2400" dirty="0"/>
                  <a:t>Sample mean (sample of n values)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Sample median (k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largest in 2k-1 values)</a:t>
                </a:r>
              </a:p>
              <a:p>
                <a:pPr marL="0" indent="0">
                  <a:buNone/>
                </a:pPr>
                <a:r>
                  <a:rPr lang="en-US" sz="2400" dirty="0"/>
                  <a:t>Biased:</a:t>
                </a:r>
              </a:p>
              <a:p>
                <a:r>
                  <a:rPr lang="en-US" sz="2400" dirty="0"/>
                  <a:t>Min</a:t>
                </a:r>
              </a:p>
              <a:p>
                <a:r>
                  <a:rPr lang="en-US" sz="2400" dirty="0"/>
                  <a:t>Max</a:t>
                </a:r>
              </a:p>
              <a:p>
                <a:r>
                  <a:rPr lang="en-US" sz="2400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(but this does correctly give population variance in the limit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 →∞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For biased estimators, the bias is usually worse on small samples.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002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A variation of the ROC plot is the lift plot, which compares the performance of the actual classifier/search engine against random ordering, or sometimes against another classifier.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4038600"/>
            <a:ext cx="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19400" y="5334000"/>
            <a:ext cx="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4419600"/>
            <a:ext cx="2286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71800" y="4648200"/>
            <a:ext cx="2209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4267200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Lift is the ratio </a:t>
            </a:r>
            <a:br>
              <a:rPr lang="en-US" sz="2400" dirty="0"/>
            </a:br>
            <a:r>
              <a:rPr lang="en-US" sz="2400" dirty="0"/>
              <a:t>of these lengths</a:t>
            </a:r>
          </a:p>
        </p:txBody>
      </p:sp>
    </p:spTree>
    <p:extLst>
      <p:ext uri="{BB962C8B-B14F-4D97-AF65-F5344CB8AC3E}">
        <p14:creationId xmlns:p14="http://schemas.microsoft.com/office/powerpoint/2010/main" val="1582438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Lift plots emphasize initial precision (typically what you care about), and performance in a problem-independent way.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Note: The lift plot points should be computed at regular spacing, e.g. 1/00 or 1/1000. Otherwise the initial lift value can be excessively high, and unstable.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t="18286" b="13143"/>
          <a:stretch>
            <a:fillRect/>
          </a:stretch>
        </p:blipFill>
        <p:spPr bwMode="auto">
          <a:xfrm>
            <a:off x="2057400" y="32004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62400" y="609600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specificity</a:t>
            </a:r>
          </a:p>
        </p:txBody>
      </p:sp>
    </p:spTree>
    <p:extLst>
      <p:ext uri="{BB962C8B-B14F-4D97-AF65-F5344CB8AC3E}">
        <p14:creationId xmlns:p14="http://schemas.microsoft.com/office/powerpoint/2010/main" val="2875676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Hypothesis Testing</a:t>
            </a:r>
          </a:p>
          <a:p>
            <a:r>
              <a:rPr lang="en-US" dirty="0" err="1"/>
              <a:t>Featurization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Hashing</a:t>
            </a:r>
          </a:p>
          <a:p>
            <a:r>
              <a:rPr lang="en-US" dirty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/>
              <a:t>Statistical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We’ll use upper case symbols 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” to represent random variables, which you can think of as draws from the entire population.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Lower case symbols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” represent particular samples of the population, and subscripted lower case symbols to represent instances of a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94" y="3888330"/>
            <a:ext cx="6508012" cy="2379369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5210"/>
          </a:xfrm>
        </p:spPr>
        <p:txBody>
          <a:bodyPr/>
          <a:lstStyle/>
          <a:p>
            <a:pPr eaLnBrk="1" hangingPunct="1"/>
            <a:r>
              <a:rPr lang="en-US" sz="3200" dirty="0"/>
              <a:t>Normal Distributions, Mean, Variance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mean </a:t>
            </a:r>
            <a:r>
              <a:rPr lang="en-US" sz="2100" dirty="0"/>
              <a:t>of a set of values is just the average of the values.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>
                <a:solidFill>
                  <a:srgbClr val="C00000"/>
                </a:solidFill>
              </a:rPr>
              <a:t>Variance</a:t>
            </a:r>
            <a:r>
              <a:rPr lang="en-US" sz="2100" dirty="0"/>
              <a:t> a measure of the width of a distribution. Specifically, the  variance is the mean squared deviation of points from the mean: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standard deviation </a:t>
            </a:r>
            <a:r>
              <a:rPr lang="en-US" sz="2100" dirty="0"/>
              <a:t>is the square root of 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normal distribution </a:t>
            </a:r>
            <a:r>
              <a:rPr lang="en-US" sz="2100" dirty="0"/>
              <a:t>is completed characterized by mean and 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noFill/>
            </p:spPr>
            <p:txBody>
              <a:bodyPr wrap="square" lIns="60954" tIns="30477" rIns="60954" bIns="3047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4622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130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41498" y="6256923"/>
            <a:ext cx="1847417" cy="338548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dirty="0"/>
              <a:t>Standard deviation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622801" y="6121400"/>
            <a:ext cx="5006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36394" y="607225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4095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94DDB-84CF-4EE1-B143-9C2B90DDA263}"/>
</file>

<file path=customXml/itemProps2.xml><?xml version="1.0" encoding="utf-8"?>
<ds:datastoreItem xmlns:ds="http://schemas.openxmlformats.org/officeDocument/2006/customXml" ds:itemID="{2C3DE69C-4909-4D1C-B13A-7E28A67B5E63}"/>
</file>

<file path=customXml/itemProps3.xml><?xml version="1.0" encoding="utf-8"?>
<ds:datastoreItem xmlns:ds="http://schemas.openxmlformats.org/officeDocument/2006/customXml" ds:itemID="{B1067844-EFC7-425A-97DB-A642CA607384}"/>
</file>

<file path=docProps/app.xml><?xml version="1.0" encoding="utf-8"?>
<Properties xmlns="http://schemas.openxmlformats.org/officeDocument/2006/extended-properties" xmlns:vt="http://schemas.openxmlformats.org/officeDocument/2006/docPropsVTypes">
  <TotalTime>16661</TotalTime>
  <Words>4686</Words>
  <Application>Microsoft Office PowerPoint</Application>
  <PresentationFormat>On-screen Show (4:3)</PresentationFormat>
  <Paragraphs>644</Paragraphs>
  <Slides>72</Slides>
  <Notes>16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Cambria Math</vt:lpstr>
      <vt:lpstr>Office Theme</vt:lpstr>
      <vt:lpstr>Equation</vt:lpstr>
      <vt:lpstr>Statistics and Hypothesis</vt:lpstr>
      <vt:lpstr>Outline</vt:lpstr>
      <vt:lpstr>Measurement</vt:lpstr>
      <vt:lpstr>Measurement on Samples</vt:lpstr>
      <vt:lpstr>Measurement on Samples</vt:lpstr>
      <vt:lpstr>Measurement on Samples</vt:lpstr>
      <vt:lpstr>Examples of Statistics</vt:lpstr>
      <vt:lpstr>Statistical Notation</vt:lpstr>
      <vt:lpstr>Normal Distributions, Mean, Variance</vt:lpstr>
      <vt:lpstr>Central Limit Theorem</vt:lpstr>
      <vt:lpstr>Correcting distributions</vt:lpstr>
      <vt:lpstr>Correcting distributions</vt:lpstr>
      <vt:lpstr>Histogram Normalization</vt:lpstr>
      <vt:lpstr>Distributions</vt:lpstr>
      <vt:lpstr>Measurement</vt:lpstr>
      <vt:lpstr>Rhine Paradox*</vt:lpstr>
      <vt:lpstr>Rhine Paradox</vt:lpstr>
      <vt:lpstr>Hypothesis Testing</vt:lpstr>
      <vt:lpstr>Hypothesis Testing</vt:lpstr>
      <vt:lpstr>Hypothesis Testing</vt:lpstr>
      <vt:lpstr>Hypothesis Testing</vt:lpstr>
      <vt:lpstr>Hypothesis Testing – contd.</vt:lpstr>
      <vt:lpstr>Two-tailed Significance</vt:lpstr>
      <vt:lpstr>Hypothesis Testing</vt:lpstr>
      <vt:lpstr>Three important tests</vt:lpstr>
      <vt:lpstr>T-test</vt:lpstr>
      <vt:lpstr>T-statistic and T-distribution</vt:lpstr>
      <vt:lpstr>Two sample T-test</vt:lpstr>
      <vt:lpstr>Chi-squared test</vt:lpstr>
      <vt:lpstr>Fisher’s exact test</vt:lpstr>
      <vt:lpstr>One-Way ANOVA</vt:lpstr>
      <vt:lpstr>ANOVA</vt:lpstr>
      <vt:lpstr>Non-Parametric Tests</vt:lpstr>
      <vt:lpstr>Non-parametric tests</vt:lpstr>
      <vt:lpstr>K-S test</vt:lpstr>
      <vt:lpstr>K-S test</vt:lpstr>
      <vt:lpstr>Bootstrap samples</vt:lpstr>
      <vt:lpstr>Idealized Sampling</vt:lpstr>
      <vt:lpstr>Bootstrap Sampling</vt:lpstr>
      <vt:lpstr>Bootstrap Confidence Interval tests</vt:lpstr>
      <vt:lpstr>Bootstrap Test for Regression</vt:lpstr>
      <vt:lpstr>Bootstrap Test for Regression</vt:lpstr>
      <vt:lpstr>Bootstrap Test for Regression</vt:lpstr>
      <vt:lpstr>5-min break</vt:lpstr>
      <vt:lpstr>Updates</vt:lpstr>
      <vt:lpstr>Outline</vt:lpstr>
      <vt:lpstr>Train-Test-Validation Sets</vt:lpstr>
      <vt:lpstr>Train-Test-Validation Sets</vt:lpstr>
      <vt:lpstr>Validation Sets</vt:lpstr>
      <vt:lpstr>Model Tuning</vt:lpstr>
      <vt:lpstr>A Brief History of Machine Learning</vt:lpstr>
      <vt:lpstr>A Brief History of Machine Learning</vt:lpstr>
      <vt:lpstr>A Brief History of Machine Learning</vt:lpstr>
      <vt:lpstr>Method 1: Ablation</vt:lpstr>
      <vt:lpstr>Method 1: Ablation</vt:lpstr>
      <vt:lpstr>Method 1: Ablation</vt:lpstr>
      <vt:lpstr>Method 1: Ablation</vt:lpstr>
      <vt:lpstr>Method 2: Mutual Information</vt:lpstr>
      <vt:lpstr>Method 3: CHI-Squared</vt:lpstr>
      <vt:lpstr>Example of Feature Count vs. Accuracy</vt:lpstr>
      <vt:lpstr>Outline</vt:lpstr>
      <vt:lpstr>Feature Hashing</vt:lpstr>
      <vt:lpstr>Feature Hashing</vt:lpstr>
      <vt:lpstr>Feature Hashing</vt:lpstr>
      <vt:lpstr>Feature Hashing and Interactions</vt:lpstr>
      <vt:lpstr>Outline</vt:lpstr>
      <vt:lpstr>Why not to use “accuracy” directly</vt:lpstr>
      <vt:lpstr>ROC plots</vt:lpstr>
      <vt:lpstr>ROC AUC</vt:lpstr>
      <vt:lpstr>Lift Plot</vt:lpstr>
      <vt:lpstr>Lift Plot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AIML_FDP_0 80</cp:lastModifiedBy>
  <cp:revision>301</cp:revision>
  <cp:lastPrinted>2014-03-04T01:19:28Z</cp:lastPrinted>
  <dcterms:created xsi:type="dcterms:W3CDTF">2014-01-27T17:03:34Z</dcterms:created>
  <dcterms:modified xsi:type="dcterms:W3CDTF">2022-12-04T02:58:56Z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