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3.xml" ContentType="application/vnd.openxmlformats-officedocument.presentationml.tags+xml"/>
  <Override PartName="/ppt/tags/tag6.xml" ContentType="application/vnd.openxmlformats-officedocument.presentationml.tags+xml"/>
  <Override PartName="/ppt/tags/tag2.xml" ContentType="application/vnd.openxmlformats-officedocument.presentationml.tags+xml"/>
  <Override PartName="/ppt/revisionInfo.xml" ContentType="application/vnd.ms-powerpoint.revisioninfo+xml"/>
  <Override PartName="/docProps/app.xml" ContentType="application/vnd.openxmlformats-officedocument.extended-properties+xml"/>
  <Override PartName="/ppt/tags/tag8.xml" ContentType="application/vnd.openxmlformats-officedocument.presentationml.tags+xml"/>
  <Override PartName="/ppt/tags/tag5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ppt/tags/tag4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8" r:id="rId1"/>
  </p:sldMasterIdLst>
  <p:notesMasterIdLst>
    <p:notesMasterId r:id="rId62"/>
  </p:notesMasterIdLst>
  <p:handoutMasterIdLst>
    <p:handoutMasterId r:id="rId63"/>
  </p:handoutMasterIdLst>
  <p:sldIdLst>
    <p:sldId id="258" r:id="rId2"/>
    <p:sldId id="259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262" r:id="rId17"/>
    <p:sldId id="301" r:id="rId18"/>
    <p:sldId id="430" r:id="rId19"/>
    <p:sldId id="263" r:id="rId20"/>
    <p:sldId id="264" r:id="rId21"/>
    <p:sldId id="265" r:id="rId22"/>
    <p:sldId id="302" r:id="rId23"/>
    <p:sldId id="323" r:id="rId24"/>
    <p:sldId id="267" r:id="rId25"/>
    <p:sldId id="268" r:id="rId26"/>
    <p:sldId id="269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425" r:id="rId36"/>
    <p:sldId id="368" r:id="rId37"/>
    <p:sldId id="369" r:id="rId38"/>
    <p:sldId id="410" r:id="rId39"/>
    <p:sldId id="416" r:id="rId40"/>
    <p:sldId id="417" r:id="rId41"/>
    <p:sldId id="421" r:id="rId42"/>
    <p:sldId id="422" r:id="rId43"/>
    <p:sldId id="423" r:id="rId44"/>
    <p:sldId id="424" r:id="rId45"/>
    <p:sldId id="257" r:id="rId46"/>
    <p:sldId id="426" r:id="rId47"/>
    <p:sldId id="427" r:id="rId48"/>
    <p:sldId id="428" r:id="rId49"/>
    <p:sldId id="429" r:id="rId50"/>
    <p:sldId id="284" r:id="rId51"/>
    <p:sldId id="285" r:id="rId52"/>
    <p:sldId id="325" r:id="rId53"/>
    <p:sldId id="303" r:id="rId54"/>
    <p:sldId id="304" r:id="rId55"/>
    <p:sldId id="295" r:id="rId56"/>
    <p:sldId id="305" r:id="rId57"/>
    <p:sldId id="306" r:id="rId58"/>
    <p:sldId id="296" r:id="rId59"/>
    <p:sldId id="297" r:id="rId60"/>
    <p:sldId id="307" r:id="rId6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8693"/>
    <a:srgbClr val="464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CC85F-2841-49A1-831B-049C60054A7C}" v="52" dt="2019-11-05T05:28:20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2171" autoAdjust="0"/>
  </p:normalViewPr>
  <p:slideViewPr>
    <p:cSldViewPr snapToGrid="0" snapToObjects="1">
      <p:cViewPr varScale="1">
        <p:scale>
          <a:sx n="63" d="100"/>
          <a:sy n="63" d="100"/>
        </p:scale>
        <p:origin x="1920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notesViewPr>
    <p:cSldViewPr snapToGrid="0" snapToObjects="1">
      <p:cViewPr varScale="1">
        <p:scale>
          <a:sx n="84" d="100"/>
          <a:sy n="84" d="100"/>
        </p:scale>
        <p:origin x="19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6D99FA6-8430-4A81-99B0-529194EB252F}" type="slidenum">
              <a:rPr lang="en-US" altLang="en-US" sz="1200" i="0"/>
              <a:pPr eaLnBrk="1" hangingPunct="1"/>
              <a:t>2</a:t>
            </a:fld>
            <a:endParaRPr lang="en-US" altLang="en-US" sz="1200" i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15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76609-29F9-4214-BA8B-09A33B74E59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27479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11B324-9A5D-4D77-B213-AA9B00F129A4}" type="slidenum">
              <a:rPr lang="en-US" altLang="en-US" sz="1300" smtClean="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434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63CC31-C2C0-484E-B0C3-BBE90B66246F}" type="slidenum">
              <a:rPr lang="en-US" altLang="en-US" sz="1300" smtClean="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04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FD3E3-6454-4BE5-A4B6-6BE69B9A39B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239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DED5EC9-FA54-40A3-B440-E58FDC850F30}" type="slidenum">
              <a:rPr lang="en-US" altLang="en-US" sz="1200" i="0"/>
              <a:pPr eaLnBrk="1" hangingPunct="1"/>
              <a:t>16</a:t>
            </a:fld>
            <a:endParaRPr lang="en-US" altLang="en-US" sz="1200" i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9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DED5EC9-FA54-40A3-B440-E58FDC850F30}" type="slidenum">
              <a:rPr lang="en-US" altLang="en-US" sz="1200" i="0"/>
              <a:pPr eaLnBrk="1" hangingPunct="1"/>
              <a:t>17</a:t>
            </a:fld>
            <a:endParaRPr lang="en-US" altLang="en-US" sz="1200" i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9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3C7B861-937D-445C-A38C-B9790BE566D4}" type="slidenum">
              <a:rPr lang="en-US" altLang="en-US" sz="1200" i="0"/>
              <a:pPr eaLnBrk="1" hangingPunct="1"/>
              <a:t>19</a:t>
            </a:fld>
            <a:endParaRPr lang="en-US" altLang="en-US" sz="1200" i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15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3C7B861-937D-445C-A38C-B9790BE566D4}" type="slidenum">
              <a:rPr lang="en-US" altLang="en-US" sz="1200" i="0"/>
              <a:pPr eaLnBrk="1" hangingPunct="1"/>
              <a:t>22</a:t>
            </a:fld>
            <a:endParaRPr lang="en-US" altLang="en-US" sz="1200" i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Resampling: Over sample / </a:t>
            </a:r>
            <a:r>
              <a:rPr lang="en-US" altLang="en-US">
                <a:latin typeface="Arial" panose="020B0604020202020204" pitchFamily="34" charset="0"/>
              </a:rPr>
              <a:t>Under</a:t>
            </a:r>
            <a:r>
              <a:rPr lang="en-US" altLang="en-US" baseline="0">
                <a:latin typeface="Arial" panose="020B0604020202020204" pitchFamily="34" charset="0"/>
              </a:rPr>
              <a:t> sample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15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22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FFBE3F2-BE4B-45E8-A306-F1246D7803D2}" type="slidenum">
              <a:rPr lang="en-US" altLang="en-US" sz="1200" i="0"/>
              <a:pPr eaLnBrk="1" hangingPunct="1"/>
              <a:t>27</a:t>
            </a:fld>
            <a:endParaRPr lang="en-US" altLang="en-US" sz="1200" i="0"/>
          </a:p>
        </p:txBody>
      </p:sp>
    </p:spTree>
    <p:extLst>
      <p:ext uri="{BB962C8B-B14F-4D97-AF65-F5344CB8AC3E}">
        <p14:creationId xmlns:p14="http://schemas.microsoft.com/office/powerpoint/2010/main" val="396459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14D48E-85A2-4F85-A8A9-5CB223382494}" type="slidenum">
              <a:rPr lang="en-US" altLang="en-US" sz="1300" smtClean="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343400"/>
            <a:ext cx="5778500" cy="4392613"/>
          </a:xfrm>
          <a:noFill/>
        </p:spPr>
        <p:txBody>
          <a:bodyPr/>
          <a:lstStyle/>
          <a:p>
            <a:endParaRPr lang="en-AU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77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E8838-9307-4EEB-9F99-2E565B830F98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572000"/>
            <a:ext cx="5715000" cy="4649788"/>
          </a:xfrm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21630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AUC ROC indicates how well the probabilities from the positive classes are separated from the negative classes.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decrease the threshold, we get more positive values thus increasing the sensitivity. Meanwhile, this will decrease the specificity.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when we increase the threshold, we get more negative values thus increasing the specificity and decreasing sensitivity.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Specificity gives us the True Negative Rate and (1 — Specificity) gives us the False Positive Rate.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7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7CDD5-DD15-44F9-A740-0F837F424E94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746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HS 67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2C1A8A-3088-4CE5-9BF2-1F420B759DAF}" type="datetime2">
              <a:rPr lang="en-US" altLang="en-US" smtClean="0"/>
              <a:pPr/>
              <a:t>Wednesday, April 12, 2023</a:t>
            </a:fld>
            <a:endParaRPr lang="en-US" altLang="en-US"/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The Basics of Significance Testing</a:t>
            </a:r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3400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9A1349-2C64-4DDF-92A8-2EC5099973D2}" type="slidenum">
              <a:rPr lang="en-US" altLang="en-US" smtClean="0"/>
              <a:pPr/>
              <a:t>54</a:t>
            </a:fld>
            <a:endParaRPr lang="en-US" altLang="en-US"/>
          </a:p>
        </p:txBody>
      </p:sp>
      <p:sp>
        <p:nvSpPr>
          <p:cNvPr id="23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2191"/>
            <a:ext cx="5485805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The first step in the procedure is to state the hypotheses null and alternative forms. The null hypothesis (abbreviate “H naught”) is a statement of no difference. The alternative hypothesis (“H sub a”) is a statement of difference. Seek evidence against the claim of </a:t>
            </a:r>
            <a:r>
              <a:rPr lang="en-US" altLang="en-US" i="1" dirty="0">
                <a:sym typeface="Symbol" pitchFamily="18" charset="2"/>
              </a:rPr>
              <a:t>H</a:t>
            </a:r>
            <a:r>
              <a:rPr lang="en-US" altLang="en-US" baseline="-25000" dirty="0">
                <a:sym typeface="Symbol" pitchFamily="18" charset="2"/>
              </a:rPr>
              <a:t>0 </a:t>
            </a:r>
            <a:r>
              <a:rPr lang="en-US" altLang="en-US" dirty="0"/>
              <a:t>as a way of bolstering </a:t>
            </a:r>
            <a:r>
              <a:rPr lang="en-US" altLang="en-US" i="1" dirty="0">
                <a:sym typeface="Symbol" pitchFamily="18" charset="2"/>
              </a:rPr>
              <a:t>H</a:t>
            </a:r>
            <a:r>
              <a:rPr lang="en-US" altLang="en-US" baseline="-25000" dirty="0">
                <a:sym typeface="Symbol" pitchFamily="18" charset="2"/>
              </a:rPr>
              <a:t>a. </a:t>
            </a:r>
          </a:p>
          <a:p>
            <a:r>
              <a:rPr lang="en-US" altLang="en-US" dirty="0">
                <a:sym typeface="Symbol" pitchFamily="18" charset="2"/>
              </a:rPr>
              <a:t>The next slide offers an illustrative example on setting up the hypotheses.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2289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8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 is the difference between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 is the amount that the estimate of the target function will change if different training data was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used.erage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prediction of model and the correct value which we are trying to predict.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70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2DA8AC-1212-426E-B7CA-F5EFC1DCC896}" type="slidenum">
              <a:rPr lang="en-US" altLang="en-US" sz="1300" smtClean="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54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9EA84A-5BE3-4B2E-ABC7-21A4B1A4DFD1}" type="slidenum">
              <a:rPr lang="en-US" altLang="en-US" sz="1300" smtClean="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2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EB823D-019C-4958-AC60-D80839DF463B}" type="slidenum">
              <a:rPr lang="en-US" altLang="en-US" sz="1300" smtClean="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11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B9D3F4F-058E-4B89-B90B-8867B70DDC71}" type="slidenum">
              <a:rPr lang="en-US" altLang="en-US" sz="1300" smtClean="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98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29551B-5CA5-4AE3-BAAC-02174DFC1C7F}" type="slidenum">
              <a:rPr lang="en-US" altLang="en-US" sz="1300" smtClean="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98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E3326-8EBD-4C04-BF05-5F14A154939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1646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4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87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68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3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13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59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48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25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57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81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58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7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 idx="4294967295"/>
          </p:nvPr>
        </p:nvSpPr>
        <p:spPr>
          <a:xfrm>
            <a:off x="457200" y="883443"/>
            <a:ext cx="7886700" cy="538164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altLang="zh-CN" sz="3600" dirty="0">
                <a:ea typeface="SimSun" panose="02010600030101010101" pitchFamily="2" charset="-122"/>
              </a:rPr>
              <a:t>Evaluation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52600"/>
            <a:ext cx="8229600" cy="31623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Evaluation = Process of judging the merit or worth of something</a:t>
            </a:r>
            <a:endParaRPr lang="en-US" altLang="zh-CN" sz="2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Evaluation is key to building </a:t>
            </a:r>
            <a:r>
              <a:rPr lang="en-US" altLang="zh-CN" sz="28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effective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28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efficient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Data Science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usually carried out in controlled experiments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online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testing can also be done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7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note on parameter tuning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It is important that the test data is not used </a:t>
            </a:r>
            <a:r>
              <a:rPr lang="en-US" altLang="en-US" i="1" dirty="0"/>
              <a:t>in any way</a:t>
            </a:r>
            <a:r>
              <a:rPr lang="en-US" altLang="en-US" dirty="0"/>
              <a:t> to build the model</a:t>
            </a:r>
          </a:p>
          <a:p>
            <a:r>
              <a:rPr lang="en-US" altLang="en-US" dirty="0"/>
              <a:t>Some learning schemes operate in two stages:</a:t>
            </a:r>
          </a:p>
          <a:p>
            <a:pPr lvl="1"/>
            <a:r>
              <a:rPr lang="en-US" altLang="en-US" dirty="0"/>
              <a:t>Stage 1: builds the basic structure</a:t>
            </a:r>
          </a:p>
          <a:p>
            <a:pPr lvl="1"/>
            <a:r>
              <a:rPr lang="en-US" altLang="en-US" dirty="0"/>
              <a:t>Stage 2: optimizes parameter settings</a:t>
            </a:r>
          </a:p>
          <a:p>
            <a:r>
              <a:rPr lang="en-US" altLang="en-US" dirty="0"/>
              <a:t>The test data can’t be used for parameter tuning!</a:t>
            </a:r>
          </a:p>
          <a:p>
            <a:r>
              <a:rPr lang="en-US" altLang="en-US" dirty="0"/>
              <a:t>Proper procedure uses three sets: </a:t>
            </a:r>
            <a:r>
              <a:rPr lang="en-US" altLang="en-US" b="1" dirty="0"/>
              <a:t>training data, validation data, and test data</a:t>
            </a:r>
          </a:p>
          <a:p>
            <a:pPr lvl="1"/>
            <a:r>
              <a:rPr lang="en-US" altLang="en-US" dirty="0"/>
              <a:t>Validation data is used to optimize parameters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06461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Evaluation on “small” data, 1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i="1"/>
              <a:t>holdout</a:t>
            </a:r>
            <a:r>
              <a:rPr lang="en-US" altLang="en-US"/>
              <a:t> method reserves a certain amount for testing and uses the remainder for training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Usually: one third for testing, the rest for training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For “unbalanced” datasets, samples might not be representative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Few or none instances of some classes</a:t>
            </a:r>
          </a:p>
          <a:p>
            <a:pPr>
              <a:lnSpc>
                <a:spcPct val="90000"/>
              </a:lnSpc>
            </a:pPr>
            <a:r>
              <a:rPr lang="en-US" altLang="en-US" i="1"/>
              <a:t>Stratified sample: advanced version of balancing  the data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Make sure that each class is represented with approximately equal proportions in both subsets</a:t>
            </a:r>
          </a:p>
        </p:txBody>
      </p:sp>
    </p:spTree>
    <p:extLst>
      <p:ext uri="{BB962C8B-B14F-4D97-AF65-F5344CB8AC3E}">
        <p14:creationId xmlns:p14="http://schemas.microsoft.com/office/powerpoint/2010/main" val="342925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on “small” data, 2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What if we have a small data set?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chosen 2/3 for training may not be representative.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chosen 1/3 for testing may not be representative. </a:t>
            </a:r>
          </a:p>
        </p:txBody>
      </p:sp>
    </p:spTree>
    <p:extLst>
      <p:ext uri="{BB962C8B-B14F-4D97-AF65-F5344CB8AC3E}">
        <p14:creationId xmlns:p14="http://schemas.microsoft.com/office/powerpoint/2010/main" val="369689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Cross-validation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/>
              <a:t>Cross-validation more useful in small datasets</a:t>
            </a:r>
            <a:endParaRPr lang="en-US" altLang="en-US" dirty="0"/>
          </a:p>
          <a:p>
            <a:pPr lvl="1"/>
            <a:r>
              <a:rPr lang="en-US" altLang="en-US" dirty="0"/>
              <a:t>First step: data is split into </a:t>
            </a:r>
            <a:r>
              <a:rPr lang="en-US" altLang="en-US" i="1" dirty="0"/>
              <a:t>k</a:t>
            </a:r>
            <a:r>
              <a:rPr lang="en-US" altLang="en-US" dirty="0"/>
              <a:t> subsets of equal size</a:t>
            </a:r>
          </a:p>
          <a:p>
            <a:pPr lvl="1"/>
            <a:r>
              <a:rPr lang="en-US" altLang="en-US" dirty="0"/>
              <a:t>Second step: each subset in turn is used for testing and the remainder for training</a:t>
            </a:r>
          </a:p>
          <a:p>
            <a:r>
              <a:rPr lang="en-US" altLang="en-US" dirty="0"/>
              <a:t>This is called </a:t>
            </a:r>
            <a:r>
              <a:rPr lang="en-US" altLang="en-US" i="1" dirty="0"/>
              <a:t>k-fold cross-validation</a:t>
            </a:r>
            <a:endParaRPr lang="en-US" altLang="en-US" dirty="0"/>
          </a:p>
          <a:p>
            <a:r>
              <a:rPr lang="en-US" altLang="en-US" dirty="0"/>
              <a:t>For classification, often the subsets are stratified before the cross-validation is performed</a:t>
            </a:r>
          </a:p>
          <a:p>
            <a:r>
              <a:rPr lang="en-US" altLang="en-US" dirty="0"/>
              <a:t>The error estimates are averaged to yield an overall error estimate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294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7510463" y="5655469"/>
            <a:ext cx="3429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A70800C4-3659-4DD6-B291-9FD0043D7EB2}" type="slidenum">
              <a:rPr lang="zh-TW" altLang="en-US" sz="9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r>
              <a:rPr lang="en-US" altLang="zh-TW" sz="9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5795963" y="5657850"/>
            <a:ext cx="742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pic>
        <p:nvPicPr>
          <p:cNvPr id="37893" name="Picture 4" descr="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020" y="2355058"/>
            <a:ext cx="2270522" cy="256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347663" y="760155"/>
            <a:ext cx="58197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 dirty="0">
                <a:solidFill>
                  <a:srgbClr val="CC3300"/>
                </a:solidFill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Cross-validation example: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1314450" y="2055019"/>
            <a:ext cx="5654279" cy="319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E2007F"/>
              </a:buClr>
              <a:buSzTx/>
              <a:buFontTx/>
              <a:buChar char="—"/>
            </a:pPr>
            <a:r>
              <a:rPr lang="en-US" altLang="zh-TW" sz="1425" dirty="0">
                <a:solidFill>
                  <a:srgbClr val="FF0000"/>
                </a:solidFill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Break up data into groups of the same size</a:t>
            </a:r>
          </a:p>
          <a:p>
            <a:pPr marL="0" indent="0">
              <a:lnSpc>
                <a:spcPct val="70000"/>
              </a:lnSpc>
              <a:spcBef>
                <a:spcPct val="50000"/>
              </a:spcBef>
              <a:buClr>
                <a:srgbClr val="E2007F"/>
              </a:buClr>
              <a:buSzTx/>
              <a:buNone/>
            </a:pPr>
            <a:r>
              <a:rPr lang="en-US" altLang="zh-TW" sz="1425" dirty="0">
                <a:solidFill>
                  <a:srgbClr val="FF0000"/>
                </a:solidFill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Clr>
                <a:srgbClr val="E2007F"/>
              </a:buClr>
              <a:buSzTx/>
              <a:buNone/>
            </a:pPr>
            <a:r>
              <a:rPr lang="en-US" altLang="zh-TW" sz="1425" dirty="0">
                <a:solidFill>
                  <a:srgbClr val="FF0000"/>
                </a:solidFill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E2007F"/>
              </a:buClr>
              <a:buSzTx/>
              <a:buFontTx/>
              <a:buChar char="—"/>
            </a:pPr>
            <a:endParaRPr lang="en-US" altLang="zh-TW" sz="1425" dirty="0">
              <a:solidFill>
                <a:srgbClr val="FF0000"/>
              </a:solidFill>
              <a:latin typeface="Tahoma" panose="020B060403050404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E2007F"/>
              </a:buClr>
              <a:buSzTx/>
              <a:buFontTx/>
              <a:buChar char="—"/>
            </a:pPr>
            <a:r>
              <a:rPr lang="en-US" altLang="zh-TW" sz="1425" dirty="0">
                <a:solidFill>
                  <a:srgbClr val="FF0000"/>
                </a:solidFill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Hold aside one group for testing and use the rest to build model</a:t>
            </a:r>
            <a:br>
              <a:rPr lang="en-US" altLang="zh-TW" sz="1425" dirty="0">
                <a:solidFill>
                  <a:srgbClr val="FF0000"/>
                </a:solidFill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</a:br>
            <a:endParaRPr lang="en-US" altLang="zh-TW" sz="1425" dirty="0">
              <a:solidFill>
                <a:srgbClr val="FF0000"/>
              </a:solidFill>
              <a:latin typeface="Tahoma" panose="020B060403050404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ct val="50000"/>
              </a:spcBef>
              <a:buClr>
                <a:srgbClr val="E2007F"/>
              </a:buClr>
              <a:buSzTx/>
              <a:buNone/>
            </a:pPr>
            <a:r>
              <a:rPr lang="en-US" altLang="zh-TW" sz="1425" dirty="0">
                <a:solidFill>
                  <a:srgbClr val="FF0000"/>
                </a:solidFill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E2007F"/>
              </a:buClr>
              <a:buSzTx/>
              <a:buFontTx/>
              <a:buChar char="—"/>
            </a:pPr>
            <a:r>
              <a:rPr lang="en-US" altLang="zh-TW" sz="1425" dirty="0">
                <a:solidFill>
                  <a:srgbClr val="FF0000"/>
                </a:solidFill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Repeat</a:t>
            </a:r>
            <a:endParaRPr lang="en-US" altLang="zh-TW" sz="2100" dirty="0">
              <a:solidFill>
                <a:srgbClr val="FF0000"/>
              </a:solidFill>
              <a:latin typeface="Tahoma" panose="020B060403050404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37896" name="Line 7"/>
          <p:cNvSpPr>
            <a:spLocks noChangeShapeType="1"/>
          </p:cNvSpPr>
          <p:nvPr/>
        </p:nvSpPr>
        <p:spPr bwMode="auto">
          <a:xfrm>
            <a:off x="3200400" y="4171950"/>
            <a:ext cx="22288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7" name="Line 8"/>
          <p:cNvSpPr>
            <a:spLocks noChangeShapeType="1"/>
          </p:cNvSpPr>
          <p:nvPr/>
        </p:nvSpPr>
        <p:spPr bwMode="auto">
          <a:xfrm flipV="1">
            <a:off x="2457450" y="3886200"/>
            <a:ext cx="57150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8" name="Text Box 9"/>
          <p:cNvSpPr txBox="1">
            <a:spLocks noChangeArrowheads="1"/>
          </p:cNvSpPr>
          <p:nvPr/>
        </p:nvSpPr>
        <p:spPr bwMode="auto">
          <a:xfrm>
            <a:off x="2000251" y="3771900"/>
            <a:ext cx="49398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350">
                <a:latin typeface="Tahoma" panose="020B0604030504040204" pitchFamily="34" charset="0"/>
                <a:ea typeface="PMingLiU" panose="02020500000000000000" pitchFamily="18" charset="-12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047453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PMingLiU" panose="02020500000000000000" pitchFamily="18" charset="-120"/>
                <a:cs typeface="Arial" panose="020B0604020202020204" pitchFamily="34" charset="0"/>
              </a:rPr>
              <a:t>More on cross-validation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Standard method for evaluation: stratified ten-fold cross-validation</a:t>
            </a:r>
          </a:p>
          <a:p>
            <a:r>
              <a:rPr lang="en-US" altLang="en-US"/>
              <a:t>Why ten? Extensive experiments have shown that this is the best choice to get an accurate estimate</a:t>
            </a:r>
          </a:p>
          <a:p>
            <a:r>
              <a:rPr lang="en-US" altLang="en-US"/>
              <a:t>Stratification reduces the estimate’s variance</a:t>
            </a:r>
          </a:p>
          <a:p>
            <a:r>
              <a:rPr lang="en-US" altLang="en-US"/>
              <a:t>Even better: repeated stratified cross-validation</a:t>
            </a:r>
          </a:p>
          <a:p>
            <a:pPr lvl="1"/>
            <a:r>
              <a:rPr lang="en-US" altLang="en-US"/>
              <a:t>E.g. ten-fold cross-validation is repeated ten times and results are averaged (reduces the variance)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43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584200" y="4524375"/>
          <a:ext cx="64770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85920" imgH="419040" progId="Equation.3">
                  <p:embed/>
                </p:oleObj>
              </mc:Choice>
              <mc:Fallback>
                <p:oleObj name="Equation" r:id="rId3" imgW="3085920" imgH="419040" progId="Equation.3">
                  <p:embed/>
                  <p:pic>
                    <p:nvPicPr>
                      <p:cNvPr id="747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524375"/>
                        <a:ext cx="64770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584200" y="5505450"/>
          <a:ext cx="67818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78200" imgH="419100" progId="Equation.3">
                  <p:embed/>
                </p:oleObj>
              </mc:Choice>
              <mc:Fallback>
                <p:oleObj name="Equation" r:id="rId5" imgW="3378200" imgH="419100" progId="Equation.3">
                  <p:embed/>
                  <p:pic>
                    <p:nvPicPr>
                      <p:cNvPr id="747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5505450"/>
                        <a:ext cx="67818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29"/>
          <p:cNvSpPr>
            <a:spLocks noGrp="1" noChangeArrowheads="1"/>
          </p:cNvSpPr>
          <p:nvPr>
            <p:ph type="title"/>
          </p:nvPr>
        </p:nvSpPr>
        <p:spPr>
          <a:xfrm>
            <a:off x="451368" y="647700"/>
            <a:ext cx="7886700" cy="72548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600" dirty="0">
                <a:ea typeface="PMingLiU" panose="02020500000000000000" pitchFamily="18" charset="-120"/>
              </a:rPr>
              <a:t>Precision and Recall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228850" y="1505129"/>
            <a:ext cx="3830041" cy="2584271"/>
            <a:chOff x="1981200" y="1447800"/>
            <a:chExt cx="6553200" cy="4724400"/>
          </a:xfrm>
        </p:grpSpPr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1981200" y="1447800"/>
              <a:ext cx="6553200" cy="472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2895600" y="2286000"/>
              <a:ext cx="3048000" cy="3048000"/>
            </a:xfrm>
            <a:prstGeom prst="ellipse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4419600" y="2286000"/>
              <a:ext cx="3048000" cy="3048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2835453" y="3618127"/>
              <a:ext cx="1410317" cy="506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 dirty="0">
                  <a:latin typeface="Arial" panose="020B0604020202020204" pitchFamily="34" charset="0"/>
                </a:rPr>
                <a:t>Relevant</a:t>
              </a: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6043110" y="3629445"/>
              <a:ext cx="1511797" cy="506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 dirty="0">
                  <a:latin typeface="Arial" panose="020B0604020202020204" pitchFamily="34" charset="0"/>
                </a:rPr>
                <a:t>Retrieved</a:t>
              </a: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4365783" y="3290298"/>
              <a:ext cx="1637963" cy="843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 dirty="0">
                  <a:latin typeface="Arial" panose="020B0604020202020204" pitchFamily="34" charset="0"/>
                </a:rPr>
                <a:t>Relevant +</a:t>
              </a:r>
            </a:p>
            <a:p>
              <a:r>
                <a:rPr lang="en-US" altLang="en-US" sz="1200" b="1" dirty="0">
                  <a:latin typeface="Arial" panose="020B0604020202020204" pitchFamily="34" charset="0"/>
                </a:rPr>
                <a:t>Retrieved</a:t>
              </a: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3217945" y="5499905"/>
              <a:ext cx="3933635" cy="506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 dirty="0">
                  <a:latin typeface="Arial" panose="020B0604020202020204" pitchFamily="34" charset="0"/>
                </a:rPr>
                <a:t>Not Relevant + Not Retrieved</a:t>
              </a:r>
            </a:p>
          </p:txBody>
        </p:sp>
      </p:grp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6058891" y="1554868"/>
            <a:ext cx="190468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1" dirty="0">
                <a:latin typeface="Arial" panose="020B0604020202020204" pitchFamily="34" charset="0"/>
              </a:rPr>
              <a:t>Space of all documents</a:t>
            </a:r>
          </a:p>
        </p:txBody>
      </p:sp>
    </p:spTree>
    <p:extLst>
      <p:ext uri="{BB962C8B-B14F-4D97-AF65-F5344CB8AC3E}">
        <p14:creationId xmlns:p14="http://schemas.microsoft.com/office/powerpoint/2010/main" val="1985506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9"/>
          <p:cNvSpPr>
            <a:spLocks noGrp="1" noChangeArrowheads="1"/>
          </p:cNvSpPr>
          <p:nvPr>
            <p:ph type="title"/>
          </p:nvPr>
        </p:nvSpPr>
        <p:spPr>
          <a:xfrm>
            <a:off x="451368" y="647700"/>
            <a:ext cx="7886700" cy="72548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600" dirty="0">
                <a:ea typeface="PMingLiU" panose="02020500000000000000" pitchFamily="18" charset="-120"/>
              </a:rPr>
              <a:t>Confusion Matrix</a:t>
            </a:r>
          </a:p>
        </p:txBody>
      </p:sp>
      <p:graphicFrame>
        <p:nvGraphicFramePr>
          <p:cNvPr id="1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60545"/>
              </p:ext>
            </p:extLst>
          </p:nvPr>
        </p:nvGraphicFramePr>
        <p:xfrm>
          <a:off x="2422525" y="5081652"/>
          <a:ext cx="4343400" cy="1639824"/>
        </p:xfrm>
        <a:graphic>
          <a:graphicData uri="http://schemas.openxmlformats.org/drawingml/2006/table">
            <a:tbl>
              <a:tblPr/>
              <a:tblGrid>
                <a:gridCol w="175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Actual: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Actual: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Predicted: 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Positive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Predicted: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Negative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666750" y="1504950"/>
            <a:ext cx="7854950" cy="44069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/>
              <a:t>A confusion matrix is a table that is often used to </a:t>
            </a:r>
            <a:r>
              <a:rPr lang="en-US" sz="2400" b="1" dirty="0"/>
              <a:t>describe the performance of a classification model</a:t>
            </a:r>
            <a:r>
              <a:rPr lang="en-US" sz="2400" dirty="0"/>
              <a:t> (or "classifier") on a set of test data</a:t>
            </a:r>
            <a:endParaRPr lang="en-US" altLang="zh-TW" sz="2400" dirty="0">
              <a:ea typeface="PMingLiU" panose="02020500000000000000" pitchFamily="18" charset="-120"/>
            </a:endParaRPr>
          </a:p>
          <a:p>
            <a:r>
              <a:rPr lang="en-US" sz="2400" dirty="0"/>
              <a:t>true positives (TP): These are cases in which we predicted positive (they have the disease), and they do have the disease.</a:t>
            </a:r>
          </a:p>
          <a:p>
            <a:r>
              <a:rPr lang="en-US" sz="2400" dirty="0"/>
              <a:t>true negatives (TN): We predicted negative, and they don't have the disease.</a:t>
            </a:r>
          </a:p>
          <a:p>
            <a:r>
              <a:rPr lang="en-US" sz="2400" dirty="0"/>
              <a:t>false positives (FP): We predicted positive, but they don't actually have the disease. (Also known as a "Type I error.")</a:t>
            </a:r>
          </a:p>
          <a:p>
            <a:r>
              <a:rPr lang="en-US" sz="2400" dirty="0"/>
              <a:t>false negatives (FN): We predicted negative, but they actually do have the disease. (Also known as a "Type II error.")</a:t>
            </a:r>
          </a:p>
          <a:p>
            <a:pPr marL="0" indent="0" fontAlgn="auto">
              <a:spcAft>
                <a:spcPts val="0"/>
              </a:spcAft>
              <a:buNone/>
            </a:pPr>
            <a:br>
              <a:rPr lang="en-US" altLang="zh-TW" sz="2400" dirty="0">
                <a:ea typeface="PMingLiU" panose="02020500000000000000" pitchFamily="18" charset="-120"/>
              </a:rPr>
            </a:br>
            <a:br>
              <a:rPr lang="en-US" altLang="zh-TW" sz="2400" dirty="0">
                <a:ea typeface="PMingLiU" panose="02020500000000000000" pitchFamily="18" charset="-120"/>
              </a:rPr>
            </a:br>
            <a:endParaRPr lang="en-US" altLang="zh-TW" sz="2400" dirty="0">
              <a:ea typeface="PMingLiU" panose="02020500000000000000" pitchFamily="18" charset="-120"/>
            </a:endParaRPr>
          </a:p>
          <a:p>
            <a:pPr lvl="1" fontAlgn="auto">
              <a:spcAft>
                <a:spcPts val="0"/>
              </a:spcAft>
            </a:pPr>
            <a:endParaRPr lang="en-US" altLang="zh-TW" sz="2400" dirty="0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68199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03FD-C5DB-27D8-5247-174E7263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144B1EB-507C-03B6-B44B-19E23792BD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51324"/>
              </p:ext>
            </p:extLst>
          </p:nvPr>
        </p:nvGraphicFramePr>
        <p:xfrm>
          <a:off x="2205038" y="2106613"/>
          <a:ext cx="4732337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732200" imgH="2644200" progId="PBrush">
                  <p:embed/>
                </p:oleObj>
              </mc:Choice>
              <mc:Fallback>
                <p:oleObj name="Bitmap Image" r:id="rId2" imgW="4732200" imgH="2644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5038" y="2106613"/>
                        <a:ext cx="4732337" cy="264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04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26293"/>
            <a:ext cx="7886700" cy="57626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3600" dirty="0">
                <a:ea typeface="PMingLiU" panose="02020500000000000000" pitchFamily="18" charset="-120"/>
              </a:rPr>
              <a:t>Precision and Recall in Text Retrieval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504950"/>
            <a:ext cx="7854950" cy="44069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200" dirty="0">
                <a:ea typeface="PMingLiU" panose="02020500000000000000" pitchFamily="18" charset="-120"/>
              </a:rPr>
              <a:t>Precision</a:t>
            </a:r>
          </a:p>
          <a:p>
            <a:pPr lvl="1" eaLnBrk="1" hangingPunct="1"/>
            <a:r>
              <a:rPr lang="en-US" altLang="zh-TW" sz="2400" dirty="0">
                <a:ea typeface="PMingLiU" panose="02020500000000000000" pitchFamily="18" charset="-120"/>
              </a:rPr>
              <a:t>The ability to retrieve</a:t>
            </a:r>
            <a:r>
              <a:rPr lang="en-US" altLang="zh-TW" sz="2400" b="1" i="1" dirty="0">
                <a:ea typeface="PMingLiU" panose="02020500000000000000" pitchFamily="18" charset="-120"/>
              </a:rPr>
              <a:t> </a:t>
            </a:r>
            <a:r>
              <a:rPr lang="en-US" altLang="zh-TW" sz="2400" dirty="0">
                <a:ea typeface="PMingLiU" panose="02020500000000000000" pitchFamily="18" charset="-120"/>
              </a:rPr>
              <a:t>top-ranked documents that are mostly relevant.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Precision P = </a:t>
            </a:r>
            <a:r>
              <a:rPr lang="en-US" altLang="en-US" sz="2400" dirty="0" err="1">
                <a:ea typeface="ＭＳ Ｐゴシック" charset="-128"/>
              </a:rPr>
              <a:t>tp</a:t>
            </a:r>
            <a:r>
              <a:rPr lang="en-US" altLang="en-US" sz="2400" dirty="0">
                <a:ea typeface="ＭＳ Ｐゴシック" charset="-128"/>
              </a:rPr>
              <a:t>/(</a:t>
            </a:r>
            <a:r>
              <a:rPr lang="en-US" altLang="en-US" sz="2400" dirty="0" err="1">
                <a:ea typeface="ＭＳ Ｐゴシック" charset="-128"/>
              </a:rPr>
              <a:t>tp</a:t>
            </a:r>
            <a:r>
              <a:rPr lang="en-US" altLang="en-US" sz="2400" dirty="0">
                <a:ea typeface="ＭＳ Ｐゴシック" charset="-128"/>
              </a:rPr>
              <a:t> + </a:t>
            </a:r>
            <a:r>
              <a:rPr lang="en-US" altLang="en-US" sz="2400" dirty="0" err="1">
                <a:ea typeface="ＭＳ Ｐゴシック" charset="-128"/>
              </a:rPr>
              <a:t>fp</a:t>
            </a:r>
            <a:r>
              <a:rPr lang="en-US" altLang="en-US" sz="2400" dirty="0">
                <a:ea typeface="ＭＳ Ｐゴシック" charset="-128"/>
              </a:rPr>
              <a:t>)</a:t>
            </a:r>
            <a:endParaRPr lang="en-US" altLang="zh-TW" sz="2400" dirty="0">
              <a:ea typeface="PMingLiU" panose="02020500000000000000" pitchFamily="18" charset="-120"/>
            </a:endParaRPr>
          </a:p>
          <a:p>
            <a:pPr eaLnBrk="1" hangingPunct="1"/>
            <a:r>
              <a:rPr lang="en-US" altLang="zh-TW" sz="3200" dirty="0">
                <a:ea typeface="PMingLiU" panose="02020500000000000000" pitchFamily="18" charset="-120"/>
              </a:rPr>
              <a:t>Recall</a:t>
            </a:r>
          </a:p>
          <a:p>
            <a:pPr lvl="1" eaLnBrk="1" hangingPunct="1"/>
            <a:r>
              <a:rPr lang="en-US" altLang="zh-TW" sz="2400" dirty="0">
                <a:ea typeface="PMingLiU" panose="02020500000000000000" pitchFamily="18" charset="-120"/>
              </a:rPr>
              <a:t>The ability of the search to find </a:t>
            </a:r>
            <a:r>
              <a:rPr lang="en-US" altLang="zh-TW" sz="2400" b="1" i="1" dirty="0">
                <a:ea typeface="PMingLiU" panose="02020500000000000000" pitchFamily="18" charset="-120"/>
              </a:rPr>
              <a:t>all</a:t>
            </a:r>
            <a:r>
              <a:rPr lang="en-US" altLang="zh-TW" sz="2400" dirty="0">
                <a:ea typeface="PMingLiU" panose="02020500000000000000" pitchFamily="18" charset="-120"/>
              </a:rPr>
              <a:t> of the relevant items in the corpus.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Recall  </a:t>
            </a:r>
            <a:r>
              <a:rPr lang="en-US" altLang="en-US" sz="1600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   R = </a:t>
            </a:r>
            <a:r>
              <a:rPr lang="en-US" altLang="en-US" sz="2400" dirty="0" err="1">
                <a:ea typeface="ＭＳ Ｐゴシック" charset="-128"/>
              </a:rPr>
              <a:t>tp</a:t>
            </a:r>
            <a:r>
              <a:rPr lang="en-US" altLang="en-US" sz="2400" dirty="0">
                <a:ea typeface="ＭＳ Ｐゴシック" charset="-128"/>
              </a:rPr>
              <a:t>/(</a:t>
            </a:r>
            <a:r>
              <a:rPr lang="en-US" altLang="en-US" sz="2400" dirty="0" err="1">
                <a:ea typeface="ＭＳ Ｐゴシック" charset="-128"/>
              </a:rPr>
              <a:t>tp</a:t>
            </a:r>
            <a:r>
              <a:rPr lang="en-US" altLang="en-US" sz="2400" dirty="0">
                <a:ea typeface="ＭＳ Ｐゴシック" charset="-128"/>
              </a:rPr>
              <a:t> + </a:t>
            </a:r>
            <a:r>
              <a:rPr lang="en-US" altLang="en-US" sz="2400" dirty="0" err="1">
                <a:ea typeface="ＭＳ Ｐゴシック" charset="-128"/>
              </a:rPr>
              <a:t>fn</a:t>
            </a:r>
            <a:r>
              <a:rPr lang="en-US" altLang="en-US" sz="2400" dirty="0">
                <a:ea typeface="ＭＳ Ｐゴシック" charset="-128"/>
              </a:rPr>
              <a:t>)</a:t>
            </a:r>
            <a:br>
              <a:rPr lang="en-US" altLang="zh-TW" sz="2400" dirty="0">
                <a:ea typeface="PMingLiU" panose="02020500000000000000" pitchFamily="18" charset="-120"/>
              </a:rPr>
            </a:br>
            <a:br>
              <a:rPr lang="en-US" altLang="zh-TW" sz="2400" dirty="0">
                <a:ea typeface="PMingLiU" panose="02020500000000000000" pitchFamily="18" charset="-120"/>
              </a:rPr>
            </a:br>
            <a:endParaRPr lang="en-US" altLang="zh-TW" sz="2400" dirty="0">
              <a:ea typeface="PMingLiU" panose="02020500000000000000" pitchFamily="18" charset="-120"/>
            </a:endParaRPr>
          </a:p>
          <a:p>
            <a:pPr lvl="1" eaLnBrk="1" hangingPunct="1"/>
            <a:endParaRPr lang="en-US" altLang="zh-TW" sz="2400" dirty="0">
              <a:ea typeface="PMingLiU" panose="02020500000000000000" pitchFamily="18" charset="-120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32450"/>
              </p:ext>
            </p:extLst>
          </p:nvPr>
        </p:nvGraphicFramePr>
        <p:xfrm>
          <a:off x="1838324" y="4923155"/>
          <a:ext cx="4962526" cy="1300480"/>
        </p:xfrm>
        <a:graphic>
          <a:graphicData uri="http://schemas.openxmlformats.org/drawingml/2006/table">
            <a:tbl>
              <a:tblPr/>
              <a:tblGrid>
                <a:gridCol w="1775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Nonrelevant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99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695325"/>
            <a:ext cx="7886700" cy="7247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600" dirty="0">
                <a:ea typeface="PMingLiU" panose="02020500000000000000" pitchFamily="18" charset="-120"/>
              </a:rPr>
              <a:t>Why System Evaluation?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586204"/>
            <a:ext cx="8153400" cy="43449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>
                <a:ea typeface="PMingLiU" panose="02020500000000000000" pitchFamily="18" charset="-120"/>
              </a:rPr>
              <a:t>There are many models/ algorithms/ systems, which one is the best?</a:t>
            </a:r>
          </a:p>
          <a:p>
            <a:pPr eaLnBrk="1" hangingPunct="1"/>
            <a:r>
              <a:rPr lang="en-US" altLang="zh-TW" sz="2800" dirty="0">
                <a:ea typeface="PMingLiU" panose="02020500000000000000" pitchFamily="18" charset="-120"/>
              </a:rPr>
              <a:t>What is the best component for:</a:t>
            </a:r>
          </a:p>
          <a:p>
            <a:pPr lvl="1" eaLnBrk="1" hangingPunct="1"/>
            <a:r>
              <a:rPr lang="en-US" altLang="zh-TW" sz="2000" dirty="0">
                <a:ea typeface="PMingLiU" panose="02020500000000000000" pitchFamily="18" charset="-120"/>
              </a:rPr>
              <a:t>similarity function (cosine, correlation,</a:t>
            </a:r>
            <a:r>
              <a:rPr lang="en-US" altLang="zh-TW" sz="2000" dirty="0">
                <a:latin typeface="Arial" panose="020B0604020202020204" pitchFamily="34" charset="0"/>
                <a:ea typeface="PMingLiU" panose="02020500000000000000" pitchFamily="18" charset="-120"/>
              </a:rPr>
              <a:t>…</a:t>
            </a:r>
            <a:r>
              <a:rPr lang="en-US" altLang="zh-TW" sz="2000" dirty="0">
                <a:ea typeface="PMingLiU" panose="02020500000000000000" pitchFamily="18" charset="-120"/>
              </a:rPr>
              <a:t>)</a:t>
            </a:r>
          </a:p>
          <a:p>
            <a:pPr lvl="1" eaLnBrk="1" hangingPunct="1"/>
            <a:r>
              <a:rPr lang="en-US" altLang="zh-TW" sz="2000" dirty="0">
                <a:ea typeface="PMingLiU" panose="02020500000000000000" pitchFamily="18" charset="-120"/>
              </a:rPr>
              <a:t>Term selection (</a:t>
            </a:r>
            <a:r>
              <a:rPr lang="en-US" altLang="zh-TW" sz="2000" dirty="0" err="1">
                <a:ea typeface="PMingLiU" panose="02020500000000000000" pitchFamily="18" charset="-120"/>
              </a:rPr>
              <a:t>stopword</a:t>
            </a:r>
            <a:r>
              <a:rPr lang="en-US" altLang="zh-TW" sz="2000" dirty="0">
                <a:ea typeface="PMingLiU" panose="02020500000000000000" pitchFamily="18" charset="-120"/>
              </a:rPr>
              <a:t> removal, stemming</a:t>
            </a:r>
            <a:r>
              <a:rPr lang="en-US" altLang="zh-TW" sz="2000" dirty="0">
                <a:latin typeface="Arial" panose="020B0604020202020204" pitchFamily="34" charset="0"/>
                <a:ea typeface="PMingLiU" panose="02020500000000000000" pitchFamily="18" charset="-120"/>
              </a:rPr>
              <a:t>…</a:t>
            </a:r>
            <a:r>
              <a:rPr lang="en-US" altLang="zh-TW" sz="2000" dirty="0">
                <a:ea typeface="PMingLiU" panose="02020500000000000000" pitchFamily="18" charset="-120"/>
              </a:rPr>
              <a:t>)</a:t>
            </a:r>
          </a:p>
          <a:p>
            <a:pPr lvl="1" eaLnBrk="1" hangingPunct="1"/>
            <a:r>
              <a:rPr lang="en-US" altLang="zh-TW" sz="2000" dirty="0">
                <a:ea typeface="PMingLiU" panose="02020500000000000000" pitchFamily="18" charset="-120"/>
              </a:rPr>
              <a:t>Term weighting (TF, TF-IDF,</a:t>
            </a:r>
            <a:r>
              <a:rPr lang="en-US" altLang="zh-TW" sz="2000" dirty="0">
                <a:latin typeface="Arial" panose="020B0604020202020204" pitchFamily="34" charset="0"/>
                <a:ea typeface="PMingLiU" panose="02020500000000000000" pitchFamily="18" charset="-120"/>
              </a:rPr>
              <a:t>…</a:t>
            </a:r>
            <a:r>
              <a:rPr lang="en-US" altLang="zh-TW" sz="2000" dirty="0">
                <a:ea typeface="PMingLiU" panose="02020500000000000000" pitchFamily="18" charset="-120"/>
              </a:rPr>
              <a:t>)</a:t>
            </a:r>
          </a:p>
          <a:p>
            <a:pPr eaLnBrk="1" hangingPunct="1"/>
            <a:r>
              <a:rPr lang="en-US" altLang="zh-TW" sz="2800" dirty="0">
                <a:ea typeface="PMingLiU" panose="02020500000000000000" pitchFamily="18" charset="-120"/>
              </a:rPr>
              <a:t>How far down the list will a user need to look to find some/all relevant documents in text retrieval?</a:t>
            </a:r>
          </a:p>
        </p:txBody>
      </p:sp>
    </p:spTree>
    <p:extLst>
      <p:ext uri="{BB962C8B-B14F-4D97-AF65-F5344CB8AC3E}">
        <p14:creationId xmlns:p14="http://schemas.microsoft.com/office/powerpoint/2010/main" val="940659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 idx="4294967295"/>
          </p:nvPr>
        </p:nvSpPr>
        <p:spPr>
          <a:xfrm>
            <a:off x="400050" y="666750"/>
            <a:ext cx="7886700" cy="738189"/>
          </a:xfrm>
        </p:spPr>
        <p:txBody>
          <a:bodyPr anchor="ctr"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Precision/Recall : Example</a:t>
            </a:r>
          </a:p>
        </p:txBody>
      </p:sp>
      <p:pic>
        <p:nvPicPr>
          <p:cNvPr id="19460" name="Picture 2" descr="C:\Users\croft\Desktop\chap8-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74850"/>
            <a:ext cx="683895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4495800"/>
            <a:ext cx="8229600" cy="175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altLang="zh-CN" sz="2600" kern="0" dirty="0">
                <a:latin typeface="+mn-lt"/>
                <a:ea typeface="宋体" pitchFamily="2" charset="-122"/>
              </a:rPr>
              <a:t>Recall = 2/6 = 0.33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altLang="zh-CN" sz="2600" kern="0" dirty="0">
                <a:latin typeface="+mn-lt"/>
                <a:ea typeface="宋体" pitchFamily="2" charset="-122"/>
              </a:rPr>
              <a:t>Precision = 2/3 = 0.67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267200" y="3048000"/>
            <a:ext cx="4572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9463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48200" y="4572000"/>
          <a:ext cx="393223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0100" imgH="812800" progId="Equation.3">
                  <p:embed/>
                </p:oleObj>
              </mc:Choice>
              <mc:Fallback>
                <p:oleObj name="Equation" r:id="rId3" imgW="2070100" imgH="812800" progId="Equation.3">
                  <p:embed/>
                  <p:pic>
                    <p:nvPicPr>
                      <p:cNvPr id="19463" name="Object 21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572000"/>
                        <a:ext cx="393223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5965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2" descr="C:\Users\croft\Desktop\chap8-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74850"/>
            <a:ext cx="683895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4495800"/>
            <a:ext cx="8229600" cy="175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altLang="zh-CN" sz="2600" kern="0" dirty="0">
                <a:latin typeface="+mn-lt"/>
                <a:ea typeface="宋体" pitchFamily="2" charset="-122"/>
              </a:rPr>
              <a:t>Recall = 5/6 = 0.83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altLang="zh-CN" sz="2600" kern="0" dirty="0">
                <a:latin typeface="+mn-lt"/>
                <a:ea typeface="宋体" pitchFamily="2" charset="-122"/>
              </a:rPr>
              <a:t>Precision = 5/6 = 0.83</a:t>
            </a: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5622925" y="3094038"/>
            <a:ext cx="4572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8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48200" y="4572000"/>
          <a:ext cx="393223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0000" imgH="812520" progId="Equation.3">
                  <p:embed/>
                </p:oleObj>
              </mc:Choice>
              <mc:Fallback>
                <p:oleObj name="Equation" r:id="rId3" imgW="2070000" imgH="812520" progId="Equation.3">
                  <p:embed/>
                  <p:pic>
                    <p:nvPicPr>
                      <p:cNvPr id="4098" name="Object 21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572000"/>
                        <a:ext cx="393223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00050" y="666750"/>
            <a:ext cx="7886700" cy="738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>
                <a:ea typeface="宋体" pitchFamily="2" charset="-122"/>
              </a:rPr>
              <a:t>Precision/Recall : Example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914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26293"/>
            <a:ext cx="7886700" cy="57626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3600" dirty="0">
                <a:ea typeface="PMingLiU" panose="02020500000000000000" pitchFamily="18" charset="-120"/>
              </a:rPr>
              <a:t>Accuracy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504950"/>
            <a:ext cx="8229600" cy="50673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Overall, how often is the classifier correct?</a:t>
            </a:r>
            <a:endParaRPr lang="en-US" altLang="zh-TW" sz="2000" dirty="0">
              <a:ea typeface="PMingLiU" panose="02020500000000000000" pitchFamily="18" charset="-120"/>
            </a:endParaRPr>
          </a:p>
          <a:p>
            <a:pPr lvl="1"/>
            <a:r>
              <a:rPr lang="en-US" altLang="en-US" sz="2400" dirty="0">
                <a:ea typeface="ＭＳ Ｐゴシック" charset="-128"/>
              </a:rPr>
              <a:t>Number of correct predictions / Total number of predictions 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Accuracy = </a:t>
            </a:r>
            <a:r>
              <a:rPr lang="en-US" altLang="en-US" sz="2400" dirty="0" err="1">
                <a:ea typeface="ＭＳ Ｐゴシック" charset="-128"/>
              </a:rPr>
              <a:t>tp+tn</a:t>
            </a:r>
            <a:r>
              <a:rPr lang="en-US" altLang="en-US" sz="2400" dirty="0">
                <a:ea typeface="ＭＳ Ｐゴシック" charset="-128"/>
              </a:rPr>
              <a:t>/(</a:t>
            </a:r>
            <a:r>
              <a:rPr lang="en-US" altLang="en-US" sz="2400" dirty="0" err="1">
                <a:ea typeface="ＭＳ Ｐゴシック" charset="-128"/>
              </a:rPr>
              <a:t>tp</a:t>
            </a:r>
            <a:r>
              <a:rPr lang="en-US" altLang="en-US" sz="2400" dirty="0">
                <a:ea typeface="ＭＳ Ｐゴシック" charset="-128"/>
              </a:rPr>
              <a:t> + </a:t>
            </a:r>
            <a:r>
              <a:rPr lang="en-US" altLang="en-US" sz="2400" dirty="0" err="1">
                <a:ea typeface="ＭＳ Ｐゴシック" charset="-128"/>
              </a:rPr>
              <a:t>fp</a:t>
            </a:r>
            <a:r>
              <a:rPr lang="en-US" altLang="en-US" sz="2400" dirty="0">
                <a:ea typeface="ＭＳ Ｐゴシック" charset="-128"/>
              </a:rPr>
              <a:t> + </a:t>
            </a:r>
            <a:r>
              <a:rPr lang="en-US" altLang="en-US" sz="2400" dirty="0" err="1">
                <a:ea typeface="ＭＳ Ｐゴシック" charset="-128"/>
              </a:rPr>
              <a:t>fn</a:t>
            </a:r>
            <a:r>
              <a:rPr lang="en-US" altLang="en-US" sz="2400" dirty="0">
                <a:ea typeface="ＭＳ Ｐゴシック" charset="-128"/>
              </a:rPr>
              <a:t> + </a:t>
            </a:r>
            <a:r>
              <a:rPr lang="en-US" altLang="en-US" sz="2400" dirty="0" err="1">
                <a:ea typeface="ＭＳ Ｐゴシック" charset="-128"/>
              </a:rPr>
              <a:t>tn</a:t>
            </a:r>
            <a:r>
              <a:rPr lang="en-US" altLang="en-US" sz="2400" dirty="0">
                <a:ea typeface="ＭＳ Ｐゴシック" charset="-128"/>
              </a:rPr>
              <a:t>)</a:t>
            </a:r>
            <a:endParaRPr lang="en-US" altLang="zh-TW" sz="2400" dirty="0">
              <a:ea typeface="PMingLiU" panose="02020500000000000000" pitchFamily="18" charset="-120"/>
            </a:endParaRPr>
          </a:p>
          <a:p>
            <a:pPr marL="0" indent="0" eaLnBrk="1" hangingPunct="1">
              <a:buNone/>
            </a:pPr>
            <a:br>
              <a:rPr lang="en-US" altLang="zh-TW" sz="2400" dirty="0">
                <a:ea typeface="PMingLiU" panose="02020500000000000000" pitchFamily="18" charset="-120"/>
              </a:rPr>
            </a:br>
            <a:br>
              <a:rPr lang="en-US" altLang="zh-TW" sz="2400" dirty="0">
                <a:ea typeface="PMingLiU" panose="02020500000000000000" pitchFamily="18" charset="-120"/>
              </a:rPr>
            </a:br>
            <a:endParaRPr lang="en-US" altLang="zh-TW" sz="2400" dirty="0">
              <a:ea typeface="PMingLiU" panose="02020500000000000000" pitchFamily="18" charset="-120"/>
            </a:endParaRPr>
          </a:p>
          <a:p>
            <a:pPr lvl="1" eaLnBrk="1" hangingPunct="1"/>
            <a:endParaRPr lang="en-US" altLang="zh-TW" sz="2400" dirty="0">
              <a:ea typeface="PMingLiU" panose="02020500000000000000" pitchFamily="18" charset="-120"/>
            </a:endParaRPr>
          </a:p>
          <a:p>
            <a:pPr marL="342900" lvl="1" indent="0" eaLnBrk="1" hangingPunct="1">
              <a:buNone/>
            </a:pPr>
            <a:endParaRPr lang="en-US" altLang="zh-TW" sz="2400" dirty="0">
              <a:ea typeface="PMingLiU" panose="02020500000000000000" pitchFamily="18" charset="-120"/>
            </a:endParaRPr>
          </a:p>
          <a:p>
            <a:pPr lvl="1"/>
            <a:endParaRPr lang="en-US" altLang="en-US" sz="2400" dirty="0">
              <a:ea typeface="ＭＳ Ｐゴシック" charset="-128"/>
            </a:endParaRPr>
          </a:p>
          <a:p>
            <a:pPr lvl="1"/>
            <a:endParaRPr lang="en-US" altLang="en-US" sz="2400" dirty="0">
              <a:ea typeface="ＭＳ Ｐゴシック" charset="-128"/>
            </a:endParaRPr>
          </a:p>
          <a:p>
            <a:pPr lvl="1"/>
            <a:endParaRPr lang="en-US" altLang="en-US" sz="2400" dirty="0">
              <a:ea typeface="ＭＳ Ｐゴシック" charset="-128"/>
            </a:endParaRPr>
          </a:p>
          <a:p>
            <a:pPr lvl="1"/>
            <a:endParaRPr lang="en-US" altLang="en-US" sz="2400" dirty="0">
              <a:ea typeface="ＭＳ Ｐゴシック" charset="-128"/>
            </a:endParaRPr>
          </a:p>
          <a:p>
            <a:pPr lvl="1"/>
            <a:endParaRPr lang="en-US" altLang="en-US" sz="2400" dirty="0">
              <a:ea typeface="ＭＳ Ｐゴシック" charset="-128"/>
            </a:endParaRPr>
          </a:p>
          <a:p>
            <a:pPr lvl="1"/>
            <a:r>
              <a:rPr lang="en-US" altLang="en-US" sz="2400" dirty="0">
                <a:ea typeface="ＭＳ Ｐゴシック" charset="-128"/>
              </a:rPr>
              <a:t>Accuracy = 1+90/(1+1+8+90) = 0.91</a:t>
            </a:r>
          </a:p>
          <a:p>
            <a:pPr lvl="1"/>
            <a:r>
              <a:rPr lang="en-US" altLang="zh-TW" sz="2400" dirty="0">
                <a:ea typeface="ＭＳ Ｐゴシック" charset="-128"/>
              </a:rPr>
              <a:t>91 correct prediction out of 100 total examples</a:t>
            </a:r>
          </a:p>
          <a:p>
            <a:pPr lvl="1"/>
            <a:r>
              <a:rPr lang="en-US" altLang="zh-TW" sz="2400" dirty="0">
                <a:ea typeface="ＭＳ Ｐゴシック" charset="-128"/>
              </a:rPr>
              <a:t>Precision = 1/2 and Recall =1/9</a:t>
            </a:r>
          </a:p>
          <a:p>
            <a:pPr lvl="1"/>
            <a:r>
              <a:rPr lang="en-US" sz="2400" dirty="0"/>
              <a:t>Accuracy alone doesn't tell the full story when you're working with a </a:t>
            </a:r>
            <a:r>
              <a:rPr lang="en-US" sz="2400" b="1" dirty="0"/>
              <a:t>class-imbalanced data set</a:t>
            </a:r>
            <a:endParaRPr lang="en-US" altLang="zh-TW" sz="2400" dirty="0">
              <a:ea typeface="PMingLiU" panose="02020500000000000000" pitchFamily="18" charset="-120"/>
            </a:endParaRPr>
          </a:p>
          <a:p>
            <a:pPr lvl="1" eaLnBrk="1" hangingPunct="1"/>
            <a:endParaRPr lang="en-US" altLang="zh-TW" sz="2400" dirty="0">
              <a:ea typeface="PMingLiU" panose="02020500000000000000" pitchFamily="18" charset="-120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354559"/>
              </p:ext>
            </p:extLst>
          </p:nvPr>
        </p:nvGraphicFramePr>
        <p:xfrm>
          <a:off x="1619249" y="3009266"/>
          <a:ext cx="4962526" cy="1300480"/>
        </p:xfrm>
        <a:graphic>
          <a:graphicData uri="http://schemas.openxmlformats.org/drawingml/2006/table">
            <a:tbl>
              <a:tblPr/>
              <a:tblGrid>
                <a:gridCol w="1981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Predicted Positive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Predicted Negative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909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7555" y="1607274"/>
                <a:ext cx="8330610" cy="4999714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altLang="zh-TW" dirty="0">
                    <a:ea typeface="新細明體" pitchFamily="2" charset="-120"/>
                  </a:rPr>
                  <a:t>Accuracy of a retrieval model is defined by,</a:t>
                </a:r>
                <a:endParaRPr lang="en-US" altLang="zh-TW" sz="2000" dirty="0">
                  <a:ea typeface="新細明體" pitchFamily="2" charset="-120"/>
                </a:endParaRPr>
              </a:p>
              <a:p>
                <a:pPr>
                  <a:buNone/>
                </a:pPr>
                <a:r>
                  <a:rPr lang="en-US" altLang="zh-CN" kern="0" dirty="0">
                    <a:ea typeface="宋体" pitchFamily="2" charset="-122"/>
                  </a:rPr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kern="0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0" kern="0" dirty="0">
                            <a:latin typeface="Cambria Math"/>
                            <a:ea typeface="宋体" pitchFamily="2" charset="-122"/>
                          </a:rPr>
                          <m:t>tp</m:t>
                        </m:r>
                        <m:r>
                          <a:rPr lang="en-US" altLang="zh-CN" i="0" kern="0" dirty="0">
                            <a:latin typeface="Cambria Math"/>
                            <a:ea typeface="宋体" pitchFamily="2" charset="-122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altLang="zh-CN" i="0" kern="0" dirty="0" err="1">
                            <a:latin typeface="Cambria Math"/>
                            <a:ea typeface="宋体" pitchFamily="2" charset="-122"/>
                          </a:rPr>
                          <m:t>tn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0" kern="0" dirty="0">
                            <a:latin typeface="Cambria Math"/>
                            <a:ea typeface="宋体" pitchFamily="2" charset="-122"/>
                          </a:rPr>
                          <m:t>tp</m:t>
                        </m:r>
                        <m:r>
                          <a:rPr lang="en-US" altLang="zh-CN" i="0" kern="0" dirty="0">
                            <a:latin typeface="Cambria Math"/>
                            <a:ea typeface="宋体" pitchFamily="2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0" kern="0" dirty="0">
                            <a:latin typeface="Cambria Math"/>
                            <a:ea typeface="宋体" pitchFamily="2" charset="-122"/>
                          </a:rPr>
                          <m:t>tn</m:t>
                        </m:r>
                        <m:r>
                          <a:rPr lang="en-US" altLang="zh-CN" i="0" kern="0" dirty="0">
                            <a:latin typeface="Cambria Math"/>
                            <a:ea typeface="宋体" pitchFamily="2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0" kern="0" dirty="0">
                            <a:latin typeface="Cambria Math"/>
                            <a:ea typeface="宋体" pitchFamily="2" charset="-122"/>
                          </a:rPr>
                          <m:t>fp</m:t>
                        </m:r>
                        <m:r>
                          <a:rPr lang="en-US" altLang="zh-CN" i="0" kern="0" dirty="0">
                            <a:latin typeface="Cambria Math"/>
                            <a:ea typeface="宋体" pitchFamily="2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0" kern="0" dirty="0">
                            <a:latin typeface="Cambria Math"/>
                            <a:ea typeface="宋体" pitchFamily="2" charset="-122"/>
                          </a:rPr>
                          <m:t>fn</m:t>
                        </m:r>
                      </m:den>
                    </m:f>
                  </m:oMath>
                </a14:m>
                <a:endParaRPr lang="en-US" altLang="zh-CN" sz="1600" kern="0" dirty="0">
                  <a:ea typeface="宋体" pitchFamily="2" charset="-122"/>
                </a:endParaRPr>
              </a:p>
              <a:p>
                <a:pPr>
                  <a:buNone/>
                </a:pPr>
                <a:r>
                  <a:rPr lang="en-US" altLang="zh-TW" sz="2000" dirty="0">
                    <a:ea typeface="新細明體" pitchFamily="2" charset="-120"/>
                  </a:rPr>
                  <a:t>Calculate the  </a:t>
                </a:r>
                <a:r>
                  <a:rPr lang="en-US" altLang="zh-TW" sz="2000" dirty="0" err="1">
                    <a:ea typeface="新細明體" pitchFamily="2" charset="-120"/>
                  </a:rPr>
                  <a:t>tp</a:t>
                </a:r>
                <a:r>
                  <a:rPr lang="en-US" altLang="zh-TW" sz="2000" dirty="0">
                    <a:ea typeface="新細明體" pitchFamily="2" charset="-120"/>
                  </a:rPr>
                  <a:t>, </a:t>
                </a:r>
                <a:r>
                  <a:rPr lang="en-US" altLang="zh-TW" sz="2000" dirty="0" err="1">
                    <a:ea typeface="新細明體" pitchFamily="2" charset="-120"/>
                  </a:rPr>
                  <a:t>fp</a:t>
                </a:r>
                <a:r>
                  <a:rPr lang="en-US" altLang="zh-TW" sz="2000" dirty="0">
                    <a:ea typeface="新細明體" pitchFamily="2" charset="-120"/>
                  </a:rPr>
                  <a:t>, </a:t>
                </a:r>
                <a:r>
                  <a:rPr lang="en-US" altLang="zh-TW" sz="2000" dirty="0" err="1">
                    <a:ea typeface="新細明體" pitchFamily="2" charset="-120"/>
                  </a:rPr>
                  <a:t>fn</a:t>
                </a:r>
                <a:r>
                  <a:rPr lang="en-US" altLang="zh-TW" sz="2000" dirty="0">
                    <a:ea typeface="新細明體" pitchFamily="2" charset="-120"/>
                  </a:rPr>
                  <a:t>, </a:t>
                </a:r>
                <a:r>
                  <a:rPr lang="en-US" altLang="zh-TW" sz="2000" dirty="0" err="1">
                    <a:ea typeface="新細明體" pitchFamily="2" charset="-120"/>
                  </a:rPr>
                  <a:t>tn</a:t>
                </a:r>
                <a:r>
                  <a:rPr lang="en-US" altLang="zh-TW" sz="2000" dirty="0">
                    <a:ea typeface="新細明體" pitchFamily="2" charset="-120"/>
                  </a:rPr>
                  <a:t> and accuracy for Ranking algorithm #1 and #2 for the highlighted location in the ranking.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555" y="1607274"/>
                <a:ext cx="8330610" cy="4999714"/>
              </a:xfrm>
              <a:blipFill rotWithShape="1">
                <a:blip r:embed="rId3"/>
                <a:stretch>
                  <a:fillRect l="-1171" t="-170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Users\croft\Desktop\chap8-2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355975"/>
            <a:ext cx="4976604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05425" y="4131932"/>
            <a:ext cx="369344" cy="942644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37697" y="5332082"/>
            <a:ext cx="369344" cy="942644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254392" y="198755"/>
          <a:ext cx="5593773" cy="1126208"/>
        </p:xfrm>
        <a:graphic>
          <a:graphicData uri="http://schemas.openxmlformats.org/drawingml/2006/table">
            <a:tbl>
              <a:tblPr/>
              <a:tblGrid>
                <a:gridCol w="1864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4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4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Relevant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Nonrelevant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= 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=  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Not Retrieved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= 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  =  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21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 idx="4294967295"/>
          </p:nvPr>
        </p:nvSpPr>
        <p:spPr>
          <a:xfrm>
            <a:off x="457200" y="590550"/>
            <a:ext cx="7886700" cy="785814"/>
          </a:xfrm>
        </p:spPr>
        <p:txBody>
          <a:bodyPr anchor="ctr"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F Measure (F1/Harmonic Mean)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526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measure of performance that takes into account both recall and precision.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Harmonic mean of recall and precision:</a:t>
            </a: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1">
              <a:spcBef>
                <a:spcPts val="75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Why harmonic mean?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harmonic mean emphasizes the importance of small values, whereas the arithmetic mean is affected more by outliers that are unusually large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Data are extremely skewed; over 99% documents are non-relevant. This is why accuracy is not an appropriate measure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arithmetic mean, both need to be high for harmonic mean to be high.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1509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3233420"/>
            <a:ext cx="38052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60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2" descr="C:\Users\croft\Desktop\chap8-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74850"/>
            <a:ext cx="683895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4495800"/>
            <a:ext cx="8229600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altLang="zh-CN" sz="2600" kern="0" dirty="0">
                <a:latin typeface="+mn-lt"/>
                <a:ea typeface="宋体" pitchFamily="2" charset="-122"/>
              </a:rPr>
              <a:t>Recall = 2/6 = 0.33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altLang="zh-CN" sz="2600" kern="0" dirty="0">
                <a:latin typeface="+mn-lt"/>
                <a:ea typeface="宋体" pitchFamily="2" charset="-122"/>
              </a:rPr>
              <a:t>Precision = 2/3 = 0.67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altLang="zh-CN" sz="2600" kern="0" dirty="0">
                <a:latin typeface="+mn-lt"/>
                <a:ea typeface="宋体" pitchFamily="2" charset="-122"/>
              </a:rPr>
              <a:t>F = 2*Recall*Precision/(Recall + Precision) 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altLang="zh-CN" sz="2600" kern="0" dirty="0">
                <a:latin typeface="+mn-lt"/>
                <a:ea typeface="宋体" pitchFamily="2" charset="-122"/>
              </a:rPr>
              <a:t>   = 2*0.33*0.67/(0.33 + 0.67) =  0.44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267200" y="3048000"/>
            <a:ext cx="4572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90550"/>
            <a:ext cx="7886700" cy="785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ea typeface="宋体" pitchFamily="2" charset="-122"/>
              </a:rPr>
              <a:t>F Measure (F1/Harmonic Mean) : example</a:t>
            </a:r>
          </a:p>
        </p:txBody>
      </p:sp>
    </p:spTree>
    <p:extLst>
      <p:ext uri="{BB962C8B-B14F-4D97-AF65-F5344CB8AC3E}">
        <p14:creationId xmlns:p14="http://schemas.microsoft.com/office/powerpoint/2010/main" val="1278739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2" descr="C:\Users\croft\Desktop\chap8-2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74850"/>
            <a:ext cx="683895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Content Placeholder 2"/>
          <p:cNvSpPr txBox="1">
            <a:spLocks/>
          </p:cNvSpPr>
          <p:nvPr/>
        </p:nvSpPr>
        <p:spPr bwMode="auto">
          <a:xfrm>
            <a:off x="228600" y="4495800"/>
            <a:ext cx="82296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r>
              <a:rPr lang="en-US" altLang="zh-CN" sz="2600">
                <a:ea typeface="宋体" pitchFamily="2" charset="-122"/>
              </a:rPr>
              <a:t>Recall = 5/6 = 0.83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r>
              <a:rPr lang="en-US" altLang="zh-CN" sz="2600">
                <a:ea typeface="宋体" pitchFamily="2" charset="-122"/>
              </a:rPr>
              <a:t>Precision = 5/6 = 0.83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r>
              <a:rPr lang="en-US" altLang="zh-CN" sz="2600">
                <a:ea typeface="宋体" pitchFamily="2" charset="-122"/>
              </a:rPr>
              <a:t>F = 2*Recall*Precision/(Recall + Precision)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r>
              <a:rPr lang="en-US" altLang="zh-CN" sz="2600">
                <a:ea typeface="宋体" pitchFamily="2" charset="-122"/>
              </a:rPr>
              <a:t>   = 2*0.83*0.83/(0.83 + 0.83) =  0.83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</a:pPr>
            <a:endParaRPr lang="en-US" altLang="zh-CN" sz="2600">
              <a:ea typeface="宋体" pitchFamily="2" charset="-122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622925" y="3094038"/>
            <a:ext cx="4572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90550"/>
            <a:ext cx="7886700" cy="785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ea typeface="宋体" pitchFamily="2" charset="-122"/>
              </a:rPr>
              <a:t>F Measure (F1/Harmonic Mean) : example</a:t>
            </a:r>
          </a:p>
        </p:txBody>
      </p:sp>
    </p:spTree>
    <p:extLst>
      <p:ext uri="{BB962C8B-B14F-4D97-AF65-F5344CB8AC3E}">
        <p14:creationId xmlns:p14="http://schemas.microsoft.com/office/powerpoint/2010/main" val="4028312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38539" y="746449"/>
            <a:ext cx="8076811" cy="662474"/>
          </a:xfrm>
        </p:spPr>
        <p:txBody>
          <a:bodyPr/>
          <a:lstStyle/>
          <a:p>
            <a:pPr eaLnBrk="1" hangingPunct="1"/>
            <a:r>
              <a:rPr lang="en-US" altLang="en-US" dirty="0"/>
              <a:t>Mean Average Precision (MAP)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38539" y="1847461"/>
            <a:ext cx="7548465" cy="4687888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Average Precision</a:t>
            </a:r>
            <a:r>
              <a:rPr lang="en-US" altLang="en-US" sz="2800" dirty="0"/>
              <a:t>: Average of the precision values at the points at which each relevant document is retrieved.</a:t>
            </a:r>
          </a:p>
          <a:p>
            <a:pPr lvl="1" eaLnBrk="1" hangingPunct="1"/>
            <a:r>
              <a:rPr lang="en-US" altLang="en-US" sz="2000" dirty="0"/>
              <a:t>Ex1: (1 + 1 + 0.75 + 0.667 + 0.38 + 0)/6 = 0.633</a:t>
            </a:r>
          </a:p>
          <a:p>
            <a:pPr lvl="1" eaLnBrk="1" hangingPunct="1"/>
            <a:r>
              <a:rPr lang="en-US" altLang="en-US" sz="2000" dirty="0"/>
              <a:t>Ex2: (1 + 0.667 + 0.6 + 0.5 + 0.556 + 0.429)/6 = 0.625</a:t>
            </a:r>
            <a:endParaRPr lang="en-US" altLang="en-US" sz="2000" b="1" dirty="0"/>
          </a:p>
          <a:p>
            <a:pPr lvl="1"/>
            <a:r>
              <a:rPr lang="en-US" altLang="zh-CN" sz="2000" dirty="0">
                <a:ea typeface="SimSun" panose="02010600030101010101" pitchFamily="2" charset="-122"/>
              </a:rPr>
              <a:t>Averaging the precision values from the rank positions where a relevant document was retrieved</a:t>
            </a:r>
          </a:p>
          <a:p>
            <a:pPr lvl="1"/>
            <a:r>
              <a:rPr lang="en-US" altLang="zh-CN" sz="2000" dirty="0">
                <a:ea typeface="SimSun" panose="02010600030101010101" pitchFamily="2" charset="-122"/>
              </a:rPr>
              <a:t>Set precision values to be zero for the not retrieved documents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8103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Average Precision: Example</a:t>
            </a:r>
          </a:p>
        </p:txBody>
      </p:sp>
      <p:pic>
        <p:nvPicPr>
          <p:cNvPr id="25604" name="Picture 3" descr="C:\Users\croft\Desktop\chap8-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11810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116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宋体" pitchFamily="2" charset="-122"/>
              </a:rPr>
              <a:t>Average Precision: Example</a:t>
            </a:r>
          </a:p>
        </p:txBody>
      </p:sp>
      <p:pic>
        <p:nvPicPr>
          <p:cNvPr id="26628" name="Picture 3" descr="C:\Users\croft\Desktop\chap8-2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11810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81600"/>
            <a:ext cx="74199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85800" y="5638800"/>
            <a:ext cx="7772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3429000" y="2590800"/>
            <a:ext cx="3810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4114800" y="2590800"/>
            <a:ext cx="13716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3" name="Rectangle 6"/>
          <p:cNvSpPr>
            <a:spLocks noChangeArrowheads="1"/>
          </p:cNvSpPr>
          <p:nvPr/>
        </p:nvSpPr>
        <p:spPr bwMode="auto">
          <a:xfrm>
            <a:off x="6553200" y="2590800"/>
            <a:ext cx="3810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88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/ classification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922" y="1904927"/>
            <a:ext cx="7886700" cy="43853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Predictive modeling / Supervised learning</a:t>
            </a:r>
          </a:p>
          <a:p>
            <a:r>
              <a:rPr lang="en-US" dirty="0"/>
              <a:t>A model is a specification of mathematical/probabilistic relationships that exist between different variables</a:t>
            </a:r>
          </a:p>
          <a:p>
            <a:r>
              <a:rPr lang="en-US" dirty="0"/>
              <a:t>The goal is usually to use existing data to develop models that we can use to predict outcomes for new data, such as</a:t>
            </a:r>
          </a:p>
          <a:p>
            <a:pPr lvl="1"/>
            <a:r>
              <a:rPr lang="en-US" dirty="0"/>
              <a:t>Predicting whether an email message is spam or not</a:t>
            </a:r>
          </a:p>
          <a:p>
            <a:pPr lvl="1"/>
            <a:r>
              <a:rPr lang="en-US" dirty="0"/>
              <a:t>Predicting whether a credit card transaction is fraudulent</a:t>
            </a:r>
          </a:p>
          <a:p>
            <a:pPr lvl="1"/>
            <a:r>
              <a:rPr lang="en-US" dirty="0"/>
              <a:t>Predicting which advertisement a shopper is most likely to click on</a:t>
            </a:r>
          </a:p>
          <a:p>
            <a:pPr lvl="1"/>
            <a:r>
              <a:rPr lang="en-US" dirty="0"/>
              <a:t>Predicting which football team is going to win the Super Bowl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Predicting stock price of a given company</a:t>
            </a:r>
          </a:p>
          <a:p>
            <a:pPr lvl="1"/>
            <a:r>
              <a:rPr lang="en-US" dirty="0"/>
              <a:t>Predicting number of buyers of a certain product</a:t>
            </a:r>
          </a:p>
          <a:p>
            <a:pPr lvl="1"/>
            <a:r>
              <a:rPr lang="en-US" dirty="0"/>
              <a:t>Predicting user ratings of a new movie</a:t>
            </a:r>
          </a:p>
          <a:p>
            <a:pPr lvl="1"/>
            <a:r>
              <a:rPr lang="en-US" dirty="0"/>
              <a:t>Predicting the grade of a disease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963508" y="3667648"/>
            <a:ext cx="242669" cy="11093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596701" y="4971922"/>
            <a:ext cx="242670" cy="12158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40730" y="3701095"/>
            <a:ext cx="1903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Nominal </a:t>
            </a:r>
          </a:p>
          <a:p>
            <a:r>
              <a:rPr lang="en-US" dirty="0"/>
              <a:t>(categorical with</a:t>
            </a:r>
          </a:p>
          <a:p>
            <a:r>
              <a:rPr lang="en-US" dirty="0"/>
              <a:t>No particular order)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7571" y="539518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/ ordinal</a:t>
            </a:r>
          </a:p>
        </p:txBody>
      </p:sp>
    </p:spTree>
    <p:extLst>
      <p:ext uri="{BB962C8B-B14F-4D97-AF65-F5344CB8AC3E}">
        <p14:creationId xmlns:p14="http://schemas.microsoft.com/office/powerpoint/2010/main" val="1282817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宋体" pitchFamily="2" charset="-122"/>
              </a:rPr>
              <a:t>Average Precision: Example</a:t>
            </a:r>
          </a:p>
        </p:txBody>
      </p:sp>
      <p:pic>
        <p:nvPicPr>
          <p:cNvPr id="27652" name="Picture 3" descr="C:\Users\croft\Desktop\chap8-2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11810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81600"/>
            <a:ext cx="74199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810000" y="3581400"/>
            <a:ext cx="3810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816475" y="3657600"/>
            <a:ext cx="10668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6" name="Rectangle 6"/>
          <p:cNvSpPr>
            <a:spLocks noChangeArrowheads="1"/>
          </p:cNvSpPr>
          <p:nvPr/>
        </p:nvSpPr>
        <p:spPr bwMode="auto">
          <a:xfrm>
            <a:off x="6232525" y="3657600"/>
            <a:ext cx="6858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728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Average Precision: Example</a:t>
            </a:r>
          </a:p>
        </p:txBody>
      </p:sp>
      <p:pic>
        <p:nvPicPr>
          <p:cNvPr id="28676" name="Picture 3" descr="C:\Users\croft\Desktop\chap8-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11810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867400" y="2590800"/>
            <a:ext cx="12192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8678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57800"/>
            <a:ext cx="68087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6477000" y="5105400"/>
            <a:ext cx="228600" cy="4572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80" name="TextBox 10"/>
          <p:cNvSpPr txBox="1">
            <a:spLocks noChangeArrowheads="1"/>
          </p:cNvSpPr>
          <p:nvPr/>
        </p:nvSpPr>
        <p:spPr bwMode="auto">
          <a:xfrm>
            <a:off x="6172200" y="3886200"/>
            <a:ext cx="2133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Miss one relevant document</a:t>
            </a:r>
          </a:p>
        </p:txBody>
      </p:sp>
      <p:cxnSp>
        <p:nvCxnSpPr>
          <p:cNvPr id="28681" name="Straight Arrow Connector 12"/>
          <p:cNvCxnSpPr>
            <a:cxnSpLocks noChangeShapeType="1"/>
            <a:stCxn id="28680" idx="2"/>
            <a:endCxn id="28679" idx="0"/>
          </p:cNvCxnSpPr>
          <p:nvPr/>
        </p:nvCxnSpPr>
        <p:spPr bwMode="auto">
          <a:xfrm flipH="1">
            <a:off x="6591300" y="4594225"/>
            <a:ext cx="647700" cy="511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612034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Average Precision: Example</a:t>
            </a:r>
          </a:p>
        </p:txBody>
      </p:sp>
      <p:pic>
        <p:nvPicPr>
          <p:cNvPr id="29700" name="Picture 3" descr="C:\Users\croft\Desktop\chap8-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511810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867400" y="2590800"/>
            <a:ext cx="12192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9702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257800"/>
            <a:ext cx="68087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5791200" y="5562600"/>
            <a:ext cx="609600" cy="4572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4" name="TextBox 10"/>
          <p:cNvSpPr txBox="1">
            <a:spLocks noChangeArrowheads="1"/>
          </p:cNvSpPr>
          <p:nvPr/>
        </p:nvSpPr>
        <p:spPr bwMode="auto">
          <a:xfrm>
            <a:off x="6172200" y="3886200"/>
            <a:ext cx="2133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Miss two relevant documents</a:t>
            </a:r>
          </a:p>
        </p:txBody>
      </p:sp>
      <p:cxnSp>
        <p:nvCxnSpPr>
          <p:cNvPr id="29705" name="Straight Arrow Connector 12"/>
          <p:cNvCxnSpPr>
            <a:cxnSpLocks noChangeShapeType="1"/>
            <a:stCxn id="29704" idx="2"/>
            <a:endCxn id="29703" idx="0"/>
          </p:cNvCxnSpPr>
          <p:nvPr/>
        </p:nvCxnSpPr>
        <p:spPr bwMode="auto">
          <a:xfrm flipH="1">
            <a:off x="6096000" y="4594225"/>
            <a:ext cx="1143000" cy="968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098499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Mean Average Precision (MAP)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Summarize rankings from multiple queries by averaging average precision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Most commonly used measure in research papers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Assumes user is interested in finding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many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relevant documents for each query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Requires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many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relevance judgments in text collection</a:t>
            </a:r>
          </a:p>
        </p:txBody>
      </p:sp>
    </p:spTree>
    <p:extLst>
      <p:ext uri="{BB962C8B-B14F-4D97-AF65-F5344CB8AC3E}">
        <p14:creationId xmlns:p14="http://schemas.microsoft.com/office/powerpoint/2010/main" val="1401758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Mean Average Precision (MAP)</a:t>
            </a:r>
          </a:p>
        </p:txBody>
      </p:sp>
      <p:pic>
        <p:nvPicPr>
          <p:cNvPr id="30724" name="Picture 2" descr="C:\Users\croft\Desktop\chap8-3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2450"/>
            <a:ext cx="4465638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00675"/>
            <a:ext cx="7685088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91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63C600CA-ACD5-48B5-9BFE-E5C3FB19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D3298C-0ABB-43D8-943B-5F40F67A8E5B}" type="slidenum">
              <a:rPr lang="zh-CN" altLang="en-US">
                <a:latin typeface="Arial" panose="020B0604020202020204" pitchFamily="34" charset="0"/>
              </a:rPr>
              <a:pPr/>
              <a:t>35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795" name="Title 1">
            <a:extLst>
              <a:ext uri="{FF2B5EF4-FFF2-40B4-BE49-F238E27FC236}">
                <a16:creationId xmlns:a16="http://schemas.microsoft.com/office/drawing/2014/main" id="{6EE0F5B3-C305-4DB4-AA22-45AD152AB18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Recall-Precision Graph</a:t>
            </a:r>
          </a:p>
        </p:txBody>
      </p:sp>
      <p:sp>
        <p:nvSpPr>
          <p:cNvPr id="33796" name="Content Placeholder 2">
            <a:extLst>
              <a:ext uri="{FF2B5EF4-FFF2-40B4-BE49-F238E27FC236}">
                <a16:creationId xmlns:a16="http://schemas.microsoft.com/office/drawing/2014/main" id="{6A1A7D20-A067-41A2-8CA2-E4862EEA70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Recall-Precision Graph is created using the standard Recall values from the Recall Level and Precision Averages.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these graphs slope downward from left to right, enforcing the notion that as more relevant documents are retrieved (recall increases), the more nonrelevant documents are retrieved (precision decreases).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graph is the most commonly used method for comparing systems. The plots of different runs can be superimposed on the same graph to determine which run is superior.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Curves closest to the upper right-hand corner of the graph (where recall and precision are maximized) indicate the best performance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319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657A6CBE-467B-4655-B5EC-E5A6E933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3A2547-ECB5-4EFA-A13E-CC69B5C21798}" type="slidenum">
              <a:rPr lang="zh-CN" altLang="en-US">
                <a:latin typeface="Arial" panose="020B0604020202020204" pitchFamily="34" charset="0"/>
              </a:rPr>
              <a:pPr/>
              <a:t>36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2771" name="Title 1">
            <a:extLst>
              <a:ext uri="{FF2B5EF4-FFF2-40B4-BE49-F238E27FC236}">
                <a16:creationId xmlns:a16="http://schemas.microsoft.com/office/drawing/2014/main" id="{C1BA1520-FDA2-4DFB-B680-10229D06093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Recall-Precision Graph</a:t>
            </a:r>
          </a:p>
        </p:txBody>
      </p:sp>
      <p:pic>
        <p:nvPicPr>
          <p:cNvPr id="32772" name="Picture 2" descr="C:\Users\croft\Desktop\chap8-4.tif">
            <a:extLst>
              <a:ext uri="{FF2B5EF4-FFF2-40B4-BE49-F238E27FC236}">
                <a16:creationId xmlns:a16="http://schemas.microsoft.com/office/drawing/2014/main" id="{CF8F9FBE-9A92-4F8E-BCBA-C12CAEBE4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38363"/>
            <a:ext cx="4038600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2" descr="C:\Users\croft\Desktop\chap8-3.tif">
            <a:extLst>
              <a:ext uri="{FF2B5EF4-FFF2-40B4-BE49-F238E27FC236}">
                <a16:creationId xmlns:a16="http://schemas.microsoft.com/office/drawing/2014/main" id="{61A8948F-E98A-44CA-A1CC-647926191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3733800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534" name="Text Box 6">
            <a:extLst>
              <a:ext uri="{FF2B5EF4-FFF2-40B4-BE49-F238E27FC236}">
                <a16:creationId xmlns:a16="http://schemas.microsoft.com/office/drawing/2014/main" id="{F9F01B11-93E0-49D5-9AD4-5487899AB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981200"/>
            <a:ext cx="2514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Multiple precision for some recalls</a:t>
            </a:r>
          </a:p>
        </p:txBody>
      </p:sp>
      <p:cxnSp>
        <p:nvCxnSpPr>
          <p:cNvPr id="32775" name="Straight Arrow Connector 8">
            <a:extLst>
              <a:ext uri="{FF2B5EF4-FFF2-40B4-BE49-F238E27FC236}">
                <a16:creationId xmlns:a16="http://schemas.microsoft.com/office/drawing/2014/main" id="{99ACD742-2388-4926-BD2F-C2A92F8473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0000" y="2971800"/>
            <a:ext cx="2286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776" name="Straight Arrow Connector 10">
            <a:extLst>
              <a:ext uri="{FF2B5EF4-FFF2-40B4-BE49-F238E27FC236}">
                <a16:creationId xmlns:a16="http://schemas.microsoft.com/office/drawing/2014/main" id="{65C39F17-D1DC-4B97-AED5-61BC03EA2A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0000" y="4495800"/>
            <a:ext cx="2209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08F2644-EF2F-444C-A1D6-51EEDF7BDA3F}"/>
              </a:ext>
            </a:extLst>
          </p:cNvPr>
          <p:cNvSpPr/>
          <p:nvPr/>
        </p:nvSpPr>
        <p:spPr bwMode="auto">
          <a:xfrm>
            <a:off x="6248400" y="3048000"/>
            <a:ext cx="838200" cy="1752600"/>
          </a:xfrm>
          <a:prstGeom prst="ellipse">
            <a:avLst/>
          </a:prstGeom>
          <a:noFill/>
          <a:ln w="254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63C600CA-ACD5-48B5-9BFE-E5C3FB19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D3298C-0ABB-43D8-943B-5F40F67A8E5B}" type="slidenum">
              <a:rPr lang="zh-CN" altLang="en-US">
                <a:latin typeface="Arial" panose="020B0604020202020204" pitchFamily="34" charset="0"/>
              </a:rPr>
              <a:pPr/>
              <a:t>37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795" name="Title 1">
            <a:extLst>
              <a:ext uri="{FF2B5EF4-FFF2-40B4-BE49-F238E27FC236}">
                <a16:creationId xmlns:a16="http://schemas.microsoft.com/office/drawing/2014/main" id="{6EE0F5B3-C305-4DB4-AA22-45AD152AB18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Interpolation</a:t>
            </a:r>
          </a:p>
        </p:txBody>
      </p:sp>
      <p:sp>
        <p:nvSpPr>
          <p:cNvPr id="33796" name="Content Placeholder 2">
            <a:extLst>
              <a:ext uri="{FF2B5EF4-FFF2-40B4-BE49-F238E27FC236}">
                <a16:creationId xmlns:a16="http://schemas.microsoft.com/office/drawing/2014/main" id="{6A1A7D20-A067-41A2-8CA2-E4862EEA70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pPr eaLnBrk="1" hangingPunct="1"/>
            <a:endParaRPr lang="en-US" altLang="zh-CN" sz="2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Defines precision at any recall level as the </a:t>
            </a:r>
            <a:r>
              <a:rPr lang="en-US" altLang="zh-CN" sz="28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maximum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precision observed in any recall-precision point at a higher recall level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produces a step function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defines precision at recall 0.0, 0.1……1.0</a:t>
            </a:r>
          </a:p>
          <a:p>
            <a:pPr eaLnBrk="1" hangingPunct="1"/>
            <a:endParaRPr lang="en-US" altLang="zh-CN" sz="2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107D684-BD01-4448-A898-24CF889C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Interpolation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535E90CD-D71D-44D6-B64D-31EBD21E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449695-AE7A-40D2-8470-19E64843E10A}" type="slidenum">
              <a:rPr lang="zh-CN" altLang="en-US">
                <a:latin typeface="Arial" panose="020B0604020202020204" pitchFamily="34" charset="0"/>
              </a:rPr>
              <a:pPr/>
              <a:t>38</a:t>
            </a:fld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34820" name="Picture 2" descr="C:\Users\croft\Desktop\chap8-3.tif">
            <a:extLst>
              <a:ext uri="{FF2B5EF4-FFF2-40B4-BE49-F238E27FC236}">
                <a16:creationId xmlns:a16="http://schemas.microsoft.com/office/drawing/2014/main" id="{A4C8B507-A4BF-4375-815A-D60379395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92288"/>
            <a:ext cx="6858000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7">
            <a:extLst>
              <a:ext uri="{FF2B5EF4-FFF2-40B4-BE49-F238E27FC236}">
                <a16:creationId xmlns:a16="http://schemas.microsoft.com/office/drawing/2014/main" id="{C17E65F4-7BDE-4558-A687-D2902FA93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657600"/>
            <a:ext cx="1905000" cy="2308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Recall</a:t>
            </a:r>
          </a:p>
          <a:p>
            <a:endParaRPr lang="en-US" altLang="en-US"/>
          </a:p>
          <a:p>
            <a:r>
              <a:rPr lang="en-US" altLang="en-US"/>
              <a:t>Interpolated</a:t>
            </a:r>
          </a:p>
          <a:p>
            <a:r>
              <a:rPr lang="en-US" altLang="en-US"/>
              <a:t>Precision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4822" name="Rectangle 8">
            <a:extLst>
              <a:ext uri="{FF2B5EF4-FFF2-40B4-BE49-F238E27FC236}">
                <a16:creationId xmlns:a16="http://schemas.microsoft.com/office/drawing/2014/main" id="{0098FAA6-4079-4D8C-9926-72E89E8D7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92475"/>
            <a:ext cx="5029200" cy="30480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3" name="TextBox 9">
            <a:extLst>
              <a:ext uri="{FF2B5EF4-FFF2-40B4-BE49-F238E27FC236}">
                <a16:creationId xmlns:a16="http://schemas.microsoft.com/office/drawing/2014/main" id="{D486419C-A586-410A-992B-F87E7BEF2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33800"/>
            <a:ext cx="5715000" cy="203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0.0    0.1   0.2    0.3    0.4    0.5   0.6  0.7  0.8  0.9  1.0</a:t>
            </a:r>
          </a:p>
          <a:p>
            <a:endParaRPr lang="en-US" altLang="en-US"/>
          </a:p>
          <a:p>
            <a:r>
              <a:rPr lang="en-US" altLang="en-US"/>
              <a:t>1.0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C79EFE6D-7F35-48A3-A80E-B8C36A8C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Interpolation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CAEB8641-403F-4BE5-B036-B57E8DE7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6931B3-0C0C-4676-8984-50728DBA41DC}" type="slidenum">
              <a:rPr lang="zh-CN" altLang="en-US">
                <a:latin typeface="Arial" panose="020B0604020202020204" pitchFamily="34" charset="0"/>
              </a:rPr>
              <a:pPr/>
              <a:t>39</a:t>
            </a:fld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35844" name="Picture 2" descr="C:\Users\croft\Desktop\chap8-3.tif">
            <a:extLst>
              <a:ext uri="{FF2B5EF4-FFF2-40B4-BE49-F238E27FC236}">
                <a16:creationId xmlns:a16="http://schemas.microsoft.com/office/drawing/2014/main" id="{1CDD3367-6429-404F-B4CE-31EAC634C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92288"/>
            <a:ext cx="6858000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Box 7">
            <a:extLst>
              <a:ext uri="{FF2B5EF4-FFF2-40B4-BE49-F238E27FC236}">
                <a16:creationId xmlns:a16="http://schemas.microsoft.com/office/drawing/2014/main" id="{D1A856E7-B53E-43CF-96AF-D020B88C7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657600"/>
            <a:ext cx="1905000" cy="2308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Recall</a:t>
            </a:r>
          </a:p>
          <a:p>
            <a:endParaRPr lang="en-US" altLang="en-US"/>
          </a:p>
          <a:p>
            <a:r>
              <a:rPr lang="en-US" altLang="en-US"/>
              <a:t>Interpolated</a:t>
            </a:r>
          </a:p>
          <a:p>
            <a:r>
              <a:rPr lang="en-US" altLang="en-US"/>
              <a:t>Precision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5846" name="TextBox 9">
            <a:extLst>
              <a:ext uri="{FF2B5EF4-FFF2-40B4-BE49-F238E27FC236}">
                <a16:creationId xmlns:a16="http://schemas.microsoft.com/office/drawing/2014/main" id="{6794498F-2D46-464C-981D-15D9FD6B3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33800"/>
            <a:ext cx="5715000" cy="203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0.0    0.1   0.2    0.3    0.4    0.5   0.6  0.7  0.8  0.9  1.0</a:t>
            </a:r>
          </a:p>
          <a:p>
            <a:endParaRPr lang="en-US" altLang="en-US"/>
          </a:p>
          <a:p>
            <a:r>
              <a:rPr lang="en-US" altLang="en-US"/>
              <a:t>1.0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evaluation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predictive is the model we learned?</a:t>
            </a:r>
          </a:p>
          <a:p>
            <a:pPr lvl="1"/>
            <a:r>
              <a:rPr lang="en-US" altLang="en-US" dirty="0"/>
              <a:t>For regression, usually R</a:t>
            </a:r>
            <a:r>
              <a:rPr lang="en-US" altLang="en-US" baseline="30000" dirty="0"/>
              <a:t>2</a:t>
            </a:r>
            <a:r>
              <a:rPr lang="en-US" altLang="en-US" dirty="0"/>
              <a:t> or MSE</a:t>
            </a:r>
          </a:p>
          <a:p>
            <a:pPr lvl="1"/>
            <a:r>
              <a:rPr lang="en-US" altLang="en-US" dirty="0"/>
              <a:t>For classification, many options (discuss later today) </a:t>
            </a:r>
          </a:p>
          <a:p>
            <a:pPr lvl="2"/>
            <a:r>
              <a:rPr lang="en-US" altLang="en-US" dirty="0"/>
              <a:t>Accuracy can be used, with caution</a:t>
            </a:r>
          </a:p>
          <a:p>
            <a:r>
              <a:rPr lang="en-US" altLang="en-US" dirty="0"/>
              <a:t>Performance on the training data (data used to build models) is </a:t>
            </a:r>
            <a:r>
              <a:rPr lang="en-US" altLang="en-US" i="1" dirty="0"/>
              <a:t>not</a:t>
            </a:r>
            <a:r>
              <a:rPr lang="en-US" altLang="en-US" dirty="0"/>
              <a:t> a good indicator of performance on future data</a:t>
            </a:r>
          </a:p>
          <a:p>
            <a:pPr lvl="1"/>
            <a:r>
              <a:rPr lang="en-US" altLang="en-US" b="1" i="1" dirty="0"/>
              <a:t>Q: Why?</a:t>
            </a:r>
            <a:r>
              <a:rPr lang="en-US" altLang="en-US" dirty="0"/>
              <a:t>  </a:t>
            </a:r>
          </a:p>
          <a:p>
            <a:pPr lvl="1"/>
            <a:r>
              <a:rPr lang="en-US" altLang="en-US" dirty="0"/>
              <a:t>A: Because new data will probably not be </a:t>
            </a:r>
            <a:r>
              <a:rPr lang="en-US" altLang="en-US" b="1" dirty="0"/>
              <a:t>exactly </a:t>
            </a:r>
            <a:r>
              <a:rPr lang="en-US" altLang="en-US" dirty="0"/>
              <a:t>the same as the training data!</a:t>
            </a:r>
          </a:p>
        </p:txBody>
      </p:sp>
    </p:spTree>
    <p:extLst>
      <p:ext uri="{BB962C8B-B14F-4D97-AF65-F5344CB8AC3E}">
        <p14:creationId xmlns:p14="http://schemas.microsoft.com/office/powerpoint/2010/main" val="11940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3817D726-D5AE-430D-A41B-D933BC7A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Interpolation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D6FA2734-90CC-4B93-BAAD-B8525BAE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F6F748-1A57-45EB-A371-98B408D90D0D}" type="slidenum">
              <a:rPr lang="zh-CN" altLang="en-US">
                <a:latin typeface="Arial" panose="020B0604020202020204" pitchFamily="34" charset="0"/>
              </a:rPr>
              <a:pPr/>
              <a:t>40</a:t>
            </a:fld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36868" name="Picture 2" descr="C:\Users\croft\Desktop\chap8-3.tif">
            <a:extLst>
              <a:ext uri="{FF2B5EF4-FFF2-40B4-BE49-F238E27FC236}">
                <a16:creationId xmlns:a16="http://schemas.microsoft.com/office/drawing/2014/main" id="{FF7337DD-17D9-4CD6-9256-0B367CD26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92288"/>
            <a:ext cx="6858000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Box 7">
            <a:extLst>
              <a:ext uri="{FF2B5EF4-FFF2-40B4-BE49-F238E27FC236}">
                <a16:creationId xmlns:a16="http://schemas.microsoft.com/office/drawing/2014/main" id="{2E5B93D0-3894-48A7-874E-6788B898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657600"/>
            <a:ext cx="1905000" cy="2308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Recall</a:t>
            </a:r>
          </a:p>
          <a:p>
            <a:endParaRPr lang="en-US" altLang="en-US"/>
          </a:p>
          <a:p>
            <a:r>
              <a:rPr lang="en-US" altLang="en-US"/>
              <a:t>Interpolated</a:t>
            </a:r>
          </a:p>
          <a:p>
            <a:r>
              <a:rPr lang="en-US" altLang="en-US"/>
              <a:t>Precision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6870" name="Rectangle 8">
            <a:extLst>
              <a:ext uri="{FF2B5EF4-FFF2-40B4-BE49-F238E27FC236}">
                <a16:creationId xmlns:a16="http://schemas.microsoft.com/office/drawing/2014/main" id="{FE258F93-0E60-4854-9D0B-ADF431D1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92475"/>
            <a:ext cx="5029200" cy="30480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71" name="TextBox 9">
            <a:extLst>
              <a:ext uri="{FF2B5EF4-FFF2-40B4-BE49-F238E27FC236}">
                <a16:creationId xmlns:a16="http://schemas.microsoft.com/office/drawing/2014/main" id="{7D9E5D0D-D71F-4AFF-AC86-8DBB0424B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33800"/>
            <a:ext cx="5715000" cy="203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0.0    0.1   0.2    0.3    0.4    0.5   0.6  0.7  0.8  0.9  1.0</a:t>
            </a:r>
          </a:p>
          <a:p>
            <a:endParaRPr lang="en-US" altLang="en-US"/>
          </a:p>
          <a:p>
            <a:r>
              <a:rPr lang="en-US" altLang="en-US"/>
              <a:t>1.0    1.0 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EBE4CF4B-4A43-4A12-9163-5C94F1A6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Interpolation</a:t>
            </a: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080C848C-F9BF-4386-B032-83C86CEB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82B1A9-2C3A-41AA-9BF0-C65BE89D5303}" type="slidenum">
              <a:rPr lang="zh-CN" altLang="en-US">
                <a:latin typeface="Arial" panose="020B0604020202020204" pitchFamily="34" charset="0"/>
              </a:rPr>
              <a:pPr/>
              <a:t>41</a:t>
            </a:fld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37892" name="Picture 2" descr="C:\Users\croft\Desktop\chap8-3.tif">
            <a:extLst>
              <a:ext uri="{FF2B5EF4-FFF2-40B4-BE49-F238E27FC236}">
                <a16:creationId xmlns:a16="http://schemas.microsoft.com/office/drawing/2014/main" id="{A0AB20AF-303A-465E-BFA2-304FDA74D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92288"/>
            <a:ext cx="6858000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7">
            <a:extLst>
              <a:ext uri="{FF2B5EF4-FFF2-40B4-BE49-F238E27FC236}">
                <a16:creationId xmlns:a16="http://schemas.microsoft.com/office/drawing/2014/main" id="{D2D16E2F-9EE8-4450-8F3B-C5ECF9AB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657600"/>
            <a:ext cx="1905000" cy="2308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Recall</a:t>
            </a:r>
          </a:p>
          <a:p>
            <a:endParaRPr lang="en-US" altLang="en-US"/>
          </a:p>
          <a:p>
            <a:r>
              <a:rPr lang="en-US" altLang="en-US"/>
              <a:t>Interpolated</a:t>
            </a:r>
          </a:p>
          <a:p>
            <a:r>
              <a:rPr lang="en-US" altLang="en-US"/>
              <a:t>Precision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7894" name="Rectangle 8">
            <a:extLst>
              <a:ext uri="{FF2B5EF4-FFF2-40B4-BE49-F238E27FC236}">
                <a16:creationId xmlns:a16="http://schemas.microsoft.com/office/drawing/2014/main" id="{CFA09C10-C578-4FF2-A1B8-915843501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92475"/>
            <a:ext cx="5029200" cy="30480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5" name="TextBox 9">
            <a:extLst>
              <a:ext uri="{FF2B5EF4-FFF2-40B4-BE49-F238E27FC236}">
                <a16:creationId xmlns:a16="http://schemas.microsoft.com/office/drawing/2014/main" id="{CC23CF32-92EC-4C7F-81F6-16DFB8696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33800"/>
            <a:ext cx="5715000" cy="203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0.0    0.1   0.2    0.3    0.4    0.5   0.6  0.7  0.8  0.9  1.0</a:t>
            </a:r>
          </a:p>
          <a:p>
            <a:endParaRPr lang="en-US" altLang="en-US"/>
          </a:p>
          <a:p>
            <a:r>
              <a:rPr lang="en-US" altLang="en-US"/>
              <a:t>1.0    1.0   1.0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643029D-5E45-4494-BDFF-D2F9CDC0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Interpolation</a:t>
            </a: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BDDFFF6B-75A3-4FE7-A8D9-5F358414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F19DAA-5DB6-4427-94CB-C639F14FA0D9}" type="slidenum">
              <a:rPr lang="zh-CN" altLang="en-US">
                <a:latin typeface="Arial" panose="020B0604020202020204" pitchFamily="34" charset="0"/>
              </a:rPr>
              <a:pPr/>
              <a:t>42</a:t>
            </a:fld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38916" name="Picture 2" descr="C:\Users\croft\Desktop\chap8-3.tif">
            <a:extLst>
              <a:ext uri="{FF2B5EF4-FFF2-40B4-BE49-F238E27FC236}">
                <a16:creationId xmlns:a16="http://schemas.microsoft.com/office/drawing/2014/main" id="{1CBDCBA3-B3BA-4316-B3D7-CD1676E50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92288"/>
            <a:ext cx="6858000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Box 7">
            <a:extLst>
              <a:ext uri="{FF2B5EF4-FFF2-40B4-BE49-F238E27FC236}">
                <a16:creationId xmlns:a16="http://schemas.microsoft.com/office/drawing/2014/main" id="{8DEA37DD-0688-4202-9456-0FF8D2838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657600"/>
            <a:ext cx="1905000" cy="2308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Recall</a:t>
            </a:r>
          </a:p>
          <a:p>
            <a:endParaRPr lang="en-US" altLang="en-US"/>
          </a:p>
          <a:p>
            <a:r>
              <a:rPr lang="en-US" altLang="en-US"/>
              <a:t>Interpolated</a:t>
            </a:r>
          </a:p>
          <a:p>
            <a:r>
              <a:rPr lang="en-US" altLang="en-US"/>
              <a:t>Precision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8918" name="Rectangle 8">
            <a:extLst>
              <a:ext uri="{FF2B5EF4-FFF2-40B4-BE49-F238E27FC236}">
                <a16:creationId xmlns:a16="http://schemas.microsoft.com/office/drawing/2014/main" id="{CCD22FC1-F031-42C7-A7A3-E739BC943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92475"/>
            <a:ext cx="4038600" cy="288925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19" name="TextBox 9">
            <a:extLst>
              <a:ext uri="{FF2B5EF4-FFF2-40B4-BE49-F238E27FC236}">
                <a16:creationId xmlns:a16="http://schemas.microsoft.com/office/drawing/2014/main" id="{C03F629D-22B8-4623-9E5F-EFDE2D77F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33800"/>
            <a:ext cx="5715000" cy="203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0.0    0.1   0.2    0.3    0.4    0.5   0.6  0.7  0.8  0.9  1.0</a:t>
            </a:r>
          </a:p>
          <a:p>
            <a:endParaRPr lang="en-US" altLang="en-US"/>
          </a:p>
          <a:p>
            <a:r>
              <a:rPr lang="en-US" altLang="en-US"/>
              <a:t>1.0    1.0   1.0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3C870082-192C-4842-BE4A-ADBFDB3A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Interpolation</a:t>
            </a: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BBA409AC-DFF9-447D-A39E-762B4D86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3147B1-722F-4186-A91D-372F4C7FA3B2}" type="slidenum">
              <a:rPr lang="zh-CN" altLang="en-US">
                <a:latin typeface="Arial" panose="020B0604020202020204" pitchFamily="34" charset="0"/>
              </a:rPr>
              <a:pPr/>
              <a:t>43</a:t>
            </a:fld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39940" name="Picture 2" descr="C:\Users\croft\Desktop\chap8-3.tif">
            <a:extLst>
              <a:ext uri="{FF2B5EF4-FFF2-40B4-BE49-F238E27FC236}">
                <a16:creationId xmlns:a16="http://schemas.microsoft.com/office/drawing/2014/main" id="{5F75F572-586C-4FBA-9DD8-030274F05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92288"/>
            <a:ext cx="6858000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Box 7">
            <a:extLst>
              <a:ext uri="{FF2B5EF4-FFF2-40B4-BE49-F238E27FC236}">
                <a16:creationId xmlns:a16="http://schemas.microsoft.com/office/drawing/2014/main" id="{2175AB53-A09B-4D3D-8E23-09B0A04B4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657600"/>
            <a:ext cx="1905000" cy="2308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Recall</a:t>
            </a:r>
          </a:p>
          <a:p>
            <a:endParaRPr lang="en-US" altLang="en-US"/>
          </a:p>
          <a:p>
            <a:r>
              <a:rPr lang="en-US" altLang="en-US"/>
              <a:t>Interpolated</a:t>
            </a:r>
          </a:p>
          <a:p>
            <a:r>
              <a:rPr lang="en-US" altLang="en-US"/>
              <a:t>Precision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9942" name="Rectangle 8">
            <a:extLst>
              <a:ext uri="{FF2B5EF4-FFF2-40B4-BE49-F238E27FC236}">
                <a16:creationId xmlns:a16="http://schemas.microsoft.com/office/drawing/2014/main" id="{790D9CE7-26CF-4479-A86B-23729814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92475"/>
            <a:ext cx="4038600" cy="288925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3" name="TextBox 9">
            <a:extLst>
              <a:ext uri="{FF2B5EF4-FFF2-40B4-BE49-F238E27FC236}">
                <a16:creationId xmlns:a16="http://schemas.microsoft.com/office/drawing/2014/main" id="{1D4CA16A-A488-47CC-98B3-E1D188CFD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33800"/>
            <a:ext cx="5715000" cy="203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0.0    0.1   0.2    0.3    0.4    0.5   0.6  0.7  0.8  0.9  1.0</a:t>
            </a:r>
          </a:p>
          <a:p>
            <a:endParaRPr lang="en-US" altLang="en-US"/>
          </a:p>
          <a:p>
            <a:r>
              <a:rPr lang="en-US" altLang="en-US"/>
              <a:t>1.0    1.0   1.0    0.67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78904481-ED25-40E1-AA01-FB69B2D4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Interpolation</a:t>
            </a: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1B1B03EE-E44F-4E00-BF47-D5EA2948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DAD34E-AFAB-4431-8F35-CF5D118E6EE3}" type="slidenum">
              <a:rPr lang="zh-CN" altLang="en-US">
                <a:latin typeface="Arial" panose="020B0604020202020204" pitchFamily="34" charset="0"/>
              </a:rPr>
              <a:pPr/>
              <a:t>44</a:t>
            </a:fld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40964" name="Picture 2" descr="C:\Users\croft\Desktop\chap8-3.tif">
            <a:extLst>
              <a:ext uri="{FF2B5EF4-FFF2-40B4-BE49-F238E27FC236}">
                <a16:creationId xmlns:a16="http://schemas.microsoft.com/office/drawing/2014/main" id="{E6AD5CA9-6701-475F-9F14-3AC2855D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92288"/>
            <a:ext cx="6858000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Box 7">
            <a:extLst>
              <a:ext uri="{FF2B5EF4-FFF2-40B4-BE49-F238E27FC236}">
                <a16:creationId xmlns:a16="http://schemas.microsoft.com/office/drawing/2014/main" id="{3977F6E7-3AD0-4888-842B-85D666403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657600"/>
            <a:ext cx="1905000" cy="2308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Recall</a:t>
            </a:r>
          </a:p>
          <a:p>
            <a:endParaRPr lang="en-US" altLang="en-US"/>
          </a:p>
          <a:p>
            <a:r>
              <a:rPr lang="en-US" altLang="en-US"/>
              <a:t>Interpolated</a:t>
            </a:r>
          </a:p>
          <a:p>
            <a:r>
              <a:rPr lang="en-US" altLang="en-US"/>
              <a:t>Precision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0966" name="Rectangle 8">
            <a:extLst>
              <a:ext uri="{FF2B5EF4-FFF2-40B4-BE49-F238E27FC236}">
                <a16:creationId xmlns:a16="http://schemas.microsoft.com/office/drawing/2014/main" id="{6F878EF6-38B2-4D43-89FF-DEEE32092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92475"/>
            <a:ext cx="4038600" cy="288925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7" name="TextBox 9">
            <a:extLst>
              <a:ext uri="{FF2B5EF4-FFF2-40B4-BE49-F238E27FC236}">
                <a16:creationId xmlns:a16="http://schemas.microsoft.com/office/drawing/2014/main" id="{E94E4705-39C5-4662-A5C6-AE165310D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733800"/>
            <a:ext cx="5715000" cy="203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0.0    0.1   0.2    0.3    0.4    0.5   0.6  0.7  0.8  0.9  1.0</a:t>
            </a:r>
          </a:p>
          <a:p>
            <a:endParaRPr lang="en-US" altLang="en-US"/>
          </a:p>
          <a:p>
            <a:r>
              <a:rPr lang="en-US" altLang="en-US"/>
              <a:t>1.0    1.0   1.0    0.67  0.67  0.5   0.5  0.5  0.5  0.5  0.5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Recap: Confusion matrix</a:t>
            </a:r>
            <a:endParaRPr lang="en-AU" altLang="en-US" dirty="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2000250"/>
            <a:ext cx="6229350" cy="3600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NZ" altLang="en-US" sz="1800" dirty="0"/>
              <a:t>The confusion matrix (easily generalize to multi-class)</a:t>
            </a:r>
          </a:p>
          <a:p>
            <a:pPr>
              <a:lnSpc>
                <a:spcPct val="80000"/>
              </a:lnSpc>
            </a:pPr>
            <a:endParaRPr lang="en-NZ" altLang="en-US" sz="1800" dirty="0"/>
          </a:p>
          <a:p>
            <a:pPr>
              <a:lnSpc>
                <a:spcPct val="80000"/>
              </a:lnSpc>
            </a:pPr>
            <a:endParaRPr lang="en-NZ" altLang="en-US" sz="1800" dirty="0"/>
          </a:p>
          <a:p>
            <a:pPr>
              <a:lnSpc>
                <a:spcPct val="80000"/>
              </a:lnSpc>
            </a:pPr>
            <a:endParaRPr lang="en-NZ" altLang="en-US" sz="1800" dirty="0"/>
          </a:p>
          <a:p>
            <a:pPr>
              <a:lnSpc>
                <a:spcPct val="80000"/>
              </a:lnSpc>
            </a:pPr>
            <a:endParaRPr lang="en-NZ" altLang="en-US" sz="1800" dirty="0"/>
          </a:p>
          <a:p>
            <a:pPr>
              <a:lnSpc>
                <a:spcPct val="80000"/>
              </a:lnSpc>
            </a:pPr>
            <a:endParaRPr lang="en-NZ" altLang="en-US" sz="1800" dirty="0"/>
          </a:p>
          <a:p>
            <a:pPr>
              <a:lnSpc>
                <a:spcPct val="80000"/>
              </a:lnSpc>
            </a:pPr>
            <a:endParaRPr lang="en-NZ" altLang="en-US" sz="1800" dirty="0"/>
          </a:p>
          <a:p>
            <a:pPr>
              <a:lnSpc>
                <a:spcPct val="80000"/>
              </a:lnSpc>
            </a:pPr>
            <a:endParaRPr lang="en-NZ" altLang="en-US" sz="1800" dirty="0"/>
          </a:p>
          <a:p>
            <a:pPr>
              <a:lnSpc>
                <a:spcPct val="80000"/>
              </a:lnSpc>
            </a:pPr>
            <a:r>
              <a:rPr lang="en-NZ" altLang="en-US" sz="1800" dirty="0"/>
              <a:t>Machine Learning methods usually minimize FP+FN </a:t>
            </a:r>
          </a:p>
          <a:p>
            <a:pPr>
              <a:lnSpc>
                <a:spcPct val="80000"/>
              </a:lnSpc>
            </a:pPr>
            <a:r>
              <a:rPr lang="en-NZ" altLang="en-US" sz="1800" dirty="0"/>
              <a:t>TPR (True Positive Rate): TP / (TP + FN) = Recall</a:t>
            </a:r>
          </a:p>
          <a:p>
            <a:pPr>
              <a:lnSpc>
                <a:spcPct val="80000"/>
              </a:lnSpc>
            </a:pPr>
            <a:r>
              <a:rPr lang="en-NZ" altLang="en-US" sz="1800" dirty="0"/>
              <a:t>FPR (False Positive Rate): FP / (TN + FP)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2181365" y="2559516"/>
          <a:ext cx="4343400" cy="1639824"/>
        </p:xfrm>
        <a:graphic>
          <a:graphicData uri="http://schemas.openxmlformats.org/drawingml/2006/table">
            <a:tbl>
              <a:tblPr/>
              <a:tblGrid>
                <a:gridCol w="175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Actual: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Actual: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Predicted: 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Positive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Predicted: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Negative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0311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ROC Curves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receiver operating characteristic curve</a:t>
            </a:r>
            <a:r>
              <a:rPr lang="en-US" dirty="0"/>
              <a:t>, i.e. </a:t>
            </a:r>
            <a:r>
              <a:rPr lang="en-US" b="1" dirty="0"/>
              <a:t>ROC curve</a:t>
            </a:r>
            <a:r>
              <a:rPr lang="en-US" dirty="0"/>
              <a:t>, is a graphical plot that illustrates the diagnostic ability of a binary classifier system as its discrimination threshold is varied.</a:t>
            </a:r>
          </a:p>
          <a:p>
            <a:r>
              <a:rPr lang="en-US" dirty="0"/>
              <a:t>The diagnostic performance of a test, or the accuracy of a test to discriminate diseased cases from normal cases is evaluated using Receiver Operating Characteristic (ROC) curve analysis</a:t>
            </a:r>
          </a:p>
          <a:p>
            <a:r>
              <a:rPr lang="en-US" dirty="0"/>
              <a:t>A ROC Curve is a way to compare diagnostic tests. It is a plot of the true positive rate against the false positive rate.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389618"/>
      </p:ext>
    </p:extLst>
  </p:cSld>
  <p:clrMapOvr>
    <a:masterClrMapping/>
  </p:clrMapOvr>
  <p:transition advTm="48512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ROC Curves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05D86-FF3B-4D66-B4FF-1FB67B148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69" y="1479482"/>
            <a:ext cx="2480984" cy="2256676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727E96F-2492-404A-B2E5-95E9B80AF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47" y="1479482"/>
            <a:ext cx="2480984" cy="225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3B5814-3EA9-4583-B495-DBBCFA60E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4108" y="1479482"/>
            <a:ext cx="2480984" cy="2256676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A37D04E-6F3C-49AA-A182-E8F44AE57AA8}"/>
              </a:ext>
            </a:extLst>
          </p:cNvPr>
          <p:cNvSpPr txBox="1">
            <a:spLocks noChangeArrowheads="1"/>
          </p:cNvSpPr>
          <p:nvPr/>
        </p:nvSpPr>
        <p:spPr>
          <a:xfrm>
            <a:off x="3540955" y="3710469"/>
            <a:ext cx="2721692" cy="167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This is the worst situation. When AUC is approximately 0.5, model has no discrimination capacity to distinguish between positive class and negative class. Random predictions. 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altLang="en-US" sz="16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BAC289E-81F2-44F8-AB80-8C6B2C5FA063}"/>
              </a:ext>
            </a:extLst>
          </p:cNvPr>
          <p:cNvSpPr txBox="1">
            <a:spLocks noChangeArrowheads="1"/>
          </p:cNvSpPr>
          <p:nvPr/>
        </p:nvSpPr>
        <p:spPr>
          <a:xfrm>
            <a:off x="281891" y="3700428"/>
            <a:ext cx="2327746" cy="1108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This is an ideal situation. Model has an ideal measure of separability. It is perfectly able to distinguish between positive class and negative class.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5321187"/>
      </p:ext>
    </p:extLst>
  </p:cSld>
  <p:clrMapOvr>
    <a:masterClrMapping/>
  </p:clrMapOvr>
  <p:transition advTm="48512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ROC Curves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of multiple classifiers is usually straight-forward especially when no curves cross each other. Curves close to the perfect ROC curve have a better performance level than the ones closes to the baseline.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84EB2B-8E67-48FA-B6E7-2982092B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274" y="3428999"/>
            <a:ext cx="4144445" cy="34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37115"/>
      </p:ext>
    </p:extLst>
  </p:cSld>
  <p:clrMapOvr>
    <a:masterClrMapping/>
  </p:clrMapOvr>
  <p:transition advTm="48512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 Curves Vs ROC Curves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Remember, a ROC curve represents a relation between sensitivity (Recall) and False Positive Rate (Not Precision).</a:t>
            </a:r>
          </a:p>
          <a:p>
            <a:pPr lvl="1"/>
            <a:r>
              <a:rPr lang="en-US" dirty="0"/>
              <a:t>ROC curve plot True Positive Rate Vs. False Positive Rate; Whereas, PR curve plot Precision Vs. Recall.</a:t>
            </a:r>
          </a:p>
          <a:p>
            <a:r>
              <a:rPr lang="en-US" dirty="0"/>
              <a:t>If your question is, "How well can this classifier be expected to perform </a:t>
            </a:r>
            <a:r>
              <a:rPr lang="en-US" i="1" dirty="0"/>
              <a:t>in general</a:t>
            </a:r>
            <a:r>
              <a:rPr lang="en-US" dirty="0"/>
              <a:t>, go with a ROC curve</a:t>
            </a:r>
          </a:p>
          <a:p>
            <a:r>
              <a:rPr lang="en-US" dirty="0"/>
              <a:t>If true negative is not much valuable to the problem, or negative examples are abundant. Then, PR-curve is typically more appropriate. </a:t>
            </a:r>
          </a:p>
          <a:p>
            <a:pPr lvl="1"/>
            <a:r>
              <a:rPr lang="en-US" dirty="0"/>
              <a:t>For example, if the class is highly imbalanced and positive samples are very rare, then use PR-curve.</a:t>
            </a:r>
          </a:p>
          <a:p>
            <a:pPr lvl="1"/>
            <a:r>
              <a:rPr lang="en-US" dirty="0"/>
              <a:t>How meaningful is a positive result from my classifier</a:t>
            </a:r>
          </a:p>
        </p:txBody>
      </p:sp>
    </p:spTree>
    <p:extLst>
      <p:ext uri="{BB962C8B-B14F-4D97-AF65-F5344CB8AC3E}">
        <p14:creationId xmlns:p14="http://schemas.microsoft.com/office/powerpoint/2010/main" val="578902885"/>
      </p:ext>
    </p:extLst>
  </p:cSld>
  <p:clrMapOvr>
    <a:masterClrMapping/>
  </p:clrMapOvr>
  <p:transition advTm="48512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463" y="194681"/>
            <a:ext cx="3886537" cy="1512471"/>
          </a:xfrm>
          <a:prstGeom prst="rect">
            <a:avLst/>
          </a:prstGeom>
        </p:spPr>
      </p:pic>
      <p:pic>
        <p:nvPicPr>
          <p:cNvPr id="7170" name="Picture 2" descr="Image result for overfitting vs underfitti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9" y="2508825"/>
            <a:ext cx="8976031" cy="256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vs underfitting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4820" y="505330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Underfitting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4677" y="505330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Overfitting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0165" y="533847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bias, low variance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6819" y="529694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bias, high variance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0158" y="5644114"/>
            <a:ext cx="1829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# of features or complexity of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00057" y="5587841"/>
            <a:ext cx="2634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more training data, or reduce # of features or  complexity of model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28650" y="1413657"/>
            <a:ext cx="7886700" cy="132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Overfitting – fitting the training data too precisely - usually leads to poor results on new data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 err="1"/>
              <a:t>Underfitting</a:t>
            </a:r>
            <a:r>
              <a:rPr lang="en-US" altLang="en-US" dirty="0"/>
              <a:t> – model does not fit training data well </a:t>
            </a:r>
          </a:p>
        </p:txBody>
      </p:sp>
    </p:spTree>
    <p:extLst>
      <p:ext uri="{BB962C8B-B14F-4D97-AF65-F5344CB8AC3E}">
        <p14:creationId xmlns:p14="http://schemas.microsoft.com/office/powerpoint/2010/main" val="68888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Cost-Sensitive Learning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Learning to minimize the </a:t>
            </a:r>
            <a:r>
              <a:rPr lang="en-US" altLang="en-US" i="1"/>
              <a:t>expected cost</a:t>
            </a:r>
            <a:r>
              <a:rPr lang="en-US" altLang="en-US"/>
              <a:t> of misclassifications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Most classification learning algorithms attempt to minimize the </a:t>
            </a:r>
            <a:r>
              <a:rPr lang="en-US" altLang="en-US" i="1"/>
              <a:t>expected number</a:t>
            </a:r>
            <a:r>
              <a:rPr lang="en-US" altLang="en-US"/>
              <a:t> of misclassification errors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 many applications, different kinds of classification errors have different costs, so we need cost-sensitive methods</a:t>
            </a:r>
          </a:p>
        </p:txBody>
      </p:sp>
    </p:spTree>
    <p:extLst>
      <p:ext uri="{BB962C8B-B14F-4D97-AF65-F5344CB8AC3E}">
        <p14:creationId xmlns:p14="http://schemas.microsoft.com/office/powerpoint/2010/main" val="1424596491"/>
      </p:ext>
    </p:extLst>
  </p:cSld>
  <p:clrMapOvr>
    <a:masterClrMapping/>
  </p:clrMapOvr>
  <p:transition advTm="48512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Applications with Unequal Misclassification Costs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Medical Diagnosis: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Cost of false positive error: Unnecessary treatment; unnecessary worry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Cost of false negative error: Postponed treatment or failure to treat; death or injury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Fraud Detection: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False positive: resources wasted investigating non-fraud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False negative: failure to detect fraud could be very expensive</a:t>
            </a:r>
          </a:p>
        </p:txBody>
      </p:sp>
    </p:spTree>
    <p:extLst>
      <p:ext uri="{BB962C8B-B14F-4D97-AF65-F5344CB8AC3E}">
        <p14:creationId xmlns:p14="http://schemas.microsoft.com/office/powerpoint/2010/main" val="978160055"/>
      </p:ext>
    </p:extLst>
  </p:cSld>
  <p:clrMapOvr>
    <a:masterClrMapping/>
  </p:clrMapOvr>
  <p:transition advTm="82448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Cost Matrix</a:t>
            </a:r>
          </a:p>
        </p:txBody>
      </p:sp>
      <p:graphicFrame>
        <p:nvGraphicFramePr>
          <p:cNvPr id="424982" name="Group 22"/>
          <p:cNvGraphicFramePr>
            <a:graphicFrameLocks noGrp="1"/>
          </p:cNvGraphicFramePr>
          <p:nvPr/>
        </p:nvGraphicFramePr>
        <p:xfrm>
          <a:off x="1771650" y="1870894"/>
          <a:ext cx="1828800" cy="137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1619735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574317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1503167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57212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14837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98784"/>
                  </a:ext>
                </a:extLst>
              </a:tr>
            </a:tbl>
          </a:graphicData>
        </a:graphic>
      </p:graphicFrame>
      <p:sp>
        <p:nvSpPr>
          <p:cNvPr id="424983" name="Text Box 23"/>
          <p:cNvSpPr txBox="1">
            <a:spLocks noChangeArrowheads="1"/>
          </p:cNvSpPr>
          <p:nvPr/>
        </p:nvSpPr>
        <p:spPr bwMode="auto">
          <a:xfrm>
            <a:off x="2426045" y="3242494"/>
            <a:ext cx="11592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Predicted</a:t>
            </a:r>
          </a:p>
        </p:txBody>
      </p:sp>
      <p:sp>
        <p:nvSpPr>
          <p:cNvPr id="424984" name="Text Box 24"/>
          <p:cNvSpPr txBox="1">
            <a:spLocks noChangeArrowheads="1"/>
          </p:cNvSpPr>
          <p:nvPr/>
        </p:nvSpPr>
        <p:spPr bwMode="auto">
          <a:xfrm rot="16200000">
            <a:off x="1130117" y="2402390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Actual</a:t>
            </a:r>
          </a:p>
        </p:txBody>
      </p:sp>
      <p:graphicFrame>
        <p:nvGraphicFramePr>
          <p:cNvPr id="424985" name="Group 25"/>
          <p:cNvGraphicFramePr>
            <a:graphicFrameLocks noGrp="1"/>
          </p:cNvGraphicFramePr>
          <p:nvPr/>
        </p:nvGraphicFramePr>
        <p:xfrm>
          <a:off x="3600450" y="3871144"/>
          <a:ext cx="1828800" cy="137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2018145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019970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277984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48479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0016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40337"/>
                  </a:ext>
                </a:extLst>
              </a:tr>
            </a:tbl>
          </a:graphicData>
        </a:graphic>
      </p:graphicFrame>
      <p:sp>
        <p:nvSpPr>
          <p:cNvPr id="425005" name="Text Box 45"/>
          <p:cNvSpPr txBox="1">
            <a:spLocks noChangeArrowheads="1"/>
          </p:cNvSpPr>
          <p:nvPr/>
        </p:nvSpPr>
        <p:spPr bwMode="auto">
          <a:xfrm>
            <a:off x="1221546" y="1442202"/>
            <a:ext cx="29290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Model 1: Confusion matrix</a:t>
            </a:r>
          </a:p>
        </p:txBody>
      </p:sp>
      <p:sp>
        <p:nvSpPr>
          <p:cNvPr id="425006" name="Text Box 46"/>
          <p:cNvSpPr txBox="1">
            <a:spLocks noChangeArrowheads="1"/>
          </p:cNvSpPr>
          <p:nvPr/>
        </p:nvSpPr>
        <p:spPr bwMode="auto">
          <a:xfrm>
            <a:off x="3886200" y="3471094"/>
            <a:ext cx="13516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Cost matrix</a:t>
            </a:r>
          </a:p>
        </p:txBody>
      </p:sp>
      <p:graphicFrame>
        <p:nvGraphicFramePr>
          <p:cNvPr id="425007" name="Group 47"/>
          <p:cNvGraphicFramePr>
            <a:graphicFrameLocks noGrp="1"/>
          </p:cNvGraphicFramePr>
          <p:nvPr/>
        </p:nvGraphicFramePr>
        <p:xfrm>
          <a:off x="5143500" y="1870894"/>
          <a:ext cx="1828800" cy="137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238762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411386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097402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2057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6675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1pPr>
                      <a:lvl2pPr marL="341313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2pPr>
                      <a:lvl3pPr marL="681038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3pPr>
                      <a:lvl4pPr marL="1028700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4pPr>
                      <a:lvl5pPr marL="1368425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5pPr>
                      <a:lvl6pPr marL="18256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6pPr>
                      <a:lvl7pPr marL="22828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7pPr>
                      <a:lvl8pPr marL="27400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8pPr>
                      <a:lvl9pPr marL="3197225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bg2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E2007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729641"/>
                  </a:ext>
                </a:extLst>
              </a:tr>
            </a:tbl>
          </a:graphicData>
        </a:graphic>
      </p:graphicFrame>
      <p:sp>
        <p:nvSpPr>
          <p:cNvPr id="425025" name="Text Box 65"/>
          <p:cNvSpPr txBox="1">
            <a:spLocks noChangeArrowheads="1"/>
          </p:cNvSpPr>
          <p:nvPr/>
        </p:nvSpPr>
        <p:spPr bwMode="auto">
          <a:xfrm>
            <a:off x="5787856" y="3242494"/>
            <a:ext cx="11592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Predicted</a:t>
            </a:r>
          </a:p>
        </p:txBody>
      </p:sp>
      <p:sp>
        <p:nvSpPr>
          <p:cNvPr id="425026" name="Text Box 66"/>
          <p:cNvSpPr txBox="1">
            <a:spLocks noChangeArrowheads="1"/>
          </p:cNvSpPr>
          <p:nvPr/>
        </p:nvSpPr>
        <p:spPr bwMode="auto">
          <a:xfrm rot="16200000">
            <a:off x="4501967" y="2402390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Actual</a:t>
            </a:r>
          </a:p>
        </p:txBody>
      </p:sp>
      <p:sp>
        <p:nvSpPr>
          <p:cNvPr id="425027" name="Text Box 67"/>
          <p:cNvSpPr txBox="1">
            <a:spLocks noChangeArrowheads="1"/>
          </p:cNvSpPr>
          <p:nvPr/>
        </p:nvSpPr>
        <p:spPr bwMode="auto">
          <a:xfrm>
            <a:off x="4730234" y="1480436"/>
            <a:ext cx="29290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Model 2: Confusion matrix</a:t>
            </a:r>
          </a:p>
        </p:txBody>
      </p:sp>
      <p:sp>
        <p:nvSpPr>
          <p:cNvPr id="425029" name="Line 69"/>
          <p:cNvSpPr>
            <a:spLocks noChangeShapeType="1"/>
          </p:cNvSpPr>
          <p:nvPr/>
        </p:nvSpPr>
        <p:spPr bwMode="auto">
          <a:xfrm flipH="1">
            <a:off x="3371850" y="2499544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30" name="Text Box 70"/>
          <p:cNvSpPr txBox="1">
            <a:spLocks noChangeArrowheads="1"/>
          </p:cNvSpPr>
          <p:nvPr/>
        </p:nvSpPr>
        <p:spPr bwMode="auto">
          <a:xfrm>
            <a:off x="3829050" y="2328094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FN</a:t>
            </a:r>
          </a:p>
        </p:txBody>
      </p:sp>
      <p:sp>
        <p:nvSpPr>
          <p:cNvPr id="425031" name="Line 71"/>
          <p:cNvSpPr>
            <a:spLocks noChangeShapeType="1"/>
          </p:cNvSpPr>
          <p:nvPr/>
        </p:nvSpPr>
        <p:spPr bwMode="auto">
          <a:xfrm flipH="1">
            <a:off x="2057400" y="3071044"/>
            <a:ext cx="45720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033" name="Text Box 73"/>
          <p:cNvSpPr txBox="1">
            <a:spLocks noChangeArrowheads="1"/>
          </p:cNvSpPr>
          <p:nvPr/>
        </p:nvSpPr>
        <p:spPr bwMode="auto">
          <a:xfrm>
            <a:off x="1714500" y="3216300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FP</a:t>
            </a:r>
          </a:p>
        </p:txBody>
      </p:sp>
      <p:sp>
        <p:nvSpPr>
          <p:cNvPr id="425034" name="Text Box 74"/>
          <p:cNvSpPr txBox="1">
            <a:spLocks noChangeArrowheads="1"/>
          </p:cNvSpPr>
          <p:nvPr/>
        </p:nvSpPr>
        <p:spPr bwMode="auto">
          <a:xfrm>
            <a:off x="200025" y="4200140"/>
            <a:ext cx="3371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dirty="0"/>
              <a:t>Accuracy: 80%</a:t>
            </a:r>
          </a:p>
          <a:p>
            <a:r>
              <a:rPr lang="en-US" altLang="en-US" sz="1400" dirty="0"/>
              <a:t>Cost: 150x-1 + 40x100 + 60x1=3910</a:t>
            </a:r>
          </a:p>
        </p:txBody>
      </p:sp>
      <p:sp>
        <p:nvSpPr>
          <p:cNvPr id="425035" name="Text Box 75"/>
          <p:cNvSpPr txBox="1">
            <a:spLocks noChangeArrowheads="1"/>
          </p:cNvSpPr>
          <p:nvPr/>
        </p:nvSpPr>
        <p:spPr bwMode="auto">
          <a:xfrm>
            <a:off x="5575083" y="4200140"/>
            <a:ext cx="33478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dirty="0"/>
              <a:t>Accuracy: 90%</a:t>
            </a:r>
          </a:p>
          <a:p>
            <a:r>
              <a:rPr lang="en-US" altLang="en-US" sz="1400" dirty="0"/>
              <a:t>Cost: 250x-1 + 45x100 +5x1 = 4255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571500" y="5448536"/>
            <a:ext cx="7886700" cy="128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fontAlgn="auto">
              <a:spcAft>
                <a:spcPts val="0"/>
              </a:spcAft>
            </a:pPr>
            <a:r>
              <a:rPr lang="en-US" sz="2000" dirty="0"/>
              <a:t>If we are focusing on accuracy then we will go with the Model 2 (In this case we need to compromise on cost) , however if we are focusing on cost then we will go with the Model 1 (In this case we need to compromise on accuracy).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3687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Significance Testing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Also called “hypothesis testing”</a:t>
            </a:r>
          </a:p>
          <a:p>
            <a:pPr eaLnBrk="1" hangingPunct="1"/>
            <a:r>
              <a:rPr lang="en-US" altLang="en-US"/>
              <a:t>Objective: to test a claim about parameter </a:t>
            </a:r>
            <a:r>
              <a:rPr lang="el-GR" altLang="en-US">
                <a:cs typeface="Arial" charset="0"/>
              </a:rPr>
              <a:t>μ</a:t>
            </a:r>
          </a:p>
          <a:p>
            <a:pPr eaLnBrk="1" hangingPunct="1"/>
            <a:r>
              <a:rPr lang="en-US" altLang="en-US"/>
              <a:t>Procedure: </a:t>
            </a:r>
          </a:p>
          <a:p>
            <a:pPr lvl="1" eaLnBrk="1" hangingPunct="1">
              <a:buFontTx/>
              <a:buAutoNum type="alphaUcPeriod"/>
            </a:pPr>
            <a:r>
              <a:rPr lang="en-US" altLang="en-US"/>
              <a:t>State hypotheses </a:t>
            </a:r>
            <a:r>
              <a:rPr lang="en-US" altLang="en-US" i="1"/>
              <a:t>H</a:t>
            </a:r>
            <a:r>
              <a:rPr lang="en-US" altLang="en-US" baseline="-25000"/>
              <a:t>0</a:t>
            </a:r>
            <a:r>
              <a:rPr lang="en-US" altLang="en-US"/>
              <a:t> and </a:t>
            </a:r>
            <a:r>
              <a:rPr lang="en-US" altLang="en-US" i="1"/>
              <a:t>H</a:t>
            </a:r>
            <a:r>
              <a:rPr lang="en-US" altLang="en-US" baseline="-25000"/>
              <a:t>a</a:t>
            </a:r>
            <a:r>
              <a:rPr lang="en-US" altLang="en-US"/>
              <a:t> </a:t>
            </a:r>
          </a:p>
          <a:p>
            <a:pPr lvl="1" eaLnBrk="1" hangingPunct="1">
              <a:buFontTx/>
              <a:buAutoNum type="alphaUcPeriod"/>
            </a:pPr>
            <a:r>
              <a:rPr lang="en-US" altLang="en-US"/>
              <a:t>Calculate test statistic</a:t>
            </a:r>
          </a:p>
          <a:p>
            <a:pPr lvl="1" eaLnBrk="1" hangingPunct="1">
              <a:buFontTx/>
              <a:buAutoNum type="alphaUcPeriod"/>
            </a:pPr>
            <a:r>
              <a:rPr lang="en-US" altLang="en-US"/>
              <a:t>Convert test statistic to P-value and interpret</a:t>
            </a:r>
          </a:p>
          <a:p>
            <a:pPr lvl="1" eaLnBrk="1" hangingPunct="1">
              <a:buFontTx/>
              <a:buAutoNum type="alphaUcPeriod"/>
            </a:pPr>
            <a:r>
              <a:rPr lang="en-US" altLang="en-US"/>
              <a:t>Consider significance level (optional)</a:t>
            </a:r>
          </a:p>
        </p:txBody>
      </p:sp>
    </p:spTree>
    <p:extLst>
      <p:ext uri="{BB962C8B-B14F-4D97-AF65-F5344CB8AC3E}">
        <p14:creationId xmlns:p14="http://schemas.microsoft.com/office/powerpoint/2010/main" val="16101433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Hypotheses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45038"/>
          </a:xfrm>
        </p:spPr>
        <p:txBody>
          <a:bodyPr/>
          <a:lstStyle/>
          <a:p>
            <a:pPr eaLnBrk="1" hangingPunct="1"/>
            <a:r>
              <a:rPr lang="en-US" altLang="en-US" sz="2800" b="1" i="1" dirty="0"/>
              <a:t>H</a:t>
            </a:r>
            <a:r>
              <a:rPr lang="en-US" altLang="en-US" sz="2800" b="1" baseline="-25000" dirty="0"/>
              <a:t>0</a:t>
            </a:r>
            <a:r>
              <a:rPr lang="en-US" altLang="en-US" sz="2800" dirty="0"/>
              <a:t> </a:t>
            </a:r>
            <a:r>
              <a:rPr lang="en-US" altLang="en-US" sz="2800" b="1" dirty="0"/>
              <a:t>(null hypothesis) </a:t>
            </a:r>
            <a:r>
              <a:rPr lang="en-US" altLang="en-US" sz="2800" dirty="0"/>
              <a:t>claims “no difference” </a:t>
            </a:r>
          </a:p>
          <a:p>
            <a:pPr eaLnBrk="1" hangingPunct="1"/>
            <a:r>
              <a:rPr lang="en-US" altLang="en-US" sz="2800" b="1" i="1" dirty="0"/>
              <a:t>H</a:t>
            </a:r>
            <a:r>
              <a:rPr lang="en-US" altLang="en-US" sz="2800" b="1" baseline="-25000" dirty="0"/>
              <a:t>a</a:t>
            </a:r>
            <a:r>
              <a:rPr lang="en-US" altLang="en-US" sz="2800" dirty="0"/>
              <a:t> </a:t>
            </a:r>
            <a:r>
              <a:rPr lang="en-US" altLang="en-US" sz="2800" b="1" dirty="0"/>
              <a:t>(alternative hypothesis) </a:t>
            </a:r>
            <a:r>
              <a:rPr lang="en-US" altLang="en-US" sz="2800" dirty="0"/>
              <a:t>contradicts the null</a:t>
            </a:r>
          </a:p>
          <a:p>
            <a:pPr eaLnBrk="1" hangingPunct="1"/>
            <a:r>
              <a:rPr lang="en-US" altLang="en-US" sz="2800" dirty="0"/>
              <a:t>Example: We test whether a population gained weight on average…</a:t>
            </a:r>
            <a:endParaRPr lang="en-US" altLang="en-US" sz="2800" b="1" i="1" dirty="0"/>
          </a:p>
          <a:p>
            <a:pPr lvl="1" eaLnBrk="1" hangingPunct="1">
              <a:buFontTx/>
              <a:buNone/>
            </a:pPr>
            <a:r>
              <a:rPr lang="en-US" altLang="en-US" b="1" i="1" dirty="0"/>
              <a:t>	</a:t>
            </a:r>
            <a:r>
              <a:rPr lang="en-US" altLang="en-US" i="1" dirty="0"/>
              <a:t>H</a:t>
            </a:r>
            <a:r>
              <a:rPr lang="en-US" altLang="en-US" baseline="-25000" dirty="0"/>
              <a:t>0</a:t>
            </a:r>
            <a:r>
              <a:rPr lang="en-US" altLang="en-US" dirty="0"/>
              <a:t>: no average weight gain </a:t>
            </a:r>
            <a:r>
              <a:rPr lang="en-US" altLang="en-US" i="1" dirty="0"/>
              <a:t>in population</a:t>
            </a:r>
            <a:br>
              <a:rPr lang="en-US" altLang="en-US" dirty="0"/>
            </a:br>
            <a:r>
              <a:rPr lang="en-US" altLang="en-US" i="1" dirty="0">
                <a:sym typeface="Symbol" pitchFamily="18" charset="2"/>
              </a:rPr>
              <a:t>H</a:t>
            </a:r>
            <a:r>
              <a:rPr lang="en-US" altLang="en-US" baseline="-25000" dirty="0">
                <a:sym typeface="Symbol" pitchFamily="18" charset="2"/>
              </a:rPr>
              <a:t>a: </a:t>
            </a:r>
            <a:r>
              <a:rPr lang="en-US" altLang="en-US" i="1" dirty="0"/>
              <a:t>H</a:t>
            </a:r>
            <a:r>
              <a:rPr lang="en-US" altLang="en-US" baseline="-25000" dirty="0"/>
              <a:t>0</a:t>
            </a:r>
            <a:r>
              <a:rPr lang="en-US" altLang="en-US" dirty="0"/>
              <a:t> is wrong (i.e., “weight gain”)</a:t>
            </a:r>
          </a:p>
          <a:p>
            <a:pPr eaLnBrk="1" hangingPunct="1"/>
            <a:r>
              <a:rPr lang="en-US" altLang="en-US" sz="2800" dirty="0"/>
              <a:t>Next </a:t>
            </a:r>
            <a:r>
              <a:rPr lang="en-US" altLang="en-US" sz="2800" dirty="0">
                <a:sym typeface="Symbol" pitchFamily="18" charset="2"/>
              </a:rPr>
              <a:t> c</a:t>
            </a:r>
            <a:r>
              <a:rPr lang="en-US" altLang="en-US" sz="2800" dirty="0"/>
              <a:t>ollect data </a:t>
            </a:r>
            <a:r>
              <a:rPr lang="en-US" altLang="en-US" sz="2800" dirty="0">
                <a:sym typeface="Symbol" pitchFamily="18" charset="2"/>
              </a:rPr>
              <a:t> quantify the extent to which the </a:t>
            </a:r>
            <a:r>
              <a:rPr lang="en-US" altLang="en-US" sz="2800" dirty="0"/>
              <a:t>data provides evidence against </a:t>
            </a:r>
            <a:r>
              <a:rPr lang="en-US" altLang="en-US" sz="2800" i="1" dirty="0">
                <a:sym typeface="Symbol" pitchFamily="18" charset="2"/>
              </a:rPr>
              <a:t>H</a:t>
            </a:r>
            <a:r>
              <a:rPr lang="en-US" altLang="en-US" sz="2800" baseline="-25000" dirty="0">
                <a:sym typeface="Symbol" pitchFamily="18" charset="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787528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1"/>
          <p:cNvSpPr>
            <a:spLocks noGrp="1"/>
          </p:cNvSpPr>
          <p:nvPr>
            <p:ph type="title" idx="4294967295"/>
          </p:nvPr>
        </p:nvSpPr>
        <p:spPr>
          <a:xfrm>
            <a:off x="457200" y="704850"/>
            <a:ext cx="7886700" cy="709614"/>
          </a:xfrm>
        </p:spPr>
        <p:txBody>
          <a:bodyPr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Significance Tests</a:t>
            </a:r>
          </a:p>
        </p:txBody>
      </p:sp>
      <p:sp>
        <p:nvSpPr>
          <p:cNvPr id="5325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8229600" cy="42576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Given the results from a number of queries, how can we conclude that ranking algorithm B is better than algorithm A?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significance test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null hypothesis</a:t>
            </a:r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 difference between A and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alternative hypothesis</a:t>
            </a:r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 is better than 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power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of a test is the probability that the test will reject the null hypothesis correctly</a:t>
            </a:r>
          </a:p>
        </p:txBody>
      </p:sp>
    </p:spTree>
    <p:extLst>
      <p:ext uri="{BB962C8B-B14F-4D97-AF65-F5344CB8AC3E}">
        <p14:creationId xmlns:p14="http://schemas.microsoft.com/office/powerpoint/2010/main" val="73400053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1"/>
          <p:cNvSpPr>
            <a:spLocks noGrp="1"/>
          </p:cNvSpPr>
          <p:nvPr>
            <p:ph type="title" idx="4294967295"/>
          </p:nvPr>
        </p:nvSpPr>
        <p:spPr>
          <a:xfrm>
            <a:off x="457200" y="704850"/>
            <a:ext cx="7886700" cy="709614"/>
          </a:xfrm>
        </p:spPr>
        <p:txBody>
          <a:bodyPr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t-test</a:t>
            </a:r>
          </a:p>
        </p:txBody>
      </p:sp>
      <p:sp>
        <p:nvSpPr>
          <p:cNvPr id="5325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8229600" cy="4257675"/>
          </a:xfrm>
        </p:spPr>
        <p:txBody>
          <a:bodyPr>
            <a:normAutofit/>
          </a:bodyPr>
          <a:lstStyle/>
          <a:p>
            <a:r>
              <a:rPr lang="en-US" sz="2800" dirty="0"/>
              <a:t>The t test (also called Student’s T Test) compares two averages (means) and tells you if they are different from each other. </a:t>
            </a:r>
          </a:p>
          <a:p>
            <a:r>
              <a:rPr lang="en-US" sz="2800" dirty="0"/>
              <a:t>The t test also tells you how significant the differences are; In other words it lets you know if those differences could have happened by chance.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5980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1"/>
          <p:cNvSpPr>
            <a:spLocks noGrp="1"/>
          </p:cNvSpPr>
          <p:nvPr>
            <p:ph type="title" idx="4294967295"/>
          </p:nvPr>
        </p:nvSpPr>
        <p:spPr>
          <a:xfrm>
            <a:off x="457200" y="704850"/>
            <a:ext cx="7886700" cy="709614"/>
          </a:xfrm>
        </p:spPr>
        <p:txBody>
          <a:bodyPr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t-test</a:t>
            </a:r>
          </a:p>
        </p:txBody>
      </p:sp>
      <p:sp>
        <p:nvSpPr>
          <p:cNvPr id="5325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8229600" cy="4892676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What are T-Values and P-values?</a:t>
            </a:r>
          </a:p>
          <a:p>
            <a:r>
              <a:rPr lang="en-US" sz="2800" dirty="0"/>
              <a:t>How big is “big enough”? Every t-value has a p-value to go with it. </a:t>
            </a:r>
          </a:p>
          <a:p>
            <a:pPr lvl="1"/>
            <a:r>
              <a:rPr lang="en-US" sz="2500" dirty="0"/>
              <a:t>A p-value is the probability that the results from your sample data occurred by chance. </a:t>
            </a:r>
          </a:p>
          <a:p>
            <a:pPr lvl="1"/>
            <a:r>
              <a:rPr lang="en-US" sz="2500" dirty="0"/>
              <a:t>P-values are from 0% to 100%. They are usually written as a decimal. For example, a p value of 5% is 0.05. </a:t>
            </a:r>
          </a:p>
          <a:p>
            <a:pPr lvl="1"/>
            <a:r>
              <a:rPr lang="en-US" sz="2500" b="1" dirty="0"/>
              <a:t>Low p-values are good</a:t>
            </a:r>
            <a:r>
              <a:rPr lang="en-US" sz="2500" dirty="0"/>
              <a:t>; They indicate your data did not occur by chance. </a:t>
            </a:r>
          </a:p>
          <a:p>
            <a:pPr lvl="1"/>
            <a:r>
              <a:rPr lang="en-US" sz="2500" dirty="0"/>
              <a:t>For example, a p-value of .01 means there is only a 1% probability that the results from an experiment happened by chance. In most cases, a p-value of 0.05 (5%) is accepted or 95% confidence that experiment didn’t happen by a chance.</a:t>
            </a:r>
          </a:p>
        </p:txBody>
      </p:sp>
    </p:spTree>
    <p:extLst>
      <p:ext uri="{BB962C8B-B14F-4D97-AF65-F5344CB8AC3E}">
        <p14:creationId xmlns:p14="http://schemas.microsoft.com/office/powerpoint/2010/main" val="370676966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Example Experimental Results</a:t>
            </a:r>
          </a:p>
        </p:txBody>
      </p:sp>
      <p:pic>
        <p:nvPicPr>
          <p:cNvPr id="54276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31242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Text Box 9"/>
          <p:cNvSpPr txBox="1">
            <a:spLocks noChangeArrowheads="1"/>
          </p:cNvSpPr>
          <p:nvPr/>
        </p:nvSpPr>
        <p:spPr bwMode="auto">
          <a:xfrm>
            <a:off x="457200" y="5410200"/>
            <a:ext cx="43434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ea typeface="SimSun" panose="02010600030101010101" pitchFamily="2" charset="-122"/>
              </a:rPr>
              <a:t>Significance level: </a:t>
            </a:r>
            <a:r>
              <a:rPr lang="en-US" altLang="zh-CN" sz="2800">
                <a:ea typeface="SimSun" panose="02010600030101010101" pitchFamily="2" charset="-122"/>
                <a:sym typeface="Symbol" panose="05050102010706020507" pitchFamily="18" charset="2"/>
              </a:rPr>
              <a:t> = 0.05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ea typeface="SimSun" panose="02010600030101010101" pitchFamily="2" charset="-122"/>
                <a:sym typeface="Symbol" panose="05050102010706020507" pitchFamily="18" charset="2"/>
              </a:rPr>
              <a:t>Probability for B=A</a:t>
            </a:r>
          </a:p>
        </p:txBody>
      </p:sp>
    </p:spTree>
    <p:extLst>
      <p:ext uri="{BB962C8B-B14F-4D97-AF65-F5344CB8AC3E}">
        <p14:creationId xmlns:p14="http://schemas.microsoft.com/office/powerpoint/2010/main" val="201792350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Example Experimental Results</a:t>
            </a:r>
          </a:p>
        </p:txBody>
      </p:sp>
      <p:pic>
        <p:nvPicPr>
          <p:cNvPr id="55300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93273"/>
            <a:ext cx="29718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Text Box 8"/>
          <p:cNvSpPr txBox="1">
            <a:spLocks noChangeArrowheads="1"/>
          </p:cNvSpPr>
          <p:nvPr/>
        </p:nvSpPr>
        <p:spPr bwMode="auto">
          <a:xfrm>
            <a:off x="4143375" y="2895600"/>
            <a:ext cx="5000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ea typeface="SimSun" panose="02010600030101010101" pitchFamily="2" charset="-122"/>
              </a:rPr>
              <a:t>p-value = 0.03 &lt; 0.05</a:t>
            </a:r>
          </a:p>
        </p:txBody>
      </p:sp>
      <p:sp>
        <p:nvSpPr>
          <p:cNvPr id="55304" name="Text Box 9"/>
          <p:cNvSpPr txBox="1">
            <a:spLocks noChangeArrowheads="1"/>
          </p:cNvSpPr>
          <p:nvPr/>
        </p:nvSpPr>
        <p:spPr bwMode="auto">
          <a:xfrm>
            <a:off x="457199" y="5339642"/>
            <a:ext cx="762692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ea typeface="SimSun" panose="02010600030101010101" pitchFamily="2" charset="-122"/>
              </a:rPr>
              <a:t>Significance level: </a:t>
            </a:r>
            <a:r>
              <a:rPr lang="en-US" altLang="zh-CN" sz="2000" dirty="0">
                <a:ea typeface="SimSun" panose="02010600030101010101" pitchFamily="2" charset="-122"/>
                <a:sym typeface="Symbol" panose="05050102010706020507" pitchFamily="18" charset="2"/>
              </a:rPr>
              <a:t> = 0.05, Probability for B=A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The p-value is less than the alpha level: p &lt; 0.05 We can be 95% sure to reject the null hypothesis that there is a significant difference between means.</a:t>
            </a:r>
            <a:endParaRPr lang="en-US" altLang="zh-CN" sz="2000" dirty="0"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305" name="Text Box 10"/>
          <p:cNvSpPr txBox="1">
            <a:spLocks noChangeArrowheads="1"/>
          </p:cNvSpPr>
          <p:nvPr/>
        </p:nvSpPr>
        <p:spPr bwMode="auto">
          <a:xfrm>
            <a:off x="4876800" y="466248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ea typeface="SimSun" panose="02010600030101010101" pitchFamily="2" charset="-122"/>
                <a:sym typeface="Wingdings" panose="05000000000000000000" pitchFamily="2" charset="2"/>
              </a:rPr>
              <a:t> B is better than A</a:t>
            </a:r>
            <a:endParaRPr lang="en-US" altLang="zh-CN" sz="2800"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306" name="Text Box 8"/>
          <p:cNvSpPr txBox="1">
            <a:spLocks noChangeArrowheads="1"/>
          </p:cNvSpPr>
          <p:nvPr/>
        </p:nvSpPr>
        <p:spPr bwMode="auto">
          <a:xfrm>
            <a:off x="4229100" y="3543300"/>
            <a:ext cx="4191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ea typeface="SimSun" panose="02010600030101010101" pitchFamily="2" charset="-122"/>
              </a:rPr>
              <a:t>Probability for B=A is 0.03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ea typeface="SimSun" panose="02010600030101010101" pitchFamily="2" charset="-122"/>
              </a:rPr>
              <a:t>Reject null hypothesis</a:t>
            </a:r>
          </a:p>
        </p:txBody>
      </p:sp>
      <p:sp>
        <p:nvSpPr>
          <p:cNvPr id="55307" name="TextBox 11"/>
          <p:cNvSpPr txBox="1">
            <a:spLocks noChangeArrowheads="1"/>
          </p:cNvSpPr>
          <p:nvPr/>
        </p:nvSpPr>
        <p:spPr bwMode="auto">
          <a:xfrm>
            <a:off x="533400" y="4527907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Avg           41.1     62.5</a:t>
            </a:r>
          </a:p>
        </p:txBody>
      </p:sp>
    </p:spTree>
    <p:extLst>
      <p:ext uri="{BB962C8B-B14F-4D97-AF65-F5344CB8AC3E}">
        <p14:creationId xmlns:p14="http://schemas.microsoft.com/office/powerpoint/2010/main" val="399229769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on “LARGE” data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If many (thousands) of examples are available, then how can we evaluate our model?</a:t>
            </a:r>
          </a:p>
          <a:p>
            <a:r>
              <a:rPr lang="en-US" altLang="en-US" dirty="0"/>
              <a:t>A simple evaluation is sufficient</a:t>
            </a:r>
          </a:p>
          <a:p>
            <a:pPr lvl="1"/>
            <a:r>
              <a:rPr lang="en-US" altLang="en-US" dirty="0"/>
              <a:t>Randomly split data into training and test sets (e.g. 2/3 for train, 1/3 for test)</a:t>
            </a:r>
          </a:p>
          <a:p>
            <a:pPr lvl="1"/>
            <a:r>
              <a:rPr lang="en-US" altLang="en-US" dirty="0"/>
              <a:t>For classification, make sure training and testing have similar distribution of class labels</a:t>
            </a:r>
          </a:p>
          <a:p>
            <a:r>
              <a:rPr lang="en-US" altLang="zh-TW" dirty="0">
                <a:ea typeface="PMingLiU" panose="02020500000000000000" pitchFamily="18" charset="-120"/>
              </a:rPr>
              <a:t>Build a model using the </a:t>
            </a:r>
            <a:r>
              <a:rPr lang="en-US" altLang="zh-TW" i="1" dirty="0">
                <a:ea typeface="PMingLiU" panose="02020500000000000000" pitchFamily="18" charset="-120"/>
              </a:rPr>
              <a:t>train</a:t>
            </a:r>
            <a:r>
              <a:rPr lang="en-US" altLang="zh-TW" dirty="0">
                <a:ea typeface="PMingLiU" panose="02020500000000000000" pitchFamily="18" charset="-120"/>
              </a:rPr>
              <a:t> set and evaluate it using the </a:t>
            </a:r>
            <a:r>
              <a:rPr lang="en-US" altLang="zh-TW" i="1" dirty="0">
                <a:ea typeface="PMingLiU" panose="02020500000000000000" pitchFamily="18" charset="-120"/>
              </a:rPr>
              <a:t>test</a:t>
            </a:r>
            <a:r>
              <a:rPr lang="en-US" altLang="zh-TW" dirty="0">
                <a:ea typeface="PMingLiU" panose="02020500000000000000" pitchFamily="18" charset="-120"/>
              </a:rPr>
              <a:t> set. </a:t>
            </a:r>
            <a:endParaRPr lang="en-US" altLang="zh-TW" i="1" dirty="0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4774421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T-test Python</a:t>
            </a:r>
          </a:p>
        </p:txBody>
      </p:sp>
      <p:sp>
        <p:nvSpPr>
          <p:cNvPr id="55304" name="Text Box 9"/>
          <p:cNvSpPr txBox="1">
            <a:spLocks noChangeArrowheads="1"/>
          </p:cNvSpPr>
          <p:nvPr/>
        </p:nvSpPr>
        <p:spPr bwMode="auto">
          <a:xfrm>
            <a:off x="457199" y="1607614"/>
            <a:ext cx="852054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import </a:t>
            </a:r>
            <a:r>
              <a:rPr lang="en-US" altLang="zh-CN" sz="2400" dirty="0" err="1">
                <a:ea typeface="SimSun" panose="02010600030101010101" pitchFamily="2" charset="-122"/>
              </a:rPr>
              <a:t>scipy.stats</a:t>
            </a:r>
            <a:r>
              <a:rPr lang="en-US" altLang="zh-CN" sz="2400" dirty="0">
                <a:ea typeface="SimSun" panose="02010600030101010101" pitchFamily="2" charset="-122"/>
              </a:rPr>
              <a:t> as stats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import </a:t>
            </a:r>
            <a:r>
              <a:rPr lang="en-US" altLang="zh-CN" sz="2400" dirty="0" err="1">
                <a:ea typeface="SimSun" panose="02010600030101010101" pitchFamily="2" charset="-122"/>
              </a:rPr>
              <a:t>numpy</a:t>
            </a:r>
            <a:r>
              <a:rPr lang="en-US" altLang="zh-CN" sz="2400" dirty="0">
                <a:ea typeface="SimSun" panose="02010600030101010101" pitchFamily="2" charset="-122"/>
              </a:rPr>
              <a:t> as np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sample1 = [25, 43, 39, 75, 43, 15, 20, 52, 49, 50]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sample2 = [35, 84, 15, 75, 68, 85, 80, 50, 58, 75]</a:t>
            </a:r>
          </a:p>
          <a:p>
            <a:pPr>
              <a:spcBef>
                <a:spcPts val="0"/>
              </a:spcBef>
            </a:pPr>
            <a:r>
              <a:rPr lang="en-US" altLang="zh-CN" sz="2400" dirty="0" err="1">
                <a:ea typeface="SimSun" panose="02010600030101010101" pitchFamily="2" charset="-122"/>
              </a:rPr>
              <a:t>t_stat</a:t>
            </a:r>
            <a:r>
              <a:rPr lang="en-US" altLang="zh-CN" sz="2400" dirty="0">
                <a:ea typeface="SimSun" panose="02010600030101010101" pitchFamily="2" charset="-122"/>
              </a:rPr>
              <a:t>, </a:t>
            </a:r>
            <a:r>
              <a:rPr lang="en-US" altLang="zh-CN" sz="2400" dirty="0" err="1">
                <a:ea typeface="SimSun" panose="02010600030101010101" pitchFamily="2" charset="-122"/>
              </a:rPr>
              <a:t>p_val</a:t>
            </a:r>
            <a:r>
              <a:rPr lang="en-US" altLang="zh-CN" sz="2400" dirty="0">
                <a:ea typeface="SimSun" panose="02010600030101010101" pitchFamily="2" charset="-122"/>
              </a:rPr>
              <a:t> = </a:t>
            </a:r>
            <a:r>
              <a:rPr lang="en-US" altLang="zh-CN" sz="2400" dirty="0" err="1">
                <a:ea typeface="SimSun" panose="02010600030101010101" pitchFamily="2" charset="-122"/>
              </a:rPr>
              <a:t>stats.ttest_ind</a:t>
            </a:r>
            <a:r>
              <a:rPr lang="en-US" altLang="zh-CN" sz="2400" dirty="0">
                <a:ea typeface="SimSun" panose="02010600030101010101" pitchFamily="2" charset="-122"/>
              </a:rPr>
              <a:t>(sample1, sample2, </a:t>
            </a:r>
            <a:r>
              <a:rPr lang="en-US" altLang="zh-CN" sz="2400" dirty="0" err="1">
                <a:ea typeface="SimSun" panose="02010600030101010101" pitchFamily="2" charset="-122"/>
              </a:rPr>
              <a:t>equal_var</a:t>
            </a:r>
            <a:r>
              <a:rPr lang="en-US" altLang="zh-CN" sz="2400" dirty="0">
                <a:ea typeface="SimSun" panose="02010600030101010101" pitchFamily="2" charset="-122"/>
              </a:rPr>
              <a:t>=False)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print(</a:t>
            </a:r>
            <a:r>
              <a:rPr lang="en-US" altLang="zh-CN" sz="2400" dirty="0" err="1">
                <a:ea typeface="SimSun" panose="02010600030101010101" pitchFamily="2" charset="-122"/>
              </a:rPr>
              <a:t>t_stat</a:t>
            </a:r>
            <a:r>
              <a:rPr lang="en-US" altLang="zh-CN" sz="2400" dirty="0">
                <a:ea typeface="SimSun" panose="02010600030101010101" pitchFamily="2" charset="-122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print(</a:t>
            </a:r>
            <a:r>
              <a:rPr lang="en-US" altLang="zh-CN" sz="2400" dirty="0" err="1">
                <a:ea typeface="SimSun" panose="02010600030101010101" pitchFamily="2" charset="-122"/>
              </a:rPr>
              <a:t>p_val</a:t>
            </a:r>
            <a:r>
              <a:rPr lang="en-US" altLang="zh-CN" sz="2400" dirty="0">
                <a:ea typeface="SimSun" panose="02010600030101010101" pitchFamily="2" charset="-122"/>
              </a:rPr>
              <a:t>)</a:t>
            </a:r>
          </a:p>
          <a:p>
            <a:pPr>
              <a:spcBef>
                <a:spcPts val="0"/>
              </a:spcBef>
            </a:pPr>
            <a:endParaRPr lang="en-US" altLang="zh-CN" sz="2000" dirty="0">
              <a:solidFill>
                <a:srgbClr val="5B8693"/>
              </a:solidFill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ts val="0"/>
              </a:spcBef>
            </a:pPr>
            <a:endParaRPr lang="en-US" altLang="zh-CN" sz="2000" dirty="0">
              <a:solidFill>
                <a:srgbClr val="5B8693"/>
              </a:solidFill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8986416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62224" y="488158"/>
            <a:ext cx="8470761" cy="1116806"/>
          </a:xfrm>
        </p:spPr>
        <p:txBody>
          <a:bodyPr vert="horz" lIns="69056" tIns="34529" rIns="69056" bIns="34529" rtlCol="0" anchor="ctr">
            <a:normAutofit/>
          </a:bodyPr>
          <a:lstStyle/>
          <a:p>
            <a:pPr defTabSz="688181"/>
            <a:r>
              <a:rPr lang="en-US" altLang="en-US" sz="2700" dirty="0"/>
              <a:t>Model Evaluation Step 1: </a:t>
            </a:r>
            <a:br>
              <a:rPr lang="en-US" altLang="en-US" sz="2700" dirty="0"/>
            </a:br>
            <a:r>
              <a:rPr lang="en-US" altLang="en-US" sz="2700" dirty="0"/>
              <a:t>Split data into train and test sets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2571750" y="1943101"/>
            <a:ext cx="1293623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Arial" panose="020B0604020202020204" pitchFamily="34" charset="0"/>
              </a:rPr>
              <a:t>Results Known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2738438" y="2412206"/>
            <a:ext cx="857250" cy="94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2733675" y="2764631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2733675" y="2526506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2733675" y="2650331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2733675" y="2888456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2733675" y="3240881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2733675" y="3126581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2733675" y="3002756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 flipV="1">
            <a:off x="3462338" y="2407444"/>
            <a:ext cx="0" cy="952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Rectangle 13"/>
          <p:cNvSpPr>
            <a:spLocks noChangeArrowheads="1"/>
          </p:cNvSpPr>
          <p:nvPr/>
        </p:nvSpPr>
        <p:spPr bwMode="auto">
          <a:xfrm>
            <a:off x="3429000" y="2362201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15" name="Rectangle 14"/>
          <p:cNvSpPr>
            <a:spLocks noChangeArrowheads="1"/>
          </p:cNvSpPr>
          <p:nvPr/>
        </p:nvSpPr>
        <p:spPr bwMode="auto">
          <a:xfrm>
            <a:off x="3429000" y="2476501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5616" name="Rectangle 15"/>
          <p:cNvSpPr>
            <a:spLocks noChangeArrowheads="1"/>
          </p:cNvSpPr>
          <p:nvPr/>
        </p:nvSpPr>
        <p:spPr bwMode="auto">
          <a:xfrm>
            <a:off x="3429000" y="2600326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5617" name="Rectangle 16"/>
          <p:cNvSpPr>
            <a:spLocks noChangeArrowheads="1"/>
          </p:cNvSpPr>
          <p:nvPr/>
        </p:nvSpPr>
        <p:spPr bwMode="auto">
          <a:xfrm>
            <a:off x="3429000" y="2714626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5618" name="Rectangle 17"/>
          <p:cNvSpPr>
            <a:spLocks noChangeArrowheads="1"/>
          </p:cNvSpPr>
          <p:nvPr/>
        </p:nvSpPr>
        <p:spPr bwMode="auto">
          <a:xfrm>
            <a:off x="3429000" y="2828926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19" name="Rectangle 18"/>
          <p:cNvSpPr>
            <a:spLocks noChangeArrowheads="1"/>
          </p:cNvSpPr>
          <p:nvPr/>
        </p:nvSpPr>
        <p:spPr bwMode="auto">
          <a:xfrm>
            <a:off x="2721769" y="1699022"/>
            <a:ext cx="973022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Arial" panose="020B0604020202020204" pitchFamily="34" charset="0"/>
              </a:rPr>
              <a:t>THE PAST</a:t>
            </a:r>
          </a:p>
        </p:txBody>
      </p:sp>
      <p:grpSp>
        <p:nvGrpSpPr>
          <p:cNvPr id="25620" name="Group 19"/>
          <p:cNvGrpSpPr>
            <a:grpSpLocks/>
          </p:cNvGrpSpPr>
          <p:nvPr/>
        </p:nvGrpSpPr>
        <p:grpSpPr bwMode="auto">
          <a:xfrm>
            <a:off x="1529953" y="2363391"/>
            <a:ext cx="870347" cy="1009650"/>
            <a:chOff x="325" y="1265"/>
            <a:chExt cx="731" cy="848"/>
          </a:xfrm>
        </p:grpSpPr>
        <p:sp>
          <p:nvSpPr>
            <p:cNvPr id="25638" name="Oval 20"/>
            <p:cNvSpPr>
              <a:spLocks noChangeArrowheads="1"/>
            </p:cNvSpPr>
            <p:nvPr/>
          </p:nvSpPr>
          <p:spPr bwMode="auto">
            <a:xfrm>
              <a:off x="325" y="1833"/>
              <a:ext cx="727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5639" name="Oval 21" descr="Dotted diamond"/>
            <p:cNvSpPr>
              <a:spLocks noChangeArrowheads="1"/>
            </p:cNvSpPr>
            <p:nvPr/>
          </p:nvSpPr>
          <p:spPr bwMode="auto">
            <a:xfrm>
              <a:off x="325" y="1265"/>
              <a:ext cx="727" cy="280"/>
            </a:xfrm>
            <a:prstGeom prst="ellipse">
              <a:avLst/>
            </a:prstGeom>
            <a:pattFill prst="dotDmnd">
              <a:fgClr>
                <a:srgbClr val="51DC00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5640" name="Oval 22"/>
            <p:cNvSpPr>
              <a:spLocks noChangeArrowheads="1"/>
            </p:cNvSpPr>
            <p:nvPr/>
          </p:nvSpPr>
          <p:spPr bwMode="auto">
            <a:xfrm>
              <a:off x="325" y="1805"/>
              <a:ext cx="731" cy="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5641" name="Line 23"/>
            <p:cNvSpPr>
              <a:spLocks noChangeShapeType="1"/>
            </p:cNvSpPr>
            <p:nvPr/>
          </p:nvSpPr>
          <p:spPr bwMode="auto">
            <a:xfrm>
              <a:off x="1056" y="1405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Rectangle 24"/>
            <p:cNvSpPr>
              <a:spLocks noChangeArrowheads="1"/>
            </p:cNvSpPr>
            <p:nvPr/>
          </p:nvSpPr>
          <p:spPr bwMode="auto">
            <a:xfrm>
              <a:off x="454" y="1682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 b="1">
                  <a:solidFill>
                    <a:srgbClr val="000000"/>
                  </a:solidFill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25643" name="Line 25"/>
            <p:cNvSpPr>
              <a:spLocks noChangeShapeType="1"/>
            </p:cNvSpPr>
            <p:nvPr/>
          </p:nvSpPr>
          <p:spPr bwMode="auto">
            <a:xfrm>
              <a:off x="325" y="1413"/>
              <a:ext cx="0" cy="5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21" name="Line 26"/>
          <p:cNvSpPr>
            <a:spLocks noChangeShapeType="1"/>
          </p:cNvSpPr>
          <p:nvPr/>
        </p:nvSpPr>
        <p:spPr bwMode="auto">
          <a:xfrm flipV="1">
            <a:off x="2400301" y="2902745"/>
            <a:ext cx="330994" cy="1190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Rectangle 27"/>
          <p:cNvSpPr>
            <a:spLocks noChangeArrowheads="1"/>
          </p:cNvSpPr>
          <p:nvPr/>
        </p:nvSpPr>
        <p:spPr bwMode="auto">
          <a:xfrm>
            <a:off x="4577953" y="2408635"/>
            <a:ext cx="1037142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FF5008"/>
                </a:solidFill>
                <a:latin typeface="Arial" panose="020B0604020202020204" pitchFamily="34" charset="0"/>
              </a:rPr>
              <a:t>Training set</a:t>
            </a:r>
          </a:p>
        </p:txBody>
      </p:sp>
      <p:grpSp>
        <p:nvGrpSpPr>
          <p:cNvPr id="25623" name="Group 28"/>
          <p:cNvGrpSpPr>
            <a:grpSpLocks/>
          </p:cNvGrpSpPr>
          <p:nvPr/>
        </p:nvGrpSpPr>
        <p:grpSpPr bwMode="auto">
          <a:xfrm>
            <a:off x="4167188" y="2408635"/>
            <a:ext cx="400050" cy="333375"/>
            <a:chOff x="2540" y="1303"/>
            <a:chExt cx="336" cy="280"/>
          </a:xfrm>
        </p:grpSpPr>
        <p:sp>
          <p:nvSpPr>
            <p:cNvPr id="25632" name="Rectangle 29"/>
            <p:cNvSpPr>
              <a:spLocks noChangeArrowheads="1"/>
            </p:cNvSpPr>
            <p:nvPr/>
          </p:nvSpPr>
          <p:spPr bwMode="auto">
            <a:xfrm>
              <a:off x="2540" y="1303"/>
              <a:ext cx="336" cy="2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5633" name="Line 30"/>
            <p:cNvSpPr>
              <a:spLocks noChangeShapeType="1"/>
            </p:cNvSpPr>
            <p:nvPr/>
          </p:nvSpPr>
          <p:spPr bwMode="auto">
            <a:xfrm>
              <a:off x="2600" y="146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Line 31"/>
            <p:cNvSpPr>
              <a:spLocks noChangeShapeType="1"/>
            </p:cNvSpPr>
            <p:nvPr/>
          </p:nvSpPr>
          <p:spPr bwMode="auto">
            <a:xfrm>
              <a:off x="2600" y="150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5" name="Line 32"/>
            <p:cNvSpPr>
              <a:spLocks noChangeShapeType="1"/>
            </p:cNvSpPr>
            <p:nvPr/>
          </p:nvSpPr>
          <p:spPr bwMode="auto">
            <a:xfrm>
              <a:off x="2600" y="154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6" name="Line 33"/>
            <p:cNvSpPr>
              <a:spLocks noChangeShapeType="1"/>
            </p:cNvSpPr>
            <p:nvPr/>
          </p:nvSpPr>
          <p:spPr bwMode="auto">
            <a:xfrm>
              <a:off x="2600" y="1391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Line 34"/>
            <p:cNvSpPr>
              <a:spLocks noChangeShapeType="1"/>
            </p:cNvSpPr>
            <p:nvPr/>
          </p:nvSpPr>
          <p:spPr bwMode="auto">
            <a:xfrm>
              <a:off x="2608" y="142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24" name="Line 35"/>
          <p:cNvSpPr>
            <a:spLocks noChangeShapeType="1"/>
          </p:cNvSpPr>
          <p:nvPr/>
        </p:nvSpPr>
        <p:spPr bwMode="auto">
          <a:xfrm>
            <a:off x="3692128" y="2605088"/>
            <a:ext cx="47982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Rectangle 36"/>
          <p:cNvSpPr>
            <a:spLocks noChangeArrowheads="1"/>
          </p:cNvSpPr>
          <p:nvPr/>
        </p:nvSpPr>
        <p:spPr bwMode="auto">
          <a:xfrm>
            <a:off x="2686050" y="4343401"/>
            <a:ext cx="966675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60C900"/>
                </a:solidFill>
                <a:latin typeface="Arial" panose="020B0604020202020204" pitchFamily="34" charset="0"/>
              </a:rPr>
              <a:t>Testing set</a:t>
            </a:r>
          </a:p>
        </p:txBody>
      </p:sp>
      <p:grpSp>
        <p:nvGrpSpPr>
          <p:cNvPr id="25626" name="Group 37"/>
          <p:cNvGrpSpPr>
            <a:grpSpLocks/>
          </p:cNvGrpSpPr>
          <p:nvPr/>
        </p:nvGrpSpPr>
        <p:grpSpPr bwMode="auto">
          <a:xfrm>
            <a:off x="2971800" y="4057650"/>
            <a:ext cx="400050" cy="200025"/>
            <a:chOff x="1812" y="2352"/>
            <a:chExt cx="336" cy="168"/>
          </a:xfrm>
        </p:grpSpPr>
        <p:sp>
          <p:nvSpPr>
            <p:cNvPr id="25628" name="Rectangle 38"/>
            <p:cNvSpPr>
              <a:spLocks noChangeArrowheads="1"/>
            </p:cNvSpPr>
            <p:nvPr/>
          </p:nvSpPr>
          <p:spPr bwMode="auto">
            <a:xfrm>
              <a:off x="1812" y="2352"/>
              <a:ext cx="336" cy="1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5629" name="Line 39"/>
            <p:cNvSpPr>
              <a:spLocks noChangeShapeType="1"/>
            </p:cNvSpPr>
            <p:nvPr/>
          </p:nvSpPr>
          <p:spPr bwMode="auto">
            <a:xfrm>
              <a:off x="1872" y="2416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40"/>
            <p:cNvSpPr>
              <a:spLocks noChangeShapeType="1"/>
            </p:cNvSpPr>
            <p:nvPr/>
          </p:nvSpPr>
          <p:spPr bwMode="auto">
            <a:xfrm>
              <a:off x="1872" y="2448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Line 41"/>
            <p:cNvSpPr>
              <a:spLocks noChangeShapeType="1"/>
            </p:cNvSpPr>
            <p:nvPr/>
          </p:nvSpPr>
          <p:spPr bwMode="auto">
            <a:xfrm>
              <a:off x="1872" y="2480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27" name="Line 42"/>
          <p:cNvSpPr>
            <a:spLocks noChangeShapeType="1"/>
          </p:cNvSpPr>
          <p:nvPr/>
        </p:nvSpPr>
        <p:spPr bwMode="auto">
          <a:xfrm>
            <a:off x="3143250" y="3429000"/>
            <a:ext cx="0" cy="5143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978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2176" y="514351"/>
            <a:ext cx="8370277" cy="1090613"/>
          </a:xfrm>
        </p:spPr>
        <p:txBody>
          <a:bodyPr vert="horz" lIns="69056" tIns="34529" rIns="69056" bIns="34529" rtlCol="0" anchor="ctr">
            <a:normAutofit/>
          </a:bodyPr>
          <a:lstStyle/>
          <a:p>
            <a:pPr defTabSz="688181"/>
            <a:r>
              <a:rPr lang="en-US" altLang="en-US" sz="2700" dirty="0"/>
              <a:t>Model Evaluation Step 2: </a:t>
            </a:r>
            <a:br>
              <a:rPr lang="en-US" altLang="en-US" sz="2700" dirty="0"/>
            </a:br>
            <a:r>
              <a:rPr lang="en-US" altLang="en-US" sz="2700" dirty="0"/>
              <a:t>Build a model on a training set</a:t>
            </a: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4572001" y="2408635"/>
            <a:ext cx="1042988" cy="620315"/>
            <a:chOff x="2880" y="1303"/>
            <a:chExt cx="876" cy="521"/>
          </a:xfrm>
        </p:grpSpPr>
        <p:sp>
          <p:nvSpPr>
            <p:cNvPr id="27697" name="Rectangle 4"/>
            <p:cNvSpPr>
              <a:spLocks noChangeArrowheads="1"/>
            </p:cNvSpPr>
            <p:nvPr/>
          </p:nvSpPr>
          <p:spPr bwMode="auto">
            <a:xfrm>
              <a:off x="2885" y="1303"/>
              <a:ext cx="8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>
                  <a:solidFill>
                    <a:srgbClr val="FF5008"/>
                  </a:solidFill>
                  <a:latin typeface="Arial" panose="020B0604020202020204" pitchFamily="34" charset="0"/>
                </a:rPr>
                <a:t>Training set</a:t>
              </a:r>
            </a:p>
          </p:txBody>
        </p:sp>
        <p:sp>
          <p:nvSpPr>
            <p:cNvPr id="27698" name="Rectangle 5"/>
            <p:cNvSpPr>
              <a:spLocks noChangeArrowheads="1"/>
            </p:cNvSpPr>
            <p:nvPr/>
          </p:nvSpPr>
          <p:spPr bwMode="auto">
            <a:xfrm>
              <a:off x="2880" y="1591"/>
              <a:ext cx="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solidFill>
                  <a:srgbClr val="60C9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1396603" y="3999310"/>
            <a:ext cx="138113" cy="2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2571750" y="1943101"/>
            <a:ext cx="1293623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Arial" panose="020B0604020202020204" pitchFamily="34" charset="0"/>
              </a:rPr>
              <a:t>Results Known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2738438" y="2412206"/>
            <a:ext cx="857250" cy="94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7656" name="Line 9"/>
          <p:cNvSpPr>
            <a:spLocks noChangeShapeType="1"/>
          </p:cNvSpPr>
          <p:nvPr/>
        </p:nvSpPr>
        <p:spPr bwMode="auto">
          <a:xfrm>
            <a:off x="2733675" y="2764631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>
            <a:off x="2733675" y="2526506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>
            <a:off x="2733675" y="2650331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>
            <a:off x="2733675" y="2888456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>
            <a:off x="2733675" y="3240881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4"/>
          <p:cNvSpPr>
            <a:spLocks noChangeShapeType="1"/>
          </p:cNvSpPr>
          <p:nvPr/>
        </p:nvSpPr>
        <p:spPr bwMode="auto">
          <a:xfrm>
            <a:off x="2733675" y="3126581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5"/>
          <p:cNvSpPr>
            <a:spLocks noChangeShapeType="1"/>
          </p:cNvSpPr>
          <p:nvPr/>
        </p:nvSpPr>
        <p:spPr bwMode="auto">
          <a:xfrm>
            <a:off x="2733675" y="3002756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 flipV="1">
            <a:off x="3462338" y="2407444"/>
            <a:ext cx="0" cy="952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Rectangle 22"/>
          <p:cNvSpPr>
            <a:spLocks noChangeArrowheads="1"/>
          </p:cNvSpPr>
          <p:nvPr/>
        </p:nvSpPr>
        <p:spPr bwMode="auto">
          <a:xfrm>
            <a:off x="2721769" y="1699022"/>
            <a:ext cx="973022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Arial" panose="020B0604020202020204" pitchFamily="34" charset="0"/>
              </a:rPr>
              <a:t>THE PAST</a:t>
            </a:r>
          </a:p>
        </p:txBody>
      </p:sp>
      <p:grpSp>
        <p:nvGrpSpPr>
          <p:cNvPr id="27670" name="Group 23"/>
          <p:cNvGrpSpPr>
            <a:grpSpLocks/>
          </p:cNvGrpSpPr>
          <p:nvPr/>
        </p:nvGrpSpPr>
        <p:grpSpPr bwMode="auto">
          <a:xfrm>
            <a:off x="4167188" y="2408635"/>
            <a:ext cx="400050" cy="333375"/>
            <a:chOff x="2540" y="1303"/>
            <a:chExt cx="336" cy="280"/>
          </a:xfrm>
        </p:grpSpPr>
        <p:sp>
          <p:nvSpPr>
            <p:cNvPr id="27691" name="Rectangle 24"/>
            <p:cNvSpPr>
              <a:spLocks noChangeArrowheads="1"/>
            </p:cNvSpPr>
            <p:nvPr/>
          </p:nvSpPr>
          <p:spPr bwMode="auto">
            <a:xfrm>
              <a:off x="2540" y="1303"/>
              <a:ext cx="336" cy="2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7692" name="Line 25"/>
            <p:cNvSpPr>
              <a:spLocks noChangeShapeType="1"/>
            </p:cNvSpPr>
            <p:nvPr/>
          </p:nvSpPr>
          <p:spPr bwMode="auto">
            <a:xfrm>
              <a:off x="2600" y="146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3" name="Line 26"/>
            <p:cNvSpPr>
              <a:spLocks noChangeShapeType="1"/>
            </p:cNvSpPr>
            <p:nvPr/>
          </p:nvSpPr>
          <p:spPr bwMode="auto">
            <a:xfrm>
              <a:off x="2600" y="150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4" name="Line 27"/>
            <p:cNvSpPr>
              <a:spLocks noChangeShapeType="1"/>
            </p:cNvSpPr>
            <p:nvPr/>
          </p:nvSpPr>
          <p:spPr bwMode="auto">
            <a:xfrm>
              <a:off x="2600" y="154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5" name="Line 28"/>
            <p:cNvSpPr>
              <a:spLocks noChangeShapeType="1"/>
            </p:cNvSpPr>
            <p:nvPr/>
          </p:nvSpPr>
          <p:spPr bwMode="auto">
            <a:xfrm>
              <a:off x="2600" y="1391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6" name="Line 29"/>
            <p:cNvSpPr>
              <a:spLocks noChangeShapeType="1"/>
            </p:cNvSpPr>
            <p:nvPr/>
          </p:nvSpPr>
          <p:spPr bwMode="auto">
            <a:xfrm>
              <a:off x="2608" y="142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71" name="Group 30"/>
          <p:cNvGrpSpPr>
            <a:grpSpLocks/>
          </p:cNvGrpSpPr>
          <p:nvPr/>
        </p:nvGrpSpPr>
        <p:grpSpPr bwMode="auto">
          <a:xfrm>
            <a:off x="1529953" y="2363391"/>
            <a:ext cx="870347" cy="1009650"/>
            <a:chOff x="325" y="1265"/>
            <a:chExt cx="731" cy="848"/>
          </a:xfrm>
        </p:grpSpPr>
        <p:sp>
          <p:nvSpPr>
            <p:cNvPr id="27685" name="Oval 31"/>
            <p:cNvSpPr>
              <a:spLocks noChangeArrowheads="1"/>
            </p:cNvSpPr>
            <p:nvPr/>
          </p:nvSpPr>
          <p:spPr bwMode="auto">
            <a:xfrm>
              <a:off x="325" y="1833"/>
              <a:ext cx="727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7686" name="Oval 32" descr="Dotted diamond"/>
            <p:cNvSpPr>
              <a:spLocks noChangeArrowheads="1"/>
            </p:cNvSpPr>
            <p:nvPr/>
          </p:nvSpPr>
          <p:spPr bwMode="auto">
            <a:xfrm>
              <a:off x="325" y="1265"/>
              <a:ext cx="727" cy="280"/>
            </a:xfrm>
            <a:prstGeom prst="ellipse">
              <a:avLst/>
            </a:prstGeom>
            <a:pattFill prst="dotDmnd">
              <a:fgClr>
                <a:srgbClr val="51DC00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7687" name="Oval 33"/>
            <p:cNvSpPr>
              <a:spLocks noChangeArrowheads="1"/>
            </p:cNvSpPr>
            <p:nvPr/>
          </p:nvSpPr>
          <p:spPr bwMode="auto">
            <a:xfrm>
              <a:off x="325" y="1805"/>
              <a:ext cx="731" cy="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7688" name="Line 34"/>
            <p:cNvSpPr>
              <a:spLocks noChangeShapeType="1"/>
            </p:cNvSpPr>
            <p:nvPr/>
          </p:nvSpPr>
          <p:spPr bwMode="auto">
            <a:xfrm>
              <a:off x="1056" y="1405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" name="Rectangle 35"/>
            <p:cNvSpPr>
              <a:spLocks noChangeArrowheads="1"/>
            </p:cNvSpPr>
            <p:nvPr/>
          </p:nvSpPr>
          <p:spPr bwMode="auto">
            <a:xfrm>
              <a:off x="454" y="1682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 b="1">
                  <a:solidFill>
                    <a:srgbClr val="000000"/>
                  </a:solidFill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27690" name="Line 36"/>
            <p:cNvSpPr>
              <a:spLocks noChangeShapeType="1"/>
            </p:cNvSpPr>
            <p:nvPr/>
          </p:nvSpPr>
          <p:spPr bwMode="auto">
            <a:xfrm>
              <a:off x="325" y="1413"/>
              <a:ext cx="0" cy="5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72" name="Line 37"/>
          <p:cNvSpPr>
            <a:spLocks noChangeShapeType="1"/>
          </p:cNvSpPr>
          <p:nvPr/>
        </p:nvSpPr>
        <p:spPr bwMode="auto">
          <a:xfrm flipV="1">
            <a:off x="2400301" y="2902745"/>
            <a:ext cx="330994" cy="1190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38"/>
          <p:cNvSpPr>
            <a:spLocks noChangeShapeType="1"/>
          </p:cNvSpPr>
          <p:nvPr/>
        </p:nvSpPr>
        <p:spPr bwMode="auto">
          <a:xfrm>
            <a:off x="3692128" y="2605088"/>
            <a:ext cx="47982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Rectangle 39"/>
          <p:cNvSpPr>
            <a:spLocks noChangeArrowheads="1"/>
          </p:cNvSpPr>
          <p:nvPr/>
        </p:nvSpPr>
        <p:spPr bwMode="auto">
          <a:xfrm>
            <a:off x="3905251" y="3448051"/>
            <a:ext cx="1435894" cy="35004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7675" name="Rectangle 40"/>
          <p:cNvSpPr>
            <a:spLocks noChangeArrowheads="1"/>
          </p:cNvSpPr>
          <p:nvPr/>
        </p:nvSpPr>
        <p:spPr bwMode="auto">
          <a:xfrm>
            <a:off x="3988595" y="3429000"/>
            <a:ext cx="1360885" cy="30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Model Builder</a:t>
            </a:r>
          </a:p>
        </p:txBody>
      </p:sp>
      <p:sp>
        <p:nvSpPr>
          <p:cNvPr id="27676" name="Line 41"/>
          <p:cNvSpPr>
            <a:spLocks noChangeShapeType="1"/>
          </p:cNvSpPr>
          <p:nvPr/>
        </p:nvSpPr>
        <p:spPr bwMode="auto">
          <a:xfrm flipH="1">
            <a:off x="4400550" y="2743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Rectangle 42"/>
          <p:cNvSpPr>
            <a:spLocks noChangeArrowheads="1"/>
          </p:cNvSpPr>
          <p:nvPr/>
        </p:nvSpPr>
        <p:spPr bwMode="auto">
          <a:xfrm>
            <a:off x="2686050" y="4343401"/>
            <a:ext cx="966675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60C900"/>
                </a:solidFill>
                <a:latin typeface="Arial" panose="020B0604020202020204" pitchFamily="34" charset="0"/>
              </a:rPr>
              <a:t>Testing set</a:t>
            </a:r>
          </a:p>
        </p:txBody>
      </p:sp>
      <p:grpSp>
        <p:nvGrpSpPr>
          <p:cNvPr id="27678" name="Group 49"/>
          <p:cNvGrpSpPr>
            <a:grpSpLocks/>
          </p:cNvGrpSpPr>
          <p:nvPr/>
        </p:nvGrpSpPr>
        <p:grpSpPr bwMode="auto">
          <a:xfrm>
            <a:off x="2971800" y="3429000"/>
            <a:ext cx="400050" cy="828675"/>
            <a:chOff x="1632" y="2256"/>
            <a:chExt cx="336" cy="696"/>
          </a:xfrm>
        </p:grpSpPr>
        <p:grpSp>
          <p:nvGrpSpPr>
            <p:cNvPr id="27679" name="Group 43"/>
            <p:cNvGrpSpPr>
              <a:grpSpLocks/>
            </p:cNvGrpSpPr>
            <p:nvPr/>
          </p:nvGrpSpPr>
          <p:grpSpPr bwMode="auto">
            <a:xfrm>
              <a:off x="1632" y="2784"/>
              <a:ext cx="336" cy="168"/>
              <a:chOff x="1812" y="2352"/>
              <a:chExt cx="336" cy="168"/>
            </a:xfrm>
          </p:grpSpPr>
          <p:sp>
            <p:nvSpPr>
              <p:cNvPr id="27681" name="Rectangle 44"/>
              <p:cNvSpPr>
                <a:spLocks noChangeArrowheads="1"/>
              </p:cNvSpPr>
              <p:nvPr/>
            </p:nvSpPr>
            <p:spPr bwMode="auto">
              <a:xfrm>
                <a:off x="1812" y="2352"/>
                <a:ext cx="336" cy="16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p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p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350">
                  <a:latin typeface="Arial" panose="020B0604020202020204" pitchFamily="34" charset="0"/>
                </a:endParaRPr>
              </a:p>
            </p:txBody>
          </p:sp>
          <p:sp>
            <p:nvSpPr>
              <p:cNvPr id="27682" name="Line 45"/>
              <p:cNvSpPr>
                <a:spLocks noChangeShapeType="1"/>
              </p:cNvSpPr>
              <p:nvPr/>
            </p:nvSpPr>
            <p:spPr bwMode="auto">
              <a:xfrm>
                <a:off x="1872" y="2416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3" name="Line 46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4" name="Line 47"/>
              <p:cNvSpPr>
                <a:spLocks noChangeShapeType="1"/>
              </p:cNvSpPr>
              <p:nvPr/>
            </p:nvSpPr>
            <p:spPr bwMode="auto">
              <a:xfrm>
                <a:off x="1872" y="2480"/>
                <a:ext cx="2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80" name="Line 48"/>
            <p:cNvSpPr>
              <a:spLocks noChangeShapeType="1"/>
            </p:cNvSpPr>
            <p:nvPr/>
          </p:nvSpPr>
          <p:spPr bwMode="auto">
            <a:xfrm>
              <a:off x="1776" y="225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3429000" y="2362201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3429000" y="2476501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3429000" y="2600326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3429000" y="2714626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3429000" y="2828926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691392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82322" y="291402"/>
            <a:ext cx="8269792" cy="1618361"/>
          </a:xfrm>
        </p:spPr>
        <p:txBody>
          <a:bodyPr vert="horz" lIns="69056" tIns="34529" rIns="69056" bIns="34529" rtlCol="0" anchor="ctr">
            <a:normAutofit/>
          </a:bodyPr>
          <a:lstStyle/>
          <a:p>
            <a:pPr defTabSz="688181"/>
            <a:r>
              <a:rPr lang="en-US" altLang="en-US" dirty="0"/>
              <a:t>Model Evaluation Step 3:</a:t>
            </a:r>
            <a:br>
              <a:rPr lang="en-US" altLang="en-US" dirty="0"/>
            </a:br>
            <a:r>
              <a:rPr lang="en-US" altLang="en-US" dirty="0"/>
              <a:t> Evaluate on test set</a:t>
            </a:r>
          </a:p>
        </p:txBody>
      </p:sp>
      <p:sp>
        <p:nvSpPr>
          <p:cNvPr id="29700" name="Line 3"/>
          <p:cNvSpPr>
            <a:spLocks noChangeShapeType="1"/>
          </p:cNvSpPr>
          <p:nvPr/>
        </p:nvSpPr>
        <p:spPr bwMode="auto">
          <a:xfrm flipV="1">
            <a:off x="3429000" y="417195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1529953" y="2363391"/>
            <a:ext cx="870347" cy="1009650"/>
            <a:chOff x="325" y="1265"/>
            <a:chExt cx="731" cy="848"/>
          </a:xfrm>
        </p:grpSpPr>
        <p:sp>
          <p:nvSpPr>
            <p:cNvPr id="29758" name="Oval 5"/>
            <p:cNvSpPr>
              <a:spLocks noChangeArrowheads="1"/>
            </p:cNvSpPr>
            <p:nvPr/>
          </p:nvSpPr>
          <p:spPr bwMode="auto">
            <a:xfrm>
              <a:off x="325" y="1833"/>
              <a:ext cx="727" cy="28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9759" name="Oval 6" descr="Dotted diamond"/>
            <p:cNvSpPr>
              <a:spLocks noChangeArrowheads="1"/>
            </p:cNvSpPr>
            <p:nvPr/>
          </p:nvSpPr>
          <p:spPr bwMode="auto">
            <a:xfrm>
              <a:off x="325" y="1265"/>
              <a:ext cx="727" cy="280"/>
            </a:xfrm>
            <a:prstGeom prst="ellipse">
              <a:avLst/>
            </a:prstGeom>
            <a:pattFill prst="dotDmnd">
              <a:fgClr>
                <a:srgbClr val="51DC00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9760" name="Oval 7"/>
            <p:cNvSpPr>
              <a:spLocks noChangeArrowheads="1"/>
            </p:cNvSpPr>
            <p:nvPr/>
          </p:nvSpPr>
          <p:spPr bwMode="auto">
            <a:xfrm>
              <a:off x="325" y="1805"/>
              <a:ext cx="731" cy="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9761" name="Line 8"/>
            <p:cNvSpPr>
              <a:spLocks noChangeShapeType="1"/>
            </p:cNvSpPr>
            <p:nvPr/>
          </p:nvSpPr>
          <p:spPr bwMode="auto">
            <a:xfrm>
              <a:off x="1056" y="1405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2" name="Rectangle 9"/>
            <p:cNvSpPr>
              <a:spLocks noChangeArrowheads="1"/>
            </p:cNvSpPr>
            <p:nvPr/>
          </p:nvSpPr>
          <p:spPr bwMode="auto">
            <a:xfrm>
              <a:off x="454" y="1682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50" b="1">
                  <a:solidFill>
                    <a:srgbClr val="000000"/>
                  </a:solidFill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29763" name="Line 10"/>
            <p:cNvSpPr>
              <a:spLocks noChangeShapeType="1"/>
            </p:cNvSpPr>
            <p:nvPr/>
          </p:nvSpPr>
          <p:spPr bwMode="auto">
            <a:xfrm>
              <a:off x="325" y="1413"/>
              <a:ext cx="0" cy="5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2" name="Line 11"/>
          <p:cNvSpPr>
            <a:spLocks noChangeShapeType="1"/>
          </p:cNvSpPr>
          <p:nvPr/>
        </p:nvSpPr>
        <p:spPr bwMode="auto">
          <a:xfrm>
            <a:off x="4743450" y="4229100"/>
            <a:ext cx="14299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Rectangle 12"/>
          <p:cNvSpPr>
            <a:spLocks noChangeArrowheads="1"/>
          </p:cNvSpPr>
          <p:nvPr/>
        </p:nvSpPr>
        <p:spPr bwMode="auto">
          <a:xfrm>
            <a:off x="6343650" y="3600451"/>
            <a:ext cx="995464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Arial" panose="020B0604020202020204" pitchFamily="34" charset="0"/>
              </a:rPr>
              <a:t>Predictions</a:t>
            </a:r>
          </a:p>
        </p:txBody>
      </p:sp>
      <p:grpSp>
        <p:nvGrpSpPr>
          <p:cNvPr id="29704" name="Group 13"/>
          <p:cNvGrpSpPr>
            <a:grpSpLocks/>
          </p:cNvGrpSpPr>
          <p:nvPr/>
        </p:nvGrpSpPr>
        <p:grpSpPr bwMode="auto">
          <a:xfrm>
            <a:off x="4000500" y="4057650"/>
            <a:ext cx="790575" cy="423863"/>
            <a:chOff x="2136" y="2818"/>
            <a:chExt cx="664" cy="356"/>
          </a:xfrm>
        </p:grpSpPr>
        <p:sp>
          <p:nvSpPr>
            <p:cNvPr id="29744" name="AutoShape 14"/>
            <p:cNvSpPr>
              <a:spLocks noChangeArrowheads="1"/>
            </p:cNvSpPr>
            <p:nvPr/>
          </p:nvSpPr>
          <p:spPr bwMode="auto">
            <a:xfrm flipV="1">
              <a:off x="2136" y="2818"/>
              <a:ext cx="664" cy="356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9 w 21600"/>
                <a:gd name="T13" fmla="*/ 4490 h 21600"/>
                <a:gd name="T14" fmla="*/ 17111 w 21600"/>
                <a:gd name="T15" fmla="*/ 171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5" name="Rectangle 15"/>
            <p:cNvSpPr>
              <a:spLocks noChangeArrowheads="1"/>
            </p:cNvSpPr>
            <p:nvPr/>
          </p:nvSpPr>
          <p:spPr bwMode="auto">
            <a:xfrm>
              <a:off x="2499" y="2916"/>
              <a:ext cx="80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9746" name="Rectangle 16"/>
            <p:cNvSpPr>
              <a:spLocks noChangeArrowheads="1"/>
            </p:cNvSpPr>
            <p:nvPr/>
          </p:nvSpPr>
          <p:spPr bwMode="auto">
            <a:xfrm>
              <a:off x="2219" y="3103"/>
              <a:ext cx="80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9747" name="Rectangle 17"/>
            <p:cNvSpPr>
              <a:spLocks noChangeArrowheads="1"/>
            </p:cNvSpPr>
            <p:nvPr/>
          </p:nvSpPr>
          <p:spPr bwMode="auto">
            <a:xfrm>
              <a:off x="2639" y="2998"/>
              <a:ext cx="79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9748" name="Rectangle 18"/>
            <p:cNvSpPr>
              <a:spLocks noChangeArrowheads="1"/>
            </p:cNvSpPr>
            <p:nvPr/>
          </p:nvSpPr>
          <p:spPr bwMode="auto">
            <a:xfrm>
              <a:off x="2534" y="3103"/>
              <a:ext cx="80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9749" name="Line 19"/>
            <p:cNvSpPr>
              <a:spLocks noChangeShapeType="1"/>
            </p:cNvSpPr>
            <p:nvPr/>
          </p:nvSpPr>
          <p:spPr bwMode="auto">
            <a:xfrm flipH="1">
              <a:off x="2426" y="2953"/>
              <a:ext cx="65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0" name="Line 20"/>
            <p:cNvSpPr>
              <a:spLocks noChangeShapeType="1"/>
            </p:cNvSpPr>
            <p:nvPr/>
          </p:nvSpPr>
          <p:spPr bwMode="auto">
            <a:xfrm>
              <a:off x="2583" y="2958"/>
              <a:ext cx="52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1" name="Line 21"/>
            <p:cNvSpPr>
              <a:spLocks noChangeShapeType="1"/>
            </p:cNvSpPr>
            <p:nvPr/>
          </p:nvSpPr>
          <p:spPr bwMode="auto">
            <a:xfrm flipH="1">
              <a:off x="2303" y="3031"/>
              <a:ext cx="76" cy="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2" name="Line 22"/>
            <p:cNvSpPr>
              <a:spLocks noChangeShapeType="1"/>
            </p:cNvSpPr>
            <p:nvPr/>
          </p:nvSpPr>
          <p:spPr bwMode="auto">
            <a:xfrm>
              <a:off x="2457" y="3039"/>
              <a:ext cx="9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3" name="Rectangle 23"/>
            <p:cNvSpPr>
              <a:spLocks noChangeArrowheads="1"/>
            </p:cNvSpPr>
            <p:nvPr/>
          </p:nvSpPr>
          <p:spPr bwMode="auto">
            <a:xfrm>
              <a:off x="2350" y="2864"/>
              <a:ext cx="18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9754" name="Rectangle 24"/>
            <p:cNvSpPr>
              <a:spLocks noChangeArrowheads="1"/>
            </p:cNvSpPr>
            <p:nvPr/>
          </p:nvSpPr>
          <p:spPr bwMode="auto">
            <a:xfrm>
              <a:off x="2559" y="2884"/>
              <a:ext cx="187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29755" name="Rectangle 25"/>
            <p:cNvSpPr>
              <a:spLocks noChangeArrowheads="1"/>
            </p:cNvSpPr>
            <p:nvPr/>
          </p:nvSpPr>
          <p:spPr bwMode="auto">
            <a:xfrm>
              <a:off x="2394" y="3103"/>
              <a:ext cx="80" cy="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9756" name="Line 26"/>
            <p:cNvSpPr>
              <a:spLocks noChangeShapeType="1"/>
            </p:cNvSpPr>
            <p:nvPr/>
          </p:nvSpPr>
          <p:spPr bwMode="auto">
            <a:xfrm>
              <a:off x="2408" y="3052"/>
              <a:ext cx="18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7" name="AutoShape 27"/>
            <p:cNvSpPr>
              <a:spLocks noChangeArrowheads="1"/>
            </p:cNvSpPr>
            <p:nvPr/>
          </p:nvSpPr>
          <p:spPr bwMode="auto">
            <a:xfrm>
              <a:off x="2370" y="2991"/>
              <a:ext cx="85" cy="66"/>
            </a:xfrm>
            <a:prstGeom prst="diamond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</p:grpSp>
      <p:sp>
        <p:nvSpPr>
          <p:cNvPr id="29705" name="Rectangle 28"/>
          <p:cNvSpPr>
            <a:spLocks noChangeArrowheads="1"/>
          </p:cNvSpPr>
          <p:nvPr/>
        </p:nvSpPr>
        <p:spPr bwMode="auto">
          <a:xfrm>
            <a:off x="2628900" y="2000251"/>
            <a:ext cx="1293623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Arial" panose="020B0604020202020204" pitchFamily="34" charset="0"/>
              </a:rPr>
              <a:t>Results Known</a:t>
            </a:r>
          </a:p>
        </p:txBody>
      </p:sp>
      <p:sp>
        <p:nvSpPr>
          <p:cNvPr id="29706" name="Rectangle 29"/>
          <p:cNvSpPr>
            <a:spLocks noChangeArrowheads="1"/>
          </p:cNvSpPr>
          <p:nvPr/>
        </p:nvSpPr>
        <p:spPr bwMode="auto">
          <a:xfrm>
            <a:off x="4577953" y="2400301"/>
            <a:ext cx="1037142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FF5008"/>
                </a:solidFill>
                <a:latin typeface="Arial" panose="020B0604020202020204" pitchFamily="34" charset="0"/>
              </a:rPr>
              <a:t>Training set</a:t>
            </a:r>
          </a:p>
        </p:txBody>
      </p:sp>
      <p:sp>
        <p:nvSpPr>
          <p:cNvPr id="29707" name="Rectangle 30"/>
          <p:cNvSpPr>
            <a:spLocks noChangeArrowheads="1"/>
          </p:cNvSpPr>
          <p:nvPr/>
        </p:nvSpPr>
        <p:spPr bwMode="auto">
          <a:xfrm>
            <a:off x="2571750" y="4343401"/>
            <a:ext cx="966675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60C900"/>
                </a:solidFill>
                <a:latin typeface="Arial" panose="020B0604020202020204" pitchFamily="34" charset="0"/>
              </a:rPr>
              <a:t>Testing set</a:t>
            </a:r>
          </a:p>
        </p:txBody>
      </p:sp>
      <p:sp>
        <p:nvSpPr>
          <p:cNvPr id="29708" name="Rectangle 31"/>
          <p:cNvSpPr>
            <a:spLocks noChangeArrowheads="1"/>
          </p:cNvSpPr>
          <p:nvPr/>
        </p:nvSpPr>
        <p:spPr bwMode="auto">
          <a:xfrm>
            <a:off x="2738438" y="2412206"/>
            <a:ext cx="857250" cy="94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9709" name="Line 32"/>
          <p:cNvSpPr>
            <a:spLocks noChangeShapeType="1"/>
          </p:cNvSpPr>
          <p:nvPr/>
        </p:nvSpPr>
        <p:spPr bwMode="auto">
          <a:xfrm>
            <a:off x="2733675" y="2764631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33"/>
          <p:cNvSpPr>
            <a:spLocks noChangeShapeType="1"/>
          </p:cNvSpPr>
          <p:nvPr/>
        </p:nvSpPr>
        <p:spPr bwMode="auto">
          <a:xfrm>
            <a:off x="2733675" y="2526506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34"/>
          <p:cNvSpPr>
            <a:spLocks noChangeShapeType="1"/>
          </p:cNvSpPr>
          <p:nvPr/>
        </p:nvSpPr>
        <p:spPr bwMode="auto">
          <a:xfrm>
            <a:off x="2733675" y="2650331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35"/>
          <p:cNvSpPr>
            <a:spLocks noChangeShapeType="1"/>
          </p:cNvSpPr>
          <p:nvPr/>
        </p:nvSpPr>
        <p:spPr bwMode="auto">
          <a:xfrm>
            <a:off x="2733675" y="2888456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36"/>
          <p:cNvSpPr>
            <a:spLocks noChangeShapeType="1"/>
          </p:cNvSpPr>
          <p:nvPr/>
        </p:nvSpPr>
        <p:spPr bwMode="auto">
          <a:xfrm>
            <a:off x="2733675" y="3240881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37"/>
          <p:cNvSpPr>
            <a:spLocks noChangeShapeType="1"/>
          </p:cNvSpPr>
          <p:nvPr/>
        </p:nvSpPr>
        <p:spPr bwMode="auto">
          <a:xfrm>
            <a:off x="2733675" y="3126581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38"/>
          <p:cNvSpPr>
            <a:spLocks noChangeShapeType="1"/>
          </p:cNvSpPr>
          <p:nvPr/>
        </p:nvSpPr>
        <p:spPr bwMode="auto">
          <a:xfrm>
            <a:off x="2733675" y="3002756"/>
            <a:ext cx="857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39"/>
          <p:cNvSpPr>
            <a:spLocks noChangeShapeType="1"/>
          </p:cNvSpPr>
          <p:nvPr/>
        </p:nvSpPr>
        <p:spPr bwMode="auto">
          <a:xfrm flipV="1">
            <a:off x="3462338" y="2407444"/>
            <a:ext cx="0" cy="952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22" name="Group 45"/>
          <p:cNvGrpSpPr>
            <a:grpSpLocks/>
          </p:cNvGrpSpPr>
          <p:nvPr/>
        </p:nvGrpSpPr>
        <p:grpSpPr bwMode="auto">
          <a:xfrm>
            <a:off x="2971800" y="4057650"/>
            <a:ext cx="400050" cy="200025"/>
            <a:chOff x="1812" y="2352"/>
            <a:chExt cx="336" cy="168"/>
          </a:xfrm>
        </p:grpSpPr>
        <p:sp>
          <p:nvSpPr>
            <p:cNvPr id="29740" name="Rectangle 46"/>
            <p:cNvSpPr>
              <a:spLocks noChangeArrowheads="1"/>
            </p:cNvSpPr>
            <p:nvPr/>
          </p:nvSpPr>
          <p:spPr bwMode="auto">
            <a:xfrm>
              <a:off x="1812" y="2352"/>
              <a:ext cx="336" cy="1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9741" name="Line 47"/>
            <p:cNvSpPr>
              <a:spLocks noChangeShapeType="1"/>
            </p:cNvSpPr>
            <p:nvPr/>
          </p:nvSpPr>
          <p:spPr bwMode="auto">
            <a:xfrm>
              <a:off x="1872" y="2416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2" name="Line 48"/>
            <p:cNvSpPr>
              <a:spLocks noChangeShapeType="1"/>
            </p:cNvSpPr>
            <p:nvPr/>
          </p:nvSpPr>
          <p:spPr bwMode="auto">
            <a:xfrm>
              <a:off x="1872" y="2448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3" name="Line 49"/>
            <p:cNvSpPr>
              <a:spLocks noChangeShapeType="1"/>
            </p:cNvSpPr>
            <p:nvPr/>
          </p:nvSpPr>
          <p:spPr bwMode="auto">
            <a:xfrm>
              <a:off x="1872" y="2480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23" name="Group 50"/>
          <p:cNvGrpSpPr>
            <a:grpSpLocks/>
          </p:cNvGrpSpPr>
          <p:nvPr/>
        </p:nvGrpSpPr>
        <p:grpSpPr bwMode="auto">
          <a:xfrm>
            <a:off x="4167188" y="2408635"/>
            <a:ext cx="400050" cy="333375"/>
            <a:chOff x="2540" y="1303"/>
            <a:chExt cx="336" cy="280"/>
          </a:xfrm>
        </p:grpSpPr>
        <p:sp>
          <p:nvSpPr>
            <p:cNvPr id="29734" name="Rectangle 51"/>
            <p:cNvSpPr>
              <a:spLocks noChangeArrowheads="1"/>
            </p:cNvSpPr>
            <p:nvPr/>
          </p:nvSpPr>
          <p:spPr bwMode="auto">
            <a:xfrm>
              <a:off x="2540" y="1303"/>
              <a:ext cx="336" cy="2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350">
                <a:latin typeface="Arial" panose="020B0604020202020204" pitchFamily="34" charset="0"/>
              </a:endParaRPr>
            </a:p>
          </p:txBody>
        </p:sp>
        <p:sp>
          <p:nvSpPr>
            <p:cNvPr id="29735" name="Line 52"/>
            <p:cNvSpPr>
              <a:spLocks noChangeShapeType="1"/>
            </p:cNvSpPr>
            <p:nvPr/>
          </p:nvSpPr>
          <p:spPr bwMode="auto">
            <a:xfrm>
              <a:off x="2600" y="146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Line 53"/>
            <p:cNvSpPr>
              <a:spLocks noChangeShapeType="1"/>
            </p:cNvSpPr>
            <p:nvPr/>
          </p:nvSpPr>
          <p:spPr bwMode="auto">
            <a:xfrm>
              <a:off x="2600" y="150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7" name="Line 54"/>
            <p:cNvSpPr>
              <a:spLocks noChangeShapeType="1"/>
            </p:cNvSpPr>
            <p:nvPr/>
          </p:nvSpPr>
          <p:spPr bwMode="auto">
            <a:xfrm>
              <a:off x="2600" y="154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8" name="Line 55"/>
            <p:cNvSpPr>
              <a:spLocks noChangeShapeType="1"/>
            </p:cNvSpPr>
            <p:nvPr/>
          </p:nvSpPr>
          <p:spPr bwMode="auto">
            <a:xfrm>
              <a:off x="2600" y="1391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9" name="Line 56"/>
            <p:cNvSpPr>
              <a:spLocks noChangeShapeType="1"/>
            </p:cNvSpPr>
            <p:nvPr/>
          </p:nvSpPr>
          <p:spPr bwMode="auto">
            <a:xfrm>
              <a:off x="2608" y="1423"/>
              <a:ext cx="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24" name="Line 57"/>
          <p:cNvSpPr>
            <a:spLocks noChangeShapeType="1"/>
          </p:cNvSpPr>
          <p:nvPr/>
        </p:nvSpPr>
        <p:spPr bwMode="auto">
          <a:xfrm>
            <a:off x="3692128" y="2605088"/>
            <a:ext cx="47982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58"/>
          <p:cNvSpPr>
            <a:spLocks noChangeArrowheads="1"/>
          </p:cNvSpPr>
          <p:nvPr/>
        </p:nvSpPr>
        <p:spPr bwMode="auto">
          <a:xfrm>
            <a:off x="3829051" y="3200401"/>
            <a:ext cx="1435894" cy="35004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29726" name="Rectangle 59"/>
          <p:cNvSpPr>
            <a:spLocks noChangeArrowheads="1"/>
          </p:cNvSpPr>
          <p:nvPr/>
        </p:nvSpPr>
        <p:spPr bwMode="auto">
          <a:xfrm>
            <a:off x="3988595" y="3200400"/>
            <a:ext cx="1360885" cy="30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Model Builder</a:t>
            </a:r>
          </a:p>
        </p:txBody>
      </p:sp>
      <p:sp>
        <p:nvSpPr>
          <p:cNvPr id="29727" name="Line 60"/>
          <p:cNvSpPr>
            <a:spLocks noChangeShapeType="1"/>
          </p:cNvSpPr>
          <p:nvPr/>
        </p:nvSpPr>
        <p:spPr bwMode="auto">
          <a:xfrm flipH="1">
            <a:off x="4400550" y="28575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Line 61"/>
          <p:cNvSpPr>
            <a:spLocks noChangeShapeType="1"/>
          </p:cNvSpPr>
          <p:nvPr/>
        </p:nvSpPr>
        <p:spPr bwMode="auto">
          <a:xfrm>
            <a:off x="4400550" y="360045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Line 62"/>
          <p:cNvSpPr>
            <a:spLocks noChangeShapeType="1"/>
          </p:cNvSpPr>
          <p:nvPr/>
        </p:nvSpPr>
        <p:spPr bwMode="auto">
          <a:xfrm flipV="1">
            <a:off x="2400301" y="2902745"/>
            <a:ext cx="330994" cy="1190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0" name="Rectangle 63"/>
          <p:cNvSpPr>
            <a:spLocks noChangeArrowheads="1"/>
          </p:cNvSpPr>
          <p:nvPr/>
        </p:nvSpPr>
        <p:spPr bwMode="auto">
          <a:xfrm>
            <a:off x="5543550" y="3429001"/>
            <a:ext cx="812722" cy="277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solidFill>
                  <a:srgbClr val="000000"/>
                </a:solidFill>
                <a:latin typeface="Arial" panose="020B0604020202020204" pitchFamily="34" charset="0"/>
              </a:rPr>
              <a:t>Evaluate</a:t>
            </a:r>
          </a:p>
        </p:txBody>
      </p:sp>
      <p:sp>
        <p:nvSpPr>
          <p:cNvPr id="29731" name="Line 64"/>
          <p:cNvSpPr>
            <a:spLocks noChangeShapeType="1"/>
          </p:cNvSpPr>
          <p:nvPr/>
        </p:nvSpPr>
        <p:spPr bwMode="auto">
          <a:xfrm>
            <a:off x="3143250" y="3429000"/>
            <a:ext cx="0" cy="5143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Rectangle 65"/>
          <p:cNvSpPr>
            <a:spLocks noChangeArrowheads="1"/>
          </p:cNvSpPr>
          <p:nvPr/>
        </p:nvSpPr>
        <p:spPr bwMode="auto">
          <a:xfrm>
            <a:off x="6115050" y="3829050"/>
            <a:ext cx="171450" cy="857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 dirty="0">
                <a:latin typeface="Arial" panose="020B0604020202020204" pitchFamily="34" charset="0"/>
              </a:rPr>
              <a:t>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 dirty="0">
                <a:latin typeface="Arial" panose="020B0604020202020204" pitchFamily="34" charset="0"/>
              </a:rPr>
              <a:t>4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 dirty="0">
                <a:latin typeface="Arial" panose="020B0604020202020204" pitchFamily="34" charset="0"/>
              </a:rPr>
              <a:t>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 b="1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733" name="Line 66"/>
          <p:cNvSpPr>
            <a:spLocks noChangeShapeType="1"/>
          </p:cNvSpPr>
          <p:nvPr/>
        </p:nvSpPr>
        <p:spPr bwMode="auto">
          <a:xfrm flipH="1" flipV="1">
            <a:off x="5372100" y="360045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13"/>
          <p:cNvSpPr>
            <a:spLocks noChangeArrowheads="1"/>
          </p:cNvSpPr>
          <p:nvPr/>
        </p:nvSpPr>
        <p:spPr bwMode="auto">
          <a:xfrm>
            <a:off x="3429000" y="2362201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9" name="Rectangle 14"/>
          <p:cNvSpPr>
            <a:spLocks noChangeArrowheads="1"/>
          </p:cNvSpPr>
          <p:nvPr/>
        </p:nvSpPr>
        <p:spPr bwMode="auto">
          <a:xfrm>
            <a:off x="3429000" y="2476501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3429000" y="2600326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1" name="Rectangle 16"/>
          <p:cNvSpPr>
            <a:spLocks noChangeArrowheads="1"/>
          </p:cNvSpPr>
          <p:nvPr/>
        </p:nvSpPr>
        <p:spPr bwMode="auto">
          <a:xfrm>
            <a:off x="3429000" y="2714626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2" name="Rectangle 17"/>
          <p:cNvSpPr>
            <a:spLocks noChangeArrowheads="1"/>
          </p:cNvSpPr>
          <p:nvPr/>
        </p:nvSpPr>
        <p:spPr bwMode="auto">
          <a:xfrm>
            <a:off x="3429000" y="2828926"/>
            <a:ext cx="214802" cy="2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1999105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 = \frac{1}{\frac{1}{2}(\frac{1}{R} + \frac{1}{P})} = \frac{2RP}{(R+P)}  template TPT1  env TPENV1  fore 0  back 16777215  eqnno 3"/>
  <p:tag name="FILENAME" val="TP_tmp"/>
  <p:tag name="ORIGWIDTH" val="96"/>
  <p:tag name="PICTUREFILESIZE" val="397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Ranking \#1:&#10;$(1.0 + 0.67 + 0.75 + 0.8 + 0.83 + 0.6)/6 = 0.78$\\ \\&#10;Ranking \#2: $ (0.5 + 0.4 + 0.5 + 0.57 + 0.56 + 0.6)/6 = 0.52 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079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Ranking \#1:&#10;$(1.0 + 0.67 + 0.75 + 0.8 + 0.83 + 0.6)/6 = 0.78$\\ \\&#10;Ranking \#2: $ (0.5 + 0.4 + 0.5 + 0.57 + 0.56 + 0.6)/6 = 0.52 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079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color}&#10;\pagestyle{empty}&#10;\begin{document}&#10;\begin{eqnarray*}&#10;\mbox{Rank 1} &amp; = &amp; (1 + 0.67 + 0.75 + 0.8 + 0.83 + 0)/6 = 0.675 \\&#10;\mbox{Rank 2} &amp; = &amp; (0.5 + 0.4 + 0.5 + 0.57 + 0 + 0)/6 = 0.328 &#10;\end{eqnarray*}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color}&#10;\pagestyle{empty}&#10;\begin{document}&#10;\begin{eqnarray*}&#10;\mbox{Rank 1} &amp; = &amp; (1 + 0.67 + 0.75 + 0.8 + 0.83 + 0)/6 = 0.675 \\&#10;\mbox{Rank 2} &amp; = &amp; (0.5 + 0.4 + 0.5 + 0.57 + 0 + 0)/6 = 0.328 &#10;\end{eqnarray*}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it{average precision query 1} $= (1.0 + 0.67 + 0.5 + 0.44 + 0.5)/5 = 0.62$\\&#10;\textit{average precision query 2} $=(0.5 + 0.4 + 0.43)/3 = 0.44$\\ \\&#10;\textit{mean average precision} $= (0.62 + 0.44)/2 = 0.53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342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*}{0.40\textwidth}{@{\extracolsep{\fill}}cccc} \hline&#10;      Query &amp; A &amp; B &amp; B-A \\ \hline&#10;      1 &amp; 25 &amp; 35 &amp; 10\\&#10;      2 &amp; 43 &amp; 84 &amp; 41\\&#10;      3 &amp; 39 &amp; 15 &amp; -24\\&#10;      4 &amp; 75 &amp; 75 &amp; 0\\&#10;      5 &amp; 43 &amp; 68 &amp; 25\\&#10;      6 &amp; 15 &amp; 85 &amp; 70\\&#10;      7 &amp; 20 &amp; 80 &amp; 60\\&#10;      8 &amp; 52 &amp; 50 &amp; -2\\&#10;      9 &amp; 49 &amp; 58 &amp; 9\\&#10;      10 &amp; 50 &amp; 75 &amp; 25\\ \hline&#10;    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2947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*}{0.40\textwidth}{@{\extracolsep{\fill}}cccc} \hline&#10;      Query &amp; A &amp; B &amp; B-A \\ \hline&#10;      1 &amp; 25 &amp; 35 &amp; 10\\&#10;      2 &amp; 43 &amp; 84 &amp; 41\\&#10;      3 &amp; 39 &amp; 15 &amp; -24\\&#10;      4 &amp; 75 &amp; 75 &amp; 0\\&#10;      5 &amp; 43 &amp; 68 &amp; 25\\&#10;      6 &amp; 15 &amp; 85 &amp; 70\\&#10;      7 &amp; 20 &amp; 80 &amp; 60\\&#10;      8 &amp; 52 &amp; 50 &amp; -2\\&#10;      9 &amp; 49 &amp; 58 &amp; 9\\&#10;      10 &amp; 50 &amp; 75 &amp; 25\\ \hline&#10;    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2947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779C50C2E4854291B7A94C30DEF7BF" ma:contentTypeVersion="2" ma:contentTypeDescription="Create a new document." ma:contentTypeScope="" ma:versionID="e3155a2f19cddc5683c4b1617ebac3ce">
  <xsd:schema xmlns:xsd="http://www.w3.org/2001/XMLSchema" xmlns:xs="http://www.w3.org/2001/XMLSchema" xmlns:p="http://schemas.microsoft.com/office/2006/metadata/properties" xmlns:ns2="7a86da0c-1911-4a0f-af60-b8ba93fb4900" targetNamespace="http://schemas.microsoft.com/office/2006/metadata/properties" ma:root="true" ma:fieldsID="36f8b981398f322fdb7a1b1dc3be45dd" ns2:_="">
    <xsd:import namespace="7a86da0c-1911-4a0f-af60-b8ba93fb49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86da0c-1911-4a0f-af60-b8ba93fb49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F7DE95-0D11-4BC9-BC7B-7AE1504834B4}"/>
</file>

<file path=customXml/itemProps2.xml><?xml version="1.0" encoding="utf-8"?>
<ds:datastoreItem xmlns:ds="http://schemas.openxmlformats.org/officeDocument/2006/customXml" ds:itemID="{1254844F-4CD1-46BD-BFE6-C943F55DB205}"/>
</file>

<file path=customXml/itemProps3.xml><?xml version="1.0" encoding="utf-8"?>
<ds:datastoreItem xmlns:ds="http://schemas.openxmlformats.org/officeDocument/2006/customXml" ds:itemID="{D23E5B97-A7AF-4C7E-9836-C2EF5E1CEEC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9404</TotalTime>
  <Words>3286</Words>
  <Application>Microsoft Office PowerPoint</Application>
  <PresentationFormat>On-screen Show (4:3)</PresentationFormat>
  <Paragraphs>537</Paragraphs>
  <Slides>60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Cambria Math</vt:lpstr>
      <vt:lpstr>Tahoma</vt:lpstr>
      <vt:lpstr>Times New Roman</vt:lpstr>
      <vt:lpstr>Wingdings</vt:lpstr>
      <vt:lpstr>Office Theme</vt:lpstr>
      <vt:lpstr>Equation</vt:lpstr>
      <vt:lpstr>Bitmap Image</vt:lpstr>
      <vt:lpstr>Evaluation</vt:lpstr>
      <vt:lpstr>Why System Evaluation?</vt:lpstr>
      <vt:lpstr>Regression / classification models</vt:lpstr>
      <vt:lpstr>Performance evaluation</vt:lpstr>
      <vt:lpstr>Overfitting vs underfitting</vt:lpstr>
      <vt:lpstr>Evaluation on “LARGE” data</vt:lpstr>
      <vt:lpstr>Model Evaluation Step 1:  Split data into train and test sets</vt:lpstr>
      <vt:lpstr>Model Evaluation Step 2:  Build a model on a training set</vt:lpstr>
      <vt:lpstr>Model Evaluation Step 3:  Evaluate on test set</vt:lpstr>
      <vt:lpstr>A note on parameter tuning</vt:lpstr>
      <vt:lpstr>Evaluation on “small” data, 1</vt:lpstr>
      <vt:lpstr>Evaluation on “small” data, 2</vt:lpstr>
      <vt:lpstr>Cross-validation</vt:lpstr>
      <vt:lpstr>PowerPoint Presentation</vt:lpstr>
      <vt:lpstr>More on cross-validation</vt:lpstr>
      <vt:lpstr>Precision and Recall</vt:lpstr>
      <vt:lpstr>Confusion Matrix</vt:lpstr>
      <vt:lpstr>PowerPoint Presentation</vt:lpstr>
      <vt:lpstr>Precision and Recall in Text Retrieval</vt:lpstr>
      <vt:lpstr>Precision/Recall : Example</vt:lpstr>
      <vt:lpstr>PowerPoint Presentation</vt:lpstr>
      <vt:lpstr>Accuracy</vt:lpstr>
      <vt:lpstr>Activity 15</vt:lpstr>
      <vt:lpstr>F Measure (F1/Harmonic Mean)</vt:lpstr>
      <vt:lpstr>PowerPoint Presentation</vt:lpstr>
      <vt:lpstr>PowerPoint Presentation</vt:lpstr>
      <vt:lpstr>Mean Average Precision (MAP)</vt:lpstr>
      <vt:lpstr>Average Precision: Example</vt:lpstr>
      <vt:lpstr>Average Precision: Example</vt:lpstr>
      <vt:lpstr>Average Precision: Example</vt:lpstr>
      <vt:lpstr>Average Precision: Example</vt:lpstr>
      <vt:lpstr>Average Precision: Example</vt:lpstr>
      <vt:lpstr>Mean Average Precision (MAP)</vt:lpstr>
      <vt:lpstr>Mean Average Precision (MAP)</vt:lpstr>
      <vt:lpstr>Recall-Precision Graph</vt:lpstr>
      <vt:lpstr>Recall-Precision Graph</vt:lpstr>
      <vt:lpstr>Interpolation</vt:lpstr>
      <vt:lpstr>Interpolation</vt:lpstr>
      <vt:lpstr>Interpolation</vt:lpstr>
      <vt:lpstr>Interpolation</vt:lpstr>
      <vt:lpstr>Interpolation</vt:lpstr>
      <vt:lpstr>Interpolation</vt:lpstr>
      <vt:lpstr>Interpolation</vt:lpstr>
      <vt:lpstr>Interpolation</vt:lpstr>
      <vt:lpstr>Recap: Confusion matrix</vt:lpstr>
      <vt:lpstr>ROC Curves</vt:lpstr>
      <vt:lpstr>ROC Curves</vt:lpstr>
      <vt:lpstr>Multiple ROC Curves</vt:lpstr>
      <vt:lpstr>PR Curves Vs ROC Curves</vt:lpstr>
      <vt:lpstr>Cost-Sensitive Learning</vt:lpstr>
      <vt:lpstr>Examples of Applications with Unequal Misclassification Costs</vt:lpstr>
      <vt:lpstr>Cost Matrix</vt:lpstr>
      <vt:lpstr>Significance Testing</vt:lpstr>
      <vt:lpstr>Hypotheses</vt:lpstr>
      <vt:lpstr>Significance Tests</vt:lpstr>
      <vt:lpstr>t-test</vt:lpstr>
      <vt:lpstr>t-test</vt:lpstr>
      <vt:lpstr>Example Experimental Results</vt:lpstr>
      <vt:lpstr>Example Experimental Results</vt:lpstr>
      <vt:lpstr>T-test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1- Introduction</dc:title>
  <dc:creator>Sampath Jayarathna</dc:creator>
  <cp:lastModifiedBy>AIML_FDP_0 80</cp:lastModifiedBy>
  <cp:revision>341</cp:revision>
  <dcterms:created xsi:type="dcterms:W3CDTF">2009-12-29T10:39:27Z</dcterms:created>
  <dcterms:modified xsi:type="dcterms:W3CDTF">2023-04-12T06:15:50Z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0x01010062779C50C2E4854291B7A94C30DEF7BF</vt:lpwstr>
  </property>
</Properties>
</file>