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81" r:id="rId22"/>
    <p:sldId id="274"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9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6B05E-3307-47B0-8C55-BB3724DB00FD}" type="datetimeFigureOut">
              <a:rPr lang="en-IN" smtClean="0"/>
              <a:t>23-02-2023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5EFE7-E2AC-44D0-9B3D-57B0D2405AA9}" type="slidenum">
              <a:rPr lang="en-IN" smtClean="0"/>
              <a:t>‹#›</a:t>
            </a:fld>
            <a:endParaRPr lang="en-IN"/>
          </a:p>
        </p:txBody>
      </p:sp>
    </p:spTree>
    <p:extLst>
      <p:ext uri="{BB962C8B-B14F-4D97-AF65-F5344CB8AC3E}">
        <p14:creationId xmlns:p14="http://schemas.microsoft.com/office/powerpoint/2010/main" val="2234028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643451-E6DA-4A98-AF50-568C559DFFC8}" type="slidenum">
              <a:rPr lang="en-IN" smtClean="0"/>
              <a:t>6</a:t>
            </a:fld>
            <a:endParaRPr lang="en-IN"/>
          </a:p>
        </p:txBody>
      </p:sp>
    </p:spTree>
    <p:extLst>
      <p:ext uri="{BB962C8B-B14F-4D97-AF65-F5344CB8AC3E}">
        <p14:creationId xmlns:p14="http://schemas.microsoft.com/office/powerpoint/2010/main" val="306820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643451-E6DA-4A98-AF50-568C559DFFC8}" type="slidenum">
              <a:rPr lang="en-IN" smtClean="0"/>
              <a:t>17</a:t>
            </a:fld>
            <a:endParaRPr lang="en-IN"/>
          </a:p>
        </p:txBody>
      </p:sp>
    </p:spTree>
    <p:extLst>
      <p:ext uri="{BB962C8B-B14F-4D97-AF65-F5344CB8AC3E}">
        <p14:creationId xmlns:p14="http://schemas.microsoft.com/office/powerpoint/2010/main" val="7279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8948430-3747-41B6-A112-E13F8595A05D}" type="datetimeFigureOut">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DA8D5-C354-416E-87A7-95DAE8966660}" type="slidenum">
              <a:rPr lang="en-IN" smtClean="0"/>
              <a:t>‹#›</a:t>
            </a:fld>
            <a:endParaRPr lang="en-IN"/>
          </a:p>
        </p:txBody>
      </p:sp>
    </p:spTree>
    <p:extLst>
      <p:ext uri="{BB962C8B-B14F-4D97-AF65-F5344CB8AC3E}">
        <p14:creationId xmlns:p14="http://schemas.microsoft.com/office/powerpoint/2010/main" val="4182019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948430-3747-41B6-A112-E13F8595A05D}" type="datetimeFigureOut">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DA8D5-C354-416E-87A7-95DAE8966660}" type="slidenum">
              <a:rPr lang="en-IN" smtClean="0"/>
              <a:t>‹#›</a:t>
            </a:fld>
            <a:endParaRPr lang="en-IN"/>
          </a:p>
        </p:txBody>
      </p:sp>
    </p:spTree>
    <p:extLst>
      <p:ext uri="{BB962C8B-B14F-4D97-AF65-F5344CB8AC3E}">
        <p14:creationId xmlns:p14="http://schemas.microsoft.com/office/powerpoint/2010/main" val="301430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948430-3747-41B6-A112-E13F8595A05D}" type="datetimeFigureOut">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DA8D5-C354-416E-87A7-95DAE8966660}" type="slidenum">
              <a:rPr lang="en-IN" smtClean="0"/>
              <a:t>‹#›</a:t>
            </a:fld>
            <a:endParaRPr lang="en-IN"/>
          </a:p>
        </p:txBody>
      </p:sp>
    </p:spTree>
    <p:extLst>
      <p:ext uri="{BB962C8B-B14F-4D97-AF65-F5344CB8AC3E}">
        <p14:creationId xmlns:p14="http://schemas.microsoft.com/office/powerpoint/2010/main" val="124812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948430-3747-41B6-A112-E13F8595A05D}" type="datetimeFigureOut">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DA8D5-C354-416E-87A7-95DAE8966660}" type="slidenum">
              <a:rPr lang="en-IN" smtClean="0"/>
              <a:t>‹#›</a:t>
            </a:fld>
            <a:endParaRPr lang="en-IN"/>
          </a:p>
        </p:txBody>
      </p:sp>
    </p:spTree>
    <p:extLst>
      <p:ext uri="{BB962C8B-B14F-4D97-AF65-F5344CB8AC3E}">
        <p14:creationId xmlns:p14="http://schemas.microsoft.com/office/powerpoint/2010/main" val="271001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948430-3747-41B6-A112-E13F8595A05D}" type="datetimeFigureOut">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DA8D5-C354-416E-87A7-95DAE8966660}" type="slidenum">
              <a:rPr lang="en-IN" smtClean="0"/>
              <a:t>‹#›</a:t>
            </a:fld>
            <a:endParaRPr lang="en-IN"/>
          </a:p>
        </p:txBody>
      </p:sp>
    </p:spTree>
    <p:extLst>
      <p:ext uri="{BB962C8B-B14F-4D97-AF65-F5344CB8AC3E}">
        <p14:creationId xmlns:p14="http://schemas.microsoft.com/office/powerpoint/2010/main" val="45935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8948430-3747-41B6-A112-E13F8595A05D}" type="datetimeFigureOut">
              <a:rPr lang="en-IN" smtClean="0"/>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DA8D5-C354-416E-87A7-95DAE8966660}" type="slidenum">
              <a:rPr lang="en-IN" smtClean="0"/>
              <a:t>‹#›</a:t>
            </a:fld>
            <a:endParaRPr lang="en-IN"/>
          </a:p>
        </p:txBody>
      </p:sp>
    </p:spTree>
    <p:extLst>
      <p:ext uri="{BB962C8B-B14F-4D97-AF65-F5344CB8AC3E}">
        <p14:creationId xmlns:p14="http://schemas.microsoft.com/office/powerpoint/2010/main" val="214711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8948430-3747-41B6-A112-E13F8595A05D}" type="datetimeFigureOut">
              <a:rPr lang="en-IN" smtClean="0"/>
              <a:t>23-02-2023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9DA8D5-C354-416E-87A7-95DAE8966660}" type="slidenum">
              <a:rPr lang="en-IN" smtClean="0"/>
              <a:t>‹#›</a:t>
            </a:fld>
            <a:endParaRPr lang="en-IN"/>
          </a:p>
        </p:txBody>
      </p:sp>
    </p:spTree>
    <p:extLst>
      <p:ext uri="{BB962C8B-B14F-4D97-AF65-F5344CB8AC3E}">
        <p14:creationId xmlns:p14="http://schemas.microsoft.com/office/powerpoint/2010/main" val="4118982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8948430-3747-41B6-A112-E13F8595A05D}" type="datetimeFigureOut">
              <a:rPr lang="en-IN" smtClean="0"/>
              <a:t>23-02-2023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9DA8D5-C354-416E-87A7-95DAE8966660}" type="slidenum">
              <a:rPr lang="en-IN" smtClean="0"/>
              <a:t>‹#›</a:t>
            </a:fld>
            <a:endParaRPr lang="en-IN"/>
          </a:p>
        </p:txBody>
      </p:sp>
    </p:spTree>
    <p:extLst>
      <p:ext uri="{BB962C8B-B14F-4D97-AF65-F5344CB8AC3E}">
        <p14:creationId xmlns:p14="http://schemas.microsoft.com/office/powerpoint/2010/main" val="67753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48430-3747-41B6-A112-E13F8595A05D}" type="datetimeFigureOut">
              <a:rPr lang="en-IN" smtClean="0"/>
              <a:t>23-02-2023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9DA8D5-C354-416E-87A7-95DAE8966660}" type="slidenum">
              <a:rPr lang="en-IN" smtClean="0"/>
              <a:t>‹#›</a:t>
            </a:fld>
            <a:endParaRPr lang="en-IN"/>
          </a:p>
        </p:txBody>
      </p:sp>
    </p:spTree>
    <p:extLst>
      <p:ext uri="{BB962C8B-B14F-4D97-AF65-F5344CB8AC3E}">
        <p14:creationId xmlns:p14="http://schemas.microsoft.com/office/powerpoint/2010/main" val="226970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948430-3747-41B6-A112-E13F8595A05D}" type="datetimeFigureOut">
              <a:rPr lang="en-IN" smtClean="0"/>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DA8D5-C354-416E-87A7-95DAE8966660}" type="slidenum">
              <a:rPr lang="en-IN" smtClean="0"/>
              <a:t>‹#›</a:t>
            </a:fld>
            <a:endParaRPr lang="en-IN"/>
          </a:p>
        </p:txBody>
      </p:sp>
    </p:spTree>
    <p:extLst>
      <p:ext uri="{BB962C8B-B14F-4D97-AF65-F5344CB8AC3E}">
        <p14:creationId xmlns:p14="http://schemas.microsoft.com/office/powerpoint/2010/main" val="201731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948430-3747-41B6-A112-E13F8595A05D}" type="datetimeFigureOut">
              <a:rPr lang="en-IN" smtClean="0"/>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DA8D5-C354-416E-87A7-95DAE8966660}" type="slidenum">
              <a:rPr lang="en-IN" smtClean="0"/>
              <a:t>‹#›</a:t>
            </a:fld>
            <a:endParaRPr lang="en-IN"/>
          </a:p>
        </p:txBody>
      </p:sp>
    </p:spTree>
    <p:extLst>
      <p:ext uri="{BB962C8B-B14F-4D97-AF65-F5344CB8AC3E}">
        <p14:creationId xmlns:p14="http://schemas.microsoft.com/office/powerpoint/2010/main" val="383209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48430-3747-41B6-A112-E13F8595A05D}" type="datetimeFigureOut">
              <a:rPr lang="en-IN" smtClean="0"/>
              <a:t>23-02-2023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DA8D5-C354-416E-87A7-95DAE8966660}" type="slidenum">
              <a:rPr lang="en-IN" smtClean="0"/>
              <a:t>‹#›</a:t>
            </a:fld>
            <a:endParaRPr lang="en-IN"/>
          </a:p>
        </p:txBody>
      </p:sp>
    </p:spTree>
    <p:extLst>
      <p:ext uri="{BB962C8B-B14F-4D97-AF65-F5344CB8AC3E}">
        <p14:creationId xmlns:p14="http://schemas.microsoft.com/office/powerpoint/2010/main" val="4269729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8410" y="2835609"/>
            <a:ext cx="10515600" cy="1325563"/>
          </a:xfrm>
        </p:spPr>
        <p:txBody>
          <a:bodyPr/>
          <a:lstStyle/>
          <a:p>
            <a:r>
              <a:rPr lang="en-US" dirty="0">
                <a:solidFill>
                  <a:srgbClr val="000066"/>
                </a:solidFill>
                <a:latin typeface="+mn-lt"/>
              </a:rPr>
              <a:t>Neural Networks Viewed as Directed Graphs</a:t>
            </a:r>
            <a:endParaRPr lang="en-IN" dirty="0">
              <a:solidFill>
                <a:srgbClr val="000066"/>
              </a:solidFill>
              <a:latin typeface="+mn-lt"/>
            </a:endParaRPr>
          </a:p>
        </p:txBody>
      </p:sp>
    </p:spTree>
    <p:extLst>
      <p:ext uri="{BB962C8B-B14F-4D97-AF65-F5344CB8AC3E}">
        <p14:creationId xmlns:p14="http://schemas.microsoft.com/office/powerpoint/2010/main" val="105651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193C-74D2-4030-B6C5-BDC5F34405CD}"/>
              </a:ext>
            </a:extLst>
          </p:cNvPr>
          <p:cNvSpPr>
            <a:spLocks noGrp="1"/>
          </p:cNvSpPr>
          <p:nvPr>
            <p:ph type="title"/>
          </p:nvPr>
        </p:nvSpPr>
        <p:spPr>
          <a:xfrm>
            <a:off x="0" y="1"/>
            <a:ext cx="12081164" cy="454449"/>
          </a:xfrm>
        </p:spPr>
        <p:txBody>
          <a:bodyPr>
            <a:normAutofit fontScale="90000"/>
          </a:bodyPr>
          <a:lstStyle/>
          <a:p>
            <a:pPr algn="ctr">
              <a:lnSpc>
                <a:spcPct val="150000"/>
              </a:lnSpc>
            </a:pPr>
            <a:r>
              <a:rPr lang="en-IN" sz="3600" b="1" dirty="0">
                <a:solidFill>
                  <a:srgbClr val="FF0000"/>
                </a:solidFill>
                <a:latin typeface="+mn-lt"/>
              </a:rPr>
              <a:t>Neural Network Architectures</a:t>
            </a:r>
          </a:p>
        </p:txBody>
      </p:sp>
      <p:sp>
        <p:nvSpPr>
          <p:cNvPr id="3" name="Content Placeholder 2">
            <a:extLst>
              <a:ext uri="{FF2B5EF4-FFF2-40B4-BE49-F238E27FC236}">
                <a16:creationId xmlns:a16="http://schemas.microsoft.com/office/drawing/2014/main" id="{0F20C7AA-6FE5-4E93-A3AD-9C3C4B665E62}"/>
              </a:ext>
            </a:extLst>
          </p:cNvPr>
          <p:cNvSpPr>
            <a:spLocks noGrp="1"/>
          </p:cNvSpPr>
          <p:nvPr>
            <p:ph idx="1"/>
          </p:nvPr>
        </p:nvSpPr>
        <p:spPr>
          <a:xfrm>
            <a:off x="78827" y="530942"/>
            <a:ext cx="12024000" cy="6267024"/>
          </a:xfrm>
          <a:ln w="76200">
            <a:solidFill>
              <a:schemeClr val="tx1"/>
            </a:solidFill>
          </a:ln>
        </p:spPr>
        <p:style>
          <a:lnRef idx="2">
            <a:schemeClr val="accent2"/>
          </a:lnRef>
          <a:fillRef idx="1">
            <a:schemeClr val="lt1"/>
          </a:fillRef>
          <a:effectRef idx="0">
            <a:schemeClr val="accent2"/>
          </a:effectRef>
          <a:fontRef idx="minor">
            <a:schemeClr val="dk1"/>
          </a:fontRef>
        </p:style>
        <p:txBody>
          <a:bodyPr>
            <a:noAutofit/>
          </a:bodyPr>
          <a:lstStyle/>
          <a:p>
            <a:pPr lvl="1">
              <a:lnSpc>
                <a:spcPct val="250000"/>
              </a:lnSpc>
              <a:tabLst>
                <a:tab pos="265113" algn="l"/>
              </a:tabLst>
            </a:pPr>
            <a:r>
              <a:rPr lang="en-IN" b="1" dirty="0">
                <a:solidFill>
                  <a:srgbClr val="000066"/>
                </a:solidFill>
              </a:rPr>
              <a:t>Single Layer Feedforward Network</a:t>
            </a:r>
          </a:p>
          <a:p>
            <a:pPr lvl="1">
              <a:lnSpc>
                <a:spcPct val="250000"/>
              </a:lnSpc>
            </a:pPr>
            <a:r>
              <a:rPr lang="en-IN" b="1" dirty="0">
                <a:solidFill>
                  <a:srgbClr val="000066"/>
                </a:solidFill>
              </a:rPr>
              <a:t>Multi Layer Feedforward Network</a:t>
            </a:r>
          </a:p>
          <a:p>
            <a:pPr lvl="1">
              <a:lnSpc>
                <a:spcPct val="250000"/>
              </a:lnSpc>
            </a:pPr>
            <a:r>
              <a:rPr lang="en-IN" b="1" dirty="0">
                <a:solidFill>
                  <a:srgbClr val="000066"/>
                </a:solidFill>
              </a:rPr>
              <a:t>Recurrent Networks</a:t>
            </a:r>
          </a:p>
          <a:p>
            <a:pPr lvl="1">
              <a:lnSpc>
                <a:spcPct val="250000"/>
              </a:lnSpc>
            </a:pPr>
            <a:endParaRPr lang="en-US" b="1" dirty="0">
              <a:solidFill>
                <a:srgbClr val="000066"/>
              </a:solidFill>
            </a:endParaRPr>
          </a:p>
          <a:p>
            <a:pPr marL="0" lvl="1" indent="0" algn="just">
              <a:lnSpc>
                <a:spcPct val="200000"/>
              </a:lnSpc>
              <a:spcBef>
                <a:spcPts val="1000"/>
              </a:spcBef>
              <a:buNone/>
            </a:pPr>
            <a:endParaRPr lang="en-US" b="1" dirty="0">
              <a:solidFill>
                <a:srgbClr val="000066"/>
              </a:solidFill>
            </a:endParaRPr>
          </a:p>
        </p:txBody>
      </p:sp>
      <p:sp>
        <p:nvSpPr>
          <p:cNvPr id="5" name="Slide Number Placeholder 4">
            <a:extLst>
              <a:ext uri="{FF2B5EF4-FFF2-40B4-BE49-F238E27FC236}">
                <a16:creationId xmlns:a16="http://schemas.microsoft.com/office/drawing/2014/main" id="{CDAE2051-F14A-461B-A4BD-634A65434E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D77CD9-9F2F-4975-8930-4392482E3C14}"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S.Vairachilai</a:t>
            </a:r>
          </a:p>
        </p:txBody>
      </p:sp>
      <p:pic>
        <p:nvPicPr>
          <p:cNvPr id="4" name="Picture 3"/>
          <p:cNvPicPr>
            <a:picLocks noChangeAspect="1"/>
          </p:cNvPicPr>
          <p:nvPr/>
        </p:nvPicPr>
        <p:blipFill>
          <a:blip r:embed="rId2"/>
          <a:stretch>
            <a:fillRect/>
          </a:stretch>
        </p:blipFill>
        <p:spPr>
          <a:xfrm>
            <a:off x="3779718" y="3127979"/>
            <a:ext cx="8242454" cy="3564000"/>
          </a:xfrm>
          <a:prstGeom prst="rect">
            <a:avLst/>
          </a:prstGeom>
          <a:ln w="38100">
            <a:solidFill>
              <a:srgbClr val="FF0066"/>
            </a:solidFill>
          </a:ln>
        </p:spPr>
      </p:pic>
    </p:spTree>
    <p:extLst>
      <p:ext uri="{BB962C8B-B14F-4D97-AF65-F5344CB8AC3E}">
        <p14:creationId xmlns:p14="http://schemas.microsoft.com/office/powerpoint/2010/main" val="322191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193C-74D2-4030-B6C5-BDC5F34405CD}"/>
              </a:ext>
            </a:extLst>
          </p:cNvPr>
          <p:cNvSpPr>
            <a:spLocks noGrp="1"/>
          </p:cNvSpPr>
          <p:nvPr>
            <p:ph type="title"/>
          </p:nvPr>
        </p:nvSpPr>
        <p:spPr>
          <a:xfrm>
            <a:off x="0" y="-246743"/>
            <a:ext cx="12077315" cy="667657"/>
          </a:xfrm>
        </p:spPr>
        <p:txBody>
          <a:bodyPr>
            <a:noAutofit/>
          </a:bodyPr>
          <a:lstStyle/>
          <a:p>
            <a:pPr lvl="1" algn="ctr">
              <a:lnSpc>
                <a:spcPct val="250000"/>
              </a:lnSpc>
            </a:pPr>
            <a:r>
              <a:rPr lang="en-IN" sz="3200" b="1" dirty="0">
                <a:solidFill>
                  <a:srgbClr val="FF0000"/>
                </a:solidFill>
                <a:latin typeface="+mn-lt"/>
              </a:rPr>
              <a:t>Single Layer Feedforward Network</a:t>
            </a:r>
          </a:p>
        </p:txBody>
      </p:sp>
      <p:sp>
        <p:nvSpPr>
          <p:cNvPr id="3" name="Content Placeholder 2">
            <a:extLst>
              <a:ext uri="{FF2B5EF4-FFF2-40B4-BE49-F238E27FC236}">
                <a16:creationId xmlns:a16="http://schemas.microsoft.com/office/drawing/2014/main" id="{0F20C7AA-6FE5-4E93-A3AD-9C3C4B665E62}"/>
              </a:ext>
            </a:extLst>
          </p:cNvPr>
          <p:cNvSpPr>
            <a:spLocks noGrp="1"/>
          </p:cNvSpPr>
          <p:nvPr>
            <p:ph sz="half" idx="1"/>
          </p:nvPr>
        </p:nvSpPr>
        <p:spPr>
          <a:xfrm>
            <a:off x="67466" y="551543"/>
            <a:ext cx="6336000" cy="6228000"/>
          </a:xfrm>
          <a:ln w="76200">
            <a:solidFill>
              <a:schemeClr val="tx1"/>
            </a:solidFill>
          </a:ln>
        </p:spPr>
        <p:style>
          <a:lnRef idx="2">
            <a:schemeClr val="accent2"/>
          </a:lnRef>
          <a:fillRef idx="1">
            <a:schemeClr val="lt1"/>
          </a:fillRef>
          <a:effectRef idx="0">
            <a:schemeClr val="accent2"/>
          </a:effectRef>
          <a:fontRef idx="minor">
            <a:schemeClr val="dk1"/>
          </a:fontRef>
        </p:style>
        <p:txBody>
          <a:bodyPr>
            <a:noAutofit/>
          </a:bodyPr>
          <a:lstStyle/>
          <a:p>
            <a:pPr marL="0" lvl="1" indent="0">
              <a:lnSpc>
                <a:spcPct val="150000"/>
              </a:lnSpc>
              <a:buNone/>
            </a:pPr>
            <a:r>
              <a:rPr lang="en-US" sz="2200" b="1" dirty="0">
                <a:solidFill>
                  <a:srgbClr val="000066"/>
                </a:solidFill>
              </a:rPr>
              <a:t>Two Layers  </a:t>
            </a:r>
          </a:p>
          <a:p>
            <a:pPr marL="800100" lvl="2" indent="-342900">
              <a:lnSpc>
                <a:spcPct val="150000"/>
              </a:lnSpc>
            </a:pPr>
            <a:r>
              <a:rPr lang="en-US" sz="2100" dirty="0"/>
              <a:t>Input Layer </a:t>
            </a:r>
          </a:p>
          <a:p>
            <a:pPr marL="800100" lvl="2" indent="-342900">
              <a:lnSpc>
                <a:spcPct val="150000"/>
              </a:lnSpc>
            </a:pPr>
            <a:r>
              <a:rPr lang="en-US" sz="2100" dirty="0"/>
              <a:t>Output Layer (Computation Nodes)</a:t>
            </a:r>
          </a:p>
          <a:p>
            <a:pPr marL="0" lvl="2" indent="0">
              <a:lnSpc>
                <a:spcPct val="150000"/>
              </a:lnSpc>
              <a:buNone/>
            </a:pPr>
            <a:r>
              <a:rPr lang="en-US" sz="2200" b="1" dirty="0">
                <a:solidFill>
                  <a:srgbClr val="000066"/>
                </a:solidFill>
              </a:rPr>
              <a:t>Feed forward</a:t>
            </a:r>
          </a:p>
          <a:p>
            <a:pPr marL="800100" lvl="3" indent="-342900" algn="just">
              <a:lnSpc>
                <a:spcPct val="150000"/>
              </a:lnSpc>
            </a:pPr>
            <a:r>
              <a:rPr lang="en-US" sz="2100" b="1" dirty="0">
                <a:solidFill>
                  <a:schemeClr val="tx1"/>
                </a:solidFill>
              </a:rPr>
              <a:t>Input Layers </a:t>
            </a:r>
            <a:r>
              <a:rPr lang="en-US" sz="2100" dirty="0">
                <a:solidFill>
                  <a:schemeClr val="tx1"/>
                </a:solidFill>
              </a:rPr>
              <a:t>neurons receive the input signals and the </a:t>
            </a:r>
            <a:r>
              <a:rPr lang="en-US" sz="2100" b="1" dirty="0">
                <a:solidFill>
                  <a:schemeClr val="tx1"/>
                </a:solidFill>
              </a:rPr>
              <a:t>output Layer </a:t>
            </a:r>
            <a:r>
              <a:rPr lang="en-US" sz="2100" dirty="0">
                <a:solidFill>
                  <a:schemeClr val="tx1"/>
                </a:solidFill>
              </a:rPr>
              <a:t>neurons receive the output signals</a:t>
            </a:r>
          </a:p>
          <a:p>
            <a:pPr marL="800100" lvl="3" indent="-342900" algn="just">
              <a:lnSpc>
                <a:spcPct val="150000"/>
              </a:lnSpc>
            </a:pPr>
            <a:r>
              <a:rPr lang="en-US" sz="2100" b="1" dirty="0">
                <a:solidFill>
                  <a:schemeClr val="tx1"/>
                </a:solidFill>
              </a:rPr>
              <a:t>Links</a:t>
            </a:r>
            <a:r>
              <a:rPr lang="en-US" sz="2100" dirty="0">
                <a:solidFill>
                  <a:schemeClr val="tx1"/>
                </a:solidFill>
              </a:rPr>
              <a:t> carrying the </a:t>
            </a:r>
            <a:r>
              <a:rPr lang="en-US" sz="2100" b="1" dirty="0">
                <a:solidFill>
                  <a:schemeClr val="tx1"/>
                </a:solidFill>
              </a:rPr>
              <a:t>weights </a:t>
            </a:r>
            <a:r>
              <a:rPr lang="en-US" sz="2100" dirty="0">
                <a:solidFill>
                  <a:schemeClr val="tx1"/>
                </a:solidFill>
              </a:rPr>
              <a:t>connect every input neuron to the output neuron</a:t>
            </a:r>
          </a:p>
          <a:p>
            <a:pPr marL="800100" lvl="3" indent="-342900" algn="just">
              <a:lnSpc>
                <a:spcPct val="150000"/>
              </a:lnSpc>
            </a:pPr>
            <a:r>
              <a:rPr lang="en-US" sz="2100" dirty="0">
                <a:solidFill>
                  <a:schemeClr val="tx1"/>
                </a:solidFill>
              </a:rPr>
              <a:t>Information flow from input node to output node </a:t>
            </a:r>
          </a:p>
          <a:p>
            <a:pPr marL="800100" lvl="3" indent="-342900" algn="just">
              <a:lnSpc>
                <a:spcPct val="150000"/>
              </a:lnSpc>
            </a:pPr>
            <a:r>
              <a:rPr lang="en-US" sz="2100" b="1" dirty="0">
                <a:solidFill>
                  <a:schemeClr val="tx1"/>
                </a:solidFill>
              </a:rPr>
              <a:t>Output layer </a:t>
            </a:r>
            <a:r>
              <a:rPr lang="en-US" sz="2100" dirty="0">
                <a:solidFill>
                  <a:schemeClr val="tx1"/>
                </a:solidFill>
              </a:rPr>
              <a:t>alone perform </a:t>
            </a:r>
            <a:r>
              <a:rPr lang="en-US" sz="2100" b="1" dirty="0">
                <a:solidFill>
                  <a:schemeClr val="tx1"/>
                </a:solidFill>
              </a:rPr>
              <a:t>computation</a:t>
            </a: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S.Vairachilai</a:t>
            </a:r>
          </a:p>
        </p:txBody>
      </p:sp>
      <p:sp>
        <p:nvSpPr>
          <p:cNvPr id="5" name="Slide Number Placeholder 4">
            <a:extLst>
              <a:ext uri="{FF2B5EF4-FFF2-40B4-BE49-F238E27FC236}">
                <a16:creationId xmlns:a16="http://schemas.microsoft.com/office/drawing/2014/main" id="{CDAE2051-F14A-461B-A4BD-634A65434E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D77CD9-9F2F-4975-8930-4392482E3C14}"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194" name="Picture 2" descr="Feed-forward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252" y="551543"/>
            <a:ext cx="5642748" cy="3672000"/>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8300884" y="4354172"/>
            <a:ext cx="1404000" cy="2471640"/>
          </a:xfrm>
          <a:prstGeom prst="rect">
            <a:avLst/>
          </a:prstGeom>
        </p:spPr>
      </p:pic>
    </p:spTree>
    <p:extLst>
      <p:ext uri="{BB962C8B-B14F-4D97-AF65-F5344CB8AC3E}">
        <p14:creationId xmlns:p14="http://schemas.microsoft.com/office/powerpoint/2010/main" val="166670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290286"/>
          </a:xfrm>
        </p:spPr>
        <p:txBody>
          <a:bodyPr>
            <a:normAutofit fontScale="90000"/>
          </a:bodyPr>
          <a:lstStyle/>
          <a:p>
            <a:pPr algn="ctr"/>
            <a:r>
              <a:rPr lang="en-IN" sz="3200" b="1" dirty="0">
                <a:solidFill>
                  <a:srgbClr val="FF0000"/>
                </a:solidFill>
                <a:latin typeface="+mn-lt"/>
              </a:rPr>
              <a:t>Multilayer Feedforward Network</a:t>
            </a:r>
            <a:endParaRPr lang="en-IN" sz="3200" dirty="0">
              <a:solidFill>
                <a:srgbClr val="FF0000"/>
              </a:solidFill>
              <a:latin typeface="+mn-lt"/>
            </a:endParaRPr>
          </a:p>
        </p:txBody>
      </p:sp>
      <p:sp>
        <p:nvSpPr>
          <p:cNvPr id="3" name="Content Placeholder 2"/>
          <p:cNvSpPr>
            <a:spLocks noGrp="1"/>
          </p:cNvSpPr>
          <p:nvPr>
            <p:ph idx="1"/>
          </p:nvPr>
        </p:nvSpPr>
        <p:spPr>
          <a:xfrm>
            <a:off x="87486" y="333831"/>
            <a:ext cx="12024000" cy="6451600"/>
          </a:xfrm>
          <a:ln w="76200">
            <a:solidFill>
              <a:schemeClr val="tx1"/>
            </a:solidFill>
          </a:ln>
        </p:spPr>
        <p:txBody>
          <a:bodyPr/>
          <a:lstStyle/>
          <a:p>
            <a:pPr marL="519113" lvl="2" indent="-342900">
              <a:lnSpc>
                <a:spcPct val="150000"/>
              </a:lnSpc>
              <a:buFont typeface="Wingdings" panose="05000000000000000000" pitchFamily="2" charset="2"/>
              <a:buChar char="ü"/>
            </a:pPr>
            <a:r>
              <a:rPr lang="en-IN" dirty="0"/>
              <a:t>Multilayer feedforward networks  consists of </a:t>
            </a:r>
            <a:r>
              <a:rPr lang="en-US" sz="2100" b="1" dirty="0">
                <a:solidFill>
                  <a:srgbClr val="000066"/>
                </a:solidFill>
              </a:rPr>
              <a:t>Input Layer, Output Layer </a:t>
            </a:r>
            <a:r>
              <a:rPr lang="en-US" sz="2100" dirty="0"/>
              <a:t>&amp;</a:t>
            </a:r>
            <a:r>
              <a:rPr lang="en-IN" dirty="0"/>
              <a:t> one or more </a:t>
            </a:r>
            <a:r>
              <a:rPr lang="en-IN" b="1" dirty="0">
                <a:solidFill>
                  <a:srgbClr val="000066"/>
                </a:solidFill>
              </a:rPr>
              <a:t>Hidden Layers</a:t>
            </a:r>
          </a:p>
          <a:p>
            <a:endParaRPr lang="en-IN" dirty="0"/>
          </a:p>
          <a:p>
            <a:endParaRPr lang="en-IN" dirty="0"/>
          </a:p>
          <a:p>
            <a:endParaRPr lang="en-IN" dirty="0"/>
          </a:p>
          <a:p>
            <a:pPr marL="0" indent="0">
              <a:buNone/>
            </a:pPr>
            <a:endParaRPr lang="en-IN" dirty="0"/>
          </a:p>
        </p:txBody>
      </p:sp>
      <p:pic>
        <p:nvPicPr>
          <p:cNvPr id="9218" name="Picture 2" descr="Structure of a typical 3 layer feed forward multilayer perceptron...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41" y="1080279"/>
            <a:ext cx="4546088" cy="2700000"/>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9222" name="Picture 6" descr="Feed-forward and feedback networks - Neural Networks with 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0741" y="1052569"/>
            <a:ext cx="5040000" cy="2727710"/>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9224" name="Picture 8" descr="https://www.simplilearn.com/ice9/free_resources_article_thumb/Feed_forward_Neural_Networ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41" y="3882323"/>
            <a:ext cx="9829800" cy="2762251"/>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10224196" y="2024948"/>
            <a:ext cx="1800225" cy="3238500"/>
          </a:xfrm>
          <a:prstGeom prst="rect">
            <a:avLst/>
          </a:prstGeom>
        </p:spPr>
      </p:pic>
    </p:spTree>
    <p:extLst>
      <p:ext uri="{BB962C8B-B14F-4D97-AF65-F5344CB8AC3E}">
        <p14:creationId xmlns:p14="http://schemas.microsoft.com/office/powerpoint/2010/main" val="56557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92"/>
            <a:ext cx="12192000" cy="490982"/>
          </a:xfrm>
        </p:spPr>
        <p:txBody>
          <a:bodyPr>
            <a:noAutofit/>
          </a:bodyPr>
          <a:lstStyle/>
          <a:p>
            <a:pPr lvl="1" algn="ctr" rtl="0">
              <a:lnSpc>
                <a:spcPct val="90000"/>
              </a:lnSpc>
              <a:spcBef>
                <a:spcPct val="0"/>
              </a:spcBef>
            </a:pPr>
            <a:br>
              <a:rPr lang="en-IN" sz="3200" b="1" dirty="0">
                <a:solidFill>
                  <a:srgbClr val="FF0000"/>
                </a:solidFill>
                <a:latin typeface="+mn-lt"/>
              </a:rPr>
            </a:br>
            <a:r>
              <a:rPr lang="en-IN" sz="3200" b="1" dirty="0">
                <a:solidFill>
                  <a:srgbClr val="FF0000"/>
                </a:solidFill>
                <a:latin typeface="+mn-lt"/>
              </a:rPr>
              <a:t> Recurrent Networks</a:t>
            </a:r>
            <a:br>
              <a:rPr lang="en-IN" sz="3200" b="1" dirty="0">
                <a:solidFill>
                  <a:srgbClr val="FF0000"/>
                </a:solidFill>
                <a:latin typeface="+mn-lt"/>
              </a:rPr>
            </a:br>
            <a:endParaRPr lang="en-IN" sz="3200" dirty="0">
              <a:solidFill>
                <a:srgbClr val="FF0000"/>
              </a:solidFill>
              <a:latin typeface="+mn-lt"/>
            </a:endParaRPr>
          </a:p>
        </p:txBody>
      </p:sp>
      <p:sp>
        <p:nvSpPr>
          <p:cNvPr id="3" name="Content Placeholder 2"/>
          <p:cNvSpPr>
            <a:spLocks noGrp="1"/>
          </p:cNvSpPr>
          <p:nvPr>
            <p:ph sz="half" idx="1"/>
          </p:nvPr>
        </p:nvSpPr>
        <p:spPr>
          <a:xfrm>
            <a:off x="103239" y="501774"/>
            <a:ext cx="5916561" cy="6356226"/>
          </a:xfrm>
          <a:ln w="57150">
            <a:solidFill>
              <a:schemeClr val="tx1"/>
            </a:solidFill>
          </a:ln>
        </p:spPr>
        <p:txBody>
          <a:bodyPr>
            <a:normAutofit/>
          </a:bodyPr>
          <a:lstStyle/>
          <a:p>
            <a:pPr>
              <a:lnSpc>
                <a:spcPct val="150000"/>
              </a:lnSpc>
            </a:pPr>
            <a:r>
              <a:rPr lang="en-US" sz="2400" dirty="0"/>
              <a:t>Output from </a:t>
            </a:r>
            <a:r>
              <a:rPr lang="en-US" sz="2400" b="1" dirty="0">
                <a:solidFill>
                  <a:srgbClr val="000066"/>
                </a:solidFill>
              </a:rPr>
              <a:t>previous step are fed as input to the current step.</a:t>
            </a:r>
            <a:r>
              <a:rPr lang="en-US" sz="2400" dirty="0"/>
              <a:t> </a:t>
            </a:r>
          </a:p>
          <a:p>
            <a:pPr>
              <a:lnSpc>
                <a:spcPct val="150000"/>
              </a:lnSpc>
            </a:pPr>
            <a:r>
              <a:rPr lang="en-IN" sz="2400" dirty="0"/>
              <a:t>At least </a:t>
            </a:r>
            <a:r>
              <a:rPr lang="en-IN" sz="2400" b="1" dirty="0">
                <a:solidFill>
                  <a:srgbClr val="000066"/>
                </a:solidFill>
              </a:rPr>
              <a:t>one feedback loop</a:t>
            </a:r>
          </a:p>
          <a:p>
            <a:pPr>
              <a:lnSpc>
                <a:spcPct val="150000"/>
              </a:lnSpc>
            </a:pPr>
            <a:r>
              <a:rPr lang="en-IN" sz="2400" dirty="0"/>
              <a:t>With </a:t>
            </a:r>
            <a:r>
              <a:rPr lang="en-IN" sz="2400" b="1" dirty="0"/>
              <a:t>self feed-back </a:t>
            </a:r>
            <a:r>
              <a:rPr lang="en-IN" sz="2400" dirty="0"/>
              <a:t>links (output of a node is feed back into itself as input).</a:t>
            </a:r>
          </a:p>
          <a:p>
            <a:pPr>
              <a:lnSpc>
                <a:spcPct val="150000"/>
              </a:lnSpc>
            </a:pPr>
            <a:endParaRPr lang="en-IN" sz="2400" dirty="0"/>
          </a:p>
          <a:p>
            <a:pPr>
              <a:lnSpc>
                <a:spcPct val="150000"/>
              </a:lnSpc>
            </a:pPr>
            <a:endParaRPr lang="en-IN" sz="2400" dirty="0"/>
          </a:p>
          <a:p>
            <a:pPr marL="0" indent="0">
              <a:lnSpc>
                <a:spcPct val="150000"/>
              </a:lnSpc>
              <a:buNone/>
            </a:pPr>
            <a:endParaRPr lang="en-IN" sz="2400" dirty="0"/>
          </a:p>
        </p:txBody>
      </p:sp>
      <p:sp>
        <p:nvSpPr>
          <p:cNvPr id="5" name="Content Placeholder 4"/>
          <p:cNvSpPr>
            <a:spLocks noGrp="1"/>
          </p:cNvSpPr>
          <p:nvPr>
            <p:ph sz="half" idx="2"/>
          </p:nvPr>
        </p:nvSpPr>
        <p:spPr>
          <a:xfrm>
            <a:off x="6123039" y="501774"/>
            <a:ext cx="6041195" cy="6356226"/>
          </a:xfrm>
          <a:ln w="57150">
            <a:solidFill>
              <a:schemeClr val="tx1"/>
            </a:solidFill>
          </a:ln>
        </p:spPr>
        <p:txBody>
          <a:bodyPr/>
          <a:lstStyle/>
          <a:p>
            <a:endParaRPr lang="en-IN" dirty="0"/>
          </a:p>
        </p:txBody>
      </p:sp>
      <p:pic>
        <p:nvPicPr>
          <p:cNvPr id="6" name="Picture 2" descr="Recurrent Neural Network Definition | Deep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1910" y="501773"/>
            <a:ext cx="5904000" cy="3273813"/>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8" name="Picture 4" descr="An illustration of feed-forward and recurrent networks.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1910" y="3895771"/>
            <a:ext cx="5904000" cy="2842044"/>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103240" y="3606805"/>
            <a:ext cx="5893710" cy="3133725"/>
          </a:xfrm>
          <a:prstGeom prst="rect">
            <a:avLst/>
          </a:prstGeom>
          <a:ln w="38100">
            <a:solidFill>
              <a:schemeClr val="tx1"/>
            </a:solidFill>
          </a:ln>
        </p:spPr>
      </p:pic>
      <p:pic>
        <p:nvPicPr>
          <p:cNvPr id="7" name="Picture 6"/>
          <p:cNvPicPr>
            <a:picLocks noChangeAspect="1"/>
          </p:cNvPicPr>
          <p:nvPr/>
        </p:nvPicPr>
        <p:blipFill>
          <a:blip r:embed="rId5"/>
          <a:stretch>
            <a:fillRect/>
          </a:stretch>
        </p:blipFill>
        <p:spPr>
          <a:xfrm>
            <a:off x="5487251" y="992756"/>
            <a:ext cx="421642" cy="1620000"/>
          </a:xfrm>
          <a:prstGeom prst="rect">
            <a:avLst/>
          </a:prstGeom>
        </p:spPr>
      </p:pic>
    </p:spTree>
    <p:extLst>
      <p:ext uri="{BB962C8B-B14F-4D97-AF65-F5344CB8AC3E}">
        <p14:creationId xmlns:p14="http://schemas.microsoft.com/office/powerpoint/2010/main" val="76738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8410" y="2835609"/>
            <a:ext cx="10515600" cy="1325563"/>
          </a:xfrm>
        </p:spPr>
        <p:txBody>
          <a:bodyPr/>
          <a:lstStyle/>
          <a:p>
            <a:pPr algn="ctr"/>
            <a:r>
              <a:rPr lang="en-IN" b="1" dirty="0">
                <a:solidFill>
                  <a:srgbClr val="000066"/>
                </a:solidFill>
                <a:latin typeface="+mn-lt"/>
              </a:rPr>
              <a:t>Characteristics of Neural Networks</a:t>
            </a:r>
            <a:endParaRPr lang="en-IN" dirty="0">
              <a:solidFill>
                <a:srgbClr val="000066"/>
              </a:solidFill>
              <a:latin typeface="+mn-lt"/>
            </a:endParaRPr>
          </a:p>
        </p:txBody>
      </p:sp>
    </p:spTree>
    <p:extLst>
      <p:ext uri="{BB962C8B-B14F-4D97-AF65-F5344CB8AC3E}">
        <p14:creationId xmlns:p14="http://schemas.microsoft.com/office/powerpoint/2010/main" val="3081508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914" y="0"/>
            <a:ext cx="12612913" cy="607332"/>
          </a:xfrm>
        </p:spPr>
        <p:txBody>
          <a:bodyPr>
            <a:noAutofit/>
          </a:bodyPr>
          <a:lstStyle/>
          <a:p>
            <a:pPr lvl="1" algn="ctr" rtl="0">
              <a:lnSpc>
                <a:spcPct val="90000"/>
              </a:lnSpc>
              <a:spcBef>
                <a:spcPct val="0"/>
              </a:spcBef>
            </a:pPr>
            <a:br>
              <a:rPr lang="en-IN" sz="3200" b="1" dirty="0">
                <a:solidFill>
                  <a:srgbClr val="FF0000"/>
                </a:solidFill>
                <a:latin typeface="+mn-lt"/>
              </a:rPr>
            </a:br>
            <a:r>
              <a:rPr lang="en-IN" sz="3200" b="1" dirty="0">
                <a:solidFill>
                  <a:srgbClr val="FF0000"/>
                </a:solidFill>
                <a:latin typeface="+mn-lt"/>
              </a:rPr>
              <a:t> Characteristics of Neural Networks</a:t>
            </a:r>
            <a:br>
              <a:rPr lang="en-IN" sz="3200" b="1" dirty="0">
                <a:solidFill>
                  <a:srgbClr val="FF0000"/>
                </a:solidFill>
                <a:latin typeface="+mn-lt"/>
              </a:rPr>
            </a:br>
            <a:endParaRPr lang="en-IN" sz="3200" dirty="0">
              <a:solidFill>
                <a:srgbClr val="FF0000"/>
              </a:solidFill>
              <a:latin typeface="+mn-lt"/>
            </a:endParaRPr>
          </a:p>
        </p:txBody>
      </p:sp>
      <p:sp>
        <p:nvSpPr>
          <p:cNvPr id="3" name="Content Placeholder 2"/>
          <p:cNvSpPr>
            <a:spLocks noGrp="1"/>
          </p:cNvSpPr>
          <p:nvPr>
            <p:ph sz="half" idx="1"/>
          </p:nvPr>
        </p:nvSpPr>
        <p:spPr>
          <a:xfrm>
            <a:off x="161542" y="490311"/>
            <a:ext cx="5832858" cy="6300000"/>
          </a:xfrm>
          <a:ln w="57150">
            <a:solidFill>
              <a:schemeClr val="tx1"/>
            </a:solidFill>
          </a:ln>
        </p:spPr>
        <p:txBody>
          <a:bodyPr>
            <a:noAutofit/>
          </a:bodyPr>
          <a:lstStyle/>
          <a:p>
            <a:pPr marL="0" indent="0" algn="just">
              <a:lnSpc>
                <a:spcPct val="150000"/>
              </a:lnSpc>
              <a:buNone/>
            </a:pPr>
            <a:r>
              <a:rPr lang="en-US" sz="2400" b="1" dirty="0">
                <a:solidFill>
                  <a:srgbClr val="000066"/>
                </a:solidFill>
              </a:rPr>
              <a:t>NNs display mapping </a:t>
            </a:r>
            <a:r>
              <a:rPr lang="en-US" sz="2400" b="1">
                <a:solidFill>
                  <a:srgbClr val="000066"/>
                </a:solidFill>
              </a:rPr>
              <a:t>capabilities:</a:t>
            </a:r>
          </a:p>
          <a:p>
            <a:pPr marL="0" indent="0" algn="just">
              <a:lnSpc>
                <a:spcPct val="150000"/>
              </a:lnSpc>
              <a:buNone/>
            </a:pPr>
            <a:r>
              <a:rPr lang="en-US"/>
              <a:t>NN </a:t>
            </a:r>
            <a:r>
              <a:rPr lang="en-US" dirty="0"/>
              <a:t>can map input patterns to their associated output patterns</a:t>
            </a:r>
          </a:p>
          <a:p>
            <a:pPr marL="0" indent="0" algn="just">
              <a:lnSpc>
                <a:spcPct val="150000"/>
              </a:lnSpc>
              <a:buNone/>
            </a:pPr>
            <a:r>
              <a:rPr lang="en-US" sz="2400" b="1" dirty="0">
                <a:solidFill>
                  <a:srgbClr val="000066"/>
                </a:solidFill>
              </a:rPr>
              <a:t>NNs learn by examples </a:t>
            </a:r>
          </a:p>
          <a:p>
            <a:pPr lvl="1" algn="just">
              <a:lnSpc>
                <a:spcPct val="150000"/>
              </a:lnSpc>
              <a:buFont typeface="Wingdings" panose="05000000000000000000" pitchFamily="2" charset="2"/>
              <a:buChar char="ü"/>
            </a:pPr>
            <a:r>
              <a:rPr lang="en-US" dirty="0"/>
              <a:t>NN architectures can be </a:t>
            </a:r>
            <a:r>
              <a:rPr lang="en-US" b="1" dirty="0"/>
              <a:t>trained with known examples</a:t>
            </a:r>
            <a:r>
              <a:rPr lang="en-US" dirty="0"/>
              <a:t> of a problem </a:t>
            </a:r>
            <a:r>
              <a:rPr lang="en-US" b="1" dirty="0"/>
              <a:t>before</a:t>
            </a:r>
            <a:r>
              <a:rPr lang="en-US" dirty="0"/>
              <a:t> they are </a:t>
            </a:r>
            <a:r>
              <a:rPr lang="en-US" b="1" dirty="0"/>
              <a:t>tested</a:t>
            </a:r>
            <a:r>
              <a:rPr lang="en-US" dirty="0"/>
              <a:t> for their inference capability on </a:t>
            </a:r>
            <a:r>
              <a:rPr lang="en-US" b="1" dirty="0"/>
              <a:t>unknown instances </a:t>
            </a:r>
            <a:r>
              <a:rPr lang="en-US" dirty="0"/>
              <a:t>of the problem.</a:t>
            </a:r>
          </a:p>
          <a:p>
            <a:pPr lvl="1" algn="just">
              <a:lnSpc>
                <a:spcPct val="150000"/>
              </a:lnSpc>
              <a:buFont typeface="Wingdings" panose="05000000000000000000" pitchFamily="2" charset="2"/>
              <a:buChar char="ü"/>
            </a:pPr>
            <a:r>
              <a:rPr lang="en-US" dirty="0"/>
              <a:t>Identify new objects previously untrained.</a:t>
            </a:r>
          </a:p>
        </p:txBody>
      </p:sp>
      <p:sp>
        <p:nvSpPr>
          <p:cNvPr id="4" name="Content Placeholder 3"/>
          <p:cNvSpPr>
            <a:spLocks noGrp="1"/>
          </p:cNvSpPr>
          <p:nvPr>
            <p:ph sz="half" idx="2"/>
          </p:nvPr>
        </p:nvSpPr>
        <p:spPr>
          <a:xfrm>
            <a:off x="6172200" y="490311"/>
            <a:ext cx="5724000" cy="6300000"/>
          </a:xfrm>
          <a:ln w="57150">
            <a:solidFill>
              <a:schemeClr val="tx1"/>
            </a:solidFill>
          </a:ln>
        </p:spPr>
        <p:txBody>
          <a:bodyPr>
            <a:normAutofit/>
          </a:bodyPr>
          <a:lstStyle/>
          <a:p>
            <a:pPr marL="0" indent="0" algn="just">
              <a:lnSpc>
                <a:spcPct val="150000"/>
              </a:lnSpc>
              <a:buNone/>
            </a:pPr>
            <a:r>
              <a:rPr lang="en-US" sz="2400" b="1" dirty="0">
                <a:solidFill>
                  <a:srgbClr val="000066"/>
                </a:solidFill>
              </a:rPr>
              <a:t>NNs possess the ability to generalize</a:t>
            </a:r>
          </a:p>
          <a:p>
            <a:pPr indent="307975" algn="just">
              <a:lnSpc>
                <a:spcPct val="150000"/>
              </a:lnSpc>
              <a:buFont typeface="Wingdings" panose="05000000000000000000" pitchFamily="2" charset="2"/>
              <a:buChar char="ü"/>
            </a:pPr>
            <a:r>
              <a:rPr lang="en-US" sz="2400" dirty="0"/>
              <a:t> NN can predict new outcomes from the   </a:t>
            </a:r>
            <a:br>
              <a:rPr lang="en-US" sz="2400" dirty="0"/>
            </a:br>
            <a:r>
              <a:rPr lang="en-US" sz="2400" dirty="0"/>
              <a:t>     past trends.</a:t>
            </a:r>
          </a:p>
          <a:p>
            <a:pPr marL="0" indent="0" algn="just">
              <a:lnSpc>
                <a:spcPct val="150000"/>
              </a:lnSpc>
              <a:buNone/>
            </a:pPr>
            <a:r>
              <a:rPr lang="en-US" sz="2400" b="1" dirty="0">
                <a:solidFill>
                  <a:srgbClr val="000066"/>
                </a:solidFill>
              </a:rPr>
              <a:t>NNs are robust systems and are fault tolerant</a:t>
            </a:r>
          </a:p>
          <a:p>
            <a:pPr indent="-53975" algn="just">
              <a:lnSpc>
                <a:spcPct val="150000"/>
              </a:lnSpc>
              <a:buFont typeface="Wingdings" panose="05000000000000000000" pitchFamily="2" charset="2"/>
              <a:buChar char="ü"/>
            </a:pPr>
            <a:r>
              <a:rPr lang="en-US" sz="2400" dirty="0"/>
              <a:t>Recall full patterns from incomplete,    </a:t>
            </a:r>
            <a:br>
              <a:rPr lang="en-US" sz="2400" dirty="0"/>
            </a:br>
            <a:r>
              <a:rPr lang="en-US" sz="2400" dirty="0"/>
              <a:t>  partial or noisy patterns. </a:t>
            </a:r>
          </a:p>
          <a:p>
            <a:pPr marL="0" indent="0" algn="just">
              <a:lnSpc>
                <a:spcPct val="150000"/>
              </a:lnSpc>
              <a:buNone/>
            </a:pPr>
            <a:r>
              <a:rPr lang="en-US" sz="2400" dirty="0"/>
              <a:t>NNs can process information in </a:t>
            </a:r>
            <a:r>
              <a:rPr lang="en-US" sz="2400" b="1" dirty="0">
                <a:solidFill>
                  <a:srgbClr val="000066"/>
                </a:solidFill>
              </a:rPr>
              <a:t>parallel, at high speed, and in a distributed manner</a:t>
            </a:r>
            <a:r>
              <a:rPr lang="en-US" sz="2400" dirty="0"/>
              <a:t>.</a:t>
            </a:r>
            <a:endParaRPr lang="en-IN" sz="2400" dirty="0"/>
          </a:p>
          <a:p>
            <a:endParaRPr lang="en-IN" sz="2400" dirty="0"/>
          </a:p>
        </p:txBody>
      </p:sp>
    </p:spTree>
    <p:extLst>
      <p:ext uri="{BB962C8B-B14F-4D97-AF65-F5344CB8AC3E}">
        <p14:creationId xmlns:p14="http://schemas.microsoft.com/office/powerpoint/2010/main" val="129082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8410" y="2835609"/>
            <a:ext cx="10515600" cy="1325563"/>
          </a:xfrm>
        </p:spPr>
        <p:txBody>
          <a:bodyPr>
            <a:normAutofit fontScale="90000"/>
          </a:bodyPr>
          <a:lstStyle/>
          <a:p>
            <a:pPr algn="ctr"/>
            <a:br>
              <a:rPr lang="en-IN" b="1" dirty="0">
                <a:solidFill>
                  <a:srgbClr val="FF0000"/>
                </a:solidFill>
              </a:rPr>
            </a:br>
            <a:r>
              <a:rPr lang="en-IN" b="1" dirty="0">
                <a:solidFill>
                  <a:srgbClr val="FF0000"/>
                </a:solidFill>
              </a:rPr>
              <a:t> </a:t>
            </a:r>
            <a:br>
              <a:rPr lang="en-IN" b="1" dirty="0">
                <a:solidFill>
                  <a:srgbClr val="FF0000"/>
                </a:solidFill>
              </a:rPr>
            </a:br>
            <a:r>
              <a:rPr lang="en-IN" b="1" dirty="0">
                <a:solidFill>
                  <a:srgbClr val="000066"/>
                </a:solidFill>
                <a:latin typeface="+mn-lt"/>
              </a:rPr>
              <a:t>ANN learning Methods </a:t>
            </a:r>
            <a:br>
              <a:rPr lang="en-IN" b="1" dirty="0">
                <a:solidFill>
                  <a:srgbClr val="000066"/>
                </a:solidFill>
                <a:latin typeface="+mn-lt"/>
              </a:rPr>
            </a:br>
            <a:br>
              <a:rPr lang="en-IN" b="1" dirty="0">
                <a:solidFill>
                  <a:srgbClr val="000066"/>
                </a:solidFill>
                <a:latin typeface="+mn-lt"/>
              </a:rPr>
            </a:br>
            <a:endParaRPr lang="en-IN" dirty="0">
              <a:solidFill>
                <a:srgbClr val="000066"/>
              </a:solidFill>
              <a:latin typeface="+mn-lt"/>
            </a:endParaRPr>
          </a:p>
        </p:txBody>
      </p:sp>
    </p:spTree>
    <p:extLst>
      <p:ext uri="{BB962C8B-B14F-4D97-AF65-F5344CB8AC3E}">
        <p14:creationId xmlns:p14="http://schemas.microsoft.com/office/powerpoint/2010/main" val="1494676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51543"/>
          </a:xfrm>
        </p:spPr>
        <p:txBody>
          <a:bodyPr>
            <a:noAutofit/>
          </a:bodyPr>
          <a:lstStyle/>
          <a:p>
            <a:pPr lvl="1" algn="ctr" rtl="0">
              <a:lnSpc>
                <a:spcPct val="90000"/>
              </a:lnSpc>
              <a:spcBef>
                <a:spcPct val="0"/>
              </a:spcBef>
            </a:pPr>
            <a:br>
              <a:rPr lang="en-IN" sz="3200" b="1" dirty="0">
                <a:solidFill>
                  <a:srgbClr val="FF0000"/>
                </a:solidFill>
                <a:latin typeface="+mn-lt"/>
              </a:rPr>
            </a:br>
            <a:r>
              <a:rPr lang="en-IN" sz="3200" b="1" dirty="0">
                <a:solidFill>
                  <a:srgbClr val="FF0000"/>
                </a:solidFill>
                <a:latin typeface="+mn-lt"/>
              </a:rPr>
              <a:t> </a:t>
            </a:r>
            <a:br>
              <a:rPr lang="en-IN" sz="3200" b="1" dirty="0">
                <a:solidFill>
                  <a:srgbClr val="FF0000"/>
                </a:solidFill>
                <a:latin typeface="+mn-lt"/>
              </a:rPr>
            </a:br>
            <a:r>
              <a:rPr lang="en-IN" sz="3200" b="1" dirty="0">
                <a:solidFill>
                  <a:srgbClr val="FF0000"/>
                </a:solidFill>
                <a:latin typeface="+mn-lt"/>
              </a:rPr>
              <a:t>ANN learning Methods </a:t>
            </a:r>
            <a:br>
              <a:rPr lang="en-IN" sz="3200" b="1" dirty="0">
                <a:solidFill>
                  <a:srgbClr val="FF0000"/>
                </a:solidFill>
                <a:latin typeface="+mn-lt"/>
              </a:rPr>
            </a:br>
            <a:br>
              <a:rPr lang="en-IN" sz="3200" b="1" dirty="0">
                <a:solidFill>
                  <a:srgbClr val="FF0000"/>
                </a:solidFill>
                <a:latin typeface="+mn-lt"/>
              </a:rPr>
            </a:br>
            <a:endParaRPr lang="en-IN" sz="3200" b="1" dirty="0">
              <a:solidFill>
                <a:srgbClr val="FF0000"/>
              </a:solidFill>
              <a:latin typeface="+mn-lt"/>
            </a:endParaRPr>
          </a:p>
        </p:txBody>
      </p:sp>
      <p:sp>
        <p:nvSpPr>
          <p:cNvPr id="3" name="Content Placeholder 2"/>
          <p:cNvSpPr>
            <a:spLocks noGrp="1"/>
          </p:cNvSpPr>
          <p:nvPr>
            <p:ph idx="1"/>
          </p:nvPr>
        </p:nvSpPr>
        <p:spPr>
          <a:xfrm>
            <a:off x="102000" y="566057"/>
            <a:ext cx="11988000" cy="6204857"/>
          </a:xfrm>
          <a:ln w="76200">
            <a:solidFill>
              <a:schemeClr val="tx1"/>
            </a:solidFill>
          </a:ln>
        </p:spPr>
        <p:txBody>
          <a:bodyPr>
            <a:normAutofit/>
          </a:bodyPr>
          <a:lstStyle/>
          <a:p>
            <a:pPr marL="0" indent="0" algn="just">
              <a:lnSpc>
                <a:spcPct val="150000"/>
              </a:lnSpc>
              <a:buNone/>
            </a:pPr>
            <a:endParaRPr lang="en-IN" sz="2400" dirty="0"/>
          </a:p>
        </p:txBody>
      </p:sp>
      <p:pic>
        <p:nvPicPr>
          <p:cNvPr id="4" name="Content Placeholder 3"/>
          <p:cNvPicPr>
            <a:picLocks noChangeAspect="1"/>
          </p:cNvPicPr>
          <p:nvPr/>
        </p:nvPicPr>
        <p:blipFill>
          <a:blip r:embed="rId3"/>
          <a:stretch>
            <a:fillRect/>
          </a:stretch>
        </p:blipFill>
        <p:spPr>
          <a:xfrm>
            <a:off x="102001" y="566057"/>
            <a:ext cx="11988000" cy="6287676"/>
          </a:xfrm>
          <a:prstGeom prst="rect">
            <a:avLst/>
          </a:prstGeom>
          <a:ln w="38100">
            <a:solidFill>
              <a:schemeClr val="tx1"/>
            </a:solidFill>
          </a:ln>
        </p:spPr>
      </p:pic>
    </p:spTree>
    <p:extLst>
      <p:ext uri="{BB962C8B-B14F-4D97-AF65-F5344CB8AC3E}">
        <p14:creationId xmlns:p14="http://schemas.microsoft.com/office/powerpoint/2010/main" val="1645628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8B84-80CC-4813-8190-40CC0838A0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32A7FA-855A-4D54-A59A-5083CFD866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87177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51543"/>
          </a:xfrm>
        </p:spPr>
        <p:txBody>
          <a:bodyPr>
            <a:noAutofit/>
          </a:bodyPr>
          <a:lstStyle/>
          <a:p>
            <a:pPr lvl="1" algn="ctr" rtl="0">
              <a:lnSpc>
                <a:spcPct val="90000"/>
              </a:lnSpc>
              <a:spcBef>
                <a:spcPct val="0"/>
              </a:spcBef>
            </a:pPr>
            <a:br>
              <a:rPr lang="en-IN" sz="3200" b="1" dirty="0">
                <a:solidFill>
                  <a:srgbClr val="FF0000"/>
                </a:solidFill>
                <a:latin typeface="+mn-lt"/>
              </a:rPr>
            </a:br>
            <a:r>
              <a:rPr lang="en-IN" sz="3200" b="1" dirty="0">
                <a:solidFill>
                  <a:srgbClr val="FF0000"/>
                </a:solidFill>
                <a:latin typeface="+mn-lt"/>
              </a:rPr>
              <a:t> </a:t>
            </a:r>
            <a:br>
              <a:rPr lang="en-IN" sz="3200" b="1" dirty="0">
                <a:solidFill>
                  <a:srgbClr val="FF0000"/>
                </a:solidFill>
                <a:latin typeface="+mn-lt"/>
              </a:rPr>
            </a:br>
            <a:r>
              <a:rPr lang="en-IN" sz="3200" b="1" dirty="0">
                <a:solidFill>
                  <a:srgbClr val="FF0000"/>
                </a:solidFill>
                <a:latin typeface="+mn-lt"/>
              </a:rPr>
              <a:t>Learning methods of Neural Network</a:t>
            </a:r>
            <a:br>
              <a:rPr lang="en-IN" sz="3200" b="1" dirty="0">
                <a:solidFill>
                  <a:srgbClr val="FF0000"/>
                </a:solidFill>
                <a:latin typeface="+mn-lt"/>
              </a:rPr>
            </a:br>
            <a:br>
              <a:rPr lang="en-IN" sz="3200" b="1" dirty="0">
                <a:solidFill>
                  <a:srgbClr val="FF0000"/>
                </a:solidFill>
                <a:latin typeface="+mn-lt"/>
              </a:rPr>
            </a:br>
            <a:endParaRPr lang="en-IN" sz="3200" dirty="0">
              <a:solidFill>
                <a:srgbClr val="FF0000"/>
              </a:solidFill>
              <a:latin typeface="+mn-lt"/>
            </a:endParaRPr>
          </a:p>
        </p:txBody>
      </p:sp>
      <p:sp>
        <p:nvSpPr>
          <p:cNvPr id="3" name="Content Placeholder 2"/>
          <p:cNvSpPr>
            <a:spLocks noGrp="1"/>
          </p:cNvSpPr>
          <p:nvPr>
            <p:ph idx="1"/>
          </p:nvPr>
        </p:nvSpPr>
        <p:spPr>
          <a:xfrm>
            <a:off x="102000" y="566057"/>
            <a:ext cx="11988000" cy="6204857"/>
          </a:xfrm>
          <a:ln w="76200">
            <a:solidFill>
              <a:schemeClr val="tx1"/>
            </a:solidFill>
          </a:ln>
        </p:spPr>
        <p:txBody>
          <a:bodyPr>
            <a:normAutofit fontScale="85000" lnSpcReduction="10000"/>
          </a:bodyPr>
          <a:lstStyle/>
          <a:p>
            <a:pPr marL="0" indent="0" algn="just">
              <a:lnSpc>
                <a:spcPct val="150000"/>
              </a:lnSpc>
              <a:buNone/>
            </a:pPr>
            <a:r>
              <a:rPr lang="en-US" sz="2400" b="1" dirty="0">
                <a:solidFill>
                  <a:srgbClr val="000066"/>
                </a:solidFill>
              </a:rPr>
              <a:t>Supervised Learning: </a:t>
            </a:r>
          </a:p>
          <a:p>
            <a:pPr algn="just">
              <a:lnSpc>
                <a:spcPct val="150000"/>
              </a:lnSpc>
              <a:buFont typeface="Wingdings" panose="05000000000000000000" pitchFamily="2" charset="2"/>
              <a:buChar char="ü"/>
            </a:pPr>
            <a:r>
              <a:rPr lang="en-US" sz="2400" dirty="0"/>
              <a:t>Every </a:t>
            </a:r>
            <a:r>
              <a:rPr lang="en-US" sz="2400" b="1" dirty="0"/>
              <a:t>input pattern </a:t>
            </a:r>
            <a:r>
              <a:rPr lang="en-US" sz="2400" dirty="0"/>
              <a:t>that is used to train the network is </a:t>
            </a:r>
            <a:r>
              <a:rPr lang="en-US" sz="2400" b="1" dirty="0"/>
              <a:t>associated with a target </a:t>
            </a:r>
            <a:r>
              <a:rPr lang="en-US" sz="2400" dirty="0"/>
              <a:t>or the desired output pattern</a:t>
            </a:r>
          </a:p>
          <a:p>
            <a:pPr algn="just">
              <a:lnSpc>
                <a:spcPct val="150000"/>
              </a:lnSpc>
              <a:buFont typeface="Wingdings" panose="05000000000000000000" pitchFamily="2" charset="2"/>
              <a:buChar char="ü"/>
            </a:pPr>
            <a:r>
              <a:rPr lang="en-US" sz="2400" dirty="0"/>
              <a:t>Tasks that fall under this category are </a:t>
            </a:r>
            <a:r>
              <a:rPr lang="en-US" sz="2400" b="1" dirty="0"/>
              <a:t>Pattern Recognition and Regression</a:t>
            </a:r>
            <a:r>
              <a:rPr lang="en-US" sz="2400" dirty="0"/>
              <a:t>.</a:t>
            </a:r>
          </a:p>
          <a:p>
            <a:pPr marL="0" indent="0" algn="just">
              <a:lnSpc>
                <a:spcPct val="150000"/>
              </a:lnSpc>
              <a:buNone/>
            </a:pPr>
            <a:r>
              <a:rPr lang="en-US" sz="2400" b="1" dirty="0">
                <a:solidFill>
                  <a:srgbClr val="000066"/>
                </a:solidFill>
              </a:rPr>
              <a:t>Unsupervised Learning: </a:t>
            </a:r>
          </a:p>
          <a:p>
            <a:pPr algn="just">
              <a:lnSpc>
                <a:spcPct val="150000"/>
              </a:lnSpc>
              <a:buFont typeface="Wingdings" panose="05000000000000000000" pitchFamily="2" charset="2"/>
              <a:buChar char="ü"/>
            </a:pPr>
            <a:r>
              <a:rPr lang="en-US" sz="2400" b="1" dirty="0"/>
              <a:t>Target output is not presented to the network. </a:t>
            </a:r>
          </a:p>
          <a:p>
            <a:pPr algn="just">
              <a:lnSpc>
                <a:spcPct val="150000"/>
              </a:lnSpc>
              <a:buFont typeface="Wingdings" panose="05000000000000000000" pitchFamily="2" charset="2"/>
              <a:buChar char="ü"/>
            </a:pPr>
            <a:r>
              <a:rPr lang="en-US" sz="2400" dirty="0"/>
              <a:t>The system learns of its own by discovering and </a:t>
            </a:r>
            <a:r>
              <a:rPr lang="en-US" sz="2400" b="1" dirty="0"/>
              <a:t>adapting to structural features in the input patterns</a:t>
            </a:r>
          </a:p>
          <a:p>
            <a:pPr algn="just">
              <a:lnSpc>
                <a:spcPct val="150000"/>
              </a:lnSpc>
              <a:buFont typeface="Wingdings" panose="05000000000000000000" pitchFamily="2" charset="2"/>
              <a:buChar char="ü"/>
            </a:pPr>
            <a:r>
              <a:rPr lang="en-US" sz="2400" dirty="0"/>
              <a:t>Tasks that fall under this category includes </a:t>
            </a:r>
            <a:r>
              <a:rPr lang="en-US" sz="2400" b="1" dirty="0"/>
              <a:t>Clustering, Compression and Filtering.</a:t>
            </a:r>
          </a:p>
          <a:p>
            <a:pPr marL="0" indent="0" algn="just">
              <a:lnSpc>
                <a:spcPct val="150000"/>
              </a:lnSpc>
              <a:buNone/>
            </a:pPr>
            <a:r>
              <a:rPr lang="en-US" sz="2400" b="1" dirty="0">
                <a:solidFill>
                  <a:srgbClr val="000066"/>
                </a:solidFill>
              </a:rPr>
              <a:t>Reinforced Learning: </a:t>
            </a:r>
          </a:p>
          <a:p>
            <a:pPr algn="just">
              <a:lnSpc>
                <a:spcPct val="150000"/>
              </a:lnSpc>
              <a:buFont typeface="Wingdings" panose="05000000000000000000" pitchFamily="2" charset="2"/>
              <a:buChar char="ü"/>
            </a:pPr>
            <a:r>
              <a:rPr lang="en-US" sz="2400" dirty="0"/>
              <a:t>In this method, the teacher though available, does not present the expected answer but </a:t>
            </a:r>
            <a:r>
              <a:rPr lang="en-US" sz="2400" b="1" dirty="0"/>
              <a:t>only indicates if the computed output is correct or incorrect. </a:t>
            </a:r>
          </a:p>
          <a:p>
            <a:pPr algn="just">
              <a:lnSpc>
                <a:spcPct val="150000"/>
              </a:lnSpc>
              <a:buFont typeface="Wingdings" panose="05000000000000000000" pitchFamily="2" charset="2"/>
              <a:buChar char="ü"/>
            </a:pPr>
            <a:r>
              <a:rPr lang="en-US" sz="2400" dirty="0"/>
              <a:t>The information provided helps the network in its learning process. </a:t>
            </a:r>
            <a:endParaRPr lang="en-IN" sz="2400" dirty="0"/>
          </a:p>
        </p:txBody>
      </p:sp>
    </p:spTree>
    <p:extLst>
      <p:ext uri="{BB962C8B-B14F-4D97-AF65-F5344CB8AC3E}">
        <p14:creationId xmlns:p14="http://schemas.microsoft.com/office/powerpoint/2010/main" val="37576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9" y="0"/>
            <a:ext cx="12088761" cy="560883"/>
          </a:xfrm>
        </p:spPr>
        <p:txBody>
          <a:bodyPr>
            <a:normAutofit/>
          </a:bodyPr>
          <a:lstStyle/>
          <a:p>
            <a:pPr algn="ctr"/>
            <a:r>
              <a:rPr lang="en-IN" sz="3200" b="1" dirty="0">
                <a:solidFill>
                  <a:srgbClr val="FF0000"/>
                </a:solidFill>
                <a:latin typeface="+mn-lt"/>
              </a:rPr>
              <a:t>Models of a Neuron /Artificial Neuron Model/ Functional ANN </a:t>
            </a:r>
            <a:endParaRPr lang="en-IN" sz="3200" b="1" dirty="0">
              <a:solidFill>
                <a:srgbClr val="FF0000"/>
              </a:solidFill>
              <a:latin typeface="+mn-lt"/>
              <a:cs typeface="Times New Roman" panose="02020603050405020304" pitchFamily="18" charset="0"/>
            </a:endParaRPr>
          </a:p>
        </p:txBody>
      </p:sp>
      <p:sp>
        <p:nvSpPr>
          <p:cNvPr id="3" name="Content Placeholder 2"/>
          <p:cNvSpPr>
            <a:spLocks noGrp="1"/>
          </p:cNvSpPr>
          <p:nvPr>
            <p:ph idx="1"/>
          </p:nvPr>
        </p:nvSpPr>
        <p:spPr>
          <a:xfrm>
            <a:off x="44244" y="575631"/>
            <a:ext cx="12096000" cy="6164826"/>
          </a:xfrm>
          <a:ln w="76200">
            <a:solidFill>
              <a:schemeClr val="tx1"/>
            </a:solidFill>
          </a:ln>
        </p:spPr>
        <p:txBody>
          <a:bodyPr>
            <a:normAutofit/>
          </a:bodyPr>
          <a:lstStyle/>
          <a:p>
            <a:pPr algn="just">
              <a:lnSpc>
                <a:spcPct val="150000"/>
              </a:lnSpc>
            </a:pPr>
            <a:r>
              <a:rPr lang="en-US" sz="2400" dirty="0"/>
              <a:t>A </a:t>
            </a:r>
            <a:r>
              <a:rPr lang="en-US" sz="2400" b="1" dirty="0">
                <a:solidFill>
                  <a:srgbClr val="000066"/>
                </a:solidFill>
              </a:rPr>
              <a:t>neuron</a:t>
            </a:r>
            <a:r>
              <a:rPr lang="en-US" sz="2400" dirty="0"/>
              <a:t> is an </a:t>
            </a:r>
            <a:r>
              <a:rPr lang="en-US" sz="2400" b="1" dirty="0"/>
              <a:t>information-processing unit </a:t>
            </a:r>
            <a:r>
              <a:rPr lang="en-US" sz="2400" dirty="0"/>
              <a:t>that is fundamental to the operation of a neural network. </a:t>
            </a:r>
          </a:p>
          <a:p>
            <a:pPr algn="just">
              <a:lnSpc>
                <a:spcPct val="150000"/>
              </a:lnSpc>
            </a:pPr>
            <a:r>
              <a:rPr lang="en-US" sz="2400" dirty="0"/>
              <a:t>This diagram shows the model of a neuron, which forms the basis for designing (artificial) neural networks.</a:t>
            </a:r>
            <a:endParaRPr lang="en-US" sz="2000" dirty="0">
              <a:solidFill>
                <a:srgbClr val="000099"/>
              </a:solidFill>
              <a:cs typeface="Times New Roman" panose="02020603050405020304" pitchFamily="18" charset="0"/>
            </a:endParaRPr>
          </a:p>
        </p:txBody>
      </p:sp>
      <p:pic>
        <p:nvPicPr>
          <p:cNvPr id="5" name="Picture 4" descr="The Artificial Neural Networks Handbook: Part 4 | by Jayesh Bapu Ahire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776" y="3118234"/>
            <a:ext cx="6782164" cy="3420000"/>
          </a:xfrm>
          <a:prstGeom prst="rect">
            <a:avLst/>
          </a:prstGeom>
          <a:noFill/>
          <a:ln w="57150">
            <a:solidFill>
              <a:srgbClr val="FF0066"/>
            </a:solidFill>
          </a:ln>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307167" y="3190429"/>
            <a:ext cx="4428000" cy="3357499"/>
          </a:xfrm>
          <a:prstGeom prst="rect">
            <a:avLst/>
          </a:prstGeom>
          <a:ln w="38100" cap="sq">
            <a:solidFill>
              <a:srgbClr val="FF0066"/>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63289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51543"/>
          </a:xfrm>
        </p:spPr>
        <p:txBody>
          <a:bodyPr>
            <a:noAutofit/>
          </a:bodyPr>
          <a:lstStyle/>
          <a:p>
            <a:pPr lvl="1" algn="ctr" rtl="0">
              <a:lnSpc>
                <a:spcPct val="90000"/>
              </a:lnSpc>
              <a:spcBef>
                <a:spcPct val="0"/>
              </a:spcBef>
            </a:pPr>
            <a:br>
              <a:rPr lang="en-IN" sz="3200" b="1" dirty="0">
                <a:solidFill>
                  <a:srgbClr val="FF0000"/>
                </a:solidFill>
                <a:latin typeface="+mn-lt"/>
              </a:rPr>
            </a:br>
            <a:r>
              <a:rPr lang="en-IN" sz="3200" b="1" dirty="0">
                <a:solidFill>
                  <a:srgbClr val="FF0000"/>
                </a:solidFill>
                <a:latin typeface="+mn-lt"/>
              </a:rPr>
              <a:t> </a:t>
            </a:r>
            <a:br>
              <a:rPr lang="en-IN" sz="3200" b="1" dirty="0">
                <a:solidFill>
                  <a:srgbClr val="FF0000"/>
                </a:solidFill>
                <a:latin typeface="+mn-lt"/>
              </a:rPr>
            </a:br>
            <a:r>
              <a:rPr lang="en-US" sz="3200" b="1" dirty="0">
                <a:solidFill>
                  <a:srgbClr val="FF0000"/>
                </a:solidFill>
                <a:latin typeface="+mn-lt"/>
              </a:rPr>
              <a:t>Unsupervised Learning </a:t>
            </a:r>
            <a:r>
              <a:rPr lang="en-IN" sz="3200" b="1" dirty="0">
                <a:solidFill>
                  <a:srgbClr val="FF0000"/>
                </a:solidFill>
                <a:latin typeface="+mn-lt"/>
              </a:rPr>
              <a:t>Methods of Neural Network</a:t>
            </a:r>
            <a:br>
              <a:rPr lang="en-IN" sz="3200" b="1" dirty="0">
                <a:solidFill>
                  <a:srgbClr val="FF0000"/>
                </a:solidFill>
                <a:latin typeface="+mn-lt"/>
              </a:rPr>
            </a:br>
            <a:br>
              <a:rPr lang="en-IN" sz="3200" b="1" dirty="0">
                <a:solidFill>
                  <a:srgbClr val="FF0000"/>
                </a:solidFill>
                <a:latin typeface="+mn-lt"/>
              </a:rPr>
            </a:br>
            <a:endParaRPr lang="en-IN" sz="3200" dirty="0">
              <a:solidFill>
                <a:srgbClr val="FF0000"/>
              </a:solidFill>
              <a:latin typeface="+mn-lt"/>
            </a:endParaRPr>
          </a:p>
        </p:txBody>
      </p:sp>
      <p:sp>
        <p:nvSpPr>
          <p:cNvPr id="3" name="Content Placeholder 2"/>
          <p:cNvSpPr>
            <a:spLocks noGrp="1"/>
          </p:cNvSpPr>
          <p:nvPr>
            <p:ph idx="1"/>
          </p:nvPr>
        </p:nvSpPr>
        <p:spPr>
          <a:xfrm>
            <a:off x="102000" y="566057"/>
            <a:ext cx="11988000" cy="6204857"/>
          </a:xfrm>
          <a:ln w="76200">
            <a:solidFill>
              <a:schemeClr val="tx1"/>
            </a:solidFill>
          </a:ln>
        </p:spPr>
        <p:txBody>
          <a:bodyPr>
            <a:normAutofit fontScale="92500" lnSpcReduction="10000"/>
          </a:bodyPr>
          <a:lstStyle/>
          <a:p>
            <a:pPr marL="0" indent="0" algn="just">
              <a:lnSpc>
                <a:spcPct val="160000"/>
              </a:lnSpc>
              <a:buNone/>
            </a:pPr>
            <a:r>
              <a:rPr lang="en-US" sz="2400" b="1" dirty="0">
                <a:solidFill>
                  <a:srgbClr val="000066"/>
                </a:solidFill>
              </a:rPr>
              <a:t>Competitive: </a:t>
            </a:r>
            <a:endParaRPr lang="en-US" sz="2400" dirty="0"/>
          </a:p>
          <a:p>
            <a:pPr algn="just">
              <a:lnSpc>
                <a:spcPct val="160000"/>
              </a:lnSpc>
              <a:buFont typeface="Wingdings" panose="05000000000000000000" pitchFamily="2" charset="2"/>
              <a:buChar char="ü"/>
            </a:pPr>
            <a:r>
              <a:rPr lang="en-US" sz="2400" dirty="0"/>
              <a:t>Those </a:t>
            </a:r>
            <a:r>
              <a:rPr lang="en-US" sz="2400" b="1" dirty="0"/>
              <a:t>neurons</a:t>
            </a:r>
            <a:r>
              <a:rPr lang="en-US" sz="2400" dirty="0"/>
              <a:t> which </a:t>
            </a:r>
            <a:r>
              <a:rPr lang="en-US" sz="2400" b="1" dirty="0"/>
              <a:t>respond strongly to the input stimuli </a:t>
            </a:r>
            <a:r>
              <a:rPr lang="en-US" sz="2400" dirty="0"/>
              <a:t>have their weights updated</a:t>
            </a:r>
          </a:p>
          <a:p>
            <a:pPr algn="just">
              <a:lnSpc>
                <a:spcPct val="160000"/>
              </a:lnSpc>
              <a:buFont typeface="Wingdings" panose="05000000000000000000" pitchFamily="2" charset="2"/>
              <a:buChar char="ü"/>
            </a:pPr>
            <a:r>
              <a:rPr lang="en-US" sz="2400" dirty="0"/>
              <a:t>When an input pattern is presented all neurons in the layer compete, and </a:t>
            </a:r>
            <a:r>
              <a:rPr lang="en-US" sz="2400" b="1" dirty="0"/>
              <a:t>the winning neuron undergoes weight adjustment</a:t>
            </a:r>
          </a:p>
          <a:p>
            <a:pPr algn="just">
              <a:lnSpc>
                <a:spcPct val="160000"/>
              </a:lnSpc>
              <a:buFont typeface="Wingdings" panose="05000000000000000000" pitchFamily="2" charset="2"/>
              <a:buChar char="ü"/>
            </a:pPr>
            <a:r>
              <a:rPr lang="en-US" sz="2400" dirty="0"/>
              <a:t>Called </a:t>
            </a:r>
            <a:r>
              <a:rPr lang="en-US" sz="2400" b="1" dirty="0">
                <a:solidFill>
                  <a:srgbClr val="FF0066"/>
                </a:solidFill>
              </a:rPr>
              <a:t>winner-takes -all</a:t>
            </a:r>
            <a:endParaRPr lang="en-IN" sz="2400" b="1" dirty="0">
              <a:solidFill>
                <a:srgbClr val="FF0066"/>
              </a:solidFill>
            </a:endParaRPr>
          </a:p>
          <a:p>
            <a:pPr marL="0" indent="0" algn="just">
              <a:lnSpc>
                <a:spcPct val="160000"/>
              </a:lnSpc>
              <a:buNone/>
            </a:pPr>
            <a:r>
              <a:rPr lang="en-IN" sz="2400" b="1" dirty="0">
                <a:solidFill>
                  <a:srgbClr val="000066"/>
                </a:solidFill>
              </a:rPr>
              <a:t>Hebbian</a:t>
            </a:r>
            <a:r>
              <a:rPr lang="en-US" sz="2400" b="1" dirty="0">
                <a:solidFill>
                  <a:srgbClr val="000066"/>
                </a:solidFill>
              </a:rPr>
              <a:t> Learning: </a:t>
            </a:r>
          </a:p>
          <a:p>
            <a:pPr marL="0" indent="0" algn="just">
              <a:lnSpc>
                <a:spcPct val="160000"/>
              </a:lnSpc>
              <a:buNone/>
            </a:pPr>
            <a:r>
              <a:rPr lang="en-US" sz="2400" dirty="0"/>
              <a:t>The neuropsychologist Donald Hebb postulated in 1949 how biological neurons learn: </a:t>
            </a:r>
          </a:p>
          <a:p>
            <a:pPr marL="0" indent="0" algn="just">
              <a:lnSpc>
                <a:spcPct val="160000"/>
              </a:lnSpc>
              <a:buNone/>
            </a:pPr>
            <a:r>
              <a:rPr lang="en-US" sz="2400" dirty="0"/>
              <a:t>“When an axon of </a:t>
            </a:r>
            <a:r>
              <a:rPr lang="en-US" sz="2400" b="1" dirty="0"/>
              <a:t>cell A is near enough to excite a cell B and repeatedly or persistently </a:t>
            </a:r>
            <a:r>
              <a:rPr lang="en-US" sz="2400" dirty="0"/>
              <a:t>takes part in firing it, some growth process or metabolic change takes place on one or both cells such that A’s efficiency as one of the cells firing B, is increased.”  </a:t>
            </a:r>
          </a:p>
        </p:txBody>
      </p:sp>
      <p:sp>
        <p:nvSpPr>
          <p:cNvPr id="4" name="TextBox 3"/>
          <p:cNvSpPr txBox="1"/>
          <p:nvPr/>
        </p:nvSpPr>
        <p:spPr>
          <a:xfrm>
            <a:off x="5284751" y="3184506"/>
            <a:ext cx="6366474" cy="967957"/>
          </a:xfrm>
          <a:prstGeom prst="rect">
            <a:avLst/>
          </a:prstGeom>
          <a:noFill/>
          <a:ln w="28575">
            <a:solidFill>
              <a:schemeClr val="tx1"/>
            </a:solidFill>
          </a:ln>
        </p:spPr>
        <p:txBody>
          <a:bodyPr wrap="square" rtlCol="0">
            <a:spAutoFit/>
          </a:bodyPr>
          <a:lstStyle/>
          <a:p>
            <a:pPr algn="just">
              <a:lnSpc>
                <a:spcPct val="150000"/>
              </a:lnSpc>
            </a:pPr>
            <a:r>
              <a:rPr lang="en-US" sz="2000" dirty="0"/>
              <a:t>If two neurons are active at the same time then the strength between them should be increased </a:t>
            </a:r>
            <a:endParaRPr lang="en-IN" sz="2000" dirty="0"/>
          </a:p>
        </p:txBody>
      </p:sp>
    </p:spTree>
    <p:extLst>
      <p:ext uri="{BB962C8B-B14F-4D97-AF65-F5344CB8AC3E}">
        <p14:creationId xmlns:p14="http://schemas.microsoft.com/office/powerpoint/2010/main" val="25443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51543"/>
          </a:xfrm>
        </p:spPr>
        <p:txBody>
          <a:bodyPr>
            <a:noAutofit/>
          </a:bodyPr>
          <a:lstStyle/>
          <a:p>
            <a:pPr lvl="1" algn="ctr" rtl="0">
              <a:lnSpc>
                <a:spcPct val="90000"/>
              </a:lnSpc>
              <a:spcBef>
                <a:spcPct val="0"/>
              </a:spcBef>
            </a:pPr>
            <a:br>
              <a:rPr lang="en-IN" sz="3200" b="1" dirty="0">
                <a:solidFill>
                  <a:srgbClr val="FF0000"/>
                </a:solidFill>
                <a:latin typeface="+mn-lt"/>
              </a:rPr>
            </a:br>
            <a:r>
              <a:rPr lang="en-IN" sz="3200" b="1" dirty="0">
                <a:solidFill>
                  <a:srgbClr val="FF0000"/>
                </a:solidFill>
                <a:latin typeface="+mn-lt"/>
              </a:rPr>
              <a:t> </a:t>
            </a:r>
            <a:br>
              <a:rPr lang="en-IN" sz="3200" b="1" dirty="0">
                <a:solidFill>
                  <a:srgbClr val="FF0000"/>
                </a:solidFill>
                <a:latin typeface="+mn-lt"/>
              </a:rPr>
            </a:br>
            <a:r>
              <a:rPr lang="en-US" sz="3200" b="1" dirty="0">
                <a:solidFill>
                  <a:srgbClr val="FF0000"/>
                </a:solidFill>
              </a:rPr>
              <a:t>Supervised Learning </a:t>
            </a:r>
            <a:r>
              <a:rPr lang="en-IN" sz="3200" b="1" dirty="0">
                <a:solidFill>
                  <a:srgbClr val="FF0000"/>
                </a:solidFill>
              </a:rPr>
              <a:t>Methods of Neural Network</a:t>
            </a:r>
            <a:br>
              <a:rPr lang="en-IN" sz="3200" b="1" dirty="0">
                <a:solidFill>
                  <a:srgbClr val="FF0000"/>
                </a:solidFill>
              </a:rPr>
            </a:br>
            <a:br>
              <a:rPr lang="en-IN" sz="3200" b="1" dirty="0">
                <a:solidFill>
                  <a:srgbClr val="FF0000"/>
                </a:solidFill>
              </a:rPr>
            </a:br>
            <a:endParaRPr lang="en-IN" sz="3200" dirty="0">
              <a:solidFill>
                <a:srgbClr val="FF0000"/>
              </a:solidFill>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000" y="566057"/>
                <a:ext cx="11988000" cy="6204857"/>
              </a:xfrm>
              <a:ln w="76200">
                <a:solidFill>
                  <a:schemeClr val="tx1"/>
                </a:solidFill>
              </a:ln>
            </p:spPr>
            <p:txBody>
              <a:bodyPr>
                <a:normAutofit/>
              </a:bodyPr>
              <a:lstStyle/>
              <a:p>
                <a:pPr marL="0" indent="0" algn="just">
                  <a:lnSpc>
                    <a:spcPct val="160000"/>
                  </a:lnSpc>
                  <a:buNone/>
                </a:pPr>
                <a:r>
                  <a:rPr lang="en-IN" sz="2400" b="1" dirty="0">
                    <a:solidFill>
                      <a:srgbClr val="000066"/>
                    </a:solidFill>
                  </a:rPr>
                  <a:t>Gradient Descent Learning :</a:t>
                </a:r>
              </a:p>
              <a:p>
                <a:pPr algn="just">
                  <a:lnSpc>
                    <a:spcPct val="160000"/>
                  </a:lnSpc>
                </a:pPr>
                <a:r>
                  <a:rPr lang="en-US" sz="2400" b="1" dirty="0">
                    <a:solidFill>
                      <a:srgbClr val="FF0066"/>
                    </a:solidFill>
                  </a:rPr>
                  <a:t>Minimizes a cost function </a:t>
                </a:r>
                <a:r>
                  <a:rPr lang="en-US" sz="2400" dirty="0"/>
                  <a:t>(such as Sum Squared Error) by making appropriate iterative adjustments to the weights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𝑖𝑗</m:t>
                        </m:r>
                      </m:sub>
                    </m:sSub>
                  </m:oMath>
                </a14:m>
                <a:r>
                  <a:rPr lang="en-US" sz="2400" dirty="0"/>
                  <a:t>. </a:t>
                </a:r>
              </a:p>
              <a:p>
                <a:pPr marL="0" indent="0" algn="just">
                  <a:lnSpc>
                    <a:spcPct val="160000"/>
                  </a:lnSpc>
                  <a:buNone/>
                </a:pPr>
                <a:r>
                  <a:rPr lang="en-US" sz="2400" dirty="0"/>
                  <a:t>Apply a series of small updates to the weights</a:t>
                </a:r>
              </a:p>
              <a:p>
                <a:pPr marL="0" indent="0" algn="just">
                  <a:lnSpc>
                    <a:spcPct val="160000"/>
                  </a:lnSpc>
                  <a:buNone/>
                </a:pPr>
                <a:r>
                  <a:rPr lang="en-US" sz="2400" dirty="0"/>
                  <a:t>	</a:t>
                </a:r>
                <a14:m>
                  <m:oMath xmlns:m="http://schemas.openxmlformats.org/officeDocument/2006/math">
                    <m:sSub>
                      <m:sSubPr>
                        <m:ctrlPr>
                          <a:rPr lang="en-US" sz="2400" b="1" i="1" smtClean="0">
                            <a:solidFill>
                              <a:srgbClr val="FF0066"/>
                            </a:solidFill>
                            <a:latin typeface="Cambria Math" panose="02040503050406030204" pitchFamily="18" charset="0"/>
                          </a:rPr>
                        </m:ctrlPr>
                      </m:sSubPr>
                      <m:e>
                        <m:r>
                          <a:rPr lang="en-US" sz="2400" b="1" i="1">
                            <a:solidFill>
                              <a:srgbClr val="FF0066"/>
                            </a:solidFill>
                            <a:latin typeface="Cambria Math" panose="02040503050406030204" pitchFamily="18" charset="0"/>
                          </a:rPr>
                          <m:t>𝒘</m:t>
                        </m:r>
                      </m:e>
                      <m:sub>
                        <m:r>
                          <a:rPr lang="en-US" sz="2400" b="1" i="1">
                            <a:solidFill>
                              <a:srgbClr val="FF0066"/>
                            </a:solidFill>
                            <a:latin typeface="Cambria Math" panose="02040503050406030204" pitchFamily="18" charset="0"/>
                          </a:rPr>
                          <m:t>𝒊𝒋</m:t>
                        </m:r>
                      </m:sub>
                    </m:sSub>
                  </m:oMath>
                </a14:m>
                <a:r>
                  <a:rPr lang="en-US" sz="2400" b="1" dirty="0">
                    <a:solidFill>
                      <a:srgbClr val="FF0066"/>
                    </a:solidFill>
                  </a:rPr>
                  <a:t> → </a:t>
                </a:r>
                <a14:m>
                  <m:oMath xmlns:m="http://schemas.openxmlformats.org/officeDocument/2006/math">
                    <m:sSub>
                      <m:sSubPr>
                        <m:ctrlPr>
                          <a:rPr lang="en-US" sz="2400" b="1" i="1">
                            <a:solidFill>
                              <a:srgbClr val="FF0066"/>
                            </a:solidFill>
                            <a:latin typeface="Cambria Math" panose="02040503050406030204" pitchFamily="18" charset="0"/>
                          </a:rPr>
                        </m:ctrlPr>
                      </m:sSubPr>
                      <m:e>
                        <m:r>
                          <a:rPr lang="en-US" sz="2400" b="1" i="1">
                            <a:solidFill>
                              <a:srgbClr val="FF0066"/>
                            </a:solidFill>
                            <a:latin typeface="Cambria Math" panose="02040503050406030204" pitchFamily="18" charset="0"/>
                          </a:rPr>
                          <m:t>𝒘</m:t>
                        </m:r>
                      </m:e>
                      <m:sub>
                        <m:r>
                          <a:rPr lang="en-US" sz="2400" b="1" i="1">
                            <a:solidFill>
                              <a:srgbClr val="FF0066"/>
                            </a:solidFill>
                            <a:latin typeface="Cambria Math" panose="02040503050406030204" pitchFamily="18" charset="0"/>
                          </a:rPr>
                          <m:t>𝒊𝒋</m:t>
                        </m:r>
                      </m:sub>
                    </m:sSub>
                  </m:oMath>
                </a14:m>
                <a:r>
                  <a:rPr lang="en-US" sz="2400" b="1" dirty="0">
                    <a:solidFill>
                      <a:srgbClr val="FF0066"/>
                    </a:solidFill>
                  </a:rPr>
                  <a:t> + </a:t>
                </a:r>
                <a:r>
                  <a:rPr lang="en-US" sz="2400" b="1" dirty="0" err="1">
                    <a:solidFill>
                      <a:srgbClr val="FF0066"/>
                    </a:solidFill>
                  </a:rPr>
                  <a:t>Δ</a:t>
                </a:r>
                <a14:m>
                  <m:oMath xmlns:m="http://schemas.openxmlformats.org/officeDocument/2006/math">
                    <m:sSub>
                      <m:sSubPr>
                        <m:ctrlPr>
                          <a:rPr lang="en-US" sz="2400" b="1" i="1">
                            <a:solidFill>
                              <a:srgbClr val="FF0066"/>
                            </a:solidFill>
                            <a:latin typeface="Cambria Math" panose="02040503050406030204" pitchFamily="18" charset="0"/>
                          </a:rPr>
                        </m:ctrlPr>
                      </m:sSubPr>
                      <m:e>
                        <m:r>
                          <a:rPr lang="en-US" sz="2400" b="1" i="1">
                            <a:solidFill>
                              <a:srgbClr val="FF0066"/>
                            </a:solidFill>
                            <a:latin typeface="Cambria Math" panose="02040503050406030204" pitchFamily="18" charset="0"/>
                          </a:rPr>
                          <m:t>𝒘</m:t>
                        </m:r>
                      </m:e>
                      <m:sub>
                        <m:r>
                          <a:rPr lang="en-US" sz="2400" b="1" i="1">
                            <a:solidFill>
                              <a:srgbClr val="FF0066"/>
                            </a:solidFill>
                            <a:latin typeface="Cambria Math" panose="02040503050406030204" pitchFamily="18" charset="0"/>
                          </a:rPr>
                          <m:t>𝒊𝒋</m:t>
                        </m:r>
                      </m:sub>
                    </m:sSub>
                  </m:oMath>
                </a14:m>
                <a:r>
                  <a:rPr lang="en-US" sz="2400" dirty="0"/>
                  <a:t> </a:t>
                </a:r>
              </a:p>
              <a:p>
                <a:pPr marL="0" indent="0" algn="just">
                  <a:lnSpc>
                    <a:spcPct val="160000"/>
                  </a:lnSpc>
                  <a:buNone/>
                </a:pPr>
                <a:r>
                  <a:rPr lang="en-US" sz="2400" dirty="0"/>
                  <a:t>Until the cost E(</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𝑖𝑗</m:t>
                        </m:r>
                      </m:sub>
                    </m:sSub>
                  </m:oMath>
                </a14:m>
                <a:r>
                  <a:rPr lang="en-US" sz="2400" dirty="0"/>
                  <a:t>) is “small enough”. </a:t>
                </a: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000" y="566057"/>
                <a:ext cx="11988000" cy="6204857"/>
              </a:xfrm>
              <a:blipFill>
                <a:blip r:embed="rId2"/>
                <a:stretch>
                  <a:fillRect l="-505" r="-404"/>
                </a:stretch>
              </a:blipFill>
              <a:ln w="76200">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4246092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2504"/>
            <a:ext cx="12192000" cy="641684"/>
          </a:xfrm>
        </p:spPr>
        <p:txBody>
          <a:bodyPr>
            <a:noAutofit/>
          </a:bodyPr>
          <a:lstStyle/>
          <a:p>
            <a:pPr lvl="1" algn="ctr" rtl="0">
              <a:lnSpc>
                <a:spcPct val="90000"/>
              </a:lnSpc>
              <a:spcBef>
                <a:spcPct val="0"/>
              </a:spcBef>
            </a:pPr>
            <a:br>
              <a:rPr lang="en-IN" sz="3200" b="1" dirty="0">
                <a:solidFill>
                  <a:srgbClr val="FF0000"/>
                </a:solidFill>
                <a:latin typeface="+mn-lt"/>
              </a:rPr>
            </a:br>
            <a:r>
              <a:rPr lang="en-IN" sz="3200" b="1" dirty="0">
                <a:solidFill>
                  <a:srgbClr val="FF0000"/>
                </a:solidFill>
                <a:latin typeface="+mn-lt"/>
              </a:rPr>
              <a:t> </a:t>
            </a:r>
            <a:br>
              <a:rPr lang="en-IN" sz="3200" b="1" dirty="0">
                <a:solidFill>
                  <a:srgbClr val="FF0000"/>
                </a:solidFill>
                <a:latin typeface="+mn-lt"/>
              </a:rPr>
            </a:br>
            <a:r>
              <a:rPr lang="en-IN" sz="3200" b="1" dirty="0">
                <a:solidFill>
                  <a:srgbClr val="FF0000"/>
                </a:solidFill>
              </a:rPr>
              <a:t>Applications of Neural Networks</a:t>
            </a:r>
            <a:br>
              <a:rPr lang="en-IN" sz="3200" dirty="0">
                <a:solidFill>
                  <a:srgbClr val="FF0000"/>
                </a:solidFill>
              </a:rPr>
            </a:br>
            <a:endParaRPr lang="en-IN" sz="3200" dirty="0">
              <a:solidFill>
                <a:srgbClr val="FF0000"/>
              </a:solidFill>
              <a:latin typeface="+mn-lt"/>
            </a:endParaRPr>
          </a:p>
        </p:txBody>
      </p:sp>
      <p:sp>
        <p:nvSpPr>
          <p:cNvPr id="3" name="Content Placeholder 2"/>
          <p:cNvSpPr>
            <a:spLocks noGrp="1"/>
          </p:cNvSpPr>
          <p:nvPr>
            <p:ph idx="1"/>
          </p:nvPr>
        </p:nvSpPr>
        <p:spPr>
          <a:xfrm>
            <a:off x="102000" y="566057"/>
            <a:ext cx="11988000" cy="6204857"/>
          </a:xfrm>
          <a:ln w="76200">
            <a:solidFill>
              <a:schemeClr val="tx1"/>
            </a:solidFill>
          </a:ln>
        </p:spPr>
        <p:txBody>
          <a:bodyPr>
            <a:normAutofit/>
          </a:bodyPr>
          <a:lstStyle/>
          <a:p>
            <a:pPr marL="0" indent="0" algn="just">
              <a:lnSpc>
                <a:spcPct val="160000"/>
              </a:lnSpc>
              <a:buNone/>
            </a:pPr>
            <a:r>
              <a:rPr lang="en-IN" b="1" dirty="0">
                <a:solidFill>
                  <a:srgbClr val="000066"/>
                </a:solidFill>
              </a:rPr>
              <a:t>Social Media</a:t>
            </a:r>
            <a:endParaRPr lang="en-US" dirty="0">
              <a:solidFill>
                <a:srgbClr val="000066"/>
              </a:solidFill>
            </a:endParaRPr>
          </a:p>
          <a:p>
            <a:pPr algn="just">
              <a:lnSpc>
                <a:spcPct val="160000"/>
              </a:lnSpc>
              <a:buFont typeface="Wingdings" panose="05000000000000000000" pitchFamily="2" charset="2"/>
              <a:buChar char="ü"/>
            </a:pPr>
            <a:r>
              <a:rPr lang="en-US" dirty="0"/>
              <a:t>Artificial Neural Networks are used heavily in Social Media. </a:t>
            </a:r>
          </a:p>
          <a:p>
            <a:pPr algn="just">
              <a:lnSpc>
                <a:spcPct val="160000"/>
              </a:lnSpc>
              <a:buFont typeface="Wingdings" panose="05000000000000000000" pitchFamily="2" charset="2"/>
              <a:buChar char="ü"/>
            </a:pPr>
            <a:r>
              <a:rPr lang="en-US" dirty="0"/>
              <a:t>For example, let’s take the </a:t>
            </a:r>
            <a:r>
              <a:rPr lang="en-US" b="1" dirty="0"/>
              <a:t>‘People you may know’</a:t>
            </a:r>
            <a:r>
              <a:rPr lang="en-US" dirty="0"/>
              <a:t> feature on Facebook that suggests you people that you might know in real life so that you can send them friend requests. </a:t>
            </a:r>
          </a:p>
          <a:p>
            <a:pPr algn="just">
              <a:lnSpc>
                <a:spcPct val="160000"/>
              </a:lnSpc>
              <a:buFont typeface="Wingdings" panose="05000000000000000000" pitchFamily="2" charset="2"/>
              <a:buChar char="ü"/>
            </a:pPr>
            <a:r>
              <a:rPr lang="en-US" dirty="0"/>
              <a:t>Well, this magical effect is achieved by using Artificial Neural Networks that </a:t>
            </a:r>
            <a:r>
              <a:rPr lang="en-US" b="1" dirty="0"/>
              <a:t>analyze your profile, your interests, your current friends, and also their friends and various other factors to calculate the people you might potentially know</a:t>
            </a:r>
            <a:r>
              <a:rPr lang="en-US" dirty="0"/>
              <a:t>. </a:t>
            </a:r>
            <a:endParaRPr lang="en-IN" sz="2400" dirty="0"/>
          </a:p>
        </p:txBody>
      </p:sp>
    </p:spTree>
    <p:extLst>
      <p:ext uri="{BB962C8B-B14F-4D97-AF65-F5344CB8AC3E}">
        <p14:creationId xmlns:p14="http://schemas.microsoft.com/office/powerpoint/2010/main" val="1324931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716"/>
            <a:ext cx="12192000" cy="721895"/>
          </a:xfrm>
        </p:spPr>
        <p:txBody>
          <a:bodyPr>
            <a:noAutofit/>
          </a:bodyPr>
          <a:lstStyle/>
          <a:p>
            <a:pPr lvl="1" algn="ctr" rtl="0">
              <a:lnSpc>
                <a:spcPct val="90000"/>
              </a:lnSpc>
              <a:spcBef>
                <a:spcPct val="0"/>
              </a:spcBef>
            </a:pPr>
            <a:br>
              <a:rPr lang="en-IN" sz="3200" b="1" dirty="0">
                <a:solidFill>
                  <a:srgbClr val="FF0000"/>
                </a:solidFill>
                <a:latin typeface="+mn-lt"/>
              </a:rPr>
            </a:br>
            <a:r>
              <a:rPr lang="en-IN" sz="3200" b="1" dirty="0">
                <a:solidFill>
                  <a:srgbClr val="FF0000"/>
                </a:solidFill>
                <a:latin typeface="+mn-lt"/>
              </a:rPr>
              <a:t> </a:t>
            </a:r>
            <a:br>
              <a:rPr lang="en-IN" sz="3200" b="1" dirty="0">
                <a:solidFill>
                  <a:srgbClr val="FF0000"/>
                </a:solidFill>
                <a:latin typeface="+mn-lt"/>
              </a:rPr>
            </a:br>
            <a:r>
              <a:rPr lang="en-IN" sz="3200" b="1" dirty="0">
                <a:solidFill>
                  <a:srgbClr val="FF0000"/>
                </a:solidFill>
              </a:rPr>
              <a:t>Applications of Neural Networks</a:t>
            </a:r>
            <a:br>
              <a:rPr lang="en-IN" sz="3200" dirty="0">
                <a:solidFill>
                  <a:srgbClr val="FF0000"/>
                </a:solidFill>
              </a:rPr>
            </a:br>
            <a:endParaRPr lang="en-IN" sz="3200" dirty="0">
              <a:solidFill>
                <a:srgbClr val="FF0000"/>
              </a:solidFill>
              <a:latin typeface="+mn-lt"/>
            </a:endParaRPr>
          </a:p>
        </p:txBody>
      </p:sp>
      <p:sp>
        <p:nvSpPr>
          <p:cNvPr id="3" name="Content Placeholder 2"/>
          <p:cNvSpPr>
            <a:spLocks noGrp="1"/>
          </p:cNvSpPr>
          <p:nvPr>
            <p:ph idx="1"/>
          </p:nvPr>
        </p:nvSpPr>
        <p:spPr>
          <a:xfrm>
            <a:off x="102000" y="566057"/>
            <a:ext cx="11988000" cy="6204857"/>
          </a:xfrm>
          <a:ln w="76200">
            <a:solidFill>
              <a:schemeClr val="tx1"/>
            </a:solidFill>
          </a:ln>
        </p:spPr>
        <p:txBody>
          <a:bodyPr>
            <a:normAutofit lnSpcReduction="10000"/>
          </a:bodyPr>
          <a:lstStyle/>
          <a:p>
            <a:pPr marL="0" indent="0" algn="just" fontAlgn="base">
              <a:lnSpc>
                <a:spcPct val="150000"/>
              </a:lnSpc>
              <a:buNone/>
            </a:pPr>
            <a:r>
              <a:rPr lang="en-US" b="1" dirty="0">
                <a:solidFill>
                  <a:srgbClr val="000066"/>
                </a:solidFill>
              </a:rPr>
              <a:t>Marketing and Sales</a:t>
            </a:r>
            <a:r>
              <a:rPr lang="en-US" dirty="0">
                <a:solidFill>
                  <a:srgbClr val="000066"/>
                </a:solidFill>
              </a:rPr>
              <a:t> </a:t>
            </a:r>
          </a:p>
          <a:p>
            <a:pPr algn="just" fontAlgn="base">
              <a:lnSpc>
                <a:spcPct val="150000"/>
              </a:lnSpc>
            </a:pPr>
            <a:r>
              <a:rPr lang="en-US" dirty="0"/>
              <a:t>When you log </a:t>
            </a:r>
            <a:r>
              <a:rPr lang="en-US" b="1" dirty="0"/>
              <a:t>onto E-commerce sites like Amazon and Flipkart, they will recommend your products to buy based on your previous browsing history</a:t>
            </a:r>
            <a:r>
              <a:rPr lang="en-US" dirty="0"/>
              <a:t>.</a:t>
            </a:r>
          </a:p>
          <a:p>
            <a:pPr algn="just" fontAlgn="base">
              <a:lnSpc>
                <a:spcPct val="150000"/>
              </a:lnSpc>
            </a:pPr>
            <a:r>
              <a:rPr lang="en-US" dirty="0"/>
              <a:t>This is true across all new-age marketing segments like </a:t>
            </a:r>
            <a:r>
              <a:rPr lang="en-US" b="1" dirty="0"/>
              <a:t>Book sites, Movie services, Hospitality sites</a:t>
            </a:r>
            <a:r>
              <a:rPr lang="en-US" dirty="0"/>
              <a:t>, etc. and it is done by implementing </a:t>
            </a:r>
            <a:r>
              <a:rPr lang="en-US" b="1" dirty="0"/>
              <a:t>personalized marketing</a:t>
            </a:r>
            <a:r>
              <a:rPr lang="en-US" dirty="0"/>
              <a:t>. </a:t>
            </a:r>
          </a:p>
          <a:p>
            <a:pPr algn="just" fontAlgn="base">
              <a:lnSpc>
                <a:spcPct val="150000"/>
              </a:lnSpc>
            </a:pPr>
            <a:r>
              <a:rPr lang="en-US" dirty="0"/>
              <a:t>This uses Artificial Neural Networks to identify the customer likes, dislikes, previous shopping history, etc. and then tailor the marketing campaigns accordingly. </a:t>
            </a:r>
          </a:p>
        </p:txBody>
      </p:sp>
    </p:spTree>
    <p:extLst>
      <p:ext uri="{BB962C8B-B14F-4D97-AF65-F5344CB8AC3E}">
        <p14:creationId xmlns:p14="http://schemas.microsoft.com/office/powerpoint/2010/main" val="1527593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378"/>
            <a:ext cx="12192000" cy="710436"/>
          </a:xfrm>
        </p:spPr>
        <p:txBody>
          <a:bodyPr>
            <a:noAutofit/>
          </a:bodyPr>
          <a:lstStyle/>
          <a:p>
            <a:pPr lvl="1" algn="ctr" rtl="0">
              <a:lnSpc>
                <a:spcPct val="90000"/>
              </a:lnSpc>
              <a:spcBef>
                <a:spcPct val="0"/>
              </a:spcBef>
            </a:pPr>
            <a:br>
              <a:rPr lang="en-IN" sz="3200" b="1" dirty="0">
                <a:solidFill>
                  <a:srgbClr val="FF0000"/>
                </a:solidFill>
                <a:latin typeface="+mn-lt"/>
              </a:rPr>
            </a:br>
            <a:r>
              <a:rPr lang="en-IN" sz="3200" b="1" dirty="0">
                <a:solidFill>
                  <a:srgbClr val="FF0000"/>
                </a:solidFill>
                <a:latin typeface="+mn-lt"/>
              </a:rPr>
              <a:t> </a:t>
            </a:r>
            <a:br>
              <a:rPr lang="en-IN" sz="3200" b="1" dirty="0">
                <a:solidFill>
                  <a:srgbClr val="FF0000"/>
                </a:solidFill>
                <a:latin typeface="+mn-lt"/>
              </a:rPr>
            </a:br>
            <a:r>
              <a:rPr lang="en-IN" sz="3200" b="1" dirty="0">
                <a:solidFill>
                  <a:srgbClr val="FF0000"/>
                </a:solidFill>
              </a:rPr>
              <a:t>Applications of Neural Networks</a:t>
            </a:r>
            <a:br>
              <a:rPr lang="en-IN" sz="3200" dirty="0">
                <a:solidFill>
                  <a:srgbClr val="FF0000"/>
                </a:solidFill>
              </a:rPr>
            </a:br>
            <a:endParaRPr lang="en-IN" sz="3200" dirty="0">
              <a:solidFill>
                <a:srgbClr val="FF0000"/>
              </a:solidFill>
              <a:latin typeface="+mn-lt"/>
            </a:endParaRPr>
          </a:p>
        </p:txBody>
      </p:sp>
      <p:sp>
        <p:nvSpPr>
          <p:cNvPr id="3" name="Content Placeholder 2"/>
          <p:cNvSpPr>
            <a:spLocks noGrp="1"/>
          </p:cNvSpPr>
          <p:nvPr>
            <p:ph idx="1"/>
          </p:nvPr>
        </p:nvSpPr>
        <p:spPr>
          <a:xfrm>
            <a:off x="102000" y="566057"/>
            <a:ext cx="11988000" cy="6204857"/>
          </a:xfrm>
          <a:ln w="76200">
            <a:solidFill>
              <a:schemeClr val="tx1"/>
            </a:solidFill>
          </a:ln>
        </p:spPr>
        <p:txBody>
          <a:bodyPr>
            <a:normAutofit fontScale="92500"/>
          </a:bodyPr>
          <a:lstStyle/>
          <a:p>
            <a:pPr marL="0" indent="0" algn="just" fontAlgn="base">
              <a:lnSpc>
                <a:spcPct val="150000"/>
              </a:lnSpc>
              <a:buNone/>
            </a:pPr>
            <a:r>
              <a:rPr lang="en-US" b="1" dirty="0">
                <a:solidFill>
                  <a:srgbClr val="000066"/>
                </a:solidFill>
              </a:rPr>
              <a:t>Healthcare</a:t>
            </a:r>
            <a:r>
              <a:rPr lang="en-US" dirty="0">
                <a:solidFill>
                  <a:srgbClr val="000066"/>
                </a:solidFill>
              </a:rPr>
              <a:t> </a:t>
            </a:r>
          </a:p>
          <a:p>
            <a:pPr algn="just" fontAlgn="base">
              <a:lnSpc>
                <a:spcPct val="150000"/>
              </a:lnSpc>
            </a:pPr>
            <a:r>
              <a:rPr lang="en-US" dirty="0"/>
              <a:t>Artificial Neural Networks are used in </a:t>
            </a:r>
            <a:r>
              <a:rPr lang="en-US" b="1" dirty="0"/>
              <a:t>Oncology</a:t>
            </a:r>
            <a:r>
              <a:rPr lang="en-US" dirty="0"/>
              <a:t> to train algorithms that can </a:t>
            </a:r>
            <a:r>
              <a:rPr lang="en-US" b="1" dirty="0"/>
              <a:t>identify cancerous tissue</a:t>
            </a:r>
            <a:r>
              <a:rPr lang="en-US" dirty="0"/>
              <a:t> at the microscopic level at the same accuracy as trained physicians.</a:t>
            </a:r>
          </a:p>
          <a:p>
            <a:pPr algn="just" fontAlgn="base">
              <a:lnSpc>
                <a:spcPct val="150000"/>
              </a:lnSpc>
            </a:pPr>
            <a:r>
              <a:rPr lang="en-US" dirty="0"/>
              <a:t> Various rare diseases may manifest in physical characteristics and can be identified in their premature stages by using </a:t>
            </a:r>
            <a:r>
              <a:rPr lang="en-US" b="1" dirty="0"/>
              <a:t>Facial Analysis</a:t>
            </a:r>
            <a:r>
              <a:rPr lang="en-US" dirty="0"/>
              <a:t> on the patient photos.</a:t>
            </a:r>
          </a:p>
          <a:p>
            <a:pPr algn="just" fontAlgn="base">
              <a:lnSpc>
                <a:spcPct val="150000"/>
              </a:lnSpc>
            </a:pPr>
            <a:r>
              <a:rPr lang="en-US" dirty="0"/>
              <a:t> So the full-scale implementation of Artificial Neural Networks in the healthcare environment can only enhance the </a:t>
            </a:r>
            <a:r>
              <a:rPr lang="en-US" b="1" dirty="0"/>
              <a:t>diagnostic abilities </a:t>
            </a:r>
            <a:r>
              <a:rPr lang="en-US" dirty="0"/>
              <a:t>of medical experts and ultimately lead to the overall improvement in the quality of medical care all over the world. </a:t>
            </a:r>
          </a:p>
        </p:txBody>
      </p:sp>
    </p:spTree>
    <p:extLst>
      <p:ext uri="{BB962C8B-B14F-4D97-AF65-F5344CB8AC3E}">
        <p14:creationId xmlns:p14="http://schemas.microsoft.com/office/powerpoint/2010/main" val="2126004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49179"/>
          </a:xfrm>
        </p:spPr>
        <p:txBody>
          <a:bodyPr>
            <a:noAutofit/>
          </a:bodyPr>
          <a:lstStyle/>
          <a:p>
            <a:pPr lvl="1" algn="ctr" rtl="0">
              <a:lnSpc>
                <a:spcPct val="90000"/>
              </a:lnSpc>
              <a:spcBef>
                <a:spcPct val="0"/>
              </a:spcBef>
            </a:pPr>
            <a:br>
              <a:rPr lang="en-IN" sz="3200" b="1" dirty="0">
                <a:solidFill>
                  <a:srgbClr val="FF0000"/>
                </a:solidFill>
                <a:latin typeface="+mn-lt"/>
              </a:rPr>
            </a:br>
            <a:r>
              <a:rPr lang="en-IN" sz="3200" b="1" dirty="0">
                <a:solidFill>
                  <a:srgbClr val="FF0000"/>
                </a:solidFill>
                <a:latin typeface="+mn-lt"/>
              </a:rPr>
              <a:t> </a:t>
            </a:r>
            <a:br>
              <a:rPr lang="en-IN" sz="3200" b="1" dirty="0">
                <a:solidFill>
                  <a:srgbClr val="FF0000"/>
                </a:solidFill>
                <a:latin typeface="+mn-lt"/>
              </a:rPr>
            </a:br>
            <a:r>
              <a:rPr lang="en-IN" sz="3200" b="1" dirty="0">
                <a:solidFill>
                  <a:srgbClr val="FF0000"/>
                </a:solidFill>
              </a:rPr>
              <a:t>Applications of Neural Networks</a:t>
            </a:r>
            <a:br>
              <a:rPr lang="en-IN" sz="3200" dirty="0">
                <a:solidFill>
                  <a:srgbClr val="FF0000"/>
                </a:solidFill>
              </a:rPr>
            </a:br>
            <a:endParaRPr lang="en-IN" sz="3200" dirty="0">
              <a:solidFill>
                <a:srgbClr val="FF0000"/>
              </a:solidFill>
              <a:latin typeface="+mn-lt"/>
            </a:endParaRPr>
          </a:p>
        </p:txBody>
      </p:sp>
      <p:sp>
        <p:nvSpPr>
          <p:cNvPr id="3" name="Content Placeholder 2"/>
          <p:cNvSpPr>
            <a:spLocks noGrp="1"/>
          </p:cNvSpPr>
          <p:nvPr>
            <p:ph idx="1"/>
          </p:nvPr>
        </p:nvSpPr>
        <p:spPr>
          <a:xfrm>
            <a:off x="102000" y="566057"/>
            <a:ext cx="11988000" cy="6204857"/>
          </a:xfrm>
          <a:ln w="76200">
            <a:solidFill>
              <a:schemeClr val="tx1"/>
            </a:solidFill>
          </a:ln>
        </p:spPr>
        <p:txBody>
          <a:bodyPr>
            <a:normAutofit/>
          </a:bodyPr>
          <a:lstStyle/>
          <a:p>
            <a:pPr marL="0" indent="0" algn="just">
              <a:lnSpc>
                <a:spcPct val="150000"/>
              </a:lnSpc>
              <a:buNone/>
            </a:pPr>
            <a:r>
              <a:rPr lang="en-US" b="1" u="sng" dirty="0">
                <a:solidFill>
                  <a:srgbClr val="000066"/>
                </a:solidFill>
              </a:rPr>
              <a:t>Healthcare</a:t>
            </a:r>
            <a:endParaRPr lang="en-US" dirty="0">
              <a:solidFill>
                <a:srgbClr val="000066"/>
              </a:solidFill>
            </a:endParaRPr>
          </a:p>
          <a:p>
            <a:pPr algn="just">
              <a:lnSpc>
                <a:spcPct val="150000"/>
              </a:lnSpc>
            </a:pPr>
            <a:r>
              <a:rPr lang="en-US" b="1" dirty="0"/>
              <a:t>Convolutional Neural Networks </a:t>
            </a:r>
            <a:r>
              <a:rPr lang="en-US" dirty="0"/>
              <a:t>are actively employed in the healthcare industry for</a:t>
            </a:r>
            <a:r>
              <a:rPr lang="en-US" b="1" dirty="0"/>
              <a:t> X ray detection,</a:t>
            </a:r>
            <a:r>
              <a:rPr lang="en-US" dirty="0"/>
              <a:t> </a:t>
            </a:r>
            <a:r>
              <a:rPr lang="en-US" b="1" dirty="0"/>
              <a:t>CT Scan</a:t>
            </a:r>
            <a:r>
              <a:rPr lang="en-US" dirty="0"/>
              <a:t> and </a:t>
            </a:r>
            <a:r>
              <a:rPr lang="en-US" b="1" dirty="0"/>
              <a:t>ultrasound</a:t>
            </a:r>
            <a:endParaRPr lang="en-US" dirty="0"/>
          </a:p>
        </p:txBody>
      </p:sp>
    </p:spTree>
    <p:extLst>
      <p:ext uri="{BB962C8B-B14F-4D97-AF65-F5344CB8AC3E}">
        <p14:creationId xmlns:p14="http://schemas.microsoft.com/office/powerpoint/2010/main" val="124042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193C-74D2-4030-B6C5-BDC5F34405CD}"/>
              </a:ext>
            </a:extLst>
          </p:cNvPr>
          <p:cNvSpPr>
            <a:spLocks noGrp="1"/>
          </p:cNvSpPr>
          <p:nvPr>
            <p:ph type="title"/>
          </p:nvPr>
        </p:nvSpPr>
        <p:spPr>
          <a:xfrm>
            <a:off x="838200" y="0"/>
            <a:ext cx="10515600" cy="604724"/>
          </a:xfrm>
        </p:spPr>
        <p:txBody>
          <a:bodyPr>
            <a:normAutofit fontScale="90000"/>
          </a:bodyPr>
          <a:lstStyle/>
          <a:p>
            <a:pPr algn="ctr">
              <a:lnSpc>
                <a:spcPct val="150000"/>
              </a:lnSpc>
            </a:pPr>
            <a:r>
              <a:rPr lang="en-IN" sz="3600" b="1" dirty="0">
                <a:solidFill>
                  <a:srgbClr val="FF0000"/>
                </a:solidFill>
                <a:latin typeface="+mn-lt"/>
              </a:rPr>
              <a:t>Signal Flow Graph</a:t>
            </a:r>
          </a:p>
        </p:txBody>
      </p:sp>
      <p:sp>
        <p:nvSpPr>
          <p:cNvPr id="3" name="Content Placeholder 2">
            <a:extLst>
              <a:ext uri="{FF2B5EF4-FFF2-40B4-BE49-F238E27FC236}">
                <a16:creationId xmlns:a16="http://schemas.microsoft.com/office/drawing/2014/main" id="{0F20C7AA-6FE5-4E93-A3AD-9C3C4B665E62}"/>
              </a:ext>
            </a:extLst>
          </p:cNvPr>
          <p:cNvSpPr>
            <a:spLocks noGrp="1"/>
          </p:cNvSpPr>
          <p:nvPr>
            <p:ph sz="half" idx="1"/>
          </p:nvPr>
        </p:nvSpPr>
        <p:spPr>
          <a:xfrm>
            <a:off x="0" y="604724"/>
            <a:ext cx="5526313" cy="6116751"/>
          </a:xfrm>
          <a:ln w="76200">
            <a:solidFill>
              <a:schemeClr val="tx1"/>
            </a:solidFill>
          </a:ln>
        </p:spPr>
        <p:style>
          <a:lnRef idx="2">
            <a:schemeClr val="accent2"/>
          </a:lnRef>
          <a:fillRef idx="1">
            <a:schemeClr val="lt1"/>
          </a:fillRef>
          <a:effectRef idx="0">
            <a:schemeClr val="accent2"/>
          </a:effectRef>
          <a:fontRef idx="minor">
            <a:schemeClr val="dk1"/>
          </a:fontRef>
        </p:style>
        <p:txBody>
          <a:bodyPr>
            <a:noAutofit/>
          </a:bodyPr>
          <a:lstStyle/>
          <a:p>
            <a:pPr marL="342900" lvl="1" indent="-342900" algn="just">
              <a:lnSpc>
                <a:spcPct val="250000"/>
              </a:lnSpc>
              <a:buFont typeface="Wingdings" panose="05000000000000000000" pitchFamily="2" charset="2"/>
              <a:buChar char="ü"/>
              <a:tabLst>
                <a:tab pos="265113" algn="l"/>
              </a:tabLst>
            </a:pPr>
            <a:r>
              <a:rPr lang="en-US" sz="2000" dirty="0"/>
              <a:t>A signal flow graph consists of </a:t>
            </a:r>
            <a:r>
              <a:rPr lang="en-US" sz="2000" b="1" dirty="0">
                <a:solidFill>
                  <a:srgbClr val="000066"/>
                </a:solidFill>
              </a:rPr>
              <a:t>nodes </a:t>
            </a:r>
            <a:r>
              <a:rPr lang="en-US" sz="2000" dirty="0"/>
              <a:t>and these nodes are connected by a </a:t>
            </a:r>
            <a:r>
              <a:rPr lang="en-US" sz="2000" b="1" dirty="0">
                <a:solidFill>
                  <a:srgbClr val="000066"/>
                </a:solidFill>
              </a:rPr>
              <a:t>line</a:t>
            </a:r>
            <a:r>
              <a:rPr lang="en-US" sz="2000" dirty="0"/>
              <a:t> called </a:t>
            </a:r>
            <a:r>
              <a:rPr lang="en-US" sz="2000" b="1" dirty="0">
                <a:solidFill>
                  <a:srgbClr val="000066"/>
                </a:solidFill>
              </a:rPr>
              <a:t>branches</a:t>
            </a:r>
            <a:r>
              <a:rPr lang="en-US" sz="2000" dirty="0"/>
              <a:t> and each branch has a </a:t>
            </a:r>
            <a:r>
              <a:rPr lang="en-US" sz="2000" b="1" dirty="0"/>
              <a:t>small arrow </a:t>
            </a:r>
            <a:r>
              <a:rPr lang="en-US" sz="2000" dirty="0"/>
              <a:t>which indicates the direction of the </a:t>
            </a:r>
            <a:r>
              <a:rPr lang="en-US" sz="2000" b="1" dirty="0"/>
              <a:t>flow of signal</a:t>
            </a:r>
            <a:r>
              <a:rPr lang="en-US" sz="2000" dirty="0"/>
              <a:t>. </a:t>
            </a:r>
          </a:p>
          <a:p>
            <a:pPr marL="342900" lvl="1" indent="-342900" algn="just">
              <a:lnSpc>
                <a:spcPct val="250000"/>
              </a:lnSpc>
              <a:buFont typeface="Wingdings" panose="05000000000000000000" pitchFamily="2" charset="2"/>
              <a:buChar char="ü"/>
              <a:tabLst>
                <a:tab pos="265113" algn="l"/>
              </a:tabLst>
            </a:pPr>
            <a:r>
              <a:rPr lang="en-US" sz="2000" dirty="0"/>
              <a:t>A signal-flow graph is a network of directed links (branches) that are interconnected at certain points called nodes.</a:t>
            </a: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S.Vairachilai</a:t>
            </a:r>
          </a:p>
        </p:txBody>
      </p:sp>
      <p:sp>
        <p:nvSpPr>
          <p:cNvPr id="5" name="Slide Number Placeholder 4">
            <a:extLst>
              <a:ext uri="{FF2B5EF4-FFF2-40B4-BE49-F238E27FC236}">
                <a16:creationId xmlns:a16="http://schemas.microsoft.com/office/drawing/2014/main" id="{CDAE2051-F14A-461B-A4BD-634A65434E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D77CD9-9F2F-4975-8930-4392482E3C14}"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Rectangle 8"/>
          <p:cNvSpPr/>
          <p:nvPr/>
        </p:nvSpPr>
        <p:spPr>
          <a:xfrm>
            <a:off x="5646057" y="660888"/>
            <a:ext cx="6444343" cy="3170099"/>
          </a:xfrm>
          <a:prstGeom prst="rect">
            <a:avLst/>
          </a:prstGeom>
          <a:ln w="57150">
            <a:solidFill>
              <a:schemeClr val="tx1"/>
            </a:solidFill>
          </a:ln>
        </p:spPr>
        <p:txBody>
          <a:bodyPr wrap="square">
            <a:spAutoFit/>
          </a:bodyPr>
          <a:lstStyle/>
          <a:p>
            <a:pPr marL="0" lvl="1" algn="just">
              <a:lnSpc>
                <a:spcPct val="250000"/>
              </a:lnSpc>
              <a:tabLst>
                <a:tab pos="265113" algn="l"/>
              </a:tabLst>
            </a:pPr>
            <a:r>
              <a:rPr lang="en-US" sz="2000" dirty="0"/>
              <a:t>A node is just a point or a dot which represents a variable of the system. A branch provides a path for the flow of signal from one node to another and in the process, the signal also gets multiplied by the mentioned </a:t>
            </a:r>
            <a:r>
              <a:rPr lang="en-US" sz="2000" b="1" dirty="0">
                <a:solidFill>
                  <a:srgbClr val="000066"/>
                </a:solidFill>
              </a:rPr>
              <a:t>gain</a:t>
            </a:r>
            <a:r>
              <a:rPr lang="en-US" sz="2000" b="1" dirty="0"/>
              <a:t> </a:t>
            </a:r>
            <a:r>
              <a:rPr lang="en-US" sz="2000" dirty="0"/>
              <a:t>of the branch. </a:t>
            </a:r>
            <a:endParaRPr lang="en-US" sz="2000" b="1" dirty="0">
              <a:solidFill>
                <a:srgbClr val="000066"/>
              </a:solidFill>
            </a:endParaRPr>
          </a:p>
        </p:txBody>
      </p:sp>
      <p:pic>
        <p:nvPicPr>
          <p:cNvPr id="6" name="Picture 5"/>
          <p:cNvPicPr>
            <a:picLocks noChangeAspect="1"/>
          </p:cNvPicPr>
          <p:nvPr/>
        </p:nvPicPr>
        <p:blipFill>
          <a:blip r:embed="rId2"/>
          <a:stretch>
            <a:fillRect/>
          </a:stretch>
        </p:blipFill>
        <p:spPr>
          <a:xfrm>
            <a:off x="7050313" y="4159250"/>
            <a:ext cx="2514600" cy="2562225"/>
          </a:xfrm>
          <a:prstGeom prst="rect">
            <a:avLst/>
          </a:prstGeom>
        </p:spPr>
      </p:pic>
    </p:spTree>
    <p:extLst>
      <p:ext uri="{BB962C8B-B14F-4D97-AF65-F5344CB8AC3E}">
        <p14:creationId xmlns:p14="http://schemas.microsoft.com/office/powerpoint/2010/main" val="173787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193C-74D2-4030-B6C5-BDC5F34405CD}"/>
              </a:ext>
            </a:extLst>
          </p:cNvPr>
          <p:cNvSpPr>
            <a:spLocks noGrp="1"/>
          </p:cNvSpPr>
          <p:nvPr>
            <p:ph type="title"/>
          </p:nvPr>
        </p:nvSpPr>
        <p:spPr>
          <a:xfrm>
            <a:off x="0" y="-112295"/>
            <a:ext cx="12192000" cy="545433"/>
          </a:xfrm>
        </p:spPr>
        <p:txBody>
          <a:bodyPr>
            <a:normAutofit fontScale="90000"/>
          </a:bodyPr>
          <a:lstStyle/>
          <a:p>
            <a:pPr algn="ctr">
              <a:lnSpc>
                <a:spcPct val="150000"/>
              </a:lnSpc>
            </a:pPr>
            <a:r>
              <a:rPr lang="en-IN" sz="3600" b="1" dirty="0">
                <a:solidFill>
                  <a:srgbClr val="FF0000"/>
                </a:solidFill>
                <a:latin typeface="+mn-lt"/>
              </a:rPr>
              <a:t>Signal Flow Graph</a:t>
            </a:r>
          </a:p>
        </p:txBody>
      </p:sp>
      <p:sp>
        <p:nvSpPr>
          <p:cNvPr id="3" name="Content Placeholder 2">
            <a:extLst>
              <a:ext uri="{FF2B5EF4-FFF2-40B4-BE49-F238E27FC236}">
                <a16:creationId xmlns:a16="http://schemas.microsoft.com/office/drawing/2014/main" id="{0F20C7AA-6FE5-4E93-A3AD-9C3C4B665E62}"/>
              </a:ext>
            </a:extLst>
          </p:cNvPr>
          <p:cNvSpPr>
            <a:spLocks noGrp="1"/>
          </p:cNvSpPr>
          <p:nvPr>
            <p:ph sz="half" idx="1"/>
          </p:nvPr>
        </p:nvSpPr>
        <p:spPr>
          <a:xfrm>
            <a:off x="64168" y="433138"/>
            <a:ext cx="12063663" cy="6424862"/>
          </a:xfrm>
          <a:ln w="76200">
            <a:solidFill>
              <a:schemeClr val="tx1"/>
            </a:solidFill>
          </a:ln>
        </p:spPr>
        <p:style>
          <a:lnRef idx="2">
            <a:schemeClr val="accent2"/>
          </a:lnRef>
          <a:fillRef idx="1">
            <a:schemeClr val="lt1"/>
          </a:fillRef>
          <a:effectRef idx="0">
            <a:schemeClr val="accent2"/>
          </a:effectRef>
          <a:fontRef idx="minor">
            <a:schemeClr val="dk1"/>
          </a:fontRef>
        </p:style>
        <p:txBody>
          <a:bodyPr>
            <a:noAutofit/>
          </a:bodyPr>
          <a:lstStyle/>
          <a:p>
            <a:pPr marL="0" indent="0" algn="just">
              <a:lnSpc>
                <a:spcPct val="200000"/>
              </a:lnSpc>
              <a:buNone/>
            </a:pPr>
            <a:r>
              <a:rPr lang="en-US" sz="2200" b="1" dirty="0">
                <a:solidFill>
                  <a:srgbClr val="000066"/>
                </a:solidFill>
              </a:rPr>
              <a:t>Input node</a:t>
            </a:r>
            <a:r>
              <a:rPr lang="en-US" sz="2200" dirty="0"/>
              <a:t>: Node with only </a:t>
            </a:r>
            <a:r>
              <a:rPr lang="en-US" sz="2200" b="1" dirty="0"/>
              <a:t>outgoing branches</a:t>
            </a:r>
            <a:r>
              <a:rPr lang="en-US" sz="2200" dirty="0"/>
              <a:t>.</a:t>
            </a:r>
          </a:p>
          <a:p>
            <a:pPr marL="0" indent="0" algn="just">
              <a:lnSpc>
                <a:spcPct val="200000"/>
              </a:lnSpc>
              <a:buNone/>
            </a:pPr>
            <a:r>
              <a:rPr lang="en-US" sz="2200" b="1" dirty="0">
                <a:solidFill>
                  <a:srgbClr val="000066"/>
                </a:solidFill>
              </a:rPr>
              <a:t>Output node</a:t>
            </a:r>
            <a:r>
              <a:rPr lang="en-US" sz="2200" dirty="0">
                <a:solidFill>
                  <a:srgbClr val="000066"/>
                </a:solidFill>
              </a:rPr>
              <a:t>: </a:t>
            </a:r>
            <a:r>
              <a:rPr lang="en-US" sz="2200" dirty="0"/>
              <a:t>Node with only </a:t>
            </a:r>
            <a:r>
              <a:rPr lang="en-US" sz="2200" b="1" dirty="0"/>
              <a:t>incoming branches</a:t>
            </a:r>
            <a:r>
              <a:rPr lang="en-US" sz="2200" dirty="0"/>
              <a:t>. In case this condition is not met, an additional branch with unity gain can be introduced.</a:t>
            </a:r>
          </a:p>
          <a:p>
            <a:pPr marL="0" indent="0" algn="just">
              <a:lnSpc>
                <a:spcPct val="200000"/>
              </a:lnSpc>
              <a:buNone/>
            </a:pPr>
            <a:r>
              <a:rPr lang="en-US" sz="2200" b="1" dirty="0">
                <a:solidFill>
                  <a:srgbClr val="000066"/>
                </a:solidFill>
              </a:rPr>
              <a:t>Path</a:t>
            </a:r>
            <a:r>
              <a:rPr lang="en-US" sz="2200" dirty="0">
                <a:solidFill>
                  <a:srgbClr val="000066"/>
                </a:solidFill>
              </a:rPr>
              <a:t>: </a:t>
            </a:r>
            <a:r>
              <a:rPr lang="en-US" sz="2200" dirty="0"/>
              <a:t>A traversal of </a:t>
            </a:r>
            <a:r>
              <a:rPr lang="en-US" sz="2200" b="1" dirty="0"/>
              <a:t>connected branches as per the direction indicated by the arrow on the branch </a:t>
            </a:r>
            <a:r>
              <a:rPr lang="en-US" sz="2200" dirty="0"/>
              <a:t>such that no node is traversed more than once.</a:t>
            </a:r>
          </a:p>
          <a:p>
            <a:pPr marL="0" indent="0" algn="just">
              <a:lnSpc>
                <a:spcPct val="200000"/>
              </a:lnSpc>
              <a:buNone/>
            </a:pPr>
            <a:r>
              <a:rPr lang="en-US" sz="2200" b="1" dirty="0">
                <a:solidFill>
                  <a:srgbClr val="000066"/>
                </a:solidFill>
              </a:rPr>
              <a:t>Forward Path</a:t>
            </a:r>
            <a:r>
              <a:rPr lang="en-US" sz="2200" dirty="0">
                <a:solidFill>
                  <a:srgbClr val="000066"/>
                </a:solidFill>
              </a:rPr>
              <a:t>: </a:t>
            </a:r>
            <a:r>
              <a:rPr lang="en-US" sz="2200" dirty="0"/>
              <a:t>A path connecting </a:t>
            </a:r>
            <a:r>
              <a:rPr lang="en-US" sz="2200" b="1" dirty="0"/>
              <a:t>the input and the output node.</a:t>
            </a:r>
          </a:p>
          <a:p>
            <a:pPr marL="0" indent="0" algn="just">
              <a:lnSpc>
                <a:spcPct val="200000"/>
              </a:lnSpc>
              <a:buNone/>
            </a:pPr>
            <a:r>
              <a:rPr lang="en-US" sz="2200" b="1" dirty="0">
                <a:solidFill>
                  <a:srgbClr val="000066"/>
                </a:solidFill>
              </a:rPr>
              <a:t>Loop</a:t>
            </a:r>
            <a:r>
              <a:rPr lang="en-US" sz="2200" dirty="0">
                <a:solidFill>
                  <a:srgbClr val="000066"/>
                </a:solidFill>
              </a:rPr>
              <a:t>: </a:t>
            </a:r>
            <a:r>
              <a:rPr lang="en-US" sz="2200" dirty="0"/>
              <a:t>A path which </a:t>
            </a:r>
            <a:r>
              <a:rPr lang="en-US" sz="2200" b="1" dirty="0"/>
              <a:t>starts and ends at the same node</a:t>
            </a:r>
            <a:r>
              <a:rPr lang="en-US" sz="2200" dirty="0"/>
              <a:t>.</a:t>
            </a:r>
          </a:p>
          <a:p>
            <a:pPr marL="0" indent="0" algn="just">
              <a:lnSpc>
                <a:spcPct val="200000"/>
              </a:lnSpc>
              <a:buNone/>
            </a:pPr>
            <a:r>
              <a:rPr lang="en-US" sz="2200" b="1" dirty="0">
                <a:solidFill>
                  <a:srgbClr val="000066"/>
                </a:solidFill>
              </a:rPr>
              <a:t>Path gain</a:t>
            </a:r>
            <a:r>
              <a:rPr lang="en-US" sz="2200" dirty="0">
                <a:solidFill>
                  <a:srgbClr val="000066"/>
                </a:solidFill>
              </a:rPr>
              <a:t>: </a:t>
            </a:r>
            <a:r>
              <a:rPr lang="en-US" sz="2200" b="1" dirty="0"/>
              <a:t>Product of gains associated with each branch </a:t>
            </a:r>
            <a:r>
              <a:rPr lang="en-US" sz="2200" dirty="0"/>
              <a:t>that is encountered in traversing a path.</a:t>
            </a: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S.Vairachilai</a:t>
            </a:r>
          </a:p>
        </p:txBody>
      </p:sp>
      <p:sp>
        <p:nvSpPr>
          <p:cNvPr id="5" name="Slide Number Placeholder 4">
            <a:extLst>
              <a:ext uri="{FF2B5EF4-FFF2-40B4-BE49-F238E27FC236}">
                <a16:creationId xmlns:a16="http://schemas.microsoft.com/office/drawing/2014/main" id="{CDAE2051-F14A-461B-A4BD-634A65434E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D77CD9-9F2F-4975-8930-4392482E3C14}"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Picture 5"/>
          <p:cNvPicPr>
            <a:picLocks noChangeAspect="1"/>
          </p:cNvPicPr>
          <p:nvPr/>
        </p:nvPicPr>
        <p:blipFill>
          <a:blip r:embed="rId2"/>
          <a:stretch>
            <a:fillRect/>
          </a:stretch>
        </p:blipFill>
        <p:spPr>
          <a:xfrm>
            <a:off x="8610600" y="3860799"/>
            <a:ext cx="2514600" cy="1761881"/>
          </a:xfrm>
          <a:prstGeom prst="rect">
            <a:avLst/>
          </a:prstGeom>
        </p:spPr>
      </p:pic>
    </p:spTree>
    <p:extLst>
      <p:ext uri="{BB962C8B-B14F-4D97-AF65-F5344CB8AC3E}">
        <p14:creationId xmlns:p14="http://schemas.microsoft.com/office/powerpoint/2010/main" val="89271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193C-74D2-4030-B6C5-BDC5F34405CD}"/>
              </a:ext>
            </a:extLst>
          </p:cNvPr>
          <p:cNvSpPr>
            <a:spLocks noGrp="1"/>
          </p:cNvSpPr>
          <p:nvPr>
            <p:ph type="title"/>
          </p:nvPr>
        </p:nvSpPr>
        <p:spPr>
          <a:xfrm>
            <a:off x="0" y="-112295"/>
            <a:ext cx="12192000" cy="545433"/>
          </a:xfrm>
        </p:spPr>
        <p:txBody>
          <a:bodyPr>
            <a:normAutofit fontScale="90000"/>
          </a:bodyPr>
          <a:lstStyle/>
          <a:p>
            <a:pPr algn="ctr">
              <a:lnSpc>
                <a:spcPct val="150000"/>
              </a:lnSpc>
            </a:pPr>
            <a:r>
              <a:rPr lang="en-IN" sz="3600" b="1" dirty="0">
                <a:solidFill>
                  <a:srgbClr val="FF0000"/>
                </a:solidFill>
                <a:latin typeface="+mn-lt"/>
              </a:rPr>
              <a:t>Rules for the signal flow graph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20C7AA-6FE5-4E93-A3AD-9C3C4B665E62}"/>
                  </a:ext>
                </a:extLst>
              </p:cNvPr>
              <p:cNvSpPr>
                <a:spLocks noGrp="1"/>
              </p:cNvSpPr>
              <p:nvPr>
                <p:ph sz="half" idx="1"/>
              </p:nvPr>
            </p:nvSpPr>
            <p:spPr>
              <a:xfrm>
                <a:off x="64168" y="433138"/>
                <a:ext cx="12063663" cy="6288337"/>
              </a:xfrm>
              <a:ln w="76200">
                <a:solidFill>
                  <a:schemeClr val="tx1"/>
                </a:solidFill>
              </a:ln>
            </p:spPr>
            <p:style>
              <a:lnRef idx="2">
                <a:schemeClr val="accent2"/>
              </a:lnRef>
              <a:fillRef idx="1">
                <a:schemeClr val="lt1"/>
              </a:fillRef>
              <a:effectRef idx="0">
                <a:schemeClr val="accent2"/>
              </a:effectRef>
              <a:fontRef idx="minor">
                <a:schemeClr val="dk1"/>
              </a:fontRef>
            </p:style>
            <p:txBody>
              <a:bodyPr>
                <a:noAutofit/>
              </a:bodyPr>
              <a:lstStyle/>
              <a:p>
                <a:pPr marL="0" indent="0" algn="just">
                  <a:lnSpc>
                    <a:spcPct val="150000"/>
                  </a:lnSpc>
                  <a:buNone/>
                </a:pPr>
                <a:r>
                  <a:rPr lang="en-US" sz="2400" b="1" dirty="0">
                    <a:solidFill>
                      <a:srgbClr val="000066"/>
                    </a:solidFill>
                  </a:rPr>
                  <a:t>Rule 1: </a:t>
                </a:r>
              </a:p>
              <a:p>
                <a:pPr algn="just">
                  <a:lnSpc>
                    <a:spcPct val="150000"/>
                  </a:lnSpc>
                  <a:buFont typeface="Wingdings" panose="05000000000000000000" pitchFamily="2" charset="2"/>
                  <a:buChar char="ü"/>
                </a:pPr>
                <a:r>
                  <a:rPr lang="en-US" sz="2400" dirty="0"/>
                  <a:t>A signal flows along a </a:t>
                </a:r>
                <a:r>
                  <a:rPr lang="en-US" sz="2400" b="1" dirty="0">
                    <a:solidFill>
                      <a:srgbClr val="FF0066"/>
                    </a:solidFill>
                  </a:rPr>
                  <a:t>link </a:t>
                </a:r>
                <a:r>
                  <a:rPr lang="en-US" sz="2400" b="1" dirty="0"/>
                  <a:t>only in the direction defined by the arrow on the link.</a:t>
                </a:r>
              </a:p>
              <a:p>
                <a:pPr marL="0" indent="0" algn="just">
                  <a:lnSpc>
                    <a:spcPct val="150000"/>
                  </a:lnSpc>
                  <a:buNone/>
                </a:pPr>
                <a:r>
                  <a:rPr lang="en-US" sz="2400" dirty="0"/>
                  <a:t>There are two different types of links </a:t>
                </a:r>
              </a:p>
              <a:p>
                <a:pPr marL="0" indent="0" algn="just">
                  <a:lnSpc>
                    <a:spcPct val="150000"/>
                  </a:lnSpc>
                  <a:buNone/>
                </a:pPr>
                <a:r>
                  <a:rPr lang="en-US" sz="2400" b="1" dirty="0">
                    <a:solidFill>
                      <a:srgbClr val="000066"/>
                    </a:solidFill>
                  </a:rPr>
                  <a:t>Synaptic links</a:t>
                </a:r>
                <a:r>
                  <a:rPr lang="en-US" sz="2400" dirty="0"/>
                  <a:t>, whose behavior is governed by a </a:t>
                </a:r>
                <a:r>
                  <a:rPr lang="en-US" sz="2400" b="1" dirty="0"/>
                  <a:t>linear input-output relation</a:t>
                </a:r>
                <a:r>
                  <a:rPr lang="en-US" sz="2400" dirty="0"/>
                  <a:t>. </a:t>
                </a:r>
              </a:p>
              <a:p>
                <a:pPr marL="0" indent="0" algn="just">
                  <a:lnSpc>
                    <a:spcPct val="150000"/>
                  </a:lnSpc>
                  <a:buNone/>
                </a:pPr>
                <a:r>
                  <a:rPr lang="en-US" sz="2400" dirty="0"/>
                  <a:t>Specifically, the </a:t>
                </a:r>
                <a:r>
                  <a:rPr lang="en-US" sz="2400" b="1" dirty="0"/>
                  <a:t>node signal</a:t>
                </a:r>
                <a14:m>
                  <m:oMath xmlns:m="http://schemas.openxmlformats.org/officeDocument/2006/math">
                    <m:sSub>
                      <m:sSubPr>
                        <m:ctrlPr>
                          <a:rPr lang="en-US" sz="2400" b="1" i="1" smtClean="0">
                            <a:latin typeface="Cambria Math" panose="02040503050406030204" pitchFamily="18" charset="0"/>
                          </a:rPr>
                        </m:ctrlPr>
                      </m:sSubPr>
                      <m:e>
                        <m:r>
                          <a:rPr lang="en-IN" sz="2400" b="1" i="1" smtClean="0">
                            <a:latin typeface="Cambria Math" panose="02040503050406030204" pitchFamily="18" charset="0"/>
                          </a:rPr>
                          <m:t> </m:t>
                        </m:r>
                        <m:r>
                          <a:rPr lang="en-IN" sz="2400" b="1" i="1" smtClean="0">
                            <a:latin typeface="Cambria Math" panose="02040503050406030204" pitchFamily="18" charset="0"/>
                          </a:rPr>
                          <m:t>𝒙</m:t>
                        </m:r>
                      </m:e>
                      <m:sub>
                        <m:r>
                          <a:rPr lang="en-IN" sz="2400" b="1" i="1" smtClean="0">
                            <a:latin typeface="Cambria Math" panose="02040503050406030204" pitchFamily="18" charset="0"/>
                          </a:rPr>
                          <m:t>𝒋</m:t>
                        </m:r>
                      </m:sub>
                    </m:sSub>
                  </m:oMath>
                </a14:m>
                <a:r>
                  <a:rPr lang="en-US" sz="2400" dirty="0"/>
                  <a:t> 𝑥𝑗 is multiplied by the </a:t>
                </a:r>
                <a:r>
                  <a:rPr lang="en-US" sz="2400" b="1" dirty="0"/>
                  <a:t>synaptic weight </a:t>
                </a:r>
                <a14:m>
                  <m:oMath xmlns:m="http://schemas.openxmlformats.org/officeDocument/2006/math">
                    <m:sSub>
                      <m:sSubPr>
                        <m:ctrlPr>
                          <a:rPr lang="en-US" sz="2400" b="1" i="1">
                            <a:latin typeface="Cambria Math" panose="02040503050406030204" pitchFamily="18" charset="0"/>
                          </a:rPr>
                        </m:ctrlPr>
                      </m:sSubPr>
                      <m:e>
                        <m:r>
                          <a:rPr lang="en-IN" sz="2400" b="1" i="1" smtClean="0">
                            <a:latin typeface="Cambria Math" panose="02040503050406030204" pitchFamily="18" charset="0"/>
                          </a:rPr>
                          <m:t>𝒘</m:t>
                        </m:r>
                      </m:e>
                      <m:sub>
                        <m:r>
                          <a:rPr lang="en-IN" sz="2400" b="1" i="1" smtClean="0">
                            <a:latin typeface="Cambria Math" panose="02040503050406030204" pitchFamily="18" charset="0"/>
                          </a:rPr>
                          <m:t>𝒌</m:t>
                        </m:r>
                        <m:r>
                          <a:rPr lang="en-IN" sz="2400" b="1" i="1">
                            <a:latin typeface="Cambria Math" panose="02040503050406030204" pitchFamily="18" charset="0"/>
                          </a:rPr>
                          <m:t>𝒋</m:t>
                        </m:r>
                      </m:sub>
                    </m:sSub>
                  </m:oMath>
                </a14:m>
                <a:r>
                  <a:rPr lang="en-US" sz="2400" dirty="0"/>
                  <a:t> to produce the node signal </a:t>
                </a:r>
                <a14:m>
                  <m:oMath xmlns:m="http://schemas.openxmlformats.org/officeDocument/2006/math">
                    <m:sSub>
                      <m:sSubPr>
                        <m:ctrlPr>
                          <a:rPr lang="en-US" sz="2400" i="1">
                            <a:latin typeface="Cambria Math" panose="02040503050406030204" pitchFamily="18" charset="0"/>
                          </a:rPr>
                        </m:ctrlPr>
                      </m:sSubPr>
                      <m:e>
                        <m:r>
                          <a:rPr lang="en-IN" sz="2400" b="0" i="1" smtClean="0">
                            <a:latin typeface="Cambria Math" panose="02040503050406030204" pitchFamily="18" charset="0"/>
                          </a:rPr>
                          <m:t>𝑦</m:t>
                        </m:r>
                      </m:e>
                      <m:sub>
                        <m:r>
                          <a:rPr lang="en-IN" sz="2400" i="1">
                            <a:latin typeface="Cambria Math" panose="02040503050406030204" pitchFamily="18" charset="0"/>
                          </a:rPr>
                          <m:t>𝑗</m:t>
                        </m:r>
                      </m:sub>
                    </m:sSub>
                  </m:oMath>
                </a14:m>
                <a:r>
                  <a:rPr lang="en-US" sz="2400" dirty="0"/>
                  <a:t> </a:t>
                </a:r>
              </a:p>
              <a:p>
                <a:pPr marL="0" indent="0" algn="just">
                  <a:lnSpc>
                    <a:spcPct val="150000"/>
                  </a:lnSpc>
                  <a:buNone/>
                </a:pPr>
                <a:endParaRPr lang="en-US" sz="2400" dirty="0"/>
              </a:p>
              <a:p>
                <a:pPr marL="0" indent="0" algn="just">
                  <a:lnSpc>
                    <a:spcPct val="150000"/>
                  </a:lnSpc>
                  <a:buNone/>
                </a:pPr>
                <a:r>
                  <a:rPr lang="en-US" sz="2400" b="1" dirty="0">
                    <a:solidFill>
                      <a:srgbClr val="000066"/>
                    </a:solidFill>
                  </a:rPr>
                  <a:t>Activation links, </a:t>
                </a:r>
                <a:r>
                  <a:rPr lang="en-US" sz="2400" dirty="0"/>
                  <a:t>whose behavior is governed in general by a </a:t>
                </a:r>
                <a:r>
                  <a:rPr lang="en-US" sz="2400" b="1" dirty="0"/>
                  <a:t>nonlinear input-output relation</a:t>
                </a:r>
                <a:r>
                  <a:rPr lang="en-US" sz="2400" dirty="0"/>
                  <a:t>. </a:t>
                </a:r>
                <a:endParaRPr lang="en-US" sz="2400" b="1" dirty="0">
                  <a:solidFill>
                    <a:srgbClr val="000066"/>
                  </a:solidFill>
                </a:endParaRPr>
              </a:p>
            </p:txBody>
          </p:sp>
        </mc:Choice>
        <mc:Fallback xmlns="">
          <p:sp>
            <p:nvSpPr>
              <p:cNvPr id="3" name="Content Placeholder 2">
                <a:extLst>
                  <a:ext uri="{FF2B5EF4-FFF2-40B4-BE49-F238E27FC236}">
                    <a16:creationId xmlns:a16="http://schemas.microsoft.com/office/drawing/2014/main" id="{0F20C7AA-6FE5-4E93-A3AD-9C3C4B665E62}"/>
                  </a:ext>
                </a:extLst>
              </p:cNvPr>
              <p:cNvSpPr>
                <a:spLocks noGrp="1" noRot="1" noChangeAspect="1" noMove="1" noResize="1" noEditPoints="1" noAdjustHandles="1" noChangeArrowheads="1" noChangeShapeType="1" noTextEdit="1"/>
              </p:cNvSpPr>
              <p:nvPr>
                <p:ph sz="half" idx="1"/>
              </p:nvPr>
            </p:nvSpPr>
            <p:spPr>
              <a:xfrm>
                <a:off x="64168" y="433138"/>
                <a:ext cx="12063663" cy="6288337"/>
              </a:xfrm>
              <a:blipFill>
                <a:blip r:embed="rId2"/>
                <a:stretch>
                  <a:fillRect l="-502" r="-452"/>
                </a:stretch>
              </a:blipFill>
              <a:ln w="76200">
                <a:solidFill>
                  <a:schemeClr val="tx1"/>
                </a:solidFill>
              </a:ln>
            </p:spPr>
            <p:txBody>
              <a:bodyPr/>
              <a:lstStyle/>
              <a:p>
                <a:r>
                  <a:rPr lang="en-IN">
                    <a:noFill/>
                  </a:rPr>
                  <a:t> </a:t>
                </a:r>
              </a:p>
            </p:txBody>
          </p:sp>
        </mc:Fallback>
      </mc:AlternateContent>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S.Vairachilai</a:t>
            </a:r>
          </a:p>
        </p:txBody>
      </p:sp>
      <p:sp>
        <p:nvSpPr>
          <p:cNvPr id="5" name="Slide Number Placeholder 4">
            <a:extLst>
              <a:ext uri="{FF2B5EF4-FFF2-40B4-BE49-F238E27FC236}">
                <a16:creationId xmlns:a16="http://schemas.microsoft.com/office/drawing/2014/main" id="{CDAE2051-F14A-461B-A4BD-634A65434E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D77CD9-9F2F-4975-8930-4392482E3C14}"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9" name="Picture 8"/>
          <p:cNvPicPr>
            <a:picLocks noChangeAspect="1"/>
          </p:cNvPicPr>
          <p:nvPr/>
        </p:nvPicPr>
        <p:blipFill>
          <a:blip r:embed="rId3"/>
          <a:stretch>
            <a:fillRect/>
          </a:stretch>
        </p:blipFill>
        <p:spPr>
          <a:xfrm>
            <a:off x="4238623" y="3872580"/>
            <a:ext cx="3276600" cy="1123950"/>
          </a:xfrm>
          <a:prstGeom prst="rect">
            <a:avLst/>
          </a:prstGeom>
        </p:spPr>
      </p:pic>
      <p:pic>
        <p:nvPicPr>
          <p:cNvPr id="10" name="Picture 9"/>
          <p:cNvPicPr>
            <a:picLocks noChangeAspect="1"/>
          </p:cNvPicPr>
          <p:nvPr/>
        </p:nvPicPr>
        <p:blipFill>
          <a:blip r:embed="rId4"/>
          <a:stretch>
            <a:fillRect/>
          </a:stretch>
        </p:blipFill>
        <p:spPr>
          <a:xfrm>
            <a:off x="4759994" y="5598194"/>
            <a:ext cx="3076575" cy="847725"/>
          </a:xfrm>
          <a:prstGeom prst="rect">
            <a:avLst/>
          </a:prstGeom>
        </p:spPr>
      </p:pic>
    </p:spTree>
    <p:extLst>
      <p:ext uri="{BB962C8B-B14F-4D97-AF65-F5344CB8AC3E}">
        <p14:creationId xmlns:p14="http://schemas.microsoft.com/office/powerpoint/2010/main" val="175577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193C-74D2-4030-B6C5-BDC5F34405CD}"/>
              </a:ext>
            </a:extLst>
          </p:cNvPr>
          <p:cNvSpPr>
            <a:spLocks noGrp="1"/>
          </p:cNvSpPr>
          <p:nvPr>
            <p:ph type="title"/>
          </p:nvPr>
        </p:nvSpPr>
        <p:spPr>
          <a:xfrm>
            <a:off x="838200" y="105252"/>
            <a:ext cx="10515600" cy="665389"/>
          </a:xfrm>
        </p:spPr>
        <p:txBody>
          <a:bodyPr>
            <a:normAutofit fontScale="90000"/>
          </a:bodyPr>
          <a:lstStyle/>
          <a:p>
            <a:pPr algn="ctr">
              <a:lnSpc>
                <a:spcPct val="150000"/>
              </a:lnSpc>
            </a:pPr>
            <a:r>
              <a:rPr lang="en-IN" sz="3600" b="1" dirty="0">
                <a:solidFill>
                  <a:srgbClr val="FF0000"/>
                </a:solidFill>
                <a:latin typeface="+mn-lt"/>
              </a:rPr>
              <a:t>Rules for the signal flow graph </a:t>
            </a:r>
          </a:p>
        </p:txBody>
      </p:sp>
      <p:sp>
        <p:nvSpPr>
          <p:cNvPr id="3" name="Content Placeholder 2">
            <a:extLst>
              <a:ext uri="{FF2B5EF4-FFF2-40B4-BE49-F238E27FC236}">
                <a16:creationId xmlns:a16="http://schemas.microsoft.com/office/drawing/2014/main" id="{0F20C7AA-6FE5-4E93-A3AD-9C3C4B665E62}"/>
              </a:ext>
            </a:extLst>
          </p:cNvPr>
          <p:cNvSpPr>
            <a:spLocks noGrp="1"/>
          </p:cNvSpPr>
          <p:nvPr>
            <p:ph sz="half" idx="1"/>
          </p:nvPr>
        </p:nvSpPr>
        <p:spPr>
          <a:xfrm>
            <a:off x="156028" y="770641"/>
            <a:ext cx="5181600" cy="5950833"/>
          </a:xfrm>
          <a:ln w="76200">
            <a:solidFill>
              <a:schemeClr val="tx1"/>
            </a:solidFill>
          </a:ln>
        </p:spPr>
        <p:style>
          <a:lnRef idx="2">
            <a:schemeClr val="accent2"/>
          </a:lnRef>
          <a:fillRef idx="1">
            <a:schemeClr val="lt1"/>
          </a:fillRef>
          <a:effectRef idx="0">
            <a:schemeClr val="accent2"/>
          </a:effectRef>
          <a:fontRef idx="minor">
            <a:schemeClr val="dk1"/>
          </a:fontRef>
        </p:style>
        <p:txBody>
          <a:bodyPr>
            <a:noAutofit/>
          </a:bodyPr>
          <a:lstStyle/>
          <a:p>
            <a:pPr marL="0" indent="0" algn="just">
              <a:lnSpc>
                <a:spcPct val="150000"/>
              </a:lnSpc>
              <a:buNone/>
            </a:pPr>
            <a:r>
              <a:rPr lang="en-US" sz="2400" b="1" dirty="0">
                <a:solidFill>
                  <a:srgbClr val="000066"/>
                </a:solidFill>
              </a:rPr>
              <a:t>Rule 2: </a:t>
            </a:r>
            <a:r>
              <a:rPr lang="en-US" sz="2400" dirty="0"/>
              <a:t>Input signal at a node is summation of all the signals entering at that node.</a:t>
            </a:r>
          </a:p>
          <a:p>
            <a:pPr marL="0" indent="0" algn="just">
              <a:lnSpc>
                <a:spcPct val="150000"/>
              </a:lnSpc>
              <a:buNone/>
            </a:pPr>
            <a:endParaRPr lang="en-US" sz="2400" dirty="0"/>
          </a:p>
          <a:p>
            <a:pPr marL="0" indent="0" algn="just">
              <a:lnSpc>
                <a:spcPct val="150000"/>
              </a:lnSpc>
              <a:buNone/>
            </a:pPr>
            <a:endParaRPr lang="en-US" sz="2400" dirty="0"/>
          </a:p>
          <a:p>
            <a:pPr marL="0" indent="0" algn="just">
              <a:lnSpc>
                <a:spcPct val="150000"/>
              </a:lnSpc>
              <a:buNone/>
            </a:pPr>
            <a:r>
              <a:rPr lang="en-US" sz="2400" b="1" dirty="0">
                <a:solidFill>
                  <a:srgbClr val="000066"/>
                </a:solidFill>
              </a:rPr>
              <a:t>Rule 3: </a:t>
            </a:r>
            <a:r>
              <a:rPr lang="en-US" sz="2400" dirty="0"/>
              <a:t>The output signal of the branch is the product of transmittance and input signal of that branch.</a:t>
            </a:r>
          </a:p>
          <a:p>
            <a:pPr marL="0" indent="0" algn="just">
              <a:lnSpc>
                <a:spcPct val="150000"/>
              </a:lnSpc>
              <a:buNone/>
            </a:pPr>
            <a:endParaRPr lang="en-US" sz="2400" b="1" dirty="0">
              <a:solidFill>
                <a:srgbClr val="000066"/>
              </a:solidFill>
            </a:endParaRPr>
          </a:p>
          <a:p>
            <a:pPr marL="0" indent="0" algn="just">
              <a:lnSpc>
                <a:spcPct val="150000"/>
              </a:lnSpc>
              <a:buNone/>
            </a:pPr>
            <a:endParaRPr lang="en-US" sz="2400" dirty="0"/>
          </a:p>
          <a:p>
            <a:pPr marL="0" indent="0" algn="just">
              <a:lnSpc>
                <a:spcPct val="150000"/>
              </a:lnSpc>
              <a:buNone/>
            </a:pPr>
            <a:endParaRPr lang="en-US" sz="2400" dirty="0"/>
          </a:p>
        </p:txBody>
      </p:sp>
      <p:sp>
        <p:nvSpPr>
          <p:cNvPr id="4" name="Content Placeholder 3"/>
          <p:cNvSpPr>
            <a:spLocks noGrp="1"/>
          </p:cNvSpPr>
          <p:nvPr>
            <p:ph sz="half" idx="2"/>
          </p:nvPr>
        </p:nvSpPr>
        <p:spPr>
          <a:xfrm>
            <a:off x="5471886" y="770641"/>
            <a:ext cx="6429828" cy="5950833"/>
          </a:xfrm>
          <a:ln w="57150">
            <a:solidFill>
              <a:schemeClr val="tx1"/>
            </a:solidFill>
          </a:ln>
        </p:spPr>
        <p:txBody>
          <a:bodyPr>
            <a:normAutofit/>
          </a:bodyPr>
          <a:lstStyle/>
          <a:p>
            <a:pPr algn="just">
              <a:lnSpc>
                <a:spcPct val="150000"/>
              </a:lnSpc>
            </a:pPr>
            <a:r>
              <a:rPr lang="en-US" sz="2400" dirty="0"/>
              <a:t>The transfer function is referred as transmittance in signal flow graph.</a:t>
            </a:r>
          </a:p>
          <a:p>
            <a:pPr algn="just">
              <a:lnSpc>
                <a:spcPct val="150000"/>
              </a:lnSpc>
            </a:pPr>
            <a:r>
              <a:rPr lang="en-US" sz="2400" dirty="0"/>
              <a:t>x is input variable node, y is output variable node and a is the transmittance of the branch connecting directly these two nodes.</a:t>
            </a:r>
          </a:p>
          <a:p>
            <a:endParaRPr lang="en-IN" dirty="0"/>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S.Vairachilai</a:t>
            </a:r>
          </a:p>
        </p:txBody>
      </p:sp>
      <p:sp>
        <p:nvSpPr>
          <p:cNvPr id="5" name="Slide Number Placeholder 4">
            <a:extLst>
              <a:ext uri="{FF2B5EF4-FFF2-40B4-BE49-F238E27FC236}">
                <a16:creationId xmlns:a16="http://schemas.microsoft.com/office/drawing/2014/main" id="{CDAE2051-F14A-461B-A4BD-634A65434E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D77CD9-9F2F-4975-8930-4392482E3C14}"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0" name="Picture 9"/>
          <p:cNvPicPr>
            <a:picLocks noChangeAspect="1"/>
          </p:cNvPicPr>
          <p:nvPr/>
        </p:nvPicPr>
        <p:blipFill>
          <a:blip r:embed="rId3"/>
          <a:stretch>
            <a:fillRect/>
          </a:stretch>
        </p:blipFill>
        <p:spPr>
          <a:xfrm>
            <a:off x="1866447" y="2065030"/>
            <a:ext cx="3067050" cy="1823789"/>
          </a:xfrm>
          <a:prstGeom prst="rect">
            <a:avLst/>
          </a:prstGeom>
        </p:spPr>
      </p:pic>
      <p:pic>
        <p:nvPicPr>
          <p:cNvPr id="11" name="Picture 10"/>
          <p:cNvPicPr>
            <a:picLocks noChangeAspect="1"/>
          </p:cNvPicPr>
          <p:nvPr/>
        </p:nvPicPr>
        <p:blipFill>
          <a:blip r:embed="rId4"/>
          <a:stretch>
            <a:fillRect/>
          </a:stretch>
        </p:blipFill>
        <p:spPr>
          <a:xfrm>
            <a:off x="7981950" y="4337730"/>
            <a:ext cx="2000250" cy="1685925"/>
          </a:xfrm>
          <a:prstGeom prst="rect">
            <a:avLst/>
          </a:prstGeom>
        </p:spPr>
      </p:pic>
    </p:spTree>
    <p:extLst>
      <p:ext uri="{BB962C8B-B14F-4D97-AF65-F5344CB8AC3E}">
        <p14:creationId xmlns:p14="http://schemas.microsoft.com/office/powerpoint/2010/main" val="31363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193C-74D2-4030-B6C5-BDC5F34405CD}"/>
              </a:ext>
            </a:extLst>
          </p:cNvPr>
          <p:cNvSpPr>
            <a:spLocks noGrp="1"/>
          </p:cNvSpPr>
          <p:nvPr>
            <p:ph type="title"/>
          </p:nvPr>
        </p:nvSpPr>
        <p:spPr>
          <a:xfrm>
            <a:off x="0" y="-112295"/>
            <a:ext cx="12192000" cy="545433"/>
          </a:xfrm>
        </p:spPr>
        <p:txBody>
          <a:bodyPr>
            <a:normAutofit fontScale="90000"/>
          </a:bodyPr>
          <a:lstStyle/>
          <a:p>
            <a:pPr algn="ctr">
              <a:lnSpc>
                <a:spcPct val="150000"/>
              </a:lnSpc>
            </a:pPr>
            <a:r>
              <a:rPr lang="en-IN" sz="3600" b="1" dirty="0">
                <a:solidFill>
                  <a:srgbClr val="FF0000"/>
                </a:solidFill>
                <a:latin typeface="+mn-lt"/>
              </a:rPr>
              <a:t>Rules for the signal flow graph </a:t>
            </a:r>
          </a:p>
        </p:txBody>
      </p:sp>
      <p:sp>
        <p:nvSpPr>
          <p:cNvPr id="3" name="Content Placeholder 2">
            <a:extLst>
              <a:ext uri="{FF2B5EF4-FFF2-40B4-BE49-F238E27FC236}">
                <a16:creationId xmlns:a16="http://schemas.microsoft.com/office/drawing/2014/main" id="{0F20C7AA-6FE5-4E93-A3AD-9C3C4B665E62}"/>
              </a:ext>
            </a:extLst>
          </p:cNvPr>
          <p:cNvSpPr>
            <a:spLocks noGrp="1"/>
          </p:cNvSpPr>
          <p:nvPr>
            <p:ph sz="half" idx="1"/>
          </p:nvPr>
        </p:nvSpPr>
        <p:spPr>
          <a:xfrm>
            <a:off x="0" y="433138"/>
            <a:ext cx="12063663" cy="6424862"/>
          </a:xfrm>
          <a:ln w="76200">
            <a:solidFill>
              <a:schemeClr val="tx1"/>
            </a:solidFill>
          </a:ln>
        </p:spPr>
        <p:style>
          <a:lnRef idx="2">
            <a:schemeClr val="accent2"/>
          </a:lnRef>
          <a:fillRef idx="1">
            <a:schemeClr val="lt1"/>
          </a:fillRef>
          <a:effectRef idx="0">
            <a:schemeClr val="accent2"/>
          </a:effectRef>
          <a:fontRef idx="minor">
            <a:schemeClr val="dk1"/>
          </a:fontRef>
        </p:style>
        <p:txBody>
          <a:bodyPr>
            <a:noAutofit/>
          </a:bodyPr>
          <a:lstStyle/>
          <a:p>
            <a:pPr marL="0" indent="0">
              <a:lnSpc>
                <a:spcPct val="150000"/>
              </a:lnSpc>
              <a:buNone/>
            </a:pPr>
            <a:r>
              <a:rPr lang="en-US" sz="2400" b="1" dirty="0">
                <a:solidFill>
                  <a:srgbClr val="FF0000"/>
                </a:solidFill>
              </a:rPr>
              <a:t>Artificial Neural Networks                                                            </a:t>
            </a:r>
            <a:r>
              <a:rPr lang="en-US" sz="2400" dirty="0">
                <a:solidFill>
                  <a:srgbClr val="FF0000"/>
                </a:solidFill>
              </a:rPr>
              <a:t>S</a:t>
            </a:r>
            <a:r>
              <a:rPr lang="en-IN" sz="2400" b="1" dirty="0" err="1">
                <a:solidFill>
                  <a:srgbClr val="FF0000"/>
                </a:solidFill>
              </a:rPr>
              <a:t>ignal</a:t>
            </a:r>
            <a:r>
              <a:rPr lang="en-IN" sz="2400" b="1" dirty="0">
                <a:solidFill>
                  <a:srgbClr val="FF0000"/>
                </a:solidFill>
              </a:rPr>
              <a:t> flow graph </a:t>
            </a:r>
            <a:endParaRPr lang="en-US" sz="2400" dirty="0">
              <a:solidFill>
                <a:srgbClr val="FF0000"/>
              </a:solidFill>
            </a:endParaRPr>
          </a:p>
        </p:txBody>
      </p:sp>
      <p:sp>
        <p:nvSpPr>
          <p:cNvPr id="7" name="Footer Placeholder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S.Vairachilai</a:t>
            </a:r>
          </a:p>
        </p:txBody>
      </p:sp>
      <p:sp>
        <p:nvSpPr>
          <p:cNvPr id="5" name="Slide Number Placeholder 4">
            <a:extLst>
              <a:ext uri="{FF2B5EF4-FFF2-40B4-BE49-F238E27FC236}">
                <a16:creationId xmlns:a16="http://schemas.microsoft.com/office/drawing/2014/main" id="{CDAE2051-F14A-461B-A4BD-634A65434E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D77CD9-9F2F-4975-8930-4392482E3C14}"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4" name="Picture 3"/>
          <p:cNvPicPr>
            <a:picLocks noChangeAspect="1"/>
          </p:cNvPicPr>
          <p:nvPr/>
        </p:nvPicPr>
        <p:blipFill>
          <a:blip r:embed="rId2"/>
          <a:stretch>
            <a:fillRect/>
          </a:stretch>
        </p:blipFill>
        <p:spPr>
          <a:xfrm>
            <a:off x="533415" y="1665569"/>
            <a:ext cx="5284510" cy="3960000"/>
          </a:xfrm>
          <a:prstGeom prst="rect">
            <a:avLst/>
          </a:prstGeom>
          <a:ln w="57150">
            <a:solidFill>
              <a:schemeClr val="tx1"/>
            </a:solidFill>
          </a:ln>
        </p:spPr>
      </p:pic>
      <p:pic>
        <p:nvPicPr>
          <p:cNvPr id="6" name="Picture 5"/>
          <p:cNvPicPr>
            <a:picLocks noChangeAspect="1"/>
          </p:cNvPicPr>
          <p:nvPr/>
        </p:nvPicPr>
        <p:blipFill>
          <a:blip r:embed="rId3"/>
          <a:stretch>
            <a:fillRect/>
          </a:stretch>
        </p:blipFill>
        <p:spPr>
          <a:xfrm>
            <a:off x="6762003" y="1665569"/>
            <a:ext cx="4782470" cy="3960000"/>
          </a:xfrm>
          <a:prstGeom prst="rect">
            <a:avLst/>
          </a:prstGeom>
          <a:ln w="57150">
            <a:solidFill>
              <a:schemeClr val="tx1"/>
            </a:solidFill>
          </a:ln>
        </p:spPr>
      </p:pic>
    </p:spTree>
    <p:extLst>
      <p:ext uri="{BB962C8B-B14F-4D97-AF65-F5344CB8AC3E}">
        <p14:creationId xmlns:p14="http://schemas.microsoft.com/office/powerpoint/2010/main" val="2477958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8410" y="2835609"/>
            <a:ext cx="10515600" cy="1325563"/>
          </a:xfrm>
        </p:spPr>
        <p:txBody>
          <a:bodyPr/>
          <a:lstStyle/>
          <a:p>
            <a:pPr algn="ctr"/>
            <a:r>
              <a:rPr lang="en-IN" b="1" dirty="0">
                <a:solidFill>
                  <a:srgbClr val="000066"/>
                </a:solidFill>
              </a:rPr>
              <a:t>Neural Network Architectures</a:t>
            </a:r>
            <a:endParaRPr lang="en-IN" dirty="0">
              <a:solidFill>
                <a:srgbClr val="000066"/>
              </a:solidFill>
              <a:latin typeface="+mn-lt"/>
            </a:endParaRPr>
          </a:p>
        </p:txBody>
      </p:sp>
    </p:spTree>
    <p:extLst>
      <p:ext uri="{BB962C8B-B14F-4D97-AF65-F5344CB8AC3E}">
        <p14:creationId xmlns:p14="http://schemas.microsoft.com/office/powerpoint/2010/main" val="364864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8410" y="2835609"/>
            <a:ext cx="10515600" cy="1325563"/>
          </a:xfrm>
        </p:spPr>
        <p:txBody>
          <a:bodyPr/>
          <a:lstStyle/>
          <a:p>
            <a:pPr algn="ctr"/>
            <a:r>
              <a:rPr lang="en-IN" b="1" dirty="0">
                <a:solidFill>
                  <a:srgbClr val="000066"/>
                </a:solidFill>
              </a:rPr>
              <a:t>Neural Network Architectures</a:t>
            </a:r>
            <a:endParaRPr lang="en-IN" dirty="0">
              <a:solidFill>
                <a:srgbClr val="000066"/>
              </a:solidFill>
              <a:latin typeface="+mn-lt"/>
            </a:endParaRPr>
          </a:p>
        </p:txBody>
      </p:sp>
    </p:spTree>
    <p:extLst>
      <p:ext uri="{BB962C8B-B14F-4D97-AF65-F5344CB8AC3E}">
        <p14:creationId xmlns:p14="http://schemas.microsoft.com/office/powerpoint/2010/main" val="1871478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7D45C04E292942AAEF5A81D074FB5B" ma:contentTypeVersion="0" ma:contentTypeDescription="Create a new document." ma:contentTypeScope="" ma:versionID="08bc5fcd0f84afa0927b7ccffee44f2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E23DBA-BCB7-4BA2-8B71-FD7B7E8EEE1B}">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86E1022F-ED14-41A7-9C7F-001D06D077C7}">
  <ds:schemaRefs>
    <ds:schemaRef ds:uri="http://schemas.microsoft.com/sharepoint/v3/contenttype/forms"/>
  </ds:schemaRefs>
</ds:datastoreItem>
</file>

<file path=customXml/itemProps3.xml><?xml version="1.0" encoding="utf-8"?>
<ds:datastoreItem xmlns:ds="http://schemas.openxmlformats.org/officeDocument/2006/customXml" ds:itemID="{DB9A55F6-8350-4A7C-88DC-6FB053938C6A}">
  <ds:schemaRefs>
    <ds:schemaRef ds:uri="http://schemas.microsoft.com/office/2006/metadata/contentType"/>
    <ds:schemaRef ds:uri="http://schemas.microsoft.com/office/2006/metadata/properties/metaAttribut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906</Words>
  <Application>Microsoft Office PowerPoint</Application>
  <PresentationFormat>Widescreen</PresentationFormat>
  <Paragraphs>131</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Neural Networks Viewed as Directed Graphs</vt:lpstr>
      <vt:lpstr>Models of a Neuron /Artificial Neuron Model/ Functional ANN </vt:lpstr>
      <vt:lpstr>Signal Flow Graph</vt:lpstr>
      <vt:lpstr>Signal Flow Graph</vt:lpstr>
      <vt:lpstr>Rules for the signal flow graph </vt:lpstr>
      <vt:lpstr>Rules for the signal flow graph </vt:lpstr>
      <vt:lpstr>Rules for the signal flow graph </vt:lpstr>
      <vt:lpstr>Neural Network Architectures</vt:lpstr>
      <vt:lpstr>Neural Network Architectures</vt:lpstr>
      <vt:lpstr>Neural Network Architectures</vt:lpstr>
      <vt:lpstr>Single Layer Feedforward Network</vt:lpstr>
      <vt:lpstr>Multilayer Feedforward Network</vt:lpstr>
      <vt:lpstr>  Recurrent Networks </vt:lpstr>
      <vt:lpstr>Characteristics of Neural Networks</vt:lpstr>
      <vt:lpstr>  Characteristics of Neural Networks </vt:lpstr>
      <vt:lpstr>   ANN learning Methods   </vt:lpstr>
      <vt:lpstr>   ANN learning Methods   </vt:lpstr>
      <vt:lpstr>PowerPoint Presentation</vt:lpstr>
      <vt:lpstr>   Learning methods of Neural Network  </vt:lpstr>
      <vt:lpstr>   Unsupervised Learning Methods of Neural Network  </vt:lpstr>
      <vt:lpstr>   Supervised Learning Methods of Neural Network  </vt:lpstr>
      <vt:lpstr>   Applications of Neural Networks </vt:lpstr>
      <vt:lpstr>   Applications of Neural Networks </vt:lpstr>
      <vt:lpstr>   Applications of Neural Networks </vt:lpstr>
      <vt:lpstr>   Applications of Neural Networks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Viewed as Directed Graphs</dc:title>
  <dc:creator>VAIRACHILAI</dc:creator>
  <cp:lastModifiedBy>20BAI10188</cp:lastModifiedBy>
  <cp:revision>2</cp:revision>
  <dcterms:created xsi:type="dcterms:W3CDTF">2023-01-23T12:08:31Z</dcterms:created>
  <dcterms:modified xsi:type="dcterms:W3CDTF">2023-02-22T19:29:51Z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0x010100D37D45C04E292942AAEF5A81D074FB5B</vt:lpwstr>
  </property>
</Properties>
</file>