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4E639F1-0163-415E-B2C7-CEC60348AEF0}"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D15A-6C31-47ED-9087-EDEED038551C}" type="slidenum">
              <a:rPr lang="en-IN" smtClean="0"/>
              <a:t>‹#›</a:t>
            </a:fld>
            <a:endParaRPr lang="en-IN"/>
          </a:p>
        </p:txBody>
      </p:sp>
    </p:spTree>
    <p:extLst>
      <p:ext uri="{BB962C8B-B14F-4D97-AF65-F5344CB8AC3E}">
        <p14:creationId xmlns:p14="http://schemas.microsoft.com/office/powerpoint/2010/main" val="3455192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4E639F1-0163-415E-B2C7-CEC60348AEF0}"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D15A-6C31-47ED-9087-EDEED038551C}" type="slidenum">
              <a:rPr lang="en-IN" smtClean="0"/>
              <a:t>‹#›</a:t>
            </a:fld>
            <a:endParaRPr lang="en-IN"/>
          </a:p>
        </p:txBody>
      </p:sp>
    </p:spTree>
    <p:extLst>
      <p:ext uri="{BB962C8B-B14F-4D97-AF65-F5344CB8AC3E}">
        <p14:creationId xmlns:p14="http://schemas.microsoft.com/office/powerpoint/2010/main" val="68619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4E639F1-0163-415E-B2C7-CEC60348AEF0}"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D15A-6C31-47ED-9087-EDEED038551C}" type="slidenum">
              <a:rPr lang="en-IN" smtClean="0"/>
              <a:t>‹#›</a:t>
            </a:fld>
            <a:endParaRPr lang="en-IN"/>
          </a:p>
        </p:txBody>
      </p:sp>
    </p:spTree>
    <p:extLst>
      <p:ext uri="{BB962C8B-B14F-4D97-AF65-F5344CB8AC3E}">
        <p14:creationId xmlns:p14="http://schemas.microsoft.com/office/powerpoint/2010/main" val="157904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4E639F1-0163-415E-B2C7-CEC60348AEF0}"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D15A-6C31-47ED-9087-EDEED038551C}" type="slidenum">
              <a:rPr lang="en-IN" smtClean="0"/>
              <a:t>‹#›</a:t>
            </a:fld>
            <a:endParaRPr lang="en-IN"/>
          </a:p>
        </p:txBody>
      </p:sp>
    </p:spTree>
    <p:extLst>
      <p:ext uri="{BB962C8B-B14F-4D97-AF65-F5344CB8AC3E}">
        <p14:creationId xmlns:p14="http://schemas.microsoft.com/office/powerpoint/2010/main" val="238384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E639F1-0163-415E-B2C7-CEC60348AEF0}"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D15A-6C31-47ED-9087-EDEED038551C}" type="slidenum">
              <a:rPr lang="en-IN" smtClean="0"/>
              <a:t>‹#›</a:t>
            </a:fld>
            <a:endParaRPr lang="en-IN"/>
          </a:p>
        </p:txBody>
      </p:sp>
    </p:spTree>
    <p:extLst>
      <p:ext uri="{BB962C8B-B14F-4D97-AF65-F5344CB8AC3E}">
        <p14:creationId xmlns:p14="http://schemas.microsoft.com/office/powerpoint/2010/main" val="214197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4E639F1-0163-415E-B2C7-CEC60348AEF0}"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E6D15A-6C31-47ED-9087-EDEED038551C}" type="slidenum">
              <a:rPr lang="en-IN" smtClean="0"/>
              <a:t>‹#›</a:t>
            </a:fld>
            <a:endParaRPr lang="en-IN"/>
          </a:p>
        </p:txBody>
      </p:sp>
    </p:spTree>
    <p:extLst>
      <p:ext uri="{BB962C8B-B14F-4D97-AF65-F5344CB8AC3E}">
        <p14:creationId xmlns:p14="http://schemas.microsoft.com/office/powerpoint/2010/main" val="495823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4E639F1-0163-415E-B2C7-CEC60348AEF0}" type="datetimeFigureOut">
              <a:rPr lang="en-IN" smtClean="0"/>
              <a:t>13-02-2023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E6D15A-6C31-47ED-9087-EDEED038551C}" type="slidenum">
              <a:rPr lang="en-IN" smtClean="0"/>
              <a:t>‹#›</a:t>
            </a:fld>
            <a:endParaRPr lang="en-IN"/>
          </a:p>
        </p:txBody>
      </p:sp>
    </p:spTree>
    <p:extLst>
      <p:ext uri="{BB962C8B-B14F-4D97-AF65-F5344CB8AC3E}">
        <p14:creationId xmlns:p14="http://schemas.microsoft.com/office/powerpoint/2010/main" val="22256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4E639F1-0163-415E-B2C7-CEC60348AEF0}" type="datetimeFigureOut">
              <a:rPr lang="en-IN" smtClean="0"/>
              <a:t>13-02-2023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E6D15A-6C31-47ED-9087-EDEED038551C}" type="slidenum">
              <a:rPr lang="en-IN" smtClean="0"/>
              <a:t>‹#›</a:t>
            </a:fld>
            <a:endParaRPr lang="en-IN"/>
          </a:p>
        </p:txBody>
      </p:sp>
    </p:spTree>
    <p:extLst>
      <p:ext uri="{BB962C8B-B14F-4D97-AF65-F5344CB8AC3E}">
        <p14:creationId xmlns:p14="http://schemas.microsoft.com/office/powerpoint/2010/main" val="31655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639F1-0163-415E-B2C7-CEC60348AEF0}" type="datetimeFigureOut">
              <a:rPr lang="en-IN" smtClean="0"/>
              <a:t>13-02-2023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E6D15A-6C31-47ED-9087-EDEED038551C}" type="slidenum">
              <a:rPr lang="en-IN" smtClean="0"/>
              <a:t>‹#›</a:t>
            </a:fld>
            <a:endParaRPr lang="en-IN"/>
          </a:p>
        </p:txBody>
      </p:sp>
    </p:spTree>
    <p:extLst>
      <p:ext uri="{BB962C8B-B14F-4D97-AF65-F5344CB8AC3E}">
        <p14:creationId xmlns:p14="http://schemas.microsoft.com/office/powerpoint/2010/main" val="219348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E639F1-0163-415E-B2C7-CEC60348AEF0}"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E6D15A-6C31-47ED-9087-EDEED038551C}" type="slidenum">
              <a:rPr lang="en-IN" smtClean="0"/>
              <a:t>‹#›</a:t>
            </a:fld>
            <a:endParaRPr lang="en-IN"/>
          </a:p>
        </p:txBody>
      </p:sp>
    </p:spTree>
    <p:extLst>
      <p:ext uri="{BB962C8B-B14F-4D97-AF65-F5344CB8AC3E}">
        <p14:creationId xmlns:p14="http://schemas.microsoft.com/office/powerpoint/2010/main" val="366999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E639F1-0163-415E-B2C7-CEC60348AEF0}"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E6D15A-6C31-47ED-9087-EDEED038551C}" type="slidenum">
              <a:rPr lang="en-IN" smtClean="0"/>
              <a:t>‹#›</a:t>
            </a:fld>
            <a:endParaRPr lang="en-IN"/>
          </a:p>
        </p:txBody>
      </p:sp>
    </p:spTree>
    <p:extLst>
      <p:ext uri="{BB962C8B-B14F-4D97-AF65-F5344CB8AC3E}">
        <p14:creationId xmlns:p14="http://schemas.microsoft.com/office/powerpoint/2010/main" val="29045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639F1-0163-415E-B2C7-CEC60348AEF0}" type="datetimeFigureOut">
              <a:rPr lang="en-IN" smtClean="0"/>
              <a:t>13-02-2023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6D15A-6C31-47ED-9087-EDEED038551C}" type="slidenum">
              <a:rPr lang="en-IN" smtClean="0"/>
              <a:t>‹#›</a:t>
            </a:fld>
            <a:endParaRPr lang="en-IN"/>
          </a:p>
        </p:txBody>
      </p:sp>
    </p:spTree>
    <p:extLst>
      <p:ext uri="{BB962C8B-B14F-4D97-AF65-F5344CB8AC3E}">
        <p14:creationId xmlns:p14="http://schemas.microsoft.com/office/powerpoint/2010/main" val="1567365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0"/>
            <a:ext cx="10515600" cy="489314"/>
          </a:xfrm>
        </p:spPr>
        <p:txBody>
          <a:bodyPr>
            <a:noAutofit/>
          </a:bodyPr>
          <a:lstStyle/>
          <a:p>
            <a:pPr algn="ctr">
              <a:lnSpc>
                <a:spcPct val="150000"/>
              </a:lnSpc>
            </a:pPr>
            <a:r>
              <a:rPr lang="en-US" sz="3200" b="1" dirty="0">
                <a:solidFill>
                  <a:srgbClr val="FF0000"/>
                </a:solidFill>
                <a:latin typeface="+mn-lt"/>
              </a:rPr>
              <a:t>Boltzmann Machines</a:t>
            </a:r>
            <a:endParaRPr lang="en-IN" sz="3200" b="1" dirty="0">
              <a:solidFill>
                <a:srgbClr val="FF0000"/>
              </a:solidFill>
              <a:latin typeface="+mn-lt"/>
            </a:endParaRPr>
          </a:p>
        </p:txBody>
      </p:sp>
      <p:sp>
        <p:nvSpPr>
          <p:cNvPr id="6" name="Content Placeholder 5"/>
          <p:cNvSpPr>
            <a:spLocks noGrp="1"/>
          </p:cNvSpPr>
          <p:nvPr>
            <p:ph sz="half" idx="1"/>
          </p:nvPr>
        </p:nvSpPr>
        <p:spPr>
          <a:xfrm>
            <a:off x="134911" y="716353"/>
            <a:ext cx="8663066" cy="6029221"/>
          </a:xfrm>
          <a:ln w="76200">
            <a:solidFill>
              <a:schemeClr val="tx1"/>
            </a:solidFill>
          </a:ln>
        </p:spPr>
        <p:txBody>
          <a:bodyPr>
            <a:noAutofit/>
          </a:bodyPr>
          <a:lstStyle/>
          <a:p>
            <a:pPr algn="just" fontAlgn="base">
              <a:lnSpc>
                <a:spcPct val="150000"/>
              </a:lnSpc>
              <a:buFont typeface="Wingdings" panose="05000000000000000000" pitchFamily="2" charset="2"/>
              <a:buChar char="ü"/>
            </a:pPr>
            <a:r>
              <a:rPr lang="en-US" sz="2100" b="1" dirty="0"/>
              <a:t>Boltzmann Machines </a:t>
            </a:r>
            <a:r>
              <a:rPr lang="en-US" sz="2100" dirty="0"/>
              <a:t>is an unsupervised DL model in which every node is connected to every other node</a:t>
            </a:r>
            <a:r>
              <a:rPr lang="en-US" sz="2100" dirty="0" smtClean="0"/>
              <a:t>.</a:t>
            </a:r>
          </a:p>
          <a:p>
            <a:pPr algn="just" fontAlgn="base">
              <a:lnSpc>
                <a:spcPct val="150000"/>
              </a:lnSpc>
              <a:buFont typeface="Wingdings" panose="05000000000000000000" pitchFamily="2" charset="2"/>
              <a:buChar char="ü"/>
            </a:pPr>
            <a:r>
              <a:rPr lang="en-US" sz="2100" dirty="0"/>
              <a:t>Boltzmann Machines are </a:t>
            </a:r>
            <a:r>
              <a:rPr lang="en-US" sz="2100" b="1" dirty="0"/>
              <a:t>undirected </a:t>
            </a:r>
            <a:r>
              <a:rPr lang="en-US" sz="2100" dirty="0"/>
              <a:t>(or the connections are bidirectional</a:t>
            </a:r>
            <a:r>
              <a:rPr lang="en-US" sz="2100" dirty="0" smtClean="0"/>
              <a:t>).</a:t>
            </a:r>
          </a:p>
          <a:p>
            <a:pPr marL="0" indent="0" algn="just" fontAlgn="base">
              <a:lnSpc>
                <a:spcPct val="150000"/>
              </a:lnSpc>
              <a:buNone/>
            </a:pPr>
            <a:r>
              <a:rPr lang="en-US" sz="2100" dirty="0" smtClean="0"/>
              <a:t>There </a:t>
            </a:r>
            <a:r>
              <a:rPr lang="en-US" sz="2100" dirty="0"/>
              <a:t>are two types of nodes in the Boltzmann Machine </a:t>
            </a:r>
            <a:endParaRPr lang="en-US" sz="2100" dirty="0" smtClean="0"/>
          </a:p>
          <a:p>
            <a:pPr algn="just" fontAlgn="base">
              <a:lnSpc>
                <a:spcPct val="150000"/>
              </a:lnSpc>
              <a:buFont typeface="Wingdings" panose="05000000000000000000" pitchFamily="2" charset="2"/>
              <a:buChar char="ü"/>
            </a:pPr>
            <a:r>
              <a:rPr lang="en-US" sz="2100" b="1" dirty="0" smtClean="0">
                <a:solidFill>
                  <a:srgbClr val="000066"/>
                </a:solidFill>
              </a:rPr>
              <a:t>Visible </a:t>
            </a:r>
            <a:r>
              <a:rPr lang="en-US" sz="2100" b="1" dirty="0">
                <a:solidFill>
                  <a:srgbClr val="000066"/>
                </a:solidFill>
              </a:rPr>
              <a:t>nodes</a:t>
            </a:r>
            <a:r>
              <a:rPr lang="en-US" sz="2100" dirty="0"/>
              <a:t> — those nodes which we can and do </a:t>
            </a:r>
            <a:r>
              <a:rPr lang="en-US" sz="2100" dirty="0" smtClean="0"/>
              <a:t>measure</a:t>
            </a:r>
          </a:p>
          <a:p>
            <a:pPr algn="just" fontAlgn="base">
              <a:lnSpc>
                <a:spcPct val="150000"/>
              </a:lnSpc>
              <a:buFont typeface="Wingdings" panose="05000000000000000000" pitchFamily="2" charset="2"/>
              <a:buChar char="ü"/>
            </a:pPr>
            <a:r>
              <a:rPr lang="en-US" sz="2100" dirty="0"/>
              <a:t> </a:t>
            </a:r>
            <a:r>
              <a:rPr lang="en-US" sz="2100" b="1" dirty="0">
                <a:solidFill>
                  <a:srgbClr val="000066"/>
                </a:solidFill>
              </a:rPr>
              <a:t>Hidden nodes</a:t>
            </a:r>
            <a:r>
              <a:rPr lang="en-US" sz="2100" dirty="0"/>
              <a:t> – those nodes which we cannot or do not measure. </a:t>
            </a:r>
            <a:endParaRPr lang="en-US" sz="2100" dirty="0" smtClean="0"/>
          </a:p>
          <a:p>
            <a:pPr algn="just" fontAlgn="base">
              <a:lnSpc>
                <a:spcPct val="150000"/>
              </a:lnSpc>
              <a:buFont typeface="Wingdings" panose="05000000000000000000" pitchFamily="2" charset="2"/>
              <a:buChar char="ü"/>
            </a:pPr>
            <a:r>
              <a:rPr lang="en-US" sz="2100" dirty="0"/>
              <a:t>Boltzmann Machine is a </a:t>
            </a:r>
            <a:r>
              <a:rPr lang="en-US" sz="2100" dirty="0" smtClean="0"/>
              <a:t>kind </a:t>
            </a:r>
            <a:r>
              <a:rPr lang="en-US" sz="2100" dirty="0"/>
              <a:t>of recurrent neural </a:t>
            </a:r>
            <a:r>
              <a:rPr lang="en-US" sz="2100" dirty="0" smtClean="0"/>
              <a:t>network</a:t>
            </a:r>
          </a:p>
          <a:p>
            <a:pPr lvl="1" algn="just">
              <a:lnSpc>
                <a:spcPct val="150000"/>
              </a:lnSpc>
            </a:pPr>
            <a:r>
              <a:rPr lang="en-US" sz="2100" dirty="0"/>
              <a:t>Output from </a:t>
            </a:r>
            <a:r>
              <a:rPr lang="en-US" sz="2100" b="1" dirty="0">
                <a:solidFill>
                  <a:srgbClr val="000066"/>
                </a:solidFill>
              </a:rPr>
              <a:t>previous step are fed as input to the current step.</a:t>
            </a:r>
            <a:r>
              <a:rPr lang="en-US" sz="2100" dirty="0"/>
              <a:t> </a:t>
            </a:r>
          </a:p>
          <a:p>
            <a:pPr lvl="1" algn="just">
              <a:lnSpc>
                <a:spcPct val="150000"/>
              </a:lnSpc>
            </a:pPr>
            <a:r>
              <a:rPr lang="en-IN" sz="2100" dirty="0"/>
              <a:t>At least </a:t>
            </a:r>
            <a:r>
              <a:rPr lang="en-IN" sz="2100" b="1" dirty="0">
                <a:solidFill>
                  <a:srgbClr val="000066"/>
                </a:solidFill>
              </a:rPr>
              <a:t>one feedback loop</a:t>
            </a:r>
          </a:p>
          <a:p>
            <a:pPr lvl="1" algn="just">
              <a:lnSpc>
                <a:spcPct val="150000"/>
              </a:lnSpc>
            </a:pPr>
            <a:r>
              <a:rPr lang="en-IN" sz="2100" dirty="0"/>
              <a:t>With </a:t>
            </a:r>
            <a:r>
              <a:rPr lang="en-IN" sz="2100" b="1" dirty="0"/>
              <a:t>self feed-back </a:t>
            </a:r>
            <a:r>
              <a:rPr lang="en-IN" sz="2100" dirty="0"/>
              <a:t>links </a:t>
            </a:r>
            <a:r>
              <a:rPr lang="en-US" sz="2100" dirty="0"/>
              <a:t> </a:t>
            </a:r>
            <a:endParaRPr lang="en-US" sz="2100" dirty="0" smtClean="0"/>
          </a:p>
        </p:txBody>
      </p:sp>
      <p:pic>
        <p:nvPicPr>
          <p:cNvPr id="4" name="Content Placeholder 3"/>
          <p:cNvPicPr>
            <a:picLocks noGrp="1" noChangeAspect="1"/>
          </p:cNvPicPr>
          <p:nvPr>
            <p:ph sz="half" idx="2"/>
          </p:nvPr>
        </p:nvPicPr>
        <p:blipFill>
          <a:blip r:embed="rId2"/>
          <a:stretch>
            <a:fillRect/>
          </a:stretch>
        </p:blipFill>
        <p:spPr>
          <a:xfrm>
            <a:off x="9082790" y="3557042"/>
            <a:ext cx="2854377" cy="3036020"/>
          </a:xfrm>
          <a:prstGeom prst="rect">
            <a:avLst/>
          </a:prstGeom>
        </p:spPr>
      </p:pic>
      <p:pic>
        <p:nvPicPr>
          <p:cNvPr id="2" name="Picture 1"/>
          <p:cNvPicPr>
            <a:picLocks noChangeAspect="1"/>
          </p:cNvPicPr>
          <p:nvPr/>
        </p:nvPicPr>
        <p:blipFill>
          <a:blip r:embed="rId3"/>
          <a:stretch>
            <a:fillRect/>
          </a:stretch>
        </p:blipFill>
        <p:spPr>
          <a:xfrm>
            <a:off x="9200249" y="596432"/>
            <a:ext cx="2619458" cy="2613650"/>
          </a:xfrm>
          <a:prstGeom prst="rect">
            <a:avLst/>
          </a:prstGeom>
        </p:spPr>
      </p:pic>
    </p:spTree>
    <p:extLst>
      <p:ext uri="{BB962C8B-B14F-4D97-AF65-F5344CB8AC3E}">
        <p14:creationId xmlns:p14="http://schemas.microsoft.com/office/powerpoint/2010/main" val="4261935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3190" y="-164892"/>
            <a:ext cx="10515600" cy="819098"/>
          </a:xfrm>
        </p:spPr>
        <p:txBody>
          <a:bodyPr>
            <a:noAutofit/>
          </a:bodyPr>
          <a:lstStyle/>
          <a:p>
            <a:pPr lvl="1" algn="ctr" rtl="0" fontAlgn="base">
              <a:lnSpc>
                <a:spcPct val="150000"/>
              </a:lnSpc>
              <a:spcBef>
                <a:spcPct val="0"/>
              </a:spcBef>
            </a:pPr>
            <a:r>
              <a:rPr lang="en-IN" sz="3200" b="1" dirty="0" smtClean="0">
                <a:solidFill>
                  <a:srgbClr val="FF0000"/>
                </a:solidFill>
              </a:rPr>
              <a:t>Learning Tasks</a:t>
            </a:r>
            <a:endParaRPr lang="en-US" sz="3200" b="1" dirty="0">
              <a:solidFill>
                <a:srgbClr val="FF0000"/>
              </a:solidFill>
              <a:latin typeface="+mn-lt"/>
            </a:endParaRPr>
          </a:p>
        </p:txBody>
      </p:sp>
      <p:sp>
        <p:nvSpPr>
          <p:cNvPr id="6" name="Content Placeholder 5"/>
          <p:cNvSpPr>
            <a:spLocks noGrp="1"/>
          </p:cNvSpPr>
          <p:nvPr>
            <p:ph sz="half" idx="1"/>
          </p:nvPr>
        </p:nvSpPr>
        <p:spPr>
          <a:xfrm>
            <a:off x="134911" y="618864"/>
            <a:ext cx="11928751" cy="6051759"/>
          </a:xfrm>
          <a:ln w="76200">
            <a:solidFill>
              <a:schemeClr val="tx1"/>
            </a:solidFill>
          </a:ln>
        </p:spPr>
        <p:txBody>
          <a:bodyPr>
            <a:noAutofit/>
          </a:bodyPr>
          <a:lstStyle/>
          <a:p>
            <a:pPr algn="just" fontAlgn="base">
              <a:lnSpc>
                <a:spcPct val="150000"/>
              </a:lnSpc>
            </a:pPr>
            <a:r>
              <a:rPr lang="en-IN" sz="2400" b="1" dirty="0">
                <a:solidFill>
                  <a:srgbClr val="000066"/>
                </a:solidFill>
              </a:rPr>
              <a:t>Pattern Association / Completion </a:t>
            </a:r>
            <a:endParaRPr lang="en-IN" sz="2400" b="1" dirty="0" smtClean="0">
              <a:solidFill>
                <a:srgbClr val="000066"/>
              </a:solidFill>
            </a:endParaRPr>
          </a:p>
          <a:p>
            <a:pPr algn="just" fontAlgn="base">
              <a:lnSpc>
                <a:spcPct val="150000"/>
              </a:lnSpc>
            </a:pPr>
            <a:r>
              <a:rPr lang="en-IN" sz="2400" b="1" dirty="0" smtClean="0">
                <a:solidFill>
                  <a:srgbClr val="000066"/>
                </a:solidFill>
              </a:rPr>
              <a:t>Pattern Recognition</a:t>
            </a:r>
          </a:p>
          <a:p>
            <a:pPr algn="just" fontAlgn="base">
              <a:lnSpc>
                <a:spcPct val="150000"/>
              </a:lnSpc>
            </a:pPr>
            <a:r>
              <a:rPr lang="en-IN" sz="2400" b="1" dirty="0" smtClean="0">
                <a:solidFill>
                  <a:srgbClr val="000066"/>
                </a:solidFill>
              </a:rPr>
              <a:t>Function </a:t>
            </a:r>
            <a:r>
              <a:rPr lang="en-IN" sz="2400" b="1" dirty="0">
                <a:solidFill>
                  <a:srgbClr val="000066"/>
                </a:solidFill>
              </a:rPr>
              <a:t>Approximation </a:t>
            </a:r>
            <a:endParaRPr lang="en-IN" sz="2400" b="1" dirty="0" smtClean="0">
              <a:solidFill>
                <a:srgbClr val="000066"/>
              </a:solidFill>
            </a:endParaRPr>
          </a:p>
          <a:p>
            <a:pPr algn="just" fontAlgn="base">
              <a:lnSpc>
                <a:spcPct val="150000"/>
              </a:lnSpc>
            </a:pPr>
            <a:r>
              <a:rPr lang="en-IN" sz="2400" b="1" dirty="0" smtClean="0">
                <a:solidFill>
                  <a:srgbClr val="000066"/>
                </a:solidFill>
              </a:rPr>
              <a:t> Beamforming </a:t>
            </a:r>
          </a:p>
          <a:p>
            <a:pPr algn="just" fontAlgn="base">
              <a:lnSpc>
                <a:spcPct val="150000"/>
              </a:lnSpc>
            </a:pPr>
            <a:r>
              <a:rPr lang="en-IN" sz="2400" b="1" dirty="0" smtClean="0">
                <a:solidFill>
                  <a:srgbClr val="000066"/>
                </a:solidFill>
              </a:rPr>
              <a:t>Classification </a:t>
            </a:r>
          </a:p>
          <a:p>
            <a:pPr algn="just" fontAlgn="base">
              <a:lnSpc>
                <a:spcPct val="150000"/>
              </a:lnSpc>
            </a:pPr>
            <a:r>
              <a:rPr lang="en-IN" sz="2400" b="1" dirty="0" smtClean="0">
                <a:solidFill>
                  <a:srgbClr val="000066"/>
                </a:solidFill>
              </a:rPr>
              <a:t>Optimization </a:t>
            </a:r>
          </a:p>
          <a:p>
            <a:pPr algn="just" fontAlgn="base">
              <a:lnSpc>
                <a:spcPct val="150000"/>
              </a:lnSpc>
            </a:pPr>
            <a:r>
              <a:rPr lang="en-IN" sz="2400" b="1" dirty="0" smtClean="0">
                <a:solidFill>
                  <a:srgbClr val="000066"/>
                </a:solidFill>
              </a:rPr>
              <a:t>Feature </a:t>
            </a:r>
            <a:r>
              <a:rPr lang="en-IN" sz="2400" b="1" dirty="0">
                <a:solidFill>
                  <a:srgbClr val="000066"/>
                </a:solidFill>
              </a:rPr>
              <a:t>Detection </a:t>
            </a:r>
            <a:endParaRPr lang="en-IN" sz="2400" b="1" dirty="0" smtClean="0">
              <a:solidFill>
                <a:srgbClr val="000066"/>
              </a:solidFill>
            </a:endParaRPr>
          </a:p>
          <a:p>
            <a:pPr algn="just" fontAlgn="base">
              <a:lnSpc>
                <a:spcPct val="150000"/>
              </a:lnSpc>
            </a:pPr>
            <a:r>
              <a:rPr lang="en-IN" sz="2400" b="1" dirty="0" smtClean="0">
                <a:solidFill>
                  <a:srgbClr val="000066"/>
                </a:solidFill>
              </a:rPr>
              <a:t>Data </a:t>
            </a:r>
            <a:r>
              <a:rPr lang="en-IN" sz="2400" b="1" dirty="0">
                <a:solidFill>
                  <a:srgbClr val="000066"/>
                </a:solidFill>
              </a:rPr>
              <a:t>Compression </a:t>
            </a:r>
            <a:endParaRPr lang="en-IN" sz="2400" b="1" dirty="0" smtClean="0">
              <a:solidFill>
                <a:srgbClr val="000066"/>
              </a:solidFill>
            </a:endParaRPr>
          </a:p>
          <a:p>
            <a:pPr algn="just" fontAlgn="base">
              <a:lnSpc>
                <a:spcPct val="150000"/>
              </a:lnSpc>
            </a:pPr>
            <a:r>
              <a:rPr lang="en-IN" sz="2400" b="1" dirty="0" smtClean="0">
                <a:solidFill>
                  <a:srgbClr val="000066"/>
                </a:solidFill>
              </a:rPr>
              <a:t> </a:t>
            </a:r>
            <a:r>
              <a:rPr lang="en-IN" sz="2400" b="1" dirty="0">
                <a:solidFill>
                  <a:srgbClr val="000066"/>
                </a:solidFill>
              </a:rPr>
              <a:t>Prediction </a:t>
            </a:r>
            <a:endParaRPr lang="en-US" sz="2400" b="1" dirty="0" smtClean="0">
              <a:solidFill>
                <a:srgbClr val="000066"/>
              </a:solidFill>
            </a:endParaRPr>
          </a:p>
          <a:p>
            <a:pPr marL="0" indent="0" algn="just" fontAlgn="base">
              <a:lnSpc>
                <a:spcPct val="150000"/>
              </a:lnSpc>
              <a:buNone/>
            </a:pPr>
            <a:endParaRPr lang="en-US" sz="2400" b="1" dirty="0" smtClean="0">
              <a:solidFill>
                <a:srgbClr val="000066"/>
              </a:solidFill>
            </a:endParaRPr>
          </a:p>
        </p:txBody>
      </p:sp>
    </p:spTree>
    <p:extLst>
      <p:ext uri="{BB962C8B-B14F-4D97-AF65-F5344CB8AC3E}">
        <p14:creationId xmlns:p14="http://schemas.microsoft.com/office/powerpoint/2010/main" val="1091160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
            <a:ext cx="10515600" cy="599606"/>
          </a:xfrm>
        </p:spPr>
        <p:txBody>
          <a:bodyPr>
            <a:noAutofit/>
          </a:bodyPr>
          <a:lstStyle/>
          <a:p>
            <a:pPr algn="ctr">
              <a:lnSpc>
                <a:spcPct val="150000"/>
              </a:lnSpc>
            </a:pPr>
            <a:r>
              <a:rPr lang="en-IN" sz="3200" b="1" dirty="0">
                <a:solidFill>
                  <a:srgbClr val="FF0000"/>
                </a:solidFill>
                <a:latin typeface="+mn-lt"/>
              </a:rPr>
              <a:t>Boltzmann </a:t>
            </a:r>
            <a:r>
              <a:rPr lang="en-IN" sz="3200" b="1" dirty="0" smtClean="0">
                <a:solidFill>
                  <a:srgbClr val="FF0000"/>
                </a:solidFill>
                <a:latin typeface="+mn-lt"/>
              </a:rPr>
              <a:t>Learning</a:t>
            </a:r>
            <a:endParaRPr lang="en-IN" sz="3200" b="1" dirty="0">
              <a:solidFill>
                <a:srgbClr val="FF0000"/>
              </a:solidFill>
              <a:latin typeface="+mn-lt"/>
            </a:endParaRPr>
          </a:p>
        </p:txBody>
      </p:sp>
      <p:sp>
        <p:nvSpPr>
          <p:cNvPr id="6" name="Content Placeholder 5"/>
          <p:cNvSpPr>
            <a:spLocks noGrp="1"/>
          </p:cNvSpPr>
          <p:nvPr>
            <p:ph sz="half" idx="1"/>
          </p:nvPr>
        </p:nvSpPr>
        <p:spPr>
          <a:xfrm>
            <a:off x="0" y="599607"/>
            <a:ext cx="12192000" cy="6258393"/>
          </a:xfrm>
          <a:ln w="76200">
            <a:solidFill>
              <a:schemeClr val="tx1"/>
            </a:solidFill>
          </a:ln>
        </p:spPr>
        <p:txBody>
          <a:bodyPr>
            <a:noAutofit/>
          </a:bodyPr>
          <a:lstStyle/>
          <a:p>
            <a:pPr marL="0" indent="0">
              <a:lnSpc>
                <a:spcPct val="150000"/>
              </a:lnSpc>
              <a:buNone/>
            </a:pPr>
            <a:r>
              <a:rPr lang="en-IN" sz="2400" b="1" dirty="0" smtClean="0">
                <a:solidFill>
                  <a:srgbClr val="000066"/>
                </a:solidFill>
              </a:rPr>
              <a:t>Types </a:t>
            </a:r>
            <a:r>
              <a:rPr lang="en-IN" sz="2400" b="1" dirty="0">
                <a:solidFill>
                  <a:srgbClr val="000066"/>
                </a:solidFill>
              </a:rPr>
              <a:t>of Boltzmann </a:t>
            </a:r>
            <a:r>
              <a:rPr lang="en-IN" sz="2400" b="1" dirty="0" smtClean="0">
                <a:solidFill>
                  <a:srgbClr val="000066"/>
                </a:solidFill>
              </a:rPr>
              <a:t>machines</a:t>
            </a:r>
            <a:endParaRPr lang="en-IN" sz="2400" dirty="0">
              <a:solidFill>
                <a:srgbClr val="000066"/>
              </a:solidFill>
            </a:endParaRPr>
          </a:p>
          <a:p>
            <a:pPr lvl="1">
              <a:lnSpc>
                <a:spcPct val="150000"/>
              </a:lnSpc>
            </a:pPr>
            <a:r>
              <a:rPr lang="en-IN" dirty="0"/>
              <a:t>Restricted Boltzmann Machines (RBMs)</a:t>
            </a:r>
          </a:p>
          <a:p>
            <a:pPr lvl="1">
              <a:lnSpc>
                <a:spcPct val="150000"/>
              </a:lnSpc>
            </a:pPr>
            <a:r>
              <a:rPr lang="en-IN" dirty="0"/>
              <a:t>Deep Belief Networks (DBNs)</a:t>
            </a:r>
          </a:p>
          <a:p>
            <a:pPr lvl="1">
              <a:lnSpc>
                <a:spcPct val="150000"/>
              </a:lnSpc>
            </a:pPr>
            <a:r>
              <a:rPr lang="en-IN" dirty="0"/>
              <a:t>Deep Boltzmann Machines (DBMs)</a:t>
            </a:r>
          </a:p>
          <a:p>
            <a:pPr marL="0" indent="0" algn="just" fontAlgn="base">
              <a:lnSpc>
                <a:spcPct val="150000"/>
              </a:lnSpc>
              <a:buNone/>
            </a:pPr>
            <a:r>
              <a:rPr lang="en-US" sz="2400" b="1" dirty="0" smtClean="0">
                <a:solidFill>
                  <a:srgbClr val="000066"/>
                </a:solidFill>
              </a:rPr>
              <a:t>Applications:</a:t>
            </a:r>
          </a:p>
          <a:p>
            <a:pPr lvl="1" algn="just" fontAlgn="base">
              <a:lnSpc>
                <a:spcPct val="150000"/>
              </a:lnSpc>
            </a:pPr>
            <a:r>
              <a:rPr lang="en-US" dirty="0" smtClean="0"/>
              <a:t>Dimensionality reduction</a:t>
            </a:r>
          </a:p>
          <a:p>
            <a:pPr lvl="1" algn="just" fontAlgn="base">
              <a:lnSpc>
                <a:spcPct val="150000"/>
              </a:lnSpc>
            </a:pPr>
            <a:r>
              <a:rPr lang="en-US" dirty="0" smtClean="0"/>
              <a:t>Classification</a:t>
            </a:r>
          </a:p>
          <a:p>
            <a:pPr lvl="1" algn="just" fontAlgn="base">
              <a:lnSpc>
                <a:spcPct val="150000"/>
              </a:lnSpc>
            </a:pPr>
            <a:r>
              <a:rPr lang="en-US" dirty="0" smtClean="0"/>
              <a:t>Collaborative filtering</a:t>
            </a:r>
          </a:p>
          <a:p>
            <a:pPr lvl="1" algn="just" fontAlgn="base">
              <a:lnSpc>
                <a:spcPct val="150000"/>
              </a:lnSpc>
            </a:pPr>
            <a:r>
              <a:rPr lang="en-US" dirty="0" smtClean="0"/>
              <a:t>Feature learning</a:t>
            </a:r>
          </a:p>
          <a:p>
            <a:pPr lvl="1" algn="just" fontAlgn="base">
              <a:lnSpc>
                <a:spcPct val="150000"/>
              </a:lnSpc>
            </a:pPr>
            <a:r>
              <a:rPr lang="en-US" dirty="0" smtClean="0"/>
              <a:t> Body </a:t>
            </a:r>
            <a:r>
              <a:rPr lang="en-US" dirty="0"/>
              <a:t>quantum </a:t>
            </a:r>
            <a:r>
              <a:rPr lang="en-US" dirty="0" smtClean="0"/>
              <a:t>mechanics</a:t>
            </a:r>
          </a:p>
        </p:txBody>
      </p:sp>
    </p:spTree>
    <p:extLst>
      <p:ext uri="{BB962C8B-B14F-4D97-AF65-F5344CB8AC3E}">
        <p14:creationId xmlns:p14="http://schemas.microsoft.com/office/powerpoint/2010/main" val="3518328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
            <a:ext cx="10515600" cy="599606"/>
          </a:xfrm>
        </p:spPr>
        <p:txBody>
          <a:bodyPr>
            <a:noAutofit/>
          </a:bodyPr>
          <a:lstStyle/>
          <a:p>
            <a:pPr algn="ctr">
              <a:lnSpc>
                <a:spcPct val="150000"/>
              </a:lnSpc>
            </a:pPr>
            <a:r>
              <a:rPr lang="en-IN" sz="3200" b="1" dirty="0">
                <a:solidFill>
                  <a:srgbClr val="FF0000"/>
                </a:solidFill>
              </a:rPr>
              <a:t>Learning </a:t>
            </a:r>
            <a:r>
              <a:rPr lang="en-IN" sz="3200" b="1" dirty="0" smtClean="0">
                <a:solidFill>
                  <a:srgbClr val="FF0000"/>
                </a:solidFill>
              </a:rPr>
              <a:t>Rules</a:t>
            </a:r>
            <a:endParaRPr lang="en-IN" sz="3200" b="1" dirty="0">
              <a:solidFill>
                <a:srgbClr val="FF0000"/>
              </a:solidFill>
              <a:latin typeface="+mn-lt"/>
            </a:endParaRPr>
          </a:p>
        </p:txBody>
      </p:sp>
      <p:sp>
        <p:nvSpPr>
          <p:cNvPr id="6" name="Content Placeholder 5"/>
          <p:cNvSpPr>
            <a:spLocks noGrp="1"/>
          </p:cNvSpPr>
          <p:nvPr>
            <p:ph sz="half" idx="1"/>
          </p:nvPr>
        </p:nvSpPr>
        <p:spPr>
          <a:xfrm>
            <a:off x="0" y="599607"/>
            <a:ext cx="12192000" cy="6258393"/>
          </a:xfrm>
          <a:ln w="76200">
            <a:solidFill>
              <a:schemeClr val="tx1"/>
            </a:solidFill>
          </a:ln>
        </p:spPr>
        <p:txBody>
          <a:bodyPr>
            <a:noAutofit/>
          </a:bodyPr>
          <a:lstStyle/>
          <a:p>
            <a:pPr marL="457200" indent="-457200" algn="just" fontAlgn="base">
              <a:lnSpc>
                <a:spcPct val="150000"/>
              </a:lnSpc>
              <a:buFont typeface="+mj-lt"/>
              <a:buAutoNum type="arabicPeriod"/>
            </a:pPr>
            <a:r>
              <a:rPr lang="en-US" b="1" dirty="0">
                <a:solidFill>
                  <a:srgbClr val="000066"/>
                </a:solidFill>
              </a:rPr>
              <a:t>L</a:t>
            </a:r>
            <a:r>
              <a:rPr lang="en-US" b="1" dirty="0" smtClean="0">
                <a:solidFill>
                  <a:srgbClr val="000066"/>
                </a:solidFill>
              </a:rPr>
              <a:t>earning </a:t>
            </a:r>
            <a:r>
              <a:rPr lang="en-US" b="1" dirty="0">
                <a:solidFill>
                  <a:srgbClr val="000066"/>
                </a:solidFill>
              </a:rPr>
              <a:t>with a teacher (supervised learning) </a:t>
            </a:r>
            <a:endParaRPr lang="en-US" b="1" dirty="0" smtClean="0">
              <a:solidFill>
                <a:srgbClr val="000066"/>
              </a:solidFill>
            </a:endParaRPr>
          </a:p>
          <a:p>
            <a:pPr marL="457200" indent="-457200" algn="just" fontAlgn="base">
              <a:lnSpc>
                <a:spcPct val="150000"/>
              </a:lnSpc>
              <a:buFont typeface="+mj-lt"/>
              <a:buAutoNum type="arabicPeriod"/>
            </a:pPr>
            <a:r>
              <a:rPr lang="en-US" b="1" dirty="0">
                <a:solidFill>
                  <a:srgbClr val="000066"/>
                </a:solidFill>
              </a:rPr>
              <a:t>L</a:t>
            </a:r>
            <a:r>
              <a:rPr lang="en-US" b="1" dirty="0" smtClean="0">
                <a:solidFill>
                  <a:srgbClr val="000066"/>
                </a:solidFill>
              </a:rPr>
              <a:t>earning </a:t>
            </a:r>
            <a:r>
              <a:rPr lang="en-US" b="1" dirty="0">
                <a:solidFill>
                  <a:srgbClr val="000066"/>
                </a:solidFill>
              </a:rPr>
              <a:t>without a teacher (unsupervised learning and reinforcement learning).</a:t>
            </a:r>
            <a:endParaRPr lang="en-US" sz="2400" b="1" dirty="0" smtClean="0">
              <a:solidFill>
                <a:srgbClr val="000066"/>
              </a:solidFill>
            </a:endParaRPr>
          </a:p>
        </p:txBody>
      </p:sp>
    </p:spTree>
    <p:extLst>
      <p:ext uri="{BB962C8B-B14F-4D97-AF65-F5344CB8AC3E}">
        <p14:creationId xmlns:p14="http://schemas.microsoft.com/office/powerpoint/2010/main" val="1979675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3190" y="-164892"/>
            <a:ext cx="10515600" cy="819098"/>
          </a:xfrm>
        </p:spPr>
        <p:txBody>
          <a:bodyPr>
            <a:noAutofit/>
          </a:bodyPr>
          <a:lstStyle/>
          <a:p>
            <a:pPr algn="ctr" fontAlgn="base">
              <a:lnSpc>
                <a:spcPct val="150000"/>
              </a:lnSpc>
            </a:pPr>
            <a:r>
              <a:rPr lang="en-US" sz="3200" b="1" dirty="0">
                <a:solidFill>
                  <a:srgbClr val="FF0000"/>
                </a:solidFill>
                <a:latin typeface="+mn-lt"/>
              </a:rPr>
              <a:t>Learning with a teacher (supervised learning) </a:t>
            </a:r>
          </a:p>
        </p:txBody>
      </p:sp>
      <p:sp>
        <p:nvSpPr>
          <p:cNvPr id="6" name="Content Placeholder 5"/>
          <p:cNvSpPr>
            <a:spLocks noGrp="1"/>
          </p:cNvSpPr>
          <p:nvPr>
            <p:ph sz="half" idx="1"/>
          </p:nvPr>
        </p:nvSpPr>
        <p:spPr>
          <a:xfrm>
            <a:off x="134912" y="618864"/>
            <a:ext cx="6655634" cy="6051759"/>
          </a:xfrm>
          <a:ln w="76200">
            <a:solidFill>
              <a:schemeClr val="tx1"/>
            </a:solidFill>
          </a:ln>
        </p:spPr>
        <p:txBody>
          <a:bodyPr>
            <a:noAutofit/>
          </a:bodyPr>
          <a:lstStyle/>
          <a:p>
            <a:pPr algn="just" fontAlgn="base">
              <a:lnSpc>
                <a:spcPct val="150000"/>
              </a:lnSpc>
            </a:pPr>
            <a:r>
              <a:rPr lang="en-US" sz="2400" dirty="0" smtClean="0"/>
              <a:t>The </a:t>
            </a:r>
            <a:r>
              <a:rPr lang="en-US" sz="2400" dirty="0"/>
              <a:t>teacher as having knowledge of the environment and unknown to the neural network. </a:t>
            </a:r>
            <a:endParaRPr lang="en-US" sz="2400" dirty="0" smtClean="0"/>
          </a:p>
          <a:p>
            <a:pPr algn="just" fontAlgn="base">
              <a:lnSpc>
                <a:spcPct val="150000"/>
              </a:lnSpc>
            </a:pPr>
            <a:r>
              <a:rPr lang="en-US" sz="2400" dirty="0" smtClean="0"/>
              <a:t>The </a:t>
            </a:r>
            <a:r>
              <a:rPr lang="en-US" sz="2400" dirty="0"/>
              <a:t>teacher is able to provide the neural network with a desired response for that training vector. Indeed, the desired response represents the "optimum" action to be performed by the neural network. </a:t>
            </a:r>
            <a:endParaRPr lang="en-US" sz="2400" dirty="0" smtClean="0"/>
          </a:p>
          <a:p>
            <a:pPr algn="just" fontAlgn="base">
              <a:lnSpc>
                <a:spcPct val="150000"/>
              </a:lnSpc>
            </a:pPr>
            <a:r>
              <a:rPr lang="en-US" sz="2400" dirty="0" smtClean="0"/>
              <a:t>The </a:t>
            </a:r>
            <a:r>
              <a:rPr lang="en-US" sz="2400" dirty="0"/>
              <a:t>network parameters are adjusted under the combined influence of the training vector and the </a:t>
            </a:r>
            <a:r>
              <a:rPr lang="en-US" sz="2400" b="1" dirty="0"/>
              <a:t>error signal.</a:t>
            </a:r>
            <a:endParaRPr lang="en-US" sz="2400" b="1" dirty="0" smtClean="0">
              <a:solidFill>
                <a:srgbClr val="000066"/>
              </a:solidFill>
            </a:endParaRPr>
          </a:p>
        </p:txBody>
      </p:sp>
      <p:pic>
        <p:nvPicPr>
          <p:cNvPr id="1026" name="Picture 2" descr="https://studyglance.in/nn/images/supervised-learning.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65298" y="1499016"/>
            <a:ext cx="5026702" cy="3725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196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3190" y="-194872"/>
            <a:ext cx="10515600" cy="849078"/>
          </a:xfrm>
        </p:spPr>
        <p:txBody>
          <a:bodyPr>
            <a:noAutofit/>
          </a:bodyPr>
          <a:lstStyle/>
          <a:p>
            <a:pPr algn="ctr" fontAlgn="base">
              <a:lnSpc>
                <a:spcPct val="150000"/>
              </a:lnSpc>
            </a:pPr>
            <a:r>
              <a:rPr lang="en-US" sz="3200" b="1" dirty="0">
                <a:solidFill>
                  <a:srgbClr val="FF0000"/>
                </a:solidFill>
                <a:latin typeface="+mn-lt"/>
              </a:rPr>
              <a:t>Learning with a teacher (supervised learning) </a:t>
            </a:r>
          </a:p>
        </p:txBody>
      </p:sp>
      <p:sp>
        <p:nvSpPr>
          <p:cNvPr id="6" name="Content Placeholder 5"/>
          <p:cNvSpPr>
            <a:spLocks noGrp="1"/>
          </p:cNvSpPr>
          <p:nvPr>
            <p:ph sz="half" idx="1"/>
          </p:nvPr>
        </p:nvSpPr>
        <p:spPr>
          <a:xfrm>
            <a:off x="1" y="654206"/>
            <a:ext cx="7749914" cy="6091368"/>
          </a:xfrm>
          <a:ln w="76200">
            <a:solidFill>
              <a:schemeClr val="tx1"/>
            </a:solidFill>
          </a:ln>
        </p:spPr>
        <p:txBody>
          <a:bodyPr>
            <a:noAutofit/>
          </a:bodyPr>
          <a:lstStyle/>
          <a:p>
            <a:pPr algn="just" fontAlgn="base">
              <a:lnSpc>
                <a:spcPct val="150000"/>
              </a:lnSpc>
            </a:pPr>
            <a:r>
              <a:rPr lang="en-US" sz="2200" dirty="0"/>
              <a:t>The </a:t>
            </a:r>
            <a:r>
              <a:rPr lang="en-US" sz="2200" b="1" dirty="0">
                <a:solidFill>
                  <a:srgbClr val="000066"/>
                </a:solidFill>
              </a:rPr>
              <a:t>error signal </a:t>
            </a:r>
            <a:r>
              <a:rPr lang="en-US" sz="2200" dirty="0"/>
              <a:t>is defined as the difference between the desired response and the actual response of the network. </a:t>
            </a:r>
            <a:endParaRPr lang="en-US" sz="2200" dirty="0" smtClean="0"/>
          </a:p>
          <a:p>
            <a:pPr algn="just" fontAlgn="base">
              <a:lnSpc>
                <a:spcPct val="150000"/>
              </a:lnSpc>
            </a:pPr>
            <a:r>
              <a:rPr lang="en-US" sz="2200" dirty="0" smtClean="0"/>
              <a:t>This </a:t>
            </a:r>
            <a:r>
              <a:rPr lang="en-US" sz="2200" dirty="0"/>
              <a:t>adjustment is carried out iteratively in a step-by-step fashion with the aim of eventually making the neural network emulate the teacher; the emulation is presumed to be optimum in some statistical sense</a:t>
            </a:r>
            <a:r>
              <a:rPr lang="en-US" sz="2200" dirty="0" smtClean="0"/>
              <a:t>.</a:t>
            </a:r>
          </a:p>
          <a:p>
            <a:pPr algn="just" fontAlgn="base">
              <a:lnSpc>
                <a:spcPct val="150000"/>
              </a:lnSpc>
            </a:pPr>
            <a:r>
              <a:rPr lang="en-US" sz="2200" dirty="0" smtClean="0"/>
              <a:t> </a:t>
            </a:r>
            <a:r>
              <a:rPr lang="en-US" sz="2200" dirty="0"/>
              <a:t>In this way, knowledge of the environment available to the teacher is transferred to the </a:t>
            </a:r>
            <a:r>
              <a:rPr lang="en-US" sz="2200" b="1" dirty="0">
                <a:solidFill>
                  <a:srgbClr val="000066"/>
                </a:solidFill>
              </a:rPr>
              <a:t>neural network through </a:t>
            </a:r>
            <a:r>
              <a:rPr lang="en-US" sz="2200" b="1" dirty="0" smtClean="0">
                <a:solidFill>
                  <a:srgbClr val="000066"/>
                </a:solidFill>
              </a:rPr>
              <a:t>training.</a:t>
            </a:r>
          </a:p>
          <a:p>
            <a:pPr algn="just">
              <a:lnSpc>
                <a:spcPct val="150000"/>
              </a:lnSpc>
            </a:pPr>
            <a:r>
              <a:rPr lang="en-US" sz="2200" dirty="0"/>
              <a:t>When this condition is reached, we may then dispense with the teacher and let the </a:t>
            </a:r>
            <a:r>
              <a:rPr lang="en-US" sz="2200" b="1" dirty="0">
                <a:solidFill>
                  <a:srgbClr val="000066"/>
                </a:solidFill>
              </a:rPr>
              <a:t>neural network deal with the environment completely by itself</a:t>
            </a:r>
            <a:r>
              <a:rPr lang="en-US" sz="2200" b="1" dirty="0" smtClean="0">
                <a:solidFill>
                  <a:srgbClr val="000066"/>
                </a:solidFill>
              </a:rPr>
              <a:t>.</a:t>
            </a:r>
            <a:endParaRPr lang="en-US" sz="2200" b="1" dirty="0">
              <a:solidFill>
                <a:srgbClr val="000066"/>
              </a:solidFill>
            </a:endParaRPr>
          </a:p>
          <a:p>
            <a:pPr algn="just">
              <a:lnSpc>
                <a:spcPct val="150000"/>
              </a:lnSpc>
            </a:pPr>
            <a:endParaRPr lang="en-IN" sz="2200" dirty="0"/>
          </a:p>
          <a:p>
            <a:pPr algn="just" fontAlgn="base">
              <a:lnSpc>
                <a:spcPct val="150000"/>
              </a:lnSpc>
            </a:pPr>
            <a:endParaRPr lang="en-US" sz="2200" b="1" dirty="0" smtClean="0">
              <a:solidFill>
                <a:srgbClr val="000066"/>
              </a:solidFill>
            </a:endParaRPr>
          </a:p>
        </p:txBody>
      </p:sp>
      <p:pic>
        <p:nvPicPr>
          <p:cNvPr id="1026" name="Picture 2" descr="https://studyglance.in/nn/images/supervised-learning.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94886" y="1005009"/>
            <a:ext cx="4397114" cy="3725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904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3190" y="-164892"/>
            <a:ext cx="10515600" cy="819098"/>
          </a:xfrm>
        </p:spPr>
        <p:txBody>
          <a:bodyPr>
            <a:noAutofit/>
          </a:bodyPr>
          <a:lstStyle/>
          <a:p>
            <a:pPr lvl="1" algn="ctr" rtl="0" fontAlgn="base">
              <a:lnSpc>
                <a:spcPct val="150000"/>
              </a:lnSpc>
              <a:spcBef>
                <a:spcPct val="0"/>
              </a:spcBef>
            </a:pPr>
            <a:r>
              <a:rPr lang="en-US" sz="3200" b="1" dirty="0" smtClean="0">
                <a:solidFill>
                  <a:srgbClr val="FF0000"/>
                </a:solidFill>
                <a:latin typeface="+mn-lt"/>
              </a:rPr>
              <a:t/>
            </a:r>
            <a:br>
              <a:rPr lang="en-US" sz="3200" b="1" dirty="0" smtClean="0">
                <a:solidFill>
                  <a:srgbClr val="FF0000"/>
                </a:solidFill>
                <a:latin typeface="+mn-lt"/>
              </a:rPr>
            </a:br>
            <a:r>
              <a:rPr lang="en-US" sz="3200" b="1" dirty="0" smtClean="0">
                <a:solidFill>
                  <a:srgbClr val="FF0000"/>
                </a:solidFill>
                <a:latin typeface="+mn-lt"/>
              </a:rPr>
              <a:t>Learning </a:t>
            </a:r>
            <a:r>
              <a:rPr lang="en-US" sz="3200" b="1" dirty="0">
                <a:solidFill>
                  <a:srgbClr val="FF0000"/>
                </a:solidFill>
                <a:latin typeface="+mn-lt"/>
              </a:rPr>
              <a:t>without a </a:t>
            </a:r>
            <a:r>
              <a:rPr lang="en-US" sz="3200" b="1" dirty="0" smtClean="0">
                <a:solidFill>
                  <a:srgbClr val="FF0000"/>
                </a:solidFill>
                <a:latin typeface="+mn-lt"/>
              </a:rPr>
              <a:t>teacher</a:t>
            </a:r>
            <a:r>
              <a:rPr lang="en-IN" sz="3200" dirty="0" smtClean="0">
                <a:solidFill>
                  <a:srgbClr val="FF0000"/>
                </a:solidFill>
                <a:latin typeface="+mn-lt"/>
              </a:rPr>
              <a:t/>
            </a:r>
            <a:br>
              <a:rPr lang="en-IN" sz="3200" dirty="0" smtClean="0">
                <a:solidFill>
                  <a:srgbClr val="FF0000"/>
                </a:solidFill>
                <a:latin typeface="+mn-lt"/>
              </a:rPr>
            </a:br>
            <a:endParaRPr lang="en-US" sz="3200" b="1" dirty="0">
              <a:solidFill>
                <a:srgbClr val="FF0000"/>
              </a:solidFill>
              <a:latin typeface="+mn-lt"/>
            </a:endParaRPr>
          </a:p>
        </p:txBody>
      </p:sp>
      <p:sp>
        <p:nvSpPr>
          <p:cNvPr id="6" name="Content Placeholder 5"/>
          <p:cNvSpPr>
            <a:spLocks noGrp="1"/>
          </p:cNvSpPr>
          <p:nvPr>
            <p:ph sz="half" idx="1"/>
          </p:nvPr>
        </p:nvSpPr>
        <p:spPr>
          <a:xfrm>
            <a:off x="134911" y="618864"/>
            <a:ext cx="11928751" cy="6051759"/>
          </a:xfrm>
          <a:ln w="76200">
            <a:solidFill>
              <a:schemeClr val="tx1"/>
            </a:solidFill>
          </a:ln>
        </p:spPr>
        <p:txBody>
          <a:bodyPr>
            <a:noAutofit/>
          </a:bodyPr>
          <a:lstStyle/>
          <a:p>
            <a:pPr algn="just" fontAlgn="base">
              <a:lnSpc>
                <a:spcPct val="150000"/>
              </a:lnSpc>
            </a:pPr>
            <a:r>
              <a:rPr lang="en-US" sz="2400" dirty="0" smtClean="0"/>
              <a:t> </a:t>
            </a:r>
            <a:r>
              <a:rPr lang="en-US" sz="2400" dirty="0"/>
              <a:t>However, in learning without a teacher, there is no teacher to oversee the learning process. </a:t>
            </a:r>
            <a:endParaRPr lang="en-US" sz="2400" dirty="0" smtClean="0"/>
          </a:p>
          <a:p>
            <a:pPr algn="just" fontAlgn="base">
              <a:lnSpc>
                <a:spcPct val="150000"/>
              </a:lnSpc>
            </a:pPr>
            <a:r>
              <a:rPr lang="en-US" sz="2400" dirty="0" smtClean="0"/>
              <a:t> </a:t>
            </a:r>
            <a:r>
              <a:rPr lang="en-US" sz="2400" dirty="0"/>
              <a:t>Hence, there are no labeled examples of the function to be learned by the network. </a:t>
            </a:r>
            <a:endParaRPr lang="en-US" sz="2400" dirty="0" smtClean="0"/>
          </a:p>
          <a:p>
            <a:pPr algn="just" fontAlgn="base">
              <a:lnSpc>
                <a:spcPct val="150000"/>
              </a:lnSpc>
            </a:pPr>
            <a:r>
              <a:rPr lang="en-US" sz="2400" dirty="0"/>
              <a:t>In unsupervised, or self-organized, learning is done without the supervision of a teacher. </a:t>
            </a:r>
            <a:endParaRPr lang="en-US" sz="2400" dirty="0" smtClean="0"/>
          </a:p>
          <a:p>
            <a:pPr algn="just" fontAlgn="base">
              <a:lnSpc>
                <a:spcPct val="150000"/>
              </a:lnSpc>
            </a:pPr>
            <a:r>
              <a:rPr lang="en-US" sz="2400" dirty="0" smtClean="0"/>
              <a:t>The </a:t>
            </a:r>
            <a:r>
              <a:rPr lang="en-US" sz="2400" dirty="0"/>
              <a:t>goal of unsupervised learning is to find the </a:t>
            </a:r>
            <a:r>
              <a:rPr lang="en-US" sz="2400" b="1" dirty="0">
                <a:solidFill>
                  <a:srgbClr val="000066"/>
                </a:solidFill>
              </a:rPr>
              <a:t>underlying structure of dataset, group that data according to </a:t>
            </a:r>
            <a:r>
              <a:rPr lang="en-US" sz="2400" b="1" dirty="0" smtClean="0">
                <a:solidFill>
                  <a:srgbClr val="000066"/>
                </a:solidFill>
              </a:rPr>
              <a:t>similarities</a:t>
            </a:r>
          </a:p>
          <a:p>
            <a:pPr algn="just">
              <a:lnSpc>
                <a:spcPct val="150000"/>
              </a:lnSpc>
            </a:pPr>
            <a:r>
              <a:rPr lang="en-US" sz="2400" dirty="0"/>
              <a:t>Under this second paradigm, two subdivisions are identified. </a:t>
            </a:r>
          </a:p>
          <a:p>
            <a:pPr marL="800100" lvl="1" indent="-342900" algn="just">
              <a:lnSpc>
                <a:spcPct val="150000"/>
              </a:lnSpc>
              <a:buAutoNum type="arabicPeriod"/>
            </a:pPr>
            <a:r>
              <a:rPr lang="en-US" b="1" dirty="0">
                <a:solidFill>
                  <a:srgbClr val="000066"/>
                </a:solidFill>
              </a:rPr>
              <a:t>Reinforcement </a:t>
            </a:r>
            <a:r>
              <a:rPr lang="en-US" b="1" dirty="0" smtClean="0">
                <a:solidFill>
                  <a:srgbClr val="000066"/>
                </a:solidFill>
              </a:rPr>
              <a:t>learning</a:t>
            </a:r>
            <a:endParaRPr lang="en-US" b="1" dirty="0">
              <a:solidFill>
                <a:srgbClr val="000066"/>
              </a:solidFill>
            </a:endParaRPr>
          </a:p>
          <a:p>
            <a:pPr marL="800100" lvl="1" indent="-342900" algn="just">
              <a:lnSpc>
                <a:spcPct val="150000"/>
              </a:lnSpc>
              <a:buAutoNum type="arabicPeriod"/>
            </a:pPr>
            <a:r>
              <a:rPr lang="en-US" b="1" dirty="0">
                <a:solidFill>
                  <a:srgbClr val="000066"/>
                </a:solidFill>
              </a:rPr>
              <a:t>Unsupervised learning</a:t>
            </a:r>
            <a:endParaRPr lang="en-IN" dirty="0"/>
          </a:p>
          <a:p>
            <a:pPr algn="just" fontAlgn="base">
              <a:lnSpc>
                <a:spcPct val="150000"/>
              </a:lnSpc>
            </a:pPr>
            <a:endParaRPr lang="en-US" sz="2400" b="1" dirty="0" smtClean="0">
              <a:solidFill>
                <a:srgbClr val="000066"/>
              </a:solidFill>
            </a:endParaRPr>
          </a:p>
          <a:p>
            <a:pPr marL="0" indent="0" algn="just" fontAlgn="base">
              <a:lnSpc>
                <a:spcPct val="150000"/>
              </a:lnSpc>
              <a:buNone/>
            </a:pPr>
            <a:endParaRPr lang="en-US" sz="2400" b="1" dirty="0" smtClean="0">
              <a:solidFill>
                <a:srgbClr val="000066"/>
              </a:solidFill>
            </a:endParaRPr>
          </a:p>
        </p:txBody>
      </p:sp>
    </p:spTree>
    <p:extLst>
      <p:ext uri="{BB962C8B-B14F-4D97-AF65-F5344CB8AC3E}">
        <p14:creationId xmlns:p14="http://schemas.microsoft.com/office/powerpoint/2010/main" val="1122577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
            <a:ext cx="10515600" cy="641683"/>
          </a:xfrm>
        </p:spPr>
        <p:txBody>
          <a:bodyPr>
            <a:noAutofit/>
          </a:bodyPr>
          <a:lstStyle/>
          <a:p>
            <a:pPr algn="ctr" fontAlgn="base">
              <a:lnSpc>
                <a:spcPct val="150000"/>
              </a:lnSpc>
            </a:pPr>
            <a:r>
              <a:rPr lang="en-US" sz="3200" b="1" dirty="0" smtClean="0">
                <a:solidFill>
                  <a:srgbClr val="FF0000"/>
                </a:solidFill>
                <a:latin typeface="+mn-lt"/>
              </a:rPr>
              <a:t/>
            </a:r>
            <a:br>
              <a:rPr lang="en-US" sz="3200" b="1" dirty="0" smtClean="0">
                <a:solidFill>
                  <a:srgbClr val="FF0000"/>
                </a:solidFill>
                <a:latin typeface="+mn-lt"/>
              </a:rPr>
            </a:br>
            <a:r>
              <a:rPr lang="en-US" sz="3200" b="1" dirty="0" smtClean="0">
                <a:solidFill>
                  <a:srgbClr val="FF0000"/>
                </a:solidFill>
                <a:latin typeface="+mn-lt"/>
              </a:rPr>
              <a:t>Learning </a:t>
            </a:r>
            <a:r>
              <a:rPr lang="en-US" sz="3200" b="1" dirty="0">
                <a:solidFill>
                  <a:srgbClr val="FF0000"/>
                </a:solidFill>
                <a:latin typeface="+mn-lt"/>
              </a:rPr>
              <a:t>without a teacher- Unsupervised learning</a:t>
            </a:r>
            <a:r>
              <a:rPr lang="en-IN" sz="3200" b="1" dirty="0">
                <a:solidFill>
                  <a:srgbClr val="FF0000"/>
                </a:solidFill>
                <a:latin typeface="+mn-lt"/>
              </a:rPr>
              <a:t/>
            </a:r>
            <a:br>
              <a:rPr lang="en-IN" sz="3200" b="1" dirty="0">
                <a:solidFill>
                  <a:srgbClr val="FF0000"/>
                </a:solidFill>
                <a:latin typeface="+mn-lt"/>
              </a:rPr>
            </a:br>
            <a:endParaRPr lang="en-US" sz="3200" b="1" dirty="0">
              <a:solidFill>
                <a:srgbClr val="FF0000"/>
              </a:solidFill>
              <a:latin typeface="+mn-lt"/>
            </a:endParaRPr>
          </a:p>
        </p:txBody>
      </p:sp>
      <p:sp>
        <p:nvSpPr>
          <p:cNvPr id="6" name="Content Placeholder 5"/>
          <p:cNvSpPr>
            <a:spLocks noGrp="1"/>
          </p:cNvSpPr>
          <p:nvPr>
            <p:ph sz="half" idx="1"/>
          </p:nvPr>
        </p:nvSpPr>
        <p:spPr>
          <a:xfrm>
            <a:off x="0" y="818147"/>
            <a:ext cx="5197642" cy="5823285"/>
          </a:xfrm>
          <a:ln w="76200">
            <a:solidFill>
              <a:schemeClr val="tx1"/>
            </a:solidFill>
          </a:ln>
        </p:spPr>
        <p:txBody>
          <a:bodyPr>
            <a:noAutofit/>
          </a:bodyPr>
          <a:lstStyle/>
          <a:p>
            <a:pPr algn="just" fontAlgn="base">
              <a:lnSpc>
                <a:spcPct val="150000"/>
              </a:lnSpc>
            </a:pPr>
            <a:r>
              <a:rPr lang="en-US" sz="2400" dirty="0" smtClean="0"/>
              <a:t> </a:t>
            </a:r>
            <a:r>
              <a:rPr lang="en-US" dirty="0"/>
              <a:t>To perform unsupervised learning, </a:t>
            </a:r>
            <a:r>
              <a:rPr lang="en-US" dirty="0" smtClean="0"/>
              <a:t>use </a:t>
            </a:r>
            <a:r>
              <a:rPr lang="en-US" dirty="0"/>
              <a:t>a competitive-learning rule. </a:t>
            </a:r>
            <a:endParaRPr lang="en-US" dirty="0" smtClean="0"/>
          </a:p>
          <a:p>
            <a:pPr algn="just" fontAlgn="base">
              <a:lnSpc>
                <a:spcPct val="150000"/>
              </a:lnSpc>
            </a:pPr>
            <a:r>
              <a:rPr lang="en-US" dirty="0" smtClean="0"/>
              <a:t>Use </a:t>
            </a:r>
            <a:r>
              <a:rPr lang="en-US" dirty="0"/>
              <a:t>a neural network that consists of two layers, an input layer and a competitive layer. </a:t>
            </a:r>
            <a:endParaRPr lang="en-US" dirty="0" smtClean="0"/>
          </a:p>
          <a:p>
            <a:pPr algn="just" fontAlgn="base">
              <a:lnSpc>
                <a:spcPct val="150000"/>
              </a:lnSpc>
            </a:pPr>
            <a:r>
              <a:rPr lang="en-US" dirty="0" smtClean="0"/>
              <a:t>The </a:t>
            </a:r>
            <a:r>
              <a:rPr lang="en-US" dirty="0"/>
              <a:t>input layer receives the available data. </a:t>
            </a:r>
            <a:endParaRPr lang="en-US" sz="2400" b="1" dirty="0" smtClean="0">
              <a:solidFill>
                <a:srgbClr val="000066"/>
              </a:solidFill>
            </a:endParaRPr>
          </a:p>
        </p:txBody>
      </p:sp>
      <p:sp>
        <p:nvSpPr>
          <p:cNvPr id="2" name="Content Placeholder 1"/>
          <p:cNvSpPr>
            <a:spLocks noGrp="1"/>
          </p:cNvSpPr>
          <p:nvPr>
            <p:ph sz="half" idx="2"/>
          </p:nvPr>
        </p:nvSpPr>
        <p:spPr>
          <a:xfrm>
            <a:off x="5325979" y="818147"/>
            <a:ext cx="6705600" cy="5823285"/>
          </a:xfrm>
          <a:ln w="57150">
            <a:solidFill>
              <a:schemeClr val="tx1"/>
            </a:solidFill>
          </a:ln>
        </p:spPr>
        <p:txBody>
          <a:bodyPr>
            <a:normAutofit fontScale="70000" lnSpcReduction="20000"/>
          </a:bodyPr>
          <a:lstStyle/>
          <a:p>
            <a:pPr algn="just" fontAlgn="base">
              <a:lnSpc>
                <a:spcPct val="150000"/>
              </a:lnSpc>
            </a:pPr>
            <a:r>
              <a:rPr lang="en-US" sz="3600" dirty="0"/>
              <a:t>The competitive layer consists of neurons that compete with each other (in accordance with a learning rule) for the "opportunity" to respond to features contained in the input data. </a:t>
            </a:r>
          </a:p>
          <a:p>
            <a:pPr algn="just" fontAlgn="base">
              <a:lnSpc>
                <a:spcPct val="150000"/>
              </a:lnSpc>
            </a:pPr>
            <a:r>
              <a:rPr lang="en-US" sz="3600" dirty="0" smtClean="0"/>
              <a:t>The </a:t>
            </a:r>
            <a:r>
              <a:rPr lang="en-US" sz="3600" dirty="0"/>
              <a:t>network operates in accordance with a "</a:t>
            </a:r>
            <a:r>
              <a:rPr lang="en-US" sz="3600" b="1" dirty="0">
                <a:solidFill>
                  <a:srgbClr val="000066"/>
                </a:solidFill>
              </a:rPr>
              <a:t>winner-takes-all"</a:t>
            </a:r>
            <a:r>
              <a:rPr lang="en-US" sz="3600" dirty="0"/>
              <a:t> strategy. </a:t>
            </a:r>
            <a:endParaRPr lang="en-US" sz="3600" dirty="0" smtClean="0"/>
          </a:p>
          <a:p>
            <a:pPr algn="just" fontAlgn="base">
              <a:lnSpc>
                <a:spcPct val="150000"/>
              </a:lnSpc>
            </a:pPr>
            <a:r>
              <a:rPr lang="en-US" sz="3600" dirty="0" smtClean="0"/>
              <a:t>In </a:t>
            </a:r>
            <a:r>
              <a:rPr lang="en-US" sz="3600" dirty="0"/>
              <a:t>such a strategy, the neuron with the greatest total input "wins" the competition and turns on; all the other neurons in the network then switch off.</a:t>
            </a:r>
            <a:endParaRPr lang="en-US" sz="3600" b="1" dirty="0">
              <a:solidFill>
                <a:srgbClr val="000066"/>
              </a:solidFill>
            </a:endParaRPr>
          </a:p>
          <a:p>
            <a:pPr marL="0" indent="0" algn="just" fontAlgn="base">
              <a:lnSpc>
                <a:spcPct val="150000"/>
              </a:lnSpc>
              <a:buNone/>
            </a:pPr>
            <a:endParaRPr lang="en-US" sz="3100" b="1" dirty="0">
              <a:solidFill>
                <a:srgbClr val="000066"/>
              </a:solidFill>
            </a:endParaRPr>
          </a:p>
          <a:p>
            <a:endParaRPr lang="en-IN" dirty="0"/>
          </a:p>
        </p:txBody>
      </p:sp>
    </p:spTree>
    <p:extLst>
      <p:ext uri="{BB962C8B-B14F-4D97-AF65-F5344CB8AC3E}">
        <p14:creationId xmlns:p14="http://schemas.microsoft.com/office/powerpoint/2010/main" val="4126302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3190" y="-194872"/>
            <a:ext cx="10515600" cy="849078"/>
          </a:xfrm>
        </p:spPr>
        <p:txBody>
          <a:bodyPr>
            <a:noAutofit/>
          </a:bodyPr>
          <a:lstStyle/>
          <a:p>
            <a:pPr algn="ctr" fontAlgn="base">
              <a:lnSpc>
                <a:spcPct val="150000"/>
              </a:lnSpc>
            </a:pPr>
            <a:r>
              <a:rPr lang="en-US" sz="3200" b="1" dirty="0">
                <a:solidFill>
                  <a:srgbClr val="FF0000"/>
                </a:solidFill>
                <a:latin typeface="+mn-lt"/>
              </a:rPr>
              <a:t>Learning with a teacher (supervised learning) </a:t>
            </a:r>
          </a:p>
        </p:txBody>
      </p:sp>
      <p:sp>
        <p:nvSpPr>
          <p:cNvPr id="6" name="Content Placeholder 5"/>
          <p:cNvSpPr>
            <a:spLocks noGrp="1"/>
          </p:cNvSpPr>
          <p:nvPr>
            <p:ph sz="half" idx="1"/>
          </p:nvPr>
        </p:nvSpPr>
        <p:spPr>
          <a:xfrm>
            <a:off x="1" y="654206"/>
            <a:ext cx="6497052" cy="6091368"/>
          </a:xfrm>
          <a:ln w="76200">
            <a:solidFill>
              <a:schemeClr val="tx1"/>
            </a:solidFill>
          </a:ln>
        </p:spPr>
        <p:txBody>
          <a:bodyPr>
            <a:noAutofit/>
          </a:bodyPr>
          <a:lstStyle/>
          <a:p>
            <a:pPr algn="just">
              <a:lnSpc>
                <a:spcPct val="150000"/>
              </a:lnSpc>
            </a:pPr>
            <a:r>
              <a:rPr lang="en-US" sz="2500" dirty="0"/>
              <a:t>Reinforcement Learning is a feedback-based Network technique in which an agent learns to behave in an environment by performing the actions and seeing the results of actions. </a:t>
            </a:r>
            <a:endParaRPr lang="en-US" sz="2500" dirty="0" smtClean="0"/>
          </a:p>
          <a:p>
            <a:pPr algn="just">
              <a:lnSpc>
                <a:spcPct val="150000"/>
              </a:lnSpc>
            </a:pPr>
            <a:r>
              <a:rPr lang="en-US" sz="2500" dirty="0" smtClean="0"/>
              <a:t>For </a:t>
            </a:r>
            <a:r>
              <a:rPr lang="en-US" sz="2500" dirty="0"/>
              <a:t>each </a:t>
            </a:r>
            <a:r>
              <a:rPr lang="en-US" sz="2500" dirty="0">
                <a:solidFill>
                  <a:srgbClr val="000066"/>
                </a:solidFill>
              </a:rPr>
              <a:t>good action</a:t>
            </a:r>
            <a:r>
              <a:rPr lang="en-US" sz="2500" dirty="0"/>
              <a:t>, the agent gets </a:t>
            </a:r>
            <a:r>
              <a:rPr lang="en-US" sz="2500" dirty="0">
                <a:solidFill>
                  <a:srgbClr val="000066"/>
                </a:solidFill>
              </a:rPr>
              <a:t>positive feedback</a:t>
            </a:r>
            <a:r>
              <a:rPr lang="en-US" sz="2500" dirty="0"/>
              <a:t>, and for each </a:t>
            </a:r>
            <a:r>
              <a:rPr lang="en-US" sz="2500" dirty="0">
                <a:solidFill>
                  <a:srgbClr val="000066"/>
                </a:solidFill>
              </a:rPr>
              <a:t>bad action</a:t>
            </a:r>
            <a:r>
              <a:rPr lang="en-US" sz="2500" dirty="0"/>
              <a:t>, the agent gets </a:t>
            </a:r>
            <a:r>
              <a:rPr lang="en-US" sz="2500" dirty="0">
                <a:solidFill>
                  <a:srgbClr val="000066"/>
                </a:solidFill>
              </a:rPr>
              <a:t>negative feedback </a:t>
            </a:r>
            <a:r>
              <a:rPr lang="en-US" sz="2500" dirty="0"/>
              <a:t>or penalty.</a:t>
            </a:r>
          </a:p>
          <a:p>
            <a:pPr algn="just">
              <a:lnSpc>
                <a:spcPct val="150000"/>
              </a:lnSpc>
            </a:pPr>
            <a:r>
              <a:rPr lang="en-US" sz="2500" dirty="0"/>
              <a:t>Since there is no labeled data, so the agent is bound to learn by its experience only.</a:t>
            </a:r>
          </a:p>
          <a:p>
            <a:pPr algn="just">
              <a:lnSpc>
                <a:spcPct val="150000"/>
              </a:lnSpc>
            </a:pPr>
            <a:endParaRPr lang="en-IN" sz="2400" dirty="0"/>
          </a:p>
          <a:p>
            <a:pPr algn="just" fontAlgn="base">
              <a:lnSpc>
                <a:spcPct val="150000"/>
              </a:lnSpc>
            </a:pPr>
            <a:endParaRPr lang="en-US" sz="2400" b="1" dirty="0" smtClean="0">
              <a:solidFill>
                <a:srgbClr val="000066"/>
              </a:solidFill>
            </a:endParaRPr>
          </a:p>
        </p:txBody>
      </p:sp>
      <p:pic>
        <p:nvPicPr>
          <p:cNvPr id="3" name="Picture 2" descr="https://studyglance.in/nn/images/reinforcement-learn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003" y="792161"/>
            <a:ext cx="5564846" cy="3747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516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3190" y="-194872"/>
            <a:ext cx="10515600" cy="849078"/>
          </a:xfrm>
        </p:spPr>
        <p:txBody>
          <a:bodyPr>
            <a:noAutofit/>
          </a:bodyPr>
          <a:lstStyle/>
          <a:p>
            <a:pPr algn="ctr" fontAlgn="base">
              <a:lnSpc>
                <a:spcPct val="150000"/>
              </a:lnSpc>
            </a:pPr>
            <a:r>
              <a:rPr lang="en-US" sz="3200" b="1" dirty="0">
                <a:solidFill>
                  <a:srgbClr val="FF0000"/>
                </a:solidFill>
                <a:latin typeface="+mn-lt"/>
              </a:rPr>
              <a:t>Learning with a teacher (supervised learning) </a:t>
            </a:r>
          </a:p>
        </p:txBody>
      </p:sp>
      <p:sp>
        <p:nvSpPr>
          <p:cNvPr id="6" name="Content Placeholder 5"/>
          <p:cNvSpPr>
            <a:spLocks noGrp="1"/>
          </p:cNvSpPr>
          <p:nvPr>
            <p:ph sz="half" idx="1"/>
          </p:nvPr>
        </p:nvSpPr>
        <p:spPr>
          <a:xfrm>
            <a:off x="1" y="654206"/>
            <a:ext cx="6095999" cy="6091368"/>
          </a:xfrm>
          <a:ln w="76200">
            <a:solidFill>
              <a:schemeClr val="tx1"/>
            </a:solidFill>
          </a:ln>
        </p:spPr>
        <p:txBody>
          <a:bodyPr>
            <a:noAutofit/>
          </a:bodyPr>
          <a:lstStyle/>
          <a:p>
            <a:pPr algn="just">
              <a:lnSpc>
                <a:spcPct val="150000"/>
              </a:lnSpc>
            </a:pPr>
            <a:r>
              <a:rPr lang="en-US" sz="2400" dirty="0"/>
              <a:t>The agent interacts with the environment and explores it by itself. The primary goal of an agent in reinforcement learning is to improve the performance by getting the maximum positive rewards.</a:t>
            </a:r>
          </a:p>
          <a:p>
            <a:pPr algn="just">
              <a:lnSpc>
                <a:spcPct val="150000"/>
              </a:lnSpc>
            </a:pPr>
            <a:r>
              <a:rPr lang="en-US" sz="2400" dirty="0"/>
              <a:t>The goal of reinforcement learning is to minimize a cost-to-go function, defined as the expectation of the cumulative cost of actions taken over a sequence of steps instead of simply the immediate cost.</a:t>
            </a:r>
          </a:p>
          <a:p>
            <a:pPr algn="just">
              <a:lnSpc>
                <a:spcPct val="150000"/>
              </a:lnSpc>
            </a:pPr>
            <a:endParaRPr lang="en-IN" sz="2200" dirty="0"/>
          </a:p>
          <a:p>
            <a:pPr algn="just" fontAlgn="base">
              <a:lnSpc>
                <a:spcPct val="150000"/>
              </a:lnSpc>
            </a:pPr>
            <a:endParaRPr lang="en-US" sz="2200" b="1" dirty="0" smtClean="0">
              <a:solidFill>
                <a:srgbClr val="000066"/>
              </a:solidFill>
            </a:endParaRPr>
          </a:p>
        </p:txBody>
      </p:sp>
      <p:pic>
        <p:nvPicPr>
          <p:cNvPr id="3" name="Picture 2" descr="https://studyglance.in/nn/images/reinforcement-learn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919" y="1273425"/>
            <a:ext cx="5564846" cy="3747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264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7D45C04E292942AAEF5A81D074FB5B" ma:contentTypeVersion="2" ma:contentTypeDescription="Create a new document." ma:contentTypeScope="" ma:versionID="f72057e5814b2f61c406087ce212281e">
  <xsd:schema xmlns:xsd="http://www.w3.org/2001/XMLSchema" xmlns:xs="http://www.w3.org/2001/XMLSchema" xmlns:p="http://schemas.microsoft.com/office/2006/metadata/properties" xmlns:ns2="1a189784-4bea-4948-a2ef-6998cbf5b651" targetNamespace="http://schemas.microsoft.com/office/2006/metadata/properties" ma:root="true" ma:fieldsID="9c87cf6f492bdbf7fae4b088e1a8947a" ns2:_="">
    <xsd:import namespace="1a189784-4bea-4948-a2ef-6998cbf5b65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189784-4bea-4948-a2ef-6998cbf5b6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3BE197-9A3C-4FA6-8C24-4EBAA436D704}"/>
</file>

<file path=customXml/itemProps2.xml><?xml version="1.0" encoding="utf-8"?>
<ds:datastoreItem xmlns:ds="http://schemas.openxmlformats.org/officeDocument/2006/customXml" ds:itemID="{EE11707D-2040-4840-ABE6-D3F9576A375A}"/>
</file>

<file path=customXml/itemProps3.xml><?xml version="1.0" encoding="utf-8"?>
<ds:datastoreItem xmlns:ds="http://schemas.openxmlformats.org/officeDocument/2006/customXml" ds:itemID="{80A54EB8-97DE-4AFD-BCEF-85CA95601592}"/>
</file>

<file path=docProps/app.xml><?xml version="1.0" encoding="utf-8"?>
<Properties xmlns="http://schemas.openxmlformats.org/officeDocument/2006/extended-properties" xmlns:vt="http://schemas.openxmlformats.org/officeDocument/2006/docPropsVTypes">
  <TotalTime>0</TotalTime>
  <Words>598</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Boltzmann Machines</vt:lpstr>
      <vt:lpstr>Boltzmann Learning</vt:lpstr>
      <vt:lpstr>Learning Rules</vt:lpstr>
      <vt:lpstr>Learning with a teacher (supervised learning) </vt:lpstr>
      <vt:lpstr>Learning with a teacher (supervised learning) </vt:lpstr>
      <vt:lpstr> Learning without a teacher </vt:lpstr>
      <vt:lpstr> Learning without a teacher- Unsupervised learning </vt:lpstr>
      <vt:lpstr>Learning with a teacher (supervised learning) </vt:lpstr>
      <vt:lpstr>Learning with a teacher (supervised learning) </vt:lpstr>
      <vt:lpstr>Learning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Boltzmann Machines</dc:title>
  <dc:creator>VAIRACHILAI</dc:creator>
  <cp:lastModifiedBy>VAIRACHILAI</cp:lastModifiedBy>
  <cp:revision>1</cp:revision>
  <dcterms:created xsi:type="dcterms:W3CDTF">2023-02-13T15:16:35Z</dcterms:created>
  <dcterms:modified xsi:type="dcterms:W3CDTF">2023-02-13T15:17:07Z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0x010100D37D45C04E292942AAEF5A81D074FB5B</vt:lpwstr>
  </property>
</Properties>
</file>