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23" r:id="rId3"/>
    <p:sldId id="324" r:id="rId4"/>
    <p:sldId id="325" r:id="rId5"/>
    <p:sldId id="282" r:id="rId6"/>
    <p:sldId id="284" r:id="rId7"/>
    <p:sldId id="285" r:id="rId8"/>
    <p:sldId id="286" r:id="rId9"/>
    <p:sldId id="287" r:id="rId10"/>
    <p:sldId id="260" r:id="rId11"/>
    <p:sldId id="288" r:id="rId12"/>
    <p:sldId id="289" r:id="rId13"/>
    <p:sldId id="290" r:id="rId14"/>
    <p:sldId id="291" r:id="rId15"/>
    <p:sldId id="292" r:id="rId16"/>
    <p:sldId id="293" r:id="rId17"/>
    <p:sldId id="259" r:id="rId18"/>
    <p:sldId id="294" r:id="rId19"/>
    <p:sldId id="257" r:id="rId20"/>
    <p:sldId id="296" r:id="rId21"/>
    <p:sldId id="297" r:id="rId22"/>
    <p:sldId id="300" r:id="rId23"/>
    <p:sldId id="298" r:id="rId24"/>
    <p:sldId id="299" r:id="rId25"/>
    <p:sldId id="303" r:id="rId26"/>
    <p:sldId id="301" r:id="rId27"/>
    <p:sldId id="302" r:id="rId28"/>
    <p:sldId id="306" r:id="rId29"/>
    <p:sldId id="307" r:id="rId30"/>
    <p:sldId id="308" r:id="rId31"/>
    <p:sldId id="269" r:id="rId32"/>
    <p:sldId id="264" r:id="rId33"/>
    <p:sldId id="266" r:id="rId34"/>
    <p:sldId id="267" r:id="rId35"/>
    <p:sldId id="265" r:id="rId36"/>
    <p:sldId id="268" r:id="rId37"/>
    <p:sldId id="32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53"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C000E-57C1-4955-98A5-155E415FA35E}"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B7A61-DC6C-4E43-B692-A38FBE7DB723}" type="slidenum">
              <a:rPr lang="en-US" smtClean="0"/>
              <a:t>‹#›</a:t>
            </a:fld>
            <a:endParaRPr lang="en-US"/>
          </a:p>
        </p:txBody>
      </p:sp>
    </p:spTree>
    <p:extLst>
      <p:ext uri="{BB962C8B-B14F-4D97-AF65-F5344CB8AC3E}">
        <p14:creationId xmlns:p14="http://schemas.microsoft.com/office/powerpoint/2010/main" val="367972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B7A61-DC6C-4E43-B692-A38FBE7DB723}" type="slidenum">
              <a:rPr lang="en-US" smtClean="0"/>
              <a:t>24</a:t>
            </a:fld>
            <a:endParaRPr lang="en-US"/>
          </a:p>
        </p:txBody>
      </p:sp>
    </p:spTree>
    <p:extLst>
      <p:ext uri="{BB962C8B-B14F-4D97-AF65-F5344CB8AC3E}">
        <p14:creationId xmlns:p14="http://schemas.microsoft.com/office/powerpoint/2010/main" val="235186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935B6A-7D57-4A81-9B0F-50A687B0FF0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356516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935B6A-7D57-4A81-9B0F-50A687B0FF0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368720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935B6A-7D57-4A81-9B0F-50A687B0FF0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360216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935B6A-7D57-4A81-9B0F-50A687B0FF0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252574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935B6A-7D57-4A81-9B0F-50A687B0FF08}"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155611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935B6A-7D57-4A81-9B0F-50A687B0FF08}"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180652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935B6A-7D57-4A81-9B0F-50A687B0FF08}"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135329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935B6A-7D57-4A81-9B0F-50A687B0FF08}"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408235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35B6A-7D57-4A81-9B0F-50A687B0FF08}"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358904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935B6A-7D57-4A81-9B0F-50A687B0FF08}"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251680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935B6A-7D57-4A81-9B0F-50A687B0FF08}"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226F0-47E7-42F9-A07C-F851C46FCDB6}" type="slidenum">
              <a:rPr lang="en-US" smtClean="0"/>
              <a:t>‹#›</a:t>
            </a:fld>
            <a:endParaRPr lang="en-US"/>
          </a:p>
        </p:txBody>
      </p:sp>
    </p:spTree>
    <p:extLst>
      <p:ext uri="{BB962C8B-B14F-4D97-AF65-F5344CB8AC3E}">
        <p14:creationId xmlns:p14="http://schemas.microsoft.com/office/powerpoint/2010/main" val="316870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5B6A-7D57-4A81-9B0F-50A687B0FF08}" type="datetimeFigureOut">
              <a:rPr lang="en-US" smtClean="0"/>
              <a:t>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226F0-47E7-42F9-A07C-F851C46FCDB6}" type="slidenum">
              <a:rPr lang="en-US" smtClean="0"/>
              <a:t>‹#›</a:t>
            </a:fld>
            <a:endParaRPr lang="en-US"/>
          </a:p>
        </p:txBody>
      </p:sp>
    </p:spTree>
    <p:extLst>
      <p:ext uri="{BB962C8B-B14F-4D97-AF65-F5344CB8AC3E}">
        <p14:creationId xmlns:p14="http://schemas.microsoft.com/office/powerpoint/2010/main" val="364547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Cambria" panose="02040503050406030204" pitchFamily="18" charset="0"/>
                <a:ea typeface="Cambria" panose="02040503050406030204" pitchFamily="18" charset="0"/>
              </a:rPr>
              <a:t>Module 3:Data preprocessing</a:t>
            </a:r>
            <a:endParaRPr lang="en-US"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rotWithShape="1">
          <a:blip r:embed="rId2"/>
          <a:srcRect l="22461" t="22855" r="22461" b="16154"/>
          <a:stretch/>
        </p:blipFill>
        <p:spPr>
          <a:xfrm>
            <a:off x="2056719" y="1066800"/>
            <a:ext cx="9297081" cy="5791200"/>
          </a:xfrm>
          <a:prstGeom prst="rect">
            <a:avLst/>
          </a:prstGeom>
        </p:spPr>
      </p:pic>
    </p:spTree>
    <p:extLst>
      <p:ext uri="{BB962C8B-B14F-4D97-AF65-F5344CB8AC3E}">
        <p14:creationId xmlns:p14="http://schemas.microsoft.com/office/powerpoint/2010/main" val="1739693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Distributions:</a:t>
            </a:r>
            <a:br>
              <a:rPr lang="en-US" dirty="0" smtClean="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351630"/>
            <a:ext cx="10515600" cy="4351338"/>
          </a:xfrm>
        </p:spPr>
        <p:txBody>
          <a:bodyPr>
            <a:normAutofit lnSpcReduction="10000"/>
          </a:bodyPr>
          <a:lstStyle/>
          <a:p>
            <a:pPr marL="0" indent="0" fontAlgn="base">
              <a:buNone/>
            </a:pPr>
            <a:r>
              <a:rPr lang="en-US" b="1" dirty="0">
                <a:latin typeface="Cambria" panose="02040503050406030204" pitchFamily="18" charset="0"/>
                <a:ea typeface="Cambria" panose="02040503050406030204" pitchFamily="18" charset="0"/>
              </a:rPr>
              <a:t>Skewness</a:t>
            </a:r>
            <a:r>
              <a:rPr lang="en-US" dirty="0">
                <a:latin typeface="Cambria" panose="02040503050406030204" pitchFamily="18" charset="0"/>
                <a:ea typeface="Cambria" panose="02040503050406030204" pitchFamily="18" charset="0"/>
              </a:rPr>
              <a:t> is a way to describe the symmetry of a distribution.</a:t>
            </a:r>
          </a:p>
          <a:p>
            <a:pPr marL="0" indent="0">
              <a:buNone/>
            </a:pPr>
            <a:endParaRPr lang="en-US" dirty="0" smtClean="0">
              <a:latin typeface="Cambria" panose="02040503050406030204" pitchFamily="18" charset="0"/>
              <a:ea typeface="Cambria" panose="02040503050406030204" pitchFamily="18" charset="0"/>
            </a:endParaRPr>
          </a:p>
          <a:p>
            <a:r>
              <a:rPr lang="en-US" b="1" dirty="0" smtClean="0">
                <a:latin typeface="Cambria" panose="02040503050406030204" pitchFamily="18" charset="0"/>
                <a:ea typeface="Cambria" panose="02040503050406030204" pitchFamily="18" charset="0"/>
              </a:rPr>
              <a:t>Left </a:t>
            </a:r>
            <a:r>
              <a:rPr lang="en-US" b="1" dirty="0">
                <a:latin typeface="Cambria" panose="02040503050406030204" pitchFamily="18" charset="0"/>
                <a:ea typeface="Cambria" panose="02040503050406030204" pitchFamily="18" charset="0"/>
              </a:rPr>
              <a:t>skewed: </a:t>
            </a:r>
            <a:r>
              <a:rPr lang="en-US" dirty="0">
                <a:latin typeface="Cambria" panose="02040503050406030204" pitchFamily="18" charset="0"/>
                <a:ea typeface="Cambria" panose="02040503050406030204" pitchFamily="18" charset="0"/>
              </a:rPr>
              <a:t>A distribution is </a:t>
            </a:r>
            <a:r>
              <a:rPr lang="en-US" b="1" dirty="0">
                <a:latin typeface="Cambria" panose="02040503050406030204" pitchFamily="18" charset="0"/>
                <a:ea typeface="Cambria" panose="02040503050406030204" pitchFamily="18" charset="0"/>
              </a:rPr>
              <a:t>left skewed</a:t>
            </a:r>
            <a:r>
              <a:rPr lang="en-US" dirty="0">
                <a:latin typeface="Cambria" panose="02040503050406030204" pitchFamily="18" charset="0"/>
                <a:ea typeface="Cambria" panose="02040503050406030204" pitchFamily="18" charset="0"/>
              </a:rPr>
              <a:t> if it has a “tail” on the left side of the distribution:</a:t>
            </a:r>
          </a:p>
          <a:p>
            <a:endParaRPr lang="en-US" dirty="0" smtClean="0">
              <a:latin typeface="Cambria" panose="02040503050406030204" pitchFamily="18" charset="0"/>
              <a:ea typeface="Cambria" panose="02040503050406030204" pitchFamily="18" charset="0"/>
            </a:endParaRPr>
          </a:p>
          <a:p>
            <a:r>
              <a:rPr lang="en-US" b="1" dirty="0" smtClean="0">
                <a:latin typeface="Cambria" panose="02040503050406030204" pitchFamily="18" charset="0"/>
                <a:ea typeface="Cambria" panose="02040503050406030204" pitchFamily="18" charset="0"/>
              </a:rPr>
              <a:t>Right skewed: </a:t>
            </a:r>
            <a:r>
              <a:rPr lang="en-US" dirty="0">
                <a:latin typeface="Cambria" panose="02040503050406030204" pitchFamily="18" charset="0"/>
                <a:ea typeface="Cambria" panose="02040503050406030204" pitchFamily="18" charset="0"/>
              </a:rPr>
              <a:t>A distribution is </a:t>
            </a:r>
            <a:r>
              <a:rPr lang="en-US" b="1" dirty="0">
                <a:latin typeface="Cambria" panose="02040503050406030204" pitchFamily="18" charset="0"/>
                <a:ea typeface="Cambria" panose="02040503050406030204" pitchFamily="18" charset="0"/>
              </a:rPr>
              <a:t>right skewed</a:t>
            </a:r>
            <a:r>
              <a:rPr lang="en-US" dirty="0">
                <a:latin typeface="Cambria" panose="02040503050406030204" pitchFamily="18" charset="0"/>
                <a:ea typeface="Cambria" panose="02040503050406030204" pitchFamily="18" charset="0"/>
              </a:rPr>
              <a:t> if it has a “tail” on the right side of the distribution</a:t>
            </a:r>
            <a:r>
              <a:rPr lang="en-US" dirty="0" smtClean="0">
                <a:latin typeface="Cambria" panose="02040503050406030204" pitchFamily="18" charset="0"/>
                <a:ea typeface="Cambria" panose="02040503050406030204" pitchFamily="18" charset="0"/>
              </a:rPr>
              <a:t>:</a:t>
            </a:r>
          </a:p>
          <a:p>
            <a:endParaRPr lang="en-US" dirty="0" smtClean="0">
              <a:latin typeface="Cambria" panose="02040503050406030204" pitchFamily="18" charset="0"/>
              <a:ea typeface="Cambria" panose="02040503050406030204" pitchFamily="18" charset="0"/>
            </a:endParaRPr>
          </a:p>
          <a:p>
            <a:r>
              <a:rPr lang="en-US" b="1" dirty="0" smtClean="0">
                <a:latin typeface="Cambria" panose="02040503050406030204" pitchFamily="18" charset="0"/>
                <a:ea typeface="Cambria" panose="02040503050406030204" pitchFamily="18" charset="0"/>
              </a:rPr>
              <a:t>Normal/ no skew: </a:t>
            </a:r>
            <a:r>
              <a:rPr lang="en-US" dirty="0">
                <a:latin typeface="Cambria" panose="02040503050406030204" pitchFamily="18" charset="0"/>
                <a:ea typeface="Cambria" panose="02040503050406030204" pitchFamily="18" charset="0"/>
              </a:rPr>
              <a:t>And a distribution has </a:t>
            </a:r>
            <a:r>
              <a:rPr lang="en-US" b="1" dirty="0">
                <a:latin typeface="Cambria" panose="02040503050406030204" pitchFamily="18" charset="0"/>
                <a:ea typeface="Cambria" panose="02040503050406030204" pitchFamily="18" charset="0"/>
              </a:rPr>
              <a:t>no skew</a:t>
            </a:r>
            <a:r>
              <a:rPr lang="en-US" dirty="0">
                <a:latin typeface="Cambria" panose="02040503050406030204" pitchFamily="18" charset="0"/>
                <a:ea typeface="Cambria" panose="02040503050406030204" pitchFamily="18" charset="0"/>
              </a:rPr>
              <a:t> if it’s symmetrical on both sides:</a:t>
            </a:r>
            <a:endParaRPr lang="en-US" b="1"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2921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b="1" dirty="0">
                <a:solidFill>
                  <a:srgbClr val="000000"/>
                </a:solidFill>
                <a:latin typeface="Cambria" panose="02040503050406030204" pitchFamily="18" charset="0"/>
                <a:ea typeface="Cambria" panose="02040503050406030204" pitchFamily="18" charset="0"/>
              </a:rPr>
              <a:t>Left Skewed Distribution:</a:t>
            </a:r>
            <a:r>
              <a:rPr lang="en-US" altLang="en-US" sz="3600" dirty="0">
                <a:solidFill>
                  <a:srgbClr val="000000"/>
                </a:solidFill>
                <a:latin typeface="Cambria" panose="02040503050406030204" pitchFamily="18" charset="0"/>
                <a:ea typeface="Cambria" panose="02040503050406030204" pitchFamily="18" charset="0"/>
              </a:rPr>
              <a:t> Mean &lt; Median &lt; Mode</a:t>
            </a:r>
            <a:r>
              <a:rPr lang="en-US" altLang="en-US" dirty="0">
                <a:latin typeface="Cambria" panose="02040503050406030204" pitchFamily="18" charset="0"/>
                <a:ea typeface="Cambria" panose="02040503050406030204" pitchFamily="18" charset="0"/>
              </a:rPr>
              <a:t/>
            </a:r>
            <a:br>
              <a:rPr lang="en-US" alt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pic>
        <p:nvPicPr>
          <p:cNvPr id="1028" name="Picture 4" descr="Mean vs. median vs. mode in left skewed 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607" y="3340517"/>
            <a:ext cx="6273884" cy="333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88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3200" b="1" dirty="0">
                <a:latin typeface="Cambria" panose="02040503050406030204" pitchFamily="18" charset="0"/>
                <a:ea typeface="Cambria" panose="02040503050406030204" pitchFamily="18" charset="0"/>
              </a:rPr>
              <a:t>Right Skewed Distribution:</a:t>
            </a:r>
            <a:r>
              <a:rPr lang="en-US" sz="3200" dirty="0">
                <a:latin typeface="Cambria" panose="02040503050406030204" pitchFamily="18" charset="0"/>
                <a:ea typeface="Cambria" panose="02040503050406030204" pitchFamily="18" charset="0"/>
              </a:rPr>
              <a:t> Mode &lt; Median &lt; Mean</a:t>
            </a:r>
            <a:br>
              <a:rPr lang="en-US" sz="3200"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
            </a:r>
            <a:br>
              <a:rPr lang="en-US" sz="3200" dirty="0">
                <a:latin typeface="Cambria" panose="02040503050406030204" pitchFamily="18" charset="0"/>
                <a:ea typeface="Cambria" panose="02040503050406030204" pitchFamily="18" charset="0"/>
              </a:rPr>
            </a:br>
            <a:endParaRPr lang="en-US" sz="3200" dirty="0">
              <a:latin typeface="Cambria" panose="02040503050406030204" pitchFamily="18" charset="0"/>
              <a:ea typeface="Cambria" panose="02040503050406030204" pitchFamily="18" charset="0"/>
            </a:endParaRPr>
          </a:p>
        </p:txBody>
      </p:sp>
      <p:pic>
        <p:nvPicPr>
          <p:cNvPr id="2050" name="Picture 2" descr="Mean vs. median vs. mode in right skewed 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814" y="1915516"/>
            <a:ext cx="7987528" cy="385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745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mbria" panose="02040503050406030204" pitchFamily="18" charset="0"/>
                <a:ea typeface="Cambria" panose="02040503050406030204" pitchFamily="18" charset="0"/>
              </a:rPr>
              <a:t>No Skew:</a:t>
            </a:r>
            <a:r>
              <a:rPr lang="en-US" sz="3200" dirty="0">
                <a:latin typeface="Cambria" panose="02040503050406030204" pitchFamily="18" charset="0"/>
                <a:ea typeface="Cambria" panose="02040503050406030204" pitchFamily="18" charset="0"/>
              </a:rPr>
              <a:t> Mean = Median = Mode</a:t>
            </a:r>
          </a:p>
        </p:txBody>
      </p:sp>
      <p:pic>
        <p:nvPicPr>
          <p:cNvPr id="3074" name="Picture 2" descr="Mean vs. median vs. mode in symmetrical 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658" y="1876040"/>
            <a:ext cx="7542684" cy="408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1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Using Box Plots to Visualize Skewness</a:t>
            </a:r>
            <a:br>
              <a:rPr lang="en-US" b="1"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marL="0" indent="0" fontAlgn="base">
              <a:buNone/>
            </a:pPr>
            <a:r>
              <a:rPr lang="en-US" dirty="0" smtClean="0">
                <a:latin typeface="Cambria" panose="02040503050406030204" pitchFamily="18" charset="0"/>
                <a:ea typeface="Cambria" panose="02040503050406030204" pitchFamily="18" charset="0"/>
              </a:rPr>
              <a:t>A</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box plot</a:t>
            </a:r>
            <a:r>
              <a:rPr lang="en-US" dirty="0">
                <a:latin typeface="Cambria" panose="02040503050406030204" pitchFamily="18" charset="0"/>
                <a:ea typeface="Cambria" panose="02040503050406030204" pitchFamily="18" charset="0"/>
              </a:rPr>
              <a:t> is a type of plot that displays the five number summary of a dataset, which includes:</a:t>
            </a:r>
          </a:p>
          <a:p>
            <a:pPr lvl="1" algn="just" fontAlgn="base"/>
            <a:r>
              <a:rPr lang="en-US" dirty="0">
                <a:latin typeface="Cambria" panose="02040503050406030204" pitchFamily="18" charset="0"/>
                <a:ea typeface="Cambria" panose="02040503050406030204" pitchFamily="18" charset="0"/>
              </a:rPr>
              <a:t>The minimum value</a:t>
            </a:r>
          </a:p>
          <a:p>
            <a:pPr lvl="1" fontAlgn="base"/>
            <a:r>
              <a:rPr lang="en-US" dirty="0">
                <a:latin typeface="Cambria" panose="02040503050406030204" pitchFamily="18" charset="0"/>
                <a:ea typeface="Cambria" panose="02040503050406030204" pitchFamily="18" charset="0"/>
              </a:rPr>
              <a:t>The first quartile (the 25th percentile)</a:t>
            </a:r>
          </a:p>
          <a:p>
            <a:pPr lvl="1" fontAlgn="base"/>
            <a:r>
              <a:rPr lang="en-US" dirty="0">
                <a:latin typeface="Cambria" panose="02040503050406030204" pitchFamily="18" charset="0"/>
                <a:ea typeface="Cambria" panose="02040503050406030204" pitchFamily="18" charset="0"/>
              </a:rPr>
              <a:t>The median value</a:t>
            </a:r>
          </a:p>
          <a:p>
            <a:pPr lvl="1" fontAlgn="base"/>
            <a:r>
              <a:rPr lang="en-US" dirty="0">
                <a:latin typeface="Cambria" panose="02040503050406030204" pitchFamily="18" charset="0"/>
                <a:ea typeface="Cambria" panose="02040503050406030204" pitchFamily="18" charset="0"/>
              </a:rPr>
              <a:t>The third quartile (the 75th percentile)</a:t>
            </a:r>
          </a:p>
          <a:p>
            <a:pPr lvl="1" fontAlgn="base"/>
            <a:r>
              <a:rPr lang="en-US" dirty="0">
                <a:latin typeface="Cambria" panose="02040503050406030204" pitchFamily="18" charset="0"/>
                <a:ea typeface="Cambria" panose="02040503050406030204" pitchFamily="18" charset="0"/>
              </a:rPr>
              <a:t>The maximum value</a:t>
            </a:r>
          </a:p>
          <a:p>
            <a:pPr marL="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68744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00" name="Picture 4" descr="https://www.statology.org/wp-content/uploads/2018/09/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100" y="4092588"/>
            <a:ext cx="3819525" cy="10953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2195986"/>
            <a:ext cx="10411326" cy="1938992"/>
          </a:xfrm>
          <a:prstGeom prst="rect">
            <a:avLst/>
          </a:prstGeom>
        </p:spPr>
        <p:txBody>
          <a:bodyPr wrap="square">
            <a:spAutoFit/>
          </a:bodyPr>
          <a:lstStyle/>
          <a:p>
            <a:pPr algn="just" fontAlgn="base"/>
            <a:r>
              <a:rPr lang="en-US" sz="2400" dirty="0">
                <a:solidFill>
                  <a:srgbClr val="000000"/>
                </a:solidFill>
                <a:latin typeface="Cambria" panose="02040503050406030204" pitchFamily="18" charset="0"/>
                <a:ea typeface="Cambria" panose="02040503050406030204" pitchFamily="18" charset="0"/>
              </a:rPr>
              <a:t>To make a box plot, we draw a box from the first to the third quartile. Then we draw a vertical line at the median. Lastly, we draw “whiskers” from the quartiles to the minimum and maximum value.</a:t>
            </a:r>
            <a:endParaRPr lang="en-US" sz="2400" dirty="0">
              <a:solidFill>
                <a:srgbClr val="3D3D3D"/>
              </a:solidFill>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
            </a:r>
            <a:br>
              <a:rPr lang="en-US" sz="2400" dirty="0">
                <a:latin typeface="Cambria" panose="02040503050406030204" pitchFamily="18" charset="0"/>
                <a:ea typeface="Cambria" panose="02040503050406030204" pitchFamily="18" charset="0"/>
              </a:rPr>
            </a:b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0805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1713"/>
            <a:ext cx="10515600" cy="1325563"/>
          </a:xfrm>
        </p:spPr>
        <p:txBody>
          <a:bodyPr>
            <a:noAutofit/>
          </a:bodyPr>
          <a:lstStyle/>
          <a:p>
            <a:pPr algn="just"/>
            <a:r>
              <a:rPr lang="en-US" sz="2500" dirty="0">
                <a:latin typeface="Cambria" panose="02040503050406030204" pitchFamily="18" charset="0"/>
                <a:ea typeface="Cambria" panose="02040503050406030204" pitchFamily="18" charset="0"/>
              </a:rPr>
              <a:t>Depending on the location of the median value in the boxplot, we can tell whether or not a distribution is left skewed, right skewed, or symmetrical.</a:t>
            </a:r>
          </a:p>
        </p:txBody>
      </p:sp>
      <p:pic>
        <p:nvPicPr>
          <p:cNvPr id="5122" name="Picture 2" descr="Visualizing skewness with boxplo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7747" y="2467276"/>
            <a:ext cx="5056505" cy="4116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89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Data Matrix</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19150" y="1762125"/>
            <a:ext cx="10553700" cy="3333750"/>
          </a:xfrm>
          <a:prstGeom prst="rect">
            <a:avLst/>
          </a:prstGeom>
        </p:spPr>
      </p:pic>
    </p:spTree>
    <p:extLst>
      <p:ext uri="{BB962C8B-B14F-4D97-AF65-F5344CB8AC3E}">
        <p14:creationId xmlns:p14="http://schemas.microsoft.com/office/powerpoint/2010/main" val="3464081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Dissimilarity Matrix</a:t>
            </a:r>
            <a:endParaRPr lang="en-US" dirty="0"/>
          </a:p>
        </p:txBody>
      </p:sp>
      <p:pic>
        <p:nvPicPr>
          <p:cNvPr id="4" name="Picture 3"/>
          <p:cNvPicPr>
            <a:picLocks noChangeAspect="1"/>
          </p:cNvPicPr>
          <p:nvPr/>
        </p:nvPicPr>
        <p:blipFill>
          <a:blip r:embed="rId2"/>
          <a:stretch>
            <a:fillRect/>
          </a:stretch>
        </p:blipFill>
        <p:spPr>
          <a:xfrm>
            <a:off x="904875" y="1657350"/>
            <a:ext cx="10382250" cy="3543300"/>
          </a:xfrm>
          <a:prstGeom prst="rect">
            <a:avLst/>
          </a:prstGeom>
        </p:spPr>
      </p:pic>
      <p:sp>
        <p:nvSpPr>
          <p:cNvPr id="5" name="TextBox 4"/>
          <p:cNvSpPr txBox="1"/>
          <p:nvPr/>
        </p:nvSpPr>
        <p:spPr>
          <a:xfrm>
            <a:off x="252664" y="5787190"/>
            <a:ext cx="11612218" cy="477054"/>
          </a:xfrm>
          <a:prstGeom prst="rect">
            <a:avLst/>
          </a:prstGeom>
          <a:noFill/>
        </p:spPr>
        <p:txBody>
          <a:bodyPr wrap="none" rtlCol="0">
            <a:spAutoFit/>
          </a:bodyPr>
          <a:lstStyle/>
          <a:p>
            <a:r>
              <a:rPr lang="en-US" sz="2500" dirty="0" smtClean="0">
                <a:latin typeface="Cambria" panose="02040503050406030204" pitchFamily="18" charset="0"/>
                <a:ea typeface="Cambria" panose="02040503050406030204" pitchFamily="18" charset="0"/>
              </a:rPr>
              <a:t>Note: We fill distance measures/proximity measures inside the dissimilarity matrix.</a:t>
            </a:r>
            <a:endParaRPr lang="en-US" sz="2500" dirty="0">
              <a:latin typeface="Cambria" panose="02040503050406030204" pitchFamily="18" charset="0"/>
              <a:ea typeface="Cambria" panose="02040503050406030204" pitchFamily="18" charset="0"/>
            </a:endParaRPr>
          </a:p>
        </p:txBody>
      </p:sp>
      <p:sp>
        <p:nvSpPr>
          <p:cNvPr id="8" name="Oval 7"/>
          <p:cNvSpPr/>
          <p:nvPr/>
        </p:nvSpPr>
        <p:spPr>
          <a:xfrm>
            <a:off x="10106526" y="3669632"/>
            <a:ext cx="842211" cy="83017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9859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Dissimilarly Measures</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Cambria" panose="02040503050406030204" pitchFamily="18" charset="0"/>
                <a:ea typeface="Cambria" panose="02040503050406030204" pitchFamily="18" charset="0"/>
              </a:rPr>
              <a:t>Calculation of Dissimilarly measures for:</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smtClean="0">
                <a:latin typeface="Cambria" panose="02040503050406030204" pitchFamily="18" charset="0"/>
                <a:ea typeface="Cambria" panose="02040503050406030204" pitchFamily="18" charset="0"/>
              </a:rPr>
              <a:t>Numerical data</a:t>
            </a:r>
          </a:p>
          <a:p>
            <a:pPr marL="0" indent="0">
              <a:buNone/>
            </a:pPr>
            <a:r>
              <a:rPr lang="en-US" dirty="0" smtClean="0">
                <a:latin typeface="Cambria" panose="02040503050406030204" pitchFamily="18" charset="0"/>
                <a:ea typeface="Cambria" panose="02040503050406030204" pitchFamily="18" charset="0"/>
              </a:rPr>
              <a:t>Ordinal data </a:t>
            </a:r>
          </a:p>
          <a:p>
            <a:pPr marL="0" indent="0">
              <a:buNone/>
            </a:pPr>
            <a:r>
              <a:rPr lang="en-US" dirty="0" smtClean="0">
                <a:latin typeface="Cambria" panose="02040503050406030204" pitchFamily="18" charset="0"/>
                <a:ea typeface="Cambria" panose="02040503050406030204" pitchFamily="18" charset="0"/>
              </a:rPr>
              <a:t>Nominal data</a:t>
            </a:r>
          </a:p>
          <a:p>
            <a:pPr marL="0" indent="0">
              <a:buNone/>
            </a:pPr>
            <a:r>
              <a:rPr lang="en-US" dirty="0" smtClean="0">
                <a:latin typeface="Cambria" panose="02040503050406030204" pitchFamily="18" charset="0"/>
                <a:ea typeface="Cambria" panose="02040503050406030204" pitchFamily="18" charset="0"/>
              </a:rPr>
              <a:t>Binary </a:t>
            </a:r>
          </a:p>
          <a:p>
            <a:pPr marL="0" indent="0">
              <a:buNone/>
            </a:pPr>
            <a:r>
              <a:rPr lang="en-US" b="1" dirty="0">
                <a:latin typeface="Cambria" panose="02040503050406030204" pitchFamily="18" charset="0"/>
                <a:ea typeface="Cambria" panose="02040503050406030204" pitchFamily="18" charset="0"/>
              </a:rPr>
              <a:t>Document data</a:t>
            </a:r>
          </a:p>
          <a:p>
            <a:pPr marL="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5949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and data objects</a:t>
            </a:r>
            <a:endParaRPr lang="en-US" dirty="0"/>
          </a:p>
        </p:txBody>
      </p:sp>
      <p:sp>
        <p:nvSpPr>
          <p:cNvPr id="4" name="Content Placeholder 3"/>
          <p:cNvSpPr>
            <a:spLocks noGrp="1"/>
          </p:cNvSpPr>
          <p:nvPr>
            <p:ph idx="1"/>
          </p:nvPr>
        </p:nvSpPr>
        <p:spPr>
          <a:xfrm>
            <a:off x="838200" y="1500772"/>
            <a:ext cx="10335127" cy="5453480"/>
          </a:xfrm>
        </p:spPr>
        <p:txBody>
          <a:bodyPr>
            <a:noAutofit/>
          </a:bodyPr>
          <a:lstStyle/>
          <a:p>
            <a:pPr marL="0" indent="0" algn="just">
              <a:buNone/>
            </a:pPr>
            <a:r>
              <a:rPr lang="en-US" sz="2300" dirty="0">
                <a:latin typeface="Cambria" panose="02040503050406030204" pitchFamily="18" charset="0"/>
                <a:ea typeface="Cambria" panose="02040503050406030204" pitchFamily="18" charset="0"/>
              </a:rPr>
              <a:t>Data sets are made up of data objects. A data object represents an </a:t>
            </a:r>
            <a:r>
              <a:rPr lang="en-US" sz="2300" dirty="0" smtClean="0">
                <a:latin typeface="Cambria" panose="02040503050406030204" pitchFamily="18" charset="0"/>
                <a:ea typeface="Cambria" panose="02040503050406030204" pitchFamily="18" charset="0"/>
              </a:rPr>
              <a:t>entity-</a:t>
            </a:r>
          </a:p>
          <a:p>
            <a:pPr marL="0" indent="0" algn="just">
              <a:buNone/>
            </a:pPr>
            <a:r>
              <a:rPr lang="en-US" sz="2300" b="1" dirty="0" smtClean="0">
                <a:latin typeface="Cambria" panose="02040503050406030204" pitchFamily="18" charset="0"/>
                <a:ea typeface="Cambria" panose="02040503050406030204" pitchFamily="18" charset="0"/>
              </a:rPr>
              <a:t>in </a:t>
            </a:r>
            <a:r>
              <a:rPr lang="en-US" sz="2300" b="1" dirty="0">
                <a:latin typeface="Cambria" panose="02040503050406030204" pitchFamily="18" charset="0"/>
                <a:ea typeface="Cambria" panose="02040503050406030204" pitchFamily="18" charset="0"/>
              </a:rPr>
              <a:t>a sales database, </a:t>
            </a:r>
            <a:r>
              <a:rPr lang="en-US" sz="2300" dirty="0" smtClean="0">
                <a:latin typeface="Cambria" panose="02040503050406030204" pitchFamily="18" charset="0"/>
                <a:ea typeface="Cambria" panose="02040503050406030204" pitchFamily="18" charset="0"/>
              </a:rPr>
              <a:t>the </a:t>
            </a:r>
            <a:r>
              <a:rPr lang="en-US" sz="2300" dirty="0">
                <a:latin typeface="Cambria" panose="02040503050406030204" pitchFamily="18" charset="0"/>
                <a:ea typeface="Cambria" panose="02040503050406030204" pitchFamily="18" charset="0"/>
              </a:rPr>
              <a:t>objects may be customers, store items, and sales; </a:t>
            </a:r>
            <a:endParaRPr lang="en-US" sz="2300" dirty="0" smtClean="0">
              <a:latin typeface="Cambria" panose="02040503050406030204" pitchFamily="18" charset="0"/>
              <a:ea typeface="Cambria" panose="02040503050406030204" pitchFamily="18" charset="0"/>
            </a:endParaRPr>
          </a:p>
          <a:p>
            <a:pPr marL="0" indent="0" algn="just">
              <a:buNone/>
            </a:pPr>
            <a:r>
              <a:rPr lang="en-US" sz="2300" b="1" dirty="0" smtClean="0">
                <a:latin typeface="Cambria" panose="02040503050406030204" pitchFamily="18" charset="0"/>
                <a:ea typeface="Cambria" panose="02040503050406030204" pitchFamily="18" charset="0"/>
              </a:rPr>
              <a:t>in </a:t>
            </a:r>
            <a:r>
              <a:rPr lang="en-US" sz="2300" b="1" dirty="0">
                <a:latin typeface="Cambria" panose="02040503050406030204" pitchFamily="18" charset="0"/>
                <a:ea typeface="Cambria" panose="02040503050406030204" pitchFamily="18" charset="0"/>
              </a:rPr>
              <a:t>a medical database</a:t>
            </a:r>
            <a:r>
              <a:rPr lang="en-US" sz="2300" dirty="0">
                <a:latin typeface="Cambria" panose="02040503050406030204" pitchFamily="18" charset="0"/>
                <a:ea typeface="Cambria" panose="02040503050406030204" pitchFamily="18" charset="0"/>
              </a:rPr>
              <a:t>, the objects may be patients; </a:t>
            </a:r>
            <a:endParaRPr lang="en-US" sz="2300" dirty="0" smtClean="0">
              <a:latin typeface="Cambria" panose="02040503050406030204" pitchFamily="18" charset="0"/>
              <a:ea typeface="Cambria" panose="02040503050406030204" pitchFamily="18" charset="0"/>
            </a:endParaRPr>
          </a:p>
          <a:p>
            <a:pPr marL="0" indent="0" algn="just">
              <a:buNone/>
            </a:pPr>
            <a:r>
              <a:rPr lang="en-US" sz="2300" b="1" dirty="0" smtClean="0">
                <a:latin typeface="Cambria" panose="02040503050406030204" pitchFamily="18" charset="0"/>
                <a:ea typeface="Cambria" panose="02040503050406030204" pitchFamily="18" charset="0"/>
              </a:rPr>
              <a:t>in </a:t>
            </a:r>
            <a:r>
              <a:rPr lang="en-US" sz="2300" b="1" dirty="0">
                <a:latin typeface="Cambria" panose="02040503050406030204" pitchFamily="18" charset="0"/>
                <a:ea typeface="Cambria" panose="02040503050406030204" pitchFamily="18" charset="0"/>
              </a:rPr>
              <a:t>a university database</a:t>
            </a:r>
            <a:r>
              <a:rPr lang="en-US" sz="2300" dirty="0">
                <a:latin typeface="Cambria" panose="02040503050406030204" pitchFamily="18" charset="0"/>
                <a:ea typeface="Cambria" panose="02040503050406030204" pitchFamily="18" charset="0"/>
              </a:rPr>
              <a:t>, the objects may be students, professors, and courses. </a:t>
            </a:r>
            <a:endParaRPr lang="en-US" sz="2300" dirty="0" smtClean="0">
              <a:latin typeface="Cambria" panose="02040503050406030204" pitchFamily="18" charset="0"/>
              <a:ea typeface="Cambria" panose="02040503050406030204" pitchFamily="18" charset="0"/>
            </a:endParaRPr>
          </a:p>
          <a:p>
            <a:pPr marL="0" indent="0" algn="just">
              <a:buNone/>
            </a:pPr>
            <a:r>
              <a:rPr lang="en-US" sz="2300" dirty="0" smtClean="0">
                <a:latin typeface="Cambria" panose="02040503050406030204" pitchFamily="18" charset="0"/>
                <a:ea typeface="Cambria" panose="02040503050406030204" pitchFamily="18" charset="0"/>
              </a:rPr>
              <a:t>Data </a:t>
            </a:r>
            <a:r>
              <a:rPr lang="en-US" sz="2300" dirty="0">
                <a:latin typeface="Cambria" panose="02040503050406030204" pitchFamily="18" charset="0"/>
                <a:ea typeface="Cambria" panose="02040503050406030204" pitchFamily="18" charset="0"/>
              </a:rPr>
              <a:t>objects are typically described by </a:t>
            </a:r>
            <a:r>
              <a:rPr lang="en-US" sz="2300" dirty="0" smtClean="0">
                <a:latin typeface="Cambria" panose="02040503050406030204" pitchFamily="18" charset="0"/>
                <a:ea typeface="Cambria" panose="02040503050406030204" pitchFamily="18" charset="0"/>
              </a:rPr>
              <a:t>attributes and </a:t>
            </a:r>
            <a:r>
              <a:rPr lang="en-US" sz="2300" dirty="0">
                <a:latin typeface="Cambria" panose="02040503050406030204" pitchFamily="18" charset="0"/>
                <a:ea typeface="Cambria" panose="02040503050406030204" pitchFamily="18" charset="0"/>
              </a:rPr>
              <a:t>can also be referred to </a:t>
            </a:r>
            <a:r>
              <a:rPr lang="en-US" sz="2300" dirty="0" smtClean="0">
                <a:latin typeface="Cambria" panose="02040503050406030204" pitchFamily="18" charset="0"/>
                <a:ea typeface="Cambria" panose="02040503050406030204" pitchFamily="18" charset="0"/>
              </a:rPr>
              <a:t>as:</a:t>
            </a:r>
          </a:p>
          <a:p>
            <a:pPr marL="0" indent="0" algn="just">
              <a:buNone/>
            </a:pPr>
            <a:r>
              <a:rPr lang="en-US" sz="2300" b="1" dirty="0" smtClean="0">
                <a:latin typeface="Cambria" panose="02040503050406030204" pitchFamily="18" charset="0"/>
                <a:ea typeface="Cambria" panose="02040503050406030204" pitchFamily="18" charset="0"/>
              </a:rPr>
              <a:t>samples </a:t>
            </a:r>
          </a:p>
          <a:p>
            <a:pPr marL="0" indent="0" algn="just">
              <a:buNone/>
            </a:pPr>
            <a:r>
              <a:rPr lang="en-US" sz="2300" b="1" dirty="0" smtClean="0">
                <a:latin typeface="Cambria" panose="02040503050406030204" pitchFamily="18" charset="0"/>
                <a:ea typeface="Cambria" panose="02040503050406030204" pitchFamily="18" charset="0"/>
              </a:rPr>
              <a:t>examples</a:t>
            </a:r>
          </a:p>
          <a:p>
            <a:pPr marL="0" indent="0" algn="just">
              <a:buNone/>
            </a:pPr>
            <a:r>
              <a:rPr lang="en-US" sz="2300" b="1" dirty="0" smtClean="0">
                <a:latin typeface="Cambria" panose="02040503050406030204" pitchFamily="18" charset="0"/>
                <a:ea typeface="Cambria" panose="02040503050406030204" pitchFamily="18" charset="0"/>
              </a:rPr>
              <a:t>instances</a:t>
            </a:r>
          </a:p>
          <a:p>
            <a:pPr marL="0" indent="0" algn="just">
              <a:buNone/>
            </a:pPr>
            <a:r>
              <a:rPr lang="en-US" sz="2300" b="1" dirty="0" smtClean="0">
                <a:latin typeface="Cambria" panose="02040503050406030204" pitchFamily="18" charset="0"/>
                <a:ea typeface="Cambria" panose="02040503050406030204" pitchFamily="18" charset="0"/>
              </a:rPr>
              <a:t>data points</a:t>
            </a:r>
          </a:p>
          <a:p>
            <a:pPr marL="0" indent="0" algn="just">
              <a:buNone/>
            </a:pPr>
            <a:r>
              <a:rPr lang="en-US" sz="2300" b="1" dirty="0">
                <a:latin typeface="Cambria" panose="02040503050406030204" pitchFamily="18" charset="0"/>
                <a:ea typeface="Cambria" panose="02040503050406030204" pitchFamily="18" charset="0"/>
              </a:rPr>
              <a:t>o</a:t>
            </a:r>
            <a:r>
              <a:rPr lang="en-US" sz="2300" b="1" dirty="0" smtClean="0">
                <a:latin typeface="Cambria" panose="02040503050406030204" pitchFamily="18" charset="0"/>
                <a:ea typeface="Cambria" panose="02040503050406030204" pitchFamily="18" charset="0"/>
              </a:rPr>
              <a:t>bjects</a:t>
            </a:r>
          </a:p>
          <a:p>
            <a:pPr marL="0" indent="0" algn="just">
              <a:buNone/>
            </a:pPr>
            <a:r>
              <a:rPr lang="en-US" sz="2300" b="1" dirty="0">
                <a:latin typeface="Cambria" panose="02040503050406030204" pitchFamily="18" charset="0"/>
                <a:ea typeface="Cambria" panose="02040503050406030204" pitchFamily="18" charset="0"/>
              </a:rPr>
              <a:t>t</a:t>
            </a:r>
            <a:r>
              <a:rPr lang="en-US" sz="2300" b="1" dirty="0" smtClean="0">
                <a:latin typeface="Cambria" panose="02040503050406030204" pitchFamily="18" charset="0"/>
                <a:ea typeface="Cambria" panose="02040503050406030204" pitchFamily="18" charset="0"/>
              </a:rPr>
              <a:t>uples</a:t>
            </a:r>
          </a:p>
          <a:p>
            <a:pPr marL="0" indent="0" algn="just">
              <a:buNone/>
            </a:pPr>
            <a:r>
              <a:rPr lang="en-US" sz="2300" b="1" dirty="0" smtClean="0">
                <a:latin typeface="Cambria" panose="02040503050406030204" pitchFamily="18" charset="0"/>
                <a:ea typeface="Cambria" panose="02040503050406030204" pitchFamily="18" charset="0"/>
              </a:rPr>
              <a:t>rows</a:t>
            </a:r>
            <a:endParaRPr lang="en-US" sz="23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7848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having various types of attributes</a:t>
            </a:r>
            <a:endParaRPr lang="en-US" dirty="0"/>
          </a:p>
        </p:txBody>
      </p:sp>
      <p:pic>
        <p:nvPicPr>
          <p:cNvPr id="5" name="Picture 4"/>
          <p:cNvPicPr>
            <a:picLocks noChangeAspect="1"/>
          </p:cNvPicPr>
          <p:nvPr/>
        </p:nvPicPr>
        <p:blipFill>
          <a:blip r:embed="rId2"/>
          <a:stretch>
            <a:fillRect/>
          </a:stretch>
        </p:blipFill>
        <p:spPr>
          <a:xfrm>
            <a:off x="0" y="2287103"/>
            <a:ext cx="8258175" cy="4324350"/>
          </a:xfrm>
          <a:prstGeom prst="rect">
            <a:avLst/>
          </a:prstGeom>
        </p:spPr>
      </p:pic>
      <p:pic>
        <p:nvPicPr>
          <p:cNvPr id="6" name="Picture 5"/>
          <p:cNvPicPr>
            <a:picLocks noChangeAspect="1"/>
          </p:cNvPicPr>
          <p:nvPr/>
        </p:nvPicPr>
        <p:blipFill>
          <a:blip r:embed="rId3"/>
          <a:stretch>
            <a:fillRect/>
          </a:stretch>
        </p:blipFill>
        <p:spPr>
          <a:xfrm>
            <a:off x="7892755" y="3935877"/>
            <a:ext cx="4126718" cy="1694902"/>
          </a:xfrm>
          <a:prstGeom prst="rect">
            <a:avLst/>
          </a:prstGeom>
        </p:spPr>
      </p:pic>
    </p:spTree>
    <p:extLst>
      <p:ext uri="{BB962C8B-B14F-4D97-AF65-F5344CB8AC3E}">
        <p14:creationId xmlns:p14="http://schemas.microsoft.com/office/powerpoint/2010/main" val="382578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212725"/>
            <a:ext cx="10515600" cy="1325563"/>
          </a:xfrm>
        </p:spPr>
        <p:txBody>
          <a:bodyPr>
            <a:normAutofit/>
          </a:bodyPr>
          <a:lstStyle/>
          <a:p>
            <a:pPr algn="ctr"/>
            <a:r>
              <a:rPr lang="en-US" sz="4000" dirty="0">
                <a:latin typeface="Cambria" panose="02040503050406030204" pitchFamily="18" charset="0"/>
                <a:ea typeface="Cambria" panose="02040503050406030204" pitchFamily="18" charset="0"/>
              </a:rPr>
              <a:t>Dissimilarity of </a:t>
            </a:r>
            <a:r>
              <a:rPr lang="en-US" sz="4000" dirty="0" smtClean="0">
                <a:latin typeface="Cambria" panose="02040503050406030204" pitchFamily="18" charset="0"/>
                <a:ea typeface="Cambria" panose="02040503050406030204" pitchFamily="18" charset="0"/>
              </a:rPr>
              <a:t>Nominal data: </a:t>
            </a:r>
            <a:endParaRPr lang="en-US" sz="4000" dirty="0">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stretch>
            <a:fillRect/>
          </a:stretch>
        </p:blipFill>
        <p:spPr>
          <a:xfrm>
            <a:off x="1043068" y="1574480"/>
            <a:ext cx="5642480" cy="2954655"/>
          </a:xfrm>
          <a:prstGeom prst="rect">
            <a:avLst/>
          </a:prstGeom>
        </p:spPr>
      </p:pic>
      <p:pic>
        <p:nvPicPr>
          <p:cNvPr id="7" name="Picture 6"/>
          <p:cNvPicPr>
            <a:picLocks noChangeAspect="1"/>
          </p:cNvPicPr>
          <p:nvPr/>
        </p:nvPicPr>
        <p:blipFill>
          <a:blip r:embed="rId3"/>
          <a:stretch>
            <a:fillRect/>
          </a:stretch>
        </p:blipFill>
        <p:spPr>
          <a:xfrm>
            <a:off x="8261818" y="2371772"/>
            <a:ext cx="2202513" cy="1954548"/>
          </a:xfrm>
          <a:prstGeom prst="rect">
            <a:avLst/>
          </a:prstGeom>
        </p:spPr>
      </p:pic>
      <p:pic>
        <p:nvPicPr>
          <p:cNvPr id="9" name="Picture 8"/>
          <p:cNvPicPr>
            <a:picLocks noChangeAspect="1"/>
          </p:cNvPicPr>
          <p:nvPr/>
        </p:nvPicPr>
        <p:blipFill>
          <a:blip r:embed="rId4"/>
          <a:stretch>
            <a:fillRect/>
          </a:stretch>
        </p:blipFill>
        <p:spPr>
          <a:xfrm>
            <a:off x="1409198" y="4809165"/>
            <a:ext cx="8877801" cy="750601"/>
          </a:xfrm>
          <a:prstGeom prst="rect">
            <a:avLst/>
          </a:prstGeom>
        </p:spPr>
      </p:pic>
    </p:spTree>
    <p:extLst>
      <p:ext uri="{BB962C8B-B14F-4D97-AF65-F5344CB8AC3E}">
        <p14:creationId xmlns:p14="http://schemas.microsoft.com/office/powerpoint/2010/main" val="83647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issimilarity matrix for Ordinal data</a:t>
            </a:r>
            <a:endParaRPr lang="en-US" dirty="0"/>
          </a:p>
        </p:txBody>
      </p:sp>
      <p:pic>
        <p:nvPicPr>
          <p:cNvPr id="6" name="Picture 5"/>
          <p:cNvPicPr>
            <a:picLocks noChangeAspect="1"/>
          </p:cNvPicPr>
          <p:nvPr/>
        </p:nvPicPr>
        <p:blipFill rotWithShape="1">
          <a:blip r:embed="rId2"/>
          <a:srcRect l="18812" t="27798" r="8477" b="9471"/>
          <a:stretch/>
        </p:blipFill>
        <p:spPr>
          <a:xfrm>
            <a:off x="1266122" y="3048775"/>
            <a:ext cx="3901441" cy="1762580"/>
          </a:xfrm>
          <a:prstGeom prst="rect">
            <a:avLst/>
          </a:prstGeom>
        </p:spPr>
      </p:pic>
      <p:pic>
        <p:nvPicPr>
          <p:cNvPr id="7" name="Picture 6"/>
          <p:cNvPicPr>
            <a:picLocks noChangeAspect="1"/>
          </p:cNvPicPr>
          <p:nvPr/>
        </p:nvPicPr>
        <p:blipFill>
          <a:blip r:embed="rId3"/>
          <a:stretch>
            <a:fillRect/>
          </a:stretch>
        </p:blipFill>
        <p:spPr>
          <a:xfrm>
            <a:off x="5361572" y="2469983"/>
            <a:ext cx="5734780" cy="2920164"/>
          </a:xfrm>
          <a:prstGeom prst="rect">
            <a:avLst/>
          </a:prstGeom>
        </p:spPr>
      </p:pic>
    </p:spTree>
    <p:extLst>
      <p:ext uri="{BB962C8B-B14F-4D97-AF65-F5344CB8AC3E}">
        <p14:creationId xmlns:p14="http://schemas.microsoft.com/office/powerpoint/2010/main" val="25604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Cambria" panose="02040503050406030204" pitchFamily="18" charset="0"/>
                <a:ea typeface="Cambria" panose="02040503050406030204" pitchFamily="18" charset="0"/>
              </a:rPr>
              <a:t>Dissimilarity of Numeric </a:t>
            </a:r>
            <a:r>
              <a:rPr lang="en-US" sz="4000" dirty="0" smtClean="0">
                <a:latin typeface="Cambria" panose="02040503050406030204" pitchFamily="18" charset="0"/>
                <a:ea typeface="Cambria" panose="02040503050406030204" pitchFamily="18" charset="0"/>
              </a:rPr>
              <a:t>Data: Euclidean measure</a:t>
            </a:r>
            <a:endParaRPr lang="en-US" sz="40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5839326" y="2117499"/>
            <a:ext cx="5913120" cy="2417604"/>
          </a:xfrm>
        </p:spPr>
        <p:txBody>
          <a:bodyPr>
            <a:noAutofit/>
          </a:bodyPr>
          <a:lstStyle/>
          <a:p>
            <a:pPr marL="0" indent="0" algn="just">
              <a:buNone/>
            </a:pPr>
            <a:r>
              <a:rPr lang="en-US" sz="2400" dirty="0">
                <a:latin typeface="Cambria" panose="02040503050406030204" pitchFamily="18" charset="0"/>
                <a:ea typeface="Cambria" panose="02040503050406030204" pitchFamily="18" charset="0"/>
              </a:rPr>
              <a:t>The most popular distance measure is Euclidean distance (i.e., straight line or “as the crow flies”). Let </a:t>
            </a:r>
            <a:r>
              <a:rPr lang="en-US" sz="2400" dirty="0" err="1">
                <a:latin typeface="Cambria" panose="02040503050406030204" pitchFamily="18" charset="0"/>
                <a:ea typeface="Cambria" panose="02040503050406030204" pitchFamily="18" charset="0"/>
              </a:rPr>
              <a:t>i</a:t>
            </a:r>
            <a:r>
              <a:rPr lang="en-US" sz="2400" dirty="0">
                <a:latin typeface="Cambria" panose="02040503050406030204" pitchFamily="18" charset="0"/>
                <a:ea typeface="Cambria" panose="02040503050406030204" pitchFamily="18" charset="0"/>
              </a:rPr>
              <a:t> = (x</a:t>
            </a:r>
            <a:r>
              <a:rPr lang="en-US" sz="1200" dirty="0">
                <a:latin typeface="Cambria" panose="02040503050406030204" pitchFamily="18" charset="0"/>
                <a:ea typeface="Cambria" panose="02040503050406030204" pitchFamily="18" charset="0"/>
              </a:rPr>
              <a:t>i1</a:t>
            </a:r>
            <a:r>
              <a:rPr lang="en-US" sz="2400" dirty="0">
                <a:latin typeface="Cambria" panose="02040503050406030204" pitchFamily="18" charset="0"/>
                <a:ea typeface="Cambria" panose="02040503050406030204" pitchFamily="18" charset="0"/>
              </a:rPr>
              <a:t>, x</a:t>
            </a:r>
            <a:r>
              <a:rPr lang="en-US" sz="1200" dirty="0">
                <a:latin typeface="Cambria" panose="02040503050406030204" pitchFamily="18" charset="0"/>
                <a:ea typeface="Cambria" panose="02040503050406030204" pitchFamily="18" charset="0"/>
              </a:rPr>
              <a:t>i2</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a:t>
            </a:r>
            <a:r>
              <a:rPr lang="en-US" sz="1400" dirty="0" err="1">
                <a:latin typeface="Cambria" panose="02040503050406030204" pitchFamily="18" charset="0"/>
                <a:ea typeface="Cambria" panose="02040503050406030204" pitchFamily="18" charset="0"/>
              </a:rPr>
              <a:t>ip</a:t>
            </a:r>
            <a:r>
              <a:rPr lang="en-US" sz="2400" dirty="0">
                <a:latin typeface="Cambria" panose="02040503050406030204" pitchFamily="18" charset="0"/>
                <a:ea typeface="Cambria" panose="02040503050406030204" pitchFamily="18" charset="0"/>
              </a:rPr>
              <a:t>) and j = (x</a:t>
            </a:r>
            <a:r>
              <a:rPr lang="en-US" sz="1400" dirty="0">
                <a:latin typeface="Cambria" panose="02040503050406030204" pitchFamily="18" charset="0"/>
                <a:ea typeface="Cambria" panose="02040503050406030204" pitchFamily="18" charset="0"/>
              </a:rPr>
              <a:t>j1</a:t>
            </a:r>
            <a:r>
              <a:rPr lang="en-US" sz="2400" dirty="0">
                <a:latin typeface="Cambria" panose="02040503050406030204" pitchFamily="18" charset="0"/>
                <a:ea typeface="Cambria" panose="02040503050406030204" pitchFamily="18" charset="0"/>
              </a:rPr>
              <a:t>, x</a:t>
            </a:r>
            <a:r>
              <a:rPr lang="en-US" sz="1400" dirty="0">
                <a:latin typeface="Cambria" panose="02040503050406030204" pitchFamily="18" charset="0"/>
                <a:ea typeface="Cambria" panose="02040503050406030204" pitchFamily="18" charset="0"/>
              </a:rPr>
              <a:t>j2</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x</a:t>
            </a:r>
            <a:r>
              <a:rPr lang="en-US" sz="1400" dirty="0" err="1">
                <a:latin typeface="Cambria" panose="02040503050406030204" pitchFamily="18" charset="0"/>
                <a:ea typeface="Cambria" panose="02040503050406030204" pitchFamily="18" charset="0"/>
              </a:rPr>
              <a:t>jp</a:t>
            </a:r>
            <a:r>
              <a:rPr lang="en-US" sz="2400" dirty="0">
                <a:latin typeface="Cambria" panose="02040503050406030204" pitchFamily="18" charset="0"/>
                <a:ea typeface="Cambria" panose="02040503050406030204" pitchFamily="18" charset="0"/>
              </a:rPr>
              <a:t>) be two objects described by p numeric attributes. The Euclidean distance between objects </a:t>
            </a:r>
            <a:r>
              <a:rPr lang="en-US" sz="2400" dirty="0" err="1">
                <a:latin typeface="Cambria" panose="02040503050406030204" pitchFamily="18" charset="0"/>
                <a:ea typeface="Cambria" panose="02040503050406030204" pitchFamily="18" charset="0"/>
              </a:rPr>
              <a:t>i</a:t>
            </a:r>
            <a:r>
              <a:rPr lang="en-US" sz="2400" dirty="0">
                <a:latin typeface="Cambria" panose="02040503050406030204" pitchFamily="18" charset="0"/>
                <a:ea typeface="Cambria" panose="02040503050406030204" pitchFamily="18" charset="0"/>
              </a:rPr>
              <a:t> and j is defined </a:t>
            </a:r>
            <a:r>
              <a:rPr lang="en-US" sz="2400" dirty="0" smtClean="0">
                <a:latin typeface="Cambria" panose="02040503050406030204" pitchFamily="18" charset="0"/>
                <a:ea typeface="Cambria" panose="02040503050406030204" pitchFamily="18" charset="0"/>
              </a:rPr>
              <a:t>as</a:t>
            </a:r>
          </a:p>
          <a:p>
            <a:pPr marL="0" indent="0" algn="ctr">
              <a:buNone/>
            </a:pPr>
            <a:endParaRPr lang="en-US" sz="24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723002" y="4739640"/>
            <a:ext cx="11294633" cy="1116330"/>
          </a:xfrm>
          <a:prstGeom prst="rect">
            <a:avLst/>
          </a:prstGeom>
        </p:spPr>
      </p:pic>
      <p:pic>
        <p:nvPicPr>
          <p:cNvPr id="6" name="Picture 5"/>
          <p:cNvPicPr>
            <a:picLocks noChangeAspect="1"/>
          </p:cNvPicPr>
          <p:nvPr/>
        </p:nvPicPr>
        <p:blipFill>
          <a:blip r:embed="rId3"/>
          <a:stretch>
            <a:fillRect/>
          </a:stretch>
        </p:blipFill>
        <p:spPr>
          <a:xfrm>
            <a:off x="0" y="1690688"/>
            <a:ext cx="5642480" cy="2954655"/>
          </a:xfrm>
          <a:prstGeom prst="rect">
            <a:avLst/>
          </a:prstGeom>
        </p:spPr>
      </p:pic>
    </p:spTree>
    <p:extLst>
      <p:ext uri="{BB962C8B-B14F-4D97-AF65-F5344CB8AC3E}">
        <p14:creationId xmlns:p14="http://schemas.microsoft.com/office/powerpoint/2010/main" val="172795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Dissimilarity matrix  for Numeric attribute values</a:t>
            </a:r>
            <a:endParaRPr lang="en-US" sz="3200" dirty="0"/>
          </a:p>
        </p:txBody>
      </p:sp>
      <p:pic>
        <p:nvPicPr>
          <p:cNvPr id="4" name="Picture 3"/>
          <p:cNvPicPr>
            <a:picLocks noChangeAspect="1"/>
          </p:cNvPicPr>
          <p:nvPr/>
        </p:nvPicPr>
        <p:blipFill rotWithShape="1">
          <a:blip r:embed="rId3"/>
          <a:srcRect r="10365"/>
          <a:stretch/>
        </p:blipFill>
        <p:spPr>
          <a:xfrm>
            <a:off x="7122194" y="2902166"/>
            <a:ext cx="3056522" cy="2066925"/>
          </a:xfrm>
          <a:prstGeom prst="rect">
            <a:avLst/>
          </a:prstGeom>
        </p:spPr>
      </p:pic>
      <p:pic>
        <p:nvPicPr>
          <p:cNvPr id="5" name="Picture 4"/>
          <p:cNvPicPr>
            <a:picLocks noChangeAspect="1"/>
          </p:cNvPicPr>
          <p:nvPr/>
        </p:nvPicPr>
        <p:blipFill>
          <a:blip r:embed="rId4"/>
          <a:stretch>
            <a:fillRect/>
          </a:stretch>
        </p:blipFill>
        <p:spPr>
          <a:xfrm>
            <a:off x="453520" y="2248903"/>
            <a:ext cx="5642480" cy="2954655"/>
          </a:xfrm>
          <a:prstGeom prst="rect">
            <a:avLst/>
          </a:prstGeom>
        </p:spPr>
      </p:pic>
    </p:spTree>
    <p:extLst>
      <p:ext uri="{BB962C8B-B14F-4D97-AF65-F5344CB8AC3E}">
        <p14:creationId xmlns:p14="http://schemas.microsoft.com/office/powerpoint/2010/main" val="273754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Dissimilarity for Attributes of Mixed Type</a:t>
            </a:r>
          </a:p>
        </p:txBody>
      </p:sp>
      <p:pic>
        <p:nvPicPr>
          <p:cNvPr id="6" name="Picture 5"/>
          <p:cNvPicPr>
            <a:picLocks noChangeAspect="1"/>
          </p:cNvPicPr>
          <p:nvPr/>
        </p:nvPicPr>
        <p:blipFill>
          <a:blip r:embed="rId2"/>
          <a:stretch>
            <a:fillRect/>
          </a:stretch>
        </p:blipFill>
        <p:spPr>
          <a:xfrm>
            <a:off x="7459452" y="4353966"/>
            <a:ext cx="3798095" cy="2035206"/>
          </a:xfrm>
          <a:prstGeom prst="rect">
            <a:avLst/>
          </a:prstGeom>
        </p:spPr>
      </p:pic>
      <p:pic>
        <p:nvPicPr>
          <p:cNvPr id="7" name="Picture 6"/>
          <p:cNvPicPr>
            <a:picLocks noChangeAspect="1"/>
          </p:cNvPicPr>
          <p:nvPr/>
        </p:nvPicPr>
        <p:blipFill>
          <a:blip r:embed="rId3"/>
          <a:stretch>
            <a:fillRect/>
          </a:stretch>
        </p:blipFill>
        <p:spPr>
          <a:xfrm>
            <a:off x="1016833" y="3881805"/>
            <a:ext cx="5642480" cy="2954655"/>
          </a:xfrm>
          <a:prstGeom prst="rect">
            <a:avLst/>
          </a:prstGeom>
        </p:spPr>
      </p:pic>
      <p:sp>
        <p:nvSpPr>
          <p:cNvPr id="8" name="Rectangle 7"/>
          <p:cNvSpPr/>
          <p:nvPr/>
        </p:nvSpPr>
        <p:spPr>
          <a:xfrm>
            <a:off x="1205328" y="1690688"/>
            <a:ext cx="9959977" cy="1862048"/>
          </a:xfrm>
          <a:prstGeom prst="rect">
            <a:avLst/>
          </a:prstGeom>
        </p:spPr>
        <p:txBody>
          <a:bodyPr wrap="square">
            <a:spAutoFit/>
          </a:bodyPr>
          <a:lstStyle/>
          <a:p>
            <a:pPr algn="just"/>
            <a:r>
              <a:rPr lang="en-US" sz="2300" dirty="0">
                <a:latin typeface="Cambria" panose="02040503050406030204" pitchFamily="18" charset="0"/>
                <a:ea typeface="Cambria" panose="02040503050406030204" pitchFamily="18" charset="0"/>
              </a:rPr>
              <a:t>We can now use the dissimilarity matrices for the three attributes in our </a:t>
            </a:r>
            <a:r>
              <a:rPr lang="en-US" sz="2300" dirty="0" smtClean="0">
                <a:latin typeface="Cambria" panose="02040503050406030204" pitchFamily="18" charset="0"/>
                <a:ea typeface="Cambria" panose="02040503050406030204" pitchFamily="18" charset="0"/>
              </a:rPr>
              <a:t>computation. </a:t>
            </a:r>
          </a:p>
          <a:p>
            <a:pPr algn="just"/>
            <a:r>
              <a:rPr lang="en-US" sz="2300" dirty="0" smtClean="0">
                <a:latin typeface="Cambria" panose="02040503050406030204" pitchFamily="18" charset="0"/>
                <a:ea typeface="Cambria" panose="02040503050406030204" pitchFamily="18" charset="0"/>
              </a:rPr>
              <a:t>We </a:t>
            </a:r>
            <a:r>
              <a:rPr lang="en-US" sz="2300" dirty="0">
                <a:latin typeface="Cambria" panose="02040503050406030204" pitchFamily="18" charset="0"/>
                <a:ea typeface="Cambria" panose="02040503050406030204" pitchFamily="18" charset="0"/>
              </a:rPr>
              <a:t>get, for example, d(3, 1) = 1(1)+1(0.50)+1(0.45) 3 = 0.65. </a:t>
            </a:r>
            <a:endParaRPr lang="en-US" sz="2300" dirty="0" smtClean="0">
              <a:latin typeface="Cambria" panose="02040503050406030204" pitchFamily="18" charset="0"/>
              <a:ea typeface="Cambria" panose="02040503050406030204" pitchFamily="18" charset="0"/>
            </a:endParaRPr>
          </a:p>
          <a:p>
            <a:pPr algn="just"/>
            <a:r>
              <a:rPr lang="en-US" sz="2300" dirty="0" smtClean="0">
                <a:latin typeface="Cambria" panose="02040503050406030204" pitchFamily="18" charset="0"/>
                <a:ea typeface="Cambria" panose="02040503050406030204" pitchFamily="18" charset="0"/>
              </a:rPr>
              <a:t>The </a:t>
            </a:r>
            <a:r>
              <a:rPr lang="en-US" sz="2300" dirty="0">
                <a:latin typeface="Cambria" panose="02040503050406030204" pitchFamily="18" charset="0"/>
                <a:ea typeface="Cambria" panose="02040503050406030204" pitchFamily="18" charset="0"/>
              </a:rPr>
              <a:t>resulting dissimilarity matrix obtained for the </a:t>
            </a:r>
            <a:r>
              <a:rPr lang="en-US" sz="2300" dirty="0" smtClean="0">
                <a:latin typeface="Cambria" panose="02040503050406030204" pitchFamily="18" charset="0"/>
                <a:ea typeface="Cambria" panose="02040503050406030204" pitchFamily="18" charset="0"/>
              </a:rPr>
              <a:t>data </a:t>
            </a:r>
            <a:r>
              <a:rPr lang="en-US" sz="2300" dirty="0">
                <a:latin typeface="Cambria" panose="02040503050406030204" pitchFamily="18" charset="0"/>
                <a:ea typeface="Cambria" panose="02040503050406030204" pitchFamily="18" charset="0"/>
              </a:rPr>
              <a:t>described by the three attributes of mixed types </a:t>
            </a:r>
            <a:r>
              <a:rPr lang="en-US" sz="2300" dirty="0" smtClean="0">
                <a:latin typeface="Cambria" panose="02040503050406030204" pitchFamily="18" charset="0"/>
                <a:ea typeface="Cambria" panose="02040503050406030204" pitchFamily="18" charset="0"/>
              </a:rPr>
              <a:t>is:</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469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05" y="641851"/>
            <a:ext cx="10515600" cy="1018507"/>
          </a:xfrm>
        </p:spPr>
        <p:txBody>
          <a:bodyPr>
            <a:normAutofit/>
          </a:bodyPr>
          <a:lstStyle/>
          <a:p>
            <a:r>
              <a:rPr lang="en-US" sz="3200" dirty="0">
                <a:latin typeface="Cambria" panose="02040503050406030204" pitchFamily="18" charset="0"/>
                <a:ea typeface="Cambria" panose="02040503050406030204" pitchFamily="18" charset="0"/>
              </a:rPr>
              <a:t>Proximity </a:t>
            </a:r>
            <a:r>
              <a:rPr lang="en-US" sz="3200" dirty="0" smtClean="0">
                <a:latin typeface="Cambria" panose="02040503050406030204" pitchFamily="18" charset="0"/>
                <a:ea typeface="Cambria" panose="02040503050406030204" pitchFamily="18" charset="0"/>
              </a:rPr>
              <a:t>Measures/distance measure </a:t>
            </a:r>
            <a:r>
              <a:rPr lang="en-US" sz="3200" dirty="0">
                <a:latin typeface="Cambria" panose="02040503050406030204" pitchFamily="18" charset="0"/>
                <a:ea typeface="Cambria" panose="02040503050406030204" pitchFamily="18" charset="0"/>
              </a:rPr>
              <a:t>for </a:t>
            </a:r>
            <a:r>
              <a:rPr lang="en-US" sz="3200" dirty="0" smtClean="0">
                <a:latin typeface="Cambria" panose="02040503050406030204" pitchFamily="18" charset="0"/>
                <a:ea typeface="Cambria" panose="02040503050406030204" pitchFamily="18" charset="0"/>
              </a:rPr>
              <a:t>Binary Data</a:t>
            </a:r>
            <a:endParaRPr lang="en-US" sz="32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1917795" y="2710121"/>
            <a:ext cx="8486775" cy="2943225"/>
          </a:xfrm>
          <a:prstGeom prst="rect">
            <a:avLst/>
          </a:prstGeom>
        </p:spPr>
      </p:pic>
      <p:pic>
        <p:nvPicPr>
          <p:cNvPr id="6" name="Picture 5"/>
          <p:cNvPicPr>
            <a:picLocks noChangeAspect="1"/>
          </p:cNvPicPr>
          <p:nvPr/>
        </p:nvPicPr>
        <p:blipFill>
          <a:blip r:embed="rId3"/>
          <a:stretch>
            <a:fillRect/>
          </a:stretch>
        </p:blipFill>
        <p:spPr>
          <a:xfrm>
            <a:off x="7204611" y="5698467"/>
            <a:ext cx="2400300" cy="914400"/>
          </a:xfrm>
          <a:prstGeom prst="rect">
            <a:avLst/>
          </a:prstGeom>
        </p:spPr>
      </p:pic>
      <p:sp>
        <p:nvSpPr>
          <p:cNvPr id="7" name="Rectangle 6"/>
          <p:cNvSpPr/>
          <p:nvPr/>
        </p:nvSpPr>
        <p:spPr>
          <a:xfrm>
            <a:off x="1199503" y="1864781"/>
            <a:ext cx="10346802" cy="800219"/>
          </a:xfrm>
          <a:prstGeom prst="rect">
            <a:avLst/>
          </a:prstGeom>
        </p:spPr>
        <p:txBody>
          <a:bodyPr wrap="square">
            <a:spAutoFit/>
          </a:bodyPr>
          <a:lstStyle/>
          <a:p>
            <a:pPr algn="just"/>
            <a:r>
              <a:rPr lang="en-US" sz="2300" dirty="0" smtClean="0">
                <a:latin typeface="Cambria" panose="02040503050406030204" pitchFamily="18" charset="0"/>
                <a:ea typeface="Cambria" panose="02040503050406030204" pitchFamily="18" charset="0"/>
              </a:rPr>
              <a:t>In this example we will discuss about Asymmetric data only. So consider only </a:t>
            </a:r>
          </a:p>
          <a:p>
            <a:pPr algn="just"/>
            <a:r>
              <a:rPr lang="en-US" sz="2300" dirty="0" smtClean="0">
                <a:latin typeface="Cambria" panose="02040503050406030204" pitchFamily="18" charset="0"/>
                <a:ea typeface="Cambria" panose="02040503050406030204" pitchFamily="18" charset="0"/>
              </a:rPr>
              <a:t>fever, cough, test 1, test 2, test 3, test 4  attributes only</a:t>
            </a:r>
            <a:endParaRPr lang="en-US" sz="2300" dirty="0">
              <a:latin typeface="Cambria" panose="02040503050406030204" pitchFamily="18" charset="0"/>
              <a:ea typeface="Cambria" panose="02040503050406030204" pitchFamily="18" charset="0"/>
            </a:endParaRPr>
          </a:p>
        </p:txBody>
      </p:sp>
      <p:pic>
        <p:nvPicPr>
          <p:cNvPr id="8" name="Picture 7"/>
          <p:cNvPicPr>
            <a:picLocks noChangeAspect="1"/>
          </p:cNvPicPr>
          <p:nvPr/>
        </p:nvPicPr>
        <p:blipFill>
          <a:blip r:embed="rId4"/>
          <a:stretch>
            <a:fillRect/>
          </a:stretch>
        </p:blipFill>
        <p:spPr>
          <a:xfrm>
            <a:off x="2136608" y="5426885"/>
            <a:ext cx="4331581" cy="1431115"/>
          </a:xfrm>
          <a:prstGeom prst="rect">
            <a:avLst/>
          </a:prstGeom>
        </p:spPr>
      </p:pic>
    </p:spTree>
    <p:extLst>
      <p:ext uri="{BB962C8B-B14F-4D97-AF65-F5344CB8AC3E}">
        <p14:creationId xmlns:p14="http://schemas.microsoft.com/office/powerpoint/2010/main" val="3779470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89133" y="1690688"/>
            <a:ext cx="4619625" cy="2724150"/>
          </a:xfrm>
          <a:prstGeom prst="rect">
            <a:avLst/>
          </a:prstGeom>
        </p:spPr>
      </p:pic>
      <p:sp>
        <p:nvSpPr>
          <p:cNvPr id="5" name="Title 1"/>
          <p:cNvSpPr>
            <a:spLocks noGrp="1"/>
          </p:cNvSpPr>
          <p:nvPr>
            <p:ph type="title"/>
          </p:nvPr>
        </p:nvSpPr>
        <p:spPr/>
        <p:txBody>
          <a:bodyPr>
            <a:normAutofit/>
          </a:bodyPr>
          <a:lstStyle/>
          <a:p>
            <a:r>
              <a:rPr lang="en-US" sz="3200" dirty="0">
                <a:latin typeface="Cambria" panose="02040503050406030204" pitchFamily="18" charset="0"/>
                <a:ea typeface="Cambria" panose="02040503050406030204" pitchFamily="18" charset="0"/>
              </a:rPr>
              <a:t>Proximity </a:t>
            </a:r>
            <a:r>
              <a:rPr lang="en-US" sz="3200" dirty="0" smtClean="0">
                <a:latin typeface="Cambria" panose="02040503050406030204" pitchFamily="18" charset="0"/>
                <a:ea typeface="Cambria" panose="02040503050406030204" pitchFamily="18" charset="0"/>
              </a:rPr>
              <a:t>Measures/distance measure </a:t>
            </a:r>
            <a:r>
              <a:rPr lang="en-US" sz="3200" dirty="0">
                <a:latin typeface="Cambria" panose="02040503050406030204" pitchFamily="18" charset="0"/>
                <a:ea typeface="Cambria" panose="02040503050406030204" pitchFamily="18" charset="0"/>
              </a:rPr>
              <a:t>for </a:t>
            </a:r>
            <a:r>
              <a:rPr lang="en-US" sz="3200" dirty="0" smtClean="0">
                <a:latin typeface="Cambria" panose="02040503050406030204" pitchFamily="18" charset="0"/>
                <a:ea typeface="Cambria" panose="02040503050406030204" pitchFamily="18" charset="0"/>
              </a:rPr>
              <a:t>Binary Data</a:t>
            </a:r>
            <a:endParaRPr lang="en-US" sz="3200" dirty="0">
              <a:latin typeface="Cambria" panose="02040503050406030204" pitchFamily="18" charset="0"/>
              <a:ea typeface="Cambria" panose="02040503050406030204" pitchFamily="18" charset="0"/>
            </a:endParaRPr>
          </a:p>
        </p:txBody>
      </p:sp>
      <p:sp>
        <p:nvSpPr>
          <p:cNvPr id="6" name="TextBox 5"/>
          <p:cNvSpPr txBox="1"/>
          <p:nvPr/>
        </p:nvSpPr>
        <p:spPr>
          <a:xfrm>
            <a:off x="557679" y="4809377"/>
            <a:ext cx="8452021" cy="1862048"/>
          </a:xfrm>
          <a:prstGeom prst="rect">
            <a:avLst/>
          </a:prstGeom>
          <a:noFill/>
        </p:spPr>
        <p:txBody>
          <a:bodyPr wrap="square" rtlCol="0">
            <a:spAutoFit/>
          </a:bodyPr>
          <a:lstStyle/>
          <a:p>
            <a:r>
              <a:rPr lang="en-US" sz="2300" dirty="0" smtClean="0">
                <a:latin typeface="Cambria" panose="02040503050406030204" pitchFamily="18" charset="0"/>
                <a:ea typeface="Cambria" panose="02040503050406030204" pitchFamily="18" charset="0"/>
              </a:rPr>
              <a:t>Therefore the distance between jack and </a:t>
            </a:r>
            <a:r>
              <a:rPr lang="en-US" sz="2300" dirty="0" err="1" smtClean="0">
                <a:latin typeface="Cambria" panose="02040503050406030204" pitchFamily="18" charset="0"/>
                <a:ea typeface="Cambria" panose="02040503050406030204" pitchFamily="18" charset="0"/>
              </a:rPr>
              <a:t>jim</a:t>
            </a:r>
            <a:r>
              <a:rPr lang="en-US" sz="2300" dirty="0" smtClean="0">
                <a:latin typeface="Cambria" panose="02040503050406030204" pitchFamily="18" charset="0"/>
                <a:ea typeface="Cambria" panose="02040503050406030204" pitchFamily="18" charset="0"/>
              </a:rPr>
              <a:t> (d(1,2)) is .67.</a:t>
            </a:r>
          </a:p>
          <a:p>
            <a:endParaRPr lang="en-US" sz="2300" dirty="0" smtClean="0">
              <a:latin typeface="Cambria" panose="02040503050406030204" pitchFamily="18" charset="0"/>
              <a:ea typeface="Cambria" panose="02040503050406030204" pitchFamily="18" charset="0"/>
            </a:endParaRPr>
          </a:p>
          <a:p>
            <a:r>
              <a:rPr lang="en-US" sz="2300" dirty="0" smtClean="0">
                <a:latin typeface="Cambria" panose="02040503050406030204" pitchFamily="18" charset="0"/>
                <a:ea typeface="Cambria" panose="02040503050406030204" pitchFamily="18" charset="0"/>
              </a:rPr>
              <a:t>Distance </a:t>
            </a:r>
            <a:r>
              <a:rPr lang="en-US" sz="2300" dirty="0">
                <a:latin typeface="Cambria" panose="02040503050406030204" pitchFamily="18" charset="0"/>
                <a:ea typeface="Cambria" panose="02040503050406030204" pitchFamily="18" charset="0"/>
              </a:rPr>
              <a:t>between jack and </a:t>
            </a:r>
            <a:r>
              <a:rPr lang="en-US" sz="2300" dirty="0" smtClean="0">
                <a:latin typeface="Cambria" panose="02040503050406030204" pitchFamily="18" charset="0"/>
                <a:ea typeface="Cambria" panose="02040503050406030204" pitchFamily="18" charset="0"/>
              </a:rPr>
              <a:t>Mary </a:t>
            </a:r>
            <a:r>
              <a:rPr lang="en-US" sz="2300" dirty="0">
                <a:latin typeface="Cambria" panose="02040503050406030204" pitchFamily="18" charset="0"/>
                <a:ea typeface="Cambria" panose="02040503050406030204" pitchFamily="18" charset="0"/>
              </a:rPr>
              <a:t>(</a:t>
            </a:r>
            <a:r>
              <a:rPr lang="en-US" sz="2300" dirty="0" smtClean="0">
                <a:latin typeface="Cambria" panose="02040503050406030204" pitchFamily="18" charset="0"/>
                <a:ea typeface="Cambria" panose="02040503050406030204" pitchFamily="18" charset="0"/>
              </a:rPr>
              <a:t>d(1,3)) </a:t>
            </a:r>
            <a:r>
              <a:rPr lang="en-US" sz="2300" dirty="0">
                <a:latin typeface="Cambria" panose="02040503050406030204" pitchFamily="18" charset="0"/>
                <a:ea typeface="Cambria" panose="02040503050406030204" pitchFamily="18" charset="0"/>
              </a:rPr>
              <a:t>is </a:t>
            </a:r>
            <a:r>
              <a:rPr lang="en-US" sz="2300" dirty="0" smtClean="0">
                <a:latin typeface="Cambria" panose="02040503050406030204" pitchFamily="18" charset="0"/>
                <a:ea typeface="Cambria" panose="02040503050406030204" pitchFamily="18" charset="0"/>
              </a:rPr>
              <a:t>.33.</a:t>
            </a:r>
          </a:p>
          <a:p>
            <a:endParaRPr lang="en-US" sz="2300" dirty="0">
              <a:latin typeface="Cambria" panose="02040503050406030204" pitchFamily="18" charset="0"/>
              <a:ea typeface="Cambria" panose="02040503050406030204" pitchFamily="18" charset="0"/>
            </a:endParaRPr>
          </a:p>
          <a:p>
            <a:r>
              <a:rPr lang="en-US" sz="2300" dirty="0">
                <a:latin typeface="Cambria" panose="02040503050406030204" pitchFamily="18" charset="0"/>
                <a:ea typeface="Cambria" panose="02040503050406030204" pitchFamily="18" charset="0"/>
              </a:rPr>
              <a:t>T</a:t>
            </a:r>
            <a:r>
              <a:rPr lang="en-US" sz="2300" dirty="0" smtClean="0">
                <a:latin typeface="Cambria" panose="02040503050406030204" pitchFamily="18" charset="0"/>
                <a:ea typeface="Cambria" panose="02040503050406030204" pitchFamily="18" charset="0"/>
              </a:rPr>
              <a:t>he </a:t>
            </a:r>
            <a:r>
              <a:rPr lang="en-US" sz="2300" dirty="0">
                <a:latin typeface="Cambria" panose="02040503050406030204" pitchFamily="18" charset="0"/>
                <a:ea typeface="Cambria" panose="02040503050406030204" pitchFamily="18" charset="0"/>
              </a:rPr>
              <a:t>distance between </a:t>
            </a:r>
            <a:r>
              <a:rPr lang="en-US" sz="2300" dirty="0" smtClean="0">
                <a:latin typeface="Cambria" panose="02040503050406030204" pitchFamily="18" charset="0"/>
                <a:ea typeface="Cambria" panose="02040503050406030204" pitchFamily="18" charset="0"/>
              </a:rPr>
              <a:t>Jim </a:t>
            </a:r>
            <a:r>
              <a:rPr lang="en-US" sz="2300" dirty="0">
                <a:latin typeface="Cambria" panose="02040503050406030204" pitchFamily="18" charset="0"/>
                <a:ea typeface="Cambria" panose="02040503050406030204" pitchFamily="18" charset="0"/>
              </a:rPr>
              <a:t>and </a:t>
            </a:r>
            <a:r>
              <a:rPr lang="en-US" sz="2300" dirty="0" smtClean="0">
                <a:latin typeface="Cambria" panose="02040503050406030204" pitchFamily="18" charset="0"/>
                <a:ea typeface="Cambria" panose="02040503050406030204" pitchFamily="18" charset="0"/>
              </a:rPr>
              <a:t>Mary (d(2,3)) </a:t>
            </a:r>
            <a:r>
              <a:rPr lang="en-US" sz="2300" dirty="0">
                <a:latin typeface="Cambria" panose="02040503050406030204" pitchFamily="18" charset="0"/>
                <a:ea typeface="Cambria" panose="02040503050406030204" pitchFamily="18" charset="0"/>
              </a:rPr>
              <a:t>is </a:t>
            </a:r>
            <a:r>
              <a:rPr lang="en-US" sz="2300" dirty="0" smtClean="0">
                <a:latin typeface="Cambria" panose="02040503050406030204" pitchFamily="18" charset="0"/>
                <a:ea typeface="Cambria" panose="02040503050406030204" pitchFamily="18" charset="0"/>
              </a:rPr>
              <a:t>.75.</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1124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Dissimilarly Measures</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Cambria" panose="02040503050406030204" pitchFamily="18" charset="0"/>
                <a:ea typeface="Cambria" panose="02040503050406030204" pitchFamily="18" charset="0"/>
              </a:rPr>
              <a:t>Calculation of Dissimilarly measures for:</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smtClean="0">
                <a:latin typeface="Cambria" panose="02040503050406030204" pitchFamily="18" charset="0"/>
                <a:ea typeface="Cambria" panose="02040503050406030204" pitchFamily="18" charset="0"/>
              </a:rPr>
              <a:t>Numerical data</a:t>
            </a:r>
          </a:p>
          <a:p>
            <a:pPr marL="0" indent="0">
              <a:buNone/>
            </a:pPr>
            <a:r>
              <a:rPr lang="en-US" dirty="0" smtClean="0">
                <a:latin typeface="Cambria" panose="02040503050406030204" pitchFamily="18" charset="0"/>
                <a:ea typeface="Cambria" panose="02040503050406030204" pitchFamily="18" charset="0"/>
              </a:rPr>
              <a:t>Ordinal data </a:t>
            </a:r>
          </a:p>
          <a:p>
            <a:pPr marL="0" indent="0">
              <a:buNone/>
            </a:pPr>
            <a:r>
              <a:rPr lang="en-US" dirty="0" smtClean="0">
                <a:latin typeface="Cambria" panose="02040503050406030204" pitchFamily="18" charset="0"/>
                <a:ea typeface="Cambria" panose="02040503050406030204" pitchFamily="18" charset="0"/>
              </a:rPr>
              <a:t>Nominal data</a:t>
            </a:r>
          </a:p>
          <a:p>
            <a:pPr marL="0" indent="0">
              <a:buNone/>
            </a:pPr>
            <a:r>
              <a:rPr lang="en-US" dirty="0" smtClean="0">
                <a:latin typeface="Cambria" panose="02040503050406030204" pitchFamily="18" charset="0"/>
                <a:ea typeface="Cambria" panose="02040503050406030204" pitchFamily="18" charset="0"/>
              </a:rPr>
              <a:t>Binary data</a:t>
            </a:r>
          </a:p>
          <a:p>
            <a:pPr marL="0" indent="0">
              <a:buNone/>
            </a:pPr>
            <a:r>
              <a:rPr lang="en-US" b="1" dirty="0">
                <a:latin typeface="Cambria" panose="02040503050406030204" pitchFamily="18" charset="0"/>
                <a:ea typeface="Cambria" panose="02040503050406030204" pitchFamily="18" charset="0"/>
              </a:rPr>
              <a:t>Document data</a:t>
            </a:r>
          </a:p>
          <a:p>
            <a:pPr marL="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195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79454"/>
          </a:xfrm>
        </p:spPr>
        <p:txBody>
          <a:bodyPr/>
          <a:lstStyle/>
          <a:p>
            <a:r>
              <a:rPr lang="en-US" b="1" dirty="0" smtClean="0">
                <a:latin typeface="Cambria" panose="02040503050406030204" pitchFamily="18" charset="0"/>
                <a:ea typeface="Cambria" panose="02040503050406030204" pitchFamily="18" charset="0"/>
              </a:rPr>
              <a:t>Distance measure for document data</a:t>
            </a:r>
            <a:endParaRPr lang="en-US" dirty="0"/>
          </a:p>
        </p:txBody>
      </p:sp>
      <p:pic>
        <p:nvPicPr>
          <p:cNvPr id="6" name="Picture 5"/>
          <p:cNvPicPr>
            <a:picLocks noChangeAspect="1"/>
          </p:cNvPicPr>
          <p:nvPr/>
        </p:nvPicPr>
        <p:blipFill>
          <a:blip r:embed="rId2"/>
          <a:stretch>
            <a:fillRect/>
          </a:stretch>
        </p:blipFill>
        <p:spPr>
          <a:xfrm>
            <a:off x="581023" y="1861387"/>
            <a:ext cx="10287349" cy="2566234"/>
          </a:xfrm>
          <a:prstGeom prst="rect">
            <a:avLst/>
          </a:prstGeom>
        </p:spPr>
      </p:pic>
      <p:pic>
        <p:nvPicPr>
          <p:cNvPr id="7" name="Picture 6"/>
          <p:cNvPicPr>
            <a:picLocks noChangeAspect="1"/>
          </p:cNvPicPr>
          <p:nvPr/>
        </p:nvPicPr>
        <p:blipFill>
          <a:blip r:embed="rId3"/>
          <a:stretch>
            <a:fillRect/>
          </a:stretch>
        </p:blipFill>
        <p:spPr>
          <a:xfrm>
            <a:off x="1242510" y="4652711"/>
            <a:ext cx="10111290" cy="1555583"/>
          </a:xfrm>
          <a:prstGeom prst="rect">
            <a:avLst/>
          </a:prstGeom>
        </p:spPr>
      </p:pic>
    </p:spTree>
    <p:extLst>
      <p:ext uri="{BB962C8B-B14F-4D97-AF65-F5344CB8AC3E}">
        <p14:creationId xmlns:p14="http://schemas.microsoft.com/office/powerpoint/2010/main" val="2769295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Attributes:</a:t>
            </a:r>
            <a:br>
              <a:rPr lang="en-US" b="1" dirty="0">
                <a:latin typeface="Cambria" panose="02040503050406030204" pitchFamily="18" charset="0"/>
                <a:ea typeface="Cambria" panose="02040503050406030204" pitchFamily="18" charset="0"/>
              </a:rPr>
            </a:br>
            <a:endParaRPr lang="en-US" dirty="0"/>
          </a:p>
        </p:txBody>
      </p:sp>
      <p:sp>
        <p:nvSpPr>
          <p:cNvPr id="4" name="Content Placeholder 2"/>
          <p:cNvSpPr>
            <a:spLocks noGrp="1"/>
          </p:cNvSpPr>
          <p:nvPr>
            <p:ph idx="1"/>
          </p:nvPr>
        </p:nvSpPr>
        <p:spPr>
          <a:xfrm>
            <a:off x="946484" y="1657183"/>
            <a:ext cx="10940716" cy="5200817"/>
          </a:xfrm>
        </p:spPr>
        <p:txBody>
          <a:bodyPr>
            <a:normAutofit fontScale="92500" lnSpcReduction="20000"/>
          </a:bodyPr>
          <a:lstStyle/>
          <a:p>
            <a:pPr marL="0" indent="0">
              <a:buNone/>
            </a:pPr>
            <a:endParaRPr lang="en-US" b="1" dirty="0">
              <a:latin typeface="Cambria" panose="02040503050406030204" pitchFamily="18" charset="0"/>
              <a:ea typeface="Cambria" panose="02040503050406030204" pitchFamily="18" charset="0"/>
            </a:endParaRPr>
          </a:p>
          <a:p>
            <a:pPr marL="0" indent="0">
              <a:buNone/>
            </a:pPr>
            <a:r>
              <a:rPr lang="en-US" b="1" dirty="0" smtClean="0">
                <a:latin typeface="Cambria" panose="02040503050406030204" pitchFamily="18" charset="0"/>
                <a:ea typeface="Cambria" panose="02040503050406030204" pitchFamily="18" charset="0"/>
              </a:rPr>
              <a:t>Numeric</a:t>
            </a:r>
          </a:p>
          <a:p>
            <a:pPr marL="0" indent="0">
              <a:buNone/>
            </a:pPr>
            <a:r>
              <a:rPr lang="en-US" b="1" dirty="0" smtClean="0">
                <a:latin typeface="Cambria" panose="02040503050406030204" pitchFamily="18" charset="0"/>
                <a:ea typeface="Cambria" panose="02040503050406030204" pitchFamily="18" charset="0"/>
              </a:rPr>
              <a:t>	Continuous</a:t>
            </a:r>
          </a:p>
          <a:p>
            <a:pPr marL="0" indent="0">
              <a:buNone/>
            </a:pPr>
            <a:r>
              <a:rPr lang="en-US" b="1" dirty="0" smtClean="0">
                <a:latin typeface="Cambria" panose="02040503050406030204" pitchFamily="18" charset="0"/>
                <a:ea typeface="Cambria" panose="02040503050406030204" pitchFamily="18" charset="0"/>
              </a:rPr>
              <a:t>	Discrete</a:t>
            </a:r>
          </a:p>
          <a:p>
            <a:pPr marL="0" indent="0">
              <a:buNone/>
            </a:pPr>
            <a:r>
              <a:rPr lang="en-US" b="1" dirty="0" smtClean="0">
                <a:latin typeface="Cambria" panose="02040503050406030204" pitchFamily="18" charset="0"/>
                <a:ea typeface="Cambria" panose="02040503050406030204" pitchFamily="18" charset="0"/>
              </a:rPr>
              <a:t>Categorical</a:t>
            </a:r>
          </a:p>
          <a:p>
            <a:pPr marL="0" indent="0">
              <a:buNone/>
            </a:pPr>
            <a:r>
              <a:rPr lang="en-US" b="1" dirty="0" smtClean="0">
                <a:latin typeface="Cambria" panose="02040503050406030204" pitchFamily="18" charset="0"/>
                <a:ea typeface="Cambria" panose="02040503050406030204" pitchFamily="18" charset="0"/>
              </a:rPr>
              <a:t>	Ordinal </a:t>
            </a:r>
          </a:p>
          <a:p>
            <a:pPr marL="0" indent="0">
              <a:buNone/>
            </a:pPr>
            <a:r>
              <a:rPr lang="en-US" b="1" dirty="0" smtClean="0">
                <a:latin typeface="Cambria" panose="02040503050406030204" pitchFamily="18" charset="0"/>
                <a:ea typeface="Cambria" panose="02040503050406030204" pitchFamily="18" charset="0"/>
              </a:rPr>
              <a:t>	Nominal</a:t>
            </a:r>
          </a:p>
          <a:p>
            <a:pPr marL="0" indent="0">
              <a:buNone/>
            </a:pPr>
            <a:r>
              <a:rPr lang="en-US" b="1" dirty="0" smtClean="0">
                <a:latin typeface="Cambria" panose="02040503050406030204" pitchFamily="18" charset="0"/>
                <a:ea typeface="Cambria" panose="02040503050406030204" pitchFamily="18" charset="0"/>
              </a:rPr>
              <a:t>Binary</a:t>
            </a:r>
          </a:p>
          <a:p>
            <a:pPr marL="0" indent="0">
              <a:buNone/>
            </a:pPr>
            <a:r>
              <a:rPr lang="en-US" b="1" dirty="0">
                <a:latin typeface="Cambria" panose="02040503050406030204" pitchFamily="18" charset="0"/>
                <a:ea typeface="Cambria" panose="02040503050406030204" pitchFamily="18" charset="0"/>
              </a:rPr>
              <a:t>	</a:t>
            </a:r>
            <a:r>
              <a:rPr lang="en-US" b="1" dirty="0" smtClean="0">
                <a:latin typeface="Cambria" panose="02040503050406030204" pitchFamily="18" charset="0"/>
                <a:ea typeface="Cambria" panose="02040503050406030204" pitchFamily="18" charset="0"/>
              </a:rPr>
              <a:t>Symmetric</a:t>
            </a:r>
          </a:p>
          <a:p>
            <a:pPr marL="0" indent="0">
              <a:buNone/>
            </a:pPr>
            <a:r>
              <a:rPr lang="en-US" b="1" dirty="0">
                <a:latin typeface="Cambria" panose="02040503050406030204" pitchFamily="18" charset="0"/>
                <a:ea typeface="Cambria" panose="02040503050406030204" pitchFamily="18" charset="0"/>
              </a:rPr>
              <a:t>	</a:t>
            </a:r>
            <a:r>
              <a:rPr lang="en-US" b="1" dirty="0" smtClean="0">
                <a:latin typeface="Cambria" panose="02040503050406030204" pitchFamily="18" charset="0"/>
                <a:ea typeface="Cambria" panose="02040503050406030204" pitchFamily="18" charset="0"/>
              </a:rPr>
              <a:t>Non Symmetric</a:t>
            </a:r>
          </a:p>
          <a:p>
            <a:pPr marL="0" indent="0">
              <a:buNone/>
            </a:pPr>
            <a:r>
              <a:rPr lang="en-US" b="1" dirty="0" smtClean="0">
                <a:latin typeface="Cambria" panose="02040503050406030204" pitchFamily="18" charset="0"/>
                <a:ea typeface="Cambria" panose="02040503050406030204" pitchFamily="18" charset="0"/>
              </a:rPr>
              <a:t>Interval scaled</a:t>
            </a:r>
          </a:p>
          <a:p>
            <a:pPr marL="0" indent="0">
              <a:buNone/>
            </a:pPr>
            <a:r>
              <a:rPr lang="en-US" b="1" dirty="0" smtClean="0">
                <a:latin typeface="Cambria" panose="02040503050406030204" pitchFamily="18" charset="0"/>
                <a:ea typeface="Cambria" panose="02040503050406030204" pitchFamily="18" charset="0"/>
              </a:rPr>
              <a:t>Ratio-scaled</a:t>
            </a:r>
          </a:p>
          <a:p>
            <a:pPr marL="0" indent="0">
              <a:buNone/>
            </a:pPr>
            <a:endParaRPr lang="en-US" sz="2500" b="1" dirty="0" smtClean="0">
              <a:latin typeface="Cambria" panose="02040503050406030204" pitchFamily="18" charset="0"/>
              <a:ea typeface="Cambria" panose="02040503050406030204" pitchFamily="18" charset="0"/>
            </a:endParaRPr>
          </a:p>
          <a:p>
            <a:pPr marL="0" indent="0">
              <a:buNone/>
            </a:pPr>
            <a:endParaRPr lang="en-US" sz="2500" b="1" dirty="0" smtClean="0">
              <a:latin typeface="Cambria" panose="02040503050406030204" pitchFamily="18" charset="0"/>
              <a:ea typeface="Cambria" panose="02040503050406030204" pitchFamily="18" charset="0"/>
            </a:endParaRPr>
          </a:p>
          <a:p>
            <a:pPr marL="0" indent="0">
              <a:buNone/>
            </a:pPr>
            <a:endParaRPr lang="en-US" b="1" dirty="0" smtClean="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6171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1000"/>
                                        <p:tgtEl>
                                          <p:spTgt spid="4">
                                            <p:txEl>
                                              <p:pRg st="7" end="7"/>
                                            </p:txEl>
                                          </p:spTgt>
                                        </p:tgtEl>
                                      </p:cBhvr>
                                    </p:animEffect>
                                    <p:anim calcmode="lin" valueType="num">
                                      <p:cBhvr>
                                        <p:cTn id="2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1000"/>
                                        <p:tgtEl>
                                          <p:spTgt spid="4">
                                            <p:txEl>
                                              <p:pRg st="10" end="10"/>
                                            </p:txEl>
                                          </p:spTgt>
                                        </p:tgtEl>
                                      </p:cBhvr>
                                    </p:animEffect>
                                    <p:anim calcmode="lin" valueType="num">
                                      <p:cBhvr>
                                        <p:cTn id="29"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1000"/>
                                        <p:tgtEl>
                                          <p:spTgt spid="4">
                                            <p:txEl>
                                              <p:pRg st="11" end="11"/>
                                            </p:txEl>
                                          </p:spTgt>
                                        </p:tgtEl>
                                      </p:cBhvr>
                                    </p:animEffect>
                                    <p:anim calcmode="lin" valueType="num">
                                      <p:cBhvr>
                                        <p:cTn id="34"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2577932"/>
          </a:xfrm>
        </p:spPr>
        <p:txBody>
          <a:bodyPr>
            <a:normAutofit/>
          </a:bodyPr>
          <a:lstStyle/>
          <a:p>
            <a:pPr marL="0" indent="0">
              <a:buNone/>
            </a:pPr>
            <a:r>
              <a:rPr lang="en-US" sz="3200" b="1" dirty="0" smtClean="0">
                <a:latin typeface="Cambria" panose="02040503050406030204" pitchFamily="18" charset="0"/>
                <a:ea typeface="Cambria" panose="02040503050406030204" pitchFamily="18" charset="0"/>
              </a:rPr>
              <a:t>Example</a:t>
            </a:r>
          </a:p>
          <a:p>
            <a:pPr marL="0" indent="0">
              <a:buNone/>
            </a:pPr>
            <a:r>
              <a:rPr lang="en-US" sz="2500" dirty="0">
                <a:latin typeface="Cambria" panose="02040503050406030204" pitchFamily="18" charset="0"/>
                <a:ea typeface="Cambria" panose="02040503050406030204" pitchFamily="18" charset="0"/>
              </a:rPr>
              <a:t>Cosine similarity between two term-frequency vectors. Suppose that x and y are the first two term-frequency </a:t>
            </a:r>
            <a:r>
              <a:rPr lang="en-US" sz="2500" dirty="0" smtClean="0">
                <a:latin typeface="Cambria" panose="02040503050406030204" pitchFamily="18" charset="0"/>
                <a:ea typeface="Cambria" panose="02040503050406030204" pitchFamily="18" charset="0"/>
              </a:rPr>
              <a:t>vectors (from previous table)</a:t>
            </a:r>
          </a:p>
          <a:p>
            <a:pPr marL="0" indent="0">
              <a:buNone/>
            </a:pPr>
            <a:r>
              <a:rPr lang="en-US" sz="2500" dirty="0" smtClean="0">
                <a:latin typeface="Cambria" panose="02040503050406030204" pitchFamily="18" charset="0"/>
                <a:ea typeface="Cambria" panose="02040503050406030204" pitchFamily="18" charset="0"/>
              </a:rPr>
              <a:t>That </a:t>
            </a:r>
            <a:r>
              <a:rPr lang="en-US" sz="2500" dirty="0">
                <a:latin typeface="Cambria" panose="02040503050406030204" pitchFamily="18" charset="0"/>
                <a:ea typeface="Cambria" panose="02040503050406030204" pitchFamily="18" charset="0"/>
              </a:rPr>
              <a:t>is, x = (5,0,3,0,2,0,0,2,0,0) and y = (3,0,2,0,1,1,0,1,0,1). How similar are x and y? Using Eq. (2.23) to compute the cosine similarity between the two vectors, we get</a:t>
            </a:r>
            <a:r>
              <a:rPr lang="en-US" sz="2500" dirty="0" smtClean="0">
                <a:latin typeface="Cambria" panose="02040503050406030204" pitchFamily="18" charset="0"/>
                <a:ea typeface="Cambria" panose="02040503050406030204" pitchFamily="18" charset="0"/>
              </a:rPr>
              <a:t>:</a:t>
            </a:r>
          </a:p>
          <a:p>
            <a:pPr marL="0" indent="0">
              <a:buNone/>
            </a:pPr>
            <a:endParaRPr lang="en-US" sz="25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3087854" y="4040020"/>
            <a:ext cx="8177684" cy="2589380"/>
          </a:xfrm>
          <a:prstGeom prst="rect">
            <a:avLst/>
          </a:prstGeom>
        </p:spPr>
      </p:pic>
    </p:spTree>
    <p:extLst>
      <p:ext uri="{BB962C8B-B14F-4D97-AF65-F5344CB8AC3E}">
        <p14:creationId xmlns:p14="http://schemas.microsoft.com/office/powerpoint/2010/main" val="3971818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Preprocessing</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4"/>
            <a:ext cx="11247120" cy="4819015"/>
          </a:xfrm>
        </p:spPr>
        <p:txBody>
          <a:bodyPr>
            <a:normAutofit/>
          </a:bodyPr>
          <a:lstStyle/>
          <a:p>
            <a:r>
              <a:rPr lang="en-US" sz="2500" b="1" dirty="0" smtClean="0">
                <a:latin typeface="Cambria" panose="02040503050406030204" pitchFamily="18" charset="0"/>
                <a:ea typeface="Cambria" panose="02040503050406030204" pitchFamily="18" charset="0"/>
              </a:rPr>
              <a:t>Data Cleaning (potter wheel tool </a:t>
            </a:r>
            <a:r>
              <a:rPr lang="en-US" sz="2500" b="1" dirty="0" err="1" smtClean="0">
                <a:latin typeface="Cambria" panose="02040503050406030204" pitchFamily="18" charset="0"/>
                <a:ea typeface="Cambria" panose="02040503050406030204" pitchFamily="18" charset="0"/>
              </a:rPr>
              <a:t>etc</a:t>
            </a:r>
            <a:r>
              <a:rPr lang="en-US" sz="2500" b="1" dirty="0" smtClean="0">
                <a:latin typeface="Cambria" panose="02040503050406030204" pitchFamily="18" charset="0"/>
                <a:ea typeface="Cambria" panose="02040503050406030204" pitchFamily="18" charset="0"/>
              </a:rPr>
              <a:t>)</a:t>
            </a:r>
          </a:p>
          <a:p>
            <a:pPr marL="0" indent="0">
              <a:buNone/>
            </a:pPr>
            <a:r>
              <a:rPr lang="en-US" sz="2500" dirty="0">
                <a:latin typeface="Cambria" panose="02040503050406030204" pitchFamily="18" charset="0"/>
                <a:ea typeface="Cambria" panose="02040503050406030204" pitchFamily="18" charset="0"/>
              </a:rPr>
              <a:t> </a:t>
            </a:r>
            <a:r>
              <a:rPr lang="en-US" sz="2500" dirty="0" smtClean="0">
                <a:latin typeface="Cambria" panose="02040503050406030204" pitchFamily="18" charset="0"/>
                <a:ea typeface="Cambria" panose="02040503050406030204" pitchFamily="18" charset="0"/>
              </a:rPr>
              <a:t>      Missing values</a:t>
            </a:r>
          </a:p>
          <a:p>
            <a:pPr marL="0" indent="0">
              <a:buNone/>
            </a:pPr>
            <a:r>
              <a:rPr lang="en-US" sz="2500" dirty="0">
                <a:latin typeface="Cambria" panose="02040503050406030204" pitchFamily="18" charset="0"/>
                <a:ea typeface="Cambria" panose="02040503050406030204" pitchFamily="18" charset="0"/>
              </a:rPr>
              <a:t> </a:t>
            </a:r>
            <a:r>
              <a:rPr lang="en-US" sz="2500" dirty="0" smtClean="0">
                <a:latin typeface="Cambria" panose="02040503050406030204" pitchFamily="18" charset="0"/>
                <a:ea typeface="Cambria" panose="02040503050406030204" pitchFamily="18" charset="0"/>
              </a:rPr>
              <a:t>      Noisy data</a:t>
            </a:r>
          </a:p>
          <a:p>
            <a:pPr marL="0" indent="0">
              <a:buNone/>
            </a:pPr>
            <a:r>
              <a:rPr lang="en-US" sz="2500" dirty="0">
                <a:latin typeface="Cambria" panose="02040503050406030204" pitchFamily="18" charset="0"/>
                <a:ea typeface="Cambria" panose="02040503050406030204" pitchFamily="18" charset="0"/>
              </a:rPr>
              <a:t> </a:t>
            </a:r>
            <a:r>
              <a:rPr lang="en-US" sz="2500" dirty="0" smtClean="0">
                <a:latin typeface="Cambria" panose="02040503050406030204" pitchFamily="18" charset="0"/>
                <a:ea typeface="Cambria" panose="02040503050406030204" pitchFamily="18" charset="0"/>
              </a:rPr>
              <a:t>      process of data cleaning</a:t>
            </a:r>
          </a:p>
          <a:p>
            <a:pPr marL="0" indent="0">
              <a:buNone/>
            </a:pPr>
            <a:r>
              <a:rPr lang="en-US" sz="2500" dirty="0">
                <a:latin typeface="Cambria" panose="02040503050406030204" pitchFamily="18" charset="0"/>
                <a:ea typeface="Cambria" panose="02040503050406030204" pitchFamily="18" charset="0"/>
              </a:rPr>
              <a:t> </a:t>
            </a:r>
            <a:r>
              <a:rPr lang="en-US" sz="2500" dirty="0" smtClean="0">
                <a:latin typeface="Cambria" panose="02040503050406030204" pitchFamily="18" charset="0"/>
                <a:ea typeface="Cambria" panose="02040503050406030204" pitchFamily="18" charset="0"/>
              </a:rPr>
              <a:t>      </a:t>
            </a:r>
          </a:p>
          <a:p>
            <a:r>
              <a:rPr lang="en-US" sz="2500" b="1" dirty="0" smtClean="0">
                <a:latin typeface="Cambria" panose="02040503050406030204" pitchFamily="18" charset="0"/>
                <a:ea typeface="Cambria" panose="02040503050406030204" pitchFamily="18" charset="0"/>
              </a:rPr>
              <a:t>Data integration</a:t>
            </a:r>
          </a:p>
          <a:p>
            <a:r>
              <a:rPr lang="en-US" sz="2500" b="1" dirty="0">
                <a:latin typeface="Cambria" panose="02040503050406030204" pitchFamily="18" charset="0"/>
                <a:ea typeface="Cambria" panose="02040503050406030204" pitchFamily="18" charset="0"/>
              </a:rPr>
              <a:t>Data </a:t>
            </a:r>
            <a:r>
              <a:rPr lang="en-US" sz="2500" b="1" dirty="0" smtClean="0">
                <a:latin typeface="Cambria" panose="02040503050406030204" pitchFamily="18" charset="0"/>
                <a:ea typeface="Cambria" panose="02040503050406030204" pitchFamily="18" charset="0"/>
              </a:rPr>
              <a:t>Reduction</a:t>
            </a:r>
          </a:p>
          <a:p>
            <a:r>
              <a:rPr lang="en-US" sz="2500" b="1" dirty="0">
                <a:latin typeface="Cambria" panose="02040503050406030204" pitchFamily="18" charset="0"/>
                <a:ea typeface="Cambria" panose="02040503050406030204" pitchFamily="18" charset="0"/>
              </a:rPr>
              <a:t>Data </a:t>
            </a:r>
            <a:r>
              <a:rPr lang="en-US" sz="2500" b="1" dirty="0" smtClean="0">
                <a:latin typeface="Cambria" panose="02040503050406030204" pitchFamily="18" charset="0"/>
                <a:ea typeface="Cambria" panose="02040503050406030204" pitchFamily="18" charset="0"/>
              </a:rPr>
              <a:t>Transformation</a:t>
            </a:r>
            <a:endParaRPr lang="en-US" sz="25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83579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Data Cleaning</a:t>
            </a:r>
          </a:p>
        </p:txBody>
      </p:sp>
      <p:sp>
        <p:nvSpPr>
          <p:cNvPr id="3" name="Content Placeholder 2"/>
          <p:cNvSpPr>
            <a:spLocks noGrp="1"/>
          </p:cNvSpPr>
          <p:nvPr>
            <p:ph idx="1"/>
          </p:nvPr>
        </p:nvSpPr>
        <p:spPr>
          <a:xfrm>
            <a:off x="838200" y="1825624"/>
            <a:ext cx="11216640" cy="4879975"/>
          </a:xfrm>
        </p:spPr>
        <p:txBody>
          <a:bodyPr/>
          <a:lstStyle/>
          <a:p>
            <a:pPr marL="0" indent="0">
              <a:buNone/>
            </a:pPr>
            <a:r>
              <a:rPr lang="en-US" sz="3500" dirty="0">
                <a:latin typeface="Cambria" panose="02040503050406030204" pitchFamily="18" charset="0"/>
                <a:ea typeface="Cambria" panose="02040503050406030204" pitchFamily="18" charset="0"/>
              </a:rPr>
              <a:t>Missing </a:t>
            </a:r>
            <a:r>
              <a:rPr lang="en-US" sz="3500" dirty="0" smtClean="0">
                <a:latin typeface="Cambria" panose="02040503050406030204" pitchFamily="18" charset="0"/>
                <a:ea typeface="Cambria" panose="02040503050406030204" pitchFamily="18" charset="0"/>
              </a:rPr>
              <a:t>Values</a:t>
            </a:r>
          </a:p>
          <a:p>
            <a:pPr lvl="2">
              <a:lnSpc>
                <a:spcPct val="150000"/>
              </a:lnSpc>
              <a:buFont typeface="Wingdings" panose="05000000000000000000" pitchFamily="2" charset="2"/>
              <a:buChar char="v"/>
            </a:pPr>
            <a:r>
              <a:rPr lang="en-US" sz="2800" dirty="0">
                <a:latin typeface="Cambria" panose="02040503050406030204" pitchFamily="18" charset="0"/>
                <a:ea typeface="Cambria" panose="02040503050406030204" pitchFamily="18" charset="0"/>
              </a:rPr>
              <a:t>Ignore the </a:t>
            </a:r>
            <a:r>
              <a:rPr lang="en-US" sz="2800" dirty="0" smtClean="0">
                <a:latin typeface="Cambria" panose="02040503050406030204" pitchFamily="18" charset="0"/>
                <a:ea typeface="Cambria" panose="02040503050406030204" pitchFamily="18" charset="0"/>
              </a:rPr>
              <a:t>tuple</a:t>
            </a:r>
            <a:endParaRPr lang="en-US" sz="2800" dirty="0">
              <a:latin typeface="Cambria" panose="02040503050406030204" pitchFamily="18" charset="0"/>
              <a:ea typeface="Cambria" panose="02040503050406030204" pitchFamily="18" charset="0"/>
            </a:endParaRPr>
          </a:p>
          <a:p>
            <a:pPr lvl="2">
              <a:lnSpc>
                <a:spcPct val="150000"/>
              </a:lnSpc>
              <a:buFont typeface="Wingdings" panose="05000000000000000000" pitchFamily="2" charset="2"/>
              <a:buChar char="v"/>
            </a:pPr>
            <a:r>
              <a:rPr lang="en-US" sz="2800" dirty="0">
                <a:latin typeface="Cambria" panose="02040503050406030204" pitchFamily="18" charset="0"/>
                <a:ea typeface="Cambria" panose="02040503050406030204" pitchFamily="18" charset="0"/>
              </a:rPr>
              <a:t>Fill in the missing value </a:t>
            </a:r>
            <a:r>
              <a:rPr lang="en-US" sz="2800" dirty="0" smtClean="0">
                <a:latin typeface="Cambria" panose="02040503050406030204" pitchFamily="18" charset="0"/>
                <a:ea typeface="Cambria" panose="02040503050406030204" pitchFamily="18" charset="0"/>
              </a:rPr>
              <a:t>manually</a:t>
            </a:r>
          </a:p>
          <a:p>
            <a:pPr lvl="2">
              <a:lnSpc>
                <a:spcPct val="150000"/>
              </a:lnSpc>
              <a:buFont typeface="Wingdings" panose="05000000000000000000" pitchFamily="2" charset="2"/>
              <a:buChar char="v"/>
            </a:pPr>
            <a:r>
              <a:rPr lang="en-US" sz="2800" dirty="0">
                <a:latin typeface="Cambria" panose="02040503050406030204" pitchFamily="18" charset="0"/>
                <a:ea typeface="Cambria" panose="02040503050406030204" pitchFamily="18" charset="0"/>
              </a:rPr>
              <a:t>Use a global constant to fill in the missing </a:t>
            </a:r>
            <a:r>
              <a:rPr lang="en-US" sz="2800" dirty="0" smtClean="0">
                <a:latin typeface="Cambria" panose="02040503050406030204" pitchFamily="18" charset="0"/>
                <a:ea typeface="Cambria" panose="02040503050406030204" pitchFamily="18" charset="0"/>
              </a:rPr>
              <a:t>value</a:t>
            </a:r>
          </a:p>
          <a:p>
            <a:pPr lvl="2">
              <a:lnSpc>
                <a:spcPct val="150000"/>
              </a:lnSpc>
              <a:buFont typeface="Wingdings" panose="05000000000000000000" pitchFamily="2" charset="2"/>
              <a:buChar char="v"/>
            </a:pPr>
            <a:r>
              <a:rPr lang="en-US" sz="2800" dirty="0">
                <a:latin typeface="Cambria" panose="02040503050406030204" pitchFamily="18" charset="0"/>
                <a:ea typeface="Cambria" panose="02040503050406030204" pitchFamily="18" charset="0"/>
              </a:rPr>
              <a:t>Use a measure of central tendency for the attribute (e.g., the </a:t>
            </a:r>
            <a:r>
              <a:rPr lang="en-US" sz="2800" dirty="0" smtClean="0">
                <a:latin typeface="Cambria" panose="02040503050406030204" pitchFamily="18" charset="0"/>
                <a:ea typeface="Cambria" panose="02040503050406030204" pitchFamily="18" charset="0"/>
              </a:rPr>
              <a:t>  mean </a:t>
            </a:r>
            <a:r>
              <a:rPr lang="en-US" sz="2800" dirty="0">
                <a:latin typeface="Cambria" panose="02040503050406030204" pitchFamily="18" charset="0"/>
                <a:ea typeface="Cambria" panose="02040503050406030204" pitchFamily="18" charset="0"/>
              </a:rPr>
              <a:t>or median) to fill in the missing </a:t>
            </a:r>
            <a:r>
              <a:rPr lang="en-US" sz="2800" dirty="0" smtClean="0">
                <a:latin typeface="Cambria" panose="02040503050406030204" pitchFamily="18" charset="0"/>
                <a:ea typeface="Cambria" panose="02040503050406030204" pitchFamily="18" charset="0"/>
              </a:rPr>
              <a:t>value</a:t>
            </a:r>
            <a:endParaRPr lang="en-US" sz="2800" dirty="0">
              <a:latin typeface="Cambria" panose="02040503050406030204" pitchFamily="18" charset="0"/>
              <a:ea typeface="Cambria" panose="02040503050406030204" pitchFamily="18" charset="0"/>
            </a:endParaRPr>
          </a:p>
          <a:p>
            <a:pPr lvl="2">
              <a:lnSpc>
                <a:spcPct val="150000"/>
              </a:lnSpc>
              <a:buFont typeface="Wingdings" panose="05000000000000000000" pitchFamily="2" charset="2"/>
              <a:buChar char="v"/>
            </a:pPr>
            <a:r>
              <a:rPr lang="en-US" sz="2800" dirty="0">
                <a:latin typeface="Cambria" panose="02040503050406030204" pitchFamily="18" charset="0"/>
                <a:ea typeface="Cambria" panose="02040503050406030204" pitchFamily="18" charset="0"/>
              </a:rPr>
              <a:t>. Use the most probable value to fill in the missing </a:t>
            </a:r>
            <a:r>
              <a:rPr lang="en-US" sz="2800" dirty="0" smtClean="0">
                <a:latin typeface="Cambria" panose="02040503050406030204" pitchFamily="18" charset="0"/>
                <a:ea typeface="Cambria" panose="02040503050406030204" pitchFamily="18" charset="0"/>
              </a:rPr>
              <a:t>value</a:t>
            </a:r>
            <a:endParaRPr lang="en-US" sz="2800" dirty="0">
              <a:latin typeface="Cambria" panose="02040503050406030204" pitchFamily="18" charset="0"/>
              <a:ea typeface="Cambria" panose="02040503050406030204" pitchFamily="18" charset="0"/>
            </a:endParaRPr>
          </a:p>
          <a:p>
            <a:pPr marL="914400" lvl="2"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9857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Data Cleaning</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021080" y="1690688"/>
            <a:ext cx="6934200" cy="5167312"/>
          </a:xfrm>
        </p:spPr>
        <p:txBody>
          <a:bodyPr>
            <a:normAutofit/>
          </a:bodyPr>
          <a:lstStyle/>
          <a:p>
            <a:pPr marL="0" indent="0">
              <a:buNone/>
            </a:pPr>
            <a:r>
              <a:rPr lang="en-US" sz="3200" b="1" dirty="0">
                <a:latin typeface="Cambria" panose="02040503050406030204" pitchFamily="18" charset="0"/>
                <a:ea typeface="Cambria" panose="02040503050406030204" pitchFamily="18" charset="0"/>
              </a:rPr>
              <a:t>Noisy data</a:t>
            </a:r>
            <a:endParaRPr lang="en-US" sz="3200" b="1" dirty="0" smtClean="0">
              <a:latin typeface="Cambria" panose="02040503050406030204" pitchFamily="18" charset="0"/>
              <a:ea typeface="Cambria" panose="02040503050406030204" pitchFamily="18" charset="0"/>
            </a:endParaRPr>
          </a:p>
          <a:p>
            <a:pPr marL="457200" lvl="1" indent="0">
              <a:lnSpc>
                <a:spcPct val="150000"/>
              </a:lnSpc>
              <a:buNone/>
            </a:pPr>
            <a:r>
              <a:rPr lang="en-US" sz="2800" b="1" dirty="0" smtClean="0">
                <a:latin typeface="Cambria" panose="02040503050406030204" pitchFamily="18" charset="0"/>
                <a:ea typeface="Cambria" panose="02040503050406030204" pitchFamily="18" charset="0"/>
              </a:rPr>
              <a:t>Binning:</a:t>
            </a:r>
          </a:p>
          <a:p>
            <a:pPr marL="1371600" lvl="3" indent="0">
              <a:lnSpc>
                <a:spcPct val="150000"/>
              </a:lnSpc>
              <a:buNone/>
            </a:pPr>
            <a:r>
              <a:rPr lang="en-US" sz="2400" dirty="0">
                <a:latin typeface="Cambria" panose="02040503050406030204" pitchFamily="18" charset="0"/>
                <a:ea typeface="Cambria" panose="02040503050406030204" pitchFamily="18" charset="0"/>
              </a:rPr>
              <a:t>Partition into (equal-frequency) bins</a:t>
            </a:r>
            <a:r>
              <a:rPr lang="en-US" sz="2400" dirty="0" smtClean="0">
                <a:latin typeface="Cambria" panose="02040503050406030204" pitchFamily="18" charset="0"/>
                <a:ea typeface="Cambria" panose="02040503050406030204" pitchFamily="18" charset="0"/>
              </a:rPr>
              <a:t>:</a:t>
            </a:r>
          </a:p>
          <a:p>
            <a:pPr marL="1371600" lvl="3" indent="0">
              <a:lnSpc>
                <a:spcPct val="150000"/>
              </a:lnSpc>
              <a:buNone/>
            </a:pPr>
            <a:r>
              <a:rPr lang="en-US" sz="2400" dirty="0">
                <a:latin typeface="Cambria" panose="02040503050406030204" pitchFamily="18" charset="0"/>
                <a:ea typeface="Cambria" panose="02040503050406030204" pitchFamily="18" charset="0"/>
              </a:rPr>
              <a:t>Smoothing by bin means</a:t>
            </a:r>
            <a:r>
              <a:rPr lang="en-US" sz="2400" dirty="0" smtClean="0">
                <a:latin typeface="Cambria" panose="02040503050406030204" pitchFamily="18" charset="0"/>
                <a:ea typeface="Cambria" panose="02040503050406030204" pitchFamily="18" charset="0"/>
              </a:rPr>
              <a:t>:</a:t>
            </a:r>
          </a:p>
          <a:p>
            <a:pPr marL="1371600" lvl="3" indent="0">
              <a:lnSpc>
                <a:spcPct val="150000"/>
              </a:lnSpc>
              <a:buNone/>
            </a:pPr>
            <a:r>
              <a:rPr lang="en-US" sz="2400" dirty="0">
                <a:latin typeface="Cambria" panose="02040503050406030204" pitchFamily="18" charset="0"/>
                <a:ea typeface="Cambria" panose="02040503050406030204" pitchFamily="18" charset="0"/>
              </a:rPr>
              <a:t>Smoothing by bin </a:t>
            </a:r>
            <a:r>
              <a:rPr lang="en-US" sz="2400" dirty="0" smtClean="0">
                <a:latin typeface="Cambria" panose="02040503050406030204" pitchFamily="18" charset="0"/>
                <a:ea typeface="Cambria" panose="02040503050406030204" pitchFamily="18" charset="0"/>
              </a:rPr>
              <a:t>boundaries</a:t>
            </a:r>
            <a:endParaRPr lang="en-US" sz="2400" dirty="0">
              <a:latin typeface="Cambria" panose="02040503050406030204" pitchFamily="18" charset="0"/>
              <a:ea typeface="Cambria" panose="02040503050406030204" pitchFamily="18" charset="0"/>
            </a:endParaRPr>
          </a:p>
          <a:p>
            <a:pPr marL="457200" lvl="1" indent="0">
              <a:lnSpc>
                <a:spcPct val="150000"/>
              </a:lnSpc>
              <a:buNone/>
            </a:pPr>
            <a:r>
              <a:rPr lang="en-US" sz="2800" b="1" dirty="0" smtClean="0">
                <a:latin typeface="Cambria" panose="02040503050406030204" pitchFamily="18" charset="0"/>
                <a:ea typeface="Cambria" panose="02040503050406030204" pitchFamily="18" charset="0"/>
              </a:rPr>
              <a:t>Regression</a:t>
            </a:r>
          </a:p>
          <a:p>
            <a:pPr marL="457200" lvl="1" indent="0">
              <a:lnSpc>
                <a:spcPct val="150000"/>
              </a:lnSpc>
              <a:buNone/>
            </a:pPr>
            <a:r>
              <a:rPr lang="en-US" sz="2800" b="1" dirty="0" smtClean="0">
                <a:latin typeface="Cambria" panose="02040503050406030204" pitchFamily="18" charset="0"/>
                <a:ea typeface="Cambria" panose="02040503050406030204" pitchFamily="18" charset="0"/>
              </a:rPr>
              <a:t>Outlier Analysis</a:t>
            </a:r>
            <a:endParaRPr lang="en-US" sz="2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3720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6200" t="30266" r="31100" b="24400"/>
          <a:stretch/>
        </p:blipFill>
        <p:spPr>
          <a:xfrm>
            <a:off x="2688336" y="0"/>
            <a:ext cx="9113520" cy="5442500"/>
          </a:xfrm>
          <a:prstGeom prst="rect">
            <a:avLst/>
          </a:prstGeom>
        </p:spPr>
      </p:pic>
      <p:sp>
        <p:nvSpPr>
          <p:cNvPr id="5" name="Title 1"/>
          <p:cNvSpPr>
            <a:spLocks noGrp="1"/>
          </p:cNvSpPr>
          <p:nvPr>
            <p:ph type="title"/>
          </p:nvPr>
        </p:nvSpPr>
        <p:spPr>
          <a:xfrm>
            <a:off x="228600" y="2148840"/>
            <a:ext cx="5547360" cy="2103120"/>
          </a:xfrm>
        </p:spPr>
        <p:txBody>
          <a:bodyPr>
            <a:noAutofit/>
          </a:bodyPr>
          <a:lstStyle/>
          <a:p>
            <a:pPr>
              <a:lnSpc>
                <a:spcPct val="150000"/>
              </a:lnSpc>
            </a:pPr>
            <a:r>
              <a:rPr lang="en-US" sz="3200" dirty="0" smtClean="0">
                <a:latin typeface="Cambria" panose="02040503050406030204" pitchFamily="18" charset="0"/>
                <a:ea typeface="Cambria" panose="02040503050406030204" pitchFamily="18" charset="0"/>
              </a:rPr>
              <a:t>Smoothing by bin means</a:t>
            </a:r>
            <a:br>
              <a:rPr lang="en-US" sz="3200" dirty="0" smtClean="0">
                <a:latin typeface="Cambria" panose="02040503050406030204" pitchFamily="18" charset="0"/>
                <a:ea typeface="Cambria" panose="02040503050406030204" pitchFamily="18" charset="0"/>
              </a:rPr>
            </a:br>
            <a:r>
              <a:rPr lang="en-US" sz="3200" dirty="0" smtClean="0">
                <a:latin typeface="Cambria" panose="02040503050406030204" pitchFamily="18" charset="0"/>
                <a:ea typeface="Cambria" panose="02040503050406030204" pitchFamily="18" charset="0"/>
              </a:rPr>
              <a:t> and </a:t>
            </a:r>
            <a:br>
              <a:rPr lang="en-US" sz="3200" dirty="0" smtClean="0">
                <a:latin typeface="Cambria" panose="02040503050406030204" pitchFamily="18" charset="0"/>
                <a:ea typeface="Cambria" panose="02040503050406030204" pitchFamily="18" charset="0"/>
              </a:rPr>
            </a:br>
            <a:r>
              <a:rPr lang="en-US" sz="3200" dirty="0" smtClean="0">
                <a:latin typeface="Cambria" panose="02040503050406030204" pitchFamily="18" charset="0"/>
                <a:ea typeface="Cambria" panose="02040503050406030204" pitchFamily="18" charset="0"/>
              </a:rPr>
              <a:t>Smoothing by bin boundaries</a:t>
            </a:r>
            <a:endParaRPr lang="en-US" sz="3200" dirty="0">
              <a:latin typeface="Cambria" panose="02040503050406030204" pitchFamily="18" charset="0"/>
              <a:ea typeface="Cambria" panose="02040503050406030204" pitchFamily="18" charset="0"/>
            </a:endParaRPr>
          </a:p>
        </p:txBody>
      </p:sp>
      <p:sp>
        <p:nvSpPr>
          <p:cNvPr id="6" name="Title 1"/>
          <p:cNvSpPr txBox="1">
            <a:spLocks/>
          </p:cNvSpPr>
          <p:nvPr/>
        </p:nvSpPr>
        <p:spPr>
          <a:xfrm>
            <a:off x="121920" y="288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Cambria" panose="02040503050406030204" pitchFamily="18" charset="0"/>
                <a:ea typeface="Cambria" panose="02040503050406030204" pitchFamily="18" charset="0"/>
              </a:rPr>
              <a:t>Noisy data</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23504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lgn="just">
              <a:buNone/>
            </a:pPr>
            <a:r>
              <a:rPr lang="en-US" b="1" dirty="0">
                <a:latin typeface="Cambria" panose="02040503050406030204" pitchFamily="18" charset="0"/>
                <a:ea typeface="Cambria" panose="02040503050406030204" pitchFamily="18" charset="0"/>
              </a:rPr>
              <a:t>Regression: </a:t>
            </a:r>
            <a:endParaRPr lang="en-US" b="1" dirty="0" smtClean="0">
              <a:latin typeface="Cambria" panose="02040503050406030204" pitchFamily="18" charset="0"/>
              <a:ea typeface="Cambria" panose="02040503050406030204" pitchFamily="18" charset="0"/>
            </a:endParaRPr>
          </a:p>
          <a:p>
            <a:pPr marL="0" indent="0" algn="just">
              <a:buNone/>
            </a:pPr>
            <a:r>
              <a:rPr lang="en-US" dirty="0" smtClean="0">
                <a:latin typeface="Cambria" panose="02040503050406030204" pitchFamily="18" charset="0"/>
                <a:ea typeface="Cambria" panose="02040503050406030204" pitchFamily="18" charset="0"/>
              </a:rPr>
              <a:t>Data </a:t>
            </a:r>
            <a:r>
              <a:rPr lang="en-US" dirty="0">
                <a:latin typeface="Cambria" panose="02040503050406030204" pitchFamily="18" charset="0"/>
                <a:ea typeface="Cambria" panose="02040503050406030204" pitchFamily="18" charset="0"/>
              </a:rPr>
              <a:t>smoothing can also be done by regression, a technique that </a:t>
            </a:r>
            <a:r>
              <a:rPr lang="en-US" dirty="0" smtClean="0">
                <a:latin typeface="Cambria" panose="02040503050406030204" pitchFamily="18" charset="0"/>
                <a:ea typeface="Cambria" panose="02040503050406030204" pitchFamily="18" charset="0"/>
              </a:rPr>
              <a:t>conforms </a:t>
            </a:r>
            <a:r>
              <a:rPr lang="en-US" dirty="0">
                <a:latin typeface="Cambria" panose="02040503050406030204" pitchFamily="18" charset="0"/>
                <a:ea typeface="Cambria" panose="02040503050406030204" pitchFamily="18" charset="0"/>
              </a:rPr>
              <a:t>data values to a function. Linear regression involves finding the “best” line to fit two attributes (or variables) so that one attribute can be used to predict the other. Multiple linear regression is an extension of linear regression, where more than two attributes are involved and the data are fit to a multidimensional surface. </a:t>
            </a:r>
          </a:p>
        </p:txBody>
      </p:sp>
      <p:sp>
        <p:nvSpPr>
          <p:cNvPr id="7"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Noisy data</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991320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b="1" dirty="0">
                <a:latin typeface="Cambria" panose="02040503050406030204" pitchFamily="18" charset="0"/>
                <a:ea typeface="Cambria" panose="02040503050406030204" pitchFamily="18" charset="0"/>
              </a:rPr>
              <a:t>Outlier analysis: </a:t>
            </a:r>
            <a:endParaRPr lang="en-US" b="1" dirty="0" smtClean="0">
              <a:latin typeface="Cambria" panose="02040503050406030204" pitchFamily="18" charset="0"/>
              <a:ea typeface="Cambria" panose="02040503050406030204" pitchFamily="18" charset="0"/>
            </a:endParaRPr>
          </a:p>
          <a:p>
            <a:pPr marL="0" indent="0" algn="just">
              <a:buNone/>
            </a:pPr>
            <a:r>
              <a:rPr lang="en-US" dirty="0" smtClean="0">
                <a:latin typeface="Cambria" panose="02040503050406030204" pitchFamily="18" charset="0"/>
                <a:ea typeface="Cambria" panose="02040503050406030204" pitchFamily="18" charset="0"/>
              </a:rPr>
              <a:t>Outliers </a:t>
            </a:r>
            <a:r>
              <a:rPr lang="en-US" dirty="0">
                <a:latin typeface="Cambria" panose="02040503050406030204" pitchFamily="18" charset="0"/>
                <a:ea typeface="Cambria" panose="02040503050406030204" pitchFamily="18" charset="0"/>
              </a:rPr>
              <a:t>may be detected by clustering, for example, where similar values are organized into groups, or “clusters.” Intuitively, values that fall outside of the set of clusters may be considered </a:t>
            </a:r>
            <a:r>
              <a:rPr lang="en-US" dirty="0" smtClean="0">
                <a:latin typeface="Cambria" panose="02040503050406030204" pitchFamily="18" charset="0"/>
                <a:ea typeface="Cambria" panose="02040503050406030204" pitchFamily="18" charset="0"/>
              </a:rPr>
              <a:t>outliers</a:t>
            </a:r>
            <a:endParaRPr lang="en-US" dirty="0">
              <a:latin typeface="Cambria" panose="02040503050406030204" pitchFamily="18" charset="0"/>
              <a:ea typeface="Cambria" panose="02040503050406030204" pitchFamily="18" charset="0"/>
            </a:endParaRPr>
          </a:p>
        </p:txBody>
      </p:sp>
      <p:sp>
        <p:nvSpPr>
          <p:cNvPr id="4"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Noisy data</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98478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8640" y="2164080"/>
            <a:ext cx="3994363" cy="1107996"/>
          </a:xfrm>
          <a:prstGeom prst="rect">
            <a:avLst/>
          </a:prstGeom>
          <a:noFill/>
        </p:spPr>
        <p:txBody>
          <a:bodyPr wrap="none" rtlCol="0">
            <a:spAutoFit/>
          </a:bodyPr>
          <a:lstStyle/>
          <a:p>
            <a:r>
              <a:rPr lang="en-US" sz="6600" dirty="0" smtClean="0">
                <a:latin typeface="Cambria" panose="02040503050406030204" pitchFamily="18" charset="0"/>
                <a:ea typeface="Cambria" panose="02040503050406030204" pitchFamily="18" charset="0"/>
              </a:rPr>
              <a:t>Thank You</a:t>
            </a:r>
            <a:endParaRPr lang="en-US" sz="6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8948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Central Tendency: </a:t>
            </a:r>
            <a:r>
              <a:rPr lang="en-US" b="1" dirty="0" smtClean="0">
                <a:latin typeface="Cambria" panose="02040503050406030204" pitchFamily="18" charset="0"/>
                <a:ea typeface="Cambria" panose="02040503050406030204" pitchFamily="18" charset="0"/>
              </a:rPr>
              <a:t/>
            </a:r>
            <a:br>
              <a:rPr lang="en-US" b="1" dirty="0" smtClean="0">
                <a:latin typeface="Cambria" panose="02040503050406030204" pitchFamily="18" charset="0"/>
                <a:ea typeface="Cambria" panose="02040503050406030204" pitchFamily="18" charset="0"/>
              </a:rPr>
            </a:br>
            <a:r>
              <a:rPr lang="en-US" b="1" dirty="0" smtClean="0">
                <a:latin typeface="Cambria" panose="02040503050406030204" pitchFamily="18" charset="0"/>
                <a:ea typeface="Cambria" panose="02040503050406030204" pitchFamily="18" charset="0"/>
              </a:rPr>
              <a:t>Mean</a:t>
            </a:r>
            <a:r>
              <a:rPr lang="en-US" b="1" dirty="0">
                <a:latin typeface="Cambria" panose="02040503050406030204" pitchFamily="18" charset="0"/>
                <a:ea typeface="Cambria" panose="02040503050406030204" pitchFamily="18" charset="0"/>
              </a:rPr>
              <a:t>, Median, and Mode</a:t>
            </a:r>
          </a:p>
        </p:txBody>
      </p:sp>
      <p:sp>
        <p:nvSpPr>
          <p:cNvPr id="3" name="Content Placeholder 2"/>
          <p:cNvSpPr>
            <a:spLocks noGrp="1"/>
          </p:cNvSpPr>
          <p:nvPr>
            <p:ph idx="1"/>
          </p:nvPr>
        </p:nvSpPr>
        <p:spPr>
          <a:xfrm>
            <a:off x="1021079" y="2459990"/>
            <a:ext cx="10796337" cy="4351338"/>
          </a:xfrm>
        </p:spPr>
        <p:txBody>
          <a:bodyPr>
            <a:normAutofit/>
          </a:bodyPr>
          <a:lstStyle/>
          <a:p>
            <a:pPr marL="0" indent="0" algn="just">
              <a:buNone/>
            </a:pPr>
            <a:r>
              <a:rPr lang="en-US" sz="2500" dirty="0" smtClean="0">
                <a:latin typeface="Cambria" panose="02040503050406030204" pitchFamily="18" charset="0"/>
                <a:ea typeface="Cambria" panose="02040503050406030204" pitchFamily="18" charset="0"/>
              </a:rPr>
              <a:t>Central tendency </a:t>
            </a:r>
            <a:r>
              <a:rPr lang="en-US" sz="2500" dirty="0">
                <a:latin typeface="Cambria" panose="02040503050406030204" pitchFamily="18" charset="0"/>
                <a:ea typeface="Cambria" panose="02040503050406030204" pitchFamily="18" charset="0"/>
              </a:rPr>
              <a:t>measure the location of the middle or center of a data </a:t>
            </a:r>
            <a:r>
              <a:rPr lang="en-US" sz="2500" dirty="0" smtClean="0">
                <a:latin typeface="Cambria" panose="02040503050406030204" pitchFamily="18" charset="0"/>
                <a:ea typeface="Cambria" panose="02040503050406030204" pitchFamily="18" charset="0"/>
              </a:rPr>
              <a:t>distribution (where </a:t>
            </a:r>
            <a:r>
              <a:rPr lang="en-US" sz="2500" dirty="0">
                <a:latin typeface="Cambria" panose="02040503050406030204" pitchFamily="18" charset="0"/>
                <a:ea typeface="Cambria" panose="02040503050406030204" pitchFamily="18" charset="0"/>
              </a:rPr>
              <a:t>do most of its values </a:t>
            </a:r>
            <a:r>
              <a:rPr lang="en-US" sz="2500" dirty="0" smtClean="0">
                <a:latin typeface="Cambria" panose="02040503050406030204" pitchFamily="18" charset="0"/>
                <a:ea typeface="Cambria" panose="02040503050406030204" pitchFamily="18" charset="0"/>
              </a:rPr>
              <a:t>fall?)</a:t>
            </a:r>
          </a:p>
          <a:p>
            <a:pPr marL="0" indent="0" algn="just">
              <a:buNone/>
            </a:pPr>
            <a:r>
              <a:rPr lang="en-US" sz="2500" dirty="0" smtClean="0">
                <a:latin typeface="Cambria" panose="02040503050406030204" pitchFamily="18" charset="0"/>
                <a:ea typeface="Cambria" panose="02040503050406030204" pitchFamily="18" charset="0"/>
              </a:rPr>
              <a:t>We require idea </a:t>
            </a:r>
            <a:r>
              <a:rPr lang="en-US" sz="2500" dirty="0">
                <a:latin typeface="Cambria" panose="02040503050406030204" pitchFamily="18" charset="0"/>
                <a:ea typeface="Cambria" panose="02040503050406030204" pitchFamily="18" charset="0"/>
              </a:rPr>
              <a:t>of the dispersion of the </a:t>
            </a:r>
            <a:r>
              <a:rPr lang="en-US" sz="2500" dirty="0" smtClean="0">
                <a:latin typeface="Cambria" panose="02040503050406030204" pitchFamily="18" charset="0"/>
                <a:ea typeface="Cambria" panose="02040503050406030204" pitchFamily="18" charset="0"/>
              </a:rPr>
              <a:t>data by range</a:t>
            </a:r>
            <a:r>
              <a:rPr lang="en-US" sz="2500" dirty="0">
                <a:latin typeface="Cambria" panose="02040503050406030204" pitchFamily="18" charset="0"/>
                <a:ea typeface="Cambria" panose="02040503050406030204" pitchFamily="18" charset="0"/>
              </a:rPr>
              <a:t>, quartiles, and interquartile range; </a:t>
            </a:r>
            <a:r>
              <a:rPr lang="en-US" sz="2500" dirty="0" smtClean="0">
                <a:latin typeface="Cambria" panose="02040503050406030204" pitchFamily="18" charset="0"/>
                <a:ea typeface="Cambria" panose="02040503050406030204" pitchFamily="18" charset="0"/>
              </a:rPr>
              <a:t>the </a:t>
            </a:r>
            <a:r>
              <a:rPr lang="en-US" sz="2500" dirty="0">
                <a:latin typeface="Cambria" panose="02040503050406030204" pitchFamily="18" charset="0"/>
                <a:ea typeface="Cambria" panose="02040503050406030204" pitchFamily="18" charset="0"/>
              </a:rPr>
              <a:t>five-number summary and boxplots; and the variance and standard deviation of the </a:t>
            </a:r>
            <a:r>
              <a:rPr lang="en-US" sz="2500" dirty="0" smtClean="0">
                <a:latin typeface="Cambria" panose="02040503050406030204" pitchFamily="18" charset="0"/>
                <a:ea typeface="Cambria" panose="02040503050406030204" pitchFamily="18" charset="0"/>
              </a:rPr>
              <a:t>data.</a:t>
            </a:r>
            <a:endParaRPr lang="en-US" sz="2500" dirty="0">
              <a:latin typeface="Cambria" panose="02040503050406030204" pitchFamily="18" charset="0"/>
              <a:ea typeface="Cambria" panose="02040503050406030204" pitchFamily="18" charset="0"/>
            </a:endParaRPr>
          </a:p>
          <a:p>
            <a:pPr marL="0" indent="0" algn="just">
              <a:buNone/>
            </a:pPr>
            <a:r>
              <a:rPr lang="en-US" sz="2500" dirty="0">
                <a:latin typeface="Cambria" panose="02040503050406030204" pitchFamily="18" charset="0"/>
                <a:ea typeface="Cambria" panose="02040503050406030204" pitchFamily="18" charset="0"/>
              </a:rPr>
              <a:t>Finally, we can use many graphic displays of basic statistical descriptions to visually inspect our </a:t>
            </a:r>
            <a:r>
              <a:rPr lang="en-US" sz="2500" dirty="0" smtClean="0">
                <a:latin typeface="Cambria" panose="02040503050406030204" pitchFamily="18" charset="0"/>
                <a:ea typeface="Cambria" panose="02040503050406030204" pitchFamily="18" charset="0"/>
              </a:rPr>
              <a:t>data such as </a:t>
            </a:r>
            <a:r>
              <a:rPr lang="en-US" sz="2400" dirty="0">
                <a:latin typeface="Cambria" panose="02040503050406030204" pitchFamily="18" charset="0"/>
                <a:ea typeface="Cambria" panose="02040503050406030204" pitchFamily="18" charset="0"/>
              </a:rPr>
              <a:t>bar charts, pie charts, and line graphs. </a:t>
            </a:r>
            <a:endParaRPr lang="en-US" sz="2400"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Other </a:t>
            </a:r>
            <a:r>
              <a:rPr lang="en-US" sz="2400" dirty="0">
                <a:latin typeface="Cambria" panose="02040503050406030204" pitchFamily="18" charset="0"/>
                <a:ea typeface="Cambria" panose="02040503050406030204" pitchFamily="18" charset="0"/>
              </a:rPr>
              <a:t>popular displays of data summaries and distributions include quantile plots, quantile–quantile plots, histograms, and scatter plots</a:t>
            </a:r>
            <a:endParaRPr lang="en-US" sz="2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71705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What Is a Quartile?</a:t>
            </a:r>
            <a:br>
              <a:rPr lang="en-US" b="1" dirty="0">
                <a:latin typeface="Cambria" panose="02040503050406030204" pitchFamily="18" charset="0"/>
                <a:ea typeface="Cambria" panose="02040503050406030204" pitchFamily="18" charset="0"/>
              </a:rPr>
            </a:b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r>
              <a:rPr lang="en-US" sz="2600" dirty="0" smtClean="0">
                <a:latin typeface="Cambria" panose="02040503050406030204" pitchFamily="18" charset="0"/>
                <a:ea typeface="Cambria" panose="02040503050406030204" pitchFamily="18" charset="0"/>
              </a:rPr>
              <a:t>A </a:t>
            </a:r>
            <a:r>
              <a:rPr lang="en-US" sz="2600" dirty="0">
                <a:latin typeface="Cambria" panose="02040503050406030204" pitchFamily="18" charset="0"/>
                <a:ea typeface="Cambria" panose="02040503050406030204" pitchFamily="18" charset="0"/>
              </a:rPr>
              <a:t>quartile is a </a:t>
            </a:r>
            <a:r>
              <a:rPr lang="en-US" sz="2600" u="sng" dirty="0">
                <a:latin typeface="Cambria" panose="02040503050406030204" pitchFamily="18" charset="0"/>
                <a:ea typeface="Cambria" panose="02040503050406030204" pitchFamily="18" charset="0"/>
              </a:rPr>
              <a:t>statistical</a:t>
            </a:r>
            <a:r>
              <a:rPr lang="en-US" sz="2600" dirty="0">
                <a:latin typeface="Cambria" panose="02040503050406030204" pitchFamily="18" charset="0"/>
                <a:ea typeface="Cambria" panose="02040503050406030204" pitchFamily="18" charset="0"/>
              </a:rPr>
              <a:t> term that describes a division of observations into four defined intervals based on the values of the data and how they compare to the entire set of observations.</a:t>
            </a:r>
          </a:p>
          <a:p>
            <a:pPr marL="0" indent="0">
              <a:buNone/>
            </a:pPr>
            <a:r>
              <a:rPr lang="en-US" sz="2600" cap="all" dirty="0">
                <a:latin typeface="Cambria" panose="02040503050406030204" pitchFamily="18" charset="0"/>
                <a:ea typeface="Cambria" panose="02040503050406030204" pitchFamily="18" charset="0"/>
              </a:rPr>
              <a:t>KEY </a:t>
            </a:r>
            <a:r>
              <a:rPr lang="en-US" sz="2600" cap="all" dirty="0" smtClean="0">
                <a:latin typeface="Cambria" panose="02040503050406030204" pitchFamily="18" charset="0"/>
                <a:ea typeface="Cambria" panose="02040503050406030204" pitchFamily="18" charset="0"/>
              </a:rPr>
              <a:t>points</a:t>
            </a:r>
          </a:p>
          <a:p>
            <a:pPr marL="0" indent="0">
              <a:buNone/>
            </a:pPr>
            <a:r>
              <a:rPr lang="en-US" sz="2600" dirty="0" smtClean="0">
                <a:latin typeface="Cambria" panose="02040503050406030204" pitchFamily="18" charset="0"/>
                <a:ea typeface="Cambria" panose="02040503050406030204" pitchFamily="18" charset="0"/>
              </a:rPr>
              <a:t>The </a:t>
            </a:r>
            <a:r>
              <a:rPr lang="en-US" sz="2600" dirty="0">
                <a:latin typeface="Cambria" panose="02040503050406030204" pitchFamily="18" charset="0"/>
                <a:ea typeface="Cambria" panose="02040503050406030204" pitchFamily="18" charset="0"/>
              </a:rPr>
              <a:t>quartile measures the spread of values above and below the mean by dividing the distribution into four groups.</a:t>
            </a:r>
          </a:p>
          <a:p>
            <a:pPr lvl="0"/>
            <a:r>
              <a:rPr lang="en-US" sz="2600" dirty="0">
                <a:latin typeface="Cambria" panose="02040503050406030204" pitchFamily="18" charset="0"/>
                <a:ea typeface="Cambria" panose="02040503050406030204" pitchFamily="18" charset="0"/>
              </a:rPr>
              <a:t>A quartile divides data into three points—a lower quartile, median, and upper quartile—to form four groups of the dataset.</a:t>
            </a:r>
          </a:p>
          <a:p>
            <a:pPr lvl="0"/>
            <a:r>
              <a:rPr lang="en-US" sz="2600" dirty="0">
                <a:latin typeface="Cambria" panose="02040503050406030204" pitchFamily="18" charset="0"/>
                <a:ea typeface="Cambria" panose="02040503050406030204" pitchFamily="18" charset="0"/>
              </a:rPr>
              <a:t>Quartiles are used to calculate the interquartile range, which is a measure of variability around the median.</a:t>
            </a:r>
          </a:p>
          <a:p>
            <a:pPr marL="0" indent="0">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91528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How Quartiles Work</a:t>
            </a:r>
            <a:br>
              <a:rPr lang="en-US" b="1" dirty="0">
                <a:latin typeface="Cambria" panose="02040503050406030204" pitchFamily="18" charset="0"/>
                <a:ea typeface="Cambria" panose="02040503050406030204" pitchFamily="18" charset="0"/>
              </a:rPr>
            </a:b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698480" cy="4834256"/>
          </a:xfrm>
        </p:spPr>
        <p:txBody>
          <a:bodyPr>
            <a:noAutofit/>
          </a:bodyPr>
          <a:lstStyle/>
          <a:p>
            <a:pPr marL="0" indent="0" algn="just">
              <a:buNone/>
            </a:pPr>
            <a:r>
              <a:rPr lang="en-US" sz="2400" dirty="0" smtClean="0">
                <a:latin typeface="Cambria" panose="02040503050406030204" pitchFamily="18" charset="0"/>
                <a:ea typeface="Cambria" panose="02040503050406030204" pitchFamily="18" charset="0"/>
              </a:rPr>
              <a:t>Just </a:t>
            </a:r>
            <a:r>
              <a:rPr lang="en-US" sz="2400" dirty="0">
                <a:latin typeface="Cambria" panose="02040503050406030204" pitchFamily="18" charset="0"/>
                <a:ea typeface="Cambria" panose="02040503050406030204" pitchFamily="18" charset="0"/>
              </a:rPr>
              <a:t>like the median divides the data into half so that 50% of the measurement lies below the median and 50% lies above it, the quartile breaks down the data into quarters so that 25% of the measurements are less than the lower quartile, 50% are less than the median, and 75% are less than the upper quartile.</a:t>
            </a:r>
          </a:p>
          <a:p>
            <a:pPr marL="0" indent="0" algn="just">
              <a:buNone/>
            </a:pPr>
            <a:r>
              <a:rPr lang="en-US" sz="2400" dirty="0">
                <a:latin typeface="Cambria" panose="02040503050406030204" pitchFamily="18" charset="0"/>
                <a:ea typeface="Cambria" panose="02040503050406030204" pitchFamily="18" charset="0"/>
              </a:rPr>
              <a:t>A quartile divides data into three points—a lower quartile, median, and upper quartile—to form four groups of the dataset. The lower quartile, or first quartile, is denoted as Q1 and is the middle number that falls between the smallest value of the dataset and the median. The second quartile, Q2, is also the median. The upper or third quartile, denoted as Q3, is the central point that lies between the median and the highest number of the distribution.</a:t>
            </a:r>
          </a:p>
          <a:p>
            <a:pPr marL="0" indent="0" algn="just">
              <a:buNone/>
            </a:pPr>
            <a:r>
              <a:rPr lang="en-US" sz="2400" dirty="0">
                <a:latin typeface="Cambria" panose="02040503050406030204" pitchFamily="18" charset="0"/>
                <a:ea typeface="Cambria" panose="02040503050406030204" pitchFamily="18" charset="0"/>
              </a:rPr>
              <a:t>Now, we can map out the four groups formed from the quartiles. The first group of values contains the smallest number up to Q1; the second group includes Q1 to the median; the third set is the median to Q3; the fourth category comprises Q3 to the highest data point of the entire set.</a:t>
            </a:r>
          </a:p>
          <a:p>
            <a:pPr marL="0" indent="0" algn="just">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85873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Each quartile contains 25% of the total observations. Generally, the data is arranged from smallest to largest:</a:t>
            </a:r>
          </a:p>
          <a:p>
            <a:pPr lvl="0"/>
            <a:r>
              <a:rPr lang="en-US" b="1" dirty="0">
                <a:latin typeface="Cambria" panose="02040503050406030204" pitchFamily="18" charset="0"/>
                <a:ea typeface="Cambria" panose="02040503050406030204" pitchFamily="18" charset="0"/>
              </a:rPr>
              <a:t>First quartile</a:t>
            </a:r>
            <a:r>
              <a:rPr lang="en-US" dirty="0">
                <a:latin typeface="Cambria" panose="02040503050406030204" pitchFamily="18" charset="0"/>
                <a:ea typeface="Cambria" panose="02040503050406030204" pitchFamily="18" charset="0"/>
              </a:rPr>
              <a:t>: the lowest 25% of numbers</a:t>
            </a:r>
          </a:p>
          <a:p>
            <a:pPr lvl="0"/>
            <a:r>
              <a:rPr lang="en-US" b="1" dirty="0">
                <a:latin typeface="Cambria" panose="02040503050406030204" pitchFamily="18" charset="0"/>
                <a:ea typeface="Cambria" panose="02040503050406030204" pitchFamily="18" charset="0"/>
              </a:rPr>
              <a:t>Second quartile</a:t>
            </a:r>
            <a:r>
              <a:rPr lang="en-US" dirty="0">
                <a:latin typeface="Cambria" panose="02040503050406030204" pitchFamily="18" charset="0"/>
                <a:ea typeface="Cambria" panose="02040503050406030204" pitchFamily="18" charset="0"/>
              </a:rPr>
              <a:t>: between 0% and 50% (up to the median)</a:t>
            </a:r>
          </a:p>
          <a:p>
            <a:pPr lvl="0"/>
            <a:r>
              <a:rPr lang="en-US" b="1" dirty="0">
                <a:latin typeface="Cambria" panose="02040503050406030204" pitchFamily="18" charset="0"/>
                <a:ea typeface="Cambria" panose="02040503050406030204" pitchFamily="18" charset="0"/>
              </a:rPr>
              <a:t>Third quartile</a:t>
            </a:r>
            <a:r>
              <a:rPr lang="en-US" dirty="0">
                <a:latin typeface="Cambria" panose="02040503050406030204" pitchFamily="18" charset="0"/>
                <a:ea typeface="Cambria" panose="02040503050406030204" pitchFamily="18" charset="0"/>
              </a:rPr>
              <a:t>: 0% to 75%</a:t>
            </a:r>
          </a:p>
          <a:p>
            <a:pPr lvl="0"/>
            <a:r>
              <a:rPr lang="en-US" b="1" dirty="0">
                <a:latin typeface="Cambria" panose="02040503050406030204" pitchFamily="18" charset="0"/>
                <a:ea typeface="Cambria" panose="02040503050406030204" pitchFamily="18" charset="0"/>
              </a:rPr>
              <a:t>Fourth quartile</a:t>
            </a:r>
            <a:r>
              <a:rPr lang="en-US" dirty="0">
                <a:latin typeface="Cambria" panose="02040503050406030204" pitchFamily="18" charset="0"/>
                <a:ea typeface="Cambria" panose="02040503050406030204" pitchFamily="18" charset="0"/>
              </a:rPr>
              <a:t>: the highest 25% of numbers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6972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086" y="396408"/>
            <a:ext cx="10515600" cy="1325563"/>
          </a:xfrm>
        </p:spPr>
        <p:txBody>
          <a:bodyPr/>
          <a:lstStyle/>
          <a:p>
            <a:r>
              <a:rPr lang="en-US" b="1" dirty="0">
                <a:latin typeface="Cambria" panose="02040503050406030204" pitchFamily="18" charset="0"/>
                <a:ea typeface="Cambria" panose="02040503050406030204" pitchFamily="18" charset="0"/>
              </a:rPr>
              <a:t>Example of Quartile</a:t>
            </a:r>
            <a:br>
              <a:rPr lang="en-US" b="1" dirty="0">
                <a:latin typeface="Cambria" panose="02040503050406030204" pitchFamily="18" charset="0"/>
                <a:ea typeface="Cambria" panose="02040503050406030204" pitchFamily="18" charset="0"/>
              </a:rPr>
            </a:b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90086" y="1536867"/>
            <a:ext cx="10772274" cy="5321133"/>
          </a:xfrm>
        </p:spPr>
        <p:txBody>
          <a:bodyPr>
            <a:noAutofit/>
          </a:bodyPr>
          <a:lstStyle/>
          <a:p>
            <a:pPr marL="0" indent="0" algn="just">
              <a:buNone/>
            </a:pPr>
            <a:r>
              <a:rPr lang="en-US" sz="2700" dirty="0">
                <a:latin typeface="Cambria" panose="02040503050406030204" pitchFamily="18" charset="0"/>
                <a:ea typeface="Cambria" panose="02040503050406030204" pitchFamily="18" charset="0"/>
              </a:rPr>
              <a:t>Suppose the distribution of math scores in a class of 19 students in ascending order is:</a:t>
            </a:r>
          </a:p>
          <a:p>
            <a:pPr marL="0" lvl="0" indent="0" algn="just">
              <a:buNone/>
            </a:pPr>
            <a:r>
              <a:rPr lang="en-US" sz="2700" dirty="0">
                <a:latin typeface="Cambria" panose="02040503050406030204" pitchFamily="18" charset="0"/>
                <a:ea typeface="Cambria" panose="02040503050406030204" pitchFamily="18" charset="0"/>
              </a:rPr>
              <a:t>59, 60, 65, 65, 68, 69, 70, 72, 75, 75, 76, 77, 81, 82, 84, 87, 90, 95, 98</a:t>
            </a:r>
          </a:p>
          <a:p>
            <a:pPr marL="0" indent="0" algn="just">
              <a:buNone/>
            </a:pPr>
            <a:r>
              <a:rPr lang="en-US" sz="2700" dirty="0">
                <a:latin typeface="Cambria" panose="02040503050406030204" pitchFamily="18" charset="0"/>
                <a:ea typeface="Cambria" panose="02040503050406030204" pitchFamily="18" charset="0"/>
              </a:rPr>
              <a:t>First, mark down the median, Q2, which in this case is the 10</a:t>
            </a:r>
            <a:r>
              <a:rPr lang="en-US" sz="2700" baseline="30000" dirty="0">
                <a:latin typeface="Cambria" panose="02040503050406030204" pitchFamily="18" charset="0"/>
                <a:ea typeface="Cambria" panose="02040503050406030204" pitchFamily="18" charset="0"/>
              </a:rPr>
              <a:t>th </a:t>
            </a:r>
            <a:r>
              <a:rPr lang="en-US" sz="2700" dirty="0">
                <a:latin typeface="Cambria" panose="02040503050406030204" pitchFamily="18" charset="0"/>
                <a:ea typeface="Cambria" panose="02040503050406030204" pitchFamily="18" charset="0"/>
              </a:rPr>
              <a:t>value: 75.</a:t>
            </a:r>
          </a:p>
          <a:p>
            <a:pPr marL="0" indent="0" algn="just">
              <a:buNone/>
            </a:pPr>
            <a:r>
              <a:rPr lang="en-US" sz="2700" dirty="0">
                <a:latin typeface="Cambria" panose="02040503050406030204" pitchFamily="18" charset="0"/>
                <a:ea typeface="Cambria" panose="02040503050406030204" pitchFamily="18" charset="0"/>
              </a:rPr>
              <a:t>Q1 is the central point between the smallest score and the median. In this case, Q1 falls between the first and fifth score: 68. (Note that the median can also be included when calculating Q1 or Q3 for an odd set of values. If we were to include the median on either side of the middle point, then Q1 will be the middle value between the first and 10</a:t>
            </a:r>
            <a:r>
              <a:rPr lang="en-US" sz="2700" baseline="30000" dirty="0">
                <a:latin typeface="Cambria" panose="02040503050406030204" pitchFamily="18" charset="0"/>
                <a:ea typeface="Cambria" panose="02040503050406030204" pitchFamily="18" charset="0"/>
              </a:rPr>
              <a:t>th </a:t>
            </a:r>
            <a:r>
              <a:rPr lang="en-US" sz="2700" dirty="0">
                <a:latin typeface="Cambria" panose="02040503050406030204" pitchFamily="18" charset="0"/>
                <a:ea typeface="Cambria" panose="02040503050406030204" pitchFamily="18" charset="0"/>
              </a:rPr>
              <a:t>score, which is the average of the fifth and sixth score—(fifth + sixth)/2 = (68 + 69)/2 = 68.5).</a:t>
            </a:r>
          </a:p>
          <a:p>
            <a:pPr marL="0" indent="0" algn="just">
              <a:buNone/>
            </a:pPr>
            <a:endParaRPr lang="en-US" sz="2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34518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dirty="0">
                <a:latin typeface="Cambria" panose="02040503050406030204" pitchFamily="18" charset="0"/>
                <a:ea typeface="Cambria" panose="02040503050406030204" pitchFamily="18" charset="0"/>
              </a:rPr>
              <a:t>Q3 is the middle value between Q2 and the highest score: 84. (Or if you include the median, Q3 = (82 + 84)/2 = 83).</a:t>
            </a:r>
          </a:p>
          <a:p>
            <a:pPr marL="0" indent="0" algn="just">
              <a:buNone/>
            </a:pPr>
            <a:r>
              <a:rPr lang="en-US" dirty="0">
                <a:latin typeface="Cambria" panose="02040503050406030204" pitchFamily="18" charset="0"/>
                <a:ea typeface="Cambria" panose="02040503050406030204" pitchFamily="18" charset="0"/>
              </a:rPr>
              <a:t>Now that we have our quartiles, let’s interpret their numbers. A score of 68 (Q1) represents the first quartile and is the 25</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percentile. 68 is the median of the lower half of the score set in the available data—that is, the median of the scores from 59 to 75.</a:t>
            </a:r>
          </a:p>
          <a:p>
            <a:pPr marL="0" indent="0" algn="just">
              <a:buNone/>
            </a:pPr>
            <a:r>
              <a:rPr lang="en-US" dirty="0">
                <a:latin typeface="Cambria" panose="02040503050406030204" pitchFamily="18" charset="0"/>
                <a:ea typeface="Cambria" panose="02040503050406030204" pitchFamily="18" charset="0"/>
              </a:rPr>
              <a:t>Q1 tells us that 25% of the scores are less than 68 and 75% of the class scores are greater. Q2 (the median) is the 50</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percentile and shows that 50% of the scores are less than 75, and 50% of the scores are above 75. Finally, Q3, the 75</a:t>
            </a:r>
            <a:r>
              <a:rPr lang="en-US" baseline="30000" dirty="0">
                <a:latin typeface="Cambria" panose="02040503050406030204" pitchFamily="18" charset="0"/>
                <a:ea typeface="Cambria" panose="02040503050406030204" pitchFamily="18" charset="0"/>
              </a:rPr>
              <a:t>th </a:t>
            </a:r>
            <a:r>
              <a:rPr lang="en-US" dirty="0">
                <a:latin typeface="Cambria" panose="02040503050406030204" pitchFamily="18" charset="0"/>
                <a:ea typeface="Cambria" panose="02040503050406030204" pitchFamily="18" charset="0"/>
              </a:rPr>
              <a:t>percentile, reveals that 25% of the scores are greater and 75% are less than 84.</a:t>
            </a:r>
          </a:p>
          <a:p>
            <a:pPr marL="0" indent="0" algn="just">
              <a:buNone/>
            </a:pPr>
            <a:endParaRPr lang="en-US" dirty="0">
              <a:latin typeface="Cambria" panose="02040503050406030204" pitchFamily="18" charset="0"/>
              <a:ea typeface="Cambria" panose="02040503050406030204" pitchFamily="18" charset="0"/>
            </a:endParaRPr>
          </a:p>
          <a:p>
            <a:pPr marL="0" indent="0">
              <a:buNone/>
            </a:pPr>
            <a:endParaRPr lang="en-US" dirty="0"/>
          </a:p>
        </p:txBody>
      </p:sp>
      <p:sp>
        <p:nvSpPr>
          <p:cNvPr id="4"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Example of </a:t>
            </a:r>
            <a:r>
              <a:rPr lang="en-US" b="1" dirty="0" smtClean="0">
                <a:latin typeface="Cambria" panose="02040503050406030204" pitchFamily="18" charset="0"/>
                <a:ea typeface="Cambria" panose="02040503050406030204" pitchFamily="18" charset="0"/>
              </a:rPr>
              <a:t>Quartile</a:t>
            </a:r>
            <a:r>
              <a:rPr lang="en-US" b="1" dirty="0">
                <a:latin typeface="Cambria" panose="02040503050406030204" pitchFamily="18" charset="0"/>
                <a:ea typeface="Cambria" panose="02040503050406030204" pitchFamily="18" charset="0"/>
              </a:rPr>
              <a:t> </a:t>
            </a:r>
            <a:r>
              <a:rPr lang="en-US" b="1" dirty="0" smtClean="0">
                <a:latin typeface="Cambria" panose="02040503050406030204" pitchFamily="18" charset="0"/>
                <a:ea typeface="Cambria" panose="02040503050406030204" pitchFamily="18" charset="0"/>
              </a:rPr>
              <a:t>contd..</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5253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DB95571B0CE341AFF26496ADE8F2FC" ma:contentTypeVersion="2" ma:contentTypeDescription="Create a new document." ma:contentTypeScope="" ma:versionID="9e8c638e7cc10f7e2c94ce85928d07b6">
  <xsd:schema xmlns:xsd="http://www.w3.org/2001/XMLSchema" xmlns:xs="http://www.w3.org/2001/XMLSchema" xmlns:p="http://schemas.microsoft.com/office/2006/metadata/properties" xmlns:ns2="1748055e-9013-4071-95ee-0b8bf3a23c37" targetNamespace="http://schemas.microsoft.com/office/2006/metadata/properties" ma:root="true" ma:fieldsID="e7ae6a866d10ba64a54f261316e76d1f" ns2:_="">
    <xsd:import namespace="1748055e-9013-4071-95ee-0b8bf3a23c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8055e-9013-4071-95ee-0b8bf3a23c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EE3C32-C108-4890-81D8-F45A26134C17}"/>
</file>

<file path=customXml/itemProps2.xml><?xml version="1.0" encoding="utf-8"?>
<ds:datastoreItem xmlns:ds="http://schemas.openxmlformats.org/officeDocument/2006/customXml" ds:itemID="{2D3FA34E-E2D3-4671-A48A-777B8B7F2876}"/>
</file>

<file path=customXml/itemProps3.xml><?xml version="1.0" encoding="utf-8"?>
<ds:datastoreItem xmlns:ds="http://schemas.openxmlformats.org/officeDocument/2006/customXml" ds:itemID="{1938CE52-2484-461F-97EF-E8698E2CA103}"/>
</file>

<file path=docProps/app.xml><?xml version="1.0" encoding="utf-8"?>
<Properties xmlns="http://schemas.openxmlformats.org/officeDocument/2006/extended-properties" xmlns:vt="http://schemas.openxmlformats.org/officeDocument/2006/docPropsVTypes">
  <TotalTime>1748</TotalTime>
  <Words>1827</Words>
  <Application>Microsoft Office PowerPoint</Application>
  <PresentationFormat>Widescreen</PresentationFormat>
  <Paragraphs>155</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vt:lpstr>
      <vt:lpstr>Wingdings</vt:lpstr>
      <vt:lpstr>Office Theme</vt:lpstr>
      <vt:lpstr>PowerPoint Presentation</vt:lpstr>
      <vt:lpstr>Attribute and data objects</vt:lpstr>
      <vt:lpstr>Attributes: </vt:lpstr>
      <vt:lpstr>Central Tendency:  Mean, Median, and Mode</vt:lpstr>
      <vt:lpstr>What Is a Quartile? </vt:lpstr>
      <vt:lpstr>How Quartiles Work </vt:lpstr>
      <vt:lpstr>PowerPoint Presentation</vt:lpstr>
      <vt:lpstr>Example of Quartile </vt:lpstr>
      <vt:lpstr>Example of Quartile contd..</vt:lpstr>
      <vt:lpstr>Distributions: </vt:lpstr>
      <vt:lpstr>Left Skewed Distribution: Mean &lt; Median &lt; Mode </vt:lpstr>
      <vt:lpstr>Right Skewed Distribution: Mode &lt; Median &lt; Mean  </vt:lpstr>
      <vt:lpstr>No Skew: Mean = Median = Mode</vt:lpstr>
      <vt:lpstr>Using Box Plots to Visualize Skewness </vt:lpstr>
      <vt:lpstr>PowerPoint Presentation</vt:lpstr>
      <vt:lpstr>Depending on the location of the median value in the boxplot, we can tell whether or not a distribution is left skewed, right skewed, or symmetrical.</vt:lpstr>
      <vt:lpstr>Data Matrix</vt:lpstr>
      <vt:lpstr>Dissimilarity Matrix</vt:lpstr>
      <vt:lpstr>Dissimilarly Measures</vt:lpstr>
      <vt:lpstr>Dataset having various types of attributes</vt:lpstr>
      <vt:lpstr>Dissimilarity of Nominal data: </vt:lpstr>
      <vt:lpstr>Dissimilarity matrix for Ordinal data</vt:lpstr>
      <vt:lpstr>Dissimilarity of Numeric Data: Euclidean measure</vt:lpstr>
      <vt:lpstr>Dissimilarity matrix  for Numeric attribute values</vt:lpstr>
      <vt:lpstr>Dissimilarity for Attributes of Mixed Type</vt:lpstr>
      <vt:lpstr>Proximity Measures/distance measure for Binary Data</vt:lpstr>
      <vt:lpstr>Proximity Measures/distance measure for Binary Data</vt:lpstr>
      <vt:lpstr>Dissimilarly Measures</vt:lpstr>
      <vt:lpstr>Distance measure for document data</vt:lpstr>
      <vt:lpstr>PowerPoint Presentation</vt:lpstr>
      <vt:lpstr>Preprocessing</vt:lpstr>
      <vt:lpstr> Data Cleaning</vt:lpstr>
      <vt:lpstr>Data Cleaning</vt:lpstr>
      <vt:lpstr>Smoothing by bin means  and  Smoothing by bin boundaries</vt:lpstr>
      <vt:lpstr>Noisy data</vt:lpstr>
      <vt:lpstr>Noisy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45</cp:revision>
  <dcterms:created xsi:type="dcterms:W3CDTF">2023-01-25T10:09:46Z</dcterms:created>
  <dcterms:modified xsi:type="dcterms:W3CDTF">2023-02-06T04:27:44Z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0x0101002CDB95571B0CE341AFF26496ADE8F2FC</vt:lpwstr>
  </property>
</Properties>
</file>