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3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9.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9.xml" ContentType="application/vnd.openxmlformats-officedocument.presentationml.slide+xml"/>
  <Override PartName="/ppt/slides/slide5.xml" ContentType="application/vnd.openxmlformats-officedocument.presentationml.slide+xml"/>
  <Override PartName="/ppt/slides/slide7.xml" ContentType="application/vnd.openxmlformats-officedocument.presentationml.slide+xml"/>
  <Override PartName="/ppt/slides/slide4.xml" ContentType="application/vnd.openxmlformats-officedocument.presentationml.slide+xml"/>
  <Override PartName="/ppt/slides/slide6.xml" ContentType="application/vnd.openxmlformats-officedocument.presentationml.slide+xml"/>
  <Override PartName="/ppt/slideMasters/slideMaster1.xml" ContentType="application/vnd.openxmlformats-officedocument.presentationml.slideMaster+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8.xml" ContentType="application/vnd.openxmlformats-officedocument.presentationml.slideLayout+xml"/>
  <Override PartName="/ppt/slideLayouts/slideLayout4.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Masters/notesMaster1.xml" ContentType="application/vnd.openxmlformats-officedocument.presentationml.notesMaster+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84" r:id="rId2"/>
    <p:sldId id="285" r:id="rId3"/>
    <p:sldId id="286" r:id="rId4"/>
    <p:sldId id="287" r:id="rId5"/>
    <p:sldId id="288" r:id="rId6"/>
    <p:sldId id="289" r:id="rId7"/>
    <p:sldId id="258" r:id="rId8"/>
    <p:sldId id="259" r:id="rId9"/>
    <p:sldId id="260" r:id="rId10"/>
    <p:sldId id="261" r:id="rId11"/>
    <p:sldId id="262" r:id="rId12"/>
    <p:sldId id="263" r:id="rId13"/>
    <p:sldId id="264" r:id="rId14"/>
    <p:sldId id="265" r:id="rId15"/>
    <p:sldId id="266" r:id="rId16"/>
    <p:sldId id="267" r:id="rId17"/>
    <p:sldId id="274" r:id="rId18"/>
    <p:sldId id="275" r:id="rId19"/>
    <p:sldId id="290" r:id="rId20"/>
    <p:sldId id="291" r:id="rId21"/>
    <p:sldId id="292" r:id="rId22"/>
    <p:sldId id="302" r:id="rId23"/>
    <p:sldId id="293" r:id="rId24"/>
    <p:sldId id="282" r:id="rId25"/>
    <p:sldId id="280" r:id="rId26"/>
    <p:sldId id="295" r:id="rId27"/>
    <p:sldId id="296" r:id="rId28"/>
    <p:sldId id="297" r:id="rId29"/>
    <p:sldId id="298" r:id="rId30"/>
    <p:sldId id="299"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644" autoAdjust="0"/>
    <p:restoredTop sz="94660"/>
  </p:normalViewPr>
  <p:slideViewPr>
    <p:cSldViewPr snapToGrid="0">
      <p:cViewPr varScale="1">
        <p:scale>
          <a:sx n="64" d="100"/>
          <a:sy n="64" d="100"/>
        </p:scale>
        <p:origin x="51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ustomXml" Target="../customXml/item3.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9283B0-E0ED-4A74-BF28-5A68ADEBBDF4}" type="datetimeFigureOut">
              <a:rPr lang="en-US" smtClean="0"/>
              <a:t>3/4/2023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457B14-EAF5-4409-A151-F5192314B419}" type="slidenum">
              <a:rPr lang="en-US" smtClean="0"/>
              <a:t>‹#›</a:t>
            </a:fld>
            <a:endParaRPr lang="en-US"/>
          </a:p>
        </p:txBody>
      </p:sp>
    </p:spTree>
    <p:extLst>
      <p:ext uri="{BB962C8B-B14F-4D97-AF65-F5344CB8AC3E}">
        <p14:creationId xmlns:p14="http://schemas.microsoft.com/office/powerpoint/2010/main" val="32474103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4D07635-3FB2-40CB-AB79-79C25CAB804E}" type="datetimeFigureOut">
              <a:rPr lang="en-US" smtClean="0"/>
              <a:t>3/4/2023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2B2557-4BF9-4680-ADFE-7131E573AB31}" type="slidenum">
              <a:rPr lang="en-US" smtClean="0"/>
              <a:t>‹#›</a:t>
            </a:fld>
            <a:endParaRPr lang="en-US"/>
          </a:p>
        </p:txBody>
      </p:sp>
    </p:spTree>
    <p:extLst>
      <p:ext uri="{BB962C8B-B14F-4D97-AF65-F5344CB8AC3E}">
        <p14:creationId xmlns:p14="http://schemas.microsoft.com/office/powerpoint/2010/main" val="35105377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4D07635-3FB2-40CB-AB79-79C25CAB804E}" type="datetimeFigureOut">
              <a:rPr lang="en-US" smtClean="0"/>
              <a:t>3/4/2023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2B2557-4BF9-4680-ADFE-7131E573AB31}" type="slidenum">
              <a:rPr lang="en-US" smtClean="0"/>
              <a:t>‹#›</a:t>
            </a:fld>
            <a:endParaRPr lang="en-US"/>
          </a:p>
        </p:txBody>
      </p:sp>
    </p:spTree>
    <p:extLst>
      <p:ext uri="{BB962C8B-B14F-4D97-AF65-F5344CB8AC3E}">
        <p14:creationId xmlns:p14="http://schemas.microsoft.com/office/powerpoint/2010/main" val="37465206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4D07635-3FB2-40CB-AB79-79C25CAB804E}" type="datetimeFigureOut">
              <a:rPr lang="en-US" smtClean="0"/>
              <a:t>3/4/2023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2B2557-4BF9-4680-ADFE-7131E573AB31}" type="slidenum">
              <a:rPr lang="en-US" smtClean="0"/>
              <a:t>‹#›</a:t>
            </a:fld>
            <a:endParaRPr lang="en-US"/>
          </a:p>
        </p:txBody>
      </p:sp>
    </p:spTree>
    <p:extLst>
      <p:ext uri="{BB962C8B-B14F-4D97-AF65-F5344CB8AC3E}">
        <p14:creationId xmlns:p14="http://schemas.microsoft.com/office/powerpoint/2010/main" val="26692481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4D07635-3FB2-40CB-AB79-79C25CAB804E}" type="datetimeFigureOut">
              <a:rPr lang="en-US" smtClean="0"/>
              <a:t>3/4/2023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2B2557-4BF9-4680-ADFE-7131E573AB31}" type="slidenum">
              <a:rPr lang="en-US" smtClean="0"/>
              <a:t>‹#›</a:t>
            </a:fld>
            <a:endParaRPr lang="en-US"/>
          </a:p>
        </p:txBody>
      </p:sp>
    </p:spTree>
    <p:extLst>
      <p:ext uri="{BB962C8B-B14F-4D97-AF65-F5344CB8AC3E}">
        <p14:creationId xmlns:p14="http://schemas.microsoft.com/office/powerpoint/2010/main" val="62283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4D07635-3FB2-40CB-AB79-79C25CAB804E}" type="datetimeFigureOut">
              <a:rPr lang="en-US" smtClean="0"/>
              <a:t>3/4/2023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2B2557-4BF9-4680-ADFE-7131E573AB31}" type="slidenum">
              <a:rPr lang="en-US" smtClean="0"/>
              <a:t>‹#›</a:t>
            </a:fld>
            <a:endParaRPr lang="en-US"/>
          </a:p>
        </p:txBody>
      </p:sp>
    </p:spTree>
    <p:extLst>
      <p:ext uri="{BB962C8B-B14F-4D97-AF65-F5344CB8AC3E}">
        <p14:creationId xmlns:p14="http://schemas.microsoft.com/office/powerpoint/2010/main" val="39779650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4D07635-3FB2-40CB-AB79-79C25CAB804E}" type="datetimeFigureOut">
              <a:rPr lang="en-US" smtClean="0"/>
              <a:t>3/4/2023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2B2557-4BF9-4680-ADFE-7131E573AB31}" type="slidenum">
              <a:rPr lang="en-US" smtClean="0"/>
              <a:t>‹#›</a:t>
            </a:fld>
            <a:endParaRPr lang="en-US"/>
          </a:p>
        </p:txBody>
      </p:sp>
    </p:spTree>
    <p:extLst>
      <p:ext uri="{BB962C8B-B14F-4D97-AF65-F5344CB8AC3E}">
        <p14:creationId xmlns:p14="http://schemas.microsoft.com/office/powerpoint/2010/main" val="2530912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4D07635-3FB2-40CB-AB79-79C25CAB804E}" type="datetimeFigureOut">
              <a:rPr lang="en-US" smtClean="0"/>
              <a:t>3/4/2023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A2B2557-4BF9-4680-ADFE-7131E573AB31}" type="slidenum">
              <a:rPr lang="en-US" smtClean="0"/>
              <a:t>‹#›</a:t>
            </a:fld>
            <a:endParaRPr lang="en-US"/>
          </a:p>
        </p:txBody>
      </p:sp>
    </p:spTree>
    <p:extLst>
      <p:ext uri="{BB962C8B-B14F-4D97-AF65-F5344CB8AC3E}">
        <p14:creationId xmlns:p14="http://schemas.microsoft.com/office/powerpoint/2010/main" val="20188327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4D07635-3FB2-40CB-AB79-79C25CAB804E}" type="datetimeFigureOut">
              <a:rPr lang="en-US" smtClean="0"/>
              <a:t>3/4/2023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2B2557-4BF9-4680-ADFE-7131E573AB31}" type="slidenum">
              <a:rPr lang="en-US" smtClean="0"/>
              <a:t>‹#›</a:t>
            </a:fld>
            <a:endParaRPr lang="en-US"/>
          </a:p>
        </p:txBody>
      </p:sp>
    </p:spTree>
    <p:extLst>
      <p:ext uri="{BB962C8B-B14F-4D97-AF65-F5344CB8AC3E}">
        <p14:creationId xmlns:p14="http://schemas.microsoft.com/office/powerpoint/2010/main" val="1726685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D07635-3FB2-40CB-AB79-79C25CAB804E}" type="datetimeFigureOut">
              <a:rPr lang="en-US" smtClean="0"/>
              <a:t>3/4/2023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A2B2557-4BF9-4680-ADFE-7131E573AB31}" type="slidenum">
              <a:rPr lang="en-US" smtClean="0"/>
              <a:t>‹#›</a:t>
            </a:fld>
            <a:endParaRPr lang="en-US"/>
          </a:p>
        </p:txBody>
      </p:sp>
    </p:spTree>
    <p:extLst>
      <p:ext uri="{BB962C8B-B14F-4D97-AF65-F5344CB8AC3E}">
        <p14:creationId xmlns:p14="http://schemas.microsoft.com/office/powerpoint/2010/main" val="3159973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4D07635-3FB2-40CB-AB79-79C25CAB804E}" type="datetimeFigureOut">
              <a:rPr lang="en-US" smtClean="0"/>
              <a:t>3/4/2023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2B2557-4BF9-4680-ADFE-7131E573AB31}" type="slidenum">
              <a:rPr lang="en-US" smtClean="0"/>
              <a:t>‹#›</a:t>
            </a:fld>
            <a:endParaRPr lang="en-US"/>
          </a:p>
        </p:txBody>
      </p:sp>
    </p:spTree>
    <p:extLst>
      <p:ext uri="{BB962C8B-B14F-4D97-AF65-F5344CB8AC3E}">
        <p14:creationId xmlns:p14="http://schemas.microsoft.com/office/powerpoint/2010/main" val="28947308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4D07635-3FB2-40CB-AB79-79C25CAB804E}" type="datetimeFigureOut">
              <a:rPr lang="en-US" smtClean="0"/>
              <a:t>3/4/2023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2B2557-4BF9-4680-ADFE-7131E573AB31}" type="slidenum">
              <a:rPr lang="en-US" smtClean="0"/>
              <a:t>‹#›</a:t>
            </a:fld>
            <a:endParaRPr lang="en-US"/>
          </a:p>
        </p:txBody>
      </p:sp>
    </p:spTree>
    <p:extLst>
      <p:ext uri="{BB962C8B-B14F-4D97-AF65-F5344CB8AC3E}">
        <p14:creationId xmlns:p14="http://schemas.microsoft.com/office/powerpoint/2010/main" val="32635396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D07635-3FB2-40CB-AB79-79C25CAB804E}" type="datetimeFigureOut">
              <a:rPr lang="en-US" smtClean="0"/>
              <a:t>3/4/2023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2B2557-4BF9-4680-ADFE-7131E573AB31}" type="slidenum">
              <a:rPr lang="en-US" smtClean="0"/>
              <a:t>‹#›</a:t>
            </a:fld>
            <a:endParaRPr lang="en-US"/>
          </a:p>
        </p:txBody>
      </p:sp>
    </p:spTree>
    <p:extLst>
      <p:ext uri="{BB962C8B-B14F-4D97-AF65-F5344CB8AC3E}">
        <p14:creationId xmlns:p14="http://schemas.microsoft.com/office/powerpoint/2010/main" val="3337520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Cambria" panose="02040503050406030204" pitchFamily="18" charset="0"/>
                <a:ea typeface="Cambria" panose="02040503050406030204" pitchFamily="18" charset="0"/>
              </a:rPr>
              <a:t>Sampling</a:t>
            </a:r>
          </a:p>
        </p:txBody>
      </p:sp>
      <p:sp>
        <p:nvSpPr>
          <p:cNvPr id="3" name="Content Placeholder 2"/>
          <p:cNvSpPr>
            <a:spLocks noGrp="1"/>
          </p:cNvSpPr>
          <p:nvPr>
            <p:ph idx="1"/>
          </p:nvPr>
        </p:nvSpPr>
        <p:spPr>
          <a:xfrm>
            <a:off x="838200" y="1825625"/>
            <a:ext cx="11109158" cy="4863933"/>
          </a:xfrm>
        </p:spPr>
        <p:txBody>
          <a:bodyPr>
            <a:noAutofit/>
          </a:bodyPr>
          <a:lstStyle/>
          <a:p>
            <a:pPr marL="0" indent="0" algn="just">
              <a:buNone/>
            </a:pPr>
            <a:r>
              <a:rPr lang="en-US" sz="2500" dirty="0">
                <a:latin typeface="Cambria" panose="02040503050406030204" pitchFamily="18" charset="0"/>
                <a:ea typeface="Cambria" panose="02040503050406030204" pitchFamily="18" charset="0"/>
              </a:rPr>
              <a:t>Sampling can be used as a data reduction technique because it allows a large data set to be represented by a much smaller random data sample (or subset). Suppose that a large data set, D, contains N tuples. Let’s look at the most common ways that we could sample D for data </a:t>
            </a:r>
            <a:r>
              <a:rPr lang="en-US" sz="2500" dirty="0" smtClean="0">
                <a:latin typeface="Cambria" panose="02040503050406030204" pitchFamily="18" charset="0"/>
                <a:ea typeface="Cambria" panose="02040503050406030204" pitchFamily="18" charset="0"/>
              </a:rPr>
              <a:t>reduction.</a:t>
            </a:r>
          </a:p>
          <a:p>
            <a:pPr marL="0" indent="0" algn="just">
              <a:buNone/>
            </a:pPr>
            <a:endParaRPr lang="en-US" sz="2500" b="1" dirty="0">
              <a:latin typeface="Cambria" panose="02040503050406030204" pitchFamily="18" charset="0"/>
              <a:ea typeface="Cambria" panose="02040503050406030204" pitchFamily="18" charset="0"/>
            </a:endParaRPr>
          </a:p>
          <a:p>
            <a:pPr marL="0" indent="0" algn="just">
              <a:buNone/>
            </a:pPr>
            <a:r>
              <a:rPr lang="en-US" sz="2500" b="1" dirty="0" smtClean="0">
                <a:latin typeface="Cambria" panose="02040503050406030204" pitchFamily="18" charset="0"/>
                <a:ea typeface="Cambria" panose="02040503050406030204" pitchFamily="18" charset="0"/>
              </a:rPr>
              <a:t>Simple </a:t>
            </a:r>
            <a:r>
              <a:rPr lang="en-US" sz="2500" b="1" dirty="0">
                <a:latin typeface="Cambria" panose="02040503050406030204" pitchFamily="18" charset="0"/>
                <a:ea typeface="Cambria" panose="02040503050406030204" pitchFamily="18" charset="0"/>
              </a:rPr>
              <a:t>random sample without replacement (</a:t>
            </a:r>
            <a:r>
              <a:rPr lang="en-US" sz="2500" b="1" dirty="0" smtClean="0">
                <a:latin typeface="Cambria" panose="02040503050406030204" pitchFamily="18" charset="0"/>
                <a:ea typeface="Cambria" panose="02040503050406030204" pitchFamily="18" charset="0"/>
              </a:rPr>
              <a:t>SRSWOR)</a:t>
            </a:r>
          </a:p>
          <a:p>
            <a:pPr marL="0" indent="0" algn="just">
              <a:buNone/>
            </a:pPr>
            <a:r>
              <a:rPr lang="en-US" sz="2500" b="1" dirty="0" smtClean="0">
                <a:latin typeface="Cambria" panose="02040503050406030204" pitchFamily="18" charset="0"/>
                <a:ea typeface="Cambria" panose="02040503050406030204" pitchFamily="18" charset="0"/>
              </a:rPr>
              <a:t>Simple </a:t>
            </a:r>
            <a:r>
              <a:rPr lang="en-US" sz="2500" b="1" dirty="0">
                <a:latin typeface="Cambria" panose="02040503050406030204" pitchFamily="18" charset="0"/>
                <a:ea typeface="Cambria" panose="02040503050406030204" pitchFamily="18" charset="0"/>
              </a:rPr>
              <a:t>random sample with replacement (SRSWR)</a:t>
            </a:r>
            <a:r>
              <a:rPr lang="en-US" sz="2500" dirty="0">
                <a:latin typeface="Cambria" panose="02040503050406030204" pitchFamily="18" charset="0"/>
                <a:ea typeface="Cambria" panose="02040503050406030204" pitchFamily="18" charset="0"/>
              </a:rPr>
              <a:t> </a:t>
            </a:r>
            <a:endParaRPr lang="en-US" sz="2500" dirty="0" smtClean="0">
              <a:latin typeface="Cambria" panose="02040503050406030204" pitchFamily="18" charset="0"/>
              <a:ea typeface="Cambria" panose="02040503050406030204" pitchFamily="18" charset="0"/>
            </a:endParaRPr>
          </a:p>
          <a:p>
            <a:pPr marL="0" indent="0" algn="just">
              <a:buNone/>
            </a:pPr>
            <a:r>
              <a:rPr lang="en-US" sz="2500" b="1" dirty="0" smtClean="0">
                <a:latin typeface="Cambria" panose="02040503050406030204" pitchFamily="18" charset="0"/>
                <a:ea typeface="Cambria" panose="02040503050406030204" pitchFamily="18" charset="0"/>
              </a:rPr>
              <a:t>Cluster sample</a:t>
            </a:r>
          </a:p>
          <a:p>
            <a:pPr marL="0" indent="0" algn="just">
              <a:buNone/>
            </a:pPr>
            <a:r>
              <a:rPr lang="en-US" sz="2500" b="1" dirty="0" smtClean="0">
                <a:latin typeface="Cambria" panose="02040503050406030204" pitchFamily="18" charset="0"/>
                <a:ea typeface="Cambria" panose="02040503050406030204" pitchFamily="18" charset="0"/>
              </a:rPr>
              <a:t>Stratified sampling</a:t>
            </a:r>
            <a:endParaRPr lang="en-US" sz="25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6437701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9757" y="1560930"/>
            <a:ext cx="10880559" cy="5032375"/>
          </a:xfrm>
        </p:spPr>
        <p:txBody>
          <a:bodyPr>
            <a:normAutofit fontScale="92500" lnSpcReduction="10000"/>
          </a:bodyPr>
          <a:lstStyle/>
          <a:p>
            <a:pPr marL="0" indent="0" algn="just">
              <a:buNone/>
            </a:pPr>
            <a:r>
              <a:rPr lang="en-US" sz="3500" b="1" dirty="0">
                <a:latin typeface="Cambria" panose="02040503050406030204" pitchFamily="18" charset="0"/>
                <a:ea typeface="Cambria" panose="02040503050406030204" pitchFamily="18" charset="0"/>
              </a:rPr>
              <a:t>Redundancy and Correlation </a:t>
            </a:r>
            <a:r>
              <a:rPr lang="en-US" sz="3500" b="1" dirty="0" smtClean="0">
                <a:latin typeface="Cambria" panose="02040503050406030204" pitchFamily="18" charset="0"/>
                <a:ea typeface="Cambria" panose="02040503050406030204" pitchFamily="18" charset="0"/>
              </a:rPr>
              <a:t>Analysis</a:t>
            </a:r>
          </a:p>
          <a:p>
            <a:pPr marL="0" indent="0" algn="just">
              <a:buNone/>
            </a:pPr>
            <a:endParaRPr lang="en-US" dirty="0" smtClean="0">
              <a:latin typeface="Cambria" panose="02040503050406030204" pitchFamily="18" charset="0"/>
              <a:ea typeface="Cambria" panose="02040503050406030204" pitchFamily="18" charset="0"/>
            </a:endParaRPr>
          </a:p>
          <a:p>
            <a:pPr algn="just"/>
            <a:r>
              <a:rPr lang="en-US" dirty="0" smtClean="0">
                <a:latin typeface="Cambria" panose="02040503050406030204" pitchFamily="18" charset="0"/>
                <a:ea typeface="Cambria" panose="02040503050406030204" pitchFamily="18" charset="0"/>
              </a:rPr>
              <a:t>An </a:t>
            </a:r>
            <a:r>
              <a:rPr lang="en-US" dirty="0">
                <a:latin typeface="Cambria" panose="02040503050406030204" pitchFamily="18" charset="0"/>
                <a:ea typeface="Cambria" panose="02040503050406030204" pitchFamily="18" charset="0"/>
              </a:rPr>
              <a:t>attribute (such as annual revenue, for instance) may be redundant if it can be “derived” from another attribute or set of attributes</a:t>
            </a:r>
            <a:r>
              <a:rPr lang="en-US" dirty="0" smtClean="0">
                <a:latin typeface="Cambria" panose="02040503050406030204" pitchFamily="18" charset="0"/>
                <a:ea typeface="Cambria" panose="02040503050406030204" pitchFamily="18" charset="0"/>
              </a:rPr>
              <a:t>.</a:t>
            </a:r>
          </a:p>
          <a:p>
            <a:pPr algn="just"/>
            <a:endParaRPr lang="en-US" dirty="0">
              <a:latin typeface="Cambria" panose="02040503050406030204" pitchFamily="18" charset="0"/>
              <a:ea typeface="Cambria" panose="02040503050406030204" pitchFamily="18" charset="0"/>
            </a:endParaRPr>
          </a:p>
          <a:p>
            <a:pPr algn="just"/>
            <a:r>
              <a:rPr lang="en-US" dirty="0">
                <a:latin typeface="Cambria" panose="02040503050406030204" pitchFamily="18" charset="0"/>
                <a:ea typeface="Cambria" panose="02040503050406030204" pitchFamily="18" charset="0"/>
              </a:rPr>
              <a:t>Inconsistencies in attribute or dimension naming can also cause redundancies in the resulting data set</a:t>
            </a:r>
            <a:r>
              <a:rPr lang="en-US" dirty="0" smtClean="0">
                <a:latin typeface="Cambria" panose="02040503050406030204" pitchFamily="18" charset="0"/>
                <a:ea typeface="Cambria" panose="02040503050406030204" pitchFamily="18" charset="0"/>
              </a:rPr>
              <a:t>.</a:t>
            </a:r>
          </a:p>
          <a:p>
            <a:pPr algn="just"/>
            <a:r>
              <a:rPr lang="en-US" dirty="0">
                <a:latin typeface="Cambria" panose="02040503050406030204" pitchFamily="18" charset="0"/>
                <a:ea typeface="Cambria" panose="02040503050406030204" pitchFamily="18" charset="0"/>
              </a:rPr>
              <a:t>Some redundancies can be detected by correlation analysis</a:t>
            </a:r>
            <a:r>
              <a:rPr lang="en-US" dirty="0" smtClean="0">
                <a:latin typeface="Cambria" panose="02040503050406030204" pitchFamily="18" charset="0"/>
                <a:ea typeface="Cambria" panose="02040503050406030204" pitchFamily="18" charset="0"/>
              </a:rPr>
              <a:t>.</a:t>
            </a:r>
          </a:p>
          <a:p>
            <a:pPr algn="just"/>
            <a:endParaRPr lang="en-US" dirty="0">
              <a:latin typeface="Cambria" panose="02040503050406030204" pitchFamily="18" charset="0"/>
              <a:ea typeface="Cambria" panose="02040503050406030204" pitchFamily="18" charset="0"/>
            </a:endParaRPr>
          </a:p>
          <a:p>
            <a:pPr algn="just"/>
            <a:r>
              <a:rPr lang="en-US" dirty="0">
                <a:latin typeface="Cambria" panose="02040503050406030204" pitchFamily="18" charset="0"/>
                <a:ea typeface="Cambria" panose="02040503050406030204" pitchFamily="18" charset="0"/>
              </a:rPr>
              <a:t>For nominal data, we use the χ 2 (chi-square) test. For numeric attributes, we can use the correlation coefficient and covariance, both of which access how one attribute’s values vary from those of another</a:t>
            </a:r>
          </a:p>
        </p:txBody>
      </p:sp>
      <p:sp>
        <p:nvSpPr>
          <p:cNvPr id="5" name="Title 1"/>
          <p:cNvSpPr txBox="1">
            <a:spLocks/>
          </p:cNvSpPr>
          <p:nvPr/>
        </p:nvSpPr>
        <p:spPr>
          <a:xfrm>
            <a:off x="8088922" y="652462"/>
            <a:ext cx="3021037" cy="81539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000" dirty="0" smtClean="0">
                <a:latin typeface="Cambria" panose="02040503050406030204" pitchFamily="18" charset="0"/>
                <a:ea typeface="Cambria" panose="02040503050406030204" pitchFamily="18" charset="0"/>
              </a:rPr>
              <a:t>Data integration</a:t>
            </a:r>
            <a:br>
              <a:rPr lang="en-US" sz="3000" dirty="0" smtClean="0">
                <a:latin typeface="Cambria" panose="02040503050406030204" pitchFamily="18" charset="0"/>
                <a:ea typeface="Cambria" panose="02040503050406030204" pitchFamily="18" charset="0"/>
              </a:rPr>
            </a:br>
            <a:endParaRPr lang="en-US" sz="3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6054514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718" y="2748740"/>
            <a:ext cx="10515600" cy="1325563"/>
          </a:xfrm>
        </p:spPr>
        <p:txBody>
          <a:bodyPr>
            <a:normAutofit/>
          </a:bodyPr>
          <a:lstStyle/>
          <a:p>
            <a:r>
              <a:rPr lang="en-US" sz="3200" dirty="0" smtClean="0">
                <a:latin typeface="Cambria" panose="02040503050406030204" pitchFamily="18" charset="0"/>
                <a:ea typeface="Cambria" panose="02040503050406030204" pitchFamily="18" charset="0"/>
              </a:rPr>
              <a:t>Covariance Analysis</a:t>
            </a:r>
            <a:endParaRPr lang="en-US" sz="3200" dirty="0">
              <a:latin typeface="Cambria" panose="02040503050406030204" pitchFamily="18" charset="0"/>
              <a:ea typeface="Cambria" panose="02040503050406030204" pitchFamily="18" charset="0"/>
            </a:endParaRPr>
          </a:p>
        </p:txBody>
      </p:sp>
      <p:pic>
        <p:nvPicPr>
          <p:cNvPr id="4" name="Content Placeholder 3"/>
          <p:cNvPicPr>
            <a:picLocks noGrp="1" noChangeAspect="1"/>
          </p:cNvPicPr>
          <p:nvPr>
            <p:ph idx="1"/>
          </p:nvPr>
        </p:nvPicPr>
        <p:blipFill rotWithShape="1">
          <a:blip r:embed="rId2"/>
          <a:srcRect l="31678" t="20036" r="27541" b="5013"/>
          <a:stretch/>
        </p:blipFill>
        <p:spPr>
          <a:xfrm>
            <a:off x="4860758" y="232050"/>
            <a:ext cx="7199237" cy="6731919"/>
          </a:xfrm>
          <a:prstGeom prst="rect">
            <a:avLst/>
          </a:prstGeom>
        </p:spPr>
      </p:pic>
      <p:sp>
        <p:nvSpPr>
          <p:cNvPr id="6" name="Title 1"/>
          <p:cNvSpPr txBox="1">
            <a:spLocks/>
          </p:cNvSpPr>
          <p:nvPr/>
        </p:nvSpPr>
        <p:spPr>
          <a:xfrm>
            <a:off x="703383" y="232050"/>
            <a:ext cx="3021037" cy="81539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000" dirty="0" smtClean="0">
                <a:latin typeface="Cambria" panose="02040503050406030204" pitchFamily="18" charset="0"/>
                <a:ea typeface="Cambria" panose="02040503050406030204" pitchFamily="18" charset="0"/>
              </a:rPr>
              <a:t>Data integration</a:t>
            </a:r>
            <a:br>
              <a:rPr lang="en-US" sz="3000" dirty="0" smtClean="0">
                <a:latin typeface="Cambria" panose="02040503050406030204" pitchFamily="18" charset="0"/>
                <a:ea typeface="Cambria" panose="02040503050406030204" pitchFamily="18" charset="0"/>
              </a:rPr>
            </a:br>
            <a:endParaRPr lang="en-US" sz="3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5977702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srcRect l="27343" t="20737" r="31482" b="50544"/>
          <a:stretch/>
        </p:blipFill>
        <p:spPr>
          <a:xfrm>
            <a:off x="1564028" y="2913572"/>
            <a:ext cx="9486574" cy="3722006"/>
          </a:xfrm>
          <a:prstGeom prst="rect">
            <a:avLst/>
          </a:prstGeom>
        </p:spPr>
      </p:pic>
      <p:sp>
        <p:nvSpPr>
          <p:cNvPr id="5" name="Rectangle 4"/>
          <p:cNvSpPr/>
          <p:nvPr/>
        </p:nvSpPr>
        <p:spPr>
          <a:xfrm>
            <a:off x="536870" y="2103610"/>
            <a:ext cx="11022226" cy="923330"/>
          </a:xfrm>
          <a:prstGeom prst="rect">
            <a:avLst/>
          </a:prstGeom>
        </p:spPr>
        <p:txBody>
          <a:bodyPr wrap="square">
            <a:spAutoFit/>
          </a:bodyPr>
          <a:lstStyle/>
          <a:p>
            <a:pPr algn="just"/>
            <a:r>
              <a:rPr lang="en-US" b="1" dirty="0" smtClean="0">
                <a:latin typeface="Cambria" panose="02040503050406030204" pitchFamily="18" charset="0"/>
                <a:ea typeface="Cambria" panose="02040503050406030204" pitchFamily="18" charset="0"/>
              </a:rPr>
              <a:t>Q. Below table shows the stock </a:t>
            </a:r>
            <a:r>
              <a:rPr lang="en-US" b="1" dirty="0">
                <a:latin typeface="Cambria" panose="02040503050406030204" pitchFamily="18" charset="0"/>
                <a:ea typeface="Cambria" panose="02040503050406030204" pitchFamily="18" charset="0"/>
              </a:rPr>
              <a:t>prices observed at five time points for </a:t>
            </a:r>
            <a:r>
              <a:rPr lang="en-US" b="1" dirty="0" err="1" smtClean="0">
                <a:latin typeface="Cambria" panose="02040503050406030204" pitchFamily="18" charset="0"/>
                <a:ea typeface="Cambria" panose="02040503050406030204" pitchFamily="18" charset="0"/>
              </a:rPr>
              <a:t>AllElectronics</a:t>
            </a:r>
            <a:r>
              <a:rPr lang="en-US" b="1" dirty="0" smtClean="0">
                <a:latin typeface="Cambria" panose="02040503050406030204" pitchFamily="18" charset="0"/>
                <a:ea typeface="Cambria" panose="02040503050406030204" pitchFamily="18" charset="0"/>
              </a:rPr>
              <a:t> </a:t>
            </a:r>
            <a:r>
              <a:rPr lang="en-US" b="1" dirty="0">
                <a:latin typeface="Cambria" panose="02040503050406030204" pitchFamily="18" charset="0"/>
                <a:ea typeface="Cambria" panose="02040503050406030204" pitchFamily="18" charset="0"/>
              </a:rPr>
              <a:t>and </a:t>
            </a:r>
            <a:r>
              <a:rPr lang="en-US" b="1" dirty="0" err="1">
                <a:latin typeface="Cambria" panose="02040503050406030204" pitchFamily="18" charset="0"/>
                <a:ea typeface="Cambria" panose="02040503050406030204" pitchFamily="18" charset="0"/>
              </a:rPr>
              <a:t>HighTech</a:t>
            </a:r>
            <a:r>
              <a:rPr lang="en-US" b="1" dirty="0">
                <a:latin typeface="Cambria" panose="02040503050406030204" pitchFamily="18" charset="0"/>
                <a:ea typeface="Cambria" panose="02040503050406030204" pitchFamily="18" charset="0"/>
              </a:rPr>
              <a:t>, a high-tech company. If the stocks are affected by the same industry trends, will their prices rise or fall together?</a:t>
            </a:r>
          </a:p>
        </p:txBody>
      </p:sp>
      <p:sp>
        <p:nvSpPr>
          <p:cNvPr id="6" name="Title 1"/>
          <p:cNvSpPr txBox="1">
            <a:spLocks/>
          </p:cNvSpPr>
          <p:nvPr/>
        </p:nvSpPr>
        <p:spPr>
          <a:xfrm>
            <a:off x="366560" y="1103759"/>
            <a:ext cx="10515600" cy="8743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smtClean="0">
                <a:latin typeface="Cambria" panose="02040503050406030204" pitchFamily="18" charset="0"/>
                <a:ea typeface="Cambria" panose="02040503050406030204" pitchFamily="18" charset="0"/>
              </a:rPr>
              <a:t>Covariance Analysis</a:t>
            </a:r>
            <a:endParaRPr lang="en-US" sz="3200" dirty="0">
              <a:latin typeface="Cambria" panose="02040503050406030204" pitchFamily="18" charset="0"/>
              <a:ea typeface="Cambria" panose="02040503050406030204" pitchFamily="18" charset="0"/>
            </a:endParaRPr>
          </a:p>
        </p:txBody>
      </p:sp>
      <p:sp>
        <p:nvSpPr>
          <p:cNvPr id="8" name="Title 1"/>
          <p:cNvSpPr txBox="1">
            <a:spLocks/>
          </p:cNvSpPr>
          <p:nvPr/>
        </p:nvSpPr>
        <p:spPr>
          <a:xfrm>
            <a:off x="8088922" y="652462"/>
            <a:ext cx="3021037" cy="81539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000" dirty="0" smtClean="0">
                <a:latin typeface="Cambria" panose="02040503050406030204" pitchFamily="18" charset="0"/>
                <a:ea typeface="Cambria" panose="02040503050406030204" pitchFamily="18" charset="0"/>
              </a:rPr>
              <a:t>Data integration</a:t>
            </a:r>
            <a:br>
              <a:rPr lang="en-US" sz="3000" dirty="0" smtClean="0">
                <a:latin typeface="Cambria" panose="02040503050406030204" pitchFamily="18" charset="0"/>
                <a:ea typeface="Cambria" panose="02040503050406030204" pitchFamily="18" charset="0"/>
              </a:rPr>
            </a:br>
            <a:endParaRPr lang="en-US" sz="3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2966234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srcRect l="25767" t="25990" r="31777" b="26728"/>
          <a:stretch/>
        </p:blipFill>
        <p:spPr>
          <a:xfrm>
            <a:off x="1965466" y="1460772"/>
            <a:ext cx="8615579" cy="5397228"/>
          </a:xfrm>
          <a:prstGeom prst="rect">
            <a:avLst/>
          </a:prstGeom>
        </p:spPr>
      </p:pic>
      <p:sp>
        <p:nvSpPr>
          <p:cNvPr id="5" name="Title 1"/>
          <p:cNvSpPr>
            <a:spLocks noGrp="1"/>
          </p:cNvSpPr>
          <p:nvPr>
            <p:ph type="title"/>
          </p:nvPr>
        </p:nvSpPr>
        <p:spPr>
          <a:xfrm>
            <a:off x="0" y="2208883"/>
            <a:ext cx="10515600" cy="1325563"/>
          </a:xfrm>
        </p:spPr>
        <p:txBody>
          <a:bodyPr>
            <a:normAutofit/>
          </a:bodyPr>
          <a:lstStyle/>
          <a:p>
            <a:r>
              <a:rPr lang="en-US" sz="3200" dirty="0" smtClean="0">
                <a:latin typeface="Cambria" panose="02040503050406030204" pitchFamily="18" charset="0"/>
                <a:ea typeface="Cambria" panose="02040503050406030204" pitchFamily="18" charset="0"/>
              </a:rPr>
              <a:t>Covariance Analysis</a:t>
            </a:r>
            <a:endParaRPr lang="en-US" sz="3200" dirty="0">
              <a:latin typeface="Cambria" panose="02040503050406030204" pitchFamily="18" charset="0"/>
              <a:ea typeface="Cambria" panose="02040503050406030204" pitchFamily="18" charset="0"/>
            </a:endParaRPr>
          </a:p>
        </p:txBody>
      </p:sp>
      <p:sp>
        <p:nvSpPr>
          <p:cNvPr id="7" name="Title 1"/>
          <p:cNvSpPr txBox="1">
            <a:spLocks/>
          </p:cNvSpPr>
          <p:nvPr/>
        </p:nvSpPr>
        <p:spPr>
          <a:xfrm>
            <a:off x="8088922" y="652462"/>
            <a:ext cx="3021037" cy="81539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000" dirty="0" smtClean="0">
                <a:latin typeface="Cambria" panose="02040503050406030204" pitchFamily="18" charset="0"/>
                <a:ea typeface="Cambria" panose="02040503050406030204" pitchFamily="18" charset="0"/>
              </a:rPr>
              <a:t>Data integration</a:t>
            </a:r>
            <a:br>
              <a:rPr lang="en-US" sz="3000" dirty="0" smtClean="0">
                <a:latin typeface="Cambria" panose="02040503050406030204" pitchFamily="18" charset="0"/>
                <a:ea typeface="Cambria" panose="02040503050406030204" pitchFamily="18" charset="0"/>
              </a:rPr>
            </a:br>
            <a:endParaRPr lang="en-US" sz="3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4497147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13252"/>
            <a:ext cx="10515600" cy="1325563"/>
          </a:xfrm>
        </p:spPr>
        <p:txBody>
          <a:bodyPr>
            <a:normAutofit/>
          </a:bodyPr>
          <a:lstStyle/>
          <a:p>
            <a:r>
              <a:rPr lang="en-US" dirty="0">
                <a:latin typeface="Cambria" panose="02040503050406030204" pitchFamily="18" charset="0"/>
                <a:ea typeface="Cambria" panose="02040503050406030204" pitchFamily="18" charset="0"/>
              </a:rPr>
              <a:t>Data integration</a:t>
            </a:r>
            <a:br>
              <a:rPr lang="en-US" dirty="0">
                <a:latin typeface="Cambria" panose="02040503050406030204" pitchFamily="18" charset="0"/>
                <a:ea typeface="Cambria" panose="02040503050406030204" pitchFamily="18" charset="0"/>
              </a:rPr>
            </a:br>
            <a:endParaRPr lang="en-US" dirty="0">
              <a:latin typeface="Cambria" panose="02040503050406030204" pitchFamily="18" charset="0"/>
              <a:ea typeface="Cambria" panose="02040503050406030204" pitchFamily="18" charset="0"/>
            </a:endParaRPr>
          </a:p>
        </p:txBody>
      </p:sp>
      <p:sp>
        <p:nvSpPr>
          <p:cNvPr id="3" name="Rectangle 2"/>
          <p:cNvSpPr/>
          <p:nvPr/>
        </p:nvSpPr>
        <p:spPr>
          <a:xfrm>
            <a:off x="1160829" y="1369483"/>
            <a:ext cx="6685420" cy="584775"/>
          </a:xfrm>
          <a:prstGeom prst="rect">
            <a:avLst/>
          </a:prstGeom>
        </p:spPr>
        <p:txBody>
          <a:bodyPr wrap="none">
            <a:spAutoFit/>
          </a:bodyPr>
          <a:lstStyle/>
          <a:p>
            <a:r>
              <a:rPr lang="en-US" sz="3200" dirty="0">
                <a:latin typeface="Cambria" panose="02040503050406030204" pitchFamily="18" charset="0"/>
                <a:ea typeface="Cambria" panose="02040503050406030204" pitchFamily="18" charset="0"/>
              </a:rPr>
              <a:t>χ 2 Correlation Test for Nominal Data</a:t>
            </a:r>
          </a:p>
        </p:txBody>
      </p:sp>
      <p:sp>
        <p:nvSpPr>
          <p:cNvPr id="4" name="Rectangle 3"/>
          <p:cNvSpPr/>
          <p:nvPr/>
        </p:nvSpPr>
        <p:spPr>
          <a:xfrm>
            <a:off x="1160829" y="2033326"/>
            <a:ext cx="10606055" cy="2800767"/>
          </a:xfrm>
          <a:prstGeom prst="rect">
            <a:avLst/>
          </a:prstGeom>
        </p:spPr>
        <p:txBody>
          <a:bodyPr wrap="square">
            <a:spAutoFit/>
          </a:bodyPr>
          <a:lstStyle/>
          <a:p>
            <a:pPr algn="just"/>
            <a:r>
              <a:rPr lang="en-US" sz="2200" dirty="0">
                <a:latin typeface="Cambria" panose="02040503050406030204" pitchFamily="18" charset="0"/>
                <a:ea typeface="Cambria" panose="02040503050406030204" pitchFamily="18" charset="0"/>
              </a:rPr>
              <a:t>For nominal data, a correlation relationship between two attributes, A and B, can be discovered by a χ 2 (chi-square) test. Suppose A </a:t>
            </a:r>
            <a:r>
              <a:rPr lang="en-US" sz="2200" dirty="0" smtClean="0">
                <a:latin typeface="Cambria" panose="02040503050406030204" pitchFamily="18" charset="0"/>
                <a:ea typeface="Cambria" panose="02040503050406030204" pitchFamily="18" charset="0"/>
              </a:rPr>
              <a:t>has c </a:t>
            </a:r>
            <a:r>
              <a:rPr lang="en-US" sz="2200" dirty="0">
                <a:latin typeface="Cambria" panose="02040503050406030204" pitchFamily="18" charset="0"/>
                <a:ea typeface="Cambria" panose="02040503050406030204" pitchFamily="18" charset="0"/>
              </a:rPr>
              <a:t>distinct values, namely a</a:t>
            </a:r>
            <a:r>
              <a:rPr lang="en-US" sz="1600" dirty="0">
                <a:latin typeface="Cambria" panose="02040503050406030204" pitchFamily="18" charset="0"/>
                <a:ea typeface="Cambria" panose="02040503050406030204" pitchFamily="18" charset="0"/>
              </a:rPr>
              <a:t>1</a:t>
            </a:r>
            <a:r>
              <a:rPr lang="en-US" sz="2200" dirty="0">
                <a:latin typeface="Cambria" panose="02040503050406030204" pitchFamily="18" charset="0"/>
                <a:ea typeface="Cambria" panose="02040503050406030204" pitchFamily="18" charset="0"/>
              </a:rPr>
              <a:t>,a</a:t>
            </a:r>
            <a:r>
              <a:rPr lang="en-US" sz="1600" dirty="0">
                <a:latin typeface="Cambria" panose="02040503050406030204" pitchFamily="18" charset="0"/>
                <a:ea typeface="Cambria" panose="02040503050406030204" pitchFamily="18" charset="0"/>
              </a:rPr>
              <a:t>2</a:t>
            </a:r>
            <a:r>
              <a:rPr lang="en-US" sz="2200" dirty="0">
                <a:latin typeface="Cambria" panose="02040503050406030204" pitchFamily="18" charset="0"/>
                <a:ea typeface="Cambria" panose="02040503050406030204" pitchFamily="18" charset="0"/>
              </a:rPr>
              <a:t>,...a</a:t>
            </a:r>
            <a:r>
              <a:rPr lang="en-US" sz="1600" dirty="0">
                <a:latin typeface="Cambria" panose="02040503050406030204" pitchFamily="18" charset="0"/>
                <a:ea typeface="Cambria" panose="02040503050406030204" pitchFamily="18" charset="0"/>
              </a:rPr>
              <a:t>c</a:t>
            </a:r>
            <a:r>
              <a:rPr lang="en-US" sz="2200" dirty="0">
                <a:latin typeface="Cambria" panose="02040503050406030204" pitchFamily="18" charset="0"/>
                <a:ea typeface="Cambria" panose="02040503050406030204" pitchFamily="18" charset="0"/>
              </a:rPr>
              <a:t> . B has r distinct values, namely b</a:t>
            </a:r>
            <a:r>
              <a:rPr lang="en-US" sz="1600" dirty="0">
                <a:latin typeface="Cambria" panose="02040503050406030204" pitchFamily="18" charset="0"/>
                <a:ea typeface="Cambria" panose="02040503050406030204" pitchFamily="18" charset="0"/>
              </a:rPr>
              <a:t>1</a:t>
            </a:r>
            <a:r>
              <a:rPr lang="en-US" sz="2200" dirty="0">
                <a:latin typeface="Cambria" panose="02040503050406030204" pitchFamily="18" charset="0"/>
                <a:ea typeface="Cambria" panose="02040503050406030204" pitchFamily="18" charset="0"/>
              </a:rPr>
              <a:t>,b</a:t>
            </a:r>
            <a:r>
              <a:rPr lang="en-US" sz="1600" dirty="0">
                <a:latin typeface="Cambria" panose="02040503050406030204" pitchFamily="18" charset="0"/>
                <a:ea typeface="Cambria" panose="02040503050406030204" pitchFamily="18" charset="0"/>
              </a:rPr>
              <a:t>2</a:t>
            </a:r>
            <a:r>
              <a:rPr lang="en-US" sz="2200" dirty="0">
                <a:latin typeface="Cambria" panose="02040503050406030204" pitchFamily="18" charset="0"/>
                <a:ea typeface="Cambria" panose="02040503050406030204" pitchFamily="18" charset="0"/>
              </a:rPr>
              <a:t>,...</a:t>
            </a:r>
            <a:r>
              <a:rPr lang="en-US" sz="2200" dirty="0" err="1">
                <a:latin typeface="Cambria" panose="02040503050406030204" pitchFamily="18" charset="0"/>
                <a:ea typeface="Cambria" panose="02040503050406030204" pitchFamily="18" charset="0"/>
              </a:rPr>
              <a:t>b</a:t>
            </a:r>
            <a:r>
              <a:rPr lang="en-US" sz="1600" dirty="0" err="1">
                <a:latin typeface="Cambria" panose="02040503050406030204" pitchFamily="18" charset="0"/>
                <a:ea typeface="Cambria" panose="02040503050406030204" pitchFamily="18" charset="0"/>
              </a:rPr>
              <a:t>r</a:t>
            </a:r>
            <a:r>
              <a:rPr lang="en-US" sz="2200" dirty="0">
                <a:latin typeface="Cambria" panose="02040503050406030204" pitchFamily="18" charset="0"/>
                <a:ea typeface="Cambria" panose="02040503050406030204" pitchFamily="18" charset="0"/>
              </a:rPr>
              <a:t> . The data tuples described by A and B can be shown as a contingency table, with the c values of A making up the columns and the r values of B making up the rows. Let (A</a:t>
            </a:r>
            <a:r>
              <a:rPr lang="en-US" sz="1600" dirty="0">
                <a:latin typeface="Cambria" panose="02040503050406030204" pitchFamily="18" charset="0"/>
                <a:ea typeface="Cambria" panose="02040503050406030204" pitchFamily="18" charset="0"/>
              </a:rPr>
              <a:t>i</a:t>
            </a:r>
            <a:r>
              <a:rPr lang="en-US" sz="2200" dirty="0">
                <a:latin typeface="Cambria" panose="02040503050406030204" pitchFamily="18" charset="0"/>
                <a:ea typeface="Cambria" panose="02040503050406030204" pitchFamily="18" charset="0"/>
              </a:rPr>
              <a:t> ,</a:t>
            </a:r>
            <a:r>
              <a:rPr lang="en-US" sz="2200" dirty="0" err="1">
                <a:latin typeface="Cambria" panose="02040503050406030204" pitchFamily="18" charset="0"/>
                <a:ea typeface="Cambria" panose="02040503050406030204" pitchFamily="18" charset="0"/>
              </a:rPr>
              <a:t>B</a:t>
            </a:r>
            <a:r>
              <a:rPr lang="en-US" sz="1600" dirty="0" err="1">
                <a:latin typeface="Cambria" panose="02040503050406030204" pitchFamily="18" charset="0"/>
                <a:ea typeface="Cambria" panose="02040503050406030204" pitchFamily="18" charset="0"/>
              </a:rPr>
              <a:t>j</a:t>
            </a:r>
            <a:r>
              <a:rPr lang="en-US" sz="2200" dirty="0">
                <a:latin typeface="Cambria" panose="02040503050406030204" pitchFamily="18" charset="0"/>
                <a:ea typeface="Cambria" panose="02040503050406030204" pitchFamily="18" charset="0"/>
              </a:rPr>
              <a:t>) denote the joint event that attribute A takes on value </a:t>
            </a:r>
            <a:r>
              <a:rPr lang="en-US" sz="2200" dirty="0" err="1">
                <a:latin typeface="Cambria" panose="02040503050406030204" pitchFamily="18" charset="0"/>
                <a:ea typeface="Cambria" panose="02040503050406030204" pitchFamily="18" charset="0"/>
              </a:rPr>
              <a:t>a</a:t>
            </a:r>
            <a:r>
              <a:rPr lang="en-US" sz="1600" dirty="0" err="1">
                <a:latin typeface="Cambria" panose="02040503050406030204" pitchFamily="18" charset="0"/>
                <a:ea typeface="Cambria" panose="02040503050406030204" pitchFamily="18" charset="0"/>
              </a:rPr>
              <a:t>i</a:t>
            </a:r>
            <a:r>
              <a:rPr lang="en-US" sz="2200" dirty="0">
                <a:latin typeface="Cambria" panose="02040503050406030204" pitchFamily="18" charset="0"/>
                <a:ea typeface="Cambria" panose="02040503050406030204" pitchFamily="18" charset="0"/>
              </a:rPr>
              <a:t> and attribute B takes on value </a:t>
            </a:r>
            <a:r>
              <a:rPr lang="en-US" sz="2200" dirty="0" err="1">
                <a:latin typeface="Cambria" panose="02040503050406030204" pitchFamily="18" charset="0"/>
                <a:ea typeface="Cambria" panose="02040503050406030204" pitchFamily="18" charset="0"/>
              </a:rPr>
              <a:t>bj</a:t>
            </a:r>
            <a:r>
              <a:rPr lang="en-US" sz="2200" dirty="0">
                <a:latin typeface="Cambria" panose="02040503050406030204" pitchFamily="18" charset="0"/>
                <a:ea typeface="Cambria" panose="02040503050406030204" pitchFamily="18" charset="0"/>
              </a:rPr>
              <a:t> , that is, where (A = </a:t>
            </a:r>
            <a:r>
              <a:rPr lang="en-US" sz="2200" dirty="0" err="1">
                <a:latin typeface="Cambria" panose="02040503050406030204" pitchFamily="18" charset="0"/>
                <a:ea typeface="Cambria" panose="02040503050406030204" pitchFamily="18" charset="0"/>
              </a:rPr>
              <a:t>a</a:t>
            </a:r>
            <a:r>
              <a:rPr lang="en-US" sz="1600" dirty="0" err="1">
                <a:latin typeface="Cambria" panose="02040503050406030204" pitchFamily="18" charset="0"/>
                <a:ea typeface="Cambria" panose="02040503050406030204" pitchFamily="18" charset="0"/>
              </a:rPr>
              <a:t>i</a:t>
            </a:r>
            <a:r>
              <a:rPr lang="en-US" sz="2200" dirty="0">
                <a:latin typeface="Cambria" panose="02040503050406030204" pitchFamily="18" charset="0"/>
                <a:ea typeface="Cambria" panose="02040503050406030204" pitchFamily="18" charset="0"/>
              </a:rPr>
              <a:t> ,B = </a:t>
            </a:r>
            <a:r>
              <a:rPr lang="en-US" sz="2200" dirty="0" err="1">
                <a:latin typeface="Cambria" panose="02040503050406030204" pitchFamily="18" charset="0"/>
                <a:ea typeface="Cambria" panose="02040503050406030204" pitchFamily="18" charset="0"/>
              </a:rPr>
              <a:t>b</a:t>
            </a:r>
            <a:r>
              <a:rPr lang="en-US" sz="1600" dirty="0" err="1">
                <a:latin typeface="Cambria" panose="02040503050406030204" pitchFamily="18" charset="0"/>
                <a:ea typeface="Cambria" panose="02040503050406030204" pitchFamily="18" charset="0"/>
              </a:rPr>
              <a:t>j</a:t>
            </a:r>
            <a:r>
              <a:rPr lang="en-US" sz="2200" dirty="0">
                <a:latin typeface="Cambria" panose="02040503050406030204" pitchFamily="18" charset="0"/>
                <a:ea typeface="Cambria" panose="02040503050406030204" pitchFamily="18" charset="0"/>
              </a:rPr>
              <a:t>). Each and every possible (A</a:t>
            </a:r>
            <a:r>
              <a:rPr lang="en-US" sz="1600" dirty="0">
                <a:latin typeface="Cambria" panose="02040503050406030204" pitchFamily="18" charset="0"/>
                <a:ea typeface="Cambria" panose="02040503050406030204" pitchFamily="18" charset="0"/>
              </a:rPr>
              <a:t>i</a:t>
            </a:r>
            <a:r>
              <a:rPr lang="en-US" sz="2200" dirty="0">
                <a:latin typeface="Cambria" panose="02040503050406030204" pitchFamily="18" charset="0"/>
                <a:ea typeface="Cambria" panose="02040503050406030204" pitchFamily="18" charset="0"/>
              </a:rPr>
              <a:t> ,</a:t>
            </a:r>
            <a:r>
              <a:rPr lang="en-US" sz="2200" dirty="0" err="1">
                <a:latin typeface="Cambria" panose="02040503050406030204" pitchFamily="18" charset="0"/>
                <a:ea typeface="Cambria" panose="02040503050406030204" pitchFamily="18" charset="0"/>
              </a:rPr>
              <a:t>B</a:t>
            </a:r>
            <a:r>
              <a:rPr lang="en-US" sz="1600" dirty="0" err="1">
                <a:latin typeface="Cambria" panose="02040503050406030204" pitchFamily="18" charset="0"/>
                <a:ea typeface="Cambria" panose="02040503050406030204" pitchFamily="18" charset="0"/>
              </a:rPr>
              <a:t>j</a:t>
            </a:r>
            <a:r>
              <a:rPr lang="en-US" sz="2200" dirty="0">
                <a:latin typeface="Cambria" panose="02040503050406030204" pitchFamily="18" charset="0"/>
                <a:ea typeface="Cambria" panose="02040503050406030204" pitchFamily="18" charset="0"/>
              </a:rPr>
              <a:t>) joint event has its own cell (or slot) in the table. The χ 2 value (also known as the Pearson χ 2 statistic) is computed as</a:t>
            </a:r>
          </a:p>
        </p:txBody>
      </p:sp>
      <p:pic>
        <p:nvPicPr>
          <p:cNvPr id="6" name="Picture 5"/>
          <p:cNvPicPr>
            <a:picLocks noChangeAspect="1"/>
          </p:cNvPicPr>
          <p:nvPr/>
        </p:nvPicPr>
        <p:blipFill>
          <a:blip r:embed="rId2"/>
          <a:stretch>
            <a:fillRect/>
          </a:stretch>
        </p:blipFill>
        <p:spPr>
          <a:xfrm>
            <a:off x="5048751" y="4886496"/>
            <a:ext cx="5057775" cy="781050"/>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
        <p:nvSpPr>
          <p:cNvPr id="7" name="Rectangle 6"/>
          <p:cNvSpPr/>
          <p:nvPr/>
        </p:nvSpPr>
        <p:spPr>
          <a:xfrm>
            <a:off x="1160829" y="5934670"/>
            <a:ext cx="10449645" cy="769441"/>
          </a:xfrm>
          <a:prstGeom prst="rect">
            <a:avLst/>
          </a:prstGeom>
        </p:spPr>
        <p:txBody>
          <a:bodyPr wrap="square">
            <a:spAutoFit/>
          </a:bodyPr>
          <a:lstStyle/>
          <a:p>
            <a:r>
              <a:rPr lang="en-US" sz="2200" dirty="0">
                <a:latin typeface="Cambria" panose="02040503050406030204" pitchFamily="18" charset="0"/>
                <a:ea typeface="Cambria" panose="02040503050406030204" pitchFamily="18" charset="0"/>
              </a:rPr>
              <a:t>where </a:t>
            </a:r>
            <a:r>
              <a:rPr lang="en-US" sz="2200" dirty="0" err="1">
                <a:latin typeface="Cambria" panose="02040503050406030204" pitchFamily="18" charset="0"/>
                <a:ea typeface="Cambria" panose="02040503050406030204" pitchFamily="18" charset="0"/>
              </a:rPr>
              <a:t>oij</a:t>
            </a:r>
            <a:r>
              <a:rPr lang="en-US" sz="2200" dirty="0">
                <a:latin typeface="Cambria" panose="02040503050406030204" pitchFamily="18" charset="0"/>
                <a:ea typeface="Cambria" panose="02040503050406030204" pitchFamily="18" charset="0"/>
              </a:rPr>
              <a:t> is the observed frequency (i.e., actual count) of the joint event (A</a:t>
            </a:r>
            <a:r>
              <a:rPr lang="en-US" sz="1600" dirty="0">
                <a:latin typeface="Cambria" panose="02040503050406030204" pitchFamily="18" charset="0"/>
                <a:ea typeface="Cambria" panose="02040503050406030204" pitchFamily="18" charset="0"/>
              </a:rPr>
              <a:t>i</a:t>
            </a:r>
            <a:r>
              <a:rPr lang="en-US" sz="2200" dirty="0">
                <a:latin typeface="Cambria" panose="02040503050406030204" pitchFamily="18" charset="0"/>
                <a:ea typeface="Cambria" panose="02040503050406030204" pitchFamily="18" charset="0"/>
              </a:rPr>
              <a:t> ,</a:t>
            </a:r>
            <a:r>
              <a:rPr lang="en-US" sz="2200" dirty="0" err="1">
                <a:latin typeface="Cambria" panose="02040503050406030204" pitchFamily="18" charset="0"/>
                <a:ea typeface="Cambria" panose="02040503050406030204" pitchFamily="18" charset="0"/>
              </a:rPr>
              <a:t>B</a:t>
            </a:r>
            <a:r>
              <a:rPr lang="en-US" sz="1600" dirty="0" err="1">
                <a:latin typeface="Cambria" panose="02040503050406030204" pitchFamily="18" charset="0"/>
                <a:ea typeface="Cambria" panose="02040503050406030204" pitchFamily="18" charset="0"/>
              </a:rPr>
              <a:t>j</a:t>
            </a:r>
            <a:r>
              <a:rPr lang="en-US" sz="2200" dirty="0">
                <a:latin typeface="Cambria" panose="02040503050406030204" pitchFamily="18" charset="0"/>
                <a:ea typeface="Cambria" panose="02040503050406030204" pitchFamily="18" charset="0"/>
              </a:rPr>
              <a:t>) and </a:t>
            </a:r>
            <a:r>
              <a:rPr lang="en-US" sz="2200" dirty="0" err="1">
                <a:latin typeface="Cambria" panose="02040503050406030204" pitchFamily="18" charset="0"/>
                <a:ea typeface="Cambria" panose="02040503050406030204" pitchFamily="18" charset="0"/>
              </a:rPr>
              <a:t>e</a:t>
            </a:r>
            <a:r>
              <a:rPr lang="en-US" sz="1600" dirty="0" err="1">
                <a:latin typeface="Cambria" panose="02040503050406030204" pitchFamily="18" charset="0"/>
                <a:ea typeface="Cambria" panose="02040503050406030204" pitchFamily="18" charset="0"/>
              </a:rPr>
              <a:t>ij</a:t>
            </a:r>
            <a:r>
              <a:rPr lang="en-US" sz="2200" dirty="0">
                <a:latin typeface="Cambria" panose="02040503050406030204" pitchFamily="18" charset="0"/>
                <a:ea typeface="Cambria" panose="02040503050406030204" pitchFamily="18" charset="0"/>
              </a:rPr>
              <a:t> is the expected frequency of (A</a:t>
            </a:r>
            <a:r>
              <a:rPr lang="en-US" sz="1600" dirty="0">
                <a:latin typeface="Cambria" panose="02040503050406030204" pitchFamily="18" charset="0"/>
                <a:ea typeface="Cambria" panose="02040503050406030204" pitchFamily="18" charset="0"/>
              </a:rPr>
              <a:t>i </a:t>
            </a:r>
            <a:r>
              <a:rPr lang="en-US" sz="2200" dirty="0">
                <a:latin typeface="Cambria" panose="02040503050406030204" pitchFamily="18" charset="0"/>
                <a:ea typeface="Cambria" panose="02040503050406030204" pitchFamily="18" charset="0"/>
              </a:rPr>
              <a:t>,</a:t>
            </a:r>
            <a:r>
              <a:rPr lang="en-US" sz="2200" dirty="0" err="1">
                <a:latin typeface="Cambria" panose="02040503050406030204" pitchFamily="18" charset="0"/>
                <a:ea typeface="Cambria" panose="02040503050406030204" pitchFamily="18" charset="0"/>
              </a:rPr>
              <a:t>B</a:t>
            </a:r>
            <a:r>
              <a:rPr lang="en-US" sz="1600" dirty="0" err="1">
                <a:latin typeface="Cambria" panose="02040503050406030204" pitchFamily="18" charset="0"/>
                <a:ea typeface="Cambria" panose="02040503050406030204" pitchFamily="18" charset="0"/>
              </a:rPr>
              <a:t>j</a:t>
            </a:r>
            <a:r>
              <a:rPr lang="en-US" sz="2200" dirty="0">
                <a:latin typeface="Cambria" panose="02040503050406030204" pitchFamily="18" charset="0"/>
                <a:ea typeface="Cambria" panose="02040503050406030204" pitchFamily="18" charset="0"/>
              </a:rPr>
              <a:t>), which can be computed as</a:t>
            </a:r>
          </a:p>
        </p:txBody>
      </p:sp>
      <p:sp>
        <p:nvSpPr>
          <p:cNvPr id="8" name="Title 1"/>
          <p:cNvSpPr txBox="1">
            <a:spLocks/>
          </p:cNvSpPr>
          <p:nvPr/>
        </p:nvSpPr>
        <p:spPr>
          <a:xfrm>
            <a:off x="8088922" y="652462"/>
            <a:ext cx="3021037" cy="81539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000" dirty="0" smtClean="0">
                <a:latin typeface="Cambria" panose="02040503050406030204" pitchFamily="18" charset="0"/>
                <a:ea typeface="Cambria" panose="02040503050406030204" pitchFamily="18" charset="0"/>
              </a:rPr>
              <a:t>Data integration</a:t>
            </a:r>
            <a:br>
              <a:rPr lang="en-US" sz="3000" dirty="0" smtClean="0">
                <a:latin typeface="Cambria" panose="02040503050406030204" pitchFamily="18" charset="0"/>
                <a:ea typeface="Cambria" panose="02040503050406030204" pitchFamily="18" charset="0"/>
              </a:rPr>
            </a:br>
            <a:endParaRPr lang="en-US" sz="3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2708868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47" y="669215"/>
            <a:ext cx="10515600" cy="1325563"/>
          </a:xfrm>
        </p:spPr>
        <p:txBody>
          <a:bodyPr>
            <a:normAutofit/>
          </a:bodyPr>
          <a:lstStyle/>
          <a:p>
            <a:r>
              <a:rPr lang="en-US" sz="3200" dirty="0">
                <a:latin typeface="Cambria" panose="02040503050406030204" pitchFamily="18" charset="0"/>
                <a:ea typeface="Cambria" panose="02040503050406030204" pitchFamily="18" charset="0"/>
              </a:rPr>
              <a:t>χ 2 Correlation Test</a:t>
            </a:r>
            <a:endParaRPr lang="en-US" sz="3200" dirty="0"/>
          </a:p>
        </p:txBody>
      </p:sp>
      <p:pic>
        <p:nvPicPr>
          <p:cNvPr id="4" name="Picture 3"/>
          <p:cNvPicPr>
            <a:picLocks noChangeAspect="1"/>
          </p:cNvPicPr>
          <p:nvPr/>
        </p:nvPicPr>
        <p:blipFill>
          <a:blip r:embed="rId2"/>
          <a:stretch>
            <a:fillRect/>
          </a:stretch>
        </p:blipFill>
        <p:spPr>
          <a:xfrm>
            <a:off x="2700588" y="2049379"/>
            <a:ext cx="7222656" cy="1006642"/>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
        <p:nvSpPr>
          <p:cNvPr id="5" name="Rectangle 4"/>
          <p:cNvSpPr/>
          <p:nvPr/>
        </p:nvSpPr>
        <p:spPr>
          <a:xfrm>
            <a:off x="913747" y="3280156"/>
            <a:ext cx="10796337" cy="800219"/>
          </a:xfrm>
          <a:prstGeom prst="rect">
            <a:avLst/>
          </a:prstGeom>
        </p:spPr>
        <p:txBody>
          <a:bodyPr wrap="square">
            <a:spAutoFit/>
          </a:bodyPr>
          <a:lstStyle/>
          <a:p>
            <a:r>
              <a:rPr lang="en-US" sz="2300" dirty="0">
                <a:latin typeface="Cambria" panose="02040503050406030204" pitchFamily="18" charset="0"/>
                <a:ea typeface="Cambria" panose="02040503050406030204" pitchFamily="18" charset="0"/>
              </a:rPr>
              <a:t>where n is the number of data tuples, count(A = </a:t>
            </a:r>
            <a:r>
              <a:rPr lang="en-US" sz="2300" dirty="0" err="1">
                <a:latin typeface="Cambria" panose="02040503050406030204" pitchFamily="18" charset="0"/>
                <a:ea typeface="Cambria" panose="02040503050406030204" pitchFamily="18" charset="0"/>
              </a:rPr>
              <a:t>a</a:t>
            </a:r>
            <a:r>
              <a:rPr lang="en-US" sz="1600" dirty="0" err="1">
                <a:latin typeface="Cambria" panose="02040503050406030204" pitchFamily="18" charset="0"/>
                <a:ea typeface="Cambria" panose="02040503050406030204" pitchFamily="18" charset="0"/>
              </a:rPr>
              <a:t>i</a:t>
            </a:r>
            <a:r>
              <a:rPr lang="en-US" sz="2300" dirty="0">
                <a:latin typeface="Cambria" panose="02040503050406030204" pitchFamily="18" charset="0"/>
                <a:ea typeface="Cambria" panose="02040503050406030204" pitchFamily="18" charset="0"/>
              </a:rPr>
              <a:t>) is the number of tuples having value </a:t>
            </a:r>
            <a:r>
              <a:rPr lang="en-US" sz="2300" dirty="0" err="1">
                <a:latin typeface="Cambria" panose="02040503050406030204" pitchFamily="18" charset="0"/>
                <a:ea typeface="Cambria" panose="02040503050406030204" pitchFamily="18" charset="0"/>
              </a:rPr>
              <a:t>a</a:t>
            </a:r>
            <a:r>
              <a:rPr lang="en-US" sz="1600" dirty="0" err="1">
                <a:latin typeface="Cambria" panose="02040503050406030204" pitchFamily="18" charset="0"/>
                <a:ea typeface="Cambria" panose="02040503050406030204" pitchFamily="18" charset="0"/>
              </a:rPr>
              <a:t>i</a:t>
            </a:r>
            <a:r>
              <a:rPr lang="en-US" sz="2300" dirty="0">
                <a:latin typeface="Cambria" panose="02040503050406030204" pitchFamily="18" charset="0"/>
                <a:ea typeface="Cambria" panose="02040503050406030204" pitchFamily="18" charset="0"/>
              </a:rPr>
              <a:t> for A, and count(B = </a:t>
            </a:r>
            <a:r>
              <a:rPr lang="en-US" sz="2300" dirty="0" err="1">
                <a:latin typeface="Cambria" panose="02040503050406030204" pitchFamily="18" charset="0"/>
                <a:ea typeface="Cambria" panose="02040503050406030204" pitchFamily="18" charset="0"/>
              </a:rPr>
              <a:t>b</a:t>
            </a:r>
            <a:r>
              <a:rPr lang="en-US" sz="1600" dirty="0" err="1">
                <a:latin typeface="Cambria" panose="02040503050406030204" pitchFamily="18" charset="0"/>
                <a:ea typeface="Cambria" panose="02040503050406030204" pitchFamily="18" charset="0"/>
              </a:rPr>
              <a:t>j</a:t>
            </a:r>
            <a:r>
              <a:rPr lang="en-US" sz="2300" dirty="0">
                <a:latin typeface="Cambria" panose="02040503050406030204" pitchFamily="18" charset="0"/>
                <a:ea typeface="Cambria" panose="02040503050406030204" pitchFamily="18" charset="0"/>
              </a:rPr>
              <a:t>) is the number of tuples having value </a:t>
            </a:r>
            <a:r>
              <a:rPr lang="en-US" sz="2300" dirty="0" err="1">
                <a:latin typeface="Cambria" panose="02040503050406030204" pitchFamily="18" charset="0"/>
                <a:ea typeface="Cambria" panose="02040503050406030204" pitchFamily="18" charset="0"/>
              </a:rPr>
              <a:t>b</a:t>
            </a:r>
            <a:r>
              <a:rPr lang="en-US" sz="1600" dirty="0" err="1">
                <a:latin typeface="Cambria" panose="02040503050406030204" pitchFamily="18" charset="0"/>
                <a:ea typeface="Cambria" panose="02040503050406030204" pitchFamily="18" charset="0"/>
              </a:rPr>
              <a:t>j</a:t>
            </a:r>
            <a:r>
              <a:rPr lang="en-US" sz="2300" dirty="0">
                <a:latin typeface="Cambria" panose="02040503050406030204" pitchFamily="18" charset="0"/>
                <a:ea typeface="Cambria" panose="02040503050406030204" pitchFamily="18" charset="0"/>
              </a:rPr>
              <a:t> for B.</a:t>
            </a:r>
          </a:p>
        </p:txBody>
      </p:sp>
      <p:sp>
        <p:nvSpPr>
          <p:cNvPr id="7" name="Title 1"/>
          <p:cNvSpPr txBox="1">
            <a:spLocks/>
          </p:cNvSpPr>
          <p:nvPr/>
        </p:nvSpPr>
        <p:spPr>
          <a:xfrm>
            <a:off x="8088922" y="652462"/>
            <a:ext cx="3021037" cy="81539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000" dirty="0" smtClean="0">
                <a:latin typeface="Cambria" panose="02040503050406030204" pitchFamily="18" charset="0"/>
                <a:ea typeface="Cambria" panose="02040503050406030204" pitchFamily="18" charset="0"/>
              </a:rPr>
              <a:t>Data integration</a:t>
            </a:r>
            <a:br>
              <a:rPr lang="en-US" sz="3000" dirty="0" smtClean="0">
                <a:latin typeface="Cambria" panose="02040503050406030204" pitchFamily="18" charset="0"/>
                <a:ea typeface="Cambria" panose="02040503050406030204" pitchFamily="18" charset="0"/>
              </a:rPr>
            </a:br>
            <a:endParaRPr lang="en-US" sz="3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7399644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754" y="1074662"/>
            <a:ext cx="10515600" cy="1325563"/>
          </a:xfrm>
        </p:spPr>
        <p:txBody>
          <a:bodyPr>
            <a:normAutofit/>
          </a:bodyPr>
          <a:lstStyle/>
          <a:p>
            <a:r>
              <a:rPr lang="en-US" sz="3200" dirty="0">
                <a:latin typeface="Cambria" panose="02040503050406030204" pitchFamily="18" charset="0"/>
                <a:ea typeface="Cambria" panose="02040503050406030204" pitchFamily="18" charset="0"/>
              </a:rPr>
              <a:t>χ 2 Correlation Test</a:t>
            </a:r>
            <a:endParaRPr lang="en-US" sz="3200" dirty="0"/>
          </a:p>
        </p:txBody>
      </p:sp>
      <p:pic>
        <p:nvPicPr>
          <p:cNvPr id="4" name="Picture 3"/>
          <p:cNvPicPr>
            <a:picLocks noChangeAspect="1"/>
          </p:cNvPicPr>
          <p:nvPr/>
        </p:nvPicPr>
        <p:blipFill>
          <a:blip r:embed="rId2"/>
          <a:stretch>
            <a:fillRect/>
          </a:stretch>
        </p:blipFill>
        <p:spPr>
          <a:xfrm>
            <a:off x="84221" y="2188622"/>
            <a:ext cx="5438775" cy="2228850"/>
          </a:xfrm>
          <a:prstGeom prst="rect">
            <a:avLst/>
          </a:prstGeom>
        </p:spPr>
      </p:pic>
      <p:pic>
        <p:nvPicPr>
          <p:cNvPr id="5" name="Picture 4"/>
          <p:cNvPicPr>
            <a:picLocks noChangeAspect="1"/>
          </p:cNvPicPr>
          <p:nvPr/>
        </p:nvPicPr>
        <p:blipFill>
          <a:blip r:embed="rId3"/>
          <a:stretch>
            <a:fillRect/>
          </a:stretch>
        </p:blipFill>
        <p:spPr>
          <a:xfrm>
            <a:off x="6182111" y="1913464"/>
            <a:ext cx="4981575" cy="809625"/>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pic>
        <p:nvPicPr>
          <p:cNvPr id="6" name="Picture 5"/>
          <p:cNvPicPr>
            <a:picLocks noChangeAspect="1"/>
          </p:cNvPicPr>
          <p:nvPr/>
        </p:nvPicPr>
        <p:blipFill>
          <a:blip r:embed="rId4"/>
          <a:stretch>
            <a:fillRect/>
          </a:stretch>
        </p:blipFill>
        <p:spPr>
          <a:xfrm>
            <a:off x="5339148" y="3098067"/>
            <a:ext cx="6667500" cy="1495425"/>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
        <p:nvSpPr>
          <p:cNvPr id="7" name="Rectangle 6"/>
          <p:cNvSpPr/>
          <p:nvPr/>
        </p:nvSpPr>
        <p:spPr>
          <a:xfrm>
            <a:off x="709863" y="4878181"/>
            <a:ext cx="11117179" cy="923330"/>
          </a:xfrm>
          <a:prstGeom prst="rect">
            <a:avLst/>
          </a:prstGeom>
        </p:spPr>
        <p:txBody>
          <a:bodyPr wrap="square">
            <a:spAutoFit/>
          </a:bodyPr>
          <a:lstStyle/>
          <a:p>
            <a:pPr algn="just"/>
            <a:r>
              <a:rPr lang="en-US" dirty="0">
                <a:latin typeface="Cambria" panose="02040503050406030204" pitchFamily="18" charset="0"/>
                <a:ea typeface="Cambria" panose="02040503050406030204" pitchFamily="18" charset="0"/>
              </a:rPr>
              <a:t>The χ 2 statistic tests the hypothesis that A and B are independent, that is, there is no correlation between them. The test is based on a significance level, with (r − 1) × (c − 1) degrees of freedom. We illustrate the use of this statistic in Example 3.1. If the hypothesis can be rejected, then we say that A and B are statistically </a:t>
            </a:r>
            <a:r>
              <a:rPr lang="en-US" dirty="0" smtClean="0">
                <a:latin typeface="Cambria" panose="02040503050406030204" pitchFamily="18" charset="0"/>
                <a:ea typeface="Cambria" panose="02040503050406030204" pitchFamily="18" charset="0"/>
              </a:rPr>
              <a:t>correlated.</a:t>
            </a:r>
            <a:endParaRPr lang="en-US" dirty="0">
              <a:latin typeface="Cambria" panose="02040503050406030204" pitchFamily="18" charset="0"/>
              <a:ea typeface="Cambria" panose="02040503050406030204" pitchFamily="18" charset="0"/>
            </a:endParaRPr>
          </a:p>
        </p:txBody>
      </p:sp>
      <p:sp>
        <p:nvSpPr>
          <p:cNvPr id="8" name="Title 1"/>
          <p:cNvSpPr txBox="1">
            <a:spLocks/>
          </p:cNvSpPr>
          <p:nvPr/>
        </p:nvSpPr>
        <p:spPr>
          <a:xfrm>
            <a:off x="0" y="-43949"/>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latin typeface="Cambria" panose="02040503050406030204" pitchFamily="18" charset="0"/>
                <a:ea typeface="Cambria" panose="02040503050406030204" pitchFamily="18" charset="0"/>
              </a:rPr>
              <a:t>Data integration</a:t>
            </a:r>
            <a:br>
              <a:rPr lang="en-US" dirty="0" smtClean="0">
                <a:latin typeface="Cambria" panose="02040503050406030204" pitchFamily="18" charset="0"/>
                <a:ea typeface="Cambria" panose="02040503050406030204" pitchFamily="18" charset="0"/>
              </a:rPr>
            </a:br>
            <a:endParaRPr lang="en-US" dirty="0">
              <a:latin typeface="Cambria" panose="02040503050406030204" pitchFamily="18" charset="0"/>
              <a:ea typeface="Cambria" panose="02040503050406030204" pitchFamily="18" charset="0"/>
            </a:endParaRPr>
          </a:p>
        </p:txBody>
      </p:sp>
      <p:sp>
        <p:nvSpPr>
          <p:cNvPr id="9" name="Title 1"/>
          <p:cNvSpPr txBox="1">
            <a:spLocks/>
          </p:cNvSpPr>
          <p:nvPr/>
        </p:nvSpPr>
        <p:spPr>
          <a:xfrm>
            <a:off x="8088922" y="652462"/>
            <a:ext cx="3021037" cy="81539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000" dirty="0" smtClean="0">
                <a:latin typeface="Cambria" panose="02040503050406030204" pitchFamily="18" charset="0"/>
                <a:ea typeface="Cambria" panose="02040503050406030204" pitchFamily="18" charset="0"/>
              </a:rPr>
              <a:t>Data integration</a:t>
            </a:r>
            <a:br>
              <a:rPr lang="en-US" sz="3000" dirty="0" smtClean="0">
                <a:latin typeface="Cambria" panose="02040503050406030204" pitchFamily="18" charset="0"/>
                <a:ea typeface="Cambria" panose="02040503050406030204" pitchFamily="18" charset="0"/>
              </a:rPr>
            </a:br>
            <a:endParaRPr lang="en-US" sz="3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0059797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mbria" panose="02040503050406030204" pitchFamily="18" charset="0"/>
                <a:ea typeface="Cambria" panose="02040503050406030204" pitchFamily="18" charset="0"/>
              </a:rPr>
              <a:t>Data Transformation</a:t>
            </a:r>
          </a:p>
        </p:txBody>
      </p:sp>
      <p:sp>
        <p:nvSpPr>
          <p:cNvPr id="3" name="Content Placeholder 2"/>
          <p:cNvSpPr>
            <a:spLocks noGrp="1"/>
          </p:cNvSpPr>
          <p:nvPr>
            <p:ph idx="1"/>
          </p:nvPr>
        </p:nvSpPr>
        <p:spPr>
          <a:xfrm>
            <a:off x="958516" y="1560931"/>
            <a:ext cx="10515600" cy="2216986"/>
          </a:xfrm>
        </p:spPr>
        <p:txBody>
          <a:bodyPr>
            <a:noAutofit/>
          </a:bodyPr>
          <a:lstStyle/>
          <a:p>
            <a:pPr marL="0" indent="0" algn="just">
              <a:buNone/>
            </a:pPr>
            <a:r>
              <a:rPr lang="en-US" sz="2500" dirty="0">
                <a:latin typeface="Cambria" panose="02040503050406030204" pitchFamily="18" charset="0"/>
                <a:ea typeface="Cambria" panose="02040503050406030204" pitchFamily="18" charset="0"/>
              </a:rPr>
              <a:t>In this preprocessing step, the data are transformed or consolidated so that the resulting mining process may be more efficient, and the patterns found may be easier to understand. Data </a:t>
            </a:r>
            <a:r>
              <a:rPr lang="en-US" sz="2500" dirty="0" smtClean="0">
                <a:latin typeface="Cambria" panose="02040503050406030204" pitchFamily="18" charset="0"/>
                <a:ea typeface="Cambria" panose="02040503050406030204" pitchFamily="18" charset="0"/>
              </a:rPr>
              <a:t>discretization, is a </a:t>
            </a:r>
            <a:r>
              <a:rPr lang="en-US" sz="2500" dirty="0">
                <a:latin typeface="Cambria" panose="02040503050406030204" pitchFamily="18" charset="0"/>
                <a:ea typeface="Cambria" panose="02040503050406030204" pitchFamily="18" charset="0"/>
              </a:rPr>
              <a:t>form of data transformation. In data transformation, the data are transformed or consolidated into forms appropriate for mining. Strategies for data transformation include the following: </a:t>
            </a:r>
          </a:p>
        </p:txBody>
      </p:sp>
    </p:spTree>
    <p:extLst>
      <p:ext uri="{BB962C8B-B14F-4D97-AF65-F5344CB8AC3E}">
        <p14:creationId xmlns:p14="http://schemas.microsoft.com/office/powerpoint/2010/main" val="86257092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6989" y="1970004"/>
            <a:ext cx="10976811" cy="4351338"/>
          </a:xfrm>
        </p:spPr>
        <p:txBody>
          <a:bodyPr>
            <a:noAutofit/>
          </a:bodyPr>
          <a:lstStyle/>
          <a:p>
            <a:pPr marL="514350" indent="-514350" algn="just">
              <a:buAutoNum type="arabicPeriod"/>
            </a:pPr>
            <a:r>
              <a:rPr lang="en-US" sz="2200" b="1" dirty="0" smtClean="0">
                <a:latin typeface="Cambria" panose="02040503050406030204" pitchFamily="18" charset="0"/>
                <a:ea typeface="Cambria" panose="02040503050406030204" pitchFamily="18" charset="0"/>
              </a:rPr>
              <a:t>Smoothing</a:t>
            </a:r>
            <a:r>
              <a:rPr lang="en-US" sz="2200" b="1" dirty="0">
                <a:latin typeface="Cambria" panose="02040503050406030204" pitchFamily="18" charset="0"/>
                <a:ea typeface="Cambria" panose="02040503050406030204" pitchFamily="18" charset="0"/>
              </a:rPr>
              <a:t>, </a:t>
            </a:r>
            <a:r>
              <a:rPr lang="en-US" sz="2200" dirty="0">
                <a:latin typeface="Cambria" panose="02040503050406030204" pitchFamily="18" charset="0"/>
                <a:ea typeface="Cambria" panose="02040503050406030204" pitchFamily="18" charset="0"/>
              </a:rPr>
              <a:t>which works to remove noise from the data. Techniques include binning, regression, and clustering. </a:t>
            </a:r>
            <a:endParaRPr lang="en-US" sz="2200" dirty="0" smtClean="0">
              <a:latin typeface="Cambria" panose="02040503050406030204" pitchFamily="18" charset="0"/>
              <a:ea typeface="Cambria" panose="02040503050406030204" pitchFamily="18" charset="0"/>
            </a:endParaRPr>
          </a:p>
          <a:p>
            <a:pPr marL="514350" indent="-514350" algn="just">
              <a:buAutoNum type="arabicPeriod"/>
            </a:pPr>
            <a:r>
              <a:rPr lang="en-US" sz="2200" b="1" dirty="0" smtClean="0">
                <a:latin typeface="Cambria" panose="02040503050406030204" pitchFamily="18" charset="0"/>
                <a:ea typeface="Cambria" panose="02040503050406030204" pitchFamily="18" charset="0"/>
              </a:rPr>
              <a:t>Attribute </a:t>
            </a:r>
            <a:r>
              <a:rPr lang="en-US" sz="2200" b="1" dirty="0">
                <a:latin typeface="Cambria" panose="02040503050406030204" pitchFamily="18" charset="0"/>
                <a:ea typeface="Cambria" panose="02040503050406030204" pitchFamily="18" charset="0"/>
              </a:rPr>
              <a:t>construction </a:t>
            </a:r>
            <a:r>
              <a:rPr lang="en-US" sz="2200" dirty="0">
                <a:latin typeface="Cambria" panose="02040503050406030204" pitchFamily="18" charset="0"/>
                <a:ea typeface="Cambria" panose="02040503050406030204" pitchFamily="18" charset="0"/>
              </a:rPr>
              <a:t>(or feature construction), where new attributes are </a:t>
            </a:r>
            <a:r>
              <a:rPr lang="en-US" sz="2200" dirty="0" smtClean="0">
                <a:latin typeface="Cambria" panose="02040503050406030204" pitchFamily="18" charset="0"/>
                <a:ea typeface="Cambria" panose="02040503050406030204" pitchFamily="18" charset="0"/>
              </a:rPr>
              <a:t>constructed </a:t>
            </a:r>
            <a:r>
              <a:rPr lang="en-US" sz="2200" dirty="0">
                <a:latin typeface="Cambria" panose="02040503050406030204" pitchFamily="18" charset="0"/>
                <a:ea typeface="Cambria" panose="02040503050406030204" pitchFamily="18" charset="0"/>
              </a:rPr>
              <a:t>and added from the given set of attributes to help the mining process. </a:t>
            </a:r>
            <a:endParaRPr lang="en-US" sz="2200" dirty="0" smtClean="0">
              <a:latin typeface="Cambria" panose="02040503050406030204" pitchFamily="18" charset="0"/>
              <a:ea typeface="Cambria" panose="02040503050406030204" pitchFamily="18" charset="0"/>
            </a:endParaRPr>
          </a:p>
          <a:p>
            <a:pPr marL="514350" indent="-514350" algn="just">
              <a:buAutoNum type="arabicPeriod"/>
            </a:pPr>
            <a:r>
              <a:rPr lang="en-US" sz="2200" b="1" dirty="0" smtClean="0">
                <a:latin typeface="Cambria" panose="02040503050406030204" pitchFamily="18" charset="0"/>
                <a:ea typeface="Cambria" panose="02040503050406030204" pitchFamily="18" charset="0"/>
              </a:rPr>
              <a:t>Aggregation</a:t>
            </a:r>
            <a:r>
              <a:rPr lang="en-US" sz="2200" dirty="0">
                <a:latin typeface="Cambria" panose="02040503050406030204" pitchFamily="18" charset="0"/>
                <a:ea typeface="Cambria" panose="02040503050406030204" pitchFamily="18" charset="0"/>
              </a:rPr>
              <a:t>, where summary or aggregation operations are applied to the data. For example, the daily sales data may be aggregated so as to compute monthly and annual total amounts. This step is typically used in constructing a data cube for data analysis at multiple abstraction levels. </a:t>
            </a:r>
            <a:endParaRPr lang="en-US" sz="2200" dirty="0" smtClean="0">
              <a:latin typeface="Cambria" panose="02040503050406030204" pitchFamily="18" charset="0"/>
              <a:ea typeface="Cambria" panose="02040503050406030204" pitchFamily="18" charset="0"/>
            </a:endParaRPr>
          </a:p>
          <a:p>
            <a:pPr marL="514350" indent="-514350" algn="just">
              <a:buAutoNum type="arabicPeriod"/>
            </a:pPr>
            <a:r>
              <a:rPr lang="en-US" sz="2200" b="1" dirty="0" smtClean="0">
                <a:latin typeface="Cambria" panose="02040503050406030204" pitchFamily="18" charset="0"/>
                <a:ea typeface="Cambria" panose="02040503050406030204" pitchFamily="18" charset="0"/>
              </a:rPr>
              <a:t>Normalization</a:t>
            </a:r>
            <a:r>
              <a:rPr lang="en-US" sz="2200" dirty="0">
                <a:latin typeface="Cambria" panose="02040503050406030204" pitchFamily="18" charset="0"/>
                <a:ea typeface="Cambria" panose="02040503050406030204" pitchFamily="18" charset="0"/>
              </a:rPr>
              <a:t>, where the attribute data are scaled so as to fall within a smaller range, such as −1.0 to 1.0, or 0.0 to 1.0. </a:t>
            </a:r>
            <a:endParaRPr lang="en-US" sz="2200" dirty="0" smtClean="0">
              <a:latin typeface="Cambria" panose="02040503050406030204" pitchFamily="18" charset="0"/>
              <a:ea typeface="Cambria" panose="02040503050406030204" pitchFamily="18" charset="0"/>
            </a:endParaRPr>
          </a:p>
        </p:txBody>
      </p:sp>
      <p:sp>
        <p:nvSpPr>
          <p:cNvPr id="2" name="Title 1"/>
          <p:cNvSpPr>
            <a:spLocks noGrp="1"/>
          </p:cNvSpPr>
          <p:nvPr>
            <p:ph type="title"/>
          </p:nvPr>
        </p:nvSpPr>
        <p:spPr/>
        <p:txBody>
          <a:bodyPr/>
          <a:lstStyle/>
          <a:p>
            <a:endParaRPr lang="en-US"/>
          </a:p>
        </p:txBody>
      </p:sp>
      <p:sp>
        <p:nvSpPr>
          <p:cNvPr id="5" name="Title 1"/>
          <p:cNvSpPr txBox="1">
            <a:spLocks/>
          </p:cNvSpPr>
          <p:nvPr/>
        </p:nvSpPr>
        <p:spPr>
          <a:xfrm>
            <a:off x="7507704" y="365125"/>
            <a:ext cx="3846095"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smtClean="0">
                <a:solidFill>
                  <a:srgbClr val="FF0000"/>
                </a:solidFill>
                <a:latin typeface="Cambria" panose="02040503050406030204" pitchFamily="18" charset="0"/>
                <a:ea typeface="Cambria" panose="02040503050406030204" pitchFamily="18" charset="0"/>
              </a:rPr>
              <a:t>Data Transformation</a:t>
            </a:r>
            <a:endParaRPr lang="en-US" sz="3200" dirty="0">
              <a:solidFill>
                <a:srgbClr val="FF0000"/>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495479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6011" y="1825625"/>
            <a:ext cx="10515600" cy="4351338"/>
          </a:xfrm>
        </p:spPr>
        <p:txBody>
          <a:bodyPr>
            <a:normAutofit fontScale="92500"/>
          </a:bodyPr>
          <a:lstStyle/>
          <a:p>
            <a:pPr marL="0" indent="0" algn="just">
              <a:buNone/>
            </a:pPr>
            <a:r>
              <a:rPr lang="en-US" dirty="0" smtClean="0">
                <a:latin typeface="Cambria" panose="02040503050406030204" pitchFamily="18" charset="0"/>
                <a:ea typeface="Cambria" panose="02040503050406030204" pitchFamily="18" charset="0"/>
              </a:rPr>
              <a:t>5. </a:t>
            </a:r>
            <a:r>
              <a:rPr lang="en-US" b="1" dirty="0" smtClean="0">
                <a:latin typeface="Cambria" panose="02040503050406030204" pitchFamily="18" charset="0"/>
                <a:ea typeface="Cambria" panose="02040503050406030204" pitchFamily="18" charset="0"/>
              </a:rPr>
              <a:t>Discretization</a:t>
            </a:r>
            <a:r>
              <a:rPr lang="en-US" dirty="0">
                <a:latin typeface="Cambria" panose="02040503050406030204" pitchFamily="18" charset="0"/>
                <a:ea typeface="Cambria" panose="02040503050406030204" pitchFamily="18" charset="0"/>
              </a:rPr>
              <a:t>, where the raw values of a numeric attribute (e.g., age) are replaced by interval labels (e.g., 0–10, 11–20, etc.) or conceptual labels (e.g., youth, adult, senior). The labels, in turn, can be recursively organized into higher-level concepts, resulting in a concept hierarchy for the numeric attribute. Figure 3.12 shows a concept hierarchy for the attribute price. More than one concept hierarchy can be defined for the same attribute to accommodate the needs of various users. </a:t>
            </a:r>
            <a:endParaRPr lang="en-US" dirty="0" smtClean="0">
              <a:latin typeface="Cambria" panose="02040503050406030204" pitchFamily="18" charset="0"/>
              <a:ea typeface="Cambria" panose="02040503050406030204" pitchFamily="18" charset="0"/>
            </a:endParaRPr>
          </a:p>
          <a:p>
            <a:pPr marL="0" indent="0" algn="just">
              <a:buNone/>
            </a:pPr>
            <a:r>
              <a:rPr lang="en-US" dirty="0" smtClean="0">
                <a:latin typeface="Cambria" panose="02040503050406030204" pitchFamily="18" charset="0"/>
                <a:ea typeface="Cambria" panose="02040503050406030204" pitchFamily="18" charset="0"/>
              </a:rPr>
              <a:t>6. </a:t>
            </a:r>
            <a:r>
              <a:rPr lang="en-US" b="1" dirty="0" smtClean="0">
                <a:latin typeface="Cambria" panose="02040503050406030204" pitchFamily="18" charset="0"/>
                <a:ea typeface="Cambria" panose="02040503050406030204" pitchFamily="18" charset="0"/>
              </a:rPr>
              <a:t>Concept </a:t>
            </a:r>
            <a:r>
              <a:rPr lang="en-US" b="1" dirty="0">
                <a:latin typeface="Cambria" panose="02040503050406030204" pitchFamily="18" charset="0"/>
                <a:ea typeface="Cambria" panose="02040503050406030204" pitchFamily="18" charset="0"/>
              </a:rPr>
              <a:t>hierarchy </a:t>
            </a:r>
            <a:r>
              <a:rPr lang="en-US" dirty="0">
                <a:latin typeface="Cambria" panose="02040503050406030204" pitchFamily="18" charset="0"/>
                <a:ea typeface="Cambria" panose="02040503050406030204" pitchFamily="18" charset="0"/>
              </a:rPr>
              <a:t>generation for nominal data, where attributes such as street can be generalized to higher-level concepts, like city or country. Many hierarchies for nominal attributes are implicit within the database schema and can be automatically defined at the schema definition level. </a:t>
            </a:r>
          </a:p>
          <a:p>
            <a:pPr marL="0" indent="0">
              <a:buNone/>
            </a:pPr>
            <a:endParaRPr lang="en-US" dirty="0"/>
          </a:p>
        </p:txBody>
      </p:sp>
      <p:sp>
        <p:nvSpPr>
          <p:cNvPr id="5" name="Title 1"/>
          <p:cNvSpPr txBox="1">
            <a:spLocks/>
          </p:cNvSpPr>
          <p:nvPr/>
        </p:nvSpPr>
        <p:spPr>
          <a:xfrm>
            <a:off x="7720262" y="500062"/>
            <a:ext cx="3846095"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smtClean="0">
                <a:solidFill>
                  <a:srgbClr val="FF0000"/>
                </a:solidFill>
                <a:latin typeface="Cambria" panose="02040503050406030204" pitchFamily="18" charset="0"/>
                <a:ea typeface="Cambria" panose="02040503050406030204" pitchFamily="18" charset="0"/>
              </a:rPr>
              <a:t>Data Transformation</a:t>
            </a:r>
            <a:endParaRPr lang="en-US" sz="3200" dirty="0">
              <a:solidFill>
                <a:srgbClr val="FF0000"/>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7179897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Cambria" panose="02040503050406030204" pitchFamily="18" charset="0"/>
                <a:ea typeface="Cambria" panose="02040503050406030204" pitchFamily="18" charset="0"/>
              </a:rPr>
              <a:t>SRSWOR</a:t>
            </a:r>
            <a:endParaRPr lang="en-US" dirty="0"/>
          </a:p>
        </p:txBody>
      </p:sp>
      <p:sp>
        <p:nvSpPr>
          <p:cNvPr id="3" name="Content Placeholder 2"/>
          <p:cNvSpPr>
            <a:spLocks noGrp="1"/>
          </p:cNvSpPr>
          <p:nvPr>
            <p:ph idx="1"/>
          </p:nvPr>
        </p:nvSpPr>
        <p:spPr>
          <a:xfrm>
            <a:off x="838200" y="1380457"/>
            <a:ext cx="10515600" cy="1795880"/>
          </a:xfrm>
        </p:spPr>
        <p:txBody>
          <a:bodyPr>
            <a:normAutofit/>
          </a:bodyPr>
          <a:lstStyle/>
          <a:p>
            <a:pPr marL="0" indent="0" algn="just">
              <a:buNone/>
            </a:pPr>
            <a:r>
              <a:rPr lang="en-US" b="1" dirty="0">
                <a:latin typeface="Cambria" panose="02040503050406030204" pitchFamily="18" charset="0"/>
                <a:ea typeface="Cambria" panose="02040503050406030204" pitchFamily="18" charset="0"/>
              </a:rPr>
              <a:t>Simple random sample without replacement (SRSWOR) of size s: </a:t>
            </a:r>
            <a:r>
              <a:rPr lang="en-US" dirty="0"/>
              <a:t>SRSWOR is a method of selection of n units out of the N units one by one such that at any stage of selection, any one of the remaining units have the same chance of being </a:t>
            </a:r>
            <a:r>
              <a:rPr lang="en-US" dirty="0" smtClean="0"/>
              <a:t>selected</a:t>
            </a:r>
            <a:r>
              <a:rPr lang="en-US" dirty="0"/>
              <a:t>.</a:t>
            </a:r>
          </a:p>
        </p:txBody>
      </p:sp>
      <p:sp>
        <p:nvSpPr>
          <p:cNvPr id="6" name="AutoShape 4" descr="Simple Random Sampling with Replacement Diagra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8" descr="Simple Random Sampling with Replacement Diagram"/>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1" name="Picture 10"/>
          <p:cNvPicPr>
            <a:picLocks noChangeAspect="1"/>
          </p:cNvPicPr>
          <p:nvPr/>
        </p:nvPicPr>
        <p:blipFill>
          <a:blip r:embed="rId2"/>
          <a:stretch>
            <a:fillRect/>
          </a:stretch>
        </p:blipFill>
        <p:spPr>
          <a:xfrm>
            <a:off x="3494171" y="2962526"/>
            <a:ext cx="6286500" cy="3724275"/>
          </a:xfrm>
          <a:prstGeom prst="rect">
            <a:avLst/>
          </a:prstGeom>
        </p:spPr>
      </p:pic>
    </p:spTree>
    <p:extLst>
      <p:ext uri="{BB962C8B-B14F-4D97-AF65-F5344CB8AC3E}">
        <p14:creationId xmlns:p14="http://schemas.microsoft.com/office/powerpoint/2010/main" val="389435924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Smoothing</a:t>
            </a:r>
            <a:endParaRPr lang="en-US" dirty="0"/>
          </a:p>
        </p:txBody>
      </p:sp>
      <p:sp>
        <p:nvSpPr>
          <p:cNvPr id="3" name="Content Placeholder 2"/>
          <p:cNvSpPr>
            <a:spLocks noGrp="1"/>
          </p:cNvSpPr>
          <p:nvPr>
            <p:ph idx="1"/>
          </p:nvPr>
        </p:nvSpPr>
        <p:spPr/>
        <p:txBody>
          <a:bodyPr/>
          <a:lstStyle/>
          <a:p>
            <a:pPr marL="0" indent="0">
              <a:buNone/>
            </a:pPr>
            <a:r>
              <a:rPr lang="en-US" dirty="0" smtClean="0"/>
              <a:t>Binning…</a:t>
            </a:r>
          </a:p>
          <a:p>
            <a:pPr marL="0" indent="0">
              <a:buNone/>
            </a:pPr>
            <a:endParaRPr lang="en-US" dirty="0"/>
          </a:p>
          <a:p>
            <a:pPr marL="0" indent="0">
              <a:buNone/>
            </a:pPr>
            <a:r>
              <a:rPr lang="en-US" dirty="0" smtClean="0"/>
              <a:t>Refer module 3 part 1.</a:t>
            </a:r>
            <a:endParaRPr lang="en-US" dirty="0"/>
          </a:p>
        </p:txBody>
      </p:sp>
      <p:sp>
        <p:nvSpPr>
          <p:cNvPr id="5" name="Title 1"/>
          <p:cNvSpPr txBox="1">
            <a:spLocks/>
          </p:cNvSpPr>
          <p:nvPr/>
        </p:nvSpPr>
        <p:spPr>
          <a:xfrm>
            <a:off x="7507704" y="365125"/>
            <a:ext cx="3846095"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smtClean="0">
                <a:solidFill>
                  <a:srgbClr val="FF0000"/>
                </a:solidFill>
                <a:latin typeface="Cambria" panose="02040503050406030204" pitchFamily="18" charset="0"/>
                <a:ea typeface="Cambria" panose="02040503050406030204" pitchFamily="18" charset="0"/>
              </a:rPr>
              <a:t>Data Transformation</a:t>
            </a:r>
            <a:endParaRPr lang="en-US" sz="3200" dirty="0">
              <a:solidFill>
                <a:srgbClr val="FF0000"/>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37362017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Attribute Subset selection</a:t>
            </a:r>
            <a:endParaRPr lang="en-US" dirty="0"/>
          </a:p>
        </p:txBody>
      </p:sp>
      <p:pic>
        <p:nvPicPr>
          <p:cNvPr id="4" name="Content Placeholder 3"/>
          <p:cNvPicPr>
            <a:picLocks noGrp="1" noChangeAspect="1"/>
          </p:cNvPicPr>
          <p:nvPr>
            <p:ph idx="1"/>
          </p:nvPr>
        </p:nvPicPr>
        <p:blipFill rotWithShape="1">
          <a:blip r:embed="rId2"/>
          <a:srcRect l="11231" t="20666" r="15385" b="10683"/>
          <a:stretch/>
        </p:blipFill>
        <p:spPr>
          <a:xfrm>
            <a:off x="1961483" y="1825625"/>
            <a:ext cx="8269034" cy="4351338"/>
          </a:xfrm>
          <a:prstGeom prst="rect">
            <a:avLst/>
          </a:prstGeom>
        </p:spPr>
      </p:pic>
      <p:sp>
        <p:nvSpPr>
          <p:cNvPr id="5" name="Title 1"/>
          <p:cNvSpPr txBox="1">
            <a:spLocks/>
          </p:cNvSpPr>
          <p:nvPr/>
        </p:nvSpPr>
        <p:spPr>
          <a:xfrm>
            <a:off x="7507704" y="365125"/>
            <a:ext cx="3846095"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smtClean="0">
                <a:solidFill>
                  <a:srgbClr val="FF0000"/>
                </a:solidFill>
                <a:latin typeface="Cambria" panose="02040503050406030204" pitchFamily="18" charset="0"/>
                <a:ea typeface="Cambria" panose="02040503050406030204" pitchFamily="18" charset="0"/>
              </a:rPr>
              <a:t>Data Transformation</a:t>
            </a:r>
            <a:endParaRPr lang="en-US" sz="3200" dirty="0">
              <a:solidFill>
                <a:srgbClr val="FF0000"/>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01481817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Attribute construction</a:t>
            </a:r>
            <a:endParaRPr lang="en-US" dirty="0"/>
          </a:p>
        </p:txBody>
      </p:sp>
      <p:sp>
        <p:nvSpPr>
          <p:cNvPr id="3" name="Content Placeholder 2"/>
          <p:cNvSpPr>
            <a:spLocks noGrp="1"/>
          </p:cNvSpPr>
          <p:nvPr>
            <p:ph idx="1"/>
          </p:nvPr>
        </p:nvSpPr>
        <p:spPr/>
        <p:txBody>
          <a:bodyPr/>
          <a:lstStyle/>
          <a:p>
            <a:pPr marL="0" indent="0">
              <a:buNone/>
            </a:pPr>
            <a:r>
              <a:rPr lang="en-US" dirty="0" smtClean="0"/>
              <a:t>Creation of new attribute…..</a:t>
            </a:r>
            <a:endParaRPr lang="en-US" dirty="0"/>
          </a:p>
        </p:txBody>
      </p:sp>
      <p:sp>
        <p:nvSpPr>
          <p:cNvPr id="4" name="Title 1"/>
          <p:cNvSpPr txBox="1">
            <a:spLocks/>
          </p:cNvSpPr>
          <p:nvPr/>
        </p:nvSpPr>
        <p:spPr>
          <a:xfrm>
            <a:off x="7507704" y="365125"/>
            <a:ext cx="3846095"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smtClean="0">
                <a:solidFill>
                  <a:srgbClr val="FF0000"/>
                </a:solidFill>
                <a:latin typeface="Cambria" panose="02040503050406030204" pitchFamily="18" charset="0"/>
                <a:ea typeface="Cambria" panose="02040503050406030204" pitchFamily="18" charset="0"/>
              </a:rPr>
              <a:t>Data Transformation</a:t>
            </a:r>
            <a:endParaRPr lang="en-US" sz="3200" dirty="0">
              <a:solidFill>
                <a:srgbClr val="FF0000"/>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4874831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Aggregation</a:t>
            </a:r>
            <a:endParaRPr lang="en-US" dirty="0"/>
          </a:p>
        </p:txBody>
      </p:sp>
      <p:sp>
        <p:nvSpPr>
          <p:cNvPr id="3" name="Content Placeholder 2"/>
          <p:cNvSpPr>
            <a:spLocks noGrp="1"/>
          </p:cNvSpPr>
          <p:nvPr>
            <p:ph idx="1"/>
          </p:nvPr>
        </p:nvSpPr>
        <p:spPr/>
        <p:txBody>
          <a:bodyPr/>
          <a:lstStyle/>
          <a:p>
            <a:pPr marL="0" indent="0">
              <a:buNone/>
            </a:pPr>
            <a:r>
              <a:rPr lang="en-US" dirty="0" smtClean="0"/>
              <a:t>From quarterly to </a:t>
            </a:r>
            <a:r>
              <a:rPr lang="en-US" dirty="0" smtClean="0"/>
              <a:t>yearly……</a:t>
            </a:r>
          </a:p>
          <a:p>
            <a:pPr marL="0" indent="0">
              <a:buNone/>
            </a:pPr>
            <a:endParaRPr lang="en-US" dirty="0"/>
          </a:p>
        </p:txBody>
      </p:sp>
      <p:sp>
        <p:nvSpPr>
          <p:cNvPr id="4" name="Title 1"/>
          <p:cNvSpPr txBox="1">
            <a:spLocks/>
          </p:cNvSpPr>
          <p:nvPr/>
        </p:nvSpPr>
        <p:spPr>
          <a:xfrm>
            <a:off x="7507704" y="365125"/>
            <a:ext cx="3846095"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smtClean="0">
                <a:solidFill>
                  <a:srgbClr val="FF0000"/>
                </a:solidFill>
                <a:latin typeface="Cambria" panose="02040503050406030204" pitchFamily="18" charset="0"/>
                <a:ea typeface="Cambria" panose="02040503050406030204" pitchFamily="18" charset="0"/>
              </a:rPr>
              <a:t>Data Transformation</a:t>
            </a:r>
            <a:endParaRPr lang="en-US" sz="3200" dirty="0">
              <a:solidFill>
                <a:srgbClr val="FF0000"/>
              </a:solidFill>
              <a:latin typeface="Cambria" panose="02040503050406030204" pitchFamily="18" charset="0"/>
              <a:ea typeface="Cambria" panose="02040503050406030204" pitchFamily="18" charset="0"/>
            </a:endParaRPr>
          </a:p>
        </p:txBody>
      </p:sp>
      <p:pic>
        <p:nvPicPr>
          <p:cNvPr id="6" name="Picture 5"/>
          <p:cNvPicPr>
            <a:picLocks noChangeAspect="1"/>
          </p:cNvPicPr>
          <p:nvPr/>
        </p:nvPicPr>
        <p:blipFill>
          <a:blip r:embed="rId2"/>
          <a:stretch>
            <a:fillRect/>
          </a:stretch>
        </p:blipFill>
        <p:spPr>
          <a:xfrm>
            <a:off x="1395663" y="2565811"/>
            <a:ext cx="9204158" cy="3874341"/>
          </a:xfrm>
          <a:prstGeom prst="rect">
            <a:avLst/>
          </a:prstGeom>
        </p:spPr>
      </p:pic>
    </p:spTree>
    <p:extLst>
      <p:ext uri="{BB962C8B-B14F-4D97-AF65-F5344CB8AC3E}">
        <p14:creationId xmlns:p14="http://schemas.microsoft.com/office/powerpoint/2010/main" val="358719015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0385" y="839202"/>
            <a:ext cx="10515600" cy="1325563"/>
          </a:xfrm>
        </p:spPr>
        <p:txBody>
          <a:bodyPr>
            <a:normAutofit/>
          </a:bodyPr>
          <a:lstStyle/>
          <a:p>
            <a:r>
              <a:rPr lang="en-US" sz="3200" dirty="0" smtClean="0">
                <a:latin typeface="Cambria" panose="02040503050406030204" pitchFamily="18" charset="0"/>
                <a:ea typeface="Cambria" panose="02040503050406030204" pitchFamily="18" charset="0"/>
              </a:rPr>
              <a:t>Normalization</a:t>
            </a:r>
            <a:endParaRPr lang="en-US" sz="3200" dirty="0">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a:xfrm>
            <a:off x="1287379" y="2164765"/>
            <a:ext cx="10515600" cy="4434791"/>
          </a:xfrm>
        </p:spPr>
        <p:txBody>
          <a:bodyPr>
            <a:normAutofit/>
          </a:bodyPr>
          <a:lstStyle/>
          <a:p>
            <a:pPr marL="0" indent="0" algn="just">
              <a:buNone/>
            </a:pPr>
            <a:r>
              <a:rPr lang="en-US" sz="2500" dirty="0" smtClean="0">
                <a:latin typeface="Cambria" panose="02040503050406030204" pitchFamily="18" charset="0"/>
                <a:ea typeface="Cambria" panose="02040503050406030204" pitchFamily="18" charset="0"/>
              </a:rPr>
              <a:t>To </a:t>
            </a:r>
            <a:r>
              <a:rPr lang="en-US" sz="2500" dirty="0">
                <a:latin typeface="Cambria" panose="02040503050406030204" pitchFamily="18" charset="0"/>
                <a:ea typeface="Cambria" panose="02040503050406030204" pitchFamily="18" charset="0"/>
              </a:rPr>
              <a:t>give all attributes an equal </a:t>
            </a:r>
            <a:r>
              <a:rPr lang="en-US" sz="2500" dirty="0" smtClean="0">
                <a:latin typeface="Cambria" panose="02040503050406030204" pitchFamily="18" charset="0"/>
                <a:ea typeface="Cambria" panose="02040503050406030204" pitchFamily="18" charset="0"/>
              </a:rPr>
              <a:t>weight normalization is useful. Normalization is recommended </a:t>
            </a:r>
            <a:r>
              <a:rPr lang="en-US" sz="2500" dirty="0">
                <a:latin typeface="Cambria" panose="02040503050406030204" pitchFamily="18" charset="0"/>
                <a:ea typeface="Cambria" panose="02040503050406030204" pitchFamily="18" charset="0"/>
              </a:rPr>
              <a:t>for </a:t>
            </a:r>
            <a:r>
              <a:rPr lang="en-US" sz="2500" dirty="0" smtClean="0">
                <a:latin typeface="Cambria" panose="02040503050406030204" pitchFamily="18" charset="0"/>
                <a:ea typeface="Cambria" panose="02040503050406030204" pitchFamily="18" charset="0"/>
              </a:rPr>
              <a:t>classification and clustering.</a:t>
            </a:r>
          </a:p>
          <a:p>
            <a:pPr marL="0" indent="0" algn="just">
              <a:lnSpc>
                <a:spcPct val="250000"/>
              </a:lnSpc>
              <a:buNone/>
            </a:pPr>
            <a:r>
              <a:rPr lang="en-US" sz="2400" dirty="0"/>
              <a:t>Min-max </a:t>
            </a:r>
            <a:r>
              <a:rPr lang="en-US" sz="2400" dirty="0" smtClean="0"/>
              <a:t>normalization </a:t>
            </a:r>
          </a:p>
          <a:p>
            <a:pPr marL="0" indent="0" algn="just">
              <a:lnSpc>
                <a:spcPct val="250000"/>
              </a:lnSpc>
              <a:buNone/>
            </a:pPr>
            <a:r>
              <a:rPr lang="en-US" sz="2400" dirty="0"/>
              <a:t>z-score </a:t>
            </a:r>
            <a:r>
              <a:rPr lang="en-US" sz="2400" dirty="0" smtClean="0"/>
              <a:t>normalization</a:t>
            </a:r>
          </a:p>
          <a:p>
            <a:pPr marL="0" indent="0" algn="just">
              <a:lnSpc>
                <a:spcPct val="250000"/>
              </a:lnSpc>
              <a:buNone/>
            </a:pPr>
            <a:r>
              <a:rPr lang="en-US" sz="2400" dirty="0"/>
              <a:t>Decimal scaling</a:t>
            </a:r>
            <a:endParaRPr lang="en-US" sz="2500" dirty="0">
              <a:latin typeface="Cambria" panose="02040503050406030204" pitchFamily="18" charset="0"/>
              <a:ea typeface="Cambria" panose="02040503050406030204" pitchFamily="18" charset="0"/>
            </a:endParaRPr>
          </a:p>
        </p:txBody>
      </p:sp>
      <p:pic>
        <p:nvPicPr>
          <p:cNvPr id="4" name="Content Placeholder 3"/>
          <p:cNvPicPr>
            <a:picLocks noChangeAspect="1"/>
          </p:cNvPicPr>
          <p:nvPr/>
        </p:nvPicPr>
        <p:blipFill>
          <a:blip r:embed="rId2"/>
          <a:stretch>
            <a:fillRect/>
          </a:stretch>
        </p:blipFill>
        <p:spPr>
          <a:xfrm>
            <a:off x="5073633" y="3379850"/>
            <a:ext cx="5677025" cy="805155"/>
          </a:xfrm>
          <a:prstGeom prst="rect">
            <a:avLst/>
          </a:prstGeom>
        </p:spPr>
      </p:pic>
      <p:pic>
        <p:nvPicPr>
          <p:cNvPr id="6" name="Picture 5"/>
          <p:cNvPicPr>
            <a:picLocks noChangeAspect="1"/>
          </p:cNvPicPr>
          <p:nvPr/>
        </p:nvPicPr>
        <p:blipFill>
          <a:blip r:embed="rId3"/>
          <a:stretch>
            <a:fillRect/>
          </a:stretch>
        </p:blipFill>
        <p:spPr>
          <a:xfrm>
            <a:off x="5073633" y="4372518"/>
            <a:ext cx="1589104" cy="801229"/>
          </a:xfrm>
          <a:prstGeom prst="rect">
            <a:avLst/>
          </a:prstGeom>
        </p:spPr>
      </p:pic>
      <p:pic>
        <p:nvPicPr>
          <p:cNvPr id="7" name="Picture 6"/>
          <p:cNvPicPr>
            <a:picLocks noChangeAspect="1"/>
          </p:cNvPicPr>
          <p:nvPr/>
        </p:nvPicPr>
        <p:blipFill>
          <a:blip r:embed="rId4"/>
          <a:stretch>
            <a:fillRect/>
          </a:stretch>
        </p:blipFill>
        <p:spPr>
          <a:xfrm>
            <a:off x="5276599" y="5548773"/>
            <a:ext cx="1268580" cy="711642"/>
          </a:xfrm>
          <a:prstGeom prst="rect">
            <a:avLst/>
          </a:prstGeom>
        </p:spPr>
      </p:pic>
      <p:sp>
        <p:nvSpPr>
          <p:cNvPr id="8" name="Title 1"/>
          <p:cNvSpPr txBox="1">
            <a:spLocks/>
          </p:cNvSpPr>
          <p:nvPr/>
        </p:nvSpPr>
        <p:spPr>
          <a:xfrm>
            <a:off x="235058" y="-16272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latin typeface="Cambria" panose="02040503050406030204" pitchFamily="18" charset="0"/>
                <a:ea typeface="Cambria" panose="02040503050406030204" pitchFamily="18" charset="0"/>
              </a:rPr>
              <a:t>Data Transformation</a:t>
            </a:r>
            <a:endParaRPr lang="en-US" dirty="0">
              <a:latin typeface="Cambria" panose="02040503050406030204" pitchFamily="18" charset="0"/>
              <a:ea typeface="Cambria" panose="02040503050406030204" pitchFamily="18" charset="0"/>
            </a:endParaRPr>
          </a:p>
        </p:txBody>
      </p:sp>
      <p:sp>
        <p:nvSpPr>
          <p:cNvPr id="9" name="Title 1"/>
          <p:cNvSpPr txBox="1">
            <a:spLocks/>
          </p:cNvSpPr>
          <p:nvPr/>
        </p:nvSpPr>
        <p:spPr>
          <a:xfrm>
            <a:off x="7507704" y="365125"/>
            <a:ext cx="3846095"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smtClean="0">
                <a:solidFill>
                  <a:srgbClr val="FF0000"/>
                </a:solidFill>
                <a:latin typeface="Cambria" panose="02040503050406030204" pitchFamily="18" charset="0"/>
                <a:ea typeface="Cambria" panose="02040503050406030204" pitchFamily="18" charset="0"/>
              </a:rPr>
              <a:t>Data Transformation</a:t>
            </a:r>
            <a:endParaRPr lang="en-US" sz="3200" dirty="0">
              <a:solidFill>
                <a:srgbClr val="FF0000"/>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54614388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related to Normalization</a:t>
            </a:r>
            <a:endParaRPr lang="en-US" dirty="0"/>
          </a:p>
        </p:txBody>
      </p:sp>
      <p:pic>
        <p:nvPicPr>
          <p:cNvPr id="3" name="Picture 2"/>
          <p:cNvPicPr>
            <a:picLocks noChangeAspect="1"/>
          </p:cNvPicPr>
          <p:nvPr/>
        </p:nvPicPr>
        <p:blipFill rotWithShape="1">
          <a:blip r:embed="rId2"/>
          <a:srcRect l="23600" t="26000" r="38600" b="34889"/>
          <a:stretch/>
        </p:blipFill>
        <p:spPr>
          <a:xfrm>
            <a:off x="2072640" y="1371599"/>
            <a:ext cx="8519160" cy="4958241"/>
          </a:xfrm>
          <a:prstGeom prst="rect">
            <a:avLst/>
          </a:prstGeom>
        </p:spPr>
      </p:pic>
      <p:sp>
        <p:nvSpPr>
          <p:cNvPr id="4" name="Title 1"/>
          <p:cNvSpPr txBox="1">
            <a:spLocks/>
          </p:cNvSpPr>
          <p:nvPr/>
        </p:nvSpPr>
        <p:spPr>
          <a:xfrm>
            <a:off x="7507704" y="365125"/>
            <a:ext cx="3846095"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smtClean="0">
                <a:solidFill>
                  <a:srgbClr val="FF0000"/>
                </a:solidFill>
                <a:latin typeface="Cambria" panose="02040503050406030204" pitchFamily="18" charset="0"/>
                <a:ea typeface="Cambria" panose="02040503050406030204" pitchFamily="18" charset="0"/>
              </a:rPr>
              <a:t>Data Transformation</a:t>
            </a:r>
            <a:endParaRPr lang="en-US" sz="3200" dirty="0">
              <a:solidFill>
                <a:srgbClr val="FF0000"/>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403160573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877219"/>
            <a:ext cx="10515600" cy="1325563"/>
          </a:xfrm>
        </p:spPr>
        <p:txBody>
          <a:bodyPr/>
          <a:lstStyle/>
          <a:p>
            <a:r>
              <a:rPr lang="en-US" b="1" dirty="0" smtClean="0"/>
              <a:t>Advantages or disadvantages of Normalization</a:t>
            </a:r>
            <a:endParaRPr lang="en-US" dirty="0"/>
          </a:p>
        </p:txBody>
      </p:sp>
      <p:sp>
        <p:nvSpPr>
          <p:cNvPr id="3" name="Content Placeholder 2"/>
          <p:cNvSpPr>
            <a:spLocks noGrp="1"/>
          </p:cNvSpPr>
          <p:nvPr>
            <p:ph idx="1"/>
          </p:nvPr>
        </p:nvSpPr>
        <p:spPr>
          <a:xfrm>
            <a:off x="838199" y="2126415"/>
            <a:ext cx="11193379" cy="4351338"/>
          </a:xfrm>
        </p:spPr>
        <p:txBody>
          <a:bodyPr>
            <a:normAutofit fontScale="85000" lnSpcReduction="10000"/>
          </a:bodyPr>
          <a:lstStyle/>
          <a:p>
            <a:pPr marL="0" indent="0" algn="just">
              <a:buNone/>
            </a:pPr>
            <a:r>
              <a:rPr lang="en-US" b="1" dirty="0">
                <a:latin typeface="Cambria" panose="02040503050406030204" pitchFamily="18" charset="0"/>
                <a:ea typeface="Cambria" panose="02040503050406030204" pitchFamily="18" charset="0"/>
              </a:rPr>
              <a:t>Advantages</a:t>
            </a:r>
            <a:r>
              <a:rPr lang="en-US" b="1" dirty="0" smtClean="0">
                <a:latin typeface="Cambria" panose="02040503050406030204" pitchFamily="18" charset="0"/>
                <a:ea typeface="Cambria" panose="02040503050406030204" pitchFamily="18" charset="0"/>
              </a:rPr>
              <a:t>:</a:t>
            </a:r>
          </a:p>
          <a:p>
            <a:pPr algn="just" fontAlgn="base"/>
            <a:r>
              <a:rPr lang="en-US" dirty="0">
                <a:latin typeface="Cambria" panose="02040503050406030204" pitchFamily="18" charset="0"/>
                <a:ea typeface="Cambria" panose="02040503050406030204" pitchFamily="18" charset="0"/>
              </a:rPr>
              <a:t>Improved performance of machine learning algorithms: Normalization can help to improve the performance of machine learning algorithms by scaling the input features to a common scale. This can help to reduce the impact of outliers and improve the accuracy of the model.</a:t>
            </a:r>
          </a:p>
          <a:p>
            <a:pPr algn="just" fontAlgn="base"/>
            <a:r>
              <a:rPr lang="en-US" dirty="0">
                <a:latin typeface="Cambria" panose="02040503050406030204" pitchFamily="18" charset="0"/>
                <a:ea typeface="Cambria" panose="02040503050406030204" pitchFamily="18" charset="0"/>
              </a:rPr>
              <a:t>Better handling of outliers: Normalization can help to reduce the impact of outliers by scaling the data to a common scale, which can make the outliers less influential.</a:t>
            </a:r>
          </a:p>
          <a:p>
            <a:pPr algn="just" fontAlgn="base"/>
            <a:r>
              <a:rPr lang="en-US" dirty="0">
                <a:latin typeface="Cambria" panose="02040503050406030204" pitchFamily="18" charset="0"/>
                <a:ea typeface="Cambria" panose="02040503050406030204" pitchFamily="18" charset="0"/>
              </a:rPr>
              <a:t>Improved interpretability of results: Normalization can make it easier to interpret the results of a machine learning model, as the inputs will be on a common scale.</a:t>
            </a:r>
          </a:p>
          <a:p>
            <a:pPr algn="just" fontAlgn="base"/>
            <a:r>
              <a:rPr lang="en-US" dirty="0">
                <a:latin typeface="Cambria" panose="02040503050406030204" pitchFamily="18" charset="0"/>
                <a:ea typeface="Cambria" panose="02040503050406030204" pitchFamily="18" charset="0"/>
              </a:rPr>
              <a:t>Better generalization: Normalization can help to improve the generalization of a model, by reducing the impact of outliers and by making the model less sensitive to the scale of the inputs.</a:t>
            </a:r>
          </a:p>
          <a:p>
            <a:pPr marL="0" indent="0" algn="just">
              <a:buNone/>
            </a:pPr>
            <a:endParaRPr lang="en-US" b="1" dirty="0">
              <a:latin typeface="Cambria" panose="02040503050406030204" pitchFamily="18" charset="0"/>
              <a:ea typeface="Cambria" panose="02040503050406030204" pitchFamily="18" charset="0"/>
            </a:endParaRPr>
          </a:p>
          <a:p>
            <a:pPr marL="0" indent="0" algn="just">
              <a:buNone/>
            </a:pPr>
            <a:endParaRPr lang="en-US" dirty="0">
              <a:latin typeface="Cambria" panose="02040503050406030204" pitchFamily="18" charset="0"/>
              <a:ea typeface="Cambria" panose="02040503050406030204" pitchFamily="18" charset="0"/>
            </a:endParaRPr>
          </a:p>
        </p:txBody>
      </p:sp>
      <p:sp>
        <p:nvSpPr>
          <p:cNvPr id="4" name="Title 1"/>
          <p:cNvSpPr txBox="1">
            <a:spLocks/>
          </p:cNvSpPr>
          <p:nvPr/>
        </p:nvSpPr>
        <p:spPr>
          <a:xfrm>
            <a:off x="7507704" y="365125"/>
            <a:ext cx="3846095"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smtClean="0">
                <a:solidFill>
                  <a:srgbClr val="FF0000"/>
                </a:solidFill>
                <a:latin typeface="Cambria" panose="02040503050406030204" pitchFamily="18" charset="0"/>
                <a:ea typeface="Cambria" panose="02040503050406030204" pitchFamily="18" charset="0"/>
              </a:rPr>
              <a:t>Data Transformation</a:t>
            </a:r>
            <a:endParaRPr lang="en-US" sz="3200" dirty="0">
              <a:solidFill>
                <a:srgbClr val="FF0000"/>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9761835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3768" y="1356394"/>
            <a:ext cx="11381874" cy="5633954"/>
          </a:xfrm>
        </p:spPr>
        <p:txBody>
          <a:bodyPr>
            <a:noAutofit/>
          </a:bodyPr>
          <a:lstStyle/>
          <a:p>
            <a:pPr marL="0" indent="0" algn="just">
              <a:buNone/>
            </a:pPr>
            <a:r>
              <a:rPr lang="en-US" sz="2300" b="1" dirty="0" smtClean="0">
                <a:latin typeface="Cambria" panose="02040503050406030204" pitchFamily="18" charset="0"/>
                <a:ea typeface="Cambria" panose="02040503050406030204" pitchFamily="18" charset="0"/>
              </a:rPr>
              <a:t>Disadvantages:</a:t>
            </a:r>
          </a:p>
          <a:p>
            <a:pPr algn="just" fontAlgn="base"/>
            <a:r>
              <a:rPr lang="en-US" sz="2300" dirty="0">
                <a:latin typeface="Cambria" panose="02040503050406030204" pitchFamily="18" charset="0"/>
                <a:ea typeface="Cambria" panose="02040503050406030204" pitchFamily="18" charset="0"/>
              </a:rPr>
              <a:t>Loss of information: Normalization can result in a loss of information if the original scale of the input features is important.</a:t>
            </a:r>
          </a:p>
          <a:p>
            <a:pPr algn="just" fontAlgn="base"/>
            <a:r>
              <a:rPr lang="en-US" sz="2300" dirty="0">
                <a:latin typeface="Cambria" panose="02040503050406030204" pitchFamily="18" charset="0"/>
                <a:ea typeface="Cambria" panose="02040503050406030204" pitchFamily="18" charset="0"/>
              </a:rPr>
              <a:t>Impact on outliers: Normalization can make it harder to detect outliers as they will be scaled along with the rest of the data.</a:t>
            </a:r>
          </a:p>
          <a:p>
            <a:pPr algn="just" fontAlgn="base"/>
            <a:r>
              <a:rPr lang="en-US" sz="2300" dirty="0">
                <a:latin typeface="Cambria" panose="02040503050406030204" pitchFamily="18" charset="0"/>
                <a:ea typeface="Cambria" panose="02040503050406030204" pitchFamily="18" charset="0"/>
              </a:rPr>
              <a:t>Impact on interpretability: Normalization can make it harder to interpret the results of a machine learning model, as the inputs will be on a common scale, which may not align with the original scale of the data.</a:t>
            </a:r>
          </a:p>
          <a:p>
            <a:pPr algn="just" fontAlgn="base"/>
            <a:r>
              <a:rPr lang="en-US" sz="2300" dirty="0">
                <a:latin typeface="Cambria" panose="02040503050406030204" pitchFamily="18" charset="0"/>
                <a:ea typeface="Cambria" panose="02040503050406030204" pitchFamily="18" charset="0"/>
              </a:rPr>
              <a:t>Additional computational costs: Normalization can add additional computational costs to the data mining process, as it requires additional processing time to scale the </a:t>
            </a:r>
            <a:r>
              <a:rPr lang="en-US" sz="2300" dirty="0" smtClean="0">
                <a:latin typeface="Cambria" panose="02040503050406030204" pitchFamily="18" charset="0"/>
                <a:ea typeface="Cambria" panose="02040503050406030204" pitchFamily="18" charset="0"/>
              </a:rPr>
              <a:t>data.</a:t>
            </a:r>
          </a:p>
          <a:p>
            <a:pPr marL="0" indent="0" algn="just" fontAlgn="base">
              <a:buNone/>
            </a:pPr>
            <a:r>
              <a:rPr lang="en-US" sz="2300" dirty="0" smtClean="0">
                <a:latin typeface="Cambria" panose="02040503050406030204" pitchFamily="18" charset="0"/>
                <a:ea typeface="Cambria" panose="02040503050406030204" pitchFamily="18" charset="0"/>
              </a:rPr>
              <a:t>In </a:t>
            </a:r>
            <a:r>
              <a:rPr lang="en-US" sz="2300" dirty="0">
                <a:latin typeface="Cambria" panose="02040503050406030204" pitchFamily="18" charset="0"/>
                <a:ea typeface="Cambria" panose="02040503050406030204" pitchFamily="18" charset="0"/>
              </a:rPr>
              <a:t>conclusion, data normalization can have both advantages and disadvantages. It can improve the performance of machine learning algorithms and make it easier to interpret the results. However, it can also result in a loss of information and make it harder to detect outliers. It’s important to weigh the pros and cons of data normalization and carefully assess the risks and benefits before implementing it.</a:t>
            </a:r>
          </a:p>
          <a:p>
            <a:pPr marL="0" indent="0" algn="just">
              <a:buNone/>
            </a:pPr>
            <a:endParaRPr lang="en-US" sz="2300" dirty="0">
              <a:latin typeface="Cambria" panose="02040503050406030204" pitchFamily="18" charset="0"/>
              <a:ea typeface="Cambria" panose="02040503050406030204" pitchFamily="18" charset="0"/>
            </a:endParaRPr>
          </a:p>
        </p:txBody>
      </p:sp>
      <p:sp>
        <p:nvSpPr>
          <p:cNvPr id="4" name="Title 1"/>
          <p:cNvSpPr txBox="1">
            <a:spLocks/>
          </p:cNvSpPr>
          <p:nvPr/>
        </p:nvSpPr>
        <p:spPr>
          <a:xfrm>
            <a:off x="7507704" y="365125"/>
            <a:ext cx="3846095"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smtClean="0">
                <a:solidFill>
                  <a:srgbClr val="FF0000"/>
                </a:solidFill>
                <a:latin typeface="Cambria" panose="02040503050406030204" pitchFamily="18" charset="0"/>
                <a:ea typeface="Cambria" panose="02040503050406030204" pitchFamily="18" charset="0"/>
              </a:rPr>
              <a:t>Data Transformation</a:t>
            </a:r>
            <a:endParaRPr lang="en-US" sz="3200" dirty="0">
              <a:solidFill>
                <a:srgbClr val="FF0000"/>
              </a:solidFill>
              <a:latin typeface="Cambria" panose="02040503050406030204" pitchFamily="18" charset="0"/>
              <a:ea typeface="Cambria" panose="02040503050406030204" pitchFamily="18" charset="0"/>
            </a:endParaRPr>
          </a:p>
        </p:txBody>
      </p:sp>
      <p:sp>
        <p:nvSpPr>
          <p:cNvPr id="5" name="Rectangle 4"/>
          <p:cNvSpPr/>
          <p:nvPr/>
        </p:nvSpPr>
        <p:spPr>
          <a:xfrm>
            <a:off x="673768" y="658574"/>
            <a:ext cx="2601033" cy="584775"/>
          </a:xfrm>
          <a:prstGeom prst="rect">
            <a:avLst/>
          </a:prstGeom>
        </p:spPr>
        <p:txBody>
          <a:bodyPr wrap="none">
            <a:spAutoFit/>
          </a:bodyPr>
          <a:lstStyle/>
          <a:p>
            <a:r>
              <a:rPr lang="en-US" sz="3200" b="1" dirty="0"/>
              <a:t>Normalization</a:t>
            </a:r>
            <a:endParaRPr lang="en-US" sz="3200" dirty="0"/>
          </a:p>
        </p:txBody>
      </p:sp>
    </p:spTree>
    <p:extLst>
      <p:ext uri="{BB962C8B-B14F-4D97-AF65-F5344CB8AC3E}">
        <p14:creationId xmlns:p14="http://schemas.microsoft.com/office/powerpoint/2010/main" val="32876581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marL="0" indent="0" algn="just">
              <a:buNone/>
            </a:pPr>
            <a:r>
              <a:rPr lang="en-US" sz="4400" dirty="0"/>
              <a:t>Dimensionality reduction </a:t>
            </a:r>
            <a:r>
              <a:rPr lang="en-US" dirty="0"/>
              <a:t>is the process of reducing the number of random variables or attributes under consideration. Dimensionality reduction methods include wavelet </a:t>
            </a:r>
            <a:r>
              <a:rPr lang="en-US" dirty="0" smtClean="0"/>
              <a:t>transforms </a:t>
            </a:r>
            <a:r>
              <a:rPr lang="en-US" dirty="0"/>
              <a:t>and principal components </a:t>
            </a:r>
            <a:r>
              <a:rPr lang="en-US" dirty="0" err="1" smtClean="0"/>
              <a:t>analysis,which</a:t>
            </a:r>
            <a:r>
              <a:rPr lang="en-US" dirty="0" smtClean="0"/>
              <a:t> </a:t>
            </a:r>
            <a:r>
              <a:rPr lang="en-US" dirty="0"/>
              <a:t>transform or project the original data onto a smaller space. Attribute subset selection is a method of dimensionality reduction in which irrelevant, weakly relevant, or redundant attributes or dimensions are detected and removed (Section 3.4.4).</a:t>
            </a:r>
          </a:p>
        </p:txBody>
      </p:sp>
    </p:spTree>
    <p:extLst>
      <p:ext uri="{BB962C8B-B14F-4D97-AF65-F5344CB8AC3E}">
        <p14:creationId xmlns:p14="http://schemas.microsoft.com/office/powerpoint/2010/main" val="13826868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marL="0" indent="0" algn="just">
              <a:buNone/>
            </a:pPr>
            <a:r>
              <a:rPr lang="en-US" sz="4400" dirty="0"/>
              <a:t>Numerosity reduction techniques </a:t>
            </a:r>
            <a:r>
              <a:rPr lang="en-US" dirty="0"/>
              <a:t>replace the original data volume </a:t>
            </a:r>
            <a:r>
              <a:rPr lang="en-US" dirty="0" smtClean="0"/>
              <a:t>with </a:t>
            </a:r>
            <a:r>
              <a:rPr lang="en-US" dirty="0"/>
              <a:t>alternative, smaller forms of data representation. These techniques may be parametric or nonparametric. For parametric methods, a model is used to estimate the data, so that typically only the data parameters need to be stored, instead of the actual </a:t>
            </a:r>
            <a:r>
              <a:rPr lang="en-US" dirty="0" smtClean="0"/>
              <a:t>data. Regression </a:t>
            </a:r>
            <a:r>
              <a:rPr lang="en-US" dirty="0"/>
              <a:t>and log-linear models </a:t>
            </a:r>
            <a:r>
              <a:rPr lang="en-US" dirty="0" smtClean="0"/>
              <a:t>are </a:t>
            </a:r>
            <a:r>
              <a:rPr lang="en-US" dirty="0"/>
              <a:t>examples. Nonparametric methods for storing reduced representations of the data include </a:t>
            </a:r>
            <a:r>
              <a:rPr lang="en-US" dirty="0" smtClean="0"/>
              <a:t>histograms, clustering, sampling, </a:t>
            </a:r>
            <a:r>
              <a:rPr lang="en-US" dirty="0"/>
              <a:t>and data cube </a:t>
            </a:r>
            <a:r>
              <a:rPr lang="en-US" dirty="0" smtClean="0"/>
              <a:t>aggregation.</a:t>
            </a:r>
            <a:endParaRPr lang="en-US" dirty="0"/>
          </a:p>
        </p:txBody>
      </p:sp>
    </p:spTree>
    <p:extLst>
      <p:ext uri="{BB962C8B-B14F-4D97-AF65-F5344CB8AC3E}">
        <p14:creationId xmlns:p14="http://schemas.microsoft.com/office/powerpoint/2010/main" val="18550289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5175" y="172286"/>
            <a:ext cx="10515600" cy="1325563"/>
          </a:xfrm>
        </p:spPr>
        <p:txBody>
          <a:bodyPr/>
          <a:lstStyle/>
          <a:p>
            <a:r>
              <a:rPr lang="en-US" b="1" dirty="0">
                <a:latin typeface="Cambria" panose="02040503050406030204" pitchFamily="18" charset="0"/>
                <a:ea typeface="Cambria" panose="02040503050406030204" pitchFamily="18" charset="0"/>
              </a:rPr>
              <a:t>SRSWR</a:t>
            </a:r>
            <a:endParaRPr lang="en-US" dirty="0"/>
          </a:p>
        </p:txBody>
      </p:sp>
      <p:sp>
        <p:nvSpPr>
          <p:cNvPr id="3" name="Content Placeholder 2"/>
          <p:cNvSpPr>
            <a:spLocks noGrp="1"/>
          </p:cNvSpPr>
          <p:nvPr>
            <p:ph idx="1"/>
          </p:nvPr>
        </p:nvSpPr>
        <p:spPr>
          <a:xfrm>
            <a:off x="1066800" y="1100095"/>
            <a:ext cx="10515600" cy="4351338"/>
          </a:xfrm>
        </p:spPr>
        <p:txBody>
          <a:bodyPr/>
          <a:lstStyle/>
          <a:p>
            <a:pPr marL="0" indent="0" algn="just">
              <a:buNone/>
            </a:pPr>
            <a:r>
              <a:rPr lang="en-US" b="1" dirty="0">
                <a:latin typeface="Cambria" panose="02040503050406030204" pitchFamily="18" charset="0"/>
                <a:ea typeface="Cambria" panose="02040503050406030204" pitchFamily="18" charset="0"/>
              </a:rPr>
              <a:t>Simple random sample with replacement (SRSWR)</a:t>
            </a:r>
            <a:r>
              <a:rPr lang="en-US" dirty="0">
                <a:latin typeface="Cambria" panose="02040503050406030204" pitchFamily="18" charset="0"/>
                <a:ea typeface="Cambria" panose="02040503050406030204" pitchFamily="18" charset="0"/>
              </a:rPr>
              <a:t> </a:t>
            </a:r>
            <a:r>
              <a:rPr lang="en-US" b="1" dirty="0">
                <a:latin typeface="Cambria" panose="02040503050406030204" pitchFamily="18" charset="0"/>
                <a:ea typeface="Cambria" panose="02040503050406030204" pitchFamily="18" charset="0"/>
              </a:rPr>
              <a:t>of size s: </a:t>
            </a:r>
            <a:r>
              <a:rPr lang="en-US" dirty="0">
                <a:latin typeface="Cambria" panose="02040503050406030204" pitchFamily="18" charset="0"/>
                <a:ea typeface="Cambria" panose="02040503050406030204" pitchFamily="18" charset="0"/>
              </a:rPr>
              <a:t>This is similar to SRSWOR, except that each time a tuple is drawn from D, it is recorded and then replaced. That is, after a tuple is drawn, it is placed back in D so that it may be drawn again</a:t>
            </a:r>
            <a:r>
              <a:rPr lang="en-US" dirty="0" smtClean="0">
                <a:latin typeface="Cambria" panose="02040503050406030204" pitchFamily="18" charset="0"/>
                <a:ea typeface="Cambria" panose="02040503050406030204" pitchFamily="18" charset="0"/>
              </a:rPr>
              <a:t>. or</a:t>
            </a:r>
          </a:p>
          <a:p>
            <a:pPr marL="0" indent="0" algn="just">
              <a:buNone/>
            </a:pPr>
            <a:r>
              <a:rPr lang="en-US" dirty="0"/>
              <a:t>SRSWR is a method of selection of n units out of the N units one by one such that at each stage of selection, each unit has an equal chance of being </a:t>
            </a:r>
            <a:r>
              <a:rPr lang="en-US" dirty="0" smtClean="0"/>
              <a:t>selected</a:t>
            </a:r>
            <a:r>
              <a:rPr lang="en-US" dirty="0"/>
              <a:t>.</a:t>
            </a:r>
            <a:endParaRPr lang="en-US" dirty="0">
              <a:latin typeface="Cambria" panose="02040503050406030204" pitchFamily="18" charset="0"/>
              <a:ea typeface="Cambria" panose="02040503050406030204" pitchFamily="18" charset="0"/>
            </a:endParaRPr>
          </a:p>
          <a:p>
            <a:pPr marL="0" indent="0">
              <a:buNone/>
            </a:pPr>
            <a:endParaRPr lang="en-US" dirty="0"/>
          </a:p>
        </p:txBody>
      </p:sp>
      <p:sp>
        <p:nvSpPr>
          <p:cNvPr id="5" name="AutoShape 4" descr="Simple Random Sampling - Quick &amp; Simple Introducti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6" descr="Simple Random Sampling - Quick &amp; Simple Introduction"/>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8"/>
          <p:cNvPicPr>
            <a:picLocks noChangeAspect="1"/>
          </p:cNvPicPr>
          <p:nvPr/>
        </p:nvPicPr>
        <p:blipFill>
          <a:blip r:embed="rId2"/>
          <a:stretch>
            <a:fillRect/>
          </a:stretch>
        </p:blipFill>
        <p:spPr>
          <a:xfrm>
            <a:off x="3744327" y="3723630"/>
            <a:ext cx="5688431" cy="3230623"/>
          </a:xfrm>
          <a:prstGeom prst="rect">
            <a:avLst/>
          </a:prstGeom>
        </p:spPr>
      </p:pic>
    </p:spTree>
    <p:extLst>
      <p:ext uri="{BB962C8B-B14F-4D97-AF65-F5344CB8AC3E}">
        <p14:creationId xmlns:p14="http://schemas.microsoft.com/office/powerpoint/2010/main" val="247847674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lgn="just">
              <a:buNone/>
            </a:pPr>
            <a:r>
              <a:rPr lang="en-US" dirty="0"/>
              <a:t>In </a:t>
            </a:r>
            <a:r>
              <a:rPr lang="en-US" sz="4400" dirty="0"/>
              <a:t>data compression</a:t>
            </a:r>
            <a:r>
              <a:rPr lang="en-US" dirty="0"/>
              <a:t>, transformations are applied so as to obtain a reduced or “</a:t>
            </a:r>
            <a:r>
              <a:rPr lang="en-US" dirty="0" err="1"/>
              <a:t>compressed</a:t>
            </a:r>
            <a:r>
              <a:rPr lang="en-US" dirty="0"/>
              <a:t>” representation of the original data. If the original data can be reconstructed from the compressed data without any information loss, the data reduction is called lossless. If, instead, we can reconstruct only an approximation of the original data, then the data reduction is called </a:t>
            </a:r>
            <a:r>
              <a:rPr lang="en-US" dirty="0" err="1"/>
              <a:t>lossy</a:t>
            </a:r>
            <a:r>
              <a:rPr lang="en-US" dirty="0"/>
              <a:t>. There are several lossless algorithms for string </a:t>
            </a:r>
            <a:r>
              <a:rPr lang="en-US" dirty="0" err="1"/>
              <a:t>compression</a:t>
            </a:r>
            <a:r>
              <a:rPr lang="en-US" dirty="0"/>
              <a:t>; however, they typically allow only limited data manipulation. Dimensionality reduction and </a:t>
            </a:r>
            <a:r>
              <a:rPr lang="en-US" dirty="0" err="1"/>
              <a:t>numerosity</a:t>
            </a:r>
            <a:r>
              <a:rPr lang="en-US" dirty="0"/>
              <a:t> reduction techniques can also be considered forms of data compression</a:t>
            </a:r>
          </a:p>
        </p:txBody>
      </p:sp>
    </p:spTree>
    <p:extLst>
      <p:ext uri="{BB962C8B-B14F-4D97-AF65-F5344CB8AC3E}">
        <p14:creationId xmlns:p14="http://schemas.microsoft.com/office/powerpoint/2010/main" val="28687866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Cambria" panose="02040503050406030204" pitchFamily="18" charset="0"/>
                <a:ea typeface="Cambria" panose="02040503050406030204" pitchFamily="18" charset="0"/>
              </a:rPr>
              <a:t>Cluster sample</a:t>
            </a:r>
            <a:endParaRPr lang="en-US" dirty="0"/>
          </a:p>
        </p:txBody>
      </p:sp>
      <p:sp>
        <p:nvSpPr>
          <p:cNvPr id="3" name="Content Placeholder 2"/>
          <p:cNvSpPr>
            <a:spLocks noGrp="1"/>
          </p:cNvSpPr>
          <p:nvPr>
            <p:ph idx="1"/>
          </p:nvPr>
        </p:nvSpPr>
        <p:spPr>
          <a:xfrm>
            <a:off x="296779" y="1690688"/>
            <a:ext cx="6922168" cy="4635333"/>
          </a:xfrm>
        </p:spPr>
        <p:txBody>
          <a:bodyPr>
            <a:normAutofit/>
          </a:bodyPr>
          <a:lstStyle/>
          <a:p>
            <a:pPr marL="0" indent="0" algn="just">
              <a:buNone/>
            </a:pPr>
            <a:r>
              <a:rPr lang="en-US" sz="2500" dirty="0" smtClean="0">
                <a:latin typeface="Cambria" panose="02040503050406030204" pitchFamily="18" charset="0"/>
                <a:ea typeface="Cambria" panose="02040503050406030204" pitchFamily="18" charset="0"/>
              </a:rPr>
              <a:t>If </a:t>
            </a:r>
            <a:r>
              <a:rPr lang="en-US" sz="2500" dirty="0">
                <a:latin typeface="Cambria" panose="02040503050406030204" pitchFamily="18" charset="0"/>
                <a:ea typeface="Cambria" panose="02040503050406030204" pitchFamily="18" charset="0"/>
              </a:rPr>
              <a:t>the tuples in D are grouped into M mutually disjoint “clusters,” then an SRS of s clusters can be obtained, where s &lt; M. For example, tuples in a database are usually retrieved a page at a time, so that each page can be </a:t>
            </a:r>
            <a:r>
              <a:rPr lang="en-US" sz="2500" dirty="0" smtClean="0">
                <a:latin typeface="Cambria" panose="02040503050406030204" pitchFamily="18" charset="0"/>
                <a:ea typeface="Cambria" panose="02040503050406030204" pitchFamily="18" charset="0"/>
              </a:rPr>
              <a:t>considered </a:t>
            </a:r>
            <a:r>
              <a:rPr lang="en-US" sz="2500" dirty="0">
                <a:latin typeface="Cambria" panose="02040503050406030204" pitchFamily="18" charset="0"/>
                <a:ea typeface="Cambria" panose="02040503050406030204" pitchFamily="18" charset="0"/>
              </a:rPr>
              <a:t>a cluster. A reduced data representation can be obtained by applying, say, SRSWOR to the pages, resulting in a cluster sample of the tuples. Other clustering criteria </a:t>
            </a:r>
            <a:r>
              <a:rPr lang="en-US" sz="2500" dirty="0" err="1">
                <a:latin typeface="Cambria" panose="02040503050406030204" pitchFamily="18" charset="0"/>
                <a:ea typeface="Cambria" panose="02040503050406030204" pitchFamily="18" charset="0"/>
              </a:rPr>
              <a:t>conveying</a:t>
            </a:r>
            <a:r>
              <a:rPr lang="en-US" sz="2500" dirty="0">
                <a:latin typeface="Cambria" panose="02040503050406030204" pitchFamily="18" charset="0"/>
                <a:ea typeface="Cambria" panose="02040503050406030204" pitchFamily="18" charset="0"/>
              </a:rPr>
              <a:t> rich semantics can also be explored. For example, in a spatial database, we may choose to define clusters geographically based on how closely different areas are located. </a:t>
            </a:r>
          </a:p>
          <a:p>
            <a:pPr marL="0" indent="0">
              <a:buNone/>
            </a:pPr>
            <a:endParaRPr lang="en-US" sz="2500" dirty="0">
              <a:latin typeface="Cambria" panose="02040503050406030204" pitchFamily="18" charset="0"/>
              <a:ea typeface="Cambria" panose="02040503050406030204" pitchFamily="18" charset="0"/>
            </a:endParaRPr>
          </a:p>
        </p:txBody>
      </p:sp>
      <p:pic>
        <p:nvPicPr>
          <p:cNvPr id="1026" name="Picture 2" descr="Cluster Sampling - Research-Methodolog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18947" y="1881071"/>
            <a:ext cx="4973054" cy="3658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37478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1370"/>
            <a:ext cx="10515600" cy="1325563"/>
          </a:xfrm>
        </p:spPr>
        <p:txBody>
          <a:bodyPr/>
          <a:lstStyle/>
          <a:p>
            <a:r>
              <a:rPr lang="en-US" b="1" dirty="0">
                <a:latin typeface="Cambria" panose="02040503050406030204" pitchFamily="18" charset="0"/>
                <a:ea typeface="Cambria" panose="02040503050406030204" pitchFamily="18" charset="0"/>
              </a:rPr>
              <a:t>Stratified sample</a:t>
            </a:r>
            <a:endParaRPr lang="en-US" dirty="0"/>
          </a:p>
        </p:txBody>
      </p:sp>
      <p:sp>
        <p:nvSpPr>
          <p:cNvPr id="3" name="Content Placeholder 2"/>
          <p:cNvSpPr>
            <a:spLocks noGrp="1"/>
          </p:cNvSpPr>
          <p:nvPr>
            <p:ph idx="1"/>
          </p:nvPr>
        </p:nvSpPr>
        <p:spPr>
          <a:xfrm>
            <a:off x="838200" y="1364143"/>
            <a:ext cx="10515600" cy="2192922"/>
          </a:xfrm>
        </p:spPr>
        <p:txBody>
          <a:bodyPr>
            <a:normAutofit/>
          </a:bodyPr>
          <a:lstStyle/>
          <a:p>
            <a:pPr marL="0" indent="0" algn="just">
              <a:buNone/>
            </a:pPr>
            <a:r>
              <a:rPr lang="en-US" sz="2500" dirty="0" smtClean="0">
                <a:latin typeface="Cambria" panose="02040503050406030204" pitchFamily="18" charset="0"/>
                <a:ea typeface="Cambria" panose="02040503050406030204" pitchFamily="18" charset="0"/>
              </a:rPr>
              <a:t>If </a:t>
            </a:r>
            <a:r>
              <a:rPr lang="en-US" sz="2500" dirty="0">
                <a:latin typeface="Cambria" panose="02040503050406030204" pitchFamily="18" charset="0"/>
                <a:ea typeface="Cambria" panose="02040503050406030204" pitchFamily="18" charset="0"/>
              </a:rPr>
              <a:t>D is divided into mutually disjoint parts called strata, a stratified sample of D is generated by obtaining an </a:t>
            </a:r>
            <a:r>
              <a:rPr lang="en-US" sz="2500" dirty="0" smtClean="0">
                <a:latin typeface="Cambria" panose="02040503050406030204" pitchFamily="18" charset="0"/>
                <a:ea typeface="Cambria" panose="02040503050406030204" pitchFamily="18" charset="0"/>
              </a:rPr>
              <a:t>SRS </a:t>
            </a:r>
            <a:r>
              <a:rPr lang="en-US" sz="2500" dirty="0">
                <a:latin typeface="Cambria" panose="02040503050406030204" pitchFamily="18" charset="0"/>
                <a:ea typeface="Cambria" panose="02040503050406030204" pitchFamily="18" charset="0"/>
              </a:rPr>
              <a:t>at each stratum. This helps ensure a representative sample, </a:t>
            </a:r>
            <a:r>
              <a:rPr lang="en-US" sz="2500" dirty="0" smtClean="0">
                <a:latin typeface="Cambria" panose="02040503050406030204" pitchFamily="18" charset="0"/>
                <a:ea typeface="Cambria" panose="02040503050406030204" pitchFamily="18" charset="0"/>
              </a:rPr>
              <a:t>especially </a:t>
            </a:r>
            <a:r>
              <a:rPr lang="en-US" sz="2500" dirty="0">
                <a:latin typeface="Cambria" panose="02040503050406030204" pitchFamily="18" charset="0"/>
                <a:ea typeface="Cambria" panose="02040503050406030204" pitchFamily="18" charset="0"/>
              </a:rPr>
              <a:t>when the data are skewed. For example, a stratified sample may be obtained from customer data, where a stratum is created for each customer age group. In this way, the age group having the smallest number of customers will be sure to be represented.</a:t>
            </a:r>
          </a:p>
        </p:txBody>
      </p:sp>
      <p:pic>
        <p:nvPicPr>
          <p:cNvPr id="4098" name="Picture 2" descr="The procedure of stratified sampl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3761" y="3713434"/>
            <a:ext cx="7821362" cy="30475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91784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mbria" panose="02040503050406030204" pitchFamily="18" charset="0"/>
                <a:ea typeface="Cambria" panose="02040503050406030204" pitchFamily="18" charset="0"/>
              </a:rPr>
              <a:t>Advantage </a:t>
            </a:r>
            <a:r>
              <a:rPr lang="en-US" dirty="0">
                <a:latin typeface="Cambria" panose="02040503050406030204" pitchFamily="18" charset="0"/>
                <a:ea typeface="Cambria" panose="02040503050406030204" pitchFamily="18" charset="0"/>
              </a:rPr>
              <a:t>of sampling</a:t>
            </a:r>
            <a:endParaRPr lang="en-US" dirty="0"/>
          </a:p>
        </p:txBody>
      </p:sp>
      <p:sp>
        <p:nvSpPr>
          <p:cNvPr id="3" name="Content Placeholder 2"/>
          <p:cNvSpPr>
            <a:spLocks noGrp="1"/>
          </p:cNvSpPr>
          <p:nvPr>
            <p:ph idx="1"/>
          </p:nvPr>
        </p:nvSpPr>
        <p:spPr>
          <a:xfrm>
            <a:off x="838200" y="1825625"/>
            <a:ext cx="10515600" cy="3396080"/>
          </a:xfrm>
        </p:spPr>
        <p:txBody>
          <a:bodyPr/>
          <a:lstStyle/>
          <a:p>
            <a:pPr marL="0" indent="0" algn="just">
              <a:buNone/>
            </a:pPr>
            <a:r>
              <a:rPr lang="en-US" dirty="0">
                <a:latin typeface="Cambria" panose="02040503050406030204" pitchFamily="18" charset="0"/>
                <a:ea typeface="Cambria" panose="02040503050406030204" pitchFamily="18" charset="0"/>
              </a:rPr>
              <a:t>An advantage of sampling for data reduction is that the cost of obtaining a sample is proportional to the size of the sample, s, as opposed to N, the data set size. Hence, sampling complexity is potentially sublinear to the size of the data. Other data </a:t>
            </a:r>
            <a:r>
              <a:rPr lang="en-US" dirty="0" smtClean="0">
                <a:latin typeface="Cambria" panose="02040503050406030204" pitchFamily="18" charset="0"/>
                <a:ea typeface="Cambria" panose="02040503050406030204" pitchFamily="18" charset="0"/>
              </a:rPr>
              <a:t>reduction </a:t>
            </a:r>
            <a:r>
              <a:rPr lang="en-US" dirty="0">
                <a:latin typeface="Cambria" panose="02040503050406030204" pitchFamily="18" charset="0"/>
                <a:ea typeface="Cambria" panose="02040503050406030204" pitchFamily="18" charset="0"/>
              </a:rPr>
              <a:t>techniques can require at least one complete pass through D. For a fixed sample size, sampling complexity increases only linearly as the number of data dimensions, n, increases, whereas techniques using histograms, for example, increase exponentially in n.</a:t>
            </a:r>
          </a:p>
        </p:txBody>
      </p:sp>
    </p:spTree>
    <p:extLst>
      <p:ext uri="{BB962C8B-B14F-4D97-AF65-F5344CB8AC3E}">
        <p14:creationId xmlns:p14="http://schemas.microsoft.com/office/powerpoint/2010/main" val="8328172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pPr marL="0" indent="0" algn="just">
              <a:buNone/>
            </a:pPr>
            <a:r>
              <a:rPr lang="en-US" dirty="0">
                <a:latin typeface="Cambria" panose="02040503050406030204" pitchFamily="18" charset="0"/>
                <a:ea typeface="Cambria" panose="02040503050406030204" pitchFamily="18" charset="0"/>
              </a:rPr>
              <a:t>The data should also be examined </a:t>
            </a:r>
            <a:r>
              <a:rPr lang="en-US" b="1" dirty="0">
                <a:latin typeface="Cambria" panose="02040503050406030204" pitchFamily="18" charset="0"/>
                <a:ea typeface="Cambria" panose="02040503050406030204" pitchFamily="18" charset="0"/>
              </a:rPr>
              <a:t>regarding unique rules, consecutive rules, and null rules. </a:t>
            </a:r>
            <a:endParaRPr lang="en-US" b="1" dirty="0" smtClean="0">
              <a:latin typeface="Cambria" panose="02040503050406030204" pitchFamily="18" charset="0"/>
              <a:ea typeface="Cambria" panose="02040503050406030204" pitchFamily="18" charset="0"/>
            </a:endParaRPr>
          </a:p>
          <a:p>
            <a:pPr marL="0" indent="0" algn="just">
              <a:buNone/>
            </a:pPr>
            <a:endParaRPr lang="en-US" dirty="0">
              <a:latin typeface="Cambria" panose="02040503050406030204" pitchFamily="18" charset="0"/>
              <a:ea typeface="Cambria" panose="02040503050406030204" pitchFamily="18" charset="0"/>
            </a:endParaRPr>
          </a:p>
          <a:p>
            <a:pPr marL="0" indent="0" algn="just">
              <a:buNone/>
            </a:pPr>
            <a:r>
              <a:rPr lang="en-US" dirty="0">
                <a:latin typeface="Cambria" panose="02040503050406030204" pitchFamily="18" charset="0"/>
                <a:ea typeface="Cambria" panose="02040503050406030204" pitchFamily="18" charset="0"/>
              </a:rPr>
              <a:t>A </a:t>
            </a:r>
            <a:r>
              <a:rPr lang="en-US" b="1" dirty="0">
                <a:latin typeface="Cambria" panose="02040503050406030204" pitchFamily="18" charset="0"/>
                <a:ea typeface="Cambria" panose="02040503050406030204" pitchFamily="18" charset="0"/>
              </a:rPr>
              <a:t>unique rule </a:t>
            </a:r>
            <a:r>
              <a:rPr lang="en-US" dirty="0">
                <a:latin typeface="Cambria" panose="02040503050406030204" pitchFamily="18" charset="0"/>
                <a:ea typeface="Cambria" panose="02040503050406030204" pitchFamily="18" charset="0"/>
              </a:rPr>
              <a:t>says that each value of the given attribute must be different from all other values for that attribute</a:t>
            </a:r>
            <a:r>
              <a:rPr lang="en-US" dirty="0" smtClean="0">
                <a:latin typeface="Cambria" panose="02040503050406030204" pitchFamily="18" charset="0"/>
                <a:ea typeface="Cambria" panose="02040503050406030204" pitchFamily="18" charset="0"/>
              </a:rPr>
              <a:t>.</a:t>
            </a:r>
          </a:p>
          <a:p>
            <a:pPr marL="0" indent="0" algn="just">
              <a:buNone/>
            </a:pPr>
            <a:endParaRPr lang="en-US" dirty="0">
              <a:latin typeface="Cambria" panose="02040503050406030204" pitchFamily="18" charset="0"/>
              <a:ea typeface="Cambria" panose="02040503050406030204" pitchFamily="18" charset="0"/>
            </a:endParaRPr>
          </a:p>
          <a:p>
            <a:pPr marL="0" indent="0" algn="just">
              <a:buNone/>
            </a:pPr>
            <a:r>
              <a:rPr lang="en-US" dirty="0">
                <a:latin typeface="Cambria" panose="02040503050406030204" pitchFamily="18" charset="0"/>
                <a:ea typeface="Cambria" panose="02040503050406030204" pitchFamily="18" charset="0"/>
              </a:rPr>
              <a:t>A </a:t>
            </a:r>
            <a:r>
              <a:rPr lang="en-US" b="1" dirty="0">
                <a:latin typeface="Cambria" panose="02040503050406030204" pitchFamily="18" charset="0"/>
                <a:ea typeface="Cambria" panose="02040503050406030204" pitchFamily="18" charset="0"/>
              </a:rPr>
              <a:t>consecutive rule </a:t>
            </a:r>
            <a:r>
              <a:rPr lang="en-US" dirty="0">
                <a:latin typeface="Cambria" panose="02040503050406030204" pitchFamily="18" charset="0"/>
                <a:ea typeface="Cambria" panose="02040503050406030204" pitchFamily="18" charset="0"/>
              </a:rPr>
              <a:t>says that there can be no missing values between the lowest and highest values for the attribute, and that all values must also be unique (e.g., as in check numbers</a:t>
            </a:r>
            <a:r>
              <a:rPr lang="en-US" dirty="0" smtClean="0">
                <a:latin typeface="Cambria" panose="02040503050406030204" pitchFamily="18" charset="0"/>
                <a:ea typeface="Cambria" panose="02040503050406030204" pitchFamily="18" charset="0"/>
              </a:rPr>
              <a:t>).</a:t>
            </a:r>
          </a:p>
          <a:p>
            <a:pPr marL="0" indent="0" algn="just">
              <a:buNone/>
            </a:pPr>
            <a:endParaRPr lang="en-US" dirty="0" smtClean="0">
              <a:latin typeface="Cambria" panose="02040503050406030204" pitchFamily="18" charset="0"/>
              <a:ea typeface="Cambria" panose="02040503050406030204" pitchFamily="18" charset="0"/>
            </a:endParaRPr>
          </a:p>
          <a:p>
            <a:pPr marL="0" indent="0" algn="just">
              <a:buNone/>
            </a:pPr>
            <a:r>
              <a:rPr lang="en-US" dirty="0">
                <a:latin typeface="Cambria" panose="02040503050406030204" pitchFamily="18" charset="0"/>
                <a:ea typeface="Cambria" panose="02040503050406030204" pitchFamily="18" charset="0"/>
              </a:rPr>
              <a:t>A </a:t>
            </a:r>
            <a:r>
              <a:rPr lang="en-US" b="1" dirty="0">
                <a:latin typeface="Cambria" panose="02040503050406030204" pitchFamily="18" charset="0"/>
                <a:ea typeface="Cambria" panose="02040503050406030204" pitchFamily="18" charset="0"/>
              </a:rPr>
              <a:t>null rule </a:t>
            </a:r>
            <a:r>
              <a:rPr lang="en-US" dirty="0">
                <a:latin typeface="Cambria" panose="02040503050406030204" pitchFamily="18" charset="0"/>
                <a:ea typeface="Cambria" panose="02040503050406030204" pitchFamily="18" charset="0"/>
              </a:rPr>
              <a:t>specifies the use of blanks, question marks, special characters, or other strings values should be handled.</a:t>
            </a:r>
          </a:p>
        </p:txBody>
      </p:sp>
      <p:sp>
        <p:nvSpPr>
          <p:cNvPr id="4" name="Title 1"/>
          <p:cNvSpPr>
            <a:spLocks noGrp="1"/>
          </p:cNvSpPr>
          <p:nvPr>
            <p:ph type="title"/>
          </p:nvPr>
        </p:nvSpPr>
        <p:spPr>
          <a:xfrm>
            <a:off x="838200" y="365125"/>
            <a:ext cx="10515600" cy="1325563"/>
          </a:xfrm>
        </p:spPr>
        <p:txBody>
          <a:bodyPr/>
          <a:lstStyle/>
          <a:p>
            <a:pPr algn="just"/>
            <a:r>
              <a:rPr lang="en-US" dirty="0" smtClean="0">
                <a:latin typeface="Cambria" panose="02040503050406030204" pitchFamily="18" charset="0"/>
                <a:ea typeface="Cambria" panose="02040503050406030204" pitchFamily="18" charset="0"/>
              </a:rPr>
              <a:t>Data cleaning process contd..</a:t>
            </a: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6556302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500062"/>
            <a:ext cx="10515600" cy="775285"/>
          </a:xfrm>
        </p:spPr>
        <p:txBody>
          <a:bodyPr>
            <a:normAutofit fontScale="90000"/>
          </a:bodyPr>
          <a:lstStyle/>
          <a:p>
            <a:r>
              <a:rPr lang="en-US" dirty="0">
                <a:latin typeface="Cambria" panose="02040503050406030204" pitchFamily="18" charset="0"/>
                <a:ea typeface="Cambria" panose="02040503050406030204" pitchFamily="18" charset="0"/>
              </a:rPr>
              <a:t>Data integration</a:t>
            </a:r>
            <a:br>
              <a:rPr lang="en-US" dirty="0">
                <a:latin typeface="Cambria" panose="02040503050406030204" pitchFamily="18" charset="0"/>
                <a:ea typeface="Cambria" panose="02040503050406030204" pitchFamily="18" charset="0"/>
              </a:rPr>
            </a:br>
            <a:endParaRPr lang="en-US" dirty="0">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p:txBody>
          <a:bodyPr/>
          <a:lstStyle/>
          <a:p>
            <a:r>
              <a:rPr lang="en-US" b="1" dirty="0">
                <a:latin typeface="Cambria" panose="02040503050406030204" pitchFamily="18" charset="0"/>
                <a:ea typeface="Cambria" panose="02040503050406030204" pitchFamily="18" charset="0"/>
              </a:rPr>
              <a:t>Entity Identification </a:t>
            </a:r>
            <a:r>
              <a:rPr lang="en-US" b="1" dirty="0" smtClean="0">
                <a:latin typeface="Cambria" panose="02040503050406030204" pitchFamily="18" charset="0"/>
                <a:ea typeface="Cambria" panose="02040503050406030204" pitchFamily="18" charset="0"/>
              </a:rPr>
              <a:t>Problem</a:t>
            </a:r>
          </a:p>
          <a:p>
            <a:r>
              <a:rPr lang="en-US" b="1" dirty="0">
                <a:latin typeface="Cambria" panose="02040503050406030204" pitchFamily="18" charset="0"/>
                <a:ea typeface="Cambria" panose="02040503050406030204" pitchFamily="18" charset="0"/>
              </a:rPr>
              <a:t>Redundancy and Correlation </a:t>
            </a:r>
            <a:r>
              <a:rPr lang="en-US" b="1" dirty="0" smtClean="0">
                <a:latin typeface="Cambria" panose="02040503050406030204" pitchFamily="18" charset="0"/>
                <a:ea typeface="Cambria" panose="02040503050406030204" pitchFamily="18" charset="0"/>
              </a:rPr>
              <a:t>Analysis</a:t>
            </a:r>
          </a:p>
          <a:p>
            <a:r>
              <a:rPr lang="en-US" dirty="0">
                <a:latin typeface="Cambria" panose="02040503050406030204" pitchFamily="18" charset="0"/>
                <a:ea typeface="Cambria" panose="02040503050406030204" pitchFamily="18" charset="0"/>
              </a:rPr>
              <a:t>Tuple Duplication </a:t>
            </a:r>
            <a:endParaRPr lang="en-US" dirty="0" smtClean="0">
              <a:latin typeface="Cambria" panose="02040503050406030204" pitchFamily="18" charset="0"/>
              <a:ea typeface="Cambria" panose="02040503050406030204" pitchFamily="18" charset="0"/>
            </a:endParaRPr>
          </a:p>
          <a:p>
            <a:r>
              <a:rPr lang="en-US" dirty="0">
                <a:latin typeface="Cambria" panose="02040503050406030204" pitchFamily="18" charset="0"/>
                <a:ea typeface="Cambria" panose="02040503050406030204" pitchFamily="18" charset="0"/>
              </a:rPr>
              <a:t>Data </a:t>
            </a:r>
            <a:r>
              <a:rPr lang="en-US" dirty="0" smtClean="0">
                <a:latin typeface="Cambria" panose="02040503050406030204" pitchFamily="18" charset="0"/>
                <a:ea typeface="Cambria" panose="02040503050406030204" pitchFamily="18" charset="0"/>
              </a:rPr>
              <a:t>Value </a:t>
            </a:r>
            <a:r>
              <a:rPr lang="en-US" dirty="0">
                <a:latin typeface="Cambria" panose="02040503050406030204" pitchFamily="18" charset="0"/>
                <a:ea typeface="Cambria" panose="02040503050406030204" pitchFamily="18" charset="0"/>
              </a:rPr>
              <a:t>Conflict Detection and Resolution</a:t>
            </a:r>
          </a:p>
        </p:txBody>
      </p:sp>
    </p:spTree>
    <p:extLst>
      <p:ext uri="{BB962C8B-B14F-4D97-AF65-F5344CB8AC3E}">
        <p14:creationId xmlns:p14="http://schemas.microsoft.com/office/powerpoint/2010/main" val="18284699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4853" y="1696453"/>
            <a:ext cx="11454063" cy="5065294"/>
          </a:xfrm>
        </p:spPr>
        <p:txBody>
          <a:bodyPr>
            <a:normAutofit/>
          </a:bodyPr>
          <a:lstStyle/>
          <a:p>
            <a:pPr marL="0" indent="0" algn="just">
              <a:buNone/>
            </a:pPr>
            <a:r>
              <a:rPr lang="en-US" sz="3200" b="1" dirty="0">
                <a:latin typeface="Cambria" panose="02040503050406030204" pitchFamily="18" charset="0"/>
                <a:ea typeface="Cambria" panose="02040503050406030204" pitchFamily="18" charset="0"/>
              </a:rPr>
              <a:t>Entity Identification </a:t>
            </a:r>
            <a:r>
              <a:rPr lang="en-US" sz="3200" b="1" dirty="0" smtClean="0">
                <a:latin typeface="Cambria" panose="02040503050406030204" pitchFamily="18" charset="0"/>
                <a:ea typeface="Cambria" panose="02040503050406030204" pitchFamily="18" charset="0"/>
              </a:rPr>
              <a:t>Problem</a:t>
            </a:r>
          </a:p>
          <a:p>
            <a:pPr algn="just"/>
            <a:endParaRPr lang="en-US" dirty="0">
              <a:latin typeface="Cambria" panose="02040503050406030204" pitchFamily="18" charset="0"/>
              <a:ea typeface="Cambria" panose="02040503050406030204" pitchFamily="18" charset="0"/>
            </a:endParaRPr>
          </a:p>
          <a:p>
            <a:pPr marL="0" indent="0" algn="just">
              <a:buNone/>
            </a:pPr>
            <a:r>
              <a:rPr lang="en-US" sz="2500" u="sng" dirty="0" smtClean="0">
                <a:latin typeface="Cambria" panose="02040503050406030204" pitchFamily="18" charset="0"/>
                <a:ea typeface="Cambria" panose="02040503050406030204" pitchFamily="18" charset="0"/>
              </a:rPr>
              <a:t>Schema </a:t>
            </a:r>
            <a:r>
              <a:rPr lang="en-US" sz="2500" u="sng" dirty="0">
                <a:latin typeface="Cambria" panose="02040503050406030204" pitchFamily="18" charset="0"/>
                <a:ea typeface="Cambria" panose="02040503050406030204" pitchFamily="18" charset="0"/>
              </a:rPr>
              <a:t>integration and object matching can be tricky</a:t>
            </a:r>
            <a:r>
              <a:rPr lang="en-US" sz="2500" u="sng" dirty="0" smtClean="0">
                <a:latin typeface="Cambria" panose="02040503050406030204" pitchFamily="18" charset="0"/>
                <a:ea typeface="Cambria" panose="02040503050406030204" pitchFamily="18" charset="0"/>
              </a:rPr>
              <a:t>.</a:t>
            </a:r>
          </a:p>
          <a:p>
            <a:pPr marL="0" indent="0" algn="just">
              <a:buNone/>
            </a:pPr>
            <a:r>
              <a:rPr lang="en-US" sz="2500" dirty="0" smtClean="0">
                <a:latin typeface="Cambria" panose="02040503050406030204" pitchFamily="18" charset="0"/>
                <a:ea typeface="Cambria" panose="02040503050406030204" pitchFamily="18" charset="0"/>
              </a:rPr>
              <a:t>How </a:t>
            </a:r>
            <a:r>
              <a:rPr lang="en-US" sz="2500" dirty="0">
                <a:latin typeface="Cambria" panose="02040503050406030204" pitchFamily="18" charset="0"/>
                <a:ea typeface="Cambria" panose="02040503050406030204" pitchFamily="18" charset="0"/>
              </a:rPr>
              <a:t>can equivalent real-world entities from multiple data sources be matched up? This is referred to as the </a:t>
            </a:r>
            <a:r>
              <a:rPr lang="en-US" sz="2500" b="1" dirty="0">
                <a:latin typeface="Cambria" panose="02040503050406030204" pitchFamily="18" charset="0"/>
                <a:ea typeface="Cambria" panose="02040503050406030204" pitchFamily="18" charset="0"/>
              </a:rPr>
              <a:t>entity identification problem</a:t>
            </a:r>
            <a:r>
              <a:rPr lang="en-US" sz="2500" dirty="0">
                <a:latin typeface="Cambria" panose="02040503050406030204" pitchFamily="18" charset="0"/>
                <a:ea typeface="Cambria" panose="02040503050406030204" pitchFamily="18" charset="0"/>
              </a:rPr>
              <a:t>. </a:t>
            </a:r>
            <a:endParaRPr lang="en-US" sz="2500" dirty="0" smtClean="0">
              <a:latin typeface="Cambria" panose="02040503050406030204" pitchFamily="18" charset="0"/>
              <a:ea typeface="Cambria" panose="02040503050406030204" pitchFamily="18" charset="0"/>
            </a:endParaRPr>
          </a:p>
          <a:p>
            <a:pPr marL="0" indent="0" algn="just">
              <a:buNone/>
            </a:pPr>
            <a:r>
              <a:rPr lang="en-US" sz="2500" dirty="0" smtClean="0">
                <a:latin typeface="Cambria" panose="02040503050406030204" pitchFamily="18" charset="0"/>
                <a:ea typeface="Cambria" panose="02040503050406030204" pitchFamily="18" charset="0"/>
              </a:rPr>
              <a:t>For </a:t>
            </a:r>
            <a:r>
              <a:rPr lang="en-US" sz="2500" dirty="0">
                <a:latin typeface="Cambria" panose="02040503050406030204" pitchFamily="18" charset="0"/>
                <a:ea typeface="Cambria" panose="02040503050406030204" pitchFamily="18" charset="0"/>
              </a:rPr>
              <a:t>example, how can the data analyst or the computer be sure that </a:t>
            </a:r>
            <a:r>
              <a:rPr lang="en-US" sz="2500" b="1" dirty="0" err="1" smtClean="0">
                <a:latin typeface="Cambria" panose="02040503050406030204" pitchFamily="18" charset="0"/>
                <a:ea typeface="Cambria" panose="02040503050406030204" pitchFamily="18" charset="0"/>
              </a:rPr>
              <a:t>customer_id</a:t>
            </a:r>
            <a:r>
              <a:rPr lang="en-US" sz="2500" b="1" dirty="0" smtClean="0">
                <a:latin typeface="Cambria" panose="02040503050406030204" pitchFamily="18" charset="0"/>
                <a:ea typeface="Cambria" panose="02040503050406030204" pitchFamily="18" charset="0"/>
              </a:rPr>
              <a:t> </a:t>
            </a:r>
            <a:r>
              <a:rPr lang="en-US" sz="2500" dirty="0">
                <a:latin typeface="Cambria" panose="02040503050406030204" pitchFamily="18" charset="0"/>
                <a:ea typeface="Cambria" panose="02040503050406030204" pitchFamily="18" charset="0"/>
              </a:rPr>
              <a:t>in one database and </a:t>
            </a:r>
            <a:r>
              <a:rPr lang="en-US" sz="2500" b="1" dirty="0" err="1" smtClean="0">
                <a:latin typeface="Cambria" panose="02040503050406030204" pitchFamily="18" charset="0"/>
                <a:ea typeface="Cambria" panose="02040503050406030204" pitchFamily="18" charset="0"/>
              </a:rPr>
              <a:t>cust</a:t>
            </a:r>
            <a:r>
              <a:rPr lang="en-US" sz="2500" b="1" dirty="0" err="1">
                <a:latin typeface="Cambria" panose="02040503050406030204" pitchFamily="18" charset="0"/>
                <a:ea typeface="Cambria" panose="02040503050406030204" pitchFamily="18" charset="0"/>
              </a:rPr>
              <a:t>_</a:t>
            </a:r>
            <a:r>
              <a:rPr lang="en-US" sz="2500" b="1" dirty="0" err="1" smtClean="0">
                <a:latin typeface="Cambria" panose="02040503050406030204" pitchFamily="18" charset="0"/>
                <a:ea typeface="Cambria" panose="02040503050406030204" pitchFamily="18" charset="0"/>
              </a:rPr>
              <a:t>number</a:t>
            </a:r>
            <a:r>
              <a:rPr lang="en-US" sz="2500" b="1" dirty="0" smtClean="0">
                <a:latin typeface="Cambria" panose="02040503050406030204" pitchFamily="18" charset="0"/>
                <a:ea typeface="Cambria" panose="02040503050406030204" pitchFamily="18" charset="0"/>
              </a:rPr>
              <a:t> </a:t>
            </a:r>
            <a:r>
              <a:rPr lang="en-US" sz="2500" dirty="0">
                <a:latin typeface="Cambria" panose="02040503050406030204" pitchFamily="18" charset="0"/>
                <a:ea typeface="Cambria" panose="02040503050406030204" pitchFamily="18" charset="0"/>
              </a:rPr>
              <a:t>in </a:t>
            </a:r>
            <a:r>
              <a:rPr lang="en-US" sz="2500" dirty="0" smtClean="0">
                <a:latin typeface="Cambria" panose="02040503050406030204" pitchFamily="18" charset="0"/>
                <a:ea typeface="Cambria" panose="02040503050406030204" pitchFamily="18" charset="0"/>
              </a:rPr>
              <a:t>another databases refer to the same attribute? </a:t>
            </a:r>
            <a:r>
              <a:rPr lang="en-US" sz="2500" dirty="0">
                <a:latin typeface="Cambria" panose="02040503050406030204" pitchFamily="18" charset="0"/>
                <a:ea typeface="Cambria" panose="02040503050406030204" pitchFamily="18" charset="0"/>
              </a:rPr>
              <a:t>Examples of </a:t>
            </a:r>
            <a:r>
              <a:rPr lang="en-US" sz="2500" b="1" dirty="0">
                <a:latin typeface="Cambria" panose="02040503050406030204" pitchFamily="18" charset="0"/>
                <a:ea typeface="Cambria" panose="02040503050406030204" pitchFamily="18" charset="0"/>
              </a:rPr>
              <a:t>metadata</a:t>
            </a:r>
            <a:r>
              <a:rPr lang="en-US" sz="2500" dirty="0">
                <a:latin typeface="Cambria" panose="02040503050406030204" pitchFamily="18" charset="0"/>
                <a:ea typeface="Cambria" panose="02040503050406030204" pitchFamily="18" charset="0"/>
              </a:rPr>
              <a:t> for each attribute include the name, meaning, data type, and range of values permitted for the attribute, and null rules for handling blank, zero, or null </a:t>
            </a:r>
            <a:r>
              <a:rPr lang="en-US" sz="2500" dirty="0" smtClean="0">
                <a:latin typeface="Cambria" panose="02040503050406030204" pitchFamily="18" charset="0"/>
                <a:ea typeface="Cambria" panose="02040503050406030204" pitchFamily="18" charset="0"/>
              </a:rPr>
              <a:t>values. </a:t>
            </a:r>
          </a:p>
          <a:p>
            <a:pPr marL="0" indent="0" algn="just">
              <a:buNone/>
            </a:pPr>
            <a:r>
              <a:rPr lang="en-US" sz="2500" dirty="0" smtClean="0">
                <a:latin typeface="Cambria" panose="02040503050406030204" pitchFamily="18" charset="0"/>
                <a:ea typeface="Cambria" panose="02040503050406030204" pitchFamily="18" charset="0"/>
              </a:rPr>
              <a:t>Then </a:t>
            </a:r>
            <a:r>
              <a:rPr lang="en-US" sz="2500" dirty="0">
                <a:latin typeface="Cambria" panose="02040503050406030204" pitchFamily="18" charset="0"/>
                <a:ea typeface="Cambria" panose="02040503050406030204" pitchFamily="18" charset="0"/>
              </a:rPr>
              <a:t>matching attributes from one database to another during integration, special attention must be paid to the structure of the data.</a:t>
            </a:r>
          </a:p>
          <a:p>
            <a:pPr algn="just"/>
            <a:endParaRPr lang="en-US" sz="2500" dirty="0">
              <a:latin typeface="Cambria" panose="02040503050406030204" pitchFamily="18" charset="0"/>
              <a:ea typeface="Cambria" panose="02040503050406030204" pitchFamily="18" charset="0"/>
            </a:endParaRPr>
          </a:p>
        </p:txBody>
      </p:sp>
      <p:sp>
        <p:nvSpPr>
          <p:cNvPr id="4" name="Title 1"/>
          <p:cNvSpPr txBox="1">
            <a:spLocks/>
          </p:cNvSpPr>
          <p:nvPr/>
        </p:nvSpPr>
        <p:spPr>
          <a:xfrm>
            <a:off x="8088922" y="652462"/>
            <a:ext cx="3021037" cy="81539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000" dirty="0" smtClean="0">
                <a:latin typeface="Cambria" panose="02040503050406030204" pitchFamily="18" charset="0"/>
                <a:ea typeface="Cambria" panose="02040503050406030204" pitchFamily="18" charset="0"/>
              </a:rPr>
              <a:t>Data integration</a:t>
            </a:r>
            <a:br>
              <a:rPr lang="en-US" sz="3000" dirty="0" smtClean="0">
                <a:latin typeface="Cambria" panose="02040503050406030204" pitchFamily="18" charset="0"/>
                <a:ea typeface="Cambria" panose="02040503050406030204" pitchFamily="18" charset="0"/>
              </a:rPr>
            </a:br>
            <a:endParaRPr lang="en-US" sz="3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52814835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CDB95571B0CE341AFF26496ADE8F2FC" ma:contentTypeVersion="2" ma:contentTypeDescription="Create a new document." ma:contentTypeScope="" ma:versionID="9e8c638e7cc10f7e2c94ce85928d07b6">
  <xsd:schema xmlns:xsd="http://www.w3.org/2001/XMLSchema" xmlns:xs="http://www.w3.org/2001/XMLSchema" xmlns:p="http://schemas.microsoft.com/office/2006/metadata/properties" xmlns:ns2="1748055e-9013-4071-95ee-0b8bf3a23c37" targetNamespace="http://schemas.microsoft.com/office/2006/metadata/properties" ma:root="true" ma:fieldsID="e7ae6a866d10ba64a54f261316e76d1f" ns2:_="">
    <xsd:import namespace="1748055e-9013-4071-95ee-0b8bf3a23c37"/>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748055e-9013-4071-95ee-0b8bf3a23c3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038E2D1-BE9E-4EAD-A0A5-A0C8F8F456CE}"/>
</file>

<file path=customXml/itemProps2.xml><?xml version="1.0" encoding="utf-8"?>
<ds:datastoreItem xmlns:ds="http://schemas.openxmlformats.org/officeDocument/2006/customXml" ds:itemID="{E4630AD6-2722-47AB-BF4A-A9B35B8A2DE9}"/>
</file>

<file path=customXml/itemProps3.xml><?xml version="1.0" encoding="utf-8"?>
<ds:datastoreItem xmlns:ds="http://schemas.openxmlformats.org/officeDocument/2006/customXml" ds:itemID="{55A5E0EC-6E65-4E48-9FA0-67C2F8C9AFF4}"/>
</file>

<file path=docProps/app.xml><?xml version="1.0" encoding="utf-8"?>
<Properties xmlns="http://schemas.openxmlformats.org/officeDocument/2006/extended-properties" xmlns:vt="http://schemas.openxmlformats.org/officeDocument/2006/docPropsVTypes">
  <TotalTime>504</TotalTime>
  <Words>2298</Words>
  <Application>Microsoft Office PowerPoint</Application>
  <PresentationFormat>Widescreen</PresentationFormat>
  <Paragraphs>116</Paragraphs>
  <Slides>30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Calibri Light</vt:lpstr>
      <vt:lpstr>Cambria</vt:lpstr>
      <vt:lpstr>Office Theme</vt:lpstr>
      <vt:lpstr>Sampling</vt:lpstr>
      <vt:lpstr>SRSWOR</vt:lpstr>
      <vt:lpstr>SRSWR</vt:lpstr>
      <vt:lpstr>Cluster sample</vt:lpstr>
      <vt:lpstr>Stratified sample</vt:lpstr>
      <vt:lpstr>Advantage of sampling</vt:lpstr>
      <vt:lpstr>Data cleaning process contd..</vt:lpstr>
      <vt:lpstr>Data integration </vt:lpstr>
      <vt:lpstr>PowerPoint Presentation</vt:lpstr>
      <vt:lpstr>PowerPoint Presentation</vt:lpstr>
      <vt:lpstr>Covariance Analysis</vt:lpstr>
      <vt:lpstr>PowerPoint Presentation</vt:lpstr>
      <vt:lpstr>Covariance Analysis</vt:lpstr>
      <vt:lpstr>Data integration </vt:lpstr>
      <vt:lpstr>χ 2 Correlation Test</vt:lpstr>
      <vt:lpstr>χ 2 Correlation Test</vt:lpstr>
      <vt:lpstr>Data Transformation</vt:lpstr>
      <vt:lpstr>PowerPoint Presentation</vt:lpstr>
      <vt:lpstr>PowerPoint Presentation</vt:lpstr>
      <vt:lpstr>Smoothing</vt:lpstr>
      <vt:lpstr>Attribute Subset selection</vt:lpstr>
      <vt:lpstr>Attribute construction</vt:lpstr>
      <vt:lpstr>Aggregation</vt:lpstr>
      <vt:lpstr>Normalization</vt:lpstr>
      <vt:lpstr>Examples related to Normalization</vt:lpstr>
      <vt:lpstr>Advantages or disadvantages of Normalization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cleaning process</dc:title>
  <dc:creator>lenovo</dc:creator>
  <cp:lastModifiedBy>lenovo</cp:lastModifiedBy>
  <cp:revision>33</cp:revision>
  <dcterms:created xsi:type="dcterms:W3CDTF">2023-02-01T06:45:31Z</dcterms:created>
  <dcterms:modified xsi:type="dcterms:W3CDTF">2023-03-04T13:30:09Z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0x0101002CDB95571B0CE341AFF26496ADE8F2FC</vt:lpwstr>
  </property>
</Properties>
</file>