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64" r:id="rId6"/>
    <p:sldId id="265" r:id="rId7"/>
    <p:sldId id="266" r:id="rId8"/>
    <p:sldId id="268" r:id="rId9"/>
    <p:sldId id="272" r:id="rId10"/>
    <p:sldId id="271" r:id="rId11"/>
    <p:sldId id="269" r:id="rId12"/>
    <p:sldId id="274" r:id="rId13"/>
    <p:sldId id="259" r:id="rId14"/>
    <p:sldId id="260" r:id="rId15"/>
    <p:sldId id="26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BEC57-610F-478E-B2E7-F8988C2C008C}" v="1" dt="2023-03-10T08:10:46.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53"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00484" userId="S::abhasharma@vitbhopal.ac.in::45dc11b3-695b-4417-9070-143e017093db" providerId="AD" clId="Web-{026BEC57-610F-478E-B2E7-F8988C2C008C}"/>
    <pc:docChg chg="addSld">
      <pc:chgData name="100484" userId="S::abhasharma@vitbhopal.ac.in::45dc11b3-695b-4417-9070-143e017093db" providerId="AD" clId="Web-{026BEC57-610F-478E-B2E7-F8988C2C008C}" dt="2023-03-10T08:10:46.437" v="0"/>
      <pc:docMkLst>
        <pc:docMk/>
      </pc:docMkLst>
      <pc:sldChg chg="new">
        <pc:chgData name="100484" userId="S::abhasharma@vitbhopal.ac.in::45dc11b3-695b-4417-9070-143e017093db" providerId="AD" clId="Web-{026BEC57-610F-478E-B2E7-F8988C2C008C}" dt="2023-03-10T08:10:46.437" v="0"/>
        <pc:sldMkLst>
          <pc:docMk/>
          <pc:sldMk cId="487501771" sldId="2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D3C10-B5BF-4833-8954-BD5E27D31A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A34EB1E-D463-46A4-91C0-5656043256E7}">
      <dgm:prSet phldrT="[Text]" custT="1"/>
      <dgm:spPr/>
      <dgm:t>
        <a:bodyPr/>
        <a:lstStyle/>
        <a:p>
          <a:r>
            <a:rPr lang="en-IN" sz="1800" dirty="0">
              <a:latin typeface="Times New Roman" pitchFamily="18" charset="0"/>
              <a:cs typeface="Times New Roman" pitchFamily="18" charset="0"/>
            </a:rPr>
            <a:t>Clustering</a:t>
          </a:r>
          <a:endParaRPr lang="en-US" sz="1800" dirty="0">
            <a:latin typeface="Times New Roman" pitchFamily="18" charset="0"/>
            <a:cs typeface="Times New Roman" pitchFamily="18" charset="0"/>
          </a:endParaRPr>
        </a:p>
      </dgm:t>
    </dgm:pt>
    <dgm:pt modelId="{36FB2244-51E7-4918-B30B-B71B54C68BC4}" type="parTrans" cxnId="{3455796B-0047-47DE-AA34-B6A0067A6F88}">
      <dgm:prSet/>
      <dgm:spPr/>
      <dgm:t>
        <a:bodyPr/>
        <a:lstStyle/>
        <a:p>
          <a:endParaRPr lang="en-US" sz="1800">
            <a:latin typeface="Times New Roman" pitchFamily="18" charset="0"/>
            <a:cs typeface="Times New Roman" pitchFamily="18" charset="0"/>
          </a:endParaRPr>
        </a:p>
      </dgm:t>
    </dgm:pt>
    <dgm:pt modelId="{9DF8EBAB-9A5A-45CC-A2DB-FB4859BC63B9}" type="sibTrans" cxnId="{3455796B-0047-47DE-AA34-B6A0067A6F88}">
      <dgm:prSet/>
      <dgm:spPr/>
      <dgm:t>
        <a:bodyPr/>
        <a:lstStyle/>
        <a:p>
          <a:endParaRPr lang="en-US" sz="1800">
            <a:latin typeface="Times New Roman" pitchFamily="18" charset="0"/>
            <a:cs typeface="Times New Roman" pitchFamily="18" charset="0"/>
          </a:endParaRPr>
        </a:p>
      </dgm:t>
    </dgm:pt>
    <dgm:pt modelId="{182C4B95-EA36-4047-A804-16E27E3B9CA4}">
      <dgm:prSet phldrT="[Text]" custT="1"/>
      <dgm:spPr/>
      <dgm:t>
        <a:bodyPr/>
        <a:lstStyle/>
        <a:p>
          <a:r>
            <a:rPr lang="en-IN" sz="1800" dirty="0">
              <a:latin typeface="Times New Roman" pitchFamily="18" charset="0"/>
              <a:cs typeface="Times New Roman" pitchFamily="18" charset="0"/>
            </a:rPr>
            <a:t>Partitioning</a:t>
          </a:r>
          <a:endParaRPr lang="en-US" sz="1800" dirty="0">
            <a:latin typeface="Times New Roman" pitchFamily="18" charset="0"/>
            <a:cs typeface="Times New Roman" pitchFamily="18" charset="0"/>
          </a:endParaRPr>
        </a:p>
      </dgm:t>
    </dgm:pt>
    <dgm:pt modelId="{66CD69EC-F5A0-4DFC-A44E-F38DA783C1F4}" type="parTrans" cxnId="{E2AD987E-F95D-40D5-9354-232B397052A2}">
      <dgm:prSet/>
      <dgm:spPr/>
      <dgm:t>
        <a:bodyPr/>
        <a:lstStyle/>
        <a:p>
          <a:endParaRPr lang="en-US" sz="1800">
            <a:latin typeface="Times New Roman" pitchFamily="18" charset="0"/>
            <a:cs typeface="Times New Roman" pitchFamily="18" charset="0"/>
          </a:endParaRPr>
        </a:p>
      </dgm:t>
    </dgm:pt>
    <dgm:pt modelId="{ECA41090-ADEB-484B-AAAF-922C13931E8B}" type="sibTrans" cxnId="{E2AD987E-F95D-40D5-9354-232B397052A2}">
      <dgm:prSet/>
      <dgm:spPr/>
      <dgm:t>
        <a:bodyPr/>
        <a:lstStyle/>
        <a:p>
          <a:endParaRPr lang="en-US" sz="1800">
            <a:latin typeface="Times New Roman" pitchFamily="18" charset="0"/>
            <a:cs typeface="Times New Roman" pitchFamily="18" charset="0"/>
          </a:endParaRPr>
        </a:p>
      </dgm:t>
    </dgm:pt>
    <dgm:pt modelId="{E6B035DC-CD9E-4CF5-8DAB-715711F53116}">
      <dgm:prSet phldrT="[Text]" custT="1"/>
      <dgm:spPr/>
      <dgm:t>
        <a:bodyPr/>
        <a:lstStyle/>
        <a:p>
          <a:r>
            <a:rPr lang="en-IN" sz="1800" dirty="0">
              <a:latin typeface="Times New Roman" pitchFamily="18" charset="0"/>
              <a:cs typeface="Times New Roman" pitchFamily="18" charset="0"/>
            </a:rPr>
            <a:t>Hierarchical</a:t>
          </a:r>
          <a:endParaRPr lang="en-US" sz="1800" dirty="0">
            <a:latin typeface="Times New Roman" pitchFamily="18" charset="0"/>
            <a:cs typeface="Times New Roman" pitchFamily="18" charset="0"/>
          </a:endParaRPr>
        </a:p>
      </dgm:t>
    </dgm:pt>
    <dgm:pt modelId="{DF7B054F-2103-4E7F-BCBD-4B5DE7A66F63}" type="parTrans" cxnId="{5F58DC0A-45D6-4DD1-9C4C-35A5CF6A9E3F}">
      <dgm:prSet/>
      <dgm:spPr/>
      <dgm:t>
        <a:bodyPr/>
        <a:lstStyle/>
        <a:p>
          <a:endParaRPr lang="en-US" sz="1800">
            <a:latin typeface="Times New Roman" pitchFamily="18" charset="0"/>
            <a:cs typeface="Times New Roman" pitchFamily="18" charset="0"/>
          </a:endParaRPr>
        </a:p>
      </dgm:t>
    </dgm:pt>
    <dgm:pt modelId="{B7ECA15A-9D0C-4694-83F6-9B40F84122E9}" type="sibTrans" cxnId="{5F58DC0A-45D6-4DD1-9C4C-35A5CF6A9E3F}">
      <dgm:prSet/>
      <dgm:spPr/>
      <dgm:t>
        <a:bodyPr/>
        <a:lstStyle/>
        <a:p>
          <a:endParaRPr lang="en-US" sz="1800">
            <a:latin typeface="Times New Roman" pitchFamily="18" charset="0"/>
            <a:cs typeface="Times New Roman" pitchFamily="18" charset="0"/>
          </a:endParaRPr>
        </a:p>
      </dgm:t>
    </dgm:pt>
    <dgm:pt modelId="{AC87A192-A2D1-4724-A2A6-275533C07D13}">
      <dgm:prSet custT="1"/>
      <dgm:spPr/>
      <dgm:t>
        <a:bodyPr/>
        <a:lstStyle/>
        <a:p>
          <a:r>
            <a:rPr lang="en-IN" sz="1400" dirty="0"/>
            <a:t>Divisive </a:t>
          </a:r>
          <a:endParaRPr lang="en-US" sz="1400" dirty="0"/>
        </a:p>
      </dgm:t>
    </dgm:pt>
    <dgm:pt modelId="{B89DB9AA-45C3-4D95-96E1-9100C296EF6F}" type="parTrans" cxnId="{64B37759-4DC3-40EF-8168-7A8E26FC0CD5}">
      <dgm:prSet/>
      <dgm:spPr/>
      <dgm:t>
        <a:bodyPr/>
        <a:lstStyle/>
        <a:p>
          <a:endParaRPr lang="en-US"/>
        </a:p>
      </dgm:t>
    </dgm:pt>
    <dgm:pt modelId="{800EB29E-B272-455B-8D0D-DA64AEAD348D}" type="sibTrans" cxnId="{64B37759-4DC3-40EF-8168-7A8E26FC0CD5}">
      <dgm:prSet/>
      <dgm:spPr/>
      <dgm:t>
        <a:bodyPr/>
        <a:lstStyle/>
        <a:p>
          <a:endParaRPr lang="en-US"/>
        </a:p>
      </dgm:t>
    </dgm:pt>
    <dgm:pt modelId="{71F6F54E-8B41-49C9-874E-8A85FBCC541C}">
      <dgm:prSet custT="1"/>
      <dgm:spPr/>
      <dgm:t>
        <a:bodyPr/>
        <a:lstStyle/>
        <a:p>
          <a:r>
            <a:rPr lang="en-IN" sz="1400" dirty="0"/>
            <a:t>Agglomerative</a:t>
          </a:r>
          <a:endParaRPr lang="en-US" sz="1400" dirty="0"/>
        </a:p>
      </dgm:t>
    </dgm:pt>
    <dgm:pt modelId="{517CC34A-E0A3-4139-A68F-B7C1242B46D1}" type="parTrans" cxnId="{77782970-82EF-49F2-9884-A709BA9EBE9B}">
      <dgm:prSet/>
      <dgm:spPr/>
      <dgm:t>
        <a:bodyPr/>
        <a:lstStyle/>
        <a:p>
          <a:endParaRPr lang="en-US"/>
        </a:p>
      </dgm:t>
    </dgm:pt>
    <dgm:pt modelId="{B36DDC4B-D593-4C92-9B64-CD0B9E58653E}" type="sibTrans" cxnId="{77782970-82EF-49F2-9884-A709BA9EBE9B}">
      <dgm:prSet/>
      <dgm:spPr/>
      <dgm:t>
        <a:bodyPr/>
        <a:lstStyle/>
        <a:p>
          <a:endParaRPr lang="en-US"/>
        </a:p>
      </dgm:t>
    </dgm:pt>
    <dgm:pt modelId="{5047241B-E63C-4B12-8041-F77C2E3AEB5B}" type="pres">
      <dgm:prSet presAssocID="{AC4D3C10-B5BF-4833-8954-BD5E27D31ABE}" presName="hierChild1" presStyleCnt="0">
        <dgm:presLayoutVars>
          <dgm:orgChart val="1"/>
          <dgm:chPref val="1"/>
          <dgm:dir/>
          <dgm:animOne val="branch"/>
          <dgm:animLvl val="lvl"/>
          <dgm:resizeHandles/>
        </dgm:presLayoutVars>
      </dgm:prSet>
      <dgm:spPr/>
    </dgm:pt>
    <dgm:pt modelId="{2B2248D1-ACAB-46C7-8FF6-077CBA3FCF38}" type="pres">
      <dgm:prSet presAssocID="{CA34EB1E-D463-46A4-91C0-5656043256E7}" presName="hierRoot1" presStyleCnt="0">
        <dgm:presLayoutVars>
          <dgm:hierBranch val="init"/>
        </dgm:presLayoutVars>
      </dgm:prSet>
      <dgm:spPr/>
    </dgm:pt>
    <dgm:pt modelId="{9589D351-FDB0-404C-A76A-45EB6A574A00}" type="pres">
      <dgm:prSet presAssocID="{CA34EB1E-D463-46A4-91C0-5656043256E7}" presName="rootComposite1" presStyleCnt="0"/>
      <dgm:spPr/>
    </dgm:pt>
    <dgm:pt modelId="{445E8085-C04A-4302-8D6E-D1322C23D6B4}" type="pres">
      <dgm:prSet presAssocID="{CA34EB1E-D463-46A4-91C0-5656043256E7}" presName="rootText1" presStyleLbl="node0" presStyleIdx="0" presStyleCnt="1">
        <dgm:presLayoutVars>
          <dgm:chPref val="3"/>
        </dgm:presLayoutVars>
      </dgm:prSet>
      <dgm:spPr/>
    </dgm:pt>
    <dgm:pt modelId="{FD409162-A592-4E06-AF20-FE043731A760}" type="pres">
      <dgm:prSet presAssocID="{CA34EB1E-D463-46A4-91C0-5656043256E7}" presName="rootConnector1" presStyleLbl="node1" presStyleIdx="0" presStyleCnt="0"/>
      <dgm:spPr/>
    </dgm:pt>
    <dgm:pt modelId="{FF66F586-F7EC-4192-B2C0-532D1E0DFDD5}" type="pres">
      <dgm:prSet presAssocID="{CA34EB1E-D463-46A4-91C0-5656043256E7}" presName="hierChild2" presStyleCnt="0"/>
      <dgm:spPr/>
    </dgm:pt>
    <dgm:pt modelId="{4DEAA5B1-6752-4E62-A7A7-5AC76BBEA6AE}" type="pres">
      <dgm:prSet presAssocID="{66CD69EC-F5A0-4DFC-A44E-F38DA783C1F4}" presName="Name37" presStyleLbl="parChTrans1D2" presStyleIdx="0" presStyleCnt="2"/>
      <dgm:spPr/>
    </dgm:pt>
    <dgm:pt modelId="{ED820E5F-DEB3-469F-A4BF-0DDBA81AEEEF}" type="pres">
      <dgm:prSet presAssocID="{182C4B95-EA36-4047-A804-16E27E3B9CA4}" presName="hierRoot2" presStyleCnt="0">
        <dgm:presLayoutVars>
          <dgm:hierBranch val="init"/>
        </dgm:presLayoutVars>
      </dgm:prSet>
      <dgm:spPr/>
    </dgm:pt>
    <dgm:pt modelId="{44923FA3-7B16-4565-B47A-A4C697D4FC40}" type="pres">
      <dgm:prSet presAssocID="{182C4B95-EA36-4047-A804-16E27E3B9CA4}" presName="rootComposite" presStyleCnt="0"/>
      <dgm:spPr/>
    </dgm:pt>
    <dgm:pt modelId="{48BFC42E-070A-45A5-B342-17CBDDCA9AD0}" type="pres">
      <dgm:prSet presAssocID="{182C4B95-EA36-4047-A804-16E27E3B9CA4}" presName="rootText" presStyleLbl="node2" presStyleIdx="0" presStyleCnt="2" custLinFactX="-20434" custLinFactNeighborX="-100000" custLinFactNeighborY="-6631">
        <dgm:presLayoutVars>
          <dgm:chPref val="3"/>
        </dgm:presLayoutVars>
      </dgm:prSet>
      <dgm:spPr/>
    </dgm:pt>
    <dgm:pt modelId="{4FACF41F-96FF-4EFC-9822-87B4CD3027B4}" type="pres">
      <dgm:prSet presAssocID="{182C4B95-EA36-4047-A804-16E27E3B9CA4}" presName="rootConnector" presStyleLbl="node2" presStyleIdx="0" presStyleCnt="2"/>
      <dgm:spPr/>
    </dgm:pt>
    <dgm:pt modelId="{C7B6CDB4-D52A-4112-A587-DB5F47C210A1}" type="pres">
      <dgm:prSet presAssocID="{182C4B95-EA36-4047-A804-16E27E3B9CA4}" presName="hierChild4" presStyleCnt="0"/>
      <dgm:spPr/>
    </dgm:pt>
    <dgm:pt modelId="{643BEF3E-180C-47EE-B7E6-10B29677A40A}" type="pres">
      <dgm:prSet presAssocID="{182C4B95-EA36-4047-A804-16E27E3B9CA4}" presName="hierChild5" presStyleCnt="0"/>
      <dgm:spPr/>
    </dgm:pt>
    <dgm:pt modelId="{670D5EB6-5E0A-489E-A710-F2C18402872A}" type="pres">
      <dgm:prSet presAssocID="{DF7B054F-2103-4E7F-BCBD-4B5DE7A66F63}" presName="Name37" presStyleLbl="parChTrans1D2" presStyleIdx="1" presStyleCnt="2"/>
      <dgm:spPr/>
    </dgm:pt>
    <dgm:pt modelId="{875B99AE-CA49-44C3-8CE9-7C027228C909}" type="pres">
      <dgm:prSet presAssocID="{E6B035DC-CD9E-4CF5-8DAB-715711F53116}" presName="hierRoot2" presStyleCnt="0">
        <dgm:presLayoutVars>
          <dgm:hierBranch val="init"/>
        </dgm:presLayoutVars>
      </dgm:prSet>
      <dgm:spPr/>
    </dgm:pt>
    <dgm:pt modelId="{AA52B8B1-F033-4531-9CAD-F2230D4684F9}" type="pres">
      <dgm:prSet presAssocID="{E6B035DC-CD9E-4CF5-8DAB-715711F53116}" presName="rootComposite" presStyleCnt="0"/>
      <dgm:spPr/>
    </dgm:pt>
    <dgm:pt modelId="{FADE432B-CD7B-43B3-B8DC-C4BC98884C63}" type="pres">
      <dgm:prSet presAssocID="{E6B035DC-CD9E-4CF5-8DAB-715711F53116}" presName="rootText" presStyleLbl="node2" presStyleIdx="1" presStyleCnt="2" custLinFactX="9586" custLinFactNeighborX="100000" custLinFactNeighborY="-6631">
        <dgm:presLayoutVars>
          <dgm:chPref val="3"/>
        </dgm:presLayoutVars>
      </dgm:prSet>
      <dgm:spPr/>
    </dgm:pt>
    <dgm:pt modelId="{E7861445-EDCE-42F7-A780-429F26AF114B}" type="pres">
      <dgm:prSet presAssocID="{E6B035DC-CD9E-4CF5-8DAB-715711F53116}" presName="rootConnector" presStyleLbl="node2" presStyleIdx="1" presStyleCnt="2"/>
      <dgm:spPr/>
    </dgm:pt>
    <dgm:pt modelId="{67F2F76E-4EDA-4EE6-9E13-3B1CC1348B22}" type="pres">
      <dgm:prSet presAssocID="{E6B035DC-CD9E-4CF5-8DAB-715711F53116}" presName="hierChild4" presStyleCnt="0"/>
      <dgm:spPr/>
    </dgm:pt>
    <dgm:pt modelId="{475261FC-D982-4E08-A8AD-92A5CF1E7376}" type="pres">
      <dgm:prSet presAssocID="{B89DB9AA-45C3-4D95-96E1-9100C296EF6F}" presName="Name37" presStyleLbl="parChTrans1D3" presStyleIdx="0" presStyleCnt="2"/>
      <dgm:spPr/>
    </dgm:pt>
    <dgm:pt modelId="{EAB6D44A-C218-4BAE-AC1F-691CC9825EBF}" type="pres">
      <dgm:prSet presAssocID="{AC87A192-A2D1-4724-A2A6-275533C07D13}" presName="hierRoot2" presStyleCnt="0">
        <dgm:presLayoutVars>
          <dgm:hierBranch val="init"/>
        </dgm:presLayoutVars>
      </dgm:prSet>
      <dgm:spPr/>
    </dgm:pt>
    <dgm:pt modelId="{B441558B-E942-4937-B4B1-B4D7C72BA7AF}" type="pres">
      <dgm:prSet presAssocID="{AC87A192-A2D1-4724-A2A6-275533C07D13}" presName="rootComposite" presStyleCnt="0"/>
      <dgm:spPr/>
    </dgm:pt>
    <dgm:pt modelId="{CA8A6CE9-AB28-44B5-BD91-6FFF94F82CA4}" type="pres">
      <dgm:prSet presAssocID="{AC87A192-A2D1-4724-A2A6-275533C07D13}" presName="rootText" presStyleLbl="node3" presStyleIdx="0" presStyleCnt="2" custLinFactX="41940" custLinFactNeighborX="100000" custLinFactNeighborY="99740">
        <dgm:presLayoutVars>
          <dgm:chPref val="3"/>
        </dgm:presLayoutVars>
      </dgm:prSet>
      <dgm:spPr/>
    </dgm:pt>
    <dgm:pt modelId="{0B174669-F71B-4A23-95A5-B4CBB13233A0}" type="pres">
      <dgm:prSet presAssocID="{AC87A192-A2D1-4724-A2A6-275533C07D13}" presName="rootConnector" presStyleLbl="node3" presStyleIdx="0" presStyleCnt="2"/>
      <dgm:spPr/>
    </dgm:pt>
    <dgm:pt modelId="{FE8A8675-3AB4-44AC-B4B2-87AEC69D0261}" type="pres">
      <dgm:prSet presAssocID="{AC87A192-A2D1-4724-A2A6-275533C07D13}" presName="hierChild4" presStyleCnt="0"/>
      <dgm:spPr/>
    </dgm:pt>
    <dgm:pt modelId="{E71564D0-938E-47A4-9CED-06691B4916E0}" type="pres">
      <dgm:prSet presAssocID="{AC87A192-A2D1-4724-A2A6-275533C07D13}" presName="hierChild5" presStyleCnt="0"/>
      <dgm:spPr/>
    </dgm:pt>
    <dgm:pt modelId="{8C1A1752-7ACC-4956-8305-E1E2AE492522}" type="pres">
      <dgm:prSet presAssocID="{517CC34A-E0A3-4139-A68F-B7C1242B46D1}" presName="Name37" presStyleLbl="parChTrans1D3" presStyleIdx="1" presStyleCnt="2"/>
      <dgm:spPr/>
    </dgm:pt>
    <dgm:pt modelId="{A044A050-179D-4B12-84B1-F1C0499FEA7E}" type="pres">
      <dgm:prSet presAssocID="{71F6F54E-8B41-49C9-874E-8A85FBCC541C}" presName="hierRoot2" presStyleCnt="0">
        <dgm:presLayoutVars>
          <dgm:hierBranch val="init"/>
        </dgm:presLayoutVars>
      </dgm:prSet>
      <dgm:spPr/>
    </dgm:pt>
    <dgm:pt modelId="{E32ACC6C-D920-47F1-94B7-4FEAE2044A6C}" type="pres">
      <dgm:prSet presAssocID="{71F6F54E-8B41-49C9-874E-8A85FBCC541C}" presName="rootComposite" presStyleCnt="0"/>
      <dgm:spPr/>
    </dgm:pt>
    <dgm:pt modelId="{EAFCED95-B2B1-4E74-8A6E-78272F736C97}" type="pres">
      <dgm:prSet presAssocID="{71F6F54E-8B41-49C9-874E-8A85FBCC541C}" presName="rootText" presStyleLbl="node3" presStyleIdx="1" presStyleCnt="2" custLinFactX="41940" custLinFactY="-58688" custLinFactNeighborX="100000" custLinFactNeighborY="-100000">
        <dgm:presLayoutVars>
          <dgm:chPref val="3"/>
        </dgm:presLayoutVars>
      </dgm:prSet>
      <dgm:spPr/>
    </dgm:pt>
    <dgm:pt modelId="{6B389948-1A49-4B60-80F6-4B2DF045536B}" type="pres">
      <dgm:prSet presAssocID="{71F6F54E-8B41-49C9-874E-8A85FBCC541C}" presName="rootConnector" presStyleLbl="node3" presStyleIdx="1" presStyleCnt="2"/>
      <dgm:spPr/>
    </dgm:pt>
    <dgm:pt modelId="{62C40FEC-185A-4232-96A8-9F6EE8B3CCE3}" type="pres">
      <dgm:prSet presAssocID="{71F6F54E-8B41-49C9-874E-8A85FBCC541C}" presName="hierChild4" presStyleCnt="0"/>
      <dgm:spPr/>
    </dgm:pt>
    <dgm:pt modelId="{B8936583-B851-495A-A0F2-02593D1963FC}" type="pres">
      <dgm:prSet presAssocID="{71F6F54E-8B41-49C9-874E-8A85FBCC541C}" presName="hierChild5" presStyleCnt="0"/>
      <dgm:spPr/>
    </dgm:pt>
    <dgm:pt modelId="{7875314B-BC91-4356-A329-9DA356B387FA}" type="pres">
      <dgm:prSet presAssocID="{E6B035DC-CD9E-4CF5-8DAB-715711F53116}" presName="hierChild5" presStyleCnt="0"/>
      <dgm:spPr/>
    </dgm:pt>
    <dgm:pt modelId="{17B964EF-A462-48FD-A775-CD1F55DF0212}" type="pres">
      <dgm:prSet presAssocID="{CA34EB1E-D463-46A4-91C0-5656043256E7}" presName="hierChild3" presStyleCnt="0"/>
      <dgm:spPr/>
    </dgm:pt>
  </dgm:ptLst>
  <dgm:cxnLst>
    <dgm:cxn modelId="{2D66A103-DE77-4646-9012-088D738FBE51}" type="presOf" srcId="{182C4B95-EA36-4047-A804-16E27E3B9CA4}" destId="{48BFC42E-070A-45A5-B342-17CBDDCA9AD0}" srcOrd="0" destOrd="0" presId="urn:microsoft.com/office/officeart/2005/8/layout/orgChart1"/>
    <dgm:cxn modelId="{C05F3205-F7E7-41AD-A880-2D6E74ABEC0F}" type="presOf" srcId="{AC4D3C10-B5BF-4833-8954-BD5E27D31ABE}" destId="{5047241B-E63C-4B12-8041-F77C2E3AEB5B}" srcOrd="0" destOrd="0" presId="urn:microsoft.com/office/officeart/2005/8/layout/orgChart1"/>
    <dgm:cxn modelId="{5F58DC0A-45D6-4DD1-9C4C-35A5CF6A9E3F}" srcId="{CA34EB1E-D463-46A4-91C0-5656043256E7}" destId="{E6B035DC-CD9E-4CF5-8DAB-715711F53116}" srcOrd="1" destOrd="0" parTransId="{DF7B054F-2103-4E7F-BCBD-4B5DE7A66F63}" sibTransId="{B7ECA15A-9D0C-4694-83F6-9B40F84122E9}"/>
    <dgm:cxn modelId="{BF7C1821-5DF5-45CB-9442-7B937BD4206B}" type="presOf" srcId="{B89DB9AA-45C3-4D95-96E1-9100C296EF6F}" destId="{475261FC-D982-4E08-A8AD-92A5CF1E7376}" srcOrd="0" destOrd="0" presId="urn:microsoft.com/office/officeart/2005/8/layout/orgChart1"/>
    <dgm:cxn modelId="{18F8C323-5E91-4A4C-8DA2-9FDD072A4BD8}" type="presOf" srcId="{CA34EB1E-D463-46A4-91C0-5656043256E7}" destId="{445E8085-C04A-4302-8D6E-D1322C23D6B4}" srcOrd="0" destOrd="0" presId="urn:microsoft.com/office/officeart/2005/8/layout/orgChart1"/>
    <dgm:cxn modelId="{D31CA53F-73F3-47F4-867D-D0D200B53AA6}" type="presOf" srcId="{517CC34A-E0A3-4139-A68F-B7C1242B46D1}" destId="{8C1A1752-7ACC-4956-8305-E1E2AE492522}" srcOrd="0" destOrd="0" presId="urn:microsoft.com/office/officeart/2005/8/layout/orgChart1"/>
    <dgm:cxn modelId="{4578C54A-06AF-4D80-89EF-AC929A554D2B}" type="presOf" srcId="{66CD69EC-F5A0-4DFC-A44E-F38DA783C1F4}" destId="{4DEAA5B1-6752-4E62-A7A7-5AC76BBEA6AE}" srcOrd="0" destOrd="0" presId="urn:microsoft.com/office/officeart/2005/8/layout/orgChart1"/>
    <dgm:cxn modelId="{3455796B-0047-47DE-AA34-B6A0067A6F88}" srcId="{AC4D3C10-B5BF-4833-8954-BD5E27D31ABE}" destId="{CA34EB1E-D463-46A4-91C0-5656043256E7}" srcOrd="0" destOrd="0" parTransId="{36FB2244-51E7-4918-B30B-B71B54C68BC4}" sibTransId="{9DF8EBAB-9A5A-45CC-A2DB-FB4859BC63B9}"/>
    <dgm:cxn modelId="{77782970-82EF-49F2-9884-A709BA9EBE9B}" srcId="{E6B035DC-CD9E-4CF5-8DAB-715711F53116}" destId="{71F6F54E-8B41-49C9-874E-8A85FBCC541C}" srcOrd="1" destOrd="0" parTransId="{517CC34A-E0A3-4139-A68F-B7C1242B46D1}" sibTransId="{B36DDC4B-D593-4C92-9B64-CD0B9E58653E}"/>
    <dgm:cxn modelId="{66238071-7394-48C1-89B5-A2CF62B58BF0}" type="presOf" srcId="{AC87A192-A2D1-4724-A2A6-275533C07D13}" destId="{0B174669-F71B-4A23-95A5-B4CBB13233A0}" srcOrd="1" destOrd="0" presId="urn:microsoft.com/office/officeart/2005/8/layout/orgChart1"/>
    <dgm:cxn modelId="{64B37759-4DC3-40EF-8168-7A8E26FC0CD5}" srcId="{E6B035DC-CD9E-4CF5-8DAB-715711F53116}" destId="{AC87A192-A2D1-4724-A2A6-275533C07D13}" srcOrd="0" destOrd="0" parTransId="{B89DB9AA-45C3-4D95-96E1-9100C296EF6F}" sibTransId="{800EB29E-B272-455B-8D0D-DA64AEAD348D}"/>
    <dgm:cxn modelId="{0825DF7A-85FB-4A7A-B92B-1B04DB3CA33D}" type="presOf" srcId="{71F6F54E-8B41-49C9-874E-8A85FBCC541C}" destId="{EAFCED95-B2B1-4E74-8A6E-78272F736C97}" srcOrd="0" destOrd="0" presId="urn:microsoft.com/office/officeart/2005/8/layout/orgChart1"/>
    <dgm:cxn modelId="{E2AD987E-F95D-40D5-9354-232B397052A2}" srcId="{CA34EB1E-D463-46A4-91C0-5656043256E7}" destId="{182C4B95-EA36-4047-A804-16E27E3B9CA4}" srcOrd="0" destOrd="0" parTransId="{66CD69EC-F5A0-4DFC-A44E-F38DA783C1F4}" sibTransId="{ECA41090-ADEB-484B-AAAF-922C13931E8B}"/>
    <dgm:cxn modelId="{5641869E-CF39-4FF5-A1AA-B67954D0D4FB}" type="presOf" srcId="{71F6F54E-8B41-49C9-874E-8A85FBCC541C}" destId="{6B389948-1A49-4B60-80F6-4B2DF045536B}" srcOrd="1" destOrd="0" presId="urn:microsoft.com/office/officeart/2005/8/layout/orgChart1"/>
    <dgm:cxn modelId="{31558BB2-1590-4ADC-89B8-8325A9FD3FE5}" type="presOf" srcId="{AC87A192-A2D1-4724-A2A6-275533C07D13}" destId="{CA8A6CE9-AB28-44B5-BD91-6FFF94F82CA4}" srcOrd="0" destOrd="0" presId="urn:microsoft.com/office/officeart/2005/8/layout/orgChart1"/>
    <dgm:cxn modelId="{460156B4-A83B-43D4-9B72-C73A8C1E7E4E}" type="presOf" srcId="{E6B035DC-CD9E-4CF5-8DAB-715711F53116}" destId="{FADE432B-CD7B-43B3-B8DC-C4BC98884C63}" srcOrd="0" destOrd="0" presId="urn:microsoft.com/office/officeart/2005/8/layout/orgChart1"/>
    <dgm:cxn modelId="{E0B61ACB-ED4A-4F3A-8A63-38742915416A}" type="presOf" srcId="{182C4B95-EA36-4047-A804-16E27E3B9CA4}" destId="{4FACF41F-96FF-4EFC-9822-87B4CD3027B4}" srcOrd="1" destOrd="0" presId="urn:microsoft.com/office/officeart/2005/8/layout/orgChart1"/>
    <dgm:cxn modelId="{292FBBCE-61EF-4AB2-91EC-315BAF4A8951}" type="presOf" srcId="{CA34EB1E-D463-46A4-91C0-5656043256E7}" destId="{FD409162-A592-4E06-AF20-FE043731A760}" srcOrd="1" destOrd="0" presId="urn:microsoft.com/office/officeart/2005/8/layout/orgChart1"/>
    <dgm:cxn modelId="{F3FF91F5-051E-436C-B0B4-AEC748D122EF}" type="presOf" srcId="{E6B035DC-CD9E-4CF5-8DAB-715711F53116}" destId="{E7861445-EDCE-42F7-A780-429F26AF114B}" srcOrd="1" destOrd="0" presId="urn:microsoft.com/office/officeart/2005/8/layout/orgChart1"/>
    <dgm:cxn modelId="{EB6A8BFD-D65C-485B-B527-B27856588C7D}" type="presOf" srcId="{DF7B054F-2103-4E7F-BCBD-4B5DE7A66F63}" destId="{670D5EB6-5E0A-489E-A710-F2C18402872A}" srcOrd="0" destOrd="0" presId="urn:microsoft.com/office/officeart/2005/8/layout/orgChart1"/>
    <dgm:cxn modelId="{ECE73C61-CE7E-49D9-A44B-92D1D27D6D79}" type="presParOf" srcId="{5047241B-E63C-4B12-8041-F77C2E3AEB5B}" destId="{2B2248D1-ACAB-46C7-8FF6-077CBA3FCF38}" srcOrd="0" destOrd="0" presId="urn:microsoft.com/office/officeart/2005/8/layout/orgChart1"/>
    <dgm:cxn modelId="{CB93CF15-5400-44C2-97AB-7F9ED2F8ECF8}" type="presParOf" srcId="{2B2248D1-ACAB-46C7-8FF6-077CBA3FCF38}" destId="{9589D351-FDB0-404C-A76A-45EB6A574A00}" srcOrd="0" destOrd="0" presId="urn:microsoft.com/office/officeart/2005/8/layout/orgChart1"/>
    <dgm:cxn modelId="{B7B3538D-261B-4F67-9362-AB92C157613F}" type="presParOf" srcId="{9589D351-FDB0-404C-A76A-45EB6A574A00}" destId="{445E8085-C04A-4302-8D6E-D1322C23D6B4}" srcOrd="0" destOrd="0" presId="urn:microsoft.com/office/officeart/2005/8/layout/orgChart1"/>
    <dgm:cxn modelId="{2C1407F0-D82F-45DD-83F0-7A8C389AE150}" type="presParOf" srcId="{9589D351-FDB0-404C-A76A-45EB6A574A00}" destId="{FD409162-A592-4E06-AF20-FE043731A760}" srcOrd="1" destOrd="0" presId="urn:microsoft.com/office/officeart/2005/8/layout/orgChart1"/>
    <dgm:cxn modelId="{1DCE1B26-1DE6-4979-92EB-DE004C6D2166}" type="presParOf" srcId="{2B2248D1-ACAB-46C7-8FF6-077CBA3FCF38}" destId="{FF66F586-F7EC-4192-B2C0-532D1E0DFDD5}" srcOrd="1" destOrd="0" presId="urn:microsoft.com/office/officeart/2005/8/layout/orgChart1"/>
    <dgm:cxn modelId="{ACAD5EAA-A594-433A-B2CA-2B08A70A276D}" type="presParOf" srcId="{FF66F586-F7EC-4192-B2C0-532D1E0DFDD5}" destId="{4DEAA5B1-6752-4E62-A7A7-5AC76BBEA6AE}" srcOrd="0" destOrd="0" presId="urn:microsoft.com/office/officeart/2005/8/layout/orgChart1"/>
    <dgm:cxn modelId="{9C4599C6-EADB-4A0F-8FB0-114601C76FE1}" type="presParOf" srcId="{FF66F586-F7EC-4192-B2C0-532D1E0DFDD5}" destId="{ED820E5F-DEB3-469F-A4BF-0DDBA81AEEEF}" srcOrd="1" destOrd="0" presId="urn:microsoft.com/office/officeart/2005/8/layout/orgChart1"/>
    <dgm:cxn modelId="{F01776F0-94FD-4FEF-A55D-F9BB5761E373}" type="presParOf" srcId="{ED820E5F-DEB3-469F-A4BF-0DDBA81AEEEF}" destId="{44923FA3-7B16-4565-B47A-A4C697D4FC40}" srcOrd="0" destOrd="0" presId="urn:microsoft.com/office/officeart/2005/8/layout/orgChart1"/>
    <dgm:cxn modelId="{5D06B57D-02C2-4340-A16D-6C7F5B9C2889}" type="presParOf" srcId="{44923FA3-7B16-4565-B47A-A4C697D4FC40}" destId="{48BFC42E-070A-45A5-B342-17CBDDCA9AD0}" srcOrd="0" destOrd="0" presId="urn:microsoft.com/office/officeart/2005/8/layout/orgChart1"/>
    <dgm:cxn modelId="{EC3CF002-E9EA-4DDF-A5A0-5229DEFB31ED}" type="presParOf" srcId="{44923FA3-7B16-4565-B47A-A4C697D4FC40}" destId="{4FACF41F-96FF-4EFC-9822-87B4CD3027B4}" srcOrd="1" destOrd="0" presId="urn:microsoft.com/office/officeart/2005/8/layout/orgChart1"/>
    <dgm:cxn modelId="{720C9FEC-57D4-4082-A0CA-2B59F68343A2}" type="presParOf" srcId="{ED820E5F-DEB3-469F-A4BF-0DDBA81AEEEF}" destId="{C7B6CDB4-D52A-4112-A587-DB5F47C210A1}" srcOrd="1" destOrd="0" presId="urn:microsoft.com/office/officeart/2005/8/layout/orgChart1"/>
    <dgm:cxn modelId="{980BDE0C-BD89-46F9-8789-DFC546890CB0}" type="presParOf" srcId="{ED820E5F-DEB3-469F-A4BF-0DDBA81AEEEF}" destId="{643BEF3E-180C-47EE-B7E6-10B29677A40A}" srcOrd="2" destOrd="0" presId="urn:microsoft.com/office/officeart/2005/8/layout/orgChart1"/>
    <dgm:cxn modelId="{45762A9A-A69E-4595-92ED-8400653C38B3}" type="presParOf" srcId="{FF66F586-F7EC-4192-B2C0-532D1E0DFDD5}" destId="{670D5EB6-5E0A-489E-A710-F2C18402872A}" srcOrd="2" destOrd="0" presId="urn:microsoft.com/office/officeart/2005/8/layout/orgChart1"/>
    <dgm:cxn modelId="{4FFF409E-39FA-41E6-A133-7CE72BCCD263}" type="presParOf" srcId="{FF66F586-F7EC-4192-B2C0-532D1E0DFDD5}" destId="{875B99AE-CA49-44C3-8CE9-7C027228C909}" srcOrd="3" destOrd="0" presId="urn:microsoft.com/office/officeart/2005/8/layout/orgChart1"/>
    <dgm:cxn modelId="{BCE6EB65-87D3-4836-B2BF-26E31634A93B}" type="presParOf" srcId="{875B99AE-CA49-44C3-8CE9-7C027228C909}" destId="{AA52B8B1-F033-4531-9CAD-F2230D4684F9}" srcOrd="0" destOrd="0" presId="urn:microsoft.com/office/officeart/2005/8/layout/orgChart1"/>
    <dgm:cxn modelId="{FBE518C0-362E-4B8C-A4F1-8FB1B315F608}" type="presParOf" srcId="{AA52B8B1-F033-4531-9CAD-F2230D4684F9}" destId="{FADE432B-CD7B-43B3-B8DC-C4BC98884C63}" srcOrd="0" destOrd="0" presId="urn:microsoft.com/office/officeart/2005/8/layout/orgChart1"/>
    <dgm:cxn modelId="{9B3D7765-2F62-46A8-833C-EA137B3225CC}" type="presParOf" srcId="{AA52B8B1-F033-4531-9CAD-F2230D4684F9}" destId="{E7861445-EDCE-42F7-A780-429F26AF114B}" srcOrd="1" destOrd="0" presId="urn:microsoft.com/office/officeart/2005/8/layout/orgChart1"/>
    <dgm:cxn modelId="{DBF50B93-D6A3-4A53-A384-7B5BE8718F9A}" type="presParOf" srcId="{875B99AE-CA49-44C3-8CE9-7C027228C909}" destId="{67F2F76E-4EDA-4EE6-9E13-3B1CC1348B22}" srcOrd="1" destOrd="0" presId="urn:microsoft.com/office/officeart/2005/8/layout/orgChart1"/>
    <dgm:cxn modelId="{D6150B74-02EB-48D7-BCA5-9859A2AF86C1}" type="presParOf" srcId="{67F2F76E-4EDA-4EE6-9E13-3B1CC1348B22}" destId="{475261FC-D982-4E08-A8AD-92A5CF1E7376}" srcOrd="0" destOrd="0" presId="urn:microsoft.com/office/officeart/2005/8/layout/orgChart1"/>
    <dgm:cxn modelId="{8BF997DA-0B05-4894-8B6E-DFAD960E27D3}" type="presParOf" srcId="{67F2F76E-4EDA-4EE6-9E13-3B1CC1348B22}" destId="{EAB6D44A-C218-4BAE-AC1F-691CC9825EBF}" srcOrd="1" destOrd="0" presId="urn:microsoft.com/office/officeart/2005/8/layout/orgChart1"/>
    <dgm:cxn modelId="{20A5D581-233D-4F67-8D38-CB73BD8C8151}" type="presParOf" srcId="{EAB6D44A-C218-4BAE-AC1F-691CC9825EBF}" destId="{B441558B-E942-4937-B4B1-B4D7C72BA7AF}" srcOrd="0" destOrd="0" presId="urn:microsoft.com/office/officeart/2005/8/layout/orgChart1"/>
    <dgm:cxn modelId="{E46EE918-BEE2-408E-AE1E-1A393364A851}" type="presParOf" srcId="{B441558B-E942-4937-B4B1-B4D7C72BA7AF}" destId="{CA8A6CE9-AB28-44B5-BD91-6FFF94F82CA4}" srcOrd="0" destOrd="0" presId="urn:microsoft.com/office/officeart/2005/8/layout/orgChart1"/>
    <dgm:cxn modelId="{8DE77BA3-DD20-40D5-BF77-08BCA03F1CF2}" type="presParOf" srcId="{B441558B-E942-4937-B4B1-B4D7C72BA7AF}" destId="{0B174669-F71B-4A23-95A5-B4CBB13233A0}" srcOrd="1" destOrd="0" presId="urn:microsoft.com/office/officeart/2005/8/layout/orgChart1"/>
    <dgm:cxn modelId="{DB96E537-46C0-48A2-A371-74F2C5AE8CDB}" type="presParOf" srcId="{EAB6D44A-C218-4BAE-AC1F-691CC9825EBF}" destId="{FE8A8675-3AB4-44AC-B4B2-87AEC69D0261}" srcOrd="1" destOrd="0" presId="urn:microsoft.com/office/officeart/2005/8/layout/orgChart1"/>
    <dgm:cxn modelId="{3D1A5E49-97EE-4E47-8859-5FE7884E2975}" type="presParOf" srcId="{EAB6D44A-C218-4BAE-AC1F-691CC9825EBF}" destId="{E71564D0-938E-47A4-9CED-06691B4916E0}" srcOrd="2" destOrd="0" presId="urn:microsoft.com/office/officeart/2005/8/layout/orgChart1"/>
    <dgm:cxn modelId="{B2572978-F40C-4468-ACAD-F89D8293431F}" type="presParOf" srcId="{67F2F76E-4EDA-4EE6-9E13-3B1CC1348B22}" destId="{8C1A1752-7ACC-4956-8305-E1E2AE492522}" srcOrd="2" destOrd="0" presId="urn:microsoft.com/office/officeart/2005/8/layout/orgChart1"/>
    <dgm:cxn modelId="{E00D4828-DF09-4E3B-911B-B38B55D1D827}" type="presParOf" srcId="{67F2F76E-4EDA-4EE6-9E13-3B1CC1348B22}" destId="{A044A050-179D-4B12-84B1-F1C0499FEA7E}" srcOrd="3" destOrd="0" presId="urn:microsoft.com/office/officeart/2005/8/layout/orgChart1"/>
    <dgm:cxn modelId="{2FE70919-AE94-468C-91A5-F1D5DDA35649}" type="presParOf" srcId="{A044A050-179D-4B12-84B1-F1C0499FEA7E}" destId="{E32ACC6C-D920-47F1-94B7-4FEAE2044A6C}" srcOrd="0" destOrd="0" presId="urn:microsoft.com/office/officeart/2005/8/layout/orgChart1"/>
    <dgm:cxn modelId="{4D65D298-07A0-4446-97DF-DB40F159CB71}" type="presParOf" srcId="{E32ACC6C-D920-47F1-94B7-4FEAE2044A6C}" destId="{EAFCED95-B2B1-4E74-8A6E-78272F736C97}" srcOrd="0" destOrd="0" presId="urn:microsoft.com/office/officeart/2005/8/layout/orgChart1"/>
    <dgm:cxn modelId="{834FE2E4-F32E-443A-9093-9111FF5F83F4}" type="presParOf" srcId="{E32ACC6C-D920-47F1-94B7-4FEAE2044A6C}" destId="{6B389948-1A49-4B60-80F6-4B2DF045536B}" srcOrd="1" destOrd="0" presId="urn:microsoft.com/office/officeart/2005/8/layout/orgChart1"/>
    <dgm:cxn modelId="{BA28CD60-452E-4B90-BF66-4E4BA918BE80}" type="presParOf" srcId="{A044A050-179D-4B12-84B1-F1C0499FEA7E}" destId="{62C40FEC-185A-4232-96A8-9F6EE8B3CCE3}" srcOrd="1" destOrd="0" presId="urn:microsoft.com/office/officeart/2005/8/layout/orgChart1"/>
    <dgm:cxn modelId="{11C3DABA-2831-4B31-9BC0-67FAD0F092B9}" type="presParOf" srcId="{A044A050-179D-4B12-84B1-F1C0499FEA7E}" destId="{B8936583-B851-495A-A0F2-02593D1963FC}" srcOrd="2" destOrd="0" presId="urn:microsoft.com/office/officeart/2005/8/layout/orgChart1"/>
    <dgm:cxn modelId="{65A712FF-2132-4F81-B5DD-56455F371B2D}" type="presParOf" srcId="{875B99AE-CA49-44C3-8CE9-7C027228C909}" destId="{7875314B-BC91-4356-A329-9DA356B387FA}" srcOrd="2" destOrd="0" presId="urn:microsoft.com/office/officeart/2005/8/layout/orgChart1"/>
    <dgm:cxn modelId="{29273548-EEF0-4160-AF79-1A028C85450B}" type="presParOf" srcId="{2B2248D1-ACAB-46C7-8FF6-077CBA3FCF38}" destId="{17B964EF-A462-48FD-A775-CD1F55DF021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A1752-7ACC-4956-8305-E1E2AE492522}">
      <dsp:nvSpPr>
        <dsp:cNvPr id="0" name=""/>
        <dsp:cNvSpPr/>
      </dsp:nvSpPr>
      <dsp:spPr>
        <a:xfrm>
          <a:off x="4623742" y="1386644"/>
          <a:ext cx="557862" cy="482671"/>
        </a:xfrm>
        <a:custGeom>
          <a:avLst/>
          <a:gdLst/>
          <a:ahLst/>
          <a:cxnLst/>
          <a:rect l="0" t="0" r="0" b="0"/>
          <a:pathLst>
            <a:path>
              <a:moveTo>
                <a:pt x="0" y="0"/>
              </a:moveTo>
              <a:lnTo>
                <a:pt x="0" y="482671"/>
              </a:lnTo>
              <a:lnTo>
                <a:pt x="557862" y="4826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5261FC-D982-4E08-A8AD-92A5CF1E7376}">
      <dsp:nvSpPr>
        <dsp:cNvPr id="0" name=""/>
        <dsp:cNvSpPr/>
      </dsp:nvSpPr>
      <dsp:spPr>
        <a:xfrm>
          <a:off x="4623742" y="1386644"/>
          <a:ext cx="557862" cy="1168472"/>
        </a:xfrm>
        <a:custGeom>
          <a:avLst/>
          <a:gdLst/>
          <a:ahLst/>
          <a:cxnLst/>
          <a:rect l="0" t="0" r="0" b="0"/>
          <a:pathLst>
            <a:path>
              <a:moveTo>
                <a:pt x="0" y="0"/>
              </a:moveTo>
              <a:lnTo>
                <a:pt x="0" y="1168472"/>
              </a:lnTo>
              <a:lnTo>
                <a:pt x="557862" y="11684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0D5EB6-5E0A-489E-A710-F2C18402872A}">
      <dsp:nvSpPr>
        <dsp:cNvPr id="0" name=""/>
        <dsp:cNvSpPr/>
      </dsp:nvSpPr>
      <dsp:spPr>
        <a:xfrm>
          <a:off x="3091241" y="589274"/>
          <a:ext cx="2003728" cy="208335"/>
        </a:xfrm>
        <a:custGeom>
          <a:avLst/>
          <a:gdLst/>
          <a:ahLst/>
          <a:cxnLst/>
          <a:rect l="0" t="0" r="0" b="0"/>
          <a:pathLst>
            <a:path>
              <a:moveTo>
                <a:pt x="0" y="0"/>
              </a:moveTo>
              <a:lnTo>
                <a:pt x="0" y="84638"/>
              </a:lnTo>
              <a:lnTo>
                <a:pt x="2003728" y="84638"/>
              </a:lnTo>
              <a:lnTo>
                <a:pt x="2003728" y="2083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EAA5B1-6752-4E62-A7A7-5AC76BBEA6AE}">
      <dsp:nvSpPr>
        <dsp:cNvPr id="0" name=""/>
        <dsp:cNvSpPr/>
      </dsp:nvSpPr>
      <dsp:spPr>
        <a:xfrm>
          <a:off x="959716" y="589274"/>
          <a:ext cx="2131524" cy="208335"/>
        </a:xfrm>
        <a:custGeom>
          <a:avLst/>
          <a:gdLst/>
          <a:ahLst/>
          <a:cxnLst/>
          <a:rect l="0" t="0" r="0" b="0"/>
          <a:pathLst>
            <a:path>
              <a:moveTo>
                <a:pt x="2131524" y="0"/>
              </a:moveTo>
              <a:lnTo>
                <a:pt x="2131524" y="84638"/>
              </a:lnTo>
              <a:lnTo>
                <a:pt x="0" y="84638"/>
              </a:lnTo>
              <a:lnTo>
                <a:pt x="0" y="2083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5E8085-C04A-4302-8D6E-D1322C23D6B4}">
      <dsp:nvSpPr>
        <dsp:cNvPr id="0" name=""/>
        <dsp:cNvSpPr/>
      </dsp:nvSpPr>
      <dsp:spPr>
        <a:xfrm>
          <a:off x="2502207" y="241"/>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Clustering</a:t>
          </a:r>
          <a:endParaRPr lang="en-US" sz="1800" kern="1200" dirty="0">
            <a:latin typeface="Times New Roman" pitchFamily="18" charset="0"/>
            <a:cs typeface="Times New Roman" pitchFamily="18" charset="0"/>
          </a:endParaRPr>
        </a:p>
      </dsp:txBody>
      <dsp:txXfrm>
        <a:off x="2502207" y="241"/>
        <a:ext cx="1178067" cy="589033"/>
      </dsp:txXfrm>
    </dsp:sp>
    <dsp:sp modelId="{48BFC42E-070A-45A5-B342-17CBDDCA9AD0}">
      <dsp:nvSpPr>
        <dsp:cNvPr id="0" name=""/>
        <dsp:cNvSpPr/>
      </dsp:nvSpPr>
      <dsp:spPr>
        <a:xfrm>
          <a:off x="370682" y="797610"/>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Partitioning</a:t>
          </a:r>
          <a:endParaRPr lang="en-US" sz="1800" kern="1200" dirty="0">
            <a:latin typeface="Times New Roman" pitchFamily="18" charset="0"/>
            <a:cs typeface="Times New Roman" pitchFamily="18" charset="0"/>
          </a:endParaRPr>
        </a:p>
      </dsp:txBody>
      <dsp:txXfrm>
        <a:off x="370682" y="797610"/>
        <a:ext cx="1178067" cy="589033"/>
      </dsp:txXfrm>
    </dsp:sp>
    <dsp:sp modelId="{FADE432B-CD7B-43B3-B8DC-C4BC98884C63}">
      <dsp:nvSpPr>
        <dsp:cNvPr id="0" name=""/>
        <dsp:cNvSpPr/>
      </dsp:nvSpPr>
      <dsp:spPr>
        <a:xfrm>
          <a:off x="4505935" y="797610"/>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Hierarchical</a:t>
          </a:r>
          <a:endParaRPr lang="en-US" sz="1800" kern="1200" dirty="0">
            <a:latin typeface="Times New Roman" pitchFamily="18" charset="0"/>
            <a:cs typeface="Times New Roman" pitchFamily="18" charset="0"/>
          </a:endParaRPr>
        </a:p>
      </dsp:txBody>
      <dsp:txXfrm>
        <a:off x="4505935" y="797610"/>
        <a:ext cx="1178067" cy="589033"/>
      </dsp:txXfrm>
    </dsp:sp>
    <dsp:sp modelId="{CA8A6CE9-AB28-44B5-BD91-6FFF94F82CA4}">
      <dsp:nvSpPr>
        <dsp:cNvPr id="0" name=""/>
        <dsp:cNvSpPr/>
      </dsp:nvSpPr>
      <dsp:spPr>
        <a:xfrm>
          <a:off x="5181604" y="2260599"/>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Divisive </a:t>
          </a:r>
          <a:endParaRPr lang="en-US" sz="1400" kern="1200" dirty="0"/>
        </a:p>
      </dsp:txBody>
      <dsp:txXfrm>
        <a:off x="5181604" y="2260599"/>
        <a:ext cx="1178067" cy="589033"/>
      </dsp:txXfrm>
    </dsp:sp>
    <dsp:sp modelId="{EAFCED95-B2B1-4E74-8A6E-78272F736C97}">
      <dsp:nvSpPr>
        <dsp:cNvPr id="0" name=""/>
        <dsp:cNvSpPr/>
      </dsp:nvSpPr>
      <dsp:spPr>
        <a:xfrm>
          <a:off x="5181604" y="1574799"/>
          <a:ext cx="1178067" cy="5890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Agglomerative</a:t>
          </a:r>
          <a:endParaRPr lang="en-US" sz="1400" kern="1200" dirty="0"/>
        </a:p>
      </dsp:txBody>
      <dsp:txXfrm>
        <a:off x="5181604" y="1574799"/>
        <a:ext cx="1178067" cy="5890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E3BD9-17C1-4C05-81CD-5731F60570C7}"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383BD-E6D1-4D09-81BB-D455DFEC307D}" type="slidenum">
              <a:rPr lang="en-US" smtClean="0"/>
              <a:t>‹#›</a:t>
            </a:fld>
            <a:endParaRPr lang="en-US"/>
          </a:p>
        </p:txBody>
      </p:sp>
    </p:spTree>
    <p:extLst>
      <p:ext uri="{BB962C8B-B14F-4D97-AF65-F5344CB8AC3E}">
        <p14:creationId xmlns:p14="http://schemas.microsoft.com/office/powerpoint/2010/main" val="140615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EB5B75E-39AD-48AD-BC94-0F743F05123B}" type="slidenum">
              <a:rPr lang="en-US" smtClean="0"/>
              <a:pPr/>
              <a:t>10</a:t>
            </a:fld>
            <a:endParaRPr lang="en-US"/>
          </a:p>
        </p:txBody>
      </p:sp>
    </p:spTree>
    <p:extLst>
      <p:ext uri="{BB962C8B-B14F-4D97-AF65-F5344CB8AC3E}">
        <p14:creationId xmlns:p14="http://schemas.microsoft.com/office/powerpoint/2010/main" val="111990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E36D63-7021-4738-8D16-833FD713275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309300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E36D63-7021-4738-8D16-833FD713275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35940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E36D63-7021-4738-8D16-833FD713275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351113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E36D63-7021-4738-8D16-833FD713275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235462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E36D63-7021-4738-8D16-833FD7132753}"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238381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E36D63-7021-4738-8D16-833FD7132753}"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35155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E36D63-7021-4738-8D16-833FD7132753}"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158226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E36D63-7021-4738-8D16-833FD7132753}"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51824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36D63-7021-4738-8D16-833FD7132753}"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424364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E36D63-7021-4738-8D16-833FD7132753}"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139975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E36D63-7021-4738-8D16-833FD7132753}"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55748-CFBC-4571-9883-DD231B8B2F1B}" type="slidenum">
              <a:rPr lang="en-US" smtClean="0"/>
              <a:t>‹#›</a:t>
            </a:fld>
            <a:endParaRPr lang="en-US"/>
          </a:p>
        </p:txBody>
      </p:sp>
    </p:spTree>
    <p:extLst>
      <p:ext uri="{BB962C8B-B14F-4D97-AF65-F5344CB8AC3E}">
        <p14:creationId xmlns:p14="http://schemas.microsoft.com/office/powerpoint/2010/main" val="382890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36D63-7021-4738-8D16-833FD7132753}" type="datetimeFigureOut">
              <a:rPr lang="en-US" smtClean="0"/>
              <a:t>3/10/2023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55748-CFBC-4571-9883-DD231B8B2F1B}" type="slidenum">
              <a:rPr lang="en-US" smtClean="0"/>
              <a:t>‹#›</a:t>
            </a:fld>
            <a:endParaRPr lang="en-US"/>
          </a:p>
        </p:txBody>
      </p:sp>
    </p:spTree>
    <p:extLst>
      <p:ext uri="{BB962C8B-B14F-4D97-AF65-F5344CB8AC3E}">
        <p14:creationId xmlns:p14="http://schemas.microsoft.com/office/powerpoint/2010/main" val="3804197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oleObject" Target="../embeddings/oleObject8.bin"/><Relationship Id="rId10" Type="http://schemas.openxmlformats.org/officeDocument/2006/relationships/image" Target="../media/image9.wmf"/><Relationship Id="rId4" Type="http://schemas.openxmlformats.org/officeDocument/2006/relationships/image" Target="../media/image10.wmf"/><Relationship Id="rId9"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19300" y="1337608"/>
            <a:ext cx="8305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914400" algn="l"/>
              </a:tabLst>
            </a:pPr>
            <a:r>
              <a:rPr lang="en-US" sz="2000" b="1" dirty="0">
                <a:solidFill>
                  <a:srgbClr val="C00000"/>
                </a:solidFill>
                <a:latin typeface="Times New Roman" pitchFamily="18" charset="0"/>
                <a:ea typeface="Times New Roman" pitchFamily="18" charset="0"/>
                <a:cs typeface="Times New Roman" pitchFamily="18" charset="0"/>
              </a:rPr>
              <a:t>Clustering</a:t>
            </a:r>
            <a:r>
              <a:rPr lang="en-US" sz="2000" dirty="0">
                <a:latin typeface="Times New Roman" pitchFamily="18" charset="0"/>
                <a:ea typeface="Times New Roman" pitchFamily="18" charset="0"/>
                <a:cs typeface="Times New Roman" pitchFamily="18" charset="0"/>
              </a:rPr>
              <a:t> is the process of grouping a set of data objects into multiple groups/ clusters. Objects within cluster have high similarity whereas objects of other clusters are dissimilar. </a:t>
            </a:r>
          </a:p>
          <a:p>
            <a:pPr algn="just" fontAlgn="base">
              <a:spcBef>
                <a:spcPct val="0"/>
              </a:spcBef>
              <a:spcAft>
                <a:spcPct val="0"/>
              </a:spcAft>
              <a:tabLst>
                <a:tab pos="914400" algn="l"/>
              </a:tabLst>
            </a:pPr>
            <a:endParaRPr lang="en-US" sz="2000" dirty="0">
              <a:latin typeface="Times New Roman" pitchFamily="18" charset="0"/>
              <a:ea typeface="Times New Roman" pitchFamily="18" charset="0"/>
              <a:cs typeface="Times New Roman" pitchFamily="18" charset="0"/>
            </a:endParaRPr>
          </a:p>
          <a:p>
            <a:pPr marL="342900" indent="-342900" algn="just" fontAlgn="base">
              <a:spcBef>
                <a:spcPct val="0"/>
              </a:spcBef>
              <a:spcAft>
                <a:spcPct val="0"/>
              </a:spcAft>
              <a:buFont typeface="Arial" pitchFamily="34" charset="0"/>
              <a:buChar char="•"/>
              <a:tabLst>
                <a:tab pos="914400" algn="l"/>
              </a:tabLst>
            </a:pPr>
            <a:r>
              <a:rPr lang="en-IN" sz="2000" dirty="0">
                <a:latin typeface="Times New Roman" pitchFamily="18" charset="0"/>
                <a:ea typeface="Times New Roman" pitchFamily="18" charset="0"/>
                <a:cs typeface="Times New Roman" pitchFamily="18" charset="0"/>
              </a:rPr>
              <a:t>Inherent Structure</a:t>
            </a:r>
          </a:p>
          <a:p>
            <a:pPr marL="342900" indent="-342900" algn="just" fontAlgn="base">
              <a:spcBef>
                <a:spcPct val="0"/>
              </a:spcBef>
              <a:spcAft>
                <a:spcPct val="0"/>
              </a:spcAft>
              <a:buFont typeface="Arial" pitchFamily="34" charset="0"/>
              <a:buChar char="•"/>
              <a:tabLst>
                <a:tab pos="914400" algn="l"/>
              </a:tabLst>
            </a:pPr>
            <a:r>
              <a:rPr lang="en-IN" sz="2000" dirty="0">
                <a:latin typeface="Times New Roman" pitchFamily="18" charset="0"/>
                <a:ea typeface="Times New Roman" pitchFamily="18" charset="0"/>
                <a:cs typeface="Times New Roman" pitchFamily="18" charset="0"/>
              </a:rPr>
              <a:t>Unusual behaviour</a:t>
            </a:r>
            <a:endParaRPr lang="en-US" sz="2000" dirty="0">
              <a:latin typeface="Times New Roman" pitchFamily="18" charset="0"/>
              <a:ea typeface="Times New Roman" pitchFamily="18" charset="0"/>
              <a:cs typeface="Times New Roman" pitchFamily="18" charset="0"/>
            </a:endParaRPr>
          </a:p>
        </p:txBody>
      </p:sp>
      <p:sp>
        <p:nvSpPr>
          <p:cNvPr id="4" name="TextBox 3"/>
          <p:cNvSpPr txBox="1"/>
          <p:nvPr/>
        </p:nvSpPr>
        <p:spPr>
          <a:xfrm>
            <a:off x="1752600" y="685801"/>
            <a:ext cx="9144000" cy="584775"/>
          </a:xfrm>
          <a:prstGeom prst="rect">
            <a:avLst/>
          </a:prstGeom>
          <a:noFill/>
        </p:spPr>
        <p:txBody>
          <a:bodyPr wrap="square" rtlCol="0">
            <a:spAutoFit/>
          </a:bodyPr>
          <a:lstStyle/>
          <a:p>
            <a:r>
              <a:rPr lang="en-US" sz="3200" dirty="0">
                <a:latin typeface="Times New Roman" pitchFamily="18" charset="0"/>
                <a:ea typeface="Cambria" pitchFamily="18" charset="0"/>
                <a:cs typeface="Times New Roman" pitchFamily="18" charset="0"/>
              </a:rPr>
              <a:t>Clustering</a:t>
            </a:r>
          </a:p>
        </p:txBody>
      </p:sp>
      <p:graphicFrame>
        <p:nvGraphicFramePr>
          <p:cNvPr id="8" name="Diagram 7"/>
          <p:cNvGraphicFramePr/>
          <p:nvPr/>
        </p:nvGraphicFramePr>
        <p:xfrm>
          <a:off x="2209800" y="3302000"/>
          <a:ext cx="6477000" cy="309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251372" y="5684520"/>
            <a:ext cx="2264229" cy="792480"/>
            <a:chOff x="3695700" y="5684520"/>
            <a:chExt cx="2264229" cy="792480"/>
          </a:xfrm>
        </p:grpSpPr>
        <p:cxnSp>
          <p:nvCxnSpPr>
            <p:cNvPr id="19" name="Straight Arrow Connector 18"/>
            <p:cNvCxnSpPr/>
            <p:nvPr/>
          </p:nvCxnSpPr>
          <p:spPr>
            <a:xfrm rot="10800000" flipV="1">
              <a:off x="4261757" y="6014719"/>
              <a:ext cx="424543"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27814" y="6014719"/>
              <a:ext cx="495300"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49486"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8" name="Rectangle 27"/>
            <p:cNvSpPr/>
            <p:nvPr/>
          </p:nvSpPr>
          <p:spPr>
            <a:xfrm>
              <a:off x="4403271"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 name="Rectangle 28"/>
            <p:cNvSpPr/>
            <p:nvPr/>
          </p:nvSpPr>
          <p:spPr>
            <a:xfrm>
              <a:off x="4757057"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0" name="Rectangle 29"/>
            <p:cNvSpPr/>
            <p:nvPr/>
          </p:nvSpPr>
          <p:spPr>
            <a:xfrm>
              <a:off x="5110843"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 name="Rectangle 30"/>
            <p:cNvSpPr/>
            <p:nvPr/>
          </p:nvSpPr>
          <p:spPr>
            <a:xfrm>
              <a:off x="5464629" y="56845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2" name="Rectangle 31"/>
            <p:cNvSpPr/>
            <p:nvPr/>
          </p:nvSpPr>
          <p:spPr>
            <a:xfrm>
              <a:off x="3695700"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3" name="Rectangle 32"/>
            <p:cNvSpPr/>
            <p:nvPr/>
          </p:nvSpPr>
          <p:spPr>
            <a:xfrm>
              <a:off x="4049486"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4" name="Rectangle 33"/>
            <p:cNvSpPr/>
            <p:nvPr/>
          </p:nvSpPr>
          <p:spPr>
            <a:xfrm>
              <a:off x="4898571"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5" name="Rectangle 34"/>
            <p:cNvSpPr/>
            <p:nvPr/>
          </p:nvSpPr>
          <p:spPr>
            <a:xfrm>
              <a:off x="5252357"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6" name="Rectangle 35"/>
            <p:cNvSpPr/>
            <p:nvPr/>
          </p:nvSpPr>
          <p:spPr>
            <a:xfrm>
              <a:off x="5606143" y="621284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grpSp>
        <p:nvGrpSpPr>
          <p:cNvPr id="6" name="Group 5"/>
          <p:cNvGrpSpPr/>
          <p:nvPr/>
        </p:nvGrpSpPr>
        <p:grpSpPr>
          <a:xfrm>
            <a:off x="4517572" y="4648201"/>
            <a:ext cx="2264229" cy="792481"/>
            <a:chOff x="3907971" y="4495800"/>
            <a:chExt cx="2264229" cy="792481"/>
          </a:xfrm>
        </p:grpSpPr>
        <p:sp>
          <p:nvSpPr>
            <p:cNvPr id="13" name="Rectangle 12"/>
            <p:cNvSpPr/>
            <p:nvPr/>
          </p:nvSpPr>
          <p:spPr>
            <a:xfrm>
              <a:off x="3907971"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 name="Rectangle 13"/>
            <p:cNvSpPr/>
            <p:nvPr/>
          </p:nvSpPr>
          <p:spPr>
            <a:xfrm>
              <a:off x="4332514"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 name="Rectangle 14"/>
            <p:cNvSpPr/>
            <p:nvPr/>
          </p:nvSpPr>
          <p:spPr>
            <a:xfrm>
              <a:off x="4757057"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 name="Rectangle 15"/>
            <p:cNvSpPr/>
            <p:nvPr/>
          </p:nvSpPr>
          <p:spPr>
            <a:xfrm>
              <a:off x="5181600"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7" name="Rectangle 16"/>
            <p:cNvSpPr/>
            <p:nvPr/>
          </p:nvSpPr>
          <p:spPr>
            <a:xfrm>
              <a:off x="5606143" y="449580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2" name="Rectangle 21"/>
            <p:cNvSpPr/>
            <p:nvPr/>
          </p:nvSpPr>
          <p:spPr>
            <a:xfrm>
              <a:off x="4120243" y="5024121"/>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3" name="Rectangle 22"/>
            <p:cNvSpPr/>
            <p:nvPr/>
          </p:nvSpPr>
          <p:spPr>
            <a:xfrm>
              <a:off x="4474029" y="5024121"/>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4" name="Rectangle 23"/>
            <p:cNvSpPr/>
            <p:nvPr/>
          </p:nvSpPr>
          <p:spPr>
            <a:xfrm>
              <a:off x="5110843" y="50241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5" name="Rectangle 24"/>
            <p:cNvSpPr/>
            <p:nvPr/>
          </p:nvSpPr>
          <p:spPr>
            <a:xfrm>
              <a:off x="5464629" y="50241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6" name="Rectangle 25"/>
            <p:cNvSpPr/>
            <p:nvPr/>
          </p:nvSpPr>
          <p:spPr>
            <a:xfrm>
              <a:off x="5818414" y="5024120"/>
              <a:ext cx="353786" cy="264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37" name="Straight Arrow Connector 36"/>
            <p:cNvCxnSpPr/>
            <p:nvPr/>
          </p:nvCxnSpPr>
          <p:spPr>
            <a:xfrm rot="10800000" flipV="1">
              <a:off x="4474029" y="4825999"/>
              <a:ext cx="424543"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040086" y="4826000"/>
              <a:ext cx="495300" cy="132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0063844" y="6477001"/>
            <a:ext cx="680357" cy="246221"/>
          </a:xfrm>
          <a:prstGeom prst="rect">
            <a:avLst/>
          </a:prstGeom>
          <a:noFill/>
        </p:spPr>
        <p:txBody>
          <a:bodyPr wrap="square" rtlCol="0">
            <a:spAutoFit/>
          </a:bodyPr>
          <a:lstStyle/>
          <a:p>
            <a:r>
              <a:rPr lang="en-IN" sz="1000" i="1" dirty="0">
                <a:latin typeface="Times New Roman" pitchFamily="18" charset="0"/>
                <a:cs typeface="Times New Roman" pitchFamily="18" charset="0"/>
              </a:rPr>
              <a:t>K</a:t>
            </a:r>
            <a:r>
              <a:rPr lang="en-IN" sz="1000" dirty="0">
                <a:latin typeface="Times New Roman" pitchFamily="18" charset="0"/>
                <a:cs typeface="Times New Roman" pitchFamily="18" charset="0"/>
              </a:rPr>
              <a:t>-means</a:t>
            </a:r>
          </a:p>
        </p:txBody>
      </p:sp>
    </p:spTree>
    <p:extLst>
      <p:ext uri="{BB962C8B-B14F-4D97-AF65-F5344CB8AC3E}">
        <p14:creationId xmlns:p14="http://schemas.microsoft.com/office/powerpoint/2010/main" val="197696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981200"/>
            <a:ext cx="6629400" cy="1143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endParaRPr lang="en-US" sz="800" b="1" dirty="0">
              <a:latin typeface="Times New Roman" pitchFamily="18" charset="0"/>
              <a:ea typeface="Cambria" pitchFamily="18" charset="0"/>
              <a:cs typeface="Times New Roman" pitchFamily="18" charset="0"/>
            </a:endParaRPr>
          </a:p>
          <a:p>
            <a:r>
              <a:rPr lang="en-US" b="1" dirty="0">
                <a:solidFill>
                  <a:srgbClr val="002060"/>
                </a:solidFill>
                <a:latin typeface="Times New Roman" pitchFamily="18" charset="0"/>
                <a:ea typeface="Cambria" pitchFamily="18" charset="0"/>
                <a:cs typeface="Times New Roman" pitchFamily="18" charset="0"/>
              </a:rPr>
              <a:t>Step 1</a:t>
            </a:r>
            <a:r>
              <a:rPr lang="en-US" dirty="0">
                <a:solidFill>
                  <a:srgbClr val="002060"/>
                </a:solidFill>
                <a:latin typeface="Times New Roman" pitchFamily="18" charset="0"/>
                <a:ea typeface="Cambria" pitchFamily="18" charset="0"/>
                <a:cs typeface="Times New Roman" pitchFamily="18" charset="0"/>
              </a:rPr>
              <a:t>:	Assume K=2 and cluster centers are tupple 1 and 6.</a:t>
            </a:r>
          </a:p>
          <a:p>
            <a:r>
              <a:rPr lang="en-US" b="1" dirty="0">
                <a:solidFill>
                  <a:srgbClr val="002060"/>
                </a:solidFill>
                <a:latin typeface="Times New Roman" pitchFamily="18" charset="0"/>
                <a:ea typeface="Cambria" pitchFamily="18" charset="0"/>
                <a:cs typeface="Times New Roman" pitchFamily="18" charset="0"/>
              </a:rPr>
              <a:t>Step 2</a:t>
            </a:r>
            <a:r>
              <a:rPr lang="en-US" dirty="0">
                <a:solidFill>
                  <a:srgbClr val="002060"/>
                </a:solidFill>
                <a:latin typeface="Times New Roman" pitchFamily="18" charset="0"/>
                <a:ea typeface="Cambria" pitchFamily="18" charset="0"/>
                <a:cs typeface="Times New Roman" pitchFamily="18" charset="0"/>
              </a:rPr>
              <a:t>:	Calculate the distance between initial modes and </a:t>
            </a:r>
            <a:r>
              <a:rPr lang="en-US" dirty="0" err="1">
                <a:solidFill>
                  <a:srgbClr val="002060"/>
                </a:solidFill>
                <a:latin typeface="Times New Roman" pitchFamily="18" charset="0"/>
                <a:ea typeface="Cambria" pitchFamily="18" charset="0"/>
                <a:cs typeface="Times New Roman" pitchFamily="18" charset="0"/>
              </a:rPr>
              <a:t>tupple</a:t>
            </a:r>
            <a:r>
              <a:rPr lang="en-US" dirty="0">
                <a:latin typeface="Times New Roman" pitchFamily="18" charset="0"/>
                <a:ea typeface="Cambria" pitchFamily="18" charset="0"/>
                <a:cs typeface="Times New Roman" pitchFamily="18" charset="0"/>
              </a:rPr>
              <a:t>.</a:t>
            </a:r>
          </a:p>
        </p:txBody>
      </p:sp>
      <p:graphicFrame>
        <p:nvGraphicFramePr>
          <p:cNvPr id="3" name="Object 2"/>
          <p:cNvGraphicFramePr>
            <a:graphicFrameLocks noChangeAspect="1"/>
          </p:cNvGraphicFramePr>
          <p:nvPr/>
        </p:nvGraphicFramePr>
        <p:xfrm>
          <a:off x="1828800" y="3276601"/>
          <a:ext cx="3098800" cy="1948255"/>
        </p:xfrm>
        <a:graphic>
          <a:graphicData uri="http://schemas.openxmlformats.org/presentationml/2006/ole">
            <mc:AlternateContent xmlns:mc="http://schemas.openxmlformats.org/markup-compatibility/2006">
              <mc:Choice xmlns:v="urn:schemas-microsoft-com:vml" Requires="v">
                <p:oleObj name="Equation" r:id="rId2" imgW="2565360" imgH="1612800" progId="Equation.DSMT4">
                  <p:embed/>
                </p:oleObj>
              </mc:Choice>
              <mc:Fallback>
                <p:oleObj name="Equation" r:id="rId2" imgW="2565360" imgH="1612800" progId="Equation.DSMT4">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76601"/>
                        <a:ext cx="3098800" cy="1948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2423171" y="2971801"/>
            <a:ext cx="410690" cy="276999"/>
          </a:xfrm>
          <a:prstGeom prst="rect">
            <a:avLst/>
          </a:prstGeom>
          <a:noFill/>
        </p:spPr>
        <p:txBody>
          <a:bodyPr wrap="none" lIns="91440" tIns="45720" rIns="91440" bIns="45720">
            <a:spAutoFit/>
          </a:bodyPr>
          <a:lstStyle/>
          <a:p>
            <a:pPr algn="ctr"/>
            <a:r>
              <a:rPr lang="en-US" sz="1200"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C 1</a:t>
            </a:r>
          </a:p>
        </p:txBody>
      </p:sp>
      <p:sp>
        <p:nvSpPr>
          <p:cNvPr id="6" name="Rectangle 5"/>
          <p:cNvSpPr/>
          <p:nvPr/>
        </p:nvSpPr>
        <p:spPr>
          <a:xfrm>
            <a:off x="3947171" y="2999602"/>
            <a:ext cx="410690" cy="276999"/>
          </a:xfrm>
          <a:prstGeom prst="rect">
            <a:avLst/>
          </a:prstGeom>
          <a:noFill/>
        </p:spPr>
        <p:txBody>
          <a:bodyPr wrap="none" lIns="91440" tIns="45720" rIns="91440" bIns="45720">
            <a:spAutoFit/>
          </a:bodyPr>
          <a:lstStyle/>
          <a:p>
            <a:pPr algn="ctr"/>
            <a:r>
              <a:rPr lang="en-US" sz="1200"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C 2</a:t>
            </a:r>
          </a:p>
        </p:txBody>
      </p:sp>
      <p:cxnSp>
        <p:nvCxnSpPr>
          <p:cNvPr id="8" name="Straight Arrow Connector 7"/>
          <p:cNvCxnSpPr/>
          <p:nvPr/>
        </p:nvCxnSpPr>
        <p:spPr>
          <a:xfrm>
            <a:off x="4953000" y="40386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87044" name="Object 4"/>
          <p:cNvGraphicFramePr>
            <a:graphicFrameLocks noChangeAspect="1"/>
          </p:cNvGraphicFramePr>
          <p:nvPr/>
        </p:nvGraphicFramePr>
        <p:xfrm>
          <a:off x="5410201" y="3233738"/>
          <a:ext cx="658813" cy="1947862"/>
        </p:xfrm>
        <a:graphic>
          <a:graphicData uri="http://schemas.openxmlformats.org/presentationml/2006/ole">
            <mc:AlternateContent xmlns:mc="http://schemas.openxmlformats.org/markup-compatibility/2006">
              <mc:Choice xmlns:v="urn:schemas-microsoft-com:vml" Requires="v">
                <p:oleObj name="Equation" r:id="rId4" imgW="545760" imgH="1612800" progId="Equation.DSMT4">
                  <p:embed/>
                </p:oleObj>
              </mc:Choice>
              <mc:Fallback>
                <p:oleObj name="Equation" r:id="rId4" imgW="545760" imgH="1612800" progId="Equation.DSMT4">
                  <p:embed/>
                  <p:pic>
                    <p:nvPicPr>
                      <p:cNvPr id="870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1" y="3233738"/>
                        <a:ext cx="658813" cy="194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a:off x="6096000" y="40386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87045" name="Object 5"/>
          <p:cNvGraphicFramePr>
            <a:graphicFrameLocks noChangeAspect="1"/>
          </p:cNvGraphicFramePr>
          <p:nvPr/>
        </p:nvGraphicFramePr>
        <p:xfrm>
          <a:off x="6580188" y="3233738"/>
          <a:ext cx="658813" cy="1947862"/>
        </p:xfrm>
        <a:graphic>
          <a:graphicData uri="http://schemas.openxmlformats.org/presentationml/2006/ole">
            <mc:AlternateContent xmlns:mc="http://schemas.openxmlformats.org/markup-compatibility/2006">
              <mc:Choice xmlns:v="urn:schemas-microsoft-com:vml" Requires="v">
                <p:oleObj name="Equation" r:id="rId6" imgW="545760" imgH="1612800" progId="Equation.DSMT4">
                  <p:embed/>
                </p:oleObj>
              </mc:Choice>
              <mc:Fallback>
                <p:oleObj name="Equation" r:id="rId6" imgW="545760" imgH="1612800" progId="Equation.DSMT4">
                  <p:embed/>
                  <p:pic>
                    <p:nvPicPr>
                      <p:cNvPr id="870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0188" y="3233738"/>
                        <a:ext cx="658813" cy="194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Arrow Connector 12"/>
          <p:cNvCxnSpPr/>
          <p:nvPr/>
        </p:nvCxnSpPr>
        <p:spPr>
          <a:xfrm>
            <a:off x="7239000" y="4038600"/>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Object 14"/>
          <p:cNvGraphicFramePr>
            <a:graphicFrameLocks noChangeAspect="1"/>
          </p:cNvGraphicFramePr>
          <p:nvPr/>
        </p:nvGraphicFramePr>
        <p:xfrm>
          <a:off x="5321300" y="1524000"/>
          <a:ext cx="914400" cy="215900"/>
        </p:xfrm>
        <a:graphic>
          <a:graphicData uri="http://schemas.openxmlformats.org/presentationml/2006/ole">
            <mc:AlternateContent xmlns:mc="http://schemas.openxmlformats.org/markup-compatibility/2006">
              <mc:Choice xmlns:v="urn:schemas-microsoft-com:vml" Requires="v">
                <p:oleObj name="Equation" r:id="rId8" imgW="914400" imgH="216000" progId="Equation.DSMT4">
                  <p:embed/>
                </p:oleObj>
              </mc:Choice>
              <mc:Fallback>
                <p:oleObj name="Equation" r:id="rId8" imgW="914400" imgH="216000" progId="Equation.DSMT4">
                  <p:embed/>
                  <p:pic>
                    <p:nvPicPr>
                      <p:cNvPr id="15"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1300" y="152400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16"/>
          <p:cNvSpPr/>
          <p:nvPr/>
        </p:nvSpPr>
        <p:spPr>
          <a:xfrm>
            <a:off x="8077200" y="228600"/>
            <a:ext cx="2133600" cy="3200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graphicFrame>
        <p:nvGraphicFramePr>
          <p:cNvPr id="16" name="Table 15"/>
          <p:cNvGraphicFramePr>
            <a:graphicFrameLocks noGrp="1"/>
          </p:cNvGraphicFramePr>
          <p:nvPr/>
        </p:nvGraphicFramePr>
        <p:xfrm>
          <a:off x="8229602" y="838200"/>
          <a:ext cx="1523999" cy="2209800"/>
        </p:xfrm>
        <a:graphic>
          <a:graphicData uri="http://schemas.openxmlformats.org/drawingml/2006/table">
            <a:tbl>
              <a:tblPr firstRow="1" bandRow="1">
                <a:tableStyleId>{5940675A-B579-460E-94D1-54222C63F5DA}</a:tableStyleId>
              </a:tblPr>
              <a:tblGrid>
                <a:gridCol w="351479">
                  <a:extLst>
                    <a:ext uri="{9D8B030D-6E8A-4147-A177-3AD203B41FA5}">
                      <a16:colId xmlns:a16="http://schemas.microsoft.com/office/drawing/2014/main" val="20000"/>
                    </a:ext>
                  </a:extLst>
                </a:gridCol>
                <a:gridCol w="234504">
                  <a:extLst>
                    <a:ext uri="{9D8B030D-6E8A-4147-A177-3AD203B41FA5}">
                      <a16:colId xmlns:a16="http://schemas.microsoft.com/office/drawing/2014/main" val="20001"/>
                    </a:ext>
                  </a:extLst>
                </a:gridCol>
                <a:gridCol w="234504">
                  <a:extLst>
                    <a:ext uri="{9D8B030D-6E8A-4147-A177-3AD203B41FA5}">
                      <a16:colId xmlns:a16="http://schemas.microsoft.com/office/drawing/2014/main" val="20002"/>
                    </a:ext>
                  </a:extLst>
                </a:gridCol>
                <a:gridCol w="234504">
                  <a:extLst>
                    <a:ext uri="{9D8B030D-6E8A-4147-A177-3AD203B41FA5}">
                      <a16:colId xmlns:a16="http://schemas.microsoft.com/office/drawing/2014/main" val="20003"/>
                    </a:ext>
                  </a:extLst>
                </a:gridCol>
                <a:gridCol w="234504">
                  <a:extLst>
                    <a:ext uri="{9D8B030D-6E8A-4147-A177-3AD203B41FA5}">
                      <a16:colId xmlns:a16="http://schemas.microsoft.com/office/drawing/2014/main" val="20004"/>
                    </a:ext>
                  </a:extLst>
                </a:gridCol>
                <a:gridCol w="234504">
                  <a:extLst>
                    <a:ext uri="{9D8B030D-6E8A-4147-A177-3AD203B41FA5}">
                      <a16:colId xmlns:a16="http://schemas.microsoft.com/office/drawing/2014/main" val="20005"/>
                    </a:ext>
                  </a:extLst>
                </a:gridCol>
              </a:tblGrid>
              <a:tr h="441960">
                <a:tc>
                  <a:txBody>
                    <a:bodyPr/>
                    <a:lstStyle/>
                    <a:p>
                      <a:pPr algn="ctr"/>
                      <a:r>
                        <a:rPr lang="en-US" sz="1200" dirty="0"/>
                        <a:t>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0</a:t>
                      </a:r>
                    </a:p>
                  </a:txBody>
                  <a:tcPr anchor="ctr"/>
                </a:tc>
                <a:tc>
                  <a:txBody>
                    <a:bodyPr/>
                    <a:lstStyle/>
                    <a:p>
                      <a:pPr algn="ctr"/>
                      <a:r>
                        <a:rPr lang="en-US" sz="1200" dirty="0"/>
                        <a:t>0</a:t>
                      </a:r>
                    </a:p>
                  </a:txBody>
                  <a:tcPr anchor="ctr"/>
                </a:tc>
                <a:extLst>
                  <a:ext uri="{0D108BD9-81ED-4DB2-BD59-A6C34878D82A}">
                    <a16:rowId xmlns:a16="http://schemas.microsoft.com/office/drawing/2014/main" val="10000"/>
                  </a:ext>
                </a:extLst>
              </a:tr>
              <a:tr h="441960">
                <a:tc>
                  <a:txBody>
                    <a:bodyPr/>
                    <a:lstStyle/>
                    <a:p>
                      <a:pPr algn="ctr"/>
                      <a:r>
                        <a:rPr lang="en-US" sz="1200" dirty="0"/>
                        <a:t>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1</a:t>
                      </a:r>
                    </a:p>
                  </a:txBody>
                  <a:tcPr anchor="ctr"/>
                </a:tc>
                <a:tc>
                  <a:txBody>
                    <a:bodyPr/>
                    <a:lstStyle/>
                    <a:p>
                      <a:pPr algn="ctr"/>
                      <a:r>
                        <a:rPr lang="en-US" sz="1200" dirty="0"/>
                        <a:t>0</a:t>
                      </a:r>
                    </a:p>
                  </a:txBody>
                  <a:tcPr anchor="ctr"/>
                </a:tc>
                <a:extLst>
                  <a:ext uri="{0D108BD9-81ED-4DB2-BD59-A6C34878D82A}">
                    <a16:rowId xmlns:a16="http://schemas.microsoft.com/office/drawing/2014/main" val="10001"/>
                  </a:ext>
                </a:extLst>
              </a:tr>
              <a:tr h="441960">
                <a:tc>
                  <a:txBody>
                    <a:bodyPr/>
                    <a:lstStyle/>
                    <a:p>
                      <a:pPr algn="ctr"/>
                      <a:r>
                        <a:rPr lang="en-US" sz="1200" dirty="0"/>
                        <a:t>T4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nchor="ctr"/>
                </a:tc>
                <a:tc>
                  <a:txBody>
                    <a:bodyPr/>
                    <a:lstStyle/>
                    <a:p>
                      <a:pPr algn="ctr"/>
                      <a:r>
                        <a:rPr lang="en-US" sz="1200" dirty="0"/>
                        <a:t>1</a:t>
                      </a:r>
                    </a:p>
                  </a:txBody>
                  <a:tcPr anchor="ctr"/>
                </a:tc>
                <a:tc>
                  <a:txBody>
                    <a:bodyPr/>
                    <a:lstStyle/>
                    <a:p>
                      <a:pPr algn="ctr"/>
                      <a:r>
                        <a:rPr lang="en-US" sz="1200" dirty="0"/>
                        <a:t>0</a:t>
                      </a:r>
                    </a:p>
                  </a:txBody>
                  <a:tcPr anchor="ctr"/>
                </a:tc>
                <a:extLst>
                  <a:ext uri="{0D108BD9-81ED-4DB2-BD59-A6C34878D82A}">
                    <a16:rowId xmlns:a16="http://schemas.microsoft.com/office/drawing/2014/main" val="10002"/>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a:t>1</a:t>
                      </a:r>
                    </a:p>
                  </a:txBody>
                  <a:tcPr anchor="ctr"/>
                </a:tc>
                <a:tc>
                  <a:txBody>
                    <a:bodyPr/>
                    <a:lstStyle/>
                    <a:p>
                      <a:pPr algn="ctr"/>
                      <a:r>
                        <a:rPr lang="en-US" sz="1200" b="1" dirty="0"/>
                        <a:t>1</a:t>
                      </a:r>
                    </a:p>
                  </a:txBody>
                  <a:tcPr anchor="ctr"/>
                </a:tc>
                <a:tc>
                  <a:txBody>
                    <a:bodyPr/>
                    <a:lstStyle/>
                    <a:p>
                      <a:pPr algn="ctr"/>
                      <a:r>
                        <a:rPr lang="en-US" sz="1200" b="1" dirty="0"/>
                        <a:t>0</a:t>
                      </a:r>
                    </a:p>
                  </a:txBody>
                  <a:tcPr anchor="ctr"/>
                </a:tc>
                <a:extLst>
                  <a:ext uri="{0D108BD9-81ED-4DB2-BD59-A6C34878D82A}">
                    <a16:rowId xmlns:a16="http://schemas.microsoft.com/office/drawing/2014/main" val="10003"/>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sz="1200" b="1" dirty="0"/>
                        <a:t>MODE (M1)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sp>
        <p:nvSpPr>
          <p:cNvPr id="18" name="Oval 17"/>
          <p:cNvSpPr/>
          <p:nvPr/>
        </p:nvSpPr>
        <p:spPr>
          <a:xfrm>
            <a:off x="8077200" y="3581400"/>
            <a:ext cx="2133600" cy="3200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graphicFrame>
        <p:nvGraphicFramePr>
          <p:cNvPr id="19" name="Table 18"/>
          <p:cNvGraphicFramePr>
            <a:graphicFrameLocks noGrp="1"/>
          </p:cNvGraphicFramePr>
          <p:nvPr/>
        </p:nvGraphicFramePr>
        <p:xfrm>
          <a:off x="8229602" y="4191000"/>
          <a:ext cx="1523999" cy="2209800"/>
        </p:xfrm>
        <a:graphic>
          <a:graphicData uri="http://schemas.openxmlformats.org/drawingml/2006/table">
            <a:tbl>
              <a:tblPr firstRow="1" bandRow="1">
                <a:tableStyleId>{5940675A-B579-460E-94D1-54222C63F5DA}</a:tableStyleId>
              </a:tblPr>
              <a:tblGrid>
                <a:gridCol w="351479">
                  <a:extLst>
                    <a:ext uri="{9D8B030D-6E8A-4147-A177-3AD203B41FA5}">
                      <a16:colId xmlns:a16="http://schemas.microsoft.com/office/drawing/2014/main" val="20000"/>
                    </a:ext>
                  </a:extLst>
                </a:gridCol>
                <a:gridCol w="234504">
                  <a:extLst>
                    <a:ext uri="{9D8B030D-6E8A-4147-A177-3AD203B41FA5}">
                      <a16:colId xmlns:a16="http://schemas.microsoft.com/office/drawing/2014/main" val="20001"/>
                    </a:ext>
                  </a:extLst>
                </a:gridCol>
                <a:gridCol w="234504">
                  <a:extLst>
                    <a:ext uri="{9D8B030D-6E8A-4147-A177-3AD203B41FA5}">
                      <a16:colId xmlns:a16="http://schemas.microsoft.com/office/drawing/2014/main" val="20002"/>
                    </a:ext>
                  </a:extLst>
                </a:gridCol>
                <a:gridCol w="234504">
                  <a:extLst>
                    <a:ext uri="{9D8B030D-6E8A-4147-A177-3AD203B41FA5}">
                      <a16:colId xmlns:a16="http://schemas.microsoft.com/office/drawing/2014/main" val="20003"/>
                    </a:ext>
                  </a:extLst>
                </a:gridCol>
                <a:gridCol w="234504">
                  <a:extLst>
                    <a:ext uri="{9D8B030D-6E8A-4147-A177-3AD203B41FA5}">
                      <a16:colId xmlns:a16="http://schemas.microsoft.com/office/drawing/2014/main" val="20004"/>
                    </a:ext>
                  </a:extLst>
                </a:gridCol>
                <a:gridCol w="234504">
                  <a:extLst>
                    <a:ext uri="{9D8B030D-6E8A-4147-A177-3AD203B41FA5}">
                      <a16:colId xmlns:a16="http://schemas.microsoft.com/office/drawing/2014/main" val="20005"/>
                    </a:ext>
                  </a:extLst>
                </a:gridCol>
              </a:tblGrid>
              <a:tr h="441960">
                <a:tc>
                  <a:txBody>
                    <a:bodyPr/>
                    <a:lstStyle/>
                    <a:p>
                      <a:pPr algn="ctr"/>
                      <a:r>
                        <a:rPr lang="en-US" sz="1200" dirty="0"/>
                        <a:t>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nchor="ctr"/>
                </a:tc>
                <a:tc>
                  <a:txBody>
                    <a:bodyPr/>
                    <a:lstStyle/>
                    <a:p>
                      <a:pPr algn="ctr"/>
                      <a:r>
                        <a:rPr lang="en-US" sz="1200" dirty="0"/>
                        <a:t>1</a:t>
                      </a:r>
                    </a:p>
                  </a:txBody>
                  <a:tcPr anchor="ctr"/>
                </a:tc>
                <a:tc>
                  <a:txBody>
                    <a:bodyPr/>
                    <a:lstStyle/>
                    <a:p>
                      <a:pPr algn="ctr"/>
                      <a:r>
                        <a:rPr lang="en-US" sz="1200" dirty="0"/>
                        <a:t>1</a:t>
                      </a:r>
                    </a:p>
                  </a:txBody>
                  <a:tcPr anchor="ctr"/>
                </a:tc>
                <a:extLst>
                  <a:ext uri="{0D108BD9-81ED-4DB2-BD59-A6C34878D82A}">
                    <a16:rowId xmlns:a16="http://schemas.microsoft.com/office/drawing/2014/main" val="10000"/>
                  </a:ext>
                </a:extLst>
              </a:tr>
              <a:tr h="441960">
                <a:tc>
                  <a:txBody>
                    <a:bodyPr/>
                    <a:lstStyle/>
                    <a:p>
                      <a:pPr algn="ctr"/>
                      <a:r>
                        <a:rPr lang="en-US" sz="1200" dirty="0"/>
                        <a:t>T5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0</a:t>
                      </a:r>
                    </a:p>
                  </a:txBody>
                  <a:tcPr anchor="ctr"/>
                </a:tc>
                <a:tc>
                  <a:txBody>
                    <a:bodyPr/>
                    <a:lstStyle/>
                    <a:p>
                      <a:pPr algn="ctr"/>
                      <a:r>
                        <a:rPr lang="en-US" sz="1200" dirty="0"/>
                        <a:t>1</a:t>
                      </a:r>
                    </a:p>
                  </a:txBody>
                  <a:tcPr anchor="ctr"/>
                </a:tc>
                <a:extLst>
                  <a:ext uri="{0D108BD9-81ED-4DB2-BD59-A6C34878D82A}">
                    <a16:rowId xmlns:a16="http://schemas.microsoft.com/office/drawing/2014/main" val="10001"/>
                  </a:ext>
                </a:extLst>
              </a:tr>
              <a:tr h="441960">
                <a:tc>
                  <a:txBody>
                    <a:bodyPr/>
                    <a:lstStyle/>
                    <a:p>
                      <a:pPr algn="ctr"/>
                      <a:r>
                        <a:rPr lang="en-US" sz="1200" dirty="0"/>
                        <a:t>T6</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1</a:t>
                      </a:r>
                    </a:p>
                  </a:txBody>
                  <a:tcPr anchor="ctr"/>
                </a:tc>
                <a:tc>
                  <a:txBody>
                    <a:bodyPr/>
                    <a:lstStyle/>
                    <a:p>
                      <a:pPr algn="ctr"/>
                      <a:r>
                        <a:rPr lang="en-US" sz="1200" dirty="0"/>
                        <a:t>1</a:t>
                      </a:r>
                    </a:p>
                  </a:txBody>
                  <a:tcPr anchor="ctr"/>
                </a:tc>
                <a:extLst>
                  <a:ext uri="{0D108BD9-81ED-4DB2-BD59-A6C34878D82A}">
                    <a16:rowId xmlns:a16="http://schemas.microsoft.com/office/drawing/2014/main" val="10002"/>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a:t>1</a:t>
                      </a:r>
                    </a:p>
                  </a:txBody>
                  <a:tcPr anchor="ctr"/>
                </a:tc>
                <a:tc>
                  <a:txBody>
                    <a:bodyPr/>
                    <a:lstStyle/>
                    <a:p>
                      <a:pPr algn="ctr"/>
                      <a:r>
                        <a:rPr lang="en-US" sz="1200" b="1" dirty="0"/>
                        <a:t>1</a:t>
                      </a:r>
                    </a:p>
                  </a:txBody>
                  <a:tcPr anchor="ctr"/>
                </a:tc>
                <a:tc>
                  <a:txBody>
                    <a:bodyPr/>
                    <a:lstStyle/>
                    <a:p>
                      <a:pPr algn="ctr"/>
                      <a:r>
                        <a:rPr lang="en-US" sz="1200" b="1" dirty="0"/>
                        <a:t>1</a:t>
                      </a:r>
                    </a:p>
                  </a:txBody>
                  <a:tcPr anchor="ctr"/>
                </a:tc>
                <a:extLst>
                  <a:ext uri="{0D108BD9-81ED-4DB2-BD59-A6C34878D82A}">
                    <a16:rowId xmlns:a16="http://schemas.microsoft.com/office/drawing/2014/main" val="10003"/>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sz="1200" b="1" dirty="0"/>
                        <a:t>MODE (M2)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sp>
        <p:nvSpPr>
          <p:cNvPr id="21" name="Rectangle 20"/>
          <p:cNvSpPr/>
          <p:nvPr/>
        </p:nvSpPr>
        <p:spPr>
          <a:xfrm>
            <a:off x="1676400" y="6096000"/>
            <a:ext cx="6400800" cy="609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latin typeface="Times New Roman" pitchFamily="18" charset="0"/>
                <a:ea typeface="Cambria" pitchFamily="18" charset="0"/>
                <a:cs typeface="Times New Roman" pitchFamily="18" charset="0"/>
              </a:rPr>
              <a:t>Step 3</a:t>
            </a:r>
            <a:r>
              <a:rPr lang="en-US" dirty="0">
                <a:latin typeface="Times New Roman" pitchFamily="18" charset="0"/>
                <a:ea typeface="Cambria" pitchFamily="18" charset="0"/>
                <a:cs typeface="Times New Roman" pitchFamily="18" charset="0"/>
              </a:rPr>
              <a:t>: Obtain updated cluster modes. (M1 and M2) </a:t>
            </a:r>
          </a:p>
        </p:txBody>
      </p:sp>
      <p:sp>
        <p:nvSpPr>
          <p:cNvPr id="22" name="Rectangle 21"/>
          <p:cNvSpPr/>
          <p:nvPr/>
        </p:nvSpPr>
        <p:spPr>
          <a:xfrm>
            <a:off x="2209800" y="5181600"/>
            <a:ext cx="2286000" cy="457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ea typeface="Cambria" pitchFamily="18" charset="0"/>
                <a:cs typeface="Times New Roman" pitchFamily="18" charset="0"/>
              </a:rPr>
              <a:t>Dissimilarity Matrix</a:t>
            </a:r>
          </a:p>
        </p:txBody>
      </p:sp>
      <p:sp>
        <p:nvSpPr>
          <p:cNvPr id="23" name="Rectangle 22"/>
          <p:cNvSpPr/>
          <p:nvPr/>
        </p:nvSpPr>
        <p:spPr>
          <a:xfrm>
            <a:off x="5943600" y="5181600"/>
            <a:ext cx="1905000" cy="457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itchFamily="18" charset="0"/>
                <a:ea typeface="Cambria" pitchFamily="18" charset="0"/>
                <a:cs typeface="Times New Roman" pitchFamily="18" charset="0"/>
              </a:rPr>
              <a:t>Partition Matrix</a:t>
            </a:r>
          </a:p>
        </p:txBody>
      </p:sp>
      <p:sp>
        <p:nvSpPr>
          <p:cNvPr id="26" name="Rectangle 25"/>
          <p:cNvSpPr/>
          <p:nvPr/>
        </p:nvSpPr>
        <p:spPr>
          <a:xfrm rot="5400000" flipH="1">
            <a:off x="9035534" y="3396734"/>
            <a:ext cx="2743200" cy="369332"/>
          </a:xfrm>
          <a:prstGeom prst="rect">
            <a:avLst/>
          </a:prstGeom>
          <a:noFill/>
        </p:spPr>
        <p:txBody>
          <a:bodyPr wrap="square" lIns="91440" tIns="45720" rIns="91440" bIns="45720">
            <a:spAutoFit/>
          </a:bodyPr>
          <a:lstStyle/>
          <a:p>
            <a:pPr algn="ctr"/>
            <a:r>
              <a:rPr lang="en-US"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Intermediate clusters</a:t>
            </a:r>
          </a:p>
        </p:txBody>
      </p:sp>
      <p:graphicFrame>
        <p:nvGraphicFramePr>
          <p:cNvPr id="27" name="Table 26"/>
          <p:cNvGraphicFramePr>
            <a:graphicFrameLocks noGrp="1"/>
          </p:cNvGraphicFramePr>
          <p:nvPr>
            <p:extLst>
              <p:ext uri="{D42A27DB-BD31-4B8C-83A1-F6EECF244321}">
                <p14:modId xmlns:p14="http://schemas.microsoft.com/office/powerpoint/2010/main" val="2338365376"/>
              </p:ext>
            </p:extLst>
          </p:nvPr>
        </p:nvGraphicFramePr>
        <p:xfrm>
          <a:off x="2689667" y="371787"/>
          <a:ext cx="4191000" cy="1612277"/>
        </p:xfrm>
        <a:graphic>
          <a:graphicData uri="http://schemas.openxmlformats.org/drawingml/2006/table">
            <a:tbl>
              <a:tblPr firstRow="1" bandRow="1">
                <a:tableStyleId>{93296810-A885-4BE3-A3E7-6D5BEEA58F35}</a:tableStyleId>
              </a:tblPr>
              <a:tblGrid>
                <a:gridCol w="1077056">
                  <a:extLst>
                    <a:ext uri="{9D8B030D-6E8A-4147-A177-3AD203B41FA5}">
                      <a16:colId xmlns:a16="http://schemas.microsoft.com/office/drawing/2014/main" val="20000"/>
                    </a:ext>
                  </a:extLst>
                </a:gridCol>
                <a:gridCol w="523144">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20484">
                  <a:extLst>
                    <a:ext uri="{9D8B030D-6E8A-4147-A177-3AD203B41FA5}">
                      <a16:colId xmlns:a16="http://schemas.microsoft.com/office/drawing/2014/main" val="20004"/>
                    </a:ext>
                  </a:extLst>
                </a:gridCol>
                <a:gridCol w="774916">
                  <a:extLst>
                    <a:ext uri="{9D8B030D-6E8A-4147-A177-3AD203B41FA5}">
                      <a16:colId xmlns:a16="http://schemas.microsoft.com/office/drawing/2014/main" val="20005"/>
                    </a:ext>
                  </a:extLst>
                </a:gridCol>
              </a:tblGrid>
              <a:tr h="332117">
                <a:tc>
                  <a:txBody>
                    <a:bodyPr/>
                    <a:lstStyle/>
                    <a:p>
                      <a:pPr algn="ctr"/>
                      <a:r>
                        <a:rPr lang="en-US" sz="800" dirty="0">
                          <a:latin typeface="Cambria" pitchFamily="18" charset="0"/>
                          <a:ea typeface="Cambria" pitchFamily="18" charset="0"/>
                        </a:rPr>
                        <a:t>TRANSACTIONS</a:t>
                      </a:r>
                    </a:p>
                  </a:txBody>
                  <a:tcPr anchor="ctr"/>
                </a:tc>
                <a:tc>
                  <a:txBody>
                    <a:bodyPr/>
                    <a:lstStyle/>
                    <a:p>
                      <a:pPr algn="ctr"/>
                      <a:r>
                        <a:rPr lang="en-US" sz="800" dirty="0">
                          <a:latin typeface="Cambria" pitchFamily="18" charset="0"/>
                          <a:ea typeface="Cambria" pitchFamily="18" charset="0"/>
                        </a:rPr>
                        <a:t>ONION</a:t>
                      </a:r>
                    </a:p>
                  </a:txBody>
                  <a:tcPr anchor="ctr"/>
                </a:tc>
                <a:tc>
                  <a:txBody>
                    <a:bodyPr/>
                    <a:lstStyle/>
                    <a:p>
                      <a:pPr algn="ctr"/>
                      <a:r>
                        <a:rPr lang="en-US" sz="800" dirty="0">
                          <a:latin typeface="Cambria" pitchFamily="18" charset="0"/>
                          <a:ea typeface="Cambria" pitchFamily="18" charset="0"/>
                        </a:rPr>
                        <a:t>POTATO</a:t>
                      </a:r>
                    </a:p>
                  </a:txBody>
                  <a:tcPr anchor="ctr"/>
                </a:tc>
                <a:tc>
                  <a:txBody>
                    <a:bodyPr/>
                    <a:lstStyle/>
                    <a:p>
                      <a:pPr algn="ctr"/>
                      <a:r>
                        <a:rPr lang="en-US" sz="800" dirty="0">
                          <a:latin typeface="Cambria" pitchFamily="18" charset="0"/>
                          <a:ea typeface="Cambria" pitchFamily="18" charset="0"/>
                        </a:rPr>
                        <a:t>BURGER</a:t>
                      </a:r>
                    </a:p>
                  </a:txBody>
                  <a:tcPr anchor="ctr"/>
                </a:tc>
                <a:tc>
                  <a:txBody>
                    <a:bodyPr/>
                    <a:lstStyle/>
                    <a:p>
                      <a:pPr algn="ctr"/>
                      <a:r>
                        <a:rPr lang="en-US" sz="800" dirty="0">
                          <a:latin typeface="Cambria" pitchFamily="18" charset="0"/>
                          <a:ea typeface="Cambria" pitchFamily="18" charset="0"/>
                        </a:rPr>
                        <a:t>MILK</a:t>
                      </a:r>
                    </a:p>
                  </a:txBody>
                  <a:tcPr anchor="ctr"/>
                </a:tc>
                <a:tc>
                  <a:txBody>
                    <a:bodyPr/>
                    <a:lstStyle/>
                    <a:p>
                      <a:pPr algn="ctr"/>
                      <a:r>
                        <a:rPr lang="en-US" sz="800" dirty="0">
                          <a:latin typeface="Cambria" pitchFamily="18" charset="0"/>
                          <a:ea typeface="Cambria" pitchFamily="18" charset="0"/>
                        </a:rPr>
                        <a:t>COKE_BUY</a:t>
                      </a:r>
                    </a:p>
                  </a:txBody>
                  <a:tcPr anchor="ctr"/>
                </a:tc>
                <a:extLst>
                  <a:ext uri="{0D108BD9-81ED-4DB2-BD59-A6C34878D82A}">
                    <a16:rowId xmlns:a16="http://schemas.microsoft.com/office/drawing/2014/main" val="10000"/>
                  </a:ext>
                </a:extLst>
              </a:tr>
              <a:tr h="211347">
                <a:tc>
                  <a:txBody>
                    <a:bodyPr/>
                    <a:lstStyle/>
                    <a:p>
                      <a:pPr algn="ctr"/>
                      <a:r>
                        <a:rPr lang="en-US" sz="800" b="1" dirty="0">
                          <a:latin typeface="Cambria" pitchFamily="18" charset="0"/>
                          <a:ea typeface="Cambria" pitchFamily="18" charset="0"/>
                        </a:rPr>
                        <a:t>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0</a:t>
                      </a:r>
                    </a:p>
                  </a:txBody>
                  <a:tcPr anchor="ctr"/>
                </a:tc>
                <a:tc>
                  <a:txBody>
                    <a:bodyPr/>
                    <a:lstStyle/>
                    <a:p>
                      <a:pPr algn="ctr"/>
                      <a:r>
                        <a:rPr lang="en-US" sz="800" b="1" dirty="0">
                          <a:latin typeface="Cambria" pitchFamily="18" charset="0"/>
                          <a:ea typeface="Cambria" pitchFamily="18" charset="0"/>
                        </a:rPr>
                        <a:t>0</a:t>
                      </a:r>
                    </a:p>
                  </a:txBody>
                  <a:tcPr anchor="ctr"/>
                </a:tc>
                <a:extLst>
                  <a:ext uri="{0D108BD9-81ED-4DB2-BD59-A6C34878D82A}">
                    <a16:rowId xmlns:a16="http://schemas.microsoft.com/office/drawing/2014/main" val="10001"/>
                  </a:ext>
                </a:extLst>
              </a:tr>
              <a:tr h="211347">
                <a:tc>
                  <a:txBody>
                    <a:bodyPr/>
                    <a:lstStyle/>
                    <a:p>
                      <a:pPr algn="ctr"/>
                      <a:r>
                        <a:rPr lang="en-US" sz="800" b="1" dirty="0">
                          <a:latin typeface="Cambria" pitchFamily="18" charset="0"/>
                          <a:ea typeface="Cambria" pitchFamily="18" charset="0"/>
                        </a:rPr>
                        <a:t>T2</a:t>
                      </a:r>
                    </a:p>
                  </a:txBody>
                  <a:tcPr anchor="ctr"/>
                </a:tc>
                <a:tc>
                  <a:txBody>
                    <a:bodyPr/>
                    <a:lstStyle/>
                    <a:p>
                      <a:pPr algn="ctr"/>
                      <a:r>
                        <a:rPr lang="en-US" sz="800" b="1" dirty="0">
                          <a:latin typeface="Cambria" pitchFamily="18" charset="0"/>
                          <a:ea typeface="Cambria" pitchFamily="18" charset="0"/>
                        </a:rPr>
                        <a:t>0</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0</a:t>
                      </a:r>
                    </a:p>
                  </a:txBody>
                  <a:tcPr anchor="ctr"/>
                </a:tc>
                <a:extLst>
                  <a:ext uri="{0D108BD9-81ED-4DB2-BD59-A6C34878D82A}">
                    <a16:rowId xmlns:a16="http://schemas.microsoft.com/office/drawing/2014/main" val="10002"/>
                  </a:ext>
                </a:extLst>
              </a:tr>
              <a:tr h="211347">
                <a:tc>
                  <a:txBody>
                    <a:bodyPr/>
                    <a:lstStyle/>
                    <a:p>
                      <a:pPr algn="ctr"/>
                      <a:r>
                        <a:rPr lang="en-US" sz="800" b="1" dirty="0">
                          <a:latin typeface="Cambria" pitchFamily="18" charset="0"/>
                          <a:ea typeface="Cambria" pitchFamily="18" charset="0"/>
                        </a:rPr>
                        <a:t>T3</a:t>
                      </a:r>
                    </a:p>
                  </a:txBody>
                  <a:tcPr anchor="ctr"/>
                </a:tc>
                <a:tc>
                  <a:txBody>
                    <a:bodyPr/>
                    <a:lstStyle/>
                    <a:p>
                      <a:pPr algn="ctr"/>
                      <a:r>
                        <a:rPr lang="en-US" sz="800" b="1" dirty="0">
                          <a:latin typeface="Cambria" pitchFamily="18" charset="0"/>
                          <a:ea typeface="Cambria" pitchFamily="18" charset="0"/>
                        </a:rPr>
                        <a:t>0</a:t>
                      </a:r>
                    </a:p>
                  </a:txBody>
                  <a:tcPr anchor="ctr"/>
                </a:tc>
                <a:tc>
                  <a:txBody>
                    <a:bodyPr/>
                    <a:lstStyle/>
                    <a:p>
                      <a:pPr algn="ctr"/>
                      <a:r>
                        <a:rPr lang="en-US" sz="800" b="1" dirty="0">
                          <a:latin typeface="Cambria" pitchFamily="18" charset="0"/>
                          <a:ea typeface="Cambria" pitchFamily="18" charset="0"/>
                        </a:rPr>
                        <a:t>0</a:t>
                      </a:r>
                    </a:p>
                  </a:txBody>
                  <a:tcPr anchor="ctr"/>
                </a:tc>
                <a:tc>
                  <a:txBody>
                    <a:bodyPr/>
                    <a:lstStyle/>
                    <a:p>
                      <a:pPr algn="ctr"/>
                      <a:r>
                        <a:rPr lang="en-US" sz="800" b="1" dirty="0">
                          <a:latin typeface="Cambria" pitchFamily="18" charset="0"/>
                          <a:ea typeface="Cambria" pitchFamily="18" charset="0"/>
                        </a:rPr>
                        <a:t>0</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extLst>
                  <a:ext uri="{0D108BD9-81ED-4DB2-BD59-A6C34878D82A}">
                    <a16:rowId xmlns:a16="http://schemas.microsoft.com/office/drawing/2014/main" val="10003"/>
                  </a:ext>
                </a:extLst>
              </a:tr>
              <a:tr h="211347">
                <a:tc>
                  <a:txBody>
                    <a:bodyPr/>
                    <a:lstStyle/>
                    <a:p>
                      <a:pPr algn="ctr"/>
                      <a:r>
                        <a:rPr lang="en-US" sz="800" b="1" dirty="0">
                          <a:latin typeface="Cambria" pitchFamily="18" charset="0"/>
                          <a:ea typeface="Cambria" pitchFamily="18" charset="0"/>
                        </a:rPr>
                        <a:t>T4</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0</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0</a:t>
                      </a:r>
                    </a:p>
                  </a:txBody>
                  <a:tcPr anchor="ctr"/>
                </a:tc>
                <a:extLst>
                  <a:ext uri="{0D108BD9-81ED-4DB2-BD59-A6C34878D82A}">
                    <a16:rowId xmlns:a16="http://schemas.microsoft.com/office/drawing/2014/main" val="10004"/>
                  </a:ext>
                </a:extLst>
              </a:tr>
              <a:tr h="211347">
                <a:tc>
                  <a:txBody>
                    <a:bodyPr/>
                    <a:lstStyle/>
                    <a:p>
                      <a:pPr algn="ctr"/>
                      <a:r>
                        <a:rPr lang="en-US" sz="800" b="1" dirty="0">
                          <a:latin typeface="Cambria" pitchFamily="18" charset="0"/>
                          <a:ea typeface="Cambria" pitchFamily="18" charset="0"/>
                        </a:rPr>
                        <a:t>T5</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0</a:t>
                      </a:r>
                    </a:p>
                  </a:txBody>
                  <a:tcPr anchor="ctr"/>
                </a:tc>
                <a:tc>
                  <a:txBody>
                    <a:bodyPr/>
                    <a:lstStyle/>
                    <a:p>
                      <a:pPr algn="ctr"/>
                      <a:r>
                        <a:rPr lang="en-US" sz="800" b="1" dirty="0">
                          <a:latin typeface="Cambria" pitchFamily="18" charset="0"/>
                          <a:ea typeface="Cambria" pitchFamily="18" charset="0"/>
                        </a:rPr>
                        <a:t>1</a:t>
                      </a:r>
                    </a:p>
                  </a:txBody>
                  <a:tcPr anchor="ctr"/>
                </a:tc>
                <a:extLst>
                  <a:ext uri="{0D108BD9-81ED-4DB2-BD59-A6C34878D82A}">
                    <a16:rowId xmlns:a16="http://schemas.microsoft.com/office/drawing/2014/main" val="10005"/>
                  </a:ext>
                </a:extLst>
              </a:tr>
              <a:tr h="211347">
                <a:tc>
                  <a:txBody>
                    <a:bodyPr/>
                    <a:lstStyle/>
                    <a:p>
                      <a:pPr algn="ctr"/>
                      <a:r>
                        <a:rPr lang="en-US" sz="800" b="1" dirty="0">
                          <a:latin typeface="Cambria" pitchFamily="18" charset="0"/>
                          <a:ea typeface="Cambria" pitchFamily="18" charset="0"/>
                        </a:rPr>
                        <a:t>T6</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tc>
                  <a:txBody>
                    <a:bodyPr/>
                    <a:lstStyle/>
                    <a:p>
                      <a:pPr algn="ctr"/>
                      <a:r>
                        <a:rPr lang="en-US" sz="800" b="1" dirty="0">
                          <a:latin typeface="Cambria" pitchFamily="18" charset="0"/>
                          <a:ea typeface="Cambria" pitchFamily="18" charset="0"/>
                        </a:rPr>
                        <a:t>1</a:t>
                      </a:r>
                    </a:p>
                  </a:txBody>
                  <a:tcPr anchor="ctr"/>
                </a:tc>
                <a:extLst>
                  <a:ext uri="{0D108BD9-81ED-4DB2-BD59-A6C34878D82A}">
                    <a16:rowId xmlns:a16="http://schemas.microsoft.com/office/drawing/2014/main" val="10006"/>
                  </a:ext>
                </a:extLst>
              </a:tr>
            </a:tbl>
          </a:graphicData>
        </a:graphic>
      </p:graphicFrame>
      <p:sp>
        <p:nvSpPr>
          <p:cNvPr id="2" name="TextBox 1"/>
          <p:cNvSpPr txBox="1"/>
          <p:nvPr/>
        </p:nvSpPr>
        <p:spPr>
          <a:xfrm>
            <a:off x="303935" y="713483"/>
            <a:ext cx="2270770" cy="1077218"/>
          </a:xfrm>
          <a:prstGeom prst="rect">
            <a:avLst/>
          </a:prstGeom>
          <a:noFill/>
        </p:spPr>
        <p:txBody>
          <a:bodyPr wrap="square" rtlCol="0">
            <a:spAutoFit/>
          </a:bodyPr>
          <a:lstStyle/>
          <a:p>
            <a:r>
              <a:rPr lang="en-IN" sz="3200" i="1" dirty="0">
                <a:latin typeface="Times New Roman" pitchFamily="18" charset="0"/>
                <a:cs typeface="Times New Roman" pitchFamily="18" charset="0"/>
              </a:rPr>
              <a:t>K</a:t>
            </a:r>
            <a:r>
              <a:rPr lang="en-IN" sz="3200" dirty="0">
                <a:latin typeface="Times New Roman" pitchFamily="18" charset="0"/>
                <a:cs typeface="Times New Roman" pitchFamily="18" charset="0"/>
              </a:rPr>
              <a:t>-modes clustering </a:t>
            </a:r>
          </a:p>
        </p:txBody>
      </p:sp>
    </p:spTree>
    <p:extLst>
      <p:ext uri="{BB962C8B-B14F-4D97-AF65-F5344CB8AC3E}">
        <p14:creationId xmlns:p14="http://schemas.microsoft.com/office/powerpoint/2010/main" val="317088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851026" y="2319338"/>
          <a:ext cx="3052763" cy="1947863"/>
        </p:xfrm>
        <a:graphic>
          <a:graphicData uri="http://schemas.openxmlformats.org/presentationml/2006/ole">
            <mc:AlternateContent xmlns:mc="http://schemas.openxmlformats.org/markup-compatibility/2006">
              <mc:Choice xmlns:v="urn:schemas-microsoft-com:vml" Requires="v">
                <p:oleObj name="Equation" r:id="rId3" imgW="2527200" imgH="1612800" progId="Equation.DSMT4">
                  <p:embed/>
                </p:oleObj>
              </mc:Choice>
              <mc:Fallback>
                <p:oleObj name="Equation" r:id="rId3" imgW="2527200" imgH="1612800" progId="Equation.DSMT4">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026" y="2319338"/>
                        <a:ext cx="3052763" cy="194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2423171" y="2133601"/>
            <a:ext cx="410690" cy="276999"/>
          </a:xfrm>
          <a:prstGeom prst="rect">
            <a:avLst/>
          </a:prstGeom>
          <a:noFill/>
        </p:spPr>
        <p:txBody>
          <a:bodyPr wrap="none" lIns="91440" tIns="45720" rIns="91440" bIns="45720">
            <a:spAutoFit/>
          </a:bodyPr>
          <a:lstStyle/>
          <a:p>
            <a:pPr algn="ctr"/>
            <a:r>
              <a:rPr lang="en-US" sz="1200"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C 1</a:t>
            </a:r>
          </a:p>
        </p:txBody>
      </p:sp>
      <p:sp>
        <p:nvSpPr>
          <p:cNvPr id="6" name="Rectangle 5"/>
          <p:cNvSpPr/>
          <p:nvPr/>
        </p:nvSpPr>
        <p:spPr>
          <a:xfrm>
            <a:off x="3947171" y="2119700"/>
            <a:ext cx="548629" cy="276999"/>
          </a:xfrm>
          <a:prstGeom prst="rect">
            <a:avLst/>
          </a:prstGeom>
          <a:noFill/>
        </p:spPr>
        <p:txBody>
          <a:bodyPr wrap="square" lIns="91440" tIns="45720" rIns="91440" bIns="45720">
            <a:spAutoFit/>
          </a:bodyPr>
          <a:lstStyle/>
          <a:p>
            <a:pPr algn="ctr"/>
            <a:r>
              <a:rPr lang="en-US" sz="1200"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C 2</a:t>
            </a:r>
          </a:p>
        </p:txBody>
      </p:sp>
      <p:cxnSp>
        <p:nvCxnSpPr>
          <p:cNvPr id="8" name="Straight Arrow Connector 7"/>
          <p:cNvCxnSpPr/>
          <p:nvPr/>
        </p:nvCxnSpPr>
        <p:spPr>
          <a:xfrm>
            <a:off x="49530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87044" name="Object 4"/>
          <p:cNvGraphicFramePr>
            <a:graphicFrameLocks noChangeAspect="1"/>
          </p:cNvGraphicFramePr>
          <p:nvPr/>
        </p:nvGraphicFramePr>
        <p:xfrm>
          <a:off x="5410201" y="2243138"/>
          <a:ext cx="658813" cy="1947862"/>
        </p:xfrm>
        <a:graphic>
          <a:graphicData uri="http://schemas.openxmlformats.org/presentationml/2006/ole">
            <mc:AlternateContent xmlns:mc="http://schemas.openxmlformats.org/markup-compatibility/2006">
              <mc:Choice xmlns:v="urn:schemas-microsoft-com:vml" Requires="v">
                <p:oleObj name="Equation" r:id="rId5" imgW="545760" imgH="1612800" progId="Equation.DSMT4">
                  <p:embed/>
                </p:oleObj>
              </mc:Choice>
              <mc:Fallback>
                <p:oleObj name="Equation" r:id="rId5" imgW="545760" imgH="1612800" progId="Equation.DSMT4">
                  <p:embed/>
                  <p:pic>
                    <p:nvPicPr>
                      <p:cNvPr id="8704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1" y="2243138"/>
                        <a:ext cx="658813" cy="194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a:off x="60960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87045" name="Object 5"/>
          <p:cNvGraphicFramePr>
            <a:graphicFrameLocks noChangeAspect="1"/>
          </p:cNvGraphicFramePr>
          <p:nvPr/>
        </p:nvGraphicFramePr>
        <p:xfrm>
          <a:off x="6580188" y="2243138"/>
          <a:ext cx="658813" cy="1947862"/>
        </p:xfrm>
        <a:graphic>
          <a:graphicData uri="http://schemas.openxmlformats.org/presentationml/2006/ole">
            <mc:AlternateContent xmlns:mc="http://schemas.openxmlformats.org/markup-compatibility/2006">
              <mc:Choice xmlns:v="urn:schemas-microsoft-com:vml" Requires="v">
                <p:oleObj name="Equation" r:id="rId7" imgW="545760" imgH="1612800" progId="Equation.DSMT4">
                  <p:embed/>
                </p:oleObj>
              </mc:Choice>
              <mc:Fallback>
                <p:oleObj name="Equation" r:id="rId7" imgW="545760" imgH="1612800" progId="Equation.DSMT4">
                  <p:embed/>
                  <p:pic>
                    <p:nvPicPr>
                      <p:cNvPr id="8704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0188" y="2243138"/>
                        <a:ext cx="658813" cy="194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Arrow Connector 12"/>
          <p:cNvCxnSpPr/>
          <p:nvPr/>
        </p:nvCxnSpPr>
        <p:spPr>
          <a:xfrm>
            <a:off x="7239000" y="3048000"/>
            <a:ext cx="838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Object 14"/>
          <p:cNvGraphicFramePr>
            <a:graphicFrameLocks noChangeAspect="1"/>
          </p:cNvGraphicFramePr>
          <p:nvPr/>
        </p:nvGraphicFramePr>
        <p:xfrm>
          <a:off x="5321300" y="1524000"/>
          <a:ext cx="914400" cy="215900"/>
        </p:xfrm>
        <a:graphic>
          <a:graphicData uri="http://schemas.openxmlformats.org/presentationml/2006/ole">
            <mc:AlternateContent xmlns:mc="http://schemas.openxmlformats.org/markup-compatibility/2006">
              <mc:Choice xmlns:v="urn:schemas-microsoft-com:vml" Requires="v">
                <p:oleObj name="Equation" r:id="rId9" imgW="914400" imgH="216000" progId="Equation.DSMT4">
                  <p:embed/>
                </p:oleObj>
              </mc:Choice>
              <mc:Fallback>
                <p:oleObj name="Equation" r:id="rId9" imgW="914400" imgH="216000" progId="Equation.DSMT4">
                  <p:embed/>
                  <p:pic>
                    <p:nvPicPr>
                      <p:cNvPr id="15"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1300" y="152400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16"/>
          <p:cNvSpPr/>
          <p:nvPr/>
        </p:nvSpPr>
        <p:spPr>
          <a:xfrm>
            <a:off x="8077200" y="228600"/>
            <a:ext cx="2133600" cy="3200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graphicFrame>
        <p:nvGraphicFramePr>
          <p:cNvPr id="16" name="Table 15"/>
          <p:cNvGraphicFramePr>
            <a:graphicFrameLocks noGrp="1"/>
          </p:cNvGraphicFramePr>
          <p:nvPr/>
        </p:nvGraphicFramePr>
        <p:xfrm>
          <a:off x="8229602" y="838200"/>
          <a:ext cx="1523999" cy="2209800"/>
        </p:xfrm>
        <a:graphic>
          <a:graphicData uri="http://schemas.openxmlformats.org/drawingml/2006/table">
            <a:tbl>
              <a:tblPr firstRow="1" bandRow="1">
                <a:tableStyleId>{5940675A-B579-460E-94D1-54222C63F5DA}</a:tableStyleId>
              </a:tblPr>
              <a:tblGrid>
                <a:gridCol w="351479">
                  <a:extLst>
                    <a:ext uri="{9D8B030D-6E8A-4147-A177-3AD203B41FA5}">
                      <a16:colId xmlns:a16="http://schemas.microsoft.com/office/drawing/2014/main" val="20000"/>
                    </a:ext>
                  </a:extLst>
                </a:gridCol>
                <a:gridCol w="234504">
                  <a:extLst>
                    <a:ext uri="{9D8B030D-6E8A-4147-A177-3AD203B41FA5}">
                      <a16:colId xmlns:a16="http://schemas.microsoft.com/office/drawing/2014/main" val="20001"/>
                    </a:ext>
                  </a:extLst>
                </a:gridCol>
                <a:gridCol w="234504">
                  <a:extLst>
                    <a:ext uri="{9D8B030D-6E8A-4147-A177-3AD203B41FA5}">
                      <a16:colId xmlns:a16="http://schemas.microsoft.com/office/drawing/2014/main" val="20002"/>
                    </a:ext>
                  </a:extLst>
                </a:gridCol>
                <a:gridCol w="234504">
                  <a:extLst>
                    <a:ext uri="{9D8B030D-6E8A-4147-A177-3AD203B41FA5}">
                      <a16:colId xmlns:a16="http://schemas.microsoft.com/office/drawing/2014/main" val="20003"/>
                    </a:ext>
                  </a:extLst>
                </a:gridCol>
                <a:gridCol w="234504">
                  <a:extLst>
                    <a:ext uri="{9D8B030D-6E8A-4147-A177-3AD203B41FA5}">
                      <a16:colId xmlns:a16="http://schemas.microsoft.com/office/drawing/2014/main" val="20004"/>
                    </a:ext>
                  </a:extLst>
                </a:gridCol>
                <a:gridCol w="234504">
                  <a:extLst>
                    <a:ext uri="{9D8B030D-6E8A-4147-A177-3AD203B41FA5}">
                      <a16:colId xmlns:a16="http://schemas.microsoft.com/office/drawing/2014/main" val="20005"/>
                    </a:ext>
                  </a:extLst>
                </a:gridCol>
              </a:tblGrid>
              <a:tr h="441960">
                <a:tc>
                  <a:txBody>
                    <a:bodyPr/>
                    <a:lstStyle/>
                    <a:p>
                      <a:pPr algn="ctr"/>
                      <a:r>
                        <a:rPr lang="en-US" sz="1200" dirty="0"/>
                        <a:t>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0</a:t>
                      </a:r>
                    </a:p>
                  </a:txBody>
                  <a:tcPr anchor="ctr"/>
                </a:tc>
                <a:tc>
                  <a:txBody>
                    <a:bodyPr/>
                    <a:lstStyle/>
                    <a:p>
                      <a:pPr algn="ctr"/>
                      <a:r>
                        <a:rPr lang="en-US" sz="1200" dirty="0"/>
                        <a:t>0</a:t>
                      </a:r>
                    </a:p>
                  </a:txBody>
                  <a:tcPr anchor="ctr"/>
                </a:tc>
                <a:extLst>
                  <a:ext uri="{0D108BD9-81ED-4DB2-BD59-A6C34878D82A}">
                    <a16:rowId xmlns:a16="http://schemas.microsoft.com/office/drawing/2014/main" val="10000"/>
                  </a:ext>
                </a:extLst>
              </a:tr>
              <a:tr h="441960">
                <a:tc>
                  <a:txBody>
                    <a:bodyPr/>
                    <a:lstStyle/>
                    <a:p>
                      <a:pPr algn="ctr"/>
                      <a:r>
                        <a:rPr lang="en-US" sz="1200" dirty="0"/>
                        <a:t>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1</a:t>
                      </a:r>
                    </a:p>
                  </a:txBody>
                  <a:tcPr anchor="ctr"/>
                </a:tc>
                <a:tc>
                  <a:txBody>
                    <a:bodyPr/>
                    <a:lstStyle/>
                    <a:p>
                      <a:pPr algn="ctr"/>
                      <a:r>
                        <a:rPr lang="en-US" sz="1200" dirty="0"/>
                        <a:t>0</a:t>
                      </a:r>
                    </a:p>
                  </a:txBody>
                  <a:tcPr anchor="ctr"/>
                </a:tc>
                <a:extLst>
                  <a:ext uri="{0D108BD9-81ED-4DB2-BD59-A6C34878D82A}">
                    <a16:rowId xmlns:a16="http://schemas.microsoft.com/office/drawing/2014/main" val="10001"/>
                  </a:ext>
                </a:extLst>
              </a:tr>
              <a:tr h="441960">
                <a:tc>
                  <a:txBody>
                    <a:bodyPr/>
                    <a:lstStyle/>
                    <a:p>
                      <a:pPr algn="ctr"/>
                      <a:r>
                        <a:rPr lang="en-US" sz="1200" dirty="0"/>
                        <a:t>T4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nchor="ctr"/>
                </a:tc>
                <a:tc>
                  <a:txBody>
                    <a:bodyPr/>
                    <a:lstStyle/>
                    <a:p>
                      <a:pPr algn="ctr"/>
                      <a:r>
                        <a:rPr lang="en-US" sz="1200" dirty="0"/>
                        <a:t>1</a:t>
                      </a:r>
                    </a:p>
                  </a:txBody>
                  <a:tcPr anchor="ctr"/>
                </a:tc>
                <a:tc>
                  <a:txBody>
                    <a:bodyPr/>
                    <a:lstStyle/>
                    <a:p>
                      <a:pPr algn="ctr"/>
                      <a:r>
                        <a:rPr lang="en-US" sz="1200" dirty="0"/>
                        <a:t>0</a:t>
                      </a:r>
                    </a:p>
                  </a:txBody>
                  <a:tcPr anchor="ctr"/>
                </a:tc>
                <a:extLst>
                  <a:ext uri="{0D108BD9-81ED-4DB2-BD59-A6C34878D82A}">
                    <a16:rowId xmlns:a16="http://schemas.microsoft.com/office/drawing/2014/main" val="10002"/>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a:t>1</a:t>
                      </a:r>
                    </a:p>
                  </a:txBody>
                  <a:tcPr anchor="ctr"/>
                </a:tc>
                <a:tc>
                  <a:txBody>
                    <a:bodyPr/>
                    <a:lstStyle/>
                    <a:p>
                      <a:pPr algn="ctr"/>
                      <a:r>
                        <a:rPr lang="en-US" sz="1200" b="1" dirty="0"/>
                        <a:t>1</a:t>
                      </a:r>
                    </a:p>
                  </a:txBody>
                  <a:tcPr anchor="ctr"/>
                </a:tc>
                <a:tc>
                  <a:txBody>
                    <a:bodyPr/>
                    <a:lstStyle/>
                    <a:p>
                      <a:pPr algn="ctr"/>
                      <a:r>
                        <a:rPr lang="en-US" sz="1200" b="1" dirty="0"/>
                        <a:t>0</a:t>
                      </a:r>
                    </a:p>
                  </a:txBody>
                  <a:tcPr anchor="ctr"/>
                </a:tc>
                <a:extLst>
                  <a:ext uri="{0D108BD9-81ED-4DB2-BD59-A6C34878D82A}">
                    <a16:rowId xmlns:a16="http://schemas.microsoft.com/office/drawing/2014/main" val="10003"/>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sz="1200" b="1" dirty="0"/>
                        <a:t>MODE (M1)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sp>
        <p:nvSpPr>
          <p:cNvPr id="18" name="Oval 17"/>
          <p:cNvSpPr/>
          <p:nvPr/>
        </p:nvSpPr>
        <p:spPr>
          <a:xfrm>
            <a:off x="8077200" y="3581400"/>
            <a:ext cx="2133600" cy="3200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graphicFrame>
        <p:nvGraphicFramePr>
          <p:cNvPr id="19" name="Table 18"/>
          <p:cNvGraphicFramePr>
            <a:graphicFrameLocks noGrp="1"/>
          </p:cNvGraphicFramePr>
          <p:nvPr/>
        </p:nvGraphicFramePr>
        <p:xfrm>
          <a:off x="8229602" y="4191000"/>
          <a:ext cx="1523999" cy="2209800"/>
        </p:xfrm>
        <a:graphic>
          <a:graphicData uri="http://schemas.openxmlformats.org/drawingml/2006/table">
            <a:tbl>
              <a:tblPr firstRow="1" bandRow="1">
                <a:tableStyleId>{5940675A-B579-460E-94D1-54222C63F5DA}</a:tableStyleId>
              </a:tblPr>
              <a:tblGrid>
                <a:gridCol w="351479">
                  <a:extLst>
                    <a:ext uri="{9D8B030D-6E8A-4147-A177-3AD203B41FA5}">
                      <a16:colId xmlns:a16="http://schemas.microsoft.com/office/drawing/2014/main" val="20000"/>
                    </a:ext>
                  </a:extLst>
                </a:gridCol>
                <a:gridCol w="234504">
                  <a:extLst>
                    <a:ext uri="{9D8B030D-6E8A-4147-A177-3AD203B41FA5}">
                      <a16:colId xmlns:a16="http://schemas.microsoft.com/office/drawing/2014/main" val="20001"/>
                    </a:ext>
                  </a:extLst>
                </a:gridCol>
                <a:gridCol w="234504">
                  <a:extLst>
                    <a:ext uri="{9D8B030D-6E8A-4147-A177-3AD203B41FA5}">
                      <a16:colId xmlns:a16="http://schemas.microsoft.com/office/drawing/2014/main" val="20002"/>
                    </a:ext>
                  </a:extLst>
                </a:gridCol>
                <a:gridCol w="234504">
                  <a:extLst>
                    <a:ext uri="{9D8B030D-6E8A-4147-A177-3AD203B41FA5}">
                      <a16:colId xmlns:a16="http://schemas.microsoft.com/office/drawing/2014/main" val="20003"/>
                    </a:ext>
                  </a:extLst>
                </a:gridCol>
                <a:gridCol w="234504">
                  <a:extLst>
                    <a:ext uri="{9D8B030D-6E8A-4147-A177-3AD203B41FA5}">
                      <a16:colId xmlns:a16="http://schemas.microsoft.com/office/drawing/2014/main" val="20004"/>
                    </a:ext>
                  </a:extLst>
                </a:gridCol>
                <a:gridCol w="234504">
                  <a:extLst>
                    <a:ext uri="{9D8B030D-6E8A-4147-A177-3AD203B41FA5}">
                      <a16:colId xmlns:a16="http://schemas.microsoft.com/office/drawing/2014/main" val="20005"/>
                    </a:ext>
                  </a:extLst>
                </a:gridCol>
              </a:tblGrid>
              <a:tr h="441960">
                <a:tc>
                  <a:txBody>
                    <a:bodyPr/>
                    <a:lstStyle/>
                    <a:p>
                      <a:pPr algn="ctr"/>
                      <a:r>
                        <a:rPr lang="en-US" sz="1200" dirty="0"/>
                        <a:t>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nchor="ctr"/>
                </a:tc>
                <a:tc>
                  <a:txBody>
                    <a:bodyPr/>
                    <a:lstStyle/>
                    <a:p>
                      <a:pPr algn="ctr"/>
                      <a:r>
                        <a:rPr lang="en-US" sz="1200" dirty="0"/>
                        <a:t>1</a:t>
                      </a:r>
                    </a:p>
                  </a:txBody>
                  <a:tcPr anchor="ctr"/>
                </a:tc>
                <a:tc>
                  <a:txBody>
                    <a:bodyPr/>
                    <a:lstStyle/>
                    <a:p>
                      <a:pPr algn="ctr"/>
                      <a:r>
                        <a:rPr lang="en-US" sz="1200" dirty="0"/>
                        <a:t>1</a:t>
                      </a:r>
                    </a:p>
                  </a:txBody>
                  <a:tcPr anchor="ctr"/>
                </a:tc>
                <a:extLst>
                  <a:ext uri="{0D108BD9-81ED-4DB2-BD59-A6C34878D82A}">
                    <a16:rowId xmlns:a16="http://schemas.microsoft.com/office/drawing/2014/main" val="10000"/>
                  </a:ext>
                </a:extLst>
              </a:tr>
              <a:tr h="441960">
                <a:tc>
                  <a:txBody>
                    <a:bodyPr/>
                    <a:lstStyle/>
                    <a:p>
                      <a:pPr algn="ctr"/>
                      <a:r>
                        <a:rPr lang="en-US" sz="1200" dirty="0"/>
                        <a:t>T5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0</a:t>
                      </a:r>
                    </a:p>
                  </a:txBody>
                  <a:tcPr anchor="ctr"/>
                </a:tc>
                <a:tc>
                  <a:txBody>
                    <a:bodyPr/>
                    <a:lstStyle/>
                    <a:p>
                      <a:pPr algn="ctr"/>
                      <a:r>
                        <a:rPr lang="en-US" sz="1200" dirty="0"/>
                        <a:t>1</a:t>
                      </a:r>
                    </a:p>
                  </a:txBody>
                  <a:tcPr anchor="ctr"/>
                </a:tc>
                <a:extLst>
                  <a:ext uri="{0D108BD9-81ED-4DB2-BD59-A6C34878D82A}">
                    <a16:rowId xmlns:a16="http://schemas.microsoft.com/office/drawing/2014/main" val="10001"/>
                  </a:ext>
                </a:extLst>
              </a:tr>
              <a:tr h="441960">
                <a:tc>
                  <a:txBody>
                    <a:bodyPr/>
                    <a:lstStyle/>
                    <a:p>
                      <a:pPr algn="ctr"/>
                      <a:r>
                        <a:rPr lang="en-US" sz="1200" dirty="0"/>
                        <a:t>T6</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dirty="0"/>
                        <a:t>1</a:t>
                      </a:r>
                    </a:p>
                  </a:txBody>
                  <a:tcPr anchor="ctr"/>
                </a:tc>
                <a:tc>
                  <a:txBody>
                    <a:bodyPr/>
                    <a:lstStyle/>
                    <a:p>
                      <a:pPr algn="ctr"/>
                      <a:r>
                        <a:rPr lang="en-US" sz="1200" dirty="0"/>
                        <a:t>1</a:t>
                      </a:r>
                    </a:p>
                  </a:txBody>
                  <a:tcPr anchor="ctr"/>
                </a:tc>
                <a:tc>
                  <a:txBody>
                    <a:bodyPr/>
                    <a:lstStyle/>
                    <a:p>
                      <a:pPr algn="ctr"/>
                      <a:r>
                        <a:rPr lang="en-US" sz="1200" dirty="0"/>
                        <a:t>1</a:t>
                      </a:r>
                    </a:p>
                  </a:txBody>
                  <a:tcPr anchor="ctr"/>
                </a:tc>
                <a:extLst>
                  <a:ext uri="{0D108BD9-81ED-4DB2-BD59-A6C34878D82A}">
                    <a16:rowId xmlns:a16="http://schemas.microsoft.com/office/drawing/2014/main" val="10002"/>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1</a:t>
                      </a:r>
                    </a:p>
                  </a:txBody>
                  <a:tcPr anchor="ctr">
                    <a:lnL w="12700" cap="flat" cmpd="sng" algn="ctr">
                      <a:solidFill>
                        <a:schemeClr val="tx1"/>
                      </a:solidFill>
                      <a:prstDash val="solid"/>
                      <a:round/>
                      <a:headEnd type="none" w="med" len="med"/>
                      <a:tailEnd type="none" w="med" len="med"/>
                    </a:lnL>
                  </a:tcPr>
                </a:tc>
                <a:tc>
                  <a:txBody>
                    <a:bodyPr/>
                    <a:lstStyle/>
                    <a:p>
                      <a:pPr algn="ctr"/>
                      <a:r>
                        <a:rPr lang="en-US" sz="1200" b="1" dirty="0"/>
                        <a:t>1</a:t>
                      </a:r>
                    </a:p>
                  </a:txBody>
                  <a:tcPr anchor="ctr"/>
                </a:tc>
                <a:tc>
                  <a:txBody>
                    <a:bodyPr/>
                    <a:lstStyle/>
                    <a:p>
                      <a:pPr algn="ctr"/>
                      <a:r>
                        <a:rPr lang="en-US" sz="1200" b="1" dirty="0"/>
                        <a:t>1</a:t>
                      </a:r>
                    </a:p>
                  </a:txBody>
                  <a:tcPr anchor="ctr"/>
                </a:tc>
                <a:tc>
                  <a:txBody>
                    <a:bodyPr/>
                    <a:lstStyle/>
                    <a:p>
                      <a:pPr algn="ctr"/>
                      <a:r>
                        <a:rPr lang="en-US" sz="1200" b="1" dirty="0"/>
                        <a:t>1</a:t>
                      </a:r>
                    </a:p>
                  </a:txBody>
                  <a:tcPr anchor="ctr"/>
                </a:tc>
                <a:extLst>
                  <a:ext uri="{0D108BD9-81ED-4DB2-BD59-A6C34878D82A}">
                    <a16:rowId xmlns:a16="http://schemas.microsoft.com/office/drawing/2014/main" val="10003"/>
                  </a:ext>
                </a:extLst>
              </a:tr>
              <a:tr h="441960">
                <a:tc>
                  <a:txBody>
                    <a:bodyPr/>
                    <a:lstStyle/>
                    <a:p>
                      <a:pPr algn="ctr"/>
                      <a:endParaRPr 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sz="1200" b="1" dirty="0"/>
                        <a:t>MODE (M2)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sp>
        <p:nvSpPr>
          <p:cNvPr id="21" name="Rectangle 20"/>
          <p:cNvSpPr/>
          <p:nvPr/>
        </p:nvSpPr>
        <p:spPr>
          <a:xfrm>
            <a:off x="1905000" y="5029200"/>
            <a:ext cx="6019800" cy="16764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2200" dirty="0">
                <a:solidFill>
                  <a:srgbClr val="002060"/>
                </a:solidFill>
                <a:latin typeface="Times New Roman" pitchFamily="18" charset="0"/>
                <a:ea typeface="Cambria" pitchFamily="18" charset="0"/>
                <a:cs typeface="Times New Roman" pitchFamily="18" charset="0"/>
              </a:rPr>
              <a:t>Since the clusters are constant therefore we stop the process.</a:t>
            </a:r>
          </a:p>
          <a:p>
            <a:endParaRPr lang="en-US" sz="2200" dirty="0">
              <a:latin typeface="Times New Roman" pitchFamily="18" charset="0"/>
              <a:ea typeface="Cambria" pitchFamily="18" charset="0"/>
              <a:cs typeface="Times New Roman" pitchFamily="18" charset="0"/>
            </a:endParaRPr>
          </a:p>
          <a:p>
            <a:r>
              <a:rPr lang="en-US" sz="2200" dirty="0">
                <a:latin typeface="Times New Roman" pitchFamily="18" charset="0"/>
                <a:ea typeface="Cambria" pitchFamily="18" charset="0"/>
                <a:cs typeface="Times New Roman" pitchFamily="18" charset="0"/>
              </a:rPr>
              <a:t>Conclusion:  Clustering based on number of item bought.</a:t>
            </a:r>
          </a:p>
        </p:txBody>
      </p:sp>
      <p:sp>
        <p:nvSpPr>
          <p:cNvPr id="22" name="Rectangle 21"/>
          <p:cNvSpPr/>
          <p:nvPr/>
        </p:nvSpPr>
        <p:spPr>
          <a:xfrm>
            <a:off x="2209800" y="4343400"/>
            <a:ext cx="2286000" cy="457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itchFamily="18" charset="0"/>
                <a:ea typeface="Cambria" pitchFamily="18" charset="0"/>
                <a:cs typeface="Times New Roman" pitchFamily="18" charset="0"/>
              </a:rPr>
              <a:t>Dissimilarity Matrix</a:t>
            </a:r>
          </a:p>
        </p:txBody>
      </p:sp>
      <p:sp>
        <p:nvSpPr>
          <p:cNvPr id="23" name="Rectangle 22"/>
          <p:cNvSpPr/>
          <p:nvPr/>
        </p:nvSpPr>
        <p:spPr>
          <a:xfrm>
            <a:off x="6324600" y="4191000"/>
            <a:ext cx="1752600" cy="457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itchFamily="18" charset="0"/>
                <a:ea typeface="Cambria" pitchFamily="18" charset="0"/>
                <a:cs typeface="Times New Roman" pitchFamily="18" charset="0"/>
              </a:rPr>
              <a:t>Binary Partition </a:t>
            </a:r>
          </a:p>
          <a:p>
            <a:pPr algn="ctr"/>
            <a:r>
              <a:rPr lang="en-US" sz="1600" dirty="0">
                <a:latin typeface="Times New Roman" pitchFamily="18" charset="0"/>
                <a:ea typeface="Cambria" pitchFamily="18" charset="0"/>
                <a:cs typeface="Times New Roman" pitchFamily="18" charset="0"/>
              </a:rPr>
              <a:t>Matrix</a:t>
            </a:r>
          </a:p>
        </p:txBody>
      </p:sp>
      <p:sp>
        <p:nvSpPr>
          <p:cNvPr id="26" name="Rectangle 25"/>
          <p:cNvSpPr/>
          <p:nvPr/>
        </p:nvSpPr>
        <p:spPr>
          <a:xfrm rot="5400000" flipH="1">
            <a:off x="8947666" y="3472934"/>
            <a:ext cx="2743200" cy="369332"/>
          </a:xfrm>
          <a:prstGeom prst="rect">
            <a:avLst/>
          </a:prstGeom>
          <a:noFill/>
        </p:spPr>
        <p:txBody>
          <a:bodyPr wrap="square" lIns="91440" tIns="45720" rIns="91440" bIns="45720">
            <a:spAutoFit/>
          </a:bodyPr>
          <a:lstStyle/>
          <a:p>
            <a:pPr algn="ctr"/>
            <a:r>
              <a:rPr lang="en-US" b="1" dirty="0">
                <a:ln w="12700">
                  <a:noFill/>
                  <a:prstDash val="solid"/>
                </a:ln>
                <a:effectLst>
                  <a:outerShdw blurRad="41275" dist="20320" dir="1800000" algn="tl" rotWithShape="0">
                    <a:srgbClr val="000000">
                      <a:alpha val="40000"/>
                    </a:srgbClr>
                  </a:outerShdw>
                </a:effectLst>
                <a:latin typeface="Times New Roman" pitchFamily="18" charset="0"/>
                <a:cs typeface="Times New Roman" pitchFamily="18" charset="0"/>
              </a:rPr>
              <a:t>Final clusters</a:t>
            </a:r>
          </a:p>
        </p:txBody>
      </p:sp>
      <p:sp>
        <p:nvSpPr>
          <p:cNvPr id="20" name="Rectangle 19"/>
          <p:cNvSpPr/>
          <p:nvPr/>
        </p:nvSpPr>
        <p:spPr>
          <a:xfrm>
            <a:off x="1600200" y="949404"/>
            <a:ext cx="6172200" cy="1107996"/>
          </a:xfrm>
          <a:prstGeom prst="rect">
            <a:avLst/>
          </a:prstGeom>
        </p:spPr>
        <p:txBody>
          <a:bodyPr wrap="square">
            <a:spAutoFit/>
          </a:bodyPr>
          <a:lstStyle/>
          <a:p>
            <a:r>
              <a:rPr lang="en-US" sz="2200" b="1" dirty="0">
                <a:solidFill>
                  <a:srgbClr val="002060"/>
                </a:solidFill>
                <a:latin typeface="Times New Roman" pitchFamily="18" charset="0"/>
                <a:ea typeface="Cambria" pitchFamily="18" charset="0"/>
                <a:cs typeface="Times New Roman" pitchFamily="18" charset="0"/>
              </a:rPr>
              <a:t>Step 4</a:t>
            </a:r>
            <a:r>
              <a:rPr lang="en-US" sz="2200" dirty="0">
                <a:solidFill>
                  <a:srgbClr val="002060"/>
                </a:solidFill>
                <a:latin typeface="Times New Roman" pitchFamily="18" charset="0"/>
                <a:ea typeface="Cambria" pitchFamily="18" charset="0"/>
                <a:cs typeface="Times New Roman" pitchFamily="18" charset="0"/>
              </a:rPr>
              <a:t>: Again calculate the distance between modes 	and all the objects until constant cluster or 	cost is achieved.</a:t>
            </a:r>
          </a:p>
        </p:txBody>
      </p:sp>
      <p:sp>
        <p:nvSpPr>
          <p:cNvPr id="2" name="TextBox 1"/>
          <p:cNvSpPr txBox="1"/>
          <p:nvPr/>
        </p:nvSpPr>
        <p:spPr>
          <a:xfrm>
            <a:off x="9982200" y="6400801"/>
            <a:ext cx="838200" cy="246221"/>
          </a:xfrm>
          <a:prstGeom prst="rect">
            <a:avLst/>
          </a:prstGeom>
          <a:noFill/>
        </p:spPr>
        <p:txBody>
          <a:bodyPr wrap="square" rtlCol="0">
            <a:spAutoFit/>
          </a:bodyPr>
          <a:lstStyle/>
          <a:p>
            <a:r>
              <a:rPr lang="en-IN" sz="1000" dirty="0">
                <a:latin typeface="Times New Roman" pitchFamily="18" charset="0"/>
                <a:cs typeface="Times New Roman" pitchFamily="18" charset="0"/>
              </a:rPr>
              <a:t>Issues</a:t>
            </a:r>
          </a:p>
        </p:txBody>
      </p:sp>
    </p:spTree>
    <p:extLst>
      <p:ext uri="{BB962C8B-B14F-4D97-AF65-F5344CB8AC3E}">
        <p14:creationId xmlns:p14="http://schemas.microsoft.com/office/powerpoint/2010/main" val="300580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2514600" y="2308117"/>
            <a:ext cx="7620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sz="2400" dirty="0">
                <a:latin typeface="Times New Roman" pitchFamily="18" charset="0"/>
                <a:ea typeface="Calibri" pitchFamily="34" charset="0"/>
                <a:cs typeface="Times New Roman" pitchFamily="18" charset="0"/>
              </a:rPr>
              <a:t>Sensitive to the cluster centers.</a:t>
            </a:r>
          </a:p>
          <a:p>
            <a:pPr algn="just" eaLnBrk="0" fontAlgn="base" hangingPunct="0">
              <a:lnSpc>
                <a:spcPct val="150000"/>
              </a:lnSpc>
              <a:spcBef>
                <a:spcPct val="0"/>
              </a:spcBef>
              <a:spcAft>
                <a:spcPct val="0"/>
              </a:spcAft>
            </a:pPr>
            <a:r>
              <a:rPr lang="en-US" sz="2400" dirty="0">
                <a:latin typeface="Times New Roman" pitchFamily="18" charset="0"/>
                <a:cs typeface="Times New Roman" pitchFamily="18" charset="0"/>
              </a:rPr>
              <a:t>Generating local optimal solution.</a:t>
            </a:r>
          </a:p>
          <a:p>
            <a:pPr lvl="0" algn="just" eaLnBrk="0" fontAlgn="base" hangingPunct="0">
              <a:lnSpc>
                <a:spcPct val="150000"/>
              </a:lnSpc>
              <a:spcBef>
                <a:spcPct val="0"/>
              </a:spcBef>
              <a:spcAft>
                <a:spcPct val="0"/>
              </a:spcAft>
            </a:pPr>
            <a:r>
              <a:rPr lang="en-US" sz="2400" dirty="0">
                <a:latin typeface="Times New Roman" pitchFamily="18" charset="0"/>
                <a:ea typeface="Calibri" pitchFamily="34" charset="0"/>
                <a:cs typeface="Times New Roman" pitchFamily="18" charset="0"/>
              </a:rPr>
              <a:t>Identify the distance measure</a:t>
            </a:r>
          </a:p>
          <a:p>
            <a:pPr lvl="0" algn="just" eaLnBrk="0" fontAlgn="base" hangingPunct="0">
              <a:lnSpc>
                <a:spcPct val="150000"/>
              </a:lnSpc>
              <a:spcBef>
                <a:spcPct val="0"/>
              </a:spcBef>
              <a:spcAft>
                <a:spcPct val="0"/>
              </a:spcAft>
            </a:pPr>
            <a:r>
              <a:rPr lang="en-US" sz="2400" dirty="0">
                <a:latin typeface="Times New Roman" pitchFamily="18" charset="0"/>
                <a:ea typeface="Calibri" pitchFamily="34" charset="0"/>
                <a:cs typeface="Times New Roman" pitchFamily="18" charset="0"/>
              </a:rPr>
              <a:t>Number of clusters</a:t>
            </a:r>
          </a:p>
          <a:p>
            <a:pPr algn="just" eaLnBrk="0" fontAlgn="base" hangingPunct="0">
              <a:lnSpc>
                <a:spcPct val="150000"/>
              </a:lnSpc>
              <a:spcBef>
                <a:spcPct val="0"/>
              </a:spcBef>
              <a:spcAft>
                <a:spcPct val="0"/>
              </a:spcAft>
            </a:pPr>
            <a:endParaRPr lang="en-US" sz="2400" dirty="0">
              <a:latin typeface="Times New Roman" pitchFamily="18" charset="0"/>
              <a:ea typeface="Calibri" pitchFamily="34" charset="0"/>
              <a:cs typeface="Times New Roman" pitchFamily="18" charset="0"/>
            </a:endParaRPr>
          </a:p>
        </p:txBody>
      </p:sp>
      <p:sp>
        <p:nvSpPr>
          <p:cNvPr id="4" name="TextBox 3"/>
          <p:cNvSpPr txBox="1"/>
          <p:nvPr/>
        </p:nvSpPr>
        <p:spPr>
          <a:xfrm>
            <a:off x="2514600" y="1371601"/>
            <a:ext cx="7010400" cy="584775"/>
          </a:xfrm>
          <a:prstGeom prst="rect">
            <a:avLst/>
          </a:prstGeom>
          <a:noFill/>
        </p:spPr>
        <p:txBody>
          <a:bodyPr wrap="square" rtlCol="0">
            <a:spAutoFit/>
          </a:bodyPr>
          <a:lstStyle/>
          <a:p>
            <a:r>
              <a:rPr lang="en-US" sz="3200" dirty="0">
                <a:solidFill>
                  <a:srgbClr val="002060"/>
                </a:solidFill>
                <a:latin typeface="Times New Roman" pitchFamily="18" charset="0"/>
                <a:cs typeface="Times New Roman" pitchFamily="18" charset="0"/>
              </a:rPr>
              <a:t>Issues in clustering</a:t>
            </a:r>
          </a:p>
        </p:txBody>
      </p:sp>
      <p:sp>
        <p:nvSpPr>
          <p:cNvPr id="6" name="TextBox 5"/>
          <p:cNvSpPr txBox="1"/>
          <p:nvPr/>
        </p:nvSpPr>
        <p:spPr>
          <a:xfrm>
            <a:off x="9982200" y="6400801"/>
            <a:ext cx="838200" cy="246221"/>
          </a:xfrm>
          <a:prstGeom prst="rect">
            <a:avLst/>
          </a:prstGeom>
          <a:noFill/>
        </p:spPr>
        <p:txBody>
          <a:bodyPr wrap="square" rtlCol="0">
            <a:spAutoFit/>
          </a:bodyPr>
          <a:lstStyle/>
          <a:p>
            <a:r>
              <a:rPr lang="en-IN" sz="1000" dirty="0">
                <a:latin typeface="Times New Roman" pitchFamily="18" charset="0"/>
                <a:cs typeface="Times New Roman" pitchFamily="18" charset="0"/>
              </a:rPr>
              <a:t>GA</a:t>
            </a:r>
          </a:p>
        </p:txBody>
      </p:sp>
    </p:spTree>
    <p:extLst>
      <p:ext uri="{BB962C8B-B14F-4D97-AF65-F5344CB8AC3E}">
        <p14:creationId xmlns:p14="http://schemas.microsoft.com/office/powerpoint/2010/main" val="410330289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63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206" y="1002814"/>
            <a:ext cx="10139422" cy="3939540"/>
          </a:xfrm>
          <a:prstGeom prst="rect">
            <a:avLst/>
          </a:prstGeom>
        </p:spPr>
        <p:txBody>
          <a:bodyPr wrap="square">
            <a:spAutoFit/>
          </a:bodyPr>
          <a:lstStyle/>
          <a:p>
            <a:pPr algn="just"/>
            <a:r>
              <a:rPr lang="en-US" sz="2500" b="1" dirty="0">
                <a:latin typeface="Cambria" panose="02040503050406030204" pitchFamily="18" charset="0"/>
                <a:ea typeface="Cambria" panose="02040503050406030204" pitchFamily="18" charset="0"/>
              </a:rPr>
              <a:t>Partitioning methods: </a:t>
            </a:r>
            <a:r>
              <a:rPr lang="en-US" sz="2500" dirty="0">
                <a:latin typeface="Cambria" panose="02040503050406030204" pitchFamily="18" charset="0"/>
                <a:ea typeface="Cambria" panose="02040503050406030204" pitchFamily="18" charset="0"/>
              </a:rPr>
              <a:t>Given a databases of n objects or data tuples, a partitioning methods </a:t>
            </a:r>
            <a:r>
              <a:rPr lang="en-US" sz="2500" dirty="0" err="1">
                <a:latin typeface="Cambria" panose="02040503050406030204" pitchFamily="18" charset="0"/>
                <a:ea typeface="Cambria" panose="02040503050406030204" pitchFamily="18" charset="0"/>
              </a:rPr>
              <a:t>constructs</a:t>
            </a:r>
            <a:r>
              <a:rPr lang="en-US" sz="2500" dirty="0">
                <a:latin typeface="Cambria" panose="02040503050406030204" pitchFamily="18" charset="0"/>
                <a:ea typeface="Cambria" panose="02040503050406030204" pitchFamily="18" charset="0"/>
              </a:rPr>
              <a:t> k partitions of data, where each partition represents a cluster and k ≤ n. Given k, the number of partitions to construct, it creates an initial partitioning. It then uses an iterative relocation </a:t>
            </a:r>
            <a:r>
              <a:rPr lang="en-US" sz="2500" dirty="0" err="1">
                <a:latin typeface="Cambria" panose="02040503050406030204" pitchFamily="18" charset="0"/>
                <a:ea typeface="Cambria" panose="02040503050406030204" pitchFamily="18" charset="0"/>
              </a:rPr>
              <a:t>technique</a:t>
            </a:r>
            <a:r>
              <a:rPr lang="en-US" sz="2500" dirty="0">
                <a:latin typeface="Cambria" panose="02040503050406030204" pitchFamily="18" charset="0"/>
                <a:ea typeface="Cambria" panose="02040503050406030204" pitchFamily="18" charset="0"/>
              </a:rPr>
              <a:t> that attempts to improve the partitioning by moving objects from one group to another. The general criterion of a good partitioning is that objects in the same cluster are “close” or related to each other, whereas objects of different clusters are “far apart”. For example, the k-means method is one of the partitioning methods commonly used. </a:t>
            </a:r>
          </a:p>
        </p:txBody>
      </p:sp>
    </p:spTree>
    <p:extLst>
      <p:ext uri="{BB962C8B-B14F-4D97-AF65-F5344CB8AC3E}">
        <p14:creationId xmlns:p14="http://schemas.microsoft.com/office/powerpoint/2010/main" val="241873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982" y="1292576"/>
            <a:ext cx="10621702" cy="3939540"/>
          </a:xfrm>
          <a:prstGeom prst="rect">
            <a:avLst/>
          </a:prstGeom>
        </p:spPr>
        <p:txBody>
          <a:bodyPr wrap="square">
            <a:spAutoFit/>
          </a:bodyPr>
          <a:lstStyle/>
          <a:p>
            <a:pPr algn="just"/>
            <a:r>
              <a:rPr lang="en-US" sz="2500" b="1" dirty="0">
                <a:latin typeface="Cambria" panose="02040503050406030204" pitchFamily="18" charset="0"/>
                <a:ea typeface="Cambria" panose="02040503050406030204" pitchFamily="18" charset="0"/>
              </a:rPr>
              <a:t>Hierarchical methods: </a:t>
            </a:r>
            <a:r>
              <a:rPr lang="en-US" sz="2500" dirty="0">
                <a:latin typeface="Cambria" panose="02040503050406030204" pitchFamily="18" charset="0"/>
                <a:ea typeface="Cambria" panose="02040503050406030204" pitchFamily="18" charset="0"/>
              </a:rPr>
              <a:t>A hierarchical method creates a hierarchical decomposition of the given set of data objects. It can be either agglomerative or divisive. The agglomerative (bottom-up) approach starts with each object forming a separate group. It successively merges the objects close to one another, until all of the groups are merged into one, or until a termination condition holds. The divisive (</a:t>
            </a:r>
            <a:r>
              <a:rPr lang="en-US" sz="2500" dirty="0" err="1">
                <a:latin typeface="Cambria" panose="02040503050406030204" pitchFamily="18" charset="0"/>
                <a:ea typeface="Cambria" panose="02040503050406030204" pitchFamily="18" charset="0"/>
              </a:rPr>
              <a:t>topdown</a:t>
            </a:r>
            <a:r>
              <a:rPr lang="en-US" sz="2500" dirty="0">
                <a:latin typeface="Cambria" panose="02040503050406030204" pitchFamily="18" charset="0"/>
                <a:ea typeface="Cambria" panose="02040503050406030204" pitchFamily="18" charset="0"/>
              </a:rPr>
              <a:t>) approach starts with all objects in the same cluster. In each successive iteration, a cluster is split up into smaller clusters, until eventually each object is in one cluster or until a termination condition holds. BIRCH is an example of integration of hierarchical method with distance-based clustering</a:t>
            </a:r>
          </a:p>
        </p:txBody>
      </p:sp>
    </p:spTree>
    <p:extLst>
      <p:ext uri="{BB962C8B-B14F-4D97-AF65-F5344CB8AC3E}">
        <p14:creationId xmlns:p14="http://schemas.microsoft.com/office/powerpoint/2010/main" val="41144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4946" y="1013595"/>
            <a:ext cx="10517529" cy="2785378"/>
          </a:xfrm>
          <a:prstGeom prst="rect">
            <a:avLst/>
          </a:prstGeom>
        </p:spPr>
        <p:txBody>
          <a:bodyPr wrap="square">
            <a:spAutoFit/>
          </a:bodyPr>
          <a:lstStyle/>
          <a:p>
            <a:pPr algn="just"/>
            <a:r>
              <a:rPr lang="en-US" sz="2500" b="1" dirty="0">
                <a:latin typeface="Cambria" panose="02040503050406030204" pitchFamily="18" charset="0"/>
                <a:ea typeface="Cambria" panose="02040503050406030204" pitchFamily="18" charset="0"/>
              </a:rPr>
              <a:t>Density-based methods: </a:t>
            </a:r>
            <a:r>
              <a:rPr lang="en-US" sz="2500" dirty="0">
                <a:latin typeface="Cambria" panose="02040503050406030204" pitchFamily="18" charset="0"/>
                <a:ea typeface="Cambria" panose="02040503050406030204" pitchFamily="18" charset="0"/>
              </a:rPr>
              <a:t>This method is based on density such as density-connected points. The main idea is to continue growing a given cluster as long as the density in its “neighborhood” exceeds some threshold. That is, for each data point within a given cluster, the neighborhood of a given radius has to contain at least a minimum number of points. This method can be used to filter out noise and discover clusters of arbitrary shape. DBSCAN is a typical example of density-based clustering method.</a:t>
            </a:r>
          </a:p>
        </p:txBody>
      </p:sp>
      <p:sp>
        <p:nvSpPr>
          <p:cNvPr id="3" name="Rectangle 2"/>
          <p:cNvSpPr/>
          <p:nvPr/>
        </p:nvSpPr>
        <p:spPr>
          <a:xfrm>
            <a:off x="1369670" y="4080489"/>
            <a:ext cx="10482805" cy="2400657"/>
          </a:xfrm>
          <a:prstGeom prst="rect">
            <a:avLst/>
          </a:prstGeom>
        </p:spPr>
        <p:txBody>
          <a:bodyPr wrap="square">
            <a:spAutoFit/>
          </a:bodyPr>
          <a:lstStyle/>
          <a:p>
            <a:pPr algn="just"/>
            <a:r>
              <a:rPr lang="en-US" sz="2500" b="1" dirty="0">
                <a:latin typeface="Cambria" panose="02040503050406030204" pitchFamily="18" charset="0"/>
                <a:ea typeface="Cambria" panose="02040503050406030204" pitchFamily="18" charset="0"/>
              </a:rPr>
              <a:t>Grid-based methods: </a:t>
            </a:r>
            <a:r>
              <a:rPr lang="en-US" sz="2500" dirty="0">
                <a:latin typeface="Cambria" panose="02040503050406030204" pitchFamily="18" charset="0"/>
                <a:ea typeface="Cambria" panose="02040503050406030204" pitchFamily="18" charset="0"/>
              </a:rPr>
              <a:t>Such methods quantize the object space into a finite number of cells that form a grid structure. All of the clustering operations are performed on the grid structure. The main advantage of this approach is its fast processing time, which is typically independent of the number of data objects and dependent only on the number of cells in each dimension in the quantized space. STING is an example of a grid-based method.</a:t>
            </a:r>
          </a:p>
        </p:txBody>
      </p:sp>
    </p:spTree>
    <p:extLst>
      <p:ext uri="{BB962C8B-B14F-4D97-AF65-F5344CB8AC3E}">
        <p14:creationId xmlns:p14="http://schemas.microsoft.com/office/powerpoint/2010/main" val="167126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004" y="2182637"/>
            <a:ext cx="10633277" cy="2785378"/>
          </a:xfrm>
          <a:prstGeom prst="rect">
            <a:avLst/>
          </a:prstGeom>
        </p:spPr>
        <p:txBody>
          <a:bodyPr wrap="square">
            <a:spAutoFit/>
          </a:bodyPr>
          <a:lstStyle/>
          <a:p>
            <a:pPr algn="just"/>
            <a:r>
              <a:rPr lang="en-US" sz="2500" b="1" dirty="0">
                <a:latin typeface="Cambria" panose="02040503050406030204" pitchFamily="18" charset="0"/>
                <a:ea typeface="Cambria" panose="02040503050406030204" pitchFamily="18" charset="0"/>
              </a:rPr>
              <a:t>Model-based methods: </a:t>
            </a:r>
            <a:r>
              <a:rPr lang="en-US" sz="2500" dirty="0">
                <a:latin typeface="Cambria" panose="02040503050406030204" pitchFamily="18" charset="0"/>
                <a:ea typeface="Cambria" panose="02040503050406030204" pitchFamily="18" charset="0"/>
              </a:rPr>
              <a:t>This approach hypothesizes a model for each of the clusters and finds the best fit of the data to the given model. It locates the clusters by constructing a density function that reflects the spatial distribution of the data points. It also leads to a way of automatically determining the number of clusters based on standard statistics, taking “noise” or outliers into account and thus yielding robust clustering methods. COBWEB is an example of a statistical approach of a model-based method.</a:t>
            </a:r>
          </a:p>
        </p:txBody>
      </p:sp>
    </p:spTree>
    <p:extLst>
      <p:ext uri="{BB962C8B-B14F-4D97-AF65-F5344CB8AC3E}">
        <p14:creationId xmlns:p14="http://schemas.microsoft.com/office/powerpoint/2010/main" val="356109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463266" y="1524001"/>
            <a:ext cx="5907405" cy="5105400"/>
          </a:xfrm>
          <a:prstGeom prst="rect">
            <a:avLst/>
          </a:prstGeom>
          <a:noFill/>
          <a:ln w="9525">
            <a:noFill/>
            <a:miter lim="800000"/>
            <a:headEnd/>
            <a:tailEnd/>
          </a:ln>
        </p:spPr>
      </p:pic>
      <p:graphicFrame>
        <p:nvGraphicFramePr>
          <p:cNvPr id="3" name="Object 2"/>
          <p:cNvGraphicFramePr>
            <a:graphicFrameLocks noChangeAspect="1"/>
          </p:cNvGraphicFramePr>
          <p:nvPr>
            <p:extLst>
              <p:ext uri="{D42A27DB-BD31-4B8C-83A1-F6EECF244321}">
                <p14:modId xmlns:p14="http://schemas.microsoft.com/office/powerpoint/2010/main" val="1979134377"/>
              </p:ext>
            </p:extLst>
          </p:nvPr>
        </p:nvGraphicFramePr>
        <p:xfrm>
          <a:off x="7162801" y="3124200"/>
          <a:ext cx="2602523" cy="914400"/>
        </p:xfrm>
        <a:graphic>
          <a:graphicData uri="http://schemas.openxmlformats.org/presentationml/2006/ole">
            <mc:AlternateContent xmlns:mc="http://schemas.openxmlformats.org/markup-compatibility/2006">
              <mc:Choice xmlns:v="urn:schemas-microsoft-com:vml" Requires="v">
                <p:oleObj name="Equation" r:id="rId3" imgW="1168200" imgH="380880" progId="Equation.DSMT4">
                  <p:embed/>
                </p:oleObj>
              </mc:Choice>
              <mc:Fallback>
                <p:oleObj name="Equation" r:id="rId3" imgW="1168200" imgH="380880" progId="Equation.DSMT4">
                  <p:embed/>
                  <p:pic>
                    <p:nvPicPr>
                      <p:cNvPr id="6" name="Object 5"/>
                      <p:cNvPicPr>
                        <a:picLocks noChangeAspect="1" noChangeArrowheads="1"/>
                      </p:cNvPicPr>
                      <p:nvPr/>
                    </p:nvPicPr>
                    <p:blipFill>
                      <a:blip r:embed="rId4"/>
                      <a:srcRect/>
                      <a:stretch>
                        <a:fillRect/>
                      </a:stretch>
                    </p:blipFill>
                    <p:spPr bwMode="auto">
                      <a:xfrm>
                        <a:off x="7162801" y="3124200"/>
                        <a:ext cx="2602523" cy="914400"/>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130265120"/>
              </p:ext>
            </p:extLst>
          </p:nvPr>
        </p:nvGraphicFramePr>
        <p:xfrm>
          <a:off x="6879926" y="5472954"/>
          <a:ext cx="3635674" cy="832597"/>
        </p:xfrm>
        <a:graphic>
          <a:graphicData uri="http://schemas.openxmlformats.org/presentationml/2006/ole">
            <mc:AlternateContent xmlns:mc="http://schemas.openxmlformats.org/markup-compatibility/2006">
              <mc:Choice xmlns:v="urn:schemas-microsoft-com:vml" Requires="v">
                <p:oleObj name="Equation" r:id="rId5" imgW="1663560" imgH="380880" progId="Equation.DSMT4">
                  <p:embed/>
                </p:oleObj>
              </mc:Choice>
              <mc:Fallback>
                <p:oleObj name="Equation" r:id="rId5" imgW="1663560" imgH="380880" progId="Equation.DSMT4">
                  <p:embed/>
                  <p:pic>
                    <p:nvPicPr>
                      <p:cNvPr id="7" name="Object 6"/>
                      <p:cNvPicPr/>
                      <p:nvPr/>
                    </p:nvPicPr>
                    <p:blipFill>
                      <a:blip r:embed="rId6"/>
                      <a:stretch>
                        <a:fillRect/>
                      </a:stretch>
                    </p:blipFill>
                    <p:spPr>
                      <a:xfrm>
                        <a:off x="6879926" y="5472954"/>
                        <a:ext cx="3635674" cy="832597"/>
                      </a:xfrm>
                      <a:prstGeom prst="rect">
                        <a:avLst/>
                      </a:prstGeom>
                    </p:spPr>
                  </p:pic>
                </p:oleObj>
              </mc:Fallback>
            </mc:AlternateContent>
          </a:graphicData>
        </a:graphic>
      </p:graphicFrame>
      <p:sp>
        <p:nvSpPr>
          <p:cNvPr id="5"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 means </a:t>
            </a:r>
          </a:p>
        </p:txBody>
      </p:sp>
    </p:spTree>
    <p:extLst>
      <p:ext uri="{BB962C8B-B14F-4D97-AF65-F5344CB8AC3E}">
        <p14:creationId xmlns:p14="http://schemas.microsoft.com/office/powerpoint/2010/main" val="43461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 for K means </a:t>
            </a:r>
          </a:p>
        </p:txBody>
      </p:sp>
      <p:sp>
        <p:nvSpPr>
          <p:cNvPr id="3" name="Content Placeholder 2"/>
          <p:cNvSpPr>
            <a:spLocks noGrp="1"/>
          </p:cNvSpPr>
          <p:nvPr>
            <p:ph idx="1"/>
          </p:nvPr>
        </p:nvSpPr>
        <p:spPr/>
        <p:txBody>
          <a:bodyPr/>
          <a:lstStyle/>
          <a:p>
            <a:pPr marL="0" indent="0">
              <a:buNone/>
            </a:pPr>
            <a:r>
              <a:rPr lang="en-US" dirty="0"/>
              <a:t>For k-means the distance function to find the distance between two data objects is an Euclidean distance function:</a:t>
            </a:r>
          </a:p>
          <a:p>
            <a:pPr marL="0" indent="0">
              <a:buNone/>
            </a:pPr>
            <a:r>
              <a:rPr lang="en-US" dirty="0"/>
              <a:t> </a:t>
            </a:r>
          </a:p>
        </p:txBody>
      </p:sp>
      <p:pic>
        <p:nvPicPr>
          <p:cNvPr id="4" name="Picture 3"/>
          <p:cNvPicPr>
            <a:picLocks noChangeAspect="1"/>
          </p:cNvPicPr>
          <p:nvPr/>
        </p:nvPicPr>
        <p:blipFill>
          <a:blip r:embed="rId2"/>
          <a:stretch>
            <a:fillRect/>
          </a:stretch>
        </p:blipFill>
        <p:spPr>
          <a:xfrm>
            <a:off x="3469762" y="2983920"/>
            <a:ext cx="5578016" cy="20347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864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6784" y="1969477"/>
            <a:ext cx="9266560" cy="4172316"/>
          </a:xfrm>
          <a:prstGeom prst="rect">
            <a:avLst/>
          </a:prstGeom>
        </p:spPr>
      </p:pic>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of K means </a:t>
            </a:r>
          </a:p>
        </p:txBody>
      </p:sp>
    </p:spTree>
    <p:extLst>
      <p:ext uri="{BB962C8B-B14F-4D97-AF65-F5344CB8AC3E}">
        <p14:creationId xmlns:p14="http://schemas.microsoft.com/office/powerpoint/2010/main" val="116959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501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DB95571B0CE341AFF26496ADE8F2FC" ma:contentTypeVersion="2" ma:contentTypeDescription="Create a new document." ma:contentTypeScope="" ma:versionID="9e8c638e7cc10f7e2c94ce85928d07b6">
  <xsd:schema xmlns:xsd="http://www.w3.org/2001/XMLSchema" xmlns:xs="http://www.w3.org/2001/XMLSchema" xmlns:p="http://schemas.microsoft.com/office/2006/metadata/properties" xmlns:ns2="1748055e-9013-4071-95ee-0b8bf3a23c37" targetNamespace="http://schemas.microsoft.com/office/2006/metadata/properties" ma:root="true" ma:fieldsID="e7ae6a866d10ba64a54f261316e76d1f" ns2:_="">
    <xsd:import namespace="1748055e-9013-4071-95ee-0b8bf3a23c3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8055e-9013-4071-95ee-0b8bf3a23c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A99692-67BD-4123-B919-929E1F0EDF9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7F8BBC-3553-4689-B449-C070B8DA3FC2}">
  <ds:schemaRefs>
    <ds:schemaRef ds:uri="http://schemas.microsoft.com/sharepoint/v3/contenttype/forms"/>
  </ds:schemaRefs>
</ds:datastoreItem>
</file>

<file path=customXml/itemProps3.xml><?xml version="1.0" encoding="utf-8"?>
<ds:datastoreItem xmlns:ds="http://schemas.openxmlformats.org/officeDocument/2006/customXml" ds:itemID="{6B918578-7A84-4057-A03F-F492D04955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48055e-9013-4071-95ee-0b8bf3a23c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TotalTime>
  <Words>869</Words>
  <Application>Microsoft Office PowerPoint</Application>
  <PresentationFormat>Widescreen</PresentationFormat>
  <Paragraphs>187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Distance measure for K means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clustering </dc:title>
  <dc:creator>lenovo</dc:creator>
  <cp:lastModifiedBy>lenovo</cp:lastModifiedBy>
  <cp:revision>8</cp:revision>
  <dcterms:created xsi:type="dcterms:W3CDTF">2023-03-07T09:53:29Z</dcterms:created>
  <dcterms:modified xsi:type="dcterms:W3CDTF">2023-03-10T08:10:46Z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0x0101002CDB95571B0CE341AFF26496ADE8F2FC</vt:lpwstr>
  </property>
</Properties>
</file>