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5.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322" r:id="rId3"/>
    <p:sldId id="323" r:id="rId4"/>
    <p:sldId id="324" r:id="rId5"/>
    <p:sldId id="325" r:id="rId6"/>
    <p:sldId id="326" r:id="rId7"/>
    <p:sldId id="334" r:id="rId8"/>
    <p:sldId id="328" r:id="rId9"/>
    <p:sldId id="329" r:id="rId10"/>
    <p:sldId id="331" r:id="rId11"/>
    <p:sldId id="343" r:id="rId12"/>
    <p:sldId id="344" r:id="rId13"/>
    <p:sldId id="335" r:id="rId14"/>
    <p:sldId id="342" r:id="rId15"/>
    <p:sldId id="336" r:id="rId16"/>
    <p:sldId id="337" r:id="rId17"/>
    <p:sldId id="338" r:id="rId18"/>
    <p:sldId id="352" r:id="rId19"/>
    <p:sldId id="345" r:id="rId20"/>
    <p:sldId id="351" r:id="rId21"/>
    <p:sldId id="353" r:id="rId22"/>
    <p:sldId id="354" r:id="rId23"/>
    <p:sldId id="355" r:id="rId24"/>
    <p:sldId id="356" r:id="rId25"/>
    <p:sldId id="358" r:id="rId26"/>
    <p:sldId id="359" r:id="rId27"/>
    <p:sldId id="366" r:id="rId28"/>
    <p:sldId id="367" r:id="rId29"/>
    <p:sldId id="368" r:id="rId30"/>
    <p:sldId id="377" r:id="rId31"/>
    <p:sldId id="369" r:id="rId32"/>
    <p:sldId id="370" r:id="rId33"/>
    <p:sldId id="378" r:id="rId34"/>
    <p:sldId id="372" r:id="rId35"/>
    <p:sldId id="373" r:id="rId36"/>
    <p:sldId id="374" r:id="rId37"/>
    <p:sldId id="375" r:id="rId38"/>
    <p:sldId id="376" r:id="rId39"/>
    <p:sldId id="361" r:id="rId40"/>
    <p:sldId id="339" r:id="rId41"/>
  </p:sldIdLst>
  <p:sldSz cx="9906000" cy="72009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68">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B173A0-0CE3-49F3-B62B-4E11C39406AE}">
  <a:tblStyle styleId="{17B173A0-0CE3-49F3-B62B-4E11C39406A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696" autoAdjust="0"/>
    <p:restoredTop sz="94660"/>
  </p:normalViewPr>
  <p:slideViewPr>
    <p:cSldViewPr>
      <p:cViewPr varScale="1">
        <p:scale>
          <a:sx n="65" d="100"/>
          <a:sy n="65" d="100"/>
        </p:scale>
        <p:origin x="384" y="48"/>
      </p:cViewPr>
      <p:guideLst>
        <p:guide orient="horz" pos="2268"/>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03525" y="514350"/>
            <a:ext cx="353695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44743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803525" y="514350"/>
            <a:ext cx="35369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21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238250" y="1178481"/>
            <a:ext cx="7429500" cy="2506980"/>
          </a:xfrm>
          <a:prstGeom prst="rect">
            <a:avLst/>
          </a:prstGeom>
          <a:noFill/>
          <a:ln>
            <a:noFill/>
          </a:ln>
        </p:spPr>
        <p:txBody>
          <a:bodyPr spcFirstLastPara="1" wrap="square" lIns="92416" tIns="46196" rIns="92416" bIns="46196" anchor="b" anchorCtr="0"/>
          <a:lstStyle>
            <a:lvl1pPr marR="0" lvl="0" algn="ctr" rtl="0">
              <a:lnSpc>
                <a:spcPct val="90000"/>
              </a:lnSpc>
              <a:spcBef>
                <a:spcPts val="0"/>
              </a:spcBef>
              <a:spcAft>
                <a:spcPts val="0"/>
              </a:spcAft>
              <a:buClr>
                <a:schemeClr val="dk1"/>
              </a:buClr>
              <a:buSzPts val="6000"/>
              <a:buFont typeface="Calibri"/>
              <a:buNone/>
              <a:defRPr sz="6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238250" y="3782140"/>
            <a:ext cx="7429500" cy="1738550"/>
          </a:xfrm>
          <a:prstGeom prst="rect">
            <a:avLst/>
          </a:prstGeom>
          <a:noFill/>
          <a:ln>
            <a:noFill/>
          </a:ln>
        </p:spPr>
        <p:txBody>
          <a:bodyPr spcFirstLastPara="1" wrap="square" lIns="92416" tIns="46196" rIns="92416" bIns="46196" anchor="t" anchorCtr="0"/>
          <a:lstStyle>
            <a:lvl1pPr marR="0" lvl="0" algn="ctr" rtl="0">
              <a:lnSpc>
                <a:spcPct val="90000"/>
              </a:lnSpc>
              <a:spcBef>
                <a:spcPts val="1011"/>
              </a:spcBef>
              <a:spcAft>
                <a:spcPts val="0"/>
              </a:spcAft>
              <a:buClr>
                <a:schemeClr val="dk1"/>
              </a:buClr>
              <a:buSzPts val="2400"/>
              <a:buFont typeface="Arial"/>
              <a:buNone/>
              <a:defRPr sz="2500" b="0" i="0" u="none" strike="noStrike" cap="none">
                <a:solidFill>
                  <a:schemeClr val="dk1"/>
                </a:solidFill>
                <a:latin typeface="Calibri"/>
                <a:ea typeface="Calibri"/>
                <a:cs typeface="Calibri"/>
                <a:sym typeface="Calibri"/>
              </a:defRPr>
            </a:lvl1pPr>
            <a:lvl2pPr marR="0" lvl="1" algn="ctr"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6"/>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6"/>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5882" y="1795229"/>
            <a:ext cx="8543925" cy="2995374"/>
          </a:xfrm>
          <a:prstGeom prst="rect">
            <a:avLst/>
          </a:prstGeom>
          <a:noFill/>
          <a:ln>
            <a:noFill/>
          </a:ln>
        </p:spPr>
        <p:txBody>
          <a:bodyPr spcFirstLastPara="1" wrap="square" lIns="92416" tIns="46196" rIns="92416" bIns="46196" anchor="b" anchorCtr="0"/>
          <a:lstStyle>
            <a:lvl1pPr marR="0" lvl="0" algn="l" rtl="0">
              <a:lnSpc>
                <a:spcPct val="90000"/>
              </a:lnSpc>
              <a:spcBef>
                <a:spcPts val="0"/>
              </a:spcBef>
              <a:spcAft>
                <a:spcPts val="0"/>
              </a:spcAft>
              <a:buClr>
                <a:schemeClr val="dk1"/>
              </a:buClr>
              <a:buSzPts val="6000"/>
              <a:buFont typeface="Calibri"/>
              <a:buNone/>
              <a:defRPr sz="6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675882" y="4818942"/>
            <a:ext cx="8543925" cy="1575196"/>
          </a:xfrm>
          <a:prstGeom prst="rect">
            <a:avLst/>
          </a:prstGeom>
          <a:noFill/>
          <a:ln>
            <a:noFill/>
          </a:ln>
        </p:spPr>
        <p:txBody>
          <a:bodyPr spcFirstLastPara="1" wrap="square" lIns="92416" tIns="46196" rIns="92416" bIns="46196" anchor="t" anchorCtr="0"/>
          <a:lstStyle>
            <a:lvl1pPr marL="462159" marR="0" lvl="0" indent="-231079" algn="l" rtl="0">
              <a:lnSpc>
                <a:spcPct val="90000"/>
              </a:lnSpc>
              <a:spcBef>
                <a:spcPts val="1011"/>
              </a:spcBef>
              <a:spcAft>
                <a:spcPts val="0"/>
              </a:spcAft>
              <a:buClr>
                <a:srgbClr val="888888"/>
              </a:buClr>
              <a:buSzPts val="2400"/>
              <a:buFont typeface="Arial"/>
              <a:buNone/>
              <a:defRPr sz="2500" b="0" i="0" u="none" strike="noStrike" cap="none">
                <a:solidFill>
                  <a:srgbClr val="888888"/>
                </a:solidFill>
                <a:latin typeface="Calibri"/>
                <a:ea typeface="Calibri"/>
                <a:cs typeface="Calibri"/>
                <a:sym typeface="Calibri"/>
              </a:defRPr>
            </a:lvl1pPr>
            <a:lvl2pPr marL="924318" marR="0" lvl="1" indent="-231079" algn="l" rtl="0">
              <a:lnSpc>
                <a:spcPct val="90000"/>
              </a:lnSpc>
              <a:spcBef>
                <a:spcPts val="506"/>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86477" marR="0" lvl="2" indent="-231079" algn="l" rtl="0">
              <a:lnSpc>
                <a:spcPct val="90000"/>
              </a:lnSpc>
              <a:spcBef>
                <a:spcPts val="506"/>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48636" marR="0" lvl="3"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310795" marR="0" lvl="4"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72954" marR="0" lvl="5"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35113" marR="0" lvl="6"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97272" marR="0" lvl="7"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59431" marR="0" lvl="8"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81042" y="383387"/>
            <a:ext cx="8543925" cy="139184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6"/>
          <p:cNvSpPr txBox="1">
            <a:spLocks noGrp="1"/>
          </p:cNvSpPr>
          <p:nvPr>
            <p:ph type="body" idx="1"/>
          </p:nvPr>
        </p:nvSpPr>
        <p:spPr>
          <a:xfrm>
            <a:off x="681040" y="1916906"/>
            <a:ext cx="4210050" cy="4568905"/>
          </a:xfrm>
          <a:prstGeom prst="rect">
            <a:avLst/>
          </a:prstGeom>
          <a:noFill/>
          <a:ln>
            <a:noFill/>
          </a:ln>
        </p:spPr>
        <p:txBody>
          <a:bodyPr spcFirstLastPara="1" wrap="square" lIns="92416" tIns="46196" rIns="92416" bIns="46196" anchor="t" anchorCtr="0"/>
          <a:lstStyle>
            <a:lvl1pPr marL="462159" marR="0" lvl="0" indent="-410808" algn="l" rtl="0">
              <a:lnSpc>
                <a:spcPct val="90000"/>
              </a:lnSpc>
              <a:spcBef>
                <a:spcPts val="1011"/>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24318" marR="0" lvl="1"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2pPr>
            <a:lvl3pPr marL="1386477" marR="0" lvl="2"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48636" marR="0" lvl="3"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310795" marR="0" lvl="4"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72954" marR="0" lvl="5"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35113" marR="0" lvl="6"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97272" marR="0" lvl="7"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59431" marR="0" lvl="8"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2"/>
          </p:nvPr>
        </p:nvSpPr>
        <p:spPr>
          <a:xfrm>
            <a:off x="5014915" y="1916906"/>
            <a:ext cx="4210050" cy="4568905"/>
          </a:xfrm>
          <a:prstGeom prst="rect">
            <a:avLst/>
          </a:prstGeom>
          <a:noFill/>
          <a:ln>
            <a:noFill/>
          </a:ln>
        </p:spPr>
        <p:txBody>
          <a:bodyPr spcFirstLastPara="1" wrap="square" lIns="92416" tIns="46196" rIns="92416" bIns="46196" anchor="t" anchorCtr="0"/>
          <a:lstStyle>
            <a:lvl1pPr marL="462159" marR="0" lvl="0" indent="-410808" algn="l" rtl="0">
              <a:lnSpc>
                <a:spcPct val="90000"/>
              </a:lnSpc>
              <a:spcBef>
                <a:spcPts val="1011"/>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24318" marR="0" lvl="1"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2pPr>
            <a:lvl3pPr marL="1386477" marR="0" lvl="2"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48636" marR="0" lvl="3"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310795" marR="0" lvl="4"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72954" marR="0" lvl="5"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35113" marR="0" lvl="6"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97272" marR="0" lvl="7"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59431" marR="0" lvl="8"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81042" y="383387"/>
            <a:ext cx="8543925" cy="139184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82330" y="480060"/>
            <a:ext cx="3194942" cy="1680210"/>
          </a:xfrm>
          <a:prstGeom prst="rect">
            <a:avLst/>
          </a:prstGeom>
          <a:noFill/>
          <a:ln>
            <a:noFill/>
          </a:ln>
        </p:spPr>
        <p:txBody>
          <a:bodyPr spcFirstLastPara="1" wrap="square" lIns="92416" tIns="46196" rIns="92416" bIns="46196"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4211344" y="1036801"/>
            <a:ext cx="5014913" cy="5117306"/>
          </a:xfrm>
          <a:prstGeom prst="rect">
            <a:avLst/>
          </a:prstGeom>
          <a:noFill/>
          <a:ln>
            <a:noFill/>
          </a:ln>
        </p:spPr>
        <p:txBody>
          <a:bodyPr spcFirstLastPara="1" wrap="square" lIns="92416" tIns="46196" rIns="92416" bIns="46196" anchor="t" anchorCtr="0"/>
          <a:lstStyle>
            <a:lvl1pPr marL="462159" marR="0" lvl="0" indent="-436483" algn="l" rtl="0">
              <a:lnSpc>
                <a:spcPct val="90000"/>
              </a:lnSpc>
              <a:spcBef>
                <a:spcPts val="1011"/>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24318" marR="0" lvl="1" indent="-410808" algn="l" rtl="0">
              <a:lnSpc>
                <a:spcPct val="90000"/>
              </a:lnSpc>
              <a:spcBef>
                <a:spcPts val="506"/>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86477" marR="0" lvl="2"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3pPr>
            <a:lvl4pPr marL="1848636" marR="0" lvl="3"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310795" marR="0" lvl="4"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72954" marR="0" lvl="5"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35113" marR="0" lvl="6"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97272" marR="0" lvl="7"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59431" marR="0" lvl="8"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682330" y="2160270"/>
            <a:ext cx="3194942" cy="4002167"/>
          </a:xfrm>
          <a:prstGeom prst="rect">
            <a:avLst/>
          </a:prstGeom>
          <a:noFill/>
          <a:ln>
            <a:noFill/>
          </a:ln>
        </p:spPr>
        <p:txBody>
          <a:bodyPr spcFirstLastPara="1" wrap="square" lIns="92416" tIns="46196" rIns="92416" bIns="46196" anchor="t" anchorCtr="0"/>
          <a:lstStyle>
            <a:lvl1pPr marL="462159" marR="0" lvl="0" indent="-231079" algn="l" rtl="0">
              <a:lnSpc>
                <a:spcPct val="90000"/>
              </a:lnSpc>
              <a:spcBef>
                <a:spcPts val="1011"/>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24318" marR="0" lvl="1" indent="-231079" algn="l" rtl="0">
              <a:lnSpc>
                <a:spcPct val="90000"/>
              </a:lnSpc>
              <a:spcBef>
                <a:spcPts val="506"/>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86477" marR="0" lvl="2" indent="-231079" algn="l" rtl="0">
              <a:lnSpc>
                <a:spcPct val="90000"/>
              </a:lnSpc>
              <a:spcBef>
                <a:spcPts val="506"/>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48636" marR="0" lvl="3"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310795" marR="0" lvl="4"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72954" marR="0" lvl="5"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35113" marR="0" lvl="6"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97272" marR="0" lvl="7"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59431" marR="0" lvl="8"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82330" y="480060"/>
            <a:ext cx="3194942" cy="1680210"/>
          </a:xfrm>
          <a:prstGeom prst="rect">
            <a:avLst/>
          </a:prstGeom>
          <a:noFill/>
          <a:ln>
            <a:noFill/>
          </a:ln>
        </p:spPr>
        <p:txBody>
          <a:bodyPr spcFirstLastPara="1" wrap="square" lIns="92416" tIns="46196" rIns="92416" bIns="46196"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4211344" y="1036801"/>
            <a:ext cx="5014913" cy="5117306"/>
          </a:xfrm>
          <a:prstGeom prst="rect">
            <a:avLst/>
          </a:prstGeom>
          <a:noFill/>
          <a:ln>
            <a:noFill/>
          </a:ln>
        </p:spPr>
        <p:txBody>
          <a:bodyPr spcFirstLastPara="1" wrap="square" lIns="92416" tIns="46196" rIns="92416" bIns="46196" anchor="t" anchorCtr="0"/>
          <a:lstStyle>
            <a:lvl1pPr marR="0" lvl="0" algn="l" rtl="0">
              <a:lnSpc>
                <a:spcPct val="90000"/>
              </a:lnSpc>
              <a:spcBef>
                <a:spcPts val="1011"/>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6"/>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6"/>
              </a:spcBef>
              <a:spcAft>
                <a:spcPts val="0"/>
              </a:spcAft>
              <a:buClr>
                <a:schemeClr val="dk1"/>
              </a:buClr>
              <a:buSzPts val="2400"/>
              <a:buFont typeface="Arial"/>
              <a:buNone/>
              <a:defRPr sz="2500" b="0" i="0" u="none" strike="noStrike" cap="none">
                <a:solidFill>
                  <a:schemeClr val="dk1"/>
                </a:solidFill>
                <a:latin typeface="Calibri"/>
                <a:ea typeface="Calibri"/>
                <a:cs typeface="Calibri"/>
                <a:sym typeface="Calibri"/>
              </a:defRPr>
            </a:lvl3pPr>
            <a:lvl4pPr marR="0" lvl="3"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6"/>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82330" y="2160270"/>
            <a:ext cx="3194942" cy="4002167"/>
          </a:xfrm>
          <a:prstGeom prst="rect">
            <a:avLst/>
          </a:prstGeom>
          <a:noFill/>
          <a:ln>
            <a:noFill/>
          </a:ln>
        </p:spPr>
        <p:txBody>
          <a:bodyPr spcFirstLastPara="1" wrap="square" lIns="92416" tIns="46196" rIns="92416" bIns="46196" anchor="t" anchorCtr="0"/>
          <a:lstStyle>
            <a:lvl1pPr marL="462159" marR="0" lvl="0" indent="-231079" algn="l" rtl="0">
              <a:lnSpc>
                <a:spcPct val="90000"/>
              </a:lnSpc>
              <a:spcBef>
                <a:spcPts val="1011"/>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24318" marR="0" lvl="1" indent="-231079" algn="l" rtl="0">
              <a:lnSpc>
                <a:spcPct val="90000"/>
              </a:lnSpc>
              <a:spcBef>
                <a:spcPts val="506"/>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86477" marR="0" lvl="2" indent="-231079" algn="l" rtl="0">
              <a:lnSpc>
                <a:spcPct val="90000"/>
              </a:lnSpc>
              <a:spcBef>
                <a:spcPts val="506"/>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48636" marR="0" lvl="3"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310795" marR="0" lvl="4"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72954" marR="0" lvl="5"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35113" marR="0" lvl="6"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97272" marR="0" lvl="7"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59431" marR="0" lvl="8" indent="-231079" algn="l" rtl="0">
              <a:lnSpc>
                <a:spcPct val="90000"/>
              </a:lnSpc>
              <a:spcBef>
                <a:spcPts val="506"/>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81042" y="383387"/>
            <a:ext cx="8543925" cy="139184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668548" y="-70604"/>
            <a:ext cx="4568905" cy="8543925"/>
          </a:xfrm>
          <a:prstGeom prst="rect">
            <a:avLst/>
          </a:prstGeom>
          <a:noFill/>
          <a:ln>
            <a:noFill/>
          </a:ln>
        </p:spPr>
        <p:txBody>
          <a:bodyPr spcFirstLastPara="1" wrap="square" lIns="92416" tIns="46196" rIns="92416" bIns="46196" anchor="t" anchorCtr="0"/>
          <a:lstStyle>
            <a:lvl1pPr marL="462159" marR="0" lvl="0" indent="-410808" algn="l" rtl="0">
              <a:lnSpc>
                <a:spcPct val="90000"/>
              </a:lnSpc>
              <a:spcBef>
                <a:spcPts val="1011"/>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24318" marR="0" lvl="1"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2pPr>
            <a:lvl3pPr marL="1386477" marR="0" lvl="2"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48636" marR="0" lvl="3"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310795" marR="0" lvl="4"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72954" marR="0" lvl="5"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35113" marR="0" lvl="6"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97272" marR="0" lvl="7"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59431" marR="0" lvl="8"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105758" y="2366608"/>
            <a:ext cx="6102430" cy="213598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771882" y="292539"/>
            <a:ext cx="6102430" cy="6284119"/>
          </a:xfrm>
          <a:prstGeom prst="rect">
            <a:avLst/>
          </a:prstGeom>
          <a:noFill/>
          <a:ln>
            <a:noFill/>
          </a:ln>
        </p:spPr>
        <p:txBody>
          <a:bodyPr spcFirstLastPara="1" wrap="square" lIns="92416" tIns="46196" rIns="92416" bIns="46196" anchor="t" anchorCtr="0"/>
          <a:lstStyle>
            <a:lvl1pPr marL="462159" marR="0" lvl="0" indent="-410808" algn="l" rtl="0">
              <a:lnSpc>
                <a:spcPct val="90000"/>
              </a:lnSpc>
              <a:spcBef>
                <a:spcPts val="1011"/>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24318" marR="0" lvl="1" indent="-385133" algn="l" rtl="0">
              <a:lnSpc>
                <a:spcPct val="90000"/>
              </a:lnSpc>
              <a:spcBef>
                <a:spcPts val="506"/>
              </a:spcBef>
              <a:spcAft>
                <a:spcPts val="0"/>
              </a:spcAft>
              <a:buClr>
                <a:schemeClr val="dk1"/>
              </a:buClr>
              <a:buSzPts val="2400"/>
              <a:buFont typeface="Arial"/>
              <a:buChar char="•"/>
              <a:defRPr sz="2500" b="0" i="0" u="none" strike="noStrike" cap="none">
                <a:solidFill>
                  <a:schemeClr val="dk1"/>
                </a:solidFill>
                <a:latin typeface="Calibri"/>
                <a:ea typeface="Calibri"/>
                <a:cs typeface="Calibri"/>
                <a:sym typeface="Calibri"/>
              </a:defRPr>
            </a:lvl2pPr>
            <a:lvl3pPr marL="1386477" marR="0" lvl="2" indent="-359457" algn="l" rtl="0">
              <a:lnSpc>
                <a:spcPct val="90000"/>
              </a:lnSpc>
              <a:spcBef>
                <a:spcPts val="506"/>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48636" marR="0" lvl="3"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310795" marR="0" lvl="4"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72954" marR="0" lvl="5"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35113" marR="0" lvl="6"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97272" marR="0" lvl="7"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59431" marR="0" lvl="8" indent="-346619" algn="l" rtl="0">
              <a:lnSpc>
                <a:spcPct val="90000"/>
              </a:lnSpc>
              <a:spcBef>
                <a:spcPts val="506"/>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A614F-1011-4C36-935B-211CE3C1D6E3}"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C61FF-7110-4A72-93D0-6C9C3E19F99E}" type="slidenum">
              <a:rPr lang="en-US" smtClean="0"/>
              <a:t>‹#›</a:t>
            </a:fld>
            <a:endParaRPr lang="en-US"/>
          </a:p>
        </p:txBody>
      </p:sp>
    </p:spTree>
    <p:extLst>
      <p:ext uri="{BB962C8B-B14F-4D97-AF65-F5344CB8AC3E}">
        <p14:creationId xmlns:p14="http://schemas.microsoft.com/office/powerpoint/2010/main" val="119970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l="1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1042" y="383387"/>
            <a:ext cx="8543925" cy="1391841"/>
          </a:xfrm>
          <a:prstGeom prst="rect">
            <a:avLst/>
          </a:prstGeom>
          <a:noFill/>
          <a:ln>
            <a:noFill/>
          </a:ln>
        </p:spPr>
        <p:txBody>
          <a:bodyPr spcFirstLastPara="1" wrap="square" lIns="92416" tIns="46196" rIns="92416" bIns="46196"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81042" y="1916906"/>
            <a:ext cx="8543925" cy="4568905"/>
          </a:xfrm>
          <a:prstGeom prst="rect">
            <a:avLst/>
          </a:prstGeom>
          <a:noFill/>
          <a:ln>
            <a:noFill/>
          </a:ln>
        </p:spPr>
        <p:txBody>
          <a:bodyPr spcFirstLastPara="1" wrap="square" lIns="92416" tIns="46196" rIns="92416" bIns="46196"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81039" y="6674173"/>
            <a:ext cx="2228850" cy="383381"/>
          </a:xfrm>
          <a:prstGeom prst="rect">
            <a:avLst/>
          </a:prstGeom>
          <a:noFill/>
          <a:ln>
            <a:noFill/>
          </a:ln>
        </p:spPr>
        <p:txBody>
          <a:bodyPr spcFirstLastPara="1" wrap="square" lIns="92416" tIns="46196" rIns="92416" bIns="46196"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281367" y="6674173"/>
            <a:ext cx="3343275" cy="383381"/>
          </a:xfrm>
          <a:prstGeom prst="rect">
            <a:avLst/>
          </a:prstGeom>
          <a:noFill/>
          <a:ln>
            <a:noFill/>
          </a:ln>
        </p:spPr>
        <p:txBody>
          <a:bodyPr spcFirstLastPara="1" wrap="square" lIns="92416" tIns="46196" rIns="92416" bIns="46196"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996113" y="6674173"/>
            <a:ext cx="2228850" cy="383381"/>
          </a:xfrm>
          <a:prstGeom prst="rect">
            <a:avLst/>
          </a:prstGeom>
          <a:noFill/>
          <a:ln>
            <a:noFill/>
          </a:ln>
        </p:spPr>
        <p:txBody>
          <a:bodyPr spcFirstLastPara="1" wrap="square" lIns="92416" tIns="46196" rIns="92416" bIns="46196"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Shape 83"/>
        <p:cNvGrpSpPr/>
        <p:nvPr/>
      </p:nvGrpSpPr>
      <p:grpSpPr>
        <a:xfrm>
          <a:off x="0" y="0"/>
          <a:ext cx="0" cy="0"/>
          <a:chOff x="0" y="0"/>
          <a:chExt cx="0" cy="0"/>
        </a:xfrm>
      </p:grpSpPr>
      <p:sp>
        <p:nvSpPr>
          <p:cNvPr id="2" name="Rectangle 1"/>
          <p:cNvSpPr/>
          <p:nvPr/>
        </p:nvSpPr>
        <p:spPr>
          <a:xfrm>
            <a:off x="17730" y="4176514"/>
            <a:ext cx="6756587" cy="1324441"/>
          </a:xfrm>
          <a:prstGeom prst="rect">
            <a:avLst/>
          </a:prstGeom>
        </p:spPr>
        <p:txBody>
          <a:bodyPr wrap="square" lIns="92432" tIns="46216" rIns="92432" bIns="46216">
            <a:spAutoFit/>
          </a:bodyPr>
          <a:lstStyle/>
          <a:p>
            <a:pPr algn="ctr"/>
            <a:r>
              <a:rPr lang="en-US" sz="4000" b="1" dirty="0" smtClean="0">
                <a:solidFill>
                  <a:srgbClr val="FFFF00"/>
                </a:solidFill>
                <a:latin typeface="Calibri"/>
                <a:ea typeface="Calibri"/>
                <a:cs typeface="Calibri"/>
                <a:sym typeface="Calibri"/>
              </a:rPr>
              <a:t>School of Computer Science and Engineering</a:t>
            </a:r>
            <a:endParaRPr lang="en-IN" sz="4000" dirty="0">
              <a:solidFill>
                <a:srgbClr val="FFFF00"/>
              </a:solidFill>
            </a:endParaRPr>
          </a:p>
        </p:txBody>
      </p:sp>
      <p:sp>
        <p:nvSpPr>
          <p:cNvPr id="3" name="Rectangle 2"/>
          <p:cNvSpPr/>
          <p:nvPr/>
        </p:nvSpPr>
        <p:spPr>
          <a:xfrm>
            <a:off x="428643" y="5616674"/>
            <a:ext cx="5686172" cy="553998"/>
          </a:xfrm>
          <a:prstGeom prst="rect">
            <a:avLst/>
          </a:prstGeom>
        </p:spPr>
        <p:txBody>
          <a:bodyPr wrap="none">
            <a:spAutoFit/>
          </a:bodyPr>
          <a:lstStyle/>
          <a:p>
            <a:pPr algn="ctr"/>
            <a:r>
              <a:rPr lang="en-US" sz="3000" b="1" dirty="0">
                <a:solidFill>
                  <a:srgbClr val="FFC000"/>
                </a:solidFill>
                <a:latin typeface="Calibri"/>
                <a:ea typeface="Calibri"/>
                <a:cs typeface="Calibri"/>
                <a:sym typeface="Calibri"/>
              </a:rPr>
              <a:t>Data Mining and </a:t>
            </a:r>
            <a:r>
              <a:rPr lang="en-US" sz="3000" b="1" dirty="0" smtClean="0">
                <a:solidFill>
                  <a:srgbClr val="FFC000"/>
                </a:solidFill>
                <a:latin typeface="Calibri"/>
                <a:ea typeface="Calibri"/>
                <a:cs typeface="Calibri"/>
                <a:sym typeface="Calibri"/>
              </a:rPr>
              <a:t>Data Warehouse</a:t>
            </a:r>
            <a:endParaRPr lang="en-IN" sz="3000"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Warehousing - Overview, Steps, Pros and 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 y="2188071"/>
            <a:ext cx="7934326" cy="391231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681042" y="383387"/>
            <a:ext cx="8543925" cy="1391841"/>
          </a:xfrm>
        </p:spPr>
        <p:txBody>
          <a:bodyPr/>
          <a:lstStyle/>
          <a:p>
            <a:r>
              <a:rPr lang="en-US" b="1" dirty="0" smtClean="0">
                <a:latin typeface="Cambria" panose="02040503050406030204" pitchFamily="18" charset="0"/>
                <a:ea typeface="Cambria" panose="02040503050406030204" pitchFamily="18" charset="0"/>
              </a:rPr>
              <a:t>Data Warehouse </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05428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96" y="864146"/>
            <a:ext cx="8543925" cy="725101"/>
          </a:xfrm>
        </p:spPr>
        <p:txBody>
          <a:bodyPr/>
          <a:lstStyle/>
          <a:p>
            <a:r>
              <a:rPr lang="en-US" sz="4400" b="1" dirty="0" smtClean="0">
                <a:latin typeface="Cambria" panose="02040503050406030204" pitchFamily="18" charset="0"/>
                <a:ea typeface="Cambria" panose="02040503050406030204" pitchFamily="18" charset="0"/>
              </a:rPr>
              <a:t>DW</a:t>
            </a:r>
            <a:endParaRPr lang="en-US" sz="44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32520" y="2232298"/>
            <a:ext cx="8543925" cy="3735436"/>
          </a:xfrm>
        </p:spPr>
        <p:txBody>
          <a:bodyPr/>
          <a:lstStyle/>
          <a:p>
            <a:pPr algn="just"/>
            <a:r>
              <a:rPr lang="en-US" dirty="0">
                <a:solidFill>
                  <a:schemeClr val="tx1"/>
                </a:solidFill>
                <a:latin typeface="Cambria" panose="02040503050406030204" pitchFamily="18" charset="0"/>
                <a:ea typeface="Cambria" panose="02040503050406030204" pitchFamily="18" charset="0"/>
              </a:rPr>
              <a:t>” Data warehouses have been defined in many ways, making it difficult to formulate a rigorous definition. Loosely speaking, a data warehouse refers to a data repository that is maintained separately from an </a:t>
            </a:r>
            <a:r>
              <a:rPr lang="en-US" dirty="0" err="1">
                <a:solidFill>
                  <a:schemeClr val="tx1"/>
                </a:solidFill>
                <a:latin typeface="Cambria" panose="02040503050406030204" pitchFamily="18" charset="0"/>
                <a:ea typeface="Cambria" panose="02040503050406030204" pitchFamily="18" charset="0"/>
              </a:rPr>
              <a:t>organization’s</a:t>
            </a:r>
            <a:r>
              <a:rPr lang="en-US" dirty="0">
                <a:solidFill>
                  <a:schemeClr val="tx1"/>
                </a:solidFill>
                <a:latin typeface="Cambria" panose="02040503050406030204" pitchFamily="18" charset="0"/>
                <a:ea typeface="Cambria" panose="02040503050406030204" pitchFamily="18" charset="0"/>
              </a:rPr>
              <a:t> operational databases. Data warehouse systems allow for integration of a variety of application systems. They support information processing by providing a solid platform of consolidated historic data for analysis</a:t>
            </a:r>
          </a:p>
        </p:txBody>
      </p:sp>
    </p:spTree>
    <p:extLst>
      <p:ext uri="{BB962C8B-B14F-4D97-AF65-F5344CB8AC3E}">
        <p14:creationId xmlns:p14="http://schemas.microsoft.com/office/powerpoint/2010/main" val="2224963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0473" y="2520330"/>
            <a:ext cx="9408020" cy="2016224"/>
          </a:xfrm>
        </p:spPr>
        <p:txBody>
          <a:bodyPr/>
          <a:lstStyle/>
          <a:p>
            <a:pPr algn="just"/>
            <a:r>
              <a:rPr lang="en-US" sz="3000" b="1" dirty="0" smtClean="0">
                <a:solidFill>
                  <a:srgbClr val="002060"/>
                </a:solidFill>
                <a:latin typeface="Cambria" panose="02040503050406030204" pitchFamily="18" charset="0"/>
                <a:ea typeface="Cambria" panose="02040503050406030204" pitchFamily="18" charset="0"/>
              </a:rPr>
              <a:t>“A </a:t>
            </a:r>
            <a:r>
              <a:rPr lang="en-US" sz="3000" b="1" dirty="0">
                <a:solidFill>
                  <a:srgbClr val="002060"/>
                </a:solidFill>
                <a:latin typeface="Cambria" panose="02040503050406030204" pitchFamily="18" charset="0"/>
                <a:ea typeface="Cambria" panose="02040503050406030204" pitchFamily="18" charset="0"/>
              </a:rPr>
              <a:t>data warehouse is a subject-oriented, integrated, time-variant, and nonvolatile collection of data in support of management’s decision making </a:t>
            </a:r>
            <a:r>
              <a:rPr lang="en-US" sz="3000" b="1" dirty="0" smtClean="0">
                <a:solidFill>
                  <a:srgbClr val="002060"/>
                </a:solidFill>
                <a:latin typeface="Cambria" panose="02040503050406030204" pitchFamily="18" charset="0"/>
                <a:ea typeface="Cambria" panose="02040503050406030204" pitchFamily="18" charset="0"/>
              </a:rPr>
              <a:t>process”</a:t>
            </a:r>
            <a:endParaRPr lang="en-US" sz="3000" b="1" dirty="0">
              <a:solidFill>
                <a:srgbClr val="002060"/>
              </a:solidFill>
              <a:latin typeface="Cambria" panose="02040503050406030204" pitchFamily="18" charset="0"/>
              <a:ea typeface="Cambria" panose="02040503050406030204" pitchFamily="18" charset="0"/>
            </a:endParaRPr>
          </a:p>
        </p:txBody>
      </p:sp>
      <p:sp>
        <p:nvSpPr>
          <p:cNvPr id="4" name="Rectangle 3"/>
          <p:cNvSpPr/>
          <p:nvPr/>
        </p:nvSpPr>
        <p:spPr>
          <a:xfrm>
            <a:off x="4448944" y="4527930"/>
            <a:ext cx="5159549" cy="1200329"/>
          </a:xfrm>
          <a:prstGeom prst="rect">
            <a:avLst/>
          </a:prstGeom>
        </p:spPr>
        <p:txBody>
          <a:bodyPr wrap="square">
            <a:spAutoFit/>
          </a:bodyPr>
          <a:lstStyle/>
          <a:p>
            <a:r>
              <a:rPr lang="en-US" sz="2400" dirty="0">
                <a:latin typeface="Cambria" panose="02040503050406030204" pitchFamily="18" charset="0"/>
                <a:ea typeface="Cambria" panose="02040503050406030204" pitchFamily="18" charset="0"/>
              </a:rPr>
              <a:t>William H. </a:t>
            </a:r>
            <a:r>
              <a:rPr lang="en-US" sz="2400" dirty="0" err="1">
                <a:latin typeface="Cambria" panose="02040503050406030204" pitchFamily="18" charset="0"/>
                <a:ea typeface="Cambria" panose="02040503050406030204" pitchFamily="18" charset="0"/>
              </a:rPr>
              <a:t>Inmon</a:t>
            </a:r>
            <a:r>
              <a:rPr lang="en-US" sz="2400" dirty="0" smtClean="0">
                <a:latin typeface="Cambria" panose="02040503050406030204" pitchFamily="18" charset="0"/>
                <a:ea typeface="Cambria" panose="02040503050406030204" pitchFamily="18" charset="0"/>
              </a:rPr>
              <a:t>, </a:t>
            </a:r>
          </a:p>
          <a:p>
            <a:r>
              <a:rPr lang="en-US" sz="2400" dirty="0">
                <a:latin typeface="Cambria" panose="02040503050406030204" pitchFamily="18" charset="0"/>
                <a:ea typeface="Cambria" panose="02040503050406030204" pitchFamily="18" charset="0"/>
              </a:rPr>
              <a:t>A</a:t>
            </a:r>
            <a:r>
              <a:rPr lang="en-US" sz="2400" dirty="0" smtClean="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leading architect in the construction of data warehouse systems</a:t>
            </a:r>
          </a:p>
        </p:txBody>
      </p:sp>
      <p:sp>
        <p:nvSpPr>
          <p:cNvPr id="6" name="TextBox 5"/>
          <p:cNvSpPr txBox="1"/>
          <p:nvPr/>
        </p:nvSpPr>
        <p:spPr>
          <a:xfrm>
            <a:off x="416496" y="803023"/>
            <a:ext cx="4464496" cy="769441"/>
          </a:xfrm>
          <a:prstGeom prst="rect">
            <a:avLst/>
          </a:prstGeom>
          <a:noFill/>
        </p:spPr>
        <p:txBody>
          <a:bodyPr wrap="square" rtlCol="0">
            <a:spAutoFit/>
          </a:bodyPr>
          <a:lstStyle/>
          <a:p>
            <a:r>
              <a:rPr lang="en-US" sz="4400" b="1" dirty="0" smtClean="0">
                <a:latin typeface="Cambria" panose="02040503050406030204" pitchFamily="18" charset="0"/>
                <a:ea typeface="Cambria" panose="02040503050406030204" pitchFamily="18" charset="0"/>
              </a:rPr>
              <a:t>Definition of DW</a:t>
            </a:r>
            <a:endParaRPr lang="en-US" sz="4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7667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80" y="864146"/>
            <a:ext cx="8543925" cy="725101"/>
          </a:xfrm>
        </p:spPr>
        <p:txBody>
          <a:bodyPr/>
          <a:lstStyle/>
          <a:p>
            <a:r>
              <a:rPr lang="en-US" sz="4400" b="1" dirty="0" smtClean="0">
                <a:latin typeface="Cambria" panose="02040503050406030204" pitchFamily="18" charset="0"/>
                <a:ea typeface="Cambria" panose="02040503050406030204" pitchFamily="18" charset="0"/>
              </a:rPr>
              <a:t>Key features of </a:t>
            </a:r>
            <a:r>
              <a:rPr lang="en-US" sz="4400" b="1" dirty="0">
                <a:latin typeface="Cambria" panose="02040503050406030204" pitchFamily="18" charset="0"/>
                <a:ea typeface="Cambria" panose="02040503050406030204" pitchFamily="18" charset="0"/>
              </a:rPr>
              <a:t>D</a:t>
            </a:r>
            <a:r>
              <a:rPr lang="en-US" sz="4400" b="1" dirty="0" smtClean="0">
                <a:latin typeface="Cambria" panose="02040503050406030204" pitchFamily="18" charset="0"/>
                <a:ea typeface="Cambria" panose="02040503050406030204" pitchFamily="18" charset="0"/>
              </a:rPr>
              <a:t>ata Warehouse</a:t>
            </a:r>
            <a:endParaRPr lang="en-US" sz="44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776536" y="2880370"/>
            <a:ext cx="8543925" cy="2142116"/>
          </a:xfrm>
        </p:spPr>
        <p:txBody>
          <a:bodyPr/>
          <a:lstStyle/>
          <a:p>
            <a:pPr marL="688280" indent="-457200">
              <a:buFont typeface="+mj-lt"/>
              <a:buAutoNum type="arabicPeriod"/>
            </a:pPr>
            <a:r>
              <a:rPr lang="en-US" b="1" dirty="0" smtClean="0">
                <a:solidFill>
                  <a:srgbClr val="002060"/>
                </a:solidFill>
                <a:latin typeface="Cambria" panose="02040503050406030204" pitchFamily="18" charset="0"/>
                <a:ea typeface="Cambria" panose="02040503050406030204" pitchFamily="18" charset="0"/>
              </a:rPr>
              <a:t>Subject Oriented</a:t>
            </a:r>
          </a:p>
          <a:p>
            <a:pPr marL="688280" indent="-457200">
              <a:buFont typeface="+mj-lt"/>
              <a:buAutoNum type="arabicPeriod"/>
            </a:pPr>
            <a:r>
              <a:rPr lang="en-US" b="1" dirty="0" smtClean="0">
                <a:solidFill>
                  <a:srgbClr val="002060"/>
                </a:solidFill>
                <a:latin typeface="Cambria" panose="02040503050406030204" pitchFamily="18" charset="0"/>
                <a:ea typeface="Cambria" panose="02040503050406030204" pitchFamily="18" charset="0"/>
              </a:rPr>
              <a:t>Integrated</a:t>
            </a:r>
          </a:p>
          <a:p>
            <a:pPr marL="688280" indent="-457200">
              <a:buFont typeface="+mj-lt"/>
              <a:buAutoNum type="arabicPeriod"/>
            </a:pPr>
            <a:r>
              <a:rPr lang="en-US" b="1" dirty="0" smtClean="0">
                <a:solidFill>
                  <a:srgbClr val="002060"/>
                </a:solidFill>
                <a:latin typeface="Cambria" panose="02040503050406030204" pitchFamily="18" charset="0"/>
                <a:ea typeface="Cambria" panose="02040503050406030204" pitchFamily="18" charset="0"/>
              </a:rPr>
              <a:t>Time-variant</a:t>
            </a:r>
          </a:p>
          <a:p>
            <a:pPr marL="688280" indent="-457200">
              <a:buFont typeface="+mj-lt"/>
              <a:buAutoNum type="arabicPeriod"/>
            </a:pPr>
            <a:r>
              <a:rPr lang="en-US" b="1" dirty="0" smtClean="0">
                <a:solidFill>
                  <a:srgbClr val="002060"/>
                </a:solidFill>
                <a:latin typeface="Cambria" panose="02040503050406030204" pitchFamily="18" charset="0"/>
                <a:ea typeface="Cambria" panose="02040503050406030204" pitchFamily="18" charset="0"/>
              </a:rPr>
              <a:t>Nonvolatile</a:t>
            </a:r>
            <a:endParaRPr lang="en-US" b="1"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52119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82" y="1008163"/>
            <a:ext cx="8543925" cy="1008111"/>
          </a:xfrm>
        </p:spPr>
        <p:txBody>
          <a:bodyPr/>
          <a:lstStyle/>
          <a:p>
            <a:r>
              <a:rPr lang="en-US" sz="4400" b="1" dirty="0">
                <a:solidFill>
                  <a:schemeClr val="tx1"/>
                </a:solidFill>
                <a:latin typeface="Cambria" panose="02040503050406030204" pitchFamily="18" charset="0"/>
                <a:ea typeface="Cambria" panose="02040503050406030204" pitchFamily="18" charset="0"/>
              </a:rPr>
              <a:t>Subject Oriented:</a:t>
            </a:r>
            <a:br>
              <a:rPr lang="en-US" sz="4400" b="1" dirty="0">
                <a:solidFill>
                  <a:schemeClr val="tx1"/>
                </a:solidFill>
                <a:latin typeface="Cambria" panose="02040503050406030204" pitchFamily="18" charset="0"/>
                <a:ea typeface="Cambria" panose="02040503050406030204" pitchFamily="18" charset="0"/>
              </a:rPr>
            </a:br>
            <a:endParaRPr lang="en-US" sz="4400" dirty="0">
              <a:solidFill>
                <a:schemeClr val="tx1"/>
              </a:solidFill>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75882" y="2160290"/>
            <a:ext cx="8543925" cy="4233848"/>
          </a:xfrm>
        </p:spPr>
        <p:txBody>
          <a:bodyPr/>
          <a:lstStyle/>
          <a:p>
            <a:pPr algn="just"/>
            <a:r>
              <a:rPr lang="en-US" dirty="0">
                <a:solidFill>
                  <a:srgbClr val="002060"/>
                </a:solidFill>
                <a:latin typeface="Cambria" panose="02040503050406030204" pitchFamily="18" charset="0"/>
                <a:ea typeface="Cambria" panose="02040503050406030204" pitchFamily="18" charset="0"/>
              </a:rPr>
              <a:t>A data warehouse is organized around major subjects such as </a:t>
            </a:r>
            <a:r>
              <a:rPr lang="en-US" dirty="0" err="1">
                <a:solidFill>
                  <a:srgbClr val="002060"/>
                </a:solidFill>
                <a:latin typeface="Cambria" panose="02040503050406030204" pitchFamily="18" charset="0"/>
                <a:ea typeface="Cambria" panose="02040503050406030204" pitchFamily="18" charset="0"/>
              </a:rPr>
              <a:t>customer</a:t>
            </a:r>
            <a:r>
              <a:rPr lang="en-US" dirty="0">
                <a:solidFill>
                  <a:srgbClr val="002060"/>
                </a:solidFill>
                <a:latin typeface="Cambria" panose="02040503050406030204" pitchFamily="18" charset="0"/>
                <a:ea typeface="Cambria" panose="02040503050406030204" pitchFamily="18" charset="0"/>
              </a:rPr>
              <a:t>, supplier, product, and sales. Rather than concentrating on the day-to-day operations and transaction processing of an organization, a data warehouse focuses on the modeling and analysis of data for decision makers. Hence, data warehouses typically provide a simple and concise view of particular subject issues by excluding data that are not useful in the decision support process.</a:t>
            </a:r>
          </a:p>
        </p:txBody>
      </p:sp>
    </p:spTree>
    <p:extLst>
      <p:ext uri="{BB962C8B-B14F-4D97-AF65-F5344CB8AC3E}">
        <p14:creationId xmlns:p14="http://schemas.microsoft.com/office/powerpoint/2010/main" val="3075933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82" y="1224186"/>
            <a:ext cx="8543925" cy="1080120"/>
          </a:xfrm>
        </p:spPr>
        <p:txBody>
          <a:bodyPr/>
          <a:lstStyle/>
          <a:p>
            <a:r>
              <a:rPr lang="en-US" sz="4400" b="1" dirty="0">
                <a:solidFill>
                  <a:schemeClr val="tx1"/>
                </a:solidFill>
                <a:latin typeface="Cambria" panose="02040503050406030204" pitchFamily="18" charset="0"/>
                <a:ea typeface="Cambria" panose="02040503050406030204" pitchFamily="18" charset="0"/>
              </a:rPr>
              <a:t>Integrated</a:t>
            </a:r>
            <a:r>
              <a:rPr lang="en-US" b="1" dirty="0">
                <a:solidFill>
                  <a:schemeClr val="tx1"/>
                </a:solidFill>
                <a:latin typeface="Cambria" panose="02040503050406030204" pitchFamily="18" charset="0"/>
                <a:ea typeface="Cambria" panose="02040503050406030204" pitchFamily="18" charset="0"/>
              </a:rPr>
              <a:t/>
            </a:r>
            <a:br>
              <a:rPr lang="en-US" b="1" dirty="0">
                <a:solidFill>
                  <a:schemeClr val="tx1"/>
                </a:solidFill>
                <a:latin typeface="Cambria" panose="02040503050406030204" pitchFamily="18" charset="0"/>
                <a:ea typeface="Cambria" panose="02040503050406030204" pitchFamily="18" charset="0"/>
              </a:rPr>
            </a:br>
            <a:endParaRPr lang="en-US" dirty="0">
              <a:solidFill>
                <a:schemeClr val="tx1"/>
              </a:solidFill>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488504" y="2088282"/>
            <a:ext cx="8731303" cy="2628292"/>
          </a:xfrm>
        </p:spPr>
        <p:txBody>
          <a:bodyPr/>
          <a:lstStyle/>
          <a:p>
            <a:pPr algn="just"/>
            <a:r>
              <a:rPr lang="en-US" dirty="0" smtClean="0">
                <a:solidFill>
                  <a:srgbClr val="002060"/>
                </a:solidFill>
                <a:latin typeface="Cambria" panose="02040503050406030204" pitchFamily="18" charset="0"/>
                <a:ea typeface="Cambria" panose="02040503050406030204" pitchFamily="18" charset="0"/>
              </a:rPr>
              <a:t>A </a:t>
            </a:r>
            <a:r>
              <a:rPr lang="en-US" dirty="0">
                <a:solidFill>
                  <a:srgbClr val="002060"/>
                </a:solidFill>
                <a:latin typeface="Cambria" panose="02040503050406030204" pitchFamily="18" charset="0"/>
                <a:ea typeface="Cambria" panose="02040503050406030204" pitchFamily="18" charset="0"/>
              </a:rPr>
              <a:t>data warehouse is usually constructed by integrating multiple </a:t>
            </a:r>
            <a:r>
              <a:rPr lang="en-US" dirty="0" err="1">
                <a:solidFill>
                  <a:srgbClr val="002060"/>
                </a:solidFill>
                <a:latin typeface="Cambria" panose="02040503050406030204" pitchFamily="18" charset="0"/>
                <a:ea typeface="Cambria" panose="02040503050406030204" pitchFamily="18" charset="0"/>
              </a:rPr>
              <a:t>heterogeneous</a:t>
            </a:r>
            <a:r>
              <a:rPr lang="en-US" dirty="0">
                <a:solidFill>
                  <a:srgbClr val="002060"/>
                </a:solidFill>
                <a:latin typeface="Cambria" panose="02040503050406030204" pitchFamily="18" charset="0"/>
                <a:ea typeface="Cambria" panose="02040503050406030204" pitchFamily="18" charset="0"/>
              </a:rPr>
              <a:t> sources, such as relational databases, flat files, and online transaction records. Data cleaning and data integration techniques are applied to ensure </a:t>
            </a:r>
            <a:r>
              <a:rPr lang="en-US" dirty="0" err="1">
                <a:solidFill>
                  <a:srgbClr val="002060"/>
                </a:solidFill>
                <a:latin typeface="Cambria" panose="02040503050406030204" pitchFamily="18" charset="0"/>
                <a:ea typeface="Cambria" panose="02040503050406030204" pitchFamily="18" charset="0"/>
              </a:rPr>
              <a:t>consistency</a:t>
            </a:r>
            <a:r>
              <a:rPr lang="en-US" dirty="0">
                <a:solidFill>
                  <a:srgbClr val="002060"/>
                </a:solidFill>
                <a:latin typeface="Cambria" panose="02040503050406030204" pitchFamily="18" charset="0"/>
                <a:ea typeface="Cambria" panose="02040503050406030204" pitchFamily="18" charset="0"/>
              </a:rPr>
              <a:t> in naming conventions, encoding structures, attribute measures, and so on</a:t>
            </a:r>
          </a:p>
        </p:txBody>
      </p:sp>
    </p:spTree>
    <p:extLst>
      <p:ext uri="{BB962C8B-B14F-4D97-AF65-F5344CB8AC3E}">
        <p14:creationId xmlns:p14="http://schemas.microsoft.com/office/powerpoint/2010/main" val="2986092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6496" y="792139"/>
            <a:ext cx="8543925" cy="864096"/>
          </a:xfrm>
        </p:spPr>
        <p:txBody>
          <a:bodyPr/>
          <a:lstStyle/>
          <a:p>
            <a:r>
              <a:rPr lang="en-US" sz="4400" b="1" dirty="0" smtClean="0">
                <a:solidFill>
                  <a:schemeClr val="tx1"/>
                </a:solidFill>
                <a:latin typeface="Cambria" panose="02040503050406030204" pitchFamily="18" charset="0"/>
                <a:ea typeface="Cambria" panose="02040503050406030204" pitchFamily="18" charset="0"/>
              </a:rPr>
              <a:t>Time-Variant</a:t>
            </a:r>
            <a:endParaRPr lang="en-US" sz="4400" dirty="0">
              <a:solidFill>
                <a:schemeClr val="tx1"/>
              </a:solidFill>
              <a:latin typeface="Cambria" panose="02040503050406030204" pitchFamily="18" charset="0"/>
              <a:ea typeface="Cambria" panose="02040503050406030204" pitchFamily="18" charset="0"/>
            </a:endParaRPr>
          </a:p>
        </p:txBody>
      </p:sp>
      <p:sp>
        <p:nvSpPr>
          <p:cNvPr id="5" name="Rectangle 4"/>
          <p:cNvSpPr/>
          <p:nvPr/>
        </p:nvSpPr>
        <p:spPr>
          <a:xfrm>
            <a:off x="848544" y="2736354"/>
            <a:ext cx="8280920" cy="1631216"/>
          </a:xfrm>
          <a:prstGeom prst="rect">
            <a:avLst/>
          </a:prstGeom>
        </p:spPr>
        <p:txBody>
          <a:bodyPr wrap="square">
            <a:spAutoFit/>
          </a:bodyPr>
          <a:lstStyle/>
          <a:p>
            <a:pPr algn="just"/>
            <a:r>
              <a:rPr lang="en-US" sz="2500" dirty="0">
                <a:solidFill>
                  <a:schemeClr val="accent1">
                    <a:lumMod val="50000"/>
                  </a:schemeClr>
                </a:solidFill>
                <a:latin typeface="Cambria" panose="02040503050406030204" pitchFamily="18" charset="0"/>
                <a:ea typeface="Cambria" panose="02040503050406030204" pitchFamily="18" charset="0"/>
              </a:rPr>
              <a:t>Data are stored to provide information from an historic perspective (e.g., the past 5–10 years). Every key structure in the data warehouse contains, either implicitly or explicitly, a time element.</a:t>
            </a:r>
          </a:p>
        </p:txBody>
      </p:sp>
    </p:spTree>
    <p:extLst>
      <p:ext uri="{BB962C8B-B14F-4D97-AF65-F5344CB8AC3E}">
        <p14:creationId xmlns:p14="http://schemas.microsoft.com/office/powerpoint/2010/main" val="499516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74" y="1008162"/>
            <a:ext cx="8543925" cy="797109"/>
          </a:xfrm>
        </p:spPr>
        <p:txBody>
          <a:bodyPr/>
          <a:lstStyle/>
          <a:p>
            <a:r>
              <a:rPr lang="en-US" sz="4400" b="1" dirty="0">
                <a:solidFill>
                  <a:schemeClr val="tx1"/>
                </a:solidFill>
                <a:latin typeface="Cambria" panose="02040503050406030204" pitchFamily="18" charset="0"/>
                <a:ea typeface="Cambria" panose="02040503050406030204" pitchFamily="18" charset="0"/>
              </a:rPr>
              <a:t>Nonvolatile:</a:t>
            </a:r>
          </a:p>
        </p:txBody>
      </p:sp>
      <p:sp>
        <p:nvSpPr>
          <p:cNvPr id="3" name="Text Placeholder 2"/>
          <p:cNvSpPr>
            <a:spLocks noGrp="1"/>
          </p:cNvSpPr>
          <p:nvPr>
            <p:ph type="body" idx="1"/>
          </p:nvPr>
        </p:nvSpPr>
        <p:spPr>
          <a:xfrm>
            <a:off x="560512" y="2808362"/>
            <a:ext cx="8543925" cy="1575196"/>
          </a:xfrm>
        </p:spPr>
        <p:txBody>
          <a:bodyPr/>
          <a:lstStyle/>
          <a:p>
            <a:pPr algn="just"/>
            <a:r>
              <a:rPr lang="en-US" dirty="0" smtClean="0">
                <a:solidFill>
                  <a:srgbClr val="002060"/>
                </a:solidFill>
                <a:latin typeface="Cambria" panose="02040503050406030204" pitchFamily="18" charset="0"/>
                <a:ea typeface="Cambria" panose="02040503050406030204" pitchFamily="18" charset="0"/>
              </a:rPr>
              <a:t>A </a:t>
            </a:r>
            <a:r>
              <a:rPr lang="en-US" dirty="0">
                <a:solidFill>
                  <a:srgbClr val="002060"/>
                </a:solidFill>
                <a:latin typeface="Cambria" panose="02040503050406030204" pitchFamily="18" charset="0"/>
                <a:ea typeface="Cambria" panose="02040503050406030204" pitchFamily="18" charset="0"/>
              </a:rPr>
              <a:t>data warehouse is always a physically separate store of data </a:t>
            </a:r>
            <a:r>
              <a:rPr lang="en-US" dirty="0" err="1">
                <a:solidFill>
                  <a:srgbClr val="002060"/>
                </a:solidFill>
                <a:latin typeface="Cambria" panose="02040503050406030204" pitchFamily="18" charset="0"/>
                <a:ea typeface="Cambria" panose="02040503050406030204" pitchFamily="18" charset="0"/>
              </a:rPr>
              <a:t>transformed</a:t>
            </a:r>
            <a:r>
              <a:rPr lang="en-US" dirty="0">
                <a:solidFill>
                  <a:srgbClr val="002060"/>
                </a:solidFill>
                <a:latin typeface="Cambria" panose="02040503050406030204" pitchFamily="18" charset="0"/>
                <a:ea typeface="Cambria" panose="02040503050406030204" pitchFamily="18" charset="0"/>
              </a:rPr>
              <a:t> from the application data found in the operational environment. Due to this separation, a data warehouse does not require transaction processing, recovery, and concurrency control mechanisms. It usually requires only two operations in data accessing: initial loading of data and access of data</a:t>
            </a:r>
          </a:p>
        </p:txBody>
      </p:sp>
    </p:spTree>
    <p:extLst>
      <p:ext uri="{BB962C8B-B14F-4D97-AF65-F5344CB8AC3E}">
        <p14:creationId xmlns:p14="http://schemas.microsoft.com/office/powerpoint/2010/main" val="3324912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504" y="2520330"/>
            <a:ext cx="9073008" cy="3939540"/>
          </a:xfrm>
          <a:prstGeom prst="rect">
            <a:avLst/>
          </a:prstGeom>
        </p:spPr>
        <p:txBody>
          <a:bodyPr wrap="square">
            <a:spAutoFit/>
          </a:bodyPr>
          <a:lstStyle/>
          <a:p>
            <a:pPr algn="just"/>
            <a:r>
              <a:rPr lang="en-US" sz="2500" dirty="0">
                <a:latin typeface="Cambria" panose="02040503050406030204" pitchFamily="18" charset="0"/>
                <a:ea typeface="Cambria" panose="02040503050406030204" pitchFamily="18" charset="0"/>
              </a:rPr>
              <a:t>The major task of online operational database systems is to perform online </a:t>
            </a:r>
            <a:r>
              <a:rPr lang="en-US" sz="2500" dirty="0" smtClean="0">
                <a:latin typeface="Cambria" panose="02040503050406030204" pitchFamily="18" charset="0"/>
                <a:ea typeface="Cambria" panose="02040503050406030204" pitchFamily="18" charset="0"/>
              </a:rPr>
              <a:t>trans</a:t>
            </a:r>
            <a:r>
              <a:rPr lang="en-US" sz="2500" dirty="0">
                <a:latin typeface="Cambria" panose="02040503050406030204" pitchFamily="18" charset="0"/>
                <a:ea typeface="Cambria" panose="02040503050406030204" pitchFamily="18" charset="0"/>
              </a:rPr>
              <a:t>a</a:t>
            </a:r>
            <a:r>
              <a:rPr lang="en-US" sz="2500" dirty="0" smtClean="0">
                <a:latin typeface="Cambria" panose="02040503050406030204" pitchFamily="18" charset="0"/>
                <a:ea typeface="Cambria" panose="02040503050406030204" pitchFamily="18" charset="0"/>
              </a:rPr>
              <a:t>ction </a:t>
            </a:r>
            <a:r>
              <a:rPr lang="en-US" sz="2500" dirty="0">
                <a:latin typeface="Cambria" panose="02040503050406030204" pitchFamily="18" charset="0"/>
                <a:ea typeface="Cambria" panose="02040503050406030204" pitchFamily="18" charset="0"/>
              </a:rPr>
              <a:t>and query processing. These systems are called online transaction processing (OLTP) systems</a:t>
            </a:r>
            <a:r>
              <a:rPr lang="en-US" sz="2500" dirty="0" smtClean="0">
                <a:latin typeface="Cambria" panose="02040503050406030204" pitchFamily="18" charset="0"/>
                <a:ea typeface="Cambria" panose="02040503050406030204" pitchFamily="18" charset="0"/>
              </a:rPr>
              <a:t>.</a:t>
            </a:r>
          </a:p>
          <a:p>
            <a:pPr algn="just"/>
            <a:endParaRPr lang="en-US" sz="2500" dirty="0">
              <a:latin typeface="Cambria" panose="02040503050406030204" pitchFamily="18" charset="0"/>
              <a:ea typeface="Cambria" panose="02040503050406030204" pitchFamily="18" charset="0"/>
            </a:endParaRPr>
          </a:p>
          <a:p>
            <a:pPr algn="just"/>
            <a:r>
              <a:rPr lang="en-US" sz="2500" dirty="0">
                <a:latin typeface="Cambria" panose="02040503050406030204" pitchFamily="18" charset="0"/>
                <a:ea typeface="Cambria" panose="02040503050406030204" pitchFamily="18" charset="0"/>
              </a:rPr>
              <a:t>Data warehouse systems, on the other hand, serve users or knowledge workers in the role of data analysis and decision making. Such systems can organize and present data in various formats in order to accommodate the diverse needs of different users. These systems are known as online analytical processing (OLAP) systems.</a:t>
            </a:r>
          </a:p>
        </p:txBody>
      </p:sp>
      <p:sp>
        <p:nvSpPr>
          <p:cNvPr id="5" name="Text Placeholder 4"/>
          <p:cNvSpPr>
            <a:spLocks noGrp="1"/>
          </p:cNvSpPr>
          <p:nvPr>
            <p:ph type="body" idx="1"/>
          </p:nvPr>
        </p:nvSpPr>
        <p:spPr>
          <a:xfrm>
            <a:off x="200472" y="1008162"/>
            <a:ext cx="9577064" cy="1107931"/>
          </a:xfrm>
          <a:prstGeom prst="rect">
            <a:avLst/>
          </a:prstGeom>
        </p:spPr>
        <p:txBody>
          <a:bodyPr wrap="square">
            <a:spAutoFit/>
          </a:bodyPr>
          <a:lstStyle/>
          <a:p>
            <a:pPr algn="ctr"/>
            <a:r>
              <a:rPr lang="en-US" sz="3200" b="1" dirty="0" smtClean="0">
                <a:solidFill>
                  <a:schemeClr val="tx1"/>
                </a:solidFill>
                <a:latin typeface="Cambria" panose="02040503050406030204" pitchFamily="18" charset="0"/>
                <a:ea typeface="Cambria" panose="02040503050406030204" pitchFamily="18" charset="0"/>
              </a:rPr>
              <a:t>Differences </a:t>
            </a:r>
            <a:r>
              <a:rPr lang="en-US" sz="3200" b="1" dirty="0">
                <a:solidFill>
                  <a:schemeClr val="tx1"/>
                </a:solidFill>
                <a:latin typeface="Cambria" panose="02040503050406030204" pitchFamily="18" charset="0"/>
                <a:ea typeface="Cambria" panose="02040503050406030204" pitchFamily="18" charset="0"/>
              </a:rPr>
              <a:t>between Operational Database Systems and </a:t>
            </a:r>
            <a:r>
              <a:rPr lang="en-US" sz="3200" b="1" dirty="0" smtClean="0">
                <a:solidFill>
                  <a:schemeClr val="tx1"/>
                </a:solidFill>
                <a:latin typeface="Cambria" panose="02040503050406030204" pitchFamily="18" charset="0"/>
                <a:ea typeface="Cambria" panose="02040503050406030204" pitchFamily="18" charset="0"/>
              </a:rPr>
              <a:t>DW</a:t>
            </a:r>
            <a:endParaRPr lang="en-US" sz="3200"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71777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1735" t="26879" r="27708" b="8442"/>
          <a:stretch/>
        </p:blipFill>
        <p:spPr>
          <a:xfrm>
            <a:off x="1183557" y="1158366"/>
            <a:ext cx="8396768" cy="6042534"/>
          </a:xfrm>
          <a:prstGeom prst="rect">
            <a:avLst/>
          </a:prstGeom>
        </p:spPr>
      </p:pic>
      <p:sp>
        <p:nvSpPr>
          <p:cNvPr id="2" name="Rectangle 1"/>
          <p:cNvSpPr/>
          <p:nvPr/>
        </p:nvSpPr>
        <p:spPr>
          <a:xfrm>
            <a:off x="632520" y="720869"/>
            <a:ext cx="9073008" cy="477054"/>
          </a:xfrm>
          <a:prstGeom prst="rect">
            <a:avLst/>
          </a:prstGeom>
        </p:spPr>
        <p:txBody>
          <a:bodyPr wrap="square">
            <a:spAutoFit/>
          </a:bodyPr>
          <a:lstStyle/>
          <a:p>
            <a:r>
              <a:rPr lang="en-US" sz="2500" b="1" dirty="0" smtClean="0">
                <a:latin typeface="Cambria" panose="02040503050406030204" pitchFamily="18" charset="0"/>
                <a:ea typeface="Cambria" panose="02040503050406030204" pitchFamily="18" charset="0"/>
              </a:rPr>
              <a:t>Differences </a:t>
            </a:r>
            <a:r>
              <a:rPr lang="en-US" sz="2500" b="1" dirty="0">
                <a:latin typeface="Cambria" panose="02040503050406030204" pitchFamily="18" charset="0"/>
                <a:ea typeface="Cambria" panose="02040503050406030204" pitchFamily="18" charset="0"/>
              </a:rPr>
              <a:t>between Operational Database Systems and </a:t>
            </a:r>
            <a:r>
              <a:rPr lang="en-US" sz="2500" b="1" dirty="0" smtClean="0">
                <a:latin typeface="Cambria" panose="02040503050406030204" pitchFamily="18" charset="0"/>
                <a:ea typeface="Cambria" panose="02040503050406030204" pitchFamily="18" charset="0"/>
              </a:rPr>
              <a:t>DW</a:t>
            </a:r>
            <a:endParaRPr lang="en-US" sz="25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1367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106" y="620941"/>
            <a:ext cx="8543925" cy="1391841"/>
          </a:xfrm>
        </p:spPr>
        <p:txBody>
          <a:bodyPr/>
          <a:lstStyle/>
          <a:p>
            <a:r>
              <a:rPr lang="en-US" dirty="0" smtClean="0">
                <a:latin typeface="Cambria" panose="02040503050406030204" pitchFamily="18" charset="0"/>
                <a:ea typeface="Cambria" panose="02040503050406030204" pitchFamily="18" charset="0"/>
                <a:cs typeface="Calibri" panose="020F0502020204030204" pitchFamily="34" charset="0"/>
              </a:rPr>
              <a:t>Course objective and outcomes</a:t>
            </a:r>
            <a:endParaRPr lang="en-US" dirty="0">
              <a:latin typeface="Cambria" panose="02040503050406030204" pitchFamily="18" charset="0"/>
              <a:ea typeface="Cambria" panose="02040503050406030204" pitchFamily="18" charset="0"/>
              <a:cs typeface="Calibri" panose="020F0502020204030204" pitchFamily="34" charset="0"/>
            </a:endParaRPr>
          </a:p>
        </p:txBody>
      </p:sp>
      <p:pic>
        <p:nvPicPr>
          <p:cNvPr id="4" name="Content Placeholder 3"/>
          <p:cNvPicPr>
            <a:picLocks noGrp="1" noChangeAspect="1"/>
          </p:cNvPicPr>
          <p:nvPr>
            <p:ph idx="1"/>
          </p:nvPr>
        </p:nvPicPr>
        <p:blipFill rotWithShape="1">
          <a:blip r:embed="rId2"/>
          <a:srcRect l="19412" t="24959" r="18842" b="5916"/>
          <a:stretch/>
        </p:blipFill>
        <p:spPr>
          <a:xfrm>
            <a:off x="1629707" y="2012782"/>
            <a:ext cx="6962724" cy="4384588"/>
          </a:xfrm>
          <a:prstGeom prst="rect">
            <a:avLst/>
          </a:prstGeom>
        </p:spPr>
      </p:pic>
    </p:spTree>
    <p:extLst>
      <p:ext uri="{BB962C8B-B14F-4D97-AF65-F5344CB8AC3E}">
        <p14:creationId xmlns:p14="http://schemas.microsoft.com/office/powerpoint/2010/main" val="40742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472" y="792138"/>
            <a:ext cx="9705528" cy="6093976"/>
          </a:xfrm>
          <a:prstGeom prst="rect">
            <a:avLst/>
          </a:prstGeom>
        </p:spPr>
        <p:txBody>
          <a:bodyPr wrap="square">
            <a:spAutoFit/>
          </a:bodyPr>
          <a:lstStyle/>
          <a:p>
            <a:pPr algn="just"/>
            <a:r>
              <a:rPr lang="en-US" sz="1500" b="1" dirty="0">
                <a:latin typeface="Cambria" panose="02040503050406030204" pitchFamily="18" charset="0"/>
                <a:ea typeface="Cambria" panose="02040503050406030204" pitchFamily="18" charset="0"/>
              </a:rPr>
              <a:t>Users and system orientation: </a:t>
            </a:r>
            <a:endParaRPr lang="en-US" sz="1500" b="1" dirty="0" smtClean="0">
              <a:latin typeface="Cambria" panose="02040503050406030204" pitchFamily="18" charset="0"/>
              <a:ea typeface="Cambria" panose="02040503050406030204" pitchFamily="18" charset="0"/>
            </a:endParaRPr>
          </a:p>
          <a:p>
            <a:pPr algn="just"/>
            <a:r>
              <a:rPr lang="en-US" sz="1500" dirty="0" smtClean="0">
                <a:latin typeface="Cambria" panose="02040503050406030204" pitchFamily="18" charset="0"/>
                <a:ea typeface="Cambria" panose="02040503050406030204" pitchFamily="18" charset="0"/>
              </a:rPr>
              <a:t>An </a:t>
            </a:r>
            <a:r>
              <a:rPr lang="en-US" sz="1500" b="1" dirty="0">
                <a:latin typeface="Cambria" panose="02040503050406030204" pitchFamily="18" charset="0"/>
                <a:ea typeface="Cambria" panose="02040503050406030204" pitchFamily="18" charset="0"/>
              </a:rPr>
              <a:t>OLTP system is customer-oriented and is used for transaction and query processing </a:t>
            </a:r>
            <a:r>
              <a:rPr lang="en-US" sz="1500" dirty="0">
                <a:latin typeface="Cambria" panose="02040503050406030204" pitchFamily="18" charset="0"/>
                <a:ea typeface="Cambria" panose="02040503050406030204" pitchFamily="18" charset="0"/>
              </a:rPr>
              <a:t>by clerks, clients, and information technology professionals. An </a:t>
            </a:r>
            <a:r>
              <a:rPr lang="en-US" sz="1500" b="1" dirty="0">
                <a:latin typeface="Cambria" panose="02040503050406030204" pitchFamily="18" charset="0"/>
                <a:ea typeface="Cambria" panose="02040503050406030204" pitchFamily="18" charset="0"/>
              </a:rPr>
              <a:t>OLAP system is market-oriented and is used for data analysis by knowledge workers</a:t>
            </a:r>
            <a:r>
              <a:rPr lang="en-US" sz="1500" dirty="0">
                <a:latin typeface="Cambria" panose="02040503050406030204" pitchFamily="18" charset="0"/>
                <a:ea typeface="Cambria" panose="02040503050406030204" pitchFamily="18" charset="0"/>
              </a:rPr>
              <a:t>, including managers, executives, and analysts. </a:t>
            </a:r>
            <a:endParaRPr lang="en-US" sz="1500" dirty="0" smtClean="0">
              <a:latin typeface="Cambria" panose="02040503050406030204" pitchFamily="18" charset="0"/>
              <a:ea typeface="Cambria" panose="02040503050406030204" pitchFamily="18" charset="0"/>
            </a:endParaRPr>
          </a:p>
          <a:p>
            <a:pPr algn="just"/>
            <a:endParaRPr lang="en-US" sz="1500" dirty="0">
              <a:latin typeface="Cambria" panose="02040503050406030204" pitchFamily="18" charset="0"/>
              <a:ea typeface="Cambria" panose="02040503050406030204" pitchFamily="18" charset="0"/>
            </a:endParaRPr>
          </a:p>
          <a:p>
            <a:pPr algn="just"/>
            <a:r>
              <a:rPr lang="en-US" sz="1500" b="1" dirty="0" smtClean="0">
                <a:latin typeface="Cambria" panose="02040503050406030204" pitchFamily="18" charset="0"/>
                <a:ea typeface="Cambria" panose="02040503050406030204" pitchFamily="18" charset="0"/>
              </a:rPr>
              <a:t>Data </a:t>
            </a:r>
            <a:r>
              <a:rPr lang="en-US" sz="1500" b="1" dirty="0">
                <a:latin typeface="Cambria" panose="02040503050406030204" pitchFamily="18" charset="0"/>
                <a:ea typeface="Cambria" panose="02040503050406030204" pitchFamily="18" charset="0"/>
              </a:rPr>
              <a:t>contents</a:t>
            </a:r>
            <a:r>
              <a:rPr lang="en-US" sz="1500" b="1" dirty="0" smtClean="0">
                <a:latin typeface="Cambria" panose="02040503050406030204" pitchFamily="18" charset="0"/>
                <a:ea typeface="Cambria" panose="02040503050406030204" pitchFamily="18" charset="0"/>
              </a:rPr>
              <a:t>:</a:t>
            </a:r>
          </a:p>
          <a:p>
            <a:pPr algn="just"/>
            <a:r>
              <a:rPr lang="en-US" sz="1500" b="1" dirty="0" smtClean="0">
                <a:latin typeface="Cambria" panose="02040503050406030204" pitchFamily="18" charset="0"/>
                <a:ea typeface="Cambria" panose="02040503050406030204" pitchFamily="18" charset="0"/>
              </a:rPr>
              <a:t> </a:t>
            </a:r>
            <a:r>
              <a:rPr lang="en-US" sz="1500" b="1" dirty="0">
                <a:latin typeface="Cambria" panose="02040503050406030204" pitchFamily="18" charset="0"/>
                <a:ea typeface="Cambria" panose="02040503050406030204" pitchFamily="18" charset="0"/>
              </a:rPr>
              <a:t>An OLTP system manages current data that, typically, are too detailed to be easily used for </a:t>
            </a:r>
            <a:r>
              <a:rPr lang="en-US" sz="1500" b="1" dirty="0" smtClean="0">
                <a:latin typeface="Cambria" panose="02040503050406030204" pitchFamily="18" charset="0"/>
                <a:ea typeface="Cambria" panose="02040503050406030204" pitchFamily="18" charset="0"/>
              </a:rPr>
              <a:t>decision-making. </a:t>
            </a:r>
            <a:r>
              <a:rPr lang="en-US" sz="1500" b="1" dirty="0">
                <a:latin typeface="Cambria" panose="02040503050406030204" pitchFamily="18" charset="0"/>
                <a:ea typeface="Cambria" panose="02040503050406030204" pitchFamily="18" charset="0"/>
              </a:rPr>
              <a:t>An OLAP system manages large amounts of historic data, provides facilities for summarization and aggregation</a:t>
            </a:r>
            <a:r>
              <a:rPr lang="en-US" sz="1500" dirty="0">
                <a:latin typeface="Cambria" panose="02040503050406030204" pitchFamily="18" charset="0"/>
                <a:ea typeface="Cambria" panose="02040503050406030204" pitchFamily="18" charset="0"/>
              </a:rPr>
              <a:t>, and stores and manages information at different levels of granularity. These features make the data easier to use for informed decision </a:t>
            </a:r>
            <a:r>
              <a:rPr lang="en-US" sz="1500" dirty="0" smtClean="0">
                <a:latin typeface="Cambria" panose="02040503050406030204" pitchFamily="18" charset="0"/>
                <a:ea typeface="Cambria" panose="02040503050406030204" pitchFamily="18" charset="0"/>
              </a:rPr>
              <a:t>making</a:t>
            </a:r>
          </a:p>
          <a:p>
            <a:pPr algn="just"/>
            <a:r>
              <a:rPr lang="en-US" sz="1500" dirty="0">
                <a:latin typeface="Cambria" panose="02040503050406030204" pitchFamily="18" charset="0"/>
                <a:ea typeface="Cambria" panose="02040503050406030204" pitchFamily="18" charset="0"/>
              </a:rPr>
              <a:t>Database design: An OLTP system usually adopts an entity-relationship (ER) data model and an application-oriented database design. An OLAP system typically adopts either a star or a snowflake model (see Section 4.2.2) and a subject-oriented database design. </a:t>
            </a:r>
            <a:endParaRPr lang="en-US" sz="1500" dirty="0" smtClean="0">
              <a:latin typeface="Cambria" panose="02040503050406030204" pitchFamily="18" charset="0"/>
              <a:ea typeface="Cambria" panose="02040503050406030204" pitchFamily="18" charset="0"/>
            </a:endParaRPr>
          </a:p>
          <a:p>
            <a:pPr algn="just"/>
            <a:endParaRPr lang="en-US" sz="1500" dirty="0" smtClean="0">
              <a:latin typeface="Cambria" panose="02040503050406030204" pitchFamily="18" charset="0"/>
              <a:ea typeface="Cambria" panose="02040503050406030204" pitchFamily="18" charset="0"/>
            </a:endParaRPr>
          </a:p>
          <a:p>
            <a:pPr algn="just"/>
            <a:r>
              <a:rPr lang="en-US" sz="1500" b="1" dirty="0" smtClean="0">
                <a:latin typeface="Cambria" panose="02040503050406030204" pitchFamily="18" charset="0"/>
                <a:ea typeface="Cambria" panose="02040503050406030204" pitchFamily="18" charset="0"/>
              </a:rPr>
              <a:t>View</a:t>
            </a:r>
            <a:r>
              <a:rPr lang="en-US" sz="1500" b="1" dirty="0">
                <a:latin typeface="Cambria" panose="02040503050406030204" pitchFamily="18" charset="0"/>
                <a:ea typeface="Cambria" panose="02040503050406030204" pitchFamily="18" charset="0"/>
              </a:rPr>
              <a:t>: </a:t>
            </a:r>
            <a:endParaRPr lang="en-US" sz="1500" b="1" dirty="0" smtClean="0">
              <a:latin typeface="Cambria" panose="02040503050406030204" pitchFamily="18" charset="0"/>
              <a:ea typeface="Cambria" panose="02040503050406030204" pitchFamily="18" charset="0"/>
            </a:endParaRPr>
          </a:p>
          <a:p>
            <a:pPr algn="just"/>
            <a:r>
              <a:rPr lang="en-US" sz="1500" dirty="0" smtClean="0">
                <a:latin typeface="Cambria" panose="02040503050406030204" pitchFamily="18" charset="0"/>
                <a:ea typeface="Cambria" panose="02040503050406030204" pitchFamily="18" charset="0"/>
              </a:rPr>
              <a:t>An </a:t>
            </a:r>
            <a:r>
              <a:rPr lang="en-US" sz="1500" dirty="0">
                <a:latin typeface="Cambria" panose="02040503050406030204" pitchFamily="18" charset="0"/>
                <a:ea typeface="Cambria" panose="02040503050406030204" pitchFamily="18" charset="0"/>
              </a:rPr>
              <a:t>OLTP system focuses mainly on the current data within an enterprise or department, without referring to historic data or data in different organizations. In contrast, an OLAP system often spans multiple versions of a database schema, due to the evolutionary process of an organization. OLAP systems also deal with </a:t>
            </a:r>
            <a:r>
              <a:rPr lang="en-US" sz="1500" dirty="0" smtClean="0">
                <a:latin typeface="Cambria" panose="02040503050406030204" pitchFamily="18" charset="0"/>
                <a:ea typeface="Cambria" panose="02040503050406030204" pitchFamily="18" charset="0"/>
              </a:rPr>
              <a:t>information </a:t>
            </a:r>
            <a:r>
              <a:rPr lang="en-US" sz="1500" dirty="0">
                <a:latin typeface="Cambria" panose="02040503050406030204" pitchFamily="18" charset="0"/>
                <a:ea typeface="Cambria" panose="02040503050406030204" pitchFamily="18" charset="0"/>
              </a:rPr>
              <a:t>that originates from different organizations, integrating information from many data stores. Because of their huge volume, OLAP data are stored on multiple storage media. </a:t>
            </a:r>
            <a:endParaRPr lang="en-US" sz="1500" dirty="0" smtClean="0">
              <a:latin typeface="Cambria" panose="02040503050406030204" pitchFamily="18" charset="0"/>
              <a:ea typeface="Cambria" panose="02040503050406030204" pitchFamily="18" charset="0"/>
            </a:endParaRPr>
          </a:p>
          <a:p>
            <a:pPr algn="just"/>
            <a:endParaRPr lang="en-US" sz="1500" dirty="0">
              <a:latin typeface="Cambria" panose="02040503050406030204" pitchFamily="18" charset="0"/>
              <a:ea typeface="Cambria" panose="02040503050406030204" pitchFamily="18" charset="0"/>
            </a:endParaRPr>
          </a:p>
          <a:p>
            <a:pPr algn="just"/>
            <a:r>
              <a:rPr lang="en-US" sz="1500" b="1" dirty="0" smtClean="0">
                <a:latin typeface="Cambria" panose="02040503050406030204" pitchFamily="18" charset="0"/>
                <a:ea typeface="Cambria" panose="02040503050406030204" pitchFamily="18" charset="0"/>
              </a:rPr>
              <a:t>Access </a:t>
            </a:r>
            <a:r>
              <a:rPr lang="en-US" sz="1500" b="1" dirty="0">
                <a:latin typeface="Cambria" panose="02040503050406030204" pitchFamily="18" charset="0"/>
                <a:ea typeface="Cambria" panose="02040503050406030204" pitchFamily="18" charset="0"/>
              </a:rPr>
              <a:t>patterns: </a:t>
            </a:r>
            <a:endParaRPr lang="en-US" sz="1500" b="1" dirty="0" smtClean="0">
              <a:latin typeface="Cambria" panose="02040503050406030204" pitchFamily="18" charset="0"/>
              <a:ea typeface="Cambria" panose="02040503050406030204" pitchFamily="18" charset="0"/>
            </a:endParaRPr>
          </a:p>
          <a:p>
            <a:pPr algn="just"/>
            <a:r>
              <a:rPr lang="en-US" sz="1500" b="1" dirty="0" smtClean="0">
                <a:latin typeface="Cambria" panose="02040503050406030204" pitchFamily="18" charset="0"/>
                <a:ea typeface="Cambria" panose="02040503050406030204" pitchFamily="18" charset="0"/>
              </a:rPr>
              <a:t>The </a:t>
            </a:r>
            <a:r>
              <a:rPr lang="en-US" sz="1500" b="1" dirty="0">
                <a:latin typeface="Cambria" panose="02040503050406030204" pitchFamily="18" charset="0"/>
                <a:ea typeface="Cambria" panose="02040503050406030204" pitchFamily="18" charset="0"/>
              </a:rPr>
              <a:t>access patterns of an OLTP syste</a:t>
            </a:r>
            <a:r>
              <a:rPr lang="en-US" sz="1500" dirty="0">
                <a:latin typeface="Cambria" panose="02040503050406030204" pitchFamily="18" charset="0"/>
                <a:ea typeface="Cambria" panose="02040503050406030204" pitchFamily="18" charset="0"/>
              </a:rPr>
              <a:t>m consist mainly of short, atomic transactions. Such a system </a:t>
            </a:r>
            <a:r>
              <a:rPr lang="en-US" sz="1500" b="1" dirty="0">
                <a:latin typeface="Cambria" panose="02040503050406030204" pitchFamily="18" charset="0"/>
                <a:ea typeface="Cambria" panose="02040503050406030204" pitchFamily="18" charset="0"/>
              </a:rPr>
              <a:t>requires</a:t>
            </a:r>
            <a:r>
              <a:rPr lang="en-US" sz="1500" dirty="0">
                <a:latin typeface="Cambria" panose="02040503050406030204" pitchFamily="18" charset="0"/>
                <a:ea typeface="Cambria" panose="02040503050406030204" pitchFamily="18" charset="0"/>
              </a:rPr>
              <a:t> </a:t>
            </a:r>
            <a:r>
              <a:rPr lang="en-US" sz="1500" b="1" dirty="0">
                <a:latin typeface="Cambria" panose="02040503050406030204" pitchFamily="18" charset="0"/>
                <a:ea typeface="Cambria" panose="02040503050406030204" pitchFamily="18" charset="0"/>
              </a:rPr>
              <a:t>concurrency control and recovery </a:t>
            </a:r>
            <a:r>
              <a:rPr lang="en-US" sz="1500" b="1" dirty="0" err="1">
                <a:latin typeface="Cambria" panose="02040503050406030204" pitchFamily="18" charset="0"/>
                <a:ea typeface="Cambria" panose="02040503050406030204" pitchFamily="18" charset="0"/>
              </a:rPr>
              <a:t>mechanisms</a:t>
            </a:r>
            <a:r>
              <a:rPr lang="en-US" sz="1500" dirty="0">
                <a:latin typeface="Cambria" panose="02040503050406030204" pitchFamily="18" charset="0"/>
                <a:ea typeface="Cambria" panose="02040503050406030204" pitchFamily="18" charset="0"/>
              </a:rPr>
              <a:t>. </a:t>
            </a:r>
            <a:r>
              <a:rPr lang="en-US" sz="1500" b="1" dirty="0">
                <a:latin typeface="Cambria" panose="02040503050406030204" pitchFamily="18" charset="0"/>
                <a:ea typeface="Cambria" panose="02040503050406030204" pitchFamily="18" charset="0"/>
              </a:rPr>
              <a:t>However</a:t>
            </a:r>
            <a:r>
              <a:rPr lang="en-US" sz="1500" dirty="0">
                <a:latin typeface="Cambria" panose="02040503050406030204" pitchFamily="18" charset="0"/>
                <a:ea typeface="Cambria" panose="02040503050406030204" pitchFamily="18" charset="0"/>
              </a:rPr>
              <a:t>, accesses to </a:t>
            </a:r>
            <a:r>
              <a:rPr lang="en-US" sz="1500" b="1" dirty="0">
                <a:latin typeface="Cambria" panose="02040503050406030204" pitchFamily="18" charset="0"/>
                <a:ea typeface="Cambria" panose="02040503050406030204" pitchFamily="18" charset="0"/>
              </a:rPr>
              <a:t>OLAP systems are mostly read-only </a:t>
            </a:r>
            <a:r>
              <a:rPr lang="en-US" sz="1500" dirty="0">
                <a:latin typeface="Cambria" panose="02040503050406030204" pitchFamily="18" charset="0"/>
                <a:ea typeface="Cambria" panose="02040503050406030204" pitchFamily="18" charset="0"/>
              </a:rPr>
              <a:t>operations (because most data warehouses store historic rather than up-to-date information), although many could be complex queries. </a:t>
            </a:r>
          </a:p>
        </p:txBody>
      </p:sp>
      <p:sp>
        <p:nvSpPr>
          <p:cNvPr id="5" name="Rectangle 4"/>
          <p:cNvSpPr/>
          <p:nvPr/>
        </p:nvSpPr>
        <p:spPr>
          <a:xfrm>
            <a:off x="200472" y="311759"/>
            <a:ext cx="8645008" cy="477054"/>
          </a:xfrm>
          <a:prstGeom prst="rect">
            <a:avLst/>
          </a:prstGeom>
        </p:spPr>
        <p:txBody>
          <a:bodyPr wrap="square">
            <a:spAutoFit/>
          </a:bodyPr>
          <a:lstStyle/>
          <a:p>
            <a:r>
              <a:rPr lang="en-US" sz="2500" dirty="0" smtClean="0">
                <a:latin typeface="Cambria" panose="02040503050406030204" pitchFamily="18" charset="0"/>
                <a:ea typeface="Cambria" panose="02040503050406030204" pitchFamily="18" charset="0"/>
              </a:rPr>
              <a:t>Explanation of differences between OLTP and OLAP </a:t>
            </a:r>
            <a:endParaRPr lang="en-US" sz="2500"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22853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1496616" y="1872258"/>
            <a:ext cx="6984776" cy="30963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dirty="0">
                <a:solidFill>
                  <a:schemeClr val="tx1"/>
                </a:solidFill>
                <a:latin typeface="Cambria" panose="02040503050406030204" pitchFamily="18" charset="0"/>
                <a:ea typeface="Cambria" panose="02040503050406030204" pitchFamily="18" charset="0"/>
              </a:rPr>
              <a:t>Why Have a Separate Data Warehouse</a:t>
            </a:r>
            <a:r>
              <a:rPr lang="en-US" sz="3500" dirty="0" smtClean="0">
                <a:solidFill>
                  <a:schemeClr val="tx1"/>
                </a:solidFill>
                <a:latin typeface="Cambria" panose="02040503050406030204" pitchFamily="18" charset="0"/>
                <a:ea typeface="Cambria" panose="02040503050406030204" pitchFamily="18" charset="0"/>
              </a:rPr>
              <a:t>???</a:t>
            </a:r>
            <a:endParaRPr lang="en-US" sz="3500" dirty="0">
              <a:solidFill>
                <a:schemeClr val="tx1"/>
              </a:solidFill>
              <a:latin typeface="Cambria" panose="02040503050406030204" pitchFamily="18" charset="0"/>
              <a:ea typeface="Cambria" panose="02040503050406030204" pitchFamily="18" charset="0"/>
            </a:endParaRPr>
          </a:p>
          <a:p>
            <a:pPr algn="ctr"/>
            <a:endParaRPr lang="en-US" dirty="0"/>
          </a:p>
        </p:txBody>
      </p:sp>
    </p:spTree>
    <p:extLst>
      <p:ext uri="{BB962C8B-B14F-4D97-AF65-F5344CB8AC3E}">
        <p14:creationId xmlns:p14="http://schemas.microsoft.com/office/powerpoint/2010/main" val="1551195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2480" y="936154"/>
            <a:ext cx="9373434" cy="6552728"/>
          </a:xfrm>
        </p:spPr>
        <p:txBody>
          <a:bodyPr/>
          <a:lstStyle/>
          <a:p>
            <a:pPr algn="just"/>
            <a:r>
              <a:rPr lang="en-US" sz="2000" b="1" dirty="0" err="1" smtClean="0">
                <a:solidFill>
                  <a:schemeClr val="tx1"/>
                </a:solidFill>
                <a:latin typeface="Cambria" panose="02040503050406030204" pitchFamily="18" charset="0"/>
                <a:ea typeface="Cambria" panose="02040503050406030204" pitchFamily="18" charset="0"/>
              </a:rPr>
              <a:t>Ans</a:t>
            </a:r>
            <a:r>
              <a:rPr lang="en-US" sz="2000" b="1" dirty="0" smtClean="0">
                <a:solidFill>
                  <a:schemeClr val="tx1"/>
                </a:solidFill>
                <a:latin typeface="Cambria" panose="02040503050406030204" pitchFamily="18" charset="0"/>
                <a:ea typeface="Cambria" panose="02040503050406030204" pitchFamily="18" charset="0"/>
              </a:rPr>
              <a:t>: To promote </a:t>
            </a:r>
            <a:r>
              <a:rPr lang="en-US" sz="2000" b="1" dirty="0">
                <a:solidFill>
                  <a:schemeClr val="tx1"/>
                </a:solidFill>
                <a:latin typeface="Cambria" panose="02040503050406030204" pitchFamily="18" charset="0"/>
                <a:ea typeface="Cambria" panose="02040503050406030204" pitchFamily="18" charset="0"/>
              </a:rPr>
              <a:t>the high performance of both systems</a:t>
            </a:r>
            <a:r>
              <a:rPr lang="en-US" sz="2000" b="1" dirty="0" smtClean="0">
                <a:solidFill>
                  <a:schemeClr val="tx1"/>
                </a:solidFill>
                <a:latin typeface="Cambria" panose="02040503050406030204" pitchFamily="18" charset="0"/>
                <a:ea typeface="Cambria" panose="02040503050406030204" pitchFamily="18" charset="0"/>
              </a:rPr>
              <a:t>. </a:t>
            </a:r>
          </a:p>
          <a:p>
            <a:pPr algn="just"/>
            <a:r>
              <a:rPr lang="en-US" sz="2000" b="1" dirty="0">
                <a:solidFill>
                  <a:schemeClr val="tx1"/>
                </a:solidFill>
                <a:latin typeface="Cambria" panose="02040503050406030204" pitchFamily="18" charset="0"/>
                <a:ea typeface="Cambria" panose="02040503050406030204" pitchFamily="18" charset="0"/>
              </a:rPr>
              <a:t>Explanation: </a:t>
            </a:r>
            <a:endParaRPr lang="en-US" sz="2000" b="1" dirty="0" smtClean="0">
              <a:solidFill>
                <a:schemeClr val="tx1"/>
              </a:solidFill>
              <a:latin typeface="Cambria" panose="02040503050406030204" pitchFamily="18" charset="0"/>
              <a:ea typeface="Cambria" panose="02040503050406030204" pitchFamily="18" charset="0"/>
            </a:endParaRPr>
          </a:p>
          <a:p>
            <a:pPr algn="just"/>
            <a:r>
              <a:rPr lang="en-US" sz="2000" dirty="0" smtClean="0">
                <a:solidFill>
                  <a:schemeClr val="tx1"/>
                </a:solidFill>
                <a:latin typeface="Cambria" panose="02040503050406030204" pitchFamily="18" charset="0"/>
                <a:ea typeface="Cambria" panose="02040503050406030204" pitchFamily="18" charset="0"/>
              </a:rPr>
              <a:t>An </a:t>
            </a:r>
            <a:r>
              <a:rPr lang="en-US" sz="2000" dirty="0">
                <a:solidFill>
                  <a:schemeClr val="tx1"/>
                </a:solidFill>
                <a:latin typeface="Cambria" panose="02040503050406030204" pitchFamily="18" charset="0"/>
                <a:ea typeface="Cambria" panose="02040503050406030204" pitchFamily="18" charset="0"/>
              </a:rPr>
              <a:t>operational database is designed and tuned from known tasks and workloads like indexing and hashing using primary keys, searching for particular records, and optimizing </a:t>
            </a:r>
            <a:r>
              <a:rPr lang="en-US" sz="2000" dirty="0" smtClean="0">
                <a:solidFill>
                  <a:schemeClr val="tx1"/>
                </a:solidFill>
                <a:latin typeface="Cambria" panose="02040503050406030204" pitchFamily="18" charset="0"/>
                <a:ea typeface="Cambria" panose="02040503050406030204" pitchFamily="18" charset="0"/>
              </a:rPr>
              <a:t>queries</a:t>
            </a:r>
            <a:r>
              <a:rPr lang="en-US" sz="2000" dirty="0">
                <a:solidFill>
                  <a:schemeClr val="tx1"/>
                </a:solidFill>
                <a:latin typeface="Cambria" panose="02040503050406030204" pitchFamily="18" charset="0"/>
                <a:ea typeface="Cambria" panose="02040503050406030204" pitchFamily="18" charset="0"/>
              </a:rPr>
              <a:t>. </a:t>
            </a:r>
            <a:endParaRPr lang="en-US" sz="2000" dirty="0" smtClean="0">
              <a:solidFill>
                <a:schemeClr val="tx1"/>
              </a:solidFill>
              <a:latin typeface="Cambria" panose="02040503050406030204" pitchFamily="18" charset="0"/>
              <a:ea typeface="Cambria" panose="02040503050406030204" pitchFamily="18" charset="0"/>
            </a:endParaRPr>
          </a:p>
          <a:p>
            <a:pPr algn="just"/>
            <a:r>
              <a:rPr lang="en-US" sz="2000" dirty="0" smtClean="0">
                <a:solidFill>
                  <a:schemeClr val="tx1"/>
                </a:solidFill>
                <a:latin typeface="Cambria" panose="02040503050406030204" pitchFamily="18" charset="0"/>
                <a:ea typeface="Cambria" panose="02040503050406030204" pitchFamily="18" charset="0"/>
              </a:rPr>
              <a:t>While, data </a:t>
            </a:r>
            <a:r>
              <a:rPr lang="en-US" sz="2000" dirty="0">
                <a:solidFill>
                  <a:schemeClr val="tx1"/>
                </a:solidFill>
                <a:latin typeface="Cambria" panose="02040503050406030204" pitchFamily="18" charset="0"/>
                <a:ea typeface="Cambria" panose="02040503050406030204" pitchFamily="18" charset="0"/>
              </a:rPr>
              <a:t>warehouse queries are often complex. They involve the computation of large data groups at summarized levels, and may require the use of </a:t>
            </a:r>
            <a:r>
              <a:rPr lang="en-US" sz="2000" dirty="0" smtClean="0">
                <a:solidFill>
                  <a:schemeClr val="tx1"/>
                </a:solidFill>
                <a:latin typeface="Cambria" panose="02040503050406030204" pitchFamily="18" charset="0"/>
                <a:ea typeface="Cambria" panose="02040503050406030204" pitchFamily="18" charset="0"/>
              </a:rPr>
              <a:t>special </a:t>
            </a:r>
            <a:r>
              <a:rPr lang="en-US" sz="2000" dirty="0">
                <a:solidFill>
                  <a:schemeClr val="tx1"/>
                </a:solidFill>
                <a:latin typeface="Cambria" panose="02040503050406030204" pitchFamily="18" charset="0"/>
                <a:ea typeface="Cambria" panose="02040503050406030204" pitchFamily="18" charset="0"/>
              </a:rPr>
              <a:t>data organization, access, and implementation methods based on multidimensional views. </a:t>
            </a:r>
            <a:endParaRPr lang="en-US" sz="2000" dirty="0" smtClean="0">
              <a:solidFill>
                <a:schemeClr val="tx1"/>
              </a:solidFill>
              <a:latin typeface="Cambria" panose="02040503050406030204" pitchFamily="18" charset="0"/>
              <a:ea typeface="Cambria" panose="02040503050406030204" pitchFamily="18" charset="0"/>
            </a:endParaRPr>
          </a:p>
          <a:p>
            <a:pPr algn="just"/>
            <a:r>
              <a:rPr lang="en-US" sz="2000" dirty="0" smtClean="0">
                <a:solidFill>
                  <a:schemeClr val="tx1"/>
                </a:solidFill>
                <a:latin typeface="Cambria" panose="02040503050406030204" pitchFamily="18" charset="0"/>
                <a:ea typeface="Cambria" panose="02040503050406030204" pitchFamily="18" charset="0"/>
              </a:rPr>
              <a:t>Processing </a:t>
            </a:r>
            <a:r>
              <a:rPr lang="en-US" sz="2000" dirty="0">
                <a:solidFill>
                  <a:schemeClr val="tx1"/>
                </a:solidFill>
                <a:latin typeface="Cambria" panose="02040503050406030204" pitchFamily="18" charset="0"/>
                <a:ea typeface="Cambria" panose="02040503050406030204" pitchFamily="18" charset="0"/>
              </a:rPr>
              <a:t>OLAP queries in operational databases would substantially degrade the performance of operational tasks. </a:t>
            </a:r>
            <a:endParaRPr lang="en-US" sz="2000" dirty="0" smtClean="0">
              <a:solidFill>
                <a:schemeClr val="tx1"/>
              </a:solidFill>
              <a:latin typeface="Cambria" panose="02040503050406030204" pitchFamily="18" charset="0"/>
              <a:ea typeface="Cambria" panose="02040503050406030204" pitchFamily="18" charset="0"/>
            </a:endParaRPr>
          </a:p>
          <a:p>
            <a:pPr algn="just">
              <a:lnSpc>
                <a:spcPct val="100000"/>
              </a:lnSpc>
            </a:pPr>
            <a:r>
              <a:rPr lang="en-US" sz="2000" dirty="0" smtClean="0">
                <a:solidFill>
                  <a:schemeClr val="tx1"/>
                </a:solidFill>
                <a:latin typeface="Cambria" panose="02040503050406030204" pitchFamily="18" charset="0"/>
                <a:ea typeface="Cambria" panose="02040503050406030204" pitchFamily="18" charset="0"/>
              </a:rPr>
              <a:t>Moreover</a:t>
            </a:r>
            <a:r>
              <a:rPr lang="en-US" sz="2000" dirty="0">
                <a:solidFill>
                  <a:schemeClr val="tx1"/>
                </a:solidFill>
                <a:latin typeface="Cambria" panose="02040503050406030204" pitchFamily="18" charset="0"/>
                <a:ea typeface="Cambria" panose="02040503050406030204" pitchFamily="18" charset="0"/>
              </a:rPr>
              <a:t>, an operational database supports the concurrent processing of multiple transactions. Concurrency control and recovery mechanisms (e.g., locking and logging) are required to ensure the consistency and robustness of transactions. An OLAP query often needs read-only access of data records for summarization and aggregation. </a:t>
            </a:r>
            <a:r>
              <a:rPr lang="en-US" sz="1600" dirty="0" smtClean="0">
                <a:solidFill>
                  <a:schemeClr val="tx1"/>
                </a:solidFill>
                <a:latin typeface="Cambria" panose="02040503050406030204" pitchFamily="18" charset="0"/>
                <a:ea typeface="Cambria" panose="02040503050406030204" pitchFamily="18" charset="0"/>
              </a:rPr>
              <a:t>Con-currency </a:t>
            </a:r>
            <a:r>
              <a:rPr lang="en-US" sz="1600" dirty="0">
                <a:solidFill>
                  <a:schemeClr val="tx1"/>
                </a:solidFill>
                <a:latin typeface="Cambria" panose="02040503050406030204" pitchFamily="18" charset="0"/>
                <a:ea typeface="Cambria" panose="02040503050406030204" pitchFamily="18" charset="0"/>
              </a:rPr>
              <a:t>control and recovery mechanisms, if applied for such OLAP operations, may jeopardize the execution of concurrent transactions and thus substantially reduce the throughput of an OLTP system.</a:t>
            </a:r>
          </a:p>
        </p:txBody>
      </p:sp>
    </p:spTree>
    <p:extLst>
      <p:ext uri="{BB962C8B-B14F-4D97-AF65-F5344CB8AC3E}">
        <p14:creationId xmlns:p14="http://schemas.microsoft.com/office/powerpoint/2010/main" val="1729798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5576" y="864146"/>
            <a:ext cx="3213248" cy="1728192"/>
          </a:xfrm>
        </p:spPr>
        <p:txBody>
          <a:bodyPr/>
          <a:lstStyle/>
          <a:p>
            <a:r>
              <a:rPr lang="en-US" sz="3500" dirty="0" smtClean="0">
                <a:solidFill>
                  <a:schemeClr val="tx1"/>
                </a:solidFill>
                <a:latin typeface="Cambria" panose="02040503050406030204" pitchFamily="18" charset="0"/>
                <a:ea typeface="Cambria" panose="02040503050406030204" pitchFamily="18" charset="0"/>
              </a:rPr>
              <a:t>A Multitier</a:t>
            </a:r>
          </a:p>
          <a:p>
            <a:r>
              <a:rPr lang="en-US" sz="3500" dirty="0" smtClean="0">
                <a:solidFill>
                  <a:schemeClr val="tx1"/>
                </a:solidFill>
                <a:latin typeface="Cambria" panose="02040503050406030204" pitchFamily="18" charset="0"/>
                <a:ea typeface="Cambria" panose="02040503050406030204" pitchFamily="18" charset="0"/>
              </a:rPr>
              <a:t>Architecture</a:t>
            </a:r>
          </a:p>
          <a:p>
            <a:r>
              <a:rPr lang="en-US" sz="3500" dirty="0" smtClean="0">
                <a:solidFill>
                  <a:schemeClr val="tx1"/>
                </a:solidFill>
                <a:latin typeface="Cambria" panose="02040503050406030204" pitchFamily="18" charset="0"/>
                <a:ea typeface="Cambria" panose="02040503050406030204" pitchFamily="18" charset="0"/>
              </a:rPr>
              <a:t>of DW</a:t>
            </a:r>
            <a:endParaRPr lang="en-US" sz="3500" dirty="0">
              <a:solidFill>
                <a:schemeClr val="tx1"/>
              </a:solidFill>
              <a:latin typeface="Cambria" panose="02040503050406030204" pitchFamily="18" charset="0"/>
              <a:ea typeface="Cambria" panose="02040503050406030204" pitchFamily="18" charset="0"/>
            </a:endParaRPr>
          </a:p>
        </p:txBody>
      </p:sp>
      <p:sp>
        <p:nvSpPr>
          <p:cNvPr id="4" name="AutoShape 2" descr="Three-Tier Data Warehouse Architecture - javat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Three-Tier Data Warehouse Architectur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784" y="160338"/>
            <a:ext cx="6747647" cy="691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340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48" y="1800250"/>
            <a:ext cx="8543925" cy="4934569"/>
          </a:xfrm>
        </p:spPr>
        <p:txBody>
          <a:bodyPr/>
          <a:lstStyle/>
          <a:p>
            <a:pPr algn="just"/>
            <a:r>
              <a:rPr lang="en-US" sz="2200" dirty="0">
                <a:latin typeface="Cambria" panose="02040503050406030204" pitchFamily="18" charset="0"/>
                <a:ea typeface="Cambria" panose="02040503050406030204" pitchFamily="18" charset="0"/>
              </a:rPr>
              <a:t>The </a:t>
            </a:r>
            <a:r>
              <a:rPr lang="en-US" sz="4400" b="1" dirty="0">
                <a:latin typeface="Cambria" panose="02040503050406030204" pitchFamily="18" charset="0"/>
                <a:ea typeface="Cambria" panose="02040503050406030204" pitchFamily="18" charset="0"/>
              </a:rPr>
              <a:t>bottom tier</a:t>
            </a:r>
            <a:r>
              <a:rPr lang="en-US" sz="4400"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is a warehouse database server that is </a:t>
            </a:r>
            <a:r>
              <a:rPr lang="en-US" sz="2200" b="1" dirty="0">
                <a:latin typeface="Cambria" panose="02040503050406030204" pitchFamily="18" charset="0"/>
                <a:ea typeface="Cambria" panose="02040503050406030204" pitchFamily="18" charset="0"/>
              </a:rPr>
              <a:t>almost always a relational database system</a:t>
            </a:r>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Back-end tools and utilities </a:t>
            </a:r>
            <a:r>
              <a:rPr lang="en-US" sz="2200" dirty="0">
                <a:latin typeface="Cambria" panose="02040503050406030204" pitchFamily="18" charset="0"/>
                <a:ea typeface="Cambria" panose="02040503050406030204" pitchFamily="18" charset="0"/>
              </a:rPr>
              <a:t>are </a:t>
            </a:r>
            <a:r>
              <a:rPr lang="en-US" sz="2200" b="1" dirty="0">
                <a:latin typeface="Cambria" panose="02040503050406030204" pitchFamily="18" charset="0"/>
                <a:ea typeface="Cambria" panose="02040503050406030204" pitchFamily="18" charset="0"/>
              </a:rPr>
              <a:t>used</a:t>
            </a:r>
            <a:r>
              <a:rPr lang="en-US" sz="2200" dirty="0">
                <a:latin typeface="Cambria" panose="02040503050406030204" pitchFamily="18" charset="0"/>
                <a:ea typeface="Cambria" panose="02040503050406030204" pitchFamily="18" charset="0"/>
              </a:rPr>
              <a:t> to </a:t>
            </a:r>
            <a:r>
              <a:rPr lang="en-US" sz="2200" b="1" dirty="0">
                <a:latin typeface="Cambria" panose="02040503050406030204" pitchFamily="18" charset="0"/>
                <a:ea typeface="Cambria" panose="02040503050406030204" pitchFamily="18" charset="0"/>
              </a:rPr>
              <a:t>feed data </a:t>
            </a:r>
            <a:r>
              <a:rPr lang="en-US" sz="2200" dirty="0">
                <a:latin typeface="Cambria" panose="02040503050406030204" pitchFamily="18" charset="0"/>
                <a:ea typeface="Cambria" panose="02040503050406030204" pitchFamily="18" charset="0"/>
              </a:rPr>
              <a:t>into the </a:t>
            </a:r>
            <a:r>
              <a:rPr lang="en-US" sz="2200" dirty="0" smtClean="0">
                <a:latin typeface="Cambria" panose="02040503050406030204" pitchFamily="18" charset="0"/>
                <a:ea typeface="Cambria" panose="02040503050406030204" pitchFamily="18" charset="0"/>
              </a:rPr>
              <a:t>bottom </a:t>
            </a:r>
            <a:r>
              <a:rPr lang="en-US" sz="2200" dirty="0">
                <a:latin typeface="Cambria" panose="02040503050406030204" pitchFamily="18" charset="0"/>
                <a:ea typeface="Cambria" panose="02040503050406030204" pitchFamily="18" charset="0"/>
              </a:rPr>
              <a:t>tier from operational databases or other external </a:t>
            </a:r>
            <a:r>
              <a:rPr lang="en-US" sz="2200" dirty="0" smtClean="0">
                <a:latin typeface="Cambria" panose="02040503050406030204" pitchFamily="18" charset="0"/>
                <a:ea typeface="Cambria" panose="02040503050406030204" pitchFamily="18" charset="0"/>
              </a:rPr>
              <a:t>sources. These </a:t>
            </a:r>
            <a:r>
              <a:rPr lang="en-US" sz="2200" dirty="0">
                <a:latin typeface="Cambria" panose="02040503050406030204" pitchFamily="18" charset="0"/>
                <a:ea typeface="Cambria" panose="02040503050406030204" pitchFamily="18" charset="0"/>
              </a:rPr>
              <a:t>tools and utilities </a:t>
            </a:r>
            <a:r>
              <a:rPr lang="en-US" sz="2200" b="1" dirty="0">
                <a:latin typeface="Cambria" panose="02040503050406030204" pitchFamily="18" charset="0"/>
                <a:ea typeface="Cambria" panose="02040503050406030204" pitchFamily="18" charset="0"/>
              </a:rPr>
              <a:t>perform data extraction, cleaning, and transformation </a:t>
            </a:r>
            <a:r>
              <a:rPr lang="en-US" sz="2200" b="1" dirty="0" smtClean="0">
                <a:latin typeface="Cambria" panose="02040503050406030204" pitchFamily="18" charset="0"/>
                <a:ea typeface="Cambria" panose="02040503050406030204" pitchFamily="18" charset="0"/>
              </a:rPr>
              <a:t>as </a:t>
            </a:r>
            <a:r>
              <a:rPr lang="en-US" sz="2200" b="1" dirty="0">
                <a:latin typeface="Cambria" panose="02040503050406030204" pitchFamily="18" charset="0"/>
                <a:ea typeface="Cambria" panose="02040503050406030204" pitchFamily="18" charset="0"/>
              </a:rPr>
              <a:t>well as load and refresh </a:t>
            </a:r>
            <a:r>
              <a:rPr lang="en-US" sz="2200" dirty="0">
                <a:latin typeface="Cambria" panose="02040503050406030204" pitchFamily="18" charset="0"/>
                <a:ea typeface="Cambria" panose="02040503050406030204" pitchFamily="18" charset="0"/>
              </a:rPr>
              <a:t>functions to update the data </a:t>
            </a:r>
            <a:r>
              <a:rPr lang="en-US" sz="2200" dirty="0" smtClean="0">
                <a:latin typeface="Cambria" panose="02040503050406030204" pitchFamily="18" charset="0"/>
                <a:ea typeface="Cambria" panose="02040503050406030204" pitchFamily="18" charset="0"/>
              </a:rPr>
              <a:t>warehouse. The </a:t>
            </a:r>
            <a:r>
              <a:rPr lang="en-US" sz="2200" b="1" dirty="0">
                <a:latin typeface="Cambria" panose="02040503050406030204" pitchFamily="18" charset="0"/>
                <a:ea typeface="Cambria" panose="02040503050406030204" pitchFamily="18" charset="0"/>
              </a:rPr>
              <a:t>data</a:t>
            </a:r>
            <a:r>
              <a:rPr lang="en-US" sz="2200" dirty="0">
                <a:latin typeface="Cambria" panose="02040503050406030204" pitchFamily="18" charset="0"/>
                <a:ea typeface="Cambria" panose="02040503050406030204" pitchFamily="18" charset="0"/>
              </a:rPr>
              <a:t> are </a:t>
            </a:r>
            <a:r>
              <a:rPr lang="en-US" sz="2200" b="1" dirty="0">
                <a:latin typeface="Cambria" panose="02040503050406030204" pitchFamily="18" charset="0"/>
                <a:ea typeface="Cambria" panose="02040503050406030204" pitchFamily="18" charset="0"/>
              </a:rPr>
              <a:t>extracted</a:t>
            </a:r>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using</a:t>
            </a:r>
            <a:r>
              <a:rPr lang="en-US" sz="2200" dirty="0">
                <a:latin typeface="Cambria" panose="02040503050406030204" pitchFamily="18" charset="0"/>
                <a:ea typeface="Cambria" panose="02040503050406030204" pitchFamily="18" charset="0"/>
              </a:rPr>
              <a:t> application </a:t>
            </a:r>
            <a:r>
              <a:rPr lang="en-US" sz="2200" dirty="0" smtClean="0">
                <a:latin typeface="Cambria" panose="02040503050406030204" pitchFamily="18" charset="0"/>
                <a:ea typeface="Cambria" panose="02040503050406030204" pitchFamily="18" charset="0"/>
              </a:rPr>
              <a:t>program </a:t>
            </a:r>
            <a:r>
              <a:rPr lang="en-US" sz="2200" dirty="0">
                <a:latin typeface="Cambria" panose="02040503050406030204" pitchFamily="18" charset="0"/>
                <a:ea typeface="Cambria" panose="02040503050406030204" pitchFamily="18" charset="0"/>
              </a:rPr>
              <a:t>interfaces known as </a:t>
            </a:r>
            <a:r>
              <a:rPr lang="en-US" sz="2200" b="1" dirty="0">
                <a:latin typeface="Cambria" panose="02040503050406030204" pitchFamily="18" charset="0"/>
                <a:ea typeface="Cambria" panose="02040503050406030204" pitchFamily="18" charset="0"/>
              </a:rPr>
              <a:t>gateways</a:t>
            </a:r>
            <a:r>
              <a:rPr lang="en-US" sz="2200" dirty="0">
                <a:latin typeface="Cambria" panose="02040503050406030204" pitchFamily="18" charset="0"/>
                <a:ea typeface="Cambria" panose="02040503050406030204" pitchFamily="18" charset="0"/>
              </a:rPr>
              <a:t>. A gateway is supported by the underlying DBMS and allows client programs to generate SQL code to be executed </a:t>
            </a:r>
            <a:r>
              <a:rPr lang="en-US" sz="2200" dirty="0" smtClean="0">
                <a:latin typeface="Cambria" panose="02040503050406030204" pitchFamily="18" charset="0"/>
                <a:ea typeface="Cambria" panose="02040503050406030204" pitchFamily="18" charset="0"/>
              </a:rPr>
              <a:t>on </a:t>
            </a:r>
            <a:r>
              <a:rPr lang="en-US" sz="2200" dirty="0">
                <a:latin typeface="Cambria" panose="02040503050406030204" pitchFamily="18" charset="0"/>
                <a:ea typeface="Cambria" panose="02040503050406030204" pitchFamily="18" charset="0"/>
              </a:rPr>
              <a:t>a server. </a:t>
            </a:r>
            <a:r>
              <a:rPr lang="en-US" sz="2200" dirty="0" smtClean="0">
                <a:latin typeface="Cambria" panose="02040503050406030204" pitchFamily="18" charset="0"/>
                <a:ea typeface="Cambria" panose="02040503050406030204" pitchFamily="18" charset="0"/>
              </a:rPr>
              <a:t>Examples </a:t>
            </a:r>
            <a:r>
              <a:rPr lang="en-US" sz="2200" dirty="0">
                <a:latin typeface="Cambria" panose="02040503050406030204" pitchFamily="18" charset="0"/>
                <a:ea typeface="Cambria" panose="02040503050406030204" pitchFamily="18" charset="0"/>
              </a:rPr>
              <a:t>of gateways include </a:t>
            </a:r>
            <a:r>
              <a:rPr lang="en-US" sz="2200" b="1" dirty="0">
                <a:latin typeface="Cambria" panose="02040503050406030204" pitchFamily="18" charset="0"/>
                <a:ea typeface="Cambria" panose="02040503050406030204" pitchFamily="18" charset="0"/>
              </a:rPr>
              <a:t>ODBC</a:t>
            </a:r>
            <a:r>
              <a:rPr lang="en-US" sz="2200" dirty="0">
                <a:latin typeface="Cambria" panose="02040503050406030204" pitchFamily="18" charset="0"/>
                <a:ea typeface="Cambria" panose="02040503050406030204" pitchFamily="18" charset="0"/>
              </a:rPr>
              <a:t> (Open Database Connection) and </a:t>
            </a:r>
            <a:r>
              <a:rPr lang="en-US" sz="2200" b="1" dirty="0">
                <a:latin typeface="Cambria" panose="02040503050406030204" pitchFamily="18" charset="0"/>
                <a:ea typeface="Cambria" panose="02040503050406030204" pitchFamily="18" charset="0"/>
              </a:rPr>
              <a:t>OLEDB</a:t>
            </a:r>
            <a:r>
              <a:rPr lang="en-US" sz="2200" dirty="0">
                <a:latin typeface="Cambria" panose="02040503050406030204" pitchFamily="18" charset="0"/>
                <a:ea typeface="Cambria" panose="02040503050406030204" pitchFamily="18" charset="0"/>
              </a:rPr>
              <a:t> (</a:t>
            </a:r>
            <a:r>
              <a:rPr lang="en-US" sz="2200" dirty="0" err="1" smtClean="0">
                <a:latin typeface="Cambria" panose="02040503050406030204" pitchFamily="18" charset="0"/>
                <a:ea typeface="Cambria" panose="02040503050406030204" pitchFamily="18" charset="0"/>
              </a:rPr>
              <a:t>Objec</a:t>
            </a:r>
            <a:r>
              <a:rPr lang="en-US" sz="2400" dirty="0" err="1">
                <a:latin typeface="Cambria" panose="02040503050406030204" pitchFamily="18" charset="0"/>
                <a:ea typeface="Cambria" panose="02040503050406030204" pitchFamily="18" charset="0"/>
              </a:rPr>
              <a:t>Linking</a:t>
            </a:r>
            <a:r>
              <a:rPr lang="en-US" sz="2400" dirty="0">
                <a:latin typeface="Cambria" panose="02040503050406030204" pitchFamily="18" charset="0"/>
                <a:ea typeface="Cambria" panose="02040503050406030204" pitchFamily="18" charset="0"/>
              </a:rPr>
              <a:t> and Embedding Database) by Microsoft and JDBC (Java Database </a:t>
            </a:r>
            <a:r>
              <a:rPr lang="en-US" sz="2400" dirty="0" smtClean="0">
                <a:latin typeface="Cambria" panose="02040503050406030204" pitchFamily="18" charset="0"/>
                <a:ea typeface="Cambria" panose="02040503050406030204" pitchFamily="18" charset="0"/>
              </a:rPr>
              <a:t>Connection). </a:t>
            </a:r>
            <a:r>
              <a:rPr lang="en-US" sz="2400" dirty="0">
                <a:latin typeface="Cambria" panose="02040503050406030204" pitchFamily="18" charset="0"/>
                <a:ea typeface="Cambria" panose="02040503050406030204" pitchFamily="18" charset="0"/>
              </a:rPr>
              <a:t>This tier also contains a </a:t>
            </a:r>
            <a:r>
              <a:rPr lang="en-US" sz="2400" dirty="0" smtClean="0">
                <a:latin typeface="Cambria" panose="02040503050406030204" pitchFamily="18" charset="0"/>
                <a:ea typeface="Cambria" panose="02040503050406030204" pitchFamily="18" charset="0"/>
              </a:rPr>
              <a:t>metadata** </a:t>
            </a:r>
            <a:r>
              <a:rPr lang="en-US" sz="2400" dirty="0">
                <a:latin typeface="Cambria" panose="02040503050406030204" pitchFamily="18" charset="0"/>
                <a:ea typeface="Cambria" panose="02040503050406030204" pitchFamily="18" charset="0"/>
              </a:rPr>
              <a:t>repository, which stores information about the data warehouse and its contents. </a:t>
            </a:r>
            <a:r>
              <a:rPr lang="en-US" sz="2400" dirty="0" smtClean="0">
                <a:latin typeface="Cambria" panose="02040503050406030204" pitchFamily="18" charset="0"/>
                <a:ea typeface="Cambria" panose="02040503050406030204" pitchFamily="18" charset="0"/>
              </a:rPr>
              <a:t/>
            </a:r>
            <a:br>
              <a:rPr lang="en-US" sz="2400" dirty="0" smtClean="0">
                <a:latin typeface="Cambria" panose="02040503050406030204" pitchFamily="18" charset="0"/>
                <a:ea typeface="Cambria" panose="02040503050406030204" pitchFamily="18" charset="0"/>
              </a:rPr>
            </a:br>
            <a:endParaRPr lang="en-US" sz="2200" dirty="0">
              <a:latin typeface="Cambria" panose="02040503050406030204" pitchFamily="18" charset="0"/>
              <a:ea typeface="Cambria" panose="02040503050406030204" pitchFamily="18" charset="0"/>
            </a:endParaRPr>
          </a:p>
        </p:txBody>
      </p:sp>
      <p:sp>
        <p:nvSpPr>
          <p:cNvPr id="4" name="Rectangle 3"/>
          <p:cNvSpPr/>
          <p:nvPr/>
        </p:nvSpPr>
        <p:spPr>
          <a:xfrm>
            <a:off x="560512" y="864146"/>
            <a:ext cx="8280920" cy="707886"/>
          </a:xfrm>
          <a:prstGeom prst="rect">
            <a:avLst/>
          </a:prstGeom>
        </p:spPr>
        <p:txBody>
          <a:bodyPr wrap="square">
            <a:spAutoFit/>
          </a:bodyPr>
          <a:lstStyle/>
          <a:p>
            <a:r>
              <a:rPr lang="en-US" sz="4000" dirty="0" smtClean="0">
                <a:solidFill>
                  <a:schemeClr val="tx1"/>
                </a:solidFill>
                <a:latin typeface="Cambria" panose="02040503050406030204" pitchFamily="18" charset="0"/>
                <a:ea typeface="Cambria" panose="02040503050406030204" pitchFamily="18" charset="0"/>
              </a:rPr>
              <a:t>Description of Architecture </a:t>
            </a:r>
            <a:r>
              <a:rPr lang="en-US" sz="4000" dirty="0">
                <a:solidFill>
                  <a:schemeClr val="tx1"/>
                </a:solidFill>
                <a:latin typeface="Cambria" panose="02040503050406030204" pitchFamily="18" charset="0"/>
                <a:ea typeface="Cambria" panose="02040503050406030204" pitchFamily="18" charset="0"/>
              </a:rPr>
              <a:t>of DW</a:t>
            </a:r>
          </a:p>
        </p:txBody>
      </p:sp>
    </p:spTree>
    <p:extLst>
      <p:ext uri="{BB962C8B-B14F-4D97-AF65-F5344CB8AC3E}">
        <p14:creationId xmlns:p14="http://schemas.microsoft.com/office/powerpoint/2010/main" val="2709347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82" y="1728242"/>
            <a:ext cx="8543925" cy="2995374"/>
          </a:xfrm>
        </p:spPr>
        <p:txBody>
          <a:bodyPr/>
          <a:lstStyle/>
          <a:p>
            <a:pPr algn="just"/>
            <a:r>
              <a:rPr lang="en-US" sz="2500" dirty="0">
                <a:latin typeface="Cambria" panose="02040503050406030204" pitchFamily="18" charset="0"/>
                <a:ea typeface="Cambria" panose="02040503050406030204" pitchFamily="18" charset="0"/>
              </a:rPr>
              <a:t>The </a:t>
            </a:r>
            <a:r>
              <a:rPr lang="en-US" sz="4400" b="1" dirty="0">
                <a:latin typeface="Cambria" panose="02040503050406030204" pitchFamily="18" charset="0"/>
                <a:ea typeface="Cambria" panose="02040503050406030204" pitchFamily="18" charset="0"/>
              </a:rPr>
              <a:t>middle tier </a:t>
            </a:r>
            <a:r>
              <a:rPr lang="en-US" sz="2500" dirty="0">
                <a:latin typeface="Cambria" panose="02040503050406030204" pitchFamily="18" charset="0"/>
                <a:ea typeface="Cambria" panose="02040503050406030204" pitchFamily="18" charset="0"/>
              </a:rPr>
              <a:t>is an OLAP server that is typically </a:t>
            </a:r>
            <a:r>
              <a:rPr lang="en-US" sz="2500" b="1" dirty="0">
                <a:latin typeface="Cambria" panose="02040503050406030204" pitchFamily="18" charset="0"/>
                <a:ea typeface="Cambria" panose="02040503050406030204" pitchFamily="18" charset="0"/>
              </a:rPr>
              <a:t>implemented</a:t>
            </a:r>
            <a:r>
              <a:rPr lang="en-US" sz="2500" dirty="0">
                <a:latin typeface="Cambria" panose="02040503050406030204" pitchFamily="18" charset="0"/>
                <a:ea typeface="Cambria" panose="02040503050406030204" pitchFamily="18" charset="0"/>
              </a:rPr>
              <a:t> </a:t>
            </a:r>
            <a:r>
              <a:rPr lang="en-US" sz="2500" b="1" dirty="0">
                <a:latin typeface="Cambria" panose="02040503050406030204" pitchFamily="18" charset="0"/>
                <a:ea typeface="Cambria" panose="02040503050406030204" pitchFamily="18" charset="0"/>
              </a:rPr>
              <a:t>using</a:t>
            </a:r>
            <a:r>
              <a:rPr lang="en-US" sz="2500" dirty="0">
                <a:latin typeface="Cambria" panose="02040503050406030204" pitchFamily="18" charset="0"/>
                <a:ea typeface="Cambria" panose="02040503050406030204" pitchFamily="18" charset="0"/>
              </a:rPr>
              <a:t> </a:t>
            </a:r>
            <a:r>
              <a:rPr lang="en-US" sz="2500" b="1" dirty="0">
                <a:latin typeface="Cambria" panose="02040503050406030204" pitchFamily="18" charset="0"/>
                <a:ea typeface="Cambria" panose="02040503050406030204" pitchFamily="18" charset="0"/>
              </a:rPr>
              <a:t>either</a:t>
            </a:r>
            <a:r>
              <a:rPr lang="en-US" sz="2500" dirty="0">
                <a:latin typeface="Cambria" panose="02040503050406030204" pitchFamily="18" charset="0"/>
                <a:ea typeface="Cambria" panose="02040503050406030204" pitchFamily="18" charset="0"/>
              </a:rPr>
              <a:t> (1) a relational OLAP (</a:t>
            </a:r>
            <a:r>
              <a:rPr lang="en-US" sz="2500" b="1" dirty="0">
                <a:latin typeface="Cambria" panose="02040503050406030204" pitchFamily="18" charset="0"/>
                <a:ea typeface="Cambria" panose="02040503050406030204" pitchFamily="18" charset="0"/>
              </a:rPr>
              <a:t>ROLAP</a:t>
            </a:r>
            <a:r>
              <a:rPr lang="en-US" sz="2500" dirty="0">
                <a:latin typeface="Cambria" panose="02040503050406030204" pitchFamily="18" charset="0"/>
                <a:ea typeface="Cambria" panose="02040503050406030204" pitchFamily="18" charset="0"/>
              </a:rPr>
              <a:t>) model (i.e., an extended relational DBMS that maps </a:t>
            </a:r>
            <a:r>
              <a:rPr lang="en-US" sz="2500" dirty="0" err="1">
                <a:latin typeface="Cambria" panose="02040503050406030204" pitchFamily="18" charset="0"/>
                <a:ea typeface="Cambria" panose="02040503050406030204" pitchFamily="18" charset="0"/>
              </a:rPr>
              <a:t>operations</a:t>
            </a:r>
            <a:r>
              <a:rPr lang="en-US" sz="2500" dirty="0">
                <a:latin typeface="Cambria" panose="02040503050406030204" pitchFamily="18" charset="0"/>
                <a:ea typeface="Cambria" panose="02040503050406030204" pitchFamily="18" charset="0"/>
              </a:rPr>
              <a:t> on multidimensional data to standard relational operations); or (2) a </a:t>
            </a:r>
            <a:r>
              <a:rPr lang="en-US" sz="2500" dirty="0" err="1">
                <a:latin typeface="Cambria" panose="02040503050406030204" pitchFamily="18" charset="0"/>
                <a:ea typeface="Cambria" panose="02040503050406030204" pitchFamily="18" charset="0"/>
              </a:rPr>
              <a:t>multidimensional</a:t>
            </a:r>
            <a:r>
              <a:rPr lang="en-US" sz="2500" dirty="0">
                <a:latin typeface="Cambria" panose="02040503050406030204" pitchFamily="18" charset="0"/>
                <a:ea typeface="Cambria" panose="02040503050406030204" pitchFamily="18" charset="0"/>
              </a:rPr>
              <a:t> OLAP (</a:t>
            </a:r>
            <a:r>
              <a:rPr lang="en-US" sz="2500" b="1" dirty="0">
                <a:latin typeface="Cambria" panose="02040503050406030204" pitchFamily="18" charset="0"/>
                <a:ea typeface="Cambria" panose="02040503050406030204" pitchFamily="18" charset="0"/>
              </a:rPr>
              <a:t>MOLAP</a:t>
            </a:r>
            <a:r>
              <a:rPr lang="en-US" sz="2500" dirty="0">
                <a:latin typeface="Cambria" panose="02040503050406030204" pitchFamily="18" charset="0"/>
                <a:ea typeface="Cambria" panose="02040503050406030204" pitchFamily="18" charset="0"/>
              </a:rPr>
              <a:t>) model (i.e., a special-purpose server that directly implements multidimensional data and operations).</a:t>
            </a:r>
          </a:p>
        </p:txBody>
      </p:sp>
    </p:spTree>
    <p:extLst>
      <p:ext uri="{BB962C8B-B14F-4D97-AF65-F5344CB8AC3E}">
        <p14:creationId xmlns:p14="http://schemas.microsoft.com/office/powerpoint/2010/main" val="508171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20" y="864146"/>
            <a:ext cx="8543925" cy="2995374"/>
          </a:xfrm>
        </p:spPr>
        <p:txBody>
          <a:bodyPr/>
          <a:lstStyle/>
          <a:p>
            <a:r>
              <a:rPr lang="en-US" sz="2500" dirty="0" smtClean="0">
                <a:latin typeface="Cambria" panose="02040503050406030204" pitchFamily="18" charset="0"/>
                <a:ea typeface="Cambria" panose="02040503050406030204" pitchFamily="18" charset="0"/>
              </a:rPr>
              <a:t>The </a:t>
            </a:r>
            <a:r>
              <a:rPr lang="en-US" sz="4400" b="1" dirty="0">
                <a:latin typeface="Cambria" panose="02040503050406030204" pitchFamily="18" charset="0"/>
                <a:ea typeface="Cambria" panose="02040503050406030204" pitchFamily="18" charset="0"/>
              </a:rPr>
              <a:t>top tier </a:t>
            </a:r>
            <a:r>
              <a:rPr lang="en-US" sz="2500" dirty="0">
                <a:latin typeface="Cambria" panose="02040503050406030204" pitchFamily="18" charset="0"/>
                <a:ea typeface="Cambria" panose="02040503050406030204" pitchFamily="18" charset="0"/>
              </a:rPr>
              <a:t>is a front-end client layer, which </a:t>
            </a:r>
            <a:r>
              <a:rPr lang="en-US" sz="2500" b="1" dirty="0">
                <a:latin typeface="Cambria" panose="02040503050406030204" pitchFamily="18" charset="0"/>
                <a:ea typeface="Cambria" panose="02040503050406030204" pitchFamily="18" charset="0"/>
              </a:rPr>
              <a:t>contains query and reporting tools, analysis tools,</a:t>
            </a:r>
            <a:r>
              <a:rPr lang="en-US" sz="2500" dirty="0">
                <a:latin typeface="Cambria" panose="02040503050406030204" pitchFamily="18" charset="0"/>
                <a:ea typeface="Cambria" panose="02040503050406030204" pitchFamily="18" charset="0"/>
              </a:rPr>
              <a:t> and/or </a:t>
            </a:r>
            <a:r>
              <a:rPr lang="en-US" sz="2500" b="1" dirty="0">
                <a:latin typeface="Cambria" panose="02040503050406030204" pitchFamily="18" charset="0"/>
                <a:ea typeface="Cambria" panose="02040503050406030204" pitchFamily="18" charset="0"/>
              </a:rPr>
              <a:t>data mining tools </a:t>
            </a:r>
            <a:r>
              <a:rPr lang="en-US" sz="2500" dirty="0">
                <a:latin typeface="Cambria" panose="02040503050406030204" pitchFamily="18" charset="0"/>
                <a:ea typeface="Cambria" panose="02040503050406030204" pitchFamily="18" charset="0"/>
              </a:rPr>
              <a:t>(e.g., trend analysis, prediction, and so on).</a:t>
            </a:r>
          </a:p>
        </p:txBody>
      </p:sp>
    </p:spTree>
    <p:extLst>
      <p:ext uri="{BB962C8B-B14F-4D97-AF65-F5344CB8AC3E}">
        <p14:creationId xmlns:p14="http://schemas.microsoft.com/office/powerpoint/2010/main" val="2557012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96" y="792138"/>
            <a:ext cx="8543925" cy="1013133"/>
          </a:xfrm>
        </p:spPr>
        <p:txBody>
          <a:bodyPr/>
          <a:lstStyle/>
          <a:p>
            <a:r>
              <a:rPr lang="en-US" sz="3200" b="1" dirty="0" smtClean="0">
                <a:latin typeface="Cambria" panose="02040503050406030204" pitchFamily="18" charset="0"/>
                <a:ea typeface="Cambria" panose="02040503050406030204" pitchFamily="18" charset="0"/>
              </a:rPr>
              <a:t>Metadata </a:t>
            </a:r>
            <a:r>
              <a:rPr lang="en-US" sz="3200" b="1" dirty="0">
                <a:latin typeface="Cambria" panose="02040503050406030204" pitchFamily="18" charset="0"/>
                <a:ea typeface="Cambria" panose="02040503050406030204" pitchFamily="18" charset="0"/>
              </a:rPr>
              <a:t>repository</a:t>
            </a:r>
            <a:r>
              <a:rPr lang="en-US" sz="3200" dirty="0" smtClean="0">
                <a:latin typeface="Cambria" panose="02040503050406030204" pitchFamily="18" charset="0"/>
                <a:ea typeface="Cambria" panose="02040503050406030204" pitchFamily="18" charset="0"/>
              </a:rPr>
              <a:t>: (from bottom tier) </a:t>
            </a:r>
            <a:endParaRPr lang="en-US" sz="3200" dirty="0"/>
          </a:p>
        </p:txBody>
      </p:sp>
      <p:sp>
        <p:nvSpPr>
          <p:cNvPr id="3" name="Text Placeholder 2"/>
          <p:cNvSpPr>
            <a:spLocks noGrp="1"/>
          </p:cNvSpPr>
          <p:nvPr>
            <p:ph type="body" idx="1"/>
          </p:nvPr>
        </p:nvSpPr>
        <p:spPr>
          <a:xfrm>
            <a:off x="416496" y="1944266"/>
            <a:ext cx="8543925" cy="2448272"/>
          </a:xfrm>
        </p:spPr>
        <p:txBody>
          <a:bodyPr/>
          <a:lstStyle/>
          <a:p>
            <a:pPr algn="just"/>
            <a:r>
              <a:rPr lang="en-US" dirty="0" smtClean="0">
                <a:solidFill>
                  <a:schemeClr val="tx1"/>
                </a:solidFill>
                <a:latin typeface="Cambria" panose="02040503050406030204" pitchFamily="18" charset="0"/>
                <a:ea typeface="Cambria" panose="02040503050406030204" pitchFamily="18" charset="0"/>
              </a:rPr>
              <a:t>Metadata </a:t>
            </a:r>
            <a:r>
              <a:rPr lang="en-US" dirty="0">
                <a:solidFill>
                  <a:schemeClr val="tx1"/>
                </a:solidFill>
                <a:latin typeface="Cambria" panose="02040503050406030204" pitchFamily="18" charset="0"/>
                <a:ea typeface="Cambria" panose="02040503050406030204" pitchFamily="18" charset="0"/>
              </a:rPr>
              <a:t>are the data that define warehouse objects</a:t>
            </a:r>
            <a:r>
              <a:rPr lang="en-US" dirty="0" smtClean="0">
                <a:solidFill>
                  <a:schemeClr val="tx1"/>
                </a:solidFill>
                <a:latin typeface="Cambria" panose="02040503050406030204" pitchFamily="18" charset="0"/>
                <a:ea typeface="Cambria" panose="02040503050406030204" pitchFamily="18" charset="0"/>
              </a:rPr>
              <a:t>.</a:t>
            </a:r>
          </a:p>
          <a:p>
            <a:pPr algn="just"/>
            <a:r>
              <a:rPr lang="en-US" dirty="0">
                <a:solidFill>
                  <a:schemeClr val="tx1"/>
                </a:solidFill>
                <a:latin typeface="Cambria" panose="02040503050406030204" pitchFamily="18" charset="0"/>
                <a:ea typeface="Cambria" panose="02040503050406030204" pitchFamily="18" charset="0"/>
              </a:rPr>
              <a:t>Metadata are created for the </a:t>
            </a:r>
            <a:r>
              <a:rPr lang="en-US" b="1" dirty="0">
                <a:solidFill>
                  <a:schemeClr val="tx1"/>
                </a:solidFill>
                <a:latin typeface="Cambria" panose="02040503050406030204" pitchFamily="18" charset="0"/>
                <a:ea typeface="Cambria" panose="02040503050406030204" pitchFamily="18" charset="0"/>
              </a:rPr>
              <a:t>data names </a:t>
            </a:r>
            <a:r>
              <a:rPr lang="en-US" dirty="0">
                <a:solidFill>
                  <a:schemeClr val="tx1"/>
                </a:solidFill>
                <a:latin typeface="Cambria" panose="02040503050406030204" pitchFamily="18" charset="0"/>
                <a:ea typeface="Cambria" panose="02040503050406030204" pitchFamily="18" charset="0"/>
              </a:rPr>
              <a:t>and </a:t>
            </a:r>
            <a:r>
              <a:rPr lang="en-US" b="1" dirty="0">
                <a:solidFill>
                  <a:schemeClr val="tx1"/>
                </a:solidFill>
                <a:latin typeface="Cambria" panose="02040503050406030204" pitchFamily="18" charset="0"/>
                <a:ea typeface="Cambria" panose="02040503050406030204" pitchFamily="18" charset="0"/>
              </a:rPr>
              <a:t>definitions of the given warehouse</a:t>
            </a:r>
            <a:r>
              <a:rPr lang="en-US" dirty="0">
                <a:solidFill>
                  <a:schemeClr val="tx1"/>
                </a:solidFill>
                <a:latin typeface="Cambria" panose="02040503050406030204" pitchFamily="18" charset="0"/>
                <a:ea typeface="Cambria" panose="02040503050406030204" pitchFamily="18" charset="0"/>
              </a:rPr>
              <a:t>. Additional metadata are created and captured for timestamping any extracted data, the </a:t>
            </a:r>
            <a:r>
              <a:rPr lang="en-US" b="1" dirty="0">
                <a:solidFill>
                  <a:schemeClr val="tx1"/>
                </a:solidFill>
                <a:latin typeface="Cambria" panose="02040503050406030204" pitchFamily="18" charset="0"/>
                <a:ea typeface="Cambria" panose="02040503050406030204" pitchFamily="18" charset="0"/>
              </a:rPr>
              <a:t>source of the extracted data</a:t>
            </a:r>
            <a:r>
              <a:rPr lang="en-US" dirty="0">
                <a:solidFill>
                  <a:schemeClr val="tx1"/>
                </a:solidFill>
                <a:latin typeface="Cambria" panose="02040503050406030204" pitchFamily="18" charset="0"/>
                <a:ea typeface="Cambria" panose="02040503050406030204" pitchFamily="18" charset="0"/>
              </a:rPr>
              <a:t>, and </a:t>
            </a:r>
            <a:r>
              <a:rPr lang="en-US" b="1" dirty="0">
                <a:solidFill>
                  <a:schemeClr val="tx1"/>
                </a:solidFill>
                <a:latin typeface="Cambria" panose="02040503050406030204" pitchFamily="18" charset="0"/>
                <a:ea typeface="Cambria" panose="02040503050406030204" pitchFamily="18" charset="0"/>
              </a:rPr>
              <a:t>missing </a:t>
            </a:r>
            <a:r>
              <a:rPr lang="en-US" dirty="0">
                <a:solidFill>
                  <a:schemeClr val="tx1"/>
                </a:solidFill>
                <a:latin typeface="Cambria" panose="02040503050406030204" pitchFamily="18" charset="0"/>
                <a:ea typeface="Cambria" panose="02040503050406030204" pitchFamily="18" charset="0"/>
              </a:rPr>
              <a:t>fields that have been added by data cleaning or integration processes</a:t>
            </a:r>
          </a:p>
        </p:txBody>
      </p:sp>
    </p:spTree>
    <p:extLst>
      <p:ext uri="{BB962C8B-B14F-4D97-AF65-F5344CB8AC3E}">
        <p14:creationId xmlns:p14="http://schemas.microsoft.com/office/powerpoint/2010/main" val="2626440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4488" y="1584226"/>
            <a:ext cx="9217024" cy="5112568"/>
          </a:xfrm>
        </p:spPr>
        <p:txBody>
          <a:bodyPr/>
          <a:lstStyle/>
          <a:p>
            <a:pPr algn="just"/>
            <a:r>
              <a:rPr lang="en-US" sz="2200" dirty="0">
                <a:solidFill>
                  <a:schemeClr val="tx1"/>
                </a:solidFill>
                <a:latin typeface="Cambria" panose="02040503050406030204" pitchFamily="18" charset="0"/>
                <a:ea typeface="Cambria" panose="02040503050406030204" pitchFamily="18" charset="0"/>
              </a:rPr>
              <a:t>A description of the </a:t>
            </a:r>
            <a:r>
              <a:rPr lang="en-US" sz="2200" b="1" dirty="0">
                <a:solidFill>
                  <a:schemeClr val="tx1"/>
                </a:solidFill>
                <a:latin typeface="Cambria" panose="02040503050406030204" pitchFamily="18" charset="0"/>
                <a:ea typeface="Cambria" panose="02040503050406030204" pitchFamily="18" charset="0"/>
              </a:rPr>
              <a:t>data warehouse structure</a:t>
            </a:r>
            <a:r>
              <a:rPr lang="en-US" sz="2200" dirty="0">
                <a:solidFill>
                  <a:schemeClr val="tx1"/>
                </a:solidFill>
                <a:latin typeface="Cambria" panose="02040503050406030204" pitchFamily="18" charset="0"/>
                <a:ea typeface="Cambria" panose="02040503050406030204" pitchFamily="18" charset="0"/>
              </a:rPr>
              <a:t>, which includes the warehouse schema, view, dimensions, hierarchies, and derived data definitions, as well as data mart locations and contents. </a:t>
            </a:r>
            <a:endParaRPr lang="en-US" sz="2200" dirty="0" smtClean="0">
              <a:solidFill>
                <a:schemeClr val="tx1"/>
              </a:solidFill>
              <a:latin typeface="Cambria" panose="02040503050406030204" pitchFamily="18" charset="0"/>
              <a:ea typeface="Cambria" panose="02040503050406030204" pitchFamily="18" charset="0"/>
            </a:endParaRPr>
          </a:p>
          <a:p>
            <a:pPr algn="just"/>
            <a:r>
              <a:rPr lang="en-US" sz="2200" b="1" dirty="0">
                <a:solidFill>
                  <a:schemeClr val="tx1"/>
                </a:solidFill>
                <a:latin typeface="Cambria" panose="02040503050406030204" pitchFamily="18" charset="0"/>
                <a:ea typeface="Cambria" panose="02040503050406030204" pitchFamily="18" charset="0"/>
              </a:rPr>
              <a:t>Operational metadata, </a:t>
            </a:r>
            <a:r>
              <a:rPr lang="en-US" sz="2200" dirty="0">
                <a:solidFill>
                  <a:schemeClr val="tx1"/>
                </a:solidFill>
                <a:latin typeface="Cambria" panose="02040503050406030204" pitchFamily="18" charset="0"/>
                <a:ea typeface="Cambria" panose="02040503050406030204" pitchFamily="18" charset="0"/>
              </a:rPr>
              <a:t>which include data lineage (history of migrated data and the sequence of transformations applied to it), currency of data (active, archived, or purged), and monitoring information (warehouse usage statistics, error reports, and audit trails</a:t>
            </a:r>
            <a:r>
              <a:rPr lang="en-US" sz="2200" dirty="0" smtClean="0">
                <a:solidFill>
                  <a:schemeClr val="tx1"/>
                </a:solidFill>
                <a:latin typeface="Cambria" panose="02040503050406030204" pitchFamily="18" charset="0"/>
                <a:ea typeface="Cambria" panose="02040503050406030204" pitchFamily="18" charset="0"/>
              </a:rPr>
              <a:t>).</a:t>
            </a:r>
          </a:p>
          <a:p>
            <a:pPr algn="just"/>
            <a:r>
              <a:rPr lang="en-US" sz="2200" dirty="0">
                <a:solidFill>
                  <a:schemeClr val="tx1"/>
                </a:solidFill>
                <a:latin typeface="Cambria" panose="02040503050406030204" pitchFamily="18" charset="0"/>
                <a:ea typeface="Cambria" panose="02040503050406030204" pitchFamily="18" charset="0"/>
              </a:rPr>
              <a:t>The </a:t>
            </a:r>
            <a:r>
              <a:rPr lang="en-US" sz="2200" b="1" dirty="0">
                <a:solidFill>
                  <a:schemeClr val="tx1"/>
                </a:solidFill>
                <a:latin typeface="Cambria" panose="02040503050406030204" pitchFamily="18" charset="0"/>
                <a:ea typeface="Cambria" panose="02040503050406030204" pitchFamily="18" charset="0"/>
              </a:rPr>
              <a:t>algorithms used for summarization</a:t>
            </a:r>
            <a:r>
              <a:rPr lang="en-US" sz="2200" dirty="0">
                <a:solidFill>
                  <a:schemeClr val="tx1"/>
                </a:solidFill>
                <a:latin typeface="Cambria" panose="02040503050406030204" pitchFamily="18" charset="0"/>
                <a:ea typeface="Cambria" panose="02040503050406030204" pitchFamily="18" charset="0"/>
              </a:rPr>
              <a:t>, which include measure and dimension definition algorithms, data on granularity, partitions, subject areas, aggregation, summarization, and predefined queries and reports</a:t>
            </a:r>
            <a:r>
              <a:rPr lang="en-US" sz="2200" dirty="0" smtClean="0">
                <a:solidFill>
                  <a:schemeClr val="tx1"/>
                </a:solidFill>
                <a:latin typeface="Cambria" panose="02040503050406030204" pitchFamily="18" charset="0"/>
                <a:ea typeface="Cambria" panose="02040503050406030204" pitchFamily="18" charset="0"/>
              </a:rPr>
              <a:t>.</a:t>
            </a:r>
            <a:endParaRPr lang="en-US" sz="2200" dirty="0">
              <a:solidFill>
                <a:schemeClr val="tx1"/>
              </a:solidFill>
              <a:latin typeface="Cambria" panose="02040503050406030204" pitchFamily="18" charset="0"/>
              <a:ea typeface="Cambria" panose="02040503050406030204" pitchFamily="18" charset="0"/>
            </a:endParaRPr>
          </a:p>
          <a:p>
            <a:pPr algn="just"/>
            <a:r>
              <a:rPr lang="en-US" sz="2200" b="1" dirty="0">
                <a:solidFill>
                  <a:schemeClr val="tx1"/>
                </a:solidFill>
                <a:latin typeface="Cambria" panose="02040503050406030204" pitchFamily="18" charset="0"/>
                <a:ea typeface="Cambria" panose="02040503050406030204" pitchFamily="18" charset="0"/>
              </a:rPr>
              <a:t>Mapping from the operational environment</a:t>
            </a:r>
            <a:r>
              <a:rPr lang="en-US" sz="2200" dirty="0">
                <a:solidFill>
                  <a:schemeClr val="tx1"/>
                </a:solidFill>
                <a:latin typeface="Cambria" panose="02040503050406030204" pitchFamily="18" charset="0"/>
                <a:ea typeface="Cambria" panose="02040503050406030204" pitchFamily="18" charset="0"/>
              </a:rPr>
              <a:t> to the data warehouse, which includes source databases and their contents, gateway descriptions, data partitions, data extraction, cleaning, transformation rules and defaults, data refresh and purging rules, and </a:t>
            </a:r>
            <a:r>
              <a:rPr lang="en-US" sz="2200" dirty="0" smtClean="0">
                <a:solidFill>
                  <a:schemeClr val="tx1"/>
                </a:solidFill>
                <a:latin typeface="Cambria" panose="02040503050406030204" pitchFamily="18" charset="0"/>
                <a:ea typeface="Cambria" panose="02040503050406030204" pitchFamily="18" charset="0"/>
              </a:rPr>
              <a:t>security        </a:t>
            </a:r>
            <a:r>
              <a:rPr lang="en-US" sz="2200" dirty="0">
                <a:solidFill>
                  <a:schemeClr val="tx1"/>
                </a:solidFill>
                <a:latin typeface="Cambria" panose="02040503050406030204" pitchFamily="18" charset="0"/>
                <a:ea typeface="Cambria" panose="02040503050406030204" pitchFamily="18" charset="0"/>
              </a:rPr>
              <a:t>(user authorization and access control). </a:t>
            </a:r>
          </a:p>
        </p:txBody>
      </p:sp>
      <p:sp>
        <p:nvSpPr>
          <p:cNvPr id="4" name="Title 1"/>
          <p:cNvSpPr txBox="1">
            <a:spLocks/>
          </p:cNvSpPr>
          <p:nvPr/>
        </p:nvSpPr>
        <p:spPr>
          <a:xfrm>
            <a:off x="128464" y="432098"/>
            <a:ext cx="9937104" cy="1008111"/>
          </a:xfrm>
          <a:prstGeom prst="rect">
            <a:avLst/>
          </a:prstGeom>
          <a:noFill/>
          <a:ln>
            <a:noFill/>
          </a:ln>
        </p:spPr>
        <p:txBody>
          <a:bodyPr spcFirstLastPara="1" wrap="square" lIns="92416" tIns="46196" rIns="92416" bIns="46196" anchor="b" anchorCtr="0"/>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3200" b="1" dirty="0" smtClean="0">
                <a:latin typeface="Cambria" panose="02040503050406030204" pitchFamily="18" charset="0"/>
                <a:ea typeface="Cambria" panose="02040503050406030204" pitchFamily="18" charset="0"/>
              </a:rPr>
              <a:t>A </a:t>
            </a:r>
            <a:r>
              <a:rPr lang="en-US" sz="3200" b="1" dirty="0">
                <a:latin typeface="Cambria" panose="02040503050406030204" pitchFamily="18" charset="0"/>
                <a:ea typeface="Cambria" panose="02040503050406030204" pitchFamily="18" charset="0"/>
              </a:rPr>
              <a:t>metadata repository should </a:t>
            </a:r>
            <a:r>
              <a:rPr lang="en-US" sz="3200" b="1" dirty="0" smtClean="0">
                <a:latin typeface="Cambria" panose="02040503050406030204" pitchFamily="18" charset="0"/>
                <a:ea typeface="Cambria" panose="02040503050406030204" pitchFamily="18" charset="0"/>
              </a:rPr>
              <a:t>contain… </a:t>
            </a:r>
            <a:endParaRPr lang="en-US" sz="3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23416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0512" y="2160290"/>
            <a:ext cx="8543925" cy="3096344"/>
          </a:xfrm>
        </p:spPr>
        <p:txBody>
          <a:bodyPr/>
          <a:lstStyle/>
          <a:p>
            <a:pPr algn="just"/>
            <a:r>
              <a:rPr lang="en-US" sz="2200" b="1" dirty="0">
                <a:solidFill>
                  <a:schemeClr val="tx1"/>
                </a:solidFill>
                <a:latin typeface="Cambria" panose="02040503050406030204" pitchFamily="18" charset="0"/>
                <a:ea typeface="Cambria" panose="02040503050406030204" pitchFamily="18" charset="0"/>
              </a:rPr>
              <a:t>Data related to system performance</a:t>
            </a:r>
            <a:r>
              <a:rPr lang="en-US" sz="2200" dirty="0">
                <a:solidFill>
                  <a:schemeClr val="tx1"/>
                </a:solidFill>
                <a:latin typeface="Cambria" panose="02040503050406030204" pitchFamily="18" charset="0"/>
                <a:ea typeface="Cambria" panose="02040503050406030204" pitchFamily="18" charset="0"/>
              </a:rPr>
              <a:t>, which include indices and profiles that improve data access and retrieval performance, in addition to rules for the timing and scheduling of refresh, update, and replication cycles</a:t>
            </a:r>
            <a:r>
              <a:rPr lang="en-US" sz="2200" dirty="0" smtClean="0">
                <a:solidFill>
                  <a:schemeClr val="tx1"/>
                </a:solidFill>
                <a:latin typeface="Cambria" panose="02040503050406030204" pitchFamily="18" charset="0"/>
                <a:ea typeface="Cambria" panose="02040503050406030204" pitchFamily="18" charset="0"/>
              </a:rPr>
              <a:t>.</a:t>
            </a:r>
          </a:p>
          <a:p>
            <a:pPr algn="just"/>
            <a:r>
              <a:rPr lang="en-US" sz="2200" dirty="0" smtClean="0">
                <a:solidFill>
                  <a:schemeClr val="tx1"/>
                </a:solidFill>
                <a:latin typeface="Cambria" panose="02040503050406030204" pitchFamily="18" charset="0"/>
                <a:ea typeface="Cambria" panose="02040503050406030204" pitchFamily="18" charset="0"/>
              </a:rPr>
              <a:t> </a:t>
            </a:r>
            <a:r>
              <a:rPr lang="en-US" sz="2200" b="1" dirty="0">
                <a:solidFill>
                  <a:schemeClr val="tx1"/>
                </a:solidFill>
                <a:latin typeface="Cambria" panose="02040503050406030204" pitchFamily="18" charset="0"/>
                <a:ea typeface="Cambria" panose="02040503050406030204" pitchFamily="18" charset="0"/>
              </a:rPr>
              <a:t>Business metadata, </a:t>
            </a:r>
            <a:r>
              <a:rPr lang="en-US" sz="2200" dirty="0">
                <a:solidFill>
                  <a:schemeClr val="tx1"/>
                </a:solidFill>
                <a:latin typeface="Cambria" panose="02040503050406030204" pitchFamily="18" charset="0"/>
                <a:ea typeface="Cambria" panose="02040503050406030204" pitchFamily="18" charset="0"/>
              </a:rPr>
              <a:t>which include business terms and definitions, data ownership information, and charging policies.</a:t>
            </a:r>
          </a:p>
        </p:txBody>
      </p:sp>
      <p:sp>
        <p:nvSpPr>
          <p:cNvPr id="4" name="Title 1"/>
          <p:cNvSpPr txBox="1">
            <a:spLocks/>
          </p:cNvSpPr>
          <p:nvPr/>
        </p:nvSpPr>
        <p:spPr>
          <a:xfrm>
            <a:off x="416496" y="720130"/>
            <a:ext cx="9489504" cy="1008111"/>
          </a:xfrm>
          <a:prstGeom prst="rect">
            <a:avLst/>
          </a:prstGeom>
          <a:noFill/>
          <a:ln>
            <a:noFill/>
          </a:ln>
        </p:spPr>
        <p:txBody>
          <a:bodyPr spcFirstLastPara="1" wrap="square" lIns="92416" tIns="46196" rIns="92416" bIns="46196" anchor="b" anchorCtr="0"/>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dirty="0" smtClean="0">
                <a:latin typeface="Cambria" panose="02040503050406030204" pitchFamily="18" charset="0"/>
                <a:ea typeface="Cambria" panose="02040503050406030204" pitchFamily="18" charset="0"/>
              </a:rPr>
              <a:t>A </a:t>
            </a:r>
            <a:r>
              <a:rPr lang="en-US" sz="3200" b="1" dirty="0">
                <a:latin typeface="Cambria" panose="02040503050406030204" pitchFamily="18" charset="0"/>
                <a:ea typeface="Cambria" panose="02040503050406030204" pitchFamily="18" charset="0"/>
              </a:rPr>
              <a:t>metadata repository should </a:t>
            </a:r>
            <a:r>
              <a:rPr lang="en-US" sz="3200" b="1" dirty="0" smtClean="0">
                <a:latin typeface="Cambria" panose="02040503050406030204" pitchFamily="18" charset="0"/>
                <a:ea typeface="Cambria" panose="02040503050406030204" pitchFamily="18" charset="0"/>
              </a:rPr>
              <a:t>contain…</a:t>
            </a:r>
            <a:endParaRPr lang="en-US" sz="3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5039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Syllabus</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rotWithShape="1">
          <a:blip r:embed="rId2"/>
          <a:srcRect l="22461" t="22855" r="22461" b="16154"/>
          <a:stretch/>
        </p:blipFill>
        <p:spPr>
          <a:xfrm>
            <a:off x="3197934" y="1376058"/>
            <a:ext cx="5872332" cy="3657906"/>
          </a:xfrm>
          <a:prstGeom prst="rect">
            <a:avLst/>
          </a:prstGeom>
        </p:spPr>
      </p:pic>
      <p:pic>
        <p:nvPicPr>
          <p:cNvPr id="5" name="Picture 4"/>
          <p:cNvPicPr>
            <a:picLocks noChangeAspect="1"/>
          </p:cNvPicPr>
          <p:nvPr/>
        </p:nvPicPr>
        <p:blipFill rotWithShape="1">
          <a:blip r:embed="rId3"/>
          <a:srcRect l="23231" t="38444" r="23231" b="38308"/>
          <a:stretch/>
        </p:blipFill>
        <p:spPr>
          <a:xfrm>
            <a:off x="3265842" y="4852003"/>
            <a:ext cx="5736515" cy="1401160"/>
          </a:xfrm>
          <a:prstGeom prst="rect">
            <a:avLst/>
          </a:prstGeom>
        </p:spPr>
      </p:pic>
    </p:spTree>
    <p:extLst>
      <p:ext uri="{BB962C8B-B14F-4D97-AF65-F5344CB8AC3E}">
        <p14:creationId xmlns:p14="http://schemas.microsoft.com/office/powerpoint/2010/main" val="4175737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1440210"/>
            <a:ext cx="8543925" cy="581085"/>
          </a:xfrm>
        </p:spPr>
        <p:txBody>
          <a:bodyPr/>
          <a:lstStyle/>
          <a:p>
            <a:r>
              <a:rPr lang="en-US" sz="4400" b="1" dirty="0">
                <a:solidFill>
                  <a:schemeClr val="tx1"/>
                </a:solidFill>
                <a:latin typeface="Cambria" panose="02040503050406030204" pitchFamily="18" charset="0"/>
                <a:ea typeface="Cambria" panose="02040503050406030204" pitchFamily="18" charset="0"/>
                <a:cs typeface="Calibri" panose="020F0502020204030204" pitchFamily="34" charset="0"/>
              </a:rPr>
              <a:t>OLAP Server Architectures: </a:t>
            </a:r>
            <a:br>
              <a:rPr lang="en-US" sz="4400" b="1" dirty="0">
                <a:solidFill>
                  <a:schemeClr val="tx1"/>
                </a:solidFill>
                <a:latin typeface="Cambria" panose="02040503050406030204" pitchFamily="18" charset="0"/>
                <a:ea typeface="Cambria" panose="02040503050406030204" pitchFamily="18" charset="0"/>
                <a:cs typeface="Calibri" panose="020F0502020204030204" pitchFamily="34" charset="0"/>
              </a:rPr>
            </a:br>
            <a:endParaRPr lang="en-US" sz="4400" dirty="0"/>
          </a:p>
        </p:txBody>
      </p:sp>
      <p:sp>
        <p:nvSpPr>
          <p:cNvPr id="3" name="Text Placeholder 2"/>
          <p:cNvSpPr>
            <a:spLocks noGrp="1"/>
          </p:cNvSpPr>
          <p:nvPr>
            <p:ph type="body" idx="1"/>
          </p:nvPr>
        </p:nvSpPr>
        <p:spPr>
          <a:xfrm>
            <a:off x="344488" y="1944266"/>
            <a:ext cx="9217024" cy="1575196"/>
          </a:xfrm>
        </p:spPr>
        <p:txBody>
          <a:bodyPr/>
          <a:lstStyle/>
          <a:p>
            <a:pPr algn="just"/>
            <a:r>
              <a:rPr lang="en-US" b="1" dirty="0" smtClean="0">
                <a:solidFill>
                  <a:schemeClr val="tx1"/>
                </a:solidFill>
                <a:latin typeface="Cambria" panose="02040503050406030204" pitchFamily="18" charset="0"/>
                <a:ea typeface="Cambria" panose="02040503050406030204" pitchFamily="18" charset="0"/>
              </a:rPr>
              <a:t>ROLAP: </a:t>
            </a:r>
            <a:r>
              <a:rPr lang="en-US" sz="2800" dirty="0">
                <a:solidFill>
                  <a:schemeClr val="tx1"/>
                </a:solidFill>
                <a:latin typeface="Cambria" panose="02040503050406030204" pitchFamily="18" charset="0"/>
                <a:ea typeface="Cambria" panose="02040503050406030204" pitchFamily="18" charset="0"/>
                <a:cs typeface="Calibri" panose="020F0502020204030204" pitchFamily="34" charset="0"/>
              </a:rPr>
              <a:t>Relational Online Analytical Processing</a:t>
            </a:r>
            <a:endParaRPr lang="en-US" b="1" dirty="0" smtClean="0">
              <a:solidFill>
                <a:schemeClr val="tx1"/>
              </a:solidFill>
              <a:latin typeface="Cambria" panose="02040503050406030204" pitchFamily="18" charset="0"/>
              <a:ea typeface="Cambria" panose="02040503050406030204" pitchFamily="18" charset="0"/>
            </a:endParaRPr>
          </a:p>
          <a:p>
            <a:pPr algn="just"/>
            <a:r>
              <a:rPr lang="en-US" b="1" dirty="0" smtClean="0">
                <a:solidFill>
                  <a:schemeClr val="tx1"/>
                </a:solidFill>
                <a:latin typeface="Cambria" panose="02040503050406030204" pitchFamily="18" charset="0"/>
                <a:ea typeface="Cambria" panose="02040503050406030204" pitchFamily="18" charset="0"/>
              </a:rPr>
              <a:t>MOLAP: </a:t>
            </a:r>
            <a:r>
              <a:rPr lang="en-US" sz="2800" dirty="0">
                <a:solidFill>
                  <a:schemeClr val="tx1"/>
                </a:solidFill>
                <a:latin typeface="Cambria" panose="02040503050406030204" pitchFamily="18" charset="0"/>
                <a:ea typeface="Cambria" panose="02040503050406030204" pitchFamily="18" charset="0"/>
              </a:rPr>
              <a:t>Multidimensional </a:t>
            </a:r>
            <a:r>
              <a:rPr lang="en-US" sz="2800" dirty="0">
                <a:solidFill>
                  <a:schemeClr val="tx1"/>
                </a:solidFill>
                <a:latin typeface="Cambria" panose="02040503050406030204" pitchFamily="18" charset="0"/>
                <a:ea typeface="Cambria" panose="02040503050406030204" pitchFamily="18" charset="0"/>
                <a:cs typeface="Calibri" panose="020F0502020204030204" pitchFamily="34" charset="0"/>
              </a:rPr>
              <a:t>Online Analytical Processing</a:t>
            </a:r>
            <a:r>
              <a:rPr lang="en-US" sz="2800" dirty="0" smtClean="0">
                <a:solidFill>
                  <a:schemeClr val="tx1"/>
                </a:solidFill>
                <a:latin typeface="Cambria" panose="02040503050406030204" pitchFamily="18" charset="0"/>
                <a:ea typeface="Cambria" panose="02040503050406030204" pitchFamily="18" charset="0"/>
              </a:rPr>
              <a:t> </a:t>
            </a:r>
            <a:endParaRPr lang="en-US" dirty="0" smtClean="0">
              <a:solidFill>
                <a:schemeClr val="tx1"/>
              </a:solidFill>
              <a:latin typeface="Cambria" panose="02040503050406030204" pitchFamily="18" charset="0"/>
              <a:ea typeface="Cambria" panose="02040503050406030204" pitchFamily="18" charset="0"/>
            </a:endParaRPr>
          </a:p>
          <a:p>
            <a:pPr algn="just"/>
            <a:r>
              <a:rPr lang="en-US" b="1" dirty="0" smtClean="0">
                <a:solidFill>
                  <a:schemeClr val="tx1"/>
                </a:solidFill>
                <a:latin typeface="Cambria" panose="02040503050406030204" pitchFamily="18" charset="0"/>
                <a:ea typeface="Cambria" panose="02040503050406030204" pitchFamily="18" charset="0"/>
              </a:rPr>
              <a:t>HOLAP: </a:t>
            </a:r>
            <a:r>
              <a:rPr lang="en-US" dirty="0">
                <a:solidFill>
                  <a:schemeClr val="tx1"/>
                </a:solidFill>
                <a:latin typeface="Cambria" panose="02040503050406030204" pitchFamily="18" charset="0"/>
                <a:ea typeface="Cambria" panose="02040503050406030204" pitchFamily="18" charset="0"/>
              </a:rPr>
              <a:t>Hybrid Online Analytical Processing </a:t>
            </a: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0805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2" y="864146"/>
            <a:ext cx="9721080" cy="6696744"/>
          </a:xfrm>
        </p:spPr>
        <p:txBody>
          <a:bodyPr/>
          <a:lstStyle/>
          <a:p>
            <a:pPr algn="just"/>
            <a:endParaRPr lang="en-US" sz="2200" b="1" dirty="0" smtClean="0">
              <a:solidFill>
                <a:schemeClr val="tx1"/>
              </a:solidFill>
              <a:latin typeface="Cambria" panose="02040503050406030204" pitchFamily="18" charset="0"/>
              <a:ea typeface="Cambria" panose="02040503050406030204" pitchFamily="18" charset="0"/>
              <a:cs typeface="Calibri" panose="020F0502020204030204" pitchFamily="34" charset="0"/>
            </a:endParaRPr>
          </a:p>
          <a:p>
            <a:pPr algn="just"/>
            <a:r>
              <a:rPr lang="en-US" sz="4400" b="1" dirty="0" smtClean="0">
                <a:solidFill>
                  <a:schemeClr val="tx1"/>
                </a:solidFill>
                <a:latin typeface="Cambria" panose="02040503050406030204" pitchFamily="18" charset="0"/>
                <a:ea typeface="Cambria" panose="02040503050406030204" pitchFamily="18" charset="0"/>
                <a:cs typeface="Calibri" panose="020F0502020204030204" pitchFamily="34" charset="0"/>
              </a:rPr>
              <a:t>ROLAP</a:t>
            </a:r>
            <a:r>
              <a:rPr lang="en-US" sz="2200" dirty="0" smtClean="0">
                <a:solidFill>
                  <a:schemeClr val="tx1"/>
                </a:solidFill>
                <a:latin typeface="Cambria" panose="02040503050406030204" pitchFamily="18" charset="0"/>
                <a:ea typeface="Cambria" panose="02040503050406030204" pitchFamily="18" charset="0"/>
                <a:cs typeface="Calibri" panose="020F0502020204030204" pitchFamily="34" charset="0"/>
              </a:rPr>
              <a:t> stores </a:t>
            </a:r>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data in columns and rows (also known as relational tables) and retrieves the information on demand through user submitted queries. </a:t>
            </a:r>
            <a:r>
              <a:rPr lang="en-US" sz="2200" b="1" dirty="0">
                <a:solidFill>
                  <a:schemeClr val="tx1"/>
                </a:solidFill>
                <a:latin typeface="Cambria" panose="02040503050406030204" pitchFamily="18" charset="0"/>
                <a:ea typeface="Cambria" panose="02040503050406030204" pitchFamily="18" charset="0"/>
                <a:cs typeface="Calibri" panose="020F0502020204030204" pitchFamily="34" charset="0"/>
              </a:rPr>
              <a:t>A ROLAP database can be accessed through complex SQL queries to calculate information. </a:t>
            </a:r>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ROLAP </a:t>
            </a:r>
            <a:r>
              <a:rPr lang="en-US" sz="2200" b="1" dirty="0">
                <a:solidFill>
                  <a:schemeClr val="tx1"/>
                </a:solidFill>
                <a:latin typeface="Cambria" panose="02040503050406030204" pitchFamily="18" charset="0"/>
                <a:ea typeface="Cambria" panose="02040503050406030204" pitchFamily="18" charset="0"/>
                <a:cs typeface="Calibri" panose="020F0502020204030204" pitchFamily="34" charset="0"/>
              </a:rPr>
              <a:t>can handle large data volumes, but the larger the data, the slower the processing times. </a:t>
            </a:r>
          </a:p>
          <a:p>
            <a:pPr algn="just"/>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Because </a:t>
            </a:r>
            <a:r>
              <a:rPr lang="en-US" sz="2200" b="1" dirty="0">
                <a:solidFill>
                  <a:schemeClr val="tx1"/>
                </a:solidFill>
                <a:latin typeface="Cambria" panose="02040503050406030204" pitchFamily="18" charset="0"/>
                <a:ea typeface="Cambria" panose="02040503050406030204" pitchFamily="18" charset="0"/>
                <a:cs typeface="Calibri" panose="020F0502020204030204" pitchFamily="34" charset="0"/>
              </a:rPr>
              <a:t>queries are made on-demand</a:t>
            </a:r>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 ROLAP does not require the storage and pre-computation of information. However, the disadvantage of ROLAP implementations are the potential performance constraints and </a:t>
            </a:r>
            <a:r>
              <a:rPr lang="en-US" sz="2200" b="1" dirty="0">
                <a:solidFill>
                  <a:schemeClr val="tx1"/>
                </a:solidFill>
                <a:latin typeface="Cambria" panose="02040503050406030204" pitchFamily="18" charset="0"/>
                <a:ea typeface="Cambria" panose="02040503050406030204" pitchFamily="18" charset="0"/>
                <a:cs typeface="Calibri" panose="020F0502020204030204" pitchFamily="34" charset="0"/>
              </a:rPr>
              <a:t>scalability limitations</a:t>
            </a:r>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 </a:t>
            </a:r>
            <a:r>
              <a:rPr lang="en-US" sz="2200" dirty="0" smtClean="0">
                <a:solidFill>
                  <a:schemeClr val="tx1"/>
                </a:solidFill>
                <a:latin typeface="Cambria" panose="02040503050406030204" pitchFamily="18" charset="0"/>
                <a:ea typeface="Cambria" panose="02040503050406030204" pitchFamily="18" charset="0"/>
                <a:cs typeface="Calibri" panose="020F0502020204030204" pitchFamily="34" charset="0"/>
              </a:rPr>
              <a:t>because of </a:t>
            </a:r>
            <a:r>
              <a:rPr lang="en-US" sz="2200" b="1" dirty="0" smtClean="0">
                <a:solidFill>
                  <a:schemeClr val="tx1"/>
                </a:solidFill>
                <a:latin typeface="Cambria" panose="02040503050406030204" pitchFamily="18" charset="0"/>
                <a:ea typeface="Cambria" panose="02040503050406030204" pitchFamily="18" charset="0"/>
                <a:cs typeface="Calibri" panose="020F0502020204030204" pitchFamily="34" charset="0"/>
              </a:rPr>
              <a:t>large </a:t>
            </a:r>
            <a:r>
              <a:rPr lang="en-US" sz="2200" b="1" dirty="0">
                <a:solidFill>
                  <a:schemeClr val="tx1"/>
                </a:solidFill>
                <a:latin typeface="Cambria" panose="02040503050406030204" pitchFamily="18" charset="0"/>
                <a:ea typeface="Cambria" panose="02040503050406030204" pitchFamily="18" charset="0"/>
                <a:cs typeface="Calibri" panose="020F0502020204030204" pitchFamily="34" charset="0"/>
              </a:rPr>
              <a:t>and inefficient join operations </a:t>
            </a:r>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between large tables. Examples of </a:t>
            </a:r>
            <a:r>
              <a:rPr lang="en-US" sz="2200" b="1" dirty="0">
                <a:solidFill>
                  <a:schemeClr val="tx1"/>
                </a:solidFill>
                <a:latin typeface="Cambria" panose="02040503050406030204" pitchFamily="18" charset="0"/>
                <a:ea typeface="Cambria" panose="02040503050406030204" pitchFamily="18" charset="0"/>
                <a:cs typeface="Calibri" panose="020F0502020204030204" pitchFamily="34" charset="0"/>
              </a:rPr>
              <a:t>popular ROLAP products </a:t>
            </a:r>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include </a:t>
            </a:r>
            <a:endParaRPr lang="en-US" sz="2200" dirty="0" smtClean="0">
              <a:solidFill>
                <a:schemeClr val="tx1"/>
              </a:solidFill>
              <a:latin typeface="Cambria" panose="02040503050406030204" pitchFamily="18" charset="0"/>
              <a:ea typeface="Cambria" panose="02040503050406030204" pitchFamily="18" charset="0"/>
              <a:cs typeface="Calibri" panose="020F0502020204030204" pitchFamily="34" charset="0"/>
            </a:endParaRPr>
          </a:p>
          <a:p>
            <a:pPr algn="just"/>
            <a:r>
              <a:rPr lang="en-US" sz="2200" dirty="0" err="1" smtClean="0">
                <a:solidFill>
                  <a:schemeClr val="tx1"/>
                </a:solidFill>
                <a:latin typeface="Cambria" panose="02040503050406030204" pitchFamily="18" charset="0"/>
                <a:ea typeface="Cambria" panose="02040503050406030204" pitchFamily="18" charset="0"/>
                <a:cs typeface="Calibri" panose="020F0502020204030204" pitchFamily="34" charset="0"/>
              </a:rPr>
              <a:t>Metacube</a:t>
            </a:r>
            <a:r>
              <a:rPr lang="en-US" sz="2200" dirty="0" smtClean="0">
                <a:solidFill>
                  <a:schemeClr val="tx1"/>
                </a:solidFill>
                <a:latin typeface="Cambria" panose="02040503050406030204" pitchFamily="18" charset="0"/>
                <a:ea typeface="Cambria" panose="02040503050406030204" pitchFamily="18" charset="0"/>
                <a:cs typeface="Calibri" panose="020F0502020204030204" pitchFamily="34" charset="0"/>
              </a:rPr>
              <a:t> </a:t>
            </a:r>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by Stanford Technology Group, </a:t>
            </a:r>
            <a:endParaRPr lang="en-US" sz="2200" dirty="0" smtClean="0">
              <a:solidFill>
                <a:schemeClr val="tx1"/>
              </a:solidFill>
              <a:latin typeface="Cambria" panose="02040503050406030204" pitchFamily="18" charset="0"/>
              <a:ea typeface="Cambria" panose="02040503050406030204" pitchFamily="18" charset="0"/>
              <a:cs typeface="Calibri" panose="020F0502020204030204" pitchFamily="34" charset="0"/>
            </a:endParaRPr>
          </a:p>
          <a:p>
            <a:pPr algn="just"/>
            <a:r>
              <a:rPr lang="en-US" sz="2200" dirty="0" smtClean="0">
                <a:solidFill>
                  <a:schemeClr val="tx1"/>
                </a:solidFill>
                <a:latin typeface="Cambria" panose="02040503050406030204" pitchFamily="18" charset="0"/>
                <a:ea typeface="Cambria" panose="02040503050406030204" pitchFamily="18" charset="0"/>
                <a:cs typeface="Calibri" panose="020F0502020204030204" pitchFamily="34" charset="0"/>
              </a:rPr>
              <a:t>Red </a:t>
            </a:r>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Brick Warehouse by Red Brick Systems, and </a:t>
            </a:r>
            <a:endParaRPr lang="en-US" sz="2200" dirty="0" smtClean="0">
              <a:solidFill>
                <a:schemeClr val="tx1"/>
              </a:solidFill>
              <a:latin typeface="Cambria" panose="02040503050406030204" pitchFamily="18" charset="0"/>
              <a:ea typeface="Cambria" panose="02040503050406030204" pitchFamily="18" charset="0"/>
              <a:cs typeface="Calibri" panose="020F0502020204030204" pitchFamily="34" charset="0"/>
            </a:endParaRPr>
          </a:p>
          <a:p>
            <a:pPr algn="just"/>
            <a:r>
              <a:rPr lang="en-US" sz="2200" dirty="0" smtClean="0">
                <a:solidFill>
                  <a:schemeClr val="tx1"/>
                </a:solidFill>
                <a:latin typeface="Cambria" panose="02040503050406030204" pitchFamily="18" charset="0"/>
                <a:ea typeface="Cambria" panose="02040503050406030204" pitchFamily="18" charset="0"/>
                <a:cs typeface="Calibri" panose="020F0502020204030204" pitchFamily="34" charset="0"/>
              </a:rPr>
              <a:t>AXSYS </a:t>
            </a:r>
            <a:r>
              <a:rPr lang="en-US" sz="2200" dirty="0">
                <a:solidFill>
                  <a:schemeClr val="tx1"/>
                </a:solidFill>
                <a:latin typeface="Cambria" panose="02040503050406030204" pitchFamily="18" charset="0"/>
                <a:ea typeface="Cambria" panose="02040503050406030204" pitchFamily="18" charset="0"/>
                <a:cs typeface="Calibri" panose="020F0502020204030204" pitchFamily="34" charset="0"/>
              </a:rPr>
              <a:t>Suite by Information Advantage.</a:t>
            </a:r>
          </a:p>
        </p:txBody>
      </p:sp>
    </p:spTree>
    <p:extLst>
      <p:ext uri="{BB962C8B-B14F-4D97-AF65-F5344CB8AC3E}">
        <p14:creationId xmlns:p14="http://schemas.microsoft.com/office/powerpoint/2010/main" val="3710981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168" y="792138"/>
            <a:ext cx="9661688" cy="7854516"/>
          </a:xfrm>
        </p:spPr>
        <p:txBody>
          <a:bodyPr/>
          <a:lstStyle/>
          <a:p>
            <a:pPr algn="just"/>
            <a:endParaRPr lang="en-US" sz="2200" b="1" dirty="0" smtClean="0">
              <a:solidFill>
                <a:schemeClr val="tx1"/>
              </a:solidFill>
              <a:latin typeface="Cambria" panose="02040503050406030204" pitchFamily="18" charset="0"/>
              <a:ea typeface="Cambria" panose="02040503050406030204" pitchFamily="18" charset="0"/>
            </a:endParaRPr>
          </a:p>
          <a:p>
            <a:pPr algn="just"/>
            <a:r>
              <a:rPr lang="en-US" sz="4400" b="1" dirty="0" smtClean="0">
                <a:solidFill>
                  <a:schemeClr val="tx1"/>
                </a:solidFill>
                <a:latin typeface="Cambria" panose="02040503050406030204" pitchFamily="18" charset="0"/>
                <a:ea typeface="Cambria" panose="02040503050406030204" pitchFamily="18" charset="0"/>
              </a:rPr>
              <a:t>MOLAP</a:t>
            </a:r>
            <a:r>
              <a:rPr lang="en-US" sz="2200" b="1" dirty="0" smtClean="0">
                <a:solidFill>
                  <a:schemeClr val="tx1"/>
                </a:solidFill>
                <a:latin typeface="Cambria" panose="02040503050406030204" pitchFamily="18" charset="0"/>
                <a:ea typeface="Cambria" panose="02040503050406030204" pitchFamily="18" charset="0"/>
              </a:rPr>
              <a:t> servers </a:t>
            </a:r>
            <a:r>
              <a:rPr lang="en-US" sz="2200" b="1" dirty="0">
                <a:solidFill>
                  <a:schemeClr val="tx1"/>
                </a:solidFill>
                <a:latin typeface="Cambria" panose="02040503050406030204" pitchFamily="18" charset="0"/>
                <a:ea typeface="Cambria" panose="02040503050406030204" pitchFamily="18" charset="0"/>
              </a:rPr>
              <a:t>support multidimensional data views</a:t>
            </a:r>
            <a:r>
              <a:rPr lang="en-US" sz="2200" dirty="0">
                <a:solidFill>
                  <a:schemeClr val="tx1"/>
                </a:solidFill>
                <a:latin typeface="Cambria" panose="02040503050406030204" pitchFamily="18" charset="0"/>
                <a:ea typeface="Cambria" panose="02040503050406030204" pitchFamily="18" charset="0"/>
              </a:rPr>
              <a:t> </a:t>
            </a:r>
            <a:r>
              <a:rPr lang="en-US" sz="2200" b="1" dirty="0">
                <a:solidFill>
                  <a:schemeClr val="tx1"/>
                </a:solidFill>
                <a:latin typeface="Cambria" panose="02040503050406030204" pitchFamily="18" charset="0"/>
                <a:ea typeface="Cambria" panose="02040503050406030204" pitchFamily="18" charset="0"/>
              </a:rPr>
              <a:t>through array-based multidimensional storage engines.</a:t>
            </a:r>
            <a:r>
              <a:rPr lang="en-US" sz="2200" dirty="0">
                <a:solidFill>
                  <a:schemeClr val="tx1"/>
                </a:solidFill>
                <a:latin typeface="Cambria" panose="02040503050406030204" pitchFamily="18" charset="0"/>
                <a:ea typeface="Cambria" panose="02040503050406030204" pitchFamily="18" charset="0"/>
              </a:rPr>
              <a:t> </a:t>
            </a:r>
            <a:endParaRPr lang="en-US" sz="2200" dirty="0" smtClean="0">
              <a:solidFill>
                <a:schemeClr val="tx1"/>
              </a:solidFill>
              <a:latin typeface="Cambria" panose="02040503050406030204" pitchFamily="18" charset="0"/>
              <a:ea typeface="Cambria" panose="02040503050406030204" pitchFamily="18" charset="0"/>
            </a:endParaRPr>
          </a:p>
          <a:p>
            <a:pPr algn="just"/>
            <a:r>
              <a:rPr lang="en-US" sz="2200" dirty="0" smtClean="0">
                <a:solidFill>
                  <a:schemeClr val="tx1"/>
                </a:solidFill>
                <a:latin typeface="Cambria" panose="02040503050406030204" pitchFamily="18" charset="0"/>
                <a:ea typeface="Cambria" panose="02040503050406030204" pitchFamily="18" charset="0"/>
              </a:rPr>
              <a:t>MOLAP </a:t>
            </a:r>
            <a:r>
              <a:rPr lang="en-US" sz="2200" dirty="0">
                <a:solidFill>
                  <a:schemeClr val="tx1"/>
                </a:solidFill>
                <a:latin typeface="Cambria" panose="02040503050406030204" pitchFamily="18" charset="0"/>
                <a:ea typeface="Cambria" panose="02040503050406030204" pitchFamily="18" charset="0"/>
              </a:rPr>
              <a:t>uses a multidimensional cube that accesses stored data through various combinations. </a:t>
            </a:r>
            <a:r>
              <a:rPr lang="en-US" sz="2200" b="1" dirty="0">
                <a:solidFill>
                  <a:schemeClr val="tx1"/>
                </a:solidFill>
                <a:latin typeface="Cambria" panose="02040503050406030204" pitchFamily="18" charset="0"/>
                <a:ea typeface="Cambria" panose="02040503050406030204" pitchFamily="18" charset="0"/>
              </a:rPr>
              <a:t>Data is pre-computed, pre-summarized, and stored </a:t>
            </a:r>
            <a:r>
              <a:rPr lang="en-US" sz="2200" dirty="0">
                <a:solidFill>
                  <a:schemeClr val="tx1"/>
                </a:solidFill>
                <a:latin typeface="Cambria" panose="02040503050406030204" pitchFamily="18" charset="0"/>
                <a:ea typeface="Cambria" panose="02040503050406030204" pitchFamily="18" charset="0"/>
              </a:rPr>
              <a:t>(a difference from ROLAP, where queries are served on-demand).</a:t>
            </a:r>
          </a:p>
          <a:p>
            <a:pPr algn="just"/>
            <a:r>
              <a:rPr lang="en-US" sz="2200" dirty="0">
                <a:solidFill>
                  <a:schemeClr val="tx1"/>
                </a:solidFill>
                <a:latin typeface="Cambria" panose="02040503050406030204" pitchFamily="18" charset="0"/>
                <a:ea typeface="Cambria" panose="02040503050406030204" pitchFamily="18" charset="0"/>
              </a:rPr>
              <a:t>A </a:t>
            </a:r>
            <a:r>
              <a:rPr lang="en-US" sz="2200" b="1" dirty="0" err="1">
                <a:solidFill>
                  <a:schemeClr val="tx1"/>
                </a:solidFill>
                <a:latin typeface="Cambria" panose="02040503050406030204" pitchFamily="18" charset="0"/>
                <a:ea typeface="Cambria" panose="02040503050406030204" pitchFamily="18" charset="0"/>
              </a:rPr>
              <a:t>multicube</a:t>
            </a:r>
            <a:r>
              <a:rPr lang="en-US" sz="2200" b="1" dirty="0">
                <a:solidFill>
                  <a:schemeClr val="tx1"/>
                </a:solidFill>
                <a:latin typeface="Cambria" panose="02040503050406030204" pitchFamily="18" charset="0"/>
                <a:ea typeface="Cambria" panose="02040503050406030204" pitchFamily="18" charset="0"/>
              </a:rPr>
              <a:t> approach has proved successful in MOLAP products</a:t>
            </a:r>
            <a:r>
              <a:rPr lang="en-US" sz="2200" dirty="0">
                <a:solidFill>
                  <a:schemeClr val="tx1"/>
                </a:solidFill>
                <a:latin typeface="Cambria" panose="02040503050406030204" pitchFamily="18" charset="0"/>
                <a:ea typeface="Cambria" panose="02040503050406030204" pitchFamily="18" charset="0"/>
              </a:rPr>
              <a:t>. In this approach, a series of dense, small, </a:t>
            </a:r>
            <a:r>
              <a:rPr lang="en-US" sz="2200" dirty="0" err="1">
                <a:solidFill>
                  <a:schemeClr val="tx1"/>
                </a:solidFill>
                <a:latin typeface="Cambria" panose="02040503050406030204" pitchFamily="18" charset="0"/>
                <a:ea typeface="Cambria" panose="02040503050406030204" pitchFamily="18" charset="0"/>
              </a:rPr>
              <a:t>precalculated</a:t>
            </a:r>
            <a:r>
              <a:rPr lang="en-US" sz="2200" dirty="0">
                <a:solidFill>
                  <a:schemeClr val="tx1"/>
                </a:solidFill>
                <a:latin typeface="Cambria" panose="02040503050406030204" pitchFamily="18" charset="0"/>
                <a:ea typeface="Cambria" panose="02040503050406030204" pitchFamily="18" charset="0"/>
              </a:rPr>
              <a:t> cubes make up a hypercube. Tools that incorporate MOLAP include Oracle </a:t>
            </a:r>
            <a:r>
              <a:rPr lang="en-US" sz="2200" dirty="0" err="1">
                <a:solidFill>
                  <a:schemeClr val="tx1"/>
                </a:solidFill>
                <a:latin typeface="Cambria" panose="02040503050406030204" pitchFamily="18" charset="0"/>
                <a:ea typeface="Cambria" panose="02040503050406030204" pitchFamily="18" charset="0"/>
              </a:rPr>
              <a:t>Essbase</a:t>
            </a:r>
            <a:r>
              <a:rPr lang="en-US" sz="2200" dirty="0">
                <a:solidFill>
                  <a:schemeClr val="tx1"/>
                </a:solidFill>
                <a:latin typeface="Cambria" panose="02040503050406030204" pitchFamily="18" charset="0"/>
                <a:ea typeface="Cambria" panose="02040503050406030204" pitchFamily="18" charset="0"/>
              </a:rPr>
              <a:t>, IBM </a:t>
            </a:r>
            <a:r>
              <a:rPr lang="en-US" sz="2200" dirty="0" err="1">
                <a:solidFill>
                  <a:schemeClr val="tx1"/>
                </a:solidFill>
                <a:latin typeface="Cambria" panose="02040503050406030204" pitchFamily="18" charset="0"/>
                <a:ea typeface="Cambria" panose="02040503050406030204" pitchFamily="18" charset="0"/>
              </a:rPr>
              <a:t>Cognos</a:t>
            </a:r>
            <a:r>
              <a:rPr lang="en-US" sz="2200" dirty="0">
                <a:solidFill>
                  <a:schemeClr val="tx1"/>
                </a:solidFill>
                <a:latin typeface="Cambria" panose="02040503050406030204" pitchFamily="18" charset="0"/>
                <a:ea typeface="Cambria" panose="02040503050406030204" pitchFamily="18" charset="0"/>
              </a:rPr>
              <a:t>, and Apache </a:t>
            </a:r>
            <a:r>
              <a:rPr lang="en-US" sz="2200" dirty="0" err="1">
                <a:solidFill>
                  <a:schemeClr val="tx1"/>
                </a:solidFill>
                <a:latin typeface="Cambria" panose="02040503050406030204" pitchFamily="18" charset="0"/>
                <a:ea typeface="Cambria" panose="02040503050406030204" pitchFamily="18" charset="0"/>
              </a:rPr>
              <a:t>Kylin</a:t>
            </a:r>
            <a:r>
              <a:rPr lang="en-US" sz="2200" dirty="0">
                <a:solidFill>
                  <a:schemeClr val="tx1"/>
                </a:solidFill>
                <a:latin typeface="Cambria" panose="02040503050406030204" pitchFamily="18" charset="0"/>
                <a:ea typeface="Cambria" panose="02040503050406030204" pitchFamily="18" charset="0"/>
              </a:rPr>
              <a:t>.</a:t>
            </a:r>
          </a:p>
          <a:p>
            <a:pPr algn="just"/>
            <a:r>
              <a:rPr lang="en-US" sz="2200" dirty="0">
                <a:solidFill>
                  <a:schemeClr val="tx1"/>
                </a:solidFill>
                <a:latin typeface="Cambria" panose="02040503050406030204" pitchFamily="18" charset="0"/>
                <a:ea typeface="Cambria" panose="02040503050406030204" pitchFamily="18" charset="0"/>
              </a:rPr>
              <a:t>Its simple interface makes MOLAP </a:t>
            </a:r>
            <a:r>
              <a:rPr lang="en-US" sz="2200" b="1" dirty="0">
                <a:solidFill>
                  <a:schemeClr val="tx1"/>
                </a:solidFill>
                <a:latin typeface="Cambria" panose="02040503050406030204" pitchFamily="18" charset="0"/>
                <a:ea typeface="Cambria" panose="02040503050406030204" pitchFamily="18" charset="0"/>
              </a:rPr>
              <a:t>easy to use, even for inexperienced users.</a:t>
            </a:r>
            <a:r>
              <a:rPr lang="en-US" sz="2200" dirty="0">
                <a:solidFill>
                  <a:schemeClr val="tx1"/>
                </a:solidFill>
                <a:latin typeface="Cambria" panose="02040503050406030204" pitchFamily="18" charset="0"/>
                <a:ea typeface="Cambria" panose="02040503050406030204" pitchFamily="18" charset="0"/>
              </a:rPr>
              <a:t>  Its speedy data retrieval makes it the </a:t>
            </a:r>
            <a:r>
              <a:rPr lang="en-US" sz="2200" b="1" dirty="0">
                <a:solidFill>
                  <a:schemeClr val="tx1"/>
                </a:solidFill>
                <a:latin typeface="Cambria" panose="02040503050406030204" pitchFamily="18" charset="0"/>
                <a:ea typeface="Cambria" panose="02040503050406030204" pitchFamily="18" charset="0"/>
              </a:rPr>
              <a:t>best for “slicing and dicing” </a:t>
            </a:r>
            <a:r>
              <a:rPr lang="en-US" sz="2200" dirty="0">
                <a:solidFill>
                  <a:schemeClr val="tx1"/>
                </a:solidFill>
                <a:latin typeface="Cambria" panose="02040503050406030204" pitchFamily="18" charset="0"/>
                <a:ea typeface="Cambria" panose="02040503050406030204" pitchFamily="18" charset="0"/>
              </a:rPr>
              <a:t>operations. One major disadvantage of MOLAP is that it is </a:t>
            </a:r>
            <a:r>
              <a:rPr lang="en-US" sz="2200" b="1" dirty="0">
                <a:solidFill>
                  <a:schemeClr val="tx1"/>
                </a:solidFill>
                <a:latin typeface="Cambria" panose="02040503050406030204" pitchFamily="18" charset="0"/>
                <a:ea typeface="Cambria" panose="02040503050406030204" pitchFamily="18" charset="0"/>
              </a:rPr>
              <a:t>less scalable than ROLAP</a:t>
            </a:r>
            <a:r>
              <a:rPr lang="en-US" sz="2200" dirty="0">
                <a:solidFill>
                  <a:schemeClr val="tx1"/>
                </a:solidFill>
                <a:latin typeface="Cambria" panose="02040503050406030204" pitchFamily="18" charset="0"/>
                <a:ea typeface="Cambria" panose="02040503050406030204" pitchFamily="18" charset="0"/>
              </a:rPr>
              <a:t>, as it can handle a limited amount of data.</a:t>
            </a:r>
          </a:p>
          <a:p>
            <a:pPr algn="just"/>
            <a:endParaRPr lang="en-US" sz="2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55801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53" y="720130"/>
            <a:ext cx="8543925" cy="869117"/>
          </a:xfrm>
        </p:spPr>
        <p:txBody>
          <a:bodyPr/>
          <a:lstStyle/>
          <a:p>
            <a:r>
              <a:rPr lang="en-US" sz="4400" dirty="0" smtClean="0">
                <a:latin typeface="Cambria" panose="02040503050406030204" pitchFamily="18" charset="0"/>
                <a:ea typeface="Cambria" panose="02040503050406030204" pitchFamily="18" charset="0"/>
              </a:rPr>
              <a:t>HOLAP</a:t>
            </a:r>
            <a:endParaRPr lang="en-US" sz="4400"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416496" y="1944266"/>
            <a:ext cx="8543925" cy="2664296"/>
          </a:xfrm>
        </p:spPr>
        <p:txBody>
          <a:bodyPr/>
          <a:lstStyle/>
          <a:p>
            <a:pPr algn="just"/>
            <a:r>
              <a:rPr lang="en-US" dirty="0">
                <a:solidFill>
                  <a:schemeClr val="tx1"/>
                </a:solidFill>
                <a:latin typeface="Cambria" panose="02040503050406030204" pitchFamily="18" charset="0"/>
                <a:ea typeface="Cambria" panose="02040503050406030204" pitchFamily="18" charset="0"/>
              </a:rPr>
              <a:t>Hybrid is a combination of both ROLAP and </a:t>
            </a:r>
            <a:r>
              <a:rPr lang="en-US" dirty="0" err="1">
                <a:solidFill>
                  <a:schemeClr val="tx1"/>
                </a:solidFill>
                <a:latin typeface="Cambria" panose="02040503050406030204" pitchFamily="18" charset="0"/>
                <a:ea typeface="Cambria" panose="02040503050406030204" pitchFamily="18" charset="0"/>
              </a:rPr>
              <a:t>MOLAP.It</a:t>
            </a:r>
            <a:r>
              <a:rPr lang="en-US" dirty="0">
                <a:solidFill>
                  <a:schemeClr val="tx1"/>
                </a:solidFill>
                <a:latin typeface="Cambria" panose="02040503050406030204" pitchFamily="18" charset="0"/>
                <a:ea typeface="Cambria" panose="02040503050406030204" pitchFamily="18" charset="0"/>
              </a:rPr>
              <a:t> offers functionalities of both ROLAP and as well as MOLAP like faster computation of MOLAP and higher scalability of ROLAP. The aggregations are stored separately in MOLAP store. Its server allows storing the large data volumes of detailed information</a:t>
            </a: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17400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80" y="1008162"/>
            <a:ext cx="8543925" cy="509077"/>
          </a:xfrm>
        </p:spPr>
        <p:txBody>
          <a:bodyPr/>
          <a:lstStyle/>
          <a:p>
            <a:r>
              <a:rPr lang="en-US" sz="4400" b="1" dirty="0">
                <a:latin typeface="Cambria" panose="02040503050406030204" pitchFamily="18" charset="0"/>
                <a:ea typeface="Cambria" panose="02040503050406030204" pitchFamily="18" charset="0"/>
              </a:rPr>
              <a:t>Data Warehouse Models: </a:t>
            </a:r>
          </a:p>
        </p:txBody>
      </p:sp>
      <p:sp>
        <p:nvSpPr>
          <p:cNvPr id="3" name="Text Placeholder 2"/>
          <p:cNvSpPr>
            <a:spLocks noGrp="1"/>
          </p:cNvSpPr>
          <p:nvPr>
            <p:ph type="body" idx="1"/>
          </p:nvPr>
        </p:nvSpPr>
        <p:spPr>
          <a:xfrm>
            <a:off x="488504" y="1872258"/>
            <a:ext cx="8543925" cy="1575196"/>
          </a:xfrm>
        </p:spPr>
        <p:txBody>
          <a:bodyPr/>
          <a:lstStyle/>
          <a:p>
            <a:r>
              <a:rPr lang="en-US" b="1" dirty="0" smtClean="0">
                <a:solidFill>
                  <a:schemeClr val="tx1"/>
                </a:solidFill>
                <a:latin typeface="Cambria" panose="02040503050406030204" pitchFamily="18" charset="0"/>
                <a:ea typeface="Cambria" panose="02040503050406030204" pitchFamily="18" charset="0"/>
              </a:rPr>
              <a:t>Enterprise </a:t>
            </a:r>
            <a:r>
              <a:rPr lang="en-US" b="1" dirty="0">
                <a:solidFill>
                  <a:schemeClr val="tx1"/>
                </a:solidFill>
                <a:latin typeface="Cambria" panose="02040503050406030204" pitchFamily="18" charset="0"/>
                <a:ea typeface="Cambria" panose="02040503050406030204" pitchFamily="18" charset="0"/>
              </a:rPr>
              <a:t>Warehouse, </a:t>
            </a:r>
            <a:endParaRPr lang="en-US" b="1" dirty="0" smtClean="0">
              <a:solidFill>
                <a:schemeClr val="tx1"/>
              </a:solidFill>
              <a:latin typeface="Cambria" panose="02040503050406030204" pitchFamily="18" charset="0"/>
              <a:ea typeface="Cambria" panose="02040503050406030204" pitchFamily="18" charset="0"/>
            </a:endParaRPr>
          </a:p>
          <a:p>
            <a:r>
              <a:rPr lang="en-US" b="1" dirty="0" smtClean="0">
                <a:solidFill>
                  <a:schemeClr val="tx1"/>
                </a:solidFill>
                <a:latin typeface="Cambria" panose="02040503050406030204" pitchFamily="18" charset="0"/>
                <a:ea typeface="Cambria" panose="02040503050406030204" pitchFamily="18" charset="0"/>
              </a:rPr>
              <a:t>Data </a:t>
            </a:r>
            <a:r>
              <a:rPr lang="en-US" b="1" dirty="0">
                <a:solidFill>
                  <a:schemeClr val="tx1"/>
                </a:solidFill>
                <a:latin typeface="Cambria" panose="02040503050406030204" pitchFamily="18" charset="0"/>
                <a:ea typeface="Cambria" panose="02040503050406030204" pitchFamily="18" charset="0"/>
              </a:rPr>
              <a:t>Mart, and </a:t>
            </a:r>
            <a:endParaRPr lang="en-US" b="1" dirty="0" smtClean="0">
              <a:solidFill>
                <a:schemeClr val="tx1"/>
              </a:solidFill>
              <a:latin typeface="Cambria" panose="02040503050406030204" pitchFamily="18" charset="0"/>
              <a:ea typeface="Cambria" panose="02040503050406030204" pitchFamily="18" charset="0"/>
            </a:endParaRPr>
          </a:p>
          <a:p>
            <a:r>
              <a:rPr lang="en-US" b="1" dirty="0" smtClean="0">
                <a:solidFill>
                  <a:schemeClr val="tx1"/>
                </a:solidFill>
                <a:latin typeface="Cambria" panose="02040503050406030204" pitchFamily="18" charset="0"/>
                <a:ea typeface="Cambria" panose="02040503050406030204" pitchFamily="18" charset="0"/>
              </a:rPr>
              <a:t>Virtual Warehouse</a:t>
            </a:r>
            <a:endParaRPr lang="en-US"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46474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792138"/>
            <a:ext cx="8543925" cy="1085141"/>
          </a:xfrm>
        </p:spPr>
        <p:txBody>
          <a:bodyPr/>
          <a:lstStyle/>
          <a:p>
            <a:r>
              <a:rPr lang="en-US" sz="4400" b="1" dirty="0">
                <a:latin typeface="Cambria" panose="02040503050406030204" pitchFamily="18" charset="0"/>
                <a:ea typeface="Cambria" panose="02040503050406030204" pitchFamily="18" charset="0"/>
              </a:rPr>
              <a:t>Enterprise</a:t>
            </a:r>
            <a:r>
              <a:rPr lang="en-US" sz="3200" b="1" dirty="0">
                <a:latin typeface="Cambria" panose="02040503050406030204" pitchFamily="18" charset="0"/>
                <a:ea typeface="Cambria" panose="02040503050406030204" pitchFamily="18" charset="0"/>
              </a:rPr>
              <a:t> warehouse:</a:t>
            </a:r>
          </a:p>
        </p:txBody>
      </p:sp>
      <p:sp>
        <p:nvSpPr>
          <p:cNvPr id="3" name="Text Placeholder 2"/>
          <p:cNvSpPr>
            <a:spLocks noGrp="1"/>
          </p:cNvSpPr>
          <p:nvPr>
            <p:ph type="body" idx="1"/>
          </p:nvPr>
        </p:nvSpPr>
        <p:spPr>
          <a:xfrm>
            <a:off x="344488" y="1886024"/>
            <a:ext cx="9289032" cy="4594745"/>
          </a:xfrm>
        </p:spPr>
        <p:txBody>
          <a:bodyPr/>
          <a:lstStyle/>
          <a:p>
            <a:pPr algn="just"/>
            <a:r>
              <a:rPr lang="en-US" dirty="0" smtClean="0">
                <a:solidFill>
                  <a:schemeClr val="tx1"/>
                </a:solidFill>
                <a:latin typeface="Cambria" panose="02040503050406030204" pitchFamily="18" charset="0"/>
                <a:ea typeface="Cambria" panose="02040503050406030204" pitchFamily="18" charset="0"/>
              </a:rPr>
              <a:t>An </a:t>
            </a:r>
            <a:r>
              <a:rPr lang="en-US" b="1" dirty="0">
                <a:solidFill>
                  <a:schemeClr val="tx1"/>
                </a:solidFill>
                <a:latin typeface="Cambria" panose="02040503050406030204" pitchFamily="18" charset="0"/>
                <a:ea typeface="Cambria" panose="02040503050406030204" pitchFamily="18" charset="0"/>
              </a:rPr>
              <a:t>enterprise warehouse </a:t>
            </a:r>
            <a:r>
              <a:rPr lang="en-US" dirty="0">
                <a:solidFill>
                  <a:schemeClr val="tx1"/>
                </a:solidFill>
                <a:latin typeface="Cambria" panose="02040503050406030204" pitchFamily="18" charset="0"/>
                <a:ea typeface="Cambria" panose="02040503050406030204" pitchFamily="18" charset="0"/>
              </a:rPr>
              <a:t>collects all of the information about </a:t>
            </a:r>
            <a:r>
              <a:rPr lang="en-US" b="1" dirty="0">
                <a:solidFill>
                  <a:schemeClr val="tx1"/>
                </a:solidFill>
                <a:latin typeface="Cambria" panose="02040503050406030204" pitchFamily="18" charset="0"/>
                <a:ea typeface="Cambria" panose="02040503050406030204" pitchFamily="18" charset="0"/>
              </a:rPr>
              <a:t>subjects </a:t>
            </a:r>
            <a:r>
              <a:rPr lang="en-US" b="1" dirty="0" smtClean="0">
                <a:solidFill>
                  <a:schemeClr val="tx1"/>
                </a:solidFill>
                <a:latin typeface="Cambria" panose="02040503050406030204" pitchFamily="18" charset="0"/>
                <a:ea typeface="Cambria" panose="02040503050406030204" pitchFamily="18" charset="0"/>
              </a:rPr>
              <a:t>covering </a:t>
            </a:r>
            <a:r>
              <a:rPr lang="en-US" b="1" dirty="0">
                <a:solidFill>
                  <a:schemeClr val="tx1"/>
                </a:solidFill>
                <a:latin typeface="Cambria" panose="02040503050406030204" pitchFamily="18" charset="0"/>
                <a:ea typeface="Cambria" panose="02040503050406030204" pitchFamily="18" charset="0"/>
              </a:rPr>
              <a:t>the entire organization</a:t>
            </a:r>
            <a:r>
              <a:rPr lang="en-US" dirty="0">
                <a:solidFill>
                  <a:schemeClr val="tx1"/>
                </a:solidFill>
                <a:latin typeface="Cambria" panose="02040503050406030204" pitchFamily="18" charset="0"/>
                <a:ea typeface="Cambria" panose="02040503050406030204" pitchFamily="18" charset="0"/>
              </a:rPr>
              <a:t>. It </a:t>
            </a:r>
            <a:r>
              <a:rPr lang="en-US" b="1" dirty="0">
                <a:solidFill>
                  <a:schemeClr val="tx1"/>
                </a:solidFill>
                <a:latin typeface="Cambria" panose="02040503050406030204" pitchFamily="18" charset="0"/>
                <a:ea typeface="Cambria" panose="02040503050406030204" pitchFamily="18" charset="0"/>
              </a:rPr>
              <a:t>provides</a:t>
            </a:r>
            <a:r>
              <a:rPr lang="en-US" dirty="0">
                <a:solidFill>
                  <a:schemeClr val="tx1"/>
                </a:solidFill>
                <a:latin typeface="Cambria" panose="02040503050406030204" pitchFamily="18" charset="0"/>
                <a:ea typeface="Cambria" panose="02040503050406030204" pitchFamily="18" charset="0"/>
              </a:rPr>
              <a:t> corporate-wide </a:t>
            </a:r>
            <a:r>
              <a:rPr lang="en-US" b="1" dirty="0">
                <a:solidFill>
                  <a:schemeClr val="tx1"/>
                </a:solidFill>
                <a:latin typeface="Cambria" panose="02040503050406030204" pitchFamily="18" charset="0"/>
                <a:ea typeface="Cambria" panose="02040503050406030204" pitchFamily="18" charset="0"/>
              </a:rPr>
              <a:t>data</a:t>
            </a:r>
            <a:r>
              <a:rPr lang="en-US" dirty="0">
                <a:solidFill>
                  <a:schemeClr val="tx1"/>
                </a:solidFill>
                <a:latin typeface="Cambria" panose="02040503050406030204" pitchFamily="18" charset="0"/>
                <a:ea typeface="Cambria" panose="02040503050406030204" pitchFamily="18" charset="0"/>
              </a:rPr>
              <a:t> </a:t>
            </a:r>
            <a:r>
              <a:rPr lang="en-US" dirty="0" smtClean="0">
                <a:solidFill>
                  <a:schemeClr val="tx1"/>
                </a:solidFill>
                <a:latin typeface="Cambria" panose="02040503050406030204" pitchFamily="18" charset="0"/>
                <a:ea typeface="Cambria" panose="02040503050406030204" pitchFamily="18" charset="0"/>
              </a:rPr>
              <a:t>integration, </a:t>
            </a:r>
            <a:r>
              <a:rPr lang="en-US" dirty="0">
                <a:solidFill>
                  <a:schemeClr val="tx1"/>
                </a:solidFill>
                <a:latin typeface="Cambria" panose="02040503050406030204" pitchFamily="18" charset="0"/>
                <a:ea typeface="Cambria" panose="02040503050406030204" pitchFamily="18" charset="0"/>
              </a:rPr>
              <a:t>usually from </a:t>
            </a:r>
            <a:r>
              <a:rPr lang="en-US" b="1" dirty="0">
                <a:solidFill>
                  <a:schemeClr val="tx1"/>
                </a:solidFill>
                <a:latin typeface="Cambria" panose="02040503050406030204" pitchFamily="18" charset="0"/>
                <a:ea typeface="Cambria" panose="02040503050406030204" pitchFamily="18" charset="0"/>
              </a:rPr>
              <a:t>one or more operational systems</a:t>
            </a:r>
            <a:r>
              <a:rPr lang="en-US" dirty="0">
                <a:solidFill>
                  <a:schemeClr val="tx1"/>
                </a:solidFill>
                <a:latin typeface="Cambria" panose="02040503050406030204" pitchFamily="18" charset="0"/>
                <a:ea typeface="Cambria" panose="02040503050406030204" pitchFamily="18" charset="0"/>
              </a:rPr>
              <a:t> or external information </a:t>
            </a:r>
            <a:r>
              <a:rPr lang="en-US" dirty="0" smtClean="0">
                <a:solidFill>
                  <a:schemeClr val="tx1"/>
                </a:solidFill>
                <a:latin typeface="Cambria" panose="02040503050406030204" pitchFamily="18" charset="0"/>
                <a:ea typeface="Cambria" panose="02040503050406030204" pitchFamily="18" charset="0"/>
              </a:rPr>
              <a:t>providers. </a:t>
            </a:r>
            <a:r>
              <a:rPr lang="en-US" dirty="0">
                <a:solidFill>
                  <a:schemeClr val="tx1"/>
                </a:solidFill>
                <a:latin typeface="Cambria" panose="02040503050406030204" pitchFamily="18" charset="0"/>
                <a:ea typeface="Cambria" panose="02040503050406030204" pitchFamily="18" charset="0"/>
              </a:rPr>
              <a:t>It typically </a:t>
            </a:r>
            <a:r>
              <a:rPr lang="en-US" b="1" dirty="0">
                <a:solidFill>
                  <a:schemeClr val="tx1"/>
                </a:solidFill>
                <a:latin typeface="Cambria" panose="02040503050406030204" pitchFamily="18" charset="0"/>
                <a:ea typeface="Cambria" panose="02040503050406030204" pitchFamily="18" charset="0"/>
              </a:rPr>
              <a:t>contains</a:t>
            </a:r>
            <a:r>
              <a:rPr lang="en-US"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detailed</a:t>
            </a:r>
            <a:r>
              <a:rPr lang="en-US" dirty="0">
                <a:solidFill>
                  <a:schemeClr val="tx1"/>
                </a:solidFill>
                <a:latin typeface="Cambria" panose="02040503050406030204" pitchFamily="18" charset="0"/>
                <a:ea typeface="Cambria" panose="02040503050406030204" pitchFamily="18" charset="0"/>
              </a:rPr>
              <a:t> data as well as </a:t>
            </a:r>
            <a:r>
              <a:rPr lang="en-US" b="1" dirty="0">
                <a:solidFill>
                  <a:schemeClr val="tx1"/>
                </a:solidFill>
                <a:latin typeface="Cambria" panose="02040503050406030204" pitchFamily="18" charset="0"/>
                <a:ea typeface="Cambria" panose="02040503050406030204" pitchFamily="18" charset="0"/>
              </a:rPr>
              <a:t>summarized</a:t>
            </a:r>
            <a:r>
              <a:rPr lang="en-US"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data</a:t>
            </a:r>
            <a:r>
              <a:rPr lang="en-US" dirty="0">
                <a:solidFill>
                  <a:schemeClr val="tx1"/>
                </a:solidFill>
                <a:latin typeface="Cambria" panose="02040503050406030204" pitchFamily="18" charset="0"/>
                <a:ea typeface="Cambria" panose="02040503050406030204" pitchFamily="18" charset="0"/>
              </a:rPr>
              <a:t>, and can range in </a:t>
            </a:r>
            <a:r>
              <a:rPr lang="en-US" b="1" dirty="0">
                <a:solidFill>
                  <a:schemeClr val="tx1"/>
                </a:solidFill>
                <a:latin typeface="Cambria" panose="02040503050406030204" pitchFamily="18" charset="0"/>
                <a:ea typeface="Cambria" panose="02040503050406030204" pitchFamily="18" charset="0"/>
              </a:rPr>
              <a:t>size</a:t>
            </a:r>
            <a:r>
              <a:rPr lang="en-US" dirty="0">
                <a:solidFill>
                  <a:schemeClr val="tx1"/>
                </a:solidFill>
                <a:latin typeface="Cambria" panose="02040503050406030204" pitchFamily="18" charset="0"/>
                <a:ea typeface="Cambria" panose="02040503050406030204" pitchFamily="18" charset="0"/>
              </a:rPr>
              <a:t> from a few </a:t>
            </a:r>
            <a:r>
              <a:rPr lang="en-US" b="1" dirty="0">
                <a:solidFill>
                  <a:schemeClr val="tx1"/>
                </a:solidFill>
                <a:latin typeface="Cambria" panose="02040503050406030204" pitchFamily="18" charset="0"/>
                <a:ea typeface="Cambria" panose="02040503050406030204" pitchFamily="18" charset="0"/>
              </a:rPr>
              <a:t>gigabytes to </a:t>
            </a:r>
            <a:r>
              <a:rPr lang="en-US" dirty="0">
                <a:solidFill>
                  <a:schemeClr val="tx1"/>
                </a:solidFill>
                <a:latin typeface="Cambria" panose="02040503050406030204" pitchFamily="18" charset="0"/>
                <a:ea typeface="Cambria" panose="02040503050406030204" pitchFamily="18" charset="0"/>
              </a:rPr>
              <a:t>hundreds of gigabytes, terabytes, or </a:t>
            </a:r>
            <a:r>
              <a:rPr lang="en-US" b="1" dirty="0">
                <a:solidFill>
                  <a:schemeClr val="tx1"/>
                </a:solidFill>
                <a:latin typeface="Cambria" panose="02040503050406030204" pitchFamily="18" charset="0"/>
                <a:ea typeface="Cambria" panose="02040503050406030204" pitchFamily="18" charset="0"/>
              </a:rPr>
              <a:t>beyond</a:t>
            </a:r>
            <a:r>
              <a:rPr lang="en-US" dirty="0">
                <a:solidFill>
                  <a:schemeClr val="tx1"/>
                </a:solidFill>
                <a:latin typeface="Cambria" panose="02040503050406030204" pitchFamily="18" charset="0"/>
                <a:ea typeface="Cambria" panose="02040503050406030204" pitchFamily="18" charset="0"/>
              </a:rPr>
              <a:t>. An enterprise data warehouse may be </a:t>
            </a:r>
            <a:r>
              <a:rPr lang="en-US" b="1" dirty="0" err="1">
                <a:solidFill>
                  <a:schemeClr val="tx1"/>
                </a:solidFill>
                <a:latin typeface="Cambria" panose="02040503050406030204" pitchFamily="18" charset="0"/>
                <a:ea typeface="Cambria" panose="02040503050406030204" pitchFamily="18" charset="0"/>
              </a:rPr>
              <a:t>implemented</a:t>
            </a:r>
            <a:r>
              <a:rPr lang="en-US" dirty="0">
                <a:solidFill>
                  <a:schemeClr val="tx1"/>
                </a:solidFill>
                <a:latin typeface="Cambria" panose="02040503050406030204" pitchFamily="18" charset="0"/>
                <a:ea typeface="Cambria" panose="02040503050406030204" pitchFamily="18" charset="0"/>
              </a:rPr>
              <a:t> </a:t>
            </a:r>
            <a:r>
              <a:rPr lang="en-US" b="1" dirty="0">
                <a:solidFill>
                  <a:schemeClr val="tx1"/>
                </a:solidFill>
                <a:latin typeface="Cambria" panose="02040503050406030204" pitchFamily="18" charset="0"/>
                <a:ea typeface="Cambria" panose="02040503050406030204" pitchFamily="18" charset="0"/>
              </a:rPr>
              <a:t>on traditional mainframes</a:t>
            </a:r>
            <a:r>
              <a:rPr lang="en-US" dirty="0">
                <a:solidFill>
                  <a:schemeClr val="tx1"/>
                </a:solidFill>
                <a:latin typeface="Cambria" panose="02040503050406030204" pitchFamily="18" charset="0"/>
                <a:ea typeface="Cambria" panose="02040503050406030204" pitchFamily="18" charset="0"/>
              </a:rPr>
              <a:t>, computer </a:t>
            </a:r>
            <a:r>
              <a:rPr lang="en-US" b="1" dirty="0" err="1">
                <a:solidFill>
                  <a:schemeClr val="tx1"/>
                </a:solidFill>
                <a:latin typeface="Cambria" panose="02040503050406030204" pitchFamily="18" charset="0"/>
                <a:ea typeface="Cambria" panose="02040503050406030204" pitchFamily="18" charset="0"/>
              </a:rPr>
              <a:t>superservers</a:t>
            </a:r>
            <a:r>
              <a:rPr lang="en-US" dirty="0">
                <a:solidFill>
                  <a:schemeClr val="tx1"/>
                </a:solidFill>
                <a:latin typeface="Cambria" panose="02040503050406030204" pitchFamily="18" charset="0"/>
                <a:ea typeface="Cambria" panose="02040503050406030204" pitchFamily="18" charset="0"/>
              </a:rPr>
              <a:t>, or parallel architecture platforms. It requires extensive business modeling and </a:t>
            </a:r>
            <a:r>
              <a:rPr lang="en-US" b="1" dirty="0">
                <a:solidFill>
                  <a:schemeClr val="tx1"/>
                </a:solidFill>
                <a:latin typeface="Cambria" panose="02040503050406030204" pitchFamily="18" charset="0"/>
                <a:ea typeface="Cambria" panose="02040503050406030204" pitchFamily="18" charset="0"/>
              </a:rPr>
              <a:t>may take years to design </a:t>
            </a:r>
            <a:r>
              <a:rPr lang="en-US" dirty="0">
                <a:solidFill>
                  <a:schemeClr val="tx1"/>
                </a:solidFill>
                <a:latin typeface="Cambria" panose="02040503050406030204" pitchFamily="18" charset="0"/>
                <a:ea typeface="Cambria" panose="02040503050406030204" pitchFamily="18" charset="0"/>
              </a:rPr>
              <a:t>and build</a:t>
            </a:r>
          </a:p>
        </p:txBody>
      </p:sp>
    </p:spTree>
    <p:extLst>
      <p:ext uri="{BB962C8B-B14F-4D97-AF65-F5344CB8AC3E}">
        <p14:creationId xmlns:p14="http://schemas.microsoft.com/office/powerpoint/2010/main" val="506211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512" y="864146"/>
            <a:ext cx="9345488" cy="936104"/>
          </a:xfrm>
        </p:spPr>
        <p:txBody>
          <a:bodyPr/>
          <a:lstStyle/>
          <a:p>
            <a:r>
              <a:rPr lang="en-US" sz="4400" b="1" dirty="0">
                <a:latin typeface="Cambria" panose="02040503050406030204" pitchFamily="18" charset="0"/>
                <a:ea typeface="Cambria" panose="02040503050406030204" pitchFamily="18" charset="0"/>
              </a:rPr>
              <a:t>Data mart:</a:t>
            </a:r>
          </a:p>
        </p:txBody>
      </p:sp>
      <p:sp>
        <p:nvSpPr>
          <p:cNvPr id="3" name="Text Placeholder 2"/>
          <p:cNvSpPr>
            <a:spLocks noGrp="1"/>
          </p:cNvSpPr>
          <p:nvPr>
            <p:ph type="body" idx="1"/>
          </p:nvPr>
        </p:nvSpPr>
        <p:spPr>
          <a:xfrm>
            <a:off x="200472" y="1800250"/>
            <a:ext cx="9361040" cy="4963532"/>
          </a:xfrm>
        </p:spPr>
        <p:txBody>
          <a:bodyPr/>
          <a:lstStyle/>
          <a:p>
            <a:pPr algn="just"/>
            <a:r>
              <a:rPr lang="en-US" sz="2300" dirty="0" smtClean="0">
                <a:solidFill>
                  <a:schemeClr val="tx1"/>
                </a:solidFill>
                <a:latin typeface="Cambria" panose="02040503050406030204" pitchFamily="18" charset="0"/>
                <a:ea typeface="Cambria" panose="02040503050406030204" pitchFamily="18" charset="0"/>
              </a:rPr>
              <a:t>A </a:t>
            </a:r>
            <a:r>
              <a:rPr lang="en-US" sz="2300" dirty="0">
                <a:solidFill>
                  <a:schemeClr val="tx1"/>
                </a:solidFill>
                <a:latin typeface="Cambria" panose="02040503050406030204" pitchFamily="18" charset="0"/>
                <a:ea typeface="Cambria" panose="02040503050406030204" pitchFamily="18" charset="0"/>
              </a:rPr>
              <a:t>data mart contains a </a:t>
            </a:r>
            <a:r>
              <a:rPr lang="en-US" sz="2300" b="1" dirty="0">
                <a:solidFill>
                  <a:schemeClr val="tx1"/>
                </a:solidFill>
                <a:latin typeface="Cambria" panose="02040503050406030204" pitchFamily="18" charset="0"/>
                <a:ea typeface="Cambria" panose="02040503050406030204" pitchFamily="18" charset="0"/>
              </a:rPr>
              <a:t>subset of corporate-wide data</a:t>
            </a:r>
            <a:r>
              <a:rPr lang="en-US" sz="2300" dirty="0">
                <a:solidFill>
                  <a:schemeClr val="tx1"/>
                </a:solidFill>
                <a:latin typeface="Cambria" panose="02040503050406030204" pitchFamily="18" charset="0"/>
                <a:ea typeface="Cambria" panose="02040503050406030204" pitchFamily="18" charset="0"/>
              </a:rPr>
              <a:t> that is of value to a specific group of users. The </a:t>
            </a:r>
            <a:r>
              <a:rPr lang="en-US" sz="2300" b="1" dirty="0">
                <a:solidFill>
                  <a:schemeClr val="tx1"/>
                </a:solidFill>
                <a:latin typeface="Cambria" panose="02040503050406030204" pitchFamily="18" charset="0"/>
                <a:ea typeface="Cambria" panose="02040503050406030204" pitchFamily="18" charset="0"/>
              </a:rPr>
              <a:t>scope is </a:t>
            </a:r>
            <a:r>
              <a:rPr lang="en-US" sz="2300" dirty="0">
                <a:solidFill>
                  <a:schemeClr val="tx1"/>
                </a:solidFill>
                <a:latin typeface="Cambria" panose="02040503050406030204" pitchFamily="18" charset="0"/>
                <a:ea typeface="Cambria" panose="02040503050406030204" pitchFamily="18" charset="0"/>
              </a:rPr>
              <a:t>confined to </a:t>
            </a:r>
            <a:r>
              <a:rPr lang="en-US" sz="2300" b="1" dirty="0">
                <a:solidFill>
                  <a:schemeClr val="tx1"/>
                </a:solidFill>
                <a:latin typeface="Cambria" panose="02040503050406030204" pitchFamily="18" charset="0"/>
                <a:ea typeface="Cambria" panose="02040503050406030204" pitchFamily="18" charset="0"/>
              </a:rPr>
              <a:t>specific</a:t>
            </a:r>
            <a:r>
              <a:rPr lang="en-US" sz="2300" dirty="0">
                <a:solidFill>
                  <a:schemeClr val="tx1"/>
                </a:solidFill>
                <a:latin typeface="Cambria" panose="02040503050406030204" pitchFamily="18" charset="0"/>
                <a:ea typeface="Cambria" panose="02040503050406030204" pitchFamily="18" charset="0"/>
              </a:rPr>
              <a:t> selected subjects. For </a:t>
            </a:r>
            <a:r>
              <a:rPr lang="en-US" sz="2300" dirty="0" smtClean="0">
                <a:solidFill>
                  <a:schemeClr val="tx1"/>
                </a:solidFill>
                <a:latin typeface="Cambria" panose="02040503050406030204" pitchFamily="18" charset="0"/>
                <a:ea typeface="Cambria" panose="02040503050406030204" pitchFamily="18" charset="0"/>
              </a:rPr>
              <a:t>example</a:t>
            </a:r>
            <a:r>
              <a:rPr lang="en-US" sz="2300" dirty="0">
                <a:solidFill>
                  <a:schemeClr val="tx1"/>
                </a:solidFill>
                <a:latin typeface="Cambria" panose="02040503050406030204" pitchFamily="18" charset="0"/>
                <a:ea typeface="Cambria" panose="02040503050406030204" pitchFamily="18" charset="0"/>
              </a:rPr>
              <a:t>, </a:t>
            </a:r>
            <a:r>
              <a:rPr lang="en-US" sz="2300" b="1" dirty="0">
                <a:solidFill>
                  <a:schemeClr val="tx1"/>
                </a:solidFill>
                <a:latin typeface="Cambria" panose="02040503050406030204" pitchFamily="18" charset="0"/>
                <a:ea typeface="Cambria" panose="02040503050406030204" pitchFamily="18" charset="0"/>
              </a:rPr>
              <a:t>a marketing data mart </a:t>
            </a:r>
            <a:r>
              <a:rPr lang="en-US" sz="2300" dirty="0">
                <a:solidFill>
                  <a:schemeClr val="tx1"/>
                </a:solidFill>
                <a:latin typeface="Cambria" panose="02040503050406030204" pitchFamily="18" charset="0"/>
                <a:ea typeface="Cambria" panose="02040503050406030204" pitchFamily="18" charset="0"/>
              </a:rPr>
              <a:t>may confine its subjects to </a:t>
            </a:r>
            <a:r>
              <a:rPr lang="en-US" sz="2300" b="1" dirty="0" smtClean="0">
                <a:solidFill>
                  <a:schemeClr val="tx1"/>
                </a:solidFill>
                <a:latin typeface="Cambria" panose="02040503050406030204" pitchFamily="18" charset="0"/>
                <a:ea typeface="Cambria" panose="02040503050406030204" pitchFamily="18" charset="0"/>
              </a:rPr>
              <a:t>customers, items, </a:t>
            </a:r>
            <a:r>
              <a:rPr lang="en-US" sz="2300" b="1" dirty="0">
                <a:solidFill>
                  <a:schemeClr val="tx1"/>
                </a:solidFill>
                <a:latin typeface="Cambria" panose="02040503050406030204" pitchFamily="18" charset="0"/>
                <a:ea typeface="Cambria" panose="02040503050406030204" pitchFamily="18" charset="0"/>
              </a:rPr>
              <a:t>and sales</a:t>
            </a:r>
            <a:r>
              <a:rPr lang="en-US" sz="2300" dirty="0">
                <a:solidFill>
                  <a:schemeClr val="tx1"/>
                </a:solidFill>
                <a:latin typeface="Cambria" panose="02040503050406030204" pitchFamily="18" charset="0"/>
                <a:ea typeface="Cambria" panose="02040503050406030204" pitchFamily="18" charset="0"/>
              </a:rPr>
              <a:t>. The data contained in data marts tend to be summarized. </a:t>
            </a:r>
            <a:r>
              <a:rPr lang="en-US" sz="2300" dirty="0" smtClean="0">
                <a:solidFill>
                  <a:schemeClr val="tx1"/>
                </a:solidFill>
                <a:latin typeface="Cambria" panose="02040503050406030204" pitchFamily="18" charset="0"/>
                <a:ea typeface="Cambria" panose="02040503050406030204" pitchFamily="18" charset="0"/>
              </a:rPr>
              <a:t>The </a:t>
            </a:r>
            <a:r>
              <a:rPr lang="en-US" sz="2300" b="1" dirty="0">
                <a:solidFill>
                  <a:schemeClr val="tx1"/>
                </a:solidFill>
                <a:latin typeface="Cambria" panose="02040503050406030204" pitchFamily="18" charset="0"/>
                <a:ea typeface="Cambria" panose="02040503050406030204" pitchFamily="18" charset="0"/>
              </a:rPr>
              <a:t>implementation cycle </a:t>
            </a:r>
            <a:r>
              <a:rPr lang="en-US" sz="2300" dirty="0">
                <a:solidFill>
                  <a:schemeClr val="tx1"/>
                </a:solidFill>
                <a:latin typeface="Cambria" panose="02040503050406030204" pitchFamily="18" charset="0"/>
                <a:ea typeface="Cambria" panose="02040503050406030204" pitchFamily="18" charset="0"/>
              </a:rPr>
              <a:t>of a data mart is more likely to be measured in </a:t>
            </a:r>
            <a:r>
              <a:rPr lang="en-US" sz="2300" b="1" dirty="0">
                <a:solidFill>
                  <a:schemeClr val="tx1"/>
                </a:solidFill>
                <a:latin typeface="Cambria" panose="02040503050406030204" pitchFamily="18" charset="0"/>
                <a:ea typeface="Cambria" panose="02040503050406030204" pitchFamily="18" charset="0"/>
              </a:rPr>
              <a:t>weeks rather than months or years</a:t>
            </a:r>
            <a:r>
              <a:rPr lang="en-US" sz="2300" dirty="0">
                <a:solidFill>
                  <a:schemeClr val="tx1"/>
                </a:solidFill>
                <a:latin typeface="Cambria" panose="02040503050406030204" pitchFamily="18" charset="0"/>
                <a:ea typeface="Cambria" panose="02040503050406030204" pitchFamily="18" charset="0"/>
              </a:rPr>
              <a:t>. However, it may </a:t>
            </a:r>
            <a:r>
              <a:rPr lang="en-US" sz="2300" b="1" dirty="0">
                <a:solidFill>
                  <a:schemeClr val="tx1"/>
                </a:solidFill>
                <a:latin typeface="Cambria" panose="02040503050406030204" pitchFamily="18" charset="0"/>
                <a:ea typeface="Cambria" panose="02040503050406030204" pitchFamily="18" charset="0"/>
              </a:rPr>
              <a:t>involve complex integration</a:t>
            </a:r>
            <a:r>
              <a:rPr lang="en-US" sz="2300" dirty="0">
                <a:solidFill>
                  <a:schemeClr val="tx1"/>
                </a:solidFill>
                <a:latin typeface="Cambria" panose="02040503050406030204" pitchFamily="18" charset="0"/>
                <a:ea typeface="Cambria" panose="02040503050406030204" pitchFamily="18" charset="0"/>
              </a:rPr>
              <a:t> in the long run if its design and planning were not enterprise-wide. </a:t>
            </a:r>
            <a:r>
              <a:rPr lang="en-US" sz="2300" dirty="0" smtClean="0">
                <a:solidFill>
                  <a:schemeClr val="tx1"/>
                </a:solidFill>
                <a:latin typeface="Cambria" panose="02040503050406030204" pitchFamily="18" charset="0"/>
                <a:ea typeface="Cambria" panose="02040503050406030204" pitchFamily="18" charset="0"/>
              </a:rPr>
              <a:t>Depending on the source of data, data marts can be categorized as independent or dependent. </a:t>
            </a:r>
            <a:r>
              <a:rPr lang="en-US" sz="2300" b="1" dirty="0" smtClean="0">
                <a:solidFill>
                  <a:schemeClr val="tx1"/>
                </a:solidFill>
                <a:latin typeface="Cambria" panose="02040503050406030204" pitchFamily="18" charset="0"/>
                <a:ea typeface="Cambria" panose="02040503050406030204" pitchFamily="18" charset="0"/>
              </a:rPr>
              <a:t>Independent data marts </a:t>
            </a:r>
            <a:r>
              <a:rPr lang="en-US" sz="2300" dirty="0" smtClean="0">
                <a:solidFill>
                  <a:schemeClr val="tx1"/>
                </a:solidFill>
                <a:latin typeface="Cambria" panose="02040503050406030204" pitchFamily="18" charset="0"/>
                <a:ea typeface="Cambria" panose="02040503050406030204" pitchFamily="18" charset="0"/>
              </a:rPr>
              <a:t>are sourced from data captured from one or more operational systems or external information providers, or from data generated locally within a particular department or geographic area. </a:t>
            </a:r>
            <a:r>
              <a:rPr lang="en-US" sz="2300" b="1" dirty="0" smtClean="0">
                <a:solidFill>
                  <a:schemeClr val="tx1"/>
                </a:solidFill>
                <a:latin typeface="Cambria" panose="02040503050406030204" pitchFamily="18" charset="0"/>
                <a:ea typeface="Cambria" panose="02040503050406030204" pitchFamily="18" charset="0"/>
              </a:rPr>
              <a:t>Dependent data marts</a:t>
            </a:r>
            <a:r>
              <a:rPr lang="en-US" sz="2300" dirty="0" smtClean="0">
                <a:solidFill>
                  <a:schemeClr val="tx1"/>
                </a:solidFill>
                <a:latin typeface="Cambria" panose="02040503050406030204" pitchFamily="18" charset="0"/>
                <a:ea typeface="Cambria" panose="02040503050406030204" pitchFamily="18" charset="0"/>
              </a:rPr>
              <a:t> are sourced directly from enterprise data warehouse</a:t>
            </a:r>
            <a:endParaRPr lang="en-US" sz="23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7505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936154"/>
            <a:ext cx="8543925" cy="869117"/>
          </a:xfrm>
        </p:spPr>
        <p:txBody>
          <a:bodyPr/>
          <a:lstStyle/>
          <a:p>
            <a:r>
              <a:rPr lang="en-US" sz="4400" b="1" dirty="0">
                <a:latin typeface="Cambria" panose="02040503050406030204" pitchFamily="18" charset="0"/>
                <a:ea typeface="Cambria" panose="02040503050406030204" pitchFamily="18" charset="0"/>
              </a:rPr>
              <a:t>Virtual warehouse:</a:t>
            </a:r>
          </a:p>
        </p:txBody>
      </p:sp>
      <p:sp>
        <p:nvSpPr>
          <p:cNvPr id="3" name="Text Placeholder 2"/>
          <p:cNvSpPr>
            <a:spLocks noGrp="1"/>
          </p:cNvSpPr>
          <p:nvPr>
            <p:ph type="body" idx="1"/>
          </p:nvPr>
        </p:nvSpPr>
        <p:spPr>
          <a:xfrm>
            <a:off x="344488" y="2088282"/>
            <a:ext cx="9145016" cy="1575196"/>
          </a:xfrm>
        </p:spPr>
        <p:txBody>
          <a:bodyPr/>
          <a:lstStyle/>
          <a:p>
            <a:pPr algn="just"/>
            <a:r>
              <a:rPr lang="en-US" sz="2200" dirty="0" smtClean="0">
                <a:solidFill>
                  <a:schemeClr val="tx1"/>
                </a:solidFill>
                <a:latin typeface="Cambria" panose="02040503050406030204" pitchFamily="18" charset="0"/>
                <a:ea typeface="Cambria" panose="02040503050406030204" pitchFamily="18" charset="0"/>
              </a:rPr>
              <a:t>A </a:t>
            </a:r>
            <a:r>
              <a:rPr lang="en-US" sz="2200" dirty="0">
                <a:solidFill>
                  <a:schemeClr val="tx1"/>
                </a:solidFill>
                <a:latin typeface="Cambria" panose="02040503050406030204" pitchFamily="18" charset="0"/>
                <a:ea typeface="Cambria" panose="02040503050406030204" pitchFamily="18" charset="0"/>
              </a:rPr>
              <a:t>virtual warehouse is a set of views over operational databases. For efficient query processing, only some of the possible summary views may be materialized. A virtual warehouse is easy to build but requires excess capacity on operational database servers</a:t>
            </a:r>
          </a:p>
        </p:txBody>
      </p:sp>
    </p:spTree>
    <p:extLst>
      <p:ext uri="{BB962C8B-B14F-4D97-AF65-F5344CB8AC3E}">
        <p14:creationId xmlns:p14="http://schemas.microsoft.com/office/powerpoint/2010/main" val="895722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80" y="864147"/>
            <a:ext cx="9633520" cy="504055"/>
          </a:xfrm>
        </p:spPr>
        <p:txBody>
          <a:bodyPr/>
          <a:lstStyle/>
          <a:p>
            <a:r>
              <a:rPr lang="en-US" sz="3200" b="1" dirty="0"/>
              <a:t>Data Marts vs. Centralized Data Warehouse: Use </a:t>
            </a:r>
            <a:r>
              <a:rPr lang="en-US" sz="3200" b="1" dirty="0" smtClean="0"/>
              <a:t>Cases</a:t>
            </a:r>
            <a:endParaRPr lang="en-US" sz="3200" dirty="0"/>
          </a:p>
        </p:txBody>
      </p:sp>
      <p:sp>
        <p:nvSpPr>
          <p:cNvPr id="3" name="Text Placeholder 2"/>
          <p:cNvSpPr>
            <a:spLocks noGrp="1"/>
          </p:cNvSpPr>
          <p:nvPr>
            <p:ph type="body" idx="1"/>
          </p:nvPr>
        </p:nvSpPr>
        <p:spPr>
          <a:xfrm>
            <a:off x="281114" y="1512218"/>
            <a:ext cx="9496422" cy="6120680"/>
          </a:xfrm>
        </p:spPr>
        <p:txBody>
          <a:bodyPr/>
          <a:lstStyle/>
          <a:p>
            <a:pPr algn="just"/>
            <a:r>
              <a:rPr lang="en-US" sz="2200" b="1" dirty="0" smtClean="0">
                <a:solidFill>
                  <a:schemeClr val="tx1"/>
                </a:solidFill>
                <a:latin typeface="Cambria" panose="02040503050406030204" pitchFamily="18" charset="0"/>
                <a:ea typeface="Cambria" panose="02040503050406030204" pitchFamily="18" charset="0"/>
              </a:rPr>
              <a:t>Data </a:t>
            </a:r>
            <a:r>
              <a:rPr lang="en-US" sz="2200" b="1" dirty="0">
                <a:solidFill>
                  <a:schemeClr val="tx1"/>
                </a:solidFill>
                <a:latin typeface="Cambria" panose="02040503050406030204" pitchFamily="18" charset="0"/>
                <a:ea typeface="Cambria" panose="02040503050406030204" pitchFamily="18" charset="0"/>
              </a:rPr>
              <a:t>Marts Use Cases</a:t>
            </a:r>
          </a:p>
          <a:p>
            <a:pPr algn="just"/>
            <a:r>
              <a:rPr lang="en-US" sz="2200" dirty="0">
                <a:solidFill>
                  <a:schemeClr val="tx1"/>
                </a:solidFill>
                <a:latin typeface="Cambria" panose="02040503050406030204" pitchFamily="18" charset="0"/>
                <a:ea typeface="Cambria" panose="02040503050406030204" pitchFamily="18" charset="0"/>
              </a:rPr>
              <a:t>Marketing analysis and reporting favor a data mart approach because these activities are typically performed in a specialized business unit, and do not require enterprise-wide data.</a:t>
            </a:r>
          </a:p>
          <a:p>
            <a:pPr algn="just"/>
            <a:r>
              <a:rPr lang="en-US" sz="2200" dirty="0">
                <a:solidFill>
                  <a:schemeClr val="tx1"/>
                </a:solidFill>
                <a:latin typeface="Cambria" panose="02040503050406030204" pitchFamily="18" charset="0"/>
                <a:ea typeface="Cambria" panose="02040503050406030204" pitchFamily="18" charset="0"/>
              </a:rPr>
              <a:t>A financial analyst can use a finance data mart to carry out financial reporting.</a:t>
            </a:r>
          </a:p>
          <a:p>
            <a:pPr algn="just"/>
            <a:r>
              <a:rPr lang="en-US" sz="2200" dirty="0">
                <a:solidFill>
                  <a:schemeClr val="tx1"/>
                </a:solidFill>
                <a:latin typeface="Cambria" panose="02040503050406030204" pitchFamily="18" charset="0"/>
                <a:ea typeface="Cambria" panose="02040503050406030204" pitchFamily="18" charset="0"/>
              </a:rPr>
              <a:t> </a:t>
            </a:r>
            <a:r>
              <a:rPr lang="en-US" sz="2200" b="1" dirty="0" smtClean="0">
                <a:solidFill>
                  <a:schemeClr val="tx1"/>
                </a:solidFill>
                <a:latin typeface="Cambria" panose="02040503050406030204" pitchFamily="18" charset="0"/>
                <a:ea typeface="Cambria" panose="02040503050406030204" pitchFamily="18" charset="0"/>
              </a:rPr>
              <a:t>Centralized </a:t>
            </a:r>
            <a:r>
              <a:rPr lang="en-US" sz="2200" b="1" dirty="0">
                <a:solidFill>
                  <a:schemeClr val="tx1"/>
                </a:solidFill>
                <a:latin typeface="Cambria" panose="02040503050406030204" pitchFamily="18" charset="0"/>
                <a:ea typeface="Cambria" panose="02040503050406030204" pitchFamily="18" charset="0"/>
              </a:rPr>
              <a:t>Data Warehouse Use Cases</a:t>
            </a:r>
          </a:p>
          <a:p>
            <a:pPr algn="just"/>
            <a:r>
              <a:rPr lang="en-US" sz="2200" dirty="0">
                <a:solidFill>
                  <a:schemeClr val="tx1"/>
                </a:solidFill>
                <a:latin typeface="Cambria" panose="02040503050406030204" pitchFamily="18" charset="0"/>
                <a:ea typeface="Cambria" panose="02040503050406030204" pitchFamily="18" charset="0"/>
              </a:rPr>
              <a:t>A company considering an expansion needs to incorporate data from a variety of data sources across the organization to come to an informed decision. This requires a data warehouse that aggregates data from sales, marketing, store management, customer loyalty, supply chains, etc.</a:t>
            </a:r>
          </a:p>
          <a:p>
            <a:pPr algn="just"/>
            <a:r>
              <a:rPr lang="en-US" sz="2200" dirty="0">
                <a:solidFill>
                  <a:schemeClr val="tx1"/>
                </a:solidFill>
                <a:latin typeface="Cambria" panose="02040503050406030204" pitchFamily="18" charset="0"/>
                <a:ea typeface="Cambria" panose="02040503050406030204" pitchFamily="18" charset="0"/>
              </a:rPr>
              <a:t>Many factors drive profitability at an insurance company. An insurance company reporting on its profits needs a centralized data warehouse to combine information from its claims department, sales, customer demographics, investments, and other areas.  </a:t>
            </a:r>
          </a:p>
          <a:p>
            <a:pPr algn="just"/>
            <a:endParaRPr lang="en-US" sz="2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638288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640" y="1584226"/>
            <a:ext cx="5112568" cy="5052753"/>
          </a:xfrm>
        </p:spPr>
        <p:txBody>
          <a:bodyPr/>
          <a:lstStyle/>
          <a:p>
            <a:r>
              <a:rPr lang="en-US" sz="2200" dirty="0" smtClean="0">
                <a:latin typeface="Cambria" panose="02040503050406030204" pitchFamily="18" charset="0"/>
                <a:ea typeface="Cambria" panose="02040503050406030204" pitchFamily="18" charset="0"/>
              </a:rPr>
              <a:t/>
            </a:r>
            <a:br>
              <a:rPr lang="en-US" sz="2200" dirty="0" smtClean="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
            </a:r>
            <a:br>
              <a:rPr lang="en-US" sz="2200" dirty="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1. GENERALISATION </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2. AGGREGATION</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3. SUMMARISATION</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4. </a:t>
            </a:r>
            <a:r>
              <a:rPr lang="en-US" sz="2200" dirty="0" smtClean="0">
                <a:latin typeface="Cambria" panose="02040503050406030204" pitchFamily="18" charset="0"/>
                <a:ea typeface="Cambria" panose="02040503050406030204" pitchFamily="18" charset="0"/>
              </a:rPr>
              <a:t>Data </a:t>
            </a:r>
            <a:r>
              <a:rPr lang="en-US" sz="2200" dirty="0" smtClean="0">
                <a:latin typeface="Cambria" panose="02040503050406030204" pitchFamily="18" charset="0"/>
                <a:ea typeface="Cambria" panose="02040503050406030204" pitchFamily="18" charset="0"/>
              </a:rPr>
              <a:t>warehouse</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5. </a:t>
            </a:r>
            <a:r>
              <a:rPr lang="en-US" sz="2200" dirty="0" smtClean="0">
                <a:latin typeface="Cambria" panose="02040503050406030204" pitchFamily="18" charset="0"/>
                <a:ea typeface="Cambria" panose="02040503050406030204" pitchFamily="18" charset="0"/>
              </a:rPr>
              <a:t>Data </a:t>
            </a:r>
            <a:r>
              <a:rPr lang="en-US" sz="2200" dirty="0" smtClean="0">
                <a:latin typeface="Cambria" panose="02040503050406030204" pitchFamily="18" charset="0"/>
                <a:ea typeface="Cambria" panose="02040503050406030204" pitchFamily="18" charset="0"/>
              </a:rPr>
              <a:t>mart</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6. Enterprise warehouse</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7. </a:t>
            </a:r>
            <a:r>
              <a:rPr lang="en-US" sz="2200" dirty="0" smtClean="0">
                <a:latin typeface="Cambria" panose="02040503050406030204" pitchFamily="18" charset="0"/>
                <a:ea typeface="Cambria" panose="02040503050406030204" pitchFamily="18" charset="0"/>
              </a:rPr>
              <a:t>Virtual </a:t>
            </a:r>
            <a:r>
              <a:rPr lang="en-US" sz="2200" dirty="0" smtClean="0">
                <a:latin typeface="Cambria" panose="02040503050406030204" pitchFamily="18" charset="0"/>
                <a:ea typeface="Cambria" panose="02040503050406030204" pitchFamily="18" charset="0"/>
              </a:rPr>
              <a:t>warehouse</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8. Characteristics </a:t>
            </a:r>
            <a:r>
              <a:rPr lang="en-US" sz="2200" dirty="0">
                <a:latin typeface="Cambria" panose="02040503050406030204" pitchFamily="18" charset="0"/>
                <a:ea typeface="Cambria" panose="02040503050406030204" pitchFamily="18" charset="0"/>
              </a:rPr>
              <a:t>of DW</a:t>
            </a:r>
            <a:r>
              <a:rPr lang="en-US" sz="2200" dirty="0" smtClean="0">
                <a:latin typeface="Cambria" panose="02040503050406030204" pitchFamily="18" charset="0"/>
                <a:ea typeface="Cambria" panose="02040503050406030204" pitchFamily="18" charset="0"/>
              </a:rPr>
              <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9. </a:t>
            </a:r>
            <a:r>
              <a:rPr lang="en-US" sz="2200" dirty="0">
                <a:latin typeface="Cambria" panose="02040503050406030204" pitchFamily="18" charset="0"/>
                <a:ea typeface="Cambria" panose="02040503050406030204" pitchFamily="18" charset="0"/>
              </a:rPr>
              <a:t>M</a:t>
            </a:r>
            <a:r>
              <a:rPr lang="en-US" sz="2200" dirty="0" smtClean="0">
                <a:latin typeface="Cambria" panose="02040503050406030204" pitchFamily="18" charset="0"/>
                <a:ea typeface="Cambria" panose="02040503050406030204" pitchFamily="18" charset="0"/>
              </a:rPr>
              <a:t>ultitier </a:t>
            </a:r>
            <a:r>
              <a:rPr lang="en-US" sz="2200" dirty="0" smtClean="0">
                <a:latin typeface="Cambria" panose="02040503050406030204" pitchFamily="18" charset="0"/>
                <a:ea typeface="Cambria" panose="02040503050406030204" pitchFamily="18" charset="0"/>
              </a:rPr>
              <a:t>architecture</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10. </a:t>
            </a:r>
            <a:r>
              <a:rPr lang="en-US" sz="2200" dirty="0">
                <a:latin typeface="Cambria" panose="02040503050406030204" pitchFamily="18" charset="0"/>
                <a:ea typeface="Cambria" panose="02040503050406030204" pitchFamily="18" charset="0"/>
              </a:rPr>
              <a:t>M</a:t>
            </a:r>
            <a:r>
              <a:rPr lang="en-US" sz="2200" dirty="0" smtClean="0">
                <a:latin typeface="Cambria" panose="02040503050406030204" pitchFamily="18" charset="0"/>
                <a:ea typeface="Cambria" panose="02040503050406030204" pitchFamily="18" charset="0"/>
              </a:rPr>
              <a:t>eta </a:t>
            </a:r>
            <a:r>
              <a:rPr lang="en-US" sz="2200" dirty="0" smtClean="0">
                <a:latin typeface="Cambria" panose="02040503050406030204" pitchFamily="18" charset="0"/>
                <a:ea typeface="Cambria" panose="02040503050406030204" pitchFamily="18" charset="0"/>
              </a:rPr>
              <a:t>data repository</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11. </a:t>
            </a:r>
            <a:r>
              <a:rPr lang="en-US" sz="2200" dirty="0" smtClean="0">
                <a:latin typeface="Cambria" panose="02040503050406030204" pitchFamily="18" charset="0"/>
                <a:ea typeface="Cambria" panose="02040503050406030204" pitchFamily="18" charset="0"/>
              </a:rPr>
              <a:t>OLTP</a:t>
            </a:r>
            <a:r>
              <a:rPr lang="en-US" sz="2200" dirty="0">
                <a:latin typeface="Cambria" panose="02040503050406030204" pitchFamily="18" charset="0"/>
                <a:ea typeface="Cambria" panose="02040503050406030204" pitchFamily="18" charset="0"/>
              </a:rPr>
              <a:t/>
            </a:r>
            <a:br>
              <a:rPr lang="en-US" sz="2200" dirty="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12. </a:t>
            </a:r>
            <a:r>
              <a:rPr lang="en-US" sz="2200" dirty="0" smtClean="0">
                <a:latin typeface="Cambria" panose="02040503050406030204" pitchFamily="18" charset="0"/>
                <a:ea typeface="Cambria" panose="02040503050406030204" pitchFamily="18" charset="0"/>
              </a:rPr>
              <a:t>OLAP</a:t>
            </a:r>
            <a:r>
              <a:rPr lang="en-US" sz="2200" dirty="0">
                <a:latin typeface="Cambria" panose="02040503050406030204" pitchFamily="18" charset="0"/>
                <a:ea typeface="Cambria" panose="02040503050406030204" pitchFamily="18" charset="0"/>
              </a:rPr>
              <a:t/>
            </a:r>
            <a:br>
              <a:rPr lang="en-US" sz="2200" dirty="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13. </a:t>
            </a:r>
            <a:r>
              <a:rPr lang="en-US" sz="2200" dirty="0">
                <a:latin typeface="Cambria" panose="02040503050406030204" pitchFamily="18" charset="0"/>
                <a:ea typeface="Cambria" panose="02040503050406030204" pitchFamily="18" charset="0"/>
              </a:rPr>
              <a:t>D</a:t>
            </a:r>
            <a:r>
              <a:rPr lang="en-US" sz="2200" dirty="0" smtClean="0">
                <a:latin typeface="Cambria" panose="02040503050406030204" pitchFamily="18" charset="0"/>
                <a:ea typeface="Cambria" panose="02040503050406030204" pitchFamily="18" charset="0"/>
              </a:rPr>
              <a:t>ifference </a:t>
            </a:r>
            <a:r>
              <a:rPr lang="en-US" sz="2200" dirty="0">
                <a:latin typeface="Cambria" panose="02040503050406030204" pitchFamily="18" charset="0"/>
                <a:ea typeface="Cambria" panose="02040503050406030204" pitchFamily="18" charset="0"/>
              </a:rPr>
              <a:t>between OLTP and OLAP</a:t>
            </a:r>
            <a:br>
              <a:rPr lang="en-US" sz="2200" dirty="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14. </a:t>
            </a:r>
            <a:r>
              <a:rPr lang="en-US" sz="2200" dirty="0" smtClean="0">
                <a:latin typeface="Cambria" panose="02040503050406030204" pitchFamily="18" charset="0"/>
                <a:ea typeface="Cambria" panose="02040503050406030204" pitchFamily="18" charset="0"/>
              </a:rPr>
              <a:t>MOLAP</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15. ROLAP</a:t>
            </a:r>
            <a:br>
              <a:rPr lang="en-US" sz="2200" dirty="0" smtClean="0">
                <a:latin typeface="Cambria" panose="02040503050406030204" pitchFamily="18" charset="0"/>
                <a:ea typeface="Cambria" panose="02040503050406030204" pitchFamily="18" charset="0"/>
              </a:rPr>
            </a:br>
            <a:r>
              <a:rPr lang="en-US" sz="2200" dirty="0" smtClean="0">
                <a:latin typeface="Cambria" panose="02040503050406030204" pitchFamily="18" charset="0"/>
                <a:ea typeface="Cambria" panose="02040503050406030204" pitchFamily="18" charset="0"/>
              </a:rPr>
              <a:t>16. HOLAP</a:t>
            </a:r>
            <a:endParaRPr lang="en-US" sz="2200" dirty="0">
              <a:latin typeface="Cambria" panose="02040503050406030204" pitchFamily="18" charset="0"/>
              <a:ea typeface="Cambria" panose="02040503050406030204" pitchFamily="18" charset="0"/>
            </a:endParaRPr>
          </a:p>
        </p:txBody>
      </p:sp>
      <p:pic>
        <p:nvPicPr>
          <p:cNvPr id="2054" name="Picture 6" descr="Sun Roll GIF - Sun Roll Happy GIF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05128" y="923078"/>
            <a:ext cx="3679376" cy="25922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0472" y="792665"/>
            <a:ext cx="5320687" cy="769441"/>
          </a:xfrm>
          <a:prstGeom prst="rect">
            <a:avLst/>
          </a:prstGeom>
          <a:noFill/>
        </p:spPr>
        <p:txBody>
          <a:bodyPr wrap="none" rtlCol="0">
            <a:spAutoFit/>
          </a:bodyPr>
          <a:lstStyle/>
          <a:p>
            <a:r>
              <a:rPr lang="en-US" sz="4400" b="1" dirty="0" smtClean="0">
                <a:solidFill>
                  <a:schemeClr val="tx1"/>
                </a:solidFill>
                <a:latin typeface="Cambria" panose="02040503050406030204" pitchFamily="18" charset="0"/>
                <a:ea typeface="Cambria" panose="02040503050406030204" pitchFamily="18" charset="0"/>
              </a:rPr>
              <a:t>Now Familiar terms</a:t>
            </a:r>
            <a:endParaRPr lang="en-US" sz="4400"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4980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rotWithShape="1">
          <a:blip r:embed="rId2"/>
          <a:srcRect l="22523" t="52458" r="22108" b="7852"/>
          <a:stretch/>
        </p:blipFill>
        <p:spPr>
          <a:xfrm>
            <a:off x="1122394" y="2814636"/>
            <a:ext cx="8102569" cy="3267076"/>
          </a:xfrm>
          <a:prstGeom prst="rect">
            <a:avLst/>
          </a:prstGeom>
        </p:spPr>
      </p:pic>
    </p:spTree>
    <p:extLst>
      <p:ext uri="{BB962C8B-B14F-4D97-AF65-F5344CB8AC3E}">
        <p14:creationId xmlns:p14="http://schemas.microsoft.com/office/powerpoint/2010/main" val="4184027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536" y="1080170"/>
            <a:ext cx="8543925" cy="2995374"/>
          </a:xfrm>
        </p:spPr>
        <p:txBody>
          <a:bodyPr/>
          <a:lstStyle/>
          <a:p>
            <a:pPr algn="ctr"/>
            <a:r>
              <a:rPr lang="en-US" b="1" dirty="0" smtClean="0">
                <a:latin typeface="Cambria" panose="02040503050406030204" pitchFamily="18" charset="0"/>
                <a:ea typeface="Cambria" panose="02040503050406030204" pitchFamily="18" charset="0"/>
              </a:rPr>
              <a:t>Thank You</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7060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65" y="854414"/>
            <a:ext cx="9777536" cy="1077020"/>
          </a:xfrm>
        </p:spPr>
        <p:txBody>
          <a:bodyPr>
            <a:normAutofit/>
          </a:bodyPr>
          <a:lstStyle/>
          <a:p>
            <a:r>
              <a:rPr lang="en-US" b="1" dirty="0">
                <a:latin typeface="Cambria" panose="02040503050406030204" pitchFamily="18" charset="0"/>
                <a:ea typeface="Cambria" panose="02040503050406030204" pitchFamily="18" charset="0"/>
              </a:rPr>
              <a:t>                    Syllabus for module 1</a:t>
            </a:r>
          </a:p>
        </p:txBody>
      </p:sp>
      <p:sp>
        <p:nvSpPr>
          <p:cNvPr id="3" name="Content Placeholder 2"/>
          <p:cNvSpPr>
            <a:spLocks noGrp="1"/>
          </p:cNvSpPr>
          <p:nvPr>
            <p:ph idx="1"/>
          </p:nvPr>
        </p:nvSpPr>
        <p:spPr>
          <a:xfrm>
            <a:off x="440909" y="3176985"/>
            <a:ext cx="9274592" cy="2819003"/>
          </a:xfrm>
        </p:spPr>
        <p:txBody>
          <a:bodyPr>
            <a:normAutofit lnSpcReduction="10000"/>
          </a:bodyPr>
          <a:lstStyle/>
          <a:p>
            <a:pPr marL="0" indent="0">
              <a:buNone/>
            </a:pPr>
            <a:r>
              <a:rPr lang="en-US" sz="2031" b="1" dirty="0">
                <a:solidFill>
                  <a:srgbClr val="7030A0"/>
                </a:solidFill>
                <a:latin typeface="Cambria" panose="02040503050406030204" pitchFamily="18" charset="0"/>
                <a:ea typeface="Cambria" panose="02040503050406030204" pitchFamily="18" charset="0"/>
              </a:rPr>
              <a:t>Basic Concepts, </a:t>
            </a:r>
          </a:p>
          <a:p>
            <a:pPr marL="0" indent="0">
              <a:buNone/>
            </a:pPr>
            <a:r>
              <a:rPr lang="en-US" sz="2031" b="1" dirty="0">
                <a:solidFill>
                  <a:srgbClr val="7030A0"/>
                </a:solidFill>
                <a:latin typeface="Cambria" panose="02040503050406030204" pitchFamily="18" charset="0"/>
                <a:ea typeface="Cambria" panose="02040503050406030204" pitchFamily="18" charset="0"/>
              </a:rPr>
              <a:t>Differences between Operational Database Systems and Data Warehouses</a:t>
            </a:r>
          </a:p>
          <a:p>
            <a:pPr marL="0" indent="0">
              <a:buNone/>
            </a:pPr>
            <a:r>
              <a:rPr lang="en-US" sz="2031" b="1" dirty="0">
                <a:solidFill>
                  <a:srgbClr val="7030A0"/>
                </a:solidFill>
                <a:latin typeface="Cambria" panose="02040503050406030204" pitchFamily="18" charset="0"/>
                <a:ea typeface="Cambria" panose="02040503050406030204" pitchFamily="18" charset="0"/>
              </a:rPr>
              <a:t>A </a:t>
            </a:r>
            <a:r>
              <a:rPr lang="en-US" sz="2031" b="1" dirty="0" err="1">
                <a:solidFill>
                  <a:srgbClr val="7030A0"/>
                </a:solidFill>
                <a:latin typeface="Cambria" panose="02040503050406030204" pitchFamily="18" charset="0"/>
                <a:ea typeface="Cambria" panose="02040503050406030204" pitchFamily="18" charset="0"/>
              </a:rPr>
              <a:t>Multitiered</a:t>
            </a:r>
            <a:r>
              <a:rPr lang="en-US" sz="2031" b="1" dirty="0">
                <a:solidFill>
                  <a:srgbClr val="7030A0"/>
                </a:solidFill>
                <a:latin typeface="Cambria" panose="02040503050406030204" pitchFamily="18" charset="0"/>
                <a:ea typeface="Cambria" panose="02040503050406030204" pitchFamily="18" charset="0"/>
              </a:rPr>
              <a:t> Architecture </a:t>
            </a:r>
          </a:p>
          <a:p>
            <a:pPr marL="0" indent="0">
              <a:buNone/>
            </a:pPr>
            <a:r>
              <a:rPr lang="en-US" sz="2031" b="1" dirty="0">
                <a:solidFill>
                  <a:srgbClr val="7030A0"/>
                </a:solidFill>
                <a:latin typeface="Cambria" panose="02040503050406030204" pitchFamily="18" charset="0"/>
                <a:ea typeface="Cambria" panose="02040503050406030204" pitchFamily="18" charset="0"/>
              </a:rPr>
              <a:t>Data Warehouse Models : Extraction, Transformation and Loading </a:t>
            </a:r>
          </a:p>
          <a:p>
            <a:pPr marL="0" indent="0">
              <a:buNone/>
            </a:pPr>
            <a:r>
              <a:rPr lang="en-US" sz="2031" b="1" dirty="0">
                <a:solidFill>
                  <a:srgbClr val="7030A0"/>
                </a:solidFill>
                <a:latin typeface="Cambria" panose="02040503050406030204" pitchFamily="18" charset="0"/>
                <a:ea typeface="Cambria" panose="02040503050406030204" pitchFamily="18" charset="0"/>
              </a:rPr>
              <a:t>Metadata Repository :Data Cube and OLAP </a:t>
            </a:r>
          </a:p>
          <a:p>
            <a:pPr marL="0" indent="0">
              <a:buNone/>
            </a:pPr>
            <a:r>
              <a:rPr lang="en-US" sz="2031" b="1" dirty="0">
                <a:solidFill>
                  <a:srgbClr val="7030A0"/>
                </a:solidFill>
                <a:latin typeface="Cambria" panose="02040503050406030204" pitchFamily="18" charset="0"/>
                <a:ea typeface="Cambria" panose="02040503050406030204" pitchFamily="18" charset="0"/>
              </a:rPr>
              <a:t>Data Warehouse Design and Usage </a:t>
            </a:r>
          </a:p>
          <a:p>
            <a:pPr marL="0" indent="0">
              <a:buNone/>
            </a:pPr>
            <a:r>
              <a:rPr lang="en-US" sz="2031" b="1" dirty="0">
                <a:solidFill>
                  <a:srgbClr val="7030A0"/>
                </a:solidFill>
                <a:latin typeface="Cambria" panose="02040503050406030204" pitchFamily="18" charset="0"/>
                <a:ea typeface="Cambria" panose="02040503050406030204" pitchFamily="18" charset="0"/>
              </a:rPr>
              <a:t>Data warehouse implementation</a:t>
            </a:r>
          </a:p>
        </p:txBody>
      </p:sp>
      <p:sp>
        <p:nvSpPr>
          <p:cNvPr id="4" name="Rectangle 3"/>
          <p:cNvSpPr/>
          <p:nvPr/>
        </p:nvSpPr>
        <p:spPr>
          <a:xfrm>
            <a:off x="3237739" y="2257974"/>
            <a:ext cx="3558988" cy="592470"/>
          </a:xfrm>
          <a:prstGeom prst="rect">
            <a:avLst/>
          </a:prstGeom>
        </p:spPr>
        <p:txBody>
          <a:bodyPr wrap="none">
            <a:spAutoFit/>
          </a:bodyPr>
          <a:lstStyle/>
          <a:p>
            <a:pPr algn="ctr"/>
            <a:r>
              <a:rPr lang="en-US" sz="3250" b="1" dirty="0">
                <a:solidFill>
                  <a:srgbClr val="00B050"/>
                </a:solidFill>
                <a:latin typeface="Cambria" panose="02040503050406030204" pitchFamily="18" charset="0"/>
                <a:ea typeface="Cambria" panose="02040503050406030204" pitchFamily="18" charset="0"/>
              </a:rPr>
              <a:t>Data Warehouse: </a:t>
            </a:r>
          </a:p>
        </p:txBody>
      </p:sp>
    </p:spTree>
    <p:extLst>
      <p:ext uri="{BB962C8B-B14F-4D97-AF65-F5344CB8AC3E}">
        <p14:creationId xmlns:p14="http://schemas.microsoft.com/office/powerpoint/2010/main" val="266725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 y="1366837"/>
            <a:ext cx="4481513" cy="1733549"/>
          </a:xfrm>
        </p:spPr>
        <p:txBody>
          <a:bodyPr>
            <a:noAutofit/>
          </a:bodyPr>
          <a:lstStyle/>
          <a:p>
            <a:r>
              <a:rPr lang="en-US" b="1" dirty="0" smtClean="0">
                <a:solidFill>
                  <a:srgbClr val="00B050"/>
                </a:solidFill>
                <a:latin typeface="Cambria" panose="02040503050406030204" pitchFamily="18" charset="0"/>
                <a:ea typeface="Cambria" panose="02040503050406030204" pitchFamily="18" charset="0"/>
              </a:rPr>
              <a:t>Knowledge Discovery from Data (KDD)</a:t>
            </a:r>
            <a:endParaRPr lang="en-US" b="1" dirty="0">
              <a:solidFill>
                <a:srgbClr val="00B050"/>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rotWithShape="1">
          <a:blip r:embed="rId2"/>
          <a:srcRect l="41828" t="18381" r="32461" b="16052"/>
          <a:stretch/>
        </p:blipFill>
        <p:spPr>
          <a:xfrm>
            <a:off x="4671754" y="926216"/>
            <a:ext cx="3786446" cy="5460297"/>
          </a:xfrm>
          <a:prstGeom prst="rect">
            <a:avLst/>
          </a:prstGeom>
        </p:spPr>
      </p:pic>
    </p:spTree>
    <p:extLst>
      <p:ext uri="{BB962C8B-B14F-4D97-AF65-F5344CB8AC3E}">
        <p14:creationId xmlns:p14="http://schemas.microsoft.com/office/powerpoint/2010/main" val="3612571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holar - Connecting Data, Solving Problems, and Empowering Decisions"/>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3873" y="1916113"/>
            <a:ext cx="6158254" cy="457041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681042" y="383387"/>
            <a:ext cx="8543925" cy="1391841"/>
          </a:xfrm>
        </p:spPr>
        <p:txBody>
          <a:bodyPr/>
          <a:lstStyle/>
          <a:p>
            <a:r>
              <a:rPr lang="en-US" b="1" dirty="0" smtClean="0">
                <a:latin typeface="Cambria" panose="02040503050406030204" pitchFamily="18" charset="0"/>
                <a:ea typeface="Cambria" panose="02040503050406030204" pitchFamily="18" charset="0"/>
              </a:rPr>
              <a:t>Data Warehouse</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8886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Warehouse Definition and Examples | Ast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005" y="2417663"/>
            <a:ext cx="5231606" cy="337423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681042" y="383387"/>
            <a:ext cx="8543925" cy="1391841"/>
          </a:xfrm>
        </p:spPr>
        <p:txBody>
          <a:bodyPr/>
          <a:lstStyle/>
          <a:p>
            <a:r>
              <a:rPr lang="en-US" b="1" dirty="0" smtClean="0">
                <a:latin typeface="Cambria" panose="02040503050406030204" pitchFamily="18" charset="0"/>
                <a:ea typeface="Cambria" panose="02040503050406030204" pitchFamily="18" charset="0"/>
              </a:rPr>
              <a:t>Data Warehouse</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8549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warehouse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505" y="2559845"/>
            <a:ext cx="6543006" cy="382666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681042" y="383387"/>
            <a:ext cx="8543925" cy="1391841"/>
          </a:xfrm>
        </p:spPr>
        <p:txBody>
          <a:bodyPr/>
          <a:lstStyle/>
          <a:p>
            <a:r>
              <a:rPr lang="en-US" b="1" dirty="0" smtClean="0">
                <a:latin typeface="Cambria" panose="02040503050406030204" pitchFamily="18" charset="0"/>
                <a:ea typeface="Cambria" panose="02040503050406030204" pitchFamily="18" charset="0"/>
              </a:rPr>
              <a:t>Data Warehouse</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15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DB95571B0CE341AFF26496ADE8F2FC" ma:contentTypeVersion="2" ma:contentTypeDescription="Create a new document." ma:contentTypeScope="" ma:versionID="9e8c638e7cc10f7e2c94ce85928d07b6">
  <xsd:schema xmlns:xsd="http://www.w3.org/2001/XMLSchema" xmlns:xs="http://www.w3.org/2001/XMLSchema" xmlns:p="http://schemas.microsoft.com/office/2006/metadata/properties" xmlns:ns2="1748055e-9013-4071-95ee-0b8bf3a23c37" targetNamespace="http://schemas.microsoft.com/office/2006/metadata/properties" ma:root="true" ma:fieldsID="e7ae6a866d10ba64a54f261316e76d1f" ns2:_="">
    <xsd:import namespace="1748055e-9013-4071-95ee-0b8bf3a23c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8055e-9013-4071-95ee-0b8bf3a23c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56F4A7-9DD1-4933-AB0B-0596748AA341}"/>
</file>

<file path=customXml/itemProps2.xml><?xml version="1.0" encoding="utf-8"?>
<ds:datastoreItem xmlns:ds="http://schemas.openxmlformats.org/officeDocument/2006/customXml" ds:itemID="{F587618E-0A16-42B7-934D-056F66713E1A}"/>
</file>

<file path=customXml/itemProps3.xml><?xml version="1.0" encoding="utf-8"?>
<ds:datastoreItem xmlns:ds="http://schemas.openxmlformats.org/officeDocument/2006/customXml" ds:itemID="{598727F2-0105-4486-8755-A94E4266238A}"/>
</file>

<file path=docProps/app.xml><?xml version="1.0" encoding="utf-8"?>
<Properties xmlns="http://schemas.openxmlformats.org/officeDocument/2006/extended-properties" xmlns:vt="http://schemas.openxmlformats.org/officeDocument/2006/docPropsVTypes">
  <TotalTime>567</TotalTime>
  <Words>2482</Words>
  <Application>Microsoft Office PowerPoint</Application>
  <PresentationFormat>Custom</PresentationFormat>
  <Paragraphs>118</Paragraphs>
  <Slides>40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Cambria</vt:lpstr>
      <vt:lpstr>Office Theme</vt:lpstr>
      <vt:lpstr>PowerPoint Presentation</vt:lpstr>
      <vt:lpstr>Course objective and outcomes</vt:lpstr>
      <vt:lpstr>Syllabus</vt:lpstr>
      <vt:lpstr>References</vt:lpstr>
      <vt:lpstr>                    Syllabus for module 1</vt:lpstr>
      <vt:lpstr>Knowledge Discovery from Data (KDD)</vt:lpstr>
      <vt:lpstr>Data Warehouse</vt:lpstr>
      <vt:lpstr>Data Warehouse</vt:lpstr>
      <vt:lpstr>Data Warehouse</vt:lpstr>
      <vt:lpstr>Data Warehouse </vt:lpstr>
      <vt:lpstr>DW</vt:lpstr>
      <vt:lpstr>PowerPoint Presentation</vt:lpstr>
      <vt:lpstr>Key features of Data Warehouse</vt:lpstr>
      <vt:lpstr>Subject Oriented: </vt:lpstr>
      <vt:lpstr>Integrated </vt:lpstr>
      <vt:lpstr>Time-Variant</vt:lpstr>
      <vt:lpstr>Nonvolatile:</vt:lpstr>
      <vt:lpstr>PowerPoint Presentation</vt:lpstr>
      <vt:lpstr>PowerPoint Presentation</vt:lpstr>
      <vt:lpstr>PowerPoint Presentation</vt:lpstr>
      <vt:lpstr>PowerPoint Presentation</vt:lpstr>
      <vt:lpstr>PowerPoint Presentation</vt:lpstr>
      <vt:lpstr>PowerPoint Presentation</vt:lpstr>
      <vt:lpstr>The bottom tier is a warehouse database server that is almost always a relational database system. Back-end tools and utilities are used to feed data into the bottom tier from operational databases or other external sources. These tools and utilities perform data extraction, cleaning, and transformation as well as load and refresh functions to update the data warehouse. The data are extracted using application program interfaces known as gateways. A gateway is supported by the underlying DBMS and allows client programs to generate SQL code to be executed on a server. Examples of gateways include ODBC (Open Database Connection) and OLEDB (ObjecLinking and Embedding Database) by Microsoft and JDBC (Java Database Connection). This tier also contains a metadata** repository, which stores information about the data warehouse and its contents.  </vt:lpstr>
      <vt:lpstr>The middle tier is an OLAP server that is typically implemented using either (1) a relational OLAP (ROLAP) model (i.e., an extended relational DBMS that maps operations on multidimensional data to standard relational operations); or (2) a multidimensional OLAP (MOLAP) model (i.e., a special-purpose server that directly implements multidimensional data and operations).</vt:lpstr>
      <vt:lpstr>The top tier is a front-end client layer, which contains query and reporting tools, analysis tools, and/or data mining tools (e.g., trend analysis, prediction, and so on).</vt:lpstr>
      <vt:lpstr>Metadata repository: (from bottom tier) </vt:lpstr>
      <vt:lpstr>PowerPoint Presentation</vt:lpstr>
      <vt:lpstr>PowerPoint Presentation</vt:lpstr>
      <vt:lpstr>OLAP Server Architectures:  </vt:lpstr>
      <vt:lpstr>PowerPoint Presentation</vt:lpstr>
      <vt:lpstr>PowerPoint Presentation</vt:lpstr>
      <vt:lpstr>HOLAP</vt:lpstr>
      <vt:lpstr>Data Warehouse Models: </vt:lpstr>
      <vt:lpstr>Enterprise warehouse:</vt:lpstr>
      <vt:lpstr>Data mart:</vt:lpstr>
      <vt:lpstr>Virtual warehouse:</vt:lpstr>
      <vt:lpstr>Data Marts vs. Centralized Data Warehouse: Use Cases</vt:lpstr>
      <vt:lpstr>   1. GENERALISATION  2. AGGREGATION 3. SUMMARISATION 4. Data warehouse 5. Data mart 6. Enterprise warehouse 7. Virtual warehouse 8. Characteristics of DW 9. Multitier architecture 10. Meta data repository 11. OLTP 12. OLAP 13. Difference between OLTP and OLAP 14. MOLAP 15. ROLAP 16. HOLAP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Kumar TS</dc:creator>
  <cp:lastModifiedBy>lenovo</cp:lastModifiedBy>
  <cp:revision>96</cp:revision>
  <dcterms:modified xsi:type="dcterms:W3CDTF">2023-01-20T06:52:38Z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0x0101002CDB95571B0CE341AFF26496ADE8F2FC</vt:lpwstr>
  </property>
</Properties>
</file>