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6.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1" r:id="rId1"/>
  </p:sldMasterIdLst>
  <p:notesMasterIdLst>
    <p:notesMasterId r:id="rId32"/>
  </p:notesMasterIdLst>
  <p:sldIdLst>
    <p:sldId id="256" r:id="rId2"/>
    <p:sldId id="363" r:id="rId3"/>
    <p:sldId id="364" r:id="rId4"/>
    <p:sldId id="362" r:id="rId5"/>
    <p:sldId id="365" r:id="rId6"/>
    <p:sldId id="366" r:id="rId7"/>
    <p:sldId id="367" r:id="rId8"/>
    <p:sldId id="368" r:id="rId9"/>
    <p:sldId id="370" r:id="rId10"/>
    <p:sldId id="395" r:id="rId11"/>
    <p:sldId id="396" r:id="rId12"/>
    <p:sldId id="397" r:id="rId13"/>
    <p:sldId id="369" r:id="rId14"/>
    <p:sldId id="371" r:id="rId15"/>
    <p:sldId id="381" r:id="rId16"/>
    <p:sldId id="372" r:id="rId17"/>
    <p:sldId id="373" r:id="rId18"/>
    <p:sldId id="382" r:id="rId19"/>
    <p:sldId id="390" r:id="rId20"/>
    <p:sldId id="375" r:id="rId21"/>
    <p:sldId id="383" r:id="rId22"/>
    <p:sldId id="384" r:id="rId23"/>
    <p:sldId id="392" r:id="rId24"/>
    <p:sldId id="387" r:id="rId25"/>
    <p:sldId id="389" r:id="rId26"/>
    <p:sldId id="388" r:id="rId27"/>
    <p:sldId id="393" r:id="rId28"/>
    <p:sldId id="394" r:id="rId29"/>
    <p:sldId id="361" r:id="rId30"/>
    <p:sldId id="339" r:id="rId31"/>
  </p:sldIdLst>
  <p:sldSz cx="9906000" cy="72009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B173A0-0CE3-49F3-B62B-4E11C39406AE}">
  <a:tblStyle styleId="{17B173A0-0CE3-49F3-B62B-4E11C39406A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696" autoAdjust="0"/>
    <p:restoredTop sz="94660"/>
  </p:normalViewPr>
  <p:slideViewPr>
    <p:cSldViewPr>
      <p:cViewPr>
        <p:scale>
          <a:sx n="33" d="100"/>
          <a:sy n="33" d="100"/>
        </p:scale>
        <p:origin x="1397" y="787"/>
      </p:cViewPr>
      <p:guideLst>
        <p:guide orient="horz" pos="2268"/>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03525" y="514350"/>
            <a:ext cx="353695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844743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803525" y="514350"/>
            <a:ext cx="35369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721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171" y="-8891"/>
            <a:ext cx="9933954" cy="7218682"/>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24812" y="2524761"/>
            <a:ext cx="6312279" cy="1728617"/>
          </a:xfrm>
        </p:spPr>
        <p:txBody>
          <a:bodyPr anchor="b">
            <a:noAutofit/>
          </a:bodyPr>
          <a:lstStyle>
            <a:lvl1pPr algn="r">
              <a:defRPr sz="567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24812" y="4253376"/>
            <a:ext cx="6312279" cy="1151744"/>
          </a:xfrm>
        </p:spPr>
        <p:txBody>
          <a:bodyPr anchor="t"/>
          <a:lstStyle>
            <a:lvl1pPr marL="0" indent="0" algn="r">
              <a:buNone/>
              <a:defRPr>
                <a:solidFill>
                  <a:schemeClr val="tx1">
                    <a:lumMod val="50000"/>
                    <a:lumOff val="50000"/>
                  </a:schemeClr>
                </a:solidFill>
              </a:defRPr>
            </a:lvl1pPr>
            <a:lvl2pPr marL="480060" indent="0" algn="ctr">
              <a:buNone/>
              <a:defRPr>
                <a:solidFill>
                  <a:schemeClr val="tx1">
                    <a:tint val="75000"/>
                  </a:schemeClr>
                </a:solidFill>
              </a:defRPr>
            </a:lvl2pPr>
            <a:lvl3pPr marL="960120" indent="0" algn="ctr">
              <a:buNone/>
              <a:defRPr>
                <a:solidFill>
                  <a:schemeClr val="tx1">
                    <a:tint val="75000"/>
                  </a:schemeClr>
                </a:solidFill>
              </a:defRPr>
            </a:lvl3pPr>
            <a:lvl4pPr marL="1440180" indent="0" algn="ctr">
              <a:buNone/>
              <a:defRPr>
                <a:solidFill>
                  <a:schemeClr val="tx1">
                    <a:tint val="75000"/>
                  </a:schemeClr>
                </a:solidFill>
              </a:defRPr>
            </a:lvl4pPr>
            <a:lvl5pPr marL="1920240" indent="0" algn="ctr">
              <a:buNone/>
              <a:defRPr>
                <a:solidFill>
                  <a:schemeClr val="tx1">
                    <a:tint val="75000"/>
                  </a:schemeClr>
                </a:solidFill>
              </a:defRPr>
            </a:lvl5pPr>
            <a:lvl6pPr marL="2400300" indent="0" algn="ctr">
              <a:buNone/>
              <a:defRPr>
                <a:solidFill>
                  <a:schemeClr val="tx1">
                    <a:tint val="75000"/>
                  </a:schemeClr>
                </a:solidFill>
              </a:defRPr>
            </a:lvl6pPr>
            <a:lvl7pPr marL="2880360" indent="0" algn="ctr">
              <a:buNone/>
              <a:defRPr>
                <a:solidFill>
                  <a:schemeClr val="tx1">
                    <a:tint val="75000"/>
                  </a:schemeClr>
                </a:solidFill>
              </a:defRPr>
            </a:lvl7pPr>
            <a:lvl8pPr marL="3360420" indent="0" algn="ctr">
              <a:buNone/>
              <a:defRPr>
                <a:solidFill>
                  <a:schemeClr val="tx1">
                    <a:tint val="75000"/>
                  </a:schemeClr>
                </a:solidFill>
              </a:defRPr>
            </a:lvl8pPr>
            <a:lvl9pPr marL="38404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49644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00" y="640080"/>
            <a:ext cx="6876690" cy="3573780"/>
          </a:xfrm>
        </p:spPr>
        <p:txBody>
          <a:bodyPr anchor="ctr">
            <a:normAutofit/>
          </a:bodyPr>
          <a:lstStyle>
            <a:lvl1pPr algn="l">
              <a:defRPr sz="462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60400" y="4693920"/>
            <a:ext cx="6876690" cy="1649510"/>
          </a:xfrm>
        </p:spPr>
        <p:txBody>
          <a:bodyPr anchor="ctr">
            <a:normAutofit/>
          </a:bodyPr>
          <a:lstStyle>
            <a:lvl1pPr marL="0" indent="0" algn="l">
              <a:buNone/>
              <a:defRPr sz="1890">
                <a:solidFill>
                  <a:schemeClr val="tx1">
                    <a:lumMod val="75000"/>
                    <a:lumOff val="2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9530399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459" y="640080"/>
            <a:ext cx="6578197" cy="3173730"/>
          </a:xfrm>
        </p:spPr>
        <p:txBody>
          <a:bodyPr anchor="ctr">
            <a:normAutofit/>
          </a:bodyPr>
          <a:lstStyle>
            <a:lvl1pPr algn="l">
              <a:defRPr sz="462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92830" y="3813810"/>
            <a:ext cx="5871454" cy="400050"/>
          </a:xfrm>
        </p:spPr>
        <p:txBody>
          <a:bodyPr anchor="ctr">
            <a:noAutofit/>
          </a:bodyPr>
          <a:lstStyle>
            <a:lvl1pPr marL="0" indent="0">
              <a:buFontTx/>
              <a:buNone/>
              <a:defRPr sz="1680">
                <a:solidFill>
                  <a:schemeClr val="tx1">
                    <a:lumMod val="50000"/>
                    <a:lumOff val="50000"/>
                  </a:schemeClr>
                </a:solidFill>
              </a:defRPr>
            </a:lvl1pPr>
            <a:lvl2pPr marL="480060" indent="0">
              <a:buFontTx/>
              <a:buNone/>
              <a:defRPr/>
            </a:lvl2pPr>
            <a:lvl3pPr marL="960120" indent="0">
              <a:buFontTx/>
              <a:buNone/>
              <a:defRPr/>
            </a:lvl3pPr>
            <a:lvl4pPr marL="1440180" indent="0">
              <a:buFontTx/>
              <a:buNone/>
              <a:defRPr/>
            </a:lvl4pPr>
            <a:lvl5pPr marL="1920240" indent="0">
              <a:buFontTx/>
              <a:buNone/>
              <a:defRPr/>
            </a:lvl5pPr>
          </a:lstStyle>
          <a:p>
            <a:pPr lvl="0"/>
            <a:r>
              <a:rPr lang="en-US" smtClean="0"/>
              <a:t>Edit Master text styles</a:t>
            </a:r>
          </a:p>
        </p:txBody>
      </p:sp>
      <p:sp>
        <p:nvSpPr>
          <p:cNvPr id="3" name="Text Placeholder 2"/>
          <p:cNvSpPr>
            <a:spLocks noGrp="1"/>
          </p:cNvSpPr>
          <p:nvPr>
            <p:ph type="body" idx="1"/>
          </p:nvPr>
        </p:nvSpPr>
        <p:spPr>
          <a:xfrm>
            <a:off x="660399" y="4693920"/>
            <a:ext cx="6876691" cy="1649510"/>
          </a:xfrm>
        </p:spPr>
        <p:txBody>
          <a:bodyPr anchor="ctr">
            <a:normAutofit/>
          </a:bodyPr>
          <a:lstStyle>
            <a:lvl1pPr marL="0" indent="0" algn="l">
              <a:buNone/>
              <a:defRPr sz="1890">
                <a:solidFill>
                  <a:schemeClr val="tx1">
                    <a:lumMod val="75000"/>
                    <a:lumOff val="2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
        <p:nvSpPr>
          <p:cNvPr id="24" name="TextBox 23"/>
          <p:cNvSpPr txBox="1"/>
          <p:nvPr/>
        </p:nvSpPr>
        <p:spPr>
          <a:xfrm>
            <a:off x="522937" y="829897"/>
            <a:ext cx="495429" cy="614015"/>
          </a:xfrm>
          <a:prstGeom prst="rect">
            <a:avLst/>
          </a:prstGeom>
        </p:spPr>
        <p:txBody>
          <a:bodyPr vert="horz" lIns="96012" tIns="48006" rIns="96012" bIns="48006" rtlCol="0" anchor="ctr">
            <a:noAutofit/>
          </a:bodyPr>
          <a:lstStyle/>
          <a:p>
            <a:pPr lvl="0"/>
            <a:r>
              <a:rPr lang="en-US" sz="84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10008" y="3030884"/>
            <a:ext cx="495429" cy="614015"/>
          </a:xfrm>
          <a:prstGeom prst="rect">
            <a:avLst/>
          </a:prstGeom>
        </p:spPr>
        <p:txBody>
          <a:bodyPr vert="horz" lIns="96012" tIns="48006" rIns="96012" bIns="48006" rtlCol="0" anchor="ctr">
            <a:noAutofit/>
          </a:bodyPr>
          <a:lstStyle/>
          <a:p>
            <a:pPr lvl="0"/>
            <a:r>
              <a:rPr lang="en-US" sz="84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29588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0399" y="2028587"/>
            <a:ext cx="6876691" cy="2725233"/>
          </a:xfrm>
        </p:spPr>
        <p:txBody>
          <a:bodyPr anchor="b">
            <a:normAutofit/>
          </a:bodyPr>
          <a:lstStyle>
            <a:lvl1pPr algn="l">
              <a:defRPr sz="462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60399" y="4753820"/>
            <a:ext cx="6876691" cy="1589610"/>
          </a:xfrm>
        </p:spPr>
        <p:txBody>
          <a:bodyPr anchor="t">
            <a:normAutofit/>
          </a:bodyPr>
          <a:lstStyle>
            <a:lvl1pPr marL="0" indent="0" algn="l">
              <a:buNone/>
              <a:defRPr sz="1890">
                <a:solidFill>
                  <a:schemeClr val="tx1">
                    <a:lumMod val="75000"/>
                    <a:lumOff val="2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0546195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459" y="640080"/>
            <a:ext cx="6578197" cy="3173730"/>
          </a:xfrm>
        </p:spPr>
        <p:txBody>
          <a:bodyPr anchor="ctr">
            <a:normAutofit/>
          </a:bodyPr>
          <a:lstStyle>
            <a:lvl1pPr algn="l">
              <a:defRPr sz="462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60397" y="4213860"/>
            <a:ext cx="6876692" cy="539960"/>
          </a:xfrm>
        </p:spPr>
        <p:txBody>
          <a:bodyPr anchor="b">
            <a:noAutofit/>
          </a:bodyPr>
          <a:lstStyle>
            <a:lvl1pPr marL="0" indent="0">
              <a:buFontTx/>
              <a:buNone/>
              <a:defRPr sz="2520">
                <a:solidFill>
                  <a:schemeClr val="tx1">
                    <a:lumMod val="75000"/>
                    <a:lumOff val="25000"/>
                  </a:schemeClr>
                </a:solidFill>
              </a:defRPr>
            </a:lvl1pPr>
            <a:lvl2pPr marL="480060" indent="0">
              <a:buFontTx/>
              <a:buNone/>
              <a:defRPr/>
            </a:lvl2pPr>
            <a:lvl3pPr marL="960120" indent="0">
              <a:buFontTx/>
              <a:buNone/>
              <a:defRPr/>
            </a:lvl3pPr>
            <a:lvl4pPr marL="1440180" indent="0">
              <a:buFontTx/>
              <a:buNone/>
              <a:defRPr/>
            </a:lvl4pPr>
            <a:lvl5pPr marL="1920240" indent="0">
              <a:buFontTx/>
              <a:buNone/>
              <a:defRPr/>
            </a:lvl5pPr>
          </a:lstStyle>
          <a:p>
            <a:pPr lvl="0"/>
            <a:r>
              <a:rPr lang="en-US" smtClean="0"/>
              <a:t>Edit Master text styles</a:t>
            </a:r>
          </a:p>
        </p:txBody>
      </p:sp>
      <p:sp>
        <p:nvSpPr>
          <p:cNvPr id="3" name="Text Placeholder 2"/>
          <p:cNvSpPr>
            <a:spLocks noGrp="1"/>
          </p:cNvSpPr>
          <p:nvPr>
            <p:ph type="body" idx="1"/>
          </p:nvPr>
        </p:nvSpPr>
        <p:spPr>
          <a:xfrm>
            <a:off x="660399" y="4753820"/>
            <a:ext cx="6876691" cy="1589610"/>
          </a:xfrm>
        </p:spPr>
        <p:txBody>
          <a:bodyPr anchor="t">
            <a:normAutofit/>
          </a:bodyPr>
          <a:lstStyle>
            <a:lvl1pPr marL="0" indent="0" algn="l">
              <a:buNone/>
              <a:defRPr sz="1890">
                <a:solidFill>
                  <a:schemeClr val="tx1">
                    <a:lumMod val="50000"/>
                    <a:lumOff val="50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
        <p:nvSpPr>
          <p:cNvPr id="24" name="TextBox 23"/>
          <p:cNvSpPr txBox="1"/>
          <p:nvPr/>
        </p:nvSpPr>
        <p:spPr>
          <a:xfrm>
            <a:off x="522937" y="829897"/>
            <a:ext cx="495429" cy="614015"/>
          </a:xfrm>
          <a:prstGeom prst="rect">
            <a:avLst/>
          </a:prstGeom>
        </p:spPr>
        <p:txBody>
          <a:bodyPr vert="horz" lIns="96012" tIns="48006" rIns="96012" bIns="48006" rtlCol="0" anchor="ctr">
            <a:noAutofit/>
          </a:bodyPr>
          <a:lstStyle/>
          <a:p>
            <a:pPr lvl="0"/>
            <a:r>
              <a:rPr lang="en-US" sz="84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10008" y="3030884"/>
            <a:ext cx="495429" cy="614015"/>
          </a:xfrm>
          <a:prstGeom prst="rect">
            <a:avLst/>
          </a:prstGeom>
        </p:spPr>
        <p:txBody>
          <a:bodyPr vert="horz" lIns="96012" tIns="48006" rIns="96012" bIns="48006" rtlCol="0" anchor="ctr">
            <a:noAutofit/>
          </a:bodyPr>
          <a:lstStyle/>
          <a:p>
            <a:pPr lvl="0"/>
            <a:r>
              <a:rPr lang="en-US" sz="84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50920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67169" y="640080"/>
            <a:ext cx="6869920" cy="3173730"/>
          </a:xfrm>
        </p:spPr>
        <p:txBody>
          <a:bodyPr anchor="ctr">
            <a:normAutofit/>
          </a:bodyPr>
          <a:lstStyle>
            <a:lvl1pPr algn="l">
              <a:defRPr sz="462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60397" y="4213860"/>
            <a:ext cx="6876692" cy="539960"/>
          </a:xfrm>
        </p:spPr>
        <p:txBody>
          <a:bodyPr anchor="b">
            <a:noAutofit/>
          </a:bodyPr>
          <a:lstStyle>
            <a:lvl1pPr marL="0" indent="0">
              <a:buFontTx/>
              <a:buNone/>
              <a:defRPr sz="2520">
                <a:solidFill>
                  <a:schemeClr val="accent1"/>
                </a:solidFill>
              </a:defRPr>
            </a:lvl1pPr>
            <a:lvl2pPr marL="480060" indent="0">
              <a:buFontTx/>
              <a:buNone/>
              <a:defRPr/>
            </a:lvl2pPr>
            <a:lvl3pPr marL="960120" indent="0">
              <a:buFontTx/>
              <a:buNone/>
              <a:defRPr/>
            </a:lvl3pPr>
            <a:lvl4pPr marL="1440180" indent="0">
              <a:buFontTx/>
              <a:buNone/>
              <a:defRPr/>
            </a:lvl4pPr>
            <a:lvl5pPr marL="1920240" indent="0">
              <a:buFontTx/>
              <a:buNone/>
              <a:defRPr/>
            </a:lvl5pPr>
          </a:lstStyle>
          <a:p>
            <a:pPr lvl="0"/>
            <a:r>
              <a:rPr lang="en-US" smtClean="0"/>
              <a:t>Edit Master text styles</a:t>
            </a:r>
          </a:p>
        </p:txBody>
      </p:sp>
      <p:sp>
        <p:nvSpPr>
          <p:cNvPr id="3" name="Text Placeholder 2"/>
          <p:cNvSpPr>
            <a:spLocks noGrp="1"/>
          </p:cNvSpPr>
          <p:nvPr>
            <p:ph type="body" idx="1"/>
          </p:nvPr>
        </p:nvSpPr>
        <p:spPr>
          <a:xfrm>
            <a:off x="660399" y="4753820"/>
            <a:ext cx="6876691" cy="1589610"/>
          </a:xfrm>
        </p:spPr>
        <p:txBody>
          <a:bodyPr anchor="t">
            <a:normAutofit/>
          </a:bodyPr>
          <a:lstStyle>
            <a:lvl1pPr marL="0" indent="0" algn="l">
              <a:buNone/>
              <a:defRPr sz="1890">
                <a:solidFill>
                  <a:schemeClr val="tx1">
                    <a:lumMod val="50000"/>
                    <a:lumOff val="50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4163619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413816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5421" y="640080"/>
            <a:ext cx="1060380" cy="5514024"/>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399" y="640080"/>
            <a:ext cx="5627945" cy="55140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51994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146983099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0399" y="2835912"/>
            <a:ext cx="6876691" cy="1917910"/>
          </a:xfrm>
        </p:spPr>
        <p:txBody>
          <a:bodyPr anchor="b"/>
          <a:lstStyle>
            <a:lvl1pPr algn="l">
              <a:defRPr sz="4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60399" y="4753820"/>
            <a:ext cx="6876691" cy="903420"/>
          </a:xfrm>
        </p:spPr>
        <p:txBody>
          <a:bodyPr anchor="t"/>
          <a:lstStyle>
            <a:lvl1pPr marL="0" indent="0" algn="l">
              <a:buNone/>
              <a:defRPr sz="2100">
                <a:solidFill>
                  <a:schemeClr val="tx1">
                    <a:lumMod val="50000"/>
                    <a:lumOff val="50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8086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640080"/>
            <a:ext cx="6876690" cy="138684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401" y="2268618"/>
            <a:ext cx="3345451" cy="4074811"/>
          </a:xfrm>
        </p:spPr>
        <p:txBody>
          <a:bodyPr>
            <a:normAutofit/>
          </a:bodyPr>
          <a:lstStyle>
            <a:lvl1pPr>
              <a:defRPr sz="1890"/>
            </a:lvl1pPr>
            <a:lvl2pPr>
              <a:defRPr sz="1680"/>
            </a:lvl2pPr>
            <a:lvl3pPr>
              <a:defRPr sz="1470"/>
            </a:lvl3pPr>
            <a:lvl4pPr>
              <a:defRPr sz="1260"/>
            </a:lvl4pPr>
            <a:lvl5pPr>
              <a:defRPr sz="1260"/>
            </a:lvl5pPr>
            <a:lvl6pPr>
              <a:defRPr sz="1260"/>
            </a:lvl6pPr>
            <a:lvl7pPr>
              <a:defRPr sz="1260"/>
            </a:lvl7pPr>
            <a:lvl8pPr>
              <a:defRPr sz="1260"/>
            </a:lvl8pPr>
            <a:lvl9pPr>
              <a:defRPr sz="126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1637" y="2268620"/>
            <a:ext cx="3345453" cy="4074812"/>
          </a:xfrm>
        </p:spPr>
        <p:txBody>
          <a:bodyPr>
            <a:normAutofit/>
          </a:bodyPr>
          <a:lstStyle>
            <a:lvl1pPr>
              <a:defRPr sz="1890"/>
            </a:lvl1pPr>
            <a:lvl2pPr>
              <a:defRPr sz="1680"/>
            </a:lvl2pPr>
            <a:lvl3pPr>
              <a:defRPr sz="1470"/>
            </a:lvl3pPr>
            <a:lvl4pPr>
              <a:defRPr sz="1260"/>
            </a:lvl4pPr>
            <a:lvl5pPr>
              <a:defRPr sz="1260"/>
            </a:lvl5pPr>
            <a:lvl6pPr>
              <a:defRPr sz="1260"/>
            </a:lvl6pPr>
            <a:lvl7pPr>
              <a:defRPr sz="1260"/>
            </a:lvl7pPr>
            <a:lvl8pPr>
              <a:defRPr sz="1260"/>
            </a:lvl8pPr>
            <a:lvl9pPr>
              <a:defRPr sz="126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07487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0400" y="640080"/>
            <a:ext cx="6876689" cy="138684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60399" y="2269032"/>
            <a:ext cx="3348228" cy="605075"/>
          </a:xfrm>
        </p:spPr>
        <p:txBody>
          <a:bodyPr anchor="b">
            <a:noAutofit/>
          </a:bodyPr>
          <a:lstStyle>
            <a:lvl1pPr marL="0" indent="0">
              <a:buNone/>
              <a:defRPr sz="2520" b="0"/>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Edit Master text styles</a:t>
            </a:r>
          </a:p>
        </p:txBody>
      </p:sp>
      <p:sp>
        <p:nvSpPr>
          <p:cNvPr id="4" name="Content Placeholder 3"/>
          <p:cNvSpPr>
            <a:spLocks noGrp="1"/>
          </p:cNvSpPr>
          <p:nvPr>
            <p:ph sz="half" idx="2"/>
          </p:nvPr>
        </p:nvSpPr>
        <p:spPr>
          <a:xfrm>
            <a:off x="660399" y="2874109"/>
            <a:ext cx="3348228" cy="346932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188860" y="2269032"/>
            <a:ext cx="3348228" cy="605075"/>
          </a:xfrm>
        </p:spPr>
        <p:txBody>
          <a:bodyPr anchor="b">
            <a:noAutofit/>
          </a:bodyPr>
          <a:lstStyle>
            <a:lvl1pPr marL="0" indent="0">
              <a:buNone/>
              <a:defRPr sz="2520" b="0"/>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Edit Master text styles</a:t>
            </a:r>
          </a:p>
        </p:txBody>
      </p:sp>
      <p:sp>
        <p:nvSpPr>
          <p:cNvPr id="6" name="Content Placeholder 5"/>
          <p:cNvSpPr>
            <a:spLocks noGrp="1"/>
          </p:cNvSpPr>
          <p:nvPr>
            <p:ph sz="quarter" idx="4"/>
          </p:nvPr>
        </p:nvSpPr>
        <p:spPr>
          <a:xfrm>
            <a:off x="4188860" y="2874109"/>
            <a:ext cx="3348228" cy="346932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7182587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0399" y="640080"/>
            <a:ext cx="6876690" cy="138684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536802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181090340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1573534"/>
            <a:ext cx="3022697" cy="1342389"/>
          </a:xfrm>
        </p:spPr>
        <p:txBody>
          <a:bodyPr anchor="b">
            <a:normAutofit/>
          </a:bodyPr>
          <a:lstStyle>
            <a:lvl1pPr>
              <a:defRPr sz="2100"/>
            </a:lvl1pPr>
          </a:lstStyle>
          <a:p>
            <a:r>
              <a:rPr lang="en-US" smtClean="0"/>
              <a:t>Click to edit Master title style</a:t>
            </a:r>
            <a:endParaRPr lang="en-US" dirty="0"/>
          </a:p>
        </p:txBody>
      </p:sp>
      <p:sp>
        <p:nvSpPr>
          <p:cNvPr id="3" name="Content Placeholder 2"/>
          <p:cNvSpPr>
            <a:spLocks noGrp="1"/>
          </p:cNvSpPr>
          <p:nvPr>
            <p:ph idx="1"/>
          </p:nvPr>
        </p:nvSpPr>
        <p:spPr>
          <a:xfrm>
            <a:off x="3868882" y="540672"/>
            <a:ext cx="3668207" cy="580275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0399" y="2915923"/>
            <a:ext cx="3022697" cy="2713671"/>
          </a:xfrm>
        </p:spPr>
        <p:txBody>
          <a:bodyPr>
            <a:normAutofit/>
          </a:bodyPr>
          <a:lstStyle>
            <a:lvl1pPr marL="0" indent="0">
              <a:buNone/>
              <a:defRPr sz="147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815260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5040630"/>
            <a:ext cx="6876690" cy="595075"/>
          </a:xfrm>
        </p:spPr>
        <p:txBody>
          <a:bodyPr anchor="b">
            <a:normAutofit/>
          </a:bodyPr>
          <a:lstStyle>
            <a:lvl1pPr algn="l">
              <a:defRPr sz="252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60399" y="640080"/>
            <a:ext cx="6876690" cy="4038004"/>
          </a:xfrm>
        </p:spPr>
        <p:txBody>
          <a:bodyPr anchor="t">
            <a:normAutofit/>
          </a:bodyPr>
          <a:lstStyle>
            <a:lvl1pPr marL="0" indent="0" algn="ctr">
              <a:buNone/>
              <a:defRPr sz="1680"/>
            </a:lvl1pPr>
            <a:lvl2pPr marL="480060" indent="0">
              <a:buNone/>
              <a:defRPr sz="1680"/>
            </a:lvl2pPr>
            <a:lvl3pPr marL="960120" indent="0">
              <a:buNone/>
              <a:defRPr sz="1680"/>
            </a:lvl3pPr>
            <a:lvl4pPr marL="1440180" indent="0">
              <a:buNone/>
              <a:defRPr sz="1680"/>
            </a:lvl4pPr>
            <a:lvl5pPr marL="1920240" indent="0">
              <a:buNone/>
              <a:defRPr sz="1680"/>
            </a:lvl5pPr>
            <a:lvl6pPr marL="2400300" indent="0">
              <a:buNone/>
              <a:defRPr sz="1680"/>
            </a:lvl6pPr>
            <a:lvl7pPr marL="2880360" indent="0">
              <a:buNone/>
              <a:defRPr sz="1680"/>
            </a:lvl7pPr>
            <a:lvl8pPr marL="3360420" indent="0">
              <a:buNone/>
              <a:defRPr sz="1680"/>
            </a:lvl8pPr>
            <a:lvl9pPr marL="3840480" indent="0">
              <a:buNone/>
              <a:defRPr sz="1680"/>
            </a:lvl9pPr>
          </a:lstStyle>
          <a:p>
            <a:r>
              <a:rPr lang="en-US" smtClean="0"/>
              <a:t>Click icon to add picture</a:t>
            </a:r>
            <a:endParaRPr lang="en-US" dirty="0"/>
          </a:p>
        </p:txBody>
      </p:sp>
      <p:sp>
        <p:nvSpPr>
          <p:cNvPr id="4" name="Text Placeholder 3"/>
          <p:cNvSpPr>
            <a:spLocks noGrp="1"/>
          </p:cNvSpPr>
          <p:nvPr>
            <p:ph type="body" sz="half" idx="2"/>
          </p:nvPr>
        </p:nvSpPr>
        <p:spPr>
          <a:xfrm>
            <a:off x="660399" y="5635705"/>
            <a:ext cx="6876690" cy="707725"/>
          </a:xfrm>
        </p:spPr>
        <p:txBody>
          <a:bodyPr>
            <a:normAutofit/>
          </a:bodyPr>
          <a:lstStyle>
            <a:lvl1pPr marL="0" indent="0">
              <a:buNone/>
              <a:defRPr sz="126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12241430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172" y="-8891"/>
            <a:ext cx="9933955" cy="7218682"/>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0400" y="640080"/>
            <a:ext cx="6876689" cy="138684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399" y="2268620"/>
            <a:ext cx="6876690" cy="407481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855696" y="6343432"/>
            <a:ext cx="741143" cy="383381"/>
          </a:xfrm>
          <a:prstGeom prst="rect">
            <a:avLst/>
          </a:prstGeom>
        </p:spPr>
        <p:txBody>
          <a:bodyPr vert="horz" lIns="91440" tIns="45720" rIns="91440" bIns="45720" rtlCol="0" anchor="ctr"/>
          <a:lstStyle>
            <a:lvl1pPr algn="r">
              <a:defRPr sz="945">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60399" y="6343432"/>
            <a:ext cx="5008221" cy="383381"/>
          </a:xfrm>
          <a:prstGeom prst="rect">
            <a:avLst/>
          </a:prstGeom>
        </p:spPr>
        <p:txBody>
          <a:bodyPr vert="horz" lIns="91440" tIns="45720" rIns="91440" bIns="45720" rtlCol="0" anchor="ctr"/>
          <a:lstStyle>
            <a:lvl1pPr algn="l">
              <a:defRPr sz="94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81732" y="6343432"/>
            <a:ext cx="555358" cy="383381"/>
          </a:xfrm>
          <a:prstGeom prst="rect">
            <a:avLst/>
          </a:prstGeom>
        </p:spPr>
        <p:txBody>
          <a:bodyPr vert="horz" lIns="91440" tIns="45720" rIns="91440" bIns="45720" rtlCol="0" anchor="ctr"/>
          <a:lstStyle>
            <a:lvl1pPr algn="r">
              <a:defRPr sz="945">
                <a:solidFill>
                  <a:schemeClr val="accent1"/>
                </a:solidFill>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219940761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sldNum="0" hdr="0" ftr="0" dt="0"/>
  <p:txStyles>
    <p:titleStyle>
      <a:lvl1pPr algn="l" defTabSz="480060" rtl="0" eaLnBrk="1" latinLnBrk="0" hangingPunct="1">
        <a:spcBef>
          <a:spcPct val="0"/>
        </a:spcBef>
        <a:buNone/>
        <a:defRPr sz="378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0045" indent="-360045" algn="l" defTabSz="480060" rtl="0" eaLnBrk="1" latinLnBrk="0" hangingPunct="1">
        <a:spcBef>
          <a:spcPts val="1050"/>
        </a:spcBef>
        <a:spcAft>
          <a:spcPts val="0"/>
        </a:spcAft>
        <a:buClr>
          <a:schemeClr val="accent1"/>
        </a:buClr>
        <a:buSzPct val="80000"/>
        <a:buFont typeface="Wingdings 3" charset="2"/>
        <a:buChar char=""/>
        <a:defRPr sz="1890" kern="1200">
          <a:solidFill>
            <a:schemeClr val="tx1">
              <a:lumMod val="75000"/>
              <a:lumOff val="25000"/>
            </a:schemeClr>
          </a:solidFill>
          <a:latin typeface="+mn-lt"/>
          <a:ea typeface="+mn-ea"/>
          <a:cs typeface="+mn-cs"/>
        </a:defRPr>
      </a:lvl1pPr>
      <a:lvl2pPr marL="780098" indent="-300038" algn="l" defTabSz="480060" rtl="0" eaLnBrk="1" latinLnBrk="0" hangingPunct="1">
        <a:spcBef>
          <a:spcPts val="105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2pPr>
      <a:lvl3pPr marL="1200150" indent="-240030" algn="l" defTabSz="480060" rtl="0" eaLnBrk="1" latinLnBrk="0" hangingPunct="1">
        <a:spcBef>
          <a:spcPts val="1050"/>
        </a:spcBef>
        <a:spcAft>
          <a:spcPts val="0"/>
        </a:spcAft>
        <a:buClr>
          <a:schemeClr val="accent1"/>
        </a:buClr>
        <a:buSzPct val="80000"/>
        <a:buFont typeface="Wingdings 3" charset="2"/>
        <a:buChar char=""/>
        <a:defRPr sz="1470" kern="1200">
          <a:solidFill>
            <a:schemeClr val="tx1">
              <a:lumMod val="75000"/>
              <a:lumOff val="25000"/>
            </a:schemeClr>
          </a:solidFill>
          <a:latin typeface="+mn-lt"/>
          <a:ea typeface="+mn-ea"/>
          <a:cs typeface="+mn-cs"/>
        </a:defRPr>
      </a:lvl3pPr>
      <a:lvl4pPr marL="1680210" indent="-240030" algn="l" defTabSz="480060" rtl="0" eaLnBrk="1" latinLnBrk="0" hangingPunct="1">
        <a:spcBef>
          <a:spcPts val="105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4pPr>
      <a:lvl5pPr marL="2160270" indent="-240030" algn="l" defTabSz="480060" rtl="0" eaLnBrk="1" latinLnBrk="0" hangingPunct="1">
        <a:spcBef>
          <a:spcPts val="105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5pPr>
      <a:lvl6pPr marL="2640330" indent="-240030" algn="l" defTabSz="480060" rtl="0" eaLnBrk="1" latinLnBrk="0" hangingPunct="1">
        <a:spcBef>
          <a:spcPts val="105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6pPr>
      <a:lvl7pPr marL="3120390" indent="-240030" algn="l" defTabSz="480060" rtl="0" eaLnBrk="1" latinLnBrk="0" hangingPunct="1">
        <a:spcBef>
          <a:spcPts val="105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7pPr>
      <a:lvl8pPr marL="3600450" indent="-240030" algn="l" defTabSz="480060" rtl="0" eaLnBrk="1" latinLnBrk="0" hangingPunct="1">
        <a:spcBef>
          <a:spcPts val="105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8pPr>
      <a:lvl9pPr marL="4080510" indent="-240030" algn="l" defTabSz="480060" rtl="0" eaLnBrk="1" latinLnBrk="0" hangingPunct="1">
        <a:spcBef>
          <a:spcPts val="1050"/>
        </a:spcBef>
        <a:spcAft>
          <a:spcPts val="0"/>
        </a:spcAft>
        <a:buClr>
          <a:schemeClr val="accent1"/>
        </a:buClr>
        <a:buSzPct val="80000"/>
        <a:buFont typeface="Wingdings 3" charset="2"/>
        <a:buChar char=""/>
        <a:defRPr sz="1260" kern="1200">
          <a:solidFill>
            <a:schemeClr val="tx1">
              <a:lumMod val="75000"/>
              <a:lumOff val="25000"/>
            </a:schemeClr>
          </a:solidFill>
          <a:latin typeface="+mn-lt"/>
          <a:ea typeface="+mn-ea"/>
          <a:cs typeface="+mn-cs"/>
        </a:defRPr>
      </a:lvl9pPr>
    </p:bodyStyle>
    <p:otherStyle>
      <a:defPPr>
        <a:defRPr lang="en-US"/>
      </a:defPPr>
      <a:lvl1pPr marL="0" algn="l" defTabSz="480060" rtl="0" eaLnBrk="1" latinLnBrk="0" hangingPunct="1">
        <a:defRPr sz="1890" kern="1200">
          <a:solidFill>
            <a:schemeClr val="tx1"/>
          </a:solidFill>
          <a:latin typeface="+mn-lt"/>
          <a:ea typeface="+mn-ea"/>
          <a:cs typeface="+mn-cs"/>
        </a:defRPr>
      </a:lvl1pPr>
      <a:lvl2pPr marL="480060" algn="l" defTabSz="480060" rtl="0" eaLnBrk="1" latinLnBrk="0" hangingPunct="1">
        <a:defRPr sz="1890" kern="1200">
          <a:solidFill>
            <a:schemeClr val="tx1"/>
          </a:solidFill>
          <a:latin typeface="+mn-lt"/>
          <a:ea typeface="+mn-ea"/>
          <a:cs typeface="+mn-cs"/>
        </a:defRPr>
      </a:lvl2pPr>
      <a:lvl3pPr marL="960120" algn="l" defTabSz="480060" rtl="0" eaLnBrk="1" latinLnBrk="0" hangingPunct="1">
        <a:defRPr sz="1890" kern="1200">
          <a:solidFill>
            <a:schemeClr val="tx1"/>
          </a:solidFill>
          <a:latin typeface="+mn-lt"/>
          <a:ea typeface="+mn-ea"/>
          <a:cs typeface="+mn-cs"/>
        </a:defRPr>
      </a:lvl3pPr>
      <a:lvl4pPr marL="1440180" algn="l" defTabSz="480060" rtl="0" eaLnBrk="1" latinLnBrk="0" hangingPunct="1">
        <a:defRPr sz="1890" kern="1200">
          <a:solidFill>
            <a:schemeClr val="tx1"/>
          </a:solidFill>
          <a:latin typeface="+mn-lt"/>
          <a:ea typeface="+mn-ea"/>
          <a:cs typeface="+mn-cs"/>
        </a:defRPr>
      </a:lvl4pPr>
      <a:lvl5pPr marL="1920240" algn="l" defTabSz="480060" rtl="0" eaLnBrk="1" latinLnBrk="0" hangingPunct="1">
        <a:defRPr sz="1890" kern="1200">
          <a:solidFill>
            <a:schemeClr val="tx1"/>
          </a:solidFill>
          <a:latin typeface="+mn-lt"/>
          <a:ea typeface="+mn-ea"/>
          <a:cs typeface="+mn-cs"/>
        </a:defRPr>
      </a:lvl5pPr>
      <a:lvl6pPr marL="2400300" algn="l" defTabSz="480060" rtl="0" eaLnBrk="1" latinLnBrk="0" hangingPunct="1">
        <a:defRPr sz="1890" kern="1200">
          <a:solidFill>
            <a:schemeClr val="tx1"/>
          </a:solidFill>
          <a:latin typeface="+mn-lt"/>
          <a:ea typeface="+mn-ea"/>
          <a:cs typeface="+mn-cs"/>
        </a:defRPr>
      </a:lvl6pPr>
      <a:lvl7pPr marL="2880360" algn="l" defTabSz="480060" rtl="0" eaLnBrk="1" latinLnBrk="0" hangingPunct="1">
        <a:defRPr sz="1890" kern="1200">
          <a:solidFill>
            <a:schemeClr val="tx1"/>
          </a:solidFill>
          <a:latin typeface="+mn-lt"/>
          <a:ea typeface="+mn-ea"/>
          <a:cs typeface="+mn-cs"/>
        </a:defRPr>
      </a:lvl7pPr>
      <a:lvl8pPr marL="3360420" algn="l" defTabSz="480060" rtl="0" eaLnBrk="1" latinLnBrk="0" hangingPunct="1">
        <a:defRPr sz="1890" kern="1200">
          <a:solidFill>
            <a:schemeClr val="tx1"/>
          </a:solidFill>
          <a:latin typeface="+mn-lt"/>
          <a:ea typeface="+mn-ea"/>
          <a:cs typeface="+mn-cs"/>
        </a:defRPr>
      </a:lvl8pPr>
      <a:lvl9pPr marL="3840480" algn="l" defTabSz="48006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2" name="Rectangle 1"/>
          <p:cNvSpPr/>
          <p:nvPr/>
        </p:nvSpPr>
        <p:spPr>
          <a:xfrm>
            <a:off x="1352600" y="1800250"/>
            <a:ext cx="6756587" cy="1324441"/>
          </a:xfrm>
          <a:prstGeom prst="rect">
            <a:avLst/>
          </a:prstGeom>
        </p:spPr>
        <p:txBody>
          <a:bodyPr wrap="square" lIns="92432" tIns="46216" rIns="92432" bIns="46216">
            <a:spAutoFit/>
          </a:bodyPr>
          <a:lstStyle/>
          <a:p>
            <a:pPr algn="ctr"/>
            <a:r>
              <a:rPr lang="en-US" sz="4000" b="1" dirty="0" smtClean="0">
                <a:solidFill>
                  <a:srgbClr val="FF0000"/>
                </a:solidFill>
                <a:latin typeface="Cambria" panose="02040503050406030204" pitchFamily="18" charset="0"/>
                <a:ea typeface="Cambria" panose="02040503050406030204" pitchFamily="18" charset="0"/>
                <a:cs typeface="Calibri"/>
                <a:sym typeface="Calibri"/>
              </a:rPr>
              <a:t>School of Computer Science and Engineering</a:t>
            </a:r>
            <a:endParaRPr lang="en-IN" sz="4000" dirty="0">
              <a:solidFill>
                <a:srgbClr val="FF0000"/>
              </a:solidFill>
              <a:latin typeface="Cambria" panose="02040503050406030204" pitchFamily="18" charset="0"/>
              <a:ea typeface="Cambria" panose="02040503050406030204" pitchFamily="18" charset="0"/>
            </a:endParaRPr>
          </a:p>
        </p:txBody>
      </p:sp>
      <p:sp>
        <p:nvSpPr>
          <p:cNvPr id="3" name="Rectangle 2"/>
          <p:cNvSpPr/>
          <p:nvPr/>
        </p:nvSpPr>
        <p:spPr>
          <a:xfrm>
            <a:off x="1928664" y="3672458"/>
            <a:ext cx="6056915" cy="553998"/>
          </a:xfrm>
          <a:prstGeom prst="rect">
            <a:avLst/>
          </a:prstGeom>
        </p:spPr>
        <p:txBody>
          <a:bodyPr wrap="none">
            <a:spAutoFit/>
          </a:bodyPr>
          <a:lstStyle/>
          <a:p>
            <a:pPr algn="ctr"/>
            <a:r>
              <a:rPr lang="en-US" sz="3000" b="1" dirty="0">
                <a:solidFill>
                  <a:srgbClr val="FFC000"/>
                </a:solidFill>
                <a:latin typeface="Cambria" panose="02040503050406030204" pitchFamily="18" charset="0"/>
                <a:ea typeface="Cambria" panose="02040503050406030204" pitchFamily="18" charset="0"/>
                <a:cs typeface="Calibri"/>
                <a:sym typeface="Calibri"/>
              </a:rPr>
              <a:t>Data Mining and </a:t>
            </a:r>
            <a:r>
              <a:rPr lang="en-US" sz="3000" b="1" dirty="0" smtClean="0">
                <a:solidFill>
                  <a:srgbClr val="FFC000"/>
                </a:solidFill>
                <a:latin typeface="Cambria" panose="02040503050406030204" pitchFamily="18" charset="0"/>
                <a:ea typeface="Cambria" panose="02040503050406030204" pitchFamily="18" charset="0"/>
                <a:cs typeface="Calibri"/>
                <a:sym typeface="Calibri"/>
              </a:rPr>
              <a:t>Data Warehouse</a:t>
            </a:r>
            <a:endParaRPr lang="en-IN" sz="3000" dirty="0">
              <a:solidFill>
                <a:srgbClr val="FFC000"/>
              </a:solidFill>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496" y="432098"/>
            <a:ext cx="6876691" cy="792088"/>
          </a:xfrm>
        </p:spPr>
        <p:txBody>
          <a:bodyPr/>
          <a:lstStyle/>
          <a:p>
            <a:r>
              <a:rPr lang="en-US" b="1" dirty="0" smtClean="0">
                <a:latin typeface="Cambria" panose="02040503050406030204" pitchFamily="18" charset="0"/>
                <a:ea typeface="Cambria" panose="02040503050406030204" pitchFamily="18" charset="0"/>
              </a:rPr>
              <a:t>Lattice of Cuboid</a:t>
            </a:r>
            <a:endParaRPr lang="en-US" b="1"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403847" y="2160290"/>
            <a:ext cx="7632848" cy="2952328"/>
          </a:xfrm>
        </p:spPr>
        <p:txBody>
          <a:bodyPr>
            <a:noAutofit/>
          </a:bodyPr>
          <a:lstStyle/>
          <a:p>
            <a:pPr algn="just"/>
            <a:r>
              <a:rPr lang="en-US" sz="2300" dirty="0">
                <a:solidFill>
                  <a:schemeClr val="tx1"/>
                </a:solidFill>
                <a:latin typeface="Cambria" panose="02040503050406030204" pitchFamily="18" charset="0"/>
                <a:ea typeface="Cambria" panose="02040503050406030204" pitchFamily="18" charset="0"/>
              </a:rPr>
              <a:t>we can generate a cuboid for each of the possible subsets of the given dimensions</a:t>
            </a:r>
            <a:r>
              <a:rPr lang="en-US" sz="2300" dirty="0" smtClean="0">
                <a:solidFill>
                  <a:schemeClr val="tx1"/>
                </a:solidFill>
                <a:latin typeface="Cambria" panose="02040503050406030204" pitchFamily="18" charset="0"/>
                <a:ea typeface="Cambria" panose="02040503050406030204" pitchFamily="18" charset="0"/>
              </a:rPr>
              <a:t>.</a:t>
            </a:r>
          </a:p>
          <a:p>
            <a:pPr algn="just"/>
            <a:r>
              <a:rPr lang="en-US" sz="2300" dirty="0">
                <a:solidFill>
                  <a:schemeClr val="tx1"/>
                </a:solidFill>
                <a:latin typeface="Cambria" panose="02040503050406030204" pitchFamily="18" charset="0"/>
                <a:ea typeface="Cambria" panose="02040503050406030204" pitchFamily="18" charset="0"/>
              </a:rPr>
              <a:t>The result would form a lattice of cuboids, each showing the data at a different level of summarization, or group-by. The lattice of cuboids is then referred to as a data cube. Figure 4.5 shows a lattice of cuboids forming a data cube for the dimensions time, item, location, and supplier</a:t>
            </a:r>
            <a:r>
              <a:rPr lang="en-US" sz="2300" dirty="0" smtClean="0">
                <a:solidFill>
                  <a:schemeClr val="tx1"/>
                </a:solidFill>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890153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2123" t="24800" r="17870" b="8001"/>
          <a:stretch/>
        </p:blipFill>
        <p:spPr>
          <a:xfrm>
            <a:off x="344488" y="1576338"/>
            <a:ext cx="8928992" cy="5624562"/>
          </a:xfrm>
          <a:prstGeom prst="rect">
            <a:avLst/>
          </a:prstGeom>
        </p:spPr>
      </p:pic>
      <p:sp>
        <p:nvSpPr>
          <p:cNvPr id="5" name="Title 1"/>
          <p:cNvSpPr>
            <a:spLocks noGrp="1"/>
          </p:cNvSpPr>
          <p:nvPr>
            <p:ph type="title"/>
          </p:nvPr>
        </p:nvSpPr>
        <p:spPr>
          <a:xfrm>
            <a:off x="416496" y="432098"/>
            <a:ext cx="6876691" cy="792088"/>
          </a:xfrm>
        </p:spPr>
        <p:txBody>
          <a:bodyPr/>
          <a:lstStyle/>
          <a:p>
            <a:r>
              <a:rPr lang="en-US" b="1" dirty="0" smtClean="0">
                <a:latin typeface="Cambria" panose="02040503050406030204" pitchFamily="18" charset="0"/>
                <a:ea typeface="Cambria" panose="02040503050406030204" pitchFamily="18" charset="0"/>
              </a:rPr>
              <a:t>Lattice of Cuboid</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90274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432098"/>
            <a:ext cx="6876691" cy="764538"/>
          </a:xfrm>
        </p:spPr>
        <p:txBody>
          <a:bodyPr/>
          <a:lstStyle/>
          <a:p>
            <a:r>
              <a:rPr lang="en-US" b="1" dirty="0">
                <a:latin typeface="Cambria" panose="02040503050406030204" pitchFamily="18" charset="0"/>
                <a:ea typeface="Cambria" panose="02040503050406030204" pitchFamily="18" charset="0"/>
              </a:rPr>
              <a:t>Lattice of Cuboid</a:t>
            </a:r>
          </a:p>
        </p:txBody>
      </p:sp>
      <p:sp>
        <p:nvSpPr>
          <p:cNvPr id="3" name="Text Placeholder 2"/>
          <p:cNvSpPr>
            <a:spLocks noGrp="1"/>
          </p:cNvSpPr>
          <p:nvPr>
            <p:ph type="body" idx="1"/>
          </p:nvPr>
        </p:nvSpPr>
        <p:spPr>
          <a:xfrm>
            <a:off x="776537" y="2232298"/>
            <a:ext cx="7560840" cy="3815182"/>
          </a:xfrm>
        </p:spPr>
        <p:txBody>
          <a:bodyPr>
            <a:noAutofit/>
          </a:bodyPr>
          <a:lstStyle/>
          <a:p>
            <a:pPr algn="just"/>
            <a:r>
              <a:rPr lang="en-US" sz="2300" dirty="0">
                <a:solidFill>
                  <a:schemeClr val="tx1"/>
                </a:solidFill>
                <a:latin typeface="Cambria" panose="02040503050406030204" pitchFamily="18" charset="0"/>
                <a:ea typeface="Cambria" panose="02040503050406030204" pitchFamily="18" charset="0"/>
              </a:rPr>
              <a:t>The cuboid that holds the lowest level of summarization is called the base cuboid. For example, the 4-D cuboid in Figure 4.4 is the base cuboid for the given time, item, location, and supplier dimensions. Figure 4.3 is a 3-D (</a:t>
            </a:r>
            <a:r>
              <a:rPr lang="en-US" sz="2300" dirty="0" err="1">
                <a:solidFill>
                  <a:schemeClr val="tx1"/>
                </a:solidFill>
                <a:latin typeface="Cambria" panose="02040503050406030204" pitchFamily="18" charset="0"/>
                <a:ea typeface="Cambria" panose="02040503050406030204" pitchFamily="18" charset="0"/>
              </a:rPr>
              <a:t>nonbase</a:t>
            </a:r>
            <a:r>
              <a:rPr lang="en-US" sz="2300" dirty="0">
                <a:solidFill>
                  <a:schemeClr val="tx1"/>
                </a:solidFill>
                <a:latin typeface="Cambria" panose="02040503050406030204" pitchFamily="18" charset="0"/>
                <a:ea typeface="Cambria" panose="02040503050406030204" pitchFamily="18" charset="0"/>
              </a:rPr>
              <a:t>) cuboid for time, item, and location, summarized for all suppliers. The 0-D cuboid, which holds the highest level of summarization, is called the apex cuboid. In our example, this is the total sales, or dollars sold, summarized over all four dimensions. The apex cuboid is typically denoted by all. </a:t>
            </a:r>
          </a:p>
          <a:p>
            <a:pPr algn="just"/>
            <a:endParaRPr lang="en-US" sz="2300" dirty="0">
              <a:solidFill>
                <a:schemeClr val="tx1"/>
              </a:solidFill>
              <a:latin typeface="Cambria" panose="02040503050406030204" pitchFamily="18" charset="0"/>
              <a:ea typeface="Cambria" panose="02040503050406030204" pitchFamily="18" charset="0"/>
            </a:endParaRPr>
          </a:p>
          <a:p>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50592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14849"/>
            <a:ext cx="9567935" cy="904342"/>
          </a:xfrm>
        </p:spPr>
        <p:txBody>
          <a:bodyPr>
            <a:normAutofit/>
          </a:bodyPr>
          <a:lstStyle/>
          <a:p>
            <a:pPr algn="ctr"/>
            <a:r>
              <a:rPr lang="en-US" sz="3600" b="1" dirty="0">
                <a:latin typeface="Cambria" panose="02040503050406030204" pitchFamily="18" charset="0"/>
                <a:ea typeface="Cambria" panose="02040503050406030204" pitchFamily="18" charset="0"/>
              </a:rPr>
              <a:t>Schemas for Multidimensional Data Models </a:t>
            </a:r>
          </a:p>
        </p:txBody>
      </p:sp>
      <p:sp>
        <p:nvSpPr>
          <p:cNvPr id="3" name="Text Placeholder 2"/>
          <p:cNvSpPr>
            <a:spLocks noGrp="1"/>
          </p:cNvSpPr>
          <p:nvPr>
            <p:ph type="body" idx="1"/>
          </p:nvPr>
        </p:nvSpPr>
        <p:spPr>
          <a:xfrm>
            <a:off x="272480" y="1651007"/>
            <a:ext cx="9535361" cy="1805427"/>
          </a:xfrm>
        </p:spPr>
        <p:txBody>
          <a:bodyPr>
            <a:normAutofit/>
          </a:bodyPr>
          <a:lstStyle/>
          <a:p>
            <a:pPr algn="just">
              <a:lnSpc>
                <a:spcPct val="120000"/>
              </a:lnSpc>
            </a:pPr>
            <a:r>
              <a:rPr lang="en-US" sz="2200" dirty="0">
                <a:solidFill>
                  <a:schemeClr val="tx1"/>
                </a:solidFill>
                <a:latin typeface="Cambria" panose="02040503050406030204" pitchFamily="18" charset="0"/>
                <a:ea typeface="Cambria" panose="02040503050406030204" pitchFamily="18" charset="0"/>
              </a:rPr>
              <a:t>The </a:t>
            </a:r>
            <a:r>
              <a:rPr lang="en-US" sz="2200" b="1" dirty="0">
                <a:solidFill>
                  <a:schemeClr val="tx1"/>
                </a:solidFill>
                <a:latin typeface="Cambria" panose="02040503050406030204" pitchFamily="18" charset="0"/>
                <a:ea typeface="Cambria" panose="02040503050406030204" pitchFamily="18" charset="0"/>
              </a:rPr>
              <a:t>entity-relationship</a:t>
            </a:r>
            <a:r>
              <a:rPr lang="en-US" sz="2200" dirty="0">
                <a:solidFill>
                  <a:schemeClr val="tx1"/>
                </a:solidFill>
                <a:latin typeface="Cambria" panose="02040503050406030204" pitchFamily="18" charset="0"/>
                <a:ea typeface="Cambria" panose="02040503050406030204" pitchFamily="18" charset="0"/>
              </a:rPr>
              <a:t> data model is commonly used in the design of relational databases, where a database schema consists of a set of entities and the relationships between them. Such a </a:t>
            </a:r>
            <a:r>
              <a:rPr lang="en-US" sz="2200" b="1" dirty="0">
                <a:solidFill>
                  <a:schemeClr val="tx1"/>
                </a:solidFill>
                <a:latin typeface="Cambria" panose="02040503050406030204" pitchFamily="18" charset="0"/>
                <a:ea typeface="Cambria" panose="02040503050406030204" pitchFamily="18" charset="0"/>
              </a:rPr>
              <a:t>data model is appropriate for online transaction processing</a:t>
            </a:r>
            <a:r>
              <a:rPr lang="en-US" sz="2200" b="1" dirty="0" smtClean="0">
                <a:solidFill>
                  <a:schemeClr val="tx1"/>
                </a:solidFill>
                <a:latin typeface="Cambria" panose="02040503050406030204" pitchFamily="18" charset="0"/>
                <a:ea typeface="Cambria" panose="02040503050406030204" pitchFamily="18" charset="0"/>
              </a:rPr>
              <a:t>.</a:t>
            </a:r>
          </a:p>
          <a:p>
            <a:pPr algn="just">
              <a:lnSpc>
                <a:spcPct val="120000"/>
              </a:lnSpc>
            </a:pPr>
            <a:endParaRPr lang="en-US" sz="2200" dirty="0">
              <a:solidFill>
                <a:schemeClr val="tx1"/>
              </a:solidFill>
              <a:latin typeface="Cambria" panose="02040503050406030204" pitchFamily="18" charset="0"/>
              <a:ea typeface="Cambria" panose="02040503050406030204" pitchFamily="18" charset="0"/>
            </a:endParaRPr>
          </a:p>
        </p:txBody>
      </p:sp>
      <p:sp>
        <p:nvSpPr>
          <p:cNvPr id="4" name="Text Placeholder 2"/>
          <p:cNvSpPr txBox="1">
            <a:spLocks/>
          </p:cNvSpPr>
          <p:nvPr/>
        </p:nvSpPr>
        <p:spPr>
          <a:xfrm>
            <a:off x="200472" y="3456434"/>
            <a:ext cx="9535361" cy="3744466"/>
          </a:xfrm>
          <a:prstGeom prst="rect">
            <a:avLst/>
          </a:prstGeom>
        </p:spPr>
        <p:txBody>
          <a:bodyPr vert="horz" lIns="91440" tIns="45720" rIns="91440" bIns="45720" rtlCol="0" anchor="t">
            <a:noAutofit/>
          </a:bodyPr>
          <a:lstStyle>
            <a:lvl1pPr marL="0" indent="0" algn="l" defTabSz="480060" rtl="0" eaLnBrk="1" latinLnBrk="0" hangingPunct="1">
              <a:spcBef>
                <a:spcPts val="1050"/>
              </a:spcBef>
              <a:spcAft>
                <a:spcPts val="0"/>
              </a:spcAft>
              <a:buClr>
                <a:schemeClr val="accent1"/>
              </a:buClr>
              <a:buSzPct val="80000"/>
              <a:buFont typeface="Wingdings 3" charset="2"/>
              <a:buNone/>
              <a:defRPr sz="2100" kern="1200">
                <a:solidFill>
                  <a:schemeClr val="tx1">
                    <a:lumMod val="50000"/>
                    <a:lumOff val="50000"/>
                  </a:schemeClr>
                </a:solidFill>
                <a:latin typeface="+mn-lt"/>
                <a:ea typeface="+mn-ea"/>
                <a:cs typeface="+mn-cs"/>
              </a:defRPr>
            </a:lvl1pPr>
            <a:lvl2pPr marL="480060" indent="0" algn="l" defTabSz="480060" rtl="0" eaLnBrk="1" latinLnBrk="0" hangingPunct="1">
              <a:spcBef>
                <a:spcPts val="1050"/>
              </a:spcBef>
              <a:spcAft>
                <a:spcPts val="0"/>
              </a:spcAft>
              <a:buClr>
                <a:schemeClr val="accent1"/>
              </a:buClr>
              <a:buSzPct val="80000"/>
              <a:buFont typeface="Wingdings 3" charset="2"/>
              <a:buNone/>
              <a:defRPr sz="1890" kern="1200">
                <a:solidFill>
                  <a:schemeClr val="tx1">
                    <a:tint val="75000"/>
                  </a:schemeClr>
                </a:solidFill>
                <a:latin typeface="+mn-lt"/>
                <a:ea typeface="+mn-ea"/>
                <a:cs typeface="+mn-cs"/>
              </a:defRPr>
            </a:lvl2pPr>
            <a:lvl3pPr marL="960120" indent="0" algn="l" defTabSz="480060" rtl="0" eaLnBrk="1" latinLnBrk="0" hangingPunct="1">
              <a:spcBef>
                <a:spcPts val="1050"/>
              </a:spcBef>
              <a:spcAft>
                <a:spcPts val="0"/>
              </a:spcAft>
              <a:buClr>
                <a:schemeClr val="accent1"/>
              </a:buClr>
              <a:buSzPct val="80000"/>
              <a:buFont typeface="Wingdings 3" charset="2"/>
              <a:buNone/>
              <a:defRPr sz="1680" kern="1200">
                <a:solidFill>
                  <a:schemeClr val="tx1">
                    <a:tint val="75000"/>
                  </a:schemeClr>
                </a:solidFill>
                <a:latin typeface="+mn-lt"/>
                <a:ea typeface="+mn-ea"/>
                <a:cs typeface="+mn-cs"/>
              </a:defRPr>
            </a:lvl3pPr>
            <a:lvl4pPr marL="1440180" indent="0" algn="l" defTabSz="480060" rtl="0" eaLnBrk="1" latinLnBrk="0" hangingPunct="1">
              <a:spcBef>
                <a:spcPts val="1050"/>
              </a:spcBef>
              <a:spcAft>
                <a:spcPts val="0"/>
              </a:spcAft>
              <a:buClr>
                <a:schemeClr val="accent1"/>
              </a:buClr>
              <a:buSzPct val="80000"/>
              <a:buFont typeface="Wingdings 3" charset="2"/>
              <a:buNone/>
              <a:defRPr sz="1470" kern="1200">
                <a:solidFill>
                  <a:schemeClr val="tx1">
                    <a:tint val="75000"/>
                  </a:schemeClr>
                </a:solidFill>
                <a:latin typeface="+mn-lt"/>
                <a:ea typeface="+mn-ea"/>
                <a:cs typeface="+mn-cs"/>
              </a:defRPr>
            </a:lvl4pPr>
            <a:lvl5pPr marL="1920240" indent="0" algn="l" defTabSz="480060" rtl="0" eaLnBrk="1" latinLnBrk="0" hangingPunct="1">
              <a:spcBef>
                <a:spcPts val="1050"/>
              </a:spcBef>
              <a:spcAft>
                <a:spcPts val="0"/>
              </a:spcAft>
              <a:buClr>
                <a:schemeClr val="accent1"/>
              </a:buClr>
              <a:buSzPct val="80000"/>
              <a:buFont typeface="Wingdings 3" charset="2"/>
              <a:buNone/>
              <a:defRPr sz="1470" kern="1200">
                <a:solidFill>
                  <a:schemeClr val="tx1">
                    <a:tint val="75000"/>
                  </a:schemeClr>
                </a:solidFill>
                <a:latin typeface="+mn-lt"/>
                <a:ea typeface="+mn-ea"/>
                <a:cs typeface="+mn-cs"/>
              </a:defRPr>
            </a:lvl5pPr>
            <a:lvl6pPr marL="2400300" indent="0" algn="l" defTabSz="480060" rtl="0" eaLnBrk="1" latinLnBrk="0" hangingPunct="1">
              <a:spcBef>
                <a:spcPts val="1050"/>
              </a:spcBef>
              <a:spcAft>
                <a:spcPts val="0"/>
              </a:spcAft>
              <a:buClr>
                <a:schemeClr val="accent1"/>
              </a:buClr>
              <a:buSzPct val="80000"/>
              <a:buFont typeface="Wingdings 3" charset="2"/>
              <a:buNone/>
              <a:defRPr sz="1470" kern="1200">
                <a:solidFill>
                  <a:schemeClr val="tx1">
                    <a:tint val="75000"/>
                  </a:schemeClr>
                </a:solidFill>
                <a:latin typeface="+mn-lt"/>
                <a:ea typeface="+mn-ea"/>
                <a:cs typeface="+mn-cs"/>
              </a:defRPr>
            </a:lvl6pPr>
            <a:lvl7pPr marL="2880360" indent="0" algn="l" defTabSz="480060" rtl="0" eaLnBrk="1" latinLnBrk="0" hangingPunct="1">
              <a:spcBef>
                <a:spcPts val="1050"/>
              </a:spcBef>
              <a:spcAft>
                <a:spcPts val="0"/>
              </a:spcAft>
              <a:buClr>
                <a:schemeClr val="accent1"/>
              </a:buClr>
              <a:buSzPct val="80000"/>
              <a:buFont typeface="Wingdings 3" charset="2"/>
              <a:buNone/>
              <a:defRPr sz="1470" kern="1200">
                <a:solidFill>
                  <a:schemeClr val="tx1">
                    <a:tint val="75000"/>
                  </a:schemeClr>
                </a:solidFill>
                <a:latin typeface="+mn-lt"/>
                <a:ea typeface="+mn-ea"/>
                <a:cs typeface="+mn-cs"/>
              </a:defRPr>
            </a:lvl7pPr>
            <a:lvl8pPr marL="3360420" indent="0" algn="l" defTabSz="480060" rtl="0" eaLnBrk="1" latinLnBrk="0" hangingPunct="1">
              <a:spcBef>
                <a:spcPts val="1050"/>
              </a:spcBef>
              <a:spcAft>
                <a:spcPts val="0"/>
              </a:spcAft>
              <a:buClr>
                <a:schemeClr val="accent1"/>
              </a:buClr>
              <a:buSzPct val="80000"/>
              <a:buFont typeface="Wingdings 3" charset="2"/>
              <a:buNone/>
              <a:defRPr sz="1470" kern="1200">
                <a:solidFill>
                  <a:schemeClr val="tx1">
                    <a:tint val="75000"/>
                  </a:schemeClr>
                </a:solidFill>
                <a:latin typeface="+mn-lt"/>
                <a:ea typeface="+mn-ea"/>
                <a:cs typeface="+mn-cs"/>
              </a:defRPr>
            </a:lvl8pPr>
            <a:lvl9pPr marL="3840480" indent="0" algn="l" defTabSz="480060" rtl="0" eaLnBrk="1" latinLnBrk="0" hangingPunct="1">
              <a:spcBef>
                <a:spcPts val="1050"/>
              </a:spcBef>
              <a:spcAft>
                <a:spcPts val="0"/>
              </a:spcAft>
              <a:buClr>
                <a:schemeClr val="accent1"/>
              </a:buClr>
              <a:buSzPct val="80000"/>
              <a:buFont typeface="Wingdings 3" charset="2"/>
              <a:buNone/>
              <a:defRPr sz="1470" kern="1200">
                <a:solidFill>
                  <a:schemeClr val="tx1">
                    <a:tint val="75000"/>
                  </a:schemeClr>
                </a:solidFill>
                <a:latin typeface="+mn-lt"/>
                <a:ea typeface="+mn-ea"/>
                <a:cs typeface="+mn-cs"/>
              </a:defRPr>
            </a:lvl9pPr>
          </a:lstStyle>
          <a:p>
            <a:pPr algn="just"/>
            <a:r>
              <a:rPr lang="en-US" sz="2300" b="1" dirty="0" smtClean="0">
                <a:solidFill>
                  <a:schemeClr val="tx1"/>
                </a:solidFill>
                <a:latin typeface="Cambria" panose="02040503050406030204" pitchFamily="18" charset="0"/>
                <a:ea typeface="Cambria" panose="02040503050406030204" pitchFamily="18" charset="0"/>
              </a:rPr>
              <a:t>Cube</a:t>
            </a:r>
            <a:r>
              <a:rPr lang="en-US" sz="2300" dirty="0" smtClean="0">
                <a:solidFill>
                  <a:schemeClr val="tx1"/>
                </a:solidFill>
                <a:latin typeface="Cambria" panose="02040503050406030204" pitchFamily="18" charset="0"/>
                <a:ea typeface="Cambria" panose="02040503050406030204" pitchFamily="18" charset="0"/>
              </a:rPr>
              <a:t> in </a:t>
            </a:r>
            <a:r>
              <a:rPr lang="en-US" sz="2300" b="1" dirty="0" err="1" smtClean="0">
                <a:solidFill>
                  <a:schemeClr val="tx1"/>
                </a:solidFill>
                <a:latin typeface="Cambria" panose="02040503050406030204" pitchFamily="18" charset="0"/>
                <a:ea typeface="Cambria" panose="02040503050406030204" pitchFamily="18" charset="0"/>
              </a:rPr>
              <a:t>dataware</a:t>
            </a:r>
            <a:r>
              <a:rPr lang="en-US" sz="2300" b="1" dirty="0" smtClean="0">
                <a:solidFill>
                  <a:schemeClr val="tx1"/>
                </a:solidFill>
                <a:latin typeface="Cambria" panose="02040503050406030204" pitchFamily="18" charset="0"/>
                <a:ea typeface="Cambria" panose="02040503050406030204" pitchFamily="18" charset="0"/>
              </a:rPr>
              <a:t> house </a:t>
            </a:r>
          </a:p>
          <a:p>
            <a:pPr algn="just"/>
            <a:r>
              <a:rPr lang="en-US" sz="2300" dirty="0" smtClean="0">
                <a:solidFill>
                  <a:schemeClr val="tx1"/>
                </a:solidFill>
                <a:latin typeface="Cambria" panose="02040503050406030204" pitchFamily="18" charset="0"/>
                <a:ea typeface="Cambria" panose="02040503050406030204" pitchFamily="18" charset="0"/>
              </a:rPr>
              <a:t>each </a:t>
            </a:r>
            <a:r>
              <a:rPr lang="en-US" sz="2300" b="1" dirty="0" smtClean="0">
                <a:solidFill>
                  <a:schemeClr val="tx1"/>
                </a:solidFill>
                <a:latin typeface="Cambria" panose="02040503050406030204" pitchFamily="18" charset="0"/>
                <a:ea typeface="Cambria" panose="02040503050406030204" pitchFamily="18" charset="0"/>
              </a:rPr>
              <a:t>dimension</a:t>
            </a:r>
            <a:r>
              <a:rPr lang="en-US" sz="2300" dirty="0" smtClean="0">
                <a:solidFill>
                  <a:schemeClr val="tx1"/>
                </a:solidFill>
                <a:latin typeface="Cambria" panose="02040503050406030204" pitchFamily="18" charset="0"/>
                <a:ea typeface="Cambria" panose="02040503050406030204" pitchFamily="18" charset="0"/>
              </a:rPr>
              <a:t> (item, location, time) may have a </a:t>
            </a:r>
            <a:r>
              <a:rPr lang="en-US" sz="2300" b="1" dirty="0" smtClean="0">
                <a:solidFill>
                  <a:schemeClr val="tx1"/>
                </a:solidFill>
                <a:latin typeface="Cambria" panose="02040503050406030204" pitchFamily="18" charset="0"/>
                <a:ea typeface="Cambria" panose="02040503050406030204" pitchFamily="18" charset="0"/>
              </a:rPr>
              <a:t>table</a:t>
            </a:r>
            <a:r>
              <a:rPr lang="en-US" sz="2300" dirty="0" smtClean="0">
                <a:solidFill>
                  <a:schemeClr val="tx1"/>
                </a:solidFill>
                <a:latin typeface="Cambria" panose="02040503050406030204" pitchFamily="18" charset="0"/>
                <a:ea typeface="Cambria" panose="02040503050406030204" pitchFamily="18" charset="0"/>
              </a:rPr>
              <a:t> </a:t>
            </a:r>
            <a:r>
              <a:rPr lang="en-US" sz="2300" b="1" dirty="0" smtClean="0">
                <a:solidFill>
                  <a:schemeClr val="tx1"/>
                </a:solidFill>
                <a:latin typeface="Cambria" panose="02040503050406030204" pitchFamily="18" charset="0"/>
                <a:ea typeface="Cambria" panose="02040503050406030204" pitchFamily="18" charset="0"/>
              </a:rPr>
              <a:t>associated</a:t>
            </a:r>
            <a:r>
              <a:rPr lang="en-US" sz="2300" dirty="0" smtClean="0">
                <a:solidFill>
                  <a:schemeClr val="tx1"/>
                </a:solidFill>
                <a:latin typeface="Cambria" panose="02040503050406030204" pitchFamily="18" charset="0"/>
                <a:ea typeface="Cambria" panose="02040503050406030204" pitchFamily="18" charset="0"/>
              </a:rPr>
              <a:t> with it, called a </a:t>
            </a:r>
            <a:r>
              <a:rPr lang="en-US" sz="2300" b="1" dirty="0" smtClean="0">
                <a:solidFill>
                  <a:srgbClr val="C00000"/>
                </a:solidFill>
                <a:latin typeface="Cambria" panose="02040503050406030204" pitchFamily="18" charset="0"/>
                <a:ea typeface="Cambria" panose="02040503050406030204" pitchFamily="18" charset="0"/>
              </a:rPr>
              <a:t>dimension table</a:t>
            </a:r>
            <a:r>
              <a:rPr lang="en-US" sz="2300" dirty="0" smtClean="0">
                <a:solidFill>
                  <a:schemeClr val="tx1"/>
                </a:solidFill>
                <a:latin typeface="Cambria" panose="02040503050406030204" pitchFamily="18" charset="0"/>
                <a:ea typeface="Cambria" panose="02040503050406030204" pitchFamily="18" charset="0"/>
              </a:rPr>
              <a:t>, which further describes the dimension. </a:t>
            </a:r>
          </a:p>
          <a:p>
            <a:pPr algn="just"/>
            <a:r>
              <a:rPr lang="en-US" sz="2300" dirty="0" smtClean="0">
                <a:solidFill>
                  <a:schemeClr val="tx1"/>
                </a:solidFill>
                <a:latin typeface="Cambria" panose="02040503050406030204" pitchFamily="18" charset="0"/>
                <a:ea typeface="Cambria" panose="02040503050406030204" pitchFamily="18" charset="0"/>
              </a:rPr>
              <a:t>For example, a dimension table for item may contain the attributes item name, brand, and type. </a:t>
            </a:r>
          </a:p>
          <a:p>
            <a:pPr algn="just"/>
            <a:r>
              <a:rPr lang="en-US" sz="2300" dirty="0" smtClean="0">
                <a:solidFill>
                  <a:schemeClr val="tx1"/>
                </a:solidFill>
                <a:latin typeface="Cambria" panose="02040503050406030204" pitchFamily="18" charset="0"/>
                <a:ea typeface="Cambria" panose="02040503050406030204" pitchFamily="18" charset="0"/>
              </a:rPr>
              <a:t>Dimension tables can be specified by users or experts.</a:t>
            </a:r>
          </a:p>
          <a:p>
            <a:pPr algn="just"/>
            <a:r>
              <a:rPr lang="en-US" sz="2300" dirty="0" smtClean="0">
                <a:solidFill>
                  <a:schemeClr val="tx1"/>
                </a:solidFill>
                <a:latin typeface="Cambria" panose="02040503050406030204" pitchFamily="18" charset="0"/>
                <a:ea typeface="Cambria" panose="02040503050406030204" pitchFamily="18" charset="0"/>
              </a:rPr>
              <a:t>A multidimensional data model is typically organized around a central theme, such as sales. This theme is represented by a </a:t>
            </a:r>
            <a:r>
              <a:rPr lang="en-US" sz="2300" b="1" dirty="0" smtClean="0">
                <a:solidFill>
                  <a:srgbClr val="C00000"/>
                </a:solidFill>
                <a:latin typeface="Cambria" panose="02040503050406030204" pitchFamily="18" charset="0"/>
                <a:ea typeface="Cambria" panose="02040503050406030204" pitchFamily="18" charset="0"/>
              </a:rPr>
              <a:t>fact table</a:t>
            </a:r>
            <a:r>
              <a:rPr lang="en-US" sz="2300" b="1" dirty="0" smtClean="0">
                <a:solidFill>
                  <a:schemeClr val="tx1"/>
                </a:solidFill>
                <a:latin typeface="Cambria" panose="02040503050406030204" pitchFamily="18" charset="0"/>
                <a:ea typeface="Cambria" panose="02040503050406030204" pitchFamily="18" charset="0"/>
              </a:rPr>
              <a:t>.</a:t>
            </a:r>
            <a:r>
              <a:rPr lang="en-US" sz="2300" dirty="0" smtClean="0"/>
              <a:t> </a:t>
            </a:r>
            <a:r>
              <a:rPr lang="en-US" sz="2300" dirty="0" smtClean="0">
                <a:solidFill>
                  <a:schemeClr val="tx1"/>
                </a:solidFill>
                <a:latin typeface="Cambria" panose="02040503050406030204" pitchFamily="18" charset="0"/>
                <a:ea typeface="Cambria" panose="02040503050406030204" pitchFamily="18" charset="0"/>
              </a:rPr>
              <a:t>Facts are numeric measures</a:t>
            </a:r>
            <a:endParaRPr lang="en-US" sz="2300" b="1"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46402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4488" y="2840111"/>
            <a:ext cx="9289033" cy="4392488"/>
          </a:xfrm>
        </p:spPr>
        <p:txBody>
          <a:bodyPr>
            <a:noAutofit/>
          </a:bodyPr>
          <a:lstStyle/>
          <a:p>
            <a:pPr algn="just">
              <a:lnSpc>
                <a:spcPct val="150000"/>
              </a:lnSpc>
            </a:pPr>
            <a:r>
              <a:rPr lang="en-US" sz="2300" dirty="0" smtClean="0">
                <a:solidFill>
                  <a:schemeClr val="tx1"/>
                </a:solidFill>
                <a:latin typeface="Cambria" panose="02040503050406030204" pitchFamily="18" charset="0"/>
                <a:ea typeface="Cambria" panose="02040503050406030204" pitchFamily="18" charset="0"/>
              </a:rPr>
              <a:t>The </a:t>
            </a:r>
            <a:r>
              <a:rPr lang="en-US" sz="2300" dirty="0">
                <a:solidFill>
                  <a:schemeClr val="tx1"/>
                </a:solidFill>
                <a:latin typeface="Cambria" panose="02040503050406030204" pitchFamily="18" charset="0"/>
                <a:ea typeface="Cambria" panose="02040503050406030204" pitchFamily="18" charset="0"/>
              </a:rPr>
              <a:t>most common modeling paradigm is the star schema, in which the data warehouse contains </a:t>
            </a:r>
            <a:endParaRPr lang="en-US" sz="2300" dirty="0" smtClean="0">
              <a:solidFill>
                <a:schemeClr val="tx1"/>
              </a:solidFill>
              <a:latin typeface="Cambria" panose="02040503050406030204" pitchFamily="18" charset="0"/>
              <a:ea typeface="Cambria" panose="02040503050406030204" pitchFamily="18" charset="0"/>
            </a:endParaRPr>
          </a:p>
          <a:p>
            <a:pPr marL="231080" indent="0" algn="just">
              <a:lnSpc>
                <a:spcPct val="150000"/>
              </a:lnSpc>
            </a:pPr>
            <a:r>
              <a:rPr lang="en-US" sz="2300" dirty="0" smtClean="0">
                <a:solidFill>
                  <a:schemeClr val="tx1"/>
                </a:solidFill>
                <a:latin typeface="Cambria" panose="02040503050406030204" pitchFamily="18" charset="0"/>
                <a:ea typeface="Cambria" panose="02040503050406030204" pitchFamily="18" charset="0"/>
              </a:rPr>
              <a:t>(1) a </a:t>
            </a:r>
            <a:r>
              <a:rPr lang="en-US" sz="2300" dirty="0">
                <a:solidFill>
                  <a:schemeClr val="tx1"/>
                </a:solidFill>
                <a:latin typeface="Cambria" panose="02040503050406030204" pitchFamily="18" charset="0"/>
                <a:ea typeface="Cambria" panose="02040503050406030204" pitchFamily="18" charset="0"/>
              </a:rPr>
              <a:t>large central table (fact table) containing the bulk of the data, with no redundancy, and </a:t>
            </a:r>
            <a:endParaRPr lang="en-US" sz="2300" dirty="0" smtClean="0">
              <a:solidFill>
                <a:schemeClr val="tx1"/>
              </a:solidFill>
              <a:latin typeface="Cambria" panose="02040503050406030204" pitchFamily="18" charset="0"/>
              <a:ea typeface="Cambria" panose="02040503050406030204" pitchFamily="18" charset="0"/>
            </a:endParaRPr>
          </a:p>
          <a:p>
            <a:pPr marL="231080" indent="0" algn="just">
              <a:lnSpc>
                <a:spcPct val="150000"/>
              </a:lnSpc>
            </a:pPr>
            <a:r>
              <a:rPr lang="en-US" sz="2300" dirty="0" smtClean="0">
                <a:solidFill>
                  <a:schemeClr val="tx1"/>
                </a:solidFill>
                <a:latin typeface="Cambria" panose="02040503050406030204" pitchFamily="18" charset="0"/>
                <a:ea typeface="Cambria" panose="02040503050406030204" pitchFamily="18" charset="0"/>
              </a:rPr>
              <a:t>(</a:t>
            </a:r>
            <a:r>
              <a:rPr lang="en-US" sz="2300" dirty="0">
                <a:solidFill>
                  <a:schemeClr val="tx1"/>
                </a:solidFill>
                <a:latin typeface="Cambria" panose="02040503050406030204" pitchFamily="18" charset="0"/>
                <a:ea typeface="Cambria" panose="02040503050406030204" pitchFamily="18" charset="0"/>
              </a:rPr>
              <a:t>2) a set of smaller attendant tables (dimension tables), one for each dimension. </a:t>
            </a:r>
            <a:endParaRPr lang="en-US" sz="2300" dirty="0" smtClean="0">
              <a:solidFill>
                <a:schemeClr val="tx1"/>
              </a:solidFill>
              <a:latin typeface="Cambria" panose="02040503050406030204" pitchFamily="18" charset="0"/>
              <a:ea typeface="Cambria" panose="02040503050406030204" pitchFamily="18" charset="0"/>
            </a:endParaRPr>
          </a:p>
          <a:p>
            <a:pPr marL="231080" indent="0" algn="just">
              <a:lnSpc>
                <a:spcPct val="150000"/>
              </a:lnSpc>
            </a:pPr>
            <a:r>
              <a:rPr lang="en-US" sz="2300" dirty="0" smtClean="0">
                <a:solidFill>
                  <a:schemeClr val="tx1"/>
                </a:solidFill>
                <a:latin typeface="Cambria" panose="02040503050406030204" pitchFamily="18" charset="0"/>
                <a:ea typeface="Cambria" panose="02040503050406030204" pitchFamily="18" charset="0"/>
              </a:rPr>
              <a:t>The </a:t>
            </a:r>
            <a:r>
              <a:rPr lang="en-US" sz="2300" dirty="0">
                <a:solidFill>
                  <a:schemeClr val="tx1"/>
                </a:solidFill>
                <a:latin typeface="Cambria" panose="02040503050406030204" pitchFamily="18" charset="0"/>
                <a:ea typeface="Cambria" panose="02040503050406030204" pitchFamily="18" charset="0"/>
              </a:rPr>
              <a:t>schema graph resembles a starburst, with </a:t>
            </a:r>
            <a:r>
              <a:rPr lang="en-US" sz="2300" dirty="0" smtClean="0">
                <a:solidFill>
                  <a:schemeClr val="tx1"/>
                </a:solidFill>
                <a:latin typeface="Cambria" panose="02040503050406030204" pitchFamily="18" charset="0"/>
                <a:ea typeface="Cambria" panose="02040503050406030204" pitchFamily="18" charset="0"/>
              </a:rPr>
              <a:t>dimension tables. </a:t>
            </a:r>
            <a:endParaRPr lang="en-US" sz="2300" dirty="0">
              <a:solidFill>
                <a:schemeClr val="tx1"/>
              </a:solidFill>
              <a:latin typeface="Cambria" panose="02040503050406030204" pitchFamily="18" charset="0"/>
              <a:ea typeface="Cambria" panose="02040503050406030204" pitchFamily="18" charset="0"/>
            </a:endParaRPr>
          </a:p>
        </p:txBody>
      </p:sp>
      <p:sp>
        <p:nvSpPr>
          <p:cNvPr id="4" name="Title 1"/>
          <p:cNvSpPr txBox="1">
            <a:spLocks/>
          </p:cNvSpPr>
          <p:nvPr/>
        </p:nvSpPr>
        <p:spPr>
          <a:xfrm>
            <a:off x="344489" y="1001387"/>
            <a:ext cx="3816424" cy="1027159"/>
          </a:xfrm>
          <a:prstGeom prst="rect">
            <a:avLst/>
          </a:prstGeom>
        </p:spPr>
        <p:txBody>
          <a:bodyPr vert="horz" lIns="91440" tIns="45720" rIns="91440" bIns="45720" rtlCol="0" anchor="b">
            <a:normAutofit fontScale="97500" lnSpcReduction="10000"/>
          </a:bodyPr>
          <a:lstStyle>
            <a:lvl1pPr algn="l" defTabSz="480060" rtl="0" eaLnBrk="1" latinLnBrk="0" hangingPunct="1">
              <a:spcBef>
                <a:spcPct val="0"/>
              </a:spcBef>
              <a:buNone/>
              <a:defRPr sz="42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smtClean="0">
                <a:latin typeface="Cambria" panose="02040503050406030204" pitchFamily="18" charset="0"/>
                <a:ea typeface="Cambria" panose="02040503050406030204" pitchFamily="18" charset="0"/>
              </a:rPr>
              <a:t>Star schema: </a:t>
            </a:r>
            <a:r>
              <a:rPr lang="en-US" sz="2800" dirty="0" smtClean="0">
                <a:latin typeface="Cambria" panose="02040503050406030204" pitchFamily="18" charset="0"/>
                <a:ea typeface="Cambria" panose="02040503050406030204" pitchFamily="18" charset="0"/>
              </a:rPr>
              <a:t/>
            </a:r>
            <a:br>
              <a:rPr lang="en-US" sz="2800" dirty="0" smtClean="0">
                <a:latin typeface="Cambria" panose="02040503050406030204" pitchFamily="18" charset="0"/>
                <a:ea typeface="Cambria" panose="02040503050406030204" pitchFamily="18" charset="0"/>
              </a:rPr>
            </a:br>
            <a:endParaRPr lang="en-US" sz="2400" dirty="0">
              <a:latin typeface="Cambria" panose="02040503050406030204" pitchFamily="18" charset="0"/>
              <a:ea typeface="Cambria" panose="02040503050406030204" pitchFamily="18" charset="0"/>
            </a:endParaRPr>
          </a:p>
        </p:txBody>
      </p:sp>
      <p:pic>
        <p:nvPicPr>
          <p:cNvPr id="1026" name="Picture 2" descr="Star GIFs | Teno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465168" y="35169"/>
            <a:ext cx="2959596" cy="2959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375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076" y="1296194"/>
            <a:ext cx="9505056" cy="1224136"/>
          </a:xfrm>
        </p:spPr>
        <p:txBody>
          <a:bodyPr>
            <a:normAutofit fontScale="90000"/>
          </a:bodyPr>
          <a:lstStyle/>
          <a:p>
            <a:pPr algn="just"/>
            <a:r>
              <a:rPr lang="en-US" sz="2500" dirty="0" smtClean="0">
                <a:solidFill>
                  <a:srgbClr val="FF0000"/>
                </a:solidFill>
                <a:latin typeface="Cambria" panose="02040503050406030204" pitchFamily="18" charset="0"/>
                <a:ea typeface="Cambria" panose="02040503050406030204" pitchFamily="18" charset="0"/>
              </a:rPr>
              <a:t/>
            </a:r>
            <a:br>
              <a:rPr lang="en-US" sz="2500" dirty="0" smtClean="0">
                <a:solidFill>
                  <a:srgbClr val="FF0000"/>
                </a:solidFill>
                <a:latin typeface="Cambria" panose="02040503050406030204" pitchFamily="18" charset="0"/>
                <a:ea typeface="Cambria" panose="02040503050406030204" pitchFamily="18" charset="0"/>
              </a:rPr>
            </a:br>
            <a:r>
              <a:rPr lang="en-US" sz="2500" dirty="0" smtClean="0">
                <a:solidFill>
                  <a:srgbClr val="FF0000"/>
                </a:solidFill>
                <a:latin typeface="Cambria" panose="02040503050406030204" pitchFamily="18" charset="0"/>
                <a:ea typeface="Cambria" panose="02040503050406030204" pitchFamily="18" charset="0"/>
              </a:rPr>
              <a:t>Example: The </a:t>
            </a:r>
            <a:r>
              <a:rPr lang="en-US" sz="2500" dirty="0">
                <a:solidFill>
                  <a:srgbClr val="FF0000"/>
                </a:solidFill>
                <a:latin typeface="Cambria" panose="02040503050406030204" pitchFamily="18" charset="0"/>
                <a:ea typeface="Cambria" panose="02040503050406030204" pitchFamily="18" charset="0"/>
              </a:rPr>
              <a:t>schema contains Four </a:t>
            </a:r>
            <a:r>
              <a:rPr lang="en-US" sz="2500" dirty="0">
                <a:solidFill>
                  <a:srgbClr val="FF0000"/>
                </a:solidFill>
                <a:latin typeface="Cambria" panose="02040503050406030204" pitchFamily="18" charset="0"/>
                <a:ea typeface="Cambria" panose="02040503050406030204" pitchFamily="18" charset="0"/>
              </a:rPr>
              <a:t>dimensions: time, item, branch, and location. </a:t>
            </a:r>
            <a:r>
              <a:rPr lang="en-US" sz="2500" dirty="0" smtClean="0">
                <a:solidFill>
                  <a:srgbClr val="FF0000"/>
                </a:solidFill>
                <a:latin typeface="Cambria" panose="02040503050406030204" pitchFamily="18" charset="0"/>
                <a:ea typeface="Cambria" panose="02040503050406030204" pitchFamily="18" charset="0"/>
              </a:rPr>
              <a:t>a </a:t>
            </a:r>
            <a:r>
              <a:rPr lang="en-US" sz="2500" dirty="0">
                <a:solidFill>
                  <a:srgbClr val="FF0000"/>
                </a:solidFill>
                <a:latin typeface="Cambria" panose="02040503050406030204" pitchFamily="18" charset="0"/>
                <a:ea typeface="Cambria" panose="02040503050406030204" pitchFamily="18" charset="0"/>
              </a:rPr>
              <a:t>central fact table for sales that </a:t>
            </a:r>
            <a:r>
              <a:rPr lang="en-US" sz="2500" dirty="0" smtClean="0">
                <a:solidFill>
                  <a:srgbClr val="FF0000"/>
                </a:solidFill>
                <a:latin typeface="Cambria" panose="02040503050406030204" pitchFamily="18" charset="0"/>
                <a:ea typeface="Cambria" panose="02040503050406030204" pitchFamily="18" charset="0"/>
              </a:rPr>
              <a:t>contain </a:t>
            </a:r>
            <a:r>
              <a:rPr lang="en-US" sz="2500" dirty="0">
                <a:solidFill>
                  <a:srgbClr val="FF0000"/>
                </a:solidFill>
                <a:latin typeface="Cambria" panose="02040503050406030204" pitchFamily="18" charset="0"/>
                <a:ea typeface="Cambria" panose="02040503050406030204" pitchFamily="18" charset="0"/>
              </a:rPr>
              <a:t>keys to each of the four </a:t>
            </a:r>
            <a:r>
              <a:rPr lang="en-US" sz="2500" dirty="0" smtClean="0">
                <a:solidFill>
                  <a:srgbClr val="FF0000"/>
                </a:solidFill>
                <a:latin typeface="Cambria" panose="02040503050406030204" pitchFamily="18" charset="0"/>
                <a:ea typeface="Cambria" panose="02040503050406030204" pitchFamily="18" charset="0"/>
              </a:rPr>
              <a:t>dimensions and some features. </a:t>
            </a:r>
            <a:endParaRPr lang="en-US" sz="2500" dirty="0">
              <a:solidFill>
                <a:srgbClr val="FF0000"/>
              </a:solidFill>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rotWithShape="1">
          <a:blip r:embed="rId2"/>
          <a:srcRect l="32518" t="39920" r="39605" b="18921"/>
          <a:stretch/>
        </p:blipFill>
        <p:spPr>
          <a:xfrm>
            <a:off x="1352600" y="2160290"/>
            <a:ext cx="8103245" cy="5027013"/>
          </a:xfrm>
          <a:prstGeom prst="rect">
            <a:avLst/>
          </a:prstGeom>
        </p:spPr>
      </p:pic>
      <p:sp>
        <p:nvSpPr>
          <p:cNvPr id="4" name="Title 1"/>
          <p:cNvSpPr txBox="1">
            <a:spLocks/>
          </p:cNvSpPr>
          <p:nvPr/>
        </p:nvSpPr>
        <p:spPr>
          <a:xfrm>
            <a:off x="370076" y="701083"/>
            <a:ext cx="8543925" cy="1027159"/>
          </a:xfrm>
          <a:prstGeom prst="rect">
            <a:avLst/>
          </a:prstGeom>
        </p:spPr>
        <p:txBody>
          <a:bodyPr vert="horz" lIns="91440" tIns="45720" rIns="91440" bIns="45720" rtlCol="0" anchor="b">
            <a:normAutofit fontScale="97500" lnSpcReduction="10000"/>
          </a:bodyPr>
          <a:lstStyle>
            <a:lvl1pPr algn="l" defTabSz="480060" rtl="0" eaLnBrk="1" latinLnBrk="0" hangingPunct="1">
              <a:spcBef>
                <a:spcPct val="0"/>
              </a:spcBef>
              <a:buNone/>
              <a:defRPr sz="42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smtClean="0">
                <a:latin typeface="Cambria" panose="02040503050406030204" pitchFamily="18" charset="0"/>
                <a:ea typeface="Cambria" panose="02040503050406030204" pitchFamily="18" charset="0"/>
              </a:rPr>
              <a:t>Star schema: </a:t>
            </a:r>
            <a:r>
              <a:rPr lang="en-US" sz="2800" dirty="0" smtClean="0">
                <a:latin typeface="Cambria" panose="02040503050406030204" pitchFamily="18" charset="0"/>
                <a:ea typeface="Cambria" panose="02040503050406030204" pitchFamily="18" charset="0"/>
              </a:rPr>
              <a:t/>
            </a:r>
            <a:br>
              <a:rPr lang="en-US" sz="2800" dirty="0" smtClean="0">
                <a:latin typeface="Cambria" panose="02040503050406030204" pitchFamily="18" charset="0"/>
                <a:ea typeface="Cambria" panose="02040503050406030204" pitchFamily="18" charset="0"/>
              </a:rPr>
            </a:b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84231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20650"/>
            <a:ext cx="4376936" cy="1027159"/>
          </a:xfrm>
        </p:spPr>
        <p:txBody>
          <a:bodyPr>
            <a:normAutofit fontScale="90000"/>
          </a:bodyPr>
          <a:lstStyle/>
          <a:p>
            <a:r>
              <a:rPr lang="en-US" sz="4000" b="1" dirty="0">
                <a:latin typeface="Cambria" panose="02040503050406030204" pitchFamily="18" charset="0"/>
                <a:ea typeface="Cambria" panose="02040503050406030204" pitchFamily="18" charset="0"/>
              </a:rPr>
              <a:t>Snowflake schema: </a:t>
            </a:r>
            <a:r>
              <a:rPr lang="en-US" sz="2800" dirty="0" smtClean="0">
                <a:latin typeface="Cambria" panose="02040503050406030204" pitchFamily="18" charset="0"/>
                <a:ea typeface="Cambria" panose="02040503050406030204" pitchFamily="18" charset="0"/>
              </a:rPr>
              <a:t/>
            </a:r>
            <a:br>
              <a:rPr lang="en-US" sz="2800" dirty="0" smtClean="0">
                <a:latin typeface="Cambria" panose="02040503050406030204" pitchFamily="18" charset="0"/>
                <a:ea typeface="Cambria" panose="02040503050406030204" pitchFamily="18" charset="0"/>
              </a:rPr>
            </a:br>
            <a:endParaRPr lang="en-US" sz="2400" dirty="0">
              <a:latin typeface="Cambria" panose="02040503050406030204" pitchFamily="18" charset="0"/>
              <a:ea typeface="Cambria" panose="02040503050406030204" pitchFamily="18" charset="0"/>
            </a:endParaRPr>
          </a:p>
        </p:txBody>
      </p:sp>
      <p:sp>
        <p:nvSpPr>
          <p:cNvPr id="4" name="Rectangle 3"/>
          <p:cNvSpPr/>
          <p:nvPr/>
        </p:nvSpPr>
        <p:spPr>
          <a:xfrm>
            <a:off x="776536" y="3096394"/>
            <a:ext cx="8856984" cy="4247317"/>
          </a:xfrm>
          <a:prstGeom prst="rect">
            <a:avLst/>
          </a:prstGeom>
        </p:spPr>
        <p:txBody>
          <a:bodyPr wrap="square">
            <a:spAutoFit/>
          </a:bodyPr>
          <a:lstStyle/>
          <a:p>
            <a:pPr algn="just">
              <a:lnSpc>
                <a:spcPct val="150000"/>
              </a:lnSpc>
            </a:pPr>
            <a:r>
              <a:rPr lang="en-US" sz="2000" dirty="0">
                <a:latin typeface="Cambria" panose="02040503050406030204" pitchFamily="18" charset="0"/>
                <a:ea typeface="Cambria" panose="02040503050406030204" pitchFamily="18" charset="0"/>
              </a:rPr>
              <a:t>The major difference between the snowflake and star schema models is that the </a:t>
            </a:r>
            <a:r>
              <a:rPr lang="en-US" sz="2000" b="1" dirty="0">
                <a:latin typeface="Cambria" panose="02040503050406030204" pitchFamily="18" charset="0"/>
                <a:ea typeface="Cambria" panose="02040503050406030204" pitchFamily="18" charset="0"/>
              </a:rPr>
              <a:t>dimension tables of the snowflake model may be kept in </a:t>
            </a:r>
            <a:r>
              <a:rPr lang="en-US" sz="2000" b="1" dirty="0" smtClean="0">
                <a:latin typeface="Cambria" panose="02040503050406030204" pitchFamily="18" charset="0"/>
                <a:ea typeface="Cambria" panose="02040503050406030204" pitchFamily="18" charset="0"/>
              </a:rPr>
              <a:t>the normalized </a:t>
            </a:r>
            <a:r>
              <a:rPr lang="en-US" sz="2000" b="1" dirty="0">
                <a:latin typeface="Cambria" panose="02040503050406030204" pitchFamily="18" charset="0"/>
                <a:ea typeface="Cambria" panose="02040503050406030204" pitchFamily="18" charset="0"/>
              </a:rPr>
              <a:t>form to reduce redundancies. </a:t>
            </a:r>
            <a:r>
              <a:rPr lang="en-US" sz="2000" dirty="0">
                <a:latin typeface="Cambria" panose="02040503050406030204" pitchFamily="18" charset="0"/>
                <a:ea typeface="Cambria" panose="02040503050406030204" pitchFamily="18" charset="0"/>
              </a:rPr>
              <a:t>Such a table is easy to maintain and saves storage space. However, this space savings is negligible in comparison to the typical magnitude of the fact table. </a:t>
            </a:r>
            <a:r>
              <a:rPr lang="en-US" sz="2000" dirty="0" smtClean="0">
                <a:latin typeface="Cambria" panose="02040503050406030204" pitchFamily="18" charset="0"/>
                <a:ea typeface="Cambria" panose="02040503050406030204" pitchFamily="18" charset="0"/>
              </a:rPr>
              <a:t>Furthermore</a:t>
            </a: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the snowflake structure can reduce the effectiveness</a:t>
            </a:r>
            <a:r>
              <a:rPr lang="en-US" sz="2000" dirty="0">
                <a:latin typeface="Cambria" panose="02040503050406030204" pitchFamily="18" charset="0"/>
                <a:ea typeface="Cambria" panose="02040503050406030204" pitchFamily="18" charset="0"/>
              </a:rPr>
              <a:t> of browsing, </a:t>
            </a:r>
            <a:r>
              <a:rPr lang="en-US" sz="2000" b="1" dirty="0">
                <a:latin typeface="Cambria" panose="02040503050406030204" pitchFamily="18" charset="0"/>
                <a:ea typeface="Cambria" panose="02040503050406030204" pitchFamily="18" charset="0"/>
              </a:rPr>
              <a:t>since more joins will be needed to execute a query.</a:t>
            </a:r>
            <a:r>
              <a:rPr lang="en-US" sz="2000" dirty="0">
                <a:latin typeface="Cambria" panose="02040503050406030204" pitchFamily="18" charset="0"/>
                <a:ea typeface="Cambria" panose="02040503050406030204" pitchFamily="18" charset="0"/>
              </a:rPr>
              <a:t> Consequently, the system performance may be adversely impacted. </a:t>
            </a:r>
            <a:r>
              <a:rPr lang="en-US" sz="2000" b="1" dirty="0">
                <a:latin typeface="Cambria" panose="02040503050406030204" pitchFamily="18" charset="0"/>
                <a:ea typeface="Cambria" panose="02040503050406030204" pitchFamily="18" charset="0"/>
              </a:rPr>
              <a:t>Hence, although the snowflake schema reduces redundancy, it is not as popular as the star schema </a:t>
            </a:r>
            <a:r>
              <a:rPr lang="en-US" sz="2000" dirty="0">
                <a:latin typeface="Cambria" panose="02040503050406030204" pitchFamily="18" charset="0"/>
                <a:ea typeface="Cambria" panose="02040503050406030204" pitchFamily="18" charset="0"/>
              </a:rPr>
              <a:t>in data warehouse design. </a:t>
            </a:r>
          </a:p>
        </p:txBody>
      </p:sp>
      <p:pic>
        <p:nvPicPr>
          <p:cNvPr id="3074" name="Picture 2" descr="Snowflake GIF - Find on GIF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375" y="1320166"/>
            <a:ext cx="2941141" cy="18865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upload.wikimedia.org/wikipedia/commons/thumb/a/a5/ComputerHotline_-_Snow_crystals_%28by%29.jpg/800px-ComputerHotline_-_Snow_crystals_%28by%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2516" y="-71958"/>
            <a:ext cx="4313484" cy="331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603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1178" t="26480" r="16926" b="6320"/>
          <a:stretch/>
        </p:blipFill>
        <p:spPr>
          <a:xfrm>
            <a:off x="400944" y="1116927"/>
            <a:ext cx="9505056" cy="6624786"/>
          </a:xfrm>
          <a:prstGeom prst="rect">
            <a:avLst/>
          </a:prstGeom>
        </p:spPr>
      </p:pic>
      <p:sp>
        <p:nvSpPr>
          <p:cNvPr id="3" name="Title 1"/>
          <p:cNvSpPr>
            <a:spLocks noGrp="1"/>
          </p:cNvSpPr>
          <p:nvPr>
            <p:ph type="title"/>
          </p:nvPr>
        </p:nvSpPr>
        <p:spPr>
          <a:xfrm>
            <a:off x="200472" y="684854"/>
            <a:ext cx="8543925" cy="864146"/>
          </a:xfrm>
        </p:spPr>
        <p:txBody>
          <a:bodyPr>
            <a:normAutofit fontScale="90000"/>
          </a:bodyPr>
          <a:lstStyle/>
          <a:p>
            <a:r>
              <a:rPr lang="en-US" sz="4000" b="1" dirty="0">
                <a:latin typeface="Cambria" panose="02040503050406030204" pitchFamily="18" charset="0"/>
                <a:ea typeface="Cambria" panose="02040503050406030204" pitchFamily="18" charset="0"/>
              </a:rPr>
              <a:t>Snowflake schema: </a:t>
            </a:r>
            <a:r>
              <a:rPr lang="en-US" sz="2800" dirty="0" smtClean="0">
                <a:latin typeface="Cambria" panose="02040503050406030204" pitchFamily="18" charset="0"/>
                <a:ea typeface="Cambria" panose="02040503050406030204" pitchFamily="18" charset="0"/>
              </a:rPr>
              <a:t/>
            </a:r>
            <a:br>
              <a:rPr lang="en-US" sz="2800" dirty="0" smtClean="0">
                <a:latin typeface="Cambria" panose="02040503050406030204" pitchFamily="18" charset="0"/>
                <a:ea typeface="Cambria" panose="02040503050406030204" pitchFamily="18" charset="0"/>
              </a:rPr>
            </a:b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12731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512" y="1512218"/>
            <a:ext cx="9145016" cy="1641365"/>
          </a:xfrm>
        </p:spPr>
        <p:txBody>
          <a:bodyPr>
            <a:noAutofit/>
          </a:bodyPr>
          <a:lstStyle/>
          <a:p>
            <a:pPr algn="just"/>
            <a:r>
              <a:rPr lang="en-US" sz="2000" b="1" dirty="0" smtClean="0">
                <a:latin typeface="Cambria" panose="02040503050406030204" pitchFamily="18" charset="0"/>
                <a:ea typeface="Cambria" panose="02040503050406030204" pitchFamily="18" charset="0"/>
              </a:rPr>
              <a:t/>
            </a:r>
            <a:br>
              <a:rPr lang="en-US" sz="2000" b="1" dirty="0" smtClean="0">
                <a:latin typeface="Cambria" panose="02040503050406030204" pitchFamily="18" charset="0"/>
                <a:ea typeface="Cambria" panose="02040503050406030204" pitchFamily="18" charset="0"/>
              </a:rPr>
            </a:br>
            <a:r>
              <a:rPr lang="en-US" sz="2000" b="1" dirty="0">
                <a:latin typeface="Cambria" panose="02040503050406030204" pitchFamily="18" charset="0"/>
                <a:ea typeface="Cambria" panose="02040503050406030204" pitchFamily="18" charset="0"/>
              </a:rPr>
              <a:t/>
            </a:r>
            <a:br>
              <a:rPr lang="en-US" sz="2000" b="1" dirty="0">
                <a:latin typeface="Cambria" panose="02040503050406030204" pitchFamily="18" charset="0"/>
                <a:ea typeface="Cambria" panose="02040503050406030204" pitchFamily="18" charset="0"/>
              </a:rPr>
            </a:br>
            <a:r>
              <a:rPr lang="en-US" sz="2000" b="1" dirty="0" smtClean="0">
                <a:solidFill>
                  <a:srgbClr val="FF0000"/>
                </a:solidFill>
                <a:latin typeface="Cambria" panose="02040503050406030204" pitchFamily="18" charset="0"/>
                <a:ea typeface="Cambria" panose="02040503050406030204" pitchFamily="18" charset="0"/>
              </a:rPr>
              <a:t/>
            </a:r>
            <a:br>
              <a:rPr lang="en-US" sz="2000" b="1" dirty="0" smtClean="0">
                <a:solidFill>
                  <a:srgbClr val="FF0000"/>
                </a:solidFill>
                <a:latin typeface="Cambria" panose="02040503050406030204" pitchFamily="18" charset="0"/>
                <a:ea typeface="Cambria" panose="02040503050406030204" pitchFamily="18" charset="0"/>
              </a:rPr>
            </a:br>
            <a:r>
              <a:rPr lang="en-US" sz="2000" dirty="0" smtClean="0">
                <a:solidFill>
                  <a:srgbClr val="FF0000"/>
                </a:solidFill>
                <a:latin typeface="Cambria" panose="02040503050406030204" pitchFamily="18" charset="0"/>
                <a:ea typeface="Cambria" panose="02040503050406030204" pitchFamily="18" charset="0"/>
              </a:rPr>
              <a:t>Sophisticated </a:t>
            </a:r>
            <a:r>
              <a:rPr lang="en-US" sz="2000" dirty="0">
                <a:solidFill>
                  <a:srgbClr val="FF0000"/>
                </a:solidFill>
                <a:latin typeface="Cambria" panose="02040503050406030204" pitchFamily="18" charset="0"/>
                <a:ea typeface="Cambria" panose="02040503050406030204" pitchFamily="18" charset="0"/>
              </a:rPr>
              <a:t>applications may require multiple fact tables to share dimension tables. This kind of schema can be viewed as a collection of stars, and hence is called a galaxy schema or a fact constellation</a:t>
            </a:r>
            <a:r>
              <a:rPr lang="en-US" sz="2000" dirty="0" smtClean="0">
                <a:solidFill>
                  <a:srgbClr val="FF0000"/>
                </a:solidFill>
                <a:latin typeface="Cambria" panose="02040503050406030204" pitchFamily="18" charset="0"/>
                <a:ea typeface="Cambria" panose="02040503050406030204" pitchFamily="18" charset="0"/>
              </a:rPr>
              <a:t>.</a:t>
            </a:r>
            <a:r>
              <a:rPr lang="en-US" sz="2000" dirty="0">
                <a:solidFill>
                  <a:srgbClr val="FF0000"/>
                </a:solidFill>
                <a:latin typeface="Cambria" panose="02040503050406030204" pitchFamily="18" charset="0"/>
                <a:ea typeface="Cambria" panose="02040503050406030204" pitchFamily="18" charset="0"/>
              </a:rPr>
              <a:t> dimension tables to be shared between fact tables. For example, the dimensions tables for time, item, and location are shared between the sales and shipping fact tables</a:t>
            </a:r>
            <a:r>
              <a:rPr lang="en-US" sz="2000" dirty="0" smtClean="0">
                <a:solidFill>
                  <a:srgbClr val="FF0000"/>
                </a:solidFill>
                <a:latin typeface="Cambria" panose="02040503050406030204" pitchFamily="18" charset="0"/>
                <a:ea typeface="Cambria" panose="02040503050406030204" pitchFamily="18" charset="0"/>
              </a:rPr>
              <a:t>.</a:t>
            </a:r>
            <a:endParaRPr lang="en-US" sz="2000" dirty="0">
              <a:solidFill>
                <a:srgbClr val="FF0000"/>
              </a:solidFill>
              <a:latin typeface="Cambria" panose="02040503050406030204" pitchFamily="18" charset="0"/>
              <a:ea typeface="Cambria" panose="02040503050406030204" pitchFamily="18" charset="0"/>
            </a:endParaRPr>
          </a:p>
        </p:txBody>
      </p:sp>
      <p:sp>
        <p:nvSpPr>
          <p:cNvPr id="5" name="Rectangle 4"/>
          <p:cNvSpPr/>
          <p:nvPr/>
        </p:nvSpPr>
        <p:spPr>
          <a:xfrm>
            <a:off x="560512" y="648122"/>
            <a:ext cx="4145045" cy="646331"/>
          </a:xfrm>
          <a:prstGeom prst="rect">
            <a:avLst/>
          </a:prstGeom>
        </p:spPr>
        <p:txBody>
          <a:bodyPr wrap="none">
            <a:spAutoFit/>
          </a:bodyPr>
          <a:lstStyle/>
          <a:p>
            <a:r>
              <a:rPr lang="en-US" sz="3600" b="1" dirty="0">
                <a:solidFill>
                  <a:srgbClr val="92D050"/>
                </a:solidFill>
                <a:latin typeface="Cambria" panose="02040503050406030204" pitchFamily="18" charset="0"/>
                <a:ea typeface="Cambria" panose="02040503050406030204" pitchFamily="18" charset="0"/>
              </a:rPr>
              <a:t>Fact constellation: </a:t>
            </a:r>
            <a:endParaRPr lang="en-US" sz="3600" dirty="0">
              <a:solidFill>
                <a:srgbClr val="92D050"/>
              </a:solidFill>
            </a:endParaRPr>
          </a:p>
        </p:txBody>
      </p:sp>
      <p:pic>
        <p:nvPicPr>
          <p:cNvPr id="7" name="Picture 2" descr="Constellations GIF - Constellations GIF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60712" y="3136429"/>
            <a:ext cx="5832648" cy="4064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3760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16453" t="23960" r="22595" b="13880"/>
          <a:stretch/>
        </p:blipFill>
        <p:spPr>
          <a:xfrm>
            <a:off x="416496" y="2016274"/>
            <a:ext cx="9381293" cy="4752528"/>
          </a:xfrm>
          <a:prstGeom prst="rect">
            <a:avLst/>
          </a:prstGeom>
        </p:spPr>
      </p:pic>
      <p:sp>
        <p:nvSpPr>
          <p:cNvPr id="8" name="Rectangle 7"/>
          <p:cNvSpPr/>
          <p:nvPr/>
        </p:nvSpPr>
        <p:spPr>
          <a:xfrm>
            <a:off x="416496" y="864146"/>
            <a:ext cx="4145045" cy="646331"/>
          </a:xfrm>
          <a:prstGeom prst="rect">
            <a:avLst/>
          </a:prstGeom>
        </p:spPr>
        <p:txBody>
          <a:bodyPr wrap="none">
            <a:spAutoFit/>
          </a:bodyPr>
          <a:lstStyle/>
          <a:p>
            <a:r>
              <a:rPr lang="en-US" sz="3600" b="1" dirty="0">
                <a:solidFill>
                  <a:srgbClr val="92D050"/>
                </a:solidFill>
                <a:latin typeface="Cambria" panose="02040503050406030204" pitchFamily="18" charset="0"/>
                <a:ea typeface="Cambria" panose="02040503050406030204" pitchFamily="18" charset="0"/>
              </a:rPr>
              <a:t>Fact constellation: </a:t>
            </a:r>
            <a:endParaRPr lang="en-US" sz="3600" dirty="0">
              <a:solidFill>
                <a:srgbClr val="92D050"/>
              </a:solidFill>
            </a:endParaRPr>
          </a:p>
        </p:txBody>
      </p:sp>
    </p:spTree>
    <p:extLst>
      <p:ext uri="{BB962C8B-B14F-4D97-AF65-F5344CB8AC3E}">
        <p14:creationId xmlns:p14="http://schemas.microsoft.com/office/powerpoint/2010/main" val="3607168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496" y="720130"/>
            <a:ext cx="8543925" cy="1013133"/>
          </a:xfrm>
        </p:spPr>
        <p:txBody>
          <a:bodyPr/>
          <a:lstStyle/>
          <a:p>
            <a:pPr algn="ctr"/>
            <a:r>
              <a:rPr lang="en-US" sz="4400" b="1" dirty="0" smtClean="0"/>
              <a:t>Syllabus: Module 1</a:t>
            </a:r>
            <a:endParaRPr lang="en-US" sz="4400" b="1" dirty="0"/>
          </a:p>
        </p:txBody>
      </p:sp>
      <p:sp>
        <p:nvSpPr>
          <p:cNvPr id="3" name="Text Placeholder 2"/>
          <p:cNvSpPr>
            <a:spLocks noGrp="1"/>
          </p:cNvSpPr>
          <p:nvPr>
            <p:ph type="body" idx="1"/>
          </p:nvPr>
        </p:nvSpPr>
        <p:spPr>
          <a:xfrm>
            <a:off x="560512" y="2016274"/>
            <a:ext cx="8543925" cy="4536504"/>
          </a:xfrm>
        </p:spPr>
        <p:txBody>
          <a:bodyPr/>
          <a:lstStyle/>
          <a:p>
            <a:r>
              <a:rPr lang="en-US" dirty="0">
                <a:solidFill>
                  <a:schemeClr val="tx1"/>
                </a:solidFill>
                <a:latin typeface="Cambria" panose="02040503050406030204" pitchFamily="18" charset="0"/>
                <a:ea typeface="Cambria" panose="02040503050406030204" pitchFamily="18" charset="0"/>
              </a:rPr>
              <a:t>Data Warehouse: Basic Concepts, </a:t>
            </a:r>
            <a:endParaRPr lang="en-US" dirty="0" smtClean="0">
              <a:solidFill>
                <a:schemeClr val="tx1"/>
              </a:solidFill>
              <a:latin typeface="Cambria" panose="02040503050406030204" pitchFamily="18" charset="0"/>
              <a:ea typeface="Cambria" panose="02040503050406030204" pitchFamily="18" charset="0"/>
            </a:endParaRPr>
          </a:p>
          <a:p>
            <a:r>
              <a:rPr lang="en-US" dirty="0" smtClean="0">
                <a:solidFill>
                  <a:schemeClr val="tx1"/>
                </a:solidFill>
                <a:latin typeface="Cambria" panose="02040503050406030204" pitchFamily="18" charset="0"/>
                <a:ea typeface="Cambria" panose="02040503050406030204" pitchFamily="18" charset="0"/>
              </a:rPr>
              <a:t>Differences </a:t>
            </a:r>
            <a:r>
              <a:rPr lang="en-US" dirty="0">
                <a:solidFill>
                  <a:schemeClr val="tx1"/>
                </a:solidFill>
                <a:latin typeface="Cambria" panose="02040503050406030204" pitchFamily="18" charset="0"/>
                <a:ea typeface="Cambria" panose="02040503050406030204" pitchFamily="18" charset="0"/>
              </a:rPr>
              <a:t>between Operational Database Systems and </a:t>
            </a:r>
            <a:r>
              <a:rPr lang="en-US" dirty="0" smtClean="0">
                <a:solidFill>
                  <a:schemeClr val="tx1"/>
                </a:solidFill>
                <a:latin typeface="Cambria" panose="02040503050406030204" pitchFamily="18" charset="0"/>
                <a:ea typeface="Cambria" panose="02040503050406030204" pitchFamily="18" charset="0"/>
              </a:rPr>
              <a:t>DW</a:t>
            </a:r>
          </a:p>
          <a:p>
            <a:r>
              <a:rPr lang="en-US" dirty="0" smtClean="0">
                <a:solidFill>
                  <a:schemeClr val="tx1"/>
                </a:solidFill>
                <a:latin typeface="Cambria" panose="02040503050406030204" pitchFamily="18" charset="0"/>
                <a:ea typeface="Cambria" panose="02040503050406030204" pitchFamily="18" charset="0"/>
              </a:rPr>
              <a:t>A Multi-tiered </a:t>
            </a:r>
            <a:r>
              <a:rPr lang="en-US" dirty="0">
                <a:solidFill>
                  <a:schemeClr val="tx1"/>
                </a:solidFill>
                <a:latin typeface="Cambria" panose="02040503050406030204" pitchFamily="18" charset="0"/>
                <a:ea typeface="Cambria" panose="02040503050406030204" pitchFamily="18" charset="0"/>
              </a:rPr>
              <a:t>Architecture </a:t>
            </a:r>
            <a:r>
              <a:rPr lang="en-US" dirty="0" smtClean="0">
                <a:solidFill>
                  <a:schemeClr val="tx1"/>
                </a:solidFill>
                <a:latin typeface="Cambria" panose="02040503050406030204" pitchFamily="18" charset="0"/>
                <a:ea typeface="Cambria" panose="02040503050406030204" pitchFamily="18" charset="0"/>
              </a:rPr>
              <a:t> </a:t>
            </a:r>
          </a:p>
          <a:p>
            <a:r>
              <a:rPr lang="en-US" dirty="0" smtClean="0">
                <a:solidFill>
                  <a:schemeClr val="tx1"/>
                </a:solidFill>
                <a:latin typeface="Cambria" panose="02040503050406030204" pitchFamily="18" charset="0"/>
                <a:ea typeface="Cambria" panose="02040503050406030204" pitchFamily="18" charset="0"/>
              </a:rPr>
              <a:t>Data </a:t>
            </a:r>
            <a:r>
              <a:rPr lang="en-US" dirty="0">
                <a:solidFill>
                  <a:schemeClr val="tx1"/>
                </a:solidFill>
                <a:latin typeface="Cambria" panose="02040503050406030204" pitchFamily="18" charset="0"/>
                <a:ea typeface="Cambria" panose="02040503050406030204" pitchFamily="18" charset="0"/>
              </a:rPr>
              <a:t>Warehouse </a:t>
            </a:r>
            <a:r>
              <a:rPr lang="en-US" dirty="0" smtClean="0">
                <a:solidFill>
                  <a:schemeClr val="tx1"/>
                </a:solidFill>
                <a:latin typeface="Cambria" panose="02040503050406030204" pitchFamily="18" charset="0"/>
                <a:ea typeface="Cambria" panose="02040503050406030204" pitchFamily="18" charset="0"/>
              </a:rPr>
              <a:t>Models</a:t>
            </a:r>
          </a:p>
          <a:p>
            <a:r>
              <a:rPr lang="en-US" dirty="0" smtClean="0">
                <a:solidFill>
                  <a:schemeClr val="tx1"/>
                </a:solidFill>
                <a:latin typeface="Cambria" panose="02040503050406030204" pitchFamily="18" charset="0"/>
                <a:ea typeface="Cambria" panose="02040503050406030204" pitchFamily="18" charset="0"/>
              </a:rPr>
              <a:t>Extraction</a:t>
            </a:r>
            <a:r>
              <a:rPr lang="en-US" dirty="0">
                <a:solidFill>
                  <a:schemeClr val="tx1"/>
                </a:solidFill>
                <a:latin typeface="Cambria" panose="02040503050406030204" pitchFamily="18" charset="0"/>
                <a:ea typeface="Cambria" panose="02040503050406030204" pitchFamily="18" charset="0"/>
              </a:rPr>
              <a:t>, </a:t>
            </a:r>
            <a:r>
              <a:rPr lang="en-US" dirty="0" smtClean="0">
                <a:solidFill>
                  <a:schemeClr val="tx1"/>
                </a:solidFill>
                <a:latin typeface="Cambria" panose="02040503050406030204" pitchFamily="18" charset="0"/>
                <a:ea typeface="Cambria" panose="02040503050406030204" pitchFamily="18" charset="0"/>
              </a:rPr>
              <a:t>Transformation, </a:t>
            </a:r>
            <a:r>
              <a:rPr lang="en-US" dirty="0">
                <a:solidFill>
                  <a:schemeClr val="tx1"/>
                </a:solidFill>
                <a:latin typeface="Cambria" panose="02040503050406030204" pitchFamily="18" charset="0"/>
                <a:ea typeface="Cambria" panose="02040503050406030204" pitchFamily="18" charset="0"/>
              </a:rPr>
              <a:t>and Loading </a:t>
            </a:r>
            <a:endParaRPr lang="en-US" dirty="0" smtClean="0">
              <a:solidFill>
                <a:schemeClr val="tx1"/>
              </a:solidFill>
              <a:latin typeface="Cambria" panose="02040503050406030204" pitchFamily="18" charset="0"/>
              <a:ea typeface="Cambria" panose="02040503050406030204" pitchFamily="18" charset="0"/>
            </a:endParaRPr>
          </a:p>
          <a:p>
            <a:r>
              <a:rPr lang="en-US" dirty="0" smtClean="0">
                <a:solidFill>
                  <a:schemeClr val="tx1"/>
                </a:solidFill>
                <a:latin typeface="Cambria" panose="02040503050406030204" pitchFamily="18" charset="0"/>
                <a:ea typeface="Cambria" panose="02040503050406030204" pitchFamily="18" charset="0"/>
              </a:rPr>
              <a:t>Metadata </a:t>
            </a:r>
            <a:r>
              <a:rPr lang="en-US" dirty="0">
                <a:solidFill>
                  <a:schemeClr val="tx1"/>
                </a:solidFill>
                <a:latin typeface="Cambria" panose="02040503050406030204" pitchFamily="18" charset="0"/>
                <a:ea typeface="Cambria" panose="02040503050406030204" pitchFamily="18" charset="0"/>
              </a:rPr>
              <a:t>Repository </a:t>
            </a:r>
            <a:endParaRPr lang="en-US" dirty="0" smtClean="0">
              <a:solidFill>
                <a:schemeClr val="tx1"/>
              </a:solidFill>
              <a:latin typeface="Cambria" panose="02040503050406030204" pitchFamily="18" charset="0"/>
              <a:ea typeface="Cambria" panose="02040503050406030204" pitchFamily="18" charset="0"/>
            </a:endParaRPr>
          </a:p>
          <a:p>
            <a:r>
              <a:rPr lang="en-US" dirty="0" smtClean="0">
                <a:solidFill>
                  <a:schemeClr val="tx1"/>
                </a:solidFill>
                <a:latin typeface="Cambria" panose="02040503050406030204" pitchFamily="18" charset="0"/>
                <a:ea typeface="Cambria" panose="02040503050406030204" pitchFamily="18" charset="0"/>
              </a:rPr>
              <a:t>Data </a:t>
            </a:r>
            <a:r>
              <a:rPr lang="en-US" dirty="0">
                <a:solidFill>
                  <a:schemeClr val="tx1"/>
                </a:solidFill>
                <a:latin typeface="Cambria" panose="02040503050406030204" pitchFamily="18" charset="0"/>
                <a:ea typeface="Cambria" panose="02040503050406030204" pitchFamily="18" charset="0"/>
              </a:rPr>
              <a:t>Cube and OLAP </a:t>
            </a:r>
            <a:endParaRPr lang="en-US" dirty="0" smtClean="0">
              <a:solidFill>
                <a:schemeClr val="tx1"/>
              </a:solidFill>
              <a:latin typeface="Cambria" panose="02040503050406030204" pitchFamily="18" charset="0"/>
              <a:ea typeface="Cambria" panose="02040503050406030204" pitchFamily="18" charset="0"/>
            </a:endParaRPr>
          </a:p>
          <a:p>
            <a:r>
              <a:rPr lang="en-US" dirty="0" smtClean="0">
                <a:solidFill>
                  <a:schemeClr val="tx1"/>
                </a:solidFill>
                <a:latin typeface="Cambria" panose="02040503050406030204" pitchFamily="18" charset="0"/>
                <a:ea typeface="Cambria" panose="02040503050406030204" pitchFamily="18" charset="0"/>
              </a:rPr>
              <a:t>Data Warehouse Design </a:t>
            </a:r>
            <a:r>
              <a:rPr lang="en-US" dirty="0">
                <a:solidFill>
                  <a:schemeClr val="tx1"/>
                </a:solidFill>
                <a:latin typeface="Cambria" panose="02040503050406030204" pitchFamily="18" charset="0"/>
                <a:ea typeface="Cambria" panose="02040503050406030204" pitchFamily="18" charset="0"/>
              </a:rPr>
              <a:t>and </a:t>
            </a:r>
            <a:r>
              <a:rPr lang="en-US" dirty="0" smtClean="0">
                <a:solidFill>
                  <a:schemeClr val="tx1"/>
                </a:solidFill>
                <a:latin typeface="Cambria" panose="02040503050406030204" pitchFamily="18" charset="0"/>
                <a:ea typeface="Cambria" panose="02040503050406030204" pitchFamily="18" charset="0"/>
              </a:rPr>
              <a:t>Usage</a:t>
            </a:r>
          </a:p>
          <a:p>
            <a:r>
              <a:rPr lang="en-US" dirty="0" smtClean="0">
                <a:solidFill>
                  <a:schemeClr val="tx1"/>
                </a:solidFill>
                <a:latin typeface="Cambria" panose="02040503050406030204" pitchFamily="18" charset="0"/>
                <a:ea typeface="Cambria" panose="02040503050406030204" pitchFamily="18" charset="0"/>
              </a:rPr>
              <a:t>Data </a:t>
            </a:r>
            <a:r>
              <a:rPr lang="en-US" dirty="0">
                <a:solidFill>
                  <a:schemeClr val="tx1"/>
                </a:solidFill>
                <a:latin typeface="Cambria" panose="02040503050406030204" pitchFamily="18" charset="0"/>
                <a:ea typeface="Cambria" panose="02040503050406030204" pitchFamily="18" charset="0"/>
              </a:rPr>
              <a:t>warehouse implementation.</a:t>
            </a:r>
          </a:p>
        </p:txBody>
      </p:sp>
    </p:spTree>
    <p:extLst>
      <p:ext uri="{BB962C8B-B14F-4D97-AF65-F5344CB8AC3E}">
        <p14:creationId xmlns:p14="http://schemas.microsoft.com/office/powerpoint/2010/main" val="2016366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75" y="544687"/>
            <a:ext cx="6048672" cy="712043"/>
          </a:xfrm>
        </p:spPr>
        <p:txBody>
          <a:bodyPr>
            <a:normAutofit/>
          </a:bodyPr>
          <a:lstStyle/>
          <a:p>
            <a:r>
              <a:rPr lang="en-US" sz="3600" b="1" dirty="0" smtClean="0">
                <a:latin typeface="Cambria" panose="02040503050406030204" pitchFamily="18" charset="0"/>
                <a:ea typeface="Cambria" panose="02040503050406030204" pitchFamily="18" charset="0"/>
              </a:rPr>
              <a:t>Concept </a:t>
            </a:r>
            <a:r>
              <a:rPr lang="en-US" sz="3600" b="1" dirty="0">
                <a:latin typeface="Cambria" panose="02040503050406030204" pitchFamily="18" charset="0"/>
                <a:ea typeface="Cambria" panose="02040503050406030204" pitchFamily="18" charset="0"/>
              </a:rPr>
              <a:t>Hierarchies</a:t>
            </a:r>
          </a:p>
        </p:txBody>
      </p:sp>
      <p:sp>
        <p:nvSpPr>
          <p:cNvPr id="4" name="Text Placeholder 3"/>
          <p:cNvSpPr>
            <a:spLocks noGrp="1"/>
          </p:cNvSpPr>
          <p:nvPr>
            <p:ph type="body" idx="1"/>
          </p:nvPr>
        </p:nvSpPr>
        <p:spPr>
          <a:xfrm>
            <a:off x="242476" y="1256730"/>
            <a:ext cx="9663524" cy="1808764"/>
          </a:xfrm>
        </p:spPr>
        <p:txBody>
          <a:bodyPr/>
          <a:lstStyle/>
          <a:p>
            <a:pPr algn="just">
              <a:lnSpc>
                <a:spcPct val="150000"/>
              </a:lnSpc>
            </a:pPr>
            <a:r>
              <a:rPr lang="en-US" sz="2300" dirty="0">
                <a:solidFill>
                  <a:schemeClr val="tx1"/>
                </a:solidFill>
                <a:latin typeface="Cambria" panose="02040503050406030204" pitchFamily="18" charset="0"/>
                <a:ea typeface="Cambria" panose="02040503050406030204" pitchFamily="18" charset="0"/>
              </a:rPr>
              <a:t>A concept hierarchy defines a sequence of mappings from a set of low-level concepts to </a:t>
            </a:r>
            <a:r>
              <a:rPr lang="en-US" sz="2300" dirty="0" smtClean="0">
                <a:solidFill>
                  <a:schemeClr val="tx1"/>
                </a:solidFill>
                <a:latin typeface="Cambria" panose="02040503050406030204" pitchFamily="18" charset="0"/>
                <a:ea typeface="Cambria" panose="02040503050406030204" pitchFamily="18" charset="0"/>
              </a:rPr>
              <a:t>higher-level or </a:t>
            </a:r>
            <a:r>
              <a:rPr lang="en-US" sz="2300" dirty="0">
                <a:solidFill>
                  <a:schemeClr val="tx1"/>
                </a:solidFill>
                <a:latin typeface="Cambria" panose="02040503050406030204" pitchFamily="18" charset="0"/>
                <a:ea typeface="Cambria" panose="02040503050406030204" pitchFamily="18" charset="0"/>
              </a:rPr>
              <a:t>more general concepts</a:t>
            </a:r>
            <a:r>
              <a:rPr lang="en-US" sz="2300" dirty="0" smtClean="0">
                <a:solidFill>
                  <a:schemeClr val="tx1"/>
                </a:solidFill>
                <a:latin typeface="Cambria" panose="02040503050406030204" pitchFamily="18" charset="0"/>
                <a:ea typeface="Cambria" panose="02040503050406030204" pitchFamily="18" charset="0"/>
              </a:rPr>
              <a:t>.</a:t>
            </a:r>
            <a:r>
              <a:rPr lang="en-US" sz="2300" dirty="0">
                <a:solidFill>
                  <a:schemeClr val="tx1"/>
                </a:solidFill>
                <a:latin typeface="Cambria" panose="02040503050406030204" pitchFamily="18" charset="0"/>
                <a:ea typeface="Cambria" panose="02040503050406030204" pitchFamily="18" charset="0"/>
              </a:rPr>
              <a:t> Consider a concept hierarchy for the dimension location.</a:t>
            </a:r>
          </a:p>
          <a:p>
            <a:pPr algn="just">
              <a:lnSpc>
                <a:spcPct val="150000"/>
              </a:lnSpc>
            </a:pPr>
            <a:endParaRPr lang="en-US" sz="2300" dirty="0">
              <a:solidFill>
                <a:schemeClr val="tx1"/>
              </a:solidFill>
              <a:latin typeface="Cambria" panose="02040503050406030204" pitchFamily="18" charset="0"/>
              <a:ea typeface="Cambria" panose="02040503050406030204" pitchFamily="18" charset="0"/>
            </a:endParaRPr>
          </a:p>
        </p:txBody>
      </p:sp>
      <p:sp>
        <p:nvSpPr>
          <p:cNvPr id="6" name="Rounded Rectangle 5"/>
          <p:cNvSpPr/>
          <p:nvPr/>
        </p:nvSpPr>
        <p:spPr>
          <a:xfrm>
            <a:off x="3728864" y="2952378"/>
            <a:ext cx="223224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ambria" panose="02040503050406030204" pitchFamily="18" charset="0"/>
                <a:ea typeface="Cambria" panose="02040503050406030204" pitchFamily="18" charset="0"/>
              </a:rPr>
              <a:t>India</a:t>
            </a:r>
            <a:endParaRPr lang="en-US" sz="2000" dirty="0">
              <a:latin typeface="Cambria" panose="02040503050406030204" pitchFamily="18" charset="0"/>
              <a:ea typeface="Cambria" panose="02040503050406030204" pitchFamily="18" charset="0"/>
            </a:endParaRPr>
          </a:p>
        </p:txBody>
      </p:sp>
      <p:sp>
        <p:nvSpPr>
          <p:cNvPr id="7" name="Rounded Rectangle 6"/>
          <p:cNvSpPr/>
          <p:nvPr/>
        </p:nvSpPr>
        <p:spPr>
          <a:xfrm>
            <a:off x="5817096" y="3843046"/>
            <a:ext cx="223224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ambria" panose="02040503050406030204" pitchFamily="18" charset="0"/>
                <a:ea typeface="Cambria" panose="02040503050406030204" pitchFamily="18" charset="0"/>
              </a:rPr>
              <a:t>UP</a:t>
            </a:r>
            <a:endParaRPr lang="en-US" sz="2000" dirty="0">
              <a:latin typeface="Cambria" panose="02040503050406030204" pitchFamily="18" charset="0"/>
              <a:ea typeface="Cambria" panose="02040503050406030204" pitchFamily="18" charset="0"/>
            </a:endParaRPr>
          </a:p>
        </p:txBody>
      </p:sp>
      <p:sp>
        <p:nvSpPr>
          <p:cNvPr id="8" name="Rounded Rectangle 7"/>
          <p:cNvSpPr/>
          <p:nvPr/>
        </p:nvSpPr>
        <p:spPr>
          <a:xfrm>
            <a:off x="2179341" y="3869778"/>
            <a:ext cx="223224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ambria" panose="02040503050406030204" pitchFamily="18" charset="0"/>
                <a:ea typeface="Cambria" panose="02040503050406030204" pitchFamily="18" charset="0"/>
              </a:rPr>
              <a:t>MP</a:t>
            </a:r>
            <a:endParaRPr lang="en-US" sz="2000" dirty="0">
              <a:latin typeface="Cambria" panose="02040503050406030204" pitchFamily="18" charset="0"/>
              <a:ea typeface="Cambria" panose="02040503050406030204" pitchFamily="18" charset="0"/>
            </a:endParaRPr>
          </a:p>
        </p:txBody>
      </p:sp>
      <p:sp>
        <p:nvSpPr>
          <p:cNvPr id="9" name="Rounded Rectangle 8"/>
          <p:cNvSpPr/>
          <p:nvPr/>
        </p:nvSpPr>
        <p:spPr>
          <a:xfrm>
            <a:off x="992560" y="4657296"/>
            <a:ext cx="223224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ambria" panose="02040503050406030204" pitchFamily="18" charset="0"/>
                <a:ea typeface="Cambria" panose="02040503050406030204" pitchFamily="18" charset="0"/>
              </a:rPr>
              <a:t>Bhopal </a:t>
            </a:r>
            <a:endParaRPr lang="en-US" sz="2000" dirty="0">
              <a:latin typeface="Cambria" panose="02040503050406030204" pitchFamily="18" charset="0"/>
              <a:ea typeface="Cambria" panose="02040503050406030204" pitchFamily="18" charset="0"/>
            </a:endParaRPr>
          </a:p>
        </p:txBody>
      </p:sp>
      <p:sp>
        <p:nvSpPr>
          <p:cNvPr id="10" name="Rounded Rectangle 9"/>
          <p:cNvSpPr/>
          <p:nvPr/>
        </p:nvSpPr>
        <p:spPr>
          <a:xfrm>
            <a:off x="3595458" y="4730868"/>
            <a:ext cx="223224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ambria" panose="02040503050406030204" pitchFamily="18" charset="0"/>
                <a:ea typeface="Cambria" panose="02040503050406030204" pitchFamily="18" charset="0"/>
              </a:rPr>
              <a:t>Indore</a:t>
            </a:r>
            <a:endParaRPr lang="en-US" sz="2000" dirty="0">
              <a:latin typeface="Cambria" panose="02040503050406030204" pitchFamily="18" charset="0"/>
              <a:ea typeface="Cambria" panose="02040503050406030204" pitchFamily="18" charset="0"/>
            </a:endParaRPr>
          </a:p>
        </p:txBody>
      </p:sp>
      <p:sp>
        <p:nvSpPr>
          <p:cNvPr id="11" name="Rounded Rectangle 10"/>
          <p:cNvSpPr/>
          <p:nvPr/>
        </p:nvSpPr>
        <p:spPr>
          <a:xfrm>
            <a:off x="2720752" y="5832698"/>
            <a:ext cx="223224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ambria" panose="02040503050406030204" pitchFamily="18" charset="0"/>
                <a:ea typeface="Cambria" panose="02040503050406030204" pitchFamily="18" charset="0"/>
              </a:rPr>
              <a:t>New Market</a:t>
            </a:r>
            <a:endParaRPr lang="en-US" sz="2000" dirty="0">
              <a:latin typeface="Cambria" panose="02040503050406030204" pitchFamily="18" charset="0"/>
              <a:ea typeface="Cambria" panose="02040503050406030204" pitchFamily="18" charset="0"/>
            </a:endParaRPr>
          </a:p>
        </p:txBody>
      </p:sp>
      <p:sp>
        <p:nvSpPr>
          <p:cNvPr id="12" name="Rounded Rectangle 11"/>
          <p:cNvSpPr/>
          <p:nvPr/>
        </p:nvSpPr>
        <p:spPr>
          <a:xfrm>
            <a:off x="380492" y="5815958"/>
            <a:ext cx="223224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ambria" panose="02040503050406030204" pitchFamily="18" charset="0"/>
                <a:ea typeface="Cambria" panose="02040503050406030204" pitchFamily="18" charset="0"/>
              </a:rPr>
              <a:t>MP Nagar</a:t>
            </a:r>
            <a:endParaRPr lang="en-US" sz="2000" dirty="0">
              <a:latin typeface="Cambria" panose="02040503050406030204" pitchFamily="18" charset="0"/>
              <a:ea typeface="Cambria" panose="02040503050406030204" pitchFamily="18" charset="0"/>
            </a:endParaRPr>
          </a:p>
        </p:txBody>
      </p:sp>
      <p:cxnSp>
        <p:nvCxnSpPr>
          <p:cNvPr id="14" name="Straight Connector 13"/>
          <p:cNvCxnSpPr>
            <a:endCxn id="8" idx="0"/>
          </p:cNvCxnSpPr>
          <p:nvPr/>
        </p:nvCxnSpPr>
        <p:spPr>
          <a:xfrm flipH="1">
            <a:off x="3295465" y="3506732"/>
            <a:ext cx="1416118" cy="363046"/>
          </a:xfrm>
          <a:prstGeom prst="line">
            <a:avLst/>
          </a:prstGeom>
        </p:spPr>
        <p:style>
          <a:lnRef idx="3">
            <a:schemeClr val="accent4"/>
          </a:lnRef>
          <a:fillRef idx="0">
            <a:schemeClr val="accent4"/>
          </a:fillRef>
          <a:effectRef idx="2">
            <a:schemeClr val="accent4"/>
          </a:effectRef>
          <a:fontRef idx="minor">
            <a:schemeClr val="tx1"/>
          </a:fontRef>
        </p:style>
      </p:cxnSp>
      <p:cxnSp>
        <p:nvCxnSpPr>
          <p:cNvPr id="16" name="Straight Connector 15"/>
          <p:cNvCxnSpPr>
            <a:endCxn id="10" idx="0"/>
          </p:cNvCxnSpPr>
          <p:nvPr/>
        </p:nvCxnSpPr>
        <p:spPr>
          <a:xfrm>
            <a:off x="3704640" y="4394554"/>
            <a:ext cx="1006942" cy="336314"/>
          </a:xfrm>
          <a:prstGeom prst="line">
            <a:avLst/>
          </a:prstGeom>
        </p:spPr>
        <p:style>
          <a:lnRef idx="3">
            <a:schemeClr val="accent4"/>
          </a:lnRef>
          <a:fillRef idx="0">
            <a:schemeClr val="accent4"/>
          </a:fillRef>
          <a:effectRef idx="2">
            <a:schemeClr val="accent4"/>
          </a:effectRef>
          <a:fontRef idx="minor">
            <a:schemeClr val="tx1"/>
          </a:fontRef>
        </p:style>
      </p:cxnSp>
      <p:cxnSp>
        <p:nvCxnSpPr>
          <p:cNvPr id="17" name="Straight Connector 16"/>
          <p:cNvCxnSpPr/>
          <p:nvPr/>
        </p:nvCxnSpPr>
        <p:spPr>
          <a:xfrm flipH="1">
            <a:off x="2000672" y="4384194"/>
            <a:ext cx="1211439" cy="285586"/>
          </a:xfrm>
          <a:prstGeom prst="line">
            <a:avLst/>
          </a:prstGeom>
        </p:spPr>
        <p:style>
          <a:lnRef idx="3">
            <a:schemeClr val="accent4"/>
          </a:lnRef>
          <a:fillRef idx="0">
            <a:schemeClr val="accent4"/>
          </a:fillRef>
          <a:effectRef idx="2">
            <a:schemeClr val="accent4"/>
          </a:effectRef>
          <a:fontRef idx="minor">
            <a:schemeClr val="tx1"/>
          </a:fontRef>
        </p:style>
      </p:cxnSp>
      <p:cxnSp>
        <p:nvCxnSpPr>
          <p:cNvPr id="18" name="Straight Connector 17"/>
          <p:cNvCxnSpPr>
            <a:stCxn id="9" idx="2"/>
            <a:endCxn id="12" idx="0"/>
          </p:cNvCxnSpPr>
          <p:nvPr/>
        </p:nvCxnSpPr>
        <p:spPr>
          <a:xfrm flipH="1">
            <a:off x="1496616" y="5161352"/>
            <a:ext cx="612068" cy="654606"/>
          </a:xfrm>
          <a:prstGeom prst="line">
            <a:avLst/>
          </a:prstGeom>
        </p:spPr>
        <p:style>
          <a:lnRef idx="3">
            <a:schemeClr val="accent4"/>
          </a:lnRef>
          <a:fillRef idx="0">
            <a:schemeClr val="accent4"/>
          </a:fillRef>
          <a:effectRef idx="2">
            <a:schemeClr val="accent4"/>
          </a:effectRef>
          <a:fontRef idx="minor">
            <a:schemeClr val="tx1"/>
          </a:fontRef>
        </p:style>
      </p:cxnSp>
      <p:cxnSp>
        <p:nvCxnSpPr>
          <p:cNvPr id="21" name="Straight Connector 20"/>
          <p:cNvCxnSpPr/>
          <p:nvPr/>
        </p:nvCxnSpPr>
        <p:spPr>
          <a:xfrm>
            <a:off x="2479334" y="5209096"/>
            <a:ext cx="1116124" cy="600328"/>
          </a:xfrm>
          <a:prstGeom prst="line">
            <a:avLst/>
          </a:prstGeom>
        </p:spPr>
        <p:style>
          <a:lnRef idx="3">
            <a:schemeClr val="accent4"/>
          </a:lnRef>
          <a:fillRef idx="0">
            <a:schemeClr val="accent4"/>
          </a:fillRef>
          <a:effectRef idx="2">
            <a:schemeClr val="accent4"/>
          </a:effectRef>
          <a:fontRef idx="minor">
            <a:schemeClr val="tx1"/>
          </a:fontRef>
        </p:style>
      </p:cxnSp>
      <p:cxnSp>
        <p:nvCxnSpPr>
          <p:cNvPr id="27" name="Straight Connector 26"/>
          <p:cNvCxnSpPr/>
          <p:nvPr/>
        </p:nvCxnSpPr>
        <p:spPr>
          <a:xfrm>
            <a:off x="5673665" y="3496372"/>
            <a:ext cx="1439575" cy="346674"/>
          </a:xfrm>
          <a:prstGeom prst="line">
            <a:avLst/>
          </a:prstGeom>
        </p:spPr>
        <p:style>
          <a:lnRef idx="3">
            <a:schemeClr val="accent4"/>
          </a:lnRef>
          <a:fillRef idx="0">
            <a:schemeClr val="accent4"/>
          </a:fillRef>
          <a:effectRef idx="2">
            <a:schemeClr val="accent4"/>
          </a:effectRef>
          <a:fontRef idx="minor">
            <a:schemeClr val="tx1"/>
          </a:fontRef>
        </p:style>
      </p:cxnSp>
      <p:sp>
        <p:nvSpPr>
          <p:cNvPr id="36" name="Rectangle 35"/>
          <p:cNvSpPr/>
          <p:nvPr/>
        </p:nvSpPr>
        <p:spPr>
          <a:xfrm>
            <a:off x="5323649" y="5307138"/>
            <a:ext cx="4453887" cy="1631216"/>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Many concept hierarchies are implicit within the database schema. For example, suppose that the dimension location is described by the attributes number, street, city, </a:t>
            </a:r>
            <a:r>
              <a:rPr lang="en-US" sz="2000" dirty="0" smtClean="0">
                <a:latin typeface="Cambria" panose="02040503050406030204" pitchFamily="18" charset="0"/>
                <a:ea typeface="Cambria" panose="02040503050406030204" pitchFamily="18" charset="0"/>
              </a:rPr>
              <a:t>state</a:t>
            </a: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and country</a:t>
            </a:r>
            <a:r>
              <a:rPr lang="en-US" sz="20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27363150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0138" t="37800" r="29700" b="25241"/>
          <a:stretch/>
        </p:blipFill>
        <p:spPr>
          <a:xfrm>
            <a:off x="3008784" y="3960540"/>
            <a:ext cx="6259786" cy="3240360"/>
          </a:xfrm>
          <a:prstGeom prst="rect">
            <a:avLst/>
          </a:prstGeom>
        </p:spPr>
      </p:pic>
      <p:sp>
        <p:nvSpPr>
          <p:cNvPr id="5" name="Title 1"/>
          <p:cNvSpPr>
            <a:spLocks noGrp="1"/>
          </p:cNvSpPr>
          <p:nvPr>
            <p:ph type="title"/>
          </p:nvPr>
        </p:nvSpPr>
        <p:spPr>
          <a:xfrm>
            <a:off x="282007" y="698996"/>
            <a:ext cx="8191488" cy="645051"/>
          </a:xfrm>
        </p:spPr>
        <p:txBody>
          <a:bodyPr>
            <a:normAutofit/>
          </a:bodyPr>
          <a:lstStyle/>
          <a:p>
            <a:r>
              <a:rPr lang="en-US" sz="3600" b="1" dirty="0" smtClean="0">
                <a:solidFill>
                  <a:srgbClr val="92D050"/>
                </a:solidFill>
                <a:latin typeface="Cambria" panose="02040503050406030204" pitchFamily="18" charset="0"/>
                <a:ea typeface="Cambria" panose="02040503050406030204" pitchFamily="18" charset="0"/>
              </a:rPr>
              <a:t>Concept </a:t>
            </a:r>
            <a:r>
              <a:rPr lang="en-US" sz="3600" b="1" dirty="0">
                <a:solidFill>
                  <a:srgbClr val="92D050"/>
                </a:solidFill>
                <a:latin typeface="Cambria" panose="02040503050406030204" pitchFamily="18" charset="0"/>
                <a:ea typeface="Cambria" panose="02040503050406030204" pitchFamily="18" charset="0"/>
              </a:rPr>
              <a:t>Hierarchies</a:t>
            </a:r>
          </a:p>
        </p:txBody>
      </p:sp>
      <p:sp>
        <p:nvSpPr>
          <p:cNvPr id="6" name="Rectangle 5"/>
          <p:cNvSpPr/>
          <p:nvPr/>
        </p:nvSpPr>
        <p:spPr>
          <a:xfrm>
            <a:off x="398386" y="1896411"/>
            <a:ext cx="9531986" cy="3076548"/>
          </a:xfrm>
          <a:prstGeom prst="rect">
            <a:avLst/>
          </a:prstGeom>
        </p:spPr>
        <p:txBody>
          <a:bodyPr wrap="square">
            <a:spAutoFit/>
          </a:bodyPr>
          <a:lstStyle/>
          <a:p>
            <a:pPr marL="457200" indent="-457200" algn="just">
              <a:lnSpc>
                <a:spcPct val="150000"/>
              </a:lnSpc>
              <a:buAutoNum type="arabicPeriod"/>
            </a:pPr>
            <a:r>
              <a:rPr lang="en-US" sz="2200" dirty="0">
                <a:solidFill>
                  <a:srgbClr val="C00000"/>
                </a:solidFill>
                <a:latin typeface="Cambria" panose="02040503050406030204" pitchFamily="18" charset="0"/>
                <a:ea typeface="Cambria" panose="02040503050406030204" pitchFamily="18" charset="0"/>
              </a:rPr>
              <a:t>H</a:t>
            </a:r>
            <a:r>
              <a:rPr lang="en-US" sz="2200" dirty="0" smtClean="0">
                <a:solidFill>
                  <a:srgbClr val="C00000"/>
                </a:solidFill>
                <a:latin typeface="Cambria" panose="02040503050406030204" pitchFamily="18" charset="0"/>
                <a:ea typeface="Cambria" panose="02040503050406030204" pitchFamily="18" charset="0"/>
              </a:rPr>
              <a:t>ierarchy </a:t>
            </a:r>
            <a:r>
              <a:rPr lang="en-US" sz="2200" dirty="0">
                <a:solidFill>
                  <a:srgbClr val="C00000"/>
                </a:solidFill>
                <a:latin typeface="Cambria" panose="02040503050406030204" pitchFamily="18" charset="0"/>
                <a:ea typeface="Cambria" panose="02040503050406030204" pitchFamily="18" charset="0"/>
              </a:rPr>
              <a:t>such as “street &lt; city &lt; </a:t>
            </a:r>
            <a:r>
              <a:rPr lang="en-US" sz="2200" dirty="0" smtClean="0">
                <a:solidFill>
                  <a:srgbClr val="C00000"/>
                </a:solidFill>
                <a:latin typeface="Cambria" panose="02040503050406030204" pitchFamily="18" charset="0"/>
                <a:ea typeface="Cambria" panose="02040503050406030204" pitchFamily="18" charset="0"/>
              </a:rPr>
              <a:t> </a:t>
            </a:r>
            <a:r>
              <a:rPr lang="en-US" sz="2200" dirty="0">
                <a:solidFill>
                  <a:srgbClr val="C00000"/>
                </a:solidFill>
                <a:latin typeface="Cambria" panose="02040503050406030204" pitchFamily="18" charset="0"/>
                <a:ea typeface="Cambria" panose="02040503050406030204" pitchFamily="18" charset="0"/>
              </a:rPr>
              <a:t>state &lt; country</a:t>
            </a:r>
            <a:r>
              <a:rPr lang="en-US" sz="2200" dirty="0" smtClean="0">
                <a:solidFill>
                  <a:srgbClr val="C00000"/>
                </a:solidFill>
                <a:latin typeface="Cambria" panose="02040503050406030204" pitchFamily="18" charset="0"/>
                <a:ea typeface="Cambria" panose="02040503050406030204" pitchFamily="18" charset="0"/>
              </a:rPr>
              <a:t>.</a:t>
            </a:r>
          </a:p>
          <a:p>
            <a:pPr marL="457200" indent="-457200" algn="just">
              <a:lnSpc>
                <a:spcPct val="150000"/>
              </a:lnSpc>
              <a:buAutoNum type="arabicPeriod"/>
            </a:pPr>
            <a:r>
              <a:rPr lang="en-US" sz="2200" dirty="0" smtClean="0">
                <a:solidFill>
                  <a:srgbClr val="C00000"/>
                </a:solidFill>
                <a:latin typeface="Cambria" panose="02040503050406030204" pitchFamily="18" charset="0"/>
                <a:ea typeface="Cambria" panose="02040503050406030204" pitchFamily="18" charset="0"/>
              </a:rPr>
              <a:t>The </a:t>
            </a:r>
            <a:r>
              <a:rPr lang="en-US" sz="2200" dirty="0">
                <a:solidFill>
                  <a:srgbClr val="C00000"/>
                </a:solidFill>
                <a:latin typeface="Cambria" panose="02040503050406030204" pitchFamily="18" charset="0"/>
                <a:ea typeface="Cambria" panose="02040503050406030204" pitchFamily="18" charset="0"/>
              </a:rPr>
              <a:t>attributes of a dimension maybe </a:t>
            </a:r>
            <a:r>
              <a:rPr lang="en-US" sz="2200" dirty="0" smtClean="0">
                <a:solidFill>
                  <a:srgbClr val="C00000"/>
                </a:solidFill>
                <a:latin typeface="Cambria" panose="02040503050406030204" pitchFamily="18" charset="0"/>
                <a:ea typeface="Cambria" panose="02040503050406030204" pitchFamily="18" charset="0"/>
              </a:rPr>
              <a:t>organized in </a:t>
            </a:r>
            <a:r>
              <a:rPr lang="en-US" sz="2200" dirty="0">
                <a:solidFill>
                  <a:srgbClr val="C00000"/>
                </a:solidFill>
                <a:latin typeface="Cambria" panose="02040503050406030204" pitchFamily="18" charset="0"/>
                <a:ea typeface="Cambria" panose="02040503050406030204" pitchFamily="18" charset="0"/>
              </a:rPr>
              <a:t>a partial order, forming a lattice. </a:t>
            </a:r>
            <a:r>
              <a:rPr lang="en-US" sz="2200" dirty="0" smtClean="0">
                <a:solidFill>
                  <a:srgbClr val="C00000"/>
                </a:solidFill>
                <a:latin typeface="Cambria" panose="02040503050406030204" pitchFamily="18" charset="0"/>
                <a:ea typeface="Cambria" panose="02040503050406030204" pitchFamily="18" charset="0"/>
              </a:rPr>
              <a:t>An </a:t>
            </a:r>
            <a:r>
              <a:rPr lang="en-US" sz="2200" dirty="0">
                <a:solidFill>
                  <a:srgbClr val="C00000"/>
                </a:solidFill>
                <a:latin typeface="Cambria" panose="02040503050406030204" pitchFamily="18" charset="0"/>
                <a:ea typeface="Cambria" panose="02040503050406030204" pitchFamily="18" charset="0"/>
              </a:rPr>
              <a:t>example of a partial order for the time dimension based on </a:t>
            </a:r>
            <a:r>
              <a:rPr lang="en-US" sz="2200" dirty="0" smtClean="0">
                <a:solidFill>
                  <a:srgbClr val="C00000"/>
                </a:solidFill>
                <a:latin typeface="Cambria" panose="02040503050406030204" pitchFamily="18" charset="0"/>
                <a:ea typeface="Cambria" panose="02040503050406030204" pitchFamily="18" charset="0"/>
              </a:rPr>
              <a:t>the </a:t>
            </a:r>
            <a:r>
              <a:rPr lang="en-US" sz="2200" dirty="0">
                <a:solidFill>
                  <a:srgbClr val="C00000"/>
                </a:solidFill>
                <a:latin typeface="Cambria" panose="02040503050406030204" pitchFamily="18" charset="0"/>
                <a:ea typeface="Cambria" panose="02040503050406030204" pitchFamily="18" charset="0"/>
              </a:rPr>
              <a:t>attributes day, week, month, quarter, </a:t>
            </a:r>
            <a:r>
              <a:rPr lang="en-US" sz="2200" dirty="0" smtClean="0">
                <a:solidFill>
                  <a:srgbClr val="C00000"/>
                </a:solidFill>
                <a:latin typeface="Cambria" panose="02040503050406030204" pitchFamily="18" charset="0"/>
                <a:ea typeface="Cambria" panose="02040503050406030204" pitchFamily="18" charset="0"/>
              </a:rPr>
              <a:t>and </a:t>
            </a:r>
            <a:r>
              <a:rPr lang="en-US" sz="2200" dirty="0">
                <a:solidFill>
                  <a:srgbClr val="C00000"/>
                </a:solidFill>
                <a:latin typeface="Cambria" panose="02040503050406030204" pitchFamily="18" charset="0"/>
                <a:ea typeface="Cambria" panose="02040503050406030204" pitchFamily="18" charset="0"/>
              </a:rPr>
              <a:t>year is “day &lt; {month &lt; quarter; week} &lt; year.”1</a:t>
            </a:r>
            <a:endParaRPr lang="en-US" sz="2200" dirty="0" smtClean="0">
              <a:solidFill>
                <a:srgbClr val="C00000"/>
              </a:solidFill>
              <a:latin typeface="Cambria" panose="02040503050406030204" pitchFamily="18" charset="0"/>
              <a:ea typeface="Cambria" panose="02040503050406030204" pitchFamily="18" charset="0"/>
            </a:endParaRPr>
          </a:p>
          <a:p>
            <a:pPr marL="457200" indent="-457200" algn="just">
              <a:lnSpc>
                <a:spcPct val="150000"/>
              </a:lnSpc>
              <a:buAutoNum type="arabicPeriod"/>
            </a:pPr>
            <a:endParaRPr lang="en-US" sz="2200" dirty="0">
              <a:solidFill>
                <a:srgbClr val="C00000"/>
              </a:solidFill>
              <a:latin typeface="Cambria" panose="02040503050406030204" pitchFamily="18" charset="0"/>
              <a:ea typeface="Cambria" panose="02040503050406030204" pitchFamily="18" charset="0"/>
            </a:endParaRPr>
          </a:p>
        </p:txBody>
      </p:sp>
      <p:sp>
        <p:nvSpPr>
          <p:cNvPr id="7" name="Rectangle 6"/>
          <p:cNvSpPr/>
          <p:nvPr/>
        </p:nvSpPr>
        <p:spPr>
          <a:xfrm>
            <a:off x="314545" y="1450135"/>
            <a:ext cx="9817278" cy="446276"/>
          </a:xfrm>
          <a:prstGeom prst="rect">
            <a:avLst/>
          </a:prstGeom>
        </p:spPr>
        <p:txBody>
          <a:bodyPr wrap="square">
            <a:spAutoFit/>
          </a:bodyPr>
          <a:lstStyle/>
          <a:p>
            <a:r>
              <a:rPr lang="en-US" sz="2300" dirty="0">
                <a:latin typeface="Cambria" panose="02040503050406030204" pitchFamily="18" charset="0"/>
                <a:ea typeface="Cambria" panose="02040503050406030204" pitchFamily="18" charset="0"/>
              </a:rPr>
              <a:t>Hierarchical and lattice structures of attributes in warehouse dimensions:</a:t>
            </a:r>
          </a:p>
        </p:txBody>
      </p:sp>
    </p:spTree>
    <p:extLst>
      <p:ext uri="{BB962C8B-B14F-4D97-AF65-F5344CB8AC3E}">
        <p14:creationId xmlns:p14="http://schemas.microsoft.com/office/powerpoint/2010/main" val="32026924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957" y="288083"/>
            <a:ext cx="8543925" cy="792088"/>
          </a:xfrm>
        </p:spPr>
        <p:txBody>
          <a:bodyPr>
            <a:normAutofit/>
          </a:bodyPr>
          <a:lstStyle/>
          <a:p>
            <a:r>
              <a:rPr lang="en-US" sz="3200" b="1" dirty="0">
                <a:solidFill>
                  <a:schemeClr val="tx1"/>
                </a:solidFill>
                <a:latin typeface="Cambria" panose="02040503050406030204" pitchFamily="18" charset="0"/>
                <a:ea typeface="Cambria" panose="02040503050406030204" pitchFamily="18" charset="0"/>
              </a:rPr>
              <a:t>Typical OLAP Operations</a:t>
            </a:r>
          </a:p>
        </p:txBody>
      </p:sp>
      <p:sp>
        <p:nvSpPr>
          <p:cNvPr id="3" name="Text Placeholder 2"/>
          <p:cNvSpPr>
            <a:spLocks noGrp="1"/>
          </p:cNvSpPr>
          <p:nvPr>
            <p:ph type="body" idx="1"/>
          </p:nvPr>
        </p:nvSpPr>
        <p:spPr>
          <a:xfrm>
            <a:off x="383957" y="1110273"/>
            <a:ext cx="9217025" cy="5904706"/>
          </a:xfrm>
        </p:spPr>
        <p:txBody>
          <a:bodyPr>
            <a:noAutofit/>
          </a:bodyPr>
          <a:lstStyle/>
          <a:p>
            <a:pPr algn="just">
              <a:lnSpc>
                <a:spcPct val="150000"/>
              </a:lnSpc>
            </a:pPr>
            <a:r>
              <a:rPr lang="en-US" sz="2400" dirty="0" smtClean="0">
                <a:solidFill>
                  <a:schemeClr val="tx1"/>
                </a:solidFill>
                <a:latin typeface="Cambria" panose="02040503050406030204" pitchFamily="18" charset="0"/>
                <a:ea typeface="Cambria" panose="02040503050406030204" pitchFamily="18" charset="0"/>
              </a:rPr>
              <a:t>In </a:t>
            </a:r>
            <a:r>
              <a:rPr lang="en-US" sz="2400" dirty="0">
                <a:solidFill>
                  <a:schemeClr val="tx1"/>
                </a:solidFill>
                <a:latin typeface="Cambria" panose="02040503050406030204" pitchFamily="18" charset="0"/>
                <a:ea typeface="Cambria" panose="02040503050406030204" pitchFamily="18" charset="0"/>
              </a:rPr>
              <a:t>the multidimensional model, data are organized into multiple dimensions, and </a:t>
            </a:r>
            <a:r>
              <a:rPr lang="en-US" sz="2400" b="1" dirty="0">
                <a:solidFill>
                  <a:srgbClr val="C00000"/>
                </a:solidFill>
                <a:latin typeface="Cambria" panose="02040503050406030204" pitchFamily="18" charset="0"/>
                <a:ea typeface="Cambria" panose="02040503050406030204" pitchFamily="18" charset="0"/>
              </a:rPr>
              <a:t>each dimension contains multiple levels of abstraction defined by concept hierarchies. </a:t>
            </a:r>
            <a:endParaRPr lang="en-US" sz="2400" b="1" dirty="0" smtClean="0">
              <a:solidFill>
                <a:srgbClr val="C00000"/>
              </a:solidFill>
              <a:latin typeface="Cambria" panose="02040503050406030204" pitchFamily="18" charset="0"/>
              <a:ea typeface="Cambria" panose="02040503050406030204" pitchFamily="18" charset="0"/>
            </a:endParaRPr>
          </a:p>
          <a:p>
            <a:pPr algn="just">
              <a:lnSpc>
                <a:spcPct val="150000"/>
              </a:lnSpc>
            </a:pPr>
            <a:r>
              <a:rPr lang="en-US" sz="2400" b="1" dirty="0" smtClean="0">
                <a:solidFill>
                  <a:schemeClr val="tx1"/>
                </a:solidFill>
                <a:latin typeface="Cambria" panose="02040503050406030204" pitchFamily="18" charset="0"/>
                <a:ea typeface="Cambria" panose="02040503050406030204" pitchFamily="18" charset="0"/>
              </a:rPr>
              <a:t>This </a:t>
            </a:r>
            <a:r>
              <a:rPr lang="en-US" sz="2400" b="1" dirty="0">
                <a:solidFill>
                  <a:schemeClr val="tx1"/>
                </a:solidFill>
                <a:latin typeface="Cambria" panose="02040503050406030204" pitchFamily="18" charset="0"/>
                <a:ea typeface="Cambria" panose="02040503050406030204" pitchFamily="18" charset="0"/>
              </a:rPr>
              <a:t>organization provides users with the flexibility to view data from different perspectives. </a:t>
            </a:r>
            <a:endParaRPr lang="en-US" sz="2400" b="1" dirty="0" smtClean="0">
              <a:solidFill>
                <a:schemeClr val="tx1"/>
              </a:solidFill>
              <a:latin typeface="Cambria" panose="02040503050406030204" pitchFamily="18" charset="0"/>
              <a:ea typeface="Cambria" panose="02040503050406030204" pitchFamily="18" charset="0"/>
            </a:endParaRPr>
          </a:p>
          <a:p>
            <a:pPr algn="just">
              <a:lnSpc>
                <a:spcPct val="150000"/>
              </a:lnSpc>
            </a:pPr>
            <a:r>
              <a:rPr lang="en-US" sz="2400" dirty="0" smtClean="0">
                <a:solidFill>
                  <a:schemeClr val="tx1"/>
                </a:solidFill>
                <a:latin typeface="Cambria" panose="02040503050406030204" pitchFamily="18" charset="0"/>
                <a:ea typeface="Cambria" panose="02040503050406030204" pitchFamily="18" charset="0"/>
              </a:rPr>
              <a:t>A </a:t>
            </a:r>
            <a:r>
              <a:rPr lang="en-US" sz="2400" dirty="0">
                <a:solidFill>
                  <a:schemeClr val="tx1"/>
                </a:solidFill>
                <a:latin typeface="Cambria" panose="02040503050406030204" pitchFamily="18" charset="0"/>
                <a:ea typeface="Cambria" panose="02040503050406030204" pitchFamily="18" charset="0"/>
              </a:rPr>
              <a:t>number of OLAP data cube </a:t>
            </a:r>
            <a:r>
              <a:rPr lang="en-US" sz="2400" dirty="0" smtClean="0">
                <a:solidFill>
                  <a:schemeClr val="tx1"/>
                </a:solidFill>
                <a:latin typeface="Cambria" panose="02040503050406030204" pitchFamily="18" charset="0"/>
                <a:ea typeface="Cambria" panose="02040503050406030204" pitchFamily="18" charset="0"/>
              </a:rPr>
              <a:t>operations </a:t>
            </a:r>
            <a:r>
              <a:rPr lang="en-US" sz="2400" dirty="0">
                <a:solidFill>
                  <a:schemeClr val="tx1"/>
                </a:solidFill>
                <a:latin typeface="Cambria" panose="02040503050406030204" pitchFamily="18" charset="0"/>
                <a:ea typeface="Cambria" panose="02040503050406030204" pitchFamily="18" charset="0"/>
              </a:rPr>
              <a:t>exist to materialize these different views, allowing interactive querying and analysis of the data at hand. </a:t>
            </a:r>
            <a:endParaRPr lang="en-US" sz="2400" dirty="0" smtClean="0">
              <a:solidFill>
                <a:schemeClr val="tx1"/>
              </a:solidFill>
              <a:latin typeface="Cambria" panose="02040503050406030204" pitchFamily="18" charset="0"/>
              <a:ea typeface="Cambria" panose="02040503050406030204" pitchFamily="18" charset="0"/>
            </a:endParaRPr>
          </a:p>
          <a:p>
            <a:pPr algn="just">
              <a:lnSpc>
                <a:spcPct val="150000"/>
              </a:lnSpc>
            </a:pPr>
            <a:r>
              <a:rPr lang="en-US" sz="2400" dirty="0" smtClean="0">
                <a:solidFill>
                  <a:schemeClr val="tx1"/>
                </a:solidFill>
                <a:latin typeface="Cambria" panose="02040503050406030204" pitchFamily="18" charset="0"/>
                <a:ea typeface="Cambria" panose="02040503050406030204" pitchFamily="18" charset="0"/>
              </a:rPr>
              <a:t>Hence</a:t>
            </a:r>
            <a:r>
              <a:rPr lang="en-US" sz="2400" dirty="0">
                <a:solidFill>
                  <a:schemeClr val="tx1"/>
                </a:solidFill>
                <a:latin typeface="Cambria" panose="02040503050406030204" pitchFamily="18" charset="0"/>
                <a:ea typeface="Cambria" panose="02040503050406030204" pitchFamily="18" charset="0"/>
              </a:rPr>
              <a:t>, OLAP provides a user-friendly environment for interactive data analysis</a:t>
            </a:r>
          </a:p>
        </p:txBody>
      </p:sp>
    </p:spTree>
    <p:extLst>
      <p:ext uri="{BB962C8B-B14F-4D97-AF65-F5344CB8AC3E}">
        <p14:creationId xmlns:p14="http://schemas.microsoft.com/office/powerpoint/2010/main" val="2596019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31573" t="30681" r="33935" b="5481"/>
          <a:stretch/>
        </p:blipFill>
        <p:spPr>
          <a:xfrm>
            <a:off x="879440" y="26486"/>
            <a:ext cx="7777451" cy="7197466"/>
          </a:xfrm>
          <a:prstGeom prst="rect">
            <a:avLst/>
          </a:prstGeom>
        </p:spPr>
      </p:pic>
      <p:sp>
        <p:nvSpPr>
          <p:cNvPr id="2" name="TextBox 1"/>
          <p:cNvSpPr txBox="1"/>
          <p:nvPr/>
        </p:nvSpPr>
        <p:spPr>
          <a:xfrm>
            <a:off x="128464" y="26486"/>
            <a:ext cx="8991372" cy="584775"/>
          </a:xfrm>
          <a:prstGeom prst="rect">
            <a:avLst/>
          </a:prstGeom>
          <a:noFill/>
        </p:spPr>
        <p:txBody>
          <a:bodyPr wrap="none" rtlCol="0">
            <a:spAutoFit/>
          </a:bodyPr>
          <a:lstStyle/>
          <a:p>
            <a:r>
              <a:rPr lang="en-US" sz="3200" b="1" dirty="0" smtClean="0">
                <a:latin typeface="Cambria" panose="02040503050406030204" pitchFamily="18" charset="0"/>
                <a:ea typeface="Cambria" panose="02040503050406030204" pitchFamily="18" charset="0"/>
              </a:rPr>
              <a:t>Different operations on multidimensional data</a:t>
            </a:r>
            <a:endParaRPr lang="en-US" sz="3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0252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480" y="360090"/>
            <a:ext cx="8543925" cy="941125"/>
          </a:xfrm>
        </p:spPr>
        <p:txBody>
          <a:bodyPr/>
          <a:lstStyle/>
          <a:p>
            <a:r>
              <a:rPr lang="en-US" b="1" dirty="0">
                <a:solidFill>
                  <a:schemeClr val="tx1"/>
                </a:solidFill>
                <a:latin typeface="Cambria" panose="02040503050406030204" pitchFamily="18" charset="0"/>
                <a:ea typeface="Cambria" panose="02040503050406030204" pitchFamily="18" charset="0"/>
              </a:rPr>
              <a:t>Roll-up:</a:t>
            </a:r>
          </a:p>
        </p:txBody>
      </p:sp>
      <p:sp>
        <p:nvSpPr>
          <p:cNvPr id="3" name="Text Placeholder 2"/>
          <p:cNvSpPr>
            <a:spLocks noGrp="1"/>
          </p:cNvSpPr>
          <p:nvPr>
            <p:ph type="body" idx="1"/>
          </p:nvPr>
        </p:nvSpPr>
        <p:spPr>
          <a:xfrm>
            <a:off x="272480" y="1329574"/>
            <a:ext cx="9073008" cy="4431115"/>
          </a:xfrm>
        </p:spPr>
        <p:txBody>
          <a:bodyPr>
            <a:normAutofit fontScale="92500"/>
          </a:bodyPr>
          <a:lstStyle/>
          <a:p>
            <a:pPr algn="just">
              <a:lnSpc>
                <a:spcPct val="170000"/>
              </a:lnSpc>
            </a:pPr>
            <a:r>
              <a:rPr lang="en-US" dirty="0" smtClean="0">
                <a:solidFill>
                  <a:schemeClr val="tx1"/>
                </a:solidFill>
                <a:latin typeface="Cambria" panose="02040503050406030204" pitchFamily="18" charset="0"/>
                <a:ea typeface="Cambria" panose="02040503050406030204" pitchFamily="18" charset="0"/>
              </a:rPr>
              <a:t>The </a:t>
            </a:r>
            <a:r>
              <a:rPr lang="en-US" dirty="0">
                <a:solidFill>
                  <a:schemeClr val="tx1"/>
                </a:solidFill>
                <a:latin typeface="Cambria" panose="02040503050406030204" pitchFamily="18" charset="0"/>
                <a:ea typeface="Cambria" panose="02040503050406030204" pitchFamily="18" charset="0"/>
              </a:rPr>
              <a:t>roll-up operation (also called the drill-up operation by some vendors) performs aggregation on a data cube, either by climbing up a concept hierarchy for a dimension or by dimension reduction. Figure 4.12 shows the result of a roll-up operation performed on the central cube by climbing up the concept hierarchy for location given in Figure 4.9. This hierarchy was defined as the total order “street &lt; city &lt; province or state &lt; country.” The roll-up operation shown aggregates the data by ascending the location hierarchy from the level of city to the level of country. In other words, rather than grouping the data by city, the resulting cube groups the data by country.</a:t>
            </a:r>
          </a:p>
        </p:txBody>
      </p:sp>
    </p:spTree>
    <p:extLst>
      <p:ext uri="{BB962C8B-B14F-4D97-AF65-F5344CB8AC3E}">
        <p14:creationId xmlns:p14="http://schemas.microsoft.com/office/powerpoint/2010/main" val="630240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4488" y="792138"/>
            <a:ext cx="9336814" cy="4819516"/>
          </a:xfrm>
        </p:spPr>
        <p:txBody>
          <a:bodyPr>
            <a:normAutofit/>
          </a:bodyPr>
          <a:lstStyle/>
          <a:p>
            <a:pPr>
              <a:lnSpc>
                <a:spcPct val="150000"/>
              </a:lnSpc>
            </a:pPr>
            <a:r>
              <a:rPr lang="en-US" sz="4400" b="1" dirty="0">
                <a:solidFill>
                  <a:schemeClr val="tx1"/>
                </a:solidFill>
                <a:latin typeface="Cambria" panose="02040503050406030204" pitchFamily="18" charset="0"/>
                <a:ea typeface="Cambria" panose="02040503050406030204" pitchFamily="18" charset="0"/>
              </a:rPr>
              <a:t>Slice and dice: </a:t>
            </a:r>
            <a:r>
              <a:rPr lang="en-US" dirty="0">
                <a:solidFill>
                  <a:schemeClr val="tx1"/>
                </a:solidFill>
                <a:latin typeface="Cambria" panose="02040503050406030204" pitchFamily="18" charset="0"/>
                <a:ea typeface="Cambria" panose="02040503050406030204" pitchFamily="18" charset="0"/>
              </a:rPr>
              <a:t>The slice operation performs a selection on one dimension of the given cube, resulting in a </a:t>
            </a:r>
            <a:r>
              <a:rPr lang="en-US" dirty="0" smtClean="0">
                <a:solidFill>
                  <a:schemeClr val="tx1"/>
                </a:solidFill>
                <a:latin typeface="Cambria" panose="02040503050406030204" pitchFamily="18" charset="0"/>
                <a:ea typeface="Cambria" panose="02040503050406030204" pitchFamily="18" charset="0"/>
              </a:rPr>
              <a:t>sub cube. </a:t>
            </a:r>
            <a:r>
              <a:rPr lang="en-US" dirty="0">
                <a:solidFill>
                  <a:schemeClr val="tx1"/>
                </a:solidFill>
                <a:latin typeface="Cambria" panose="02040503050406030204" pitchFamily="18" charset="0"/>
                <a:ea typeface="Cambria" panose="02040503050406030204" pitchFamily="18" charset="0"/>
              </a:rPr>
              <a:t>The dice operation defines a </a:t>
            </a:r>
            <a:r>
              <a:rPr lang="en-US" dirty="0" smtClean="0">
                <a:solidFill>
                  <a:schemeClr val="tx1"/>
                </a:solidFill>
                <a:latin typeface="Cambria" panose="02040503050406030204" pitchFamily="18" charset="0"/>
                <a:ea typeface="Cambria" panose="02040503050406030204" pitchFamily="18" charset="0"/>
              </a:rPr>
              <a:t>sub cube </a:t>
            </a:r>
            <a:r>
              <a:rPr lang="en-US" dirty="0">
                <a:solidFill>
                  <a:schemeClr val="tx1"/>
                </a:solidFill>
                <a:latin typeface="Cambria" panose="02040503050406030204" pitchFamily="18" charset="0"/>
                <a:ea typeface="Cambria" panose="02040503050406030204" pitchFamily="18" charset="0"/>
              </a:rPr>
              <a:t>by performing a selection on two or more dimensions.</a:t>
            </a:r>
            <a:endParaRPr lang="en-US" dirty="0" smtClean="0">
              <a:solidFill>
                <a:schemeClr val="tx1"/>
              </a:solidFill>
              <a:latin typeface="Cambria" panose="02040503050406030204" pitchFamily="18" charset="0"/>
              <a:ea typeface="Cambria" panose="02040503050406030204" pitchFamily="18" charset="0"/>
            </a:endParaRPr>
          </a:p>
          <a:p>
            <a:pPr>
              <a:lnSpc>
                <a:spcPct val="150000"/>
              </a:lnSpc>
            </a:pPr>
            <a:r>
              <a:rPr lang="en-US" sz="4400" b="1" dirty="0">
                <a:solidFill>
                  <a:schemeClr val="tx1"/>
                </a:solidFill>
                <a:latin typeface="Cambria" panose="02040503050406030204" pitchFamily="18" charset="0"/>
                <a:ea typeface="Cambria" panose="02040503050406030204" pitchFamily="18" charset="0"/>
              </a:rPr>
              <a:t>Pivot (rotate): </a:t>
            </a:r>
            <a:r>
              <a:rPr lang="en-US" dirty="0">
                <a:solidFill>
                  <a:schemeClr val="tx1"/>
                </a:solidFill>
                <a:latin typeface="Cambria" panose="02040503050406030204" pitchFamily="18" charset="0"/>
                <a:ea typeface="Cambria" panose="02040503050406030204" pitchFamily="18" charset="0"/>
              </a:rPr>
              <a:t>Pivot (also called rotate) is a visualization operation that rotates the data axes in view to provide an alternative data </a:t>
            </a:r>
            <a:r>
              <a:rPr lang="en-US" dirty="0" smtClean="0">
                <a:solidFill>
                  <a:schemeClr val="tx1"/>
                </a:solidFill>
                <a:latin typeface="Cambria" panose="02040503050406030204" pitchFamily="18" charset="0"/>
                <a:ea typeface="Cambria" panose="02040503050406030204" pitchFamily="18" charset="0"/>
              </a:rPr>
              <a:t>presentation</a:t>
            </a:r>
          </a:p>
          <a:p>
            <a:pPr>
              <a:lnSpc>
                <a:spcPct val="150000"/>
              </a:lnSpc>
            </a:pPr>
            <a:endParaRPr lang="en-US" dirty="0" smtClean="0">
              <a:solidFill>
                <a:schemeClr val="tx1"/>
              </a:solidFill>
              <a:latin typeface="Cambria" panose="02040503050406030204" pitchFamily="18" charset="0"/>
              <a:ea typeface="Cambria" panose="02040503050406030204" pitchFamily="18" charset="0"/>
            </a:endParaRPr>
          </a:p>
          <a:p>
            <a:pPr>
              <a:lnSpc>
                <a:spcPct val="150000"/>
              </a:lnSpc>
            </a:pPr>
            <a:endParaRPr lang="en-US" dirty="0">
              <a:solidFill>
                <a:schemeClr val="tx1"/>
              </a:solidFill>
              <a:latin typeface="Cambria" panose="02040503050406030204" pitchFamily="18" charset="0"/>
              <a:ea typeface="Cambria" panose="02040503050406030204" pitchFamily="18" charset="0"/>
            </a:endParaRPr>
          </a:p>
          <a:p>
            <a:pPr>
              <a:lnSpc>
                <a:spcPct val="150000"/>
              </a:lnSpc>
            </a:pPr>
            <a:endParaRPr lang="en-US" dirty="0" smtClean="0">
              <a:solidFill>
                <a:schemeClr val="tx1"/>
              </a:solidFill>
              <a:latin typeface="Cambria" panose="02040503050406030204" pitchFamily="18" charset="0"/>
              <a:ea typeface="Cambria" panose="02040503050406030204" pitchFamily="18" charset="0"/>
            </a:endParaRPr>
          </a:p>
          <a:p>
            <a:pPr>
              <a:lnSpc>
                <a:spcPct val="150000"/>
              </a:lnSpc>
            </a:pPr>
            <a:endParaRPr lang="en-US" dirty="0">
              <a:solidFill>
                <a:schemeClr val="tx1"/>
              </a:solidFill>
              <a:latin typeface="Cambria" panose="02040503050406030204" pitchFamily="18" charset="0"/>
              <a:ea typeface="Cambria" panose="02040503050406030204" pitchFamily="18" charset="0"/>
            </a:endParaRPr>
          </a:p>
          <a:p>
            <a:pPr>
              <a:lnSpc>
                <a:spcPct val="150000"/>
              </a:lnSpc>
            </a:pPr>
            <a:endParaRPr lang="en-US"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84720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762" y="216074"/>
            <a:ext cx="8543925" cy="1157149"/>
          </a:xfrm>
        </p:spPr>
        <p:txBody>
          <a:bodyPr>
            <a:normAutofit/>
          </a:bodyPr>
          <a:lstStyle/>
          <a:p>
            <a:r>
              <a:rPr lang="en-US" sz="4400" b="1" dirty="0">
                <a:solidFill>
                  <a:schemeClr val="tx1"/>
                </a:solidFill>
                <a:latin typeface="Cambria" panose="02040503050406030204" pitchFamily="18" charset="0"/>
                <a:ea typeface="Cambria" panose="02040503050406030204" pitchFamily="18" charset="0"/>
              </a:rPr>
              <a:t>Drill-down</a:t>
            </a:r>
            <a:endParaRPr lang="en-US" sz="4400" b="1"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284348" y="1584226"/>
            <a:ext cx="9274750" cy="4896544"/>
          </a:xfrm>
        </p:spPr>
        <p:txBody>
          <a:bodyPr>
            <a:noAutofit/>
          </a:bodyPr>
          <a:lstStyle/>
          <a:p>
            <a:pPr algn="just">
              <a:lnSpc>
                <a:spcPct val="150000"/>
              </a:lnSpc>
            </a:pPr>
            <a:r>
              <a:rPr lang="en-US" sz="2400" dirty="0">
                <a:solidFill>
                  <a:schemeClr val="tx1"/>
                </a:solidFill>
                <a:latin typeface="Cambria" panose="02040503050406030204" pitchFamily="18" charset="0"/>
                <a:ea typeface="Cambria" panose="02040503050406030204" pitchFamily="18" charset="0"/>
              </a:rPr>
              <a:t>Drill-down is the reverse of roll-up. It navigates from less detailed data to more detailed data. Drill-down can be realized by either stepping down a concept hierarchy for a dimension </a:t>
            </a:r>
            <a:r>
              <a:rPr lang="en-US" sz="2400" dirty="0" smtClean="0">
                <a:solidFill>
                  <a:schemeClr val="tx1"/>
                </a:solidFill>
                <a:latin typeface="Cambria" panose="02040503050406030204" pitchFamily="18" charset="0"/>
                <a:ea typeface="Cambria" panose="02040503050406030204" pitchFamily="18" charset="0"/>
              </a:rPr>
              <a:t>or introducing </a:t>
            </a:r>
            <a:r>
              <a:rPr lang="en-US" sz="2400" dirty="0">
                <a:solidFill>
                  <a:schemeClr val="tx1"/>
                </a:solidFill>
                <a:latin typeface="Cambria" panose="02040503050406030204" pitchFamily="18" charset="0"/>
                <a:ea typeface="Cambria" panose="02040503050406030204" pitchFamily="18" charset="0"/>
              </a:rPr>
              <a:t>additional dimensions. Figure 4.12 shows the result of a drill-down operation performed on the central cube by stepping down a concept hierarchy for time defined as “day &lt; month &lt; quarter &lt; year.” Drill-down occurs by descending the time hierarchy from the level of quarter to the more detailed level of month. The resulting data cube details the total sales per month rather than summarizing them by quarter. </a:t>
            </a:r>
          </a:p>
        </p:txBody>
      </p:sp>
    </p:spTree>
    <p:extLst>
      <p:ext uri="{BB962C8B-B14F-4D97-AF65-F5344CB8AC3E}">
        <p14:creationId xmlns:p14="http://schemas.microsoft.com/office/powerpoint/2010/main" val="3586635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41" y="0"/>
            <a:ext cx="9777536" cy="1152128"/>
          </a:xfrm>
        </p:spPr>
        <p:txBody>
          <a:bodyPr>
            <a:normAutofit/>
          </a:bodyPr>
          <a:lstStyle/>
          <a:p>
            <a:r>
              <a:rPr lang="en-US" sz="4000" b="1" dirty="0">
                <a:solidFill>
                  <a:schemeClr val="tx1"/>
                </a:solidFill>
                <a:latin typeface="Cambria" panose="02040503050406030204" pitchFamily="18" charset="0"/>
                <a:ea typeface="Cambria" panose="02040503050406030204" pitchFamily="18" charset="0"/>
              </a:rPr>
              <a:t>A </a:t>
            </a:r>
            <a:r>
              <a:rPr lang="en-US" sz="4000" b="1" dirty="0" err="1">
                <a:solidFill>
                  <a:schemeClr val="tx1"/>
                </a:solidFill>
                <a:latin typeface="Cambria" panose="02040503050406030204" pitchFamily="18" charset="0"/>
                <a:ea typeface="Cambria" panose="02040503050406030204" pitchFamily="18" charset="0"/>
              </a:rPr>
              <a:t>Starnet</a:t>
            </a:r>
            <a:r>
              <a:rPr lang="en-US" sz="4000" b="1" dirty="0">
                <a:solidFill>
                  <a:schemeClr val="tx1"/>
                </a:solidFill>
                <a:latin typeface="Cambria" panose="02040503050406030204" pitchFamily="18" charset="0"/>
                <a:ea typeface="Cambria" panose="02040503050406030204" pitchFamily="18" charset="0"/>
              </a:rPr>
              <a:t> Query Model </a:t>
            </a:r>
          </a:p>
        </p:txBody>
      </p:sp>
      <p:sp>
        <p:nvSpPr>
          <p:cNvPr id="3" name="Text Placeholder 2"/>
          <p:cNvSpPr>
            <a:spLocks noGrp="1"/>
          </p:cNvSpPr>
          <p:nvPr>
            <p:ph type="body" idx="1"/>
          </p:nvPr>
        </p:nvSpPr>
        <p:spPr>
          <a:xfrm>
            <a:off x="302894" y="1440210"/>
            <a:ext cx="9603106" cy="5760690"/>
          </a:xfrm>
        </p:spPr>
        <p:txBody>
          <a:bodyPr>
            <a:noAutofit/>
          </a:bodyPr>
          <a:lstStyle/>
          <a:p>
            <a:pPr algn="just"/>
            <a:r>
              <a:rPr lang="en-US" sz="2300" dirty="0" err="1" smtClean="0">
                <a:solidFill>
                  <a:schemeClr val="tx1"/>
                </a:solidFill>
                <a:latin typeface="Cambria" panose="02040503050406030204" pitchFamily="18" charset="0"/>
                <a:ea typeface="Cambria" panose="02040503050406030204" pitchFamily="18" charset="0"/>
              </a:rPr>
              <a:t>Starnet</a:t>
            </a:r>
            <a:r>
              <a:rPr lang="en-US" sz="2300" dirty="0" smtClean="0">
                <a:solidFill>
                  <a:schemeClr val="tx1"/>
                </a:solidFill>
                <a:latin typeface="Cambria" panose="02040503050406030204" pitchFamily="18" charset="0"/>
                <a:ea typeface="Cambria" panose="02040503050406030204" pitchFamily="18" charset="0"/>
              </a:rPr>
              <a:t> model consists </a:t>
            </a:r>
            <a:r>
              <a:rPr lang="en-US" sz="2300" dirty="0">
                <a:solidFill>
                  <a:schemeClr val="tx1"/>
                </a:solidFill>
                <a:latin typeface="Cambria" panose="02040503050406030204" pitchFamily="18" charset="0"/>
                <a:ea typeface="Cambria" panose="02040503050406030204" pitchFamily="18" charset="0"/>
              </a:rPr>
              <a:t>of </a:t>
            </a:r>
            <a:r>
              <a:rPr lang="en-US" sz="2300" b="1" dirty="0">
                <a:solidFill>
                  <a:schemeClr val="tx1"/>
                </a:solidFill>
                <a:latin typeface="Cambria" panose="02040503050406030204" pitchFamily="18" charset="0"/>
                <a:ea typeface="Cambria" panose="02040503050406030204" pitchFamily="18" charset="0"/>
              </a:rPr>
              <a:t>radial </a:t>
            </a:r>
            <a:r>
              <a:rPr lang="en-US" sz="2300" b="1" dirty="0" smtClean="0">
                <a:solidFill>
                  <a:schemeClr val="tx1"/>
                </a:solidFill>
                <a:latin typeface="Cambria" panose="02040503050406030204" pitchFamily="18" charset="0"/>
                <a:ea typeface="Cambria" panose="02040503050406030204" pitchFamily="18" charset="0"/>
              </a:rPr>
              <a:t>lines </a:t>
            </a:r>
            <a:r>
              <a:rPr lang="en-US" sz="2300" dirty="0">
                <a:solidFill>
                  <a:schemeClr val="tx1"/>
                </a:solidFill>
                <a:latin typeface="Cambria" panose="02040503050406030204" pitchFamily="18" charset="0"/>
                <a:ea typeface="Cambria" panose="02040503050406030204" pitchFamily="18" charset="0"/>
              </a:rPr>
              <a:t>emanating from a central point, where </a:t>
            </a:r>
            <a:r>
              <a:rPr lang="en-US" sz="2300" b="1" dirty="0">
                <a:solidFill>
                  <a:schemeClr val="tx1"/>
                </a:solidFill>
                <a:latin typeface="Cambria" panose="02040503050406030204" pitchFamily="18" charset="0"/>
                <a:ea typeface="Cambria" panose="02040503050406030204" pitchFamily="18" charset="0"/>
              </a:rPr>
              <a:t>each line represents a concept hierarchy for a dimension</a:t>
            </a:r>
            <a:r>
              <a:rPr lang="en-US" sz="2300" dirty="0">
                <a:solidFill>
                  <a:schemeClr val="tx1"/>
                </a:solidFill>
                <a:latin typeface="Cambria" panose="02040503050406030204" pitchFamily="18" charset="0"/>
                <a:ea typeface="Cambria" panose="02040503050406030204" pitchFamily="18" charset="0"/>
              </a:rPr>
              <a:t>. Each abstraction level in the hierarchy is called a </a:t>
            </a:r>
            <a:r>
              <a:rPr lang="en-US" sz="2300" b="1" dirty="0">
                <a:solidFill>
                  <a:schemeClr val="tx1"/>
                </a:solidFill>
                <a:latin typeface="Cambria" panose="02040503050406030204" pitchFamily="18" charset="0"/>
                <a:ea typeface="Cambria" panose="02040503050406030204" pitchFamily="18" charset="0"/>
              </a:rPr>
              <a:t>footprint</a:t>
            </a:r>
            <a:r>
              <a:rPr lang="en-US" sz="2300" dirty="0">
                <a:solidFill>
                  <a:schemeClr val="tx1"/>
                </a:solidFill>
                <a:latin typeface="Cambria" panose="02040503050406030204" pitchFamily="18" charset="0"/>
                <a:ea typeface="Cambria" panose="02040503050406030204" pitchFamily="18" charset="0"/>
              </a:rPr>
              <a:t>. These represent the granularities available for use by OLAP operations such as drill-down and roll-up</a:t>
            </a:r>
            <a:r>
              <a:rPr lang="en-US" sz="2300" dirty="0" smtClean="0">
                <a:solidFill>
                  <a:schemeClr val="tx1"/>
                </a:solidFill>
                <a:latin typeface="Cambria" panose="02040503050406030204" pitchFamily="18" charset="0"/>
                <a:ea typeface="Cambria" panose="02040503050406030204" pitchFamily="18" charset="0"/>
              </a:rPr>
              <a:t>.</a:t>
            </a:r>
          </a:p>
          <a:p>
            <a:pPr algn="just"/>
            <a:endParaRPr lang="en-US" sz="2300" dirty="0">
              <a:solidFill>
                <a:schemeClr val="tx1"/>
              </a:solidFill>
              <a:latin typeface="Cambria" panose="02040503050406030204" pitchFamily="18" charset="0"/>
              <a:ea typeface="Cambria" panose="02040503050406030204" pitchFamily="18" charset="0"/>
            </a:endParaRPr>
          </a:p>
          <a:p>
            <a:pPr algn="just"/>
            <a:r>
              <a:rPr lang="en-US" sz="2400" dirty="0">
                <a:solidFill>
                  <a:schemeClr val="tx1"/>
                </a:solidFill>
                <a:latin typeface="Cambria" panose="02040503050406030204" pitchFamily="18" charset="0"/>
                <a:ea typeface="Cambria" panose="02040503050406030204" pitchFamily="18" charset="0"/>
              </a:rPr>
              <a:t>A </a:t>
            </a:r>
            <a:r>
              <a:rPr lang="en-US" sz="2400" dirty="0" err="1">
                <a:solidFill>
                  <a:schemeClr val="tx1"/>
                </a:solidFill>
                <a:latin typeface="Cambria" panose="02040503050406030204" pitchFamily="18" charset="0"/>
                <a:ea typeface="Cambria" panose="02040503050406030204" pitchFamily="18" charset="0"/>
              </a:rPr>
              <a:t>starnet</a:t>
            </a:r>
            <a:r>
              <a:rPr lang="en-US" sz="2400" dirty="0">
                <a:solidFill>
                  <a:schemeClr val="tx1"/>
                </a:solidFill>
                <a:latin typeface="Cambria" panose="02040503050406030204" pitchFamily="18" charset="0"/>
                <a:ea typeface="Cambria" panose="02040503050406030204" pitchFamily="18" charset="0"/>
              </a:rPr>
              <a:t> query model for the </a:t>
            </a:r>
            <a:r>
              <a:rPr lang="en-US" sz="2400" dirty="0" err="1">
                <a:solidFill>
                  <a:schemeClr val="tx1"/>
                </a:solidFill>
                <a:latin typeface="Cambria" panose="02040503050406030204" pitchFamily="18" charset="0"/>
                <a:ea typeface="Cambria" panose="02040503050406030204" pitchFamily="18" charset="0"/>
              </a:rPr>
              <a:t>AllElectronics</a:t>
            </a:r>
            <a:r>
              <a:rPr lang="en-US" sz="2400" dirty="0">
                <a:solidFill>
                  <a:schemeClr val="tx1"/>
                </a:solidFill>
                <a:latin typeface="Cambria" panose="02040503050406030204" pitchFamily="18" charset="0"/>
                <a:ea typeface="Cambria" panose="02040503050406030204" pitchFamily="18" charset="0"/>
              </a:rPr>
              <a:t> data warehouse is shown in Figure 4.13. This </a:t>
            </a:r>
            <a:r>
              <a:rPr lang="en-US" sz="2400" dirty="0" err="1">
                <a:solidFill>
                  <a:schemeClr val="tx1"/>
                </a:solidFill>
                <a:latin typeface="Cambria" panose="02040503050406030204" pitchFamily="18" charset="0"/>
                <a:ea typeface="Cambria" panose="02040503050406030204" pitchFamily="18" charset="0"/>
              </a:rPr>
              <a:t>starnet</a:t>
            </a:r>
            <a:r>
              <a:rPr lang="en-US" sz="2400" dirty="0">
                <a:solidFill>
                  <a:schemeClr val="tx1"/>
                </a:solidFill>
                <a:latin typeface="Cambria" panose="02040503050406030204" pitchFamily="18" charset="0"/>
                <a:ea typeface="Cambria" panose="02040503050406030204" pitchFamily="18" charset="0"/>
              </a:rPr>
              <a:t> consists of four radial lines, representing concept hierarchies for the dimensions location, customer, item, and time, respectively. Each line consists of footprints representing abstraction levels of the dimension. For example, the time line has four footprints: “day,” “month,” “quarter,” and “year.” A concept hierarchy may involve a single attribute (e.g., date for the time hierarchy) or several attributes (e.g., the concept hierarchy for location involves the attributes street, city, province or state, and country).</a:t>
            </a:r>
            <a:endParaRPr lang="en-US" sz="23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528574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1650" t="22281" r="25430" b="16401"/>
          <a:stretch/>
        </p:blipFill>
        <p:spPr>
          <a:xfrm>
            <a:off x="848544" y="1954093"/>
            <a:ext cx="8064896" cy="5256584"/>
          </a:xfrm>
          <a:prstGeom prst="rect">
            <a:avLst/>
          </a:prstGeom>
        </p:spPr>
      </p:pic>
      <p:sp>
        <p:nvSpPr>
          <p:cNvPr id="6" name="Title 1"/>
          <p:cNvSpPr>
            <a:spLocks noGrp="1"/>
          </p:cNvSpPr>
          <p:nvPr>
            <p:ph type="title"/>
          </p:nvPr>
        </p:nvSpPr>
        <p:spPr>
          <a:xfrm>
            <a:off x="26041" y="0"/>
            <a:ext cx="9777536" cy="1152128"/>
          </a:xfrm>
        </p:spPr>
        <p:txBody>
          <a:bodyPr>
            <a:normAutofit/>
          </a:bodyPr>
          <a:lstStyle/>
          <a:p>
            <a:r>
              <a:rPr lang="en-US" sz="4000" b="1" dirty="0">
                <a:solidFill>
                  <a:schemeClr val="tx1"/>
                </a:solidFill>
                <a:latin typeface="Cambria" panose="02040503050406030204" pitchFamily="18" charset="0"/>
                <a:ea typeface="Cambria" panose="02040503050406030204" pitchFamily="18" charset="0"/>
              </a:rPr>
              <a:t>A </a:t>
            </a:r>
            <a:r>
              <a:rPr lang="en-US" sz="4000" b="1" dirty="0" err="1">
                <a:solidFill>
                  <a:schemeClr val="tx1"/>
                </a:solidFill>
                <a:latin typeface="Cambria" panose="02040503050406030204" pitchFamily="18" charset="0"/>
                <a:ea typeface="Cambria" panose="02040503050406030204" pitchFamily="18" charset="0"/>
              </a:rPr>
              <a:t>Starnet</a:t>
            </a:r>
            <a:r>
              <a:rPr lang="en-US" sz="4000" b="1" dirty="0">
                <a:solidFill>
                  <a:schemeClr val="tx1"/>
                </a:solidFill>
                <a:latin typeface="Cambria" panose="02040503050406030204" pitchFamily="18" charset="0"/>
                <a:ea typeface="Cambria" panose="02040503050406030204" pitchFamily="18" charset="0"/>
              </a:rPr>
              <a:t> Query Model </a:t>
            </a:r>
            <a:r>
              <a:rPr lang="en-US" sz="4000" b="1" dirty="0" smtClean="0">
                <a:solidFill>
                  <a:schemeClr val="tx1"/>
                </a:solidFill>
                <a:latin typeface="Cambria" panose="02040503050406030204" pitchFamily="18" charset="0"/>
                <a:ea typeface="Cambria" panose="02040503050406030204" pitchFamily="18" charset="0"/>
              </a:rPr>
              <a:t>contd..</a:t>
            </a:r>
            <a:endParaRPr lang="en-US" sz="4000" b="1"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511156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0472" y="792665"/>
            <a:ext cx="2376263" cy="2123658"/>
          </a:xfrm>
          <a:prstGeom prst="rect">
            <a:avLst/>
          </a:prstGeom>
          <a:noFill/>
        </p:spPr>
        <p:txBody>
          <a:bodyPr wrap="square" rtlCol="0">
            <a:spAutoFit/>
          </a:bodyPr>
          <a:lstStyle/>
          <a:p>
            <a:r>
              <a:rPr lang="en-US" sz="4400" b="1" dirty="0" smtClean="0">
                <a:solidFill>
                  <a:schemeClr val="tx1"/>
                </a:solidFill>
                <a:latin typeface="Cambria" panose="02040503050406030204" pitchFamily="18" charset="0"/>
                <a:ea typeface="Cambria" panose="02040503050406030204" pitchFamily="18" charset="0"/>
              </a:rPr>
              <a:t>Now Familiar terms</a:t>
            </a:r>
            <a:endParaRPr lang="en-US" sz="4400" b="1" dirty="0">
              <a:solidFill>
                <a:schemeClr val="tx1"/>
              </a:solidFill>
              <a:latin typeface="Cambria" panose="02040503050406030204" pitchFamily="18" charset="0"/>
              <a:ea typeface="Cambria" panose="02040503050406030204" pitchFamily="18" charset="0"/>
            </a:endParaRPr>
          </a:p>
        </p:txBody>
      </p:sp>
      <p:sp>
        <p:nvSpPr>
          <p:cNvPr id="4" name="Title 3"/>
          <p:cNvSpPr>
            <a:spLocks noGrp="1"/>
          </p:cNvSpPr>
          <p:nvPr>
            <p:ph type="title"/>
          </p:nvPr>
        </p:nvSpPr>
        <p:spPr>
          <a:xfrm>
            <a:off x="3296816" y="888697"/>
            <a:ext cx="4816631" cy="5718652"/>
          </a:xfrm>
        </p:spPr>
        <p:txBody>
          <a:bodyPr>
            <a:normAutofit fontScale="90000"/>
          </a:bodyPr>
          <a:lstStyle/>
          <a:p>
            <a:r>
              <a:rPr lang="en-US" sz="2800" dirty="0" smtClean="0">
                <a:solidFill>
                  <a:schemeClr val="tx1"/>
                </a:solidFill>
                <a:latin typeface="Cambria" panose="02040503050406030204" pitchFamily="18" charset="0"/>
                <a:ea typeface="Cambria" panose="02040503050406030204" pitchFamily="18" charset="0"/>
              </a:rPr>
              <a:t>Data </a:t>
            </a:r>
            <a:r>
              <a:rPr lang="en-US" sz="2800" dirty="0" smtClean="0">
                <a:solidFill>
                  <a:schemeClr val="tx1"/>
                </a:solidFill>
                <a:latin typeface="Cambria" panose="02040503050406030204" pitchFamily="18" charset="0"/>
                <a:ea typeface="Cambria" panose="02040503050406030204" pitchFamily="18" charset="0"/>
              </a:rPr>
              <a:t>cube</a:t>
            </a:r>
            <a:br>
              <a:rPr lang="en-US" sz="2800" dirty="0" smtClean="0">
                <a:solidFill>
                  <a:schemeClr val="tx1"/>
                </a:solidFill>
                <a:latin typeface="Cambria" panose="02040503050406030204" pitchFamily="18" charset="0"/>
                <a:ea typeface="Cambria" panose="02040503050406030204" pitchFamily="18" charset="0"/>
              </a:rPr>
            </a:br>
            <a:r>
              <a:rPr lang="en-US" sz="2800" dirty="0" smtClean="0">
                <a:solidFill>
                  <a:schemeClr val="tx1"/>
                </a:solidFill>
                <a:latin typeface="Cambria" panose="02040503050406030204" pitchFamily="18" charset="0"/>
                <a:ea typeface="Cambria" panose="02040503050406030204" pitchFamily="18" charset="0"/>
              </a:rPr>
              <a:t>dimension table</a:t>
            </a:r>
            <a:br>
              <a:rPr lang="en-US" sz="2800" dirty="0" smtClean="0">
                <a:solidFill>
                  <a:schemeClr val="tx1"/>
                </a:solidFill>
                <a:latin typeface="Cambria" panose="02040503050406030204" pitchFamily="18" charset="0"/>
                <a:ea typeface="Cambria" panose="02040503050406030204" pitchFamily="18" charset="0"/>
              </a:rPr>
            </a:br>
            <a:r>
              <a:rPr lang="en-US" sz="2800" dirty="0" smtClean="0">
                <a:solidFill>
                  <a:schemeClr val="tx1"/>
                </a:solidFill>
                <a:latin typeface="Cambria" panose="02040503050406030204" pitchFamily="18" charset="0"/>
                <a:ea typeface="Cambria" panose="02040503050406030204" pitchFamily="18" charset="0"/>
              </a:rPr>
              <a:t>fact table</a:t>
            </a:r>
            <a:r>
              <a:rPr lang="en-US" sz="2800" dirty="0" smtClean="0">
                <a:solidFill>
                  <a:schemeClr val="tx1"/>
                </a:solidFill>
                <a:latin typeface="Cambria" panose="02040503050406030204" pitchFamily="18" charset="0"/>
                <a:ea typeface="Cambria" panose="02040503050406030204" pitchFamily="18" charset="0"/>
              </a:rPr>
              <a:t/>
            </a:r>
            <a:br>
              <a:rPr lang="en-US" sz="2800" dirty="0" smtClean="0">
                <a:solidFill>
                  <a:schemeClr val="tx1"/>
                </a:solidFill>
                <a:latin typeface="Cambria" panose="02040503050406030204" pitchFamily="18" charset="0"/>
                <a:ea typeface="Cambria" panose="02040503050406030204" pitchFamily="18" charset="0"/>
              </a:rPr>
            </a:br>
            <a:r>
              <a:rPr lang="en-US" sz="2800" dirty="0" smtClean="0">
                <a:solidFill>
                  <a:schemeClr val="tx1"/>
                </a:solidFill>
                <a:latin typeface="Cambria" panose="02040503050406030204" pitchFamily="18" charset="0"/>
                <a:ea typeface="Cambria" panose="02040503050406030204" pitchFamily="18" charset="0"/>
              </a:rPr>
              <a:t>Star schema</a:t>
            </a:r>
            <a:r>
              <a:rPr lang="en-US" sz="2800" dirty="0" smtClean="0">
                <a:solidFill>
                  <a:schemeClr val="tx1"/>
                </a:solidFill>
                <a:latin typeface="Cambria" panose="02040503050406030204" pitchFamily="18" charset="0"/>
                <a:ea typeface="Cambria" panose="02040503050406030204" pitchFamily="18" charset="0"/>
              </a:rPr>
              <a:t/>
            </a:r>
            <a:br>
              <a:rPr lang="en-US" sz="2800" dirty="0" smtClean="0">
                <a:solidFill>
                  <a:schemeClr val="tx1"/>
                </a:solidFill>
                <a:latin typeface="Cambria" panose="02040503050406030204" pitchFamily="18" charset="0"/>
                <a:ea typeface="Cambria" panose="02040503050406030204" pitchFamily="18" charset="0"/>
              </a:rPr>
            </a:br>
            <a:r>
              <a:rPr lang="en-US" sz="2800" dirty="0" smtClean="0">
                <a:solidFill>
                  <a:schemeClr val="tx1"/>
                </a:solidFill>
                <a:latin typeface="Cambria" panose="02040503050406030204" pitchFamily="18" charset="0"/>
                <a:ea typeface="Cambria" panose="02040503050406030204" pitchFamily="18" charset="0"/>
              </a:rPr>
              <a:t>snowflake schema</a:t>
            </a:r>
            <a:r>
              <a:rPr lang="en-US" sz="2800" dirty="0" smtClean="0">
                <a:solidFill>
                  <a:schemeClr val="tx1"/>
                </a:solidFill>
                <a:latin typeface="Cambria" panose="02040503050406030204" pitchFamily="18" charset="0"/>
                <a:ea typeface="Cambria" panose="02040503050406030204" pitchFamily="18" charset="0"/>
              </a:rPr>
              <a:t/>
            </a:r>
            <a:br>
              <a:rPr lang="en-US" sz="2800" dirty="0" smtClean="0">
                <a:solidFill>
                  <a:schemeClr val="tx1"/>
                </a:solidFill>
                <a:latin typeface="Cambria" panose="02040503050406030204" pitchFamily="18" charset="0"/>
                <a:ea typeface="Cambria" panose="02040503050406030204" pitchFamily="18" charset="0"/>
              </a:rPr>
            </a:br>
            <a:r>
              <a:rPr lang="en-US" sz="2800" dirty="0" smtClean="0">
                <a:solidFill>
                  <a:schemeClr val="tx1"/>
                </a:solidFill>
                <a:latin typeface="Cambria" panose="02040503050406030204" pitchFamily="18" charset="0"/>
                <a:ea typeface="Cambria" panose="02040503050406030204" pitchFamily="18" charset="0"/>
              </a:rPr>
              <a:t>fact constellation </a:t>
            </a:r>
            <a:r>
              <a:rPr lang="en-US" sz="2800" dirty="0" smtClean="0">
                <a:solidFill>
                  <a:schemeClr val="tx1"/>
                </a:solidFill>
                <a:latin typeface="Cambria" panose="02040503050406030204" pitchFamily="18" charset="0"/>
                <a:ea typeface="Cambria" panose="02040503050406030204" pitchFamily="18" charset="0"/>
              </a:rPr>
              <a:t>schema</a:t>
            </a:r>
            <a:r>
              <a:rPr lang="en-US" sz="2800" dirty="0" smtClean="0">
                <a:solidFill>
                  <a:schemeClr val="tx1"/>
                </a:solidFill>
                <a:latin typeface="Cambria" panose="02040503050406030204" pitchFamily="18" charset="0"/>
                <a:ea typeface="Cambria" panose="02040503050406030204" pitchFamily="18" charset="0"/>
              </a:rPr>
              <a:t/>
            </a:r>
            <a:br>
              <a:rPr lang="en-US" sz="2800" dirty="0" smtClean="0">
                <a:solidFill>
                  <a:schemeClr val="tx1"/>
                </a:solidFill>
                <a:latin typeface="Cambria" panose="02040503050406030204" pitchFamily="18" charset="0"/>
                <a:ea typeface="Cambria" panose="02040503050406030204" pitchFamily="18" charset="0"/>
              </a:rPr>
            </a:br>
            <a:r>
              <a:rPr lang="en-US" sz="2800" dirty="0" smtClean="0">
                <a:solidFill>
                  <a:schemeClr val="tx1"/>
                </a:solidFill>
                <a:latin typeface="Cambria" panose="02040503050406030204" pitchFamily="18" charset="0"/>
                <a:ea typeface="Cambria" panose="02040503050406030204" pitchFamily="18" charset="0"/>
              </a:rPr>
              <a:t>galaxy schema</a:t>
            </a:r>
            <a:br>
              <a:rPr lang="en-US" sz="2800" dirty="0" smtClean="0">
                <a:solidFill>
                  <a:schemeClr val="tx1"/>
                </a:solidFill>
                <a:latin typeface="Cambria" panose="02040503050406030204" pitchFamily="18" charset="0"/>
                <a:ea typeface="Cambria" panose="02040503050406030204" pitchFamily="18" charset="0"/>
              </a:rPr>
            </a:br>
            <a:r>
              <a:rPr lang="en-US" sz="2800" dirty="0" smtClean="0">
                <a:solidFill>
                  <a:schemeClr val="tx1"/>
                </a:solidFill>
                <a:latin typeface="Cambria" panose="02040503050406030204" pitchFamily="18" charset="0"/>
                <a:ea typeface="Cambria" panose="02040503050406030204" pitchFamily="18" charset="0"/>
              </a:rPr>
              <a:t>Concept Hierarchy</a:t>
            </a:r>
            <a:br>
              <a:rPr lang="en-US" sz="2800" dirty="0" smtClean="0">
                <a:solidFill>
                  <a:schemeClr val="tx1"/>
                </a:solidFill>
                <a:latin typeface="Cambria" panose="02040503050406030204" pitchFamily="18" charset="0"/>
                <a:ea typeface="Cambria" panose="02040503050406030204" pitchFamily="18" charset="0"/>
              </a:rPr>
            </a:br>
            <a:r>
              <a:rPr lang="en-US" sz="2800" dirty="0" smtClean="0">
                <a:solidFill>
                  <a:schemeClr val="tx1"/>
                </a:solidFill>
                <a:latin typeface="Cambria" panose="02040503050406030204" pitchFamily="18" charset="0"/>
                <a:ea typeface="Cambria" panose="02040503050406030204" pitchFamily="18" charset="0"/>
              </a:rPr>
              <a:t>types of concept hierarchy</a:t>
            </a:r>
            <a:r>
              <a:rPr lang="en-US" sz="2800" dirty="0" smtClean="0">
                <a:solidFill>
                  <a:schemeClr val="tx1"/>
                </a:solidFill>
                <a:latin typeface="Cambria" panose="02040503050406030204" pitchFamily="18" charset="0"/>
                <a:ea typeface="Cambria" panose="02040503050406030204" pitchFamily="18" charset="0"/>
              </a:rPr>
              <a:t/>
            </a:r>
            <a:br>
              <a:rPr lang="en-US" sz="2800" dirty="0" smtClean="0">
                <a:solidFill>
                  <a:schemeClr val="tx1"/>
                </a:solidFill>
                <a:latin typeface="Cambria" panose="02040503050406030204" pitchFamily="18" charset="0"/>
                <a:ea typeface="Cambria" panose="02040503050406030204" pitchFamily="18" charset="0"/>
              </a:rPr>
            </a:br>
            <a:r>
              <a:rPr lang="en-US" sz="2800" dirty="0" smtClean="0">
                <a:solidFill>
                  <a:schemeClr val="tx1"/>
                </a:solidFill>
                <a:latin typeface="Cambria" panose="02040503050406030204" pitchFamily="18" charset="0"/>
                <a:ea typeface="Cambria" panose="02040503050406030204" pitchFamily="18" charset="0"/>
              </a:rPr>
              <a:t>slicing </a:t>
            </a:r>
            <a:r>
              <a:rPr lang="en-US" sz="2800" dirty="0" smtClean="0">
                <a:solidFill>
                  <a:schemeClr val="tx1"/>
                </a:solidFill>
                <a:latin typeface="Cambria" panose="02040503050406030204" pitchFamily="18" charset="0"/>
                <a:ea typeface="Cambria" panose="02040503050406030204" pitchFamily="18" charset="0"/>
              </a:rPr>
              <a:t/>
            </a:r>
            <a:br>
              <a:rPr lang="en-US" sz="2800" dirty="0" smtClean="0">
                <a:solidFill>
                  <a:schemeClr val="tx1"/>
                </a:solidFill>
                <a:latin typeface="Cambria" panose="02040503050406030204" pitchFamily="18" charset="0"/>
                <a:ea typeface="Cambria" panose="02040503050406030204" pitchFamily="18" charset="0"/>
              </a:rPr>
            </a:br>
            <a:r>
              <a:rPr lang="en-US" sz="2800" dirty="0" smtClean="0">
                <a:solidFill>
                  <a:schemeClr val="tx1"/>
                </a:solidFill>
                <a:latin typeface="Cambria" panose="02040503050406030204" pitchFamily="18" charset="0"/>
                <a:ea typeface="Cambria" panose="02040503050406030204" pitchFamily="18" charset="0"/>
              </a:rPr>
              <a:t>dicing</a:t>
            </a:r>
            <a:br>
              <a:rPr lang="en-US" sz="2800" dirty="0" smtClean="0">
                <a:solidFill>
                  <a:schemeClr val="tx1"/>
                </a:solidFill>
                <a:latin typeface="Cambria" panose="02040503050406030204" pitchFamily="18" charset="0"/>
                <a:ea typeface="Cambria" panose="02040503050406030204" pitchFamily="18" charset="0"/>
              </a:rPr>
            </a:br>
            <a:r>
              <a:rPr lang="en-US" sz="2800" dirty="0" smtClean="0">
                <a:solidFill>
                  <a:schemeClr val="tx1"/>
                </a:solidFill>
                <a:latin typeface="Cambria" panose="02040503050406030204" pitchFamily="18" charset="0"/>
                <a:ea typeface="Cambria" panose="02040503050406030204" pitchFamily="18" charset="0"/>
              </a:rPr>
              <a:t>roll up</a:t>
            </a:r>
            <a:br>
              <a:rPr lang="en-US" sz="2800" dirty="0" smtClean="0">
                <a:solidFill>
                  <a:schemeClr val="tx1"/>
                </a:solidFill>
                <a:latin typeface="Cambria" panose="02040503050406030204" pitchFamily="18" charset="0"/>
                <a:ea typeface="Cambria" panose="02040503050406030204" pitchFamily="18" charset="0"/>
              </a:rPr>
            </a:br>
            <a:r>
              <a:rPr lang="en-US" sz="2800" dirty="0" smtClean="0">
                <a:solidFill>
                  <a:schemeClr val="tx1"/>
                </a:solidFill>
                <a:latin typeface="Cambria" panose="02040503050406030204" pitchFamily="18" charset="0"/>
                <a:ea typeface="Cambria" panose="02040503050406030204" pitchFamily="18" charset="0"/>
              </a:rPr>
              <a:t>drill </a:t>
            </a:r>
            <a:r>
              <a:rPr lang="en-US" sz="2800" dirty="0" smtClean="0">
                <a:solidFill>
                  <a:schemeClr val="tx1"/>
                </a:solidFill>
                <a:latin typeface="Cambria" panose="02040503050406030204" pitchFamily="18" charset="0"/>
                <a:ea typeface="Cambria" panose="02040503050406030204" pitchFamily="18" charset="0"/>
              </a:rPr>
              <a:t>down</a:t>
            </a:r>
            <a:br>
              <a:rPr lang="en-US" sz="2800" dirty="0" smtClean="0">
                <a:solidFill>
                  <a:schemeClr val="tx1"/>
                </a:solidFill>
                <a:latin typeface="Cambria" panose="02040503050406030204" pitchFamily="18" charset="0"/>
                <a:ea typeface="Cambria" panose="02040503050406030204" pitchFamily="18" charset="0"/>
              </a:rPr>
            </a:br>
            <a:r>
              <a:rPr lang="en-US" sz="2800" dirty="0" smtClean="0">
                <a:solidFill>
                  <a:schemeClr val="tx1"/>
                </a:solidFill>
                <a:latin typeface="Cambria" panose="02040503050406030204" pitchFamily="18" charset="0"/>
                <a:ea typeface="Cambria" panose="02040503050406030204" pitchFamily="18" charset="0"/>
              </a:rPr>
              <a:t>pivot</a:t>
            </a:r>
            <a:br>
              <a:rPr lang="en-US" sz="2800" dirty="0" smtClean="0">
                <a:solidFill>
                  <a:schemeClr val="tx1"/>
                </a:solidFill>
                <a:latin typeface="Cambria" panose="02040503050406030204" pitchFamily="18" charset="0"/>
                <a:ea typeface="Cambria" panose="02040503050406030204" pitchFamily="18" charset="0"/>
              </a:rPr>
            </a:br>
            <a:r>
              <a:rPr lang="en-US" sz="2800" dirty="0" err="1" smtClean="0">
                <a:solidFill>
                  <a:schemeClr val="tx1"/>
                </a:solidFill>
                <a:latin typeface="Cambria" panose="02040503050406030204" pitchFamily="18" charset="0"/>
                <a:ea typeface="Cambria" panose="02040503050406030204" pitchFamily="18" charset="0"/>
              </a:rPr>
              <a:t>starNet</a:t>
            </a:r>
            <a:r>
              <a:rPr lang="en-US" sz="2800" dirty="0" smtClean="0">
                <a:solidFill>
                  <a:schemeClr val="tx1"/>
                </a:solidFill>
                <a:latin typeface="Cambria" panose="02040503050406030204" pitchFamily="18" charset="0"/>
                <a:ea typeface="Cambria" panose="02040503050406030204" pitchFamily="18" charset="0"/>
              </a:rPr>
              <a:t> </a:t>
            </a:r>
            <a:endParaRPr lang="en-US" sz="28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4980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1800250"/>
            <a:ext cx="9417496" cy="3960440"/>
          </a:xfrm>
        </p:spPr>
        <p:txBody>
          <a:bodyPr>
            <a:normAutofit fontScale="90000"/>
          </a:bodyPr>
          <a:lstStyle/>
          <a:p>
            <a:pPr algn="ctr"/>
            <a:r>
              <a:rPr lang="en-US" sz="3200" b="1" dirty="0">
                <a:latin typeface="Cambria" panose="02040503050406030204" pitchFamily="18" charset="0"/>
                <a:ea typeface="Cambria" panose="02040503050406030204" pitchFamily="18" charset="0"/>
              </a:rPr>
              <a:t>Data warehouses and OLAP tools are based on a multidimensional data model. </a:t>
            </a:r>
            <a:r>
              <a:rPr lang="en-US" sz="3200" b="1" dirty="0" smtClean="0">
                <a:latin typeface="Cambria" panose="02040503050406030204" pitchFamily="18" charset="0"/>
                <a:ea typeface="Cambria" panose="02040503050406030204" pitchFamily="18" charset="0"/>
              </a:rPr>
              <a:t/>
            </a:r>
            <a:br>
              <a:rPr lang="en-US" sz="3200" b="1" dirty="0" smtClean="0">
                <a:latin typeface="Cambria" panose="02040503050406030204" pitchFamily="18" charset="0"/>
                <a:ea typeface="Cambria" panose="02040503050406030204" pitchFamily="18" charset="0"/>
              </a:rPr>
            </a:br>
            <a:r>
              <a:rPr lang="en-US" sz="3200" b="1" dirty="0" smtClean="0">
                <a:latin typeface="Cambria" panose="02040503050406030204" pitchFamily="18" charset="0"/>
                <a:ea typeface="Cambria" panose="02040503050406030204" pitchFamily="18" charset="0"/>
              </a:rPr>
              <a:t/>
            </a:r>
            <a:br>
              <a:rPr lang="en-US" sz="3200" b="1" dirty="0" smtClean="0">
                <a:latin typeface="Cambria" panose="02040503050406030204" pitchFamily="18" charset="0"/>
                <a:ea typeface="Cambria" panose="02040503050406030204" pitchFamily="18" charset="0"/>
              </a:rPr>
            </a:br>
            <a:r>
              <a:rPr lang="en-US" sz="3200" b="1" dirty="0" smtClean="0">
                <a:latin typeface="Cambria" panose="02040503050406030204" pitchFamily="18" charset="0"/>
                <a:ea typeface="Cambria" panose="02040503050406030204" pitchFamily="18" charset="0"/>
              </a:rPr>
              <a:t>This </a:t>
            </a:r>
            <a:r>
              <a:rPr lang="en-US" sz="3200" b="1" dirty="0">
                <a:latin typeface="Cambria" panose="02040503050406030204" pitchFamily="18" charset="0"/>
                <a:ea typeface="Cambria" panose="02040503050406030204" pitchFamily="18" charset="0"/>
              </a:rPr>
              <a:t>model views data in the form of a data </a:t>
            </a:r>
            <a:r>
              <a:rPr lang="en-US" sz="3200" b="1" dirty="0" smtClean="0">
                <a:latin typeface="Cambria" panose="02040503050406030204" pitchFamily="18" charset="0"/>
                <a:ea typeface="Cambria" panose="02040503050406030204" pitchFamily="18" charset="0"/>
              </a:rPr>
              <a:t>cube.</a:t>
            </a:r>
            <a:br>
              <a:rPr lang="en-US" sz="3200" b="1" dirty="0" smtClean="0">
                <a:latin typeface="Cambria" panose="02040503050406030204" pitchFamily="18" charset="0"/>
                <a:ea typeface="Cambria" panose="02040503050406030204" pitchFamily="18" charset="0"/>
              </a:rPr>
            </a:br>
            <a:r>
              <a:rPr lang="en-US" sz="3200" b="1" dirty="0" smtClean="0">
                <a:latin typeface="Cambria" panose="02040503050406030204" pitchFamily="18" charset="0"/>
                <a:ea typeface="Cambria" panose="02040503050406030204" pitchFamily="18" charset="0"/>
              </a:rPr>
              <a:t/>
            </a:r>
            <a:br>
              <a:rPr lang="en-US" sz="3200" b="1" dirty="0" smtClean="0">
                <a:latin typeface="Cambria" panose="02040503050406030204" pitchFamily="18" charset="0"/>
                <a:ea typeface="Cambria" panose="02040503050406030204" pitchFamily="18" charset="0"/>
              </a:rPr>
            </a:br>
            <a:r>
              <a:rPr lang="en-US" sz="3200" b="1" dirty="0" smtClean="0">
                <a:latin typeface="Cambria" panose="02040503050406030204" pitchFamily="18" charset="0"/>
                <a:ea typeface="Cambria" panose="02040503050406030204" pitchFamily="18" charset="0"/>
              </a:rPr>
              <a:t>Now we </a:t>
            </a:r>
            <a:r>
              <a:rPr lang="en-US" sz="3200" b="1" dirty="0">
                <a:latin typeface="Cambria" panose="02040503050406030204" pitchFamily="18" charset="0"/>
                <a:ea typeface="Cambria" panose="02040503050406030204" pitchFamily="18" charset="0"/>
              </a:rPr>
              <a:t>will </a:t>
            </a:r>
            <a:r>
              <a:rPr lang="en-US" sz="3200" b="1" dirty="0" smtClean="0">
                <a:latin typeface="Cambria" panose="02040503050406030204" pitchFamily="18" charset="0"/>
                <a:ea typeface="Cambria" panose="02040503050406030204" pitchFamily="18" charset="0"/>
              </a:rPr>
              <a:t>learn</a:t>
            </a:r>
            <a:br>
              <a:rPr lang="en-US" sz="3200" b="1" dirty="0" smtClean="0">
                <a:latin typeface="Cambria" panose="02040503050406030204" pitchFamily="18" charset="0"/>
                <a:ea typeface="Cambria" panose="02040503050406030204" pitchFamily="18" charset="0"/>
              </a:rPr>
            </a:br>
            <a:r>
              <a:rPr lang="en-US" sz="3200" b="1" dirty="0">
                <a:latin typeface="Cambria" panose="02040503050406030204" pitchFamily="18" charset="0"/>
                <a:ea typeface="Cambria" panose="02040503050406030204" pitchFamily="18" charset="0"/>
              </a:rPr>
              <a:t/>
            </a:r>
            <a:br>
              <a:rPr lang="en-US" sz="3200" b="1" dirty="0">
                <a:latin typeface="Cambria" panose="02040503050406030204" pitchFamily="18" charset="0"/>
                <a:ea typeface="Cambria" panose="02040503050406030204" pitchFamily="18" charset="0"/>
              </a:rPr>
            </a:br>
            <a:r>
              <a:rPr lang="en-US" sz="3200" b="1" dirty="0" smtClean="0">
                <a:latin typeface="Cambria" panose="02040503050406030204" pitchFamily="18" charset="0"/>
                <a:ea typeface="Cambria" panose="02040503050406030204" pitchFamily="18" charset="0"/>
              </a:rPr>
              <a:t>how </a:t>
            </a:r>
            <a:r>
              <a:rPr lang="en-US" sz="3200" b="1" dirty="0">
                <a:latin typeface="Cambria" panose="02040503050406030204" pitchFamily="18" charset="0"/>
                <a:ea typeface="Cambria" panose="02040503050406030204" pitchFamily="18" charset="0"/>
              </a:rPr>
              <a:t>data cubes model n-dimensional data</a:t>
            </a:r>
          </a:p>
        </p:txBody>
      </p:sp>
    </p:spTree>
    <p:extLst>
      <p:ext uri="{BB962C8B-B14F-4D97-AF65-F5344CB8AC3E}">
        <p14:creationId xmlns:p14="http://schemas.microsoft.com/office/powerpoint/2010/main" val="17538421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520" y="2376314"/>
            <a:ext cx="8543925" cy="763126"/>
          </a:xfrm>
        </p:spPr>
        <p:txBody>
          <a:bodyPr/>
          <a:lstStyle/>
          <a:p>
            <a:pPr algn="ctr"/>
            <a:r>
              <a:rPr lang="en-US" b="1" dirty="0" smtClean="0">
                <a:latin typeface="Cambria" panose="02040503050406030204" pitchFamily="18" charset="0"/>
                <a:ea typeface="Cambria" panose="02040503050406030204" pitchFamily="18" charset="0"/>
              </a:rPr>
              <a:t>Thank You</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7060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472" y="791233"/>
            <a:ext cx="8543925" cy="864096"/>
          </a:xfrm>
        </p:spPr>
        <p:txBody>
          <a:bodyPr/>
          <a:lstStyle/>
          <a:p>
            <a:r>
              <a:rPr lang="en-US" sz="4400" b="1" dirty="0">
                <a:latin typeface="Cambria" panose="02040503050406030204" pitchFamily="18" charset="0"/>
                <a:ea typeface="Cambria" panose="02040503050406030204" pitchFamily="18" charset="0"/>
              </a:rPr>
              <a:t>Data Warehouse Modeling</a:t>
            </a:r>
            <a:r>
              <a:rPr lang="en-US" sz="4400" b="1" dirty="0" smtClean="0">
                <a:latin typeface="Cambria" panose="02040503050406030204" pitchFamily="18" charset="0"/>
                <a:ea typeface="Cambria" panose="02040503050406030204" pitchFamily="18" charset="0"/>
              </a:rPr>
              <a:t>:</a:t>
            </a:r>
            <a:endParaRPr lang="en-US" sz="4400" b="1"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a:xfrm>
            <a:off x="1064568" y="1808575"/>
            <a:ext cx="8543925" cy="864096"/>
          </a:xfrm>
        </p:spPr>
        <p:txBody>
          <a:bodyPr/>
          <a:lstStyle/>
          <a:p>
            <a:r>
              <a:rPr lang="en-US" sz="3200" b="1" dirty="0">
                <a:solidFill>
                  <a:srgbClr val="C00000"/>
                </a:solidFill>
                <a:latin typeface="Cambria" panose="02040503050406030204" pitchFamily="18" charset="0"/>
                <a:ea typeface="Cambria" panose="02040503050406030204" pitchFamily="18" charset="0"/>
              </a:rPr>
              <a:t>A Multidimensional Data Model</a:t>
            </a:r>
          </a:p>
        </p:txBody>
      </p:sp>
      <p:sp>
        <p:nvSpPr>
          <p:cNvPr id="7" name="Text Placeholder 5"/>
          <p:cNvSpPr txBox="1">
            <a:spLocks/>
          </p:cNvSpPr>
          <p:nvPr/>
        </p:nvSpPr>
        <p:spPr>
          <a:xfrm>
            <a:off x="2720752" y="2376314"/>
            <a:ext cx="8543925" cy="3722808"/>
          </a:xfrm>
          <a:prstGeom prst="rect">
            <a:avLst/>
          </a:prstGeom>
          <a:noFill/>
          <a:ln>
            <a:noFill/>
          </a:ln>
        </p:spPr>
        <p:txBody>
          <a:bodyPr spcFirstLastPara="1" wrap="square" lIns="92416" tIns="46196" rIns="92416" bIns="46196" anchor="t" anchorCtr="0"/>
          <a:lstStyle>
            <a:defPPr marR="0" lvl="0" algn="l" rtl="0">
              <a:lnSpc>
                <a:spcPct val="100000"/>
              </a:lnSpc>
              <a:spcBef>
                <a:spcPts val="0"/>
              </a:spcBef>
              <a:spcAft>
                <a:spcPts val="0"/>
              </a:spcAft>
            </a:defPPr>
            <a:lvl1pPr marL="462159" marR="0" lvl="0" indent="-231079" algn="l" rtl="0">
              <a:lnSpc>
                <a:spcPct val="90000"/>
              </a:lnSpc>
              <a:spcBef>
                <a:spcPts val="1011"/>
              </a:spcBef>
              <a:spcAft>
                <a:spcPts val="0"/>
              </a:spcAft>
              <a:buClr>
                <a:srgbClr val="888888"/>
              </a:buClr>
              <a:buSzPts val="2400"/>
              <a:buFont typeface="Arial"/>
              <a:buNone/>
              <a:defRPr sz="2500" b="0" i="0" u="none" strike="noStrike" cap="none">
                <a:solidFill>
                  <a:srgbClr val="888888"/>
                </a:solidFill>
                <a:latin typeface="Calibri"/>
                <a:ea typeface="Calibri"/>
                <a:cs typeface="Calibri"/>
                <a:sym typeface="Calibri"/>
              </a:defRPr>
            </a:lvl1pPr>
            <a:lvl2pPr marL="924318" marR="0" lvl="1" indent="-231079" algn="l" rtl="0">
              <a:lnSpc>
                <a:spcPct val="90000"/>
              </a:lnSpc>
              <a:spcBef>
                <a:spcPts val="506"/>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86477" marR="0" lvl="2" indent="-231079" algn="l" rtl="0">
              <a:lnSpc>
                <a:spcPct val="90000"/>
              </a:lnSpc>
              <a:spcBef>
                <a:spcPts val="506"/>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48636" marR="0" lvl="3" indent="-231079" algn="l" rtl="0">
              <a:lnSpc>
                <a:spcPct val="90000"/>
              </a:lnSpc>
              <a:spcBef>
                <a:spcPts val="506"/>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310795" marR="0" lvl="4" indent="-231079" algn="l" rtl="0">
              <a:lnSpc>
                <a:spcPct val="90000"/>
              </a:lnSpc>
              <a:spcBef>
                <a:spcPts val="506"/>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72954" marR="0" lvl="5" indent="-231079" algn="l" rtl="0">
              <a:lnSpc>
                <a:spcPct val="90000"/>
              </a:lnSpc>
              <a:spcBef>
                <a:spcPts val="506"/>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35113" marR="0" lvl="6" indent="-231079" algn="l" rtl="0">
              <a:lnSpc>
                <a:spcPct val="90000"/>
              </a:lnSpc>
              <a:spcBef>
                <a:spcPts val="506"/>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97272" marR="0" lvl="7" indent="-231079" algn="l" rtl="0">
              <a:lnSpc>
                <a:spcPct val="90000"/>
              </a:lnSpc>
              <a:spcBef>
                <a:spcPts val="506"/>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59431" marR="0" lvl="8" indent="-231079" algn="l" rtl="0">
              <a:lnSpc>
                <a:spcPct val="90000"/>
              </a:lnSpc>
              <a:spcBef>
                <a:spcPts val="506"/>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r>
              <a:rPr lang="en-US" b="1" dirty="0" smtClean="0">
                <a:solidFill>
                  <a:schemeClr val="tx1"/>
                </a:solidFill>
                <a:latin typeface="Cambria" panose="02040503050406030204" pitchFamily="18" charset="0"/>
                <a:ea typeface="Cambria" panose="02040503050406030204" pitchFamily="18" charset="0"/>
              </a:rPr>
              <a:t>Data Cube:</a:t>
            </a:r>
          </a:p>
          <a:p>
            <a:r>
              <a:rPr lang="en-US" b="1" dirty="0">
                <a:solidFill>
                  <a:schemeClr val="tx1"/>
                </a:solidFill>
                <a:latin typeface="Cambria" panose="02040503050406030204" pitchFamily="18" charset="0"/>
                <a:ea typeface="Cambria" panose="02040503050406030204" pitchFamily="18" charset="0"/>
              </a:rPr>
              <a:t> </a:t>
            </a:r>
            <a:r>
              <a:rPr lang="en-US" b="1" dirty="0" smtClean="0">
                <a:solidFill>
                  <a:schemeClr val="tx1"/>
                </a:solidFill>
                <a:latin typeface="Cambria" panose="02040503050406030204" pitchFamily="18" charset="0"/>
                <a:ea typeface="Cambria" panose="02040503050406030204" pitchFamily="18" charset="0"/>
              </a:rPr>
              <a:t>   	</a:t>
            </a:r>
            <a:r>
              <a:rPr lang="en-US" b="1" dirty="0" smtClean="0">
                <a:solidFill>
                  <a:srgbClr val="7030A0"/>
                </a:solidFill>
                <a:latin typeface="Cambria" panose="02040503050406030204" pitchFamily="18" charset="0"/>
                <a:ea typeface="Cambria" panose="02040503050406030204" pitchFamily="18" charset="0"/>
              </a:rPr>
              <a:t>2D data cube</a:t>
            </a:r>
          </a:p>
          <a:p>
            <a:r>
              <a:rPr lang="en-US" b="1" dirty="0" smtClean="0">
                <a:solidFill>
                  <a:srgbClr val="7030A0"/>
                </a:solidFill>
                <a:latin typeface="Cambria" panose="02040503050406030204" pitchFamily="18" charset="0"/>
                <a:ea typeface="Cambria" panose="02040503050406030204" pitchFamily="18" charset="0"/>
              </a:rPr>
              <a:t>   		 3D data cube</a:t>
            </a:r>
          </a:p>
          <a:p>
            <a:r>
              <a:rPr lang="en-US" b="1" dirty="0" smtClean="0">
                <a:solidFill>
                  <a:srgbClr val="7030A0"/>
                </a:solidFill>
                <a:latin typeface="Cambria" panose="02040503050406030204" pitchFamily="18" charset="0"/>
                <a:ea typeface="Cambria" panose="02040503050406030204" pitchFamily="18" charset="0"/>
              </a:rPr>
              <a:t>     	 4D data Cube</a:t>
            </a:r>
          </a:p>
          <a:p>
            <a:r>
              <a:rPr lang="en-US" b="1" dirty="0">
                <a:solidFill>
                  <a:srgbClr val="7030A0"/>
                </a:solidFill>
                <a:latin typeface="Cambria" panose="02040503050406030204" pitchFamily="18" charset="0"/>
                <a:ea typeface="Cambria" panose="02040503050406030204" pitchFamily="18" charset="0"/>
              </a:rPr>
              <a:t> </a:t>
            </a:r>
            <a:r>
              <a:rPr lang="en-US" b="1" dirty="0" smtClean="0">
                <a:solidFill>
                  <a:srgbClr val="7030A0"/>
                </a:solidFill>
                <a:latin typeface="Cambria" panose="02040503050406030204" pitchFamily="18" charset="0"/>
                <a:ea typeface="Cambria" panose="02040503050406030204" pitchFamily="18" charset="0"/>
              </a:rPr>
              <a:t>    	 Lattice</a:t>
            </a:r>
          </a:p>
          <a:p>
            <a:r>
              <a:rPr lang="en-US" b="1" dirty="0" smtClean="0">
                <a:solidFill>
                  <a:schemeClr val="tx1"/>
                </a:solidFill>
                <a:latin typeface="Cambria" panose="02040503050406030204" pitchFamily="18" charset="0"/>
                <a:ea typeface="Cambria" panose="02040503050406030204" pitchFamily="18" charset="0"/>
              </a:rPr>
              <a:t>Schemas: </a:t>
            </a:r>
          </a:p>
          <a:p>
            <a:r>
              <a:rPr lang="en-US" dirty="0">
                <a:solidFill>
                  <a:schemeClr val="tx1"/>
                </a:solidFill>
                <a:latin typeface="Cambria" panose="02040503050406030204" pitchFamily="18" charset="0"/>
                <a:ea typeface="Cambria" panose="02040503050406030204" pitchFamily="18" charset="0"/>
              </a:rPr>
              <a:t> </a:t>
            </a:r>
            <a:r>
              <a:rPr lang="en-US" dirty="0" smtClean="0">
                <a:solidFill>
                  <a:schemeClr val="tx1"/>
                </a:solidFill>
                <a:latin typeface="Cambria" panose="02040503050406030204" pitchFamily="18" charset="0"/>
                <a:ea typeface="Cambria" panose="02040503050406030204" pitchFamily="18" charset="0"/>
              </a:rPr>
              <a:t> 		 </a:t>
            </a:r>
            <a:r>
              <a:rPr lang="en-US" b="1" dirty="0" smtClean="0">
                <a:solidFill>
                  <a:srgbClr val="7030A0"/>
                </a:solidFill>
                <a:latin typeface="Cambria" panose="02040503050406030204" pitchFamily="18" charset="0"/>
                <a:ea typeface="Cambria" panose="02040503050406030204" pitchFamily="18" charset="0"/>
              </a:rPr>
              <a:t>Star</a:t>
            </a:r>
          </a:p>
          <a:p>
            <a:r>
              <a:rPr lang="en-US" b="1" dirty="0" smtClean="0">
                <a:solidFill>
                  <a:srgbClr val="7030A0"/>
                </a:solidFill>
                <a:latin typeface="Cambria" panose="02040503050406030204" pitchFamily="18" charset="0"/>
                <a:ea typeface="Cambria" panose="02040503050406030204" pitchFamily="18" charset="0"/>
              </a:rPr>
              <a:t>		 Snowflake</a:t>
            </a:r>
          </a:p>
          <a:p>
            <a:r>
              <a:rPr lang="en-US" b="1" dirty="0" smtClean="0">
                <a:solidFill>
                  <a:srgbClr val="7030A0"/>
                </a:solidFill>
                <a:latin typeface="Cambria" panose="02040503050406030204" pitchFamily="18" charset="0"/>
                <a:ea typeface="Cambria" panose="02040503050406030204" pitchFamily="18" charset="0"/>
              </a:rPr>
              <a:t>		 Fact constellation </a:t>
            </a:r>
          </a:p>
          <a:p>
            <a:endParaRPr lang="en-US" dirty="0" smtClean="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64587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10" y="619339"/>
            <a:ext cx="8543925" cy="941125"/>
          </a:xfrm>
        </p:spPr>
        <p:txBody>
          <a:bodyPr>
            <a:normAutofit/>
          </a:bodyPr>
          <a:lstStyle/>
          <a:p>
            <a:r>
              <a:rPr lang="en-US" sz="3600" b="1" dirty="0" smtClean="0">
                <a:latin typeface="Cambria" panose="02040503050406030204" pitchFamily="18" charset="0"/>
                <a:ea typeface="Cambria" panose="02040503050406030204" pitchFamily="18" charset="0"/>
              </a:rPr>
              <a:t>Data cube</a:t>
            </a:r>
            <a:endParaRPr lang="en-US" sz="3600" b="1" dirty="0">
              <a:latin typeface="Cambria" panose="02040503050406030204" pitchFamily="18" charset="0"/>
              <a:ea typeface="Cambria" panose="02040503050406030204" pitchFamily="18" charset="0"/>
            </a:endParaRPr>
          </a:p>
        </p:txBody>
      </p:sp>
      <p:sp>
        <p:nvSpPr>
          <p:cNvPr id="4" name="Flowchart: Terminator 3"/>
          <p:cNvSpPr/>
          <p:nvPr/>
        </p:nvSpPr>
        <p:spPr>
          <a:xfrm>
            <a:off x="440396" y="5616674"/>
            <a:ext cx="9217024" cy="108012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rgbClr val="FFFF00"/>
                </a:solidFill>
                <a:latin typeface="Cambria" panose="02040503050406030204" pitchFamily="18" charset="0"/>
                <a:ea typeface="Cambria" panose="02040503050406030204" pitchFamily="18" charset="0"/>
              </a:rPr>
              <a:t>A </a:t>
            </a:r>
            <a:r>
              <a:rPr lang="en-US" sz="2300" b="1" dirty="0">
                <a:solidFill>
                  <a:srgbClr val="FFFF00"/>
                </a:solidFill>
                <a:latin typeface="Cambria" panose="02040503050406030204" pitchFamily="18" charset="0"/>
                <a:ea typeface="Cambria" panose="02040503050406030204" pitchFamily="18" charset="0"/>
              </a:rPr>
              <a:t>data cube allows data to be modeled and viewed in multiple dimensions. It is defined by dimensions and facts. </a:t>
            </a:r>
          </a:p>
        </p:txBody>
      </p:sp>
      <p:pic>
        <p:nvPicPr>
          <p:cNvPr id="5122" name="Picture 2" descr="Cube and Cuboid: Difference and Formulas - Embibe"/>
          <p:cNvPicPr>
            <a:picLocks noChangeAspect="1" noChangeArrowheads="1"/>
          </p:cNvPicPr>
          <p:nvPr/>
        </p:nvPicPr>
        <p:blipFill rotWithShape="1">
          <a:blip r:embed="rId2">
            <a:extLst>
              <a:ext uri="{28A0092B-C50C-407E-A947-70E740481C1C}">
                <a14:useLocalDpi xmlns:a14="http://schemas.microsoft.com/office/drawing/2010/main" val="0"/>
              </a:ext>
            </a:extLst>
          </a:blip>
          <a:srcRect t="25491" r="12242"/>
          <a:stretch/>
        </p:blipFill>
        <p:spPr bwMode="auto">
          <a:xfrm>
            <a:off x="2164639" y="2392735"/>
            <a:ext cx="5157465" cy="2391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834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rotWithShape="1">
          <a:blip r:embed="rId2"/>
          <a:srcRect l="22105" t="33600" r="15053" b="20200"/>
          <a:stretch/>
        </p:blipFill>
        <p:spPr>
          <a:xfrm>
            <a:off x="200472" y="1296194"/>
            <a:ext cx="9376552" cy="5688632"/>
          </a:xfrm>
          <a:prstGeom prst="rect">
            <a:avLst/>
          </a:prstGeom>
        </p:spPr>
      </p:pic>
      <p:sp>
        <p:nvSpPr>
          <p:cNvPr id="5" name="Title 1"/>
          <p:cNvSpPr txBox="1">
            <a:spLocks/>
          </p:cNvSpPr>
          <p:nvPr/>
        </p:nvSpPr>
        <p:spPr>
          <a:xfrm>
            <a:off x="471410" y="619339"/>
            <a:ext cx="8543925" cy="941125"/>
          </a:xfrm>
          <a:prstGeom prst="rect">
            <a:avLst/>
          </a:prstGeom>
        </p:spPr>
        <p:txBody>
          <a:bodyPr vert="horz" lIns="91440" tIns="45720" rIns="91440" bIns="45720" rtlCol="0" anchor="b">
            <a:normAutofit/>
          </a:bodyPr>
          <a:lstStyle>
            <a:lvl1pPr algn="l" defTabSz="480060" rtl="0" eaLnBrk="1" latinLnBrk="0" hangingPunct="1">
              <a:spcBef>
                <a:spcPct val="0"/>
              </a:spcBef>
              <a:buNone/>
              <a:defRPr sz="42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Cambria" panose="02040503050406030204" pitchFamily="18" charset="0"/>
                <a:ea typeface="Cambria" panose="02040503050406030204" pitchFamily="18" charset="0"/>
              </a:rPr>
              <a:t>2 D View of Data </a:t>
            </a:r>
            <a:endParaRPr lang="en-US" sz="3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04051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8428" t="30240" r="17313" b="23561"/>
          <a:stretch/>
        </p:blipFill>
        <p:spPr>
          <a:xfrm>
            <a:off x="433926" y="2088282"/>
            <a:ext cx="9467709" cy="3960440"/>
          </a:xfrm>
          <a:prstGeom prst="rect">
            <a:avLst/>
          </a:prstGeom>
        </p:spPr>
      </p:pic>
      <p:sp>
        <p:nvSpPr>
          <p:cNvPr id="5" name="Title 1"/>
          <p:cNvSpPr>
            <a:spLocks noGrp="1"/>
          </p:cNvSpPr>
          <p:nvPr>
            <p:ph type="title"/>
          </p:nvPr>
        </p:nvSpPr>
        <p:spPr>
          <a:xfrm>
            <a:off x="438082" y="5688732"/>
            <a:ext cx="9123429" cy="1512168"/>
          </a:xfrm>
        </p:spPr>
        <p:txBody>
          <a:bodyPr/>
          <a:lstStyle/>
          <a:p>
            <a:pPr algn="just"/>
            <a:r>
              <a:rPr lang="en-US" sz="3200" dirty="0">
                <a:solidFill>
                  <a:srgbClr val="FF0000"/>
                </a:solidFill>
                <a:latin typeface="Cambria" panose="02040503050406030204" pitchFamily="18" charset="0"/>
                <a:ea typeface="Cambria" panose="02040503050406030204" pitchFamily="18" charset="0"/>
              </a:rPr>
              <a:t>Tables 4.2 and 4.3 show the data at different degrees of </a:t>
            </a:r>
            <a:r>
              <a:rPr lang="en-US" sz="3200" dirty="0" smtClean="0">
                <a:solidFill>
                  <a:srgbClr val="FF0000"/>
                </a:solidFill>
                <a:latin typeface="Cambria" panose="02040503050406030204" pitchFamily="18" charset="0"/>
                <a:ea typeface="Cambria" panose="02040503050406030204" pitchFamily="18" charset="0"/>
              </a:rPr>
              <a:t>summarization</a:t>
            </a:r>
            <a:endParaRPr lang="en-US" sz="3200" dirty="0">
              <a:solidFill>
                <a:srgbClr val="FF0000"/>
              </a:solidFill>
              <a:latin typeface="Cambria" panose="02040503050406030204" pitchFamily="18" charset="0"/>
              <a:ea typeface="Cambria" panose="02040503050406030204" pitchFamily="18" charset="0"/>
            </a:endParaRPr>
          </a:p>
        </p:txBody>
      </p:sp>
      <p:sp>
        <p:nvSpPr>
          <p:cNvPr id="6" name="Title 1"/>
          <p:cNvSpPr txBox="1">
            <a:spLocks/>
          </p:cNvSpPr>
          <p:nvPr/>
        </p:nvSpPr>
        <p:spPr>
          <a:xfrm>
            <a:off x="433926" y="936104"/>
            <a:ext cx="8543925" cy="941125"/>
          </a:xfrm>
          <a:prstGeom prst="rect">
            <a:avLst/>
          </a:prstGeom>
        </p:spPr>
        <p:txBody>
          <a:bodyPr vert="horz" lIns="91440" tIns="45720" rIns="91440" bIns="45720" rtlCol="0" anchor="b">
            <a:normAutofit/>
          </a:bodyPr>
          <a:lstStyle>
            <a:lvl1pPr algn="l" defTabSz="480060" rtl="0" eaLnBrk="1" latinLnBrk="0" hangingPunct="1">
              <a:spcBef>
                <a:spcPct val="0"/>
              </a:spcBef>
              <a:buNone/>
              <a:defRPr sz="42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Cambria" panose="02040503050406030204" pitchFamily="18" charset="0"/>
                <a:ea typeface="Cambria" panose="02040503050406030204" pitchFamily="18" charset="0"/>
              </a:rPr>
              <a:t>3</a:t>
            </a:r>
            <a:r>
              <a:rPr lang="en-US" sz="3600" b="1" dirty="0" smtClean="0">
                <a:latin typeface="Cambria" panose="02040503050406030204" pitchFamily="18" charset="0"/>
                <a:ea typeface="Cambria" panose="02040503050406030204" pitchFamily="18" charset="0"/>
              </a:rPr>
              <a:t> D View of Data </a:t>
            </a:r>
            <a:endParaRPr lang="en-US" sz="3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86107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6925" t="28999" r="38661" b="15729"/>
          <a:stretch/>
        </p:blipFill>
        <p:spPr>
          <a:xfrm>
            <a:off x="992560" y="1368202"/>
            <a:ext cx="7200801" cy="5040560"/>
          </a:xfrm>
          <a:prstGeom prst="rect">
            <a:avLst/>
          </a:prstGeom>
        </p:spPr>
      </p:pic>
      <p:sp>
        <p:nvSpPr>
          <p:cNvPr id="2" name="Text Placeholder 1"/>
          <p:cNvSpPr>
            <a:spLocks noGrp="1"/>
          </p:cNvSpPr>
          <p:nvPr>
            <p:ph type="body" idx="1"/>
          </p:nvPr>
        </p:nvSpPr>
        <p:spPr/>
        <p:txBody>
          <a:bodyPr/>
          <a:lstStyle/>
          <a:p>
            <a:endParaRPr lang="en-US"/>
          </a:p>
        </p:txBody>
      </p:sp>
      <p:sp>
        <p:nvSpPr>
          <p:cNvPr id="6" name="Title 1"/>
          <p:cNvSpPr txBox="1">
            <a:spLocks/>
          </p:cNvSpPr>
          <p:nvPr/>
        </p:nvSpPr>
        <p:spPr>
          <a:xfrm>
            <a:off x="320997" y="897639"/>
            <a:ext cx="8543925" cy="941125"/>
          </a:xfrm>
          <a:prstGeom prst="rect">
            <a:avLst/>
          </a:prstGeom>
        </p:spPr>
        <p:txBody>
          <a:bodyPr vert="horz" lIns="91440" tIns="45720" rIns="91440" bIns="45720" rtlCol="0" anchor="b">
            <a:normAutofit/>
          </a:bodyPr>
          <a:lstStyle>
            <a:lvl1pPr algn="l" defTabSz="480060" rtl="0" eaLnBrk="1" latinLnBrk="0" hangingPunct="1">
              <a:spcBef>
                <a:spcPct val="0"/>
              </a:spcBef>
              <a:buNone/>
              <a:defRPr sz="42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Cambria" panose="02040503050406030204" pitchFamily="18" charset="0"/>
                <a:ea typeface="Cambria" panose="02040503050406030204" pitchFamily="18" charset="0"/>
              </a:rPr>
              <a:t>Data Cube (3D View) </a:t>
            </a:r>
            <a:endParaRPr lang="en-US" sz="3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19923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7397" t="27320" r="22123" b="22280"/>
          <a:stretch/>
        </p:blipFill>
        <p:spPr>
          <a:xfrm>
            <a:off x="134860" y="1642056"/>
            <a:ext cx="9217024" cy="5112568"/>
          </a:xfrm>
          <a:prstGeom prst="rect">
            <a:avLst/>
          </a:prstGeom>
        </p:spPr>
      </p:pic>
      <p:sp>
        <p:nvSpPr>
          <p:cNvPr id="6" name="Rectangle 5"/>
          <p:cNvSpPr/>
          <p:nvPr/>
        </p:nvSpPr>
        <p:spPr>
          <a:xfrm>
            <a:off x="1568624" y="6754624"/>
            <a:ext cx="7010252" cy="446276"/>
          </a:xfrm>
          <a:prstGeom prst="rect">
            <a:avLst/>
          </a:prstGeom>
        </p:spPr>
        <p:txBody>
          <a:bodyPr wrap="none">
            <a:spAutoFit/>
          </a:bodyPr>
          <a:lstStyle/>
          <a:p>
            <a:r>
              <a:rPr lang="en-US" sz="2300" b="1" dirty="0">
                <a:latin typeface="Cambria" panose="02040503050406030204" pitchFamily="18" charset="0"/>
                <a:ea typeface="Cambria" panose="02040503050406030204" pitchFamily="18" charset="0"/>
              </a:rPr>
              <a:t>Figures 4.3 and 4.4 is often referred to as a cuboid.</a:t>
            </a:r>
          </a:p>
        </p:txBody>
      </p:sp>
      <p:sp>
        <p:nvSpPr>
          <p:cNvPr id="5" name="Title 1"/>
          <p:cNvSpPr txBox="1">
            <a:spLocks/>
          </p:cNvSpPr>
          <p:nvPr/>
        </p:nvSpPr>
        <p:spPr>
          <a:xfrm>
            <a:off x="471410" y="619339"/>
            <a:ext cx="8543925" cy="941125"/>
          </a:xfrm>
          <a:prstGeom prst="rect">
            <a:avLst/>
          </a:prstGeom>
        </p:spPr>
        <p:txBody>
          <a:bodyPr vert="horz" lIns="91440" tIns="45720" rIns="91440" bIns="45720" rtlCol="0" anchor="b">
            <a:normAutofit/>
          </a:bodyPr>
          <a:lstStyle>
            <a:lvl1pPr algn="l" defTabSz="480060" rtl="0" eaLnBrk="1" latinLnBrk="0" hangingPunct="1">
              <a:spcBef>
                <a:spcPct val="0"/>
              </a:spcBef>
              <a:buNone/>
              <a:defRPr sz="42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Cambria" panose="02040503050406030204" pitchFamily="18" charset="0"/>
                <a:ea typeface="Cambria" panose="02040503050406030204" pitchFamily="18" charset="0"/>
              </a:rPr>
              <a:t>4</a:t>
            </a:r>
            <a:r>
              <a:rPr lang="en-US" sz="3600" b="1" dirty="0">
                <a:latin typeface="Cambria" panose="02040503050406030204" pitchFamily="18" charset="0"/>
                <a:ea typeface="Cambria" panose="02040503050406030204" pitchFamily="18" charset="0"/>
              </a:rPr>
              <a:t>-</a:t>
            </a:r>
            <a:r>
              <a:rPr lang="en-US" sz="3600" b="1" dirty="0" smtClean="0">
                <a:latin typeface="Cambria" panose="02040503050406030204" pitchFamily="18" charset="0"/>
                <a:ea typeface="Cambria" panose="02040503050406030204" pitchFamily="18" charset="0"/>
              </a:rPr>
              <a:t>D View of Data </a:t>
            </a:r>
            <a:endParaRPr lang="en-US" sz="3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66565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DB95571B0CE341AFF26496ADE8F2FC" ma:contentTypeVersion="2" ma:contentTypeDescription="Create a new document." ma:contentTypeScope="" ma:versionID="9e8c638e7cc10f7e2c94ce85928d07b6">
  <xsd:schema xmlns:xsd="http://www.w3.org/2001/XMLSchema" xmlns:xs="http://www.w3.org/2001/XMLSchema" xmlns:p="http://schemas.microsoft.com/office/2006/metadata/properties" xmlns:ns2="1748055e-9013-4071-95ee-0b8bf3a23c37" targetNamespace="http://schemas.microsoft.com/office/2006/metadata/properties" ma:root="true" ma:fieldsID="e7ae6a866d10ba64a54f261316e76d1f" ns2:_="">
    <xsd:import namespace="1748055e-9013-4071-95ee-0b8bf3a23c3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48055e-9013-4071-95ee-0b8bf3a23c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D4AE55-1450-4EA5-AA3B-F7307FA44280}"/>
</file>

<file path=customXml/itemProps2.xml><?xml version="1.0" encoding="utf-8"?>
<ds:datastoreItem xmlns:ds="http://schemas.openxmlformats.org/officeDocument/2006/customXml" ds:itemID="{79D7250A-341A-4BD6-9494-604886393977}"/>
</file>

<file path=customXml/itemProps3.xml><?xml version="1.0" encoding="utf-8"?>
<ds:datastoreItem xmlns:ds="http://schemas.openxmlformats.org/officeDocument/2006/customXml" ds:itemID="{4CE11565-BB14-4840-A75E-6B31BE81DDC0}"/>
</file>

<file path=docProps/app.xml><?xml version="1.0" encoding="utf-8"?>
<Properties xmlns="http://schemas.openxmlformats.org/officeDocument/2006/extended-properties" xmlns:vt="http://schemas.openxmlformats.org/officeDocument/2006/docPropsVTypes">
  <Template>Facet</Template>
  <TotalTime>1098</TotalTime>
  <Words>1624</Words>
  <Application>Microsoft Office PowerPoint</Application>
  <PresentationFormat>Custom</PresentationFormat>
  <Paragraphs>95</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Cambria</vt:lpstr>
      <vt:lpstr>Trebuchet MS</vt:lpstr>
      <vt:lpstr>Wingdings 3</vt:lpstr>
      <vt:lpstr>Facet</vt:lpstr>
      <vt:lpstr>PowerPoint Presentation</vt:lpstr>
      <vt:lpstr>Syllabus: Module 1</vt:lpstr>
      <vt:lpstr>Data warehouses and OLAP tools are based on a multidimensional data model.   This model views data in the form of a data cube.  Now we will learn  how data cubes model n-dimensional data</vt:lpstr>
      <vt:lpstr>Data Warehouse Modeling:</vt:lpstr>
      <vt:lpstr>Data cube</vt:lpstr>
      <vt:lpstr>PowerPoint Presentation</vt:lpstr>
      <vt:lpstr>Tables 4.2 and 4.3 show the data at different degrees of summarization</vt:lpstr>
      <vt:lpstr>PowerPoint Presentation</vt:lpstr>
      <vt:lpstr>PowerPoint Presentation</vt:lpstr>
      <vt:lpstr>Lattice of Cuboid</vt:lpstr>
      <vt:lpstr>Lattice of Cuboid</vt:lpstr>
      <vt:lpstr>Lattice of Cuboid</vt:lpstr>
      <vt:lpstr>Schemas for Multidimensional Data Models </vt:lpstr>
      <vt:lpstr>PowerPoint Presentation</vt:lpstr>
      <vt:lpstr> Example: The schema contains Four dimensions: time, item, branch, and location. a central fact table for sales that contain keys to each of the four dimensions and some features. </vt:lpstr>
      <vt:lpstr>Snowflake schema:  </vt:lpstr>
      <vt:lpstr>Snowflake schema:  </vt:lpstr>
      <vt:lpstr>   Sophisticated applications may require multiple fact tables to share dimension tables. This kind of schema can be viewed as a collection of stars, and hence is called a galaxy schema or a fact constellation. dimension tables to be shared between fact tables. For example, the dimensions tables for time, item, and location are shared between the sales and shipping fact tables.</vt:lpstr>
      <vt:lpstr>PowerPoint Presentation</vt:lpstr>
      <vt:lpstr>Concept Hierarchies</vt:lpstr>
      <vt:lpstr>Concept Hierarchies</vt:lpstr>
      <vt:lpstr>Typical OLAP Operations</vt:lpstr>
      <vt:lpstr>PowerPoint Presentation</vt:lpstr>
      <vt:lpstr>Roll-up:</vt:lpstr>
      <vt:lpstr>PowerPoint Presentation</vt:lpstr>
      <vt:lpstr>Drill-down</vt:lpstr>
      <vt:lpstr>A Starnet Query Model </vt:lpstr>
      <vt:lpstr>A Starnet Query Model contd..</vt:lpstr>
      <vt:lpstr>Data cube dimension table fact table Star schema snowflake schema fact constellation schema galaxy schema Concept Hierarchy types of concept hierarchy slicing  dicing roll up drill down pivot starNet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Kumar TS</dc:creator>
  <cp:lastModifiedBy>lenovo</cp:lastModifiedBy>
  <cp:revision>126</cp:revision>
  <dcterms:modified xsi:type="dcterms:W3CDTF">2023-01-23T10:40:21Z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0x0101002CDB95571B0CE341AFF26496ADE8F2FC</vt:lpwstr>
  </property>
</Properties>
</file>