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325" r:id="rId3"/>
    <p:sldId id="340" r:id="rId4"/>
    <p:sldId id="341" r:id="rId5"/>
    <p:sldId id="342" r:id="rId6"/>
    <p:sldId id="343" r:id="rId7"/>
    <p:sldId id="344" r:id="rId8"/>
    <p:sldId id="345" r:id="rId9"/>
    <p:sldId id="346" r:id="rId10"/>
    <p:sldId id="367" r:id="rId11"/>
    <p:sldId id="368" r:id="rId12"/>
    <p:sldId id="365" r:id="rId13"/>
    <p:sldId id="364" r:id="rId14"/>
    <p:sldId id="366" r:id="rId15"/>
    <p:sldId id="347" r:id="rId16"/>
    <p:sldId id="348" r:id="rId17"/>
    <p:sldId id="349" r:id="rId18"/>
    <p:sldId id="350" r:id="rId19"/>
    <p:sldId id="351" r:id="rId20"/>
    <p:sldId id="352" r:id="rId21"/>
    <p:sldId id="353" r:id="rId22"/>
    <p:sldId id="354" r:id="rId23"/>
    <p:sldId id="360" r:id="rId24"/>
    <p:sldId id="361" r:id="rId25"/>
    <p:sldId id="362" r:id="rId26"/>
    <p:sldId id="363" r:id="rId27"/>
    <p:sldId id="369" r:id="rId28"/>
    <p:sldId id="370" r:id="rId29"/>
    <p:sldId id="371" r:id="rId30"/>
    <p:sldId id="372" r:id="rId31"/>
    <p:sldId id="358" r:id="rId32"/>
    <p:sldId id="356" r:id="rId33"/>
    <p:sldId id="357" r:id="rId34"/>
    <p:sldId id="339" r:id="rId35"/>
  </p:sldIdLst>
  <p:sldSz cx="9906000" cy="72009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173A0-0CE3-49F3-B62B-4E11C39406AE}">
  <a:tblStyle styleId="{17B173A0-0CE3-49F3-B62B-4E11C39406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71" autoAdjust="0"/>
    <p:restoredTop sz="94660"/>
  </p:normalViewPr>
  <p:slideViewPr>
    <p:cSldViewPr>
      <p:cViewPr varScale="1">
        <p:scale>
          <a:sx n="65" d="100"/>
          <a:sy n="65" d="100"/>
        </p:scale>
        <p:origin x="773" y="48"/>
      </p:cViewPr>
      <p:guideLst>
        <p:guide orient="horz" pos="2268"/>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4474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21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238250" y="1178481"/>
            <a:ext cx="7429500" cy="2506980"/>
          </a:xfrm>
          <a:prstGeom prst="rect">
            <a:avLst/>
          </a:prstGeom>
          <a:noFill/>
          <a:ln>
            <a:noFill/>
          </a:ln>
        </p:spPr>
        <p:txBody>
          <a:bodyPr spcFirstLastPara="1" wrap="square" lIns="92416" tIns="46196" rIns="92416" bIns="46196" anchor="b" anchorCtr="0"/>
          <a:lstStyle>
            <a:lvl1pPr marR="0" lvl="0" algn="ctr"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238250" y="3782140"/>
            <a:ext cx="7429500" cy="1738550"/>
          </a:xfrm>
          <a:prstGeom prst="rect">
            <a:avLst/>
          </a:prstGeom>
          <a:noFill/>
          <a:ln>
            <a:noFill/>
          </a:ln>
        </p:spPr>
        <p:txBody>
          <a:bodyPr spcFirstLastPara="1" wrap="square" lIns="92416" tIns="46196" rIns="92416" bIns="46196" anchor="t" anchorCtr="0"/>
          <a:lstStyle>
            <a:lvl1pPr marR="0" lvl="0" algn="ctr" rtl="0">
              <a:lnSpc>
                <a:spcPct val="90000"/>
              </a:lnSpc>
              <a:spcBef>
                <a:spcPts val="1011"/>
              </a:spcBef>
              <a:spcAft>
                <a:spcPts val="0"/>
              </a:spcAft>
              <a:buClr>
                <a:schemeClr val="dk1"/>
              </a:buClr>
              <a:buSzPts val="2400"/>
              <a:buFont typeface="Arial"/>
              <a:buNone/>
              <a:defRPr sz="2500" b="0" i="0" u="none" strike="noStrike" cap="none">
                <a:solidFill>
                  <a:schemeClr val="dk1"/>
                </a:solidFill>
                <a:latin typeface="Calibri"/>
                <a:ea typeface="Calibri"/>
                <a:cs typeface="Calibri"/>
                <a:sym typeface="Calibri"/>
              </a:defRPr>
            </a:lvl1pPr>
            <a:lvl2pPr marR="0" lvl="1" algn="ctr"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6"/>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5882" y="1795229"/>
            <a:ext cx="8543925" cy="2995374"/>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675882" y="4818942"/>
            <a:ext cx="8543925" cy="1575196"/>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rgbClr val="888888"/>
              </a:buClr>
              <a:buSzPts val="2400"/>
              <a:buFont typeface="Arial"/>
              <a:buNone/>
              <a:defRPr sz="2500" b="0" i="0" u="none" strike="noStrike" cap="none">
                <a:solidFill>
                  <a:srgbClr val="888888"/>
                </a:solidFill>
                <a:latin typeface="Calibri"/>
                <a:ea typeface="Calibri"/>
                <a:cs typeface="Calibri"/>
                <a:sym typeface="Calibri"/>
              </a:defRPr>
            </a:lvl1pPr>
            <a:lvl2pPr marL="924318" marR="0" lvl="1" indent="-231079" algn="l" rtl="0">
              <a:lnSpc>
                <a:spcPct val="90000"/>
              </a:lnSpc>
              <a:spcBef>
                <a:spcPts val="506"/>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86477" marR="0" lvl="2" indent="-231079" algn="l" rtl="0">
              <a:lnSpc>
                <a:spcPct val="90000"/>
              </a:lnSpc>
              <a:spcBef>
                <a:spcPts val="506"/>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48636" marR="0" lvl="3"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310795" marR="0" lvl="4"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72954" marR="0" lvl="5"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35113" marR="0" lvl="6"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97272" marR="0" lvl="7"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59431" marR="0" lvl="8"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681040" y="1916906"/>
            <a:ext cx="4210050" cy="456890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2"/>
          </p:nvPr>
        </p:nvSpPr>
        <p:spPr>
          <a:xfrm>
            <a:off x="5014915" y="1916906"/>
            <a:ext cx="4210050" cy="456890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82330" y="480060"/>
            <a:ext cx="3194942" cy="1680210"/>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4211344" y="1036801"/>
            <a:ext cx="5014913" cy="5117306"/>
          </a:xfrm>
          <a:prstGeom prst="rect">
            <a:avLst/>
          </a:prstGeom>
          <a:noFill/>
          <a:ln>
            <a:noFill/>
          </a:ln>
        </p:spPr>
        <p:txBody>
          <a:bodyPr spcFirstLastPara="1" wrap="square" lIns="92416" tIns="46196" rIns="92416" bIns="46196" anchor="t" anchorCtr="0"/>
          <a:lstStyle>
            <a:lvl1pPr marL="462159" marR="0" lvl="0" indent="-436483" algn="l" rtl="0">
              <a:lnSpc>
                <a:spcPct val="90000"/>
              </a:lnSpc>
              <a:spcBef>
                <a:spcPts val="1011"/>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24318" marR="0" lvl="1" indent="-410808" algn="l" rtl="0">
              <a:lnSpc>
                <a:spcPct val="90000"/>
              </a:lnSpc>
              <a:spcBef>
                <a:spcPts val="506"/>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86477" marR="0" lvl="2"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3pPr>
            <a:lvl4pPr marL="1848636" marR="0" lvl="3"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310795" marR="0" lvl="4"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72954" marR="0" lvl="5"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35113" marR="0" lvl="6"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97272" marR="0" lvl="7"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59431" marR="0" lvl="8"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682330" y="2160270"/>
            <a:ext cx="3194942" cy="4002167"/>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24318" marR="0" lvl="1" indent="-231079" algn="l" rtl="0">
              <a:lnSpc>
                <a:spcPct val="90000"/>
              </a:lnSpc>
              <a:spcBef>
                <a:spcPts val="506"/>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86477" marR="0" lvl="2" indent="-231079" algn="l" rtl="0">
              <a:lnSpc>
                <a:spcPct val="90000"/>
              </a:lnSpc>
              <a:spcBef>
                <a:spcPts val="506"/>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48636" marR="0" lvl="3"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310795" marR="0" lvl="4"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72954" marR="0" lvl="5"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35113" marR="0" lvl="6"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97272" marR="0" lvl="7"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59431" marR="0" lvl="8"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82330" y="480060"/>
            <a:ext cx="3194942" cy="1680210"/>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4211344" y="1036801"/>
            <a:ext cx="5014913" cy="5117306"/>
          </a:xfrm>
          <a:prstGeom prst="rect">
            <a:avLst/>
          </a:prstGeom>
          <a:noFill/>
          <a:ln>
            <a:noFill/>
          </a:ln>
        </p:spPr>
        <p:txBody>
          <a:bodyPr spcFirstLastPara="1" wrap="square" lIns="92416" tIns="46196" rIns="92416" bIns="46196" anchor="t" anchorCtr="0"/>
          <a:lstStyle>
            <a:lvl1pPr marR="0" lvl="0" algn="l" rtl="0">
              <a:lnSpc>
                <a:spcPct val="90000"/>
              </a:lnSpc>
              <a:spcBef>
                <a:spcPts val="1011"/>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6"/>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6"/>
              </a:spcBef>
              <a:spcAft>
                <a:spcPts val="0"/>
              </a:spcAft>
              <a:buClr>
                <a:schemeClr val="dk1"/>
              </a:buClr>
              <a:buSzPts val="2400"/>
              <a:buFont typeface="Arial"/>
              <a:buNone/>
              <a:defRPr sz="2500" b="0" i="0" u="none" strike="noStrike" cap="none">
                <a:solidFill>
                  <a:schemeClr val="dk1"/>
                </a:solidFill>
                <a:latin typeface="Calibri"/>
                <a:ea typeface="Calibri"/>
                <a:cs typeface="Calibri"/>
                <a:sym typeface="Calibri"/>
              </a:defRPr>
            </a:lvl3pPr>
            <a:lvl4pPr marR="0" lvl="3"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82330" y="2160270"/>
            <a:ext cx="3194942" cy="4002167"/>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24318" marR="0" lvl="1" indent="-231079" algn="l" rtl="0">
              <a:lnSpc>
                <a:spcPct val="90000"/>
              </a:lnSpc>
              <a:spcBef>
                <a:spcPts val="506"/>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86477" marR="0" lvl="2" indent="-231079" algn="l" rtl="0">
              <a:lnSpc>
                <a:spcPct val="90000"/>
              </a:lnSpc>
              <a:spcBef>
                <a:spcPts val="506"/>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48636" marR="0" lvl="3"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310795" marR="0" lvl="4"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72954" marR="0" lvl="5"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35113" marR="0" lvl="6"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97272" marR="0" lvl="7"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59431" marR="0" lvl="8"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668548" y="-70604"/>
            <a:ext cx="4568905" cy="854392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105758" y="2366608"/>
            <a:ext cx="6102430" cy="213598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771882" y="292539"/>
            <a:ext cx="6102430" cy="6284119"/>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A614F-1011-4C36-935B-211CE3C1D6E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C61FF-7110-4A72-93D0-6C9C3E19F99E}" type="slidenum">
              <a:rPr lang="en-US" smtClean="0"/>
              <a:t>‹#›</a:t>
            </a:fld>
            <a:endParaRPr lang="en-US"/>
          </a:p>
        </p:txBody>
      </p:sp>
    </p:spTree>
    <p:extLst>
      <p:ext uri="{BB962C8B-B14F-4D97-AF65-F5344CB8AC3E}">
        <p14:creationId xmlns:p14="http://schemas.microsoft.com/office/powerpoint/2010/main" val="119970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81042" y="1916906"/>
            <a:ext cx="8543925" cy="4568905"/>
          </a:xfrm>
          <a:prstGeom prst="rect">
            <a:avLst/>
          </a:prstGeom>
          <a:noFill/>
          <a:ln>
            <a:noFill/>
          </a:ln>
        </p:spPr>
        <p:txBody>
          <a:bodyPr spcFirstLastPara="1" wrap="square" lIns="92416" tIns="46196" rIns="92416" bIns="46196"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Rectangle 1"/>
          <p:cNvSpPr/>
          <p:nvPr/>
        </p:nvSpPr>
        <p:spPr>
          <a:xfrm>
            <a:off x="1568624" y="1944266"/>
            <a:ext cx="6756587" cy="1324441"/>
          </a:xfrm>
          <a:prstGeom prst="rect">
            <a:avLst/>
          </a:prstGeom>
        </p:spPr>
        <p:txBody>
          <a:bodyPr wrap="square" lIns="92432" tIns="46216" rIns="92432" bIns="46216">
            <a:spAutoFit/>
          </a:bodyPr>
          <a:lstStyle/>
          <a:p>
            <a:pPr algn="ctr"/>
            <a:r>
              <a:rPr lang="en-US" sz="4000" b="1" dirty="0" smtClean="0">
                <a:solidFill>
                  <a:srgbClr val="FF0000"/>
                </a:solidFill>
                <a:latin typeface="Calibri"/>
                <a:ea typeface="Calibri"/>
                <a:cs typeface="Calibri"/>
                <a:sym typeface="Calibri"/>
              </a:rPr>
              <a:t>School of Computer Science and Engineering</a:t>
            </a:r>
            <a:endParaRPr lang="en-IN" sz="4000" dirty="0">
              <a:solidFill>
                <a:srgbClr val="FF0000"/>
              </a:solidFill>
            </a:endParaRPr>
          </a:p>
        </p:txBody>
      </p:sp>
      <p:sp>
        <p:nvSpPr>
          <p:cNvPr id="3" name="Rectangle 2"/>
          <p:cNvSpPr/>
          <p:nvPr/>
        </p:nvSpPr>
        <p:spPr>
          <a:xfrm>
            <a:off x="2432720" y="4032498"/>
            <a:ext cx="5686172" cy="553998"/>
          </a:xfrm>
          <a:prstGeom prst="rect">
            <a:avLst/>
          </a:prstGeom>
        </p:spPr>
        <p:txBody>
          <a:bodyPr wrap="none">
            <a:spAutoFit/>
          </a:bodyPr>
          <a:lstStyle/>
          <a:p>
            <a:pPr algn="ctr"/>
            <a:r>
              <a:rPr lang="en-US" sz="3000" b="1" dirty="0">
                <a:solidFill>
                  <a:srgbClr val="7030A0"/>
                </a:solidFill>
                <a:latin typeface="Calibri"/>
                <a:ea typeface="Calibri"/>
                <a:cs typeface="Calibri"/>
                <a:sym typeface="Calibri"/>
              </a:rPr>
              <a:t>Data Mining and </a:t>
            </a:r>
            <a:r>
              <a:rPr lang="en-US" sz="3000" b="1" dirty="0" smtClean="0">
                <a:solidFill>
                  <a:srgbClr val="7030A0"/>
                </a:solidFill>
                <a:latin typeface="Calibri"/>
                <a:ea typeface="Calibri"/>
                <a:cs typeface="Calibri"/>
                <a:sym typeface="Calibri"/>
              </a:rPr>
              <a:t>Data Warehouse</a:t>
            </a:r>
            <a:endParaRPr lang="en-IN" sz="30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components of DW</a:t>
            </a:r>
            <a:endParaRPr lang="en-US" dirty="0"/>
          </a:p>
        </p:txBody>
      </p:sp>
      <p:sp>
        <p:nvSpPr>
          <p:cNvPr id="3" name="Content Placeholder 2"/>
          <p:cNvSpPr>
            <a:spLocks noGrp="1"/>
          </p:cNvSpPr>
          <p:nvPr>
            <p:ph idx="1"/>
          </p:nvPr>
        </p:nvSpPr>
        <p:spPr>
          <a:xfrm>
            <a:off x="681042" y="1512218"/>
            <a:ext cx="9024486" cy="5400600"/>
          </a:xfrm>
        </p:spPr>
        <p:txBody>
          <a:bodyPr/>
          <a:lstStyle/>
          <a:p>
            <a:pPr marL="50800" lvl="0" indent="0" algn="just" fontAlgn="base">
              <a:buNone/>
            </a:pPr>
            <a:r>
              <a:rPr lang="en-US" sz="2200" b="1" dirty="0" smtClean="0">
                <a:latin typeface="Cambria" panose="02040503050406030204" pitchFamily="18" charset="0"/>
                <a:ea typeface="Cambria" panose="02040503050406030204" pitchFamily="18" charset="0"/>
              </a:rPr>
              <a:t>External-Sources </a:t>
            </a:r>
            <a:r>
              <a:rPr lang="en-US" sz="2200" dirty="0">
                <a:latin typeface="Cambria" panose="02040503050406030204" pitchFamily="18" charset="0"/>
                <a:ea typeface="Cambria" panose="02040503050406030204" pitchFamily="18" charset="0"/>
              </a:rPr>
              <a:t> </a:t>
            </a:r>
            <a:br>
              <a:rPr lang="en-US" sz="2200" dirty="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The external </a:t>
            </a:r>
            <a:r>
              <a:rPr lang="en-US" sz="2200" dirty="0">
                <a:latin typeface="Cambria" panose="02040503050406030204" pitchFamily="18" charset="0"/>
                <a:ea typeface="Cambria" panose="02040503050406030204" pitchFamily="18" charset="0"/>
              </a:rPr>
              <a:t>source is a source from where data is collected irrespective of the type of data. Data can be structured, </a:t>
            </a:r>
            <a:r>
              <a:rPr lang="en-US" sz="2200" dirty="0" smtClean="0">
                <a:latin typeface="Cambria" panose="02040503050406030204" pitchFamily="18" charset="0"/>
                <a:ea typeface="Cambria" panose="02040503050406030204" pitchFamily="18" charset="0"/>
              </a:rPr>
              <a:t>semi-structured </a:t>
            </a:r>
            <a:r>
              <a:rPr lang="en-US" sz="2200" dirty="0">
                <a:latin typeface="Cambria" panose="02040503050406030204" pitchFamily="18" charset="0"/>
                <a:ea typeface="Cambria" panose="02040503050406030204" pitchFamily="18" charset="0"/>
              </a:rPr>
              <a:t>and unstructured as well. </a:t>
            </a:r>
            <a:endParaRPr lang="en-US" sz="2200" dirty="0">
              <a:latin typeface="Cambria" panose="02040503050406030204" pitchFamily="18" charset="0"/>
              <a:ea typeface="Cambria" panose="02040503050406030204" pitchFamily="18" charset="0"/>
            </a:endParaRPr>
          </a:p>
          <a:p>
            <a:pPr marL="50800" lvl="0" indent="0" algn="just" fontAlgn="base">
              <a:buNone/>
            </a:pPr>
            <a:endParaRPr lang="en-US" sz="2200" b="1" dirty="0" smtClean="0">
              <a:latin typeface="Cambria" panose="02040503050406030204" pitchFamily="18" charset="0"/>
              <a:ea typeface="Cambria" panose="02040503050406030204" pitchFamily="18" charset="0"/>
            </a:endParaRPr>
          </a:p>
          <a:p>
            <a:pPr marL="50800" lvl="0" indent="0" algn="just" fontAlgn="base">
              <a:buNone/>
            </a:pPr>
            <a:r>
              <a:rPr lang="en-US" sz="2200" b="1" dirty="0" smtClean="0">
                <a:latin typeface="Cambria" panose="02040503050406030204" pitchFamily="18" charset="0"/>
                <a:ea typeface="Cambria" panose="02040503050406030204" pitchFamily="18" charset="0"/>
              </a:rPr>
              <a:t>Stage-Area </a:t>
            </a:r>
            <a:r>
              <a:rPr lang="en-US" sz="2200" dirty="0">
                <a:latin typeface="Cambria" panose="02040503050406030204" pitchFamily="18" charset="0"/>
                <a:ea typeface="Cambria" panose="02040503050406030204" pitchFamily="18" charset="0"/>
              </a:rPr>
              <a:t> </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Since the data, extracted from </a:t>
            </a:r>
            <a:r>
              <a:rPr lang="en-US" sz="2200" dirty="0" smtClean="0">
                <a:latin typeface="Cambria" panose="02040503050406030204" pitchFamily="18" charset="0"/>
                <a:ea typeface="Cambria" panose="02040503050406030204" pitchFamily="18" charset="0"/>
              </a:rPr>
              <a:t>external </a:t>
            </a:r>
            <a:r>
              <a:rPr lang="en-US" sz="2200" dirty="0">
                <a:latin typeface="Cambria" panose="02040503050406030204" pitchFamily="18" charset="0"/>
                <a:ea typeface="Cambria" panose="02040503050406030204" pitchFamily="18" charset="0"/>
              </a:rPr>
              <a:t>sources </a:t>
            </a:r>
            <a:r>
              <a:rPr lang="en-US" sz="2200" dirty="0" smtClean="0">
                <a:latin typeface="Cambria" panose="02040503050406030204" pitchFamily="18" charset="0"/>
                <a:ea typeface="Cambria" panose="02040503050406030204" pitchFamily="18" charset="0"/>
              </a:rPr>
              <a:t>do </a:t>
            </a:r>
            <a:r>
              <a:rPr lang="en-US" sz="2200" dirty="0">
                <a:latin typeface="Cambria" panose="02040503050406030204" pitchFamily="18" charset="0"/>
                <a:ea typeface="Cambria" panose="02040503050406030204" pitchFamily="18" charset="0"/>
              </a:rPr>
              <a:t>not follow a particular format, so there is a need to validate this data to load into </a:t>
            </a:r>
            <a:r>
              <a:rPr lang="en-US" sz="2200" dirty="0" smtClean="0">
                <a:latin typeface="Cambria" panose="02040503050406030204" pitchFamily="18" charset="0"/>
                <a:ea typeface="Cambria" panose="02040503050406030204" pitchFamily="18" charset="0"/>
              </a:rPr>
              <a:t>the data warehouse. </a:t>
            </a:r>
            <a:r>
              <a:rPr lang="en-US" sz="2200" dirty="0">
                <a:latin typeface="Cambria" panose="02040503050406030204" pitchFamily="18" charset="0"/>
                <a:ea typeface="Cambria" panose="02040503050406030204" pitchFamily="18" charset="0"/>
              </a:rPr>
              <a:t>For this purpose, it is recommended to use </a:t>
            </a:r>
            <a:r>
              <a:rPr lang="en-US" sz="2200" dirty="0" smtClean="0">
                <a:latin typeface="Cambria" panose="02040503050406030204" pitchFamily="18" charset="0"/>
                <a:ea typeface="Cambria" panose="02040503050406030204" pitchFamily="18" charset="0"/>
              </a:rPr>
              <a:t>the </a:t>
            </a:r>
            <a:r>
              <a:rPr lang="en-US" sz="2200" b="1" dirty="0" smtClean="0">
                <a:latin typeface="Cambria" panose="02040503050406030204" pitchFamily="18" charset="0"/>
                <a:ea typeface="Cambria" panose="02040503050406030204" pitchFamily="18" charset="0"/>
              </a:rPr>
              <a:t>ETL</a:t>
            </a:r>
            <a:r>
              <a:rPr lang="en-US" sz="2200" dirty="0">
                <a:latin typeface="Cambria" panose="02040503050406030204" pitchFamily="18" charset="0"/>
                <a:ea typeface="Cambria" panose="02040503050406030204" pitchFamily="18" charset="0"/>
              </a:rPr>
              <a:t> tool. </a:t>
            </a:r>
            <a:endParaRPr lang="en-US" sz="2200" dirty="0" smtClean="0">
              <a:latin typeface="Cambria" panose="02040503050406030204" pitchFamily="18" charset="0"/>
              <a:ea typeface="Cambria" panose="02040503050406030204" pitchFamily="18" charset="0"/>
            </a:endParaRPr>
          </a:p>
          <a:p>
            <a:pPr marL="533400" lvl="1" indent="0" algn="just" fontAlgn="base">
              <a:buNone/>
            </a:pPr>
            <a:r>
              <a:rPr lang="en-US" sz="2200" b="1" dirty="0" smtClean="0">
                <a:latin typeface="Cambria" panose="02040503050406030204" pitchFamily="18" charset="0"/>
                <a:ea typeface="Cambria" panose="02040503050406030204" pitchFamily="18" charset="0"/>
              </a:rPr>
              <a:t>E(Extract):</a:t>
            </a:r>
            <a:r>
              <a:rPr lang="en-US" sz="2200" dirty="0">
                <a:latin typeface="Cambria" panose="02040503050406030204" pitchFamily="18" charset="0"/>
                <a:ea typeface="Cambria" panose="02040503050406030204" pitchFamily="18" charset="0"/>
              </a:rPr>
              <a:t> Data is extracted from External data </a:t>
            </a:r>
            <a:r>
              <a:rPr lang="en-US" sz="2200" dirty="0" smtClean="0">
                <a:latin typeface="Cambria" panose="02040503050406030204" pitchFamily="18" charset="0"/>
                <a:ea typeface="Cambria" panose="02040503050406030204" pitchFamily="18" charset="0"/>
              </a:rPr>
              <a:t>sources.</a:t>
            </a:r>
            <a:r>
              <a:rPr lang="en-US" sz="2200" dirty="0">
                <a:latin typeface="Cambria" panose="02040503050406030204" pitchFamily="18" charset="0"/>
                <a:ea typeface="Cambria" panose="02040503050406030204" pitchFamily="18" charset="0"/>
              </a:rPr>
              <a:t> </a:t>
            </a:r>
          </a:p>
          <a:p>
            <a:pPr marL="533400" lvl="1" indent="0" algn="just" fontAlgn="base">
              <a:buNone/>
            </a:pPr>
            <a:r>
              <a:rPr lang="en-US" sz="2200" b="1" dirty="0" smtClean="0">
                <a:latin typeface="Cambria" panose="02040503050406030204" pitchFamily="18" charset="0"/>
                <a:ea typeface="Cambria" panose="02040503050406030204" pitchFamily="18" charset="0"/>
              </a:rPr>
              <a:t>T(Transform</a:t>
            </a:r>
            <a:r>
              <a:rPr lang="en-US" sz="2200" b="1" dirty="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 Data is transformed into the </a:t>
            </a:r>
            <a:r>
              <a:rPr lang="en-US" sz="2200" dirty="0" smtClean="0">
                <a:latin typeface="Cambria" panose="02040503050406030204" pitchFamily="18" charset="0"/>
                <a:ea typeface="Cambria" panose="02040503050406030204" pitchFamily="18" charset="0"/>
              </a:rPr>
              <a:t>standard format</a:t>
            </a:r>
            <a:r>
              <a:rPr lang="en-US" sz="2200" dirty="0">
                <a:latin typeface="Cambria" panose="02040503050406030204" pitchFamily="18" charset="0"/>
                <a:ea typeface="Cambria" panose="02040503050406030204" pitchFamily="18" charset="0"/>
              </a:rPr>
              <a:t>. </a:t>
            </a:r>
            <a:endParaRPr lang="en-US" sz="2200" dirty="0">
              <a:latin typeface="Cambria" panose="02040503050406030204" pitchFamily="18" charset="0"/>
              <a:ea typeface="Cambria" panose="02040503050406030204" pitchFamily="18" charset="0"/>
            </a:endParaRPr>
          </a:p>
          <a:p>
            <a:pPr marL="533400" lvl="1" indent="0" algn="just" fontAlgn="base">
              <a:buNone/>
            </a:pPr>
            <a:r>
              <a:rPr lang="en-US" sz="2200" b="1" dirty="0" smtClean="0">
                <a:latin typeface="Cambria" panose="02040503050406030204" pitchFamily="18" charset="0"/>
                <a:ea typeface="Cambria" panose="02040503050406030204" pitchFamily="18" charset="0"/>
              </a:rPr>
              <a:t>L(Load</a:t>
            </a:r>
            <a:r>
              <a:rPr lang="en-US" sz="2200" b="1" dirty="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 Data is loaded into </a:t>
            </a:r>
            <a:r>
              <a:rPr lang="en-US" sz="2200" dirty="0" smtClean="0">
                <a:latin typeface="Cambria" panose="02040503050406030204" pitchFamily="18" charset="0"/>
                <a:ea typeface="Cambria" panose="02040503050406030204" pitchFamily="18" charset="0"/>
              </a:rPr>
              <a:t>the data warehouse </a:t>
            </a:r>
            <a:r>
              <a:rPr lang="en-US" sz="2200" dirty="0">
                <a:latin typeface="Cambria" panose="02040503050406030204" pitchFamily="18" charset="0"/>
                <a:ea typeface="Cambria" panose="02040503050406030204" pitchFamily="18" charset="0"/>
              </a:rPr>
              <a:t>after transforming it into the standard format.  </a:t>
            </a:r>
            <a:endParaRPr lang="en-US" sz="2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4114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45" y="288082"/>
            <a:ext cx="9184975" cy="1391841"/>
          </a:xfrm>
        </p:spPr>
        <p:txBody>
          <a:bodyPr/>
          <a:lstStyle/>
          <a:p>
            <a:r>
              <a:rPr lang="en-US" dirty="0">
                <a:latin typeface="Cambria" panose="02040503050406030204" pitchFamily="18" charset="0"/>
                <a:ea typeface="Cambria" panose="02040503050406030204" pitchFamily="18" charset="0"/>
              </a:rPr>
              <a:t>Essential components of </a:t>
            </a:r>
            <a:r>
              <a:rPr lang="en-US" dirty="0" smtClean="0">
                <a:latin typeface="Cambria" panose="02040503050406030204" pitchFamily="18" charset="0"/>
                <a:ea typeface="Cambria" panose="02040503050406030204" pitchFamily="18" charset="0"/>
              </a:rPr>
              <a:t>DW contd..</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40760" y="1296194"/>
            <a:ext cx="9024487" cy="5688632"/>
          </a:xfrm>
        </p:spPr>
        <p:txBody>
          <a:bodyPr/>
          <a:lstStyle/>
          <a:p>
            <a:pPr marL="50800" lvl="0" indent="0" algn="just" fontAlgn="base">
              <a:buNone/>
            </a:pPr>
            <a:r>
              <a:rPr lang="en-US" sz="2200" b="1" dirty="0">
                <a:latin typeface="Cambria" panose="02040503050406030204" pitchFamily="18" charset="0"/>
                <a:ea typeface="Cambria" panose="02040503050406030204" pitchFamily="18" charset="0"/>
              </a:rPr>
              <a:t>Data-warehouse </a:t>
            </a:r>
            <a:r>
              <a:rPr lang="en-US" sz="2200" dirty="0">
                <a:latin typeface="Cambria" panose="02040503050406030204" pitchFamily="18" charset="0"/>
                <a:ea typeface="Cambria" panose="02040503050406030204" pitchFamily="18" charset="0"/>
              </a:rPr>
              <a:t> </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After cleansing of data, it is stored in the </a:t>
            </a:r>
            <a:r>
              <a:rPr lang="en-US" sz="2200" dirty="0" smtClean="0">
                <a:latin typeface="Cambria" panose="02040503050406030204" pitchFamily="18" charset="0"/>
                <a:ea typeface="Cambria" panose="02040503050406030204" pitchFamily="18" charset="0"/>
              </a:rPr>
              <a:t>data warehouse </a:t>
            </a:r>
            <a:r>
              <a:rPr lang="en-US" sz="2200" dirty="0">
                <a:latin typeface="Cambria" panose="02040503050406030204" pitchFamily="18" charset="0"/>
                <a:ea typeface="Cambria" panose="02040503050406030204" pitchFamily="18" charset="0"/>
              </a:rPr>
              <a:t>as </a:t>
            </a:r>
            <a:r>
              <a:rPr lang="en-US" sz="2200" dirty="0" smtClean="0">
                <a:latin typeface="Cambria" panose="02040503050406030204" pitchFamily="18" charset="0"/>
                <a:ea typeface="Cambria" panose="02040503050406030204" pitchFamily="18" charset="0"/>
              </a:rPr>
              <a:t>a central </a:t>
            </a:r>
            <a:r>
              <a:rPr lang="en-US" sz="2200" dirty="0">
                <a:latin typeface="Cambria" panose="02040503050406030204" pitchFamily="18" charset="0"/>
                <a:ea typeface="Cambria" panose="02040503050406030204" pitchFamily="18" charset="0"/>
              </a:rPr>
              <a:t>repository. It actually stores the </a:t>
            </a:r>
            <a:r>
              <a:rPr lang="en-US" sz="2200" dirty="0" smtClean="0">
                <a:latin typeface="Cambria" panose="02040503050406030204" pitchFamily="18" charset="0"/>
                <a:ea typeface="Cambria" panose="02040503050406030204" pitchFamily="18" charset="0"/>
              </a:rPr>
              <a:t>metadata </a:t>
            </a:r>
            <a:r>
              <a:rPr lang="en-US" sz="2200" dirty="0">
                <a:latin typeface="Cambria" panose="02040503050406030204" pitchFamily="18" charset="0"/>
                <a:ea typeface="Cambria" panose="02040503050406030204" pitchFamily="18" charset="0"/>
              </a:rPr>
              <a:t>and the actual data gets stored in the data marts. </a:t>
            </a:r>
            <a:r>
              <a:rPr lang="en-US" sz="2200" b="1" dirty="0" smtClean="0">
                <a:latin typeface="Cambria" panose="02040503050406030204" pitchFamily="18" charset="0"/>
                <a:ea typeface="Cambria" panose="02040503050406030204" pitchFamily="18" charset="0"/>
              </a:rPr>
              <a:t>Note</a:t>
            </a:r>
            <a:r>
              <a:rPr lang="en-US" sz="2200" dirty="0">
                <a:latin typeface="Cambria" panose="02040503050406030204" pitchFamily="18" charset="0"/>
                <a:ea typeface="Cambria" panose="02040503050406030204" pitchFamily="18" charset="0"/>
              </a:rPr>
              <a:t> that </a:t>
            </a:r>
            <a:r>
              <a:rPr lang="en-US" sz="2200" dirty="0" smtClean="0">
                <a:latin typeface="Cambria" panose="02040503050406030204" pitchFamily="18" charset="0"/>
                <a:ea typeface="Cambria" panose="02040503050406030204" pitchFamily="18" charset="0"/>
              </a:rPr>
              <a:t>the data warehouse </a:t>
            </a:r>
            <a:r>
              <a:rPr lang="en-US" sz="2200" dirty="0">
                <a:latin typeface="Cambria" panose="02040503050406030204" pitchFamily="18" charset="0"/>
                <a:ea typeface="Cambria" panose="02040503050406030204" pitchFamily="18" charset="0"/>
              </a:rPr>
              <a:t>stores the data in its purest form in this </a:t>
            </a:r>
            <a:r>
              <a:rPr lang="en-US" sz="2200" dirty="0" smtClean="0">
                <a:latin typeface="Cambria" panose="02040503050406030204" pitchFamily="18" charset="0"/>
                <a:ea typeface="Cambria" panose="02040503050406030204" pitchFamily="18" charset="0"/>
              </a:rPr>
              <a:t>top-down </a:t>
            </a:r>
            <a:r>
              <a:rPr lang="en-US" sz="2200" dirty="0">
                <a:latin typeface="Cambria" panose="02040503050406030204" pitchFamily="18" charset="0"/>
                <a:ea typeface="Cambria" panose="02040503050406030204" pitchFamily="18" charset="0"/>
              </a:rPr>
              <a:t>approach. </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a:t>
            </a:r>
          </a:p>
          <a:p>
            <a:pPr marL="50800" lvl="0" indent="0" fontAlgn="base">
              <a:buNone/>
            </a:pPr>
            <a:r>
              <a:rPr lang="en-US" sz="2200" b="1" dirty="0">
                <a:latin typeface="Cambria" panose="02040503050406030204" pitchFamily="18" charset="0"/>
                <a:ea typeface="Cambria" panose="02040503050406030204" pitchFamily="18" charset="0"/>
              </a:rPr>
              <a:t>Data Marts </a:t>
            </a:r>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Data mart is also a part of </a:t>
            </a:r>
            <a:r>
              <a:rPr lang="en-US" sz="2200" dirty="0" smtClean="0">
                <a:latin typeface="Cambria" panose="02040503050406030204" pitchFamily="18" charset="0"/>
                <a:ea typeface="Cambria" panose="02040503050406030204" pitchFamily="18" charset="0"/>
              </a:rPr>
              <a:t>the storage </a:t>
            </a:r>
            <a:r>
              <a:rPr lang="en-US" sz="2200" dirty="0">
                <a:latin typeface="Cambria" panose="02040503050406030204" pitchFamily="18" charset="0"/>
                <a:ea typeface="Cambria" panose="02040503050406030204" pitchFamily="18" charset="0"/>
              </a:rPr>
              <a:t>component. It </a:t>
            </a:r>
            <a:r>
              <a:rPr lang="en-US" sz="2200" dirty="0" smtClean="0">
                <a:latin typeface="Cambria" panose="02040503050406030204" pitchFamily="18" charset="0"/>
                <a:ea typeface="Cambria" panose="02040503050406030204" pitchFamily="18" charset="0"/>
              </a:rPr>
              <a:t>stores </a:t>
            </a:r>
            <a:r>
              <a:rPr lang="en-US" sz="2200" dirty="0">
                <a:latin typeface="Cambria" panose="02040503050406030204" pitchFamily="18" charset="0"/>
                <a:ea typeface="Cambria" panose="02040503050406030204" pitchFamily="18" charset="0"/>
              </a:rPr>
              <a:t>information </a:t>
            </a:r>
            <a:r>
              <a:rPr lang="en-US" sz="2200" dirty="0" smtClean="0">
                <a:latin typeface="Cambria" panose="02040503050406030204" pitchFamily="18" charset="0"/>
                <a:ea typeface="Cambria" panose="02040503050406030204" pitchFamily="18" charset="0"/>
              </a:rPr>
              <a:t>about a </a:t>
            </a:r>
            <a:r>
              <a:rPr lang="en-US" sz="2200" dirty="0">
                <a:latin typeface="Cambria" panose="02040503050406030204" pitchFamily="18" charset="0"/>
                <a:ea typeface="Cambria" panose="02040503050406030204" pitchFamily="18" charset="0"/>
              </a:rPr>
              <a:t>particular function of an </a:t>
            </a:r>
            <a:r>
              <a:rPr lang="en-US" sz="2200" dirty="0" smtClean="0">
                <a:latin typeface="Cambria" panose="02040503050406030204" pitchFamily="18" charset="0"/>
                <a:ea typeface="Cambria" panose="02040503050406030204" pitchFamily="18" charset="0"/>
              </a:rPr>
              <a:t>organization </a:t>
            </a:r>
            <a:r>
              <a:rPr lang="en-US" sz="2200" dirty="0">
                <a:latin typeface="Cambria" panose="02040503050406030204" pitchFamily="18" charset="0"/>
                <a:ea typeface="Cambria" panose="02040503050406030204" pitchFamily="18" charset="0"/>
              </a:rPr>
              <a:t>which is handled by </a:t>
            </a:r>
            <a:r>
              <a:rPr lang="en-US" sz="2200" dirty="0" smtClean="0">
                <a:latin typeface="Cambria" panose="02040503050406030204" pitchFamily="18" charset="0"/>
                <a:ea typeface="Cambria" panose="02040503050406030204" pitchFamily="18" charset="0"/>
              </a:rPr>
              <a:t>a single </a:t>
            </a:r>
            <a:r>
              <a:rPr lang="en-US" sz="2200" dirty="0">
                <a:latin typeface="Cambria" panose="02040503050406030204" pitchFamily="18" charset="0"/>
                <a:ea typeface="Cambria" panose="02040503050406030204" pitchFamily="18" charset="0"/>
              </a:rPr>
              <a:t>authority. There can be as many number of data marts in an </a:t>
            </a:r>
            <a:r>
              <a:rPr lang="en-US" sz="2200" dirty="0" err="1">
                <a:latin typeface="Cambria" panose="02040503050406030204" pitchFamily="18" charset="0"/>
                <a:ea typeface="Cambria" panose="02040503050406030204" pitchFamily="18" charset="0"/>
              </a:rPr>
              <a:t>organisation</a:t>
            </a:r>
            <a:r>
              <a:rPr lang="en-US" sz="2200" dirty="0">
                <a:latin typeface="Cambria" panose="02040503050406030204" pitchFamily="18" charset="0"/>
                <a:ea typeface="Cambria" panose="02040503050406030204" pitchFamily="18" charset="0"/>
              </a:rPr>
              <a:t> depending upon the functions. We can also say that </a:t>
            </a:r>
            <a:r>
              <a:rPr lang="en-US" sz="2200" dirty="0" smtClean="0">
                <a:latin typeface="Cambria" panose="02040503050406030204" pitchFamily="18" charset="0"/>
                <a:ea typeface="Cambria" panose="02040503050406030204" pitchFamily="18" charset="0"/>
              </a:rPr>
              <a:t>a data </a:t>
            </a:r>
            <a:r>
              <a:rPr lang="en-US" sz="2200" dirty="0">
                <a:latin typeface="Cambria" panose="02040503050406030204" pitchFamily="18" charset="0"/>
                <a:ea typeface="Cambria" panose="02040503050406030204" pitchFamily="18" charset="0"/>
              </a:rPr>
              <a:t>mart contains </a:t>
            </a:r>
            <a:r>
              <a:rPr lang="en-US" sz="2200" dirty="0" smtClean="0">
                <a:latin typeface="Cambria" panose="02040503050406030204" pitchFamily="18" charset="0"/>
                <a:ea typeface="Cambria" panose="02040503050406030204" pitchFamily="18" charset="0"/>
              </a:rPr>
              <a:t>a  subset </a:t>
            </a:r>
            <a:r>
              <a:rPr lang="en-US" sz="2200" dirty="0">
                <a:latin typeface="Cambria" panose="02040503050406030204" pitchFamily="18" charset="0"/>
                <a:ea typeface="Cambria" panose="02040503050406030204" pitchFamily="18" charset="0"/>
              </a:rPr>
              <a:t>of the data stored in </a:t>
            </a:r>
            <a:r>
              <a:rPr lang="en-US" sz="2200" dirty="0" smtClean="0">
                <a:latin typeface="Cambria" panose="02040503050406030204" pitchFamily="18" charset="0"/>
                <a:ea typeface="Cambria" panose="02040503050406030204" pitchFamily="18" charset="0"/>
              </a:rPr>
              <a:t>the data warehouse</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marL="50800" lvl="0" indent="0" fontAlgn="base">
              <a:buNone/>
            </a:pPr>
            <a:endParaRPr lang="en-US" sz="2200" b="1" dirty="0" smtClean="0">
              <a:latin typeface="Cambria" panose="02040503050406030204" pitchFamily="18" charset="0"/>
              <a:ea typeface="Cambria" panose="02040503050406030204" pitchFamily="18" charset="0"/>
            </a:endParaRPr>
          </a:p>
          <a:p>
            <a:pPr marL="50800" lvl="0" indent="0" fontAlgn="base">
              <a:buNone/>
            </a:pPr>
            <a:r>
              <a:rPr lang="en-US" sz="2200" b="1" dirty="0" smtClean="0">
                <a:latin typeface="Cambria" panose="02040503050406030204" pitchFamily="18" charset="0"/>
                <a:ea typeface="Cambria" panose="02040503050406030204" pitchFamily="18" charset="0"/>
              </a:rPr>
              <a:t>Data </a:t>
            </a:r>
            <a:r>
              <a:rPr lang="en-US" sz="2200" b="1" dirty="0">
                <a:latin typeface="Cambria" panose="02040503050406030204" pitchFamily="18" charset="0"/>
                <a:ea typeface="Cambria" panose="02040503050406030204" pitchFamily="18" charset="0"/>
              </a:rPr>
              <a:t>Mining </a:t>
            </a:r>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The practice of </a:t>
            </a:r>
            <a:r>
              <a:rPr lang="en-US" sz="2200" dirty="0" smtClean="0">
                <a:latin typeface="Cambria" panose="02040503050406030204" pitchFamily="18" charset="0"/>
                <a:ea typeface="Cambria" panose="02040503050406030204" pitchFamily="18" charset="0"/>
              </a:rPr>
              <a:t>analyzing </a:t>
            </a:r>
            <a:r>
              <a:rPr lang="en-US" sz="2200" dirty="0">
                <a:latin typeface="Cambria" panose="02040503050406030204" pitchFamily="18" charset="0"/>
                <a:ea typeface="Cambria" panose="02040503050406030204" pitchFamily="18" charset="0"/>
              </a:rPr>
              <a:t>the big data present in </a:t>
            </a:r>
            <a:r>
              <a:rPr lang="en-US" sz="2200" dirty="0" smtClean="0">
                <a:latin typeface="Cambria" panose="02040503050406030204" pitchFamily="18" charset="0"/>
                <a:ea typeface="Cambria" panose="02040503050406030204" pitchFamily="18" charset="0"/>
              </a:rPr>
              <a:t>a data warehouse </a:t>
            </a:r>
            <a:r>
              <a:rPr lang="en-US" sz="2200" dirty="0">
                <a:latin typeface="Cambria" panose="02040503050406030204" pitchFamily="18" charset="0"/>
                <a:ea typeface="Cambria" panose="02040503050406030204" pitchFamily="18" charset="0"/>
              </a:rPr>
              <a:t>is data mining. It is used to find the hidden patterns that are present in the database or in </a:t>
            </a:r>
            <a:r>
              <a:rPr lang="en-US" sz="2200" dirty="0" smtClean="0">
                <a:latin typeface="Cambria" panose="02040503050406030204" pitchFamily="18" charset="0"/>
                <a:ea typeface="Cambria" panose="02040503050406030204" pitchFamily="18" charset="0"/>
              </a:rPr>
              <a:t>the data warehouse </a:t>
            </a:r>
            <a:r>
              <a:rPr lang="en-US" sz="2200" dirty="0">
                <a:latin typeface="Cambria" panose="02040503050406030204" pitchFamily="18" charset="0"/>
                <a:ea typeface="Cambria" panose="02040503050406030204" pitchFamily="18" charset="0"/>
              </a:rPr>
              <a:t>with the help of </a:t>
            </a:r>
            <a:r>
              <a:rPr lang="en-US" sz="2200" dirty="0" smtClean="0">
                <a:latin typeface="Cambria" panose="02040503050406030204" pitchFamily="18" charset="0"/>
                <a:ea typeface="Cambria" panose="02040503050406030204" pitchFamily="18" charset="0"/>
              </a:rPr>
              <a:t>an algorithm </a:t>
            </a:r>
            <a:r>
              <a:rPr lang="en-US" sz="2200" dirty="0">
                <a:latin typeface="Cambria" panose="02040503050406030204" pitchFamily="18" charset="0"/>
                <a:ea typeface="Cambria" panose="02040503050406030204" pitchFamily="18" charset="0"/>
              </a:rPr>
              <a:t>of data mining.  </a:t>
            </a:r>
          </a:p>
          <a:p>
            <a:pPr marL="50800" lvl="0" indent="0" algn="just" fontAlgn="base">
              <a:buNone/>
            </a:pPr>
            <a:endParaRPr lang="en-US" sz="2200" b="1"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291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42" y="646397"/>
            <a:ext cx="8808462" cy="865822"/>
          </a:xfrm>
        </p:spPr>
        <p:txBody>
          <a:bodyPr/>
          <a:lstStyle/>
          <a:p>
            <a:r>
              <a:rPr lang="en-US" b="1" dirty="0">
                <a:latin typeface="Cambria" panose="02040503050406030204" pitchFamily="18" charset="0"/>
                <a:ea typeface="Cambria" panose="02040503050406030204" pitchFamily="18" charset="0"/>
              </a:rPr>
              <a:t>Advantages </a:t>
            </a:r>
            <a:r>
              <a:rPr lang="en-US" b="1" dirty="0" smtClean="0">
                <a:latin typeface="Cambria" panose="02040503050406030204" pitchFamily="18" charset="0"/>
                <a:ea typeface="Cambria" panose="02040503050406030204" pitchFamily="18" charset="0"/>
              </a:rPr>
              <a:t>and Disadvantages of </a:t>
            </a:r>
            <a:r>
              <a:rPr lang="en-US" b="1" dirty="0">
                <a:latin typeface="Cambria" panose="02040503050406030204" pitchFamily="18" charset="0"/>
                <a:ea typeface="Cambria" panose="02040503050406030204" pitchFamily="18" charset="0"/>
              </a:rPr>
              <a:t>Top-Down </a:t>
            </a:r>
            <a:r>
              <a:rPr lang="en-US" b="1" dirty="0" smtClean="0">
                <a:latin typeface="Cambria" panose="02040503050406030204" pitchFamily="18" charset="0"/>
                <a:ea typeface="Cambria" panose="02040503050406030204" pitchFamily="18" charset="0"/>
              </a:rPr>
              <a:t>Approach</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81042" y="1916906"/>
            <a:ext cx="8160390" cy="4131816"/>
          </a:xfrm>
        </p:spPr>
        <p:txBody>
          <a:bodyPr/>
          <a:lstStyle/>
          <a:p>
            <a:pPr algn="just" fontAlgn="base">
              <a:buFont typeface="Calibri" panose="020F0502020204030204" pitchFamily="34" charset="0"/>
              <a:buChar char="₊"/>
            </a:pPr>
            <a:r>
              <a:rPr lang="en-US" sz="2500" dirty="0" smtClean="0">
                <a:latin typeface="Cambria" panose="02040503050406030204" pitchFamily="18" charset="0"/>
                <a:ea typeface="Cambria" panose="02040503050406030204" pitchFamily="18" charset="0"/>
              </a:rPr>
              <a:t>Since </a:t>
            </a:r>
            <a:r>
              <a:rPr lang="en-US" sz="2500" dirty="0">
                <a:latin typeface="Cambria" panose="02040503050406030204" pitchFamily="18" charset="0"/>
                <a:ea typeface="Cambria" panose="02040503050406030204" pitchFamily="18" charset="0"/>
              </a:rPr>
              <a:t>the data marts are created from the </a:t>
            </a:r>
            <a:r>
              <a:rPr lang="en-US" sz="2500" dirty="0" smtClean="0">
                <a:latin typeface="Cambria" panose="02040503050406030204" pitchFamily="18" charset="0"/>
                <a:ea typeface="Cambria" panose="02040503050406030204" pitchFamily="18" charset="0"/>
              </a:rPr>
              <a:t>data warehouse, </a:t>
            </a:r>
            <a:r>
              <a:rPr lang="en-US" sz="2500" dirty="0">
                <a:latin typeface="Cambria" panose="02040503050406030204" pitchFamily="18" charset="0"/>
                <a:ea typeface="Cambria" panose="02040503050406030204" pitchFamily="18" charset="0"/>
              </a:rPr>
              <a:t>provides </a:t>
            </a:r>
            <a:r>
              <a:rPr lang="en-US" sz="2500" dirty="0" smtClean="0">
                <a:latin typeface="Cambria" panose="02040503050406030204" pitchFamily="18" charset="0"/>
                <a:ea typeface="Cambria" panose="02040503050406030204" pitchFamily="18" charset="0"/>
              </a:rPr>
              <a:t>a consistent </a:t>
            </a:r>
            <a:r>
              <a:rPr lang="en-US" sz="2500" dirty="0">
                <a:latin typeface="Cambria" panose="02040503050406030204" pitchFamily="18" charset="0"/>
                <a:ea typeface="Cambria" panose="02040503050406030204" pitchFamily="18" charset="0"/>
              </a:rPr>
              <a:t>dimensional view of data marts. </a:t>
            </a:r>
            <a:endParaRPr lang="en-US" sz="2500" dirty="0">
              <a:latin typeface="Cambria" panose="02040503050406030204" pitchFamily="18" charset="0"/>
              <a:ea typeface="Cambria" panose="02040503050406030204" pitchFamily="18" charset="0"/>
            </a:endParaRPr>
          </a:p>
          <a:p>
            <a:pPr algn="just" fontAlgn="base">
              <a:buFont typeface="Calibri" panose="020F0502020204030204" pitchFamily="34" charset="0"/>
              <a:buChar char="₊"/>
            </a:pPr>
            <a:r>
              <a:rPr lang="en-US" sz="2500" dirty="0" smtClean="0">
                <a:latin typeface="Cambria" panose="02040503050406030204" pitchFamily="18" charset="0"/>
                <a:ea typeface="Cambria" panose="02040503050406030204" pitchFamily="18" charset="0"/>
              </a:rPr>
              <a:t>Also</a:t>
            </a:r>
            <a:r>
              <a:rPr lang="en-US" sz="2500" dirty="0">
                <a:latin typeface="Cambria" panose="02040503050406030204" pitchFamily="18" charset="0"/>
                <a:ea typeface="Cambria" panose="02040503050406030204" pitchFamily="18" charset="0"/>
              </a:rPr>
              <a:t>, this model is considered </a:t>
            </a:r>
            <a:r>
              <a:rPr lang="en-US" sz="2500" dirty="0" smtClean="0">
                <a:latin typeface="Cambria" panose="02040503050406030204" pitchFamily="18" charset="0"/>
                <a:ea typeface="Cambria" panose="02040503050406030204" pitchFamily="18" charset="0"/>
              </a:rPr>
              <a:t>the </a:t>
            </a:r>
            <a:r>
              <a:rPr lang="en-US" sz="2500" dirty="0">
                <a:latin typeface="Cambria" panose="02040503050406030204" pitchFamily="18" charset="0"/>
                <a:ea typeface="Cambria" panose="02040503050406030204" pitchFamily="18" charset="0"/>
              </a:rPr>
              <a:t>strongest model for business changes. That’s </a:t>
            </a:r>
            <a:r>
              <a:rPr lang="en-US" sz="2500" dirty="0" smtClean="0">
                <a:latin typeface="Cambria" panose="02040503050406030204" pitchFamily="18" charset="0"/>
                <a:ea typeface="Cambria" panose="02040503050406030204" pitchFamily="18" charset="0"/>
              </a:rPr>
              <a:t>why </a:t>
            </a:r>
            <a:r>
              <a:rPr lang="en-US" sz="2500" dirty="0">
                <a:latin typeface="Cambria" panose="02040503050406030204" pitchFamily="18" charset="0"/>
                <a:ea typeface="Cambria" panose="02040503050406030204" pitchFamily="18" charset="0"/>
              </a:rPr>
              <a:t>big </a:t>
            </a:r>
            <a:r>
              <a:rPr lang="en-US" sz="2500" dirty="0" smtClean="0">
                <a:latin typeface="Cambria" panose="02040503050406030204" pitchFamily="18" charset="0"/>
                <a:ea typeface="Cambria" panose="02040503050406030204" pitchFamily="18" charset="0"/>
              </a:rPr>
              <a:t>organizations </a:t>
            </a:r>
            <a:r>
              <a:rPr lang="en-US" sz="2500" dirty="0">
                <a:latin typeface="Cambria" panose="02040503050406030204" pitchFamily="18" charset="0"/>
                <a:ea typeface="Cambria" panose="02040503050406030204" pitchFamily="18" charset="0"/>
              </a:rPr>
              <a:t>prefer to follow this approach. </a:t>
            </a:r>
            <a:endParaRPr lang="en-US" sz="2500" dirty="0">
              <a:latin typeface="Cambria" panose="02040503050406030204" pitchFamily="18" charset="0"/>
              <a:ea typeface="Cambria" panose="02040503050406030204" pitchFamily="18" charset="0"/>
            </a:endParaRPr>
          </a:p>
          <a:p>
            <a:pPr algn="just" fontAlgn="base">
              <a:buFont typeface="Calibri" panose="020F0502020204030204" pitchFamily="34" charset="0"/>
              <a:buChar char="₊"/>
            </a:pPr>
            <a:r>
              <a:rPr lang="en-US" sz="2500" dirty="0" smtClean="0">
                <a:latin typeface="Cambria" panose="02040503050406030204" pitchFamily="18" charset="0"/>
                <a:ea typeface="Cambria" panose="02040503050406030204" pitchFamily="18" charset="0"/>
              </a:rPr>
              <a:t>Creating a data </a:t>
            </a:r>
            <a:r>
              <a:rPr lang="en-US" sz="2500" dirty="0">
                <a:latin typeface="Cambria" panose="02040503050406030204" pitchFamily="18" charset="0"/>
                <a:ea typeface="Cambria" panose="02040503050406030204" pitchFamily="18" charset="0"/>
              </a:rPr>
              <a:t>mart from </a:t>
            </a:r>
            <a:r>
              <a:rPr lang="en-US" sz="2500" dirty="0" smtClean="0">
                <a:latin typeface="Cambria" panose="02040503050406030204" pitchFamily="18" charset="0"/>
                <a:ea typeface="Cambria" panose="02040503050406030204" pitchFamily="18" charset="0"/>
              </a:rPr>
              <a:t>a data warehouse </a:t>
            </a:r>
            <a:r>
              <a:rPr lang="en-US" sz="2500" dirty="0">
                <a:latin typeface="Cambria" panose="02040503050406030204" pitchFamily="18" charset="0"/>
                <a:ea typeface="Cambria" panose="02040503050406030204" pitchFamily="18" charset="0"/>
              </a:rPr>
              <a:t>is easy. </a:t>
            </a:r>
            <a:br>
              <a:rPr lang="en-US" sz="2500" dirty="0">
                <a:latin typeface="Cambria" panose="02040503050406030204" pitchFamily="18" charset="0"/>
                <a:ea typeface="Cambria" panose="02040503050406030204" pitchFamily="18" charset="0"/>
              </a:rPr>
            </a:br>
            <a:r>
              <a:rPr lang="en-US" sz="2500" dirty="0" smtClean="0">
                <a:latin typeface="Cambria" panose="02040503050406030204" pitchFamily="18" charset="0"/>
                <a:ea typeface="Cambria" panose="02040503050406030204" pitchFamily="18" charset="0"/>
              </a:rPr>
              <a:t> </a:t>
            </a:r>
          </a:p>
          <a:p>
            <a:pPr lvl="0" algn="just" fontAlgn="base">
              <a:buFont typeface="Calibri" panose="020F0502020204030204" pitchFamily="34" charset="0"/>
              <a:buChar char="-"/>
            </a:pPr>
            <a:r>
              <a:rPr lang="en-US" sz="2500" dirty="0" smtClean="0">
                <a:latin typeface="Cambria" panose="02040503050406030204" pitchFamily="18" charset="0"/>
                <a:ea typeface="Cambria" panose="02040503050406030204" pitchFamily="18" charset="0"/>
              </a:rPr>
              <a:t>The cost, time taken in designing and maintenance is very high. </a:t>
            </a:r>
            <a:endParaRPr lang="en-US"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7883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60512" y="216074"/>
            <a:ext cx="8543925" cy="1391841"/>
          </a:xfrm>
          <a:prstGeom prst="rect">
            <a:avLst/>
          </a:prstGeom>
          <a:noFill/>
          <a:ln>
            <a:noFill/>
          </a:ln>
        </p:spPr>
        <p:txBody>
          <a:bodyPr spcFirstLastPara="1" wrap="square" lIns="92416" tIns="46196" rIns="92416" bIns="46196" anchor="ctr" anchorCtr="0"/>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smtClean="0">
                <a:latin typeface="Cambria" panose="02040503050406030204" pitchFamily="18" charset="0"/>
                <a:ea typeface="Cambria" panose="02040503050406030204" pitchFamily="18" charset="0"/>
              </a:rPr>
              <a:t>Bottom-up approach</a:t>
            </a:r>
            <a:endParaRPr lang="en-US" b="1" dirty="0">
              <a:latin typeface="Cambria" panose="02040503050406030204" pitchFamily="18" charset="0"/>
              <a:ea typeface="Cambria" panose="02040503050406030204" pitchFamily="18" charset="0"/>
            </a:endParaRPr>
          </a:p>
        </p:txBody>
      </p:sp>
      <p:sp>
        <p:nvSpPr>
          <p:cNvPr id="5" name="Content Placeholder 2"/>
          <p:cNvSpPr txBox="1">
            <a:spLocks/>
          </p:cNvSpPr>
          <p:nvPr/>
        </p:nvSpPr>
        <p:spPr>
          <a:xfrm>
            <a:off x="560512" y="1368203"/>
            <a:ext cx="8543925" cy="2016224"/>
          </a:xfrm>
          <a:prstGeom prst="rect">
            <a:avLst/>
          </a:prstGeom>
          <a:noFill/>
          <a:ln>
            <a:noFill/>
          </a:ln>
        </p:spPr>
        <p:txBody>
          <a:bodyPr spcFirstLastPara="1" wrap="square" lIns="92416" tIns="46196" rIns="92416" bIns="46196"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just">
              <a:buFont typeface="Arial"/>
              <a:buNone/>
            </a:pPr>
            <a:r>
              <a:rPr lang="en-US" dirty="0" smtClean="0">
                <a:latin typeface="Cambria" panose="02040503050406030204" pitchFamily="18" charset="0"/>
                <a:ea typeface="Cambria" panose="02040503050406030204" pitchFamily="18" charset="0"/>
              </a:rPr>
              <a:t>The bottom-up approach starts with experiments and prototypes. This is useful in the early stage of business modeling and technology development. It allows an organization to move </a:t>
            </a:r>
            <a:endParaRPr lang="en-US" dirty="0">
              <a:latin typeface="Cambria" panose="02040503050406030204" pitchFamily="18" charset="0"/>
              <a:ea typeface="Cambria" panose="02040503050406030204" pitchFamily="18" charset="0"/>
            </a:endParaRPr>
          </a:p>
        </p:txBody>
      </p:sp>
      <p:pic>
        <p:nvPicPr>
          <p:cNvPr id="8" name="Picture 7" descr="https://media.geeksforgeeks.org/wp-content/uploads/777-1.png"/>
          <p:cNvPicPr/>
          <p:nvPr/>
        </p:nvPicPr>
        <p:blipFill>
          <a:blip r:embed="rId2">
            <a:extLst>
              <a:ext uri="{28A0092B-C50C-407E-A947-70E740481C1C}">
                <a14:useLocalDpi xmlns:a14="http://schemas.microsoft.com/office/drawing/2010/main" val="0"/>
              </a:ext>
            </a:extLst>
          </a:blip>
          <a:srcRect/>
          <a:stretch>
            <a:fillRect/>
          </a:stretch>
        </p:blipFill>
        <p:spPr bwMode="auto">
          <a:xfrm>
            <a:off x="2288704" y="4248522"/>
            <a:ext cx="5989320" cy="2630170"/>
          </a:xfrm>
          <a:prstGeom prst="rect">
            <a:avLst/>
          </a:prstGeom>
          <a:noFill/>
          <a:ln>
            <a:noFill/>
          </a:ln>
        </p:spPr>
      </p:pic>
    </p:spTree>
    <p:extLst>
      <p:ext uri="{BB962C8B-B14F-4D97-AF65-F5344CB8AC3E}">
        <p14:creationId xmlns:p14="http://schemas.microsoft.com/office/powerpoint/2010/main" val="11222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Advantages and Disadvantages of </a:t>
            </a:r>
            <a:r>
              <a:rPr lang="en-US" b="1" dirty="0" smtClean="0">
                <a:latin typeface="Cambria" panose="02040503050406030204" pitchFamily="18" charset="0"/>
                <a:ea typeface="Cambria" panose="02040503050406030204" pitchFamily="18" charset="0"/>
              </a:rPr>
              <a:t>Bottom-up </a:t>
            </a:r>
            <a:r>
              <a:rPr lang="en-US" b="1" dirty="0">
                <a:latin typeface="Cambria" panose="02040503050406030204" pitchFamily="18" charset="0"/>
                <a:ea typeface="Cambria" panose="02040503050406030204" pitchFamily="18" charset="0"/>
              </a:rPr>
              <a:t>Approach</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81042" y="1916906"/>
            <a:ext cx="8543925" cy="4624571"/>
          </a:xfrm>
        </p:spPr>
        <p:txBody>
          <a:bodyPr/>
          <a:lstStyle/>
          <a:p>
            <a:pPr lvl="0" fontAlgn="base">
              <a:buFont typeface="Calibri" panose="020F0502020204030204" pitchFamily="34" charset="0"/>
              <a:buChar char="+"/>
            </a:pPr>
            <a:r>
              <a:rPr lang="en-US" sz="2500" dirty="0">
                <a:latin typeface="Cambria" panose="02040503050406030204" pitchFamily="18" charset="0"/>
                <a:ea typeface="Cambria" panose="02040503050406030204" pitchFamily="18" charset="0"/>
              </a:rPr>
              <a:t>As the data marts are created first, </a:t>
            </a:r>
            <a:r>
              <a:rPr lang="en-US" sz="2500" dirty="0" smtClean="0">
                <a:latin typeface="Cambria" panose="02040503050406030204" pitchFamily="18" charset="0"/>
                <a:ea typeface="Cambria" panose="02040503050406030204" pitchFamily="18" charset="0"/>
              </a:rPr>
              <a:t>the </a:t>
            </a:r>
            <a:r>
              <a:rPr lang="en-US" sz="2500" dirty="0">
                <a:latin typeface="Cambria" panose="02040503050406030204" pitchFamily="18" charset="0"/>
                <a:ea typeface="Cambria" panose="02040503050406030204" pitchFamily="18" charset="0"/>
              </a:rPr>
              <a:t>reports are </a:t>
            </a:r>
            <a:r>
              <a:rPr lang="en-US" sz="2500" dirty="0" smtClean="0">
                <a:latin typeface="Cambria" panose="02040503050406030204" pitchFamily="18" charset="0"/>
                <a:ea typeface="Cambria" panose="02040503050406030204" pitchFamily="18" charset="0"/>
              </a:rPr>
              <a:t>quickly generated</a:t>
            </a:r>
            <a:r>
              <a:rPr lang="en-US" sz="2500" dirty="0">
                <a:latin typeface="Cambria" panose="02040503050406030204" pitchFamily="18" charset="0"/>
                <a:ea typeface="Cambria" panose="02040503050406030204" pitchFamily="18" charset="0"/>
              </a:rPr>
              <a:t>. </a:t>
            </a:r>
            <a:br>
              <a:rPr lang="en-US" sz="2500" dirty="0">
                <a:latin typeface="Cambria" panose="02040503050406030204" pitchFamily="18" charset="0"/>
                <a:ea typeface="Cambria" panose="02040503050406030204" pitchFamily="18" charset="0"/>
              </a:rPr>
            </a:br>
            <a:r>
              <a:rPr lang="en-US" sz="2500" dirty="0">
                <a:latin typeface="Cambria" panose="02040503050406030204" pitchFamily="18" charset="0"/>
                <a:ea typeface="Cambria" panose="02040503050406030204" pitchFamily="18" charset="0"/>
              </a:rPr>
              <a:t> </a:t>
            </a:r>
          </a:p>
          <a:p>
            <a:pPr lvl="0" fontAlgn="base">
              <a:buFont typeface="Calibri" panose="020F0502020204030204" pitchFamily="34" charset="0"/>
              <a:buChar char="+"/>
            </a:pPr>
            <a:r>
              <a:rPr lang="en-US" sz="2500" dirty="0">
                <a:latin typeface="Cambria" panose="02040503050406030204" pitchFamily="18" charset="0"/>
                <a:ea typeface="Cambria" panose="02040503050406030204" pitchFamily="18" charset="0"/>
              </a:rPr>
              <a:t>We can accommodate more </a:t>
            </a:r>
            <a:r>
              <a:rPr lang="en-US" sz="2500" dirty="0" smtClean="0">
                <a:latin typeface="Cambria" panose="02040503050406030204" pitchFamily="18" charset="0"/>
                <a:ea typeface="Cambria" panose="02040503050406030204" pitchFamily="18" charset="0"/>
              </a:rPr>
              <a:t>data </a:t>
            </a:r>
            <a:r>
              <a:rPr lang="en-US" sz="2500" dirty="0">
                <a:latin typeface="Cambria" panose="02040503050406030204" pitchFamily="18" charset="0"/>
                <a:ea typeface="Cambria" panose="02040503050406030204" pitchFamily="18" charset="0"/>
              </a:rPr>
              <a:t>marts here and in this way </a:t>
            </a:r>
            <a:r>
              <a:rPr lang="en-US" sz="2500" dirty="0" smtClean="0">
                <a:latin typeface="Cambria" panose="02040503050406030204" pitchFamily="18" charset="0"/>
                <a:ea typeface="Cambria" panose="02040503050406030204" pitchFamily="18" charset="0"/>
              </a:rPr>
              <a:t>data warehouse </a:t>
            </a:r>
            <a:r>
              <a:rPr lang="en-US" sz="2500" dirty="0">
                <a:latin typeface="Cambria" panose="02040503050406030204" pitchFamily="18" charset="0"/>
                <a:ea typeface="Cambria" panose="02040503050406030204" pitchFamily="18" charset="0"/>
              </a:rPr>
              <a:t>can be extended. </a:t>
            </a:r>
            <a:br>
              <a:rPr lang="en-US" sz="2500" dirty="0">
                <a:latin typeface="Cambria" panose="02040503050406030204" pitchFamily="18" charset="0"/>
                <a:ea typeface="Cambria" panose="02040503050406030204" pitchFamily="18" charset="0"/>
              </a:rPr>
            </a:br>
            <a:r>
              <a:rPr lang="en-US" sz="2500" dirty="0">
                <a:latin typeface="Cambria" panose="02040503050406030204" pitchFamily="18" charset="0"/>
                <a:ea typeface="Cambria" panose="02040503050406030204" pitchFamily="18" charset="0"/>
              </a:rPr>
              <a:t> </a:t>
            </a:r>
          </a:p>
          <a:p>
            <a:pPr>
              <a:buFont typeface="Calibri" panose="020F0502020204030204" pitchFamily="34" charset="0"/>
              <a:buChar char="+"/>
            </a:pPr>
            <a:r>
              <a:rPr lang="en-US" sz="2500" dirty="0">
                <a:latin typeface="Cambria" panose="02040503050406030204" pitchFamily="18" charset="0"/>
                <a:ea typeface="Cambria" panose="02040503050406030204" pitchFamily="18" charset="0"/>
              </a:rPr>
              <a:t>Also, the cost and time taken in designing this model is low comparatively. </a:t>
            </a:r>
            <a:endParaRPr lang="en-US" sz="2500" dirty="0" smtClean="0">
              <a:latin typeface="Cambria" panose="02040503050406030204" pitchFamily="18" charset="0"/>
              <a:ea typeface="Cambria" panose="02040503050406030204" pitchFamily="18" charset="0"/>
            </a:endParaRPr>
          </a:p>
          <a:p>
            <a:pPr>
              <a:buFont typeface="Calibri" panose="020F0502020204030204" pitchFamily="34" charset="0"/>
              <a:buChar char="+"/>
            </a:pPr>
            <a:endParaRPr lang="en-US" sz="2500" dirty="0">
              <a:latin typeface="Cambria" panose="02040503050406030204" pitchFamily="18" charset="0"/>
              <a:ea typeface="Cambria" panose="02040503050406030204" pitchFamily="18" charset="0"/>
            </a:endParaRPr>
          </a:p>
          <a:p>
            <a:pPr>
              <a:buFont typeface="Calibri" panose="020F0502020204030204" pitchFamily="34" charset="0"/>
              <a:buChar char="-"/>
            </a:pPr>
            <a:r>
              <a:rPr lang="en-US" sz="2500" dirty="0">
                <a:latin typeface="Cambria" panose="02040503050406030204" pitchFamily="18" charset="0"/>
                <a:ea typeface="Cambria" panose="02040503050406030204" pitchFamily="18" charset="0"/>
              </a:rPr>
              <a:t>This model is not strong as top-down approach as dimensional view of data marts is not consistent as it is in </a:t>
            </a:r>
            <a:r>
              <a:rPr lang="en-US" sz="2500" dirty="0" smtClean="0">
                <a:latin typeface="Cambria" panose="02040503050406030204" pitchFamily="18" charset="0"/>
                <a:ea typeface="Cambria" panose="02040503050406030204" pitchFamily="18" charset="0"/>
              </a:rPr>
              <a:t>the above </a:t>
            </a:r>
            <a:r>
              <a:rPr lang="en-US" sz="2500" dirty="0">
                <a:latin typeface="Cambria" panose="02040503050406030204" pitchFamily="18" charset="0"/>
                <a:ea typeface="Cambria" panose="02040503050406030204" pitchFamily="18" charset="0"/>
              </a:rPr>
              <a:t>approach</a:t>
            </a:r>
            <a:br>
              <a:rPr lang="en-US" sz="2500" dirty="0">
                <a:latin typeface="Cambria" panose="02040503050406030204" pitchFamily="18" charset="0"/>
                <a:ea typeface="Cambria" panose="02040503050406030204" pitchFamily="18" charset="0"/>
              </a:rPr>
            </a:br>
            <a:endParaRPr lang="en-US"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8141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Combined </a:t>
            </a:r>
            <a:r>
              <a:rPr lang="en-US" dirty="0">
                <a:latin typeface="Cambria" panose="02040503050406030204" pitchFamily="18" charset="0"/>
                <a:ea typeface="Cambria" panose="02040503050406030204" pitchFamily="18" charset="0"/>
              </a:rPr>
              <a:t>approach</a:t>
            </a:r>
          </a:p>
        </p:txBody>
      </p:sp>
      <p:sp>
        <p:nvSpPr>
          <p:cNvPr id="3" name="Content Placeholder 2"/>
          <p:cNvSpPr>
            <a:spLocks noGrp="1"/>
          </p:cNvSpPr>
          <p:nvPr>
            <p:ph idx="1"/>
          </p:nvPr>
        </p:nvSpPr>
        <p:spPr>
          <a:xfrm>
            <a:off x="681042" y="1944266"/>
            <a:ext cx="8543925" cy="4568905"/>
          </a:xfrm>
        </p:spPr>
        <p:txBody>
          <a:bodyPr/>
          <a:lstStyle/>
          <a:p>
            <a:pPr marL="50800" indent="0" algn="just">
              <a:buNone/>
            </a:pPr>
            <a:r>
              <a:rPr lang="en-US" dirty="0">
                <a:latin typeface="Cambria" panose="02040503050406030204" pitchFamily="18" charset="0"/>
                <a:ea typeface="Cambria" panose="02040503050406030204" pitchFamily="18" charset="0"/>
              </a:rPr>
              <a:t>In the combined approach, an organization can exploit the planned and strategic nature of the top-down approach while retaining the rapid implementation and opportunistic application of the bottom-up approach. </a:t>
            </a:r>
          </a:p>
        </p:txBody>
      </p:sp>
    </p:spTree>
    <p:extLst>
      <p:ext uri="{BB962C8B-B14F-4D97-AF65-F5344CB8AC3E}">
        <p14:creationId xmlns:p14="http://schemas.microsoft.com/office/powerpoint/2010/main" val="18968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Software Engineering </a:t>
            </a:r>
            <a:r>
              <a:rPr lang="en-US" dirty="0">
                <a:latin typeface="Cambria" panose="02040503050406030204" pitchFamily="18" charset="0"/>
                <a:ea typeface="Cambria" panose="02040503050406030204" pitchFamily="18" charset="0"/>
              </a:rPr>
              <a:t>point of view</a:t>
            </a:r>
          </a:p>
        </p:txBody>
      </p:sp>
      <p:sp>
        <p:nvSpPr>
          <p:cNvPr id="3" name="Content Placeholder 2"/>
          <p:cNvSpPr>
            <a:spLocks noGrp="1"/>
          </p:cNvSpPr>
          <p:nvPr>
            <p:ph idx="1"/>
          </p:nvPr>
        </p:nvSpPr>
        <p:spPr/>
        <p:txBody>
          <a:bodyPr/>
          <a:lstStyle/>
          <a:p>
            <a:pPr marL="50800" indent="0">
              <a:buNone/>
            </a:pPr>
            <a:r>
              <a:rPr lang="en-US" dirty="0">
                <a:latin typeface="Cambria" panose="02040503050406030204" pitchFamily="18" charset="0"/>
                <a:ea typeface="Cambria" panose="02040503050406030204" pitchFamily="18" charset="0"/>
              </a:rPr>
              <a:t>design and construction of a data warehouse may consist of the following steps</a:t>
            </a:r>
            <a:r>
              <a:rPr lang="en-US" dirty="0" smtClean="0">
                <a:latin typeface="Cambria" panose="02040503050406030204" pitchFamily="18" charset="0"/>
                <a:ea typeface="Cambria" panose="02040503050406030204" pitchFamily="18" charset="0"/>
              </a:rPr>
              <a:t>:</a:t>
            </a:r>
          </a:p>
          <a:p>
            <a:pPr marL="565150" indent="-514350">
              <a:buFont typeface="+mj-lt"/>
              <a:buAutoNum type="arabicPeriod"/>
            </a:pPr>
            <a:r>
              <a:rPr lang="en-US" dirty="0" smtClean="0">
                <a:latin typeface="Cambria" panose="02040503050406030204" pitchFamily="18" charset="0"/>
                <a:ea typeface="Cambria" panose="02040503050406030204" pitchFamily="18" charset="0"/>
              </a:rPr>
              <a:t>Planning</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a:latin typeface="Cambria" panose="02040503050406030204" pitchFamily="18" charset="0"/>
                <a:ea typeface="Cambria" panose="02040503050406030204" pitchFamily="18" charset="0"/>
              </a:rPr>
              <a:t>R</a:t>
            </a:r>
            <a:r>
              <a:rPr lang="en-US" dirty="0" smtClean="0">
                <a:latin typeface="Cambria" panose="02040503050406030204" pitchFamily="18" charset="0"/>
                <a:ea typeface="Cambria" panose="02040503050406030204" pitchFamily="18" charset="0"/>
              </a:rPr>
              <a:t>equirements </a:t>
            </a:r>
            <a:r>
              <a:rPr lang="en-US" dirty="0">
                <a:latin typeface="Cambria" panose="02040503050406030204" pitchFamily="18" charset="0"/>
                <a:ea typeface="Cambria" panose="02040503050406030204" pitchFamily="18" charset="0"/>
              </a:rPr>
              <a:t>study,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a:latin typeface="Cambria" panose="02040503050406030204" pitchFamily="18" charset="0"/>
                <a:ea typeface="Cambria" panose="02040503050406030204" pitchFamily="18" charset="0"/>
              </a:rPr>
              <a:t>P</a:t>
            </a:r>
            <a:r>
              <a:rPr lang="en-US" dirty="0" smtClean="0">
                <a:latin typeface="Cambria" panose="02040503050406030204" pitchFamily="18" charset="0"/>
                <a:ea typeface="Cambria" panose="02040503050406030204" pitchFamily="18" charset="0"/>
              </a:rPr>
              <a:t>roblem </a:t>
            </a:r>
            <a:r>
              <a:rPr lang="en-US" dirty="0">
                <a:latin typeface="Cambria" panose="02040503050406030204" pitchFamily="18" charset="0"/>
                <a:ea typeface="Cambria" panose="02040503050406030204" pitchFamily="18" charset="0"/>
              </a:rPr>
              <a:t>analysis,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a:latin typeface="Cambria" panose="02040503050406030204" pitchFamily="18" charset="0"/>
                <a:ea typeface="Cambria" panose="02040503050406030204" pitchFamily="18" charset="0"/>
              </a:rPr>
              <a:t>W</a:t>
            </a:r>
            <a:r>
              <a:rPr lang="en-US" dirty="0" smtClean="0">
                <a:latin typeface="Cambria" panose="02040503050406030204" pitchFamily="18" charset="0"/>
                <a:ea typeface="Cambria" panose="02040503050406030204" pitchFamily="18" charset="0"/>
              </a:rPr>
              <a:t>arehouse </a:t>
            </a:r>
            <a:r>
              <a:rPr lang="en-US" dirty="0">
                <a:latin typeface="Cambria" panose="02040503050406030204" pitchFamily="18" charset="0"/>
                <a:ea typeface="Cambria" panose="02040503050406030204" pitchFamily="18" charset="0"/>
              </a:rPr>
              <a:t>design,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ata </a:t>
            </a:r>
            <a:r>
              <a:rPr lang="en-US" dirty="0">
                <a:latin typeface="Cambria" panose="02040503050406030204" pitchFamily="18" charset="0"/>
                <a:ea typeface="Cambria" panose="02040503050406030204" pitchFamily="18" charset="0"/>
              </a:rPr>
              <a:t>integration and testing, and finally</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eployment </a:t>
            </a:r>
            <a:r>
              <a:rPr lang="en-US" dirty="0">
                <a:latin typeface="Cambria" panose="02040503050406030204" pitchFamily="18" charset="0"/>
                <a:ea typeface="Cambria" panose="02040503050406030204" pitchFamily="18" charset="0"/>
              </a:rPr>
              <a:t>of the data warehouse</a:t>
            </a:r>
          </a:p>
        </p:txBody>
      </p:sp>
    </p:spTree>
    <p:extLst>
      <p:ext uri="{BB962C8B-B14F-4D97-AF65-F5344CB8AC3E}">
        <p14:creationId xmlns:p14="http://schemas.microsoft.com/office/powerpoint/2010/main" val="252278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Data warehouse </a:t>
            </a:r>
            <a:r>
              <a:rPr lang="en-US" dirty="0">
                <a:latin typeface="Cambria" panose="02040503050406030204" pitchFamily="18" charset="0"/>
                <a:ea typeface="Cambria" panose="02040503050406030204" pitchFamily="18" charset="0"/>
              </a:rPr>
              <a:t>design process</a:t>
            </a:r>
          </a:p>
        </p:txBody>
      </p:sp>
      <p:sp>
        <p:nvSpPr>
          <p:cNvPr id="3" name="Content Placeholder 2"/>
          <p:cNvSpPr>
            <a:spLocks noGrp="1"/>
          </p:cNvSpPr>
          <p:nvPr>
            <p:ph idx="1"/>
          </p:nvPr>
        </p:nvSpPr>
        <p:spPr/>
        <p:txBody>
          <a:bodyPr/>
          <a:lstStyle/>
          <a:p>
            <a:pPr>
              <a:buClr>
                <a:srgbClr val="7030A0"/>
              </a:buClr>
              <a:buFont typeface="Wingdings" panose="05000000000000000000" pitchFamily="2" charset="2"/>
              <a:buChar char="v"/>
            </a:pPr>
            <a:r>
              <a:rPr lang="en-US" dirty="0">
                <a:latin typeface="Cambria" panose="02040503050406030204" pitchFamily="18" charset="0"/>
                <a:ea typeface="Cambria" panose="02040503050406030204" pitchFamily="18" charset="0"/>
              </a:rPr>
              <a:t>Choose a business process to </a:t>
            </a:r>
            <a:r>
              <a:rPr lang="en-US" dirty="0" smtClean="0">
                <a:latin typeface="Cambria" panose="02040503050406030204" pitchFamily="18" charset="0"/>
                <a:ea typeface="Cambria" panose="02040503050406030204" pitchFamily="18" charset="0"/>
              </a:rPr>
              <a:t>model</a:t>
            </a:r>
          </a:p>
          <a:p>
            <a:pPr>
              <a:buClr>
                <a:srgbClr val="7030A0"/>
              </a:buClr>
              <a:buFont typeface="Wingdings" panose="05000000000000000000" pitchFamily="2" charset="2"/>
              <a:buChar char="v"/>
            </a:pPr>
            <a:r>
              <a:rPr lang="en-US" dirty="0">
                <a:latin typeface="Cambria" panose="02040503050406030204" pitchFamily="18" charset="0"/>
                <a:ea typeface="Cambria" panose="02040503050406030204" pitchFamily="18" charset="0"/>
              </a:rPr>
              <a:t>Choose the business process </a:t>
            </a:r>
            <a:r>
              <a:rPr lang="en-US" dirty="0" smtClean="0">
                <a:latin typeface="Cambria" panose="02040503050406030204" pitchFamily="18" charset="0"/>
                <a:ea typeface="Cambria" panose="02040503050406030204" pitchFamily="18" charset="0"/>
              </a:rPr>
              <a:t>grain</a:t>
            </a:r>
          </a:p>
          <a:p>
            <a:pPr>
              <a:buClr>
                <a:srgbClr val="7030A0"/>
              </a:buClr>
              <a:buFont typeface="Wingdings" panose="05000000000000000000" pitchFamily="2" charset="2"/>
              <a:buChar char="v"/>
            </a:pPr>
            <a:r>
              <a:rPr lang="en-US" dirty="0">
                <a:latin typeface="Cambria" panose="02040503050406030204" pitchFamily="18" charset="0"/>
                <a:ea typeface="Cambria" panose="02040503050406030204" pitchFamily="18" charset="0"/>
              </a:rPr>
              <a:t>Choose the </a:t>
            </a:r>
            <a:r>
              <a:rPr lang="en-US" dirty="0" smtClean="0">
                <a:latin typeface="Cambria" panose="02040503050406030204" pitchFamily="18" charset="0"/>
                <a:ea typeface="Cambria" panose="02040503050406030204" pitchFamily="18" charset="0"/>
              </a:rPr>
              <a:t>dimensions</a:t>
            </a:r>
          </a:p>
          <a:p>
            <a:pPr>
              <a:buClr>
                <a:srgbClr val="7030A0"/>
              </a:buClr>
              <a:buFont typeface="Wingdings" panose="05000000000000000000" pitchFamily="2" charset="2"/>
              <a:buChar char="v"/>
            </a:pPr>
            <a:r>
              <a:rPr lang="en-US" dirty="0">
                <a:latin typeface="Cambria" panose="02040503050406030204" pitchFamily="18" charset="0"/>
                <a:ea typeface="Cambria" panose="02040503050406030204" pitchFamily="18" charset="0"/>
              </a:rPr>
              <a:t>Choose the measures</a:t>
            </a:r>
          </a:p>
        </p:txBody>
      </p:sp>
    </p:spTree>
    <p:extLst>
      <p:ext uri="{BB962C8B-B14F-4D97-AF65-F5344CB8AC3E}">
        <p14:creationId xmlns:p14="http://schemas.microsoft.com/office/powerpoint/2010/main" val="2054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Choose a business process to model</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50800" indent="0" algn="just">
              <a:buNone/>
            </a:pPr>
            <a:r>
              <a:rPr lang="en-US" dirty="0" smtClean="0">
                <a:latin typeface="Cambria" panose="02040503050406030204" pitchFamily="18" charset="0"/>
                <a:ea typeface="Cambria" panose="02040503050406030204" pitchFamily="18" charset="0"/>
              </a:rPr>
              <a:t>If </a:t>
            </a:r>
            <a:r>
              <a:rPr lang="en-US" dirty="0">
                <a:latin typeface="Cambria" panose="02040503050406030204" pitchFamily="18" charset="0"/>
                <a:ea typeface="Cambria" panose="02040503050406030204" pitchFamily="18" charset="0"/>
              </a:rPr>
              <a:t>the business process is organizational and involves multiple complex object </a:t>
            </a:r>
            <a:r>
              <a:rPr lang="en-US" dirty="0" smtClean="0">
                <a:latin typeface="Cambria" panose="02040503050406030204" pitchFamily="18" charset="0"/>
                <a:ea typeface="Cambria" panose="02040503050406030204" pitchFamily="18" charset="0"/>
              </a:rPr>
              <a:t>collections, which model need to follow</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50800" indent="0" algn="just">
              <a:buNone/>
            </a:pPr>
            <a:r>
              <a:rPr lang="en-US" b="1" u="sng" dirty="0" smtClean="0">
                <a:latin typeface="Cambria" panose="02040503050406030204" pitchFamily="18" charset="0"/>
                <a:ea typeface="Cambria" panose="02040503050406030204" pitchFamily="18" charset="0"/>
              </a:rPr>
              <a:t>data warehouse model.</a:t>
            </a:r>
            <a:endParaRPr lang="en-US" dirty="0" smtClean="0">
              <a:latin typeface="Cambria" panose="02040503050406030204" pitchFamily="18" charset="0"/>
              <a:ea typeface="Cambria" panose="02040503050406030204" pitchFamily="18" charset="0"/>
            </a:endParaRPr>
          </a:p>
          <a:p>
            <a:pPr marL="50800" indent="0" algn="just">
              <a:buNone/>
            </a:pPr>
            <a:endParaRPr lang="en-US" dirty="0" smtClean="0">
              <a:latin typeface="Cambria" panose="02040503050406030204" pitchFamily="18" charset="0"/>
              <a:ea typeface="Cambria" panose="02040503050406030204" pitchFamily="18" charset="0"/>
            </a:endParaRPr>
          </a:p>
          <a:p>
            <a:pPr marL="50800" indent="0" algn="just">
              <a:buNone/>
            </a:pPr>
            <a:endParaRPr lang="en-US" dirty="0" smtClean="0">
              <a:latin typeface="Cambria" panose="02040503050406030204" pitchFamily="18" charset="0"/>
              <a:ea typeface="Cambria" panose="02040503050406030204" pitchFamily="18" charset="0"/>
            </a:endParaRPr>
          </a:p>
          <a:p>
            <a:pPr marL="50800" indent="0" algn="just">
              <a:buNone/>
            </a:pPr>
            <a:r>
              <a:rPr lang="en-US" dirty="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f </a:t>
            </a:r>
            <a:r>
              <a:rPr lang="en-US" dirty="0">
                <a:latin typeface="Cambria" panose="02040503050406030204" pitchFamily="18" charset="0"/>
                <a:ea typeface="Cambria" panose="02040503050406030204" pitchFamily="18" charset="0"/>
              </a:rPr>
              <a:t>the process is departmental and focuses on the analysis of one kind of business </a:t>
            </a:r>
            <a:r>
              <a:rPr lang="en-US" dirty="0" smtClean="0">
                <a:latin typeface="Cambria" panose="02040503050406030204" pitchFamily="18" charset="0"/>
                <a:ea typeface="Cambria" panose="02040503050406030204" pitchFamily="18" charset="0"/>
              </a:rPr>
              <a:t>process, which data model needs to follow: </a:t>
            </a:r>
          </a:p>
          <a:p>
            <a:pPr marL="50800" indent="0" algn="just">
              <a:buNone/>
            </a:pPr>
            <a:r>
              <a:rPr lang="en-US" b="1" u="sng" dirty="0" smtClean="0">
                <a:latin typeface="Cambria" panose="02040503050406030204" pitchFamily="18" charset="0"/>
                <a:ea typeface="Cambria" panose="02040503050406030204" pitchFamily="18" charset="0"/>
              </a:rPr>
              <a:t>a </a:t>
            </a:r>
            <a:r>
              <a:rPr lang="en-US" b="1" u="sng" dirty="0">
                <a:latin typeface="Cambria" panose="02040503050406030204" pitchFamily="18" charset="0"/>
                <a:ea typeface="Cambria" panose="02040503050406030204" pitchFamily="18" charset="0"/>
              </a:rPr>
              <a:t>data mart </a:t>
            </a:r>
            <a:r>
              <a:rPr lang="en-US" b="1" u="sng" dirty="0" smtClean="0">
                <a:latin typeface="Cambria" panose="02040503050406030204" pitchFamily="18" charset="0"/>
                <a:ea typeface="Cambria" panose="02040503050406030204" pitchFamily="18" charset="0"/>
              </a:rPr>
              <a:t>model</a:t>
            </a:r>
            <a:endParaRPr lang="en-US"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350874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Choose the business process grain</a:t>
            </a:r>
          </a:p>
        </p:txBody>
      </p:sp>
      <p:sp>
        <p:nvSpPr>
          <p:cNvPr id="3" name="Content Placeholder 2"/>
          <p:cNvSpPr>
            <a:spLocks noGrp="1"/>
          </p:cNvSpPr>
          <p:nvPr>
            <p:ph idx="1"/>
          </p:nvPr>
        </p:nvSpPr>
        <p:spPr>
          <a:xfrm>
            <a:off x="772426" y="1395886"/>
            <a:ext cx="8543925" cy="1033480"/>
          </a:xfrm>
        </p:spPr>
        <p:txBody>
          <a:bodyPr/>
          <a:lstStyle/>
          <a:p>
            <a:pPr marL="50800" indent="0" algn="just">
              <a:buNone/>
            </a:pPr>
            <a:r>
              <a:rPr lang="en-US" sz="2500" dirty="0" smtClean="0">
                <a:latin typeface="Cambria" panose="02040503050406030204" pitchFamily="18" charset="0"/>
                <a:ea typeface="Cambria" panose="02040503050406030204" pitchFamily="18" charset="0"/>
              </a:rPr>
              <a:t>BPG: </a:t>
            </a:r>
          </a:p>
          <a:p>
            <a:pPr marL="50800" indent="0" algn="just">
              <a:buNone/>
            </a:pPr>
            <a:r>
              <a:rPr lang="en-US" sz="2500" dirty="0" smtClean="0">
                <a:latin typeface="Cambria" panose="02040503050406030204" pitchFamily="18" charset="0"/>
                <a:ea typeface="Cambria" panose="02040503050406030204" pitchFamily="18" charset="0"/>
              </a:rPr>
              <a:t>It is the atomic (fundamental) level of data to be represented in the fact table for this process (e.g., transactions, daily snapshots, and so on). </a:t>
            </a:r>
            <a:endParaRPr lang="en-US" sz="2500" dirty="0">
              <a:latin typeface="Cambria" panose="02040503050406030204" pitchFamily="18" charset="0"/>
              <a:ea typeface="Cambria" panose="02040503050406030204" pitchFamily="18" charset="0"/>
            </a:endParaRPr>
          </a:p>
        </p:txBody>
      </p:sp>
      <p:sp>
        <p:nvSpPr>
          <p:cNvPr id="4" name="Rectangle 3"/>
          <p:cNvSpPr/>
          <p:nvPr/>
        </p:nvSpPr>
        <p:spPr>
          <a:xfrm>
            <a:off x="772426" y="4001618"/>
            <a:ext cx="8361156" cy="800219"/>
          </a:xfrm>
          <a:prstGeom prst="rect">
            <a:avLst/>
          </a:prstGeom>
        </p:spPr>
        <p:txBody>
          <a:bodyPr wrap="square">
            <a:spAutoFit/>
          </a:bodyPr>
          <a:lstStyle/>
          <a:p>
            <a:pPr algn="just"/>
            <a:r>
              <a:rPr lang="en-US" sz="2300" dirty="0" smtClean="0">
                <a:latin typeface="Cambria" panose="02040503050406030204" pitchFamily="18" charset="0"/>
                <a:ea typeface="Cambria" panose="02040503050406030204" pitchFamily="18" charset="0"/>
              </a:rPr>
              <a:t>Typical dimensions are time, item, customer, supplier, warehouse, transaction type, and status.</a:t>
            </a:r>
            <a:endParaRPr lang="en-US" sz="2300" dirty="0">
              <a:latin typeface="Cambria" panose="02040503050406030204" pitchFamily="18" charset="0"/>
              <a:ea typeface="Cambria" panose="02040503050406030204" pitchFamily="18" charset="0"/>
            </a:endParaRPr>
          </a:p>
        </p:txBody>
      </p:sp>
      <p:sp>
        <p:nvSpPr>
          <p:cNvPr id="5" name="Rectangle 4"/>
          <p:cNvSpPr/>
          <p:nvPr/>
        </p:nvSpPr>
        <p:spPr>
          <a:xfrm>
            <a:off x="681042" y="3173926"/>
            <a:ext cx="5867312" cy="769441"/>
          </a:xfrm>
          <a:prstGeom prst="rect">
            <a:avLst/>
          </a:prstGeom>
        </p:spPr>
        <p:txBody>
          <a:bodyPr wrap="none">
            <a:spAutoFit/>
          </a:bodyPr>
          <a:lstStyle/>
          <a:p>
            <a:r>
              <a:rPr lang="en-US" sz="4400" dirty="0">
                <a:latin typeface="Cambria" panose="02040503050406030204" pitchFamily="18" charset="0"/>
                <a:ea typeface="Cambria" panose="02040503050406030204" pitchFamily="18" charset="0"/>
              </a:rPr>
              <a:t>Choose the dimensions </a:t>
            </a:r>
          </a:p>
        </p:txBody>
      </p:sp>
      <p:sp>
        <p:nvSpPr>
          <p:cNvPr id="6" name="Rectangle 5"/>
          <p:cNvSpPr/>
          <p:nvPr/>
        </p:nvSpPr>
        <p:spPr>
          <a:xfrm>
            <a:off x="772426" y="5960849"/>
            <a:ext cx="8342437" cy="800219"/>
          </a:xfrm>
          <a:prstGeom prst="rect">
            <a:avLst/>
          </a:prstGeom>
        </p:spPr>
        <p:txBody>
          <a:bodyPr wrap="square">
            <a:spAutoFit/>
          </a:bodyPr>
          <a:lstStyle/>
          <a:p>
            <a:pPr algn="just"/>
            <a:r>
              <a:rPr lang="en-US" sz="2300" dirty="0" smtClean="0">
                <a:latin typeface="Cambria" panose="02040503050406030204" pitchFamily="18" charset="0"/>
                <a:ea typeface="Cambria" panose="02040503050406030204" pitchFamily="18" charset="0"/>
              </a:rPr>
              <a:t>That </a:t>
            </a:r>
            <a:r>
              <a:rPr lang="en-US" sz="2300" dirty="0">
                <a:latin typeface="Cambria" panose="02040503050406030204" pitchFamily="18" charset="0"/>
                <a:ea typeface="Cambria" panose="02040503050406030204" pitchFamily="18" charset="0"/>
              </a:rPr>
              <a:t>will populate each fact table record. Typical measures are numeric additive quantities like dollars sold and units sold.</a:t>
            </a:r>
          </a:p>
        </p:txBody>
      </p:sp>
      <p:sp>
        <p:nvSpPr>
          <p:cNvPr id="7" name="Rectangle 6"/>
          <p:cNvSpPr/>
          <p:nvPr/>
        </p:nvSpPr>
        <p:spPr>
          <a:xfrm>
            <a:off x="772426" y="5247066"/>
            <a:ext cx="5408853" cy="769441"/>
          </a:xfrm>
          <a:prstGeom prst="rect">
            <a:avLst/>
          </a:prstGeom>
        </p:spPr>
        <p:txBody>
          <a:bodyPr wrap="none">
            <a:spAutoFit/>
          </a:bodyPr>
          <a:lstStyle/>
          <a:p>
            <a:r>
              <a:rPr lang="en-US" sz="4400" dirty="0">
                <a:latin typeface="Cambria" panose="02040503050406030204" pitchFamily="18" charset="0"/>
                <a:ea typeface="Cambria" panose="02040503050406030204" pitchFamily="18" charset="0"/>
              </a:rPr>
              <a:t>Choose the measures </a:t>
            </a:r>
          </a:p>
        </p:txBody>
      </p:sp>
    </p:spTree>
    <p:extLst>
      <p:ext uri="{BB962C8B-B14F-4D97-AF65-F5344CB8AC3E}">
        <p14:creationId xmlns:p14="http://schemas.microsoft.com/office/powerpoint/2010/main" val="170998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331098"/>
            <a:ext cx="9777536" cy="1077020"/>
          </a:xfrm>
        </p:spPr>
        <p:txBody>
          <a:bodyPr>
            <a:normAutofit/>
          </a:bodyPr>
          <a:lstStyle/>
          <a:p>
            <a:r>
              <a:rPr lang="en-US" b="1" dirty="0">
                <a:latin typeface="Cambria" panose="02040503050406030204" pitchFamily="18" charset="0"/>
                <a:ea typeface="Cambria" panose="02040503050406030204" pitchFamily="18" charset="0"/>
              </a:rPr>
              <a:t>                    Syllabus for module 1</a:t>
            </a:r>
          </a:p>
        </p:txBody>
      </p:sp>
      <p:sp>
        <p:nvSpPr>
          <p:cNvPr id="3" name="Content Placeholder 2"/>
          <p:cNvSpPr>
            <a:spLocks noGrp="1"/>
          </p:cNvSpPr>
          <p:nvPr>
            <p:ph idx="1"/>
          </p:nvPr>
        </p:nvSpPr>
        <p:spPr>
          <a:xfrm>
            <a:off x="272480" y="2592338"/>
            <a:ext cx="9274592" cy="4320480"/>
          </a:xfrm>
        </p:spPr>
        <p:txBody>
          <a:bodyPr>
            <a:noAutofit/>
          </a:bodyPr>
          <a:lstStyle/>
          <a:p>
            <a:pPr marL="0" indent="0">
              <a:buNone/>
            </a:pPr>
            <a:r>
              <a:rPr lang="en-US" sz="2500" b="1" dirty="0">
                <a:solidFill>
                  <a:srgbClr val="7030A0"/>
                </a:solidFill>
                <a:latin typeface="Cambria" panose="02040503050406030204" pitchFamily="18" charset="0"/>
                <a:ea typeface="Cambria" panose="02040503050406030204" pitchFamily="18" charset="0"/>
              </a:rPr>
              <a:t>Basic Concepts, </a:t>
            </a:r>
          </a:p>
          <a:p>
            <a:pPr marL="0" indent="0">
              <a:buNone/>
            </a:pPr>
            <a:r>
              <a:rPr lang="en-US" sz="2500" b="1" dirty="0">
                <a:solidFill>
                  <a:srgbClr val="7030A0"/>
                </a:solidFill>
                <a:latin typeface="Cambria" panose="02040503050406030204" pitchFamily="18" charset="0"/>
                <a:ea typeface="Cambria" panose="02040503050406030204" pitchFamily="18" charset="0"/>
              </a:rPr>
              <a:t>Differences between Operational Database Systems and Data Warehouses</a:t>
            </a:r>
          </a:p>
          <a:p>
            <a:pPr marL="0" indent="0">
              <a:buNone/>
            </a:pPr>
            <a:r>
              <a:rPr lang="en-US" sz="2500" b="1" dirty="0">
                <a:solidFill>
                  <a:srgbClr val="7030A0"/>
                </a:solidFill>
                <a:latin typeface="Cambria" panose="02040503050406030204" pitchFamily="18" charset="0"/>
                <a:ea typeface="Cambria" panose="02040503050406030204" pitchFamily="18" charset="0"/>
              </a:rPr>
              <a:t>A </a:t>
            </a:r>
            <a:r>
              <a:rPr lang="en-US" sz="2500" b="1" dirty="0" smtClean="0">
                <a:solidFill>
                  <a:srgbClr val="7030A0"/>
                </a:solidFill>
                <a:latin typeface="Cambria" panose="02040503050406030204" pitchFamily="18" charset="0"/>
                <a:ea typeface="Cambria" panose="02040503050406030204" pitchFamily="18" charset="0"/>
              </a:rPr>
              <a:t>Multi-tiered </a:t>
            </a:r>
            <a:r>
              <a:rPr lang="en-US" sz="2500" b="1" dirty="0">
                <a:solidFill>
                  <a:srgbClr val="7030A0"/>
                </a:solidFill>
                <a:latin typeface="Cambria" panose="02040503050406030204" pitchFamily="18" charset="0"/>
                <a:ea typeface="Cambria" panose="02040503050406030204" pitchFamily="18" charset="0"/>
              </a:rPr>
              <a:t>Architecture </a:t>
            </a:r>
          </a:p>
          <a:p>
            <a:pPr marL="0" indent="0">
              <a:buNone/>
            </a:pPr>
            <a:r>
              <a:rPr lang="en-US" sz="2500" b="1" dirty="0">
                <a:solidFill>
                  <a:srgbClr val="7030A0"/>
                </a:solidFill>
                <a:latin typeface="Cambria" panose="02040503050406030204" pitchFamily="18" charset="0"/>
                <a:ea typeface="Cambria" panose="02040503050406030204" pitchFamily="18" charset="0"/>
              </a:rPr>
              <a:t>Data Warehouse Models : Extraction, Transformation and Loading </a:t>
            </a:r>
          </a:p>
          <a:p>
            <a:pPr marL="0" indent="0">
              <a:buNone/>
            </a:pPr>
            <a:r>
              <a:rPr lang="en-US" sz="2500" b="1" dirty="0">
                <a:solidFill>
                  <a:srgbClr val="7030A0"/>
                </a:solidFill>
                <a:latin typeface="Cambria" panose="02040503050406030204" pitchFamily="18" charset="0"/>
                <a:ea typeface="Cambria" panose="02040503050406030204" pitchFamily="18" charset="0"/>
              </a:rPr>
              <a:t>Metadata Repository :Data Cube and OLAP </a:t>
            </a:r>
          </a:p>
          <a:p>
            <a:pPr marL="0" indent="0">
              <a:buNone/>
            </a:pPr>
            <a:r>
              <a:rPr lang="en-US" sz="2500" b="1" dirty="0">
                <a:solidFill>
                  <a:srgbClr val="7030A0"/>
                </a:solidFill>
                <a:latin typeface="Cambria" panose="02040503050406030204" pitchFamily="18" charset="0"/>
                <a:ea typeface="Cambria" panose="02040503050406030204" pitchFamily="18" charset="0"/>
              </a:rPr>
              <a:t>Data Warehouse Design and Usage </a:t>
            </a:r>
          </a:p>
          <a:p>
            <a:pPr marL="0" indent="0">
              <a:buNone/>
            </a:pPr>
            <a:r>
              <a:rPr lang="en-US" sz="2500" b="1" dirty="0">
                <a:solidFill>
                  <a:srgbClr val="7030A0"/>
                </a:solidFill>
                <a:latin typeface="Cambria" panose="02040503050406030204" pitchFamily="18" charset="0"/>
                <a:ea typeface="Cambria" panose="02040503050406030204" pitchFamily="18" charset="0"/>
              </a:rPr>
              <a:t>Data warehouse implementation</a:t>
            </a:r>
          </a:p>
        </p:txBody>
      </p:sp>
      <p:sp>
        <p:nvSpPr>
          <p:cNvPr id="4" name="Rectangle 3"/>
          <p:cNvSpPr/>
          <p:nvPr/>
        </p:nvSpPr>
        <p:spPr>
          <a:xfrm>
            <a:off x="3440832" y="1224186"/>
            <a:ext cx="3558988" cy="592470"/>
          </a:xfrm>
          <a:prstGeom prst="rect">
            <a:avLst/>
          </a:prstGeom>
        </p:spPr>
        <p:txBody>
          <a:bodyPr wrap="none">
            <a:spAutoFit/>
          </a:bodyPr>
          <a:lstStyle/>
          <a:p>
            <a:pPr algn="ctr"/>
            <a:r>
              <a:rPr lang="en-US" sz="3250" b="1" dirty="0">
                <a:solidFill>
                  <a:srgbClr val="00B050"/>
                </a:solidFill>
                <a:latin typeface="Cambria" panose="02040503050406030204" pitchFamily="18" charset="0"/>
                <a:ea typeface="Cambria" panose="02040503050406030204" pitchFamily="18" charset="0"/>
              </a:rPr>
              <a:t>Data Warehouse: </a:t>
            </a:r>
          </a:p>
        </p:txBody>
      </p:sp>
    </p:spTree>
    <p:extLst>
      <p:ext uri="{BB962C8B-B14F-4D97-AF65-F5344CB8AC3E}">
        <p14:creationId xmlns:p14="http://schemas.microsoft.com/office/powerpoint/2010/main" val="266725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Goals of data warehouse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50800" indent="0">
              <a:buNone/>
            </a:pPr>
            <a:r>
              <a:rPr lang="en-US" dirty="0" smtClean="0">
                <a:latin typeface="Cambria" panose="02040503050406030204" pitchFamily="18" charset="0"/>
                <a:ea typeface="Cambria" panose="02040503050406030204" pitchFamily="18" charset="0"/>
              </a:rPr>
              <a:t>Specific</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50800" indent="0">
              <a:buNone/>
            </a:pPr>
            <a:r>
              <a:rPr lang="en-US" dirty="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chievable</a:t>
            </a:r>
            <a:r>
              <a:rPr lang="en-US" dirty="0">
                <a:latin typeface="Cambria" panose="02040503050406030204" pitchFamily="18" charset="0"/>
                <a:ea typeface="Cambria" panose="02040503050406030204" pitchFamily="18" charset="0"/>
              </a:rPr>
              <a:t>, and </a:t>
            </a:r>
            <a:endParaRPr lang="en-US" dirty="0" smtClean="0">
              <a:latin typeface="Cambria" panose="02040503050406030204" pitchFamily="18" charset="0"/>
              <a:ea typeface="Cambria" panose="02040503050406030204" pitchFamily="18" charset="0"/>
            </a:endParaRPr>
          </a:p>
          <a:p>
            <a:pPr marL="50800" indent="0">
              <a:buNone/>
            </a:pPr>
            <a:r>
              <a:rPr lang="en-US" dirty="0" smtClean="0">
                <a:latin typeface="Cambria" panose="02040503050406030204" pitchFamily="18" charset="0"/>
                <a:ea typeface="Cambria" panose="02040503050406030204" pitchFamily="18" charset="0"/>
              </a:rPr>
              <a:t>Measurable</a:t>
            </a:r>
          </a:p>
          <a:p>
            <a:pPr marL="50800" indent="0">
              <a:buNone/>
            </a:pPr>
            <a:r>
              <a:rPr lang="en-US" dirty="0">
                <a:latin typeface="Cambria" panose="02040503050406030204" pitchFamily="18" charset="0"/>
                <a:ea typeface="Cambria" panose="02040503050406030204" pitchFamily="18" charset="0"/>
              </a:rPr>
              <a:t>T</a:t>
            </a:r>
            <a:r>
              <a:rPr lang="en-US" dirty="0" smtClean="0">
                <a:latin typeface="Cambria" panose="02040503050406030204" pitchFamily="18" charset="0"/>
                <a:ea typeface="Cambria" panose="02040503050406030204" pitchFamily="18" charset="0"/>
              </a:rPr>
              <a:t>ime </a:t>
            </a:r>
            <a:r>
              <a:rPr lang="en-US" dirty="0">
                <a:latin typeface="Cambria" panose="02040503050406030204" pitchFamily="18" charset="0"/>
                <a:ea typeface="Cambria" panose="02040503050406030204" pitchFamily="18" charset="0"/>
              </a:rPr>
              <a:t>and budget </a:t>
            </a:r>
            <a:r>
              <a:rPr lang="en-US" dirty="0" smtClean="0">
                <a:latin typeface="Cambria" panose="02040503050406030204" pitchFamily="18" charset="0"/>
                <a:ea typeface="Cambria" panose="02040503050406030204" pitchFamily="18" charset="0"/>
              </a:rPr>
              <a:t>allocations</a:t>
            </a:r>
          </a:p>
          <a:p>
            <a:pPr marL="50800" indent="0">
              <a:buNone/>
            </a:pPr>
            <a:r>
              <a:rPr lang="en-US" dirty="0">
                <a:latin typeface="Cambria" panose="02040503050406030204" pitchFamily="18" charset="0"/>
                <a:ea typeface="Cambria" panose="02040503050406030204" pitchFamily="18" charset="0"/>
              </a:rPr>
              <a:t>S</a:t>
            </a:r>
            <a:r>
              <a:rPr lang="en-US" dirty="0" smtClean="0">
                <a:latin typeface="Cambria" panose="02040503050406030204" pitchFamily="18" charset="0"/>
                <a:ea typeface="Cambria" panose="02040503050406030204" pitchFamily="18" charset="0"/>
              </a:rPr>
              <a:t>ubset </a:t>
            </a:r>
            <a:r>
              <a:rPr lang="en-US" dirty="0">
                <a:latin typeface="Cambria" panose="02040503050406030204" pitchFamily="18" charset="0"/>
                <a:ea typeface="Cambria" panose="02040503050406030204" pitchFamily="18" charset="0"/>
              </a:rPr>
              <a:t>of the organization that is to be </a:t>
            </a:r>
            <a:r>
              <a:rPr lang="en-US" dirty="0" smtClean="0">
                <a:latin typeface="Cambria" panose="02040503050406030204" pitchFamily="18" charset="0"/>
                <a:ea typeface="Cambria" panose="02040503050406030204" pitchFamily="18" charset="0"/>
              </a:rPr>
              <a:t>modeled</a:t>
            </a:r>
          </a:p>
          <a:p>
            <a:pPr marL="50800" indent="0">
              <a:buNone/>
            </a:pPr>
            <a:r>
              <a:rPr lang="en-US" dirty="0">
                <a:latin typeface="Cambria" panose="02040503050406030204" pitchFamily="18" charset="0"/>
                <a:ea typeface="Cambria" panose="02040503050406030204" pitchFamily="18" charset="0"/>
              </a:rPr>
              <a:t>N</a:t>
            </a:r>
            <a:r>
              <a:rPr lang="en-US" dirty="0" smtClean="0">
                <a:latin typeface="Cambria" panose="02040503050406030204" pitchFamily="18" charset="0"/>
                <a:ea typeface="Cambria" panose="02040503050406030204" pitchFamily="18" charset="0"/>
              </a:rPr>
              <a:t>umber </a:t>
            </a:r>
            <a:r>
              <a:rPr lang="en-US" dirty="0">
                <a:latin typeface="Cambria" panose="02040503050406030204" pitchFamily="18" charset="0"/>
                <a:ea typeface="Cambria" panose="02040503050406030204" pitchFamily="18" charset="0"/>
              </a:rPr>
              <a:t>of data sources </a:t>
            </a:r>
            <a:r>
              <a:rPr lang="en-US" dirty="0" smtClean="0">
                <a:latin typeface="Cambria" panose="02040503050406030204" pitchFamily="18" charset="0"/>
                <a:ea typeface="Cambria" panose="02040503050406030204" pitchFamily="18" charset="0"/>
              </a:rPr>
              <a:t>selected</a:t>
            </a:r>
          </a:p>
          <a:p>
            <a:pPr marL="50800" indent="0">
              <a:buNone/>
            </a:pPr>
            <a:r>
              <a:rPr lang="en-US" dirty="0">
                <a:latin typeface="Cambria" panose="02040503050406030204" pitchFamily="18" charset="0"/>
                <a:ea typeface="Cambria" panose="02040503050406030204" pitchFamily="18" charset="0"/>
              </a:rPr>
              <a:t>N</a:t>
            </a:r>
            <a:r>
              <a:rPr lang="en-US" dirty="0" smtClean="0">
                <a:latin typeface="Cambria" panose="02040503050406030204" pitchFamily="18" charset="0"/>
                <a:ea typeface="Cambria" panose="02040503050406030204" pitchFamily="18" charset="0"/>
              </a:rPr>
              <a:t>umber </a:t>
            </a:r>
            <a:r>
              <a:rPr lang="en-US" dirty="0">
                <a:latin typeface="Cambria" panose="02040503050406030204" pitchFamily="18" charset="0"/>
                <a:ea typeface="Cambria" panose="02040503050406030204" pitchFamily="18" charset="0"/>
              </a:rPr>
              <a:t>and types of departments to be served</a:t>
            </a:r>
          </a:p>
        </p:txBody>
      </p:sp>
    </p:spTree>
    <p:extLst>
      <p:ext uri="{BB962C8B-B14F-4D97-AF65-F5344CB8AC3E}">
        <p14:creationId xmlns:p14="http://schemas.microsoft.com/office/powerpoint/2010/main" val="284039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After completion of design and construction of DW</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Clr>
                <a:srgbClr val="7030A0"/>
              </a:buClr>
              <a:buFont typeface="Wingdings" panose="05000000000000000000" pitchFamily="2" charset="2"/>
              <a:buChar char="Ø"/>
            </a:pPr>
            <a:r>
              <a:rPr lang="en-US" dirty="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nitial </a:t>
            </a:r>
            <a:r>
              <a:rPr lang="en-US" dirty="0">
                <a:latin typeface="Cambria" panose="02040503050406030204" pitchFamily="18" charset="0"/>
                <a:ea typeface="Cambria" panose="02040503050406030204" pitchFamily="18" charset="0"/>
              </a:rPr>
              <a:t>installation, </a:t>
            </a:r>
            <a:endParaRPr lang="en-US" dirty="0" smtClean="0">
              <a:latin typeface="Cambria" panose="02040503050406030204" pitchFamily="18" charset="0"/>
              <a:ea typeface="Cambria" panose="02040503050406030204" pitchFamily="18" charset="0"/>
            </a:endParaRPr>
          </a:p>
          <a:p>
            <a:pPr>
              <a:buClr>
                <a:srgbClr val="7030A0"/>
              </a:buClr>
              <a:buFont typeface="Wingdings" panose="05000000000000000000" pitchFamily="2" charset="2"/>
              <a:buChar char="Ø"/>
            </a:pPr>
            <a:r>
              <a:rPr lang="en-US" dirty="0">
                <a:latin typeface="Cambria" panose="02040503050406030204" pitchFamily="18" charset="0"/>
                <a:ea typeface="Cambria" panose="02040503050406030204" pitchFamily="18" charset="0"/>
              </a:rPr>
              <a:t>R</a:t>
            </a:r>
            <a:r>
              <a:rPr lang="en-US" dirty="0" smtClean="0">
                <a:latin typeface="Cambria" panose="02040503050406030204" pitchFamily="18" charset="0"/>
                <a:ea typeface="Cambria" panose="02040503050406030204" pitchFamily="18" charset="0"/>
              </a:rPr>
              <a:t>oll-out </a:t>
            </a:r>
            <a:r>
              <a:rPr lang="en-US" dirty="0">
                <a:latin typeface="Cambria" panose="02040503050406030204" pitchFamily="18" charset="0"/>
                <a:ea typeface="Cambria" panose="02040503050406030204" pitchFamily="18" charset="0"/>
              </a:rPr>
              <a:t>planning, </a:t>
            </a:r>
            <a:endParaRPr lang="en-US" dirty="0" smtClean="0">
              <a:latin typeface="Cambria" panose="02040503050406030204" pitchFamily="18" charset="0"/>
              <a:ea typeface="Cambria" panose="02040503050406030204" pitchFamily="18" charset="0"/>
            </a:endParaRPr>
          </a:p>
          <a:p>
            <a:pPr>
              <a:buClr>
                <a:srgbClr val="7030A0"/>
              </a:buClr>
              <a:buFont typeface="Wingdings" panose="05000000000000000000" pitchFamily="2" charset="2"/>
              <a:buChar char="Ø"/>
            </a:pPr>
            <a:r>
              <a:rPr lang="en-US" dirty="0">
                <a:latin typeface="Cambria" panose="02040503050406030204" pitchFamily="18" charset="0"/>
                <a:ea typeface="Cambria" panose="02040503050406030204" pitchFamily="18" charset="0"/>
              </a:rPr>
              <a:t>T</a:t>
            </a:r>
            <a:r>
              <a:rPr lang="en-US" dirty="0" smtClean="0">
                <a:latin typeface="Cambria" panose="02040503050406030204" pitchFamily="18" charset="0"/>
                <a:ea typeface="Cambria" panose="02040503050406030204" pitchFamily="18" charset="0"/>
              </a:rPr>
              <a:t>raining</a:t>
            </a:r>
            <a:r>
              <a:rPr lang="en-US" dirty="0">
                <a:latin typeface="Cambria" panose="02040503050406030204" pitchFamily="18" charset="0"/>
                <a:ea typeface="Cambria" panose="02040503050406030204" pitchFamily="18" charset="0"/>
              </a:rPr>
              <a:t>, and </a:t>
            </a:r>
            <a:endParaRPr lang="en-US" dirty="0" smtClean="0">
              <a:latin typeface="Cambria" panose="02040503050406030204" pitchFamily="18" charset="0"/>
              <a:ea typeface="Cambria" panose="02040503050406030204" pitchFamily="18" charset="0"/>
            </a:endParaRPr>
          </a:p>
          <a:p>
            <a:pPr>
              <a:buClr>
                <a:srgbClr val="7030A0"/>
              </a:buClr>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Orientation</a:t>
            </a:r>
          </a:p>
          <a:p>
            <a:pPr>
              <a:buClr>
                <a:srgbClr val="7030A0"/>
              </a:buClr>
              <a:buFont typeface="Wingdings" panose="05000000000000000000" pitchFamily="2" charset="2"/>
              <a:buChar char="Ø"/>
            </a:pPr>
            <a:r>
              <a:rPr lang="en-US" dirty="0">
                <a:latin typeface="Cambria" panose="02040503050406030204" pitchFamily="18" charset="0"/>
                <a:ea typeface="Cambria" panose="02040503050406030204" pitchFamily="18" charset="0"/>
              </a:rPr>
              <a:t>Platform </a:t>
            </a:r>
            <a:r>
              <a:rPr lang="en-US" dirty="0" smtClean="0">
                <a:latin typeface="Cambria" panose="02040503050406030204" pitchFamily="18" charset="0"/>
                <a:ea typeface="Cambria" panose="02040503050406030204" pitchFamily="18" charset="0"/>
              </a:rPr>
              <a:t>upgrades</a:t>
            </a:r>
          </a:p>
          <a:p>
            <a:pPr>
              <a:buClr>
                <a:srgbClr val="7030A0"/>
              </a:buClr>
              <a:buFont typeface="Wingdings" panose="05000000000000000000" pitchFamily="2" charset="2"/>
              <a:buChar char="Ø"/>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aintenance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2022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DW administration includes</a:t>
            </a:r>
          </a:p>
        </p:txBody>
      </p:sp>
      <p:sp>
        <p:nvSpPr>
          <p:cNvPr id="3" name="Content Placeholder 2"/>
          <p:cNvSpPr>
            <a:spLocks noGrp="1"/>
          </p:cNvSpPr>
          <p:nvPr>
            <p:ph idx="1"/>
          </p:nvPr>
        </p:nvSpPr>
        <p:spPr/>
        <p:txBody>
          <a:bodyPr/>
          <a:lstStyle/>
          <a:p>
            <a:pPr>
              <a:buClr>
                <a:schemeClr val="accent6">
                  <a:lumMod val="50000"/>
                </a:schemeClr>
              </a:buClr>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Refreshment</a:t>
            </a:r>
          </a:p>
          <a:p>
            <a:pPr>
              <a:buClr>
                <a:schemeClr val="accent6">
                  <a:lumMod val="50000"/>
                </a:schemeClr>
              </a:buClr>
              <a:buFont typeface="Wingdings" panose="05000000000000000000" pitchFamily="2" charset="2"/>
              <a:buChar char="ü"/>
            </a:pPr>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ata </a:t>
            </a:r>
            <a:r>
              <a:rPr lang="en-US" dirty="0">
                <a:latin typeface="Cambria" panose="02040503050406030204" pitchFamily="18" charset="0"/>
                <a:ea typeface="Cambria" panose="02040503050406030204" pitchFamily="18" charset="0"/>
              </a:rPr>
              <a:t>source synchronization, </a:t>
            </a:r>
            <a:endParaRPr lang="en-US" dirty="0" smtClean="0">
              <a:latin typeface="Cambria" panose="02040503050406030204" pitchFamily="18" charset="0"/>
              <a:ea typeface="Cambria" panose="02040503050406030204" pitchFamily="18" charset="0"/>
            </a:endParaRPr>
          </a:p>
          <a:p>
            <a:pPr>
              <a:buClr>
                <a:schemeClr val="accent6">
                  <a:lumMod val="50000"/>
                </a:schemeClr>
              </a:buClr>
              <a:buFont typeface="Wingdings" panose="05000000000000000000" pitchFamily="2" charset="2"/>
              <a:buChar char="ü"/>
            </a:pPr>
            <a:r>
              <a:rPr lang="en-US" dirty="0">
                <a:latin typeface="Cambria" panose="02040503050406030204" pitchFamily="18" charset="0"/>
                <a:ea typeface="Cambria" panose="02040503050406030204" pitchFamily="18" charset="0"/>
              </a:rPr>
              <a:t>Planning for disaster recovery, </a:t>
            </a:r>
            <a:endParaRPr lang="en-US" dirty="0" smtClean="0">
              <a:latin typeface="Cambria" panose="02040503050406030204" pitchFamily="18" charset="0"/>
              <a:ea typeface="Cambria" panose="02040503050406030204" pitchFamily="18" charset="0"/>
            </a:endParaRPr>
          </a:p>
          <a:p>
            <a:pPr>
              <a:buClr>
                <a:schemeClr val="accent6">
                  <a:lumMod val="50000"/>
                </a:schemeClr>
              </a:buClr>
              <a:buFont typeface="Wingdings" panose="05000000000000000000" pitchFamily="2" charset="2"/>
              <a:buChar char="ü"/>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anaging </a:t>
            </a:r>
            <a:r>
              <a:rPr lang="en-US" dirty="0">
                <a:latin typeface="Cambria" panose="02040503050406030204" pitchFamily="18" charset="0"/>
                <a:ea typeface="Cambria" panose="02040503050406030204" pitchFamily="18" charset="0"/>
              </a:rPr>
              <a:t>access control and security</a:t>
            </a:r>
            <a:r>
              <a:rPr lang="en-US" dirty="0" smtClean="0">
                <a:latin typeface="Cambria" panose="02040503050406030204" pitchFamily="18" charset="0"/>
                <a:ea typeface="Cambria" panose="02040503050406030204" pitchFamily="18" charset="0"/>
              </a:rPr>
              <a:t>,</a:t>
            </a:r>
          </a:p>
          <a:p>
            <a:pPr>
              <a:buClr>
                <a:schemeClr val="accent6">
                  <a:lumMod val="50000"/>
                </a:schemeClr>
              </a:buClr>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Managing </a:t>
            </a:r>
            <a:r>
              <a:rPr lang="en-US" dirty="0">
                <a:latin typeface="Cambria" panose="02040503050406030204" pitchFamily="18" charset="0"/>
                <a:ea typeface="Cambria" panose="02040503050406030204" pitchFamily="18" charset="0"/>
              </a:rPr>
              <a:t>data growth, </a:t>
            </a:r>
            <a:endParaRPr lang="en-US" dirty="0" smtClean="0">
              <a:latin typeface="Cambria" panose="02040503050406030204" pitchFamily="18" charset="0"/>
              <a:ea typeface="Cambria" panose="02040503050406030204" pitchFamily="18" charset="0"/>
            </a:endParaRPr>
          </a:p>
          <a:p>
            <a:pPr>
              <a:buClr>
                <a:schemeClr val="accent6">
                  <a:lumMod val="50000"/>
                </a:schemeClr>
              </a:buClr>
              <a:buFont typeface="Wingdings" panose="05000000000000000000" pitchFamily="2" charset="2"/>
              <a:buChar char="ü"/>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anaging </a:t>
            </a:r>
            <a:r>
              <a:rPr lang="en-US" dirty="0">
                <a:latin typeface="Cambria" panose="02040503050406030204" pitchFamily="18" charset="0"/>
                <a:ea typeface="Cambria" panose="02040503050406030204" pitchFamily="18" charset="0"/>
              </a:rPr>
              <a:t>database performance, and </a:t>
            </a:r>
            <a:endParaRPr lang="en-US" dirty="0" smtClean="0">
              <a:latin typeface="Cambria" panose="02040503050406030204" pitchFamily="18" charset="0"/>
              <a:ea typeface="Cambria" panose="02040503050406030204" pitchFamily="18" charset="0"/>
            </a:endParaRPr>
          </a:p>
          <a:p>
            <a:pPr>
              <a:buClr>
                <a:schemeClr val="accent6">
                  <a:lumMod val="50000"/>
                </a:schemeClr>
              </a:buClr>
              <a:buFont typeface="Wingdings" panose="05000000000000000000" pitchFamily="2" charset="2"/>
              <a:buChar char="ü"/>
            </a:pPr>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ata </a:t>
            </a:r>
            <a:r>
              <a:rPr lang="en-US" dirty="0">
                <a:latin typeface="Cambria" panose="02040503050406030204" pitchFamily="18" charset="0"/>
                <a:ea typeface="Cambria" panose="02040503050406030204" pitchFamily="18" charset="0"/>
              </a:rPr>
              <a:t>warehouse enhancement and extension</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896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Applications of DW</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Information </a:t>
            </a:r>
            <a:r>
              <a:rPr lang="en-US" dirty="0" smtClean="0">
                <a:latin typeface="Cambria" panose="02040503050406030204" pitchFamily="18" charset="0"/>
                <a:ea typeface="Cambria" panose="02040503050406030204" pitchFamily="18" charset="0"/>
              </a:rPr>
              <a:t>processing</a:t>
            </a:r>
          </a:p>
          <a:p>
            <a:r>
              <a:rPr lang="en-US" dirty="0">
                <a:latin typeface="Cambria" panose="02040503050406030204" pitchFamily="18" charset="0"/>
                <a:ea typeface="Cambria" panose="02040503050406030204" pitchFamily="18" charset="0"/>
              </a:rPr>
              <a:t>Analytical </a:t>
            </a:r>
            <a:r>
              <a:rPr lang="en-US" dirty="0" smtClean="0">
                <a:latin typeface="Cambria" panose="02040503050406030204" pitchFamily="18" charset="0"/>
                <a:ea typeface="Cambria" panose="02040503050406030204" pitchFamily="18" charset="0"/>
              </a:rPr>
              <a:t>processing</a:t>
            </a:r>
          </a:p>
          <a:p>
            <a:r>
              <a:rPr lang="en-US" dirty="0">
                <a:latin typeface="Cambria" panose="02040503050406030204" pitchFamily="18" charset="0"/>
                <a:ea typeface="Cambria" panose="02040503050406030204" pitchFamily="18" charset="0"/>
              </a:rPr>
              <a:t>Data mining</a:t>
            </a:r>
          </a:p>
        </p:txBody>
      </p:sp>
    </p:spTree>
    <p:extLst>
      <p:ext uri="{BB962C8B-B14F-4D97-AF65-F5344CB8AC3E}">
        <p14:creationId xmlns:p14="http://schemas.microsoft.com/office/powerpoint/2010/main" val="412204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Information processing</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81042" y="1916906"/>
            <a:ext cx="8543925" cy="5067920"/>
          </a:xfrm>
        </p:spPr>
        <p:txBody>
          <a:bodyPr/>
          <a:lstStyle/>
          <a:p>
            <a:pPr marL="50800" indent="0">
              <a:lnSpc>
                <a:spcPct val="150000"/>
              </a:lnSpc>
              <a:buNone/>
            </a:pPr>
            <a:r>
              <a:rPr lang="en-US" dirty="0" smtClean="0">
                <a:latin typeface="Cambria" panose="02040503050406030204" pitchFamily="18" charset="0"/>
                <a:ea typeface="Cambria" panose="02040503050406030204" pitchFamily="18" charset="0"/>
              </a:rPr>
              <a:t>Information processing s</a:t>
            </a:r>
            <a:r>
              <a:rPr lang="en-US" dirty="0" smtClean="0">
                <a:latin typeface="Cambria" panose="02040503050406030204" pitchFamily="18" charset="0"/>
                <a:ea typeface="Cambria" panose="02040503050406030204" pitchFamily="18" charset="0"/>
              </a:rPr>
              <a:t>upports </a:t>
            </a:r>
            <a:endParaRPr lang="en-US" dirty="0" smtClean="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Querying</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algn="just">
              <a:lnSpc>
                <a:spcPct val="100000"/>
              </a:lnSpc>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Basic </a:t>
            </a:r>
            <a:r>
              <a:rPr lang="en-US" dirty="0">
                <a:latin typeface="Cambria" panose="02040503050406030204" pitchFamily="18" charset="0"/>
                <a:ea typeface="Cambria" panose="02040503050406030204" pitchFamily="18" charset="0"/>
              </a:rPr>
              <a:t>statistical analysis, and </a:t>
            </a:r>
            <a:endParaRPr lang="en-US" dirty="0" smtClean="0">
              <a:latin typeface="Cambria" panose="02040503050406030204" pitchFamily="18" charset="0"/>
              <a:ea typeface="Cambria" panose="02040503050406030204" pitchFamily="18" charset="0"/>
            </a:endParaRPr>
          </a:p>
          <a:p>
            <a:pPr algn="just">
              <a:lnSpc>
                <a:spcPct val="100000"/>
              </a:lnSpc>
              <a:buFont typeface="Wingdings" panose="05000000000000000000" pitchFamily="2" charset="2"/>
              <a:buChar char="ü"/>
            </a:pPr>
            <a:r>
              <a:rPr lang="en-US" dirty="0">
                <a:latin typeface="Cambria" panose="02040503050406030204" pitchFamily="18" charset="0"/>
                <a:ea typeface="Cambria" panose="02040503050406030204" pitchFamily="18" charset="0"/>
              </a:rPr>
              <a:t>R</a:t>
            </a:r>
            <a:r>
              <a:rPr lang="en-US" dirty="0" smtClean="0">
                <a:latin typeface="Cambria" panose="02040503050406030204" pitchFamily="18" charset="0"/>
                <a:ea typeface="Cambria" panose="02040503050406030204" pitchFamily="18" charset="0"/>
              </a:rPr>
              <a:t>eporting </a:t>
            </a:r>
            <a:r>
              <a:rPr lang="en-US" dirty="0">
                <a:latin typeface="Cambria" panose="02040503050406030204" pitchFamily="18" charset="0"/>
                <a:ea typeface="Cambria" panose="02040503050406030204" pitchFamily="18" charset="0"/>
              </a:rPr>
              <a:t>using crosstabs, tables, charts, or graphs. </a:t>
            </a:r>
            <a:endParaRPr lang="en-US" dirty="0" smtClean="0">
              <a:latin typeface="Cambria" panose="02040503050406030204" pitchFamily="18" charset="0"/>
              <a:ea typeface="Cambria" panose="02040503050406030204" pitchFamily="18" charset="0"/>
            </a:endParaRPr>
          </a:p>
          <a:p>
            <a:pPr marL="50800" indent="0" algn="just">
              <a:lnSpc>
                <a:spcPct val="100000"/>
              </a:lnSpc>
              <a:buNone/>
            </a:pPr>
            <a:endParaRPr lang="en-US" dirty="0" smtClean="0">
              <a:latin typeface="Cambria" panose="02040503050406030204" pitchFamily="18" charset="0"/>
              <a:ea typeface="Cambria" panose="02040503050406030204" pitchFamily="18" charset="0"/>
            </a:endParaRPr>
          </a:p>
          <a:p>
            <a:pPr marL="50800" indent="0" algn="just">
              <a:lnSpc>
                <a:spcPct val="100000"/>
              </a:lnSpc>
              <a:buNone/>
            </a:pPr>
            <a:r>
              <a:rPr lang="en-US" b="1" dirty="0" smtClean="0">
                <a:latin typeface="Cambria" panose="02040503050406030204" pitchFamily="18" charset="0"/>
                <a:ea typeface="Cambria" panose="02040503050406030204" pitchFamily="18" charset="0"/>
              </a:rPr>
              <a:t>A </a:t>
            </a:r>
            <a:r>
              <a:rPr lang="en-US" b="1" dirty="0">
                <a:latin typeface="Cambria" panose="02040503050406030204" pitchFamily="18" charset="0"/>
                <a:ea typeface="Cambria" panose="02040503050406030204" pitchFamily="18" charset="0"/>
              </a:rPr>
              <a:t>current trend in data warehouse </a:t>
            </a:r>
            <a:r>
              <a:rPr lang="en-US" b="1" dirty="0" smtClean="0">
                <a:latin typeface="Cambria" panose="02040503050406030204" pitchFamily="18" charset="0"/>
                <a:ea typeface="Cambria" panose="02040503050406030204" pitchFamily="18" charset="0"/>
              </a:rPr>
              <a:t>information </a:t>
            </a:r>
            <a:r>
              <a:rPr lang="en-US" b="1" dirty="0">
                <a:latin typeface="Cambria" panose="02040503050406030204" pitchFamily="18" charset="0"/>
                <a:ea typeface="Cambria" panose="02040503050406030204" pitchFamily="18" charset="0"/>
              </a:rPr>
              <a:t>processing is to construct low-cost web-based accessing tools that </a:t>
            </a:r>
            <a:r>
              <a:rPr lang="en-US" b="1" dirty="0" smtClean="0">
                <a:latin typeface="Cambria" panose="02040503050406030204" pitchFamily="18" charset="0"/>
                <a:ea typeface="Cambria" panose="02040503050406030204" pitchFamily="18" charset="0"/>
              </a:rPr>
              <a:t>will  integrate with </a:t>
            </a:r>
            <a:r>
              <a:rPr lang="en-US" b="1" dirty="0">
                <a:latin typeface="Cambria" panose="02040503050406030204" pitchFamily="18" charset="0"/>
                <a:ea typeface="Cambria" panose="02040503050406030204" pitchFamily="18" charset="0"/>
              </a:rPr>
              <a:t>web browsers. </a:t>
            </a:r>
          </a:p>
        </p:txBody>
      </p:sp>
    </p:spTree>
    <p:extLst>
      <p:ext uri="{BB962C8B-B14F-4D97-AF65-F5344CB8AC3E}">
        <p14:creationId xmlns:p14="http://schemas.microsoft.com/office/powerpoint/2010/main" val="2958170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Analytical processing</a:t>
            </a:r>
          </a:p>
        </p:txBody>
      </p:sp>
      <p:sp>
        <p:nvSpPr>
          <p:cNvPr id="3" name="Content Placeholder 2"/>
          <p:cNvSpPr>
            <a:spLocks noGrp="1"/>
          </p:cNvSpPr>
          <p:nvPr>
            <p:ph idx="1"/>
          </p:nvPr>
        </p:nvSpPr>
        <p:spPr/>
        <p:txBody>
          <a:bodyPr/>
          <a:lstStyle/>
          <a:p>
            <a:pPr marL="50800" indent="0" algn="just">
              <a:lnSpc>
                <a:spcPct val="150000"/>
              </a:lnSpc>
              <a:buNone/>
            </a:pPr>
            <a:r>
              <a:rPr lang="en-US" dirty="0">
                <a:latin typeface="Cambria" panose="02040503050406030204" pitchFamily="18" charset="0"/>
                <a:ea typeface="Cambria" panose="02040503050406030204" pitchFamily="18" charset="0"/>
              </a:rPr>
              <a:t>Analytical </a:t>
            </a:r>
            <a:r>
              <a:rPr lang="en-US" dirty="0" smtClean="0">
                <a:latin typeface="Cambria" panose="02040503050406030204" pitchFamily="18" charset="0"/>
                <a:ea typeface="Cambria" panose="02040503050406030204" pitchFamily="18" charset="0"/>
              </a:rPr>
              <a:t>processing s</a:t>
            </a:r>
            <a:r>
              <a:rPr lang="en-US" dirty="0" smtClean="0">
                <a:latin typeface="Cambria" panose="02040503050406030204" pitchFamily="18" charset="0"/>
                <a:ea typeface="Cambria" panose="02040503050406030204" pitchFamily="18" charset="0"/>
              </a:rPr>
              <a:t>upports </a:t>
            </a:r>
            <a:r>
              <a:rPr lang="en-US" dirty="0">
                <a:latin typeface="Cambria" panose="02040503050406030204" pitchFamily="18" charset="0"/>
                <a:ea typeface="Cambria" panose="02040503050406030204" pitchFamily="18" charset="0"/>
              </a:rPr>
              <a:t>basic OLAP operations, including slice-and-dice, drill-down, roll-up, and pivoting. It generally operates on historic data in both </a:t>
            </a:r>
            <a:r>
              <a:rPr lang="en-US" dirty="0" smtClean="0">
                <a:latin typeface="Cambria" panose="02040503050406030204" pitchFamily="18" charset="0"/>
                <a:ea typeface="Cambria" panose="02040503050406030204" pitchFamily="18" charset="0"/>
              </a:rPr>
              <a:t>summarized </a:t>
            </a:r>
            <a:r>
              <a:rPr lang="en-US" dirty="0">
                <a:latin typeface="Cambria" panose="02040503050406030204" pitchFamily="18" charset="0"/>
                <a:ea typeface="Cambria" panose="02040503050406030204" pitchFamily="18" charset="0"/>
              </a:rPr>
              <a:t>and detailed forms. The major strength of online analytical processing over information processing is the multidimensional data analysis of data warehouse data. </a:t>
            </a:r>
          </a:p>
        </p:txBody>
      </p:sp>
    </p:spTree>
    <p:extLst>
      <p:ext uri="{BB962C8B-B14F-4D97-AF65-F5344CB8AC3E}">
        <p14:creationId xmlns:p14="http://schemas.microsoft.com/office/powerpoint/2010/main" val="1931107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Data mining</a:t>
            </a:r>
          </a:p>
        </p:txBody>
      </p:sp>
      <p:sp>
        <p:nvSpPr>
          <p:cNvPr id="3" name="Content Placeholder 2"/>
          <p:cNvSpPr>
            <a:spLocks noGrp="1"/>
          </p:cNvSpPr>
          <p:nvPr>
            <p:ph idx="1"/>
          </p:nvPr>
        </p:nvSpPr>
        <p:spPr>
          <a:xfrm>
            <a:off x="488504" y="1916906"/>
            <a:ext cx="8736463" cy="4563864"/>
          </a:xfrm>
        </p:spPr>
        <p:txBody>
          <a:bodyPr/>
          <a:lstStyle/>
          <a:p>
            <a:pPr marL="50800" indent="0" algn="just">
              <a:buNone/>
            </a:pPr>
            <a:r>
              <a:rPr lang="en-US" dirty="0">
                <a:latin typeface="Cambria" panose="02040503050406030204" pitchFamily="18" charset="0"/>
                <a:ea typeface="Cambria" panose="02040503050406030204" pitchFamily="18" charset="0"/>
              </a:rPr>
              <a:t>Data </a:t>
            </a:r>
            <a:r>
              <a:rPr lang="en-US" dirty="0" smtClean="0">
                <a:latin typeface="Cambria" panose="02040503050406030204" pitchFamily="18" charset="0"/>
                <a:ea typeface="Cambria" panose="02040503050406030204" pitchFamily="18" charset="0"/>
              </a:rPr>
              <a:t>mining supports </a:t>
            </a:r>
            <a:r>
              <a:rPr lang="en-US" dirty="0">
                <a:latin typeface="Cambria" panose="02040503050406030204" pitchFamily="18" charset="0"/>
                <a:ea typeface="Cambria" panose="02040503050406030204" pitchFamily="18" charset="0"/>
              </a:rPr>
              <a:t>knowledge discovery by finding hidden patterns and associations, constructing analytical models, performing classification and prediction, and </a:t>
            </a:r>
            <a:r>
              <a:rPr lang="en-US" dirty="0" smtClean="0">
                <a:latin typeface="Cambria" panose="02040503050406030204" pitchFamily="18" charset="0"/>
                <a:ea typeface="Cambria" panose="02040503050406030204" pitchFamily="18" charset="0"/>
              </a:rPr>
              <a:t>presenting </a:t>
            </a:r>
            <a:r>
              <a:rPr lang="en-US" dirty="0">
                <a:latin typeface="Cambria" panose="02040503050406030204" pitchFamily="18" charset="0"/>
                <a:ea typeface="Cambria" panose="02040503050406030204" pitchFamily="18" charset="0"/>
              </a:rPr>
              <a:t>the mining results using visualization </a:t>
            </a:r>
            <a:r>
              <a:rPr lang="en-US" dirty="0" smtClean="0">
                <a:latin typeface="Cambria" panose="02040503050406030204" pitchFamily="18" charset="0"/>
                <a:ea typeface="Cambria" panose="02040503050406030204" pitchFamily="18" charset="0"/>
              </a:rPr>
              <a:t>tools.</a:t>
            </a:r>
          </a:p>
          <a:p>
            <a:pPr marL="50800" indent="0" algn="just">
              <a:buNone/>
            </a:pPr>
            <a:endParaRPr lang="en-US" dirty="0">
              <a:latin typeface="Cambria" panose="02040503050406030204" pitchFamily="18" charset="0"/>
              <a:ea typeface="Cambria" panose="02040503050406030204" pitchFamily="18" charset="0"/>
            </a:endParaRPr>
          </a:p>
          <a:p>
            <a:pPr marL="50800" indent="0" algn="just">
              <a:buNone/>
            </a:pPr>
            <a:endParaRPr lang="en-US" dirty="0" smtClean="0">
              <a:latin typeface="Cambria" panose="02040503050406030204" pitchFamily="18" charset="0"/>
              <a:ea typeface="Cambria" panose="02040503050406030204" pitchFamily="18" charset="0"/>
            </a:endParaRPr>
          </a:p>
          <a:p>
            <a:pPr marL="50800" indent="0" algn="just">
              <a:buNone/>
            </a:pP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Do OLAP systems perform data mining? </a:t>
            </a:r>
            <a:endParaRPr lang="en-US" dirty="0" smtClean="0">
              <a:latin typeface="Cambria" panose="02040503050406030204" pitchFamily="18" charset="0"/>
              <a:ea typeface="Cambria" panose="02040503050406030204" pitchFamily="18" charset="0"/>
            </a:endParaRPr>
          </a:p>
          <a:p>
            <a:pPr marL="50800" indent="0" algn="just">
              <a:buNone/>
            </a:pPr>
            <a:r>
              <a:rPr lang="en-US" dirty="0" smtClean="0">
                <a:latin typeface="Cambria" panose="02040503050406030204" pitchFamily="18" charset="0"/>
                <a:ea typeface="Cambria" panose="02040503050406030204" pitchFamily="18" charset="0"/>
              </a:rPr>
              <a:t>or</a:t>
            </a:r>
          </a:p>
          <a:p>
            <a:pPr marL="50800" indent="0" algn="just">
              <a:buNone/>
            </a:pPr>
            <a:r>
              <a:rPr lang="en-US" dirty="0" smtClean="0">
                <a:latin typeface="Cambria" panose="02040503050406030204" pitchFamily="18" charset="0"/>
                <a:ea typeface="Cambria" panose="02040503050406030204" pitchFamily="18" charset="0"/>
              </a:rPr>
              <a:t>Are </a:t>
            </a:r>
            <a:r>
              <a:rPr lang="en-US" dirty="0">
                <a:latin typeface="Cambria" panose="02040503050406030204" pitchFamily="18" charset="0"/>
                <a:ea typeface="Cambria" panose="02040503050406030204" pitchFamily="18" charset="0"/>
              </a:rPr>
              <a:t>OLAP systems actually data mining systems</a:t>
            </a:r>
            <a:r>
              <a:rPr lang="en-US" dirty="0"/>
              <a:t>?” </a:t>
            </a:r>
            <a:endParaRPr lang="en-US" dirty="0">
              <a:latin typeface="Cambria" panose="02040503050406030204" pitchFamily="18" charset="0"/>
              <a:ea typeface="Cambria" panose="02040503050406030204" pitchFamily="18" charset="0"/>
            </a:endParaRPr>
          </a:p>
        </p:txBody>
      </p:sp>
      <p:pic>
        <p:nvPicPr>
          <p:cNvPr id="1028" name="Picture 4" descr="rotating-question-mark-gif-16 - The Glazing Summi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13240" y="4392538"/>
            <a:ext cx="2042120" cy="153159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10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Indexing OLAP Data: Bitmap Index and Join Index</a:t>
            </a:r>
          </a:p>
        </p:txBody>
      </p:sp>
      <p:sp>
        <p:nvSpPr>
          <p:cNvPr id="3" name="Content Placeholder 2"/>
          <p:cNvSpPr>
            <a:spLocks noGrp="1"/>
          </p:cNvSpPr>
          <p:nvPr>
            <p:ph idx="1"/>
          </p:nvPr>
        </p:nvSpPr>
        <p:spPr/>
        <p:txBody>
          <a:bodyPr/>
          <a:lstStyle/>
          <a:p>
            <a:pPr marL="50800" indent="0" algn="just">
              <a:buNone/>
            </a:pPr>
            <a:r>
              <a:rPr lang="en-US" sz="2500" dirty="0">
                <a:latin typeface="Cambria" panose="02040503050406030204" pitchFamily="18" charset="0"/>
                <a:ea typeface="Cambria" panose="02040503050406030204" pitchFamily="18" charset="0"/>
              </a:rPr>
              <a:t>bitmap indexing method is popular in OLAP products because it allows quick searching in data cubes. The bitmap index is an alternative representation of the record ID (RID) list. In the bitmap index for a given attribute, there is a distinct bit vector, </a:t>
            </a:r>
            <a:r>
              <a:rPr lang="en-US" sz="2500" dirty="0" err="1">
                <a:latin typeface="Cambria" panose="02040503050406030204" pitchFamily="18" charset="0"/>
                <a:ea typeface="Cambria" panose="02040503050406030204" pitchFamily="18" charset="0"/>
              </a:rPr>
              <a:t>Bv</a:t>
            </a:r>
            <a:r>
              <a:rPr lang="en-US" sz="2500" dirty="0">
                <a:latin typeface="Cambria" panose="02040503050406030204" pitchFamily="18" charset="0"/>
                <a:ea typeface="Cambria" panose="02040503050406030204" pitchFamily="18" charset="0"/>
              </a:rPr>
              <a:t>, for each value v in the attribute’s domain. If a given attribute’s domain </a:t>
            </a:r>
            <a:r>
              <a:rPr lang="en-US" sz="2500" dirty="0" smtClean="0">
                <a:latin typeface="Cambria" panose="02040503050406030204" pitchFamily="18" charset="0"/>
                <a:ea typeface="Cambria" panose="02040503050406030204" pitchFamily="18" charset="0"/>
              </a:rPr>
              <a:t>consists </a:t>
            </a:r>
            <a:r>
              <a:rPr lang="en-US" sz="2500" dirty="0">
                <a:latin typeface="Cambria" panose="02040503050406030204" pitchFamily="18" charset="0"/>
                <a:ea typeface="Cambria" panose="02040503050406030204" pitchFamily="18" charset="0"/>
              </a:rPr>
              <a:t>of n values, then n bits are needed for each entry in the bitmap index (i.e., there are n bit vectors). If the attribute has the value v for a given row in the data table, then the bit representing that value is set to 1 in the corresponding row of the bitmap index. All other bits for that row are set to 0. </a:t>
            </a:r>
          </a:p>
        </p:txBody>
      </p:sp>
    </p:spTree>
    <p:extLst>
      <p:ext uri="{BB962C8B-B14F-4D97-AF65-F5344CB8AC3E}">
        <p14:creationId xmlns:p14="http://schemas.microsoft.com/office/powerpoint/2010/main" val="342842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rotWithShape="1">
          <a:blip r:embed="rId2"/>
          <a:srcRect l="26072" t="32126" r="26072" b="12730"/>
          <a:stretch/>
        </p:blipFill>
        <p:spPr>
          <a:xfrm>
            <a:off x="1100820" y="2016274"/>
            <a:ext cx="7704368" cy="4993574"/>
          </a:xfrm>
          <a:prstGeom prst="rect">
            <a:avLst/>
          </a:prstGeom>
        </p:spPr>
      </p:pic>
    </p:spTree>
    <p:extLst>
      <p:ext uri="{BB962C8B-B14F-4D97-AF65-F5344CB8AC3E}">
        <p14:creationId xmlns:p14="http://schemas.microsoft.com/office/powerpoint/2010/main" val="3803333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Join </a:t>
            </a:r>
            <a:r>
              <a:rPr lang="en-US" dirty="0">
                <a:latin typeface="Cambria" panose="02040503050406030204" pitchFamily="18" charset="0"/>
                <a:ea typeface="Cambria" panose="02040503050406030204" pitchFamily="18" charset="0"/>
              </a:rPr>
              <a:t>indexing</a:t>
            </a:r>
          </a:p>
        </p:txBody>
      </p:sp>
      <p:sp>
        <p:nvSpPr>
          <p:cNvPr id="3" name="Content Placeholder 2"/>
          <p:cNvSpPr>
            <a:spLocks noGrp="1"/>
          </p:cNvSpPr>
          <p:nvPr>
            <p:ph idx="1"/>
          </p:nvPr>
        </p:nvSpPr>
        <p:spPr/>
        <p:txBody>
          <a:bodyPr/>
          <a:lstStyle/>
          <a:p>
            <a:pPr marL="50800" indent="0" algn="just">
              <a:buNone/>
            </a:pPr>
            <a:r>
              <a:rPr lang="en-US" sz="2500" dirty="0">
                <a:latin typeface="Cambria" panose="02040503050406030204" pitchFamily="18" charset="0"/>
                <a:ea typeface="Cambria" panose="02040503050406030204" pitchFamily="18" charset="0"/>
              </a:rPr>
              <a:t>The join indexing method gained popularity from its use in relational database query processing. Traditional indexing maps the value in a given column to a list of rows having that value. In contrast, join indexing registers the joinable rows of two relations from a relational database. For example, if two relations R(RID, A) and S(B, SID) join on the attributes A and B, then the join index record contains the pair (RID, SID), where RID and SID are record identifiers from the R and S relations, respectively. Hence, the join index records can identify joinable tuples without performing costly join operations. Join indexing is especially useful for maintaining the relationship between a foreign key2 and its matching primary keys, from the joinable relation. </a:t>
            </a:r>
          </a:p>
        </p:txBody>
      </p:sp>
    </p:spTree>
    <p:extLst>
      <p:ext uri="{BB962C8B-B14F-4D97-AF65-F5344CB8AC3E}">
        <p14:creationId xmlns:p14="http://schemas.microsoft.com/office/powerpoint/2010/main" val="57737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0800" indent="0">
              <a:buNone/>
            </a:pPr>
            <a:r>
              <a:rPr lang="en-US" dirty="0">
                <a:latin typeface="Cambria" panose="02040503050406030204" pitchFamily="18" charset="0"/>
                <a:ea typeface="Cambria" panose="02040503050406030204" pitchFamily="18" charset="0"/>
              </a:rPr>
              <a:t>A Business Analysis Framework for Data Warehouse Design </a:t>
            </a:r>
            <a:endParaRPr lang="en-US" dirty="0" smtClean="0">
              <a:latin typeface="Cambria" panose="02040503050406030204" pitchFamily="18" charset="0"/>
              <a:ea typeface="Cambria" panose="02040503050406030204" pitchFamily="18" charset="0"/>
            </a:endParaRPr>
          </a:p>
          <a:p>
            <a:endParaRPr lang="en-US" dirty="0" smtClean="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a:t>
            </a:r>
            <a:r>
              <a:rPr lang="en-US" dirty="0" smtClean="0">
                <a:latin typeface="Cambria" panose="02040503050406030204" pitchFamily="18" charset="0"/>
                <a:ea typeface="Cambria" panose="02040503050406030204" pitchFamily="18" charset="0"/>
              </a:rPr>
              <a:t>ompetitive advantage</a:t>
            </a:r>
          </a:p>
          <a:p>
            <a:r>
              <a:rPr lang="en-US" dirty="0">
                <a:latin typeface="Cambria" panose="02040503050406030204" pitchFamily="18" charset="0"/>
                <a:ea typeface="Cambria" panose="02040503050406030204" pitchFamily="18" charset="0"/>
              </a:rPr>
              <a:t>B</a:t>
            </a:r>
            <a:r>
              <a:rPr lang="en-US" dirty="0" smtClean="0">
                <a:latin typeface="Cambria" panose="02040503050406030204" pitchFamily="18" charset="0"/>
                <a:ea typeface="Cambria" panose="02040503050406030204" pitchFamily="18" charset="0"/>
              </a:rPr>
              <a:t>usiness productivity</a:t>
            </a:r>
          </a:p>
          <a:p>
            <a:r>
              <a:rPr lang="en-US" dirty="0">
                <a:latin typeface="Cambria" panose="02040503050406030204" pitchFamily="18" charset="0"/>
                <a:ea typeface="Cambria" panose="02040503050406030204" pitchFamily="18" charset="0"/>
              </a:rPr>
              <a:t>F</a:t>
            </a:r>
            <a:r>
              <a:rPr lang="en-US" dirty="0" smtClean="0">
                <a:latin typeface="Cambria" panose="02040503050406030204" pitchFamily="18" charset="0"/>
                <a:ea typeface="Cambria" panose="02040503050406030204" pitchFamily="18" charset="0"/>
              </a:rPr>
              <a:t>acilitates </a:t>
            </a:r>
            <a:r>
              <a:rPr lang="en-US" dirty="0">
                <a:latin typeface="Cambria" panose="02040503050406030204" pitchFamily="18" charset="0"/>
                <a:ea typeface="Cambria" panose="02040503050406030204" pitchFamily="18" charset="0"/>
              </a:rPr>
              <a:t>customer relationship </a:t>
            </a:r>
            <a:r>
              <a:rPr lang="en-US" dirty="0" smtClean="0">
                <a:latin typeface="Cambria" panose="02040503050406030204" pitchFamily="18" charset="0"/>
                <a:ea typeface="Cambria" panose="02040503050406030204" pitchFamily="18" charset="0"/>
              </a:rPr>
              <a:t>management</a:t>
            </a:r>
          </a:p>
          <a:p>
            <a:r>
              <a:rPr lang="en-US" dirty="0">
                <a:latin typeface="Cambria" panose="02040503050406030204" pitchFamily="18" charset="0"/>
                <a:ea typeface="Cambria" panose="02040503050406030204" pitchFamily="18" charset="0"/>
              </a:rPr>
              <a:t>C</a:t>
            </a:r>
            <a:r>
              <a:rPr lang="en-US" dirty="0" smtClean="0">
                <a:latin typeface="Cambria" panose="02040503050406030204" pitchFamily="18" charset="0"/>
                <a:ea typeface="Cambria" panose="02040503050406030204" pitchFamily="18" charset="0"/>
              </a:rPr>
              <a:t>ost </a:t>
            </a:r>
            <a:r>
              <a:rPr lang="en-US" dirty="0">
                <a:latin typeface="Cambria" panose="02040503050406030204" pitchFamily="18" charset="0"/>
                <a:ea typeface="Cambria" panose="02040503050406030204" pitchFamily="18" charset="0"/>
              </a:rPr>
              <a:t>reduction by tracking trends, patterns, and exceptions over long periods in a consistent and reliable manner. </a:t>
            </a:r>
          </a:p>
        </p:txBody>
      </p:sp>
      <p:sp>
        <p:nvSpPr>
          <p:cNvPr id="5" name="Rectangle 4"/>
          <p:cNvSpPr/>
          <p:nvPr/>
        </p:nvSpPr>
        <p:spPr>
          <a:xfrm>
            <a:off x="325775" y="792138"/>
            <a:ext cx="9254457" cy="769441"/>
          </a:xfrm>
          <a:prstGeom prst="rect">
            <a:avLst/>
          </a:prstGeom>
        </p:spPr>
        <p:txBody>
          <a:bodyPr wrap="none">
            <a:spAutoFit/>
          </a:bodyPr>
          <a:lstStyle/>
          <a:p>
            <a:pPr marL="0" indent="0">
              <a:buNone/>
            </a:pPr>
            <a:r>
              <a:rPr lang="en-US" sz="4400" b="1" dirty="0">
                <a:solidFill>
                  <a:srgbClr val="7030A0"/>
                </a:solidFill>
                <a:latin typeface="Cambria" panose="02040503050406030204" pitchFamily="18" charset="0"/>
                <a:ea typeface="Cambria" panose="02040503050406030204" pitchFamily="18" charset="0"/>
              </a:rPr>
              <a:t>Data Warehouse Design and Usage </a:t>
            </a:r>
          </a:p>
        </p:txBody>
      </p:sp>
    </p:spTree>
    <p:extLst>
      <p:ext uri="{BB962C8B-B14F-4D97-AF65-F5344CB8AC3E}">
        <p14:creationId xmlns:p14="http://schemas.microsoft.com/office/powerpoint/2010/main" val="24688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25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rotWithShape="1">
          <a:blip r:embed="rId2"/>
          <a:srcRect l="22527" t="33702" r="27844" b="17457"/>
          <a:stretch/>
        </p:blipFill>
        <p:spPr>
          <a:xfrm>
            <a:off x="1280592" y="2592338"/>
            <a:ext cx="7804738" cy="4320480"/>
          </a:xfrm>
          <a:prstGeom prst="rect">
            <a:avLst/>
          </a:prstGeom>
        </p:spPr>
      </p:pic>
    </p:spTree>
    <p:extLst>
      <p:ext uri="{BB962C8B-B14F-4D97-AF65-F5344CB8AC3E}">
        <p14:creationId xmlns:p14="http://schemas.microsoft.com/office/powerpoint/2010/main" val="285067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data warehouse design tools</a:t>
            </a:r>
          </a:p>
        </p:txBody>
      </p:sp>
      <p:sp>
        <p:nvSpPr>
          <p:cNvPr id="4" name="Vertical Scroll 3"/>
          <p:cNvSpPr/>
          <p:nvPr/>
        </p:nvSpPr>
        <p:spPr>
          <a:xfrm>
            <a:off x="5169024" y="1296194"/>
            <a:ext cx="4736976" cy="5832698"/>
          </a:xfrm>
          <a:prstGeom prst="verticalScroll">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b="1" dirty="0" smtClean="0">
              <a:solidFill>
                <a:srgbClr val="FFFF00"/>
              </a:solidFill>
              <a:latin typeface="Cambria" panose="02040503050406030204" pitchFamily="18" charset="0"/>
              <a:ea typeface="Cambria" panose="02040503050406030204" pitchFamily="18" charset="0"/>
            </a:endParaRPr>
          </a:p>
          <a:p>
            <a:pPr algn="just"/>
            <a:r>
              <a:rPr lang="en-US" sz="2400" b="1" dirty="0" smtClean="0">
                <a:solidFill>
                  <a:srgbClr val="FFFF00"/>
                </a:solidFill>
                <a:latin typeface="Cambria" panose="02040503050406030204" pitchFamily="18" charset="0"/>
                <a:ea typeface="Cambria" panose="02040503050406030204" pitchFamily="18" charset="0"/>
              </a:rPr>
              <a:t>                                      Amazon </a:t>
            </a:r>
            <a:r>
              <a:rPr lang="en-US" sz="2400" b="1" dirty="0">
                <a:solidFill>
                  <a:srgbClr val="FFFF00"/>
                </a:solidFill>
                <a:latin typeface="Cambria" panose="02040503050406030204" pitchFamily="18" charset="0"/>
                <a:ea typeface="Cambria" panose="02040503050406030204" pitchFamily="18" charset="0"/>
              </a:rPr>
              <a:t>Redshift </a:t>
            </a:r>
            <a:r>
              <a:rPr lang="en-US" sz="2400" dirty="0">
                <a:solidFill>
                  <a:srgbClr val="FFFF00"/>
                </a:solidFill>
                <a:latin typeface="Cambria" panose="02040503050406030204" pitchFamily="18" charset="0"/>
                <a:ea typeface="Cambria" panose="02040503050406030204" pitchFamily="18" charset="0"/>
              </a:rPr>
              <a:t>is a petabyte-scale data warehouse hosted by </a:t>
            </a:r>
            <a:r>
              <a:rPr lang="en-US" sz="2400" b="1" dirty="0">
                <a:solidFill>
                  <a:srgbClr val="FFFF00"/>
                </a:solidFill>
                <a:latin typeface="Cambria" panose="02040503050406030204" pitchFamily="18" charset="0"/>
                <a:ea typeface="Cambria" panose="02040503050406030204" pitchFamily="18" charset="0"/>
              </a:rPr>
              <a:t>Amazon Web Services (AWS). </a:t>
            </a:r>
            <a:r>
              <a:rPr lang="en-US" sz="2400" dirty="0">
                <a:solidFill>
                  <a:srgbClr val="FFFF00"/>
                </a:solidFill>
                <a:latin typeface="Cambria" panose="02040503050406030204" pitchFamily="18" charset="0"/>
                <a:ea typeface="Cambria" panose="02040503050406030204" pitchFamily="18" charset="0"/>
              </a:rPr>
              <a:t>Unlike basic </a:t>
            </a:r>
            <a:r>
              <a:rPr lang="en-US" sz="2400" dirty="0" smtClean="0">
                <a:solidFill>
                  <a:srgbClr val="FFFF00"/>
                </a:solidFill>
                <a:latin typeface="Cambria" panose="02040503050406030204" pitchFamily="18" charset="0"/>
                <a:ea typeface="Cambria" panose="02040503050406030204" pitchFamily="18" charset="0"/>
              </a:rPr>
              <a:t>data,</a:t>
            </a:r>
            <a:r>
              <a:rPr lang="en-US" sz="2400" dirty="0">
                <a:solidFill>
                  <a:srgbClr val="FFFF00"/>
                </a:solidFill>
                <a:latin typeface="Cambria" panose="02040503050406030204" pitchFamily="18" charset="0"/>
                <a:ea typeface="Cambria" panose="02040503050406030204" pitchFamily="18" charset="0"/>
              </a:rPr>
              <a:t> </a:t>
            </a:r>
            <a:r>
              <a:rPr lang="en-US" sz="2400" b="1" dirty="0">
                <a:solidFill>
                  <a:srgbClr val="FFFF00"/>
                </a:solidFill>
                <a:latin typeface="Cambria" panose="02040503050406030204" pitchFamily="18" charset="0"/>
                <a:ea typeface="Cambria" panose="02040503050406030204" pitchFamily="18" charset="0"/>
              </a:rPr>
              <a:t>Amazon Redshift </a:t>
            </a:r>
            <a:r>
              <a:rPr lang="en-US" sz="2400" dirty="0" smtClean="0">
                <a:solidFill>
                  <a:srgbClr val="FFFF00"/>
                </a:solidFill>
                <a:latin typeface="Cambria" panose="02040503050406030204" pitchFamily="18" charset="0"/>
                <a:ea typeface="Cambria" panose="02040503050406030204" pitchFamily="18" charset="0"/>
              </a:rPr>
              <a:t>warehouses </a:t>
            </a:r>
            <a:r>
              <a:rPr lang="en-US" sz="2400" b="1" dirty="0" smtClean="0">
                <a:solidFill>
                  <a:srgbClr val="FFFF00"/>
                </a:solidFill>
                <a:latin typeface="Cambria" panose="02040503050406030204" pitchFamily="18" charset="0"/>
                <a:ea typeface="Cambria" panose="02040503050406030204" pitchFamily="18" charset="0"/>
              </a:rPr>
              <a:t>is </a:t>
            </a:r>
            <a:r>
              <a:rPr lang="en-US" sz="2400" b="1" dirty="0">
                <a:solidFill>
                  <a:srgbClr val="FFFF00"/>
                </a:solidFill>
                <a:latin typeface="Cambria" panose="02040503050406030204" pitchFamily="18" charset="0"/>
                <a:ea typeface="Cambria" panose="02040503050406030204" pitchFamily="18" charset="0"/>
              </a:rPr>
              <a:t>a fully-managed service</a:t>
            </a:r>
            <a:r>
              <a:rPr lang="en-US" sz="2400" dirty="0">
                <a:solidFill>
                  <a:srgbClr val="FFFF00"/>
                </a:solidFill>
                <a:latin typeface="Cambria" panose="02040503050406030204" pitchFamily="18" charset="0"/>
                <a:ea typeface="Cambria" panose="02040503050406030204" pitchFamily="18" charset="0"/>
              </a:rPr>
              <a:t>, which means users are relieved of the architectural and operational challenges that come with setting up and scaling a data warehouse.</a:t>
            </a:r>
          </a:p>
          <a:p>
            <a:pPr algn="just"/>
            <a:endParaRPr lang="en-US" sz="2200" dirty="0">
              <a:solidFill>
                <a:srgbClr val="FFFF00"/>
              </a:solidFill>
              <a:latin typeface="Cambria" panose="02040503050406030204" pitchFamily="18" charset="0"/>
              <a:ea typeface="Cambria" panose="02040503050406030204" pitchFamily="18" charset="0"/>
            </a:endParaRPr>
          </a:p>
        </p:txBody>
      </p:sp>
      <p:sp>
        <p:nvSpPr>
          <p:cNvPr id="7" name="Rectangle 6"/>
          <p:cNvSpPr/>
          <p:nvPr/>
        </p:nvSpPr>
        <p:spPr>
          <a:xfrm>
            <a:off x="488504" y="1944266"/>
            <a:ext cx="4968552" cy="5262979"/>
          </a:xfrm>
          <a:prstGeom prst="rect">
            <a:avLst/>
          </a:prstGeom>
        </p:spPr>
        <p:txBody>
          <a:bodyPr wrap="square">
            <a:spAutoFit/>
          </a:bodyPr>
          <a:lstStyle/>
          <a:p>
            <a:pPr algn="just"/>
            <a:r>
              <a:rPr lang="en-US" sz="2800" b="1" dirty="0" smtClean="0">
                <a:solidFill>
                  <a:srgbClr val="002060"/>
                </a:solidFill>
                <a:latin typeface="Cambria" panose="02040503050406030204" pitchFamily="18" charset="0"/>
                <a:ea typeface="Cambria" panose="02040503050406030204" pitchFamily="18" charset="0"/>
              </a:rPr>
              <a:t>AWS (Amazon </a:t>
            </a:r>
            <a:r>
              <a:rPr lang="en-US" sz="2800" b="1" dirty="0">
                <a:solidFill>
                  <a:srgbClr val="002060"/>
                </a:solidFill>
                <a:latin typeface="Cambria" panose="02040503050406030204" pitchFamily="18" charset="0"/>
                <a:ea typeface="Cambria" panose="02040503050406030204" pitchFamily="18" charset="0"/>
              </a:rPr>
              <a:t>Web Services)</a:t>
            </a:r>
            <a:r>
              <a:rPr lang="en-US" sz="2800" dirty="0">
                <a:solidFill>
                  <a:srgbClr val="002060"/>
                </a:solidFill>
                <a:latin typeface="Cambria" panose="02040503050406030204" pitchFamily="18" charset="0"/>
                <a:ea typeface="Cambria" panose="02040503050406030204" pitchFamily="18" charset="0"/>
              </a:rPr>
              <a:t> </a:t>
            </a:r>
            <a:endParaRPr lang="en-US" sz="2800" dirty="0" smtClean="0">
              <a:solidFill>
                <a:srgbClr val="002060"/>
              </a:solidFill>
              <a:latin typeface="Cambria" panose="02040503050406030204" pitchFamily="18" charset="0"/>
              <a:ea typeface="Cambria" panose="02040503050406030204" pitchFamily="18" charset="0"/>
            </a:endParaRPr>
          </a:p>
          <a:p>
            <a:pPr algn="just"/>
            <a:r>
              <a:rPr lang="en-US" sz="2800" dirty="0" smtClean="0">
                <a:solidFill>
                  <a:srgbClr val="002060"/>
                </a:solidFill>
                <a:latin typeface="Cambria" panose="02040503050406030204" pitchFamily="18" charset="0"/>
                <a:ea typeface="Cambria" panose="02040503050406030204" pitchFamily="18" charset="0"/>
              </a:rPr>
              <a:t>is </a:t>
            </a:r>
            <a:r>
              <a:rPr lang="en-US" sz="2800" dirty="0">
                <a:solidFill>
                  <a:srgbClr val="002060"/>
                </a:solidFill>
                <a:latin typeface="Cambria" panose="02040503050406030204" pitchFamily="18" charset="0"/>
                <a:ea typeface="Cambria" panose="02040503050406030204" pitchFamily="18" charset="0"/>
              </a:rPr>
              <a:t>one of the prominent leaders of Data Warehousing solutions. Throughout the years, AWS has introduced many services, making it a cost-effective, highly scalable platform. </a:t>
            </a:r>
            <a:r>
              <a:rPr lang="en-US" sz="2800" b="1" dirty="0">
                <a:solidFill>
                  <a:srgbClr val="002060"/>
                </a:solidFill>
                <a:latin typeface="Cambria" panose="02040503050406030204" pitchFamily="18" charset="0"/>
                <a:ea typeface="Cambria" panose="02040503050406030204" pitchFamily="18" charset="0"/>
              </a:rPr>
              <a:t>Amazon Redshift </a:t>
            </a:r>
            <a:r>
              <a:rPr lang="en-US" sz="2800" dirty="0" smtClean="0">
                <a:solidFill>
                  <a:srgbClr val="002060"/>
                </a:solidFill>
                <a:latin typeface="Cambria" panose="02040503050406030204" pitchFamily="18" charset="0"/>
                <a:ea typeface="Cambria" panose="02040503050406030204" pitchFamily="18" charset="0"/>
              </a:rPr>
              <a:t>is one of the </a:t>
            </a:r>
            <a:r>
              <a:rPr lang="en-US" sz="2800" dirty="0" smtClean="0">
                <a:solidFill>
                  <a:srgbClr val="002060"/>
                </a:solidFill>
                <a:latin typeface="Cambria" panose="02040503050406030204" pitchFamily="18" charset="0"/>
                <a:ea typeface="Cambria" panose="02040503050406030204" pitchFamily="18" charset="0"/>
              </a:rPr>
              <a:t>popularly </a:t>
            </a:r>
            <a:r>
              <a:rPr lang="en-US" sz="2800" dirty="0">
                <a:solidFill>
                  <a:srgbClr val="002060"/>
                </a:solidFill>
                <a:latin typeface="Cambria" panose="02040503050406030204" pitchFamily="18" charset="0"/>
                <a:ea typeface="Cambria" panose="02040503050406030204" pitchFamily="18" charset="0"/>
              </a:rPr>
              <a:t>used AWS Data Warehouse Tools used:</a:t>
            </a:r>
          </a:p>
          <a:p>
            <a:pPr algn="just"/>
            <a:r>
              <a:rPr lang="en-US" sz="2800" dirty="0">
                <a:solidFill>
                  <a:srgbClr val="002060"/>
                </a:solidFill>
                <a:latin typeface="Cambria" panose="02040503050406030204" pitchFamily="18" charset="0"/>
                <a:ea typeface="Cambria" panose="02040503050406030204" pitchFamily="18" charset="0"/>
              </a:rPr>
              <a:t/>
            </a:r>
            <a:br>
              <a:rPr lang="en-US" sz="2800" dirty="0">
                <a:solidFill>
                  <a:srgbClr val="002060"/>
                </a:solidFill>
                <a:latin typeface="Cambria" panose="02040503050406030204" pitchFamily="18" charset="0"/>
                <a:ea typeface="Cambria" panose="02040503050406030204" pitchFamily="18" charset="0"/>
              </a:rPr>
            </a:br>
            <a:endParaRPr lang="en-US" sz="2800" dirty="0" smtClean="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6574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Other data </a:t>
            </a:r>
            <a:r>
              <a:rPr lang="en-US" dirty="0">
                <a:latin typeface="Cambria" panose="02040503050406030204" pitchFamily="18" charset="0"/>
                <a:ea typeface="Cambria" panose="02040503050406030204" pitchFamily="18" charset="0"/>
              </a:rPr>
              <a:t>warehouse design </a:t>
            </a:r>
            <a:r>
              <a:rPr lang="en-US" dirty="0" smtClean="0">
                <a:latin typeface="Cambria" panose="02040503050406030204" pitchFamily="18" charset="0"/>
                <a:ea typeface="Cambria" panose="02040503050406030204" pitchFamily="18" charset="0"/>
              </a:rPr>
              <a:t>tools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81041" y="1584226"/>
            <a:ext cx="3767903" cy="5452552"/>
          </a:xfrm>
        </p:spPr>
        <p:txBody>
          <a:bodyPr/>
          <a:lstStyle/>
          <a:p>
            <a:r>
              <a:rPr lang="en-US" sz="2100" b="1" dirty="0">
                <a:latin typeface="Cambria" panose="02040503050406030204" pitchFamily="18" charset="0"/>
                <a:ea typeface="Cambria" panose="02040503050406030204" pitchFamily="18" charset="0"/>
              </a:rPr>
              <a:t>Amazon </a:t>
            </a:r>
            <a:r>
              <a:rPr lang="en-US" sz="2100" b="1" dirty="0" smtClean="0">
                <a:latin typeface="Cambria" panose="02040503050406030204" pitchFamily="18" charset="0"/>
                <a:ea typeface="Cambria" panose="02040503050406030204" pitchFamily="18" charset="0"/>
              </a:rPr>
              <a:t>Redshift</a:t>
            </a:r>
          </a:p>
          <a:p>
            <a:r>
              <a:rPr lang="en-US" sz="2100" b="1" dirty="0">
                <a:latin typeface="Cambria" panose="02040503050406030204" pitchFamily="18" charset="0"/>
                <a:ea typeface="Cambria" panose="02040503050406030204" pitchFamily="18" charset="0"/>
              </a:rPr>
              <a:t>AWS</a:t>
            </a:r>
          </a:p>
          <a:p>
            <a:r>
              <a:rPr lang="en-US" sz="2100" b="1" dirty="0">
                <a:latin typeface="Cambria" panose="02040503050406030204" pitchFamily="18" charset="0"/>
                <a:ea typeface="Cambria" panose="02040503050406030204" pitchFamily="18" charset="0"/>
              </a:rPr>
              <a:t>Microsoft Azure</a:t>
            </a:r>
          </a:p>
          <a:p>
            <a:r>
              <a:rPr lang="en-US" sz="2100" b="1" dirty="0">
                <a:latin typeface="Cambria" panose="02040503050406030204" pitchFamily="18" charset="0"/>
                <a:ea typeface="Cambria" panose="02040503050406030204" pitchFamily="18" charset="0"/>
              </a:rPr>
              <a:t>Google </a:t>
            </a:r>
            <a:r>
              <a:rPr lang="en-US" sz="2100" b="1" dirty="0" err="1">
                <a:latin typeface="Cambria" panose="02040503050406030204" pitchFamily="18" charset="0"/>
                <a:ea typeface="Cambria" panose="02040503050406030204" pitchFamily="18" charset="0"/>
              </a:rPr>
              <a:t>BigQuery</a:t>
            </a:r>
            <a:endParaRPr lang="en-US" sz="2100" b="1" dirty="0">
              <a:latin typeface="Cambria" panose="02040503050406030204" pitchFamily="18" charset="0"/>
              <a:ea typeface="Cambria" panose="02040503050406030204" pitchFamily="18" charset="0"/>
            </a:endParaRPr>
          </a:p>
          <a:p>
            <a:r>
              <a:rPr lang="en-US" sz="2100" b="1" dirty="0">
                <a:latin typeface="Cambria" panose="02040503050406030204" pitchFamily="18" charset="0"/>
                <a:ea typeface="Cambria" panose="02040503050406030204" pitchFamily="18" charset="0"/>
              </a:rPr>
              <a:t>Snowflake: </a:t>
            </a:r>
          </a:p>
          <a:p>
            <a:r>
              <a:rPr lang="en-US" sz="2100" b="1" dirty="0">
                <a:latin typeface="Cambria" panose="02040503050406030204" pitchFamily="18" charset="0"/>
                <a:ea typeface="Cambria" panose="02040503050406030204" pitchFamily="18" charset="0"/>
              </a:rPr>
              <a:t>Micro Focus Vertica</a:t>
            </a:r>
          </a:p>
          <a:p>
            <a:r>
              <a:rPr lang="en-US" sz="2100" b="1" dirty="0">
                <a:latin typeface="Cambria" panose="02040503050406030204" pitchFamily="18" charset="0"/>
                <a:ea typeface="Cambria" panose="02040503050406030204" pitchFamily="18" charset="0"/>
              </a:rPr>
              <a:t>Amazon </a:t>
            </a:r>
            <a:r>
              <a:rPr lang="en-US" sz="2100" b="1" dirty="0" err="1">
                <a:latin typeface="Cambria" panose="02040503050406030204" pitchFamily="18" charset="0"/>
                <a:ea typeface="Cambria" panose="02040503050406030204" pitchFamily="18" charset="0"/>
              </a:rPr>
              <a:t>DynamoDB</a:t>
            </a:r>
            <a:endParaRPr lang="en-US" sz="2100" b="1" dirty="0">
              <a:latin typeface="Cambria" panose="02040503050406030204" pitchFamily="18" charset="0"/>
              <a:ea typeface="Cambria" panose="02040503050406030204" pitchFamily="18" charset="0"/>
            </a:endParaRPr>
          </a:p>
          <a:p>
            <a:r>
              <a:rPr lang="en-US" sz="2100" b="1" dirty="0">
                <a:latin typeface="Cambria" panose="02040503050406030204" pitchFamily="18" charset="0"/>
                <a:ea typeface="Cambria" panose="02040503050406030204" pitchFamily="18" charset="0"/>
              </a:rPr>
              <a:t>PostgreSQL</a:t>
            </a:r>
          </a:p>
          <a:p>
            <a:r>
              <a:rPr lang="en-US" sz="2100" b="1" dirty="0">
                <a:latin typeface="Cambria" panose="02040503050406030204" pitchFamily="18" charset="0"/>
                <a:ea typeface="Cambria" panose="02040503050406030204" pitchFamily="18" charset="0"/>
              </a:rPr>
              <a:t>Amazon </a:t>
            </a:r>
            <a:r>
              <a:rPr lang="en-US" sz="2100" b="1" dirty="0" smtClean="0">
                <a:latin typeface="Cambria" panose="02040503050406030204" pitchFamily="18" charset="0"/>
                <a:ea typeface="Cambria" panose="02040503050406030204" pitchFamily="18" charset="0"/>
              </a:rPr>
              <a:t>S3</a:t>
            </a:r>
          </a:p>
          <a:p>
            <a:r>
              <a:rPr lang="en-US" sz="2100" b="1" dirty="0" smtClean="0">
                <a:latin typeface="Cambria" panose="02040503050406030204" pitchFamily="18" charset="0"/>
                <a:ea typeface="Cambria" panose="02040503050406030204" pitchFamily="18" charset="0"/>
              </a:rPr>
              <a:t>Teradata</a:t>
            </a:r>
          </a:p>
          <a:p>
            <a:r>
              <a:rPr lang="en-US" sz="2100" b="1" dirty="0">
                <a:latin typeface="Cambria" panose="02040503050406030204" pitchFamily="18" charset="0"/>
                <a:ea typeface="Cambria" panose="02040503050406030204" pitchFamily="18" charset="0"/>
              </a:rPr>
              <a:t>Amazon RDS</a:t>
            </a:r>
          </a:p>
          <a:p>
            <a:r>
              <a:rPr lang="en-US" sz="2100" b="1" dirty="0" smtClean="0">
                <a:latin typeface="Cambria" panose="02040503050406030204" pitchFamily="18" charset="0"/>
                <a:ea typeface="Cambria" panose="02040503050406030204" pitchFamily="18" charset="0"/>
              </a:rPr>
              <a:t>Maria</a:t>
            </a:r>
          </a:p>
          <a:p>
            <a:r>
              <a:rPr lang="en-US" sz="2100" b="1" dirty="0" smtClean="0">
                <a:latin typeface="Cambria" panose="02040503050406030204" pitchFamily="18" charset="0"/>
                <a:ea typeface="Cambria" panose="02040503050406030204" pitchFamily="18" charset="0"/>
              </a:rPr>
              <a:t>Cloudera</a:t>
            </a:r>
            <a:endParaRPr lang="en-US" sz="2100" b="1" dirty="0">
              <a:latin typeface="Cambria" panose="02040503050406030204" pitchFamily="18" charset="0"/>
              <a:ea typeface="Cambria" panose="02040503050406030204" pitchFamily="18" charset="0"/>
            </a:endParaRPr>
          </a:p>
          <a:p>
            <a:pPr marL="533400" lvl="1" indent="0">
              <a:buNone/>
            </a:pP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0018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601353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36" y="1080170"/>
            <a:ext cx="8543925" cy="2995374"/>
          </a:xfrm>
        </p:spPr>
        <p:txBody>
          <a:bodyPr/>
          <a:lstStyle/>
          <a:p>
            <a:pPr algn="ctr"/>
            <a:r>
              <a:rPr lang="en-US" b="1" dirty="0" smtClean="0">
                <a:latin typeface="Cambria" panose="02040503050406030204" pitchFamily="18" charset="0"/>
                <a:ea typeface="Cambria" panose="02040503050406030204" pitchFamily="18" charset="0"/>
              </a:rPr>
              <a:t>Thank You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06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Various Views for a DW </a:t>
            </a:r>
            <a:r>
              <a:rPr lang="en-US" dirty="0">
                <a:latin typeface="Cambria" panose="02040503050406030204" pitchFamily="18" charset="0"/>
                <a:ea typeface="Cambria" panose="02040503050406030204" pitchFamily="18" charset="0"/>
              </a:rPr>
              <a:t>design</a:t>
            </a:r>
          </a:p>
        </p:txBody>
      </p:sp>
      <p:sp>
        <p:nvSpPr>
          <p:cNvPr id="3" name="Content Placeholder 2"/>
          <p:cNvSpPr>
            <a:spLocks noGrp="1"/>
          </p:cNvSpPr>
          <p:nvPr>
            <p:ph idx="1"/>
          </p:nvPr>
        </p:nvSpPr>
        <p:spPr/>
        <p:txBody>
          <a:bodyPr/>
          <a:lstStyle/>
          <a:p>
            <a:r>
              <a:rPr lang="en-US" dirty="0" smtClean="0">
                <a:latin typeface="Cambria" panose="02040503050406030204" pitchFamily="18" charset="0"/>
                <a:ea typeface="Cambria" panose="02040503050406030204" pitchFamily="18" charset="0"/>
              </a:rPr>
              <a:t>Top-down </a:t>
            </a:r>
            <a:r>
              <a:rPr lang="en-US" dirty="0">
                <a:latin typeface="Cambria" panose="02040503050406030204" pitchFamily="18" charset="0"/>
                <a:ea typeface="Cambria" panose="02040503050406030204" pitchFamily="18" charset="0"/>
              </a:rPr>
              <a:t>view,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Data </a:t>
            </a:r>
            <a:r>
              <a:rPr lang="en-US" dirty="0">
                <a:latin typeface="Cambria" panose="02040503050406030204" pitchFamily="18" charset="0"/>
                <a:ea typeface="Cambria" panose="02040503050406030204" pitchFamily="18" charset="0"/>
              </a:rPr>
              <a:t>source view, </a:t>
            </a:r>
            <a:endParaRPr lang="en-US" dirty="0" smtClean="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ata </a:t>
            </a:r>
            <a:r>
              <a:rPr lang="en-US" dirty="0">
                <a:latin typeface="Cambria" panose="02040503050406030204" pitchFamily="18" charset="0"/>
                <a:ea typeface="Cambria" panose="02040503050406030204" pitchFamily="18" charset="0"/>
              </a:rPr>
              <a:t>warehouse view, and </a:t>
            </a:r>
            <a:endParaRPr lang="en-US" dirty="0" smtClean="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a:t>
            </a:r>
            <a:r>
              <a:rPr lang="en-US" dirty="0" smtClean="0">
                <a:latin typeface="Cambria" panose="02040503050406030204" pitchFamily="18" charset="0"/>
                <a:ea typeface="Cambria" panose="02040503050406030204" pitchFamily="18" charset="0"/>
              </a:rPr>
              <a:t>usiness </a:t>
            </a:r>
            <a:r>
              <a:rPr lang="en-US" dirty="0">
                <a:latin typeface="Cambria" panose="02040503050406030204" pitchFamily="18" charset="0"/>
                <a:ea typeface="Cambria" panose="02040503050406030204" pitchFamily="18" charset="0"/>
              </a:rPr>
              <a:t>query view</a:t>
            </a:r>
          </a:p>
        </p:txBody>
      </p:sp>
    </p:spTree>
    <p:extLst>
      <p:ext uri="{BB962C8B-B14F-4D97-AF65-F5344CB8AC3E}">
        <p14:creationId xmlns:p14="http://schemas.microsoft.com/office/powerpoint/2010/main" val="32823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0"/>
                                        <p:tgtEl>
                                          <p:spTgt spid="3">
                                            <p:txEl>
                                              <p:pRg st="2" end="2"/>
                                            </p:txEl>
                                          </p:spTgt>
                                        </p:tgtEl>
                                      </p:cBhvr>
                                    </p:animEffect>
                                    <p:anim calcmode="lin" valueType="num">
                                      <p:cBhvr>
                                        <p:cTn id="21"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Top-down </a:t>
            </a:r>
            <a:r>
              <a:rPr lang="en-US" dirty="0">
                <a:latin typeface="Cambria" panose="02040503050406030204" pitchFamily="18" charset="0"/>
                <a:ea typeface="Cambria" panose="02040503050406030204" pitchFamily="18" charset="0"/>
              </a:rPr>
              <a:t>view</a:t>
            </a:r>
          </a:p>
        </p:txBody>
      </p:sp>
      <p:sp>
        <p:nvSpPr>
          <p:cNvPr id="3" name="Content Placeholder 2"/>
          <p:cNvSpPr>
            <a:spLocks noGrp="1"/>
          </p:cNvSpPr>
          <p:nvPr>
            <p:ph idx="1"/>
          </p:nvPr>
        </p:nvSpPr>
        <p:spPr>
          <a:xfrm>
            <a:off x="681042" y="1483048"/>
            <a:ext cx="8543925" cy="1973386"/>
          </a:xfrm>
        </p:spPr>
        <p:txBody>
          <a:bodyPr/>
          <a:lstStyle/>
          <a:p>
            <a:pPr marL="50800" indent="0" algn="just">
              <a:buNone/>
            </a:pPr>
            <a:r>
              <a:rPr lang="en-US" dirty="0">
                <a:latin typeface="Cambria" panose="02040503050406030204" pitchFamily="18" charset="0"/>
                <a:ea typeface="Cambria" panose="02040503050406030204" pitchFamily="18" charset="0"/>
              </a:rPr>
              <a:t>The top-down view allows the selection of the relevant information necessary for the data warehouse. This information matches current and future business needs. </a:t>
            </a:r>
          </a:p>
        </p:txBody>
      </p:sp>
      <p:sp>
        <p:nvSpPr>
          <p:cNvPr id="4" name="Rectangle 3"/>
          <p:cNvSpPr/>
          <p:nvPr/>
        </p:nvSpPr>
        <p:spPr>
          <a:xfrm>
            <a:off x="797678" y="4824586"/>
            <a:ext cx="8208912" cy="954107"/>
          </a:xfrm>
          <a:prstGeom prst="rect">
            <a:avLst/>
          </a:prstGeom>
        </p:spPr>
        <p:txBody>
          <a:bodyPr wrap="square">
            <a:spAutoFit/>
          </a:bodyPr>
          <a:lstStyle/>
          <a:p>
            <a:pPr algn="just"/>
            <a:r>
              <a:rPr lang="en-US" sz="2800" dirty="0">
                <a:latin typeface="Cambria" panose="02040503050406030204" pitchFamily="18" charset="0"/>
                <a:ea typeface="Cambria" panose="02040503050406030204" pitchFamily="18" charset="0"/>
              </a:rPr>
              <a:t>T</a:t>
            </a:r>
            <a:r>
              <a:rPr lang="en-US" sz="2800" dirty="0" smtClean="0">
                <a:latin typeface="Cambria" panose="02040503050406030204" pitchFamily="18" charset="0"/>
                <a:ea typeface="Cambria" panose="02040503050406030204" pitchFamily="18" charset="0"/>
              </a:rPr>
              <a:t>he </a:t>
            </a:r>
            <a:r>
              <a:rPr lang="en-US" sz="2800" dirty="0">
                <a:latin typeface="Cambria" panose="02040503050406030204" pitchFamily="18" charset="0"/>
                <a:ea typeface="Cambria" panose="02040503050406030204" pitchFamily="18" charset="0"/>
              </a:rPr>
              <a:t>business query view is the data </a:t>
            </a:r>
            <a:r>
              <a:rPr lang="en-US" sz="2800" dirty="0" smtClean="0">
                <a:latin typeface="Cambria" panose="02040503050406030204" pitchFamily="18" charset="0"/>
                <a:ea typeface="Cambria" panose="02040503050406030204" pitchFamily="18" charset="0"/>
              </a:rPr>
              <a:t>view </a:t>
            </a:r>
            <a:r>
              <a:rPr lang="en-US" sz="2800" dirty="0">
                <a:latin typeface="Cambria" panose="02040503050406030204" pitchFamily="18" charset="0"/>
                <a:ea typeface="Cambria" panose="02040503050406030204" pitchFamily="18" charset="0"/>
              </a:rPr>
              <a:t>in the data warehouse from the end-user’s viewpoint.</a:t>
            </a:r>
          </a:p>
        </p:txBody>
      </p:sp>
      <p:sp>
        <p:nvSpPr>
          <p:cNvPr id="5" name="Rectangle 4"/>
          <p:cNvSpPr/>
          <p:nvPr/>
        </p:nvSpPr>
        <p:spPr>
          <a:xfrm>
            <a:off x="776536" y="3911129"/>
            <a:ext cx="5330305" cy="769441"/>
          </a:xfrm>
          <a:prstGeom prst="rect">
            <a:avLst/>
          </a:prstGeom>
        </p:spPr>
        <p:txBody>
          <a:bodyPr wrap="none">
            <a:spAutoFit/>
          </a:bodyPr>
          <a:lstStyle/>
          <a:p>
            <a:r>
              <a:rPr lang="en-US" sz="4400" dirty="0" smtClean="0">
                <a:latin typeface="Cambria" panose="02040503050406030204" pitchFamily="18" charset="0"/>
                <a:ea typeface="Cambria" panose="02040503050406030204" pitchFamily="18" charset="0"/>
              </a:rPr>
              <a:t>Business </a:t>
            </a:r>
            <a:r>
              <a:rPr lang="en-US" sz="4400" dirty="0">
                <a:latin typeface="Cambria" panose="02040503050406030204" pitchFamily="18" charset="0"/>
                <a:ea typeface="Cambria" panose="02040503050406030204" pitchFamily="18" charset="0"/>
              </a:rPr>
              <a:t>query view</a:t>
            </a:r>
          </a:p>
        </p:txBody>
      </p:sp>
    </p:spTree>
    <p:extLst>
      <p:ext uri="{BB962C8B-B14F-4D97-AF65-F5344CB8AC3E}">
        <p14:creationId xmlns:p14="http://schemas.microsoft.com/office/powerpoint/2010/main" val="398441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Data </a:t>
            </a:r>
            <a:r>
              <a:rPr lang="en-US" b="1" dirty="0">
                <a:latin typeface="Cambria" panose="02040503050406030204" pitchFamily="18" charset="0"/>
                <a:ea typeface="Cambria" panose="02040503050406030204" pitchFamily="18" charset="0"/>
              </a:rPr>
              <a:t>source view</a:t>
            </a:r>
          </a:p>
        </p:txBody>
      </p:sp>
      <p:sp>
        <p:nvSpPr>
          <p:cNvPr id="3" name="Content Placeholder 2"/>
          <p:cNvSpPr>
            <a:spLocks noGrp="1"/>
          </p:cNvSpPr>
          <p:nvPr>
            <p:ph idx="1"/>
          </p:nvPr>
        </p:nvSpPr>
        <p:spPr/>
        <p:txBody>
          <a:bodyPr/>
          <a:lstStyle/>
          <a:p>
            <a:pPr marL="50800" indent="0" algn="just">
              <a:buNone/>
            </a:pPr>
            <a:r>
              <a:rPr lang="en-US" dirty="0">
                <a:latin typeface="Cambria" panose="02040503050406030204" pitchFamily="18" charset="0"/>
                <a:ea typeface="Cambria" panose="02040503050406030204" pitchFamily="18" charset="0"/>
              </a:rPr>
              <a:t>The data source view exposes the information being captured, stored, and </a:t>
            </a:r>
            <a:r>
              <a:rPr lang="en-US" dirty="0" smtClean="0">
                <a:latin typeface="Cambria" panose="02040503050406030204" pitchFamily="18" charset="0"/>
                <a:ea typeface="Cambria" panose="02040503050406030204" pitchFamily="18" charset="0"/>
              </a:rPr>
              <a:t>managed by operational systems. </a:t>
            </a:r>
          </a:p>
          <a:p>
            <a:pPr marL="50800" indent="0" algn="just">
              <a:buNone/>
            </a:pPr>
            <a:r>
              <a:rPr lang="en-US" dirty="0" smtClean="0">
                <a:latin typeface="Cambria" panose="02040503050406030204" pitchFamily="18" charset="0"/>
                <a:ea typeface="Cambria" panose="02040503050406030204" pitchFamily="18" charset="0"/>
              </a:rPr>
              <a:t>This information may be </a:t>
            </a:r>
            <a:r>
              <a:rPr lang="en-US" dirty="0">
                <a:latin typeface="Cambria" panose="02040503050406030204" pitchFamily="18" charset="0"/>
                <a:ea typeface="Cambria" panose="02040503050406030204" pitchFamily="18" charset="0"/>
              </a:rPr>
              <a:t>documented at various levels of detail and accuracy, from individual data source tables to integrated data source tables. </a:t>
            </a:r>
            <a:endParaRPr lang="en-US" dirty="0" smtClean="0">
              <a:latin typeface="Cambria" panose="02040503050406030204" pitchFamily="18" charset="0"/>
              <a:ea typeface="Cambria" panose="02040503050406030204" pitchFamily="18" charset="0"/>
            </a:endParaRPr>
          </a:p>
          <a:p>
            <a:pPr marL="50800" indent="0" algn="just">
              <a:buNone/>
            </a:pPr>
            <a:r>
              <a:rPr lang="en-US" dirty="0" smtClean="0">
                <a:latin typeface="Cambria" panose="02040503050406030204" pitchFamily="18" charset="0"/>
                <a:ea typeface="Cambria" panose="02040503050406030204" pitchFamily="18" charset="0"/>
              </a:rPr>
              <a:t>Data </a:t>
            </a:r>
            <a:r>
              <a:rPr lang="en-US" dirty="0">
                <a:latin typeface="Cambria" panose="02040503050406030204" pitchFamily="18" charset="0"/>
                <a:ea typeface="Cambria" panose="02040503050406030204" pitchFamily="18" charset="0"/>
              </a:rPr>
              <a:t>sources are often modeled by traditional data modeling techniques, such as the entity-relationship model or CASE (computer-aided software engineering) tools.</a:t>
            </a:r>
          </a:p>
        </p:txBody>
      </p:sp>
    </p:spTree>
    <p:extLst>
      <p:ext uri="{BB962C8B-B14F-4D97-AF65-F5344CB8AC3E}">
        <p14:creationId xmlns:p14="http://schemas.microsoft.com/office/powerpoint/2010/main" val="2085492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Data </a:t>
            </a:r>
            <a:r>
              <a:rPr lang="en-US" b="1" dirty="0">
                <a:latin typeface="Cambria" panose="02040503050406030204" pitchFamily="18" charset="0"/>
                <a:ea typeface="Cambria" panose="02040503050406030204" pitchFamily="18" charset="0"/>
              </a:rPr>
              <a:t>warehouse view</a:t>
            </a:r>
          </a:p>
        </p:txBody>
      </p:sp>
      <p:sp>
        <p:nvSpPr>
          <p:cNvPr id="3" name="Content Placeholder 2"/>
          <p:cNvSpPr>
            <a:spLocks noGrp="1"/>
          </p:cNvSpPr>
          <p:nvPr>
            <p:ph idx="1"/>
          </p:nvPr>
        </p:nvSpPr>
        <p:spPr>
          <a:xfrm>
            <a:off x="681042" y="1916906"/>
            <a:ext cx="8543925" cy="4059807"/>
          </a:xfrm>
        </p:spPr>
        <p:txBody>
          <a:bodyPr/>
          <a:lstStyle/>
          <a:p>
            <a:pPr marL="50800" indent="0" algn="just">
              <a:buNone/>
            </a:pPr>
            <a:r>
              <a:rPr lang="en-US" dirty="0">
                <a:latin typeface="Cambria" panose="02040503050406030204" pitchFamily="18" charset="0"/>
                <a:ea typeface="Cambria" panose="02040503050406030204" pitchFamily="18" charset="0"/>
              </a:rPr>
              <a:t>The data warehouse view includes fact tables and dimension tables. </a:t>
            </a:r>
            <a:endParaRPr lang="en-US" dirty="0" smtClean="0">
              <a:latin typeface="Cambria" panose="02040503050406030204" pitchFamily="18" charset="0"/>
              <a:ea typeface="Cambria" panose="02040503050406030204" pitchFamily="18" charset="0"/>
            </a:endParaRPr>
          </a:p>
          <a:p>
            <a:pPr marL="50800" indent="0" algn="just">
              <a:buNone/>
            </a:pPr>
            <a:r>
              <a:rPr lang="en-US" dirty="0" smtClean="0">
                <a:latin typeface="Cambria" panose="02040503050406030204" pitchFamily="18" charset="0"/>
                <a:ea typeface="Cambria" panose="02040503050406030204" pitchFamily="18" charset="0"/>
              </a:rPr>
              <a:t>It </a:t>
            </a:r>
            <a:r>
              <a:rPr lang="en-US" dirty="0">
                <a:latin typeface="Cambria" panose="02040503050406030204" pitchFamily="18" charset="0"/>
                <a:ea typeface="Cambria" panose="02040503050406030204" pitchFamily="18" charset="0"/>
              </a:rPr>
              <a:t>represents the information that is stored inside the data </a:t>
            </a:r>
            <a:r>
              <a:rPr lang="en-US" dirty="0" smtClean="0">
                <a:latin typeface="Cambria" panose="02040503050406030204" pitchFamily="18" charset="0"/>
                <a:ea typeface="Cambria" panose="02040503050406030204" pitchFamily="18" charset="0"/>
              </a:rPr>
              <a:t>warehouse</a:t>
            </a:r>
          </a:p>
          <a:p>
            <a:pPr lvl="1" algn="just"/>
            <a:r>
              <a:rPr lang="en-US" dirty="0">
                <a:latin typeface="Cambria" panose="02040503050406030204" pitchFamily="18" charset="0"/>
                <a:ea typeface="Cambria" panose="02040503050406030204" pitchFamily="18" charset="0"/>
              </a:rPr>
              <a:t>P</a:t>
            </a:r>
            <a:r>
              <a:rPr lang="en-US" dirty="0" smtClean="0">
                <a:latin typeface="Cambria" panose="02040503050406030204" pitchFamily="18" charset="0"/>
                <a:ea typeface="Cambria" panose="02040503050406030204" pitchFamily="18" charset="0"/>
              </a:rPr>
              <a:t>re-calculated </a:t>
            </a:r>
            <a:r>
              <a:rPr lang="en-US" dirty="0">
                <a:latin typeface="Cambria" panose="02040503050406030204" pitchFamily="18" charset="0"/>
                <a:ea typeface="Cambria" panose="02040503050406030204" pitchFamily="18" charset="0"/>
              </a:rPr>
              <a:t>totals and counts, </a:t>
            </a:r>
            <a:endParaRPr lang="en-US" dirty="0" smtClean="0">
              <a:latin typeface="Cambria" panose="02040503050406030204" pitchFamily="18" charset="0"/>
              <a:ea typeface="Cambria" panose="02040503050406030204" pitchFamily="18" charset="0"/>
            </a:endParaRPr>
          </a:p>
          <a:p>
            <a:pPr lvl="1" algn="just"/>
            <a:r>
              <a:rPr lang="en-US" dirty="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nformation </a:t>
            </a:r>
            <a:r>
              <a:rPr lang="en-US" dirty="0">
                <a:latin typeface="Cambria" panose="02040503050406030204" pitchFamily="18" charset="0"/>
                <a:ea typeface="Cambria" panose="02040503050406030204" pitchFamily="18" charset="0"/>
              </a:rPr>
              <a:t>regarding the </a:t>
            </a:r>
            <a:r>
              <a:rPr lang="en-US" dirty="0" smtClean="0">
                <a:latin typeface="Cambria" panose="02040503050406030204" pitchFamily="18" charset="0"/>
                <a:ea typeface="Cambria" panose="02040503050406030204" pitchFamily="18" charset="0"/>
              </a:rPr>
              <a:t>source</a:t>
            </a:r>
          </a:p>
          <a:p>
            <a:pPr lvl="1" algn="just"/>
            <a:r>
              <a:rPr lang="en-US" dirty="0">
                <a:latin typeface="Cambria" panose="02040503050406030204" pitchFamily="18" charset="0"/>
                <a:ea typeface="Cambria" panose="02040503050406030204" pitchFamily="18" charset="0"/>
              </a:rPr>
              <a:t>D</a:t>
            </a:r>
            <a:r>
              <a:rPr lang="en-US" dirty="0" smtClean="0">
                <a:latin typeface="Cambria" panose="02040503050406030204" pitchFamily="18" charset="0"/>
                <a:ea typeface="Cambria" panose="02040503050406030204" pitchFamily="18" charset="0"/>
              </a:rPr>
              <a:t>ate</a:t>
            </a:r>
            <a:r>
              <a:rPr lang="en-US" dirty="0">
                <a:latin typeface="Cambria" panose="02040503050406030204" pitchFamily="18" charset="0"/>
                <a:ea typeface="Cambria" panose="02040503050406030204" pitchFamily="18" charset="0"/>
              </a:rPr>
              <a:t>, and time of origin, </a:t>
            </a:r>
            <a:r>
              <a:rPr lang="en-US" dirty="0" smtClean="0">
                <a:latin typeface="Cambria" panose="02040503050406030204" pitchFamily="18" charset="0"/>
                <a:ea typeface="Cambria" panose="02040503050406030204" pitchFamily="18" charset="0"/>
              </a:rPr>
              <a:t>to </a:t>
            </a:r>
            <a:r>
              <a:rPr lang="en-US" dirty="0">
                <a:latin typeface="Cambria" panose="02040503050406030204" pitchFamily="18" charset="0"/>
                <a:ea typeface="Cambria" panose="02040503050406030204" pitchFamily="18" charset="0"/>
              </a:rPr>
              <a:t>provide historical context.</a:t>
            </a:r>
          </a:p>
        </p:txBody>
      </p:sp>
    </p:spTree>
    <p:extLst>
      <p:ext uri="{BB962C8B-B14F-4D97-AF65-F5344CB8AC3E}">
        <p14:creationId xmlns:p14="http://schemas.microsoft.com/office/powerpoint/2010/main" val="305079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Data Warehouse Design Process</a:t>
            </a:r>
          </a:p>
        </p:txBody>
      </p:sp>
      <p:sp>
        <p:nvSpPr>
          <p:cNvPr id="3" name="Content Placeholder 2"/>
          <p:cNvSpPr>
            <a:spLocks noGrp="1"/>
          </p:cNvSpPr>
          <p:nvPr>
            <p:ph idx="1"/>
          </p:nvPr>
        </p:nvSpPr>
        <p:spPr/>
        <p:txBody>
          <a:bodyPr/>
          <a:lstStyle/>
          <a:p>
            <a:pPr marL="50800" indent="0">
              <a:buNone/>
            </a:pPr>
            <a:r>
              <a:rPr lang="en-US" dirty="0">
                <a:latin typeface="Cambria" panose="02040503050406030204" pitchFamily="18" charset="0"/>
                <a:ea typeface="Cambria" panose="02040503050406030204" pitchFamily="18" charset="0"/>
              </a:rPr>
              <a:t>A data warehouse can be built using a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smtClean="0">
                <a:latin typeface="Cambria" panose="02040503050406030204" pitchFamily="18" charset="0"/>
                <a:ea typeface="Cambria" panose="02040503050406030204" pitchFamily="18" charset="0"/>
              </a:rPr>
              <a:t>Top-down approach</a:t>
            </a:r>
          </a:p>
          <a:p>
            <a:pPr marL="565150" indent="-514350">
              <a:buFont typeface="+mj-lt"/>
              <a:buAutoNum type="arabicPeriod"/>
            </a:pPr>
            <a:r>
              <a:rPr lang="en-US" dirty="0">
                <a:latin typeface="Cambria" panose="02040503050406030204" pitchFamily="18" charset="0"/>
                <a:ea typeface="Cambria" panose="02040503050406030204" pitchFamily="18" charset="0"/>
              </a:rPr>
              <a:t>B</a:t>
            </a:r>
            <a:r>
              <a:rPr lang="en-US" dirty="0" smtClean="0">
                <a:latin typeface="Cambria" panose="02040503050406030204" pitchFamily="18" charset="0"/>
                <a:ea typeface="Cambria" panose="02040503050406030204" pitchFamily="18" charset="0"/>
              </a:rPr>
              <a:t>ottom-up approach </a:t>
            </a:r>
            <a:r>
              <a:rPr lang="en-US" dirty="0">
                <a:latin typeface="Cambria" panose="02040503050406030204" pitchFamily="18" charset="0"/>
                <a:ea typeface="Cambria" panose="02040503050406030204" pitchFamily="18" charset="0"/>
              </a:rPr>
              <a:t>or </a:t>
            </a:r>
            <a:endParaRPr lang="en-US" dirty="0" smtClean="0">
              <a:latin typeface="Cambria" panose="02040503050406030204" pitchFamily="18" charset="0"/>
              <a:ea typeface="Cambria" panose="02040503050406030204" pitchFamily="18" charset="0"/>
            </a:endParaRPr>
          </a:p>
          <a:p>
            <a:pPr marL="565150" indent="-514350">
              <a:buFont typeface="+mj-lt"/>
              <a:buAutoNum type="arabicPeriod"/>
            </a:pPr>
            <a:r>
              <a:rPr lang="en-US" dirty="0" smtClean="0">
                <a:latin typeface="Cambria" panose="02040503050406030204" pitchFamily="18" charset="0"/>
                <a:ea typeface="Cambria" panose="02040503050406030204" pitchFamily="18" charset="0"/>
              </a:rPr>
              <a:t>Combination </a:t>
            </a:r>
            <a:r>
              <a:rPr lang="en-US" dirty="0">
                <a:latin typeface="Cambria" panose="02040503050406030204" pitchFamily="18" charset="0"/>
                <a:ea typeface="Cambria" panose="02040503050406030204" pitchFamily="18" charset="0"/>
              </a:rPr>
              <a:t>of both</a:t>
            </a:r>
            <a:r>
              <a:rPr lang="en-US"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6213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42" y="383387"/>
            <a:ext cx="8543925" cy="1272847"/>
          </a:xfrm>
        </p:spPr>
        <p:txBody>
          <a:bodyPr/>
          <a:lstStyle/>
          <a:p>
            <a:r>
              <a:rPr lang="en-US" dirty="0">
                <a:latin typeface="Cambria" panose="02040503050406030204" pitchFamily="18" charset="0"/>
                <a:ea typeface="Cambria" panose="02040503050406030204" pitchFamily="18" charset="0"/>
              </a:rPr>
              <a:t>Top-down approach</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67503" y="1051948"/>
            <a:ext cx="8543925" cy="2547640"/>
          </a:xfrm>
        </p:spPr>
        <p:txBody>
          <a:bodyPr/>
          <a:lstStyle/>
          <a:p>
            <a:pPr marL="50800" indent="0" algn="just">
              <a:buNone/>
            </a:pPr>
            <a:r>
              <a:rPr lang="en-US" dirty="0">
                <a:latin typeface="Cambria" panose="02040503050406030204" pitchFamily="18" charset="0"/>
                <a:ea typeface="Cambria" panose="02040503050406030204" pitchFamily="18" charset="0"/>
              </a:rPr>
              <a:t>Top-down approach starts with overall design and planning. It is useful in cases where the technology is mature and well known, and where the business problems that must be solved are clear and well understood.</a:t>
            </a:r>
          </a:p>
          <a:p>
            <a:pPr marL="50800" indent="0">
              <a:buNone/>
            </a:pPr>
            <a:endParaRPr lang="en-US" dirty="0">
              <a:latin typeface="Cambria" panose="02040503050406030204" pitchFamily="18" charset="0"/>
              <a:ea typeface="Cambria" panose="02040503050406030204" pitchFamily="18" charset="0"/>
            </a:endParaRPr>
          </a:p>
        </p:txBody>
      </p:sp>
      <p:pic>
        <p:nvPicPr>
          <p:cNvPr id="6" name="Picture 5" descr="https://media.geeksforgeeks.org/wp-content/uploads/666-3.png"/>
          <p:cNvPicPr/>
          <p:nvPr/>
        </p:nvPicPr>
        <p:blipFill>
          <a:blip r:embed="rId2">
            <a:extLst>
              <a:ext uri="{28A0092B-C50C-407E-A947-70E740481C1C}">
                <a14:useLocalDpi xmlns:a14="http://schemas.microsoft.com/office/drawing/2010/main" val="0"/>
              </a:ext>
            </a:extLst>
          </a:blip>
          <a:srcRect/>
          <a:stretch>
            <a:fillRect/>
          </a:stretch>
        </p:blipFill>
        <p:spPr bwMode="auto">
          <a:xfrm>
            <a:off x="1856656" y="3312418"/>
            <a:ext cx="6807270" cy="3601312"/>
          </a:xfrm>
          <a:prstGeom prst="rect">
            <a:avLst/>
          </a:prstGeom>
          <a:noFill/>
          <a:ln>
            <a:noFill/>
          </a:ln>
        </p:spPr>
      </p:pic>
    </p:spTree>
    <p:extLst>
      <p:ext uri="{BB962C8B-B14F-4D97-AF65-F5344CB8AC3E}">
        <p14:creationId xmlns:p14="http://schemas.microsoft.com/office/powerpoint/2010/main" val="393384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59EE09-46E4-4C38-BF5C-E003F8575E69}"/>
</file>

<file path=customXml/itemProps2.xml><?xml version="1.0" encoding="utf-8"?>
<ds:datastoreItem xmlns:ds="http://schemas.openxmlformats.org/officeDocument/2006/customXml" ds:itemID="{A261786F-3023-42F8-98AE-1BCB1EDE347F}"/>
</file>

<file path=customXml/itemProps3.xml><?xml version="1.0" encoding="utf-8"?>
<ds:datastoreItem xmlns:ds="http://schemas.openxmlformats.org/officeDocument/2006/customXml" ds:itemID="{DDA9EF5F-FA50-4B4E-938C-C2E361DE1962}"/>
</file>

<file path=docProps/app.xml><?xml version="1.0" encoding="utf-8"?>
<Properties xmlns="http://schemas.openxmlformats.org/officeDocument/2006/extended-properties" xmlns:vt="http://schemas.openxmlformats.org/officeDocument/2006/docPropsVTypes">
  <TotalTime>1224</TotalTime>
  <Words>1768</Words>
  <Application>Microsoft Office PowerPoint</Application>
  <PresentationFormat>Custom</PresentationFormat>
  <Paragraphs>168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Cambria</vt:lpstr>
      <vt:lpstr>Wingdings</vt:lpstr>
      <vt:lpstr>Office Theme</vt:lpstr>
      <vt:lpstr>PowerPoint Presentation</vt:lpstr>
      <vt:lpstr>                    Syllabus for module 1</vt:lpstr>
      <vt:lpstr>PowerPoint Presentation</vt:lpstr>
      <vt:lpstr>Various Views for a DW design</vt:lpstr>
      <vt:lpstr>Top-down view</vt:lpstr>
      <vt:lpstr>Data source view</vt:lpstr>
      <vt:lpstr>Data warehouse view</vt:lpstr>
      <vt:lpstr>Data Warehouse Design Process</vt:lpstr>
      <vt:lpstr>Top-down approach </vt:lpstr>
      <vt:lpstr>Essential components of DW</vt:lpstr>
      <vt:lpstr>Essential components of DW contd..</vt:lpstr>
      <vt:lpstr>Advantages and Disadvantages of Top-Down Approach</vt:lpstr>
      <vt:lpstr>PowerPoint Presentation</vt:lpstr>
      <vt:lpstr>Advantages and Disadvantages of Bottom-up Approach</vt:lpstr>
      <vt:lpstr>Combined approach</vt:lpstr>
      <vt:lpstr>Software Engineering point of view</vt:lpstr>
      <vt:lpstr>Data warehouse design process</vt:lpstr>
      <vt:lpstr>Choose a business process to model </vt:lpstr>
      <vt:lpstr>Choose the business process grain</vt:lpstr>
      <vt:lpstr>Goals of data warehouse</vt:lpstr>
      <vt:lpstr>After completion of design and construction of DW</vt:lpstr>
      <vt:lpstr>DW administration includes</vt:lpstr>
      <vt:lpstr>Applications of DW</vt:lpstr>
      <vt:lpstr>Information processing </vt:lpstr>
      <vt:lpstr>Analytical processing</vt:lpstr>
      <vt:lpstr>Data mining</vt:lpstr>
      <vt:lpstr>Indexing OLAP Data: Bitmap Index and Join Index</vt:lpstr>
      <vt:lpstr>Example</vt:lpstr>
      <vt:lpstr>Join indexing</vt:lpstr>
      <vt:lpstr>Example</vt:lpstr>
      <vt:lpstr>data warehouse design tools</vt:lpstr>
      <vt:lpstr>Other data warehouse design tools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Kumar TS</dc:creator>
  <cp:lastModifiedBy>lenovo</cp:lastModifiedBy>
  <cp:revision>125</cp:revision>
  <dcterms:modified xsi:type="dcterms:W3CDTF">2023-01-29T16:39:21Z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