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15D76AC-337E-4FB9-B0A9-1227A83574C0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31F184-65AE-4A4B-9FA1-BD8786DFAD46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F8B6FA-0D34-46DA-B126-47C3B09DA87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0" y="1743120"/>
            <a:ext cx="9142920" cy="339948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Welcome to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CSA2002  INTRODUCTION TO DRONES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IN" sz="2800" b="0" strike="noStrike" spc="-1">
              <a:latin typeface="Arial"/>
            </a:endParaRPr>
          </a:p>
        </p:txBody>
      </p:sp>
      <p:pic>
        <p:nvPicPr>
          <p:cNvPr id="45" name="Picture 4"/>
          <p:cNvPicPr/>
          <p:nvPr/>
        </p:nvPicPr>
        <p:blipFill>
          <a:blip r:embed="rId2"/>
          <a:stretch/>
        </p:blipFill>
        <p:spPr>
          <a:xfrm>
            <a:off x="0" y="0"/>
            <a:ext cx="2050560" cy="174204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5"/>
          <p:cNvPicPr/>
          <p:nvPr/>
        </p:nvPicPr>
        <p:blipFill>
          <a:blip r:embed="rId3"/>
          <a:stretch/>
        </p:blipFill>
        <p:spPr>
          <a:xfrm>
            <a:off x="2051640" y="0"/>
            <a:ext cx="4705920" cy="174204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2" descr="How is the campus of VIT, Bhopal? Can you send me some pictures of the  campus? - Quora"/>
          <p:cNvPicPr/>
          <p:nvPr/>
        </p:nvPicPr>
        <p:blipFill>
          <a:blip r:embed="rId4"/>
          <a:stretch/>
        </p:blipFill>
        <p:spPr>
          <a:xfrm>
            <a:off x="6758640" y="0"/>
            <a:ext cx="2384280" cy="1745280"/>
          </a:xfrm>
          <a:prstGeom prst="rect">
            <a:avLst/>
          </a:prstGeom>
          <a:ln w="0">
            <a:noFill/>
          </a:ln>
        </p:spPr>
      </p:pic>
      <p:sp>
        <p:nvSpPr>
          <p:cNvPr id="48" name="Subtitle 2"/>
          <p:cNvSpPr/>
          <p:nvPr/>
        </p:nvSpPr>
        <p:spPr>
          <a:xfrm>
            <a:off x="3420000" y="2931840"/>
            <a:ext cx="5722920" cy="22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B050"/>
                </a:solidFill>
                <a:latin typeface="맑은 고딕"/>
                <a:ea typeface="DejaVu Sans"/>
              </a:rPr>
              <a:t>G.GANESAN,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 B.E (CSE)., M.E (CSE)., M.S(IT).,MISTE.,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SENIOR TEACHING FELLOW,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SCHOOL OF CSE.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+91-9500234437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D60093"/>
                </a:solidFill>
                <a:latin typeface="맑은 고딕"/>
                <a:ea typeface="DejaVu Sans"/>
              </a:rPr>
              <a:t>ganesan.g@vitbhopal.ac.in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49" name="Picture 8"/>
          <p:cNvPicPr/>
          <p:nvPr/>
        </p:nvPicPr>
        <p:blipFill>
          <a:blip r:embed="rId5"/>
          <a:stretch/>
        </p:blipFill>
        <p:spPr>
          <a:xfrm>
            <a:off x="1586520" y="3050640"/>
            <a:ext cx="1832040" cy="197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History: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2013 – Amazon CEO Jeff Bezos – Use commercial drones for         product delivery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July 2016 – Flirtey beat Amazon that it successfully delivered a package to a resident in Nevada using commercial drone.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1.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'Queen' and 'Queen Bee'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1931 the British developed the Fairey 'Queen from a Fairey IIIF floatplane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1935, a larger target was developed that was produced in much larger quantities: the 'DH.82B Queen Bee‘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This led to the designation </a:t>
            </a:r>
            <a:r>
              <a:rPr lang="en-US" sz="2000" b="1" u="sng" strike="noStrike" spc="-1">
                <a:solidFill>
                  <a:srgbClr val="404040"/>
                </a:solidFill>
                <a:uFillTx/>
                <a:latin typeface="맑은 고딕"/>
              </a:rPr>
              <a:t>of the letter “Q” for unmanned aircraft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 term “drone” is said to have originated from the Queen name “bee or drone” 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Had wheels or floats depending on launch location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fly at an altitude of 5,182m at speeds of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over 160 km/hr and for up to 482 km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Historical Examples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0" name="Picture 3"/>
          <p:cNvPicPr/>
          <p:nvPr/>
        </p:nvPicPr>
        <p:blipFill>
          <a:blip r:embed="rId2"/>
          <a:stretch/>
        </p:blipFill>
        <p:spPr>
          <a:xfrm>
            <a:off x="6503400" y="3482640"/>
            <a:ext cx="2639520" cy="166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2. 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WWII German V-1 Buzz Bomb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Most significant UA of the war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 first mass-produced cruise missile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powered by a primitive yet powerful “pulsejet” engine which gave the V1 a loud noise heard 10 mi away (hence the name)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over 25,000 build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Could be launched both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 by air or land 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Used a powerful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     pneumatic catapult system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Primarily employed from ground-launch rail systems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Historical Examples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" name="Picture 4"/>
          <p:cNvPicPr/>
          <p:nvPr/>
        </p:nvPicPr>
        <p:blipFill>
          <a:blip r:embed="rId2"/>
          <a:stretch/>
        </p:blipFill>
        <p:spPr>
          <a:xfrm>
            <a:off x="5088240" y="2859840"/>
            <a:ext cx="4040280" cy="179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Regulations: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FAA modernization and reform Act of 2012.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Sept’2015 for the agency to establish regulations to allow the use         of commercial drones.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August 2013, commercial unmanned aerial system (UAS) licenses were granted on a case-by-case basis, subject to approval by the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Federal Aviation Administration (FAA). 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Feb 2015, the FAA announced that up to 7000 businesses could     get approval to fly drones under proposed rules by the FAA.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What is drone?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 drone is an unmanned aircraft known as Unmanned Aerial Vehicle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(UAV) or Unmanned Aircraft Systems (UAS).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 drone is a flying robot that can be remotely controlled or fly autonomously using software-controlled flight plans in its embedded systems, that work in conjunction with onboard sensors and a Global Positioning System (GPS).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UAV are most associated with the military for anti-aircraft target          practice, intelligence gathering and a weapons platforms.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In Civilian Roles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Search and Rescue                     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Surveillance                               Photography and Videography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Traffic monitoring                      Delivery services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Weather monitoring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Fire fighting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Agriculture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Common Components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Electronic Speed Controller – Motor speed and Direction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Flight Controller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GPS module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Battery                                           Accelerometer – measure speed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Antenna                                         Altimeter – measure altitue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Receiver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Cameras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Sensors including Ultrasonic and collision avoidance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How Drones Work?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Common Features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Cameras – High performance, zoom, gimbal steady cam and tilt.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AI - enables to follow the Objects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Augmented reality – Superimpose virtual objects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Media storage format                               Live video feed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Maximum flight time and speeds           Flight logs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Hover accuracy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Obstacle sensory range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Altitude hold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How Drones Work?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Two basic functions:</a:t>
            </a:r>
            <a:endParaRPr lang="en-IN" sz="2000" b="0" strike="noStrike" spc="-1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Flight mode 		2. Navigation mode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B0F0"/>
                </a:solidFill>
                <a:latin typeface="Arial"/>
              </a:rPr>
              <a:t>Important Components to Fly</a:t>
            </a: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Power source – Fuel or Battery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Rotors and Propellers.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Frame – Lightweight with composite material to reduce weight.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Controller – Launch remote, navigate, and land.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Communication – Radio waves (Wi-Fi)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How Drones Work?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There are 6 types: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1. Combat – Attacking in the high-risk missions are called as              Unnamed Combat Aerial Vehicles (UCAV). It carry missiles for the       missions.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Mission Based Drones 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2414880" y="2571840"/>
            <a:ext cx="3879000" cy="233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Course Objectives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05720" y="987480"/>
            <a:ext cx="8496000" cy="388728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To understand the basics of Unmanned Arial Vehicles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     (Drones) and its various applications.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2. To impart the knowledge of how to fly a drone by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    considering the rules and regulations to the </a:t>
            </a:r>
            <a:r>
              <a:rPr lang="en-IN" sz="2400" b="0" strike="noStrike" spc="-1">
                <a:solidFill>
                  <a:srgbClr val="404040"/>
                </a:solidFill>
                <a:latin typeface="맑은 고딕"/>
              </a:rPr>
              <a:t>specific   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404040"/>
                </a:solidFill>
                <a:latin typeface="맑은 고딕"/>
              </a:rPr>
              <a:t>    country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3. To understand the safety measures to be taken during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    flight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2. Logistics: Delivering goods or cargo. Amazon and Domino’s.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When traffic on the roads or the route is not easy to drive.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Mission Based Drones 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91" name="Picture 4"/>
          <p:cNvPicPr/>
          <p:nvPr/>
        </p:nvPicPr>
        <p:blipFill>
          <a:blip r:embed="rId2"/>
          <a:stretch/>
        </p:blipFill>
        <p:spPr>
          <a:xfrm>
            <a:off x="1073160" y="2427840"/>
            <a:ext cx="6562800" cy="248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3. Target and Decoy: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It provides the ground and aerial gunnery with a target that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simulates the missile or enemy aircrafts.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Mission Based Drones 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94" name="Picture 3"/>
          <p:cNvPicPr/>
          <p:nvPr/>
        </p:nvPicPr>
        <p:blipFill>
          <a:blip r:embed="rId2"/>
          <a:stretch/>
        </p:blipFill>
        <p:spPr>
          <a:xfrm>
            <a:off x="2287800" y="2355840"/>
            <a:ext cx="4132800" cy="259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4. Research and Development: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Collecting data from the air – Weather / Internet / Intranet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By their Wings or Flying mechanism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5. Rotor – Single, Multiple (Tricopters, Quadcopters, Hexacopters,       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and Octocopters.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6. Fixed-Wing – Hybrid vertical takeoff and landing (VTOL) drones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                              (No runways)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Mission Based Drones 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UAS System Overview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79640" y="884520"/>
            <a:ext cx="8963280" cy="425808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 way a pilotless aircraft is controlled determines its categorization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맑은 고딕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FF0000"/>
                </a:solidFill>
                <a:latin typeface="맑은 고딕"/>
              </a:rPr>
              <a:t>Unmanned Aerial Vehicle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 (UAV)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: a pilotless aircraft that is either manually controlled with a joystick or a mouse or autonomously flown  by following a preprogrammed mission. 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맑은 고딕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FF0000"/>
                </a:solidFill>
                <a:latin typeface="맑은 고딕"/>
              </a:rPr>
              <a:t>Remotely Piloted Vehicle</a:t>
            </a:r>
            <a:r>
              <a:rPr lang="en-US" sz="2000" b="1" strike="noStrike" spc="-1">
                <a:solidFill>
                  <a:srgbClr val="404040"/>
                </a:solidFill>
                <a:latin typeface="맑은 고딕"/>
              </a:rPr>
              <a:t> (RPV)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: a pilotless aircraft that is steered or controlled from a remotely located position. In many cases, the terms UAV and RPV are interchangeably used to describe any pilotless        aircraft.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맑은 고딕"/>
              <a:buAutoNum type="arabicPeriod"/>
              <a:tabLst>
                <a:tab pos="0" algn="l"/>
              </a:tabLst>
            </a:pPr>
            <a:r>
              <a:rPr lang="en-US" sz="2000" b="1" strike="noStrike" spc="-1">
                <a:solidFill>
                  <a:srgbClr val="FF0000"/>
                </a:solidFill>
                <a:latin typeface="맑은 고딕"/>
              </a:rPr>
              <a:t>Drone</a:t>
            </a: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: one of the oldest terms used to describe a pilotless aircraft.  A drone is defined as a pilotless aircraft controlled by radio signal.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323640" y="2067840"/>
            <a:ext cx="8496000" cy="172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Thank You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 &amp; 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404040"/>
                </a:solidFill>
                <a:latin typeface="맑은 고딕"/>
              </a:rPr>
              <a:t>Queries?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Course Content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180000" y="987480"/>
            <a:ext cx="8819640" cy="3887280"/>
          </a:xfrm>
          <a:prstGeom prst="rect">
            <a:avLst/>
          </a:prstGeom>
          <a:noFill/>
          <a:ln w="0">
            <a:noFill/>
          </a:ln>
        </p:spPr>
        <p:txBody>
          <a:bodyPr lIns="396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Date: 18-01/2023                 </a:t>
            </a:r>
            <a:r>
              <a:rPr lang="en-US" sz="2400" b="0" strike="noStrike" spc="-1" smtClean="0">
                <a:solidFill>
                  <a:srgbClr val="404040"/>
                </a:solidFill>
                <a:latin typeface="맑은 고딕"/>
              </a:rPr>
              <a:t>Time</a:t>
            </a:r>
            <a:r>
              <a:rPr lang="en-US" sz="2400" b="0" strike="noStrike" spc="-1">
                <a:solidFill>
                  <a:srgbClr val="404040"/>
                </a:solidFill>
                <a:latin typeface="맑은 고딕"/>
              </a:rPr>
              <a:t>: 10.05am – 11.35am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Introduction</a:t>
            </a:r>
            <a:endParaRPr lang="en-IN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How Drones Work?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3.   Drone Types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404040"/>
                </a:solidFill>
                <a:latin typeface="맑은 고딕"/>
              </a:rPr>
              <a:t>4.   Overview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000" cy="413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An unmanned aerial vehicle (UAV), known as a drone,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is an aircraft without a human pilot.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Drone stands for Dynamic Remotely Operated Navigation      Equipment.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Its flight is either controlled autonomously by computers or      under the remote control of a pilot on the ground.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Arial"/>
              </a:rPr>
              <a:t>Balloons, Frisbees, Kites, R/C planes?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000" cy="413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Key Characteristics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Remote or Autonomous control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Powered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Unmanned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Aerodynamic force for lift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Arial"/>
              </a:rPr>
              <a:t>Can carry a Payload</a:t>
            </a:r>
            <a:r>
              <a:rPr lang="en-US" sz="2000" b="0" strike="noStrike" spc="-1" baseline="30000">
                <a:solidFill>
                  <a:srgbClr val="404040"/>
                </a:solidFill>
                <a:latin typeface="Arial"/>
              </a:rPr>
              <a:t>1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000" cy="413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What is UAS?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An unmanned aerial vehicle (UAV), commonly  known as a drone, is an aircraft without a human  pilot on board.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Its flight is controlled either autonomously by computers in the vehicle, or under the remote control of a pilot on the ground or in another vehicle.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The term unmanned aircraft system (UAS) emphasizes the importance of other elements  beyond an aircraft itself.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251640" y="884520"/>
            <a:ext cx="8640000" cy="425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Other names for UAS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Names that may be used to describe a flying object or machine without a pilot on board aerial torpedo, 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radio controlled vehicle 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remotely piloted vehicle (RPV) 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remote controlled vehicle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autonomous controlled vehicle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pilotless vehicle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unmanned aerial vehicle (UAV)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unmanned aircraft system (UAS) </a:t>
            </a:r>
            <a:endParaRPr lang="en-IN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400"/>
              </a:spcBef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404040"/>
                </a:solidFill>
                <a:latin typeface="맑은 고딕"/>
              </a:rPr>
              <a:t>drone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251640" y="1131480"/>
            <a:ext cx="8640000" cy="388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Elements of UAS: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More than just the aircraft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Unmanned aircraft (UA)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Control system, such as ground control system (GCS)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Control link, a specialized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Other related support equipment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34560" y="891720"/>
            <a:ext cx="8640000" cy="425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History: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1800 – Austria attacks Venice with bomb-filled balloons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Minimal efforts during WWI and WWII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Kicked of during Vietnam War, 3400 combat missions</a:t>
            </a:r>
            <a:r>
              <a:rPr lang="en-US" sz="2000" b="1" strike="noStrike" spc="-1" baseline="30000">
                <a:solidFill>
                  <a:srgbClr val="404040"/>
                </a:solidFill>
                <a:latin typeface="Arial"/>
              </a:rPr>
              <a:t>3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General John C. Meyer said, “We let the drone do the high-risk        flying… the loss rate is high, but we are willing to risk more of         them… they save lives!” </a:t>
            </a:r>
            <a:endParaRPr lang="en-IN" sz="20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40404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</a:rPr>
              <a:t>As of 2012, the United States Air Force employed 7,44 UAVs –        almost 1 in 3 USAF aircraft.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883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404040"/>
                </a:solidFill>
                <a:latin typeface="Arial"/>
              </a:rPr>
              <a:t> Introduction                                 contd…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AE2A97BE3CE4680EAF70B1D7F9C44" ma:contentTypeVersion="4" ma:contentTypeDescription="Create a new document." ma:contentTypeScope="" ma:versionID="8dac46796827091b0bfc122aa1dbb72f">
  <xsd:schema xmlns:xsd="http://www.w3.org/2001/XMLSchema" xmlns:xs="http://www.w3.org/2001/XMLSchema" xmlns:p="http://schemas.microsoft.com/office/2006/metadata/properties" xmlns:ns2="7d977c6e-5145-4b94-966e-c3e4aa9b01e0" targetNamespace="http://schemas.microsoft.com/office/2006/metadata/properties" ma:root="true" ma:fieldsID="2645c8cbd49505cacf8e14943fe3cd26" ns2:_="">
    <xsd:import namespace="7d977c6e-5145-4b94-966e-c3e4aa9b01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77c6e-5145-4b94-966e-c3e4aa9b0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8C6D97-8FBE-4871-AC42-0935D3A7A063}"/>
</file>

<file path=customXml/itemProps2.xml><?xml version="1.0" encoding="utf-8"?>
<ds:datastoreItem xmlns:ds="http://schemas.openxmlformats.org/officeDocument/2006/customXml" ds:itemID="{6CCD4483-62EC-4EAD-9E9F-6E1F4DB305F2}"/>
</file>

<file path=customXml/itemProps3.xml><?xml version="1.0" encoding="utf-8"?>
<ds:datastoreItem xmlns:ds="http://schemas.openxmlformats.org/officeDocument/2006/customXml" ds:itemID="{928C1045-3984-4D88-A302-FB7FDD25694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1236</Words>
  <Application>Microsoft Office PowerPoint</Application>
  <PresentationFormat>On-screen Show (16:9)</PresentationFormat>
  <Paragraphs>188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Course Objectives</vt:lpstr>
      <vt:lpstr>Course Content</vt:lpstr>
      <vt:lpstr> Introduction</vt:lpstr>
      <vt:lpstr> Introduction                                 contd…</vt:lpstr>
      <vt:lpstr> Introduction                                 contd…</vt:lpstr>
      <vt:lpstr> Introduction                                 contd…</vt:lpstr>
      <vt:lpstr> Introduction                                 contd…</vt:lpstr>
      <vt:lpstr> Introduction                                 contd…</vt:lpstr>
      <vt:lpstr> Introduction                                 contd…</vt:lpstr>
      <vt:lpstr> Historical Examples</vt:lpstr>
      <vt:lpstr> Historical Examples</vt:lpstr>
      <vt:lpstr> Introduction                                 contd…</vt:lpstr>
      <vt:lpstr> Introduction                                 contd…</vt:lpstr>
      <vt:lpstr> Introduction                                 contd…</vt:lpstr>
      <vt:lpstr>How Drones Work?</vt:lpstr>
      <vt:lpstr>How Drones Work?                      Contd…</vt:lpstr>
      <vt:lpstr>How Drones Work?                      Contd…</vt:lpstr>
      <vt:lpstr>Mission Based Drones </vt:lpstr>
      <vt:lpstr>Mission Based Drones </vt:lpstr>
      <vt:lpstr>Mission Based Drones </vt:lpstr>
      <vt:lpstr>Mission Based Drones </vt:lpstr>
      <vt:lpstr>UAS System Overview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dc:description/>
  <cp:lastModifiedBy>Admin</cp:lastModifiedBy>
  <cp:revision>61</cp:revision>
  <dcterms:created xsi:type="dcterms:W3CDTF">2014-04-01T16:27:38Z</dcterms:created>
  <dcterms:modified xsi:type="dcterms:W3CDTF">2023-02-10T05:47:08Z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  <property fmtid="{D5CDD505-2E9C-101B-9397-08002B2CF9AE}" pid="5" name="ContentTypeId">
    <vt:lpwstr>0x010100709AE2A97BE3CE4680EAF70B1D7F9C44</vt:lpwstr>
  </property>
</Properties>
</file>