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22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solidFill>
                  <a:srgbClr val="000000"/>
                </a:solidFill>
                <a:latin typeface="맑은 고딕"/>
              </a:rPr>
              <a:t>Click to move the slide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D0E57C7B-6EFF-4E7B-9491-42CAD4C4FDC2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IN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C8AD50-CCBD-48B2-8DFB-320AAFC1265F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IN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91AD18-F654-4F7F-BC2B-D9D272663DD1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IN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90CE42-3CB3-4E32-89F4-8EC5F716DB9F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IN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69AA58-E968-493E-B9A1-9AEC47F7489C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IN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D9C919-1482-4BB6-97DF-7A6DC7112761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IN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4E5701-3536-4CDE-BA63-D3D568927567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IN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C358F8-DBCA-460A-A1BC-C179F1490C74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IN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8153C8-8114-48D2-99D5-DB8F2D840F2F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IN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EE78D4-10E5-418A-91A5-ED0C3D7A9086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95640" y="1131480"/>
            <a:ext cx="8496720" cy="21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95640" y="1372320"/>
            <a:ext cx="8496720" cy="21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95640" y="1131480"/>
            <a:ext cx="4146120" cy="21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749480" y="1131480"/>
            <a:ext cx="4146120" cy="21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95640" y="1372320"/>
            <a:ext cx="4146120" cy="21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749480" y="1372320"/>
            <a:ext cx="4146120" cy="21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95640" y="1131480"/>
            <a:ext cx="2735640" cy="21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68440" y="1131480"/>
            <a:ext cx="2735640" cy="21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141240" y="1131480"/>
            <a:ext cx="2735640" cy="21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95640" y="1372320"/>
            <a:ext cx="2735640" cy="21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68440" y="1372320"/>
            <a:ext cx="2735640" cy="21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141240" y="1372320"/>
            <a:ext cx="2735640" cy="21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95640" y="1131480"/>
            <a:ext cx="8496720" cy="46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95640" y="1131480"/>
            <a:ext cx="8496720" cy="46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8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95640" y="1131480"/>
            <a:ext cx="4146120" cy="46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8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749480" y="1131480"/>
            <a:ext cx="4146120" cy="46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8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409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95640" y="1131480"/>
            <a:ext cx="4146120" cy="21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749480" y="1131480"/>
            <a:ext cx="4146120" cy="46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8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95640" y="1372320"/>
            <a:ext cx="4146120" cy="21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95640" y="1131480"/>
            <a:ext cx="4146120" cy="46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8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749480" y="1131480"/>
            <a:ext cx="4146120" cy="21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749480" y="1372320"/>
            <a:ext cx="4146120" cy="21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95640" y="1131480"/>
            <a:ext cx="4146120" cy="21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749480" y="1131480"/>
            <a:ext cx="4146120" cy="21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95640" y="1372320"/>
            <a:ext cx="8496720" cy="21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Click to edit title</a:t>
            </a:r>
            <a:endParaRPr lang="en-IN" sz="3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395640" y="1131480"/>
            <a:ext cx="8496720" cy="460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Click to edit Master text styles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05720" y="1808280"/>
            <a:ext cx="8496720" cy="2995200"/>
          </a:xfrm>
          <a:prstGeom prst="rect">
            <a:avLst/>
          </a:prstGeom>
          <a:noFill/>
          <a:ln w="0">
            <a:noFill/>
          </a:ln>
        </p:spPr>
        <p:txBody>
          <a:bodyPr lIns="396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404040"/>
                </a:solidFill>
                <a:latin typeface="맑은 고딕"/>
              </a:rPr>
              <a:t>Click to edit Master text styles</a:t>
            </a:r>
            <a:endParaRPr lang="en-IN" sz="14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/>
          </p:nvPr>
        </p:nvSpPr>
        <p:spPr>
          <a:xfrm>
            <a:off x="0" y="1743120"/>
            <a:ext cx="9143640" cy="3400200"/>
          </a:xfrm>
          <a:prstGeom prst="rect">
            <a:avLst/>
          </a:prstGeom>
          <a:noFill/>
          <a:ln w="0">
            <a:noFill/>
          </a:ln>
        </p:spPr>
        <p:txBody>
          <a:bodyPr lIns="396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404040"/>
                </a:solidFill>
                <a:latin typeface="맑은 고딕"/>
              </a:rPr>
              <a:t>Welcome to </a:t>
            </a:r>
            <a:endParaRPr lang="en-IN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404040"/>
                </a:solidFill>
                <a:latin typeface="맑은 고딕"/>
              </a:rPr>
              <a:t>CSA2002  INTRODUCTION TO DRONES</a:t>
            </a:r>
            <a:endParaRPr lang="en-IN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endParaRPr lang="en-IN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46" name="Picture 4"/>
          <p:cNvPicPr/>
          <p:nvPr/>
        </p:nvPicPr>
        <p:blipFill>
          <a:blip r:embed="rId2"/>
          <a:stretch/>
        </p:blipFill>
        <p:spPr>
          <a:xfrm>
            <a:off x="0" y="0"/>
            <a:ext cx="2051280" cy="1742760"/>
          </a:xfrm>
          <a:prstGeom prst="rect">
            <a:avLst/>
          </a:prstGeom>
          <a:ln w="0">
            <a:noFill/>
          </a:ln>
        </p:spPr>
      </p:pic>
      <p:pic>
        <p:nvPicPr>
          <p:cNvPr id="47" name="Picture 5"/>
          <p:cNvPicPr/>
          <p:nvPr/>
        </p:nvPicPr>
        <p:blipFill>
          <a:blip r:embed="rId3"/>
          <a:stretch/>
        </p:blipFill>
        <p:spPr>
          <a:xfrm>
            <a:off x="2051640" y="0"/>
            <a:ext cx="4706640" cy="1742760"/>
          </a:xfrm>
          <a:prstGeom prst="rect">
            <a:avLst/>
          </a:prstGeom>
          <a:ln w="0">
            <a:noFill/>
          </a:ln>
        </p:spPr>
      </p:pic>
      <p:pic>
        <p:nvPicPr>
          <p:cNvPr id="48" name="Picture 2" descr="How is the campus of VIT, Bhopal? Can you send me some pictures of the  campus? - Quora"/>
          <p:cNvPicPr/>
          <p:nvPr/>
        </p:nvPicPr>
        <p:blipFill>
          <a:blip r:embed="rId4"/>
          <a:stretch/>
        </p:blipFill>
        <p:spPr>
          <a:xfrm>
            <a:off x="6758640" y="0"/>
            <a:ext cx="2385000" cy="1746000"/>
          </a:xfrm>
          <a:prstGeom prst="rect">
            <a:avLst/>
          </a:prstGeom>
          <a:ln w="0">
            <a:noFill/>
          </a:ln>
        </p:spPr>
      </p:pic>
      <p:sp>
        <p:nvSpPr>
          <p:cNvPr id="49" name="Subtitle 2"/>
          <p:cNvSpPr/>
          <p:nvPr/>
        </p:nvSpPr>
        <p:spPr>
          <a:xfrm>
            <a:off x="3420000" y="2931840"/>
            <a:ext cx="5723640" cy="221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000"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B050"/>
                </a:solidFill>
                <a:latin typeface="맑은 고딕"/>
              </a:rPr>
              <a:t>G.GANESAN,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B.E (CSE)., M.E (CSE)., M.S(IT).,MISTE.,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SENIOR TEACHING FELLOW,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SCHOOL OF CSE.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+91-9500234437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D60093"/>
                </a:solidFill>
                <a:latin typeface="맑은 고딕"/>
              </a:rPr>
              <a:t>ganesan.g@vitbhopal.ac.in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</p:txBody>
      </p:sp>
      <p:pic>
        <p:nvPicPr>
          <p:cNvPr id="50" name="Picture 8"/>
          <p:cNvPicPr/>
          <p:nvPr/>
        </p:nvPicPr>
        <p:blipFill>
          <a:blip r:embed="rId5"/>
          <a:stretch/>
        </p:blipFill>
        <p:spPr>
          <a:xfrm>
            <a:off x="1586520" y="3050640"/>
            <a:ext cx="1832760" cy="1973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/>
          </p:nvPr>
        </p:nvSpPr>
        <p:spPr>
          <a:xfrm>
            <a:off x="251640" y="884520"/>
            <a:ext cx="8640720" cy="425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Taller Stator = higher top speed and terrible low speed handling.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Wider Stator = lower top speed and better handling at lower speeds.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343080" indent="-343080">
              <a:lnSpc>
                <a:spcPct val="150000"/>
              </a:lnSpc>
              <a:buClr>
                <a:srgbClr val="40404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The taller stator have larger magnets than smaller and wider.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Thrust to Weight Ratio</a:t>
            </a:r>
            <a:endParaRPr lang="en-IN" sz="36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/>
          </p:nvPr>
        </p:nvSpPr>
        <p:spPr>
          <a:xfrm>
            <a:off x="251640" y="884520"/>
            <a:ext cx="8640720" cy="425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Selection of motor depends upon the drone size.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Frame Size = Motor size.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Frame size also limits the prop size.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Each propeller requires a different motor to spin it and generate the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thrust efficiently.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KV also plays major role in the selection of motor.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Selection of Motor</a:t>
            </a:r>
            <a:endParaRPr lang="en-IN" sz="36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/>
          </p:nvPr>
        </p:nvSpPr>
        <p:spPr>
          <a:xfrm>
            <a:off x="251640" y="884520"/>
            <a:ext cx="8640720" cy="413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57200" indent="-457200">
              <a:lnSpc>
                <a:spcPct val="150000"/>
              </a:lnSpc>
              <a:buClr>
                <a:srgbClr val="404040"/>
              </a:buClr>
              <a:buFont typeface="Arial"/>
              <a:buAutoNum type="arabicPeriod"/>
            </a:pPr>
            <a:r>
              <a:rPr lang="en-US" sz="2400" b="1" strike="noStrike" spc="-1">
                <a:solidFill>
                  <a:srgbClr val="404040"/>
                </a:solidFill>
                <a:latin typeface="Arial"/>
              </a:rPr>
              <a:t>Brushed</a:t>
            </a:r>
            <a:endParaRPr lang="en-IN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457200" indent="-457200">
              <a:lnSpc>
                <a:spcPct val="150000"/>
              </a:lnSpc>
              <a:buClr>
                <a:srgbClr val="404040"/>
              </a:buClr>
              <a:buFont typeface="Arial"/>
              <a:buAutoNum type="arabicPeriod"/>
            </a:pPr>
            <a:r>
              <a:rPr lang="en-US" sz="2400" b="1" strike="noStrike" spc="-1">
                <a:solidFill>
                  <a:srgbClr val="404040"/>
                </a:solidFill>
                <a:latin typeface="Arial"/>
              </a:rPr>
              <a:t>Brushless</a:t>
            </a:r>
            <a:endParaRPr lang="en-IN" sz="24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Internal working principles are same – based on Electromagnetism.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When the motor windings become energized (both have coils),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a temporary magnetic field is created that repels against the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permanent magnets present inside the motor.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This magnetic force is creating the repulsive force in the coil that is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used to spin/rotate the shaft.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Motor Types for Drone to Fly</a:t>
            </a:r>
            <a:endParaRPr lang="en-IN" sz="36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Motor Types for Drone to Fly       contd…</a:t>
            </a:r>
            <a:endParaRPr lang="en-IN" sz="36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74" name="Picture 2" descr="brushless motor vs brushed motor"/>
          <p:cNvPicPr/>
          <p:nvPr/>
        </p:nvPicPr>
        <p:blipFill>
          <a:blip r:embed="rId3"/>
          <a:stretch/>
        </p:blipFill>
        <p:spPr>
          <a:xfrm>
            <a:off x="899640" y="1054800"/>
            <a:ext cx="6480360" cy="3244680"/>
          </a:xfrm>
          <a:prstGeom prst="rect">
            <a:avLst/>
          </a:prstGeom>
          <a:ln w="0">
            <a:noFill/>
          </a:ln>
        </p:spPr>
      </p:pic>
      <p:sp>
        <p:nvSpPr>
          <p:cNvPr id="75" name="TextBox 4"/>
          <p:cNvSpPr/>
          <p:nvPr/>
        </p:nvSpPr>
        <p:spPr>
          <a:xfrm>
            <a:off x="755640" y="4443840"/>
            <a:ext cx="6120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What you mean DC Motor?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/>
          </p:nvPr>
        </p:nvSpPr>
        <p:spPr>
          <a:xfrm>
            <a:off x="251640" y="884520"/>
            <a:ext cx="8640720" cy="413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404040"/>
                </a:solidFill>
                <a:latin typeface="Arial"/>
              </a:rPr>
              <a:t>Efficiency wise, brushed motor is 75-80% efficient whereas a brushed motor is 85-90% efficient.</a:t>
            </a:r>
            <a:endParaRPr lang="en-IN" sz="24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404040"/>
                </a:solidFill>
                <a:latin typeface="Arial"/>
              </a:rPr>
              <a:t>The efficient of a motor is, the total power being turned into</a:t>
            </a:r>
            <a:endParaRPr lang="en-IN" sz="24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404040"/>
                </a:solidFill>
                <a:latin typeface="Arial"/>
              </a:rPr>
              <a:t>“rotational force” and less power lost as “heat”.</a:t>
            </a:r>
            <a:endParaRPr lang="en-IN" sz="24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Motor Types for Drone to Fly       contd…</a:t>
            </a:r>
            <a:endParaRPr lang="en-IN" sz="36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/>
          </p:nvPr>
        </p:nvSpPr>
        <p:spPr>
          <a:xfrm>
            <a:off x="251640" y="884520"/>
            <a:ext cx="8640720" cy="413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Brushes used to deliver current to the motor windings through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mechanical commutation.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The number of coils wound around the motor and the density of the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coils determine the properties of the motor.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Pair of permanent magnets – stator and rotor (motor coil)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Brushed Motor</a:t>
            </a:r>
            <a:endParaRPr lang="en-IN" sz="36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80" name="Picture 3" descr="Brushed DC motor construction"/>
          <p:cNvPicPr/>
          <p:nvPr/>
        </p:nvPicPr>
        <p:blipFill>
          <a:blip r:embed="rId3"/>
          <a:stretch/>
        </p:blipFill>
        <p:spPr>
          <a:xfrm>
            <a:off x="251640" y="2787840"/>
            <a:ext cx="3312000" cy="2232000"/>
          </a:xfrm>
          <a:prstGeom prst="rect">
            <a:avLst/>
          </a:prstGeom>
          <a:ln w="0">
            <a:noFill/>
          </a:ln>
        </p:spPr>
      </p:pic>
      <p:pic>
        <p:nvPicPr>
          <p:cNvPr id="81" name="Picture 4" descr="https://media.monolithicpower.com/wysiwyg/1_44.png"/>
          <p:cNvPicPr/>
          <p:nvPr/>
        </p:nvPicPr>
        <p:blipFill>
          <a:blip r:embed="rId4"/>
          <a:stretch/>
        </p:blipFill>
        <p:spPr>
          <a:xfrm>
            <a:off x="3596040" y="2787840"/>
            <a:ext cx="4863960" cy="2232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/>
          </p:nvPr>
        </p:nvSpPr>
        <p:spPr>
          <a:xfrm>
            <a:off x="251640" y="884520"/>
            <a:ext cx="8640720" cy="413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Conductor always locates on the turning part and get DC power.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It uses metallic brushes (rotate along with the rotor) to transfer the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current to the coil.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Require periodic maintenance of brushes.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Brushes transfer current to the armature through physical contact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with the commutator.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Repelling the poles in stator – the motor shaft where the armature coil attached begins to rotate with a speed and torque.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The speed and torque depends on the strength of the magnetic field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around the armature.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Brushed Motor</a:t>
            </a:r>
            <a:endParaRPr lang="en-IN" sz="36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/>
          </p:nvPr>
        </p:nvSpPr>
        <p:spPr>
          <a:xfrm>
            <a:off x="251640" y="884520"/>
            <a:ext cx="8640720" cy="413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Conductor always locates on the turning part and get DC power.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It uses metallic brushes (rotate along with the rotor) to transfer the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current to the coil.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Require periodic maintenance of brushes.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Brushes transfer current to the armature through physical contact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with the commutator.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Repelling the poles in stator – the motor shaft where the armature coil attached begins to rotate with a speed and torque.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The speed and torque depends on the strength of the magnetic field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around the armature.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Brushed Motor</a:t>
            </a:r>
            <a:endParaRPr lang="en-IN" sz="36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/>
          </p:nvPr>
        </p:nvSpPr>
        <p:spPr>
          <a:xfrm>
            <a:off x="251640" y="884520"/>
            <a:ext cx="8640720" cy="413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AutoNum type="arabicPeriod"/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Low overall construction costs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AutoNum type="arabicPeriod"/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Rebuilt to extend life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AutoNum type="arabicPeriod"/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Simple and inexpensive controller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AutoNum type="arabicPeriod"/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In fixed speed, no need of controller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AutoNum type="arabicPeriod"/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Ideal for extreme operating environment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Brushed Motor - Advantages</a:t>
            </a:r>
            <a:endParaRPr lang="en-IN" sz="36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/>
          </p:nvPr>
        </p:nvSpPr>
        <p:spPr>
          <a:xfrm>
            <a:off x="251640" y="884520"/>
            <a:ext cx="8640720" cy="413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1. Less efficiency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2. Electrically Noisy – Switching action of the commutators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                                        constantly creating and breaking inductive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                                        circuits creates electrical and electromagnetic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                                        noises.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3. Lifespan – Physical contact with the shaft, brushes and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                         commutators wear out.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Brushed Motor - Limitations</a:t>
            </a:r>
            <a:endParaRPr lang="en-IN" sz="36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Course Content</a:t>
            </a:r>
            <a:endParaRPr lang="en-IN" sz="3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05720" y="987480"/>
            <a:ext cx="8496720" cy="3888000"/>
          </a:xfrm>
          <a:prstGeom prst="rect">
            <a:avLst/>
          </a:prstGeom>
          <a:noFill/>
          <a:ln w="0">
            <a:noFill/>
          </a:ln>
        </p:spPr>
        <p:txBody>
          <a:bodyPr lIns="396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404040"/>
                </a:solidFill>
                <a:latin typeface="맑은 고딕"/>
              </a:rPr>
              <a:t>Date: </a:t>
            </a:r>
            <a:r>
              <a:rPr lang="en-US" sz="2400" b="0" strike="noStrike" spc="-1" smtClean="0">
                <a:solidFill>
                  <a:srgbClr val="404040"/>
                </a:solidFill>
                <a:latin typeface="맑은 고딕"/>
              </a:rPr>
              <a:t>23-01-2023                </a:t>
            </a:r>
            <a:r>
              <a:rPr lang="en-US" sz="2400" b="0" strike="noStrike" spc="-1">
                <a:solidFill>
                  <a:srgbClr val="404040"/>
                </a:solidFill>
                <a:latin typeface="맑은 고딕"/>
              </a:rPr>
              <a:t>Time: 10.05am – </a:t>
            </a:r>
            <a:r>
              <a:rPr lang="en-US" sz="2400" b="0" strike="noStrike" spc="-1" smtClean="0">
                <a:solidFill>
                  <a:srgbClr val="404040"/>
                </a:solidFill>
                <a:latin typeface="맑은 고딕"/>
              </a:rPr>
              <a:t>11.35am</a:t>
            </a:r>
            <a:endParaRPr lang="en-IN" sz="24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57200" indent="-457200">
              <a:lnSpc>
                <a:spcPct val="100000"/>
              </a:lnSpc>
              <a:spcBef>
                <a:spcPts val="479"/>
              </a:spcBef>
              <a:buClr>
                <a:srgbClr val="40404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</a:rPr>
              <a:t>How to differentiate Multirotor Drones.</a:t>
            </a:r>
            <a:endParaRPr lang="en-IN" sz="24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57200" indent="-457200">
              <a:lnSpc>
                <a:spcPct val="100000"/>
              </a:lnSpc>
              <a:spcBef>
                <a:spcPts val="479"/>
              </a:spcBef>
              <a:buClr>
                <a:srgbClr val="40404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</a:rPr>
              <a:t>Drone Frames</a:t>
            </a:r>
            <a:endParaRPr lang="en-IN" sz="2400" b="0" strike="noStrike" spc="-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</a:rPr>
              <a:t>3.   Motors</a:t>
            </a:r>
            <a:endParaRPr lang="en-IN" sz="2400" b="0" strike="noStrike" spc="-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</a:rPr>
              <a:t>4.   Battery</a:t>
            </a:r>
            <a:endParaRPr lang="en-IN" sz="2400" b="0" strike="noStrike" spc="-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</a:rPr>
              <a:t>5.   Connectors</a:t>
            </a:r>
            <a:endParaRPr lang="en-IN" sz="24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BRUSHLESS MOTOR</a:t>
            </a:r>
            <a:endParaRPr lang="en-IN" sz="36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/>
          </p:nvPr>
        </p:nvSpPr>
        <p:spPr>
          <a:xfrm>
            <a:off x="251640" y="884520"/>
            <a:ext cx="8640720" cy="425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Table: Nominal Frames and Quadcopter Motor Numbers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Brushless Motor Size Chart</a:t>
            </a:r>
            <a:endParaRPr lang="en-IN" sz="3600" b="0" strike="noStrike" spc="-1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93" name="Table 3"/>
          <p:cNvGraphicFramePr/>
          <p:nvPr/>
        </p:nvGraphicFramePr>
        <p:xfrm>
          <a:off x="251640" y="1774440"/>
          <a:ext cx="8424720" cy="2224800"/>
        </p:xfrm>
        <a:graphic>
          <a:graphicData uri="http://schemas.openxmlformats.org/drawingml/2006/table">
            <a:tbl>
              <a:tblPr/>
              <a:tblGrid>
                <a:gridCol w="22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6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Frame Size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Propeller Size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Motor Size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KV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15mm and smaller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3” and smaller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1105-1306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3000 and higher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180mm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4”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1806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2600-3000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210mm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5”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2204-2208/2306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2600-3000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250mm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6”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2205-2208/2306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2000-2300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300mm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7”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2208/2212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1600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/>
          </p:nvPr>
        </p:nvSpPr>
        <p:spPr>
          <a:xfrm>
            <a:off x="251640" y="884520"/>
            <a:ext cx="8640720" cy="425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KV rating – Speed at which the motor rotates for every volt.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Ex: If a motor is 2300kv with 3S quadcopter battery motor. The motor will spin at 2600 x 12.60 = 32,760 rpm without propellers.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The rpm decreases gradually by air resistance.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Performance Factors - KV</a:t>
            </a:r>
            <a:endParaRPr lang="en-IN" sz="36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/>
          </p:nvPr>
        </p:nvSpPr>
        <p:spPr>
          <a:xfrm>
            <a:off x="251640" y="884520"/>
            <a:ext cx="8640720" cy="425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57200" indent="-457200">
              <a:lnSpc>
                <a:spcPct val="150000"/>
              </a:lnSpc>
              <a:buClr>
                <a:srgbClr val="404040"/>
              </a:buClr>
              <a:buFont typeface="Arial"/>
              <a:buAutoNum type="arabicPeriod"/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Kv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457200" indent="-457200">
              <a:lnSpc>
                <a:spcPct val="150000"/>
              </a:lnSpc>
              <a:buClr>
                <a:srgbClr val="404040"/>
              </a:buClr>
              <a:buFont typeface="Arial"/>
              <a:buAutoNum type="arabicPeriod"/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Torque (Spinning Force)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457200" indent="-457200">
              <a:lnSpc>
                <a:spcPct val="150000"/>
              </a:lnSpc>
              <a:buClr>
                <a:srgbClr val="404040"/>
              </a:buClr>
              <a:buFont typeface="Arial"/>
              <a:buAutoNum type="arabicPeriod"/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Efficiency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457200" indent="-457200">
              <a:lnSpc>
                <a:spcPct val="150000"/>
              </a:lnSpc>
              <a:buClr>
                <a:srgbClr val="404040"/>
              </a:buClr>
              <a:buFont typeface="Arial"/>
              <a:buAutoNum type="arabicPeriod"/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Temperature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457200" indent="-457200">
              <a:lnSpc>
                <a:spcPct val="150000"/>
              </a:lnSpc>
              <a:buClr>
                <a:srgbClr val="404040"/>
              </a:buClr>
              <a:buFont typeface="Arial"/>
              <a:buAutoNum type="arabicPeriod"/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N (poles) and P (magnets)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457200" indent="-457200">
              <a:lnSpc>
                <a:spcPct val="150000"/>
              </a:lnSpc>
              <a:buClr>
                <a:srgbClr val="404040"/>
              </a:buClr>
              <a:buFont typeface="Arial"/>
              <a:buAutoNum type="arabicPeriod"/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Wires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457200" indent="-457200">
              <a:lnSpc>
                <a:spcPct val="150000"/>
              </a:lnSpc>
              <a:buClr>
                <a:srgbClr val="404040"/>
              </a:buClr>
              <a:buFont typeface="Arial"/>
              <a:buAutoNum type="arabicPeriod"/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Magnets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Performance Factors</a:t>
            </a:r>
            <a:endParaRPr lang="en-IN" sz="36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/>
          </p:nvPr>
        </p:nvSpPr>
        <p:spPr>
          <a:xfrm>
            <a:off x="251640" y="884520"/>
            <a:ext cx="8640720" cy="425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Higher the KV : Lower resistance and higher current draw and lower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                          efficiencies.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Lower the KV: Higher resistance and lower current draw and better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                        efficiencies.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Ex: If a motor is rated at 2300kv with 3s battery voltage applied to it,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      then the motor will spin at 2300 X 12.60 = 28,980 rpm without propellers.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This is the maximum rpm at no load.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Performance Factors - KV</a:t>
            </a:r>
            <a:endParaRPr lang="en-IN" sz="36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/>
          </p:nvPr>
        </p:nvSpPr>
        <p:spPr>
          <a:xfrm>
            <a:off x="251640" y="884520"/>
            <a:ext cx="8640720" cy="425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Higher the KV : Lower resistance and higher current draw and lower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                          efficiencies.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Lower the KV: Higher resistance and lower current draw and better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                        efficiencies.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Ex: If a motor is rated at 2300kv with 3s battery voltage applied to it,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      then the motor will spin at 2300 X 12.60 = 28,980 rpm without propellers.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This is the maximum rpm at no load.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Performance Factors - KV</a:t>
            </a:r>
            <a:endParaRPr lang="en-IN" sz="36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/>
          </p:nvPr>
        </p:nvSpPr>
        <p:spPr>
          <a:xfrm>
            <a:off x="251640" y="884520"/>
            <a:ext cx="8640720" cy="425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Torque is the spinning force or the rotatory force that spins the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propeller.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Torque affected by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457200" indent="-457200">
              <a:lnSpc>
                <a:spcPct val="150000"/>
              </a:lnSpc>
              <a:buClr>
                <a:srgbClr val="40404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Stator Size – Bigger the stator higher the torque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457200" indent="-457200">
              <a:lnSpc>
                <a:spcPct val="150000"/>
              </a:lnSpc>
              <a:buClr>
                <a:srgbClr val="40404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Materials – Magnets and Copper windings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457200" indent="-457200">
              <a:lnSpc>
                <a:spcPct val="150000"/>
              </a:lnSpc>
              <a:buClr>
                <a:srgbClr val="40404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Motor construction – Air gaps between stator and rotor.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The major disadvantage of high torque motors are bad oscillation.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Performance Factors - Torque</a:t>
            </a:r>
            <a:endParaRPr lang="en-IN" sz="36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/>
          </p:nvPr>
        </p:nvSpPr>
        <p:spPr>
          <a:xfrm>
            <a:off x="251640" y="884520"/>
            <a:ext cx="8640720" cy="425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Dividing the Thrust produced by the motor at 100% throttle by the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Power produced by the motor.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   Efficiency = Thrust / Power g/w (grams per watt)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Note: All the time flying 100% throttle is not possible. (0% to 100%)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Performance Factors - Efficiency</a:t>
            </a:r>
            <a:endParaRPr lang="en-IN" sz="36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/>
          </p:nvPr>
        </p:nvSpPr>
        <p:spPr>
          <a:xfrm>
            <a:off x="251640" y="884520"/>
            <a:ext cx="8640720" cy="425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Temperature or heat is a killer.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     - Losing magnetic field strength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     - Demagnetize over time when constant heat.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Resulting to reduce lifespan of the motor.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Reasons: Using higher throttles for long periods of time.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Design: Cooling fins – suck in air into the motor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Performance Factors - Temperature</a:t>
            </a:r>
            <a:endParaRPr lang="en-IN" sz="36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/>
          </p:nvPr>
        </p:nvSpPr>
        <p:spPr>
          <a:xfrm>
            <a:off x="251640" y="884520"/>
            <a:ext cx="8640720" cy="425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The 22xx or 23xx motor will have 12 Poles and 14 Magnets.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Performance Factors – N and P</a:t>
            </a:r>
            <a:endParaRPr lang="en-IN" sz="36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10" name="Picture 3" descr="https://dronenodes.com/wp-content/uploads/2018/10/quadcopter-motor-specs-N-poles-P-Magnets.png"/>
          <p:cNvPicPr/>
          <p:nvPr/>
        </p:nvPicPr>
        <p:blipFill>
          <a:blip r:embed="rId2"/>
          <a:stretch/>
        </p:blipFill>
        <p:spPr>
          <a:xfrm>
            <a:off x="1043640" y="1491480"/>
            <a:ext cx="5616360" cy="2304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Multirotor Drones</a:t>
            </a:r>
            <a:endParaRPr lang="en-IN" sz="3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79640" y="884520"/>
            <a:ext cx="8712720" cy="425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1. </a:t>
            </a: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Single Propeller Drones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     - Up and Down, Rotating in a single point (Newton’s Third Law)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2. </a:t>
            </a: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Two Propeller Drones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     - Long Life, Opposite Side Rotation, Good Stability   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3. </a:t>
            </a: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Three Propeller Drones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     - Better Positioning, Avoiding algorithm complications.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4. </a:t>
            </a: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Quadcopter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     - 8 and X shapes, Force Dynamic Algorithm ensure Weight and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        Thrust.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     Pitch Motion - To move front - Front slow down and Rear speed up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     Yaw Motion – Slow down one – spin it.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/>
          </p:nvPr>
        </p:nvSpPr>
        <p:spPr>
          <a:xfrm>
            <a:off x="251640" y="884520"/>
            <a:ext cx="8640720" cy="425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1. Single Stranded Wires: Thicker and handle heat produced,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                                                Better on high voltage builds.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2. Multi Stranded Wires: 3 smaller wires – Break or Melt easily at high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                                          temperature.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                                         Gives strong magnetic fields by tighter and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                                         close together the wires.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Performance Factors – Wires</a:t>
            </a:r>
            <a:endParaRPr lang="en-IN" sz="36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/>
          </p:nvPr>
        </p:nvSpPr>
        <p:spPr>
          <a:xfrm>
            <a:off x="251640" y="884520"/>
            <a:ext cx="8640720" cy="425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50000"/>
              </a:lnSpc>
              <a:buClr>
                <a:srgbClr val="404040"/>
              </a:buClr>
              <a:buFont typeface="Wingdings" charset="2"/>
              <a:buChar char=""/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Weaker magnet produce less thrust.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343080" indent="-343080">
              <a:lnSpc>
                <a:spcPct val="150000"/>
              </a:lnSpc>
              <a:buClr>
                <a:srgbClr val="404040"/>
              </a:buClr>
              <a:buFont typeface="Wingdings" charset="2"/>
              <a:buChar char=""/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Higher end motors have Curved Magnets.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Other factors are: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343080" indent="-343080">
              <a:lnSpc>
                <a:spcPct val="150000"/>
              </a:lnSpc>
              <a:buClr>
                <a:srgbClr val="40404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Motor windings – Copper quality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343080" indent="-343080">
              <a:lnSpc>
                <a:spcPct val="150000"/>
              </a:lnSpc>
              <a:buClr>
                <a:srgbClr val="40404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Motor weight – 5” quad weight with wires 30-40 grams.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                            - 2306 – 25 grams, 2204 – 34 grams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343080" indent="-343080">
              <a:lnSpc>
                <a:spcPct val="150000"/>
              </a:lnSpc>
              <a:buClr>
                <a:srgbClr val="40404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Motor Mounting Patterns – All motors either (16x16) mm or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                                                   (16x19) mm mounting patterns.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Performance Factors – Magnets</a:t>
            </a:r>
            <a:endParaRPr lang="en-IN" sz="36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/>
          </p:nvPr>
        </p:nvSpPr>
        <p:spPr>
          <a:xfrm>
            <a:off x="251640" y="884520"/>
            <a:ext cx="8640720" cy="425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57200" indent="-457200">
              <a:lnSpc>
                <a:spcPct val="150000"/>
              </a:lnSpc>
              <a:buClr>
                <a:srgbClr val="404040"/>
              </a:buClr>
              <a:buFont typeface="Arial"/>
              <a:buAutoNum type="arabicPeriod"/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Motor Shaft – Hollow shafts instead Solid shafts – reduce weight.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457200" indent="-457200">
              <a:lnSpc>
                <a:spcPct val="150000"/>
              </a:lnSpc>
              <a:buClr>
                <a:srgbClr val="404040"/>
              </a:buClr>
              <a:buFont typeface="Arial"/>
              <a:buAutoNum type="arabicPeriod"/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Air Gap – Closer the rotor to stator (Magnets to the windings) the more efficient it is in converting the current. Smaller air gap the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     higher thrust.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3. Motor Wires – 20 Awg or 18 Awg (American wire gauge)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                          - Emax RS series 20 instead 22 increase 5% output.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4. Retainer Clips – 3 types – E, C, Screw retainers.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        E clip hard to remove and Screw retainers are easy but unscrew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        or loosening under constant vibration.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Performance Factors – Feature</a:t>
            </a:r>
            <a:endParaRPr lang="en-IN" sz="36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Comparison</a:t>
            </a:r>
            <a:endParaRPr lang="en-IN" sz="3600" b="0" strike="noStrike" spc="-1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118" name="Table 4"/>
          <p:cNvGraphicFramePr/>
          <p:nvPr/>
        </p:nvGraphicFramePr>
        <p:xfrm>
          <a:off x="0" y="978120"/>
          <a:ext cx="8820000" cy="4041720"/>
        </p:xfrm>
        <a:graphic>
          <a:graphicData uri="http://schemas.openxmlformats.org/drawingml/2006/table">
            <a:tbl>
              <a:tblPr/>
              <a:tblGrid>
                <a:gridCol w="315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lang="en-IN" sz="2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 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lang="en-IN" sz="2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Brushed Motor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lang="en-IN" sz="2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Brushless Motor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15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lang="en-IN" sz="2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Life time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Short (Brushes wear out)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Long </a:t>
                      </a:r>
                      <a:endParaRPr lang="en-IN" sz="2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(No Brushes to wear)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lang="en-IN" sz="2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Speed and Acceleration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Medium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High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lang="en-IN" sz="2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Efficiency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Medium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High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lang="en-IN" sz="2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Electrical Noise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Noisy (Bush arcing)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Quiet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15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lang="en-IN" sz="2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Acoustic Noise &amp; Torque Ripple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Poor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Medium (trapezoidal) or </a:t>
                      </a:r>
                      <a:endParaRPr lang="en-IN" sz="2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good (sine)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6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lang="en-IN" sz="2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Cost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Lowest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Medium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/>
          </p:nvPr>
        </p:nvSpPr>
        <p:spPr>
          <a:xfrm>
            <a:off x="0" y="884520"/>
            <a:ext cx="8892000" cy="425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57200" indent="-457200">
              <a:lnSpc>
                <a:spcPct val="150000"/>
              </a:lnSpc>
              <a:buClr>
                <a:srgbClr val="404040"/>
              </a:buClr>
              <a:buFont typeface="Arial"/>
              <a:buAutoNum type="arabicPeriod"/>
            </a:pPr>
            <a:r>
              <a:rPr lang="en-US" sz="2800" b="1" strike="noStrike" spc="-1">
                <a:solidFill>
                  <a:srgbClr val="404040"/>
                </a:solidFill>
                <a:latin typeface="Arial"/>
              </a:rPr>
              <a:t>Hydrogen Fuel Cells </a:t>
            </a:r>
            <a:endParaRPr lang="en-IN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457200" indent="-457200">
              <a:lnSpc>
                <a:spcPct val="150000"/>
              </a:lnSpc>
              <a:buClr>
                <a:srgbClr val="404040"/>
              </a:buClr>
              <a:buFont typeface="Arial"/>
              <a:buAutoNum type="arabicPeriod"/>
            </a:pPr>
            <a:r>
              <a:rPr lang="en-US" sz="2800" b="1" strike="noStrike" spc="-1">
                <a:solidFill>
                  <a:srgbClr val="404040"/>
                </a:solidFill>
                <a:latin typeface="Arial"/>
              </a:rPr>
              <a:t>Lithium Iron</a:t>
            </a:r>
            <a:endParaRPr lang="en-IN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457200" indent="-457200">
              <a:lnSpc>
                <a:spcPct val="150000"/>
              </a:lnSpc>
              <a:buClr>
                <a:srgbClr val="404040"/>
              </a:buClr>
              <a:buFont typeface="Arial"/>
              <a:buAutoNum type="arabicPeriod"/>
            </a:pPr>
            <a:r>
              <a:rPr lang="en-US" sz="2800" b="1" strike="noStrike" spc="-1">
                <a:solidFill>
                  <a:srgbClr val="404040"/>
                </a:solidFill>
                <a:latin typeface="Arial"/>
              </a:rPr>
              <a:t>Lithium Polymer</a:t>
            </a:r>
            <a:endParaRPr lang="en-IN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457200" indent="-457200">
              <a:lnSpc>
                <a:spcPct val="150000"/>
              </a:lnSpc>
              <a:buClr>
                <a:srgbClr val="404040"/>
              </a:buClr>
              <a:buFont typeface="Arial"/>
              <a:buAutoNum type="arabicPeriod"/>
            </a:pPr>
            <a:r>
              <a:rPr lang="en-US" sz="2800" b="1" strike="noStrike" spc="-1">
                <a:solidFill>
                  <a:srgbClr val="404040"/>
                </a:solidFill>
                <a:latin typeface="Arial"/>
              </a:rPr>
              <a:t>Nickel Metal Hydride</a:t>
            </a:r>
            <a:endParaRPr lang="en-IN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The most usage of batteries are Lithium Iron and Polymer.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Battery</a:t>
            </a:r>
            <a:endParaRPr lang="en-IN" sz="36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/>
          </p:nvPr>
        </p:nvSpPr>
        <p:spPr>
          <a:xfrm>
            <a:off x="0" y="884520"/>
            <a:ext cx="8892000" cy="425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57200" indent="-457200">
              <a:lnSpc>
                <a:spcPct val="150000"/>
              </a:lnSpc>
              <a:buClr>
                <a:srgbClr val="404040"/>
              </a:buClr>
              <a:buFont typeface="Arial"/>
              <a:buAutoNum type="arabicPeriod"/>
            </a:pPr>
            <a:r>
              <a:rPr lang="en-US" sz="2800" b="1" strike="noStrike" spc="-1">
                <a:solidFill>
                  <a:srgbClr val="404040"/>
                </a:solidFill>
                <a:latin typeface="Arial"/>
              </a:rPr>
              <a:t>Hydrogen Fuel Cells </a:t>
            </a:r>
            <a:endParaRPr lang="en-IN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404040"/>
                </a:solidFill>
                <a:latin typeface="Arial"/>
              </a:rPr>
              <a:t>      - Technology – Electrochemical reactions</a:t>
            </a:r>
            <a:endParaRPr lang="en-IN" sz="24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404040"/>
                </a:solidFill>
                <a:latin typeface="Arial"/>
              </a:rPr>
              <a:t>      - Power Path Module (PPM) – Single / Dual regulator.</a:t>
            </a:r>
            <a:endParaRPr lang="en-IN" sz="24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404040"/>
                </a:solidFill>
                <a:latin typeface="Arial"/>
              </a:rPr>
              <a:t>      - Zero emissions, Qick to refuel or swap out, 2.4kW.</a:t>
            </a:r>
            <a:endParaRPr lang="en-IN" sz="24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404040"/>
                </a:solidFill>
                <a:latin typeface="Arial"/>
              </a:rPr>
              <a:t>      - Integrated with variety of multi-rotor and fixed-wing </a:t>
            </a:r>
            <a:endParaRPr lang="en-IN" sz="24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404040"/>
                </a:solidFill>
                <a:latin typeface="Arial"/>
              </a:rPr>
              <a:t>        UAV platforms.</a:t>
            </a:r>
            <a:endParaRPr lang="en-IN" sz="24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4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Battery</a:t>
            </a:r>
            <a:endParaRPr lang="en-IN" sz="36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 descr="Power Path Module Cylinder Configurations"/>
          <p:cNvPicPr/>
          <p:nvPr/>
        </p:nvPicPr>
        <p:blipFill>
          <a:blip r:embed="rId2"/>
          <a:stretch/>
        </p:blipFill>
        <p:spPr>
          <a:xfrm>
            <a:off x="107640" y="884520"/>
            <a:ext cx="8352720" cy="3991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Lithium Iron</a:t>
            </a:r>
            <a:endParaRPr lang="en-IN" sz="3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0" y="904320"/>
            <a:ext cx="8964000" cy="3683160"/>
          </a:xfrm>
          <a:prstGeom prst="rect">
            <a:avLst/>
          </a:prstGeom>
          <a:noFill/>
          <a:ln w="0">
            <a:noFill/>
          </a:ln>
        </p:spPr>
        <p:txBody>
          <a:bodyPr lIns="396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404040"/>
                </a:solidFill>
                <a:latin typeface="맑은 고딕"/>
              </a:rPr>
              <a:t>Cost-Effective – Less, Longtime, transportable</a:t>
            </a:r>
            <a:endParaRPr lang="en-IN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404040"/>
                </a:solidFill>
                <a:latin typeface="맑은 고딕"/>
              </a:rPr>
              <a:t>High Power Density </a:t>
            </a:r>
            <a:endParaRPr lang="en-IN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404040"/>
                </a:solidFill>
                <a:latin typeface="맑은 고딕"/>
              </a:rPr>
              <a:t>Easy Maintenance</a:t>
            </a:r>
            <a:endParaRPr lang="en-IN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404040"/>
                </a:solidFill>
                <a:latin typeface="맑은 고딕"/>
              </a:rPr>
              <a:t>Continuous Voltage – steady voltage</a:t>
            </a:r>
            <a:endParaRPr lang="en-IN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404040"/>
                </a:solidFill>
                <a:latin typeface="맑은 고딕"/>
              </a:rPr>
              <a:t>Variety of Models</a:t>
            </a:r>
            <a:endParaRPr lang="en-IN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Lithium Polymer</a:t>
            </a:r>
            <a:endParaRPr lang="en-IN" sz="3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0" y="904320"/>
            <a:ext cx="8964000" cy="3683160"/>
          </a:xfrm>
          <a:prstGeom prst="rect">
            <a:avLst/>
          </a:prstGeom>
          <a:noFill/>
          <a:ln w="0">
            <a:noFill/>
          </a:ln>
        </p:spPr>
        <p:txBody>
          <a:bodyPr lIns="396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404040"/>
                </a:solidFill>
                <a:latin typeface="맑은 고딕"/>
              </a:rPr>
              <a:t>Cost-Effective – Less, Longtime, transportable</a:t>
            </a:r>
            <a:endParaRPr lang="en-IN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404040"/>
                </a:solidFill>
                <a:latin typeface="맑은 고딕"/>
              </a:rPr>
              <a:t>High Power Density </a:t>
            </a:r>
            <a:endParaRPr lang="en-IN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404040"/>
                </a:solidFill>
                <a:latin typeface="맑은 고딕"/>
              </a:rPr>
              <a:t>Easy Maintenance</a:t>
            </a:r>
            <a:endParaRPr lang="en-IN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404040"/>
                </a:solidFill>
                <a:latin typeface="맑은 고딕"/>
              </a:rPr>
              <a:t>Continuous Voltage – steady voltage</a:t>
            </a:r>
            <a:endParaRPr lang="en-IN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404040"/>
                </a:solidFill>
                <a:latin typeface="맑은 고딕"/>
              </a:rPr>
              <a:t>Variety of Models</a:t>
            </a:r>
            <a:endParaRPr lang="en-IN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sz="3600"/>
              <a:t/>
            </a:r>
            <a:br>
              <a:rPr sz="3600"/>
            </a:b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Nickel Metal Hydride</a:t>
            </a:r>
            <a:r>
              <a:rPr sz="3600"/>
              <a:t/>
            </a:r>
            <a:br>
              <a:rPr sz="3600"/>
            </a:br>
            <a:endParaRPr lang="en-IN" sz="3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0" y="904320"/>
            <a:ext cx="8964000" cy="3683160"/>
          </a:xfrm>
          <a:prstGeom prst="rect">
            <a:avLst/>
          </a:prstGeom>
          <a:noFill/>
          <a:ln w="0">
            <a:noFill/>
          </a:ln>
        </p:spPr>
        <p:txBody>
          <a:bodyPr lIns="396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404040"/>
                </a:solidFill>
                <a:latin typeface="맑은 고딕"/>
              </a:rPr>
              <a:t>Rechargeable</a:t>
            </a:r>
            <a:endParaRPr lang="en-IN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404040"/>
                </a:solidFill>
                <a:latin typeface="맑은 고딕"/>
              </a:rPr>
              <a:t>Recycling profitable</a:t>
            </a:r>
            <a:endParaRPr lang="en-IN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404040"/>
                </a:solidFill>
                <a:latin typeface="맑은 고딕"/>
              </a:rPr>
              <a:t>Non toxic</a:t>
            </a:r>
            <a:endParaRPr lang="en-IN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404040"/>
                </a:solidFill>
                <a:latin typeface="맑은 고딕"/>
              </a:rPr>
              <a:t>Wide temperature range</a:t>
            </a:r>
            <a:endParaRPr lang="en-IN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Multirotor Drones                        contd…</a:t>
            </a:r>
            <a:endParaRPr lang="en-IN" sz="3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79640" y="884520"/>
            <a:ext cx="8712720" cy="425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Flight Controller – If any wind trouble – manual control in a second is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                                                        not possible most of the time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    - Main Sensors (IMU) – Accelerometer, Gyroscpic, Magnetometer  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           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    - GPS - If any magnetic interference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             – Use Sensor Fusion Technique – Provide altitude with IMU &amp;   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                also Radar that makes the Decision.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   - Kalman Filter – Read past and present data to know the state of the 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                        drone – controlling speed, Stabilize the drone if a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                        disaster wind / back to home. (DJI)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How to bring the drone home if it is in out of the control signal range?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/>
          </p:nvPr>
        </p:nvSpPr>
        <p:spPr>
          <a:xfrm>
            <a:off x="251640" y="884520"/>
            <a:ext cx="8640720" cy="425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57200" indent="-457200">
              <a:lnSpc>
                <a:spcPct val="150000"/>
              </a:lnSpc>
              <a:buClr>
                <a:srgbClr val="404040"/>
              </a:buClr>
              <a:buFont typeface="Arial"/>
              <a:buAutoNum type="arabicPeriod"/>
            </a:pPr>
            <a:r>
              <a:rPr lang="en-US" sz="2800" b="1" strike="noStrike" spc="-1">
                <a:solidFill>
                  <a:srgbClr val="404040"/>
                </a:solidFill>
                <a:latin typeface="Arial"/>
              </a:rPr>
              <a:t>Size and Weight</a:t>
            </a:r>
            <a:endParaRPr lang="en-IN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457200" indent="-457200">
              <a:lnSpc>
                <a:spcPct val="150000"/>
              </a:lnSpc>
              <a:buClr>
                <a:srgbClr val="404040"/>
              </a:buClr>
              <a:buFont typeface="Arial"/>
              <a:buAutoNum type="arabicPeriod"/>
            </a:pPr>
            <a:r>
              <a:rPr lang="en-US" sz="2800" b="1" strike="noStrike" spc="-1">
                <a:solidFill>
                  <a:srgbClr val="404040"/>
                </a:solidFill>
                <a:latin typeface="Arial"/>
              </a:rPr>
              <a:t>Cell Count / Capacity</a:t>
            </a:r>
            <a:endParaRPr lang="en-IN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457200" indent="-457200">
              <a:lnSpc>
                <a:spcPct val="150000"/>
              </a:lnSpc>
              <a:buClr>
                <a:srgbClr val="404040"/>
              </a:buClr>
              <a:buFont typeface="Arial"/>
              <a:buAutoNum type="arabicPeriod"/>
            </a:pPr>
            <a:r>
              <a:rPr lang="en-US" sz="2800" b="1" strike="noStrike" spc="-1">
                <a:solidFill>
                  <a:srgbClr val="404040"/>
                </a:solidFill>
                <a:latin typeface="Arial"/>
              </a:rPr>
              <a:t>Voltage</a:t>
            </a:r>
            <a:endParaRPr lang="en-IN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457200" indent="-457200">
              <a:lnSpc>
                <a:spcPct val="150000"/>
              </a:lnSpc>
              <a:buClr>
                <a:srgbClr val="404040"/>
              </a:buClr>
              <a:buFont typeface="Arial"/>
              <a:buAutoNum type="arabicPeriod"/>
            </a:pPr>
            <a:r>
              <a:rPr lang="en-US" sz="2800" b="1" strike="noStrike" spc="-1">
                <a:solidFill>
                  <a:srgbClr val="404040"/>
                </a:solidFill>
                <a:latin typeface="Arial"/>
              </a:rPr>
              <a:t>Discharge</a:t>
            </a:r>
            <a:endParaRPr lang="en-IN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457200" indent="-457200">
              <a:lnSpc>
                <a:spcPct val="150000"/>
              </a:lnSpc>
              <a:buClr>
                <a:srgbClr val="404040"/>
              </a:buClr>
              <a:buFont typeface="Arial"/>
              <a:buAutoNum type="arabicPeriod"/>
            </a:pPr>
            <a:r>
              <a:rPr lang="en-US" sz="2800" b="1" strike="noStrike" spc="-1">
                <a:solidFill>
                  <a:srgbClr val="404040"/>
                </a:solidFill>
                <a:latin typeface="Arial"/>
              </a:rPr>
              <a:t>Connectors</a:t>
            </a:r>
            <a:endParaRPr lang="en-IN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Battery - Choosing</a:t>
            </a:r>
            <a:endParaRPr lang="en-IN" sz="36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/>
          </p:nvPr>
        </p:nvSpPr>
        <p:spPr>
          <a:xfrm>
            <a:off x="251640" y="884520"/>
            <a:ext cx="8640720" cy="425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If the current is I, battery capacity is C, and discharge rate is D, then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Instantaneous Current drawn I = CxD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If a battery have 3 cells and each has 5,000mAh and the discharge      rate is 10C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        The current drawn  I = 5.0 x 10 = 50A   (1 Ah = 1000 mAh)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Battery – Current Output</a:t>
            </a:r>
            <a:endParaRPr lang="en-IN" sz="36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/>
          </p:nvPr>
        </p:nvSpPr>
        <p:spPr>
          <a:xfrm>
            <a:off x="251640" y="884520"/>
            <a:ext cx="8640720" cy="425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1. Charging: Lithium batteries are normally charged at 1C.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                        1C x 3700mAh = 3700mA or 3.7 A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2. Balance Charge: Monitor each cell charged the same voltage.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3. Direct Charge: Fastest way to charge, unbalanced charges in cells.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4. Discharge: Determining the full capacity of a battery.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5. Storage: Each cell is ~3.8v or the recommended one.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Battery – Maintenance</a:t>
            </a:r>
            <a:endParaRPr lang="en-IN" sz="36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Connectors</a:t>
            </a:r>
            <a:endParaRPr lang="en-IN" sz="3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7" name="TextBox 7"/>
          <p:cNvSpPr/>
          <p:nvPr/>
        </p:nvSpPr>
        <p:spPr>
          <a:xfrm>
            <a:off x="0" y="987480"/>
            <a:ext cx="84247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Connectors are most important things for the power and other parts.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Connectors</a:t>
            </a:r>
            <a:endParaRPr lang="en-IN" sz="36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39" name="Picture 6"/>
          <p:cNvPicPr/>
          <p:nvPr/>
        </p:nvPicPr>
        <p:blipFill>
          <a:blip r:embed="rId2"/>
          <a:stretch/>
        </p:blipFill>
        <p:spPr>
          <a:xfrm>
            <a:off x="179640" y="987480"/>
            <a:ext cx="5688360" cy="2952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/>
          </p:nvPr>
        </p:nvSpPr>
        <p:spPr>
          <a:xfrm>
            <a:off x="323640" y="2067840"/>
            <a:ext cx="8496720" cy="1728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404040"/>
                </a:solidFill>
                <a:latin typeface="맑은 고딕"/>
              </a:rPr>
              <a:t>Thank You</a:t>
            </a:r>
            <a:endParaRPr lang="en-IN" sz="2800" b="0" strike="noStrike" spc="-1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404040"/>
                </a:solidFill>
                <a:latin typeface="맑은 고딕"/>
              </a:rPr>
              <a:t> &amp; </a:t>
            </a:r>
            <a:endParaRPr lang="en-IN" sz="2800" b="0" strike="noStrike" spc="-1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404040"/>
                </a:solidFill>
                <a:latin typeface="맑은 고딕"/>
              </a:rPr>
              <a:t>Queries?</a:t>
            </a:r>
            <a:endParaRPr lang="en-IN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Multirotor Drones                        contd…</a:t>
            </a:r>
            <a:endParaRPr lang="en-IN" sz="3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79640" y="884520"/>
            <a:ext cx="8712720" cy="425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Unstructured Drones</a:t>
            </a:r>
            <a:endParaRPr lang="en-IN" sz="3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179640" y="1059480"/>
            <a:ext cx="8712720" cy="4083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Gliding or Fixed Wings Drones.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    - Look like airplane, Shapes and Sizes are vary.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1. </a:t>
            </a: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Ready to Fly (RTF) 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– No assembly required, No complex setup or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                              programming knowledge.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2. </a:t>
            </a: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Bind N Fly (BNF) 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– Transmitter should be bind with by ourself.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3. Almost Ready to Fly (ARF)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    – User must assemble the parts using user manual.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MOTORS</a:t>
            </a:r>
            <a:endParaRPr lang="en-IN" sz="36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/>
          </p:nvPr>
        </p:nvSpPr>
        <p:spPr>
          <a:xfrm>
            <a:off x="251640" y="884520"/>
            <a:ext cx="8640720" cy="425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Two major parts of Motor – Stator and Rotor.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Stator – Stationary part of the motor (Windings)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Rotor – Rotatory part of the motor (bell with magnets).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Also there are a lot of minor things – Bearings, Coils, Magnets, Shafts etc.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A motor size is based on the stator size (diameter and height).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Ex: If a motor size is 2207 – stator width is 22mm and height is 07mm.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Basics of a Motor </a:t>
            </a:r>
            <a:endParaRPr lang="en-IN" sz="36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64" name="Picture 4" descr="https://dronenodes.com/wp-content/uploads/2018/10/brushless-motor-for-drone-rotor-stator.jpg"/>
          <p:cNvPicPr/>
          <p:nvPr/>
        </p:nvPicPr>
        <p:blipFill>
          <a:blip r:embed="rId2"/>
          <a:stretch/>
        </p:blipFill>
        <p:spPr>
          <a:xfrm>
            <a:off x="2267640" y="4083840"/>
            <a:ext cx="2232000" cy="1059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/>
          </p:nvPr>
        </p:nvSpPr>
        <p:spPr>
          <a:xfrm>
            <a:off x="251640" y="884520"/>
            <a:ext cx="8640720" cy="425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50000"/>
              </a:lnSpc>
              <a:buClr>
                <a:srgbClr val="404040"/>
              </a:buClr>
              <a:buFont typeface="Wingdings" charset="2"/>
              <a:buChar char=""/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General rule of thump is 2:1 thrust to weight ratio.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343080" indent="-343080">
              <a:lnSpc>
                <a:spcPct val="150000"/>
              </a:lnSpc>
              <a:buClr>
                <a:srgbClr val="404040"/>
              </a:buClr>
              <a:buFont typeface="Wingdings" charset="2"/>
              <a:buChar char=""/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Thrust to weight ratio depends mostly on the size of the quads.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     - Diatone Crusader GT – 8:1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343080" indent="-343080">
              <a:lnSpc>
                <a:spcPct val="150000"/>
              </a:lnSpc>
              <a:buClr>
                <a:srgbClr val="40404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Photography – 3 or 4:1 (can upgrade by HD camera or Big battery)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343080" indent="-343080">
              <a:lnSpc>
                <a:spcPct val="150000"/>
              </a:lnSpc>
              <a:buClr>
                <a:srgbClr val="40404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Racing beginner – 4 or 5:1 thrust is best.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343080" indent="-343080">
              <a:lnSpc>
                <a:spcPct val="150000"/>
              </a:lnSpc>
              <a:buClr>
                <a:srgbClr val="40404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A motor indicated by a set of 4 numbers like 2207 or 2306, etc.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       - 2207 – rotor diameter is 22mm and height is 07mm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343080" indent="-343080">
              <a:lnSpc>
                <a:spcPct val="150000"/>
              </a:lnSpc>
              <a:buClr>
                <a:srgbClr val="40404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Bigger motor gets the higher the thrust it generates.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</a:t>
            </a:r>
            <a:endParaRPr lang="en-IN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Thrust to Weight Ratio</a:t>
            </a:r>
            <a:endParaRPr lang="en-IN" sz="36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9AE2A97BE3CE4680EAF70B1D7F9C44" ma:contentTypeVersion="4" ma:contentTypeDescription="Create a new document." ma:contentTypeScope="" ma:versionID="8dac46796827091b0bfc122aa1dbb72f">
  <xsd:schema xmlns:xsd="http://www.w3.org/2001/XMLSchema" xmlns:xs="http://www.w3.org/2001/XMLSchema" xmlns:p="http://schemas.microsoft.com/office/2006/metadata/properties" xmlns:ns2="7d977c6e-5145-4b94-966e-c3e4aa9b01e0" targetNamespace="http://schemas.microsoft.com/office/2006/metadata/properties" ma:root="true" ma:fieldsID="2645c8cbd49505cacf8e14943fe3cd26" ns2:_="">
    <xsd:import namespace="7d977c6e-5145-4b94-966e-c3e4aa9b01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977c6e-5145-4b94-966e-c3e4aa9b01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E03582-2651-4736-A7D0-2D7B2A7E3B4A}"/>
</file>

<file path=customXml/itemProps2.xml><?xml version="1.0" encoding="utf-8"?>
<ds:datastoreItem xmlns:ds="http://schemas.openxmlformats.org/officeDocument/2006/customXml" ds:itemID="{F3A13D25-B1C6-4049-AE36-F24DF7DEB7A2}"/>
</file>

<file path=customXml/itemProps3.xml><?xml version="1.0" encoding="utf-8"?>
<ds:datastoreItem xmlns:ds="http://schemas.openxmlformats.org/officeDocument/2006/customXml" ds:itemID="{E49F61A3-37F3-4736-8C85-57A51EC518A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3104</TotalTime>
  <Words>2184</Words>
  <Application>Microsoft Office PowerPoint</Application>
  <PresentationFormat>On-screen Show (16:9)</PresentationFormat>
  <Paragraphs>411</Paragraphs>
  <Slides>45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맑은 고딕</vt:lpstr>
      <vt:lpstr>Arial</vt:lpstr>
      <vt:lpstr>DejaVu Sans</vt:lpstr>
      <vt:lpstr>Times New Roman</vt:lpstr>
      <vt:lpstr>Wingdings</vt:lpstr>
      <vt:lpstr>Office Theme</vt:lpstr>
      <vt:lpstr>PowerPoint Presentation</vt:lpstr>
      <vt:lpstr>Course Content</vt:lpstr>
      <vt:lpstr>Multirotor Drones</vt:lpstr>
      <vt:lpstr>Multirotor Drones                        contd…</vt:lpstr>
      <vt:lpstr>Multirotor Drones                        contd…</vt:lpstr>
      <vt:lpstr>Unstructured Drones</vt:lpstr>
      <vt:lpstr>MOTORS</vt:lpstr>
      <vt:lpstr> Basics of a Motor </vt:lpstr>
      <vt:lpstr> Thrust to Weight Ratio</vt:lpstr>
      <vt:lpstr> Thrust to Weight Ratio</vt:lpstr>
      <vt:lpstr>Selection of Motor</vt:lpstr>
      <vt:lpstr> Motor Types for Drone to Fly</vt:lpstr>
      <vt:lpstr> Motor Types for Drone to Fly       contd…</vt:lpstr>
      <vt:lpstr> Motor Types for Drone to Fly       contd…</vt:lpstr>
      <vt:lpstr> Brushed Motor</vt:lpstr>
      <vt:lpstr> Brushed Motor</vt:lpstr>
      <vt:lpstr> Brushed Motor</vt:lpstr>
      <vt:lpstr> Brushed Motor - Advantages</vt:lpstr>
      <vt:lpstr> Brushed Motor - Limitations</vt:lpstr>
      <vt:lpstr>BRUSHLESS MOTOR</vt:lpstr>
      <vt:lpstr> Brushless Motor Size Chart</vt:lpstr>
      <vt:lpstr> Performance Factors - KV</vt:lpstr>
      <vt:lpstr> Performance Factors</vt:lpstr>
      <vt:lpstr> Performance Factors - KV</vt:lpstr>
      <vt:lpstr> Performance Factors - KV</vt:lpstr>
      <vt:lpstr> Performance Factors - Torque</vt:lpstr>
      <vt:lpstr> Performance Factors - Efficiency</vt:lpstr>
      <vt:lpstr> Performance Factors - Temperature</vt:lpstr>
      <vt:lpstr> Performance Factors – N and P</vt:lpstr>
      <vt:lpstr> Performance Factors – Wires</vt:lpstr>
      <vt:lpstr> Performance Factors – Magnets</vt:lpstr>
      <vt:lpstr> Performance Factors – Feature</vt:lpstr>
      <vt:lpstr> Comparison</vt:lpstr>
      <vt:lpstr> Battery</vt:lpstr>
      <vt:lpstr> Battery</vt:lpstr>
      <vt:lpstr>PowerPoint Presentation</vt:lpstr>
      <vt:lpstr>Lithium Iron</vt:lpstr>
      <vt:lpstr>Lithium Polymer</vt:lpstr>
      <vt:lpstr> Nickel Metal Hydride </vt:lpstr>
      <vt:lpstr> Battery - Choosing</vt:lpstr>
      <vt:lpstr> Battery – Current Output</vt:lpstr>
      <vt:lpstr> Battery – Maintenance</vt:lpstr>
      <vt:lpstr> Connectors</vt:lpstr>
      <vt:lpstr> Connectors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Registered User</dc:creator>
  <dc:description/>
  <cp:lastModifiedBy>Admin</cp:lastModifiedBy>
  <cp:revision>120</cp:revision>
  <dcterms:created xsi:type="dcterms:W3CDTF">2014-04-01T16:27:38Z</dcterms:created>
  <dcterms:modified xsi:type="dcterms:W3CDTF">2023-02-10T05:47:54Z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On-screen Show (16:9)</vt:lpwstr>
  </property>
  <property fmtid="{D5CDD505-2E9C-101B-9397-08002B2CF9AE}" pid="4" name="Slides">
    <vt:i4>45</vt:i4>
  </property>
  <property fmtid="{D5CDD505-2E9C-101B-9397-08002B2CF9AE}" pid="5" name="ContentTypeId">
    <vt:lpwstr>0x010100709AE2A97BE3CE4680EAF70B1D7F9C44</vt:lpwstr>
  </property>
</Properties>
</file>