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72" r:id="rId3"/>
    <p:sldId id="289" r:id="rId4"/>
    <p:sldId id="328" r:id="rId5"/>
    <p:sldId id="331" r:id="rId6"/>
    <p:sldId id="332" r:id="rId7"/>
    <p:sldId id="333" r:id="rId8"/>
    <p:sldId id="334" r:id="rId9"/>
    <p:sldId id="335" r:id="rId10"/>
    <p:sldId id="336" r:id="rId11"/>
    <p:sldId id="330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284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841F-60CE-47FF-B643-BD0F5051D3B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D8AC-5942-44FA-AB0B-232B4FB78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5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FD8AC-5942-44FA-AB0B-232B4FB7820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1E0D-8397-4D5B-BDB6-1F568E00B225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2B82-4B39-435A-BBAD-BB51BA26D5EF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DFA-E23A-4A5C-AAF1-870EEE3F56F2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38D6-68C5-4434-A84D-B2A0196B8119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893A-49D5-4436-ABF7-A6FD44949455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55FB-CD00-4951-B9B4-9DE71AC3FFF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94B2-0DF2-4796-96CE-69AA74B11BBB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157-7951-4386-A1D3-1BFB070B0CD7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12-69F0-4968-89AD-B8003D81F268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462-1FCF-4211-A9A8-89CE17D9B27A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DFB-E291-4DF4-88A4-17420A22B7B0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6751-F74F-4897-8617-4DEF9CC2DD30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" y="1743075"/>
            <a:ext cx="9143999" cy="3400425"/>
          </a:xfrm>
        </p:spPr>
        <p:txBody>
          <a:bodyPr/>
          <a:lstStyle/>
          <a:p>
            <a:pPr algn="ctr"/>
            <a:r>
              <a:rPr lang="en-US" sz="2800" b="1" dirty="0" smtClean="0"/>
              <a:t>Welcome to </a:t>
            </a:r>
          </a:p>
          <a:p>
            <a:r>
              <a:rPr lang="en-US" sz="2800" b="1" dirty="0" smtClean="0"/>
              <a:t>CSA2002  INTRODUCTION TO DRONES</a:t>
            </a:r>
          </a:p>
          <a:p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05172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0"/>
            <a:ext cx="4706958" cy="1743076"/>
          </a:xfrm>
          <a:prstGeom prst="rect">
            <a:avLst/>
          </a:prstGeom>
        </p:spPr>
      </p:pic>
      <p:pic>
        <p:nvPicPr>
          <p:cNvPr id="7" name="Picture 2" descr="How is the campus of VIT, Bhopal? Can you send me some pictures of the  campus? - Qu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79" y="0"/>
            <a:ext cx="2385321" cy="17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419873" y="2931790"/>
            <a:ext cx="5724128" cy="2211711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G.GANESAN,</a:t>
            </a:r>
            <a:r>
              <a:rPr lang="en-US" dirty="0" smtClean="0"/>
              <a:t> B.E (CSE)., M.E (CSE)., M.S(IT).,MISTE.,</a:t>
            </a:r>
          </a:p>
          <a:p>
            <a:r>
              <a:rPr lang="en-US" dirty="0" smtClean="0"/>
              <a:t>SENIOR TEACHING FELLOW,</a:t>
            </a:r>
          </a:p>
          <a:p>
            <a:r>
              <a:rPr lang="en-US" dirty="0" smtClean="0"/>
              <a:t>SCHOOL OF CSE.</a:t>
            </a:r>
          </a:p>
          <a:p>
            <a:r>
              <a:rPr lang="en-US" dirty="0" smtClean="0"/>
              <a:t>+91-9500234437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ganesan.g@vitbhopal.ac.in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47" y="3050508"/>
            <a:ext cx="1833226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Drone’s body skeleton is called frame. It helps to mount the motors, battery, and   their parts on it. The frame is used to built copter or glider.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Ex: </a:t>
            </a:r>
            <a:r>
              <a:rPr lang="en-US" dirty="0" err="1" smtClean="0">
                <a:solidFill>
                  <a:prstClr val="black"/>
                </a:solidFill>
              </a:rPr>
              <a:t>Tricopter</a:t>
            </a:r>
            <a:r>
              <a:rPr lang="en-US" dirty="0" smtClean="0">
                <a:solidFill>
                  <a:prstClr val="black"/>
                </a:solidFill>
              </a:rPr>
              <a:t> – size is small, 3-motors, 3-propellers, 3-ESC, etc.</a:t>
            </a:r>
            <a:endParaRPr lang="en-US" b="1" dirty="0">
              <a:solidFill>
                <a:prstClr val="black"/>
              </a:solidFill>
            </a:endParaRP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Material: </a:t>
            </a:r>
            <a:r>
              <a:rPr lang="en-US" dirty="0" smtClean="0">
                <a:solidFill>
                  <a:prstClr val="black"/>
                </a:solidFill>
              </a:rPr>
              <a:t>Carbon, Wood, Metal, Plastic, Fiberglass.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Choosing: </a:t>
            </a:r>
            <a:r>
              <a:rPr lang="en-US" dirty="0" smtClean="0">
                <a:solidFill>
                  <a:prstClr val="black"/>
                </a:solidFill>
              </a:rPr>
              <a:t>Light and Strong – Carbon Fiber  (high cost)</a:t>
            </a:r>
          </a:p>
          <a:p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                                    - </a:t>
            </a:r>
            <a:r>
              <a:rPr lang="en-US" dirty="0" smtClean="0">
                <a:solidFill>
                  <a:prstClr val="black"/>
                </a:solidFill>
              </a:rPr>
              <a:t>Plastic / Acrylic (medium cost)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We keep the frame balanced and the center of gravity when flying the drone.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– How to built?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 thrust of the motor after mounting on the frame is really important.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Thrust tells – float in the air or fall down or become imbalanced.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Thrust of a Motor: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 If ‘P’ is the payload capacity of the drone, then the motor thrust ‘T’ is: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   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Where, M – </a:t>
            </a:r>
            <a:r>
              <a:rPr lang="en-US" dirty="0" err="1" smtClean="0">
                <a:solidFill>
                  <a:prstClr val="black"/>
                </a:solidFill>
              </a:rPr>
              <a:t>No.of</a:t>
            </a:r>
            <a:r>
              <a:rPr lang="en-US" dirty="0" smtClean="0">
                <a:solidFill>
                  <a:prstClr val="black"/>
                </a:solidFill>
              </a:rPr>
              <a:t> Motors, W – Weight of the drone, H-Hover throttle in %.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Therefore,  P = T x M x H - W</a:t>
            </a:r>
            <a:endParaRPr lang="en-US" dirty="0">
              <a:solidFill>
                <a:prstClr val="black"/>
              </a:solidFill>
            </a:endParaRPr>
          </a:p>
          <a:p>
            <a:endParaRPr lang="en-US" b="1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75806"/>
            <a:ext cx="28083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-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Monocopter</a:t>
            </a:r>
            <a:endParaRPr lang="en-US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Bicopter</a:t>
            </a:r>
            <a:endParaRPr lang="en-US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Tricopter</a:t>
            </a:r>
            <a:r>
              <a:rPr lang="en-US" dirty="0" smtClean="0">
                <a:solidFill>
                  <a:prstClr val="black"/>
                </a:solidFill>
              </a:rPr>
              <a:t>:         T     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Quadcopter:     +     X     H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Hexacopter</a:t>
            </a:r>
            <a:r>
              <a:rPr lang="en-US" dirty="0" smtClean="0">
                <a:solidFill>
                  <a:prstClr val="black"/>
                </a:solidFill>
              </a:rPr>
              <a:t>:             X     Stretch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Octocopter:      +     X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1. </a:t>
            </a:r>
            <a:r>
              <a:rPr lang="en-US" b="1" i="1" dirty="0" err="1" smtClean="0">
                <a:solidFill>
                  <a:prstClr val="black"/>
                </a:solidFill>
              </a:rPr>
              <a:t>Monocopter</a:t>
            </a:r>
            <a:r>
              <a:rPr lang="en-US" dirty="0" smtClean="0">
                <a:solidFill>
                  <a:prstClr val="black"/>
                </a:solidFill>
              </a:rPr>
              <a:t>: Up and Down only. Increase the motor helps to stabilize the       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         drone. Yaw, Rudder, and Roll motions are not possible.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2. </a:t>
            </a:r>
            <a:r>
              <a:rPr lang="en-US" b="1" i="1" dirty="0" err="1" smtClean="0">
                <a:solidFill>
                  <a:prstClr val="black"/>
                </a:solidFill>
              </a:rPr>
              <a:t>Bicopter</a:t>
            </a:r>
            <a:r>
              <a:rPr lang="en-US" dirty="0" smtClean="0">
                <a:solidFill>
                  <a:prstClr val="black"/>
                </a:solidFill>
              </a:rPr>
              <a:t>: Varying speed of motor independently to generate total thrust.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3. </a:t>
            </a:r>
            <a:r>
              <a:rPr lang="en-US" b="1" i="1" dirty="0" err="1" smtClean="0">
                <a:solidFill>
                  <a:prstClr val="black"/>
                </a:solidFill>
              </a:rPr>
              <a:t>Tricopter</a:t>
            </a:r>
            <a:r>
              <a:rPr lang="en-US" dirty="0" smtClean="0">
                <a:solidFill>
                  <a:prstClr val="black"/>
                </a:solidFill>
              </a:rPr>
              <a:t>: Different look for a UAV. Forward motion. Low cost.     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Not symmetric -&gt;Servo needs to be mounted along the axis that     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leads rear arm is more complex, therefore not all FC support this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configuration.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4. </a:t>
            </a:r>
            <a:r>
              <a:rPr lang="en-US" b="1" i="1" dirty="0" smtClean="0">
                <a:solidFill>
                  <a:prstClr val="black"/>
                </a:solidFill>
              </a:rPr>
              <a:t>Quadcopter</a:t>
            </a:r>
            <a:r>
              <a:rPr lang="en-US" dirty="0" smtClean="0">
                <a:solidFill>
                  <a:prstClr val="black"/>
                </a:solidFill>
              </a:rPr>
              <a:t>: Simplest construction and quite versatile. The arms/motor are     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symmetric about two axes. All FC can work.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No redundancy. If there is a failure in system (motor/propeller), the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craft going to crash.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5. </a:t>
            </a:r>
            <a:r>
              <a:rPr lang="en-US" b="1" i="1" dirty="0" err="1" smtClean="0">
                <a:solidFill>
                  <a:prstClr val="black"/>
                </a:solidFill>
              </a:rPr>
              <a:t>Hexacopter</a:t>
            </a:r>
            <a:r>
              <a:rPr lang="en-US" dirty="0" smtClean="0">
                <a:solidFill>
                  <a:prstClr val="black"/>
                </a:solidFill>
              </a:rPr>
              <a:t>: Add 2 more arms and motors -&gt; Lift more payload.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If a motor fail, a chance to land rather than crash.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</a:t>
            </a:r>
            <a:r>
              <a:rPr lang="en-US" dirty="0" err="1" smtClean="0">
                <a:solidFill>
                  <a:prstClr val="black"/>
                </a:solidFill>
              </a:rPr>
              <a:t>Moduler</a:t>
            </a:r>
            <a:r>
              <a:rPr lang="en-US" dirty="0" smtClean="0">
                <a:solidFill>
                  <a:prstClr val="black"/>
                </a:solidFill>
              </a:rPr>
              <a:t> -&gt; use the same motor and support arm.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All FC can support.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More expensive and larger.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Adding motor/arms -&gt; increase the copter weight -&gt; battery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6. </a:t>
            </a:r>
            <a:r>
              <a:rPr lang="en-US" b="1" i="1" dirty="0" smtClean="0">
                <a:solidFill>
                  <a:prstClr val="black"/>
                </a:solidFill>
              </a:rPr>
              <a:t>Octocopter</a:t>
            </a:r>
            <a:r>
              <a:rPr lang="en-US" dirty="0" smtClean="0">
                <a:solidFill>
                  <a:prstClr val="black"/>
                </a:solidFill>
              </a:rPr>
              <a:t>: Increased redundancy -&gt; more motors = more thrust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More motors = more price and larger battery pack.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– Guidelines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Step 1: See what materials and machining processes you have at your disposal</a:t>
            </a:r>
            <a:r>
              <a:rPr lang="en-IN" dirty="0"/>
              <a:t>.</a:t>
            </a:r>
          </a:p>
          <a:p>
            <a:pPr lvl="0"/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If </a:t>
            </a:r>
            <a:r>
              <a:rPr lang="en-IN" dirty="0"/>
              <a:t>you do not have much as far as machining capabilities, are not comfortable </a:t>
            </a:r>
            <a:r>
              <a:rPr lang="en-IN" dirty="0" smtClean="0"/>
              <a:t> with </a:t>
            </a:r>
            <a:r>
              <a:rPr lang="en-IN" dirty="0"/>
              <a:t>tools, or simply want a more professional frame, then consider purchasing </a:t>
            </a:r>
            <a:r>
              <a:rPr lang="en-IN" dirty="0" smtClean="0"/>
              <a:t>a frame kit.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A decent frame can be made with basic tools and materials, but determining </a:t>
            </a:r>
            <a:r>
              <a:rPr lang="en-IN" dirty="0" smtClean="0"/>
              <a:t>   areas </a:t>
            </a:r>
            <a:r>
              <a:rPr lang="en-IN" dirty="0"/>
              <a:t>where it may be structurally weak, resonate (cause vibration) or may be </a:t>
            </a:r>
            <a:r>
              <a:rPr lang="en-IN" dirty="0" smtClean="0"/>
              <a:t> misaligned </a:t>
            </a:r>
            <a:r>
              <a:rPr lang="en-IN" dirty="0"/>
              <a:t>take a keen eye and experience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If you plan to create a custom frame, take into consideration all of the </a:t>
            </a:r>
            <a:endParaRPr lang="en-IN" dirty="0" smtClean="0"/>
          </a:p>
          <a:p>
            <a:pPr lvl="0"/>
            <a:r>
              <a:rPr lang="en-IN" dirty="0"/>
              <a:t> </a:t>
            </a:r>
            <a:r>
              <a:rPr lang="en-IN" dirty="0" smtClean="0"/>
              <a:t>  mounting </a:t>
            </a:r>
            <a:r>
              <a:rPr lang="en-IN" dirty="0"/>
              <a:t>which needs to be done; motors, electronics etc. and plan accordingly.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– Guidelines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0" y="1059582"/>
            <a:ext cx="901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Step 2: List all of the additional (non-essential) parts you plan to add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Additional items might include: one, two or three axis camera gimbal</a:t>
            </a:r>
            <a:r>
              <a:rPr lang="en-IN" dirty="0" smtClean="0"/>
              <a:t>, parachute, </a:t>
            </a:r>
            <a:r>
              <a:rPr lang="en-IN" dirty="0" err="1" smtClean="0"/>
              <a:t>onboard</a:t>
            </a:r>
            <a:r>
              <a:rPr lang="en-IN" dirty="0" smtClean="0"/>
              <a:t> mini computer, </a:t>
            </a:r>
            <a:r>
              <a:rPr lang="en-IN" dirty="0"/>
              <a:t>payload, long-range electronics (tend to be larger / heavier), floatation etc.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This list of additional / non-essential parts will give you an idea of the size of </a:t>
            </a:r>
            <a:r>
              <a:rPr lang="en-IN" dirty="0" smtClean="0"/>
              <a:t>    drone </a:t>
            </a:r>
            <a:r>
              <a:rPr lang="en-IN" dirty="0"/>
              <a:t>you will need, and add to the total weight calculation (to be done later</a:t>
            </a:r>
            <a:r>
              <a:rPr lang="en-IN" dirty="0" smtClean="0"/>
              <a:t>).</a:t>
            </a:r>
          </a:p>
          <a:p>
            <a:pPr lvl="0"/>
            <a:endParaRPr lang="en-IN" dirty="0"/>
          </a:p>
          <a:p>
            <a:r>
              <a:rPr lang="en-IN" b="1" i="1" dirty="0"/>
              <a:t>Step 3</a:t>
            </a:r>
            <a:r>
              <a:rPr lang="en-IN" dirty="0"/>
              <a:t>: </a:t>
            </a:r>
            <a:r>
              <a:rPr lang="en-IN" b="1" i="1" dirty="0"/>
              <a:t>Get a rough idea of the size of frame you want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A larger frame does not necessarily make the drone more capable, and a smaller </a:t>
            </a:r>
            <a:r>
              <a:rPr lang="en-IN" dirty="0" smtClean="0"/>
              <a:t>   frame </a:t>
            </a:r>
            <a:r>
              <a:rPr lang="en-IN" dirty="0"/>
              <a:t>does not mean the drone will be any less expensive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A drone between 400 and 600mm is suggested for </a:t>
            </a:r>
            <a:r>
              <a:rPr lang="en-IN" dirty="0" smtClean="0"/>
              <a:t>beginners.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Frames – Guidelines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892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Step 4: Design, build and test the frame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If you opted to purchase a frame kit, you should not have much to worry about in regards to durability / rigidity / </a:t>
            </a:r>
            <a:r>
              <a:rPr lang="en-IN" dirty="0" smtClean="0"/>
              <a:t>assembly.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If you chose instead to design and build your own frame, it's important to test its durability, check the weight and see if it can withstand </a:t>
            </a:r>
            <a:r>
              <a:rPr lang="en-IN" dirty="0" smtClean="0"/>
              <a:t>vibration.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/>
              <a:t>Consider using a CAD software (many are free such as Google </a:t>
            </a:r>
            <a:r>
              <a:rPr lang="en-IN" dirty="0" err="1"/>
              <a:t>Sketchup</a:t>
            </a:r>
            <a:r>
              <a:rPr lang="en-IN" dirty="0"/>
              <a:t>) to </a:t>
            </a:r>
            <a:r>
              <a:rPr lang="en-IN" dirty="0" smtClean="0"/>
              <a:t>    design </a:t>
            </a:r>
            <a:r>
              <a:rPr lang="en-IN" dirty="0"/>
              <a:t>the frame and ensure dimensions are </a:t>
            </a:r>
            <a:r>
              <a:rPr lang="en-IN" dirty="0" smtClean="0"/>
              <a:t>correct.</a:t>
            </a:r>
            <a:endParaRPr lang="en-IN" dirty="0"/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7694"/>
            <a:ext cx="8496944" cy="1728192"/>
          </a:xfrm>
        </p:spPr>
        <p:txBody>
          <a:bodyPr/>
          <a:lstStyle/>
          <a:p>
            <a:pPr algn="ctr"/>
            <a:r>
              <a:rPr lang="en-US" sz="2800" b="1" dirty="0" smtClean="0"/>
              <a:t>Thank You</a:t>
            </a:r>
          </a:p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&amp; </a:t>
            </a:r>
          </a:p>
          <a:p>
            <a:pPr algn="ctr"/>
            <a:r>
              <a:rPr lang="en-US" sz="2800" b="1" dirty="0" smtClean="0"/>
              <a:t>Queries?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01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87574"/>
            <a:ext cx="8496944" cy="3888431"/>
          </a:xfrm>
        </p:spPr>
        <p:txBody>
          <a:bodyPr/>
          <a:lstStyle/>
          <a:p>
            <a:r>
              <a:rPr lang="en-US" sz="2400" b="1" dirty="0" smtClean="0"/>
              <a:t>Date</a:t>
            </a:r>
            <a:r>
              <a:rPr lang="en-US" sz="2400" b="1" smtClean="0"/>
              <a:t>:</a:t>
            </a:r>
            <a:r>
              <a:rPr lang="en-US" sz="2400" smtClean="0"/>
              <a:t> </a:t>
            </a:r>
            <a:r>
              <a:rPr lang="en-US" sz="2400" smtClean="0"/>
              <a:t>24-01-2023              </a:t>
            </a:r>
            <a:r>
              <a:rPr lang="en-US" sz="2400" b="1" dirty="0" smtClean="0"/>
              <a:t>Time</a:t>
            </a:r>
            <a:r>
              <a:rPr lang="en-US" sz="2400" b="1" smtClean="0"/>
              <a:t>:</a:t>
            </a:r>
            <a:r>
              <a:rPr lang="en-US" sz="2400" smtClean="0"/>
              <a:t> </a:t>
            </a:r>
            <a:r>
              <a:rPr lang="en-US" sz="2400" smtClean="0"/>
              <a:t>10.05am </a:t>
            </a:r>
            <a:r>
              <a:rPr lang="en-US" sz="2400" smtClean="0"/>
              <a:t>– </a:t>
            </a:r>
            <a:r>
              <a:rPr lang="en-US" sz="2400" smtClean="0"/>
              <a:t>11.35am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Connectors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Frames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60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Connectors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87574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Connectors are interfaces for routing power, data, and signals to and from different subsystems within the platform.</a:t>
            </a:r>
          </a:p>
          <a:p>
            <a:endParaRPr lang="en-US" dirty="0" smtClean="0"/>
          </a:p>
          <a:p>
            <a:r>
              <a:rPr lang="en-US" dirty="0" smtClean="0"/>
              <a:t>Route between UAV power and control systems, guidance systems, GNSS/INS and integrated or external payloads such as laser scanners, LiDAR and thermal or visual cameras.</a:t>
            </a:r>
          </a:p>
          <a:p>
            <a:endParaRPr lang="en-US" dirty="0"/>
          </a:p>
          <a:p>
            <a:r>
              <a:rPr lang="en-US" dirty="0" smtClean="0"/>
              <a:t>Choosing a connector for a particular UAV application, depends on the design requirements.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9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Connectors - Requirements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87574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i="1" dirty="0" smtClean="0"/>
              <a:t>Size, Weight and Power (</a:t>
            </a:r>
            <a:r>
              <a:rPr lang="en-US" sz="2000" b="1" i="1" dirty="0" err="1" smtClean="0"/>
              <a:t>SWaP</a:t>
            </a:r>
            <a:r>
              <a:rPr lang="en-US" sz="2000" b="1" i="1" dirty="0" smtClean="0"/>
              <a:t>): </a:t>
            </a:r>
            <a:r>
              <a:rPr lang="en-US" sz="2000" dirty="0" smtClean="0"/>
              <a:t>Lightweight and Compact (small form)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-  Payload, fuel, fly for longer.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-  Small UAVs</a:t>
            </a:r>
          </a:p>
          <a:p>
            <a:r>
              <a:rPr lang="en-US" sz="2000" dirty="0" smtClean="0"/>
              <a:t>2. </a:t>
            </a:r>
            <a:r>
              <a:rPr lang="en-US" sz="2000" b="1" i="1" dirty="0" smtClean="0"/>
              <a:t>Environment and Durability: </a:t>
            </a:r>
            <a:r>
              <a:rPr lang="en-US" sz="2000" dirty="0" smtClean="0"/>
              <a:t>Variety and harsh environment conditions.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- High vibration and shock environments.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Rough landing and heavy vibration – High sock and vibration tolerance</a:t>
            </a:r>
          </a:p>
          <a:p>
            <a:endParaRPr lang="en-US" sz="2000" dirty="0" smtClean="0"/>
          </a:p>
          <a:p>
            <a:r>
              <a:rPr lang="en-US" sz="2000" dirty="0" smtClean="0"/>
              <a:t>      Weather conditions – Airborne particles – sand, ash, dust, rain, temp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– sealing and protection ratings.</a:t>
            </a:r>
          </a:p>
          <a:p>
            <a:r>
              <a:rPr lang="en-US" sz="2000" dirty="0" smtClean="0"/>
              <a:t>      Operating range: -55 to +200 degrees Centigrade.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Electromagnetic Interference and Pulses (EMI and EMP): Shielding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necessary.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6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Connectors - Requirements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87574"/>
            <a:ext cx="903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b="1" i="1" dirty="0" smtClean="0"/>
              <a:t>Performance:</a:t>
            </a:r>
            <a:r>
              <a:rPr lang="en-US" dirty="0" smtClean="0"/>
              <a:t> Signal degradation is the issue in high-speed applications.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- Connectors are capable of transferring large amount of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high-resolution video at ever-increasing speeds.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- Highly insulating materials, allow airflow to protect from melting.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Connector - 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87574"/>
            <a:ext cx="903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Medium or High altitude Connectors</a:t>
            </a:r>
          </a:p>
          <a:p>
            <a:endParaRPr lang="en-US" dirty="0" smtClean="0"/>
          </a:p>
          <a:p>
            <a:r>
              <a:rPr lang="en-US" dirty="0" smtClean="0"/>
              <a:t>Custom and COTS (commercial off-the-shelf) connectors are in a variety of form factors, such as Circular, Rectangular/ Strip.</a:t>
            </a:r>
          </a:p>
          <a:p>
            <a:endParaRPr lang="en-US" dirty="0"/>
          </a:p>
          <a:p>
            <a:r>
              <a:rPr lang="en-US" dirty="0" smtClean="0"/>
              <a:t>Technology standard form factors such as USB, Ethernet and D-sub.</a:t>
            </a:r>
          </a:p>
          <a:p>
            <a:endParaRPr lang="en-US" dirty="0"/>
          </a:p>
          <a:p>
            <a:r>
              <a:rPr lang="en-US" dirty="0" smtClean="0"/>
              <a:t>OEMs (Original Equipment Manufacturers) – MIL-SPEC or MIL-STD – which are meet the specification factors such as Vibration, Durability, Corrosion, and Temperature.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Connector - Types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056939"/>
            <a:ext cx="2341067" cy="14387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059582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Coupling and Locking Methods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Plastic or metal shells.</a:t>
            </a:r>
          </a:p>
          <a:p>
            <a:r>
              <a:rPr lang="en-US" dirty="0" smtClean="0"/>
              <a:t>Metalized composite shells providing lightweight and durable and reduce overall weight.</a:t>
            </a:r>
          </a:p>
          <a:p>
            <a:r>
              <a:rPr lang="en-US" dirty="0" smtClean="0"/>
              <a:t>Aluminum-Higher-end to provide EMC protection.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12026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Ruggedized Push-Pull</a:t>
            </a:r>
            <a:r>
              <a:rPr lang="en-US" dirty="0" smtClean="0"/>
              <a:t>:</a:t>
            </a:r>
          </a:p>
          <a:p>
            <a:r>
              <a:rPr lang="en-US" dirty="0" smtClean="0"/>
              <a:t>Shell material used for connector bodies.</a:t>
            </a:r>
          </a:p>
          <a:p>
            <a:r>
              <a:rPr lang="en-US" dirty="0" smtClean="0"/>
              <a:t>Provides both protection and Strength, but add weight.</a:t>
            </a:r>
          </a:p>
          <a:p>
            <a:endParaRPr lang="en-US" dirty="0"/>
          </a:p>
          <a:p>
            <a:r>
              <a:rPr lang="en-US" b="1" dirty="0" smtClean="0"/>
              <a:t>Fischer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Rugged and mission-critical applications.</a:t>
            </a:r>
          </a:p>
          <a:p>
            <a:r>
              <a:rPr lang="en-US" dirty="0" smtClean="0"/>
              <a:t>Available: push-pull, screw lock, and quick release.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651870"/>
            <a:ext cx="2437748" cy="13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Connector -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 Connectivity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Lightweight, rugged interconnect tech.</a:t>
            </a:r>
          </a:p>
          <a:p>
            <a:r>
              <a:rPr lang="en-US" dirty="0" smtClean="0"/>
              <a:t>For Unmanned vehicles like: UAV, UGV, UUV.</a:t>
            </a:r>
          </a:p>
          <a:p>
            <a:r>
              <a:rPr lang="en-US" dirty="0" smtClean="0"/>
              <a:t>High performance – To </a:t>
            </a:r>
            <a:r>
              <a:rPr lang="en-US" dirty="0"/>
              <a:t>a</a:t>
            </a:r>
            <a:r>
              <a:rPr lang="en-US" dirty="0" smtClean="0"/>
              <a:t>bsorb high levels of </a:t>
            </a:r>
          </a:p>
          <a:p>
            <a:r>
              <a:rPr lang="en-US" dirty="0" smtClean="0"/>
              <a:t>vibration, shock and impact.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712026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Nicomatic</a:t>
            </a:r>
            <a:r>
              <a:rPr lang="en-US" dirty="0" smtClean="0"/>
              <a:t>:</a:t>
            </a:r>
          </a:p>
          <a:p>
            <a:r>
              <a:rPr lang="en-US" dirty="0" smtClean="0"/>
              <a:t>Power and Video transmission.</a:t>
            </a:r>
          </a:p>
          <a:p>
            <a:r>
              <a:rPr lang="en-US" dirty="0" smtClean="0"/>
              <a:t>MIL 83513 performance –&gt; 1.27mm pitch of rugged Micro connectors.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930784"/>
            <a:ext cx="3219312" cy="15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35646"/>
            <a:ext cx="7776864" cy="1008112"/>
          </a:xfrm>
        </p:spPr>
        <p:txBody>
          <a:bodyPr/>
          <a:lstStyle/>
          <a:p>
            <a:pPr algn="ctr"/>
            <a:r>
              <a:rPr lang="en-US" sz="3200" b="1" dirty="0" smtClean="0"/>
              <a:t>QUERIES?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946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AE2A97BE3CE4680EAF70B1D7F9C44" ma:contentTypeVersion="4" ma:contentTypeDescription="Create a new document." ma:contentTypeScope="" ma:versionID="8dac46796827091b0bfc122aa1dbb72f">
  <xsd:schema xmlns:xsd="http://www.w3.org/2001/XMLSchema" xmlns:xs="http://www.w3.org/2001/XMLSchema" xmlns:p="http://schemas.microsoft.com/office/2006/metadata/properties" xmlns:ns2="7d977c6e-5145-4b94-966e-c3e4aa9b01e0" targetNamespace="http://schemas.microsoft.com/office/2006/metadata/properties" ma:root="true" ma:fieldsID="2645c8cbd49505cacf8e14943fe3cd26" ns2:_="">
    <xsd:import namespace="7d977c6e-5145-4b94-966e-c3e4aa9b0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77c6e-5145-4b94-966e-c3e4aa9b0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DB2047-DD82-4BDD-99A8-8BA5C343D27E}"/>
</file>

<file path=customXml/itemProps2.xml><?xml version="1.0" encoding="utf-8"?>
<ds:datastoreItem xmlns:ds="http://schemas.openxmlformats.org/officeDocument/2006/customXml" ds:itemID="{E335641C-ACB9-44FC-9B75-48977F0237A3}"/>
</file>

<file path=customXml/itemProps3.xml><?xml version="1.0" encoding="utf-8"?>
<ds:datastoreItem xmlns:ds="http://schemas.openxmlformats.org/officeDocument/2006/customXml" ds:itemID="{B49C6010-8471-4C4E-8747-25F23B76A6EC}"/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1280</Words>
  <Application>Microsoft Office PowerPoint</Application>
  <PresentationFormat>On-screen Show (16:9)</PresentationFormat>
  <Paragraphs>180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Course Content</vt:lpstr>
      <vt:lpstr> Connectors</vt:lpstr>
      <vt:lpstr> Connectors - Requirements</vt:lpstr>
      <vt:lpstr> Connectors - Requirements</vt:lpstr>
      <vt:lpstr> Connector - Types</vt:lpstr>
      <vt:lpstr> Connector - Types</vt:lpstr>
      <vt:lpstr> Connector - Types</vt:lpstr>
      <vt:lpstr>PowerPoint Presentation</vt:lpstr>
      <vt:lpstr> FRAMES</vt:lpstr>
      <vt:lpstr> Frames</vt:lpstr>
      <vt:lpstr> Frames – How to built?</vt:lpstr>
      <vt:lpstr> Frames - Types</vt:lpstr>
      <vt:lpstr> Frames – Pros and Cons</vt:lpstr>
      <vt:lpstr> Frames – Pros and Cons</vt:lpstr>
      <vt:lpstr> Frames – Guidelines</vt:lpstr>
      <vt:lpstr> Frames – Guidelines</vt:lpstr>
      <vt:lpstr> Frames – Guidelines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146</cp:revision>
  <dcterms:created xsi:type="dcterms:W3CDTF">2014-04-01T16:27:38Z</dcterms:created>
  <dcterms:modified xsi:type="dcterms:W3CDTF">2023-02-10T05:48:52Z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0x010100709AE2A97BE3CE4680EAF70B1D7F9C44</vt:lpwstr>
  </property>
</Properties>
</file>