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3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6.xml" ContentType="application/vnd.openxmlformats-officedocument.presentationml.slide+xml"/>
  <Override PartName="/ppt/slides/slide33.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39"/>
  </p:notesMasterIdLst>
  <p:sldIdLst>
    <p:sldId id="272" r:id="rId3"/>
    <p:sldId id="289" r:id="rId4"/>
    <p:sldId id="331" r:id="rId5"/>
    <p:sldId id="332" r:id="rId6"/>
    <p:sldId id="328" r:id="rId7"/>
    <p:sldId id="333" r:id="rId8"/>
    <p:sldId id="334" r:id="rId9"/>
    <p:sldId id="335" r:id="rId10"/>
    <p:sldId id="345" r:id="rId11"/>
    <p:sldId id="346" r:id="rId12"/>
    <p:sldId id="347" r:id="rId13"/>
    <p:sldId id="348" r:id="rId14"/>
    <p:sldId id="350" r:id="rId15"/>
    <p:sldId id="351" r:id="rId16"/>
    <p:sldId id="352" r:id="rId17"/>
    <p:sldId id="349" r:id="rId18"/>
    <p:sldId id="353" r:id="rId19"/>
    <p:sldId id="354" r:id="rId20"/>
    <p:sldId id="355" r:id="rId21"/>
    <p:sldId id="356" r:id="rId22"/>
    <p:sldId id="357" r:id="rId23"/>
    <p:sldId id="336" r:id="rId24"/>
    <p:sldId id="330" r:id="rId25"/>
    <p:sldId id="337" r:id="rId26"/>
    <p:sldId id="358" r:id="rId27"/>
    <p:sldId id="359" r:id="rId28"/>
    <p:sldId id="360" r:id="rId29"/>
    <p:sldId id="361" r:id="rId30"/>
    <p:sldId id="338" r:id="rId31"/>
    <p:sldId id="339" r:id="rId32"/>
    <p:sldId id="340" r:id="rId33"/>
    <p:sldId id="341" r:id="rId34"/>
    <p:sldId id="342" r:id="rId35"/>
    <p:sldId id="343" r:id="rId36"/>
    <p:sldId id="344" r:id="rId37"/>
    <p:sldId id="284" r:id="rId3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549" autoAdjust="0"/>
  </p:normalViewPr>
  <p:slideViewPr>
    <p:cSldViewPr>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ustomXml" Target="../customXml/item3.xml"/><Relationship Id="rId20" Type="http://schemas.openxmlformats.org/officeDocument/2006/relationships/slide" Target="slides/slide18.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E841F-60CE-47FF-B643-BD0F5051D3B2}" type="datetimeFigureOut">
              <a:rPr lang="en-IN" smtClean="0"/>
              <a:t>10-02-2023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FD8AC-5942-44FA-AB0B-232B4FB78201}" type="slidenum">
              <a:rPr lang="en-IN" smtClean="0"/>
              <a:t>‹#›</a:t>
            </a:fld>
            <a:endParaRPr lang="en-IN"/>
          </a:p>
        </p:txBody>
      </p:sp>
    </p:spTree>
    <p:extLst>
      <p:ext uri="{BB962C8B-B14F-4D97-AF65-F5344CB8AC3E}">
        <p14:creationId xmlns:p14="http://schemas.microsoft.com/office/powerpoint/2010/main" val="3187254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5FD8AC-5942-44FA-AB0B-232B4FB78201}" type="slidenum">
              <a:rPr lang="en-IN" smtClean="0"/>
              <a:t>36</a:t>
            </a:fld>
            <a:endParaRPr lang="en-IN"/>
          </a:p>
        </p:txBody>
      </p:sp>
    </p:spTree>
    <p:extLst>
      <p:ext uri="{BB962C8B-B14F-4D97-AF65-F5344CB8AC3E}">
        <p14:creationId xmlns:p14="http://schemas.microsoft.com/office/powerpoint/2010/main" val="1379603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D1E0D-8397-4D5B-BDB6-1F568E00B225}" type="datetime1">
              <a:rPr lang="en-US" smtClean="0"/>
              <a:t>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152B82-4B39-435A-BBAD-BB51BA26D5EF}" type="datetime1">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341DFA-E23A-4A5C-AAF1-870EEE3F56F2}" type="datetime1">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C038D6-68C5-4434-A84D-B2A0196B8119}" type="datetime1">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F0893A-49D5-4436-ABF7-A6FD44949455}" type="datetime1">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3E55FB-CD00-4951-B9B4-9DE71AC3FFFD}" type="datetime1">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1D94B2-0DF2-4796-96CE-69AA74B11BBB}" type="datetime1">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28C157-7951-4386-A1D3-1BFB070B0CD7}" type="datetime1">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1D8612-69F0-4968-89AD-B8003D81F268}" type="datetime1">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AEF462-1FCF-4211-A9A8-89CE17D9B27A}" type="datetime1">
              <a:rPr lang="en-US" smtClean="0"/>
              <a:t>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D45DFB-E291-4DF4-88A4-17420A22B7B0}" type="datetime1">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hf hdr="0" ftr="0"/>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934B6751-F74F-4897-8617-4DEF9CC2DD30}" type="datetime1">
              <a:rPr lang="en-US" smtClean="0"/>
              <a:t>2/10/2023</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 y="1743075"/>
            <a:ext cx="9143999" cy="3400425"/>
          </a:xfrm>
        </p:spPr>
        <p:txBody>
          <a:bodyPr/>
          <a:lstStyle/>
          <a:p>
            <a:pPr algn="ctr"/>
            <a:r>
              <a:rPr lang="en-US" sz="2800" b="1" dirty="0" smtClean="0"/>
              <a:t>Welcome to </a:t>
            </a:r>
          </a:p>
          <a:p>
            <a:r>
              <a:rPr lang="en-US" sz="2800" b="1" dirty="0" smtClean="0"/>
              <a:t>CSA2002  INTRODUCTION TO DRONES</a:t>
            </a:r>
          </a:p>
          <a:p>
            <a:endParaRPr lang="en-IN" sz="2800" b="1" dirty="0"/>
          </a:p>
        </p:txBody>
      </p:sp>
      <p:pic>
        <p:nvPicPr>
          <p:cNvPr id="5" name="Picture 4"/>
          <p:cNvPicPr>
            <a:picLocks noChangeAspect="1"/>
          </p:cNvPicPr>
          <p:nvPr/>
        </p:nvPicPr>
        <p:blipFill>
          <a:blip r:embed="rId2"/>
          <a:stretch>
            <a:fillRect/>
          </a:stretch>
        </p:blipFill>
        <p:spPr>
          <a:xfrm>
            <a:off x="1" y="0"/>
            <a:ext cx="2051720" cy="1743075"/>
          </a:xfrm>
          <a:prstGeom prst="rect">
            <a:avLst/>
          </a:prstGeom>
        </p:spPr>
      </p:pic>
      <p:pic>
        <p:nvPicPr>
          <p:cNvPr id="6" name="Picture 5"/>
          <p:cNvPicPr>
            <a:picLocks noChangeAspect="1"/>
          </p:cNvPicPr>
          <p:nvPr/>
        </p:nvPicPr>
        <p:blipFill>
          <a:blip r:embed="rId3"/>
          <a:stretch>
            <a:fillRect/>
          </a:stretch>
        </p:blipFill>
        <p:spPr>
          <a:xfrm>
            <a:off x="2051721" y="0"/>
            <a:ext cx="4706958" cy="1743076"/>
          </a:xfrm>
          <a:prstGeom prst="rect">
            <a:avLst/>
          </a:prstGeom>
        </p:spPr>
      </p:pic>
      <p:pic>
        <p:nvPicPr>
          <p:cNvPr id="7" name="Picture 2" descr="How is the campus of VIT, Bhopal? Can you send me some pictures of the  campus? - Quor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8679" y="0"/>
            <a:ext cx="2385321" cy="1746226"/>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p:cNvSpPr txBox="1">
            <a:spLocks/>
          </p:cNvSpPr>
          <p:nvPr/>
        </p:nvSpPr>
        <p:spPr>
          <a:xfrm>
            <a:off x="3419873" y="2931790"/>
            <a:ext cx="5724128" cy="2211711"/>
          </a:xfrm>
          <a:prstGeom prst="rect">
            <a:avLst/>
          </a:prstGeom>
        </p:spPr>
        <p:txBody>
          <a:bodyPr anchor="ctr">
            <a:normAutofit fontScale="92500"/>
          </a:bodyP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solidFill>
                <a:srgbClr val="00B050"/>
              </a:solidFill>
            </a:endParaRPr>
          </a:p>
          <a:p>
            <a:r>
              <a:rPr lang="en-US" dirty="0" smtClean="0">
                <a:solidFill>
                  <a:srgbClr val="00B050"/>
                </a:solidFill>
              </a:rPr>
              <a:t>G.GANESAN,</a:t>
            </a:r>
            <a:r>
              <a:rPr lang="en-US" dirty="0" smtClean="0"/>
              <a:t> B.E (CSE)., M.E (CSE)., M.S(IT).,MISTE.,</a:t>
            </a:r>
          </a:p>
          <a:p>
            <a:r>
              <a:rPr lang="en-US" dirty="0" smtClean="0"/>
              <a:t>SENIOR TEACHING FELLOW,</a:t>
            </a:r>
          </a:p>
          <a:p>
            <a:r>
              <a:rPr lang="en-US" dirty="0" smtClean="0"/>
              <a:t>SCHOOL OF CSE.</a:t>
            </a:r>
          </a:p>
          <a:p>
            <a:r>
              <a:rPr lang="en-US" dirty="0" smtClean="0"/>
              <a:t>+91-9500234437</a:t>
            </a:r>
          </a:p>
          <a:p>
            <a:r>
              <a:rPr lang="en-US" dirty="0" smtClean="0">
                <a:solidFill>
                  <a:srgbClr val="D60093"/>
                </a:solidFill>
              </a:rPr>
              <a:t>ganesan.g@vitbhopal.ac.in</a:t>
            </a:r>
          </a:p>
          <a:p>
            <a:endParaRPr lang="en-IN" dirty="0"/>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86647" y="3050508"/>
            <a:ext cx="1833226" cy="1974273"/>
          </a:xfrm>
          <a:prstGeom prst="rect">
            <a:avLst/>
          </a:prstGeom>
        </p:spPr>
      </p:pic>
    </p:spTree>
    <p:extLst>
      <p:ext uri="{BB962C8B-B14F-4D97-AF65-F5344CB8AC3E}">
        <p14:creationId xmlns:p14="http://schemas.microsoft.com/office/powerpoint/2010/main" val="961004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Connecting </a:t>
            </a:r>
            <a:r>
              <a:rPr lang="en-US" dirty="0" err="1" smtClean="0"/>
              <a:t>ArduPilot</a:t>
            </a:r>
            <a:endParaRPr lang="en-US" dirty="0"/>
          </a:p>
        </p:txBody>
      </p:sp>
      <p:sp>
        <p:nvSpPr>
          <p:cNvPr id="4" name="TextBox 3"/>
          <p:cNvSpPr txBox="1"/>
          <p:nvPr/>
        </p:nvSpPr>
        <p:spPr>
          <a:xfrm>
            <a:off x="111967" y="952147"/>
            <a:ext cx="8784976" cy="1754326"/>
          </a:xfrm>
          <a:prstGeom prst="rect">
            <a:avLst/>
          </a:prstGeom>
          <a:noFill/>
        </p:spPr>
        <p:txBody>
          <a:bodyPr wrap="square" rtlCol="0">
            <a:spAutoFit/>
          </a:bodyPr>
          <a:lstStyle/>
          <a:p>
            <a:endParaRPr lang="en-US" b="1" dirty="0" smtClean="0"/>
          </a:p>
          <a:p>
            <a:endParaRPr lang="en-US" b="1" dirty="0"/>
          </a:p>
          <a:p>
            <a:endParaRPr lang="en-US" b="1" dirty="0" smtClean="0"/>
          </a:p>
          <a:p>
            <a:endParaRPr lang="en-US" b="1" dirty="0"/>
          </a:p>
          <a:p>
            <a:endParaRPr lang="en-US" b="1" dirty="0" smtClean="0"/>
          </a:p>
          <a:p>
            <a:endParaRPr lang="en-US" dirty="0" smtClean="0"/>
          </a:p>
        </p:txBody>
      </p:sp>
      <p:pic>
        <p:nvPicPr>
          <p:cNvPr id="5" name="Picture 4"/>
          <p:cNvPicPr>
            <a:picLocks noChangeAspect="1"/>
          </p:cNvPicPr>
          <p:nvPr/>
        </p:nvPicPr>
        <p:blipFill>
          <a:blip r:embed="rId2"/>
          <a:stretch>
            <a:fillRect/>
          </a:stretch>
        </p:blipFill>
        <p:spPr>
          <a:xfrm>
            <a:off x="1259632" y="884466"/>
            <a:ext cx="6120680" cy="4175582"/>
          </a:xfrm>
          <a:prstGeom prst="rect">
            <a:avLst/>
          </a:prstGeom>
        </p:spPr>
      </p:pic>
    </p:spTree>
    <p:extLst>
      <p:ext uri="{BB962C8B-B14F-4D97-AF65-F5344CB8AC3E}">
        <p14:creationId xmlns:p14="http://schemas.microsoft.com/office/powerpoint/2010/main" val="1012108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Connecting </a:t>
            </a:r>
            <a:r>
              <a:rPr lang="en-US" dirty="0" err="1" smtClean="0"/>
              <a:t>ArduPilot</a:t>
            </a:r>
            <a:endParaRPr lang="en-US" dirty="0"/>
          </a:p>
        </p:txBody>
      </p:sp>
      <p:sp>
        <p:nvSpPr>
          <p:cNvPr id="4" name="TextBox 3"/>
          <p:cNvSpPr txBox="1"/>
          <p:nvPr/>
        </p:nvSpPr>
        <p:spPr>
          <a:xfrm>
            <a:off x="111967" y="952147"/>
            <a:ext cx="8784976" cy="4247317"/>
          </a:xfrm>
          <a:prstGeom prst="rect">
            <a:avLst/>
          </a:prstGeom>
          <a:noFill/>
        </p:spPr>
        <p:txBody>
          <a:bodyPr wrap="square" rtlCol="0">
            <a:spAutoFit/>
          </a:bodyPr>
          <a:lstStyle/>
          <a:p>
            <a:r>
              <a:rPr lang="en-US" dirty="0" smtClean="0"/>
              <a:t>Connect the signal, Power, and ground pins of ESC with the </a:t>
            </a:r>
            <a:r>
              <a:rPr lang="en-US" dirty="0" err="1" smtClean="0"/>
              <a:t>ArduPilot</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2" name="Picture 1"/>
          <p:cNvPicPr>
            <a:picLocks noChangeAspect="1"/>
          </p:cNvPicPr>
          <p:nvPr/>
        </p:nvPicPr>
        <p:blipFill>
          <a:blip r:embed="rId2"/>
          <a:stretch>
            <a:fillRect/>
          </a:stretch>
        </p:blipFill>
        <p:spPr>
          <a:xfrm>
            <a:off x="1691680" y="1419622"/>
            <a:ext cx="5256584" cy="3723878"/>
          </a:xfrm>
          <a:prstGeom prst="rect">
            <a:avLst/>
          </a:prstGeom>
        </p:spPr>
      </p:pic>
    </p:spTree>
    <p:extLst>
      <p:ext uri="{BB962C8B-B14F-4D97-AF65-F5344CB8AC3E}">
        <p14:creationId xmlns:p14="http://schemas.microsoft.com/office/powerpoint/2010/main" val="2123661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r>
              <a:rPr lang="en-US" sz="3200" dirty="0" smtClean="0"/>
              <a:t>Connecting with Common Power Module</a:t>
            </a:r>
            <a:endParaRPr lang="en-US" sz="3200" dirty="0"/>
          </a:p>
        </p:txBody>
      </p:sp>
      <p:sp>
        <p:nvSpPr>
          <p:cNvPr id="4" name="TextBox 3"/>
          <p:cNvSpPr txBox="1"/>
          <p:nvPr/>
        </p:nvSpPr>
        <p:spPr>
          <a:xfrm>
            <a:off x="179512" y="884466"/>
            <a:ext cx="8784976" cy="4247317"/>
          </a:xfrm>
          <a:prstGeom prst="rect">
            <a:avLst/>
          </a:prstGeom>
          <a:noFill/>
        </p:spPr>
        <p:txBody>
          <a:bodyPr wrap="square" rtlCol="0">
            <a:spAutoFit/>
          </a:bodyPr>
          <a:lstStyle/>
          <a:p>
            <a:r>
              <a:rPr lang="en-US" dirty="0" smtClean="0"/>
              <a:t>Two types – Normal and Pusher</a:t>
            </a:r>
          </a:p>
          <a:p>
            <a:endParaRPr lang="en-US" dirty="0"/>
          </a:p>
          <a:p>
            <a:r>
              <a:rPr lang="en-US" dirty="0" smtClean="0"/>
              <a:t>Normal – rotates anticlockwise</a:t>
            </a:r>
          </a:p>
          <a:p>
            <a:endParaRPr lang="en-US" dirty="0" smtClean="0"/>
          </a:p>
          <a:p>
            <a:r>
              <a:rPr lang="en-US" dirty="0" smtClean="0"/>
              <a:t>Pusher – rotates clockwise and it denoted by P or R.</a:t>
            </a:r>
          </a:p>
          <a:p>
            <a:endParaRPr lang="en-US" dirty="0"/>
          </a:p>
          <a:p>
            <a:r>
              <a:rPr lang="en-US" dirty="0" smtClean="0"/>
              <a:t>The common power module provides 5.37V and 2.25 Amp power supply.</a:t>
            </a:r>
          </a:p>
          <a:p>
            <a:endParaRPr lang="en-US" dirty="0"/>
          </a:p>
          <a:p>
            <a:r>
              <a:rPr lang="en-US" dirty="0" smtClean="0"/>
              <a:t>It allows the </a:t>
            </a:r>
            <a:r>
              <a:rPr lang="en-US" dirty="0" err="1" smtClean="0"/>
              <a:t>ArduPilot</a:t>
            </a:r>
            <a:r>
              <a:rPr lang="en-US" dirty="0" smtClean="0"/>
              <a:t> to work more accurately with a lot of sensors connected to it, such as the compass sensor.</a:t>
            </a:r>
          </a:p>
          <a:p>
            <a:endParaRPr lang="en-US" dirty="0"/>
          </a:p>
          <a:p>
            <a:r>
              <a:rPr lang="en-US" dirty="0" smtClean="0"/>
              <a:t>A small variation of the power will cause the direction to go wrong. Using a common power module to these pins is needed for getting good accuracy of the measurements from the sensors connected to and built into the </a:t>
            </a:r>
            <a:r>
              <a:rPr lang="en-US" dirty="0" err="1" smtClean="0"/>
              <a:t>ArduPilot</a:t>
            </a:r>
            <a:r>
              <a:rPr lang="en-US" dirty="0"/>
              <a:t>.</a:t>
            </a:r>
            <a:endParaRPr lang="en-US" dirty="0" smtClean="0"/>
          </a:p>
          <a:p>
            <a:endParaRPr lang="en-US" dirty="0" smtClean="0"/>
          </a:p>
        </p:txBody>
      </p:sp>
    </p:spTree>
    <p:extLst>
      <p:ext uri="{BB962C8B-B14F-4D97-AF65-F5344CB8AC3E}">
        <p14:creationId xmlns:p14="http://schemas.microsoft.com/office/powerpoint/2010/main" val="1438960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r>
              <a:rPr lang="en-US" sz="3200" dirty="0"/>
              <a:t>Connecting with Common Power Module</a:t>
            </a:r>
          </a:p>
        </p:txBody>
      </p:sp>
      <p:sp>
        <p:nvSpPr>
          <p:cNvPr id="4" name="TextBox 3"/>
          <p:cNvSpPr txBox="1"/>
          <p:nvPr/>
        </p:nvSpPr>
        <p:spPr>
          <a:xfrm>
            <a:off x="179512" y="884466"/>
            <a:ext cx="8784976" cy="4247317"/>
          </a:xfrm>
          <a:prstGeom prst="rect">
            <a:avLst/>
          </a:prstGeom>
          <a:noFill/>
        </p:spPr>
        <p:txBody>
          <a:bodyPr wrap="square" rtlCol="0">
            <a:spAutoFit/>
          </a:bodyPr>
          <a:lstStyle/>
          <a:p>
            <a:r>
              <a:rPr lang="en-US" dirty="0" smtClean="0"/>
              <a:t>A Bluetooth device or an RF transceiver (having 900 MHz or 2.4 GHz ) is            connected for communicate with GCS.</a:t>
            </a:r>
          </a:p>
          <a:p>
            <a:endParaRPr lang="en-US" dirty="0" smtClean="0"/>
          </a:p>
          <a:p>
            <a:r>
              <a:rPr lang="en-US" dirty="0" smtClean="0"/>
              <a:t>The range of cover up is 50m or the radius, which depends upon the device.</a:t>
            </a:r>
          </a:p>
          <a:p>
            <a:endParaRPr lang="en-US" dirty="0"/>
          </a:p>
          <a:p>
            <a:r>
              <a:rPr lang="en-US" dirty="0" smtClean="0"/>
              <a:t>Wirelessly we can connect our drone to the computer and download flight data.</a:t>
            </a:r>
          </a:p>
          <a:p>
            <a:endParaRPr lang="en-US" dirty="0" smtClean="0"/>
          </a:p>
          <a:p>
            <a:r>
              <a:rPr lang="en-US" dirty="0" smtClean="0"/>
              <a:t>Radio’s are short-range or long-range types. </a:t>
            </a:r>
          </a:p>
          <a:p>
            <a:endParaRPr lang="en-US" dirty="0"/>
          </a:p>
          <a:p>
            <a:r>
              <a:rPr lang="en-US" dirty="0" smtClean="0"/>
              <a:t>3DR radio is easy to set up via the </a:t>
            </a:r>
            <a:r>
              <a:rPr lang="en-US" dirty="0" err="1" smtClean="0"/>
              <a:t>ArduPilot</a:t>
            </a:r>
            <a:r>
              <a:rPr lang="en-US" dirty="0" smtClean="0"/>
              <a:t> software and easy to use.</a:t>
            </a:r>
          </a:p>
          <a:p>
            <a:endParaRPr lang="en-US" dirty="0"/>
          </a:p>
          <a:p>
            <a:r>
              <a:rPr lang="en-US" dirty="0" smtClean="0"/>
              <a:t>The radio directly connected to the </a:t>
            </a:r>
            <a:r>
              <a:rPr lang="en-US" dirty="0" err="1" smtClean="0"/>
              <a:t>ArduPilot</a:t>
            </a:r>
            <a:r>
              <a:rPr lang="en-US" dirty="0" smtClean="0"/>
              <a:t> and it send signals to the receiver   connected to the computer. </a:t>
            </a:r>
          </a:p>
          <a:p>
            <a:endParaRPr lang="en-US" dirty="0"/>
          </a:p>
          <a:p>
            <a:r>
              <a:rPr lang="en-US" dirty="0" smtClean="0"/>
              <a:t>The radio will connected via the “</a:t>
            </a:r>
            <a:r>
              <a:rPr lang="en-US" b="1" dirty="0" err="1" smtClean="0"/>
              <a:t>Telem</a:t>
            </a:r>
            <a:r>
              <a:rPr lang="en-US" b="1" dirty="0" smtClean="0"/>
              <a:t> port</a:t>
            </a:r>
            <a:r>
              <a:rPr lang="en-US" dirty="0" smtClean="0"/>
              <a:t>”.</a:t>
            </a:r>
          </a:p>
        </p:txBody>
      </p:sp>
    </p:spTree>
    <p:extLst>
      <p:ext uri="{BB962C8B-B14F-4D97-AF65-F5344CB8AC3E}">
        <p14:creationId xmlns:p14="http://schemas.microsoft.com/office/powerpoint/2010/main" val="3724410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r>
              <a:rPr lang="en-US" sz="3200" dirty="0"/>
              <a:t>Connecting </a:t>
            </a:r>
            <a:r>
              <a:rPr lang="en-US" sz="3200" dirty="0" smtClean="0"/>
              <a:t>RC Receiver</a:t>
            </a:r>
            <a:endParaRPr lang="en-US" sz="3200" dirty="0"/>
          </a:p>
        </p:txBody>
      </p:sp>
      <p:sp>
        <p:nvSpPr>
          <p:cNvPr id="4" name="TextBox 3"/>
          <p:cNvSpPr txBox="1"/>
          <p:nvPr/>
        </p:nvSpPr>
        <p:spPr>
          <a:xfrm>
            <a:off x="179512" y="884466"/>
            <a:ext cx="8784976" cy="3416320"/>
          </a:xfrm>
          <a:prstGeom prst="rect">
            <a:avLst/>
          </a:prstGeom>
          <a:noFill/>
        </p:spPr>
        <p:txBody>
          <a:bodyPr wrap="square" rtlCol="0">
            <a:spAutoFit/>
          </a:bodyPr>
          <a:lstStyle/>
          <a:p>
            <a:r>
              <a:rPr lang="en-US" dirty="0" smtClean="0"/>
              <a:t>Pin configuration in </a:t>
            </a:r>
            <a:r>
              <a:rPr lang="en-US" dirty="0" err="1" smtClean="0"/>
              <a:t>ArduPilot</a:t>
            </a:r>
            <a:endParaRPr lang="en-US" dirty="0" smtClean="0"/>
          </a:p>
          <a:p>
            <a:endParaRPr lang="en-US" dirty="0"/>
          </a:p>
          <a:p>
            <a:r>
              <a:rPr lang="en-US" dirty="0" smtClean="0"/>
              <a:t>Pin-1: Roll / aileron</a:t>
            </a:r>
          </a:p>
          <a:p>
            <a:r>
              <a:rPr lang="en-US" dirty="0" smtClean="0"/>
              <a:t>Pin-2: Pitch / elevator</a:t>
            </a:r>
          </a:p>
          <a:p>
            <a:r>
              <a:rPr lang="en-US" dirty="0" smtClean="0"/>
              <a:t>Pin-3: Throttle</a:t>
            </a:r>
          </a:p>
          <a:p>
            <a:r>
              <a:rPr lang="en-US" dirty="0" smtClean="0"/>
              <a:t>Pin-4: Yaw / Rudder</a:t>
            </a:r>
          </a:p>
          <a:p>
            <a:r>
              <a:rPr lang="en-US" dirty="0" smtClean="0"/>
              <a:t>Pin-5: Auxiliary channel-1 (Ex: mode switch)</a:t>
            </a:r>
          </a:p>
          <a:p>
            <a:r>
              <a:rPr lang="en-US" dirty="0" smtClean="0"/>
              <a:t>Pin-6: Auxiliary channel-2</a:t>
            </a:r>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3307572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r>
              <a:rPr lang="en-US" sz="3200" dirty="0"/>
              <a:t>Connecting </a:t>
            </a:r>
            <a:r>
              <a:rPr lang="en-US" sz="3200" dirty="0" smtClean="0"/>
              <a:t>Battery</a:t>
            </a:r>
            <a:endParaRPr lang="en-US" sz="3200" dirty="0"/>
          </a:p>
        </p:txBody>
      </p:sp>
      <p:sp>
        <p:nvSpPr>
          <p:cNvPr id="4" name="TextBox 3"/>
          <p:cNvSpPr txBox="1"/>
          <p:nvPr/>
        </p:nvSpPr>
        <p:spPr>
          <a:xfrm>
            <a:off x="179512" y="884466"/>
            <a:ext cx="8784976" cy="4247317"/>
          </a:xfrm>
          <a:prstGeom prst="rect">
            <a:avLst/>
          </a:prstGeom>
          <a:noFill/>
        </p:spPr>
        <p:txBody>
          <a:bodyPr wrap="square" rtlCol="0">
            <a:spAutoFit/>
          </a:bodyPr>
          <a:lstStyle/>
          <a:p>
            <a:r>
              <a:rPr lang="en-US" dirty="0" smtClean="0"/>
              <a:t>Frame is S500, it come with a board.</a:t>
            </a:r>
          </a:p>
          <a:p>
            <a:endParaRPr lang="en-US" dirty="0"/>
          </a:p>
          <a:p>
            <a:r>
              <a:rPr lang="en-US" dirty="0" smtClean="0"/>
              <a:t>Connect the battery by soldering the connectors to the board and later just plug the battery while flying the drone.</a:t>
            </a:r>
          </a:p>
          <a:p>
            <a:endParaRPr lang="en-US" dirty="0"/>
          </a:p>
          <a:p>
            <a:r>
              <a:rPr lang="en-US" dirty="0" smtClean="0"/>
              <a:t>Use </a:t>
            </a:r>
            <a:r>
              <a:rPr lang="en-US" dirty="0" err="1" smtClean="0"/>
              <a:t>Zipties</a:t>
            </a:r>
            <a:r>
              <a:rPr lang="en-US" dirty="0" smtClean="0"/>
              <a:t> to lock the battery under the body of the copter.</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2" name="Picture 1"/>
          <p:cNvPicPr>
            <a:picLocks noChangeAspect="1"/>
          </p:cNvPicPr>
          <p:nvPr/>
        </p:nvPicPr>
        <p:blipFill>
          <a:blip r:embed="rId2"/>
          <a:stretch>
            <a:fillRect/>
          </a:stretch>
        </p:blipFill>
        <p:spPr>
          <a:xfrm>
            <a:off x="1707180" y="2643758"/>
            <a:ext cx="5729640" cy="2488025"/>
          </a:xfrm>
          <a:prstGeom prst="rect">
            <a:avLst/>
          </a:prstGeom>
        </p:spPr>
      </p:pic>
    </p:spTree>
    <p:extLst>
      <p:ext uri="{BB962C8B-B14F-4D97-AF65-F5344CB8AC3E}">
        <p14:creationId xmlns:p14="http://schemas.microsoft.com/office/powerpoint/2010/main" val="708213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Connection Summary</a:t>
            </a:r>
            <a:endParaRPr lang="en-US" dirty="0"/>
          </a:p>
        </p:txBody>
      </p:sp>
      <p:sp>
        <p:nvSpPr>
          <p:cNvPr id="4" name="TextBox 3"/>
          <p:cNvSpPr txBox="1"/>
          <p:nvPr/>
        </p:nvSpPr>
        <p:spPr>
          <a:xfrm>
            <a:off x="179512" y="885467"/>
            <a:ext cx="8784976" cy="2585323"/>
          </a:xfrm>
          <a:prstGeom prst="rect">
            <a:avLst/>
          </a:prstGeom>
          <a:noFill/>
        </p:spPr>
        <p:txBody>
          <a:bodyPr wrap="square" rtlCol="0">
            <a:spAutoFit/>
          </a:bodyPr>
          <a:lstStyle/>
          <a:p>
            <a:r>
              <a:rPr lang="en-US" dirty="0" smtClean="0"/>
              <a:t>The BLDC motors connected to the four-in-one ESC. </a:t>
            </a:r>
          </a:p>
          <a:p>
            <a:endParaRPr lang="en-US" dirty="0"/>
          </a:p>
          <a:p>
            <a:r>
              <a:rPr lang="en-US" dirty="0" smtClean="0"/>
              <a:t>The ESC connected to the </a:t>
            </a:r>
            <a:r>
              <a:rPr lang="en-US" dirty="0" err="1" smtClean="0"/>
              <a:t>ArduPilot’s</a:t>
            </a:r>
            <a:r>
              <a:rPr lang="en-US" dirty="0" smtClean="0"/>
              <a:t> output pins (signal cables, 5V, ground)</a:t>
            </a:r>
          </a:p>
          <a:p>
            <a:endParaRPr lang="en-US" dirty="0"/>
          </a:p>
          <a:p>
            <a:r>
              <a:rPr lang="en-US" dirty="0" smtClean="0"/>
              <a:t>The power cables of the ESC directly connected to the battery.</a:t>
            </a:r>
          </a:p>
          <a:p>
            <a:endParaRPr lang="en-US" dirty="0"/>
          </a:p>
          <a:p>
            <a:r>
              <a:rPr lang="en-US" dirty="0" smtClean="0"/>
              <a:t>The Radio and the RC receiver connected to the </a:t>
            </a:r>
            <a:r>
              <a:rPr lang="en-US" dirty="0" err="1" smtClean="0"/>
              <a:t>Telem</a:t>
            </a:r>
            <a:r>
              <a:rPr lang="en-US" dirty="0" smtClean="0"/>
              <a:t> pins and input pins of the </a:t>
            </a:r>
            <a:r>
              <a:rPr lang="en-US" dirty="0" err="1" smtClean="0"/>
              <a:t>ArduPilot</a:t>
            </a:r>
            <a:r>
              <a:rPr lang="en-US" dirty="0" smtClean="0"/>
              <a:t> respectively.</a:t>
            </a:r>
          </a:p>
          <a:p>
            <a:endParaRPr lang="en-US" dirty="0"/>
          </a:p>
        </p:txBody>
      </p:sp>
    </p:spTree>
    <p:extLst>
      <p:ext uri="{BB962C8B-B14F-4D97-AF65-F5344CB8AC3E}">
        <p14:creationId xmlns:p14="http://schemas.microsoft.com/office/powerpoint/2010/main" val="2213707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Connection Testing</a:t>
            </a:r>
            <a:endParaRPr lang="en-US" dirty="0"/>
          </a:p>
        </p:txBody>
      </p:sp>
      <p:sp>
        <p:nvSpPr>
          <p:cNvPr id="4" name="TextBox 3"/>
          <p:cNvSpPr txBox="1"/>
          <p:nvPr/>
        </p:nvSpPr>
        <p:spPr>
          <a:xfrm>
            <a:off x="179512" y="885467"/>
            <a:ext cx="8784976" cy="3416320"/>
          </a:xfrm>
          <a:prstGeom prst="rect">
            <a:avLst/>
          </a:prstGeom>
          <a:noFill/>
        </p:spPr>
        <p:txBody>
          <a:bodyPr wrap="square" rtlCol="0">
            <a:spAutoFit/>
          </a:bodyPr>
          <a:lstStyle/>
          <a:p>
            <a:r>
              <a:rPr lang="en-US" sz="2400" dirty="0" smtClean="0"/>
              <a:t>Connect the battery to the ESC. The ESC will make a beeping sound and the RC receiver show an LED blinking.</a:t>
            </a:r>
          </a:p>
          <a:p>
            <a:endParaRPr lang="en-US" sz="2400" dirty="0"/>
          </a:p>
          <a:p>
            <a:r>
              <a:rPr lang="en-US" sz="2400" dirty="0" smtClean="0"/>
              <a:t>Turn on the RC transmitter after installing the battery to it.</a:t>
            </a:r>
          </a:p>
          <a:p>
            <a:endParaRPr lang="en-US" sz="2400" dirty="0"/>
          </a:p>
          <a:p>
            <a:r>
              <a:rPr lang="en-US" sz="2400" dirty="0" smtClean="0"/>
              <a:t>Press and hold the Bind Range Test button until LED of the  RC receiver stop blinking. Do this if the LED does not stop    blinking or try switch off or disconnect the binding cable      from the RC receiver.</a:t>
            </a:r>
          </a:p>
        </p:txBody>
      </p:sp>
    </p:spTree>
    <p:extLst>
      <p:ext uri="{BB962C8B-B14F-4D97-AF65-F5344CB8AC3E}">
        <p14:creationId xmlns:p14="http://schemas.microsoft.com/office/powerpoint/2010/main" val="1196196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Connection Testing</a:t>
            </a:r>
            <a:endParaRPr lang="en-US" dirty="0"/>
          </a:p>
        </p:txBody>
      </p:sp>
      <p:sp>
        <p:nvSpPr>
          <p:cNvPr id="4" name="TextBox 3"/>
          <p:cNvSpPr txBox="1"/>
          <p:nvPr/>
        </p:nvSpPr>
        <p:spPr>
          <a:xfrm>
            <a:off x="179512" y="885467"/>
            <a:ext cx="8784976" cy="4154984"/>
          </a:xfrm>
          <a:prstGeom prst="rect">
            <a:avLst/>
          </a:prstGeom>
          <a:noFill/>
        </p:spPr>
        <p:txBody>
          <a:bodyPr wrap="square" rtlCol="0">
            <a:spAutoFit/>
          </a:bodyPr>
          <a:lstStyle/>
          <a:p>
            <a:r>
              <a:rPr lang="en-US" sz="2400" b="1" u="sng" dirty="0" smtClean="0"/>
              <a:t>Rising or Climbing or Taking off</a:t>
            </a:r>
          </a:p>
          <a:p>
            <a:r>
              <a:rPr lang="en-US" sz="2400" dirty="0" smtClean="0"/>
              <a:t>To fly the drone over the ground, we need force against      gravitation.</a:t>
            </a:r>
          </a:p>
          <a:p>
            <a:endParaRPr lang="en-US" sz="2400" dirty="0"/>
          </a:p>
          <a:p>
            <a:r>
              <a:rPr lang="en-US" sz="2400" dirty="0" smtClean="0"/>
              <a:t>The motion of the object based on Newton’s second law      from the weight of the drone W = mg.</a:t>
            </a:r>
          </a:p>
          <a:p>
            <a:r>
              <a:rPr lang="en-US" sz="2400" b="1" dirty="0" smtClean="0"/>
              <a:t>              force = mass x acceleration (linear)</a:t>
            </a:r>
          </a:p>
          <a:p>
            <a:endParaRPr lang="en-US" sz="2400" dirty="0" smtClean="0"/>
          </a:p>
          <a:p>
            <a:r>
              <a:rPr lang="en-US" sz="2400" dirty="0" smtClean="0"/>
              <a:t>The torque can be defined with the help of inertia:</a:t>
            </a:r>
          </a:p>
          <a:p>
            <a:r>
              <a:rPr lang="en-US" sz="2400" dirty="0"/>
              <a:t> </a:t>
            </a:r>
            <a:r>
              <a:rPr lang="en-US" sz="2400" dirty="0" smtClean="0"/>
              <a:t>             </a:t>
            </a:r>
            <a:r>
              <a:rPr lang="en-US" sz="2400" b="1" dirty="0" smtClean="0"/>
              <a:t>Torque = Inertia x acceleration (angular)</a:t>
            </a:r>
            <a:endParaRPr lang="en-US" sz="2400" b="1" dirty="0"/>
          </a:p>
          <a:p>
            <a:endParaRPr lang="en-US" sz="2400" dirty="0" smtClean="0"/>
          </a:p>
        </p:txBody>
      </p:sp>
    </p:spTree>
    <p:extLst>
      <p:ext uri="{BB962C8B-B14F-4D97-AF65-F5344CB8AC3E}">
        <p14:creationId xmlns:p14="http://schemas.microsoft.com/office/powerpoint/2010/main" val="82161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Connection Testing</a:t>
            </a:r>
            <a:endParaRPr lang="en-US" dirty="0"/>
          </a:p>
        </p:txBody>
      </p:sp>
      <p:sp>
        <p:nvSpPr>
          <p:cNvPr id="4" name="TextBox 3"/>
          <p:cNvSpPr txBox="1"/>
          <p:nvPr/>
        </p:nvSpPr>
        <p:spPr>
          <a:xfrm>
            <a:off x="179512" y="885467"/>
            <a:ext cx="8784976" cy="4154984"/>
          </a:xfrm>
          <a:prstGeom prst="rect">
            <a:avLst/>
          </a:prstGeom>
          <a:noFill/>
        </p:spPr>
        <p:txBody>
          <a:bodyPr wrap="square" rtlCol="0">
            <a:spAutoFit/>
          </a:bodyPr>
          <a:lstStyle/>
          <a:p>
            <a:r>
              <a:rPr lang="en-US" sz="2400" dirty="0" smtClean="0"/>
              <a:t>Now, we change the equation as</a:t>
            </a:r>
          </a:p>
          <a:p>
            <a:endParaRPr lang="en-US" sz="2400" dirty="0"/>
          </a:p>
          <a:p>
            <a:r>
              <a:rPr lang="en-US" sz="2400" dirty="0" smtClean="0"/>
              <a:t>             mg &lt; F1 + F2 + F3 + F4    (Quadcopter)</a:t>
            </a:r>
          </a:p>
          <a:p>
            <a:endParaRPr lang="en-US" sz="2400" dirty="0"/>
          </a:p>
          <a:p>
            <a:r>
              <a:rPr lang="en-US" sz="2400" dirty="0" smtClean="0"/>
              <a:t>              D</a:t>
            </a:r>
            <a:r>
              <a:rPr lang="en-US" sz="2400" baseline="-25000" dirty="0" smtClean="0"/>
              <a:t>*</a:t>
            </a:r>
            <a:r>
              <a:rPr lang="en-US" sz="2400" dirty="0" smtClean="0"/>
              <a:t> = F1+F2+F3+F4 – mg &gt;0 </a:t>
            </a:r>
          </a:p>
          <a:p>
            <a:endParaRPr lang="en-US" sz="2400" dirty="0" smtClean="0"/>
          </a:p>
          <a:p>
            <a:r>
              <a:rPr lang="en-US" sz="2400" dirty="0" smtClean="0"/>
              <a:t>When considering Yaw motion – there is difference movements between any pair of propellers. If there is a stable upward force and the propeller forces, then</a:t>
            </a:r>
          </a:p>
          <a:p>
            <a:endParaRPr lang="en-US" sz="2400" dirty="0"/>
          </a:p>
          <a:p>
            <a:r>
              <a:rPr lang="en-US" sz="2400" dirty="0" smtClean="0"/>
              <a:t>                 </a:t>
            </a:r>
            <a:r>
              <a:rPr lang="en-US" sz="2400" dirty="0" err="1" smtClean="0"/>
              <a:t>I</a:t>
            </a:r>
            <a:r>
              <a:rPr lang="en-US" sz="2400" baseline="-25000" dirty="0" err="1" smtClean="0"/>
              <a:t>zz</a:t>
            </a:r>
            <a:r>
              <a:rPr lang="en-US" sz="2400" dirty="0" smtClean="0"/>
              <a:t> = M1+M2+M3+M4</a:t>
            </a:r>
          </a:p>
        </p:txBody>
      </p:sp>
    </p:spTree>
    <p:extLst>
      <p:ext uri="{BB962C8B-B14F-4D97-AF65-F5344CB8AC3E}">
        <p14:creationId xmlns:p14="http://schemas.microsoft.com/office/powerpoint/2010/main" val="3551923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a:t>
            </a:r>
            <a:endParaRPr lang="en-IN" dirty="0"/>
          </a:p>
        </p:txBody>
      </p:sp>
      <p:sp>
        <p:nvSpPr>
          <p:cNvPr id="4" name="Content Placeholder 3"/>
          <p:cNvSpPr>
            <a:spLocks noGrp="1"/>
          </p:cNvSpPr>
          <p:nvPr>
            <p:ph idx="10"/>
          </p:nvPr>
        </p:nvSpPr>
        <p:spPr>
          <a:xfrm>
            <a:off x="405880" y="987574"/>
            <a:ext cx="8496944" cy="3888431"/>
          </a:xfrm>
        </p:spPr>
        <p:txBody>
          <a:bodyPr/>
          <a:lstStyle/>
          <a:p>
            <a:r>
              <a:rPr lang="en-US" sz="2400" b="1" dirty="0" smtClean="0"/>
              <a:t>Date</a:t>
            </a:r>
            <a:r>
              <a:rPr lang="en-US" sz="2400" b="1" smtClean="0"/>
              <a:t>:</a:t>
            </a:r>
            <a:r>
              <a:rPr lang="en-US" sz="2400" smtClean="0"/>
              <a:t> </a:t>
            </a:r>
            <a:r>
              <a:rPr lang="en-US" sz="2400" smtClean="0"/>
              <a:t>25-01-2023              </a:t>
            </a:r>
            <a:r>
              <a:rPr lang="en-US" sz="2400" b="1" dirty="0" smtClean="0"/>
              <a:t>Time:</a:t>
            </a:r>
            <a:r>
              <a:rPr lang="en-US" sz="2400" dirty="0" smtClean="0"/>
              <a:t> 10.05am </a:t>
            </a:r>
            <a:r>
              <a:rPr lang="en-US" sz="2400" smtClean="0"/>
              <a:t>– </a:t>
            </a:r>
            <a:r>
              <a:rPr lang="en-US" sz="2400" smtClean="0"/>
              <a:t>11.35am</a:t>
            </a:r>
            <a:endParaRPr lang="en-US" sz="2400" dirty="0" smtClean="0"/>
          </a:p>
          <a:p>
            <a:endParaRPr lang="en-US" sz="2400" dirty="0" smtClean="0"/>
          </a:p>
          <a:p>
            <a:pPr marL="457200" indent="-457200">
              <a:buAutoNum type="arabicPeriod"/>
            </a:pPr>
            <a:r>
              <a:rPr lang="en-US" sz="2400" dirty="0" smtClean="0"/>
              <a:t>Assembling the Drone</a:t>
            </a:r>
          </a:p>
          <a:p>
            <a:pPr marL="457200" indent="-457200">
              <a:buAutoNum type="arabicPeriod"/>
            </a:pPr>
            <a:r>
              <a:rPr lang="en-US" sz="2400" dirty="0" smtClean="0"/>
              <a:t>Aerodynamics to fly a Drone</a:t>
            </a:r>
            <a:endParaRPr lang="en-IN" sz="2400" dirty="0"/>
          </a:p>
        </p:txBody>
      </p:sp>
    </p:spTree>
    <p:extLst>
      <p:ext uri="{BB962C8B-B14F-4D97-AF65-F5344CB8AC3E}">
        <p14:creationId xmlns:p14="http://schemas.microsoft.com/office/powerpoint/2010/main" val="40960831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Connection Testing</a:t>
            </a:r>
            <a:endParaRPr lang="en-US" dirty="0"/>
          </a:p>
        </p:txBody>
      </p:sp>
      <p:sp>
        <p:nvSpPr>
          <p:cNvPr id="4" name="TextBox 3"/>
          <p:cNvSpPr txBox="1"/>
          <p:nvPr/>
        </p:nvSpPr>
        <p:spPr>
          <a:xfrm>
            <a:off x="179512" y="885467"/>
            <a:ext cx="8964488" cy="4154984"/>
          </a:xfrm>
          <a:prstGeom prst="rect">
            <a:avLst/>
          </a:prstGeom>
          <a:noFill/>
        </p:spPr>
        <p:txBody>
          <a:bodyPr wrap="square" rtlCol="0">
            <a:spAutoFit/>
          </a:bodyPr>
          <a:lstStyle/>
          <a:p>
            <a:r>
              <a:rPr lang="en-US" sz="2400" b="1" dirty="0" smtClean="0"/>
              <a:t>Saving from Crashing</a:t>
            </a:r>
          </a:p>
          <a:p>
            <a:r>
              <a:rPr lang="en-US" sz="2400" dirty="0" smtClean="0"/>
              <a:t>Field - Open space without trees and electrical wires.</a:t>
            </a:r>
          </a:p>
          <a:p>
            <a:r>
              <a:rPr lang="en-US" sz="2400" dirty="0" smtClean="0"/>
              <a:t>Lift – No sudden lift – High throttle but gradually and stabilize</a:t>
            </a:r>
          </a:p>
          <a:p>
            <a:r>
              <a:rPr lang="en-US" sz="2400" dirty="0" smtClean="0"/>
              <a:t>Yaw – Start the yawing in parallel to the surface.</a:t>
            </a:r>
          </a:p>
          <a:p>
            <a:r>
              <a:rPr lang="en-US" sz="2400" dirty="0" smtClean="0"/>
              <a:t>Pitch – Move the drone in a forward or backward direction.</a:t>
            </a:r>
          </a:p>
          <a:p>
            <a:r>
              <a:rPr lang="en-US" sz="2400" dirty="0" smtClean="0"/>
              <a:t>Roll – Rotate the roll gently without any nervous.</a:t>
            </a:r>
          </a:p>
          <a:p>
            <a:endParaRPr lang="en-US" sz="2400" dirty="0"/>
          </a:p>
          <a:p>
            <a:r>
              <a:rPr lang="en-US" sz="2400" dirty="0" smtClean="0"/>
              <a:t>Note: Do not press any button of the transmitter without        knowing its tasks.</a:t>
            </a:r>
          </a:p>
          <a:p>
            <a:endParaRPr lang="en-US" sz="2400" dirty="0" smtClean="0"/>
          </a:p>
          <a:p>
            <a:r>
              <a:rPr lang="en-US" sz="2400" dirty="0" smtClean="0"/>
              <a:t>* Check the weather, obstacles, and air flow.</a:t>
            </a:r>
            <a:endParaRPr lang="en-US" sz="2400" dirty="0"/>
          </a:p>
        </p:txBody>
      </p:sp>
    </p:spTree>
    <p:extLst>
      <p:ext uri="{BB962C8B-B14F-4D97-AF65-F5344CB8AC3E}">
        <p14:creationId xmlns:p14="http://schemas.microsoft.com/office/powerpoint/2010/main" val="38553900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Connection Testing</a:t>
            </a:r>
            <a:endParaRPr lang="en-US" dirty="0"/>
          </a:p>
        </p:txBody>
      </p:sp>
      <p:sp>
        <p:nvSpPr>
          <p:cNvPr id="4" name="TextBox 3"/>
          <p:cNvSpPr txBox="1"/>
          <p:nvPr/>
        </p:nvSpPr>
        <p:spPr>
          <a:xfrm>
            <a:off x="179512" y="885467"/>
            <a:ext cx="8964488" cy="4154984"/>
          </a:xfrm>
          <a:prstGeom prst="rect">
            <a:avLst/>
          </a:prstGeom>
          <a:noFill/>
        </p:spPr>
        <p:txBody>
          <a:bodyPr wrap="square" rtlCol="0">
            <a:spAutoFit/>
          </a:bodyPr>
          <a:lstStyle/>
          <a:p>
            <a:r>
              <a:rPr lang="en-US" sz="2400" b="1" dirty="0" smtClean="0"/>
              <a:t>Security Protocols</a:t>
            </a:r>
          </a:p>
          <a:p>
            <a:endParaRPr lang="en-US" sz="2400" b="1" dirty="0" smtClean="0"/>
          </a:p>
          <a:p>
            <a:pPr marL="342900" indent="-342900">
              <a:buFont typeface="Wingdings" panose="05000000000000000000" pitchFamily="2" charset="2"/>
              <a:buChar char="Ø"/>
            </a:pPr>
            <a:r>
              <a:rPr lang="en-US" sz="2400" dirty="0" smtClean="0"/>
              <a:t>Cannot fly within 5 miles of an airport.</a:t>
            </a:r>
          </a:p>
          <a:p>
            <a:pPr marL="342900" indent="-342900">
              <a:buFont typeface="Wingdings" panose="05000000000000000000" pitchFamily="2" charset="2"/>
              <a:buChar char="Ø"/>
            </a:pPr>
            <a:r>
              <a:rPr lang="en-US" sz="2400" dirty="0" smtClean="0"/>
              <a:t>Keep within your eyesight.</a:t>
            </a:r>
          </a:p>
          <a:p>
            <a:pPr marL="342900" indent="-342900">
              <a:buFont typeface="Wingdings" panose="05000000000000000000" pitchFamily="2" charset="2"/>
              <a:buChar char="Ø"/>
            </a:pPr>
            <a:r>
              <a:rPr lang="en-US" sz="2400" dirty="0" smtClean="0"/>
              <a:t>Keep the height limit is 400 feet (0.12 km)</a:t>
            </a:r>
          </a:p>
          <a:p>
            <a:pPr marL="342900" indent="-342900">
              <a:buFont typeface="Wingdings" panose="05000000000000000000" pitchFamily="2" charset="2"/>
              <a:buChar char="Ø"/>
            </a:pPr>
            <a:r>
              <a:rPr lang="en-US" sz="2400" dirty="0" smtClean="0"/>
              <a:t>Cannot fly in busy traffic areas.</a:t>
            </a:r>
          </a:p>
          <a:p>
            <a:pPr marL="342900" indent="-342900">
              <a:buFont typeface="Wingdings" panose="05000000000000000000" pitchFamily="2" charset="2"/>
              <a:buChar char="Ø"/>
            </a:pPr>
            <a:r>
              <a:rPr lang="en-US" sz="2400" dirty="0" smtClean="0"/>
              <a:t>Register and get license for business or professional.</a:t>
            </a:r>
          </a:p>
          <a:p>
            <a:pPr marL="342900" indent="-342900">
              <a:buFont typeface="Wingdings" panose="05000000000000000000" pitchFamily="2" charset="2"/>
              <a:buChar char="Ø"/>
            </a:pPr>
            <a:r>
              <a:rPr lang="en-US" sz="2400" dirty="0" smtClean="0"/>
              <a:t>Must know the local area rules.</a:t>
            </a:r>
          </a:p>
          <a:p>
            <a:endParaRPr lang="en-US" sz="2400" dirty="0"/>
          </a:p>
          <a:p>
            <a:endParaRPr lang="en-US" sz="2400" dirty="0" smtClean="0"/>
          </a:p>
          <a:p>
            <a:endParaRPr lang="en-US" sz="2400" dirty="0"/>
          </a:p>
        </p:txBody>
      </p:sp>
    </p:spTree>
    <p:extLst>
      <p:ext uri="{BB962C8B-B14F-4D97-AF65-F5344CB8AC3E}">
        <p14:creationId xmlns:p14="http://schemas.microsoft.com/office/powerpoint/2010/main" val="2777882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635646"/>
            <a:ext cx="7776864" cy="1008112"/>
          </a:xfrm>
        </p:spPr>
        <p:txBody>
          <a:bodyPr/>
          <a:lstStyle/>
          <a:p>
            <a:pPr algn="ctr"/>
            <a:r>
              <a:rPr lang="en-US" sz="3200" b="1" dirty="0" smtClean="0"/>
              <a:t>QUERIES?</a:t>
            </a:r>
            <a:endParaRPr lang="en-IN" sz="3200" b="1" dirty="0"/>
          </a:p>
        </p:txBody>
      </p:sp>
    </p:spTree>
    <p:extLst>
      <p:ext uri="{BB962C8B-B14F-4D97-AF65-F5344CB8AC3E}">
        <p14:creationId xmlns:p14="http://schemas.microsoft.com/office/powerpoint/2010/main" val="794686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mtClean="0"/>
              <a:t> AERODYNAMICS</a:t>
            </a:r>
            <a:endParaRPr lang="en-US" dirty="0"/>
          </a:p>
        </p:txBody>
      </p:sp>
    </p:spTree>
    <p:extLst>
      <p:ext uri="{BB962C8B-B14F-4D97-AF65-F5344CB8AC3E}">
        <p14:creationId xmlns:p14="http://schemas.microsoft.com/office/powerpoint/2010/main" val="28857038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4" name="TextBox 3"/>
          <p:cNvSpPr txBox="1"/>
          <p:nvPr/>
        </p:nvSpPr>
        <p:spPr>
          <a:xfrm>
            <a:off x="251520" y="1059582"/>
            <a:ext cx="8892480" cy="3877985"/>
          </a:xfrm>
          <a:prstGeom prst="rect">
            <a:avLst/>
          </a:prstGeom>
          <a:noFill/>
        </p:spPr>
        <p:txBody>
          <a:bodyPr wrap="squar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Aerodynamic is the study of forces and the resulting motion of objects through the air.</a:t>
            </a:r>
          </a:p>
          <a:p>
            <a:endParaRPr lang="en-US" sz="2400" b="1" dirty="0" smtClean="0">
              <a:solidFill>
                <a:prstClr val="black"/>
              </a:solidFill>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Studying the motion of air around an object allows us to measure the </a:t>
            </a:r>
            <a:r>
              <a:rPr lang="en-IN" sz="2400" dirty="0" smtClean="0">
                <a:latin typeface="Times New Roman" panose="02020603050405020304" pitchFamily="18" charset="0"/>
                <a:cs typeface="Times New Roman" panose="02020603050405020304" pitchFamily="18" charset="0"/>
              </a:rPr>
              <a:t>  forces </a:t>
            </a:r>
            <a:r>
              <a:rPr lang="en-IN" sz="2400" dirty="0">
                <a:latin typeface="Times New Roman" panose="02020603050405020304" pitchFamily="18" charset="0"/>
                <a:cs typeface="Times New Roman" panose="02020603050405020304" pitchFamily="18" charset="0"/>
              </a:rPr>
              <a:t>of lift, which allows an aircraft to overcome gravity, and drag, </a:t>
            </a:r>
            <a:r>
              <a:rPr lang="en-IN" sz="2400" dirty="0" smtClean="0">
                <a:latin typeface="Times New Roman" panose="02020603050405020304" pitchFamily="18" charset="0"/>
                <a:cs typeface="Times New Roman" panose="02020603050405020304" pitchFamily="18" charset="0"/>
              </a:rPr>
              <a:t> which </a:t>
            </a:r>
            <a:r>
              <a:rPr lang="en-IN" sz="2400" dirty="0">
                <a:latin typeface="Times New Roman" panose="02020603050405020304" pitchFamily="18" charset="0"/>
                <a:cs typeface="Times New Roman" panose="02020603050405020304" pitchFamily="18" charset="0"/>
              </a:rPr>
              <a:t>is the resistance an aircraft “feels” as it moves through the air. </a:t>
            </a:r>
            <a:r>
              <a:rPr lang="en-IN" sz="2400" dirty="0" smtClean="0">
                <a:latin typeface="Times New Roman" panose="02020603050405020304" pitchFamily="18" charset="0"/>
                <a:cs typeface="Times New Roman" panose="02020603050405020304" pitchFamily="18" charset="0"/>
              </a:rPr>
              <a:t>  Everything </a:t>
            </a:r>
            <a:r>
              <a:rPr lang="en-IN" sz="2400" dirty="0">
                <a:latin typeface="Times New Roman" panose="02020603050405020304" pitchFamily="18" charset="0"/>
                <a:cs typeface="Times New Roman" panose="02020603050405020304" pitchFamily="18" charset="0"/>
              </a:rPr>
              <a:t>moving through the air (including airplanes, rockets, and </a:t>
            </a:r>
            <a:r>
              <a:rPr lang="en-IN" sz="2400" dirty="0" smtClean="0">
                <a:latin typeface="Times New Roman" panose="02020603050405020304" pitchFamily="18" charset="0"/>
                <a:cs typeface="Times New Roman" panose="02020603050405020304" pitchFamily="18" charset="0"/>
              </a:rPr>
              <a:t>  birds</a:t>
            </a:r>
            <a:r>
              <a:rPr lang="en-IN" sz="2400" dirty="0">
                <a:latin typeface="Times New Roman" panose="02020603050405020304" pitchFamily="18" charset="0"/>
                <a:cs typeface="Times New Roman" panose="02020603050405020304" pitchFamily="18" charset="0"/>
              </a:rPr>
              <a:t>) is affected by aerodynamics.</a:t>
            </a:r>
          </a:p>
          <a:p>
            <a:endParaRPr lang="en-US" b="1" dirty="0">
              <a:solidFill>
                <a:prstClr val="black"/>
              </a:solidFill>
            </a:endParaRPr>
          </a:p>
          <a:p>
            <a:endParaRPr lang="en-US" b="1" dirty="0" smtClean="0">
              <a:solidFill>
                <a:prstClr val="black"/>
              </a:solidFill>
            </a:endParaRPr>
          </a:p>
          <a:p>
            <a:endParaRPr lang="en-US" dirty="0" smtClean="0">
              <a:solidFill>
                <a:prstClr val="black"/>
              </a:solidFill>
            </a:endParaRPr>
          </a:p>
        </p:txBody>
      </p:sp>
    </p:spTree>
    <p:extLst>
      <p:ext uri="{BB962C8B-B14F-4D97-AF65-F5344CB8AC3E}">
        <p14:creationId xmlns:p14="http://schemas.microsoft.com/office/powerpoint/2010/main" val="36068590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4" name="TextBox 3"/>
          <p:cNvSpPr txBox="1"/>
          <p:nvPr/>
        </p:nvSpPr>
        <p:spPr>
          <a:xfrm>
            <a:off x="251520" y="1059582"/>
            <a:ext cx="8892480" cy="3785652"/>
          </a:xfrm>
          <a:prstGeom prst="rect">
            <a:avLst/>
          </a:prstGeom>
          <a:noFill/>
        </p:spPr>
        <p:txBody>
          <a:bodyPr wrap="square" rtlCol="0">
            <a:spAutoFit/>
          </a:bodyPr>
          <a:lstStyle/>
          <a:p>
            <a:r>
              <a:rPr lang="en-US" sz="2400" b="1" dirty="0" smtClean="0">
                <a:solidFill>
                  <a:prstClr val="black"/>
                </a:solidFill>
                <a:latin typeface="Times New Roman" panose="02020603050405020304" pitchFamily="18" charset="0"/>
                <a:cs typeface="Times New Roman" panose="02020603050405020304" pitchFamily="18" charset="0"/>
              </a:rPr>
              <a:t>1. Air in Motion:</a:t>
            </a:r>
          </a:p>
          <a:p>
            <a:r>
              <a:rPr lang="en-IN" sz="2400" dirty="0">
                <a:latin typeface="Times New Roman" panose="02020603050405020304" pitchFamily="18" charset="0"/>
                <a:cs typeface="Times New Roman" panose="02020603050405020304" pitchFamily="18" charset="0"/>
              </a:rPr>
              <a:t>As an airplane moves through the air, its wings cause changes in the speed and pressure of the air moving past them. These changes result in the upward force called </a:t>
            </a:r>
            <a:r>
              <a:rPr lang="en-IN" sz="2400" b="1" dirty="0">
                <a:latin typeface="Times New Roman" panose="02020603050405020304" pitchFamily="18" charset="0"/>
                <a:cs typeface="Times New Roman" panose="02020603050405020304" pitchFamily="18" charset="0"/>
              </a:rPr>
              <a:t>lift</a:t>
            </a:r>
            <a:r>
              <a:rPr lang="en-IN" sz="2400" dirty="0">
                <a:latin typeface="Times New Roman" panose="02020603050405020304" pitchFamily="18" charset="0"/>
                <a:cs typeface="Times New Roman" panose="02020603050405020304" pitchFamily="18" charset="0"/>
              </a:rPr>
              <a:t>. </a:t>
            </a:r>
            <a:endParaRPr lang="en-US" sz="2400" dirty="0">
              <a:solidFill>
                <a:prstClr val="black"/>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Air Pressure: Normal, Low, and Very Low.</a:t>
            </a:r>
          </a:p>
          <a:p>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Why does the air speed up?</a:t>
            </a:r>
          </a:p>
          <a:p>
            <a:r>
              <a:rPr lang="en-US" sz="2400" dirty="0" smtClean="0">
                <a:latin typeface="Times New Roman" panose="02020603050405020304" pitchFamily="18" charset="0"/>
                <a:cs typeface="Times New Roman" panose="02020603050405020304" pitchFamily="18" charset="0"/>
              </a:rPr>
              <a:t> If the area in which the air is moving narrow or widens, then the         air has to speed up or slow down to maintain a constant amount of       air moving through the area.</a:t>
            </a:r>
            <a:endParaRPr lang="en-US" dirty="0" smtClean="0">
              <a:solidFill>
                <a:prstClr val="black"/>
              </a:solidFill>
            </a:endParaRPr>
          </a:p>
        </p:txBody>
      </p:sp>
    </p:spTree>
    <p:extLst>
      <p:ext uri="{BB962C8B-B14F-4D97-AF65-F5344CB8AC3E}">
        <p14:creationId xmlns:p14="http://schemas.microsoft.com/office/powerpoint/2010/main" val="6329551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4" name="TextBox 3"/>
          <p:cNvSpPr txBox="1"/>
          <p:nvPr/>
        </p:nvSpPr>
        <p:spPr>
          <a:xfrm>
            <a:off x="251520" y="1059582"/>
            <a:ext cx="8892480" cy="4154984"/>
          </a:xfrm>
          <a:prstGeom prst="rect">
            <a:avLst/>
          </a:prstGeom>
          <a:noFill/>
        </p:spPr>
        <p:txBody>
          <a:bodyPr wrap="square" rtlCol="0">
            <a:spAutoFit/>
          </a:bodyPr>
          <a:lstStyle/>
          <a:p>
            <a:r>
              <a:rPr lang="en-US" sz="2400" b="1" dirty="0" smtClean="0">
                <a:solidFill>
                  <a:prstClr val="black"/>
                </a:solidFill>
                <a:latin typeface="Times New Roman" panose="02020603050405020304" pitchFamily="18" charset="0"/>
                <a:cs typeface="Times New Roman" panose="02020603050405020304" pitchFamily="18" charset="0"/>
              </a:rPr>
              <a:t>2. Friction Drag:</a:t>
            </a:r>
          </a:p>
          <a:p>
            <a:r>
              <a:rPr lang="en-US" sz="2400" dirty="0" smtClean="0">
                <a:solidFill>
                  <a:prstClr val="black"/>
                </a:solidFill>
                <a:latin typeface="Times New Roman" panose="02020603050405020304" pitchFamily="18" charset="0"/>
                <a:cs typeface="Times New Roman" panose="02020603050405020304" pitchFamily="18" charset="0"/>
              </a:rPr>
              <a:t>Friction is the resistance that happens when two things rub together.</a:t>
            </a:r>
          </a:p>
          <a:p>
            <a:endParaRPr lang="en-US" sz="2400" dirty="0">
              <a:solidFill>
                <a:prstClr val="black"/>
              </a:solidFill>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When an object moves through air, the air closest to the object’s </a:t>
            </a:r>
            <a:r>
              <a:rPr lang="en-IN" sz="2400" dirty="0" smtClean="0">
                <a:latin typeface="Times New Roman" panose="02020603050405020304" pitchFamily="18" charset="0"/>
                <a:cs typeface="Times New Roman" panose="02020603050405020304" pitchFamily="18" charset="0"/>
              </a:rPr>
              <a:t>          surface </a:t>
            </a:r>
            <a:r>
              <a:rPr lang="en-IN" sz="2400" dirty="0">
                <a:latin typeface="Times New Roman" panose="02020603050405020304" pitchFamily="18" charset="0"/>
                <a:cs typeface="Times New Roman" panose="02020603050405020304" pitchFamily="18" charset="0"/>
              </a:rPr>
              <a:t>is dragged along with it, pulling or rubbing at the air that it </a:t>
            </a:r>
            <a:r>
              <a:rPr lang="en-IN" sz="2400" dirty="0" smtClean="0">
                <a:latin typeface="Times New Roman" panose="02020603050405020304" pitchFamily="18" charset="0"/>
                <a:cs typeface="Times New Roman" panose="02020603050405020304" pitchFamily="18" charset="0"/>
              </a:rPr>
              <a:t>     passes</a:t>
            </a:r>
            <a:r>
              <a:rPr lang="en-IN" sz="2400" dirty="0">
                <a:latin typeface="Times New Roman" panose="02020603050405020304" pitchFamily="18" charset="0"/>
                <a:cs typeface="Times New Roman" panose="02020603050405020304" pitchFamily="18" charset="0"/>
              </a:rPr>
              <a:t>. This rubbing exerts a force on the object opposite to the </a:t>
            </a:r>
            <a:r>
              <a:rPr lang="en-IN" sz="2400" dirty="0" smtClean="0">
                <a:latin typeface="Times New Roman" panose="02020603050405020304" pitchFamily="18" charset="0"/>
                <a:cs typeface="Times New Roman" panose="02020603050405020304" pitchFamily="18" charset="0"/>
              </a:rPr>
              <a:t>           direction </a:t>
            </a:r>
            <a:r>
              <a:rPr lang="en-IN" sz="2400" dirty="0">
                <a:latin typeface="Times New Roman" panose="02020603050405020304" pitchFamily="18" charset="0"/>
                <a:cs typeface="Times New Roman" panose="02020603050405020304" pitchFamily="18" charset="0"/>
              </a:rPr>
              <a:t>of motion—friction drag</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thin layer of air closest to the surface of a moving object is </a:t>
            </a:r>
            <a:r>
              <a:rPr lang="en-IN" sz="2400" dirty="0" smtClean="0">
                <a:latin typeface="Times New Roman" panose="02020603050405020304" pitchFamily="18" charset="0"/>
                <a:cs typeface="Times New Roman" panose="02020603050405020304" pitchFamily="18" charset="0"/>
              </a:rPr>
              <a:t>           called </a:t>
            </a:r>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boundary layer</a:t>
            </a:r>
            <a:r>
              <a:rPr lang="en-IN" sz="2400" dirty="0">
                <a:latin typeface="Times New Roman" panose="02020603050405020304" pitchFamily="18" charset="0"/>
                <a:cs typeface="Times New Roman" panose="02020603050405020304" pitchFamily="18" charset="0"/>
              </a:rPr>
              <a:t>. This is where friction drag occurs.</a:t>
            </a:r>
          </a:p>
          <a:p>
            <a:endParaRPr lang="en-US" sz="2400" dirty="0" smtClean="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0521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4" name="TextBox 3"/>
          <p:cNvSpPr txBox="1"/>
          <p:nvPr/>
        </p:nvSpPr>
        <p:spPr>
          <a:xfrm>
            <a:off x="251520" y="906556"/>
            <a:ext cx="8892480" cy="3785652"/>
          </a:xfrm>
          <a:prstGeom prst="rect">
            <a:avLst/>
          </a:prstGeom>
          <a:noFill/>
        </p:spPr>
        <p:txBody>
          <a:bodyPr wrap="square" rtlCol="0">
            <a:spAutoFit/>
          </a:bodyPr>
          <a:lstStyle/>
          <a:p>
            <a:r>
              <a:rPr lang="en-US" sz="2400" b="1" dirty="0" smtClean="0">
                <a:solidFill>
                  <a:prstClr val="black"/>
                </a:solidFill>
                <a:latin typeface="Times New Roman" panose="02020603050405020304" pitchFamily="18" charset="0"/>
                <a:cs typeface="Times New Roman" panose="02020603050405020304" pitchFamily="18" charset="0"/>
              </a:rPr>
              <a:t>3. Vortex Drag:</a:t>
            </a:r>
          </a:p>
          <a:p>
            <a:r>
              <a:rPr lang="en-IN" sz="2400" dirty="0">
                <a:latin typeface="Times New Roman" panose="02020603050405020304" pitchFamily="18" charset="0"/>
                <a:cs typeface="Times New Roman" panose="02020603050405020304" pitchFamily="18" charset="0"/>
              </a:rPr>
              <a:t>The spirals of air that trail off the tips of an airplane’s wings also </a:t>
            </a:r>
            <a:r>
              <a:rPr lang="en-IN" sz="2400" dirty="0" smtClean="0">
                <a:latin typeface="Times New Roman" panose="02020603050405020304" pitchFamily="18" charset="0"/>
                <a:cs typeface="Times New Roman" panose="02020603050405020304" pitchFamily="18" charset="0"/>
              </a:rPr>
              <a:t>         contribute </a:t>
            </a:r>
            <a:r>
              <a:rPr lang="en-IN" sz="2400" dirty="0">
                <a:latin typeface="Times New Roman" panose="02020603050405020304" pitchFamily="18" charset="0"/>
                <a:cs typeface="Times New Roman" panose="02020603050405020304" pitchFamily="18" charset="0"/>
              </a:rPr>
              <a:t>to drag. These </a:t>
            </a:r>
            <a:r>
              <a:rPr lang="en-IN" sz="2400" b="1" dirty="0">
                <a:latin typeface="Times New Roman" panose="02020603050405020304" pitchFamily="18" charset="0"/>
                <a:cs typeface="Times New Roman" panose="02020603050405020304" pitchFamily="18" charset="0"/>
              </a:rPr>
              <a:t>wing tip vortices</a:t>
            </a:r>
            <a:r>
              <a:rPr lang="en-IN" sz="2400" dirty="0">
                <a:latin typeface="Times New Roman" panose="02020603050405020304" pitchFamily="18" charset="0"/>
                <a:cs typeface="Times New Roman" panose="02020603050405020304" pitchFamily="18" charset="0"/>
              </a:rPr>
              <a:t> steal energy from </a:t>
            </a: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motion of the airplane, creating </a:t>
            </a:r>
            <a:r>
              <a:rPr lang="en-IN" sz="2400" b="1" dirty="0">
                <a:latin typeface="Times New Roman" panose="02020603050405020304" pitchFamily="18" charset="0"/>
                <a:cs typeface="Times New Roman" panose="02020603050405020304" pitchFamily="18" charset="0"/>
              </a:rPr>
              <a:t>vortex drag</a:t>
            </a:r>
            <a:r>
              <a:rPr lang="en-IN" sz="2400" dirty="0">
                <a:latin typeface="Times New Roman" panose="02020603050405020304" pitchFamily="18" charset="0"/>
                <a:cs typeface="Times New Roman" panose="02020603050405020304" pitchFamily="18" charset="0"/>
              </a:rPr>
              <a:t>.</a:t>
            </a:r>
          </a:p>
          <a:p>
            <a:endParaRPr lang="en-US" sz="2400" dirty="0" smtClean="0">
              <a:solidFill>
                <a:prstClr val="black"/>
              </a:solidFill>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higher-pressure air below a wing spills up over the wing tip into    the area of lower-pressure air above. The </a:t>
            </a:r>
            <a:r>
              <a:rPr lang="en-IN" sz="2400" dirty="0">
                <a:latin typeface="Times New Roman" panose="02020603050405020304" pitchFamily="18" charset="0"/>
                <a:cs typeface="Times New Roman" panose="02020603050405020304" pitchFamily="18" charset="0"/>
              </a:rPr>
              <a:t>wing’s forward motion spins this upward spill of air into a long spiral, like a small tornado, that trails off the wing tip. These </a:t>
            </a:r>
            <a:r>
              <a:rPr lang="en-IN" sz="2400" b="1" dirty="0">
                <a:latin typeface="Times New Roman" panose="02020603050405020304" pitchFamily="18" charset="0"/>
                <a:cs typeface="Times New Roman" panose="02020603050405020304" pitchFamily="18" charset="0"/>
              </a:rPr>
              <a:t>wing tip vortices</a:t>
            </a:r>
            <a:r>
              <a:rPr lang="en-IN" sz="2400" dirty="0">
                <a:latin typeface="Times New Roman" panose="02020603050405020304" pitchFamily="18" charset="0"/>
                <a:cs typeface="Times New Roman" panose="02020603050405020304" pitchFamily="18" charset="0"/>
              </a:rPr>
              <a:t> create a form of pressure drag called </a:t>
            </a:r>
            <a:r>
              <a:rPr lang="en-IN" sz="2400" b="1" dirty="0">
                <a:latin typeface="Times New Roman" panose="02020603050405020304" pitchFamily="18" charset="0"/>
                <a:cs typeface="Times New Roman" panose="02020603050405020304" pitchFamily="18" charset="0"/>
              </a:rPr>
              <a:t>vortex drag</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956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Introduction</a:t>
            </a:r>
            <a:endParaRPr lang="en-US" dirty="0"/>
          </a:p>
        </p:txBody>
      </p:sp>
      <p:sp>
        <p:nvSpPr>
          <p:cNvPr id="4" name="TextBox 3"/>
          <p:cNvSpPr txBox="1"/>
          <p:nvPr/>
        </p:nvSpPr>
        <p:spPr>
          <a:xfrm>
            <a:off x="251520" y="906556"/>
            <a:ext cx="8892480" cy="3785652"/>
          </a:xfrm>
          <a:prstGeom prst="rect">
            <a:avLst/>
          </a:prstGeom>
          <a:noFill/>
        </p:spPr>
        <p:txBody>
          <a:bodyPr wrap="square" rtlCol="0">
            <a:spAutoFit/>
          </a:bodyPr>
          <a:lstStyle/>
          <a:p>
            <a:r>
              <a:rPr lang="en-US" sz="2400" b="1" dirty="0" smtClean="0">
                <a:solidFill>
                  <a:prstClr val="black"/>
                </a:solidFill>
                <a:latin typeface="Times New Roman" panose="02020603050405020304" pitchFamily="18" charset="0"/>
                <a:cs typeface="Times New Roman" panose="02020603050405020304" pitchFamily="18" charset="0"/>
              </a:rPr>
              <a:t>4. Shock Wave:</a:t>
            </a:r>
          </a:p>
          <a:p>
            <a:r>
              <a:rPr lang="en-US" sz="2400" dirty="0" smtClean="0">
                <a:latin typeface="Times New Roman" panose="02020603050405020304" pitchFamily="18" charset="0"/>
                <a:cs typeface="Times New Roman" panose="02020603050405020304" pitchFamily="18" charset="0"/>
              </a:rPr>
              <a:t>When airplane travels less than the speed of sound, the pressure waves created by the airplane being smooth and gradual.</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When an airplane reaches the speed of sound and catches up to its own pressure waves, the air ahead of it receives no warning of the plane’s approach. The airplane plows through the air, creating a shock wave.</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As air flows through the shock wave, its pressure, density, and              temperature all increases.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694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Frames – How to built?</a:t>
            </a:r>
            <a:endParaRPr lang="en-US" dirty="0"/>
          </a:p>
        </p:txBody>
      </p:sp>
      <p:sp>
        <p:nvSpPr>
          <p:cNvPr id="4" name="TextBox 3"/>
          <p:cNvSpPr txBox="1"/>
          <p:nvPr/>
        </p:nvSpPr>
        <p:spPr>
          <a:xfrm>
            <a:off x="251520" y="1059582"/>
            <a:ext cx="8892480" cy="4524315"/>
          </a:xfrm>
          <a:prstGeom prst="rect">
            <a:avLst/>
          </a:prstGeom>
          <a:noFill/>
        </p:spPr>
        <p:txBody>
          <a:bodyPr wrap="square" rtlCol="0">
            <a:spAutoFit/>
          </a:bodyPr>
          <a:lstStyle/>
          <a:p>
            <a:r>
              <a:rPr lang="en-US" dirty="0" smtClean="0">
                <a:solidFill>
                  <a:prstClr val="black"/>
                </a:solidFill>
              </a:rPr>
              <a:t>The thrust of the motor after mounting on the frame is really important.</a:t>
            </a:r>
          </a:p>
          <a:p>
            <a:endParaRPr lang="en-US" dirty="0">
              <a:solidFill>
                <a:prstClr val="black"/>
              </a:solidFill>
            </a:endParaRPr>
          </a:p>
          <a:p>
            <a:r>
              <a:rPr lang="en-US" dirty="0" smtClean="0">
                <a:solidFill>
                  <a:prstClr val="black"/>
                </a:solidFill>
              </a:rPr>
              <a:t>Thrust tells – float in the air or fall down or become imbalanced.</a:t>
            </a:r>
          </a:p>
          <a:p>
            <a:endParaRPr lang="en-US" dirty="0">
              <a:solidFill>
                <a:prstClr val="black"/>
              </a:solidFill>
            </a:endParaRPr>
          </a:p>
          <a:p>
            <a:r>
              <a:rPr lang="en-US" dirty="0" smtClean="0">
                <a:solidFill>
                  <a:prstClr val="black"/>
                </a:solidFill>
              </a:rPr>
              <a:t>Thrust of a Motor:</a:t>
            </a:r>
          </a:p>
          <a:p>
            <a:endParaRPr lang="en-US" dirty="0">
              <a:solidFill>
                <a:prstClr val="black"/>
              </a:solidFill>
            </a:endParaRPr>
          </a:p>
          <a:p>
            <a:r>
              <a:rPr lang="en-US" dirty="0" smtClean="0">
                <a:solidFill>
                  <a:prstClr val="black"/>
                </a:solidFill>
              </a:rPr>
              <a:t>  If ‘P’ is the payload capacity of the drone, then the motor thrust ‘T’ is:</a:t>
            </a:r>
          </a:p>
          <a:p>
            <a:endParaRPr lang="en-US" dirty="0">
              <a:solidFill>
                <a:prstClr val="black"/>
              </a:solidFill>
            </a:endParaRPr>
          </a:p>
          <a:p>
            <a:r>
              <a:rPr lang="en-US" dirty="0" smtClean="0">
                <a:solidFill>
                  <a:prstClr val="black"/>
                </a:solidFill>
              </a:rPr>
              <a:t>     </a:t>
            </a:r>
          </a:p>
          <a:p>
            <a:endParaRPr lang="en-US" dirty="0">
              <a:solidFill>
                <a:prstClr val="black"/>
              </a:solidFill>
            </a:endParaRPr>
          </a:p>
          <a:p>
            <a:endParaRPr lang="en-US" dirty="0" smtClean="0">
              <a:solidFill>
                <a:prstClr val="black"/>
              </a:solidFill>
            </a:endParaRPr>
          </a:p>
          <a:p>
            <a:r>
              <a:rPr lang="en-US" dirty="0" smtClean="0">
                <a:solidFill>
                  <a:prstClr val="black"/>
                </a:solidFill>
              </a:rPr>
              <a:t>Where, M – </a:t>
            </a:r>
            <a:r>
              <a:rPr lang="en-US" dirty="0" err="1" smtClean="0">
                <a:solidFill>
                  <a:prstClr val="black"/>
                </a:solidFill>
              </a:rPr>
              <a:t>No.of</a:t>
            </a:r>
            <a:r>
              <a:rPr lang="en-US" dirty="0" smtClean="0">
                <a:solidFill>
                  <a:prstClr val="black"/>
                </a:solidFill>
              </a:rPr>
              <a:t> Motors, W – Weight of the drone, H-Hover throttle in %.</a:t>
            </a:r>
          </a:p>
          <a:p>
            <a:endParaRPr lang="en-US" dirty="0">
              <a:solidFill>
                <a:prstClr val="black"/>
              </a:solidFill>
            </a:endParaRPr>
          </a:p>
          <a:p>
            <a:r>
              <a:rPr lang="en-US" dirty="0" smtClean="0">
                <a:solidFill>
                  <a:prstClr val="black"/>
                </a:solidFill>
              </a:rPr>
              <a:t>Therefore,  P = T x M x H - W</a:t>
            </a:r>
            <a:endParaRPr lang="en-US" dirty="0">
              <a:solidFill>
                <a:prstClr val="black"/>
              </a:solidFill>
            </a:endParaRPr>
          </a:p>
          <a:p>
            <a:endParaRPr lang="en-US" b="1" dirty="0" smtClean="0">
              <a:solidFill>
                <a:prstClr val="black"/>
              </a:solidFill>
            </a:endParaRPr>
          </a:p>
          <a:p>
            <a:endParaRPr lang="en-US" dirty="0" smtClean="0">
              <a:solidFill>
                <a:prstClr val="black"/>
              </a:solidFill>
            </a:endParaRPr>
          </a:p>
        </p:txBody>
      </p:sp>
      <p:pic>
        <p:nvPicPr>
          <p:cNvPr id="2" name="Picture 1"/>
          <p:cNvPicPr>
            <a:picLocks noChangeAspect="1"/>
          </p:cNvPicPr>
          <p:nvPr/>
        </p:nvPicPr>
        <p:blipFill>
          <a:blip r:embed="rId2"/>
          <a:stretch>
            <a:fillRect/>
          </a:stretch>
        </p:blipFill>
        <p:spPr>
          <a:xfrm>
            <a:off x="2051720" y="3075806"/>
            <a:ext cx="2808312" cy="1008112"/>
          </a:xfrm>
          <a:prstGeom prst="rect">
            <a:avLst/>
          </a:prstGeom>
        </p:spPr>
      </p:pic>
    </p:spTree>
    <p:extLst>
      <p:ext uri="{BB962C8B-B14F-4D97-AF65-F5344CB8AC3E}">
        <p14:creationId xmlns:p14="http://schemas.microsoft.com/office/powerpoint/2010/main" val="849683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r>
              <a:rPr lang="en-US" dirty="0"/>
              <a:t>Assembling the Drone</a:t>
            </a:r>
          </a:p>
        </p:txBody>
      </p:sp>
      <p:sp>
        <p:nvSpPr>
          <p:cNvPr id="8" name="TextBox 7"/>
          <p:cNvSpPr txBox="1"/>
          <p:nvPr/>
        </p:nvSpPr>
        <p:spPr>
          <a:xfrm>
            <a:off x="107504" y="896183"/>
            <a:ext cx="9036496" cy="4247317"/>
          </a:xfrm>
          <a:prstGeom prst="rect">
            <a:avLst/>
          </a:prstGeom>
          <a:noFill/>
        </p:spPr>
        <p:txBody>
          <a:bodyPr wrap="square" rtlCol="0">
            <a:spAutoFit/>
          </a:bodyPr>
          <a:lstStyle/>
          <a:p>
            <a:r>
              <a:rPr lang="en-US" dirty="0" smtClean="0"/>
              <a:t>For a small drone with stable flight performance</a:t>
            </a:r>
          </a:p>
          <a:p>
            <a:endParaRPr lang="en-US" dirty="0" smtClean="0"/>
          </a:p>
          <a:p>
            <a:pPr marL="342900" indent="-342900">
              <a:buAutoNum type="arabicPeriod"/>
            </a:pPr>
            <a:r>
              <a:rPr lang="en-US" dirty="0" smtClean="0"/>
              <a:t>3D mechanical frame</a:t>
            </a:r>
          </a:p>
          <a:p>
            <a:pPr marL="342900" indent="-342900">
              <a:buAutoNum type="arabicPeriod"/>
            </a:pPr>
            <a:r>
              <a:rPr lang="en-US" dirty="0" smtClean="0"/>
              <a:t>STEVAL-FCU001V1 board</a:t>
            </a:r>
          </a:p>
          <a:p>
            <a:pPr marL="342900" indent="-342900">
              <a:buAutoNum type="arabicPeriod"/>
            </a:pPr>
            <a:r>
              <a:rPr lang="en-US" dirty="0" smtClean="0"/>
              <a:t>1-cell battery 3.V 600mAh 30C</a:t>
            </a:r>
          </a:p>
          <a:p>
            <a:pPr marL="342900" indent="-342900">
              <a:buAutoNum type="arabicPeriod"/>
            </a:pPr>
            <a:r>
              <a:rPr lang="en-US" dirty="0" smtClean="0"/>
              <a:t>2xCW, 2xCCW coreless DC motor</a:t>
            </a:r>
          </a:p>
          <a:p>
            <a:r>
              <a:rPr lang="en-US" dirty="0"/>
              <a:t> </a:t>
            </a:r>
            <a:r>
              <a:rPr lang="en-US" dirty="0" smtClean="0"/>
              <a:t>    8.5x20mm</a:t>
            </a:r>
          </a:p>
          <a:p>
            <a:pPr marL="342900" indent="-342900">
              <a:buAutoNum type="arabicPeriod" startAt="5"/>
            </a:pPr>
            <a:r>
              <a:rPr lang="en-US" dirty="0" smtClean="0"/>
              <a:t>4x65mm propellers</a:t>
            </a:r>
          </a:p>
          <a:p>
            <a:pPr marL="342900" indent="-342900">
              <a:buAutoNum type="arabicPeriod" startAt="5"/>
            </a:pPr>
            <a:r>
              <a:rPr lang="en-US" dirty="0" smtClean="0"/>
              <a:t>Remote Controller or Smartphone App.</a:t>
            </a:r>
          </a:p>
          <a:p>
            <a:pPr marL="342900" indent="-342900">
              <a:buAutoNum type="arabicPeriod"/>
            </a:pPr>
            <a:endParaRPr lang="en-US" dirty="0" smtClean="0"/>
          </a:p>
          <a:p>
            <a:endParaRPr lang="en-US" dirty="0" smtClean="0"/>
          </a:p>
          <a:p>
            <a:endParaRPr lang="en-US" dirty="0"/>
          </a:p>
          <a:p>
            <a:endParaRPr lang="en-US" dirty="0" smtClean="0"/>
          </a:p>
          <a:p>
            <a:endParaRPr lang="en-US" dirty="0"/>
          </a:p>
          <a:p>
            <a:endParaRPr lang="en-US" dirty="0" smtClean="0"/>
          </a:p>
        </p:txBody>
      </p:sp>
      <p:pic>
        <p:nvPicPr>
          <p:cNvPr id="2" name="Picture 1"/>
          <p:cNvPicPr>
            <a:picLocks noChangeAspect="1"/>
          </p:cNvPicPr>
          <p:nvPr/>
        </p:nvPicPr>
        <p:blipFill>
          <a:blip r:embed="rId2"/>
          <a:stretch>
            <a:fillRect/>
          </a:stretch>
        </p:blipFill>
        <p:spPr>
          <a:xfrm>
            <a:off x="4097595" y="1275605"/>
            <a:ext cx="2376263" cy="1715469"/>
          </a:xfrm>
          <a:prstGeom prst="rect">
            <a:avLst/>
          </a:prstGeom>
        </p:spPr>
      </p:pic>
      <p:pic>
        <p:nvPicPr>
          <p:cNvPr id="4" name="Picture 3"/>
          <p:cNvPicPr>
            <a:picLocks noChangeAspect="1"/>
          </p:cNvPicPr>
          <p:nvPr/>
        </p:nvPicPr>
        <p:blipFill>
          <a:blip r:embed="rId3"/>
          <a:stretch>
            <a:fillRect/>
          </a:stretch>
        </p:blipFill>
        <p:spPr>
          <a:xfrm>
            <a:off x="6473858" y="1275605"/>
            <a:ext cx="2568483" cy="1715469"/>
          </a:xfrm>
          <a:prstGeom prst="rect">
            <a:avLst/>
          </a:prstGeom>
        </p:spPr>
      </p:pic>
      <p:pic>
        <p:nvPicPr>
          <p:cNvPr id="5" name="Picture 4"/>
          <p:cNvPicPr>
            <a:picLocks noChangeAspect="1"/>
          </p:cNvPicPr>
          <p:nvPr/>
        </p:nvPicPr>
        <p:blipFill>
          <a:blip r:embed="rId4"/>
          <a:stretch>
            <a:fillRect/>
          </a:stretch>
        </p:blipFill>
        <p:spPr>
          <a:xfrm>
            <a:off x="107504" y="3720819"/>
            <a:ext cx="1944216" cy="1422681"/>
          </a:xfrm>
          <a:prstGeom prst="rect">
            <a:avLst/>
          </a:prstGeom>
        </p:spPr>
      </p:pic>
      <p:pic>
        <p:nvPicPr>
          <p:cNvPr id="7" name="Picture 6"/>
          <p:cNvPicPr>
            <a:picLocks noChangeAspect="1"/>
          </p:cNvPicPr>
          <p:nvPr/>
        </p:nvPicPr>
        <p:blipFill>
          <a:blip r:embed="rId5"/>
          <a:stretch>
            <a:fillRect/>
          </a:stretch>
        </p:blipFill>
        <p:spPr>
          <a:xfrm>
            <a:off x="2027379" y="3752601"/>
            <a:ext cx="2105208" cy="1422681"/>
          </a:xfrm>
          <a:prstGeom prst="rect">
            <a:avLst/>
          </a:prstGeom>
        </p:spPr>
      </p:pic>
      <p:pic>
        <p:nvPicPr>
          <p:cNvPr id="9" name="Picture 8"/>
          <p:cNvPicPr>
            <a:picLocks noChangeAspect="1"/>
          </p:cNvPicPr>
          <p:nvPr/>
        </p:nvPicPr>
        <p:blipFill>
          <a:blip r:embed="rId6"/>
          <a:stretch>
            <a:fillRect/>
          </a:stretch>
        </p:blipFill>
        <p:spPr>
          <a:xfrm>
            <a:off x="4132587" y="3708409"/>
            <a:ext cx="2088232" cy="1447500"/>
          </a:xfrm>
          <a:prstGeom prst="rect">
            <a:avLst/>
          </a:prstGeom>
        </p:spPr>
      </p:pic>
      <p:pic>
        <p:nvPicPr>
          <p:cNvPr id="10" name="Picture 9"/>
          <p:cNvPicPr>
            <a:picLocks noChangeAspect="1"/>
          </p:cNvPicPr>
          <p:nvPr/>
        </p:nvPicPr>
        <p:blipFill>
          <a:blip r:embed="rId7"/>
          <a:stretch>
            <a:fillRect/>
          </a:stretch>
        </p:blipFill>
        <p:spPr>
          <a:xfrm>
            <a:off x="6237795" y="3708409"/>
            <a:ext cx="1430549" cy="1422667"/>
          </a:xfrm>
          <a:prstGeom prst="rect">
            <a:avLst/>
          </a:prstGeom>
        </p:spPr>
      </p:pic>
      <p:pic>
        <p:nvPicPr>
          <p:cNvPr id="11" name="Picture 10"/>
          <p:cNvPicPr>
            <a:picLocks noChangeAspect="1"/>
          </p:cNvPicPr>
          <p:nvPr/>
        </p:nvPicPr>
        <p:blipFill>
          <a:blip r:embed="rId8"/>
          <a:stretch>
            <a:fillRect/>
          </a:stretch>
        </p:blipFill>
        <p:spPr>
          <a:xfrm>
            <a:off x="7668344" y="3708409"/>
            <a:ext cx="1475656" cy="1466873"/>
          </a:xfrm>
          <a:prstGeom prst="rect">
            <a:avLst/>
          </a:prstGeom>
        </p:spPr>
      </p:pic>
    </p:spTree>
    <p:extLst>
      <p:ext uri="{BB962C8B-B14F-4D97-AF65-F5344CB8AC3E}">
        <p14:creationId xmlns:p14="http://schemas.microsoft.com/office/powerpoint/2010/main" val="25366226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Frames - Types</a:t>
            </a:r>
            <a:endParaRPr lang="en-US" dirty="0"/>
          </a:p>
        </p:txBody>
      </p:sp>
      <p:sp>
        <p:nvSpPr>
          <p:cNvPr id="4" name="TextBox 3"/>
          <p:cNvSpPr txBox="1"/>
          <p:nvPr/>
        </p:nvSpPr>
        <p:spPr>
          <a:xfrm>
            <a:off x="251520" y="1059582"/>
            <a:ext cx="8892480" cy="5355312"/>
          </a:xfrm>
          <a:prstGeom prst="rect">
            <a:avLst/>
          </a:prstGeom>
          <a:noFill/>
        </p:spPr>
        <p:txBody>
          <a:bodyPr wrap="square" rtlCol="0">
            <a:spAutoFit/>
          </a:bodyPr>
          <a:lstStyle/>
          <a:p>
            <a:pPr marL="342900" indent="-342900">
              <a:buAutoNum type="arabicPeriod"/>
            </a:pPr>
            <a:r>
              <a:rPr lang="en-US" dirty="0" err="1" smtClean="0">
                <a:solidFill>
                  <a:prstClr val="black"/>
                </a:solidFill>
              </a:rPr>
              <a:t>Monocopter</a:t>
            </a:r>
            <a:endParaRPr lang="en-US" dirty="0" smtClean="0">
              <a:solidFill>
                <a:prstClr val="black"/>
              </a:solidFill>
            </a:endParaRPr>
          </a:p>
          <a:p>
            <a:pPr marL="342900" indent="-342900">
              <a:buAutoNum type="arabicPeriod"/>
            </a:pPr>
            <a:r>
              <a:rPr lang="en-US" dirty="0" err="1" smtClean="0">
                <a:solidFill>
                  <a:prstClr val="black"/>
                </a:solidFill>
              </a:rPr>
              <a:t>Bicopter</a:t>
            </a:r>
            <a:endParaRPr lang="en-US" dirty="0" smtClean="0">
              <a:solidFill>
                <a:prstClr val="black"/>
              </a:solidFill>
            </a:endParaRPr>
          </a:p>
          <a:p>
            <a:pPr marL="342900" indent="-342900">
              <a:buAutoNum type="arabicPeriod"/>
            </a:pPr>
            <a:r>
              <a:rPr lang="en-US" dirty="0" err="1" smtClean="0">
                <a:solidFill>
                  <a:prstClr val="black"/>
                </a:solidFill>
              </a:rPr>
              <a:t>Tricopter</a:t>
            </a:r>
            <a:r>
              <a:rPr lang="en-US" dirty="0" smtClean="0">
                <a:solidFill>
                  <a:prstClr val="black"/>
                </a:solidFill>
              </a:rPr>
              <a:t>:         T     Y</a:t>
            </a:r>
          </a:p>
          <a:p>
            <a:pPr marL="342900" indent="-342900">
              <a:buAutoNum type="arabicPeriod"/>
            </a:pPr>
            <a:r>
              <a:rPr lang="en-US" dirty="0" smtClean="0">
                <a:solidFill>
                  <a:prstClr val="black"/>
                </a:solidFill>
              </a:rPr>
              <a:t>Quadcopter:     +     X     H</a:t>
            </a:r>
          </a:p>
          <a:p>
            <a:pPr marL="342900" indent="-342900">
              <a:buAutoNum type="arabicPeriod"/>
            </a:pPr>
            <a:r>
              <a:rPr lang="en-US" dirty="0" err="1" smtClean="0">
                <a:solidFill>
                  <a:prstClr val="black"/>
                </a:solidFill>
              </a:rPr>
              <a:t>Hexacopter</a:t>
            </a:r>
            <a:r>
              <a:rPr lang="en-US" dirty="0" smtClean="0">
                <a:solidFill>
                  <a:prstClr val="black"/>
                </a:solidFill>
              </a:rPr>
              <a:t>:             X     Stretch</a:t>
            </a:r>
          </a:p>
          <a:p>
            <a:pPr marL="342900" indent="-342900">
              <a:buAutoNum type="arabicPeriod"/>
            </a:pPr>
            <a:r>
              <a:rPr lang="en-US" dirty="0" smtClean="0">
                <a:solidFill>
                  <a:prstClr val="black"/>
                </a:solidFill>
              </a:rPr>
              <a:t>Octocopter:      +     X</a:t>
            </a: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smtClean="0">
              <a:solidFill>
                <a:prstClr val="black"/>
              </a:solidFill>
            </a:endParaRPr>
          </a:p>
        </p:txBody>
      </p:sp>
    </p:spTree>
    <p:extLst>
      <p:ext uri="{BB962C8B-B14F-4D97-AF65-F5344CB8AC3E}">
        <p14:creationId xmlns:p14="http://schemas.microsoft.com/office/powerpoint/2010/main" val="13843227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Frames – Pros and Cons</a:t>
            </a:r>
            <a:endParaRPr lang="en-US" dirty="0"/>
          </a:p>
        </p:txBody>
      </p:sp>
      <p:sp>
        <p:nvSpPr>
          <p:cNvPr id="4" name="TextBox 3"/>
          <p:cNvSpPr txBox="1"/>
          <p:nvPr/>
        </p:nvSpPr>
        <p:spPr>
          <a:xfrm>
            <a:off x="251520" y="1059582"/>
            <a:ext cx="8892480" cy="3970318"/>
          </a:xfrm>
          <a:prstGeom prst="rect">
            <a:avLst/>
          </a:prstGeom>
          <a:noFill/>
        </p:spPr>
        <p:txBody>
          <a:bodyPr wrap="square" rtlCol="0">
            <a:spAutoFit/>
          </a:bodyPr>
          <a:lstStyle/>
          <a:p>
            <a:r>
              <a:rPr lang="en-US" dirty="0" smtClean="0">
                <a:solidFill>
                  <a:prstClr val="black"/>
                </a:solidFill>
              </a:rPr>
              <a:t>1. </a:t>
            </a:r>
            <a:r>
              <a:rPr lang="en-US" b="1" i="1" dirty="0" err="1" smtClean="0">
                <a:solidFill>
                  <a:prstClr val="black"/>
                </a:solidFill>
              </a:rPr>
              <a:t>Monocopter</a:t>
            </a:r>
            <a:r>
              <a:rPr lang="en-US" dirty="0" smtClean="0">
                <a:solidFill>
                  <a:prstClr val="black"/>
                </a:solidFill>
              </a:rPr>
              <a:t>: Up and Down only. Increase the motor helps to stabilize the        </a:t>
            </a:r>
          </a:p>
          <a:p>
            <a:r>
              <a:rPr lang="en-US" dirty="0" smtClean="0">
                <a:solidFill>
                  <a:prstClr val="black"/>
                </a:solidFill>
              </a:rPr>
              <a:t>                      drone. Yaw, Rudder, and Roll motions are not possible.</a:t>
            </a:r>
          </a:p>
          <a:p>
            <a:r>
              <a:rPr lang="en-US" dirty="0" smtClean="0">
                <a:solidFill>
                  <a:prstClr val="black"/>
                </a:solidFill>
              </a:rPr>
              <a:t>2. </a:t>
            </a:r>
            <a:r>
              <a:rPr lang="en-US" b="1" i="1" dirty="0" err="1" smtClean="0">
                <a:solidFill>
                  <a:prstClr val="black"/>
                </a:solidFill>
              </a:rPr>
              <a:t>Bicopter</a:t>
            </a:r>
            <a:r>
              <a:rPr lang="en-US" dirty="0" smtClean="0">
                <a:solidFill>
                  <a:prstClr val="black"/>
                </a:solidFill>
              </a:rPr>
              <a:t>: Varying speed of motor independently to generate total thrust.</a:t>
            </a:r>
          </a:p>
          <a:p>
            <a:r>
              <a:rPr lang="en-US" dirty="0" smtClean="0">
                <a:solidFill>
                  <a:prstClr val="black"/>
                </a:solidFill>
              </a:rPr>
              <a:t>3. </a:t>
            </a:r>
            <a:r>
              <a:rPr lang="en-US" b="1" i="1" dirty="0" err="1" smtClean="0">
                <a:solidFill>
                  <a:prstClr val="black"/>
                </a:solidFill>
              </a:rPr>
              <a:t>Tricopter</a:t>
            </a:r>
            <a:r>
              <a:rPr lang="en-US" dirty="0" smtClean="0">
                <a:solidFill>
                  <a:prstClr val="black"/>
                </a:solidFill>
              </a:rPr>
              <a:t>: Different look for a UAV. Forward motion. Low cost.       </a:t>
            </a:r>
          </a:p>
          <a:p>
            <a:r>
              <a:rPr lang="en-US" dirty="0">
                <a:solidFill>
                  <a:prstClr val="black"/>
                </a:solidFill>
              </a:rPr>
              <a:t> </a:t>
            </a:r>
            <a:r>
              <a:rPr lang="en-US" dirty="0" smtClean="0">
                <a:solidFill>
                  <a:prstClr val="black"/>
                </a:solidFill>
              </a:rPr>
              <a:t>                Not symmetric -&gt;Servo needs to be mounted along the axis that       </a:t>
            </a:r>
          </a:p>
          <a:p>
            <a:r>
              <a:rPr lang="en-US" dirty="0">
                <a:solidFill>
                  <a:prstClr val="black"/>
                </a:solidFill>
              </a:rPr>
              <a:t> </a:t>
            </a:r>
            <a:r>
              <a:rPr lang="en-US" dirty="0" smtClean="0">
                <a:solidFill>
                  <a:prstClr val="black"/>
                </a:solidFill>
              </a:rPr>
              <a:t>                leads rear arm is more complex, therefore not all FC support this </a:t>
            </a:r>
          </a:p>
          <a:p>
            <a:r>
              <a:rPr lang="en-US" dirty="0">
                <a:solidFill>
                  <a:prstClr val="black"/>
                </a:solidFill>
              </a:rPr>
              <a:t> </a:t>
            </a:r>
            <a:r>
              <a:rPr lang="en-US" dirty="0" smtClean="0">
                <a:solidFill>
                  <a:prstClr val="black"/>
                </a:solidFill>
              </a:rPr>
              <a:t>                configuration. </a:t>
            </a:r>
          </a:p>
          <a:p>
            <a:r>
              <a:rPr lang="en-US" dirty="0" smtClean="0">
                <a:solidFill>
                  <a:prstClr val="black"/>
                </a:solidFill>
              </a:rPr>
              <a:t>4. </a:t>
            </a:r>
            <a:r>
              <a:rPr lang="en-US" b="1" i="1" dirty="0" smtClean="0">
                <a:solidFill>
                  <a:prstClr val="black"/>
                </a:solidFill>
              </a:rPr>
              <a:t>Quadcopter</a:t>
            </a:r>
            <a:r>
              <a:rPr lang="en-US" dirty="0" smtClean="0">
                <a:solidFill>
                  <a:prstClr val="black"/>
                </a:solidFill>
              </a:rPr>
              <a:t>: Simplest construction and quite versatile. The arms/motor are       </a:t>
            </a:r>
          </a:p>
          <a:p>
            <a:r>
              <a:rPr lang="en-US" dirty="0">
                <a:solidFill>
                  <a:prstClr val="black"/>
                </a:solidFill>
              </a:rPr>
              <a:t> </a:t>
            </a:r>
            <a:r>
              <a:rPr lang="en-US" dirty="0" smtClean="0">
                <a:solidFill>
                  <a:prstClr val="black"/>
                </a:solidFill>
              </a:rPr>
              <a:t>                   symmetric about two axes. All FC can work.  </a:t>
            </a:r>
          </a:p>
          <a:p>
            <a:r>
              <a:rPr lang="en-US" dirty="0">
                <a:solidFill>
                  <a:prstClr val="black"/>
                </a:solidFill>
              </a:rPr>
              <a:t> </a:t>
            </a:r>
            <a:r>
              <a:rPr lang="en-US" dirty="0" smtClean="0">
                <a:solidFill>
                  <a:prstClr val="black"/>
                </a:solidFill>
              </a:rPr>
              <a:t>                   No redundancy. If there is a failure in system (motor/propeller), the </a:t>
            </a:r>
          </a:p>
          <a:p>
            <a:r>
              <a:rPr lang="en-US" dirty="0">
                <a:solidFill>
                  <a:prstClr val="black"/>
                </a:solidFill>
              </a:rPr>
              <a:t> </a:t>
            </a:r>
            <a:r>
              <a:rPr lang="en-US" dirty="0" smtClean="0">
                <a:solidFill>
                  <a:prstClr val="black"/>
                </a:solidFill>
              </a:rPr>
              <a:t>                   craft going to crash.</a:t>
            </a:r>
          </a:p>
          <a:p>
            <a:endParaRPr lang="en-US" dirty="0">
              <a:solidFill>
                <a:prstClr val="black"/>
              </a:solidFill>
            </a:endParaRPr>
          </a:p>
          <a:p>
            <a:endParaRPr lang="en-US" dirty="0" smtClean="0">
              <a:solidFill>
                <a:prstClr val="black"/>
              </a:solidFill>
            </a:endParaRPr>
          </a:p>
          <a:p>
            <a:endParaRPr lang="en-US" dirty="0" smtClean="0">
              <a:solidFill>
                <a:prstClr val="black"/>
              </a:solidFill>
            </a:endParaRPr>
          </a:p>
        </p:txBody>
      </p:sp>
    </p:spTree>
    <p:extLst>
      <p:ext uri="{BB962C8B-B14F-4D97-AF65-F5344CB8AC3E}">
        <p14:creationId xmlns:p14="http://schemas.microsoft.com/office/powerpoint/2010/main" val="12789346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Frames – Pros and Cons</a:t>
            </a:r>
            <a:endParaRPr lang="en-US" dirty="0"/>
          </a:p>
        </p:txBody>
      </p:sp>
      <p:sp>
        <p:nvSpPr>
          <p:cNvPr id="4" name="TextBox 3"/>
          <p:cNvSpPr txBox="1"/>
          <p:nvPr/>
        </p:nvSpPr>
        <p:spPr>
          <a:xfrm>
            <a:off x="251520" y="1059582"/>
            <a:ext cx="8892480" cy="3693319"/>
          </a:xfrm>
          <a:prstGeom prst="rect">
            <a:avLst/>
          </a:prstGeom>
          <a:noFill/>
        </p:spPr>
        <p:txBody>
          <a:bodyPr wrap="square" rtlCol="0">
            <a:spAutoFit/>
          </a:bodyPr>
          <a:lstStyle/>
          <a:p>
            <a:r>
              <a:rPr lang="en-US" dirty="0" smtClean="0">
                <a:solidFill>
                  <a:prstClr val="black"/>
                </a:solidFill>
              </a:rPr>
              <a:t>5. </a:t>
            </a:r>
            <a:r>
              <a:rPr lang="en-US" b="1" i="1" dirty="0" err="1" smtClean="0">
                <a:solidFill>
                  <a:prstClr val="black"/>
                </a:solidFill>
              </a:rPr>
              <a:t>Hexacopter</a:t>
            </a:r>
            <a:r>
              <a:rPr lang="en-US" dirty="0" smtClean="0">
                <a:solidFill>
                  <a:prstClr val="black"/>
                </a:solidFill>
              </a:rPr>
              <a:t>: Add 2 more arms and motors -&gt; Lift more payload.</a:t>
            </a:r>
          </a:p>
          <a:p>
            <a:r>
              <a:rPr lang="en-US" dirty="0">
                <a:solidFill>
                  <a:prstClr val="black"/>
                </a:solidFill>
              </a:rPr>
              <a:t> </a:t>
            </a:r>
            <a:r>
              <a:rPr lang="en-US" dirty="0" smtClean="0">
                <a:solidFill>
                  <a:prstClr val="black"/>
                </a:solidFill>
              </a:rPr>
              <a:t>                   If a motor fail, a chance to land rather than crash.</a:t>
            </a:r>
          </a:p>
          <a:p>
            <a:r>
              <a:rPr lang="en-US" dirty="0">
                <a:solidFill>
                  <a:prstClr val="black"/>
                </a:solidFill>
              </a:rPr>
              <a:t> </a:t>
            </a:r>
            <a:r>
              <a:rPr lang="en-US" dirty="0" smtClean="0">
                <a:solidFill>
                  <a:prstClr val="black"/>
                </a:solidFill>
              </a:rPr>
              <a:t>                   </a:t>
            </a:r>
            <a:r>
              <a:rPr lang="en-US" dirty="0" err="1" smtClean="0">
                <a:solidFill>
                  <a:prstClr val="black"/>
                </a:solidFill>
              </a:rPr>
              <a:t>Moduler</a:t>
            </a:r>
            <a:r>
              <a:rPr lang="en-US" dirty="0" smtClean="0">
                <a:solidFill>
                  <a:prstClr val="black"/>
                </a:solidFill>
              </a:rPr>
              <a:t> -&gt; use the same motor and support arm.</a:t>
            </a:r>
          </a:p>
          <a:p>
            <a:r>
              <a:rPr lang="en-US" dirty="0">
                <a:solidFill>
                  <a:prstClr val="black"/>
                </a:solidFill>
              </a:rPr>
              <a:t> </a:t>
            </a:r>
            <a:r>
              <a:rPr lang="en-US" dirty="0" smtClean="0">
                <a:solidFill>
                  <a:prstClr val="black"/>
                </a:solidFill>
              </a:rPr>
              <a:t>                   All FC can support.</a:t>
            </a:r>
          </a:p>
          <a:p>
            <a:r>
              <a:rPr lang="en-US" dirty="0">
                <a:solidFill>
                  <a:prstClr val="black"/>
                </a:solidFill>
              </a:rPr>
              <a:t> </a:t>
            </a:r>
            <a:r>
              <a:rPr lang="en-US" dirty="0" smtClean="0">
                <a:solidFill>
                  <a:prstClr val="black"/>
                </a:solidFill>
              </a:rPr>
              <a:t>                   More expensive and larger.</a:t>
            </a:r>
          </a:p>
          <a:p>
            <a:r>
              <a:rPr lang="en-US" dirty="0">
                <a:solidFill>
                  <a:prstClr val="black"/>
                </a:solidFill>
              </a:rPr>
              <a:t> </a:t>
            </a:r>
            <a:r>
              <a:rPr lang="en-US" dirty="0" smtClean="0">
                <a:solidFill>
                  <a:prstClr val="black"/>
                </a:solidFill>
              </a:rPr>
              <a:t>                   Adding motor/arms -&gt; increase the copter weight -&gt; battery</a:t>
            </a:r>
          </a:p>
          <a:p>
            <a:endParaRPr lang="en-US" dirty="0" smtClean="0">
              <a:solidFill>
                <a:prstClr val="black"/>
              </a:solidFill>
            </a:endParaRPr>
          </a:p>
          <a:p>
            <a:r>
              <a:rPr lang="en-US" dirty="0" smtClean="0">
                <a:solidFill>
                  <a:prstClr val="black"/>
                </a:solidFill>
              </a:rPr>
              <a:t>6. </a:t>
            </a:r>
            <a:r>
              <a:rPr lang="en-US" b="1" i="1" dirty="0" smtClean="0">
                <a:solidFill>
                  <a:prstClr val="black"/>
                </a:solidFill>
              </a:rPr>
              <a:t>Octocopter</a:t>
            </a:r>
            <a:r>
              <a:rPr lang="en-US" dirty="0" smtClean="0">
                <a:solidFill>
                  <a:prstClr val="black"/>
                </a:solidFill>
              </a:rPr>
              <a:t>: Increased redundancy -&gt; more motors = more thrust</a:t>
            </a:r>
          </a:p>
          <a:p>
            <a:r>
              <a:rPr lang="en-US" dirty="0">
                <a:solidFill>
                  <a:prstClr val="black"/>
                </a:solidFill>
              </a:rPr>
              <a:t> </a:t>
            </a:r>
            <a:r>
              <a:rPr lang="en-US" dirty="0" smtClean="0">
                <a:solidFill>
                  <a:prstClr val="black"/>
                </a:solidFill>
              </a:rPr>
              <a:t>                  More motors = more price and larger battery pack.</a:t>
            </a:r>
          </a:p>
          <a:p>
            <a:endParaRPr lang="en-US" dirty="0">
              <a:solidFill>
                <a:prstClr val="black"/>
              </a:solidFill>
            </a:endParaRPr>
          </a:p>
          <a:p>
            <a:endParaRPr lang="en-US" dirty="0">
              <a:solidFill>
                <a:prstClr val="black"/>
              </a:solidFill>
            </a:endParaRPr>
          </a:p>
          <a:p>
            <a:endParaRPr lang="en-US" dirty="0" smtClean="0">
              <a:solidFill>
                <a:prstClr val="black"/>
              </a:solidFill>
            </a:endParaRPr>
          </a:p>
          <a:p>
            <a:endParaRPr lang="en-US" dirty="0" smtClean="0">
              <a:solidFill>
                <a:prstClr val="black"/>
              </a:solidFill>
            </a:endParaRPr>
          </a:p>
        </p:txBody>
      </p:sp>
    </p:spTree>
    <p:extLst>
      <p:ext uri="{BB962C8B-B14F-4D97-AF65-F5344CB8AC3E}">
        <p14:creationId xmlns:p14="http://schemas.microsoft.com/office/powerpoint/2010/main" val="41673988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Frames – Guidelines</a:t>
            </a:r>
            <a:endParaRPr lang="en-US" dirty="0"/>
          </a:p>
        </p:txBody>
      </p:sp>
      <p:sp>
        <p:nvSpPr>
          <p:cNvPr id="4" name="TextBox 3"/>
          <p:cNvSpPr txBox="1"/>
          <p:nvPr/>
        </p:nvSpPr>
        <p:spPr>
          <a:xfrm>
            <a:off x="251520" y="1059582"/>
            <a:ext cx="8892480" cy="6186309"/>
          </a:xfrm>
          <a:prstGeom prst="rect">
            <a:avLst/>
          </a:prstGeom>
          <a:noFill/>
        </p:spPr>
        <p:txBody>
          <a:bodyPr wrap="square" rtlCol="0">
            <a:spAutoFit/>
          </a:bodyPr>
          <a:lstStyle/>
          <a:p>
            <a:r>
              <a:rPr lang="en-IN" b="1" i="1" dirty="0"/>
              <a:t>Step 1: See what materials and machining processes you have at your disposal</a:t>
            </a:r>
            <a:r>
              <a:rPr lang="en-IN" dirty="0"/>
              <a:t>.</a:t>
            </a:r>
          </a:p>
          <a:p>
            <a:pPr lvl="0"/>
            <a:endParaRPr lang="en-IN" dirty="0" smtClean="0"/>
          </a:p>
          <a:p>
            <a:pPr marL="285750" lvl="0" indent="-285750">
              <a:buFont typeface="Wingdings" panose="05000000000000000000" pitchFamily="2" charset="2"/>
              <a:buChar char="Ø"/>
            </a:pPr>
            <a:r>
              <a:rPr lang="en-IN" dirty="0" smtClean="0"/>
              <a:t>If </a:t>
            </a:r>
            <a:r>
              <a:rPr lang="en-IN" dirty="0"/>
              <a:t>you do not have much as far as machining capabilities, are not comfortable </a:t>
            </a:r>
            <a:r>
              <a:rPr lang="en-IN" dirty="0" smtClean="0"/>
              <a:t> with </a:t>
            </a:r>
            <a:r>
              <a:rPr lang="en-IN" dirty="0"/>
              <a:t>tools, or simply want a more professional frame, then consider purchasing </a:t>
            </a:r>
            <a:r>
              <a:rPr lang="en-IN" dirty="0" smtClean="0"/>
              <a:t>a frame kit.</a:t>
            </a:r>
            <a:endParaRPr lang="en-IN" dirty="0"/>
          </a:p>
          <a:p>
            <a:pPr marL="285750" lvl="0" indent="-285750">
              <a:buFont typeface="Wingdings" panose="05000000000000000000" pitchFamily="2" charset="2"/>
              <a:buChar char="Ø"/>
            </a:pPr>
            <a:r>
              <a:rPr lang="en-IN" dirty="0"/>
              <a:t>A decent frame can be made with basic tools and materials, but determining </a:t>
            </a:r>
            <a:r>
              <a:rPr lang="en-IN" dirty="0" smtClean="0"/>
              <a:t>   areas </a:t>
            </a:r>
            <a:r>
              <a:rPr lang="en-IN" dirty="0"/>
              <a:t>where it may be structurally weak, resonate (cause vibration) or may be </a:t>
            </a:r>
            <a:r>
              <a:rPr lang="en-IN" dirty="0" smtClean="0"/>
              <a:t> misaligned </a:t>
            </a:r>
            <a:r>
              <a:rPr lang="en-IN" dirty="0"/>
              <a:t>take a keen eye and experience</a:t>
            </a:r>
          </a:p>
          <a:p>
            <a:pPr marL="285750" lvl="0" indent="-285750">
              <a:buFont typeface="Wingdings" panose="05000000000000000000" pitchFamily="2" charset="2"/>
              <a:buChar char="Ø"/>
            </a:pPr>
            <a:r>
              <a:rPr lang="en-IN" dirty="0"/>
              <a:t>If you plan to create a custom frame, take into consideration all of the </a:t>
            </a:r>
            <a:endParaRPr lang="en-IN" dirty="0" smtClean="0"/>
          </a:p>
          <a:p>
            <a:pPr lvl="0"/>
            <a:r>
              <a:rPr lang="en-IN" dirty="0"/>
              <a:t> </a:t>
            </a:r>
            <a:r>
              <a:rPr lang="en-IN" dirty="0" smtClean="0"/>
              <a:t>  mounting </a:t>
            </a:r>
            <a:r>
              <a:rPr lang="en-IN" dirty="0"/>
              <a:t>which needs to be done; motors, electronics etc. and plan accordingly.</a:t>
            </a: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smtClean="0">
              <a:solidFill>
                <a:prstClr val="black"/>
              </a:solidFill>
            </a:endParaRPr>
          </a:p>
        </p:txBody>
      </p:sp>
    </p:spTree>
    <p:extLst>
      <p:ext uri="{BB962C8B-B14F-4D97-AF65-F5344CB8AC3E}">
        <p14:creationId xmlns:p14="http://schemas.microsoft.com/office/powerpoint/2010/main" val="15668934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Frames – Guidelines</a:t>
            </a:r>
            <a:endParaRPr lang="en-US" dirty="0"/>
          </a:p>
        </p:txBody>
      </p:sp>
      <p:sp>
        <p:nvSpPr>
          <p:cNvPr id="4" name="TextBox 3"/>
          <p:cNvSpPr txBox="1"/>
          <p:nvPr/>
        </p:nvSpPr>
        <p:spPr>
          <a:xfrm>
            <a:off x="125760" y="1059582"/>
            <a:ext cx="9018240" cy="3970318"/>
          </a:xfrm>
          <a:prstGeom prst="rect">
            <a:avLst/>
          </a:prstGeom>
          <a:noFill/>
        </p:spPr>
        <p:txBody>
          <a:bodyPr wrap="square" rtlCol="0">
            <a:spAutoFit/>
          </a:bodyPr>
          <a:lstStyle/>
          <a:p>
            <a:r>
              <a:rPr lang="en-IN" b="1" i="1" dirty="0"/>
              <a:t>Step 2: List all of the additional (non-essential) parts you plan to add</a:t>
            </a:r>
          </a:p>
          <a:p>
            <a:pPr marL="285750" lvl="0" indent="-285750">
              <a:buFont typeface="Wingdings" panose="05000000000000000000" pitchFamily="2" charset="2"/>
              <a:buChar char="Ø"/>
            </a:pPr>
            <a:r>
              <a:rPr lang="en-IN" dirty="0"/>
              <a:t>Additional items might include: one, two or three axis camera gimbal</a:t>
            </a:r>
            <a:r>
              <a:rPr lang="en-IN" dirty="0" smtClean="0"/>
              <a:t>, parachute, </a:t>
            </a:r>
            <a:r>
              <a:rPr lang="en-IN" dirty="0" err="1" smtClean="0"/>
              <a:t>onboard</a:t>
            </a:r>
            <a:r>
              <a:rPr lang="en-IN" dirty="0" smtClean="0"/>
              <a:t> mini computer, </a:t>
            </a:r>
            <a:r>
              <a:rPr lang="en-IN" dirty="0"/>
              <a:t>payload, long-range electronics (tend to be larger / heavier), floatation etc.</a:t>
            </a:r>
          </a:p>
          <a:p>
            <a:pPr marL="285750" lvl="0" indent="-285750">
              <a:buFont typeface="Wingdings" panose="05000000000000000000" pitchFamily="2" charset="2"/>
              <a:buChar char="Ø"/>
            </a:pPr>
            <a:r>
              <a:rPr lang="en-IN" dirty="0"/>
              <a:t>This list of additional / non-essential parts will give you an idea of the size of </a:t>
            </a:r>
            <a:r>
              <a:rPr lang="en-IN" dirty="0" smtClean="0"/>
              <a:t>    drone </a:t>
            </a:r>
            <a:r>
              <a:rPr lang="en-IN" dirty="0"/>
              <a:t>you will need, and add to the total weight calculation (to be done later</a:t>
            </a:r>
            <a:r>
              <a:rPr lang="en-IN" dirty="0" smtClean="0"/>
              <a:t>).</a:t>
            </a:r>
          </a:p>
          <a:p>
            <a:pPr lvl="0"/>
            <a:endParaRPr lang="en-IN" dirty="0"/>
          </a:p>
          <a:p>
            <a:r>
              <a:rPr lang="en-IN" b="1" i="1" dirty="0"/>
              <a:t>Step 3</a:t>
            </a:r>
            <a:r>
              <a:rPr lang="en-IN" dirty="0"/>
              <a:t>: </a:t>
            </a:r>
            <a:r>
              <a:rPr lang="en-IN" b="1" i="1" dirty="0"/>
              <a:t>Get a rough idea of the size of frame you want</a:t>
            </a:r>
          </a:p>
          <a:p>
            <a:pPr marL="285750" lvl="0" indent="-285750">
              <a:buFont typeface="Wingdings" panose="05000000000000000000" pitchFamily="2" charset="2"/>
              <a:buChar char="Ø"/>
            </a:pPr>
            <a:r>
              <a:rPr lang="en-IN" dirty="0"/>
              <a:t>A larger frame does not necessarily make the drone more capable, and a smaller </a:t>
            </a:r>
            <a:r>
              <a:rPr lang="en-IN" dirty="0" smtClean="0"/>
              <a:t>   frame </a:t>
            </a:r>
            <a:r>
              <a:rPr lang="en-IN" dirty="0"/>
              <a:t>does not mean the drone will be any less expensive</a:t>
            </a:r>
          </a:p>
          <a:p>
            <a:pPr marL="285750" lvl="0" indent="-285750">
              <a:buFont typeface="Wingdings" panose="05000000000000000000" pitchFamily="2" charset="2"/>
              <a:buChar char="Ø"/>
            </a:pPr>
            <a:r>
              <a:rPr lang="en-IN" dirty="0"/>
              <a:t>A drone between 400 and 600mm is suggested for </a:t>
            </a:r>
            <a:r>
              <a:rPr lang="en-IN" dirty="0" smtClean="0"/>
              <a:t>beginners.</a:t>
            </a:r>
          </a:p>
          <a:p>
            <a:pPr lvl="0"/>
            <a:endParaRPr lang="en-US" dirty="0">
              <a:solidFill>
                <a:prstClr val="black"/>
              </a:solidFill>
            </a:endParaRPr>
          </a:p>
          <a:p>
            <a:endParaRPr lang="en-US" dirty="0" smtClean="0">
              <a:solidFill>
                <a:prstClr val="black"/>
              </a:solidFill>
            </a:endParaRPr>
          </a:p>
          <a:p>
            <a:endParaRPr lang="en-US" dirty="0" smtClean="0">
              <a:solidFill>
                <a:prstClr val="black"/>
              </a:solidFill>
            </a:endParaRPr>
          </a:p>
        </p:txBody>
      </p:sp>
    </p:spTree>
    <p:extLst>
      <p:ext uri="{BB962C8B-B14F-4D97-AF65-F5344CB8AC3E}">
        <p14:creationId xmlns:p14="http://schemas.microsoft.com/office/powerpoint/2010/main" val="3143155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Frames – Guidelines</a:t>
            </a:r>
            <a:endParaRPr lang="en-US" dirty="0"/>
          </a:p>
        </p:txBody>
      </p:sp>
      <p:sp>
        <p:nvSpPr>
          <p:cNvPr id="4" name="TextBox 3"/>
          <p:cNvSpPr txBox="1"/>
          <p:nvPr/>
        </p:nvSpPr>
        <p:spPr>
          <a:xfrm>
            <a:off x="251520" y="1059582"/>
            <a:ext cx="8892480" cy="3139321"/>
          </a:xfrm>
          <a:prstGeom prst="rect">
            <a:avLst/>
          </a:prstGeom>
          <a:noFill/>
        </p:spPr>
        <p:txBody>
          <a:bodyPr wrap="square" rtlCol="0">
            <a:spAutoFit/>
          </a:bodyPr>
          <a:lstStyle/>
          <a:p>
            <a:r>
              <a:rPr lang="en-IN" b="1" i="1" dirty="0"/>
              <a:t>Step 4: Design, build and test the frame</a:t>
            </a:r>
          </a:p>
          <a:p>
            <a:pPr lvl="0"/>
            <a:endParaRPr lang="en-US" dirty="0" smtClean="0">
              <a:solidFill>
                <a:prstClr val="black"/>
              </a:solidFill>
            </a:endParaRPr>
          </a:p>
          <a:p>
            <a:pPr marL="285750" lvl="0" indent="-285750">
              <a:buFont typeface="Wingdings" panose="05000000000000000000" pitchFamily="2" charset="2"/>
              <a:buChar char="Ø"/>
            </a:pPr>
            <a:r>
              <a:rPr lang="en-IN" dirty="0"/>
              <a:t>If you opted to purchase a frame kit, you should not have much to worry about in regards to durability / rigidity / </a:t>
            </a:r>
            <a:r>
              <a:rPr lang="en-IN" dirty="0" smtClean="0"/>
              <a:t>assembly.</a:t>
            </a:r>
            <a:endParaRPr lang="en-IN" dirty="0"/>
          </a:p>
          <a:p>
            <a:pPr marL="285750" lvl="0" indent="-285750">
              <a:buFont typeface="Wingdings" panose="05000000000000000000" pitchFamily="2" charset="2"/>
              <a:buChar char="Ø"/>
            </a:pPr>
            <a:r>
              <a:rPr lang="en-IN" dirty="0"/>
              <a:t>If you chose instead to design and build your own frame, it's important to test its durability, check the weight and see if it can withstand </a:t>
            </a:r>
            <a:r>
              <a:rPr lang="en-IN" dirty="0" smtClean="0"/>
              <a:t>vibration.</a:t>
            </a:r>
            <a:endParaRPr lang="en-IN" dirty="0"/>
          </a:p>
          <a:p>
            <a:pPr marL="285750" lvl="0" indent="-285750">
              <a:buFont typeface="Wingdings" panose="05000000000000000000" pitchFamily="2" charset="2"/>
              <a:buChar char="Ø"/>
            </a:pPr>
            <a:r>
              <a:rPr lang="en-IN" dirty="0"/>
              <a:t>Consider using a CAD software (many are free such as Google </a:t>
            </a:r>
            <a:r>
              <a:rPr lang="en-IN" dirty="0" err="1"/>
              <a:t>Sketchup</a:t>
            </a:r>
            <a:r>
              <a:rPr lang="en-IN" dirty="0"/>
              <a:t>) to </a:t>
            </a:r>
            <a:r>
              <a:rPr lang="en-IN" dirty="0" smtClean="0"/>
              <a:t>    design </a:t>
            </a:r>
            <a:r>
              <a:rPr lang="en-IN" dirty="0"/>
              <a:t>the frame and ensure dimensions are </a:t>
            </a:r>
            <a:r>
              <a:rPr lang="en-IN" dirty="0" smtClean="0"/>
              <a:t>correct.</a:t>
            </a:r>
            <a:endParaRPr lang="en-IN" dirty="0"/>
          </a:p>
          <a:p>
            <a:pPr lvl="0"/>
            <a:endParaRPr lang="en-US" dirty="0">
              <a:solidFill>
                <a:prstClr val="black"/>
              </a:solidFill>
            </a:endParaRPr>
          </a:p>
          <a:p>
            <a:endParaRPr lang="en-US" dirty="0" smtClean="0">
              <a:solidFill>
                <a:prstClr val="black"/>
              </a:solidFill>
            </a:endParaRPr>
          </a:p>
          <a:p>
            <a:endParaRPr lang="en-US" dirty="0" smtClean="0">
              <a:solidFill>
                <a:prstClr val="black"/>
              </a:solidFill>
            </a:endParaRPr>
          </a:p>
        </p:txBody>
      </p:sp>
    </p:spTree>
    <p:extLst>
      <p:ext uri="{BB962C8B-B14F-4D97-AF65-F5344CB8AC3E}">
        <p14:creationId xmlns:p14="http://schemas.microsoft.com/office/powerpoint/2010/main" val="17340515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067694"/>
            <a:ext cx="8496944" cy="1728192"/>
          </a:xfrm>
        </p:spPr>
        <p:txBody>
          <a:bodyPr/>
          <a:lstStyle/>
          <a:p>
            <a:pPr algn="ctr"/>
            <a:r>
              <a:rPr lang="en-US" sz="2800" b="1" dirty="0" smtClean="0"/>
              <a:t>Thank You</a:t>
            </a:r>
          </a:p>
          <a:p>
            <a:pPr algn="ctr"/>
            <a:r>
              <a:rPr lang="en-US" sz="2800" b="1" dirty="0"/>
              <a:t> </a:t>
            </a:r>
            <a:r>
              <a:rPr lang="en-US" sz="2800" b="1" dirty="0" smtClean="0"/>
              <a:t>&amp; </a:t>
            </a:r>
          </a:p>
          <a:p>
            <a:pPr algn="ctr"/>
            <a:r>
              <a:rPr lang="en-US" sz="2800" b="1" dirty="0" smtClean="0"/>
              <a:t>Queries?</a:t>
            </a:r>
            <a:endParaRPr lang="en-IN" sz="2800" b="1" dirty="0"/>
          </a:p>
        </p:txBody>
      </p:sp>
    </p:spTree>
    <p:extLst>
      <p:ext uri="{BB962C8B-B14F-4D97-AF65-F5344CB8AC3E}">
        <p14:creationId xmlns:p14="http://schemas.microsoft.com/office/powerpoint/2010/main" val="3901033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Motor Placing</a:t>
            </a:r>
            <a:endParaRPr lang="en-US" dirty="0"/>
          </a:p>
        </p:txBody>
      </p:sp>
      <p:sp>
        <p:nvSpPr>
          <p:cNvPr id="8" name="TextBox 7"/>
          <p:cNvSpPr txBox="1"/>
          <p:nvPr/>
        </p:nvSpPr>
        <p:spPr>
          <a:xfrm>
            <a:off x="107504" y="987574"/>
            <a:ext cx="9036496" cy="4524315"/>
          </a:xfrm>
          <a:prstGeom prst="rect">
            <a:avLst/>
          </a:prstGeom>
          <a:noFill/>
        </p:spPr>
        <p:txBody>
          <a:bodyPr wrap="square" rtlCol="0">
            <a:spAutoFit/>
          </a:bodyPr>
          <a:lstStyle/>
          <a:p>
            <a:r>
              <a:rPr lang="en-US" dirty="0" smtClean="0"/>
              <a:t>To support the air flow for CW and CCW motors, the three arms to sustain the </a:t>
            </a:r>
          </a:p>
          <a:p>
            <a:r>
              <a:rPr lang="en-US" dirty="0" smtClean="0"/>
              <a:t>motors have been designed as airfoils.</a:t>
            </a:r>
          </a:p>
          <a:p>
            <a:endParaRPr lang="en-US" dirty="0"/>
          </a:p>
          <a:p>
            <a:r>
              <a:rPr lang="en-US" dirty="0" smtClean="0"/>
              <a:t>                                          </a:t>
            </a:r>
          </a:p>
          <a:p>
            <a:endParaRPr lang="en-US" dirty="0"/>
          </a:p>
          <a:p>
            <a:endParaRPr lang="en-US" dirty="0" smtClean="0"/>
          </a:p>
          <a:p>
            <a:endParaRPr lang="en-US" dirty="0"/>
          </a:p>
          <a:p>
            <a:r>
              <a:rPr lang="en-US" dirty="0"/>
              <a:t>Take a look to </a:t>
            </a:r>
            <a:endParaRPr lang="en-US" dirty="0" smtClean="0"/>
          </a:p>
          <a:p>
            <a:r>
              <a:rPr lang="en-US" dirty="0" smtClean="0"/>
              <a:t>orientation </a:t>
            </a:r>
            <a:r>
              <a:rPr lang="en-US" dirty="0"/>
              <a:t>of airfoils</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pic>
        <p:nvPicPr>
          <p:cNvPr id="2" name="Picture 1"/>
          <p:cNvPicPr>
            <a:picLocks noChangeAspect="1"/>
          </p:cNvPicPr>
          <p:nvPr/>
        </p:nvPicPr>
        <p:blipFill>
          <a:blip r:embed="rId2"/>
          <a:stretch>
            <a:fillRect/>
          </a:stretch>
        </p:blipFill>
        <p:spPr>
          <a:xfrm>
            <a:off x="3170551" y="1845662"/>
            <a:ext cx="4423910" cy="2980546"/>
          </a:xfrm>
          <a:prstGeom prst="rect">
            <a:avLst/>
          </a:prstGeom>
        </p:spPr>
      </p:pic>
      <p:sp>
        <p:nvSpPr>
          <p:cNvPr id="4" name="Rectangle 3"/>
          <p:cNvSpPr/>
          <p:nvPr/>
        </p:nvSpPr>
        <p:spPr>
          <a:xfrm>
            <a:off x="2486797" y="1825201"/>
            <a:ext cx="648072" cy="458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CW</a:t>
            </a:r>
            <a:endParaRPr lang="en-IN" dirty="0"/>
          </a:p>
        </p:txBody>
      </p:sp>
      <p:sp>
        <p:nvSpPr>
          <p:cNvPr id="6" name="Rectangle 5"/>
          <p:cNvSpPr/>
          <p:nvPr/>
        </p:nvSpPr>
        <p:spPr>
          <a:xfrm>
            <a:off x="7594461" y="1825202"/>
            <a:ext cx="825861" cy="458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CCW</a:t>
            </a:r>
            <a:endParaRPr lang="en-IN" dirty="0"/>
          </a:p>
        </p:txBody>
      </p:sp>
      <p:sp>
        <p:nvSpPr>
          <p:cNvPr id="7" name="Rectangle 6"/>
          <p:cNvSpPr/>
          <p:nvPr/>
        </p:nvSpPr>
        <p:spPr>
          <a:xfrm>
            <a:off x="4629201" y="1350330"/>
            <a:ext cx="1944216" cy="458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 Direction</a:t>
            </a:r>
            <a:endParaRPr lang="en-IN" dirty="0"/>
          </a:p>
        </p:txBody>
      </p:sp>
      <p:sp>
        <p:nvSpPr>
          <p:cNvPr id="5" name="Up Arrow 4"/>
          <p:cNvSpPr/>
          <p:nvPr/>
        </p:nvSpPr>
        <p:spPr>
          <a:xfrm flipH="1">
            <a:off x="5313278" y="1845662"/>
            <a:ext cx="288031" cy="72608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Curved Left Arrow 12"/>
          <p:cNvSpPr/>
          <p:nvPr/>
        </p:nvSpPr>
        <p:spPr>
          <a:xfrm>
            <a:off x="4265712" y="2205207"/>
            <a:ext cx="720080" cy="65107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Rectangle 13"/>
          <p:cNvSpPr/>
          <p:nvPr/>
        </p:nvSpPr>
        <p:spPr>
          <a:xfrm>
            <a:off x="2326849" y="4362164"/>
            <a:ext cx="825861" cy="458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CCW</a:t>
            </a:r>
            <a:endParaRPr lang="en-IN" dirty="0"/>
          </a:p>
        </p:txBody>
      </p:sp>
      <p:sp>
        <p:nvSpPr>
          <p:cNvPr id="16" name="Rectangle 15"/>
          <p:cNvSpPr/>
          <p:nvPr/>
        </p:nvSpPr>
        <p:spPr>
          <a:xfrm>
            <a:off x="7599748" y="4193199"/>
            <a:ext cx="648072" cy="458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CW</a:t>
            </a:r>
            <a:endParaRPr lang="en-IN" dirty="0"/>
          </a:p>
        </p:txBody>
      </p:sp>
    </p:spTree>
    <p:extLst>
      <p:ext uri="{BB962C8B-B14F-4D97-AF65-F5344CB8AC3E}">
        <p14:creationId xmlns:p14="http://schemas.microsoft.com/office/powerpoint/2010/main" val="728669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Assembling the Drone</a:t>
            </a:r>
            <a:endParaRPr lang="en-US" dirty="0"/>
          </a:p>
        </p:txBody>
      </p:sp>
      <p:sp>
        <p:nvSpPr>
          <p:cNvPr id="8" name="TextBox 7"/>
          <p:cNvSpPr txBox="1"/>
          <p:nvPr/>
        </p:nvSpPr>
        <p:spPr>
          <a:xfrm>
            <a:off x="107504" y="987574"/>
            <a:ext cx="9036496" cy="4524315"/>
          </a:xfrm>
          <a:prstGeom prst="rect">
            <a:avLst/>
          </a:prstGeom>
          <a:noFill/>
        </p:spPr>
        <p:txBody>
          <a:bodyPr wrap="square" rtlCol="0">
            <a:spAutoFit/>
          </a:bodyPr>
          <a:lstStyle/>
          <a:p>
            <a:r>
              <a:rPr lang="en-US" dirty="0" smtClean="0"/>
              <a:t>Assembling the Frame (HobbyKing-S500)</a:t>
            </a:r>
          </a:p>
          <a:p>
            <a:endParaRPr lang="en-US" dirty="0"/>
          </a:p>
          <a:p>
            <a:pPr marL="342900" indent="-342900">
              <a:buAutoNum type="arabicPeriod"/>
            </a:pPr>
            <a:r>
              <a:rPr lang="en-US" dirty="0" smtClean="0"/>
              <a:t>Frame arms – 4</a:t>
            </a:r>
          </a:p>
          <a:p>
            <a:pPr marL="342900" indent="-342900">
              <a:buAutoNum type="arabicPeriod"/>
            </a:pPr>
            <a:r>
              <a:rPr lang="en-US" dirty="0" smtClean="0"/>
              <a:t>Leg Plates – 4</a:t>
            </a:r>
          </a:p>
          <a:p>
            <a:pPr marL="342900" indent="-342900">
              <a:buAutoNum type="arabicPeriod"/>
            </a:pPr>
            <a:r>
              <a:rPr lang="en-US" dirty="0" smtClean="0"/>
              <a:t>Rod for the base mount – 2</a:t>
            </a:r>
          </a:p>
          <a:p>
            <a:pPr marL="342900" indent="-342900">
              <a:buAutoNum type="arabicPeriod"/>
            </a:pPr>
            <a:r>
              <a:rPr lang="en-US" dirty="0" smtClean="0"/>
              <a:t>Top plate – 1 </a:t>
            </a:r>
          </a:p>
          <a:p>
            <a:pPr marL="342900" indent="-342900">
              <a:buAutoNum type="arabicPeriod"/>
            </a:pPr>
            <a:r>
              <a:rPr lang="en-US" dirty="0" smtClean="0"/>
              <a:t>Bottom plate – 1 </a:t>
            </a:r>
          </a:p>
          <a:p>
            <a:r>
              <a:rPr lang="en-US" dirty="0"/>
              <a:t> </a:t>
            </a:r>
            <a:r>
              <a:rPr lang="en-US" dirty="0" smtClean="0"/>
              <a:t>   (mounting the power lines)</a:t>
            </a:r>
          </a:p>
          <a:p>
            <a:pPr marL="342900" indent="-342900">
              <a:buAutoNum type="arabicPeriod"/>
            </a:pPr>
            <a:r>
              <a:rPr lang="en-US" dirty="0" smtClean="0"/>
              <a:t>Screws – requirable</a:t>
            </a:r>
          </a:p>
          <a:p>
            <a:pPr marL="342900" indent="-342900">
              <a:buAutoNum type="arabicPeriod"/>
            </a:pPr>
            <a:endParaRPr lang="en-US" dirty="0"/>
          </a:p>
          <a:p>
            <a:endParaRPr lang="en-US" dirty="0" smtClean="0"/>
          </a:p>
          <a:p>
            <a:endParaRPr lang="en-US" dirty="0"/>
          </a:p>
          <a:p>
            <a:endParaRPr lang="en-US" dirty="0" smtClean="0"/>
          </a:p>
          <a:p>
            <a:endParaRPr lang="en-US" dirty="0"/>
          </a:p>
          <a:p>
            <a:endParaRPr lang="en-US" dirty="0"/>
          </a:p>
          <a:p>
            <a:endParaRPr lang="en-IN" dirty="0"/>
          </a:p>
        </p:txBody>
      </p:sp>
      <p:pic>
        <p:nvPicPr>
          <p:cNvPr id="2" name="Picture 1"/>
          <p:cNvPicPr>
            <a:picLocks noChangeAspect="1"/>
          </p:cNvPicPr>
          <p:nvPr/>
        </p:nvPicPr>
        <p:blipFill>
          <a:blip r:embed="rId2"/>
          <a:stretch>
            <a:fillRect/>
          </a:stretch>
        </p:blipFill>
        <p:spPr>
          <a:xfrm>
            <a:off x="3707904" y="1419622"/>
            <a:ext cx="4701283" cy="3168352"/>
          </a:xfrm>
          <a:prstGeom prst="rect">
            <a:avLst/>
          </a:prstGeom>
        </p:spPr>
      </p:pic>
    </p:spTree>
    <p:extLst>
      <p:ext uri="{BB962C8B-B14F-4D97-AF65-F5344CB8AC3E}">
        <p14:creationId xmlns:p14="http://schemas.microsoft.com/office/powerpoint/2010/main" val="1185944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Mounting -  Motors</a:t>
            </a:r>
            <a:endParaRPr lang="en-US" dirty="0"/>
          </a:p>
        </p:txBody>
      </p:sp>
      <p:sp>
        <p:nvSpPr>
          <p:cNvPr id="8" name="TextBox 7"/>
          <p:cNvSpPr txBox="1"/>
          <p:nvPr/>
        </p:nvSpPr>
        <p:spPr>
          <a:xfrm>
            <a:off x="107504" y="987574"/>
            <a:ext cx="9036496" cy="4247317"/>
          </a:xfrm>
          <a:prstGeom prst="rect">
            <a:avLst/>
          </a:prstGeom>
          <a:noFill/>
        </p:spPr>
        <p:txBody>
          <a:bodyPr wrap="square" rtlCol="0">
            <a:spAutoFit/>
          </a:bodyPr>
          <a:lstStyle/>
          <a:p>
            <a:r>
              <a:rPr lang="en-US" b="1" dirty="0" smtClean="0"/>
              <a:t>Place the motor on the frame arm and attach by the screws.</a:t>
            </a:r>
          </a:p>
          <a:p>
            <a:endParaRPr lang="en-US" b="1" dirty="0"/>
          </a:p>
          <a:p>
            <a:r>
              <a:rPr lang="en-US" b="1" dirty="0" smtClean="0"/>
              <a:t>BLDC has three wires coming out of the motor.</a:t>
            </a:r>
          </a:p>
          <a:p>
            <a:endParaRPr lang="en-US" b="1" dirty="0"/>
          </a:p>
          <a:p>
            <a:r>
              <a:rPr lang="en-US" b="1" dirty="0" smtClean="0"/>
              <a:t>Solder the bullet connector to them to be connected to the ESC. </a:t>
            </a:r>
          </a:p>
          <a:p>
            <a:endParaRPr lang="en-US" b="1" dirty="0"/>
          </a:p>
          <a:p>
            <a:r>
              <a:rPr lang="en-US" b="1" dirty="0" smtClean="0"/>
              <a:t>Connect other three motors to the frame arms.</a:t>
            </a:r>
          </a:p>
          <a:p>
            <a:endParaRPr lang="en-US" b="1" dirty="0"/>
          </a:p>
          <a:p>
            <a:endParaRPr lang="en-US" b="1" dirty="0" smtClean="0"/>
          </a:p>
          <a:p>
            <a:endParaRPr lang="en-US" dirty="0" smtClean="0"/>
          </a:p>
          <a:p>
            <a:endParaRPr lang="en-US" dirty="0"/>
          </a:p>
          <a:p>
            <a:endParaRPr lang="en-US" dirty="0" smtClean="0"/>
          </a:p>
          <a:p>
            <a:endParaRPr lang="en-US" dirty="0"/>
          </a:p>
          <a:p>
            <a:endParaRPr lang="en-US" dirty="0" smtClean="0"/>
          </a:p>
          <a:p>
            <a:endParaRPr lang="en-IN" dirty="0"/>
          </a:p>
        </p:txBody>
      </p:sp>
      <p:pic>
        <p:nvPicPr>
          <p:cNvPr id="2" name="Picture 1"/>
          <p:cNvPicPr>
            <a:picLocks noChangeAspect="1"/>
          </p:cNvPicPr>
          <p:nvPr/>
        </p:nvPicPr>
        <p:blipFill>
          <a:blip r:embed="rId2"/>
          <a:stretch>
            <a:fillRect/>
          </a:stretch>
        </p:blipFill>
        <p:spPr>
          <a:xfrm>
            <a:off x="1259633" y="2995229"/>
            <a:ext cx="5400600" cy="2148271"/>
          </a:xfrm>
          <a:prstGeom prst="rect">
            <a:avLst/>
          </a:prstGeom>
        </p:spPr>
      </p:pic>
    </p:spTree>
    <p:extLst>
      <p:ext uri="{BB962C8B-B14F-4D97-AF65-F5344CB8AC3E}">
        <p14:creationId xmlns:p14="http://schemas.microsoft.com/office/powerpoint/2010/main" val="900717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r>
              <a:rPr lang="en-US" dirty="0"/>
              <a:t>Mounting -  Motors</a:t>
            </a:r>
          </a:p>
        </p:txBody>
      </p:sp>
      <p:sp>
        <p:nvSpPr>
          <p:cNvPr id="5" name="TextBox 4"/>
          <p:cNvSpPr txBox="1"/>
          <p:nvPr/>
        </p:nvSpPr>
        <p:spPr>
          <a:xfrm>
            <a:off x="179512" y="899019"/>
            <a:ext cx="8964488" cy="3970318"/>
          </a:xfrm>
          <a:prstGeom prst="rect">
            <a:avLst/>
          </a:prstGeom>
          <a:noFill/>
        </p:spPr>
        <p:txBody>
          <a:bodyPr wrap="square" rtlCol="0">
            <a:spAutoFit/>
          </a:bodyPr>
          <a:lstStyle/>
          <a:p>
            <a:r>
              <a:rPr lang="en-US" b="1" dirty="0" smtClean="0"/>
              <a:t>Each motor needed 3 wires </a:t>
            </a:r>
            <a:r>
              <a:rPr lang="en-US" b="1" dirty="0" smtClean="0">
                <a:sym typeface="Wingdings" panose="05000000000000000000" pitchFamily="2" charset="2"/>
              </a:rPr>
              <a:t> 3 x 4 = 12 wires</a:t>
            </a:r>
          </a:p>
          <a:p>
            <a:endParaRPr lang="en-US" b="1" dirty="0">
              <a:sym typeface="Wingdings" panose="05000000000000000000" pitchFamily="2" charset="2"/>
            </a:endParaRPr>
          </a:p>
          <a:p>
            <a:r>
              <a:rPr lang="en-US" b="1" dirty="0" smtClean="0">
                <a:sym typeface="Wingdings" panose="05000000000000000000" pitchFamily="2" charset="2"/>
              </a:rPr>
              <a:t>Single ESC has 8 wires – 3 for motor, 2 for power unit, 3 for signal, ground,     </a:t>
            </a:r>
          </a:p>
          <a:p>
            <a:r>
              <a:rPr lang="en-US" b="1" dirty="0">
                <a:sym typeface="Wingdings" panose="05000000000000000000" pitchFamily="2" charset="2"/>
              </a:rPr>
              <a:t> </a:t>
            </a:r>
            <a:r>
              <a:rPr lang="en-US" b="1" dirty="0" smtClean="0">
                <a:sym typeface="Wingdings" panose="05000000000000000000" pitchFamily="2" charset="2"/>
              </a:rPr>
              <a:t>                                 and power.</a:t>
            </a:r>
          </a:p>
          <a:p>
            <a:endParaRPr lang="en-US" b="1" dirty="0">
              <a:sym typeface="Wingdings" panose="05000000000000000000" pitchFamily="2" charset="2"/>
            </a:endParaRPr>
          </a:p>
          <a:p>
            <a:endParaRPr lang="en-US" b="1" dirty="0" smtClean="0">
              <a:sym typeface="Wingdings" panose="05000000000000000000" pitchFamily="2" charset="2"/>
            </a:endParaRPr>
          </a:p>
          <a:p>
            <a:endParaRPr lang="en-US" b="1" dirty="0">
              <a:sym typeface="Wingdings" panose="05000000000000000000" pitchFamily="2" charset="2"/>
            </a:endParaRPr>
          </a:p>
          <a:p>
            <a:endParaRPr lang="en-US" b="1" dirty="0" smtClean="0">
              <a:sym typeface="Wingdings" panose="05000000000000000000" pitchFamily="2" charset="2"/>
            </a:endParaRPr>
          </a:p>
          <a:p>
            <a:endParaRPr lang="en-US" b="1" dirty="0">
              <a:sym typeface="Wingdings" panose="05000000000000000000" pitchFamily="2" charset="2"/>
            </a:endParaRPr>
          </a:p>
          <a:p>
            <a:endParaRPr lang="en-US" b="1" dirty="0" smtClean="0">
              <a:sym typeface="Wingdings" panose="05000000000000000000" pitchFamily="2" charset="2"/>
            </a:endParaRPr>
          </a:p>
          <a:p>
            <a:endParaRPr lang="en-US" b="1" dirty="0" smtClean="0">
              <a:sym typeface="Wingdings" panose="05000000000000000000" pitchFamily="2" charset="2"/>
            </a:endParaRPr>
          </a:p>
          <a:p>
            <a:endParaRPr lang="en-US" b="1" dirty="0" smtClean="0">
              <a:sym typeface="Wingdings" panose="05000000000000000000" pitchFamily="2" charset="2"/>
            </a:endParaRPr>
          </a:p>
          <a:p>
            <a:endParaRPr lang="en-US" b="1" dirty="0">
              <a:sym typeface="Wingdings" panose="05000000000000000000" pitchFamily="2" charset="2"/>
            </a:endParaRPr>
          </a:p>
          <a:p>
            <a:endParaRPr lang="en-US" dirty="0" smtClean="0"/>
          </a:p>
        </p:txBody>
      </p:sp>
      <p:pic>
        <p:nvPicPr>
          <p:cNvPr id="7" name="Picture 6"/>
          <p:cNvPicPr>
            <a:picLocks noChangeAspect="1"/>
          </p:cNvPicPr>
          <p:nvPr/>
        </p:nvPicPr>
        <p:blipFill>
          <a:blip r:embed="rId2"/>
          <a:stretch>
            <a:fillRect/>
          </a:stretch>
        </p:blipFill>
        <p:spPr>
          <a:xfrm>
            <a:off x="755576" y="2067694"/>
            <a:ext cx="6192688" cy="3075806"/>
          </a:xfrm>
          <a:prstGeom prst="rect">
            <a:avLst/>
          </a:prstGeom>
        </p:spPr>
      </p:pic>
    </p:spTree>
    <p:extLst>
      <p:ext uri="{BB962C8B-B14F-4D97-AF65-F5344CB8AC3E}">
        <p14:creationId xmlns:p14="http://schemas.microsoft.com/office/powerpoint/2010/main" val="2606550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r>
              <a:rPr lang="en-US" dirty="0"/>
              <a:t>Mounting -  Motors</a:t>
            </a:r>
          </a:p>
        </p:txBody>
      </p:sp>
      <p:sp>
        <p:nvSpPr>
          <p:cNvPr id="4" name="TextBox 3"/>
          <p:cNvSpPr txBox="1"/>
          <p:nvPr/>
        </p:nvSpPr>
        <p:spPr>
          <a:xfrm>
            <a:off x="251520" y="1059582"/>
            <a:ext cx="8784976" cy="3693319"/>
          </a:xfrm>
          <a:prstGeom prst="rect">
            <a:avLst/>
          </a:prstGeom>
          <a:noFill/>
        </p:spPr>
        <p:txBody>
          <a:bodyPr wrap="square" rtlCol="0">
            <a:spAutoFit/>
          </a:bodyPr>
          <a:lstStyle/>
          <a:p>
            <a:r>
              <a:rPr lang="en-US" b="1" dirty="0" smtClean="0"/>
              <a:t>Suppose we configure the ESC with Arduino</a:t>
            </a:r>
          </a:p>
          <a:p>
            <a:endParaRPr lang="en-US" b="1" dirty="0"/>
          </a:p>
          <a:p>
            <a:r>
              <a:rPr lang="en-US" b="1" dirty="0" smtClean="0"/>
              <a:t>The main wire is used as signal instead the Power of the ESC cable.</a:t>
            </a:r>
          </a:p>
          <a:p>
            <a:endParaRPr lang="en-US" b="1" dirty="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dirty="0" smtClean="0"/>
          </a:p>
        </p:txBody>
      </p:sp>
      <p:pic>
        <p:nvPicPr>
          <p:cNvPr id="2" name="Picture 1"/>
          <p:cNvPicPr>
            <a:picLocks noChangeAspect="1"/>
          </p:cNvPicPr>
          <p:nvPr/>
        </p:nvPicPr>
        <p:blipFill>
          <a:blip r:embed="rId2"/>
          <a:stretch>
            <a:fillRect/>
          </a:stretch>
        </p:blipFill>
        <p:spPr>
          <a:xfrm>
            <a:off x="1475656" y="2067694"/>
            <a:ext cx="5760640" cy="3075805"/>
          </a:xfrm>
          <a:prstGeom prst="rect">
            <a:avLst/>
          </a:prstGeom>
        </p:spPr>
      </p:pic>
    </p:spTree>
    <p:extLst>
      <p:ext uri="{BB962C8B-B14F-4D97-AF65-F5344CB8AC3E}">
        <p14:creationId xmlns:p14="http://schemas.microsoft.com/office/powerpoint/2010/main" val="463278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Connecting </a:t>
            </a:r>
            <a:r>
              <a:rPr lang="en-US" dirty="0" err="1" smtClean="0"/>
              <a:t>ArduPilot</a:t>
            </a:r>
            <a:endParaRPr lang="en-US" dirty="0"/>
          </a:p>
        </p:txBody>
      </p:sp>
      <p:sp>
        <p:nvSpPr>
          <p:cNvPr id="4" name="TextBox 3"/>
          <p:cNvSpPr txBox="1"/>
          <p:nvPr/>
        </p:nvSpPr>
        <p:spPr>
          <a:xfrm>
            <a:off x="111967" y="952147"/>
            <a:ext cx="8784976" cy="5078313"/>
          </a:xfrm>
          <a:prstGeom prst="rect">
            <a:avLst/>
          </a:prstGeom>
          <a:noFill/>
        </p:spPr>
        <p:txBody>
          <a:bodyPr wrap="square" rtlCol="0">
            <a:spAutoFit/>
          </a:bodyPr>
          <a:lstStyle/>
          <a:p>
            <a:r>
              <a:rPr lang="en-US" b="1" dirty="0" err="1" smtClean="0"/>
              <a:t>ArduPilot</a:t>
            </a:r>
            <a:r>
              <a:rPr lang="en-US" b="1" dirty="0" smtClean="0"/>
              <a:t> task is for flying and controlling the drone, basically brain of the    drone.</a:t>
            </a:r>
          </a:p>
          <a:p>
            <a:endParaRPr lang="en-US" b="1" dirty="0" smtClean="0"/>
          </a:p>
          <a:p>
            <a:r>
              <a:rPr lang="en-US" b="1" dirty="0" smtClean="0"/>
              <a:t>It enables the drone to control the movement, the camera, and the other      sensors connected to it.</a:t>
            </a:r>
          </a:p>
          <a:p>
            <a:endParaRPr lang="en-US" b="1" dirty="0" smtClean="0"/>
          </a:p>
          <a:p>
            <a:r>
              <a:rPr lang="en-US" b="1" dirty="0" smtClean="0"/>
              <a:t>If we connect radio to </a:t>
            </a:r>
            <a:r>
              <a:rPr lang="en-US" b="1" dirty="0" err="1" smtClean="0"/>
              <a:t>ArduPilot</a:t>
            </a:r>
            <a:r>
              <a:rPr lang="en-US" b="1" dirty="0" smtClean="0"/>
              <a:t>, then we can control the drone remotely.</a:t>
            </a:r>
          </a:p>
          <a:p>
            <a:endParaRPr lang="en-US" b="1" dirty="0"/>
          </a:p>
          <a:p>
            <a:endParaRPr lang="en-US" b="1" dirty="0"/>
          </a:p>
          <a:p>
            <a:r>
              <a:rPr lang="en-US" b="1" dirty="0" smtClean="0"/>
              <a:t>The three wires of the ESCs are connected with the </a:t>
            </a:r>
            <a:r>
              <a:rPr lang="en-US" b="1" dirty="0" err="1" smtClean="0"/>
              <a:t>ArduPilot</a:t>
            </a:r>
            <a:r>
              <a:rPr lang="en-US" b="1" dirty="0" smtClean="0"/>
              <a:t>. We can add up to 8 ESCs.</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dirty="0" smtClean="0"/>
          </a:p>
        </p:txBody>
      </p:sp>
    </p:spTree>
    <p:extLst>
      <p:ext uri="{BB962C8B-B14F-4D97-AF65-F5344CB8AC3E}">
        <p14:creationId xmlns:p14="http://schemas.microsoft.com/office/powerpoint/2010/main" val="3750174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9AE2A97BE3CE4680EAF70B1D7F9C44" ma:contentTypeVersion="4" ma:contentTypeDescription="Create a new document." ma:contentTypeScope="" ma:versionID="8dac46796827091b0bfc122aa1dbb72f">
  <xsd:schema xmlns:xsd="http://www.w3.org/2001/XMLSchema" xmlns:xs="http://www.w3.org/2001/XMLSchema" xmlns:p="http://schemas.microsoft.com/office/2006/metadata/properties" xmlns:ns2="7d977c6e-5145-4b94-966e-c3e4aa9b01e0" targetNamespace="http://schemas.microsoft.com/office/2006/metadata/properties" ma:root="true" ma:fieldsID="2645c8cbd49505cacf8e14943fe3cd26" ns2:_="">
    <xsd:import namespace="7d977c6e-5145-4b94-966e-c3e4aa9b01e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977c6e-5145-4b94-966e-c3e4aa9b01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E4384E-25CD-4B14-A7D8-EA911E2B9261}"/>
</file>

<file path=customXml/itemProps2.xml><?xml version="1.0" encoding="utf-8"?>
<ds:datastoreItem xmlns:ds="http://schemas.openxmlformats.org/officeDocument/2006/customXml" ds:itemID="{9367AF33-E333-4FC2-B3B0-3B30D1DD7BB2}"/>
</file>

<file path=customXml/itemProps3.xml><?xml version="1.0" encoding="utf-8"?>
<ds:datastoreItem xmlns:ds="http://schemas.openxmlformats.org/officeDocument/2006/customXml" ds:itemID="{420EDE71-8CE1-48AC-8B6B-230529D309D1}"/>
</file>

<file path=docProps/app.xml><?xml version="1.0" encoding="utf-8"?>
<Properties xmlns="http://schemas.openxmlformats.org/officeDocument/2006/extended-properties" xmlns:vt="http://schemas.openxmlformats.org/officeDocument/2006/docPropsVTypes">
  <TotalTime>3482</TotalTime>
  <Words>2123</Words>
  <Application>Microsoft Office PowerPoint</Application>
  <PresentationFormat>On-screen Show (16:9)</PresentationFormat>
  <Paragraphs>366</Paragraphs>
  <Slides>36</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맑은 고딕</vt:lpstr>
      <vt:lpstr>Arial</vt:lpstr>
      <vt:lpstr>Calibri</vt:lpstr>
      <vt:lpstr>Times New Roman</vt:lpstr>
      <vt:lpstr>Wingdings</vt:lpstr>
      <vt:lpstr>Office Theme</vt:lpstr>
      <vt:lpstr>Custom Design</vt:lpstr>
      <vt:lpstr>PowerPoint Presentation</vt:lpstr>
      <vt:lpstr>Course Content</vt:lpstr>
      <vt:lpstr> Assembling the Drone</vt:lpstr>
      <vt:lpstr> Motor Placing</vt:lpstr>
      <vt:lpstr> Assembling the Drone</vt:lpstr>
      <vt:lpstr> Mounting -  Motors</vt:lpstr>
      <vt:lpstr> Mounting -  Motors</vt:lpstr>
      <vt:lpstr> Mounting -  Motors</vt:lpstr>
      <vt:lpstr> Connecting ArduPilot</vt:lpstr>
      <vt:lpstr> Connecting ArduPilot</vt:lpstr>
      <vt:lpstr> Connecting ArduPilot</vt:lpstr>
      <vt:lpstr> Connecting with Common Power Module</vt:lpstr>
      <vt:lpstr> Connecting with Common Power Module</vt:lpstr>
      <vt:lpstr> Connecting RC Receiver</vt:lpstr>
      <vt:lpstr> Connecting Battery</vt:lpstr>
      <vt:lpstr> Connection Summary</vt:lpstr>
      <vt:lpstr> Connection Testing</vt:lpstr>
      <vt:lpstr> Connection Testing</vt:lpstr>
      <vt:lpstr> Connection Testing</vt:lpstr>
      <vt:lpstr> Connection Testing</vt:lpstr>
      <vt:lpstr> Connection Testing</vt:lpstr>
      <vt:lpstr>PowerPoint Presentation</vt:lpstr>
      <vt:lpstr> AERODYNAMICS</vt:lpstr>
      <vt:lpstr>Introduction</vt:lpstr>
      <vt:lpstr>Introduction</vt:lpstr>
      <vt:lpstr>Introduction</vt:lpstr>
      <vt:lpstr>Introduction</vt:lpstr>
      <vt:lpstr>Introduction</vt:lpstr>
      <vt:lpstr> Frames – How to built?</vt:lpstr>
      <vt:lpstr> Frames - Types</vt:lpstr>
      <vt:lpstr> Frames – Pros and Cons</vt:lpstr>
      <vt:lpstr> Frames – Pros and Cons</vt:lpstr>
      <vt:lpstr> Frames – Guidelines</vt:lpstr>
      <vt:lpstr> Frames – Guidelines</vt:lpstr>
      <vt:lpstr> Frames – Guidelines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Admin</cp:lastModifiedBy>
  <cp:revision>188</cp:revision>
  <dcterms:created xsi:type="dcterms:W3CDTF">2014-04-01T16:27:38Z</dcterms:created>
  <dcterms:modified xsi:type="dcterms:W3CDTF">2023-02-10T05:49:24Z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0x010100709AE2A97BE3CE4680EAF70B1D7F9C44</vt:lpwstr>
  </property>
</Properties>
</file>