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81E44B04-B0F4-474D-BBB4-E814B97CF296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IN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74737A-FB86-48FD-8217-278A0C07BA21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25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/>
          </p:nvPr>
        </p:nvSpPr>
        <p:spPr>
          <a:xfrm>
            <a:off x="0" y="1743120"/>
            <a:ext cx="9142200" cy="3398760"/>
          </a:xfrm>
          <a:prstGeom prst="rect">
            <a:avLst/>
          </a:prstGeom>
          <a:noFill/>
          <a:ln w="0">
            <a:noFill/>
          </a:ln>
        </p:spPr>
        <p:txBody>
          <a:bodyPr lIns="396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404040"/>
                </a:solidFill>
                <a:latin typeface="맑은 고딕"/>
              </a:rPr>
              <a:t>Welcome to 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404040"/>
                </a:solidFill>
                <a:latin typeface="맑은 고딕"/>
              </a:rPr>
              <a:t>CSA2002  INTRODUCTION TO DRONES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</p:txBody>
      </p:sp>
      <p:pic>
        <p:nvPicPr>
          <p:cNvPr id="45" name="Picture 4"/>
          <p:cNvPicPr/>
          <p:nvPr/>
        </p:nvPicPr>
        <p:blipFill>
          <a:blip r:embed="rId2"/>
          <a:stretch/>
        </p:blipFill>
        <p:spPr>
          <a:xfrm>
            <a:off x="0" y="0"/>
            <a:ext cx="2049840" cy="1741320"/>
          </a:xfrm>
          <a:prstGeom prst="rect">
            <a:avLst/>
          </a:prstGeom>
          <a:ln w="0">
            <a:noFill/>
          </a:ln>
        </p:spPr>
      </p:pic>
      <p:pic>
        <p:nvPicPr>
          <p:cNvPr id="46" name="Picture 5"/>
          <p:cNvPicPr/>
          <p:nvPr/>
        </p:nvPicPr>
        <p:blipFill>
          <a:blip r:embed="rId3"/>
          <a:stretch/>
        </p:blipFill>
        <p:spPr>
          <a:xfrm>
            <a:off x="2051640" y="0"/>
            <a:ext cx="4705200" cy="1741320"/>
          </a:xfrm>
          <a:prstGeom prst="rect">
            <a:avLst/>
          </a:prstGeom>
          <a:ln w="0">
            <a:noFill/>
          </a:ln>
        </p:spPr>
      </p:pic>
      <p:pic>
        <p:nvPicPr>
          <p:cNvPr id="47" name="Picture 2" descr="How is the campus of VIT, Bhopal? Can you send me some pictures of the  campus? - Quora"/>
          <p:cNvPicPr/>
          <p:nvPr/>
        </p:nvPicPr>
        <p:blipFill>
          <a:blip r:embed="rId4"/>
          <a:stretch/>
        </p:blipFill>
        <p:spPr>
          <a:xfrm>
            <a:off x="6758640" y="0"/>
            <a:ext cx="2383560" cy="1744560"/>
          </a:xfrm>
          <a:prstGeom prst="rect">
            <a:avLst/>
          </a:prstGeom>
          <a:ln w="0">
            <a:noFill/>
          </a:ln>
        </p:spPr>
      </p:pic>
      <p:sp>
        <p:nvSpPr>
          <p:cNvPr id="48" name="Subtitle 2"/>
          <p:cNvSpPr/>
          <p:nvPr/>
        </p:nvSpPr>
        <p:spPr>
          <a:xfrm>
            <a:off x="3420000" y="2931840"/>
            <a:ext cx="5722200" cy="221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000"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B050"/>
                </a:solidFill>
                <a:latin typeface="맑은 고딕"/>
                <a:ea typeface="DejaVu Sans"/>
              </a:rPr>
              <a:t>G.GANESAN,</a:t>
            </a:r>
            <a:r>
              <a:rPr lang="en-US" sz="2000" b="0" strike="noStrike" spc="-1">
                <a:solidFill>
                  <a:srgbClr val="404040"/>
                </a:solidFill>
                <a:latin typeface="맑은 고딕"/>
                <a:ea typeface="DejaVu Sans"/>
              </a:rPr>
              <a:t> B.E (CSE)., M.E (CSE)., M.S(IT).,MISTE.,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  <a:ea typeface="DejaVu Sans"/>
              </a:rPr>
              <a:t>SENIOR TEACHING FELLOW,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  <a:ea typeface="DejaVu Sans"/>
              </a:rPr>
              <a:t>SCHOOL OF CSE.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  <a:ea typeface="DejaVu Sans"/>
              </a:rPr>
              <a:t>+91-9500234437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D60093"/>
                </a:solidFill>
                <a:latin typeface="맑은 고딕"/>
                <a:ea typeface="DejaVu Sans"/>
              </a:rPr>
              <a:t>ganesan.g@vitbhopal.ac.in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</p:txBody>
      </p:sp>
      <p:pic>
        <p:nvPicPr>
          <p:cNvPr id="49" name="Picture 8"/>
          <p:cNvPicPr/>
          <p:nvPr/>
        </p:nvPicPr>
        <p:blipFill>
          <a:blip r:embed="rId5"/>
          <a:stretch/>
        </p:blipFill>
        <p:spPr>
          <a:xfrm>
            <a:off x="1586520" y="3050640"/>
            <a:ext cx="1831320" cy="1972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 rot="16201800">
            <a:off x="1387800" y="-380880"/>
            <a:ext cx="4961160" cy="5862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200" cy="882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Connections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179640" y="884520"/>
            <a:ext cx="8962560" cy="4257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</a:rPr>
              <a:t>3. Include the library “PinChangeInt” in Arduino library.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</a:rPr>
              <a:t>4. Upload the code to Arduino Nano.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</a:rPr>
              <a:t>5. Connect the GPS with corresponding pin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</p:txBody>
      </p:sp>
      <p:graphicFrame>
        <p:nvGraphicFramePr>
          <p:cNvPr id="73" name="Table 5"/>
          <p:cNvGraphicFramePr/>
          <p:nvPr/>
        </p:nvGraphicFramePr>
        <p:xfrm>
          <a:off x="827640" y="3012480"/>
          <a:ext cx="6095160" cy="1482840"/>
        </p:xfrm>
        <a:graphic>
          <a:graphicData uri="http://schemas.openxmlformats.org/drawingml/2006/table">
            <a:tbl>
              <a:tblPr/>
              <a:tblGrid>
                <a:gridCol w="304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Arduino Pin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GPS Pin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D11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TX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D12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RX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GND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GND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/>
          <p:cNvPicPr/>
          <p:nvPr/>
        </p:nvPicPr>
        <p:blipFill>
          <a:blip r:embed="rId2"/>
          <a:stretch/>
        </p:blipFill>
        <p:spPr>
          <a:xfrm rot="16178400">
            <a:off x="1810800" y="33480"/>
            <a:ext cx="4837320" cy="4829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23"/>
          <p:cNvSpPr/>
          <p:nvPr/>
        </p:nvSpPr>
        <p:spPr>
          <a:xfrm>
            <a:off x="1260000" y="1816560"/>
            <a:ext cx="6442200" cy="88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  <a:ea typeface="DejaVu Sans"/>
              </a:rPr>
              <a:t>GPS Tracker using ESP8266</a:t>
            </a:r>
            <a:endParaRPr lang="en-IN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80" y="1080"/>
            <a:ext cx="9142200" cy="882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GPS Tracker using ESP8266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179640" y="884520"/>
            <a:ext cx="8962560" cy="4257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</a:rPr>
              <a:t>Requirements:</a:t>
            </a:r>
            <a:endParaRPr lang="en-IN" sz="20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</a:rPr>
              <a:t>NodeMCU – It has built-in ESP8266)</a:t>
            </a:r>
            <a:endParaRPr lang="en-IN" sz="20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</a:rPr>
              <a:t>GPS receiver</a:t>
            </a:r>
            <a:endParaRPr lang="en-IN" sz="20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</a:rPr>
              <a:t>Cables</a:t>
            </a:r>
            <a:endParaRPr lang="en-IN" sz="20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</a:rPr>
              <a:t>Battery</a:t>
            </a:r>
            <a:endParaRPr lang="en-IN" sz="20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</a:rPr>
              <a:t>Smart Phone (Blynk)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200" cy="882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Connection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179640" y="884520"/>
            <a:ext cx="8962560" cy="4257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Arial"/>
              <a:buAutoNum type="arabicPeriod"/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</a:rPr>
              <a:t>NodeMCU with GPS Receiver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en-IN" sz="2000" b="0" strike="noStrike" spc="-1">
              <a:latin typeface="Arial"/>
            </a:endParaRPr>
          </a:p>
        </p:txBody>
      </p:sp>
      <p:graphicFrame>
        <p:nvGraphicFramePr>
          <p:cNvPr id="80" name="Table 3"/>
          <p:cNvGraphicFramePr/>
          <p:nvPr/>
        </p:nvGraphicFramePr>
        <p:xfrm>
          <a:off x="755640" y="1419480"/>
          <a:ext cx="6095160" cy="2879640"/>
        </p:xfrm>
        <a:graphic>
          <a:graphicData uri="http://schemas.openxmlformats.org/drawingml/2006/table">
            <a:tbl>
              <a:tblPr/>
              <a:tblGrid>
                <a:gridCol w="304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NodeMCU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GPS Receiver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D1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TX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D2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RX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GND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GND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VCC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3V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180000" y="76680"/>
            <a:ext cx="7919280" cy="5066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2"/>
          <p:cNvSpPr/>
          <p:nvPr/>
        </p:nvSpPr>
        <p:spPr>
          <a:xfrm>
            <a:off x="1080" y="0"/>
            <a:ext cx="9142200" cy="88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  <a:ea typeface="DejaVu Sans"/>
              </a:rPr>
              <a:t>Blynk Application Setup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83" name="PlaceHolder 13"/>
          <p:cNvSpPr/>
          <p:nvPr/>
        </p:nvSpPr>
        <p:spPr>
          <a:xfrm>
            <a:off x="179640" y="884520"/>
            <a:ext cx="8962560" cy="4257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  <a:ea typeface="DejaVu Sans"/>
              </a:rPr>
              <a:t>1. Connect the NodeMCU to the computer.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  <a:ea typeface="DejaVu Sans"/>
              </a:rPr>
              <a:t>2. Open the Blynk Application, Create a new project.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  <a:ea typeface="DejaVu Sans"/>
              </a:rPr>
              <a:t>3. Preparing the Drone for Flying.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  <a:ea typeface="DejaVu Sans"/>
              </a:rPr>
              <a:t>4. Remember the authentication code sent to the email address 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  <a:ea typeface="DejaVu Sans"/>
              </a:rPr>
              <a:t>     registered with the application.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  <a:ea typeface="DejaVu Sans"/>
              </a:rPr>
              <a:t> Project Name: MY GPS TRACKER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  <a:ea typeface="DejaVu Sans"/>
              </a:rPr>
              <a:t> Device Type: NodeMCU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  <a:ea typeface="DejaVu Sans"/>
              </a:rPr>
              <a:t> Connection Type: WiFi</a:t>
            </a: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5"/>
          <p:cNvSpPr/>
          <p:nvPr/>
        </p:nvSpPr>
        <p:spPr>
          <a:xfrm>
            <a:off x="179640" y="884520"/>
            <a:ext cx="8962560" cy="4257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  <a:ea typeface="DejaVu Sans"/>
              </a:rPr>
              <a:t>5. To see the real-time location in text value, add two text fields with 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  <a:ea typeface="DejaVu Sans"/>
              </a:rPr>
              <a:t>      “Labeled Values”.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  <a:ea typeface="DejaVu Sans"/>
              </a:rPr>
              <a:t>6. For Latitude, set the pin type “Virtual” and pin “V1”.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  <a:ea typeface="DejaVu Sans"/>
              </a:rPr>
              <a:t>7. For Longitude, select pin type “Virtual” and pin “V2”.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  <a:ea typeface="DejaVu Sans"/>
              </a:rPr>
              <a:t>8. We can change the text color by tapping the circuit color icon.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  <a:ea typeface="DejaVu Sans"/>
              </a:rPr>
              <a:t>9. Add the “Map” from the Widget Menu and Select pin type to be 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  <a:ea typeface="DejaVu Sans"/>
              </a:rPr>
              <a:t>     “Virtual” and pin “V0”.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  <a:ea typeface="DejaVu Sans"/>
              </a:rPr>
              <a:t>10. The Blynk application need our permission to use our Phone GPS.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  <a:ea typeface="DejaVu Sans"/>
              </a:rPr>
              <a:t>        If the GPS turned OFF, then it shows Notification.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  <a:ea typeface="DejaVu Sans"/>
              </a:rPr>
              <a:t>        If the GPS turned ON, select the “Display Value” or “Labeled 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  <a:ea typeface="DejaVu Sans"/>
              </a:rPr>
              <a:t>            Value” to the screen with “Virtual” and pin “V3”.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85" name="PlaceHolder 14"/>
          <p:cNvSpPr/>
          <p:nvPr/>
        </p:nvSpPr>
        <p:spPr>
          <a:xfrm>
            <a:off x="1440" y="0"/>
            <a:ext cx="9142200" cy="88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  <a:ea typeface="DejaVu Sans"/>
              </a:rPr>
              <a:t>Blynk Application Setup</a:t>
            </a:r>
            <a:endParaRPr lang="en-IN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5"/>
          <p:cNvPicPr/>
          <p:nvPr/>
        </p:nvPicPr>
        <p:blipFill>
          <a:blip r:embed="rId2"/>
          <a:stretch/>
        </p:blipFill>
        <p:spPr>
          <a:xfrm>
            <a:off x="0" y="883440"/>
            <a:ext cx="3239280" cy="4259520"/>
          </a:xfrm>
          <a:prstGeom prst="rect">
            <a:avLst/>
          </a:prstGeom>
          <a:ln w="0">
            <a:noFill/>
          </a:ln>
        </p:spPr>
      </p:pic>
      <p:pic>
        <p:nvPicPr>
          <p:cNvPr id="87" name="Picture 6"/>
          <p:cNvPicPr/>
          <p:nvPr/>
        </p:nvPicPr>
        <p:blipFill>
          <a:blip r:embed="rId3"/>
          <a:stretch/>
        </p:blipFill>
        <p:spPr>
          <a:xfrm>
            <a:off x="6300000" y="883440"/>
            <a:ext cx="2842200" cy="4259520"/>
          </a:xfrm>
          <a:prstGeom prst="rect">
            <a:avLst/>
          </a:prstGeom>
          <a:ln w="0">
            <a:noFill/>
          </a:ln>
        </p:spPr>
      </p:pic>
      <p:pic>
        <p:nvPicPr>
          <p:cNvPr id="88" name="Picture 87"/>
          <p:cNvPicPr/>
          <p:nvPr/>
        </p:nvPicPr>
        <p:blipFill>
          <a:blip r:embed="rId4"/>
          <a:stretch/>
        </p:blipFill>
        <p:spPr>
          <a:xfrm>
            <a:off x="3240000" y="883440"/>
            <a:ext cx="3059280" cy="4259520"/>
          </a:xfrm>
          <a:prstGeom prst="rect">
            <a:avLst/>
          </a:prstGeom>
          <a:ln w="0">
            <a:noFill/>
          </a:ln>
        </p:spPr>
      </p:pic>
      <p:sp>
        <p:nvSpPr>
          <p:cNvPr id="89" name="PlaceHolder 17"/>
          <p:cNvSpPr/>
          <p:nvPr/>
        </p:nvSpPr>
        <p:spPr>
          <a:xfrm>
            <a:off x="1440" y="0"/>
            <a:ext cx="9142200" cy="88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  <a:ea typeface="DejaVu Sans"/>
              </a:rPr>
              <a:t>Blynk Application Setup</a:t>
            </a:r>
            <a:endParaRPr lang="en-IN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200" cy="882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Course Content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05720" y="987480"/>
            <a:ext cx="8495280" cy="3886560"/>
          </a:xfrm>
          <a:prstGeom prst="rect">
            <a:avLst/>
          </a:prstGeom>
          <a:noFill/>
          <a:ln w="0">
            <a:noFill/>
          </a:ln>
        </p:spPr>
        <p:txBody>
          <a:bodyPr lIns="396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404040"/>
                </a:solidFill>
                <a:latin typeface="맑은 고딕"/>
              </a:rPr>
              <a:t>Date: </a:t>
            </a:r>
            <a:r>
              <a:rPr lang="en-US" sz="2400" spc="-1" dirty="0" smtClean="0">
                <a:solidFill>
                  <a:srgbClr val="404040"/>
                </a:solidFill>
                <a:latin typeface="맑은 고딕"/>
              </a:rPr>
              <a:t>01</a:t>
            </a:r>
            <a:r>
              <a:rPr lang="en-US" sz="2400" b="0" strike="noStrike" spc="-1" dirty="0" smtClean="0">
                <a:solidFill>
                  <a:srgbClr val="404040"/>
                </a:solidFill>
                <a:latin typeface="맑은 고딕"/>
              </a:rPr>
              <a:t>-02-2023             </a:t>
            </a:r>
            <a:r>
              <a:rPr lang="en-US" sz="2400" b="0" strike="noStrike" spc="-1" dirty="0">
                <a:solidFill>
                  <a:srgbClr val="404040"/>
                </a:solidFill>
                <a:latin typeface="맑은 고딕"/>
              </a:rPr>
              <a:t>Time: 10.05am – 11.35am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404040"/>
                </a:solidFill>
                <a:latin typeface="맑은 고딕"/>
              </a:rPr>
              <a:t>1. Building Arduino Based Follow Me Drone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404040"/>
                </a:solidFill>
                <a:latin typeface="맑은 고딕"/>
              </a:rPr>
              <a:t>2. GPS Tracker using ESP8266 </a:t>
            </a: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/>
          <p:nvPr/>
        </p:nvPicPr>
        <p:blipFill>
          <a:blip r:embed="rId2"/>
          <a:stretch/>
        </p:blipFill>
        <p:spPr>
          <a:xfrm>
            <a:off x="180000" y="883440"/>
            <a:ext cx="3779280" cy="4259520"/>
          </a:xfrm>
          <a:prstGeom prst="rect">
            <a:avLst/>
          </a:prstGeom>
          <a:ln w="0">
            <a:noFill/>
          </a:ln>
        </p:spPr>
      </p:pic>
      <p:pic>
        <p:nvPicPr>
          <p:cNvPr id="91" name="Picture 90"/>
          <p:cNvPicPr/>
          <p:nvPr/>
        </p:nvPicPr>
        <p:blipFill>
          <a:blip r:embed="rId3"/>
          <a:stretch/>
        </p:blipFill>
        <p:spPr>
          <a:xfrm>
            <a:off x="3960000" y="883440"/>
            <a:ext cx="4139280" cy="4259520"/>
          </a:xfrm>
          <a:prstGeom prst="rect">
            <a:avLst/>
          </a:prstGeom>
          <a:ln w="0">
            <a:noFill/>
          </a:ln>
        </p:spPr>
      </p:pic>
      <p:sp>
        <p:nvSpPr>
          <p:cNvPr id="92" name="PlaceHolder 16"/>
          <p:cNvSpPr/>
          <p:nvPr/>
        </p:nvSpPr>
        <p:spPr>
          <a:xfrm>
            <a:off x="1440" y="0"/>
            <a:ext cx="9142200" cy="88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  <a:ea typeface="DejaVu Sans"/>
              </a:rPr>
              <a:t>Blynk Application Setup</a:t>
            </a:r>
            <a:endParaRPr lang="en-IN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2"/>
          <p:cNvSpPr/>
          <p:nvPr/>
        </p:nvSpPr>
        <p:spPr>
          <a:xfrm>
            <a:off x="0" y="891000"/>
            <a:ext cx="8818560" cy="365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Configure the Real-time Location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1. V1 – Set the pin type Virtual for Lattitude.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2. V0 - Add the map from the widget menu and select pin type to be Virtual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3. To see how many satellites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    Select a display value or labeled value to the screen with Virtual pin and V3    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    configuration.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>
              <a:latin typeface="Arial"/>
            </a:endParaRPr>
          </a:p>
        </p:txBody>
      </p:sp>
      <p:sp>
        <p:nvSpPr>
          <p:cNvPr id="94" name="PlaceHolder 18"/>
          <p:cNvSpPr/>
          <p:nvPr/>
        </p:nvSpPr>
        <p:spPr>
          <a:xfrm>
            <a:off x="1440" y="0"/>
            <a:ext cx="9142200" cy="88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  <a:ea typeface="DejaVu Sans"/>
              </a:rPr>
              <a:t>Blynk Application Setup</a:t>
            </a:r>
            <a:endParaRPr lang="en-IN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2"/>
          <p:cNvSpPr/>
          <p:nvPr/>
        </p:nvSpPr>
        <p:spPr>
          <a:xfrm>
            <a:off x="0" y="891000"/>
            <a:ext cx="8818560" cy="365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1.Include the Libraries    (Download and install in Arduino Software)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     #include &lt;TinyGPS++.h&gt;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     #include &lt;SoftwareSerial.h&gt;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     #include &lt;ESP8266WiFi.h&gt;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     #include &lt;BlynkSimpleEsp8266.h&gt;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2. Declare the required variables.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      #define BLYNK_PRINT Serial    // for Blynk Serial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      static const int RX = 4, TX=5;     // D1=pin 5, D2=pin 4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      Static const uint32_t GPSBaud=9600;    // Based on GPS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>
              <a:latin typeface="Arial"/>
            </a:endParaRPr>
          </a:p>
        </p:txBody>
      </p:sp>
      <p:sp>
        <p:nvSpPr>
          <p:cNvPr id="96" name="PlaceHolder 20"/>
          <p:cNvSpPr/>
          <p:nvPr/>
        </p:nvSpPr>
        <p:spPr>
          <a:xfrm>
            <a:off x="1440" y="0"/>
            <a:ext cx="9142200" cy="88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  <a:ea typeface="DejaVu Sans"/>
              </a:rPr>
              <a:t>NodeMCU Application Setup</a:t>
            </a:r>
            <a:endParaRPr lang="en-IN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3"/>
          <p:cNvSpPr/>
          <p:nvPr/>
        </p:nvSpPr>
        <p:spPr>
          <a:xfrm>
            <a:off x="1800" y="891000"/>
            <a:ext cx="8818560" cy="420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3. Create an object for the TinyGPS: TinyGPSPlus  mygps;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4. Define the pin v0 for the map: WidgetMap mymap(v0)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5. For communication, pass the TX and RX value to the “SoftwareSerial”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         SoftwareSerial test_GPS(RX, TX);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6. Declare the Blynk timer and the number of satellites: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        BlynkTimer  timer;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        float  noofsats;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7. Define the authentication and WiFi connection: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      char  auth[] = “ * * * * * * * *”; // send to your mail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      char  ssid[] = “ * * * * * * * *”  // WiFi name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      char  pass[] = “ * * * * * * * * “ // WiFi password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98" name="PlaceHolder 22"/>
          <p:cNvSpPr/>
          <p:nvPr/>
        </p:nvSpPr>
        <p:spPr>
          <a:xfrm>
            <a:off x="1800" y="0"/>
            <a:ext cx="9142200" cy="88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  <a:ea typeface="DejaVu Sans"/>
              </a:rPr>
              <a:t>NodeMCU Application Setup</a:t>
            </a:r>
            <a:endParaRPr lang="en-IN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"/>
          <p:cNvSpPr/>
          <p:nvPr/>
        </p:nvSpPr>
        <p:spPr>
          <a:xfrm>
            <a:off x="0" y="891000"/>
            <a:ext cx="8818560" cy="420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8. Write the code in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   void setup()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    {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       // Blynk Connection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       // GPS checking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    }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    void loop()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      {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         // Display Latitude and Longitude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         // Display No.of Satellite in Blynk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       }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9. Upload the code to NodeMCU after connecting it to the computer.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>
              <a:latin typeface="Arial"/>
            </a:endParaRPr>
          </a:p>
        </p:txBody>
      </p:sp>
      <p:sp>
        <p:nvSpPr>
          <p:cNvPr id="100" name="PlaceHolder 21"/>
          <p:cNvSpPr/>
          <p:nvPr/>
        </p:nvSpPr>
        <p:spPr>
          <a:xfrm>
            <a:off x="1440" y="0"/>
            <a:ext cx="9142200" cy="88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  <a:ea typeface="DejaVu Sans"/>
              </a:rPr>
              <a:t>NodeMCU Application Setup</a:t>
            </a:r>
            <a:endParaRPr lang="en-IN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/>
          </p:nvPr>
        </p:nvSpPr>
        <p:spPr>
          <a:xfrm>
            <a:off x="323640" y="2067840"/>
            <a:ext cx="8495280" cy="1726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404040"/>
                </a:solidFill>
                <a:latin typeface="맑은 고딕"/>
              </a:rPr>
              <a:t>Thank You</a:t>
            </a:r>
            <a:endParaRPr lang="en-IN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404040"/>
                </a:solidFill>
                <a:latin typeface="맑은 고딕"/>
              </a:rPr>
              <a:t> &amp; </a:t>
            </a:r>
            <a:endParaRPr lang="en-IN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404040"/>
                </a:solidFill>
                <a:latin typeface="맑은 고딕"/>
              </a:rPr>
              <a:t>Queries?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9"/>
          <p:cNvSpPr/>
          <p:nvPr/>
        </p:nvSpPr>
        <p:spPr>
          <a:xfrm>
            <a:off x="180000" y="1980000"/>
            <a:ext cx="9142200" cy="88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  <a:ea typeface="DejaVu Sans"/>
              </a:rPr>
              <a:t>Building Arduino-based Follow Me Drone</a:t>
            </a:r>
            <a:endParaRPr lang="en-IN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200" cy="882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Building Arduino-based Follow Me Drone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179640" y="884520"/>
            <a:ext cx="8962560" cy="4257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</a:rPr>
              <a:t>Requirements:</a:t>
            </a:r>
            <a:endParaRPr lang="en-IN" sz="20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Motors</a:t>
            </a:r>
            <a:endParaRPr lang="en-IN" sz="20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ESCs</a:t>
            </a:r>
            <a:endParaRPr lang="en-IN" sz="20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Battery</a:t>
            </a:r>
            <a:endParaRPr lang="en-IN" sz="20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Propellers</a:t>
            </a:r>
            <a:endParaRPr lang="en-IN" sz="20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Radio-controller</a:t>
            </a:r>
            <a:endParaRPr lang="en-IN" sz="20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Arduino Nano</a:t>
            </a:r>
            <a:endParaRPr lang="en-IN" sz="20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HC-05 Blutooth module</a:t>
            </a:r>
            <a:endParaRPr lang="en-IN" sz="20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GPS</a:t>
            </a:r>
            <a:endParaRPr lang="en-IN" sz="20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MPU6050 or GY-86 gyroscope</a:t>
            </a:r>
            <a:endParaRPr lang="en-IN" sz="20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Some wires</a:t>
            </a: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200" cy="882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Connections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79640" y="884520"/>
            <a:ext cx="8962560" cy="4257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Arial"/>
              <a:buAutoNum type="arabicPeriod"/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</a:rPr>
              <a:t>Connect Motors to ESCs and ESCs to Battery. (use 4-way connector) 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en-IN" sz="2000" b="0" strike="noStrike" spc="-1">
              <a:latin typeface="Arial"/>
            </a:endParaRPr>
          </a:p>
        </p:txBody>
      </p:sp>
      <p:pic>
        <p:nvPicPr>
          <p:cNvPr id="57" name="Picture 3"/>
          <p:cNvPicPr/>
          <p:nvPr/>
        </p:nvPicPr>
        <p:blipFill>
          <a:blip r:embed="rId2"/>
          <a:stretch/>
        </p:blipFill>
        <p:spPr>
          <a:xfrm>
            <a:off x="1187640" y="1491480"/>
            <a:ext cx="6694920" cy="3454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200" cy="882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Connections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179640" y="884520"/>
            <a:ext cx="8962560" cy="4257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</a:rPr>
              <a:t>2. Connect the Radio to the Arduino Nano 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</p:txBody>
      </p:sp>
      <p:graphicFrame>
        <p:nvGraphicFramePr>
          <p:cNvPr id="60" name="Table 4"/>
          <p:cNvGraphicFramePr/>
          <p:nvPr/>
        </p:nvGraphicFramePr>
        <p:xfrm>
          <a:off x="1655640" y="1329480"/>
          <a:ext cx="5544000" cy="4132440"/>
        </p:xfrm>
        <a:graphic>
          <a:graphicData uri="http://schemas.openxmlformats.org/drawingml/2006/table">
            <a:tbl>
              <a:tblPr/>
              <a:tblGrid>
                <a:gridCol w="277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Arduino Pin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Radio Pin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D3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CH-1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D5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CH-2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D2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CH-3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D4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CH-4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800" b="0" strike="noStrike" spc="-1">
                          <a:latin typeface="Arial"/>
                        </a:rPr>
                        <a:t>                  D12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800" b="0" strike="noStrike" spc="-1">
                          <a:latin typeface="Arial"/>
                        </a:rPr>
                        <a:t>                CH-5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800" b="0" strike="noStrike" spc="-1">
                          <a:latin typeface="Arial"/>
                        </a:rPr>
                        <a:t>                  D6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800" b="0" strike="noStrike" spc="-1">
                          <a:latin typeface="Arial"/>
                        </a:rPr>
                        <a:t>                 CH-6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200" cy="882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Connections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179640" y="884520"/>
            <a:ext cx="8962560" cy="4257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</a:rPr>
              <a:t>3. Connect the Gyroscope to the Arduino Nano 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</p:txBody>
      </p:sp>
      <p:graphicFrame>
        <p:nvGraphicFramePr>
          <p:cNvPr id="63" name="Table 1"/>
          <p:cNvGraphicFramePr/>
          <p:nvPr/>
        </p:nvGraphicFramePr>
        <p:xfrm>
          <a:off x="755640" y="1491480"/>
          <a:ext cx="6095160" cy="2951640"/>
        </p:xfrm>
        <a:graphic>
          <a:graphicData uri="http://schemas.openxmlformats.org/drawingml/2006/table">
            <a:tbl>
              <a:tblPr/>
              <a:tblGrid>
                <a:gridCol w="304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Arduino Pin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Gyroscope Pin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5V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5V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GND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GND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A4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SDA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A5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SCL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200" cy="882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Connections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79640" y="884520"/>
            <a:ext cx="8962560" cy="4257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</a:rPr>
              <a:t>4. Connect the Radio to the Arduino Nano 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</p:txBody>
      </p:sp>
      <p:graphicFrame>
        <p:nvGraphicFramePr>
          <p:cNvPr id="66" name="Table 2"/>
          <p:cNvGraphicFramePr/>
          <p:nvPr/>
        </p:nvGraphicFramePr>
        <p:xfrm>
          <a:off x="755640" y="1491480"/>
          <a:ext cx="6095160" cy="2951640"/>
        </p:xfrm>
        <a:graphic>
          <a:graphicData uri="http://schemas.openxmlformats.org/drawingml/2006/table">
            <a:tbl>
              <a:tblPr/>
              <a:tblGrid>
                <a:gridCol w="304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Arduino Pin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Motor Pin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D7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Motor-1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D8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Motor-2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D9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Motor-3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D10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Motor-4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200" cy="882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Connections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179640" y="884520"/>
            <a:ext cx="8962560" cy="4257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맑은 고딕"/>
              </a:rPr>
              <a:t>5. Connect the Bluetooth to the Arduino Nano 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</p:txBody>
      </p:sp>
      <p:graphicFrame>
        <p:nvGraphicFramePr>
          <p:cNvPr id="69" name="Table 6"/>
          <p:cNvGraphicFramePr/>
          <p:nvPr/>
        </p:nvGraphicFramePr>
        <p:xfrm>
          <a:off x="755640" y="1491480"/>
          <a:ext cx="6095160" cy="2951640"/>
        </p:xfrm>
        <a:graphic>
          <a:graphicData uri="http://schemas.openxmlformats.org/drawingml/2006/table">
            <a:tbl>
              <a:tblPr/>
              <a:tblGrid>
                <a:gridCol w="304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Arduino Pin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Bluetooth Module Pin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TX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RX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RX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TX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5V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5V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GND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GND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9AE2A97BE3CE4680EAF70B1D7F9C44" ma:contentTypeVersion="4" ma:contentTypeDescription="Create a new document." ma:contentTypeScope="" ma:versionID="8dac46796827091b0bfc122aa1dbb72f">
  <xsd:schema xmlns:xsd="http://www.w3.org/2001/XMLSchema" xmlns:xs="http://www.w3.org/2001/XMLSchema" xmlns:p="http://schemas.microsoft.com/office/2006/metadata/properties" xmlns:ns2="7d977c6e-5145-4b94-966e-c3e4aa9b01e0" targetNamespace="http://schemas.microsoft.com/office/2006/metadata/properties" ma:root="true" ma:fieldsID="2645c8cbd49505cacf8e14943fe3cd26" ns2:_="">
    <xsd:import namespace="7d977c6e-5145-4b94-966e-c3e4aa9b01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977c6e-5145-4b94-966e-c3e4aa9b01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7E4926-B9A0-4C3E-ADBD-77ECCF4CA9F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C4EAFC3-AB95-4984-8061-AB10C3D26C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20DC80-F6C0-4CEB-B147-5C73471DF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977c6e-5145-4b94-966e-c3e4aa9b01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3460</TotalTime>
  <Words>850</Words>
  <Application>Microsoft Office PowerPoint</Application>
  <PresentationFormat>On-screen Show (16:9)</PresentationFormat>
  <Paragraphs>206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맑은 고딕</vt:lpstr>
      <vt:lpstr>Arial</vt:lpstr>
      <vt:lpstr>DejaVu Sans</vt:lpstr>
      <vt:lpstr>Symbol</vt:lpstr>
      <vt:lpstr>Times New Roman</vt:lpstr>
      <vt:lpstr>Wingdings</vt:lpstr>
      <vt:lpstr>Office Theme</vt:lpstr>
      <vt:lpstr>PowerPoint Presentation</vt:lpstr>
      <vt:lpstr>Course Content</vt:lpstr>
      <vt:lpstr>PowerPoint Presentation</vt:lpstr>
      <vt:lpstr>Building Arduino-based Follow Me Drone</vt:lpstr>
      <vt:lpstr>Connections</vt:lpstr>
      <vt:lpstr>Connections</vt:lpstr>
      <vt:lpstr>Connections</vt:lpstr>
      <vt:lpstr>Connections</vt:lpstr>
      <vt:lpstr>Connections</vt:lpstr>
      <vt:lpstr>PowerPoint Presentation</vt:lpstr>
      <vt:lpstr>Connections</vt:lpstr>
      <vt:lpstr>PowerPoint Presentation</vt:lpstr>
      <vt:lpstr>PowerPoint Presentation</vt:lpstr>
      <vt:lpstr>GPS Tracker using ESP8266</vt:lpstr>
      <vt:lpstr>Connection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Registered User</dc:creator>
  <dc:description/>
  <cp:lastModifiedBy>Admin</cp:lastModifiedBy>
  <cp:revision>178</cp:revision>
  <dcterms:created xsi:type="dcterms:W3CDTF">2014-04-01T16:27:38Z</dcterms:created>
  <dcterms:modified xsi:type="dcterms:W3CDTF">2023-02-10T05:59:20Z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On-screen Show (16:9)</vt:lpwstr>
  </property>
  <property fmtid="{D5CDD505-2E9C-101B-9397-08002B2CF9AE}" pid="4" name="Slides">
    <vt:i4>41</vt:i4>
  </property>
  <property fmtid="{D5CDD505-2E9C-101B-9397-08002B2CF9AE}" pid="5" name="ContentTypeId">
    <vt:lpwstr>0x010100709AE2A97BE3CE4680EAF70B1D7F9C44</vt:lpwstr>
  </property>
</Properties>
</file>