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31"/>
  </p:notesMasterIdLst>
  <p:sldIdLst>
    <p:sldId id="272" r:id="rId3"/>
    <p:sldId id="289" r:id="rId4"/>
    <p:sldId id="290" r:id="rId5"/>
    <p:sldId id="291" r:id="rId6"/>
    <p:sldId id="292" r:id="rId7"/>
    <p:sldId id="294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8" r:id="rId19"/>
    <p:sldId id="306" r:id="rId20"/>
    <p:sldId id="304" r:id="rId21"/>
    <p:sldId id="305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84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>
      <p:cViewPr varScale="1">
        <p:scale>
          <a:sx n="87" d="100"/>
          <a:sy n="87" d="100"/>
        </p:scale>
        <p:origin x="9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841F-60CE-47FF-B643-BD0F5051D3B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FD8AC-5942-44FA-AB0B-232B4FB78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5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FD8AC-5942-44FA-AB0B-232B4FB7820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1E0D-8397-4D5B-BDB6-1F568E00B225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2B82-4B39-435A-BBAD-BB51BA26D5EF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DFA-E23A-4A5C-AAF1-870EEE3F56F2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38D6-68C5-4434-A84D-B2A0196B8119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893A-49D5-4436-ABF7-A6FD4494945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55FB-CD00-4951-B9B4-9DE71AC3FFFD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94B2-0DF2-4796-96CE-69AA74B11BBB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157-7951-4386-A1D3-1BFB070B0CD7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12-69F0-4968-89AD-B8003D81F268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462-1FCF-4211-A9A8-89CE17D9B27A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DFB-E291-4DF4-88A4-17420A22B7B0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6751-F74F-4897-8617-4DEF9CC2DD3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" y="1743075"/>
            <a:ext cx="9143999" cy="3400425"/>
          </a:xfrm>
        </p:spPr>
        <p:txBody>
          <a:bodyPr/>
          <a:lstStyle/>
          <a:p>
            <a:pPr algn="ctr"/>
            <a:r>
              <a:rPr lang="en-US" sz="2800" b="1" dirty="0" smtClean="0"/>
              <a:t>Welcome to </a:t>
            </a:r>
          </a:p>
          <a:p>
            <a:r>
              <a:rPr lang="en-US" sz="2800" b="1" dirty="0" smtClean="0"/>
              <a:t>CSA2002  INTRODUCTION TO DRONES</a:t>
            </a:r>
          </a:p>
          <a:p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05172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1" y="0"/>
            <a:ext cx="4706958" cy="1743076"/>
          </a:xfrm>
          <a:prstGeom prst="rect">
            <a:avLst/>
          </a:prstGeom>
        </p:spPr>
      </p:pic>
      <p:pic>
        <p:nvPicPr>
          <p:cNvPr id="7" name="Picture 2" descr="How is the campus of VIT, Bhopal? Can you send me some pictures of the  campus? - Quo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79" y="0"/>
            <a:ext cx="2385321" cy="174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419873" y="2931790"/>
            <a:ext cx="5724128" cy="2211711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G.GANESAN,</a:t>
            </a:r>
            <a:r>
              <a:rPr lang="en-US" dirty="0" smtClean="0"/>
              <a:t> B.E (CSE)., M.E (CSE)., M.S(IT).,MISTE.,</a:t>
            </a:r>
          </a:p>
          <a:p>
            <a:r>
              <a:rPr lang="en-US" dirty="0" smtClean="0"/>
              <a:t>SENIOR TEACHING FELLOW,</a:t>
            </a:r>
          </a:p>
          <a:p>
            <a:r>
              <a:rPr lang="en-US" dirty="0" smtClean="0"/>
              <a:t>SCHOOL OF CSE.</a:t>
            </a:r>
          </a:p>
          <a:p>
            <a:r>
              <a:rPr lang="en-US" dirty="0" smtClean="0"/>
              <a:t>+91-9500234437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ganesan.g@vitbhopal.ac.in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47" y="3050508"/>
            <a:ext cx="1833226" cy="19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Suppose, if we find the gimbal is moving in the wrong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direction, check the “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checkbox.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we want to adjust the gimbal Tilt, Roll, or Pan while the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drone flying, set up the following to the RC channel.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MNT_RC_IN_TILT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MNT_RC_IN_ROLL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MNT_RC_IN_PAN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Aligning Min and Max PWM values in Servo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Tilt airframe over hard left (nearly 45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raise the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“Roll” “Servo” “Min” value until the servo starts to  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physically move a tiny bit, stop there.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Tilt airframe over hard right (nearly 45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lower the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“Roll” “Servo” “Min” value until the servo starts to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physically move a tiny bit, stop there.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Repeat for Pitch (Forward and Backward motion).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Leveling / Centering the Gimbal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Keep the airframe perfectly straight and level.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If the gimbal is not quite perfectly level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Tweak the hardware first (get servo horn’s, so that gimbal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is as close to level by unscrewing horn from servo and 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repositioning it or using push-rods to the gimbal, adjust the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length)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4537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Leveling / Centering the Gimbal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If “Tilt” is still not quite level, trim it by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Tilt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Angle  Min          and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Tilt  Angle  Max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adjust the “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centre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position of the gimbal by small amount.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fixes for poor video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“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Jello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effect (or) rolling shutter is a by-product of using a   camera with a CMOS sensor caused by vibration from unbalanced propellers/motors and can be mitigated by mounting the   camera on soft rubber, silicone, foam ear plugs.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Digital and optical stabilization systems found in many         cameras often do not perform well because of the vibrations.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For better and smoother Yaw, use Expo control on your RC      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Acro_Yaw_P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gain in 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ArduPilot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62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the camera, we can use two mechanism: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1. Shutter Pin       2. Mobile App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Shutter Pin: Manually used from the transmitter that connected with RC7 pin for controlling a servo. We can use servo or a receiver switch to trigger the shutter. For point and shoot the camera update the firmware of camera.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receiver controller ON/OFF switch.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wires – Pins of the Servo motor: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Yellow (Signal) – RC7 of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ArduPilot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Red –  +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Camera’s Data Cable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Tick – USBs +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GND – USBs –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wires – Battery (External)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987574"/>
            <a:ext cx="4489604" cy="35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Gimbal with two-servo motors controlled remotely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Servo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Brcaket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(To install the servos)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ESP8266 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Two-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serco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motors (SG90 mini gear micro servo)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5V power supply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Smart Phone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Router (for Wi-Fi connection)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Attach the servos to the bracket. Connect the servos to the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ESP82866.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23678"/>
            <a:ext cx="6876256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7504" y="987574"/>
            <a:ext cx="8795320" cy="4155926"/>
          </a:xfrm>
        </p:spPr>
        <p:txBody>
          <a:bodyPr/>
          <a:lstStyle/>
          <a:p>
            <a:r>
              <a:rPr lang="en-US" sz="2400" dirty="0" smtClean="0"/>
              <a:t>Date</a:t>
            </a:r>
            <a:r>
              <a:rPr lang="en-US" sz="2400" smtClean="0"/>
              <a:t>: </a:t>
            </a:r>
            <a:r>
              <a:rPr lang="en-US" sz="2400" smtClean="0"/>
              <a:t>20-02-2023                 </a:t>
            </a:r>
            <a:r>
              <a:rPr lang="en-US" sz="2400" dirty="0" smtClean="0"/>
              <a:t>Time</a:t>
            </a:r>
            <a:r>
              <a:rPr lang="en-US" sz="2400" smtClean="0"/>
              <a:t>: </a:t>
            </a:r>
            <a:r>
              <a:rPr lang="en-US" sz="2400" smtClean="0"/>
              <a:t>10.05am </a:t>
            </a:r>
            <a:r>
              <a:rPr lang="en-US" sz="2400" smtClean="0"/>
              <a:t>– </a:t>
            </a:r>
            <a:r>
              <a:rPr lang="en-US" sz="2400" smtClean="0"/>
              <a:t>11.35am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/>
              <a:t>Photography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2. </a:t>
            </a:r>
            <a:r>
              <a:rPr lang="en-US" sz="2400" dirty="0"/>
              <a:t>Controlling Camera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3</a:t>
            </a:r>
            <a:r>
              <a:rPr lang="en-US" sz="2400" dirty="0"/>
              <a:t>. Recording </a:t>
            </a:r>
            <a:r>
              <a:rPr lang="en-US" sz="2400" dirty="0" smtClean="0"/>
              <a:t>Videos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60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Servos are connected to the GPIO pins of ESP82866.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connect with GPIO-0 and GPIO-2 or D3 and D4.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code for ESP82866.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a. Open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and create a New Project.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Provide Project Name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From Choose device, 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ESP82866.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Provide the authentication code for the Project which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sent our Email.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57" y="0"/>
            <a:ext cx="29042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0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Get the Widget Box and Choose Slider.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Provide Slider Name (Servo-1, Servo-2)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 Select a Virtual Pin (V1&amp;V6)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them.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2" y="699542"/>
            <a:ext cx="2913305" cy="4443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22" y="699542"/>
            <a:ext cx="2907217" cy="4443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433" y="699542"/>
            <a:ext cx="2919254" cy="44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Write the Code in Arduino IDE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a. Include header files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BLYNK_PRINT Serial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#include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SPI.h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#include &lt;BlynkSimpleEsp82866.h&gt;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#include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Servo.h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#include &lt;ESP82866WiFi.h&gt;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b. Install ESP82866 Libraries.</a:t>
            </a:r>
          </a:p>
        </p:txBody>
      </p:sp>
    </p:spTree>
    <p:extLst>
      <p:ext uri="{BB962C8B-B14F-4D97-AF65-F5344CB8AC3E}">
        <p14:creationId xmlns:p14="http://schemas.microsoft.com/office/powerpoint/2010/main" val="13966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Provide the authentication code for the project (from Email),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 and Password for connection by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= “*********”;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= “**********”;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pass[] = “**********”;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Declare the Servos           Servo  s1, s2;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Initialize Setup,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Servo Pins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Blynk.begin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pass)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s1.attach(0);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s2.attach(2);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Assign the virtual pins of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BLYNK_WRITE(V1)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s1.write(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param.asInt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 </a:t>
            </a:r>
          </a:p>
          <a:p>
            <a:pPr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BLYNK_WRITE(V6)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s2.write(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param.asInt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755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Controlling Camera Gimbal using ESP8266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 Run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 void loop() function insert the line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Blynk.run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 Verify and upload the code after connecting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computer.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App, Run the Project. Now we will see the Slider as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Move the Slider Left and Right,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we will see the Servo will move 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627534"/>
            <a:ext cx="2912594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Flying and Taking Shots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 the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fly parallel to the ground.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camera remote controller or mobile App is easy.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use the switch, need to open and connect the drone to the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MissionPlanner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 startAt="4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‘Flight Data’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right click on the map,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“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 Camera Now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option, which will trigger the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‘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Shutter Button’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start recording or take a photo.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To take Selfie, Using the Timer execute the step-4 in a locked state.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Video Quality Improvement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Jello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effect – To balancing all the propellers and motor     thrust use soft rubber, foam, or silicon plugs while mounting the        camera to the drone.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RC_Feel parameter to a lower number (20/40) to reduce jerky     camera movement at initial stage.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Shutter speed can be 1/6 sec or slower for properly exposed images.</a:t>
            </a:r>
          </a:p>
          <a:p>
            <a:pPr marL="457200" indent="-457200">
              <a:buAutoNum type="arabicPeriod" startAt="4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brightness by camera lens filters in sunny day.</a:t>
            </a:r>
          </a:p>
          <a:p>
            <a:pPr marL="457200" indent="-457200">
              <a:buAutoNum type="arabicPeriod" startAt="4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shapes or natural phenomenon or man-made structures      from the sky and take pictures.</a:t>
            </a:r>
          </a:p>
        </p:txBody>
      </p:sp>
    </p:spTree>
    <p:extLst>
      <p:ext uri="{BB962C8B-B14F-4D97-AF65-F5344CB8AC3E}">
        <p14:creationId xmlns:p14="http://schemas.microsoft.com/office/powerpoint/2010/main" val="13964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7694"/>
            <a:ext cx="8496944" cy="1728192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84466"/>
            <a:ext cx="8964488" cy="4259034"/>
          </a:xfrm>
        </p:spPr>
        <p:txBody>
          <a:bodyPr anchor="t" anchorCtr="0"/>
          <a:lstStyle/>
          <a:p>
            <a:r>
              <a:rPr lang="en-US" b="1" dirty="0" smtClean="0"/>
              <a:t>Requirements:</a:t>
            </a:r>
          </a:p>
          <a:p>
            <a:pPr marL="457200" indent="-457200">
              <a:buAutoNum type="arabicPeriod"/>
            </a:pPr>
            <a:r>
              <a:rPr lang="en-US" dirty="0" smtClean="0"/>
              <a:t>Flight Controller (</a:t>
            </a:r>
            <a:r>
              <a:rPr lang="en-US" dirty="0" err="1" smtClean="0"/>
              <a:t>ArduPilot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Frame  (</a:t>
            </a:r>
            <a:r>
              <a:rPr lang="en-US" dirty="0" err="1" smtClean="0"/>
              <a:t>HobbyKing</a:t>
            </a:r>
            <a:r>
              <a:rPr lang="en-US" dirty="0" smtClean="0"/>
              <a:t> X930)</a:t>
            </a:r>
          </a:p>
          <a:p>
            <a:pPr marL="457200" indent="-457200">
              <a:buAutoNum type="arabicPeriod"/>
            </a:pPr>
            <a:r>
              <a:rPr lang="en-US" dirty="0" smtClean="0"/>
              <a:t>Batteries (2 </a:t>
            </a:r>
            <a:r>
              <a:rPr lang="en-US" dirty="0" err="1" smtClean="0"/>
              <a:t>LiPo</a:t>
            </a:r>
            <a:r>
              <a:rPr lang="en-US" dirty="0" smtClean="0"/>
              <a:t> – 5000 </a:t>
            </a:r>
            <a:r>
              <a:rPr lang="en-US" dirty="0" err="1" smtClean="0"/>
              <a:t>mAh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Radio</a:t>
            </a:r>
          </a:p>
          <a:p>
            <a:pPr marL="457200" indent="-457200">
              <a:buAutoNum type="arabicPeriod"/>
            </a:pPr>
            <a:r>
              <a:rPr lang="en-US" dirty="0" smtClean="0"/>
              <a:t>Propellers (T-type 13x5.5 Carbon fiber)</a:t>
            </a:r>
          </a:p>
          <a:p>
            <a:pPr marL="457200" indent="-457200">
              <a:buAutoNum type="arabicPeriod"/>
            </a:pPr>
            <a:r>
              <a:rPr lang="en-US" dirty="0" smtClean="0"/>
              <a:t>Camera Mount or Gimbal</a:t>
            </a:r>
          </a:p>
          <a:p>
            <a:pPr marL="457200" indent="-457200">
              <a:buAutoNum type="arabicPeriod"/>
            </a:pPr>
            <a:r>
              <a:rPr lang="en-US" dirty="0" smtClean="0"/>
              <a:t>Camera</a:t>
            </a:r>
          </a:p>
          <a:p>
            <a:pPr marL="457200" indent="-457200">
              <a:buAutoNum type="arabicPeriod"/>
            </a:pPr>
            <a:r>
              <a:rPr lang="en-US" dirty="0" smtClean="0"/>
              <a:t>Other tools (Screwdrivers, Soldering iron, glue gun,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propeller balancer, jumpers, etc.)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84466"/>
            <a:ext cx="8964488" cy="4259034"/>
          </a:xfrm>
        </p:spPr>
        <p:txBody>
          <a:bodyPr anchor="t" anchorCtr="0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Module-1: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drone for flying.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drone by flying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10 to 15 minutes before connecting the camera.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Gimbal Choosing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Select the type of gimbal depends on the camera size and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specification.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 Types of Gimbal – Standard and Brushless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Standard – Servo motors and gears, lightweight. (DSLR)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Brushless – Need external controller board, heavier,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used for professionals. (FPV)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9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84466"/>
            <a:ext cx="8964488" cy="4259034"/>
          </a:xfrm>
        </p:spPr>
        <p:txBody>
          <a:bodyPr anchor="t" anchorCtr="0"/>
          <a:lstStyle/>
          <a:p>
            <a:r>
              <a:rPr lang="en-US" b="1" dirty="0" smtClean="0"/>
              <a:t>Module-3: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Camera with the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ArduPilot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a. Camera Gimbal’s from Euler angels:</a:t>
            </a:r>
          </a:p>
          <a:p>
            <a:r>
              <a:rPr lang="en-US" dirty="0" smtClean="0"/>
              <a:t>      - </a:t>
            </a:r>
            <a:r>
              <a:rPr lang="en-US" b="1" dirty="0" smtClean="0"/>
              <a:t>Tilt:</a:t>
            </a:r>
            <a:r>
              <a:rPr lang="en-US" dirty="0" smtClean="0"/>
              <a:t> Moves the camera in sloping position (range -90</a:t>
            </a:r>
            <a:r>
              <a:rPr lang="en-US" baseline="30000" dirty="0" smtClean="0"/>
              <a:t>o</a:t>
            </a:r>
            <a:r>
              <a:rPr lang="en-US" dirty="0" smtClean="0"/>
              <a:t> to +90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Motion – Clockwise and Anticlockwise with the vertical axis.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- </a:t>
            </a:r>
            <a:r>
              <a:rPr lang="en-US" b="1" dirty="0" smtClean="0"/>
              <a:t>Roll:</a:t>
            </a:r>
            <a:r>
              <a:rPr lang="en-US" dirty="0" smtClean="0"/>
              <a:t> Motion ranging from 0</a:t>
            </a:r>
            <a:r>
              <a:rPr lang="en-US" baseline="30000" dirty="0" smtClean="0"/>
              <a:t>o</a:t>
            </a:r>
            <a:r>
              <a:rPr lang="en-US" dirty="0" smtClean="0"/>
              <a:t> to 360</a:t>
            </a:r>
            <a:r>
              <a:rPr lang="en-US" baseline="30000" dirty="0" smtClean="0"/>
              <a:t>o</a:t>
            </a:r>
            <a:r>
              <a:rPr lang="en-US" dirty="0" smtClean="0"/>
              <a:t> parallel to Horizontal axis.</a:t>
            </a:r>
          </a:p>
          <a:p>
            <a:endParaRPr lang="en-US" dirty="0"/>
          </a:p>
          <a:p>
            <a:r>
              <a:rPr lang="en-US" dirty="0" smtClean="0"/>
              <a:t>      - </a:t>
            </a:r>
            <a:r>
              <a:rPr lang="en-US" b="1" dirty="0" smtClean="0"/>
              <a:t>Pan:</a:t>
            </a:r>
            <a:r>
              <a:rPr lang="en-US" dirty="0" smtClean="0"/>
              <a:t> Motion ranging from 0</a:t>
            </a:r>
            <a:r>
              <a:rPr lang="en-US" baseline="30000" dirty="0" smtClean="0"/>
              <a:t>o</a:t>
            </a:r>
            <a:r>
              <a:rPr lang="en-US" dirty="0" smtClean="0"/>
              <a:t> to 360</a:t>
            </a:r>
            <a:r>
              <a:rPr lang="en-US" baseline="30000" dirty="0" smtClean="0"/>
              <a:t>o</a:t>
            </a:r>
            <a:r>
              <a:rPr lang="en-US" dirty="0" smtClean="0"/>
              <a:t> in Vertical axis.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b="1" dirty="0" smtClean="0"/>
              <a:t>Shutter:</a:t>
            </a:r>
            <a:r>
              <a:rPr lang="en-US" dirty="0" smtClean="0"/>
              <a:t> A Switch that triggers a Click or Sends a Signal.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8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84466"/>
            <a:ext cx="8964488" cy="4259034"/>
          </a:xfrm>
        </p:spPr>
        <p:txBody>
          <a:bodyPr anchor="t" anchorCtr="0"/>
          <a:lstStyle/>
          <a:p>
            <a:r>
              <a:rPr lang="en-US" b="1" dirty="0" smtClean="0"/>
              <a:t>b. Using Standard Gimbal</a:t>
            </a:r>
            <a:endParaRPr lang="en-US" b="1" dirty="0"/>
          </a:p>
          <a:p>
            <a:r>
              <a:rPr lang="en-US" dirty="0" smtClean="0"/>
              <a:t>        - Two Servo motors in it. One for Pitch or Tilt, another for Roll.</a:t>
            </a:r>
          </a:p>
          <a:p>
            <a:r>
              <a:rPr lang="en-US" dirty="0"/>
              <a:t> </a:t>
            </a:r>
            <a:r>
              <a:rPr lang="en-US" dirty="0" smtClean="0"/>
              <a:t>       - Two dimensional motion with the camera view point.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7694"/>
            <a:ext cx="6732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Gimbal configuration through Mission Planner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- Under the SETUP/Optional Hardware Menu, there is a </a:t>
            </a:r>
            <a:r>
              <a:rPr lang="en-US" b="1" i="1" dirty="0" smtClean="0"/>
              <a:t>Camera Gimbal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set-up screen.</a:t>
            </a:r>
            <a:endParaRPr lang="en-US" dirty="0"/>
          </a:p>
          <a:p>
            <a:r>
              <a:rPr lang="en-US" dirty="0" smtClean="0"/>
              <a:t>  - Select Servo in the Type box to set the type of gimbal. </a:t>
            </a:r>
          </a:p>
          <a:p>
            <a:r>
              <a:rPr lang="en-US" dirty="0"/>
              <a:t> </a:t>
            </a:r>
            <a:r>
              <a:rPr lang="en-US" dirty="0" smtClean="0"/>
              <a:t>    It can be either non-stabilized manual control, or </a:t>
            </a:r>
            <a:r>
              <a:rPr lang="en-US" dirty="0" err="1" smtClean="0"/>
              <a:t>ArduPilot</a:t>
            </a:r>
            <a:r>
              <a:rPr lang="en-US" dirty="0" smtClean="0"/>
              <a:t> stabilization, </a:t>
            </a:r>
          </a:p>
          <a:p>
            <a:r>
              <a:rPr lang="en-US" dirty="0"/>
              <a:t> </a:t>
            </a:r>
            <a:r>
              <a:rPr lang="en-US" dirty="0" smtClean="0"/>
              <a:t>    or External gimbal stabilizer.</a:t>
            </a:r>
          </a:p>
          <a:p>
            <a:r>
              <a:rPr lang="en-US" dirty="0"/>
              <a:t> </a:t>
            </a:r>
            <a:r>
              <a:rPr lang="en-US" dirty="0" smtClean="0"/>
              <a:t> - For each axis (TILT, ROLL, PAN) of the camera gimbal, Select the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appropriate output channel and ensure the appropriate “Stabilize” </a:t>
            </a:r>
          </a:p>
          <a:p>
            <a:r>
              <a:rPr lang="en-US" dirty="0"/>
              <a:t> </a:t>
            </a:r>
            <a:r>
              <a:rPr lang="en-US" dirty="0" smtClean="0"/>
              <a:t>    checkbox is select.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9144000" cy="4259034"/>
          </a:xfrm>
        </p:spPr>
        <p:txBody>
          <a:bodyPr anchor="t"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Gimbal configuration through Mission Planner</a:t>
            </a:r>
          </a:p>
          <a:p>
            <a:r>
              <a:rPr lang="en-US" dirty="0" smtClean="0"/>
              <a:t>    - The </a:t>
            </a:r>
            <a:r>
              <a:rPr lang="en-US" b="1" i="1" dirty="0" smtClean="0"/>
              <a:t>Servo Limits </a:t>
            </a:r>
            <a:r>
              <a:rPr lang="en-US" dirty="0" smtClean="0"/>
              <a:t>should be adjusted to ensure the gimbal servos don’t </a:t>
            </a:r>
          </a:p>
          <a:p>
            <a:r>
              <a:rPr lang="en-US" dirty="0"/>
              <a:t> </a:t>
            </a:r>
            <a:r>
              <a:rPr lang="en-US" dirty="0" smtClean="0"/>
              <a:t>      bind.</a:t>
            </a:r>
          </a:p>
          <a:p>
            <a:r>
              <a:rPr lang="en-US" dirty="0" smtClean="0"/>
              <a:t>    - The </a:t>
            </a:r>
            <a:r>
              <a:rPr lang="en-US" b="1" i="1" dirty="0" smtClean="0"/>
              <a:t>Angle Limits </a:t>
            </a:r>
            <a:r>
              <a:rPr lang="en-US" dirty="0" smtClean="0"/>
              <a:t>should correspond to the Tilt angle of the gimbal.</a:t>
            </a:r>
          </a:p>
          <a:p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b="1" i="1" dirty="0" smtClean="0"/>
              <a:t>Retract Angles </a:t>
            </a:r>
            <a:r>
              <a:rPr lang="en-US" dirty="0" smtClean="0"/>
              <a:t>– The position of the gimbal when the mount’s mode is </a:t>
            </a:r>
          </a:p>
          <a:p>
            <a:r>
              <a:rPr lang="en-US" dirty="0"/>
              <a:t> </a:t>
            </a:r>
            <a:r>
              <a:rPr lang="en-US" dirty="0" smtClean="0"/>
              <a:t>      “</a:t>
            </a:r>
            <a:r>
              <a:rPr lang="en-US" b="1" i="1" dirty="0" smtClean="0"/>
              <a:t>retracted</a:t>
            </a:r>
            <a:r>
              <a:rPr lang="en-US" dirty="0" smtClean="0"/>
              <a:t>” (MNT_MODE=0). Retracted is when the gimbal is pulled      </a:t>
            </a:r>
          </a:p>
          <a:p>
            <a:r>
              <a:rPr lang="en-US" dirty="0"/>
              <a:t> </a:t>
            </a:r>
            <a:r>
              <a:rPr lang="en-US" dirty="0" smtClean="0"/>
              <a:t>       into the body of the drone, which is not relevant for </a:t>
            </a:r>
            <a:r>
              <a:rPr lang="en-US" dirty="0" err="1" smtClean="0"/>
              <a:t>multicopter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b="1" i="1" dirty="0" smtClean="0"/>
              <a:t>Control Angles </a:t>
            </a:r>
            <a:r>
              <a:rPr lang="en-US" dirty="0" smtClean="0"/>
              <a:t>– Parameters to allow control of the gimbal from </a:t>
            </a:r>
          </a:p>
          <a:p>
            <a:r>
              <a:rPr lang="en-US" dirty="0"/>
              <a:t> </a:t>
            </a:r>
            <a:r>
              <a:rPr lang="en-US" dirty="0" smtClean="0"/>
              <a:t>      a ground station, no </a:t>
            </a:r>
            <a:r>
              <a:rPr lang="en-US" dirty="0" err="1" smtClean="0"/>
              <a:t>updation</a:t>
            </a:r>
            <a:r>
              <a:rPr lang="en-US" dirty="0" smtClean="0"/>
              <a:t> needed on the MP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0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 – </a:t>
            </a:r>
            <a:r>
              <a:rPr lang="en-US" sz="2400" dirty="0" smtClean="0"/>
              <a:t>Setup Screen of camera &amp; Gimbal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3999" cy="42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AE2A97BE3CE4680EAF70B1D7F9C44" ma:contentTypeVersion="4" ma:contentTypeDescription="Create a new document." ma:contentTypeScope="" ma:versionID="8dac46796827091b0bfc122aa1dbb72f">
  <xsd:schema xmlns:xsd="http://www.w3.org/2001/XMLSchema" xmlns:xs="http://www.w3.org/2001/XMLSchema" xmlns:p="http://schemas.microsoft.com/office/2006/metadata/properties" xmlns:ns2="7d977c6e-5145-4b94-966e-c3e4aa9b01e0" targetNamespace="http://schemas.microsoft.com/office/2006/metadata/properties" ma:root="true" ma:fieldsID="2645c8cbd49505cacf8e14943fe3cd26" ns2:_="">
    <xsd:import namespace="7d977c6e-5145-4b94-966e-c3e4aa9b01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77c6e-5145-4b94-966e-c3e4aa9b0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C43AF-F8D0-49EF-849C-E48FE5826B85}"/>
</file>

<file path=customXml/itemProps2.xml><?xml version="1.0" encoding="utf-8"?>
<ds:datastoreItem xmlns:ds="http://schemas.openxmlformats.org/officeDocument/2006/customXml" ds:itemID="{BB9EF04D-BC34-4359-A277-1EEA309FB389}"/>
</file>

<file path=customXml/itemProps3.xml><?xml version="1.0" encoding="utf-8"?>
<ds:datastoreItem xmlns:ds="http://schemas.openxmlformats.org/officeDocument/2006/customXml" ds:itemID="{C52F39EE-0B35-4B93-9B59-9CF8ABC934F5}"/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1675</Words>
  <Application>Microsoft Office PowerPoint</Application>
  <PresentationFormat>On-screen Show (16:9)</PresentationFormat>
  <Paragraphs>239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Times New Roman</vt:lpstr>
      <vt:lpstr>Wingdings</vt:lpstr>
      <vt:lpstr>Office Theme</vt:lpstr>
      <vt:lpstr>Custom Design</vt:lpstr>
      <vt:lpstr>PowerPoint Presentation</vt:lpstr>
      <vt:lpstr>Course Content</vt:lpstr>
      <vt:lpstr>Photography</vt:lpstr>
      <vt:lpstr>Photography</vt:lpstr>
      <vt:lpstr>Photography</vt:lpstr>
      <vt:lpstr>Photography</vt:lpstr>
      <vt:lpstr>Photography</vt:lpstr>
      <vt:lpstr>Photography</vt:lpstr>
      <vt:lpstr>Photography – Setup Screen of camera &amp; Gimbal</vt:lpstr>
      <vt:lpstr>Photography</vt:lpstr>
      <vt:lpstr>Photography</vt:lpstr>
      <vt:lpstr>Photography</vt:lpstr>
      <vt:lpstr>Photography</vt:lpstr>
      <vt:lpstr>Photography</vt:lpstr>
      <vt:lpstr>Discussion</vt:lpstr>
      <vt:lpstr>Controlling Camera Gimbal using ESP8266</vt:lpstr>
      <vt:lpstr>Controlling Camera Gimbal using ESP8266</vt:lpstr>
      <vt:lpstr>Controlling Camera Gimbal using ESP8266</vt:lpstr>
      <vt:lpstr>Controlling Camera Gimbal using ESP8266</vt:lpstr>
      <vt:lpstr>Controlling Camera Gimbal using ESP8266</vt:lpstr>
      <vt:lpstr>Controlling Camera Gimbal using ESP8266</vt:lpstr>
      <vt:lpstr>Controlling Camera Gimbal using ESP8266</vt:lpstr>
      <vt:lpstr>Controlling Camera Gimbal using ESP8266</vt:lpstr>
      <vt:lpstr>Controlling Camera Gimbal using ESP8266</vt:lpstr>
      <vt:lpstr>Controlling Camera Gimbal using ESP8266</vt:lpstr>
      <vt:lpstr>Flying and Taking Shots</vt:lpstr>
      <vt:lpstr>Video Quality Improvement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Admin</cp:lastModifiedBy>
  <cp:revision>258</cp:revision>
  <dcterms:created xsi:type="dcterms:W3CDTF">2014-04-01T16:27:38Z</dcterms:created>
  <dcterms:modified xsi:type="dcterms:W3CDTF">2023-02-20T05:12:52Z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0x010100709AE2A97BE3CE4680EAF70B1D7F9C44</vt:lpwstr>
  </property>
</Properties>
</file>