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1"/>
  </p:notes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59" r:id="rId35"/>
    <p:sldId id="260" r:id="rId36"/>
    <p:sldId id="261" r:id="rId37"/>
    <p:sldId id="262" r:id="rId38"/>
    <p:sldId id="263" r:id="rId39"/>
    <p:sldId id="26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482B99-E657-4D48-A3AB-E188EDBF16EF}">
  <a:tblStyle styleId="{85482B99-E657-4D48-A3AB-E188EDBF1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547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d1b06c8_0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d1b06c8_0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c73e37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c73e37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c73e377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c73e377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8c73e3771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d61eb5f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d61eb5f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9add4b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9add4b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689add4b2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library.wiley.com/doi/10.1111/j.1751-5823.2001.tb00477.x/abstract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d/data-science.asp" TargetMode="External"/><Relationship Id="rId2" Type="http://schemas.openxmlformats.org/officeDocument/2006/relationships/hyperlink" Target="https://www.techopedia.com/definition/30202/data-scienc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versity.net/brief-history-data-science/" TargetMode="External"/><Relationship Id="rId4" Type="http://schemas.openxmlformats.org/officeDocument/2006/relationships/hyperlink" Target="https://www.forbes.com/sites/gilpress/2013/05/28/a-very-short-history-of-data-scienc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502R_mOhWc" TargetMode="External"/><Relationship Id="rId2" Type="http://schemas.openxmlformats.org/officeDocument/2006/relationships/hyperlink" Target="https://www.youtube.com/watch?v=Oqb3WSPOyv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WEBUWYxaqLQ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rdas.github.io/Papers/DSA_Book.pdf" TargetMode="External"/><Relationship Id="rId2" Type="http://schemas.openxmlformats.org/officeDocument/2006/relationships/hyperlink" Target="https://docs.google.com/file/d/0B6iefdnF22XQeVZDSkxjZ0Z5VUE/edit?pli=1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Concepts and Practice</a:t>
            </a:r>
            <a:endParaRPr sz="3000"/>
          </a:p>
        </p:txBody>
      </p:sp>
      <p:sp>
        <p:nvSpPr>
          <p:cNvPr id="78" name="Google Shape;78;p9"/>
          <p:cNvSpPr txBox="1">
            <a:spLocks noGrp="1"/>
          </p:cNvSpPr>
          <p:nvPr>
            <p:ph type="ctrTitle"/>
          </p:nvPr>
        </p:nvSpPr>
        <p:spPr>
          <a:xfrm>
            <a:off x="0" y="4723808"/>
            <a:ext cx="6400800" cy="4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E67032"/>
                </a:solidFill>
              </a:rPr>
              <a:t>Course slides</a:t>
            </a:r>
            <a:endParaRPr sz="3000" b="1">
              <a:solidFill>
                <a:srgbClr val="E670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381524" cy="17915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1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Data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583406" indent="-215265">
              <a:spcBef>
                <a:spcPts val="1676"/>
              </a:spcBef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provides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meaningful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8" dirty="0">
                <a:latin typeface="Times New Roman"/>
                <a:cs typeface="Times New Roman"/>
              </a:rPr>
              <a:t>large </a:t>
            </a:r>
            <a:r>
              <a:rPr sz="1500" spc="-4" dirty="0">
                <a:latin typeface="Times New Roman"/>
                <a:cs typeface="Times New Roman"/>
              </a:rPr>
              <a:t>amount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4" dirty="0">
                <a:latin typeface="Times New Roman"/>
                <a:cs typeface="Times New Roman"/>
              </a:rPr>
              <a:t> complex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big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  <a:buFont typeface="Arial MT"/>
              <a:buChar char="•"/>
            </a:pPr>
            <a:endParaRPr sz="1463">
              <a:latin typeface="Times New Roman"/>
              <a:cs typeface="Times New Roman"/>
            </a:endParaRPr>
          </a:p>
          <a:p>
            <a:pPr marL="583406" indent="-215265"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data-driven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combines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different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fields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4" dirty="0">
                <a:latin typeface="Times New Roman"/>
                <a:cs typeface="Times New Roman"/>
              </a:rPr>
              <a:t>statistics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computation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endParaRPr sz="1500">
              <a:latin typeface="Times New Roman"/>
              <a:cs typeface="Times New Roman"/>
            </a:endParaRPr>
          </a:p>
          <a:p>
            <a:pPr marL="583406"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interpret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decision-making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purposes.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410099" cy="24367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708809" algn="r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23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Data</a:t>
            </a:r>
            <a:r>
              <a:rPr sz="1800" b="1" spc="-8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R="5727382" algn="r">
              <a:spcBef>
                <a:spcPts val="1676"/>
              </a:spcBef>
            </a:pPr>
            <a:r>
              <a:rPr sz="1500" b="1" dirty="0">
                <a:latin typeface="Times New Roman"/>
                <a:cs typeface="Times New Roman"/>
              </a:rPr>
              <a:t>Understanding</a:t>
            </a:r>
            <a:r>
              <a:rPr sz="1500" b="1" spc="-56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Data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  <a:p>
            <a:pPr marL="926306" indent="-215265">
              <a:spcBef>
                <a:spcPts val="900"/>
              </a:spcBef>
              <a:buFont typeface="Arial MT"/>
              <a:buChar char="•"/>
              <a:tabLst>
                <a:tab pos="926306" algn="l"/>
                <a:tab pos="926783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drawn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different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sectors,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channels,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platforms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cell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phones,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social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media,</a:t>
            </a:r>
            <a:endParaRPr sz="1500">
              <a:latin typeface="Times New Roman"/>
              <a:cs typeface="Times New Roman"/>
            </a:endParaRPr>
          </a:p>
          <a:p>
            <a:pPr marL="902018">
              <a:spcBef>
                <a:spcPts val="900"/>
              </a:spcBef>
            </a:pPr>
            <a:r>
              <a:rPr sz="1500" spc="-4" dirty="0">
                <a:latin typeface="Times New Roman"/>
                <a:cs typeface="Times New Roman"/>
              </a:rPr>
              <a:t>e-commerce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sites,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healthcare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surveys,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internet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searches.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926306" marR="3810" indent="-215265">
              <a:lnSpc>
                <a:spcPct val="150100"/>
              </a:lnSpc>
              <a:buFont typeface="Arial MT"/>
              <a:buChar char="•"/>
              <a:tabLst>
                <a:tab pos="926306" algn="l"/>
                <a:tab pos="926783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amount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available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doors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new </a:t>
            </a:r>
            <a:r>
              <a:rPr sz="1500" spc="-4" dirty="0">
                <a:latin typeface="Times New Roman"/>
                <a:cs typeface="Times New Roman"/>
              </a:rPr>
              <a:t>field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study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big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 the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massive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sets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contribute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creation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better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operational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tools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all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sectors.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481060" cy="24380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1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Data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>
              <a:spcBef>
                <a:spcPts val="1676"/>
              </a:spcBef>
            </a:pPr>
            <a:r>
              <a:rPr sz="1500" dirty="0">
                <a:latin typeface="Times New Roman"/>
                <a:cs typeface="Times New Roman"/>
              </a:rPr>
              <a:t>(Continued)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Understanding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The continually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access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possible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due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advancement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technology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968693"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collection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techniques.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Individuals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buying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patterns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behaviour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4" dirty="0">
                <a:latin typeface="Times New Roman"/>
                <a:cs typeface="Times New Roman"/>
              </a:rPr>
              <a:t> monitored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predictions</a:t>
            </a:r>
            <a:endParaRPr sz="1500">
              <a:latin typeface="Times New Roman"/>
              <a:cs typeface="Times New Roman"/>
            </a:endParaRPr>
          </a:p>
          <a:p>
            <a:pPr marL="968693">
              <a:spcBef>
                <a:spcPts val="904"/>
              </a:spcBef>
            </a:pPr>
            <a:r>
              <a:rPr sz="1500" spc="-4" dirty="0">
                <a:latin typeface="Times New Roman"/>
                <a:cs typeface="Times New Roman"/>
              </a:rPr>
              <a:t>made</a:t>
            </a:r>
            <a:r>
              <a:rPr sz="1500" dirty="0">
                <a:latin typeface="Times New Roman"/>
                <a:cs typeface="Times New Roman"/>
              </a:rPr>
              <a:t> based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gathered.</a:t>
            </a:r>
            <a:endParaRPr sz="1500">
              <a:latin typeface="Times New Roman"/>
              <a:cs typeface="Times New Roman"/>
            </a:endParaRPr>
          </a:p>
          <a:p>
            <a:pPr marL="968693" marR="162878" indent="-257175">
              <a:lnSpc>
                <a:spcPts val="2700"/>
              </a:lnSpc>
              <a:spcBef>
                <a:spcPts val="9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4" dirty="0">
                <a:latin typeface="Times New Roman"/>
                <a:cs typeface="Times New Roman"/>
              </a:rPr>
              <a:t>ever-increasing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unstructured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requires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effective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decision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making.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complex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time-consuming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companies </a:t>
            </a:r>
            <a:r>
              <a:rPr sz="1500" dirty="0">
                <a:latin typeface="Times New Roman"/>
                <a:cs typeface="Times New Roman"/>
              </a:rPr>
              <a:t>- hence,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emergence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9" y="869918"/>
            <a:ext cx="8313896" cy="20789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1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Data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Data </a:t>
            </a:r>
            <a:r>
              <a:rPr sz="1500" spc="-4" dirty="0">
                <a:latin typeface="Times New Roman"/>
                <a:cs typeface="Times New Roman"/>
              </a:rPr>
              <a:t>scientists </a:t>
            </a:r>
            <a:r>
              <a:rPr sz="1500" dirty="0">
                <a:latin typeface="Times New Roman"/>
                <a:cs typeface="Times New Roman"/>
              </a:rPr>
              <a:t>are a new </a:t>
            </a:r>
            <a:r>
              <a:rPr sz="1500" spc="-4" dirty="0">
                <a:latin typeface="Times New Roman"/>
                <a:cs typeface="Times New Roman"/>
              </a:rPr>
              <a:t>class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4" dirty="0">
                <a:latin typeface="Times New Roman"/>
                <a:cs typeface="Times New Roman"/>
              </a:rPr>
              <a:t>analytical </a:t>
            </a:r>
            <a:r>
              <a:rPr sz="1500" dirty="0">
                <a:latin typeface="Times New Roman"/>
                <a:cs typeface="Times New Roman"/>
              </a:rPr>
              <a:t>data expert </a:t>
            </a:r>
            <a:r>
              <a:rPr sz="1500" spc="4" dirty="0">
                <a:latin typeface="Times New Roman"/>
                <a:cs typeface="Times New Roman"/>
              </a:rPr>
              <a:t>who </a:t>
            </a:r>
            <a:r>
              <a:rPr sz="1500" dirty="0">
                <a:latin typeface="Times New Roman"/>
                <a:cs typeface="Times New Roman"/>
              </a:rPr>
              <a:t>has the </a:t>
            </a:r>
            <a:r>
              <a:rPr sz="1500" spc="-4" dirty="0">
                <a:latin typeface="Times New Roman"/>
                <a:cs typeface="Times New Roman"/>
              </a:rPr>
              <a:t>technical skills </a:t>
            </a:r>
            <a:r>
              <a:rPr sz="1500" dirty="0">
                <a:latin typeface="Times New Roman"/>
                <a:cs typeface="Times New Roman"/>
              </a:rPr>
              <a:t>to solve </a:t>
            </a:r>
            <a:r>
              <a:rPr sz="1500" spc="-4" dirty="0">
                <a:latin typeface="Times New Roman"/>
                <a:cs typeface="Times New Roman"/>
              </a:rPr>
              <a:t>complex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problems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interest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explore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what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kind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problems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solved.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techniques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mining,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big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analysis,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extraction,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retrieval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statistics.</a:t>
            </a:r>
            <a:endParaRPr sz="1500">
              <a:latin typeface="Times New Roman"/>
              <a:cs typeface="Times New Roman"/>
            </a:endParaRPr>
          </a:p>
          <a:p>
            <a:pPr marL="368618" marR="120491">
              <a:lnSpc>
                <a:spcPct val="150000"/>
              </a:lnSpc>
              <a:spcBef>
                <a:spcPts val="4"/>
              </a:spcBef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concepts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processes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 derived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engineering,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statistics,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programming,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social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engineering,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warehousing,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machine </a:t>
            </a:r>
            <a:r>
              <a:rPr sz="1500" dirty="0">
                <a:latin typeface="Times New Roman"/>
                <a:cs typeface="Times New Roman"/>
              </a:rPr>
              <a:t>learning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natural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language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processing,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among</a:t>
            </a:r>
            <a:r>
              <a:rPr sz="1500" dirty="0">
                <a:latin typeface="Times New Roman"/>
                <a:cs typeface="Times New Roman"/>
              </a:rPr>
              <a:t> others.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417719" cy="17742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Goal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8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625793" marR="3810" indent="-257651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The goal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gain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insights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any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type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both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structured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unstructured.</a:t>
            </a:r>
            <a:endParaRPr sz="1500">
              <a:latin typeface="Times New Roman"/>
              <a:cs typeface="Times New Roman"/>
            </a:endParaRPr>
          </a:p>
          <a:p>
            <a:pPr marL="673418" indent="-305276">
              <a:spcBef>
                <a:spcPts val="900"/>
              </a:spcBef>
              <a:buFont typeface="Arial MT"/>
              <a:buChar char="•"/>
              <a:tabLst>
                <a:tab pos="673418" algn="l"/>
                <a:tab pos="673894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blend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various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tools,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algorithms,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machine</a:t>
            </a:r>
            <a:r>
              <a:rPr sz="1500" dirty="0">
                <a:latin typeface="Times New Roman"/>
                <a:cs typeface="Times New Roman"/>
              </a:rPr>
              <a:t> learning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principles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endParaRPr sz="1500">
              <a:latin typeface="Times New Roman"/>
              <a:cs typeface="Times New Roman"/>
            </a:endParaRPr>
          </a:p>
          <a:p>
            <a:pPr marL="625793">
              <a:spcBef>
                <a:spcPts val="904"/>
              </a:spcBef>
            </a:pPr>
            <a:r>
              <a:rPr sz="1500" dirty="0">
                <a:latin typeface="Times New Roman"/>
                <a:cs typeface="Times New Roman"/>
              </a:rPr>
              <a:t>discover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hidden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patterns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raw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581073" cy="38506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625793" marR="314325" indent="-257651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670083" algn="l"/>
                <a:tab pos="670560" algn="l"/>
              </a:tabLst>
            </a:pPr>
            <a:r>
              <a:rPr sz="1050" dirty="0"/>
              <a:t>	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term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existed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better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last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30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years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originally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substitute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"computer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science"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1960.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625793" marR="3810" indent="-257651">
              <a:lnSpc>
                <a:spcPct val="150000"/>
              </a:lnSpc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spc="-4" dirty="0">
                <a:latin typeface="Times New Roman"/>
                <a:cs typeface="Times New Roman"/>
              </a:rPr>
              <a:t>Approximately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15 </a:t>
            </a:r>
            <a:r>
              <a:rPr sz="1500" spc="-4" dirty="0">
                <a:latin typeface="Times New Roman"/>
                <a:cs typeface="Times New Roman"/>
              </a:rPr>
              <a:t>years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later,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4" dirty="0">
                <a:latin typeface="Times New Roman"/>
                <a:cs typeface="Times New Roman"/>
              </a:rPr>
              <a:t>term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 used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define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survey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methods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different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applications.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  <a:buFont typeface="Arial MT"/>
              <a:buChar char="•"/>
            </a:pPr>
            <a:endParaRPr sz="1463">
              <a:latin typeface="Times New Roman"/>
              <a:cs typeface="Times New Roman"/>
            </a:endParaRPr>
          </a:p>
          <a:p>
            <a:pPr marL="625793" indent="-257651"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2001,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introduced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 independent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discipline.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625793" marR="279559" indent="-257651">
              <a:lnSpc>
                <a:spcPct val="150000"/>
              </a:lnSpc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Harvard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Review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published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article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2012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describing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role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scientist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“sexiest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job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21st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century.”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9" y="869918"/>
            <a:ext cx="8552021" cy="34755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625793" marR="3810" indent="-257651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1974,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Peter</a:t>
            </a:r>
            <a:r>
              <a:rPr sz="1500" dirty="0">
                <a:latin typeface="Times New Roman"/>
                <a:cs typeface="Times New Roman"/>
              </a:rPr>
              <a:t> Naur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authored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Concise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Survey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Computer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Methods,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term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“Data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Science,”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repeatedly. </a:t>
            </a:r>
            <a:r>
              <a:rPr sz="1500" dirty="0">
                <a:latin typeface="Times New Roman"/>
                <a:cs typeface="Times New Roman"/>
              </a:rPr>
              <a:t>Naur presented his </a:t>
            </a:r>
            <a:r>
              <a:rPr sz="1500" spc="4" dirty="0">
                <a:latin typeface="Times New Roman"/>
                <a:cs typeface="Times New Roman"/>
              </a:rPr>
              <a:t>own </a:t>
            </a:r>
            <a:r>
              <a:rPr sz="1500" dirty="0">
                <a:latin typeface="Times New Roman"/>
                <a:cs typeface="Times New Roman"/>
              </a:rPr>
              <a:t>convoluted definition of the new concept: “The </a:t>
            </a:r>
            <a:r>
              <a:rPr sz="1500" spc="-4" dirty="0">
                <a:latin typeface="Times New Roman"/>
                <a:cs typeface="Times New Roman"/>
              </a:rPr>
              <a:t>science </a:t>
            </a:r>
            <a:r>
              <a:rPr sz="1500" dirty="0">
                <a:latin typeface="Times New Roman"/>
                <a:cs typeface="Times New Roman"/>
              </a:rPr>
              <a:t>of dealing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 data, once they have been established, while the </a:t>
            </a:r>
            <a:r>
              <a:rPr sz="1500" spc="-4" dirty="0">
                <a:latin typeface="Times New Roman"/>
                <a:cs typeface="Times New Roman"/>
              </a:rPr>
              <a:t>relation </a:t>
            </a:r>
            <a:r>
              <a:rPr sz="1500" dirty="0">
                <a:latin typeface="Times New Roman"/>
                <a:cs typeface="Times New Roman"/>
              </a:rPr>
              <a:t>of the data to what they represent is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delegated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other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fields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sciences.”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625793" marR="52388" indent="-257651">
              <a:lnSpc>
                <a:spcPct val="150000"/>
              </a:lnSpc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4" dirty="0">
                <a:latin typeface="Times New Roman"/>
                <a:cs typeface="Times New Roman"/>
              </a:rPr>
              <a:t>1977, </a:t>
            </a:r>
            <a:r>
              <a:rPr sz="1500" dirty="0">
                <a:latin typeface="Times New Roman"/>
                <a:cs typeface="Times New Roman"/>
              </a:rPr>
              <a:t>The IASC, </a:t>
            </a:r>
            <a:r>
              <a:rPr sz="1500" spc="-4" dirty="0">
                <a:latin typeface="Times New Roman"/>
                <a:cs typeface="Times New Roman"/>
              </a:rPr>
              <a:t>also </a:t>
            </a:r>
            <a:r>
              <a:rPr sz="1500" spc="4" dirty="0">
                <a:latin typeface="Times New Roman"/>
                <a:cs typeface="Times New Roman"/>
              </a:rPr>
              <a:t>known </a:t>
            </a:r>
            <a:r>
              <a:rPr sz="1500" dirty="0">
                <a:latin typeface="Times New Roman"/>
                <a:cs typeface="Times New Roman"/>
              </a:rPr>
              <a:t>as the </a:t>
            </a:r>
            <a:r>
              <a:rPr sz="1500" spc="-4" dirty="0">
                <a:latin typeface="Times New Roman"/>
                <a:cs typeface="Times New Roman"/>
              </a:rPr>
              <a:t>International </a:t>
            </a:r>
            <a:r>
              <a:rPr sz="1500" dirty="0">
                <a:latin typeface="Times New Roman"/>
                <a:cs typeface="Times New Roman"/>
              </a:rPr>
              <a:t>Association for </a:t>
            </a:r>
            <a:r>
              <a:rPr sz="1500" spc="-4" dirty="0">
                <a:latin typeface="Times New Roman"/>
                <a:cs typeface="Times New Roman"/>
              </a:rPr>
              <a:t>Statistical Computing </a:t>
            </a:r>
            <a:r>
              <a:rPr sz="1500" dirty="0">
                <a:latin typeface="Times New Roman"/>
                <a:cs typeface="Times New Roman"/>
              </a:rPr>
              <a:t>was </a:t>
            </a:r>
            <a:r>
              <a:rPr sz="1500" spc="-4" dirty="0">
                <a:latin typeface="Times New Roman"/>
                <a:cs typeface="Times New Roman"/>
              </a:rPr>
              <a:t>formed.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first phrase of their </a:t>
            </a:r>
            <a:r>
              <a:rPr sz="1500" spc="-4" dirty="0">
                <a:latin typeface="Times New Roman"/>
                <a:cs typeface="Times New Roman"/>
              </a:rPr>
              <a:t>mission statement </a:t>
            </a:r>
            <a:r>
              <a:rPr sz="1500" dirty="0">
                <a:latin typeface="Times New Roman"/>
                <a:cs typeface="Times New Roman"/>
              </a:rPr>
              <a:t>reads, “It is the </a:t>
            </a:r>
            <a:r>
              <a:rPr sz="1500" spc="-4" dirty="0">
                <a:latin typeface="Times New Roman"/>
                <a:cs typeface="Times New Roman"/>
              </a:rPr>
              <a:t>mission </a:t>
            </a:r>
            <a:r>
              <a:rPr sz="1500" dirty="0">
                <a:latin typeface="Times New Roman"/>
                <a:cs typeface="Times New Roman"/>
              </a:rPr>
              <a:t>of the IASC to </a:t>
            </a:r>
            <a:r>
              <a:rPr sz="1500" spc="-4" dirty="0">
                <a:latin typeface="Times New Roman"/>
                <a:cs typeface="Times New Roman"/>
              </a:rPr>
              <a:t>link traditional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statistical </a:t>
            </a:r>
            <a:r>
              <a:rPr sz="1500" spc="-11" dirty="0">
                <a:latin typeface="Times New Roman"/>
                <a:cs typeface="Times New Roman"/>
              </a:rPr>
              <a:t>methodology, </a:t>
            </a:r>
            <a:r>
              <a:rPr sz="1500" spc="-4" dirty="0">
                <a:latin typeface="Times New Roman"/>
                <a:cs typeface="Times New Roman"/>
              </a:rPr>
              <a:t>modern computer </a:t>
            </a:r>
            <a:r>
              <a:rPr sz="1500" spc="-11" dirty="0">
                <a:latin typeface="Times New Roman"/>
                <a:cs typeface="Times New Roman"/>
              </a:rPr>
              <a:t>technology, </a:t>
            </a:r>
            <a:r>
              <a:rPr sz="1500" dirty="0">
                <a:latin typeface="Times New Roman"/>
                <a:cs typeface="Times New Roman"/>
              </a:rPr>
              <a:t>and the knowledge of </a:t>
            </a:r>
            <a:r>
              <a:rPr sz="1500" spc="-4" dirty="0">
                <a:latin typeface="Times New Roman"/>
                <a:cs typeface="Times New Roman"/>
              </a:rPr>
              <a:t>domain </a:t>
            </a:r>
            <a:r>
              <a:rPr sz="1500" dirty="0">
                <a:latin typeface="Times New Roman"/>
                <a:cs typeface="Times New Roman"/>
              </a:rPr>
              <a:t>experts in order to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knowledge.”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518208" cy="24367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625793" marR="3810" indent="-257651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1977,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Tukey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wrote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second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paper,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titled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Exploratory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arguing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4" dirty="0">
                <a:latin typeface="Times New Roman"/>
                <a:cs typeface="Times New Roman"/>
              </a:rPr>
              <a:t>importance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 in </a:t>
            </a:r>
            <a:r>
              <a:rPr sz="1500" spc="-4" dirty="0">
                <a:latin typeface="Times New Roman"/>
                <a:cs typeface="Times New Roman"/>
              </a:rPr>
              <a:t>selecting </a:t>
            </a:r>
            <a:r>
              <a:rPr sz="1500" dirty="0">
                <a:latin typeface="Times New Roman"/>
                <a:cs typeface="Times New Roman"/>
              </a:rPr>
              <a:t>“which” hypotheses to </a:t>
            </a:r>
            <a:r>
              <a:rPr sz="1500" spc="-4" dirty="0">
                <a:latin typeface="Times New Roman"/>
                <a:cs typeface="Times New Roman"/>
              </a:rPr>
              <a:t>test, </a:t>
            </a:r>
            <a:r>
              <a:rPr sz="1500" dirty="0">
                <a:latin typeface="Times New Roman"/>
                <a:cs typeface="Times New Roman"/>
              </a:rPr>
              <a:t>and that confirmatory data </a:t>
            </a:r>
            <a:r>
              <a:rPr sz="1500" spc="-4" dirty="0">
                <a:latin typeface="Times New Roman"/>
                <a:cs typeface="Times New Roman"/>
              </a:rPr>
              <a:t>analysis </a:t>
            </a:r>
            <a:r>
              <a:rPr sz="1500" dirty="0">
                <a:latin typeface="Times New Roman"/>
                <a:cs typeface="Times New Roman"/>
              </a:rPr>
              <a:t>and exploratory data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analysis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should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hand-in-hand.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625793" marR="678180" indent="-257651">
              <a:lnSpc>
                <a:spcPct val="150100"/>
              </a:lnSpc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1989,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Discovery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Databases,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would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mature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9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ACM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SIGKDD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Conference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Discovery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Mining,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organised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its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first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workshop.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591550" cy="17327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4" dirty="0">
                <a:latin typeface="Times New Roman"/>
                <a:cs typeface="Times New Roman"/>
              </a:rPr>
              <a:t>1994, </a:t>
            </a:r>
            <a:r>
              <a:rPr sz="1500" dirty="0">
                <a:latin typeface="Times New Roman"/>
                <a:cs typeface="Times New Roman"/>
              </a:rPr>
              <a:t>Business </a:t>
            </a:r>
            <a:r>
              <a:rPr sz="1500" spc="-26" dirty="0">
                <a:latin typeface="Times New Roman"/>
                <a:cs typeface="Times New Roman"/>
              </a:rPr>
              <a:t>Week </a:t>
            </a:r>
            <a:r>
              <a:rPr sz="1500" dirty="0">
                <a:latin typeface="Times New Roman"/>
                <a:cs typeface="Times New Roman"/>
              </a:rPr>
              <a:t>ran the cover </a:t>
            </a:r>
            <a:r>
              <a:rPr sz="1500" spc="-19" dirty="0">
                <a:latin typeface="Times New Roman"/>
                <a:cs typeface="Times New Roman"/>
              </a:rPr>
              <a:t>story, </a:t>
            </a:r>
            <a:r>
              <a:rPr sz="1500" dirty="0">
                <a:latin typeface="Times New Roman"/>
                <a:cs typeface="Times New Roman"/>
              </a:rPr>
              <a:t>Database Marketing, revealing the </a:t>
            </a:r>
            <a:r>
              <a:rPr sz="1500" spc="-4" dirty="0">
                <a:latin typeface="Times New Roman"/>
                <a:cs typeface="Times New Roman"/>
              </a:rPr>
              <a:t>ominous </a:t>
            </a:r>
            <a:r>
              <a:rPr sz="1500" dirty="0">
                <a:latin typeface="Times New Roman"/>
                <a:cs typeface="Times New Roman"/>
              </a:rPr>
              <a:t>news </a:t>
            </a:r>
            <a:r>
              <a:rPr sz="1500" spc="-4" dirty="0">
                <a:latin typeface="Times New Roman"/>
                <a:cs typeface="Times New Roman"/>
              </a:rPr>
              <a:t>companies </a:t>
            </a:r>
            <a:r>
              <a:rPr sz="1500" dirty="0">
                <a:latin typeface="Times New Roman"/>
                <a:cs typeface="Times New Roman"/>
              </a:rPr>
              <a:t> had started gathering </a:t>
            </a:r>
            <a:r>
              <a:rPr sz="1500" spc="-8" dirty="0">
                <a:latin typeface="Times New Roman"/>
                <a:cs typeface="Times New Roman"/>
              </a:rPr>
              <a:t>large </a:t>
            </a:r>
            <a:r>
              <a:rPr sz="1500" spc="-4" dirty="0">
                <a:latin typeface="Times New Roman"/>
                <a:cs typeface="Times New Roman"/>
              </a:rPr>
              <a:t>amount </a:t>
            </a:r>
            <a:r>
              <a:rPr sz="1500" dirty="0">
                <a:latin typeface="Times New Roman"/>
                <a:cs typeface="Times New Roman"/>
              </a:rPr>
              <a:t>of personal information, with plans to </a:t>
            </a:r>
            <a:r>
              <a:rPr sz="1500" spc="-4" dirty="0">
                <a:latin typeface="Times New Roman"/>
                <a:cs typeface="Times New Roman"/>
              </a:rPr>
              <a:t>start </a:t>
            </a:r>
            <a:r>
              <a:rPr sz="1500" dirty="0">
                <a:latin typeface="Times New Roman"/>
                <a:cs typeface="Times New Roman"/>
              </a:rPr>
              <a:t>strange new </a:t>
            </a:r>
            <a:r>
              <a:rPr sz="1500" spc="-4" dirty="0">
                <a:latin typeface="Times New Roman"/>
                <a:cs typeface="Times New Roman"/>
              </a:rPr>
              <a:t>marketing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campaigns.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flood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at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best,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confusing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company </a:t>
            </a:r>
            <a:r>
              <a:rPr sz="1500" dirty="0">
                <a:latin typeface="Times New Roman"/>
                <a:cs typeface="Times New Roman"/>
              </a:rPr>
              <a:t>managers,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who </a:t>
            </a:r>
            <a:r>
              <a:rPr sz="1500" dirty="0">
                <a:latin typeface="Times New Roman"/>
                <a:cs typeface="Times New Roman"/>
              </a:rPr>
              <a:t>were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trying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decide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what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much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disconnected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information.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603933" cy="31292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431006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1999,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Jacob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Zahavi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pointed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out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new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tools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handle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massive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amount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available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businesses,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Mining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Nuggets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</a:pPr>
            <a:r>
              <a:rPr sz="1500" spc="-4" dirty="0">
                <a:latin typeface="Times New Roman"/>
                <a:cs typeface="Times New Roman"/>
              </a:rPr>
              <a:t>He wrote, “Scalability </a:t>
            </a:r>
            <a:r>
              <a:rPr sz="1500" dirty="0">
                <a:latin typeface="Times New Roman"/>
                <a:cs typeface="Times New Roman"/>
              </a:rPr>
              <a:t>is a </a:t>
            </a:r>
            <a:r>
              <a:rPr sz="1500" spc="4" dirty="0">
                <a:latin typeface="Times New Roman"/>
                <a:cs typeface="Times New Roman"/>
              </a:rPr>
              <a:t>huge </a:t>
            </a:r>
            <a:r>
              <a:rPr sz="1500" dirty="0">
                <a:latin typeface="Times New Roman"/>
                <a:cs typeface="Times New Roman"/>
              </a:rPr>
              <a:t>issue in data </a:t>
            </a:r>
            <a:r>
              <a:rPr sz="1500" spc="-4" dirty="0">
                <a:latin typeface="Times New Roman"/>
                <a:cs typeface="Times New Roman"/>
              </a:rPr>
              <a:t>mining. </a:t>
            </a:r>
            <a:r>
              <a:rPr sz="1500" dirty="0">
                <a:latin typeface="Times New Roman"/>
                <a:cs typeface="Times New Roman"/>
              </a:rPr>
              <a:t>Conventional </a:t>
            </a:r>
            <a:r>
              <a:rPr sz="1500" spc="-4" dirty="0">
                <a:latin typeface="Times New Roman"/>
                <a:cs typeface="Times New Roman"/>
              </a:rPr>
              <a:t>statistical methods </a:t>
            </a:r>
            <a:r>
              <a:rPr sz="1500" dirty="0">
                <a:latin typeface="Times New Roman"/>
                <a:cs typeface="Times New Roman"/>
              </a:rPr>
              <a:t>work </a:t>
            </a:r>
            <a:r>
              <a:rPr sz="1500" spc="-4" dirty="0">
                <a:latin typeface="Times New Roman"/>
                <a:cs typeface="Times New Roman"/>
              </a:rPr>
              <a:t>well with </a:t>
            </a:r>
            <a:r>
              <a:rPr sz="1500" spc="-8" dirty="0">
                <a:latin typeface="Times New Roman"/>
                <a:cs typeface="Times New Roman"/>
              </a:rPr>
              <a:t>small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 </a:t>
            </a:r>
            <a:r>
              <a:rPr sz="1500" spc="-4" dirty="0">
                <a:latin typeface="Times New Roman"/>
                <a:cs typeface="Times New Roman"/>
              </a:rPr>
              <a:t>sets. </a:t>
            </a:r>
            <a:r>
              <a:rPr sz="1500" spc="-26" dirty="0">
                <a:latin typeface="Times New Roman"/>
                <a:cs typeface="Times New Roman"/>
              </a:rPr>
              <a:t>Today’s </a:t>
            </a:r>
            <a:r>
              <a:rPr sz="1500" dirty="0">
                <a:latin typeface="Times New Roman"/>
                <a:cs typeface="Times New Roman"/>
              </a:rPr>
              <a:t>databases, </a:t>
            </a:r>
            <a:r>
              <a:rPr sz="1500" spc="-8" dirty="0">
                <a:latin typeface="Times New Roman"/>
                <a:cs typeface="Times New Roman"/>
              </a:rPr>
              <a:t>however, </a:t>
            </a:r>
            <a:r>
              <a:rPr sz="1500" dirty="0">
                <a:latin typeface="Times New Roman"/>
                <a:cs typeface="Times New Roman"/>
              </a:rPr>
              <a:t>can involve </a:t>
            </a:r>
            <a:r>
              <a:rPr sz="1500" spc="-4" dirty="0">
                <a:latin typeface="Times New Roman"/>
                <a:cs typeface="Times New Roman"/>
              </a:rPr>
              <a:t>millions </a:t>
            </a:r>
            <a:r>
              <a:rPr sz="1500" dirty="0">
                <a:latin typeface="Times New Roman"/>
                <a:cs typeface="Times New Roman"/>
              </a:rPr>
              <a:t>of rows and scores of </a:t>
            </a:r>
            <a:r>
              <a:rPr sz="1500" spc="-4" dirty="0">
                <a:latin typeface="Times New Roman"/>
                <a:cs typeface="Times New Roman"/>
              </a:rPr>
              <a:t>columns </a:t>
            </a:r>
            <a:r>
              <a:rPr sz="1500" dirty="0">
                <a:latin typeface="Times New Roman"/>
                <a:cs typeface="Times New Roman"/>
              </a:rPr>
              <a:t>of data.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Another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technical </a:t>
            </a:r>
            <a:r>
              <a:rPr sz="1500" dirty="0">
                <a:latin typeface="Times New Roman"/>
                <a:cs typeface="Times New Roman"/>
              </a:rPr>
              <a:t>challenge is developing </a:t>
            </a:r>
            <a:r>
              <a:rPr sz="1500" spc="-4" dirty="0">
                <a:latin typeface="Times New Roman"/>
                <a:cs typeface="Times New Roman"/>
              </a:rPr>
              <a:t>models </a:t>
            </a:r>
            <a:r>
              <a:rPr sz="1500" dirty="0">
                <a:latin typeface="Times New Roman"/>
                <a:cs typeface="Times New Roman"/>
              </a:rPr>
              <a:t>that can do a </a:t>
            </a:r>
            <a:r>
              <a:rPr sz="1500" spc="-4" dirty="0">
                <a:latin typeface="Times New Roman"/>
                <a:cs typeface="Times New Roman"/>
              </a:rPr>
              <a:t>better </a:t>
            </a:r>
            <a:r>
              <a:rPr sz="1500" dirty="0">
                <a:latin typeface="Times New Roman"/>
                <a:cs typeface="Times New Roman"/>
              </a:rPr>
              <a:t>job analysing data, detecting non-linear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relationships and interaction between </a:t>
            </a:r>
            <a:r>
              <a:rPr sz="1500" spc="-4" dirty="0">
                <a:latin typeface="Times New Roman"/>
                <a:cs typeface="Times New Roman"/>
              </a:rPr>
              <a:t>elements. </a:t>
            </a:r>
            <a:r>
              <a:rPr sz="1500" dirty="0">
                <a:latin typeface="Times New Roman"/>
                <a:cs typeface="Times New Roman"/>
              </a:rPr>
              <a:t>Special data </a:t>
            </a:r>
            <a:r>
              <a:rPr sz="1500" spc="-4" dirty="0">
                <a:latin typeface="Times New Roman"/>
                <a:cs typeface="Times New Roman"/>
              </a:rPr>
              <a:t>mining </a:t>
            </a:r>
            <a:r>
              <a:rPr sz="1500" dirty="0">
                <a:latin typeface="Times New Roman"/>
                <a:cs typeface="Times New Roman"/>
              </a:rPr>
              <a:t>tools </a:t>
            </a:r>
            <a:r>
              <a:rPr sz="1500" spc="-8" dirty="0">
                <a:latin typeface="Times New Roman"/>
                <a:cs typeface="Times New Roman"/>
              </a:rPr>
              <a:t>may </a:t>
            </a:r>
            <a:r>
              <a:rPr sz="1500" dirty="0">
                <a:latin typeface="Times New Roman"/>
                <a:cs typeface="Times New Roman"/>
              </a:rPr>
              <a:t>have to be developed to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address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web-site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decisions.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597265" cy="3810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59055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2001,</a:t>
            </a:r>
            <a:r>
              <a:rPr sz="1500" spc="-49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William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S.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Cleveland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laid </a:t>
            </a:r>
            <a:r>
              <a:rPr sz="1500" spc="4" dirty="0">
                <a:latin typeface="Times New Roman"/>
                <a:cs typeface="Times New Roman"/>
              </a:rPr>
              <a:t>out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plans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training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Scientists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meet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future.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  <a:hlinkClick r:id="rId2"/>
              </a:rPr>
              <a:t>He presented an </a:t>
            </a:r>
            <a:r>
              <a:rPr sz="1500" spc="-4" dirty="0">
                <a:latin typeface="Times New Roman"/>
                <a:cs typeface="Times New Roman"/>
                <a:hlinkClick r:id="rId2"/>
              </a:rPr>
              <a:t>action </a:t>
            </a:r>
            <a:r>
              <a:rPr sz="1500" dirty="0">
                <a:latin typeface="Times New Roman"/>
                <a:cs typeface="Times New Roman"/>
                <a:hlinkClick r:id="rId2"/>
              </a:rPr>
              <a:t>plan </a:t>
            </a:r>
            <a:r>
              <a:rPr sz="1500" spc="-4" dirty="0">
                <a:latin typeface="Times New Roman"/>
                <a:cs typeface="Times New Roman"/>
                <a:hlinkClick r:id="rId2"/>
              </a:rPr>
              <a:t>titled, 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Data Science: An Action Plan for Expanding the </a:t>
            </a:r>
            <a:r>
              <a:rPr sz="1500" u="sng" spc="-1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Technical 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Areas of the </a:t>
            </a:r>
            <a:r>
              <a:rPr sz="1500" spc="-363" dirty="0">
                <a:solidFill>
                  <a:srgbClr val="0462C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5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field of </a:t>
            </a:r>
            <a:r>
              <a:rPr sz="1500" u="sng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Statistics</a:t>
            </a:r>
            <a:r>
              <a:rPr sz="1500" spc="-4" dirty="0">
                <a:latin typeface="Times New Roman"/>
                <a:cs typeface="Times New Roman"/>
                <a:hlinkClick r:id="rId2"/>
              </a:rPr>
              <a:t>. </a:t>
            </a:r>
            <a:r>
              <a:rPr sz="1500" dirty="0">
                <a:latin typeface="Times New Roman"/>
                <a:cs typeface="Times New Roman"/>
                <a:hlinkClick r:id="rId2"/>
              </a:rPr>
              <a:t>It described </a:t>
            </a:r>
            <a:r>
              <a:rPr sz="1500" spc="4" dirty="0">
                <a:latin typeface="Times New Roman"/>
                <a:cs typeface="Times New Roman"/>
                <a:hlinkClick r:id="rId2"/>
              </a:rPr>
              <a:t>how </a:t>
            </a:r>
            <a:r>
              <a:rPr sz="1500" dirty="0">
                <a:latin typeface="Times New Roman"/>
                <a:cs typeface="Times New Roman"/>
                <a:hlinkClick r:id="rId2"/>
              </a:rPr>
              <a:t>to increase the technical experience and range of data </a:t>
            </a:r>
            <a:r>
              <a:rPr sz="1500" spc="-4" dirty="0">
                <a:latin typeface="Times New Roman"/>
                <a:cs typeface="Times New Roman"/>
                <a:hlinkClick r:id="rId2"/>
              </a:rPr>
              <a:t>analysts </a:t>
            </a:r>
            <a:r>
              <a:rPr sz="1500" dirty="0">
                <a:latin typeface="Times New Roman"/>
                <a:cs typeface="Times New Roman"/>
                <a:hlinkClick r:id="rId2"/>
              </a:rPr>
              <a:t>and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specified six areas of study for university </a:t>
            </a:r>
            <a:r>
              <a:rPr sz="1500" spc="-4" dirty="0">
                <a:latin typeface="Times New Roman"/>
                <a:cs typeface="Times New Roman"/>
              </a:rPr>
              <a:t>departments. </a:t>
            </a:r>
            <a:r>
              <a:rPr sz="1500" dirty="0">
                <a:latin typeface="Times New Roman"/>
                <a:cs typeface="Times New Roman"/>
              </a:rPr>
              <a:t>It promoted developing specific resources for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six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areas.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plan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also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applies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government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corporate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research.</a:t>
            </a:r>
            <a:endParaRPr sz="1500">
              <a:latin typeface="Times New Roman"/>
              <a:cs typeface="Times New Roman"/>
            </a:endParaRPr>
          </a:p>
          <a:p>
            <a:pPr marL="368618" marR="469106">
              <a:lnSpc>
                <a:spcPct val="150000"/>
              </a:lnSpc>
              <a:spcBef>
                <a:spcPts val="4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2002,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International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Council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Science:</a:t>
            </a:r>
            <a:r>
              <a:rPr sz="1500" spc="-8" dirty="0">
                <a:latin typeface="Times New Roman"/>
                <a:cs typeface="Times New Roman"/>
              </a:rPr>
              <a:t> Committee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Technology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began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publishing the Data Science Journal, a </a:t>
            </a:r>
            <a:r>
              <a:rPr sz="1500" spc="-4" dirty="0">
                <a:latin typeface="Times New Roman"/>
                <a:cs typeface="Times New Roman"/>
              </a:rPr>
              <a:t>publication </a:t>
            </a:r>
            <a:r>
              <a:rPr sz="1500" dirty="0">
                <a:latin typeface="Times New Roman"/>
                <a:cs typeface="Times New Roman"/>
              </a:rPr>
              <a:t>focused on issues such as the description of data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systems,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their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publication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internet,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applications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4" dirty="0">
                <a:latin typeface="Times New Roman"/>
                <a:cs typeface="Times New Roman"/>
              </a:rPr>
              <a:t>legal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issues.</a:t>
            </a:r>
            <a:endParaRPr sz="1500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2006,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Hadoop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0.1.0,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open-source,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non-relational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released.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Hadoop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Nutch,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another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open-source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451533" cy="3487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2008,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title,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“Data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Scientist”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became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buzzword,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eventually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language.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DJ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Patil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Jeff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Hammerbacher,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LinkedIn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Facebook,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credit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initiating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its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buzzword.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182403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2009,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term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NoSQL</a:t>
            </a:r>
            <a:r>
              <a:rPr sz="1500" spc="-6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reintroduced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(a </a:t>
            </a:r>
            <a:r>
              <a:rPr sz="1500" spc="-4" dirty="0">
                <a:latin typeface="Times New Roman"/>
                <a:cs typeface="Times New Roman"/>
              </a:rPr>
              <a:t>variation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been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1998)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Johan</a:t>
            </a:r>
            <a:r>
              <a:rPr sz="1500" spc="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Oskarsson,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</a:t>
            </a:r>
            <a:r>
              <a:rPr sz="1500" spc="-4" dirty="0">
                <a:latin typeface="Times New Roman"/>
                <a:cs typeface="Times New Roman"/>
              </a:rPr>
              <a:t> organised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discussion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“open-source,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non-relational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databases”.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7620">
              <a:lnSpc>
                <a:spcPct val="150100"/>
              </a:lnSpc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2011,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job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listings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Scientists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15,000%.</a:t>
            </a:r>
            <a:r>
              <a:rPr sz="1500" spc="-5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also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4" dirty="0">
                <a:latin typeface="Times New Roman"/>
                <a:cs typeface="Times New Roman"/>
              </a:rPr>
              <a:t>seminars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conferences devoted </a:t>
            </a:r>
            <a:r>
              <a:rPr sz="1500" spc="-4" dirty="0">
                <a:latin typeface="Times New Roman"/>
                <a:cs typeface="Times New Roman"/>
              </a:rPr>
              <a:t>specifically </a:t>
            </a:r>
            <a:r>
              <a:rPr sz="1500" dirty="0">
                <a:latin typeface="Times New Roman"/>
                <a:cs typeface="Times New Roman"/>
              </a:rPr>
              <a:t>to Data Science and </a:t>
            </a:r>
            <a:r>
              <a:rPr sz="1500" spc="-4" dirty="0">
                <a:latin typeface="Times New Roman"/>
                <a:cs typeface="Times New Roman"/>
              </a:rPr>
              <a:t>Big </a:t>
            </a:r>
            <a:r>
              <a:rPr sz="1500" dirty="0">
                <a:latin typeface="Times New Roman"/>
                <a:cs typeface="Times New Roman"/>
              </a:rPr>
              <a:t>Data. Data Science had proven </a:t>
            </a:r>
            <a:r>
              <a:rPr sz="1500" spc="-4" dirty="0">
                <a:latin typeface="Times New Roman"/>
                <a:cs typeface="Times New Roman"/>
              </a:rPr>
              <a:t>itself </a:t>
            </a:r>
            <a:r>
              <a:rPr sz="1500" dirty="0">
                <a:latin typeface="Times New Roman"/>
                <a:cs typeface="Times New Roman"/>
              </a:rPr>
              <a:t>to be a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profits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had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become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part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corporate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culture.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521065" cy="20905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>
              <a:spcBef>
                <a:spcPts val="16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2011,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James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Dixon,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CTO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Pentaho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promoted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concept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Lakes,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rather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Warehouses.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9525">
              <a:lnSpc>
                <a:spcPct val="150100"/>
              </a:lnSpc>
            </a:pPr>
            <a:r>
              <a:rPr sz="1500" dirty="0">
                <a:latin typeface="Times New Roman"/>
                <a:cs typeface="Times New Roman"/>
              </a:rPr>
              <a:t>Dixon </a:t>
            </a:r>
            <a:r>
              <a:rPr sz="1500" spc="-4" dirty="0">
                <a:latin typeface="Times New Roman"/>
                <a:cs typeface="Times New Roman"/>
              </a:rPr>
              <a:t>stated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4" dirty="0">
                <a:latin typeface="Times New Roman"/>
                <a:cs typeface="Times New Roman"/>
              </a:rPr>
              <a:t>difference </a:t>
            </a:r>
            <a:r>
              <a:rPr sz="1500" dirty="0">
                <a:latin typeface="Times New Roman"/>
                <a:cs typeface="Times New Roman"/>
              </a:rPr>
              <a:t>between a Data </a:t>
            </a:r>
            <a:r>
              <a:rPr sz="1500" spc="-15" dirty="0">
                <a:latin typeface="Times New Roman"/>
                <a:cs typeface="Times New Roman"/>
              </a:rPr>
              <a:t>Warehouse </a:t>
            </a:r>
            <a:r>
              <a:rPr sz="1500" dirty="0">
                <a:latin typeface="Times New Roman"/>
                <a:cs typeface="Times New Roman"/>
              </a:rPr>
              <a:t>and a Data Lake is that the Data </a:t>
            </a:r>
            <a:r>
              <a:rPr sz="1500" spc="-11" dirty="0">
                <a:latin typeface="Times New Roman"/>
                <a:cs typeface="Times New Roman"/>
              </a:rPr>
              <a:t>Warehouse </a:t>
            </a:r>
            <a:r>
              <a:rPr sz="1500" spc="4" dirty="0">
                <a:latin typeface="Times New Roman"/>
                <a:cs typeface="Times New Roman"/>
              </a:rPr>
              <a:t>pre- 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categorises the data at the point of </a:t>
            </a:r>
            <a:r>
              <a:rPr sz="1500" spc="-19" dirty="0">
                <a:latin typeface="Times New Roman"/>
                <a:cs typeface="Times New Roman"/>
              </a:rPr>
              <a:t>entry, </a:t>
            </a:r>
            <a:r>
              <a:rPr sz="1500" dirty="0">
                <a:latin typeface="Times New Roman"/>
                <a:cs typeface="Times New Roman"/>
              </a:rPr>
              <a:t>wasting </a:t>
            </a:r>
            <a:r>
              <a:rPr sz="1500" spc="-8" dirty="0">
                <a:latin typeface="Times New Roman"/>
                <a:cs typeface="Times New Roman"/>
              </a:rPr>
              <a:t>time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19" dirty="0">
                <a:latin typeface="Times New Roman"/>
                <a:cs typeface="Times New Roman"/>
              </a:rPr>
              <a:t>energy, </a:t>
            </a:r>
            <a:r>
              <a:rPr sz="1500" dirty="0">
                <a:latin typeface="Times New Roman"/>
                <a:cs typeface="Times New Roman"/>
              </a:rPr>
              <a:t>while a </a:t>
            </a:r>
            <a:r>
              <a:rPr sz="1500" spc="-4" dirty="0">
                <a:latin typeface="Times New Roman"/>
                <a:cs typeface="Times New Roman"/>
              </a:rPr>
              <a:t>Data </a:t>
            </a:r>
            <a:r>
              <a:rPr sz="1500" dirty="0">
                <a:latin typeface="Times New Roman"/>
                <a:cs typeface="Times New Roman"/>
              </a:rPr>
              <a:t>Lake accepts the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non-relational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(NoSQL)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does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not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categorise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data,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but</a:t>
            </a:r>
            <a:r>
              <a:rPr sz="1500" spc="-4" dirty="0">
                <a:latin typeface="Times New Roman"/>
                <a:cs typeface="Times New Roman"/>
              </a:rPr>
              <a:t> simply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it.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482965" cy="3487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133826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2013,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IBM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shared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statistics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showing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90%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world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 been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created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within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last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two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years.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432911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2015,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Deep </a:t>
            </a:r>
            <a:r>
              <a:rPr sz="1500" dirty="0">
                <a:latin typeface="Times New Roman"/>
                <a:cs typeface="Times New Roman"/>
              </a:rPr>
              <a:t>Learning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techniques,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Google’s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speech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recognition,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</a:t>
            </a:r>
            <a:r>
              <a:rPr sz="1500" spc="-53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Voice,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experienced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dramatic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performance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jump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49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percent.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3810">
              <a:lnSpc>
                <a:spcPct val="150100"/>
              </a:lnSpc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4" dirty="0">
                <a:latin typeface="Times New Roman"/>
                <a:cs typeface="Times New Roman"/>
              </a:rPr>
              <a:t>2015, </a:t>
            </a:r>
            <a:r>
              <a:rPr sz="1500" spc="-11" dirty="0">
                <a:latin typeface="Times New Roman"/>
                <a:cs typeface="Times New Roman"/>
              </a:rPr>
              <a:t>Bloomberg’s </a:t>
            </a:r>
            <a:r>
              <a:rPr sz="1500" spc="-4" dirty="0">
                <a:latin typeface="Times New Roman"/>
                <a:cs typeface="Times New Roman"/>
              </a:rPr>
              <a:t>Jack </a:t>
            </a:r>
            <a:r>
              <a:rPr sz="1500" dirty="0">
                <a:latin typeface="Times New Roman"/>
                <a:cs typeface="Times New Roman"/>
              </a:rPr>
              <a:t>Clark, wrote that it had been a </a:t>
            </a:r>
            <a:r>
              <a:rPr sz="1500" spc="-4" dirty="0">
                <a:latin typeface="Times New Roman"/>
                <a:cs typeface="Times New Roman"/>
              </a:rPr>
              <a:t>landmark year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4" dirty="0">
                <a:latin typeface="Times New Roman"/>
                <a:cs typeface="Times New Roman"/>
              </a:rPr>
              <a:t>Artificial Intelligence </a:t>
            </a:r>
            <a:r>
              <a:rPr sz="1500" dirty="0">
                <a:latin typeface="Times New Roman"/>
                <a:cs typeface="Times New Roman"/>
              </a:rPr>
              <a:t>(AI).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Within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Google,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total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software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projects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9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AI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“sporadic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usage”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more</a:t>
            </a:r>
            <a:r>
              <a:rPr sz="1500" dirty="0">
                <a:latin typeface="Times New Roman"/>
                <a:cs typeface="Times New Roman"/>
              </a:rPr>
              <a:t> than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2,700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projects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over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19" dirty="0">
                <a:latin typeface="Times New Roman"/>
                <a:cs typeface="Times New Roman"/>
              </a:rPr>
              <a:t>year.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9" y="869918"/>
            <a:ext cx="8582501" cy="20905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53816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years,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 has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quietly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grown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businesses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organisations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world-wide.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now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being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governments,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geneticists,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engineers,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even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astronomers.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During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its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evolution,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Science’s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Big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was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simply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“scaling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up”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but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included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shifting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new system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ways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gets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studied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analysed.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357235" cy="24367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History</a:t>
            </a:r>
            <a:r>
              <a:rPr sz="1800" b="1" spc="-26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Development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" dirty="0">
                <a:latin typeface="Times New Roman"/>
                <a:cs typeface="Times New Roman"/>
              </a:rPr>
              <a:t> Data</a:t>
            </a:r>
            <a:r>
              <a:rPr sz="1800" b="1" spc="4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 marR="3810">
              <a:lnSpc>
                <a:spcPct val="150000"/>
              </a:lnSpc>
              <a:spcBef>
                <a:spcPts val="776"/>
              </a:spcBef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 has</a:t>
            </a:r>
            <a:r>
              <a:rPr sz="1500" spc="-4" dirty="0">
                <a:latin typeface="Times New Roman"/>
                <a:cs typeface="Times New Roman"/>
              </a:rPr>
              <a:t> become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important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academic</a:t>
            </a:r>
            <a:r>
              <a:rPr sz="1500" dirty="0">
                <a:latin typeface="Times New Roman"/>
                <a:cs typeface="Times New Roman"/>
              </a:rPr>
              <a:t> research.</a:t>
            </a:r>
            <a:r>
              <a:rPr sz="1500" spc="-49" dirty="0">
                <a:latin typeface="Times New Roman"/>
                <a:cs typeface="Times New Roman"/>
              </a:rPr>
              <a:t> </a:t>
            </a:r>
            <a:r>
              <a:rPr sz="1500" spc="-19" dirty="0">
                <a:latin typeface="Times New Roman"/>
                <a:cs typeface="Times New Roman"/>
              </a:rPr>
              <a:t>Technically,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includes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machine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translation,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robotics,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speech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recognition,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digital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economy,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search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engines.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25">
              <a:latin typeface="Times New Roman"/>
              <a:cs typeface="Times New Roman"/>
            </a:endParaRPr>
          </a:p>
          <a:p>
            <a:pPr marL="368618" marR="313849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terms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research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areas,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 expanded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include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biological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sciences,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health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care,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medical informatics,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4" dirty="0">
                <a:latin typeface="Times New Roman"/>
                <a:cs typeface="Times New Roman"/>
              </a:rPr>
              <a:t>humanities,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4" dirty="0">
                <a:latin typeface="Times New Roman"/>
                <a:cs typeface="Times New Roman"/>
              </a:rPr>
              <a:t>social </a:t>
            </a:r>
            <a:r>
              <a:rPr sz="1500" dirty="0">
                <a:latin typeface="Times New Roman"/>
                <a:cs typeface="Times New Roman"/>
              </a:rPr>
              <a:t>sciences. Data Science </a:t>
            </a:r>
            <a:r>
              <a:rPr sz="1500" spc="4" dirty="0">
                <a:latin typeface="Times New Roman"/>
                <a:cs typeface="Times New Roman"/>
              </a:rPr>
              <a:t>now </a:t>
            </a:r>
            <a:r>
              <a:rPr sz="1500" dirty="0">
                <a:latin typeface="Times New Roman"/>
                <a:cs typeface="Times New Roman"/>
              </a:rPr>
              <a:t>influences </a:t>
            </a:r>
            <a:r>
              <a:rPr sz="1500" spc="-4" dirty="0">
                <a:latin typeface="Times New Roman"/>
                <a:cs typeface="Times New Roman"/>
              </a:rPr>
              <a:t>economics, </a:t>
            </a:r>
            <a:r>
              <a:rPr sz="1500" dirty="0">
                <a:latin typeface="Times New Roman"/>
                <a:cs typeface="Times New Roman"/>
              </a:rPr>
              <a:t> governments,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finance.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4" y="1927099"/>
            <a:ext cx="2958084" cy="1361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4357" y="3301060"/>
            <a:ext cx="1966913" cy="139461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2425" indent="-343376">
              <a:spcBef>
                <a:spcPts val="975"/>
              </a:spcBef>
              <a:buAutoNum type="alphaLcParenR"/>
              <a:tabLst>
                <a:tab pos="352425" algn="l"/>
                <a:tab pos="352901" algn="l"/>
              </a:tabLst>
            </a:pPr>
            <a:r>
              <a:rPr sz="1500" spc="-11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Analysis</a:t>
            </a:r>
            <a:endParaRPr sz="1500">
              <a:latin typeface="Calibri"/>
              <a:cs typeface="Calibri"/>
            </a:endParaRPr>
          </a:p>
          <a:p>
            <a:pPr marL="352425" indent="-343376">
              <a:spcBef>
                <a:spcPts val="900"/>
              </a:spcBef>
              <a:buAutoNum type="alphaLcParenR"/>
              <a:tabLst>
                <a:tab pos="352425" algn="l"/>
                <a:tab pos="352901" algn="l"/>
              </a:tabLst>
            </a:pPr>
            <a:r>
              <a:rPr sz="1500" spc="-11" dirty="0">
                <a:latin typeface="Calibri"/>
                <a:cs typeface="Calibri"/>
              </a:rPr>
              <a:t>Data</a:t>
            </a:r>
            <a:r>
              <a:rPr sz="1500" spc="-2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Science</a:t>
            </a:r>
            <a:endParaRPr sz="1500">
              <a:latin typeface="Calibri"/>
              <a:cs typeface="Calibri"/>
            </a:endParaRPr>
          </a:p>
          <a:p>
            <a:pPr marL="352425" indent="-343376">
              <a:spcBef>
                <a:spcPts val="900"/>
              </a:spcBef>
              <a:buAutoNum type="alphaLcParenR"/>
              <a:tabLst>
                <a:tab pos="352425" algn="l"/>
                <a:tab pos="352901" algn="l"/>
              </a:tabLst>
            </a:pPr>
            <a:r>
              <a:rPr sz="1500" spc="-8" dirty="0">
                <a:latin typeface="Calibri"/>
                <a:cs typeface="Calibri"/>
              </a:rPr>
              <a:t>Descriptive</a:t>
            </a:r>
            <a:r>
              <a:rPr sz="1500" dirty="0">
                <a:latin typeface="Calibri"/>
                <a:cs typeface="Calibri"/>
              </a:rPr>
              <a:t> Analytics</a:t>
            </a:r>
            <a:endParaRPr sz="1500">
              <a:latin typeface="Calibri"/>
              <a:cs typeface="Calibri"/>
            </a:endParaRPr>
          </a:p>
          <a:p>
            <a:pPr marL="9525">
              <a:spcBef>
                <a:spcPts val="900"/>
              </a:spcBef>
            </a:pPr>
            <a:r>
              <a:rPr sz="1500" b="1" spc="-4" dirty="0">
                <a:latin typeface="Calibri"/>
                <a:cs typeface="Calibri"/>
              </a:rPr>
              <a:t>Answer:</a:t>
            </a:r>
            <a:r>
              <a:rPr sz="1500" b="1" spc="-26" dirty="0">
                <a:latin typeface="Calibri"/>
                <a:cs typeface="Calibri"/>
              </a:rPr>
              <a:t> </a:t>
            </a:r>
            <a:r>
              <a:rPr sz="1500" b="1" spc="-11" dirty="0">
                <a:latin typeface="Calibri"/>
                <a:cs typeface="Calibri"/>
              </a:rPr>
              <a:t>Data</a:t>
            </a:r>
            <a:r>
              <a:rPr sz="1500" b="1" spc="-4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Science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73608" y="869918"/>
            <a:ext cx="8031004" cy="10402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Self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Assess</a:t>
            </a:r>
            <a:r>
              <a:rPr sz="1800" b="1" dirty="0">
                <a:latin typeface="Times New Roman"/>
                <a:cs typeface="Times New Roman"/>
              </a:rPr>
              <a:t>me</a:t>
            </a:r>
            <a:r>
              <a:rPr sz="1800" b="1" spc="-4" dirty="0">
                <a:latin typeface="Times New Roman"/>
                <a:cs typeface="Times New Roman"/>
              </a:rPr>
              <a:t>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4" dirty="0">
                <a:latin typeface="Times New Roman"/>
                <a:cs typeface="Times New Roman"/>
              </a:rPr>
              <a:t>Q</a:t>
            </a:r>
            <a:r>
              <a:rPr sz="1800" b="1" spc="-4" dirty="0">
                <a:latin typeface="Times New Roman"/>
                <a:cs typeface="Times New Roman"/>
              </a:rPr>
              <a:t>uestion</a:t>
            </a:r>
            <a:endParaRPr sz="1800">
              <a:latin typeface="Times New Roman"/>
              <a:cs typeface="Times New Roman"/>
            </a:endParaRPr>
          </a:p>
          <a:p>
            <a:pPr marL="711518" marR="3810" indent="-343376">
              <a:lnSpc>
                <a:spcPct val="150000"/>
              </a:lnSpc>
              <a:spcBef>
                <a:spcPts val="776"/>
              </a:spcBef>
              <a:tabLst>
                <a:tab pos="711518" algn="l"/>
              </a:tabLst>
            </a:pPr>
            <a:r>
              <a:rPr sz="1500" dirty="0">
                <a:latin typeface="Times New Roman"/>
                <a:cs typeface="Times New Roman"/>
              </a:rPr>
              <a:t>1.	Which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one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would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4" dirty="0">
                <a:latin typeface="Times New Roman"/>
                <a:cs typeface="Times New Roman"/>
              </a:rPr>
              <a:t>more appropriate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replaced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question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mark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figure?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9197" y="2214563"/>
            <a:ext cx="2371725" cy="25954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47199" indent="-438150">
              <a:spcBef>
                <a:spcPts val="79"/>
              </a:spcBef>
              <a:buAutoNum type="alphaLcParenR"/>
              <a:tabLst>
                <a:tab pos="447199" algn="l"/>
                <a:tab pos="447675" algn="l"/>
              </a:tabLst>
            </a:pPr>
            <a:r>
              <a:rPr sz="1500" dirty="0">
                <a:latin typeface="Times New Roman"/>
                <a:cs typeface="Times New Roman"/>
              </a:rPr>
              <a:t>Defines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question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447199" indent="-438150">
              <a:spcBef>
                <a:spcPts val="4"/>
              </a:spcBef>
              <a:buAutoNum type="alphaLcParenR"/>
              <a:tabLst>
                <a:tab pos="447199" algn="l"/>
                <a:tab pos="447675" algn="l"/>
              </a:tabLst>
            </a:pPr>
            <a:r>
              <a:rPr sz="1500" dirty="0">
                <a:latin typeface="Times New Roman"/>
                <a:cs typeface="Times New Roman"/>
              </a:rPr>
              <a:t>Create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reproducible</a:t>
            </a:r>
            <a:r>
              <a:rPr sz="1500" spc="-4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447199" indent="-438150">
              <a:buAutoNum type="alphaLcParenR"/>
              <a:tabLst>
                <a:tab pos="447199" algn="l"/>
                <a:tab pos="447675" algn="l"/>
              </a:tabLst>
            </a:pPr>
            <a:r>
              <a:rPr sz="1500" dirty="0">
                <a:latin typeface="Times New Roman"/>
                <a:cs typeface="Times New Roman"/>
              </a:rPr>
              <a:t>Challenge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results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437198" indent="-427673">
              <a:buAutoNum type="alphaLcParenR"/>
              <a:tabLst>
                <a:tab pos="436721" algn="l"/>
                <a:tab pos="437198" algn="l"/>
              </a:tabLst>
            </a:pPr>
            <a:r>
              <a:rPr sz="1500" dirty="0">
                <a:latin typeface="Times New Roman"/>
                <a:cs typeface="Times New Roman"/>
              </a:rPr>
              <a:t>All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above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9525">
              <a:spcBef>
                <a:spcPts val="4"/>
              </a:spcBef>
            </a:pPr>
            <a:r>
              <a:rPr sz="1500" b="1" dirty="0">
                <a:latin typeface="Times New Roman"/>
                <a:cs typeface="Times New Roman"/>
              </a:rPr>
              <a:t>Answer:</a:t>
            </a:r>
            <a:r>
              <a:rPr sz="1500" b="1" spc="-94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All</a:t>
            </a:r>
            <a:r>
              <a:rPr sz="1500" b="1" spc="-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19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the</a:t>
            </a:r>
            <a:r>
              <a:rPr sz="1500" b="1" spc="-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above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08" y="869918"/>
            <a:ext cx="5402580" cy="7354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Self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Assess</a:t>
            </a:r>
            <a:r>
              <a:rPr sz="1800" b="1" dirty="0">
                <a:latin typeface="Times New Roman"/>
                <a:cs typeface="Times New Roman"/>
              </a:rPr>
              <a:t>me</a:t>
            </a:r>
            <a:r>
              <a:rPr sz="1800" b="1" spc="-4" dirty="0">
                <a:latin typeface="Times New Roman"/>
                <a:cs typeface="Times New Roman"/>
              </a:rPr>
              <a:t>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4" dirty="0">
                <a:latin typeface="Times New Roman"/>
                <a:cs typeface="Times New Roman"/>
              </a:rPr>
              <a:t>Q</a:t>
            </a:r>
            <a:r>
              <a:rPr sz="1800" b="1" spc="-4" dirty="0">
                <a:latin typeface="Times New Roman"/>
                <a:cs typeface="Times New Roman"/>
              </a:rPr>
              <a:t>uestion</a:t>
            </a:r>
            <a:endParaRPr sz="1800">
              <a:latin typeface="Times New Roman"/>
              <a:cs typeface="Times New Roman"/>
            </a:endParaRPr>
          </a:p>
          <a:p>
            <a:pPr marL="368618">
              <a:spcBef>
                <a:spcPts val="1676"/>
              </a:spcBef>
              <a:tabLst>
                <a:tab pos="711518" algn="l"/>
              </a:tabLst>
            </a:pPr>
            <a:r>
              <a:rPr sz="1500" dirty="0">
                <a:latin typeface="Times New Roman"/>
                <a:cs typeface="Times New Roman"/>
              </a:rPr>
              <a:t>2.	Which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one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performed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4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Scientist?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7133273" cy="36208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Self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Assess</a:t>
            </a:r>
            <a:r>
              <a:rPr sz="1800" b="1" dirty="0">
                <a:latin typeface="Times New Roman"/>
                <a:cs typeface="Times New Roman"/>
              </a:rPr>
              <a:t>me</a:t>
            </a:r>
            <a:r>
              <a:rPr sz="1800" b="1" spc="-4" dirty="0">
                <a:latin typeface="Times New Roman"/>
                <a:cs typeface="Times New Roman"/>
              </a:rPr>
              <a:t>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4" dirty="0">
                <a:latin typeface="Times New Roman"/>
                <a:cs typeface="Times New Roman"/>
              </a:rPr>
              <a:t>Q</a:t>
            </a:r>
            <a:r>
              <a:rPr sz="1800" b="1" spc="-4" dirty="0">
                <a:latin typeface="Times New Roman"/>
                <a:cs typeface="Times New Roman"/>
              </a:rPr>
              <a:t>uestion</a:t>
            </a:r>
            <a:endParaRPr sz="1800">
              <a:latin typeface="Times New Roman"/>
              <a:cs typeface="Times New Roman"/>
            </a:endParaRPr>
          </a:p>
          <a:p>
            <a:pPr marL="711518" indent="-343376">
              <a:spcBef>
                <a:spcPts val="1676"/>
              </a:spcBef>
              <a:buAutoNum type="arabicPeriod" startAt="3"/>
              <a:tabLst>
                <a:tab pos="711518" algn="l"/>
                <a:tab pos="711994" algn="l"/>
              </a:tabLst>
            </a:pP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one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approach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should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used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ask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Data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question?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  <a:buFont typeface="Times New Roman"/>
              <a:buAutoNum type="arabicPeriod" startAt="3"/>
            </a:pPr>
            <a:endParaRPr sz="1950">
              <a:latin typeface="Times New Roman"/>
              <a:cs typeface="Times New Roman"/>
            </a:endParaRPr>
          </a:p>
          <a:p>
            <a:pPr marL="2083118" lvl="1" indent="-343376">
              <a:buAutoNum type="alphaLcParenR"/>
              <a:tabLst>
                <a:tab pos="2083118" algn="l"/>
                <a:tab pos="2083594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only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one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solution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particular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</a:t>
            </a:r>
            <a:endParaRPr sz="150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2083118" lvl="1" indent="-343376">
              <a:buAutoNum type="alphaLcParenR"/>
              <a:tabLst>
                <a:tab pos="2083118" algn="l"/>
                <a:tab pos="2083594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out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question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answered</a:t>
            </a:r>
            <a:endParaRPr sz="1500">
              <a:latin typeface="Times New Roman"/>
              <a:cs typeface="Times New Roman"/>
            </a:endParaRPr>
          </a:p>
          <a:p>
            <a:pPr lvl="1">
              <a:spcBef>
                <a:spcPts val="26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2083118" lvl="1" indent="-343376">
              <a:buAutoNum type="alphaLcParenR"/>
              <a:tabLst>
                <a:tab pos="2083118" algn="l"/>
                <a:tab pos="2083594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out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answer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dataset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without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asking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question</a:t>
            </a:r>
            <a:endParaRPr sz="1500">
              <a:latin typeface="Times New Roman"/>
              <a:cs typeface="Times New Roman"/>
            </a:endParaRPr>
          </a:p>
          <a:p>
            <a:pPr lvl="1">
              <a:spcBef>
                <a:spcPts val="26"/>
              </a:spcBef>
              <a:buFont typeface="Times New Roman"/>
              <a:buAutoNum type="alphaLcParenR"/>
            </a:pPr>
            <a:endParaRPr sz="2325">
              <a:latin typeface="Times New Roman"/>
              <a:cs typeface="Times New Roman"/>
            </a:endParaRPr>
          </a:p>
          <a:p>
            <a:pPr marL="2083118" lvl="1" indent="-343376">
              <a:spcBef>
                <a:spcPts val="4"/>
              </a:spcBef>
              <a:buAutoNum type="alphaLcParenR"/>
              <a:tabLst>
                <a:tab pos="2083118" algn="l"/>
                <a:tab pos="2083594" algn="l"/>
              </a:tabLst>
            </a:pPr>
            <a:r>
              <a:rPr sz="1500" dirty="0">
                <a:latin typeface="Times New Roman"/>
                <a:cs typeface="Times New Roman"/>
              </a:rPr>
              <a:t>None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mentioned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325">
              <a:latin typeface="Times New Roman"/>
              <a:cs typeface="Times New Roman"/>
            </a:endParaRPr>
          </a:p>
          <a:p>
            <a:pPr marL="1740218"/>
            <a:r>
              <a:rPr sz="1500" b="1" dirty="0">
                <a:latin typeface="Times New Roman"/>
                <a:cs typeface="Times New Roman"/>
              </a:rPr>
              <a:t>Answer:</a:t>
            </a:r>
            <a:r>
              <a:rPr sz="1500" b="1" spc="-8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Find</a:t>
            </a:r>
            <a:r>
              <a:rPr sz="1500" b="1" spc="-8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out</a:t>
            </a:r>
            <a:r>
              <a:rPr sz="1500" b="1" spc="-11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the</a:t>
            </a:r>
            <a:r>
              <a:rPr sz="1500" b="1" spc="-19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question</a:t>
            </a:r>
            <a:r>
              <a:rPr sz="1500" b="1" spc="-26" dirty="0">
                <a:latin typeface="Times New Roman"/>
                <a:cs typeface="Times New Roman"/>
              </a:rPr>
              <a:t> </a:t>
            </a:r>
            <a:r>
              <a:rPr sz="1500" b="1" spc="-4" dirty="0">
                <a:latin typeface="Times New Roman"/>
                <a:cs typeface="Times New Roman"/>
              </a:rPr>
              <a:t>which</a:t>
            </a:r>
            <a:r>
              <a:rPr sz="1500" b="1" dirty="0">
                <a:latin typeface="Times New Roman"/>
                <a:cs typeface="Times New Roman"/>
              </a:rPr>
              <a:t> is</a:t>
            </a:r>
            <a:r>
              <a:rPr sz="1500" b="1" spc="-11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to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be </a:t>
            </a:r>
            <a:r>
              <a:rPr sz="1500" b="1" spc="-4" dirty="0">
                <a:latin typeface="Times New Roman"/>
                <a:cs typeface="Times New Roman"/>
              </a:rPr>
              <a:t>answered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3890963" cy="1854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Assignment</a:t>
            </a:r>
            <a:endParaRPr sz="1800">
              <a:latin typeface="Times New Roman"/>
              <a:cs typeface="Times New Roman"/>
            </a:endParaRPr>
          </a:p>
          <a:p>
            <a:pPr marL="754856" indent="-386715">
              <a:spcBef>
                <a:spcPts val="1676"/>
              </a:spcBef>
              <a:buAutoNum type="arabicPeriod"/>
              <a:tabLst>
                <a:tab pos="754856" algn="l"/>
                <a:tab pos="755333" algn="l"/>
              </a:tabLst>
            </a:pPr>
            <a:r>
              <a:rPr sz="1500" dirty="0">
                <a:latin typeface="Times New Roman"/>
                <a:cs typeface="Times New Roman"/>
              </a:rPr>
              <a:t>What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science?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  <a:buFont typeface="Times New Roman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marL="754856" indent="-386715">
              <a:buAutoNum type="arabicPeriod"/>
              <a:tabLst>
                <a:tab pos="754856" algn="l"/>
                <a:tab pos="755333" algn="l"/>
              </a:tabLst>
            </a:pPr>
            <a:r>
              <a:rPr sz="1500" dirty="0">
                <a:latin typeface="Times New Roman"/>
                <a:cs typeface="Times New Roman"/>
              </a:rPr>
              <a:t>What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goal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science?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AutoNum type="arabicPeriod"/>
            </a:pPr>
            <a:endParaRPr sz="2325">
              <a:latin typeface="Times New Roman"/>
              <a:cs typeface="Times New Roman"/>
            </a:endParaRPr>
          </a:p>
          <a:p>
            <a:pPr marL="754856" indent="-386715">
              <a:buAutoNum type="arabicPeriod"/>
              <a:tabLst>
                <a:tab pos="754856" algn="l"/>
                <a:tab pos="755333" algn="l"/>
              </a:tabLst>
            </a:pPr>
            <a:r>
              <a:rPr sz="1500" spc="-4" dirty="0">
                <a:latin typeface="Times New Roman"/>
                <a:cs typeface="Times New Roman"/>
              </a:rPr>
              <a:t>Summarise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evolution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8186" y="869918"/>
            <a:ext cx="3562826" cy="7354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AIM:</a:t>
            </a:r>
            <a:endParaRPr sz="1800">
              <a:latin typeface="Times New Roman"/>
              <a:cs typeface="Times New Roman"/>
            </a:endParaRPr>
          </a:p>
          <a:p>
            <a:pPr marL="323850">
              <a:spcBef>
                <a:spcPts val="1676"/>
              </a:spcBef>
            </a:pPr>
            <a:r>
              <a:rPr sz="1500" spc="-56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familiarize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students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about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8109585" cy="2027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625793" indent="-257651">
              <a:spcBef>
                <a:spcPts val="1676"/>
              </a:spcBef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combination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various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techniques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  <a:buFont typeface="Arial MT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625793" indent="-257651"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spc="-4" dirty="0">
                <a:latin typeface="Times New Roman"/>
                <a:cs typeface="Times New Roman"/>
              </a:rPr>
              <a:t>Statistics,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computer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science,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machine </a:t>
            </a:r>
            <a:r>
              <a:rPr sz="1500" dirty="0">
                <a:latin typeface="Times New Roman"/>
                <a:cs typeface="Times New Roman"/>
              </a:rPr>
              <a:t>learning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etc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components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science.</a:t>
            </a:r>
            <a:endParaRPr sz="1500">
              <a:latin typeface="Times New Roman"/>
              <a:cs typeface="Times New Roman"/>
            </a:endParaRPr>
          </a:p>
          <a:p>
            <a:pPr marL="625793" marR="3810" indent="-257651">
              <a:lnSpc>
                <a:spcPct val="200000"/>
              </a:lnSpc>
              <a:spcBef>
                <a:spcPts val="4"/>
              </a:spcBef>
              <a:buFont typeface="Arial MT"/>
              <a:buChar char="•"/>
              <a:tabLst>
                <a:tab pos="625793" algn="l"/>
                <a:tab pos="626269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the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finding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some</a:t>
            </a:r>
            <a:r>
              <a:rPr sz="1500" dirty="0">
                <a:latin typeface="Times New Roman"/>
                <a:cs typeface="Times New Roman"/>
              </a:rPr>
              <a:t> new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patterns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hidden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very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fruitful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business.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8921" y="1460373"/>
          <a:ext cx="8416290" cy="2504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52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4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4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4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r>
                        <a:rPr sz="11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Definition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216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2"/>
                        </a:rPr>
                        <a:t>https://www.techopedia.com/definition/30202/data- </a:t>
                      </a:r>
                      <a:r>
                        <a:rPr sz="1100" spc="-325" dirty="0">
                          <a:solidFill>
                            <a:srgbClr val="0462C1"/>
                          </a:solidFill>
                          <a:latin typeface="Calibri Light"/>
                          <a:cs typeface="Calibri Light"/>
                          <a:hlinkClick r:id="rId2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2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87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link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 Light"/>
                          <a:cs typeface="Calibri Light"/>
                        </a:rPr>
                        <a:t>Understanding</a:t>
                      </a:r>
                      <a:r>
                        <a:rPr sz="1100" spc="-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Data</a:t>
                      </a:r>
                      <a:r>
                        <a:rPr sz="11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3"/>
                        </a:rPr>
                        <a:t>https://www.investopedia.com/terms/d/data-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3"/>
                        </a:rPr>
                        <a:t>science.asp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87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link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understanding</a:t>
                      </a:r>
                      <a:r>
                        <a:rPr sz="11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of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100" spc="-10" dirty="0">
                          <a:latin typeface="Calibri Light"/>
                          <a:cs typeface="Calibri Light"/>
                        </a:rPr>
                        <a:t>History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 Data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714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1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4"/>
                        </a:rPr>
                        <a:t>https://www.forbes.com/sites/gilpress/2013/05/28/a- </a:t>
                      </a:r>
                      <a:r>
                        <a:rPr sz="1100" spc="-325" dirty="0">
                          <a:solidFill>
                            <a:srgbClr val="0462C1"/>
                          </a:solidFill>
                          <a:latin typeface="Calibri Light"/>
                          <a:cs typeface="Calibri Light"/>
                          <a:hlinkClick r:id="rId4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4"/>
                        </a:rPr>
                        <a:t>very-short-history-of-data-science/#351110b355cf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881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link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history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of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1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1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5"/>
                        </a:rPr>
                        <a:t>https://www.dataversity.net/brief-history-data-science/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4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dirty="0">
                          <a:latin typeface="Calibri Light"/>
                          <a:cs typeface="Calibri Light"/>
                        </a:rPr>
                        <a:t>link</a:t>
                      </a:r>
                      <a:r>
                        <a:rPr sz="1100" spc="-3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1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history</a:t>
                      </a:r>
                      <a:r>
                        <a:rPr sz="11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of </a:t>
                      </a:r>
                      <a:r>
                        <a:rPr sz="11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1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1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100">
                        <a:latin typeface="Calibri Light"/>
                        <a:cs typeface="Calibri Light"/>
                      </a:endParaRPr>
                    </a:p>
                  </a:txBody>
                  <a:tcPr marL="0" marR="0" marT="4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3608" y="869918"/>
            <a:ext cx="16397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Document</a:t>
            </a:r>
            <a:r>
              <a:rPr sz="1800" b="1" spc="-38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Links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313" y="1422845"/>
          <a:ext cx="8405337" cy="1928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6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200" spc="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2"/>
                        </a:rPr>
                        <a:t>https://www.youtube.com/watch?v=Oqb3WSPOyv8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59499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This</a:t>
                      </a:r>
                      <a:r>
                        <a:rPr sz="12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video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2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200" spc="5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data </a:t>
                      </a:r>
                      <a:r>
                        <a:rPr sz="1200" spc="-3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700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Foundation</a:t>
                      </a:r>
                      <a:r>
                        <a:rPr sz="1200" spc="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of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882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3"/>
                        </a:rPr>
                        <a:t>https://www.youtube.com/watch?v=2502R_mOhWc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Calibri Light"/>
                          <a:cs typeface="Calibri Light"/>
                        </a:rPr>
                        <a:t>How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science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gets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started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3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83210" algn="r">
                        <a:lnSpc>
                          <a:spcPct val="100000"/>
                        </a:lnSpc>
                      </a:pPr>
                      <a:r>
                        <a:rPr sz="1200" u="sng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4"/>
                        </a:rPr>
                        <a:t>https://www.youtube.com/watch?v=WEBUWYxaqLQ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What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features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in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2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3608" y="869918"/>
            <a:ext cx="11996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15" dirty="0">
                <a:latin typeface="Times New Roman"/>
                <a:cs typeface="Times New Roman"/>
              </a:rPr>
              <a:t>Video</a:t>
            </a:r>
            <a:r>
              <a:rPr sz="1800" b="1" spc="-56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Links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9313" y="1529525"/>
          <a:ext cx="8406288" cy="200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9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E-Book</a:t>
                      </a:r>
                      <a:r>
                        <a:rPr sz="15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5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" marR="203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An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2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 </a:t>
                      </a:r>
                      <a:r>
                        <a:rPr sz="1200" spc="-3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by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Jeffrey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Satnton,</a:t>
                      </a:r>
                      <a:r>
                        <a:rPr sz="12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Syracuse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University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-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3rd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Edition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52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3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13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620" marR="58419">
                        <a:lnSpc>
                          <a:spcPct val="100000"/>
                        </a:lnSpc>
                      </a:pPr>
                      <a:r>
                        <a:rPr sz="12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2"/>
                        </a:rPr>
                        <a:t>https://docs.google.com/file/d/0B6iefdnF22XQ </a:t>
                      </a:r>
                      <a:r>
                        <a:rPr sz="1200" spc="-350" dirty="0">
                          <a:solidFill>
                            <a:srgbClr val="0462C1"/>
                          </a:solidFill>
                          <a:latin typeface="Calibri Light"/>
                          <a:cs typeface="Calibri Light"/>
                          <a:hlinkClick r:id="rId2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2"/>
                        </a:rPr>
                        <a:t>eVZDSkxjZ0Z5VUE/edit?pli=1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2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200" spc="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science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4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85" marR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Introduction</a:t>
                      </a:r>
                      <a:r>
                        <a:rPr sz="1200" spc="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Data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Science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by </a:t>
                      </a:r>
                      <a:r>
                        <a:rPr sz="1200" spc="-3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Sanjeev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Ranjan Das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4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25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to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27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2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 Light"/>
                          <a:cs typeface="Calibri Light"/>
                          <a:hlinkClick r:id="rId3"/>
                        </a:rPr>
                        <a:t>https://srdas.github.io/Papers/DSA_Book.pdf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2715" marR="659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Explains</a:t>
                      </a:r>
                      <a:r>
                        <a:rPr sz="1200" spc="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the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steps</a:t>
                      </a:r>
                      <a:r>
                        <a:rPr sz="1200" spc="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involved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 in </a:t>
                      </a:r>
                      <a:r>
                        <a:rPr sz="1200" spc="-3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algorithmic</a:t>
                      </a:r>
                      <a:r>
                        <a:rPr sz="1200" spc="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problem</a:t>
                      </a:r>
                      <a:r>
                        <a:rPr sz="1200" spc="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solving.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42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3608" y="869918"/>
            <a:ext cx="13730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E-Book</a:t>
            </a:r>
            <a:r>
              <a:rPr sz="1800" b="1" spc="-4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Links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6"/>
          <p:cNvGraphicFramePr/>
          <p:nvPr/>
        </p:nvGraphicFramePr>
        <p:xfrm>
          <a:off x="433750" y="75250"/>
          <a:ext cx="7749500" cy="4982325"/>
        </p:xfrm>
        <a:graphic>
          <a:graphicData uri="http://schemas.openxmlformats.org/drawingml/2006/table">
            <a:tbl>
              <a:tblPr>
                <a:noFill/>
                <a:tableStyleId>{85482B99-E657-4D48-A3AB-E188EDBF16EF}</a:tableStyleId>
              </a:tblPr>
              <a:tblGrid>
                <a:gridCol w="151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5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50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Assigning voters into known buckets by political parties eg: soccer moms. Bucketing new customers into one of known customer groups.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82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Estimating insurance premium. 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62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25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000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75"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L="68575" marR="68575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075" y="231301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name="adj" fmla="val 6187"/>
            </a:avLst>
          </a:prstGeom>
          <a:solidFill>
            <a:srgbClr val="FCE5CD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Data Science Process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Data Exploration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solidFill>
                  <a:srgbClr val="231F20"/>
                </a:solidFill>
              </a:rPr>
              <a:t>Model Evaluation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name="adj" fmla="val 6187"/>
            </a:avLst>
          </a:prstGeom>
          <a:solidFill>
            <a:srgbClr val="CFE2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Classification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Regression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Association Analysis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Clustering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name="adj" fmla="val 6187"/>
            </a:avLst>
          </a:prstGeom>
          <a:solidFill>
            <a:srgbClr val="D9EAD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Text Mining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Time Series Forecasting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Anomaly Detection </a:t>
            </a:r>
            <a:endParaRPr sz="1200" b="1">
              <a:solidFill>
                <a:srgbClr val="231F2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200" b="1">
                <a:solidFill>
                  <a:srgbClr val="231F20"/>
                </a:solidFill>
              </a:rPr>
              <a:t>Feature Selection</a:t>
            </a:r>
            <a:endParaRPr sz="1200" b="1">
              <a:solidFill>
                <a:srgbClr val="231F2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8"/>
            <a:ext cx="6055519" cy="10817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Outcomes:</a:t>
            </a:r>
            <a:endParaRPr sz="1800">
              <a:latin typeface="Times New Roman"/>
              <a:cs typeface="Times New Roman"/>
            </a:endParaRPr>
          </a:p>
          <a:p>
            <a:pPr marL="368618">
              <a:spcBef>
                <a:spcPts val="1676"/>
              </a:spcBef>
            </a:pPr>
            <a:r>
              <a:rPr sz="1500" dirty="0">
                <a:latin typeface="Times New Roman"/>
                <a:cs typeface="Times New Roman"/>
              </a:rPr>
              <a:t>At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this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module,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you are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expected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to: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Explain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concept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its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evolution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importance.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9" y="869917"/>
            <a:ext cx="4197191" cy="17742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Content</a:t>
            </a:r>
            <a:endParaRPr sz="1800">
              <a:latin typeface="Times New Roman"/>
              <a:cs typeface="Times New Roman"/>
            </a:endParaRPr>
          </a:p>
          <a:p>
            <a:pPr marL="968693" indent="-257651">
              <a:spcBef>
                <a:spcPts val="1676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Introduction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Definition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Description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4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History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9" y="869918"/>
            <a:ext cx="8281511" cy="31466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spc="-4" dirty="0">
                <a:latin typeface="Times New Roman"/>
                <a:cs typeface="Times New Roman"/>
              </a:rPr>
              <a:t>Introduction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8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68618">
              <a:spcBef>
                <a:spcPts val="1676"/>
              </a:spcBef>
            </a:pPr>
            <a:r>
              <a:rPr sz="1500" b="1" dirty="0">
                <a:latin typeface="Times New Roman"/>
                <a:cs typeface="Times New Roman"/>
              </a:rPr>
              <a:t>What</a:t>
            </a:r>
            <a:r>
              <a:rPr sz="1500" b="1" spc="-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is</a:t>
            </a:r>
            <a:r>
              <a:rPr sz="1500" b="1" spc="-23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Data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Science?</a:t>
            </a:r>
            <a:endParaRPr sz="1500">
              <a:latin typeface="Times New Roman"/>
              <a:cs typeface="Times New Roman"/>
            </a:endParaRPr>
          </a:p>
          <a:p>
            <a:pPr marL="968693" indent="-257651">
              <a:spcBef>
                <a:spcPts val="900"/>
              </a:spcBef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multi-disciplinary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field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 uses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scientific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methods,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processes,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algorithms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R="178594" algn="ctr">
              <a:spcBef>
                <a:spcPts val="900"/>
              </a:spcBef>
            </a:pPr>
            <a:r>
              <a:rPr sz="1500" spc="-4" dirty="0">
                <a:latin typeface="Times New Roman"/>
                <a:cs typeface="Times New Roman"/>
              </a:rPr>
              <a:t>systems</a:t>
            </a:r>
            <a:r>
              <a:rPr sz="1500" dirty="0">
                <a:latin typeface="Times New Roman"/>
                <a:cs typeface="Times New Roman"/>
              </a:rPr>
              <a:t> to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extract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insights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structured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unstructured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</a:pPr>
            <a:endParaRPr sz="1463">
              <a:latin typeface="Times New Roman"/>
              <a:cs typeface="Times New Roman"/>
            </a:endParaRPr>
          </a:p>
          <a:p>
            <a:pPr marL="968693" indent="-257651"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study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968693" marR="180499" indent="-257175">
              <a:lnSpc>
                <a:spcPct val="150000"/>
              </a:lnSpc>
              <a:buFont typeface="Arial MT"/>
              <a:buChar char="•"/>
              <a:tabLst>
                <a:tab pos="968693" algn="l"/>
                <a:tab pos="969169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involves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developing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methods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recording,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storing,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analysing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effectively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extract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useful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information.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198644" cy="318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Definition</a:t>
            </a:r>
            <a:r>
              <a:rPr sz="1800" b="1" spc="-38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583406" marR="3810" indent="-215265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Data science is a broad </a:t>
            </a:r>
            <a:r>
              <a:rPr sz="1500" spc="-4" dirty="0">
                <a:latin typeface="Times New Roman"/>
                <a:cs typeface="Times New Roman"/>
              </a:rPr>
              <a:t>field </a:t>
            </a:r>
            <a:r>
              <a:rPr sz="1500" dirty="0">
                <a:latin typeface="Times New Roman"/>
                <a:cs typeface="Times New Roman"/>
              </a:rPr>
              <a:t>that refers to the </a:t>
            </a:r>
            <a:r>
              <a:rPr sz="1500" spc="-4" dirty="0">
                <a:latin typeface="Times New Roman"/>
                <a:cs typeface="Times New Roman"/>
              </a:rPr>
              <a:t>collective </a:t>
            </a:r>
            <a:r>
              <a:rPr sz="1500" dirty="0">
                <a:latin typeface="Times New Roman"/>
                <a:cs typeface="Times New Roman"/>
              </a:rPr>
              <a:t>processes, theories, concepts, tools and 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technologies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enable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review,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extraction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valuable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4" dirty="0">
                <a:latin typeface="Times New Roman"/>
                <a:cs typeface="Times New Roman"/>
              </a:rPr>
              <a:t> information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raw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583406" marR="355759" indent="-215265">
              <a:lnSpc>
                <a:spcPct val="150100"/>
              </a:lnSpc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geared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towards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individuals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organisations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" dirty="0">
                <a:latin typeface="Times New Roman"/>
                <a:cs typeface="Times New Roman"/>
              </a:rPr>
              <a:t> make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better </a:t>
            </a:r>
            <a:r>
              <a:rPr sz="1500" dirty="0">
                <a:latin typeface="Times New Roman"/>
                <a:cs typeface="Times New Roman"/>
              </a:rPr>
              <a:t>decisions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stored,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consumed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managed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5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  <a:buFont typeface="Arial MT"/>
              <a:buChar char="•"/>
            </a:pPr>
            <a:endParaRPr sz="1463">
              <a:latin typeface="Times New Roman"/>
              <a:cs typeface="Times New Roman"/>
            </a:endParaRPr>
          </a:p>
          <a:p>
            <a:pPr marL="583406" indent="-215265"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was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formerly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known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Times New Roman"/>
                <a:cs typeface="Times New Roman"/>
              </a:rPr>
              <a:t>datalogy.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587" y="1199006"/>
            <a:ext cx="3969639" cy="388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608" y="869918"/>
            <a:ext cx="2551747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Definition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23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39" y="307288"/>
            <a:ext cx="3031808" cy="299441"/>
          </a:xfrm>
          <a:prstGeom prst="rect">
            <a:avLst/>
          </a:prstGeom>
        </p:spPr>
        <p:txBody>
          <a:bodyPr spcFirstLastPara="1" vert="horz" wrap="square" lIns="0" tIns="9525" rIns="0" bIns="0" rtlCol="0" anchor="ctr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9" dirty="0"/>
              <a:t>Data</a:t>
            </a:r>
            <a:r>
              <a:rPr sz="1800" spc="-34" dirty="0"/>
              <a:t> </a:t>
            </a:r>
            <a:r>
              <a:rPr sz="1800" spc="-19" dirty="0"/>
              <a:t>Science </a:t>
            </a:r>
            <a:r>
              <a:rPr sz="1800" dirty="0"/>
              <a:t>–</a:t>
            </a:r>
            <a:r>
              <a:rPr sz="1800" spc="-38" dirty="0"/>
              <a:t> </a:t>
            </a:r>
            <a:r>
              <a:rPr sz="1800" spc="-15" dirty="0"/>
              <a:t>An</a:t>
            </a:r>
            <a:r>
              <a:rPr sz="1800" spc="-34" dirty="0"/>
              <a:t> </a:t>
            </a:r>
            <a:r>
              <a:rPr sz="1800" spc="-19" dirty="0"/>
              <a:t>Overview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751309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C00000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3608" y="869917"/>
            <a:ext cx="8465344" cy="20905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1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Data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4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583406" marR="6668" indent="-215265">
              <a:lnSpc>
                <a:spcPct val="150000"/>
              </a:lnSpc>
              <a:spcBef>
                <a:spcPts val="776"/>
              </a:spcBef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science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enables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theoretical,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mathematical,</a:t>
            </a:r>
            <a:r>
              <a:rPr sz="1500" spc="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computational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other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practical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methods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study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evaluate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2325">
              <a:latin typeface="Times New Roman"/>
              <a:cs typeface="Times New Roman"/>
            </a:endParaRPr>
          </a:p>
          <a:p>
            <a:pPr marL="583406" marR="3810" indent="-215265">
              <a:lnSpc>
                <a:spcPct val="150000"/>
              </a:lnSpc>
              <a:buFont typeface="Arial MT"/>
              <a:buChar char="•"/>
              <a:tabLst>
                <a:tab pos="583406" algn="l"/>
                <a:tab pos="583883" algn="l"/>
              </a:tabLst>
            </a:pPr>
            <a:r>
              <a:rPr sz="1500" dirty="0">
                <a:latin typeface="Times New Roman"/>
                <a:cs typeface="Times New Roman"/>
              </a:rPr>
              <a:t>The key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objective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extract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required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valuable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information</a:t>
            </a:r>
            <a:r>
              <a:rPr sz="1500" spc="-2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may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multiple </a:t>
            </a:r>
            <a:r>
              <a:rPr sz="1500" dirty="0">
                <a:latin typeface="Times New Roman"/>
                <a:cs typeface="Times New Roman"/>
              </a:rPr>
              <a:t>purposes, </a:t>
            </a:r>
            <a:r>
              <a:rPr sz="1500" spc="-36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such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decision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Times New Roman"/>
                <a:cs typeface="Times New Roman"/>
              </a:rPr>
              <a:t>making,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product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development,</a:t>
            </a:r>
            <a:r>
              <a:rPr sz="1500" spc="-23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trend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analysis,</a:t>
            </a:r>
            <a:r>
              <a:rPr sz="1500" spc="-1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forecasting.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2723F-3ED3-448A-A17B-6E582023883B}"/>
</file>

<file path=customXml/itemProps2.xml><?xml version="1.0" encoding="utf-8"?>
<ds:datastoreItem xmlns:ds="http://schemas.openxmlformats.org/officeDocument/2006/customXml" ds:itemID="{487E3BB2-9F58-4FC0-AF25-69CEEC96B849}"/>
</file>

<file path=customXml/itemProps3.xml><?xml version="1.0" encoding="utf-8"?>
<ds:datastoreItem xmlns:ds="http://schemas.openxmlformats.org/officeDocument/2006/customXml" ds:itemID="{8D19AA52-D7FF-43B1-B8C6-1770D31DFCD6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2699</Words>
  <Application>Microsoft Office PowerPoint</Application>
  <PresentationFormat>On-screen Show (16:9)</PresentationFormat>
  <Paragraphs>358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Times New Roman</vt:lpstr>
      <vt:lpstr>Lesson Plan</vt:lpstr>
      <vt:lpstr>Data Science: Concepts and Practice</vt:lpstr>
      <vt:lpstr>Introduction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Data Science – An Overview</vt:lpstr>
      <vt:lpstr>What is Data Science</vt:lpstr>
      <vt:lpstr>Models</vt:lpstr>
      <vt:lpstr>PowerPoint Presentation</vt:lpstr>
      <vt:lpstr>Types of Data Science</vt:lpstr>
      <vt:lpstr>PowerPoint Presentation</vt:lpstr>
      <vt:lpstr>Course 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Concepts and Practice</dc:title>
  <dc:creator>AIML_FDP_0 80</dc:creator>
  <cp:lastModifiedBy>AIML_FDP_0 80</cp:lastModifiedBy>
  <cp:revision>2</cp:revision>
  <dcterms:modified xsi:type="dcterms:W3CDTF">2022-10-29T02:04:27Z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