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4"/>
  </p:sldMasterIdLst>
  <p:notesMasterIdLst>
    <p:notesMasterId r:id="rId25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C5227-C1C9-4FD2-BE43-D1F651DB43FA}" v="2" dt="2023-08-15T17:03:55.685"/>
    <p1510:client id="{094FF65A-F067-4F0E-8E8D-084E88C9DE84}" v="1" dt="2023-09-14T14:39:10.687"/>
    <p1510:client id="{1EF08481-166A-4174-87C8-BB8DE0DED499}" v="1" dt="2023-09-06T05:15:37.981"/>
    <p1510:client id="{A33AD5F0-713A-4142-863B-6AE8D33FC054}" v="7" dt="2023-09-02T07:58:24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2BAI10372" userId="S::ayushmanshekhawat2022@vitbhopal.ac.in::fd9e4ee9-b40f-4389-8211-e1433e6c5f01" providerId="AD" clId="Web-{A33AD5F0-713A-4142-863B-6AE8D33FC054}"/>
    <pc:docChg chg="modSld">
      <pc:chgData name="22BAI10372" userId="S::ayushmanshekhawat2022@vitbhopal.ac.in::fd9e4ee9-b40f-4389-8211-e1433e6c5f01" providerId="AD" clId="Web-{A33AD5F0-713A-4142-863B-6AE8D33FC054}" dt="2023-09-02T07:58:24.362" v="6" actId="1076"/>
      <pc:docMkLst>
        <pc:docMk/>
      </pc:docMkLst>
      <pc:sldChg chg="modSp">
        <pc:chgData name="22BAI10372" userId="S::ayushmanshekhawat2022@vitbhopal.ac.in::fd9e4ee9-b40f-4389-8211-e1433e6c5f01" providerId="AD" clId="Web-{A33AD5F0-713A-4142-863B-6AE8D33FC054}" dt="2023-09-02T07:58:02.830" v="4" actId="1076"/>
        <pc:sldMkLst>
          <pc:docMk/>
          <pc:sldMk cId="0" sldId="260"/>
        </pc:sldMkLst>
        <pc:spChg chg="mod">
          <ac:chgData name="22BAI10372" userId="S::ayushmanshekhawat2022@vitbhopal.ac.in::fd9e4ee9-b40f-4389-8211-e1433e6c5f01" providerId="AD" clId="Web-{A33AD5F0-713A-4142-863B-6AE8D33FC054}" dt="2023-09-02T07:58:02.830" v="4" actId="1076"/>
          <ac:spMkLst>
            <pc:docMk/>
            <pc:sldMk cId="0" sldId="260"/>
            <ac:spMk id="107" creationId="{00000000-0000-0000-0000-000000000000}"/>
          </ac:spMkLst>
        </pc:spChg>
      </pc:sldChg>
      <pc:sldChg chg="modSp">
        <pc:chgData name="22BAI10372" userId="S::ayushmanshekhawat2022@vitbhopal.ac.in::fd9e4ee9-b40f-4389-8211-e1433e6c5f01" providerId="AD" clId="Web-{A33AD5F0-713A-4142-863B-6AE8D33FC054}" dt="2023-09-02T07:58:24.362" v="6" actId="1076"/>
        <pc:sldMkLst>
          <pc:docMk/>
          <pc:sldMk cId="0" sldId="273"/>
        </pc:sldMkLst>
        <pc:picChg chg="mod">
          <ac:chgData name="22BAI10372" userId="S::ayushmanshekhawat2022@vitbhopal.ac.in::fd9e4ee9-b40f-4389-8211-e1433e6c5f01" providerId="AD" clId="Web-{A33AD5F0-713A-4142-863B-6AE8D33FC054}" dt="2023-09-02T07:58:24.362" v="6" actId="1076"/>
          <ac:picMkLst>
            <pc:docMk/>
            <pc:sldMk cId="0" sldId="273"/>
            <ac:picMk id="214" creationId="{00000000-0000-0000-0000-000000000000}"/>
          </ac:picMkLst>
        </pc:picChg>
      </pc:sldChg>
    </pc:docChg>
  </pc:docChgLst>
  <pc:docChgLst>
    <pc:chgData name="22BAI10372" userId="S::ayushmanshekhawat2022@vitbhopal.ac.in::fd9e4ee9-b40f-4389-8211-e1433e6c5f01" providerId="AD" clId="Web-{1EF08481-166A-4174-87C8-BB8DE0DED499}"/>
    <pc:docChg chg="sldOrd">
      <pc:chgData name="22BAI10372" userId="S::ayushmanshekhawat2022@vitbhopal.ac.in::fd9e4ee9-b40f-4389-8211-e1433e6c5f01" providerId="AD" clId="Web-{1EF08481-166A-4174-87C8-BB8DE0DED499}" dt="2023-09-06T05:15:37.981" v="0"/>
      <pc:docMkLst>
        <pc:docMk/>
      </pc:docMkLst>
      <pc:sldChg chg="ord">
        <pc:chgData name="22BAI10372" userId="S::ayushmanshekhawat2022@vitbhopal.ac.in::fd9e4ee9-b40f-4389-8211-e1433e6c5f01" providerId="AD" clId="Web-{1EF08481-166A-4174-87C8-BB8DE0DED499}" dt="2023-09-06T05:15:37.981" v="0"/>
        <pc:sldMkLst>
          <pc:docMk/>
          <pc:sldMk cId="0" sldId="264"/>
        </pc:sldMkLst>
      </pc:sldChg>
    </pc:docChg>
  </pc:docChgLst>
  <pc:docChgLst>
    <pc:chgData name="22BAI10025" userId="S::dhruvsaini2022@vitbhopal.ac.in::0ddfa91d-29d4-4edc-bd39-4339e634f822" providerId="AD" clId="Web-{094FF65A-F067-4F0E-8E8D-084E88C9DE84}"/>
    <pc:docChg chg="sldOrd">
      <pc:chgData name="22BAI10025" userId="S::dhruvsaini2022@vitbhopal.ac.in::0ddfa91d-29d4-4edc-bd39-4339e634f822" providerId="AD" clId="Web-{094FF65A-F067-4F0E-8E8D-084E88C9DE84}" dt="2023-09-14T14:39:10.687" v="0"/>
      <pc:docMkLst>
        <pc:docMk/>
      </pc:docMkLst>
      <pc:sldChg chg="ord">
        <pc:chgData name="22BAI10025" userId="S::dhruvsaini2022@vitbhopal.ac.in::0ddfa91d-29d4-4edc-bd39-4339e634f822" providerId="AD" clId="Web-{094FF65A-F067-4F0E-8E8D-084E88C9DE84}" dt="2023-09-14T14:39:10.687" v="0"/>
        <pc:sldMkLst>
          <pc:docMk/>
          <pc:sldMk cId="0" sldId="259"/>
        </pc:sldMkLst>
      </pc:sldChg>
    </pc:docChg>
  </pc:docChgLst>
  <pc:docChgLst>
    <pc:chgData name="22BAI10324" userId="S::amansoni2022@vitbhopal.ac.in::d1e9236c-55dc-4a64-85d1-cbb46478ee82" providerId="AD" clId="Web-{08EC5227-C1C9-4FD2-BE43-D1F651DB43FA}"/>
    <pc:docChg chg="modSld">
      <pc:chgData name="22BAI10324" userId="S::amansoni2022@vitbhopal.ac.in::d1e9236c-55dc-4a64-85d1-cbb46478ee82" providerId="AD" clId="Web-{08EC5227-C1C9-4FD2-BE43-D1F651DB43FA}" dt="2023-08-15T17:03:55.685" v="1" actId="1076"/>
      <pc:docMkLst>
        <pc:docMk/>
      </pc:docMkLst>
      <pc:sldChg chg="modSp">
        <pc:chgData name="22BAI10324" userId="S::amansoni2022@vitbhopal.ac.in::d1e9236c-55dc-4a64-85d1-cbb46478ee82" providerId="AD" clId="Web-{08EC5227-C1C9-4FD2-BE43-D1F651DB43FA}" dt="2023-08-15T17:03:55.685" v="1" actId="1076"/>
        <pc:sldMkLst>
          <pc:docMk/>
          <pc:sldMk cId="0" sldId="257"/>
        </pc:sldMkLst>
        <pc:spChg chg="mod">
          <ac:chgData name="22BAI10324" userId="S::amansoni2022@vitbhopal.ac.in::d1e9236c-55dc-4a64-85d1-cbb46478ee82" providerId="AD" clId="Web-{08EC5227-C1C9-4FD2-BE43-D1F651DB43FA}" dt="2023-08-15T17:03:55.685" v="1" actId="1076"/>
          <ac:spMkLst>
            <pc:docMk/>
            <pc:sldMk cId="0" sldId="257"/>
            <ac:spMk id="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ed0660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5ced0660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50da7be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50da7be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650da7be7_0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50da7be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50da7be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650da7be7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50da7be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50da7be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650da7be7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50da7be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50da7be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650da7be7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50da7be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50da7be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650da7be7_0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50da7be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50da7be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650da7be7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50da7be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50da7be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650da7be7_0_1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50da7be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50da7be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650da7be7_0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50da7be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50da7be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650da7be7_0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50da7be7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50da7be7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650da7be7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50da7be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50da7be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1650da7be7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50da7be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50da7be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1650da7be7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0da7be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0da7be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0da7be7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50da7be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50da7be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650da7be7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50da7be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50da7be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1650da7be7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50da7be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50da7be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650da7be7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50da7b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50da7b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650da7be7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50da7be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50da7be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650da7be7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50da7be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50da7be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650da7be7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2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E670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  <a:solidFill>
            <a:srgbClr val="E6703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sz="3000" b="1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91440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marL="137160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marL="228600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esson-plan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3. </a:t>
            </a:r>
            <a:r>
              <a:rPr lang="en-US" sz="4400" b="0" i="0" u="none" strike="noStrike" cap="none">
                <a:solidFill>
                  <a:srgbClr val="FFFFFF"/>
                </a:solidFill>
              </a:rPr>
              <a:t>Data Exploration</a:t>
            </a:r>
            <a:endParaRPr sz="4400" b="0" i="0" u="none" strike="noStrike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Quantile plot</a:t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63" y="1200150"/>
            <a:ext cx="41814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050" y="1336388"/>
            <a:ext cx="41148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Scatter plot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713" y="1166138"/>
            <a:ext cx="433387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Scatter mutiple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526" y="1116775"/>
            <a:ext cx="3503000" cy="361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Multiple Scatter matrix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5694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Bubble plot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838" y="1140925"/>
            <a:ext cx="42576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20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Density chart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788" y="1125438"/>
            <a:ext cx="39719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200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Parallel chart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238" y="958550"/>
            <a:ext cx="53244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200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Deviation chart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113" y="975288"/>
            <a:ext cx="50577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200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Andrews curves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150" y="936050"/>
            <a:ext cx="5124450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463" y="4422188"/>
            <a:ext cx="45434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200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Parallel chart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238" y="958550"/>
            <a:ext cx="53244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587410" y="605148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 of Data Exploration</a:t>
            </a:r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Understanding data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preparation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mining tasks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Interpreting data mining results</a:t>
            </a:r>
            <a:endParaRPr/>
          </a:p>
          <a:p>
            <a:pPr marL="203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Roadmap for data exploration</a:t>
            </a: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Organize the data set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Find the central point for each attribute: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3.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Understand the spread of the attributes: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4.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Visualize the distribution of each attributes: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5.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Pivot the data: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6.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Watch out for outliers: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7.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Understanding the relationship between attributes: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Visualize the relationship between attributes: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9.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Visualization high dimensional data sets: </a:t>
            </a:r>
            <a:endParaRPr sz="1200">
              <a:solidFill>
                <a:schemeClr val="dk1"/>
              </a:solidFill>
            </a:endParaRPr>
          </a:p>
          <a:p>
            <a:pPr marL="34290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0" name="Google Shape;230;p28"/>
          <p:cNvSpPr txBox="1"/>
          <p:nvPr/>
        </p:nvSpPr>
        <p:spPr>
          <a:xfrm>
            <a:off x="0" y="4839300"/>
            <a:ext cx="9144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Kotu, V., &amp; Deshpande, B. (2014). </a:t>
            </a:r>
            <a:r>
              <a:rPr lang="en-US" sz="1000" i="1">
                <a:solidFill>
                  <a:srgbClr val="222222"/>
                </a:solidFill>
                <a:highlight>
                  <a:srgbClr val="FFFFFF"/>
                </a:highlight>
              </a:rPr>
              <a:t>Predictive analytics and data mining: concepts and practice with rapidminer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. Morgan Kaufmann.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Sets</a:t>
            </a:r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75" y="1352550"/>
            <a:ext cx="32480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/>
        </p:nvSpPr>
        <p:spPr>
          <a:xfrm>
            <a:off x="1481850" y="4144875"/>
            <a:ext cx="6883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1http://commons.wikimedia.org/wiki/File:Iris_versicolor_3.jpg#mediaviewer/File:Iris_versicolor_3.jpg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Descriptive Statistics - Multivariate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452230" y="1190211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Central datapoint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Correlation</a:t>
            </a:r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550" y="1361975"/>
            <a:ext cx="4591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550" y="1723913"/>
            <a:ext cx="53721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613" y="2456225"/>
            <a:ext cx="26955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Descriptive Statistics - Univariate</a:t>
            </a:r>
            <a:endParaRPr/>
          </a:p>
        </p:txBody>
      </p:sp>
      <p:pic>
        <p:nvPicPr>
          <p:cNvPr id="99" name="Google Shape;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963" y="938200"/>
            <a:ext cx="50577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438" y="2029675"/>
            <a:ext cx="64674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275" y="767125"/>
            <a:ext cx="52959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Descriptive Statistics - Multivariate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Histogram</a:t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13" y="938913"/>
            <a:ext cx="50196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Class stratified Histogram</a:t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213" y="860050"/>
            <a:ext cx="50006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Distribution plot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200" y="851813"/>
            <a:ext cx="539115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8D521D34234794A0BEF439DD08C7" ma:contentTypeVersion="5" ma:contentTypeDescription="Create a new document." ma:contentTypeScope="" ma:versionID="844a31cd96530d064601193802289880">
  <xsd:schema xmlns:xsd="http://www.w3.org/2001/XMLSchema" xmlns:xs="http://www.w3.org/2001/XMLSchema" xmlns:p="http://schemas.microsoft.com/office/2006/metadata/properties" xmlns:ns2="7da9531d-be9b-4989-9ef7-f115a5c12971" xmlns:ns3="782bb293-e802-45b6-84ac-a57f7e6ad7e3" targetNamespace="http://schemas.microsoft.com/office/2006/metadata/properties" ma:root="true" ma:fieldsID="3ad62623ab693673e1d7e99ef532f112" ns2:_="" ns3:_="">
    <xsd:import namespace="7da9531d-be9b-4989-9ef7-f115a5c12971"/>
    <xsd:import namespace="782bb293-e802-45b6-84ac-a57f7e6ad7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9531d-be9b-4989-9ef7-f115a5c129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bb293-e802-45b6-84ac-a57f7e6ad7e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019C0D-8AA3-46F4-B2D2-8C80355F7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16D6E6-2589-4F1C-8352-31FC597B63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C49F0E-35C7-4A59-9968-6E6E14723A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9531d-be9b-4989-9ef7-f115a5c12971"/>
    <ds:schemaRef ds:uri="782bb293-e802-45b6-84ac-a57f7e6ad7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Lesson Plan</vt:lpstr>
      <vt:lpstr>3. Data Exploration</vt:lpstr>
      <vt:lpstr>Objectives of Data Exploration</vt:lpstr>
      <vt:lpstr>Data Sets</vt:lpstr>
      <vt:lpstr>Descriptive Statistics - Multivariate</vt:lpstr>
      <vt:lpstr>Descriptive Statistics - Univariate</vt:lpstr>
      <vt:lpstr>Descriptive Statistics - Multivariate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Roadmap for data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Data Exploration</dc:title>
  <cp:revision>10</cp:revision>
  <dcterms:modified xsi:type="dcterms:W3CDTF">2023-09-14T14:39:10Z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0x010100E6578D521D34234794A0BEF439DD08C7</vt:lpwstr>
  </property>
</Properties>
</file>