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2" r:id="rId3"/>
  </p:sldMasterIdLst>
  <p:notesMasterIdLst>
    <p:notesMasterId r:id="rId23"/>
  </p:notesMasterIdLst>
  <p:handoutMasterIdLst>
    <p:handoutMasterId r:id="rId24"/>
  </p:handoutMasterIdLst>
  <p:sldIdLst>
    <p:sldId id="309" r:id="rId4"/>
    <p:sldId id="260" r:id="rId5"/>
    <p:sldId id="261" r:id="rId6"/>
    <p:sldId id="263" r:id="rId7"/>
    <p:sldId id="268" r:id="rId8"/>
    <p:sldId id="270" r:id="rId9"/>
    <p:sldId id="310" r:id="rId10"/>
    <p:sldId id="311" r:id="rId11"/>
    <p:sldId id="312" r:id="rId12"/>
    <p:sldId id="273" r:id="rId13"/>
    <p:sldId id="313" r:id="rId14"/>
    <p:sldId id="314" r:id="rId15"/>
    <p:sldId id="315" r:id="rId16"/>
    <p:sldId id="316" r:id="rId17"/>
    <p:sldId id="317" r:id="rId18"/>
    <p:sldId id="318" r:id="rId19"/>
    <p:sldId id="319" r:id="rId20"/>
    <p:sldId id="320" r:id="rId21"/>
    <p:sldId id="321" r:id="rId2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clrMru>
    <a:srgbClr val="A50021"/>
    <a:srgbClr val="1D08B8"/>
    <a:srgbClr val="B2B2B2"/>
    <a:srgbClr val="FF9966"/>
    <a:srgbClr val="F4F3EB"/>
    <a:srgbClr val="F0EEEB"/>
    <a:srgbClr val="00A000"/>
    <a:srgbClr val="A405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663B0-3E7E-70ED-1380-BA1ACD5FEB29}" v="170" dt="2023-10-26T10:13:29.778"/>
    <p1510:client id="{BF738F0A-93B2-4938-3351-252DECA54C61}" v="3" dt="2023-10-31T04:29:58.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78" d="100"/>
          <a:sy n="78" d="100"/>
        </p:scale>
        <p:origin x="203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4"/>
    </p:cViewPr>
  </p:sorterViewPr>
  <p:notesViewPr>
    <p:cSldViewPr>
      <p:cViewPr varScale="1">
        <p:scale>
          <a:sx n="66" d="100"/>
          <a:sy n="66" d="100"/>
        </p:scale>
        <p:origin x="65536" y="13457817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BAI10086" userId="S::mahijindal2022@vitbhopal.ac.in::f6ed1687-a213-4dff-91df-a802a1880619" providerId="AD" clId="Web-{3D0663B0-3E7E-70ED-1380-BA1ACD5FEB29}"/>
    <pc:docChg chg="modSld">
      <pc:chgData name="22BAI10086" userId="S::mahijindal2022@vitbhopal.ac.in::f6ed1687-a213-4dff-91df-a802a1880619" providerId="AD" clId="Web-{3D0663B0-3E7E-70ED-1380-BA1ACD5FEB29}" dt="2023-10-26T10:13:29.778" v="111" actId="20577"/>
      <pc:docMkLst>
        <pc:docMk/>
      </pc:docMkLst>
      <pc:sldChg chg="modSp">
        <pc:chgData name="22BAI10086" userId="S::mahijindal2022@vitbhopal.ac.in::f6ed1687-a213-4dff-91df-a802a1880619" providerId="AD" clId="Web-{3D0663B0-3E7E-70ED-1380-BA1ACD5FEB29}" dt="2023-10-26T10:04:53.709" v="107" actId="20577"/>
        <pc:sldMkLst>
          <pc:docMk/>
          <pc:sldMk cId="0" sldId="314"/>
        </pc:sldMkLst>
        <pc:spChg chg="mod">
          <ac:chgData name="22BAI10086" userId="S::mahijindal2022@vitbhopal.ac.in::f6ed1687-a213-4dff-91df-a802a1880619" providerId="AD" clId="Web-{3D0663B0-3E7E-70ED-1380-BA1ACD5FEB29}" dt="2023-10-26T10:04:53.709" v="107" actId="20577"/>
          <ac:spMkLst>
            <pc:docMk/>
            <pc:sldMk cId="0" sldId="314"/>
            <ac:spMk id="15362" creationId="{F159FC7A-A51F-9A3B-BA53-B7E8807908ED}"/>
          </ac:spMkLst>
        </pc:spChg>
      </pc:sldChg>
      <pc:sldChg chg="modSp">
        <pc:chgData name="22BAI10086" userId="S::mahijindal2022@vitbhopal.ac.in::f6ed1687-a213-4dff-91df-a802a1880619" providerId="AD" clId="Web-{3D0663B0-3E7E-70ED-1380-BA1ACD5FEB29}" dt="2023-10-26T10:13:29.778" v="111" actId="20577"/>
        <pc:sldMkLst>
          <pc:docMk/>
          <pc:sldMk cId="0" sldId="315"/>
        </pc:sldMkLst>
        <pc:spChg chg="mod">
          <ac:chgData name="22BAI10086" userId="S::mahijindal2022@vitbhopal.ac.in::f6ed1687-a213-4dff-91df-a802a1880619" providerId="AD" clId="Web-{3D0663B0-3E7E-70ED-1380-BA1ACD5FEB29}" dt="2023-10-26T10:13:29.778" v="111" actId="20577"/>
          <ac:spMkLst>
            <pc:docMk/>
            <pc:sldMk cId="0" sldId="315"/>
            <ac:spMk id="16386" creationId="{FE7C8F5F-2DA0-2867-063B-8F9EBD0F66F5}"/>
          </ac:spMkLst>
        </pc:spChg>
      </pc:sldChg>
    </pc:docChg>
  </pc:docChgLst>
  <pc:docChgLst>
    <pc:chgData name="22BAI10086" userId="S::mahijindal2022@vitbhopal.ac.in::f6ed1687-a213-4dff-91df-a802a1880619" providerId="AD" clId="Web-{BF738F0A-93B2-4938-3351-252DECA54C61}"/>
    <pc:docChg chg="modSld">
      <pc:chgData name="22BAI10086" userId="S::mahijindal2022@vitbhopal.ac.in::f6ed1687-a213-4dff-91df-a802a1880619" providerId="AD" clId="Web-{BF738F0A-93B2-4938-3351-252DECA54C61}" dt="2023-10-31T04:29:58.472" v="2" actId="20577"/>
      <pc:docMkLst>
        <pc:docMk/>
      </pc:docMkLst>
      <pc:sldChg chg="modSp">
        <pc:chgData name="22BAI10086" userId="S::mahijindal2022@vitbhopal.ac.in::f6ed1687-a213-4dff-91df-a802a1880619" providerId="AD" clId="Web-{BF738F0A-93B2-4938-3351-252DECA54C61}" dt="2023-10-31T04:29:58.472" v="2" actId="20577"/>
        <pc:sldMkLst>
          <pc:docMk/>
          <pc:sldMk cId="0" sldId="263"/>
        </pc:sldMkLst>
        <pc:spChg chg="mod">
          <ac:chgData name="22BAI10086" userId="S::mahijindal2022@vitbhopal.ac.in::f6ed1687-a213-4dff-91df-a802a1880619" providerId="AD" clId="Web-{BF738F0A-93B2-4938-3351-252DECA54C61}" dt="2023-10-31T04:29:58.472" v="2" actId="20577"/>
          <ac:spMkLst>
            <pc:docMk/>
            <pc:sldMk cId="0" sldId="263"/>
            <ac:spMk id="7171" creationId="{C3F10444-38ED-C198-FB15-5318CB3194F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E9B6C92-6D53-FE0C-2EAD-CB6D6786F9C0}"/>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fontAlgn="auto" hangingPunct="1">
              <a:spcBef>
                <a:spcPts val="0"/>
              </a:spcBef>
              <a:spcAft>
                <a:spcPts val="0"/>
              </a:spcAft>
              <a:defRPr sz="1200">
                <a:latin typeface="Tahoma" charset="0"/>
                <a:ea typeface="Arial Unicode MS" charset="0"/>
                <a:cs typeface="Arial Unicode MS" charset="0"/>
              </a:defRPr>
            </a:lvl1pPr>
          </a:lstStyle>
          <a:p>
            <a:pPr>
              <a:defRPr/>
            </a:pPr>
            <a:endParaRPr lang="en-US"/>
          </a:p>
        </p:txBody>
      </p:sp>
      <p:sp>
        <p:nvSpPr>
          <p:cNvPr id="97283" name="Rectangle 3">
            <a:extLst>
              <a:ext uri="{FF2B5EF4-FFF2-40B4-BE49-F238E27FC236}">
                <a16:creationId xmlns:a16="http://schemas.microsoft.com/office/drawing/2014/main" id="{16576E8C-F707-38DA-DE55-D2833C0B78C8}"/>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fontAlgn="auto" hangingPunct="1">
              <a:spcBef>
                <a:spcPts val="0"/>
              </a:spcBef>
              <a:spcAft>
                <a:spcPts val="0"/>
              </a:spcAft>
              <a:defRPr sz="1200">
                <a:latin typeface="Tahoma" charset="0"/>
                <a:ea typeface="Arial Unicode MS" charset="0"/>
                <a:cs typeface="Arial Unicode MS" charset="0"/>
              </a:defRPr>
            </a:lvl1pPr>
          </a:lstStyle>
          <a:p>
            <a:pPr>
              <a:defRPr/>
            </a:pPr>
            <a:endParaRPr lang="en-US"/>
          </a:p>
        </p:txBody>
      </p:sp>
      <p:sp>
        <p:nvSpPr>
          <p:cNvPr id="97284" name="Rectangle 4">
            <a:extLst>
              <a:ext uri="{FF2B5EF4-FFF2-40B4-BE49-F238E27FC236}">
                <a16:creationId xmlns:a16="http://schemas.microsoft.com/office/drawing/2014/main" id="{F33B62B3-2B96-577C-9856-1B90E176715E}"/>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fontAlgn="auto" hangingPunct="1">
              <a:spcBef>
                <a:spcPts val="0"/>
              </a:spcBef>
              <a:spcAft>
                <a:spcPts val="0"/>
              </a:spcAft>
              <a:defRPr sz="1200">
                <a:latin typeface="Tahoma" charset="0"/>
                <a:ea typeface="Arial Unicode MS" charset="0"/>
                <a:cs typeface="Arial Unicode MS" charset="0"/>
              </a:defRPr>
            </a:lvl1pPr>
          </a:lstStyle>
          <a:p>
            <a:pPr>
              <a:defRPr/>
            </a:pPr>
            <a:endParaRPr lang="en-US"/>
          </a:p>
        </p:txBody>
      </p:sp>
      <p:sp>
        <p:nvSpPr>
          <p:cNvPr id="97285" name="Rectangle 5">
            <a:extLst>
              <a:ext uri="{FF2B5EF4-FFF2-40B4-BE49-F238E27FC236}">
                <a16:creationId xmlns:a16="http://schemas.microsoft.com/office/drawing/2014/main" id="{F812765E-67F5-4000-BFCB-BF7B4F22675F}"/>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fontAlgn="auto" hangingPunct="1">
              <a:spcBef>
                <a:spcPts val="0"/>
              </a:spcBef>
              <a:spcAft>
                <a:spcPts val="0"/>
              </a:spcAft>
              <a:defRPr sz="1200">
                <a:latin typeface="Tahoma" panose="020B0604030504040204" pitchFamily="34" charset="0"/>
              </a:defRPr>
            </a:lvl1pPr>
          </a:lstStyle>
          <a:p>
            <a:pPr>
              <a:defRPr/>
            </a:pPr>
            <a:fld id="{C91D8A44-2080-46CD-9938-11D4A19B2F2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7DF104D3-6FAE-A69B-694A-0521D4EEB57F}"/>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fontAlgn="auto" hangingPunct="1">
              <a:spcBef>
                <a:spcPts val="0"/>
              </a:spcBef>
              <a:spcAft>
                <a:spcPts val="0"/>
              </a:spcAft>
              <a:defRPr sz="1200">
                <a:latin typeface="Lucida Sans" charset="0"/>
                <a:ea typeface="Arial Unicode MS" charset="0"/>
                <a:cs typeface="Arial Unicode MS" charset="0"/>
              </a:defRPr>
            </a:lvl1pPr>
          </a:lstStyle>
          <a:p>
            <a:pPr>
              <a:defRPr/>
            </a:pPr>
            <a:endParaRPr lang="en-US"/>
          </a:p>
        </p:txBody>
      </p:sp>
      <p:sp>
        <p:nvSpPr>
          <p:cNvPr id="101379" name="Rectangle 3">
            <a:extLst>
              <a:ext uri="{FF2B5EF4-FFF2-40B4-BE49-F238E27FC236}">
                <a16:creationId xmlns:a16="http://schemas.microsoft.com/office/drawing/2014/main" id="{91F33F71-D358-92E9-F386-55B676390B31}"/>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fontAlgn="auto" hangingPunct="1">
              <a:spcBef>
                <a:spcPts val="0"/>
              </a:spcBef>
              <a:spcAft>
                <a:spcPts val="0"/>
              </a:spcAft>
              <a:defRPr sz="1200">
                <a:latin typeface="Lucida Sans" charset="0"/>
                <a:ea typeface="Arial Unicode MS" charset="0"/>
                <a:cs typeface="Arial Unicode MS" charset="0"/>
              </a:defRPr>
            </a:lvl1pPr>
          </a:lstStyle>
          <a:p>
            <a:pPr>
              <a:defRPr/>
            </a:pPr>
            <a:endParaRPr lang="en-US"/>
          </a:p>
        </p:txBody>
      </p:sp>
      <p:sp>
        <p:nvSpPr>
          <p:cNvPr id="2052" name="Rectangle 4">
            <a:extLst>
              <a:ext uri="{FF2B5EF4-FFF2-40B4-BE49-F238E27FC236}">
                <a16:creationId xmlns:a16="http://schemas.microsoft.com/office/drawing/2014/main" id="{244B8E40-7B10-B690-14FC-1A15FFC34616}"/>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id="{F46CF122-8DDB-7F85-174C-D70857E8344F}"/>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1382" name="Rectangle 6">
            <a:extLst>
              <a:ext uri="{FF2B5EF4-FFF2-40B4-BE49-F238E27FC236}">
                <a16:creationId xmlns:a16="http://schemas.microsoft.com/office/drawing/2014/main" id="{FAA6946A-1018-4487-1E94-8A4FF37951CC}"/>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fontAlgn="auto" hangingPunct="1">
              <a:spcBef>
                <a:spcPts val="0"/>
              </a:spcBef>
              <a:spcAft>
                <a:spcPts val="0"/>
              </a:spcAft>
              <a:defRPr sz="1200">
                <a:latin typeface="Lucida Sans" charset="0"/>
                <a:ea typeface="Arial Unicode MS" charset="0"/>
                <a:cs typeface="Arial Unicode MS" charset="0"/>
              </a:defRPr>
            </a:lvl1pPr>
          </a:lstStyle>
          <a:p>
            <a:pPr>
              <a:defRPr/>
            </a:pPr>
            <a:endParaRPr lang="en-US"/>
          </a:p>
        </p:txBody>
      </p:sp>
      <p:sp>
        <p:nvSpPr>
          <p:cNvPr id="101383" name="Rectangle 7">
            <a:extLst>
              <a:ext uri="{FF2B5EF4-FFF2-40B4-BE49-F238E27FC236}">
                <a16:creationId xmlns:a16="http://schemas.microsoft.com/office/drawing/2014/main" id="{FCFA4F9D-E3E0-631D-CE2B-535BB36BDBE3}"/>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29A016D3-52E6-44E5-B1AD-F20E46C637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343680-E276-16FF-6C3C-2DF8289921F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35B6158-0671-AC9B-D9F5-2E086D88065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6310296-FD9E-804F-677F-2352DD45DFC0}"/>
              </a:ext>
            </a:extLst>
          </p:cNvPr>
          <p:cNvSpPr>
            <a:spLocks noGrp="1"/>
          </p:cNvSpPr>
          <p:nvPr>
            <p:ph type="sldNum" sz="quarter" idx="12"/>
          </p:nvPr>
        </p:nvSpPr>
        <p:spPr/>
        <p:txBody>
          <a:bodyPr/>
          <a:lstStyle>
            <a:lvl1pPr>
              <a:defRPr/>
            </a:lvl1pPr>
          </a:lstStyle>
          <a:p>
            <a:pPr>
              <a:defRPr/>
            </a:pPr>
            <a:fld id="{64978169-69D9-4873-AABD-466056443593}" type="slidenum">
              <a:rPr lang="en-US" altLang="en-US"/>
              <a:pPr>
                <a:defRPr/>
              </a:pPr>
              <a:t>‹#›</a:t>
            </a:fld>
            <a:endParaRPr lang="en-US" altLang="en-US"/>
          </a:p>
        </p:txBody>
      </p:sp>
    </p:spTree>
    <p:extLst>
      <p:ext uri="{BB962C8B-B14F-4D97-AF65-F5344CB8AC3E}">
        <p14:creationId xmlns:p14="http://schemas.microsoft.com/office/powerpoint/2010/main" val="26612245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7951A-30D8-79D0-EE0F-4F38278FD82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E553188-C3E3-7B74-A01E-DB2762480AA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0FB79E8-0E1A-1B6C-2F53-70D1375FE06C}"/>
              </a:ext>
            </a:extLst>
          </p:cNvPr>
          <p:cNvSpPr>
            <a:spLocks noGrp="1"/>
          </p:cNvSpPr>
          <p:nvPr>
            <p:ph type="sldNum" sz="quarter" idx="12"/>
          </p:nvPr>
        </p:nvSpPr>
        <p:spPr/>
        <p:txBody>
          <a:bodyPr/>
          <a:lstStyle>
            <a:lvl1pPr>
              <a:defRPr/>
            </a:lvl1pPr>
          </a:lstStyle>
          <a:p>
            <a:pPr>
              <a:defRPr/>
            </a:pPr>
            <a:fld id="{6C0A343F-3D4C-4B5A-8358-A7795EDFBB0C}" type="slidenum">
              <a:rPr lang="en-US" altLang="en-US"/>
              <a:pPr>
                <a:defRPr/>
              </a:pPr>
              <a:t>‹#›</a:t>
            </a:fld>
            <a:endParaRPr lang="en-US" altLang="en-US"/>
          </a:p>
        </p:txBody>
      </p:sp>
    </p:spTree>
    <p:extLst>
      <p:ext uri="{BB962C8B-B14F-4D97-AF65-F5344CB8AC3E}">
        <p14:creationId xmlns:p14="http://schemas.microsoft.com/office/powerpoint/2010/main" val="15331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2F220-1347-DA95-7F4B-4AC9CEFDA14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D68D539-A451-74C5-AC32-935986EF436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F5CE806-AAA3-A7AD-BAA0-73854E261013}"/>
              </a:ext>
            </a:extLst>
          </p:cNvPr>
          <p:cNvSpPr>
            <a:spLocks noGrp="1"/>
          </p:cNvSpPr>
          <p:nvPr>
            <p:ph type="sldNum" sz="quarter" idx="12"/>
          </p:nvPr>
        </p:nvSpPr>
        <p:spPr/>
        <p:txBody>
          <a:bodyPr/>
          <a:lstStyle>
            <a:lvl1pPr>
              <a:defRPr/>
            </a:lvl1pPr>
          </a:lstStyle>
          <a:p>
            <a:pPr>
              <a:defRPr/>
            </a:pPr>
            <a:fld id="{9A949528-5146-40C4-8A99-03F271B47AA3}" type="slidenum">
              <a:rPr lang="en-US" altLang="en-US"/>
              <a:pPr>
                <a:defRPr/>
              </a:pPr>
              <a:t>‹#›</a:t>
            </a:fld>
            <a:endParaRPr lang="en-US" altLang="en-US"/>
          </a:p>
        </p:txBody>
      </p:sp>
    </p:spTree>
    <p:extLst>
      <p:ext uri="{BB962C8B-B14F-4D97-AF65-F5344CB8AC3E}">
        <p14:creationId xmlns:p14="http://schemas.microsoft.com/office/powerpoint/2010/main" val="329268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1B03FC-C67E-4E57-C351-DE70E9AB8A8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3B49823-89AC-48E5-0924-EB9D9421543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1FC5EE3-098D-97FB-DBDB-BF0E19F5C51F}"/>
              </a:ext>
            </a:extLst>
          </p:cNvPr>
          <p:cNvSpPr>
            <a:spLocks noGrp="1"/>
          </p:cNvSpPr>
          <p:nvPr>
            <p:ph type="sldNum" sz="quarter" idx="12"/>
          </p:nvPr>
        </p:nvSpPr>
        <p:spPr/>
        <p:txBody>
          <a:bodyPr/>
          <a:lstStyle>
            <a:lvl1pPr>
              <a:defRPr/>
            </a:lvl1pPr>
          </a:lstStyle>
          <a:p>
            <a:pPr>
              <a:defRPr/>
            </a:pPr>
            <a:fld id="{67B15E4A-9EF9-415E-BCFD-CA7C966C317A}" type="slidenum">
              <a:rPr lang="en-US" altLang="en-US"/>
              <a:pPr>
                <a:defRPr/>
              </a:pPr>
              <a:t>‹#›</a:t>
            </a:fld>
            <a:endParaRPr lang="en-US" altLang="en-US"/>
          </a:p>
        </p:txBody>
      </p:sp>
    </p:spTree>
    <p:extLst>
      <p:ext uri="{BB962C8B-B14F-4D97-AF65-F5344CB8AC3E}">
        <p14:creationId xmlns:p14="http://schemas.microsoft.com/office/powerpoint/2010/main" val="335928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98C723-3C24-0AD5-0F0B-49E6770D617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749B95A-2897-6DFA-87A6-21FEBBFE12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3F3EEF8-0968-96C0-85C8-13ECF39DB9BF}"/>
              </a:ext>
            </a:extLst>
          </p:cNvPr>
          <p:cNvSpPr>
            <a:spLocks noGrp="1"/>
          </p:cNvSpPr>
          <p:nvPr>
            <p:ph type="sldNum" sz="quarter" idx="12"/>
          </p:nvPr>
        </p:nvSpPr>
        <p:spPr/>
        <p:txBody>
          <a:bodyPr/>
          <a:lstStyle>
            <a:lvl1pPr>
              <a:defRPr/>
            </a:lvl1pPr>
          </a:lstStyle>
          <a:p>
            <a:pPr>
              <a:defRPr/>
            </a:pPr>
            <a:fld id="{886B934E-747F-4215-A877-7F31BE05FA42}" type="slidenum">
              <a:rPr lang="en-US" altLang="en-US"/>
              <a:pPr>
                <a:defRPr/>
              </a:pPr>
              <a:t>‹#›</a:t>
            </a:fld>
            <a:endParaRPr lang="en-US" altLang="en-US"/>
          </a:p>
        </p:txBody>
      </p:sp>
    </p:spTree>
    <p:extLst>
      <p:ext uri="{BB962C8B-B14F-4D97-AF65-F5344CB8AC3E}">
        <p14:creationId xmlns:p14="http://schemas.microsoft.com/office/powerpoint/2010/main" val="391305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076B9338-7C0F-CC01-FA85-F58F0C8C2BF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EEEC1B1-345B-4C47-2387-8BD2E437EDC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5FEB540-CAB7-7E72-815C-5835B69734BB}"/>
              </a:ext>
            </a:extLst>
          </p:cNvPr>
          <p:cNvSpPr>
            <a:spLocks noGrp="1"/>
          </p:cNvSpPr>
          <p:nvPr>
            <p:ph type="sldNum" sz="quarter" idx="12"/>
          </p:nvPr>
        </p:nvSpPr>
        <p:spPr/>
        <p:txBody>
          <a:bodyPr/>
          <a:lstStyle>
            <a:lvl1pPr>
              <a:defRPr/>
            </a:lvl1pPr>
          </a:lstStyle>
          <a:p>
            <a:pPr>
              <a:defRPr/>
            </a:pPr>
            <a:fld id="{96779B74-1BE8-42BD-A1C9-254C51291CAC}" type="slidenum">
              <a:rPr lang="en-US" altLang="en-US"/>
              <a:pPr>
                <a:defRPr/>
              </a:pPr>
              <a:t>‹#›</a:t>
            </a:fld>
            <a:endParaRPr lang="en-US" altLang="en-US"/>
          </a:p>
        </p:txBody>
      </p:sp>
    </p:spTree>
    <p:extLst>
      <p:ext uri="{BB962C8B-B14F-4D97-AF65-F5344CB8AC3E}">
        <p14:creationId xmlns:p14="http://schemas.microsoft.com/office/powerpoint/2010/main" val="196609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FE91756F-DB0A-98FC-1A63-B0A6E89B5518}"/>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D76BF899-8EAF-764D-6DAA-FC1AD19A962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7DE6D95-62B9-F286-9015-CE2F6636A797}"/>
              </a:ext>
            </a:extLst>
          </p:cNvPr>
          <p:cNvSpPr>
            <a:spLocks noGrp="1"/>
          </p:cNvSpPr>
          <p:nvPr>
            <p:ph type="sldNum" sz="quarter" idx="12"/>
          </p:nvPr>
        </p:nvSpPr>
        <p:spPr/>
        <p:txBody>
          <a:bodyPr/>
          <a:lstStyle>
            <a:lvl1pPr>
              <a:defRPr/>
            </a:lvl1pPr>
          </a:lstStyle>
          <a:p>
            <a:pPr>
              <a:defRPr/>
            </a:pPr>
            <a:fld id="{EFA50A64-8D1F-4C64-95C5-A07851844F03}" type="slidenum">
              <a:rPr lang="en-US" altLang="en-US"/>
              <a:pPr>
                <a:defRPr/>
              </a:pPr>
              <a:t>‹#›</a:t>
            </a:fld>
            <a:endParaRPr lang="en-US" altLang="en-US"/>
          </a:p>
        </p:txBody>
      </p:sp>
    </p:spTree>
    <p:extLst>
      <p:ext uri="{BB962C8B-B14F-4D97-AF65-F5344CB8AC3E}">
        <p14:creationId xmlns:p14="http://schemas.microsoft.com/office/powerpoint/2010/main" val="19608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E92A3375-9B61-3C81-3E5A-2189796D91DC}"/>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5B766575-DEAC-6C09-FF99-A627BFF4518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2794B02-8DF0-8E44-2F62-D21AF9E55C1B}"/>
              </a:ext>
            </a:extLst>
          </p:cNvPr>
          <p:cNvSpPr>
            <a:spLocks noGrp="1"/>
          </p:cNvSpPr>
          <p:nvPr>
            <p:ph type="sldNum" sz="quarter" idx="12"/>
          </p:nvPr>
        </p:nvSpPr>
        <p:spPr/>
        <p:txBody>
          <a:bodyPr/>
          <a:lstStyle>
            <a:lvl1pPr>
              <a:defRPr/>
            </a:lvl1pPr>
          </a:lstStyle>
          <a:p>
            <a:pPr>
              <a:defRPr/>
            </a:pPr>
            <a:fld id="{4FEAEE48-05B8-44A3-94FF-FAAA72E894D2}" type="slidenum">
              <a:rPr lang="en-US" altLang="en-US"/>
              <a:pPr>
                <a:defRPr/>
              </a:pPr>
              <a:t>‹#›</a:t>
            </a:fld>
            <a:endParaRPr lang="en-US" altLang="en-US"/>
          </a:p>
        </p:txBody>
      </p:sp>
    </p:spTree>
    <p:extLst>
      <p:ext uri="{BB962C8B-B14F-4D97-AF65-F5344CB8AC3E}">
        <p14:creationId xmlns:p14="http://schemas.microsoft.com/office/powerpoint/2010/main" val="163254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ACEE963-60CC-B20B-2938-69DA5FF4C10E}"/>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A2F11864-B0E6-42FD-077E-3B5FEFAD1CE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7AC762E-56E1-9264-DE30-8D2EAB6F0974}"/>
              </a:ext>
            </a:extLst>
          </p:cNvPr>
          <p:cNvSpPr>
            <a:spLocks noGrp="1"/>
          </p:cNvSpPr>
          <p:nvPr>
            <p:ph type="sldNum" sz="quarter" idx="12"/>
          </p:nvPr>
        </p:nvSpPr>
        <p:spPr/>
        <p:txBody>
          <a:bodyPr/>
          <a:lstStyle>
            <a:lvl1pPr>
              <a:defRPr/>
            </a:lvl1pPr>
          </a:lstStyle>
          <a:p>
            <a:pPr>
              <a:defRPr/>
            </a:pPr>
            <a:fld id="{36833149-A5CF-42FD-808C-FC336DAD8ECD}" type="slidenum">
              <a:rPr lang="en-US" altLang="en-US"/>
              <a:pPr>
                <a:defRPr/>
              </a:pPr>
              <a:t>‹#›</a:t>
            </a:fld>
            <a:endParaRPr lang="en-US" altLang="en-US"/>
          </a:p>
        </p:txBody>
      </p:sp>
    </p:spTree>
    <p:extLst>
      <p:ext uri="{BB962C8B-B14F-4D97-AF65-F5344CB8AC3E}">
        <p14:creationId xmlns:p14="http://schemas.microsoft.com/office/powerpoint/2010/main" val="102237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C482947A-6FCB-4AC6-48AD-BC5D30CB9A64}"/>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F8F33DCA-3B13-E915-4A2C-1D6681DC03E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AEF86F9-A4B5-B4F7-5922-174ADF668909}"/>
              </a:ext>
            </a:extLst>
          </p:cNvPr>
          <p:cNvSpPr>
            <a:spLocks noGrp="1"/>
          </p:cNvSpPr>
          <p:nvPr>
            <p:ph type="sldNum" sz="quarter" idx="12"/>
          </p:nvPr>
        </p:nvSpPr>
        <p:spPr/>
        <p:txBody>
          <a:bodyPr/>
          <a:lstStyle>
            <a:lvl1pPr>
              <a:defRPr/>
            </a:lvl1pPr>
          </a:lstStyle>
          <a:p>
            <a:pPr>
              <a:defRPr/>
            </a:pPr>
            <a:fld id="{3B1D4272-B076-4CCC-BE93-FEC8DD517C0E}" type="slidenum">
              <a:rPr lang="en-US" altLang="en-US"/>
              <a:pPr>
                <a:defRPr/>
              </a:pPr>
              <a:t>‹#›</a:t>
            </a:fld>
            <a:endParaRPr lang="en-US" altLang="en-US"/>
          </a:p>
        </p:txBody>
      </p:sp>
    </p:spTree>
    <p:extLst>
      <p:ext uri="{BB962C8B-B14F-4D97-AF65-F5344CB8AC3E}">
        <p14:creationId xmlns:p14="http://schemas.microsoft.com/office/powerpoint/2010/main" val="383237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02816DC5-28EA-CFCD-FF00-57976E3C662A}"/>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22B0130-F0DA-E053-49E8-10D3B327687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A2C518B-9AE3-43D4-89E0-3FECC191281D}"/>
              </a:ext>
            </a:extLst>
          </p:cNvPr>
          <p:cNvSpPr>
            <a:spLocks noGrp="1"/>
          </p:cNvSpPr>
          <p:nvPr>
            <p:ph type="sldNum" sz="quarter" idx="12"/>
          </p:nvPr>
        </p:nvSpPr>
        <p:spPr/>
        <p:txBody>
          <a:bodyPr/>
          <a:lstStyle>
            <a:lvl1pPr>
              <a:defRPr/>
            </a:lvl1pPr>
          </a:lstStyle>
          <a:p>
            <a:pPr>
              <a:defRPr/>
            </a:pPr>
            <a:fld id="{055352A6-6411-409C-AA4B-940FBC89DB77}" type="slidenum">
              <a:rPr lang="en-US" altLang="en-US"/>
              <a:pPr>
                <a:defRPr/>
              </a:pPr>
              <a:t>‹#›</a:t>
            </a:fld>
            <a:endParaRPr lang="en-US" altLang="en-US"/>
          </a:p>
        </p:txBody>
      </p:sp>
    </p:spTree>
    <p:extLst>
      <p:ext uri="{BB962C8B-B14F-4D97-AF65-F5344CB8AC3E}">
        <p14:creationId xmlns:p14="http://schemas.microsoft.com/office/powerpoint/2010/main" val="128124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566D74-6806-10D2-8A36-69179B32F01E}"/>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1E86F9DB-A2B0-54A5-D09F-CB36CF2096DD}"/>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05B0A3E-0EF5-9262-E026-AF836F7FCD6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9CE03322-2D91-CAD0-56D9-2058601ABF8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EB9047E4-65D3-B98A-38FD-0C738314005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45C32BEA-ED20-4F6B-9215-119B78FE64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digiteum.com/web-application-architecture/" TargetMode="External"/><Relationship Id="rId2" Type="http://schemas.openxmlformats.org/officeDocument/2006/relationships/hyperlink" Target="https://www.digiteum.com/data-visualization-your-business/" TargetMode="External"/><Relationship Id="rId1" Type="http://schemas.openxmlformats.org/officeDocument/2006/relationships/slideLayout" Target="../slideLayouts/slideLayout7.xml"/><Relationship Id="rId4" Type="http://schemas.openxmlformats.org/officeDocument/2006/relationships/hyperlink" Target="https://plot.l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power-bi/service-azure-and-power-bi/"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elastic.co/products/kibana/"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digiteum.com/iot-data-collection/" TargetMode="External"/><Relationship Id="rId2" Type="http://schemas.openxmlformats.org/officeDocument/2006/relationships/hyperlink" Target="https://grafana.com/grafana#visualiz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2559193-ABD7-D01C-5B74-5F62D7AF6DBA}"/>
              </a:ext>
            </a:extLst>
          </p:cNvPr>
          <p:cNvSpPr>
            <a:spLocks noGrp="1" noChangeArrowheads="1"/>
          </p:cNvSpPr>
          <p:nvPr>
            <p:ph type="ctrTitle"/>
          </p:nvPr>
        </p:nvSpPr>
        <p:spPr/>
        <p:txBody>
          <a:bodyPr/>
          <a:lstStyle/>
          <a:p>
            <a:pPr eaLnBrk="1" hangingPunct="1"/>
            <a:r>
              <a:rPr lang="en-IN" altLang="en-US"/>
              <a:t>Unit-5</a:t>
            </a:r>
          </a:p>
        </p:txBody>
      </p:sp>
      <p:sp>
        <p:nvSpPr>
          <p:cNvPr id="4099" name="Subtitle 2">
            <a:extLst>
              <a:ext uri="{FF2B5EF4-FFF2-40B4-BE49-F238E27FC236}">
                <a16:creationId xmlns:a16="http://schemas.microsoft.com/office/drawing/2014/main" id="{420B04A7-1194-4DBE-A917-D477F36A5473}"/>
              </a:ext>
            </a:extLst>
          </p:cNvPr>
          <p:cNvSpPr>
            <a:spLocks noGrp="1" noChangeArrowheads="1"/>
          </p:cNvSpPr>
          <p:nvPr>
            <p:ph type="subTitle" idx="1"/>
          </p:nvPr>
        </p:nvSpPr>
        <p:spPr>
          <a:xfrm>
            <a:off x="3352800" y="3602038"/>
            <a:ext cx="3276600" cy="665162"/>
          </a:xfrm>
        </p:spPr>
        <p:txBody>
          <a:bodyPr/>
          <a:lstStyle/>
          <a:p>
            <a:pPr eaLnBrk="1" hangingPunct="1"/>
            <a:r>
              <a:rPr lang="en-IN" altLang="en-US" sz="2800"/>
              <a:t>Data Visualization: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D70502E-1F7C-5356-8357-154FD84CA9B9}"/>
              </a:ext>
            </a:extLst>
          </p:cNvPr>
          <p:cNvSpPr>
            <a:spLocks noGrp="1" noChangeArrowheads="1"/>
          </p:cNvSpPr>
          <p:nvPr>
            <p:ph type="title"/>
          </p:nvPr>
        </p:nvSpPr>
        <p:spPr>
          <a:xfrm>
            <a:off x="628650" y="365125"/>
            <a:ext cx="7886700" cy="854075"/>
          </a:xfrm>
        </p:spPr>
        <p:txBody>
          <a:bodyPr/>
          <a:lstStyle/>
          <a:p>
            <a:r>
              <a:rPr lang="en-IN" altLang="en-US" b="1">
                <a:solidFill>
                  <a:srgbClr val="000000"/>
                </a:solidFill>
                <a:latin typeface="Open Sans" panose="020B0606030504020204" pitchFamily="34" charset="0"/>
              </a:rPr>
              <a:t>Data visualization tools</a:t>
            </a:r>
          </a:p>
        </p:txBody>
      </p:sp>
      <p:sp>
        <p:nvSpPr>
          <p:cNvPr id="13315" name="Content Placeholder 2">
            <a:extLst>
              <a:ext uri="{FF2B5EF4-FFF2-40B4-BE49-F238E27FC236}">
                <a16:creationId xmlns:a16="http://schemas.microsoft.com/office/drawing/2014/main" id="{3C6FD2DD-3B0F-4EE9-A423-C1F71F8EF4D9}"/>
              </a:ext>
            </a:extLst>
          </p:cNvPr>
          <p:cNvSpPr>
            <a:spLocks noGrp="1" noChangeArrowheads="1"/>
          </p:cNvSpPr>
          <p:nvPr>
            <p:ph idx="1"/>
          </p:nvPr>
        </p:nvSpPr>
        <p:spPr>
          <a:xfrm>
            <a:off x="604838" y="1600200"/>
            <a:ext cx="7886700" cy="4351338"/>
          </a:xfrm>
        </p:spPr>
        <p:txBody>
          <a:bodyPr/>
          <a:lstStyle/>
          <a:p>
            <a:pPr algn="just" eaLnBrk="1" hangingPunct="1"/>
            <a:r>
              <a:rPr lang="en-US" altLang="en-US" sz="2400">
                <a:ea typeface="ＭＳ Ｐゴシック" panose="020B0600070205080204" pitchFamily="34" charset="-128"/>
              </a:rPr>
              <a:t>Together with the demand for data visualization and analysis, the tools and solutions in this area develop fast and extensively. Novel 3D visualizations, immersive experiences and shared VR offices are getting common alongside traditional web and desktop interfaces. Here are three categories of data visualization technologies and tools for different types of users and purposes.</a:t>
            </a:r>
            <a:endParaRPr lang="en-US" altLang="en-US" sz="2200">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a:extLst>
              <a:ext uri="{FF2B5EF4-FFF2-40B4-BE49-F238E27FC236}">
                <a16:creationId xmlns:a16="http://schemas.microsoft.com/office/drawing/2014/main" id="{78034672-8887-C857-AD7B-6D421FA35CEE}"/>
              </a:ext>
            </a:extLst>
          </p:cNvPr>
          <p:cNvSpPr txBox="1">
            <a:spLocks noChangeArrowheads="1"/>
          </p:cNvSpPr>
          <p:nvPr/>
        </p:nvSpPr>
        <p:spPr bwMode="auto">
          <a:xfrm>
            <a:off x="228600" y="533400"/>
            <a:ext cx="86868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t>Data visualization tools for everyone</a:t>
            </a:r>
          </a:p>
          <a:p>
            <a:endParaRPr lang="en-US" altLang="en-US" sz="3200"/>
          </a:p>
          <a:p>
            <a:pPr algn="just"/>
            <a:r>
              <a:rPr lang="en-US" altLang="en-US" sz="2000"/>
              <a:t>Tableau is one of the leaders in this field. Newbies and professional analytics companies like Statista rely on this platform to derive meaning from data and use insights for effective storytelling.</a:t>
            </a:r>
            <a:endParaRPr lang="en-IN" altLang="en-US" sz="2000"/>
          </a:p>
        </p:txBody>
      </p:sp>
      <p:pic>
        <p:nvPicPr>
          <p:cNvPr id="14339" name="Picture 2">
            <a:extLst>
              <a:ext uri="{FF2B5EF4-FFF2-40B4-BE49-F238E27FC236}">
                <a16:creationId xmlns:a16="http://schemas.microsoft.com/office/drawing/2014/main" id="{A810B790-3921-4193-9786-634D8C9E8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5257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F159FC7A-A51F-9A3B-BA53-B7E8807908ED}"/>
              </a:ext>
            </a:extLst>
          </p:cNvPr>
          <p:cNvSpPr txBox="1">
            <a:spLocks noChangeArrowheads="1"/>
          </p:cNvSpPr>
          <p:nvPr/>
        </p:nvSpPr>
        <p:spPr bwMode="auto">
          <a:xfrm>
            <a:off x="304800" y="748314"/>
            <a:ext cx="85344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lgn="just">
              <a:buFont typeface="Arial"/>
              <a:buChar char="•"/>
            </a:pPr>
            <a:r>
              <a:rPr lang="en-US" altLang="en-US" sz="2000" dirty="0">
                <a:latin typeface="Calibri"/>
                <a:ea typeface="Open Sans"/>
                <a:cs typeface="Open Sans"/>
              </a:rPr>
              <a:t>user-friendly interface</a:t>
            </a:r>
            <a:endParaRPr lang="en-US">
              <a:latin typeface="Calibri"/>
              <a:ea typeface="Calibri"/>
              <a:cs typeface="Calibri"/>
            </a:endParaRPr>
          </a:p>
          <a:p>
            <a:pPr marL="342900" indent="-342900" algn="just">
              <a:buFont typeface="Arial" panose="020B0604020202020204" pitchFamily="34" charset="0"/>
              <a:buChar char="•"/>
            </a:pPr>
            <a:r>
              <a:rPr lang="en-US" altLang="en-US" sz="2000" dirty="0">
                <a:latin typeface="Calibri"/>
                <a:ea typeface="Open Sans"/>
                <a:cs typeface="Open Sans"/>
              </a:rPr>
              <a:t>rich library of interactive visualizations </a:t>
            </a:r>
            <a:endParaRPr lang="en-US">
              <a:latin typeface="Calibri"/>
              <a:ea typeface="Calibri"/>
              <a:cs typeface="Calibri"/>
            </a:endParaRPr>
          </a:p>
          <a:p>
            <a:pPr marL="342900" indent="-342900" algn="just">
              <a:buFont typeface="Arial" panose="020B0604020202020204" pitchFamily="34" charset="0"/>
              <a:buChar char="•"/>
            </a:pPr>
            <a:r>
              <a:rPr lang="en-US" altLang="en-US" sz="2000" dirty="0">
                <a:latin typeface="Calibri"/>
                <a:ea typeface="Open Sans"/>
                <a:cs typeface="Open Sans"/>
              </a:rPr>
              <a:t>large integration options including My SQL, Teradata, Hadoop and Amazon Web Services. </a:t>
            </a:r>
            <a:endParaRPr lang="en-US">
              <a:latin typeface="Calibri"/>
              <a:ea typeface="Calibri"/>
              <a:cs typeface="Calibri"/>
            </a:endParaRPr>
          </a:p>
          <a:p>
            <a:pPr marL="342900" indent="-342900" algn="just">
              <a:buFont typeface="Arial" panose="020B0604020202020204" pitchFamily="34" charset="0"/>
              <a:buChar char="•"/>
            </a:pPr>
            <a:r>
              <a:rPr lang="en-US" altLang="en-US" sz="2000" dirty="0">
                <a:latin typeface="Calibri"/>
                <a:ea typeface="Open Sans"/>
                <a:cs typeface="Open Sans"/>
              </a:rPr>
              <a:t>great tool for both occasional data visualizations and professional data analytics.</a:t>
            </a:r>
            <a:r>
              <a:rPr lang="en-US" altLang="en-US" sz="2000" b="1" dirty="0">
                <a:latin typeface="Calibri"/>
                <a:ea typeface="Open Sans"/>
                <a:cs typeface="Open Sans"/>
              </a:rPr>
              <a:t> </a:t>
            </a:r>
            <a:endParaRPr lang="en-US" b="1">
              <a:latin typeface="Calibri"/>
              <a:ea typeface="Calibri"/>
              <a:cs typeface="Calibri"/>
            </a:endParaRPr>
          </a:p>
          <a:p>
            <a:pPr marL="342900" indent="-342900" algn="just">
              <a:buFont typeface="Arial" panose="020B0604020202020204" pitchFamily="34" charset="0"/>
              <a:buChar char="•"/>
            </a:pPr>
            <a:endParaRPr lang="en-US" altLang="en-US" sz="2000" b="1" dirty="0">
              <a:latin typeface="Calibri"/>
              <a:ea typeface="Open Sans"/>
              <a:cs typeface="Open Sans"/>
            </a:endParaRPr>
          </a:p>
          <a:p>
            <a:pPr marL="342900" indent="-342900" algn="just">
              <a:buFont typeface="Arial" panose="020B0604020202020204" pitchFamily="34" charset="0"/>
              <a:buChar char="•"/>
            </a:pPr>
            <a:r>
              <a:rPr lang="en-US" altLang="en-US" sz="2000" dirty="0">
                <a:latin typeface="Calibri"/>
                <a:ea typeface="Open Sans"/>
                <a:cs typeface="Open Sans"/>
              </a:rPr>
              <a:t>easily handle any type of data, including streaming performance data</a:t>
            </a:r>
            <a:endParaRPr lang="en-IN" altLang="en-US" sz="2000" dirty="0">
              <a:latin typeface="Calibri"/>
              <a:ea typeface="Open Sans"/>
              <a:cs typeface="Open Sans"/>
            </a:endParaRPr>
          </a:p>
          <a:p>
            <a:pPr marL="342900" indent="-342900" algn="just">
              <a:buFont typeface="Arial" panose="020B0604020202020204" pitchFamily="34" charset="0"/>
              <a:buChar char="•"/>
            </a:pPr>
            <a:r>
              <a:rPr lang="en-US" altLang="en-US" sz="2000" dirty="0">
                <a:latin typeface="Calibri"/>
                <a:ea typeface="Open Sans"/>
                <a:cs typeface="Open Sans"/>
              </a:rPr>
              <a:t>allows to combine visualizations into functional dashboards.</a:t>
            </a:r>
            <a:endParaRPr lang="en-IN" altLang="en-US" sz="2000">
              <a:latin typeface="Calibri"/>
              <a:ea typeface="Open Sans"/>
              <a:cs typeface="Open Sans"/>
            </a:endParaRPr>
          </a:p>
          <a:p>
            <a:pPr marL="342900" indent="-342900" algn="just">
              <a:buFont typeface="Arial" panose="020B0604020202020204" pitchFamily="34" charset="0"/>
              <a:buChar char="•"/>
            </a:pPr>
            <a:r>
              <a:rPr lang="en-US" altLang="en-US" sz="2000" dirty="0">
                <a:latin typeface="Calibri"/>
                <a:ea typeface="Open Sans"/>
                <a:cs typeface="Open Sans"/>
              </a:rPr>
              <a:t>Tableau invests in AI </a:t>
            </a:r>
            <a:endParaRPr lang="en-IN" altLang="en-US" sz="2000">
              <a:latin typeface="Calibri"/>
              <a:ea typeface="Open Sans"/>
              <a:cs typeface="Open Sans"/>
            </a:endParaRPr>
          </a:p>
          <a:p>
            <a:pPr marL="342900" indent="-342900" algn="just">
              <a:buFont typeface="Arial" panose="020B0604020202020204" pitchFamily="34" charset="0"/>
              <a:buChar char="•"/>
            </a:pPr>
            <a:r>
              <a:rPr lang="en-US" altLang="en-US" sz="2000" dirty="0">
                <a:latin typeface="Calibri"/>
                <a:ea typeface="Open Sans"/>
                <a:cs typeface="Open Sans"/>
              </a:rPr>
              <a:t>equips customers with tools for advanced analytics and forecasting.</a:t>
            </a:r>
            <a:endParaRPr lang="en-IN" altLang="en-US" sz="2000">
              <a:latin typeface="Calibri"/>
              <a:ea typeface="Open Sans"/>
              <a:cs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
            <a:extLst>
              <a:ext uri="{FF2B5EF4-FFF2-40B4-BE49-F238E27FC236}">
                <a16:creationId xmlns:a16="http://schemas.microsoft.com/office/drawing/2014/main" id="{FE7C8F5F-2DA0-2867-063B-8F9EBD0F66F5}"/>
              </a:ext>
            </a:extLst>
          </p:cNvPr>
          <p:cNvSpPr txBox="1">
            <a:spLocks noChangeArrowheads="1"/>
          </p:cNvSpPr>
          <p:nvPr/>
        </p:nvSpPr>
        <p:spPr bwMode="auto">
          <a:xfrm>
            <a:off x="266700" y="533400"/>
            <a:ext cx="8610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dirty="0">
                <a:solidFill>
                  <a:srgbClr val="000000"/>
                </a:solidFill>
                <a:latin typeface="Open Sans"/>
                <a:ea typeface="Open Sans"/>
                <a:cs typeface="Open Sans"/>
              </a:rPr>
              <a:t>Data visualization tools for coders</a:t>
            </a:r>
          </a:p>
          <a:p>
            <a:endParaRPr lang="en-US" altLang="en-US" b="1">
              <a:solidFill>
                <a:srgbClr val="000000"/>
              </a:solidFill>
              <a:latin typeface="Open Sans" panose="020B0606030504020204" pitchFamily="34" charset="0"/>
            </a:endParaRPr>
          </a:p>
          <a:p>
            <a:pPr algn="just"/>
            <a:r>
              <a:rPr lang="en-US" altLang="en-US" dirty="0">
                <a:latin typeface="Open Sans"/>
                <a:ea typeface="Open Sans"/>
                <a:cs typeface="Open Sans"/>
              </a:rPr>
              <a:t>This category of tools includes more sophisticated platforms. They stand out for</a:t>
            </a:r>
            <a:r>
              <a:rPr lang="en-US" altLang="en-US" b="1" dirty="0">
                <a:latin typeface="Open Sans"/>
                <a:ea typeface="Open Sans"/>
                <a:cs typeface="Open Sans"/>
              </a:rPr>
              <a:t> rich functionality </a:t>
            </a:r>
            <a:r>
              <a:rPr lang="en-US" altLang="en-US" dirty="0">
                <a:latin typeface="Open Sans"/>
                <a:ea typeface="Open Sans"/>
                <a:cs typeface="Open Sans"/>
              </a:rPr>
              <a:t>to fully unlock the </a:t>
            </a:r>
            <a:r>
              <a:rPr lang="en-US" altLang="en-US" dirty="0">
                <a:latin typeface="Open Sans"/>
                <a:ea typeface="Open Sans"/>
                <a:cs typeface="Open Sans"/>
                <a:hlinkClick r:id="rId2"/>
              </a:rPr>
              <a:t>benefits of data visualization</a:t>
            </a:r>
            <a:r>
              <a:rPr lang="en-US" altLang="en-US" dirty="0">
                <a:latin typeface="Open Sans"/>
                <a:ea typeface="Open Sans"/>
                <a:cs typeface="Open Sans"/>
              </a:rPr>
              <a:t> and also allow to </a:t>
            </a:r>
            <a:r>
              <a:rPr lang="en-US" altLang="en-US" b="1" dirty="0">
                <a:latin typeface="Open Sans"/>
                <a:ea typeface="Open Sans"/>
                <a:cs typeface="Open Sans"/>
              </a:rPr>
              <a:t>add visual data analytics techniques </a:t>
            </a:r>
            <a:r>
              <a:rPr lang="en-US" altLang="en-US" dirty="0">
                <a:latin typeface="Open Sans"/>
                <a:ea typeface="Open Sans"/>
                <a:cs typeface="Open Sans"/>
              </a:rPr>
              <a:t>and </a:t>
            </a:r>
            <a:r>
              <a:rPr lang="en-US" altLang="en-US" b="1" dirty="0">
                <a:latin typeface="Open Sans"/>
                <a:ea typeface="Open Sans"/>
                <a:cs typeface="Open Sans"/>
              </a:rPr>
              <a:t>features to complex scalable systems built on modern </a:t>
            </a:r>
            <a:r>
              <a:rPr lang="en-US" altLang="en-US" b="1" dirty="0">
                <a:latin typeface="Open Sans"/>
                <a:ea typeface="Open Sans"/>
                <a:cs typeface="Open Sans"/>
                <a:hlinkClick r:id="rId3"/>
              </a:rPr>
              <a:t>web app architecture</a:t>
            </a:r>
            <a:r>
              <a:rPr lang="en-US" altLang="en-US" b="1" dirty="0">
                <a:latin typeface="Open Sans"/>
                <a:ea typeface="Open Sans"/>
                <a:cs typeface="Open Sans"/>
              </a:rPr>
              <a:t> approaches and cloud technologies.</a:t>
            </a:r>
          </a:p>
          <a:p>
            <a:pPr algn="just"/>
            <a:endParaRPr lang="en-US" altLang="en-US">
              <a:latin typeface="Open Sans" panose="020B0606030504020204" pitchFamily="34" charset="0"/>
            </a:endParaRPr>
          </a:p>
          <a:p>
            <a:pPr algn="just"/>
            <a:r>
              <a:rPr lang="en-US" altLang="en-US" b="1" dirty="0">
                <a:latin typeface="Open Sans" panose="020B0606030504020204" pitchFamily="34" charset="0"/>
                <a:hlinkClick r:id="rId4"/>
              </a:rPr>
              <a:t>Plotly</a:t>
            </a:r>
            <a:r>
              <a:rPr lang="en-US" altLang="en-US" dirty="0">
                <a:latin typeface="Open Sans" panose="020B0606030504020204" pitchFamily="34" charset="0"/>
              </a:rPr>
              <a:t> is one of the most popular platforms in this category. It’s more complex than Tableau, however, comes with analytics perks. With this visualization tool, you can create charts using R or Python, build custom data analytics web apps with Python, and even use and collaborate in rich open-source libraries for R, Python and JavaScript.</a:t>
            </a:r>
          </a:p>
          <a:p>
            <a:endParaRPr lang="en-US" altLang="en-US">
              <a:solidFill>
                <a:srgbClr val="666666"/>
              </a:solidFill>
              <a:latin typeface="Open Sans" panose="020B0606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C6ACF60D-EAFF-9DDB-6B20-B25EF5F47F8A}"/>
              </a:ext>
            </a:extLst>
          </p:cNvPr>
          <p:cNvSpPr txBox="1">
            <a:spLocks noChangeArrowheads="1"/>
          </p:cNvSpPr>
          <p:nvPr/>
        </p:nvSpPr>
        <p:spPr bwMode="auto">
          <a:xfrm>
            <a:off x="228600" y="1169988"/>
            <a:ext cx="86106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b="1">
                <a:solidFill>
                  <a:srgbClr val="666666"/>
                </a:solidFill>
                <a:latin typeface="Open Sans" panose="020B0606030504020204" pitchFamily="34" charset="0"/>
              </a:rPr>
              <a:t>Also in this category:</a:t>
            </a:r>
          </a:p>
          <a:p>
            <a:pPr algn="just"/>
            <a:r>
              <a:rPr lang="en-US" altLang="en-US" b="1">
                <a:solidFill>
                  <a:srgbClr val="666666"/>
                </a:solidFill>
                <a:latin typeface="Open Sans" panose="020B0606030504020204" pitchFamily="34" charset="0"/>
              </a:rPr>
              <a:t>Sisense </a:t>
            </a:r>
            <a:r>
              <a:rPr lang="en-US" altLang="en-US">
                <a:solidFill>
                  <a:srgbClr val="666666"/>
                </a:solidFill>
                <a:latin typeface="Open Sans" panose="020B0606030504020204" pitchFamily="34" charset="0"/>
              </a:rPr>
              <a:t>is another data visualization tool with full-stack analytics capabilities. This cloud-based platform has a drag-and-drop interface, can handle multiple data sources and supports natural language queries. It can be a bit complicated for rookies though.</a:t>
            </a:r>
          </a:p>
          <a:p>
            <a:pPr algn="just"/>
            <a:endParaRPr lang="en-US" altLang="en-US">
              <a:solidFill>
                <a:srgbClr val="666666"/>
              </a:solidFill>
              <a:latin typeface="Open Sans" panose="020B0606030504020204" pitchFamily="34" charset="0"/>
            </a:endParaRPr>
          </a:p>
          <a:p>
            <a:pPr algn="just"/>
            <a:r>
              <a:rPr lang="en-US" altLang="en-US" b="1">
                <a:solidFill>
                  <a:srgbClr val="666666"/>
                </a:solidFill>
                <a:latin typeface="Open Sans" panose="020B0606030504020204" pitchFamily="34" charset="0"/>
              </a:rPr>
              <a:t>IBM Watson Analytics</a:t>
            </a:r>
            <a:r>
              <a:rPr lang="en-US" altLang="en-US">
                <a:solidFill>
                  <a:srgbClr val="666666"/>
                </a:solidFill>
                <a:latin typeface="Open Sans" panose="020B0606030504020204" pitchFamily="34" charset="0"/>
              </a:rPr>
              <a:t> is known for its NLP capabilities. The platform supports conversational data control and provides versatile dashboard building and data reporting tools. However, IBM Watson Analytics is not cheap and works best for large-scale data visualization and analytics tasks.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a:extLst>
              <a:ext uri="{FF2B5EF4-FFF2-40B4-BE49-F238E27FC236}">
                <a16:creationId xmlns:a16="http://schemas.microsoft.com/office/drawing/2014/main" id="{606DCE32-A458-64B9-153A-86BED9573D36}"/>
              </a:ext>
            </a:extLst>
          </p:cNvPr>
          <p:cNvSpPr txBox="1">
            <a:spLocks noChangeArrowheads="1"/>
          </p:cNvSpPr>
          <p:nvPr/>
        </p:nvSpPr>
        <p:spPr bwMode="auto">
          <a:xfrm>
            <a:off x="381000" y="381000"/>
            <a:ext cx="8534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Open Sans" panose="020B0606030504020204" pitchFamily="34" charset="0"/>
              </a:rPr>
              <a:t>Tools for complex data visualization and analytics</a:t>
            </a:r>
          </a:p>
          <a:p>
            <a:pPr algn="just"/>
            <a:r>
              <a:rPr lang="en-US" altLang="en-US">
                <a:solidFill>
                  <a:srgbClr val="666666"/>
                </a:solidFill>
                <a:latin typeface="Open Sans" panose="020B0606030504020204" pitchFamily="34" charset="0"/>
              </a:rPr>
              <a:t>The growing adoption of connected technology places a lot of opportunities before the companies and organizations. To deal with large volumes of multi-source often unstructured data, businesses search for more complex visualization and analytics solutions. This category includes Microsoft Azure Power BI, ELK stack Kibana and Grafana.</a:t>
            </a:r>
          </a:p>
          <a:p>
            <a:pPr algn="just"/>
            <a:r>
              <a:rPr lang="en-US" altLang="en-US" b="1">
                <a:solidFill>
                  <a:srgbClr val="666666"/>
                </a:solidFill>
                <a:latin typeface="Open Sans" panose="020B0606030504020204" pitchFamily="34" charset="0"/>
                <a:hlinkClick r:id="rId2"/>
              </a:rPr>
              <a:t>Power BI</a:t>
            </a:r>
            <a:r>
              <a:rPr lang="en-US" altLang="en-US">
                <a:solidFill>
                  <a:srgbClr val="666666"/>
                </a:solidFill>
                <a:latin typeface="Open Sans" panose="020B0606030504020204" pitchFamily="34" charset="0"/>
              </a:rPr>
              <a:t> is exceptional for its highly intuitive drag-and-drop interface, short learning curve and large integration capabilities, including Salesforce and MailChimp. Not to mention moderate pricing ($9.99 per month for a Pro version).</a:t>
            </a:r>
          </a:p>
        </p:txBody>
      </p:sp>
      <p:pic>
        <p:nvPicPr>
          <p:cNvPr id="18435" name="Picture 2">
            <a:extLst>
              <a:ext uri="{FF2B5EF4-FFF2-40B4-BE49-F238E27FC236}">
                <a16:creationId xmlns:a16="http://schemas.microsoft.com/office/drawing/2014/main" id="{4155DF3B-54D6-627A-3D46-9B4A0CBB9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86200"/>
            <a:ext cx="6400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3F40BF77-ECEB-98C9-E5D8-3D0956257858}"/>
              </a:ext>
            </a:extLst>
          </p:cNvPr>
          <p:cNvSpPr txBox="1">
            <a:spLocks noChangeArrowheads="1"/>
          </p:cNvSpPr>
          <p:nvPr/>
        </p:nvSpPr>
        <p:spPr bwMode="auto">
          <a:xfrm>
            <a:off x="228600" y="533400"/>
            <a:ext cx="8001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a:solidFill>
                  <a:srgbClr val="666666"/>
                </a:solidFill>
                <a:latin typeface="Open Sans" panose="020B0606030504020204" pitchFamily="34" charset="0"/>
              </a:rPr>
              <a:t>Power BI became one of the most powerful data visualization and analytics tools that can handle literally any amount and any type of data.</a:t>
            </a:r>
          </a:p>
          <a:p>
            <a:pPr algn="just"/>
            <a:r>
              <a:rPr lang="en-US" altLang="en-US">
                <a:solidFill>
                  <a:srgbClr val="666666"/>
                </a:solidFill>
                <a:latin typeface="Open Sans" panose="020B0606030504020204" pitchFamily="34" charset="0"/>
              </a:rPr>
              <a:t>First of all, the platform allows you to create customized reports from different data sources and get insights in a couple of clicks. Secondly, Power BI is powerful and can easily work with streaming real-time data. Finally, it’s not only fully compatible with Azure and other Microsoft services but also can directly connect to existing apps and drive analytics to custom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
            <a:extLst>
              <a:ext uri="{FF2B5EF4-FFF2-40B4-BE49-F238E27FC236}">
                <a16:creationId xmlns:a16="http://schemas.microsoft.com/office/drawing/2014/main" id="{36895E30-3992-45EF-4E5E-4E7262545217}"/>
              </a:ext>
            </a:extLst>
          </p:cNvPr>
          <p:cNvSpPr txBox="1">
            <a:spLocks noChangeArrowheads="1"/>
          </p:cNvSpPr>
          <p:nvPr/>
        </p:nvSpPr>
        <p:spPr bwMode="auto">
          <a:xfrm>
            <a:off x="381000" y="381000"/>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a:solidFill>
                  <a:srgbClr val="666666"/>
                </a:solidFill>
                <a:latin typeface="Open Sans" panose="020B0606030504020204" pitchFamily="34" charset="0"/>
              </a:rPr>
              <a:t> </a:t>
            </a:r>
            <a:r>
              <a:rPr lang="en-US" altLang="en-US" b="1">
                <a:solidFill>
                  <a:srgbClr val="666666"/>
                </a:solidFill>
                <a:latin typeface="Open Sans" panose="020B0606030504020204" pitchFamily="34" charset="0"/>
                <a:hlinkClick r:id="rId2"/>
              </a:rPr>
              <a:t>Kibana</a:t>
            </a:r>
            <a:r>
              <a:rPr lang="en-US" altLang="en-US">
                <a:solidFill>
                  <a:srgbClr val="666666"/>
                </a:solidFill>
                <a:latin typeface="Open Sans" panose="020B0606030504020204" pitchFamily="34" charset="0"/>
              </a:rPr>
              <a:t> is the part of the Elastic Stack that turns data into visual insights. It’s built on and designed to work on Elasticsearch data. This exclusivity, however, does not prevent it from being one of the best data visualization tools for log data.</a:t>
            </a:r>
            <a:endParaRPr lang="en-IN" altLang="en-US"/>
          </a:p>
        </p:txBody>
      </p:sp>
      <p:pic>
        <p:nvPicPr>
          <p:cNvPr id="20483" name="Picture 2">
            <a:extLst>
              <a:ext uri="{FF2B5EF4-FFF2-40B4-BE49-F238E27FC236}">
                <a16:creationId xmlns:a16="http://schemas.microsoft.com/office/drawing/2014/main" id="{1AC63759-E82E-0FA6-34CB-59DC5EF88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24138"/>
            <a:ext cx="7239000"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
            <a:extLst>
              <a:ext uri="{FF2B5EF4-FFF2-40B4-BE49-F238E27FC236}">
                <a16:creationId xmlns:a16="http://schemas.microsoft.com/office/drawing/2014/main" id="{9679B56B-E68D-B4CC-D1A1-735B64D1C2FA}"/>
              </a:ext>
            </a:extLst>
          </p:cNvPr>
          <p:cNvSpPr txBox="1">
            <a:spLocks noChangeArrowheads="1"/>
          </p:cNvSpPr>
          <p:nvPr/>
        </p:nvSpPr>
        <p:spPr bwMode="auto">
          <a:xfrm>
            <a:off x="152400" y="914400"/>
            <a:ext cx="86106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a:latin typeface="Open Sans" panose="020B0606030504020204" pitchFamily="34" charset="0"/>
              </a:rPr>
              <a:t>Kibana allows you to explore various big data visualization techniques in data science — interactive charts, maps, histograms, etc. Moreover, Kibana goes beyond building standard dashboards for data visualization and analytics.</a:t>
            </a:r>
          </a:p>
          <a:p>
            <a:pPr algn="just"/>
            <a:r>
              <a:rPr lang="en-US" altLang="en-US">
                <a:latin typeface="Open Sans" panose="020B0606030504020204" pitchFamily="34" charset="0"/>
              </a:rPr>
              <a:t>This tool will help you create advanced analytics: combine visualizations from multiple sources to find correlations, explore trends and add machine learning features to reveal hidden relationships between events. Rich toolkit for developers and APIs come as a cherry on top.</a:t>
            </a:r>
          </a:p>
          <a:p>
            <a:pPr algn="just"/>
            <a:endParaRPr lang="en-US" altLang="en-US">
              <a:latin typeface="Open Sans" panose="020B0606030504020204" pitchFamily="34" charset="0"/>
            </a:endParaRPr>
          </a:p>
          <a:p>
            <a:pPr algn="just"/>
            <a:r>
              <a:rPr lang="en-US" altLang="en-US" b="1">
                <a:latin typeface="Open Sans" panose="020B0606030504020204" pitchFamily="34" charset="0"/>
                <a:hlinkClick r:id="rId2"/>
              </a:rPr>
              <a:t>Grafana</a:t>
            </a:r>
            <a:r>
              <a:rPr lang="en-US" altLang="en-US">
                <a:latin typeface="Open Sans" panose="020B0606030504020204" pitchFamily="34" charset="0"/>
              </a:rPr>
              <a:t> — professional data visualization and analytic tool that supports a wide range of data sources, including AWS, Elasticsearch and Prometheus.</a:t>
            </a:r>
          </a:p>
          <a:p>
            <a:pPr algn="just"/>
            <a:r>
              <a:rPr lang="en-US" altLang="en-US">
                <a:latin typeface="Open Sans" panose="020B0606030504020204" pitchFamily="34" charset="0"/>
              </a:rPr>
              <a:t>Even though Grafana is more flexible in terms of integrations compared to Kibana, each of the systems works best with its own type of data. In the case of Grafana, it’s metrics. It makes this tool popular for building IoT applications and creating visualizations for telemetry systems that use different </a:t>
            </a:r>
            <a:r>
              <a:rPr lang="en-US" altLang="en-US">
                <a:latin typeface="Open Sans" panose="020B0606030504020204" pitchFamily="34" charset="0"/>
                <a:hlinkClick r:id="rId3"/>
              </a:rPr>
              <a:t>IoT data collection methods</a:t>
            </a:r>
            <a:r>
              <a:rPr lang="en-US" altLang="en-US">
                <a:latin typeface="Open Sans" panose="020B060603050402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2">
            <a:extLst>
              <a:ext uri="{FF2B5EF4-FFF2-40B4-BE49-F238E27FC236}">
                <a16:creationId xmlns:a16="http://schemas.microsoft.com/office/drawing/2014/main" id="{67AC60CC-BA82-15AE-5117-85997EAD3625}"/>
              </a:ext>
            </a:extLst>
          </p:cNvPr>
          <p:cNvSpPr txBox="1">
            <a:spLocks noChangeArrowheads="1"/>
          </p:cNvSpPr>
          <p:nvPr/>
        </p:nvSpPr>
        <p:spPr bwMode="auto">
          <a:xfrm>
            <a:off x="495300" y="609600"/>
            <a:ext cx="8153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a:latin typeface="Open Sans" panose="020B0606030504020204" pitchFamily="34" charset="0"/>
              </a:rPr>
              <a:t>Grafana allows you to visualize and compile different types of metrics data into complex dynamic dashboards. It has a wide variation of admin roles which makes it perfect for complex monitoring and control systems.</a:t>
            </a:r>
          </a:p>
          <a:p>
            <a:pPr algn="just"/>
            <a:r>
              <a:rPr lang="en-US" altLang="en-US">
                <a:latin typeface="Open Sans" panose="020B0606030504020204" pitchFamily="34" charset="0"/>
              </a:rPr>
              <a:t>Additionally, it enables alerts and notifications based on predefined rules. And finally, Grafana has perks for fast data analytics, such as creating custom filters and making annotations — adding metadata to certain events on a dashboard.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A69675A6-9C2E-ECE2-4FA3-1CE80E118F4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Data Visualization:</a:t>
            </a:r>
          </a:p>
        </p:txBody>
      </p:sp>
      <p:sp>
        <p:nvSpPr>
          <p:cNvPr id="16387" name="Rectangle 1027">
            <a:extLst>
              <a:ext uri="{FF2B5EF4-FFF2-40B4-BE49-F238E27FC236}">
                <a16:creationId xmlns:a16="http://schemas.microsoft.com/office/drawing/2014/main" id="{E5035999-4F90-7409-207F-5A8B2838A8B2}"/>
              </a:ext>
            </a:extLst>
          </p:cNvPr>
          <p:cNvSpPr>
            <a:spLocks noGrp="1" noChangeArrowheads="1"/>
          </p:cNvSpPr>
          <p:nvPr>
            <p:ph idx="1"/>
          </p:nvPr>
        </p:nvSpPr>
        <p:spPr>
          <a:xfrm>
            <a:off x="628650" y="1600200"/>
            <a:ext cx="8134350" cy="4576763"/>
          </a:xfrm>
        </p:spPr>
        <p:txBody>
          <a:bodyPr rtlCol="0">
            <a:normAutofit fontScale="77500" lnSpcReduction="20000"/>
          </a:bodyPr>
          <a:lstStyle/>
          <a:p>
            <a:pPr algn="just" eaLnBrk="1" fontAlgn="auto" hangingPunct="1">
              <a:lnSpc>
                <a:spcPct val="115000"/>
              </a:lnSpc>
              <a:spcAft>
                <a:spcPts val="0"/>
              </a:spcAft>
              <a:defRPr/>
            </a:pPr>
            <a:r>
              <a:rPr lang="en-US" altLang="en-US" sz="3400" dirty="0">
                <a:ea typeface="ＭＳ Ｐゴシック" panose="020B0600070205080204" pitchFamily="34" charset="-128"/>
              </a:rPr>
              <a:t>The ever-growing volume of data and its importance for business make data visualization an essential part of business strategy for many companies.</a:t>
            </a:r>
          </a:p>
          <a:p>
            <a:pPr algn="just" eaLnBrk="1" fontAlgn="auto" hangingPunct="1">
              <a:lnSpc>
                <a:spcPct val="115000"/>
              </a:lnSpc>
              <a:spcAft>
                <a:spcPts val="0"/>
              </a:spcAft>
              <a:defRPr/>
            </a:pPr>
            <a:endParaRPr lang="en-US" altLang="en-US" sz="3400" dirty="0">
              <a:ea typeface="ＭＳ Ｐゴシック" panose="020B0600070205080204" pitchFamily="34" charset="-128"/>
            </a:endParaRPr>
          </a:p>
          <a:p>
            <a:pPr algn="just" eaLnBrk="1" fontAlgn="auto" hangingPunct="1">
              <a:lnSpc>
                <a:spcPct val="115000"/>
              </a:lnSpc>
              <a:spcAft>
                <a:spcPts val="0"/>
              </a:spcAft>
              <a:defRPr/>
            </a:pPr>
            <a:r>
              <a:rPr lang="en-US" altLang="en-US" sz="3400" dirty="0">
                <a:ea typeface="ＭＳ Ｐゴシック" panose="020B0600070205080204" pitchFamily="34" charset="-128"/>
              </a:rPr>
              <a:t>In this article, we review major data visualization instruments and name the key factors that influence the choice of visualization techniques and tools. We will talk about the most widely-used tools for data visualization and give a few pro tips on how to combine data visualizations into effective dashboards.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651B8C5-09DD-3C98-E63F-950E83D65DFB}"/>
              </a:ext>
            </a:extLst>
          </p:cNvPr>
          <p:cNvSpPr>
            <a:spLocks noGrp="1" noChangeArrowheads="1"/>
          </p:cNvSpPr>
          <p:nvPr>
            <p:ph type="title"/>
          </p:nvPr>
        </p:nvSpPr>
        <p:spPr/>
        <p:txBody>
          <a:bodyPr/>
          <a:lstStyle/>
          <a:p>
            <a:r>
              <a:rPr lang="en-US" altLang="en-US" b="1">
                <a:solidFill>
                  <a:srgbClr val="000000"/>
                </a:solidFill>
                <a:latin typeface="Open Sans" panose="020B0606030504020204" pitchFamily="34" charset="0"/>
              </a:rPr>
              <a:t>What determines data visualization choices</a:t>
            </a:r>
          </a:p>
        </p:txBody>
      </p:sp>
      <p:sp>
        <p:nvSpPr>
          <p:cNvPr id="6147" name="Rectangle 5">
            <a:extLst>
              <a:ext uri="{FF2B5EF4-FFF2-40B4-BE49-F238E27FC236}">
                <a16:creationId xmlns:a16="http://schemas.microsoft.com/office/drawing/2014/main" id="{6A83AFA3-5B26-9CF4-0BDC-35F66B7038DB}"/>
              </a:ext>
            </a:extLst>
          </p:cNvPr>
          <p:cNvSpPr>
            <a:spLocks noGrp="1" noChangeArrowheads="1"/>
          </p:cNvSpPr>
          <p:nvPr>
            <p:ph idx="1"/>
          </p:nvPr>
        </p:nvSpPr>
        <p:spPr/>
        <p:txBody>
          <a:bodyPr/>
          <a:lstStyle/>
          <a:p>
            <a:pPr algn="just" eaLnBrk="1" hangingPunct="1"/>
            <a:r>
              <a:rPr lang="en-US" altLang="en-US">
                <a:solidFill>
                  <a:schemeClr val="folHlink"/>
                </a:solidFill>
                <a:ea typeface="ＭＳ Ｐゴシック" panose="020B0600070205080204" pitchFamily="34" charset="-128"/>
              </a:rPr>
              <a:t>Visualization is the first step to make sense of data. To translate and present complex data and relations in a simple way, data analysts use different methods of data visualization — charts, diagrams, maps, etc. Choosing the right technique and its setup is often the only way to make data understandable. </a:t>
            </a:r>
          </a:p>
          <a:p>
            <a:pPr algn="just" eaLnBrk="1" hangingPunct="1"/>
            <a:endParaRPr lang="en-US" altLang="en-US">
              <a:solidFill>
                <a:schemeClr val="folHlink"/>
              </a:solidFill>
              <a:ea typeface="ＭＳ Ｐゴシック" panose="020B0600070205080204" pitchFamily="34" charset="-128"/>
            </a:endParaRPr>
          </a:p>
          <a:p>
            <a:pPr algn="just" eaLnBrk="1" hangingPunct="1"/>
            <a:r>
              <a:rPr lang="en-US" altLang="en-US">
                <a:solidFill>
                  <a:schemeClr val="folHlink"/>
                </a:solidFill>
                <a:ea typeface="ＭＳ Ｐゴシック" panose="020B0600070205080204" pitchFamily="34" charset="-128"/>
              </a:rPr>
              <a:t>Vice versa, poorly selected tactics won't let you unlock the full potential of data or even make it irrelevant.</a:t>
            </a:r>
            <a:endParaRPr lang="en-US" altLang="en-US">
              <a:ea typeface="ＭＳ Ｐゴシック" panose="020B0600070205080204" pitchFamily="34" charset="-128"/>
            </a:endParaRPr>
          </a:p>
        </p:txBody>
      </p:sp>
      <p:sp>
        <p:nvSpPr>
          <p:cNvPr id="6148" name="TextBox 4">
            <a:extLst>
              <a:ext uri="{FF2B5EF4-FFF2-40B4-BE49-F238E27FC236}">
                <a16:creationId xmlns:a16="http://schemas.microsoft.com/office/drawing/2014/main" id="{EB5081B7-0492-94DB-DB76-237D85619A25}"/>
              </a:ext>
            </a:extLst>
          </p:cNvPr>
          <p:cNvSpPr txBox="1">
            <a:spLocks noChangeArrowheads="1"/>
          </p:cNvSpPr>
          <p:nvPr/>
        </p:nvSpPr>
        <p:spPr bwMode="auto">
          <a:xfrm>
            <a:off x="7620000" y="-33338"/>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a:solidFill>
                  <a:srgbClr val="FBFCFF"/>
                </a:solidFill>
                <a:latin typeface="Lucida Sans" panose="020B0602030504020204" pitchFamily="34" charset="0"/>
                <a:ea typeface="Arial Unicode MS" panose="020B0604020202020204" pitchFamily="34" charset="-128"/>
                <a:cs typeface="Arial Unicode MS" panose="020B0604020202020204" pitchFamily="34" charset="-128"/>
              </a:rPr>
              <a:t>Ch. 16</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2D51C85-74E3-82D6-4E5C-83B418F18FE8}"/>
              </a:ext>
            </a:extLst>
          </p:cNvPr>
          <p:cNvSpPr>
            <a:spLocks noGrp="1" noChangeArrowheads="1"/>
          </p:cNvSpPr>
          <p:nvPr>
            <p:ph type="title"/>
          </p:nvPr>
        </p:nvSpPr>
        <p:spPr>
          <a:xfrm>
            <a:off x="628650" y="365125"/>
            <a:ext cx="8210550" cy="1325563"/>
          </a:xfrm>
        </p:spPr>
        <p:txBody>
          <a:bodyPr/>
          <a:lstStyle/>
          <a:p>
            <a:pPr eaLnBrk="1" hangingPunct="1"/>
            <a:r>
              <a:rPr lang="en-US" altLang="en-US">
                <a:ea typeface="ＭＳ Ｐゴシック" panose="020B0600070205080204" pitchFamily="34" charset="-128"/>
              </a:rPr>
              <a:t>5 factors that influence data visualization choices:</a:t>
            </a:r>
          </a:p>
        </p:txBody>
      </p:sp>
      <p:sp>
        <p:nvSpPr>
          <p:cNvPr id="7171" name="Rectangle 3">
            <a:extLst>
              <a:ext uri="{FF2B5EF4-FFF2-40B4-BE49-F238E27FC236}">
                <a16:creationId xmlns:a16="http://schemas.microsoft.com/office/drawing/2014/main" id="{C3F10444-38ED-C198-FB15-5318CB3194F0}"/>
              </a:ext>
            </a:extLst>
          </p:cNvPr>
          <p:cNvSpPr>
            <a:spLocks noGrp="1" noChangeArrowheads="1"/>
          </p:cNvSpPr>
          <p:nvPr>
            <p:ph idx="1"/>
          </p:nvPr>
        </p:nvSpPr>
        <p:spPr>
          <a:xfrm>
            <a:off x="628650" y="1825625"/>
            <a:ext cx="8210550" cy="4351338"/>
          </a:xfrm>
        </p:spPr>
        <p:txBody>
          <a:bodyPr/>
          <a:lstStyle/>
          <a:p>
            <a:pPr algn="just">
              <a:buFont typeface="Calibri Light" panose="020F0302020204030204" pitchFamily="34" charset="0"/>
              <a:buAutoNum type="arabicPeriod"/>
            </a:pPr>
            <a:r>
              <a:rPr lang="en-US" altLang="en-US" sz="1800" b="1" dirty="0">
                <a:solidFill>
                  <a:srgbClr val="666666"/>
                </a:solidFill>
                <a:latin typeface="Open Sans"/>
                <a:ea typeface="Open Sans"/>
                <a:cs typeface="Open Sans"/>
              </a:rPr>
              <a:t>Audience. </a:t>
            </a:r>
            <a:r>
              <a:rPr lang="en-US" altLang="en-US" sz="1800" dirty="0">
                <a:solidFill>
                  <a:srgbClr val="666666"/>
                </a:solidFill>
                <a:latin typeface="Open Sans"/>
                <a:ea typeface="Open Sans"/>
                <a:cs typeface="Open Sans"/>
              </a:rPr>
              <a:t>It’s important to adjust data representation to the specific target audience. For example, fitness mobile app users who browse through their progress can easily work with uncomplicated visualizations. On the other hand, if data insights are intended for researchers and experienced decision-makers who regularly work with data, you can and often have to go beyond simple charts.</a:t>
            </a:r>
          </a:p>
          <a:p>
            <a:pPr algn="just">
              <a:buFont typeface="Calibri Light" panose="020F0302020204030204" pitchFamily="34" charset="0"/>
              <a:buAutoNum type="arabicPeriod"/>
            </a:pPr>
            <a:r>
              <a:rPr lang="en-US" altLang="en-US" sz="1800" b="1" dirty="0">
                <a:solidFill>
                  <a:srgbClr val="666666"/>
                </a:solidFill>
                <a:latin typeface="Open Sans"/>
                <a:ea typeface="Open Sans"/>
                <a:cs typeface="Open Sans"/>
              </a:rPr>
              <a:t>Content. </a:t>
            </a:r>
            <a:r>
              <a:rPr lang="en-US" altLang="en-US" sz="1800" dirty="0">
                <a:solidFill>
                  <a:srgbClr val="666666"/>
                </a:solidFill>
                <a:latin typeface="Open Sans"/>
                <a:ea typeface="Open Sans"/>
                <a:cs typeface="Open Sans"/>
              </a:rPr>
              <a:t>The type of data you are dealing with will determine the tactics. For example, if it’s time-series metrics, you will use line charts to show the dynamics in many cases. To show the relationship between two elements, scatter plots are often used. In turn, bar charts work well for comparative analysis.</a:t>
            </a:r>
          </a:p>
          <a:p>
            <a:pPr algn="just">
              <a:buFont typeface="Calibri Light" panose="020F0302020204030204" pitchFamily="34" charset="0"/>
              <a:buAutoNum type="arabicPeriod"/>
            </a:pPr>
            <a:r>
              <a:rPr lang="en-US" altLang="en-US" sz="1800" b="1" dirty="0">
                <a:solidFill>
                  <a:srgbClr val="666666"/>
                </a:solidFill>
                <a:latin typeface="Open Sans"/>
                <a:ea typeface="Open Sans"/>
                <a:cs typeface="Open Sans"/>
              </a:rPr>
              <a:t>Context.</a:t>
            </a:r>
            <a:r>
              <a:rPr lang="en-US" altLang="en-US" sz="1800" dirty="0">
                <a:solidFill>
                  <a:srgbClr val="666666"/>
                </a:solidFill>
                <a:latin typeface="Open Sans"/>
                <a:ea typeface="Open Sans"/>
                <a:cs typeface="Open Sans"/>
              </a:rPr>
              <a:t> You can use different data visualization approaches and read data depending on the context. To emphasize a certain figure, for example, significant profit growth, you can use the shades of one color on the chart and highlight the highest value with the brightest one. On the contrary, to differentiate elements, you can use contrast colors.</a:t>
            </a:r>
          </a:p>
        </p:txBody>
      </p:sp>
      <p:sp>
        <p:nvSpPr>
          <p:cNvPr id="7172" name="TextBox 4">
            <a:extLst>
              <a:ext uri="{FF2B5EF4-FFF2-40B4-BE49-F238E27FC236}">
                <a16:creationId xmlns:a16="http://schemas.microsoft.com/office/drawing/2014/main" id="{A114DB15-3844-3216-51C6-3F7B6C276A66}"/>
              </a:ext>
            </a:extLst>
          </p:cNvPr>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a:solidFill>
                  <a:srgbClr val="FBFCFF"/>
                </a:solidFill>
                <a:latin typeface="Lucida Sans" panose="020B0602030504020204" pitchFamily="34" charset="0"/>
                <a:ea typeface="Arial Unicode MS" panose="020B0604020202020204" pitchFamily="34" charset="-128"/>
                <a:cs typeface="Arial Unicode MS" panose="020B0604020202020204" pitchFamily="34" charset="-128"/>
              </a:rPr>
              <a:t>Sec. 16.1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85F91894-F4CD-F160-0416-C86F5EEC52D8}"/>
              </a:ext>
            </a:extLst>
          </p:cNvPr>
          <p:cNvSpPr>
            <a:spLocks noGrp="1" noChangeArrowheads="1"/>
          </p:cNvSpPr>
          <p:nvPr>
            <p:ph idx="1"/>
          </p:nvPr>
        </p:nvSpPr>
        <p:spPr/>
        <p:txBody>
          <a:bodyPr/>
          <a:lstStyle/>
          <a:p>
            <a:pPr marL="0" indent="0" algn="just">
              <a:buFont typeface="Arial" panose="020B0604020202020204" pitchFamily="34" charset="0"/>
              <a:buNone/>
            </a:pPr>
            <a:r>
              <a:rPr lang="en-US" altLang="en-US" sz="1800" b="1">
                <a:solidFill>
                  <a:srgbClr val="666666"/>
                </a:solidFill>
                <a:latin typeface="Open Sans" panose="020B0606030504020204" pitchFamily="34" charset="0"/>
              </a:rPr>
              <a:t>4. Dynamics.</a:t>
            </a:r>
            <a:r>
              <a:rPr lang="en-US" altLang="en-US" sz="1800">
                <a:solidFill>
                  <a:srgbClr val="666666"/>
                </a:solidFill>
                <a:latin typeface="Open Sans" panose="020B0606030504020204" pitchFamily="34" charset="0"/>
              </a:rPr>
              <a:t> There are various types of data, and each type has a different rate of change. For example, financial results can be measured monthly or yearly, while time series and tracking data are changing constantly. Depending on the rate of change, you may consider dynamic representation (steaming) or static data visualization techniques in data mining.</a:t>
            </a:r>
          </a:p>
          <a:p>
            <a:pPr marL="0" indent="0" algn="just">
              <a:buFont typeface="Arial" panose="020B0604020202020204" pitchFamily="34" charset="0"/>
              <a:buNone/>
            </a:pPr>
            <a:endParaRPr lang="en-US" altLang="en-US" sz="1800">
              <a:solidFill>
                <a:srgbClr val="666666"/>
              </a:solidFill>
              <a:latin typeface="Open Sans" panose="020B0606030504020204" pitchFamily="34" charset="0"/>
            </a:endParaRPr>
          </a:p>
          <a:p>
            <a:pPr marL="0" indent="0" algn="just">
              <a:buFont typeface="Arial" panose="020B0604020202020204" pitchFamily="34" charset="0"/>
              <a:buNone/>
            </a:pPr>
            <a:r>
              <a:rPr lang="en-US" altLang="en-US" sz="1800">
                <a:solidFill>
                  <a:srgbClr val="666666"/>
                </a:solidFill>
                <a:latin typeface="Open Sans" panose="020B0606030504020204" pitchFamily="34" charset="0"/>
              </a:rPr>
              <a:t>5. </a:t>
            </a:r>
            <a:r>
              <a:rPr lang="en-US" altLang="en-US" sz="1800" b="1">
                <a:solidFill>
                  <a:srgbClr val="666666"/>
                </a:solidFill>
                <a:latin typeface="Open Sans" panose="020B0606030504020204" pitchFamily="34" charset="0"/>
              </a:rPr>
              <a:t>Purpose.</a:t>
            </a:r>
            <a:r>
              <a:rPr lang="en-US" altLang="en-US" sz="1800">
                <a:solidFill>
                  <a:srgbClr val="666666"/>
                </a:solidFill>
                <a:latin typeface="Open Sans" panose="020B0606030504020204" pitchFamily="34" charset="0"/>
              </a:rPr>
              <a:t> The goal of data visualization affects the way it is implemented. In order to make a complex analysis, visualizations are compiled into dynamic and controllable dashboards equipped with different tools for visual data analytics (comparison, formatting, filtering, etc.). However, dashboards are not necessary to show a single or occasional data insight.</a:t>
            </a:r>
          </a:p>
        </p:txBody>
      </p:sp>
      <p:sp>
        <p:nvSpPr>
          <p:cNvPr id="8195" name="TextBox 4">
            <a:extLst>
              <a:ext uri="{FF2B5EF4-FFF2-40B4-BE49-F238E27FC236}">
                <a16:creationId xmlns:a16="http://schemas.microsoft.com/office/drawing/2014/main" id="{8F3AB010-8EBB-05E7-D3AD-B0DF19165505}"/>
              </a:ext>
            </a:extLst>
          </p:cNvPr>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a:solidFill>
                  <a:srgbClr val="FBFCFF"/>
                </a:solidFill>
                <a:latin typeface="Lucida Sans" panose="020B0602030504020204" pitchFamily="34" charset="0"/>
                <a:ea typeface="Arial Unicode MS" panose="020B0604020202020204" pitchFamily="34" charset="-128"/>
                <a:cs typeface="Arial Unicode MS" panose="020B0604020202020204" pitchFamily="34" charset="-128"/>
              </a:rPr>
              <a:t>Sec. 16.1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F32BE68B-44E8-2041-07A4-4F14FB63CA8F}"/>
              </a:ext>
            </a:extLst>
          </p:cNvPr>
          <p:cNvSpPr>
            <a:spLocks noGrp="1" noChangeArrowheads="1"/>
          </p:cNvSpPr>
          <p:nvPr>
            <p:ph type="title"/>
          </p:nvPr>
        </p:nvSpPr>
        <p:spPr/>
        <p:txBody>
          <a:bodyPr/>
          <a:lstStyle/>
          <a:p>
            <a:r>
              <a:rPr lang="en-IN" altLang="en-US" b="1">
                <a:solidFill>
                  <a:srgbClr val="000000"/>
                </a:solidFill>
                <a:latin typeface="Open Sans" panose="020B0606030504020204" pitchFamily="34" charset="0"/>
              </a:rPr>
              <a:t>Data visualization techniques</a:t>
            </a:r>
          </a:p>
        </p:txBody>
      </p:sp>
      <p:sp>
        <p:nvSpPr>
          <p:cNvPr id="9219" name="Rectangle 5">
            <a:extLst>
              <a:ext uri="{FF2B5EF4-FFF2-40B4-BE49-F238E27FC236}">
                <a16:creationId xmlns:a16="http://schemas.microsoft.com/office/drawing/2014/main" id="{0E1C0BAC-82D4-2F3C-9FDE-66F658258C9F}"/>
              </a:ext>
            </a:extLst>
          </p:cNvPr>
          <p:cNvSpPr>
            <a:spLocks noGrp="1" noChangeArrowheads="1"/>
          </p:cNvSpPr>
          <p:nvPr>
            <p:ph idx="1"/>
          </p:nvPr>
        </p:nvSpPr>
        <p:spPr>
          <a:xfrm>
            <a:off x="457200" y="1447800"/>
            <a:ext cx="8382000" cy="5257800"/>
          </a:xfrm>
        </p:spPr>
        <p:txBody>
          <a:bodyPr/>
          <a:lstStyle/>
          <a:p>
            <a:pPr algn="just">
              <a:defRPr/>
            </a:pPr>
            <a:r>
              <a:rPr lang="en-US" altLang="en-US" sz="2000" dirty="0">
                <a:solidFill>
                  <a:srgbClr val="666666"/>
                </a:solidFill>
                <a:latin typeface="Open Sans" pitchFamily="34" charset="0"/>
              </a:rPr>
              <a:t>Depending on these factors, you can choose different data visualization techniques and configure their features. Here are the common types of data visualization techniques:</a:t>
            </a:r>
          </a:p>
          <a:p>
            <a:pPr marL="0" indent="0" algn="just">
              <a:buFont typeface="Arial" panose="020B0604020202020204" pitchFamily="34" charset="0"/>
              <a:buNone/>
              <a:defRPr/>
            </a:pPr>
            <a:r>
              <a:rPr lang="en-US" altLang="en-US" sz="2000" b="1" dirty="0">
                <a:solidFill>
                  <a:srgbClr val="000000"/>
                </a:solidFill>
                <a:latin typeface="Open Sans" pitchFamily="34" charset="0"/>
              </a:rPr>
              <a:t>Charts</a:t>
            </a:r>
          </a:p>
          <a:p>
            <a:pPr algn="just">
              <a:defRPr/>
            </a:pPr>
            <a:r>
              <a:rPr lang="en-US" altLang="en-US" sz="2000" dirty="0">
                <a:solidFill>
                  <a:srgbClr val="666666"/>
                </a:solidFill>
                <a:latin typeface="Open Sans" pitchFamily="34" charset="0"/>
              </a:rPr>
              <a:t>The easiest way to show the development of one or several data sets is a chart. Charts vary from bar and line charts that show the relationship between elements over time to pie charts that demonstrate the components or proportions between the elements of one whole.</a:t>
            </a:r>
          </a:p>
          <a:p>
            <a:pPr algn="just">
              <a:defRPr/>
            </a:pPr>
            <a:endParaRPr lang="en-US" altLang="en-US" dirty="0">
              <a:solidFill>
                <a:srgbClr val="666666"/>
              </a:solidFill>
              <a:latin typeface="Open Sans" pitchFamily="34" charset="0"/>
            </a:endParaRPr>
          </a:p>
        </p:txBody>
      </p:sp>
      <p:sp>
        <p:nvSpPr>
          <p:cNvPr id="9220" name="TextBox 4">
            <a:extLst>
              <a:ext uri="{FF2B5EF4-FFF2-40B4-BE49-F238E27FC236}">
                <a16:creationId xmlns:a16="http://schemas.microsoft.com/office/drawing/2014/main" id="{CC759E55-0245-9725-11FA-82E4C36B8B23}"/>
              </a:ext>
            </a:extLst>
          </p:cNvPr>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a:solidFill>
                  <a:srgbClr val="FBFCFF"/>
                </a:solidFill>
                <a:latin typeface="Lucida Sans" panose="020B0602030504020204" pitchFamily="34" charset="0"/>
                <a:ea typeface="Arial Unicode MS" panose="020B0604020202020204" pitchFamily="34" charset="-128"/>
                <a:cs typeface="Arial Unicode MS" panose="020B0604020202020204" pitchFamily="34" charset="-128"/>
              </a:rPr>
              <a:t>Sec. 16.2</a:t>
            </a:r>
          </a:p>
        </p:txBody>
      </p:sp>
      <p:pic>
        <p:nvPicPr>
          <p:cNvPr id="9221" name="Picture 6">
            <a:extLst>
              <a:ext uri="{FF2B5EF4-FFF2-40B4-BE49-F238E27FC236}">
                <a16:creationId xmlns:a16="http://schemas.microsoft.com/office/drawing/2014/main" id="{F8703D27-2A8A-82A4-621D-8E7B6CB48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725988"/>
            <a:ext cx="5562600"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a:extLst>
              <a:ext uri="{FF2B5EF4-FFF2-40B4-BE49-F238E27FC236}">
                <a16:creationId xmlns:a16="http://schemas.microsoft.com/office/drawing/2014/main" id="{FED6CD3A-349C-CA3D-619D-DAAD072E379B}"/>
              </a:ext>
            </a:extLst>
          </p:cNvPr>
          <p:cNvSpPr txBox="1">
            <a:spLocks noChangeArrowheads="1"/>
          </p:cNvSpPr>
          <p:nvPr/>
        </p:nvSpPr>
        <p:spPr bwMode="auto">
          <a:xfrm>
            <a:off x="685800" y="685800"/>
            <a:ext cx="7848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Open Sans" panose="020B0606030504020204" pitchFamily="34" charset="0"/>
              </a:rPr>
              <a:t>Plots</a:t>
            </a:r>
          </a:p>
          <a:p>
            <a:pPr algn="just"/>
            <a:r>
              <a:rPr lang="en-US" altLang="en-US">
                <a:latin typeface="Open Sans" panose="020B0606030504020204" pitchFamily="34" charset="0"/>
              </a:rPr>
              <a:t>Plots allow to distribute two or more data sets over a 2D or even 3D space to show the relationship between these sets and the parameters on the plot. Plots also vary. Scatter and bubble plots are some of the most widely-used visualizations. When it comes to big data, analysts often use more complex box plots to visualize the relationships between large volumes of data.</a:t>
            </a:r>
          </a:p>
          <a:p>
            <a:pPr algn="just"/>
            <a:endParaRPr lang="en-US" altLang="en-US">
              <a:latin typeface="Open Sans" panose="020B0606030504020204" pitchFamily="34" charset="0"/>
            </a:endParaRPr>
          </a:p>
          <a:p>
            <a:pPr algn="just"/>
            <a:endParaRPr lang="en-US" altLang="en-US">
              <a:latin typeface="Open Sans" panose="020B0606030504020204" pitchFamily="34" charset="0"/>
            </a:endParaRPr>
          </a:p>
        </p:txBody>
      </p:sp>
      <p:pic>
        <p:nvPicPr>
          <p:cNvPr id="10243" name="Picture 2">
            <a:extLst>
              <a:ext uri="{FF2B5EF4-FFF2-40B4-BE49-F238E27FC236}">
                <a16:creationId xmlns:a16="http://schemas.microsoft.com/office/drawing/2014/main" id="{73EAB270-1949-15A7-2D41-435C46EBF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600450"/>
            <a:ext cx="51816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a:extLst>
              <a:ext uri="{FF2B5EF4-FFF2-40B4-BE49-F238E27FC236}">
                <a16:creationId xmlns:a16="http://schemas.microsoft.com/office/drawing/2014/main" id="{AD1B8CA2-AD5F-D7F7-5B04-4184F66312E9}"/>
              </a:ext>
            </a:extLst>
          </p:cNvPr>
          <p:cNvSpPr txBox="1">
            <a:spLocks noChangeArrowheads="1"/>
          </p:cNvSpPr>
          <p:nvPr/>
        </p:nvSpPr>
        <p:spPr bwMode="auto">
          <a:xfrm>
            <a:off x="304800" y="533400"/>
            <a:ext cx="7772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Open Sans" panose="020B0606030504020204" pitchFamily="34" charset="0"/>
              </a:rPr>
              <a:t>Maps</a:t>
            </a:r>
          </a:p>
          <a:p>
            <a:pPr algn="just"/>
            <a:r>
              <a:rPr lang="en-US" altLang="en-US">
                <a:latin typeface="Open Sans" panose="020B0606030504020204" pitchFamily="34" charset="0"/>
              </a:rPr>
              <a:t>Maps are popular techniques used for data visualization in different industries. They allow locating elements on relevant objects and areas — geographical maps, building plans, website layouts, etc. Among the most popular map visualizations are heat maps, dot distribution maps, cartograms.</a:t>
            </a:r>
          </a:p>
        </p:txBody>
      </p:sp>
      <p:pic>
        <p:nvPicPr>
          <p:cNvPr id="11267" name="Picture 4">
            <a:extLst>
              <a:ext uri="{FF2B5EF4-FFF2-40B4-BE49-F238E27FC236}">
                <a16:creationId xmlns:a16="http://schemas.microsoft.com/office/drawing/2014/main" id="{8DB0AF52-0FF3-56C7-56A1-6C389C03A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52750"/>
            <a:ext cx="64770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a:extLst>
              <a:ext uri="{FF2B5EF4-FFF2-40B4-BE49-F238E27FC236}">
                <a16:creationId xmlns:a16="http://schemas.microsoft.com/office/drawing/2014/main" id="{02D21C3B-6A94-6633-9682-077CC0A50F82}"/>
              </a:ext>
            </a:extLst>
          </p:cNvPr>
          <p:cNvSpPr txBox="1">
            <a:spLocks noChangeArrowheads="1"/>
          </p:cNvSpPr>
          <p:nvPr/>
        </p:nvSpPr>
        <p:spPr bwMode="auto">
          <a:xfrm>
            <a:off x="304800" y="457200"/>
            <a:ext cx="7924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000000"/>
                </a:solidFill>
                <a:latin typeface="Open Sans" panose="020B0606030504020204" pitchFamily="34" charset="0"/>
              </a:rPr>
              <a:t>Diagrams and matrices</a:t>
            </a:r>
          </a:p>
          <a:p>
            <a:endParaRPr lang="en-US" altLang="en-US" b="1">
              <a:solidFill>
                <a:srgbClr val="000000"/>
              </a:solidFill>
              <a:latin typeface="Open Sans" panose="020B0606030504020204" pitchFamily="34" charset="0"/>
            </a:endParaRPr>
          </a:p>
          <a:p>
            <a:pPr algn="just"/>
            <a:r>
              <a:rPr lang="en-US" altLang="en-US">
                <a:solidFill>
                  <a:srgbClr val="666666"/>
                </a:solidFill>
                <a:latin typeface="Open Sans" panose="020B0606030504020204" pitchFamily="34" charset="0"/>
              </a:rPr>
              <a:t>Diagrams are usually used to demonstrate complex data relationships and links and include various types of data in one visual representation. They can be hierarchical, multidimensional, tree-like.</a:t>
            </a:r>
          </a:p>
          <a:p>
            <a:pPr algn="just"/>
            <a:r>
              <a:rPr lang="en-US" altLang="en-US">
                <a:solidFill>
                  <a:srgbClr val="666666"/>
                </a:solidFill>
                <a:latin typeface="Open Sans" panose="020B0606030504020204" pitchFamily="34" charset="0"/>
              </a:rPr>
              <a:t>Matrix is one of the advanced data visualization techniques that help determine the correlation between multiple constantly updating (steaming) data sets.</a:t>
            </a:r>
          </a:p>
          <a:p>
            <a:pPr algn="just"/>
            <a:endParaRPr lang="en-US" altLang="en-US">
              <a:solidFill>
                <a:srgbClr val="666666"/>
              </a:solidFill>
              <a:latin typeface="Open Sans" panose="020B0606030504020204" pitchFamily="34" charset="0"/>
            </a:endParaRPr>
          </a:p>
          <a:p>
            <a:pPr algn="just"/>
            <a:endParaRPr lang="en-US" altLang="en-US">
              <a:solidFill>
                <a:srgbClr val="666666"/>
              </a:solidFill>
              <a:latin typeface="Open Sans" panose="020B0606030504020204" pitchFamily="34" charset="0"/>
            </a:endParaRPr>
          </a:p>
        </p:txBody>
      </p:sp>
      <p:pic>
        <p:nvPicPr>
          <p:cNvPr id="12291" name="Picture 2">
            <a:extLst>
              <a:ext uri="{FF2B5EF4-FFF2-40B4-BE49-F238E27FC236}">
                <a16:creationId xmlns:a16="http://schemas.microsoft.com/office/drawing/2014/main" id="{E870A3BB-0A01-27AD-70CA-F4B2702CB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3538538"/>
            <a:ext cx="71437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578D521D34234794A0BEF439DD08C7" ma:contentTypeVersion="5" ma:contentTypeDescription="Create a new document." ma:contentTypeScope="" ma:versionID="844a31cd96530d064601193802289880">
  <xsd:schema xmlns:xsd="http://www.w3.org/2001/XMLSchema" xmlns:xs="http://www.w3.org/2001/XMLSchema" xmlns:p="http://schemas.microsoft.com/office/2006/metadata/properties" xmlns:ns2="7da9531d-be9b-4989-9ef7-f115a5c12971" xmlns:ns3="782bb293-e802-45b6-84ac-a57f7e6ad7e3" targetNamespace="http://schemas.microsoft.com/office/2006/metadata/properties" ma:root="true" ma:fieldsID="3ad62623ab693673e1d7e99ef532f112" ns2:_="" ns3:_="">
    <xsd:import namespace="7da9531d-be9b-4989-9ef7-f115a5c12971"/>
    <xsd:import namespace="782bb293-e802-45b6-84ac-a57f7e6ad7e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531d-be9b-4989-9ef7-f115a5c129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2bb293-e802-45b6-84ac-a57f7e6ad7e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E7CBFF-8943-4181-A654-8254FD4A7B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a9531d-be9b-4989-9ef7-f115a5c12971"/>
    <ds:schemaRef ds:uri="782bb293-e802-45b6-84ac-a57f7e6ad7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2217DE-6B89-4742-AEF7-1160C022CFCF}">
  <ds:schemaRefs>
    <ds:schemaRef ds:uri="http://schemas.microsoft.com/sharepoint/v3/contenttype/forms"/>
  </ds:schemaRefs>
</ds:datastoreItem>
</file>

<file path=customXml/itemProps3.xml><?xml version="1.0" encoding="utf-8"?>
<ds:datastoreItem xmlns:ds="http://schemas.openxmlformats.org/officeDocument/2006/customXml" ds:itemID="{A8C3084F-4552-4F03-A0D0-60A3E87192F2}"/>
</file>

<file path=docProps/app.xml><?xml version="1.0" encoding="utf-8"?>
<Properties xmlns="http://schemas.openxmlformats.org/officeDocument/2006/extended-properties" xmlns:vt="http://schemas.openxmlformats.org/officeDocument/2006/docPropsVTypes">
  <Template/>
  <TotalTime>24046</TotalTime>
  <Words>1656</Words>
  <Application>Microsoft Office PowerPoint</Application>
  <PresentationFormat>On-screen Show (4:3)</PresentationFormat>
  <Paragraphs>63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Unit-5</vt:lpstr>
      <vt:lpstr>Data Visualization:</vt:lpstr>
      <vt:lpstr>What determines data visualization choices</vt:lpstr>
      <vt:lpstr>5 factors that influence data visualization choices:</vt:lpstr>
      <vt:lpstr>PowerPoint Presentation</vt:lpstr>
      <vt:lpstr>Data visualization techniques</vt:lpstr>
      <vt:lpstr>PowerPoint Presentation</vt:lpstr>
      <vt:lpstr>PowerPoint Presentation</vt:lpstr>
      <vt:lpstr>PowerPoint Presentation</vt:lpstr>
      <vt:lpstr>Data visualization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AIML_FDP_0 80</cp:lastModifiedBy>
  <cp:revision>426</cp:revision>
  <cp:lastPrinted>2009-10-06T16:53:03Z</cp:lastPrinted>
  <dcterms:created xsi:type="dcterms:W3CDTF">2009-10-08T03:21:01Z</dcterms:created>
  <dcterms:modified xsi:type="dcterms:W3CDTF">2023-10-31T04:30:06Z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0x010100E6578D521D34234794A0BEF439DD08C7</vt:lpwstr>
  </property>
</Properties>
</file>