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468" r:id="rId5"/>
    <p:sldId id="650" r:id="rId6"/>
    <p:sldId id="692" r:id="rId7"/>
    <p:sldId id="693" r:id="rId8"/>
    <p:sldId id="694" r:id="rId9"/>
    <p:sldId id="696" r:id="rId10"/>
    <p:sldId id="695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06" r:id="rId21"/>
    <p:sldId id="707" r:id="rId22"/>
    <p:sldId id="709" r:id="rId23"/>
    <p:sldId id="708" r:id="rId24"/>
    <p:sldId id="711" r:id="rId25"/>
    <p:sldId id="712" r:id="rId26"/>
    <p:sldId id="713" r:id="rId27"/>
    <p:sldId id="714" r:id="rId28"/>
    <p:sldId id="715" r:id="rId29"/>
    <p:sldId id="380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E3401-2CB5-4554-A5CC-614AD9971E86}" v="2" dt="2023-02-08T15:07:44.598"/>
    <p1510:client id="{5CD60BFE-0012-4206-AA97-9C79BE7D1282}" v="1" dt="2023-02-16T10:08:56.496"/>
    <p1510:client id="{7DE1949C-C9A2-41CC-96B4-7FFEE2C56452}" v="4" dt="2023-02-14T14:38:57.910"/>
    <p1510:client id="{CA3D9CD6-6957-4B30-BFF3-C0894DF46463}" v="1" dt="2023-02-20T20:22:55.859"/>
    <p1510:client id="{F6170D65-1EF2-15BC-068B-26212363813B}" v="1" dt="2023-02-21T14:24:51.379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BCE10290" userId="S::sayammahajan2022@vitbhopal.ac.in::63d7e255-c68c-47c7-b361-88a8f97e6928" providerId="AD" clId="Web-{5CD60BFE-0012-4206-AA97-9C79BE7D1282}"/>
    <pc:docChg chg="modSld">
      <pc:chgData name="22BCE10290" userId="S::sayammahajan2022@vitbhopal.ac.in::63d7e255-c68c-47c7-b361-88a8f97e6928" providerId="AD" clId="Web-{5CD60BFE-0012-4206-AA97-9C79BE7D1282}" dt="2023-02-16T10:08:56.496" v="0" actId="1076"/>
      <pc:docMkLst>
        <pc:docMk/>
      </pc:docMkLst>
      <pc:sldChg chg="modSp">
        <pc:chgData name="22BCE10290" userId="S::sayammahajan2022@vitbhopal.ac.in::63d7e255-c68c-47c7-b361-88a8f97e6928" providerId="AD" clId="Web-{5CD60BFE-0012-4206-AA97-9C79BE7D1282}" dt="2023-02-16T10:08:56.496" v="0" actId="1076"/>
        <pc:sldMkLst>
          <pc:docMk/>
          <pc:sldMk cId="154254184" sldId="698"/>
        </pc:sldMkLst>
        <pc:spChg chg="mod">
          <ac:chgData name="22BCE10290" userId="S::sayammahajan2022@vitbhopal.ac.in::63d7e255-c68c-47c7-b361-88a8f97e6928" providerId="AD" clId="Web-{5CD60BFE-0012-4206-AA97-9C79BE7D1282}" dt="2023-02-16T10:08:56.496" v="0" actId="1076"/>
          <ac:spMkLst>
            <pc:docMk/>
            <pc:sldMk cId="154254184" sldId="698"/>
            <ac:spMk id="2" creationId="{7FDFF98E-637A-4EE6-9C5B-F97143632FF2}"/>
          </ac:spMkLst>
        </pc:spChg>
      </pc:sldChg>
    </pc:docChg>
  </pc:docChgLst>
  <pc:docChgLst>
    <pc:chgData name="22BCE10745" userId="S::akshatagrawal2022@vitbhopal.ac.in::ddafc6f0-ff0e-4f06-a705-73b704bf9ed8" providerId="AD" clId="Web-{CA3D9CD6-6957-4B30-BFF3-C0894DF46463}"/>
    <pc:docChg chg="addSld">
      <pc:chgData name="22BCE10745" userId="S::akshatagrawal2022@vitbhopal.ac.in::ddafc6f0-ff0e-4f06-a705-73b704bf9ed8" providerId="AD" clId="Web-{CA3D9CD6-6957-4B30-BFF3-C0894DF46463}" dt="2023-02-20T20:22:55.859" v="0"/>
      <pc:docMkLst>
        <pc:docMk/>
      </pc:docMkLst>
      <pc:sldChg chg="new">
        <pc:chgData name="22BCE10745" userId="S::akshatagrawal2022@vitbhopal.ac.in::ddafc6f0-ff0e-4f06-a705-73b704bf9ed8" providerId="AD" clId="Web-{CA3D9CD6-6957-4B30-BFF3-C0894DF46463}" dt="2023-02-20T20:22:55.859" v="0"/>
        <pc:sldMkLst>
          <pc:docMk/>
          <pc:sldMk cId="3753202098" sldId="716"/>
        </pc:sldMkLst>
      </pc:sldChg>
    </pc:docChg>
  </pc:docChgLst>
  <pc:docChgLst>
    <pc:chgData name="22BCE11131" userId="S::lakshyasachinbhardwaj2022@vitbhopal.ac.in::3cd92653-6a48-40cc-af58-efabb35ea690" providerId="AD" clId="Web-{7DE1949C-C9A2-41CC-96B4-7FFEE2C56452}"/>
    <pc:docChg chg="modSld">
      <pc:chgData name="22BCE11131" userId="S::lakshyasachinbhardwaj2022@vitbhopal.ac.in::3cd92653-6a48-40cc-af58-efabb35ea690" providerId="AD" clId="Web-{7DE1949C-C9A2-41CC-96B4-7FFEE2C56452}" dt="2023-02-14T14:38:57.910" v="3" actId="1076"/>
      <pc:docMkLst>
        <pc:docMk/>
      </pc:docMkLst>
      <pc:sldChg chg="modSp">
        <pc:chgData name="22BCE11131" userId="S::lakshyasachinbhardwaj2022@vitbhopal.ac.in::3cd92653-6a48-40cc-af58-efabb35ea690" providerId="AD" clId="Web-{7DE1949C-C9A2-41CC-96B4-7FFEE2C56452}" dt="2023-02-14T14:34:19.572" v="1" actId="1076"/>
        <pc:sldMkLst>
          <pc:docMk/>
          <pc:sldMk cId="2703035267" sldId="692"/>
        </pc:sldMkLst>
        <pc:spChg chg="mod">
          <ac:chgData name="22BCE11131" userId="S::lakshyasachinbhardwaj2022@vitbhopal.ac.in::3cd92653-6a48-40cc-af58-efabb35ea690" providerId="AD" clId="Web-{7DE1949C-C9A2-41CC-96B4-7FFEE2C56452}" dt="2023-02-14T14:34:19.572" v="1" actId="1076"/>
          <ac:spMkLst>
            <pc:docMk/>
            <pc:sldMk cId="2703035267" sldId="692"/>
            <ac:spMk id="2" creationId="{95FB34E8-DA82-4C44-8D45-E9F92E51CD6A}"/>
          </ac:spMkLst>
        </pc:spChg>
        <pc:spChg chg="mod">
          <ac:chgData name="22BCE11131" userId="S::lakshyasachinbhardwaj2022@vitbhopal.ac.in::3cd92653-6a48-40cc-af58-efabb35ea690" providerId="AD" clId="Web-{7DE1949C-C9A2-41CC-96B4-7FFEE2C56452}" dt="2023-02-14T14:34:11.681" v="0" actId="1076"/>
          <ac:spMkLst>
            <pc:docMk/>
            <pc:sldMk cId="2703035267" sldId="692"/>
            <ac:spMk id="3" creationId="{F5B0349B-6038-4965-8C34-EC809D96EFEB}"/>
          </ac:spMkLst>
        </pc:spChg>
      </pc:sldChg>
      <pc:sldChg chg="modSp">
        <pc:chgData name="22BCE11131" userId="S::lakshyasachinbhardwaj2022@vitbhopal.ac.in::3cd92653-6a48-40cc-af58-efabb35ea690" providerId="AD" clId="Web-{7DE1949C-C9A2-41CC-96B4-7FFEE2C56452}" dt="2023-02-14T14:38:57.910" v="3" actId="1076"/>
        <pc:sldMkLst>
          <pc:docMk/>
          <pc:sldMk cId="298712073" sldId="693"/>
        </pc:sldMkLst>
        <pc:spChg chg="mod">
          <ac:chgData name="22BCE11131" userId="S::lakshyasachinbhardwaj2022@vitbhopal.ac.in::3cd92653-6a48-40cc-af58-efabb35ea690" providerId="AD" clId="Web-{7DE1949C-C9A2-41CC-96B4-7FFEE2C56452}" dt="2023-02-14T14:38:57.910" v="3" actId="1076"/>
          <ac:spMkLst>
            <pc:docMk/>
            <pc:sldMk cId="298712073" sldId="693"/>
            <ac:spMk id="3" creationId="{807391C0-9FE8-43A6-940D-B77E402BCDC6}"/>
          </ac:spMkLst>
        </pc:spChg>
      </pc:sldChg>
    </pc:docChg>
  </pc:docChgLst>
  <pc:docChgLst>
    <pc:chgData name="22BAI10142" userId="S::pariagrawal2022@vitbhopal.ac.in::e12a839a-4d86-4978-95de-d332977fa931" providerId="AD" clId="Web-{F6170D65-1EF2-15BC-068B-26212363813B}"/>
    <pc:docChg chg="delSld">
      <pc:chgData name="22BAI10142" userId="S::pariagrawal2022@vitbhopal.ac.in::e12a839a-4d86-4978-95de-d332977fa931" providerId="AD" clId="Web-{F6170D65-1EF2-15BC-068B-26212363813B}" dt="2023-02-21T14:24:51.379" v="0"/>
      <pc:docMkLst>
        <pc:docMk/>
      </pc:docMkLst>
      <pc:sldChg chg="del">
        <pc:chgData name="22BAI10142" userId="S::pariagrawal2022@vitbhopal.ac.in::e12a839a-4d86-4978-95de-d332977fa931" providerId="AD" clId="Web-{F6170D65-1EF2-15BC-068B-26212363813B}" dt="2023-02-21T14:24:51.379" v="0"/>
        <pc:sldMkLst>
          <pc:docMk/>
          <pc:sldMk cId="3753202098" sldId="716"/>
        </pc:sldMkLst>
      </pc:sldChg>
    </pc:docChg>
  </pc:docChgLst>
  <pc:docChgLst>
    <pc:chgData name="22BCE10491" userId="S::mitulkalpeshkumarmodh2022@vitbhopal.ac.in::19286dd1-13ce-415c-bb5e-1502c1fe28b2" providerId="AD" clId="Web-{312E3401-2CB5-4554-A5CC-614AD9971E86}"/>
    <pc:docChg chg="modSld">
      <pc:chgData name="22BCE10491" userId="S::mitulkalpeshkumarmodh2022@vitbhopal.ac.in::19286dd1-13ce-415c-bb5e-1502c1fe28b2" providerId="AD" clId="Web-{312E3401-2CB5-4554-A5CC-614AD9971E86}" dt="2023-02-08T15:07:44.598" v="1" actId="20577"/>
      <pc:docMkLst>
        <pc:docMk/>
      </pc:docMkLst>
      <pc:sldChg chg="modSp">
        <pc:chgData name="22BCE10491" userId="S::mitulkalpeshkumarmodh2022@vitbhopal.ac.in::19286dd1-13ce-415c-bb5e-1502c1fe28b2" providerId="AD" clId="Web-{312E3401-2CB5-4554-A5CC-614AD9971E86}" dt="2023-02-08T15:07:44.598" v="1" actId="20577"/>
        <pc:sldMkLst>
          <pc:docMk/>
          <pc:sldMk cId="942773821" sldId="703"/>
        </pc:sldMkLst>
        <pc:spChg chg="mod">
          <ac:chgData name="22BCE10491" userId="S::mitulkalpeshkumarmodh2022@vitbhopal.ac.in::19286dd1-13ce-415c-bb5e-1502c1fe28b2" providerId="AD" clId="Web-{312E3401-2CB5-4554-A5CC-614AD9971E86}" dt="2023-02-08T15:07:44.598" v="1" actId="20577"/>
          <ac:spMkLst>
            <pc:docMk/>
            <pc:sldMk cId="942773821" sldId="703"/>
            <ac:spMk id="3" creationId="{3DA6C6AE-9E65-45BB-B8AF-1E45A20BC0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33845A-7C78-436E-97DD-3B6C9E3C5702}" type="datetimeFigureOut">
              <a:rPr lang="en-US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69D4D5-7D42-40E7-8186-D3DC2D56BE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54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6CE0CA-327C-4AB0-A46D-6221CADD35C3}" type="datetimeFigureOut">
              <a:rPr lang="en-US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A908302-3C2F-40C0-BDB3-783046CA6A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7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908302-3C2F-40C0-BDB3-783046CA6A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23A26-BF3B-44EF-9423-F212B5576778}" type="datetime1">
              <a:rPr lang="en-US" smtClean="0"/>
              <a:t>2/21/2023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F04273-2F2D-4167-9024-91CC59CE3DD3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D9B5-03C3-4693-8E42-60D566AFB911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D8CFB-9C27-4B42-959A-6F1E485FBD0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1677-BBFD-4B3A-BA0B-7C88542D4617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E0961-8669-4E65-8432-8DACB3FC141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C988-8156-4C4F-B57C-F25A186526D3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11B86-F767-49C7-B71F-17E363B3CB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7982D-5134-4C21-9A83-74D523557730}" type="datetime1">
              <a:rPr lang="en-US" smtClean="0"/>
              <a:t>2/21/2023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40029-13C3-4C9B-A3FE-37AF7AED6E24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6D7E5-8226-4192-8699-F5BF823CA89C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9C1EC-EF65-4A63-9DAD-E726C629DFC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6D04A-22B7-4099-AF43-7FF1F1204EB6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F9A8F-0DF2-40C4-BC93-26116AFB366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CCE6C-5150-4D07-99E8-D562E78F9093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ADA4F-E7E9-421A-BF6F-5AE73495E89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16200000">
            <a:off x="-1215578" y="2891980"/>
            <a:ext cx="27389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 Seminar</a:t>
            </a:r>
            <a:endParaRPr lang="en-US" sz="14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0600" y="6324600"/>
            <a:ext cx="7848600" cy="369888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latin typeface="Perpetua" panose="02020502060401020303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45363" y="152400"/>
            <a:ext cx="15700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0035D-F919-44B7-B920-136BBA29FDDC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04B46-925D-4958-BBF1-1E874C89D4A2}" type="slidenum">
              <a:rPr lang="en-US"/>
              <a:t>‹#›</a:t>
            </a:fld>
            <a:fld id="{70B80F1E-FB73-4B6E-B937-B10C35321E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6190-733C-4E75-89C5-89FFC9949FCD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1A701-CE1E-49EE-BBDE-2FBA2821FC7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7B8DC-C2C7-48F4-BC68-378CC5971E1F}" type="datetime1">
              <a:rPr lang="en-US" smtClean="0"/>
              <a:t>2/21/2023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A516D-940F-4373-BFFE-D92428BCC3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27A3DF-4FE4-48EE-B352-5CBCB4609191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BHRK: A Secure de-duplication optimization algorithm over  cloud environment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C8E5C3B-82B6-487E-93C1-1FCF81B6A34D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57" y="116632"/>
            <a:ext cx="8763053" cy="1224136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7030A0"/>
                </a:solidFill>
                <a:latin typeface="Georgia" panose="02040502050405020303" pitchFamily="18" charset="0"/>
              </a:rPr>
              <a:t>Vellore Institute OF Technology,  BHOPAL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14" y="533400"/>
            <a:ext cx="8436395" cy="6104033"/>
          </a:xfrm>
        </p:spPr>
        <p:txBody>
          <a:bodyPr>
            <a:normAutofit/>
          </a:bodyPr>
          <a:lstStyle/>
          <a:p>
            <a:pPr algn="ctr"/>
            <a:endParaRPr lang="en-AU" sz="2000">
              <a:solidFill>
                <a:srgbClr val="FF0000"/>
              </a:solidFill>
            </a:endParaRPr>
          </a:p>
          <a:p>
            <a:pPr algn="ctr"/>
            <a:endParaRPr lang="en-AU" sz="3200" b="1" i="1">
              <a:solidFill>
                <a:srgbClr val="FFFF00"/>
              </a:solidFill>
            </a:endParaRPr>
          </a:p>
          <a:p>
            <a:pPr algn="ctr"/>
            <a:endParaRPr lang="en-AU" sz="3200" b="1" i="1">
              <a:solidFill>
                <a:srgbClr val="FFFF00"/>
              </a:solidFill>
            </a:endParaRPr>
          </a:p>
          <a:p>
            <a:pPr algn="ctr"/>
            <a:r>
              <a:rPr lang="en-AU" sz="3200" b="1" i="1">
                <a:solidFill>
                  <a:srgbClr val="FFFF00"/>
                </a:solidFill>
              </a:rPr>
              <a:t> Fundamentals In AI &amp; ML</a:t>
            </a:r>
          </a:p>
          <a:p>
            <a:pPr algn="ctr"/>
            <a:endParaRPr lang="en-AU" sz="3200" b="1" i="1">
              <a:solidFill>
                <a:schemeClr val="tx1"/>
              </a:solidFill>
            </a:endParaRPr>
          </a:p>
          <a:p>
            <a:pPr algn="ctr"/>
            <a:endParaRPr lang="en-AU" sz="3200" b="1" i="1">
              <a:solidFill>
                <a:schemeClr val="tx1"/>
              </a:solidFill>
            </a:endParaRPr>
          </a:p>
          <a:p>
            <a:endParaRPr lang="en-AU" sz="320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3600"/>
              </a:spcAft>
            </a:pPr>
            <a:r>
              <a:rPr lang="en-AU" sz="3200">
                <a:solidFill>
                  <a:srgbClr val="FF0000"/>
                </a:solidFill>
              </a:rPr>
              <a:t>(Department of Computer Science &amp; Engineering) </a:t>
            </a:r>
          </a:p>
          <a:p>
            <a:pPr algn="ctr"/>
            <a:endParaRPr lang="en-AU" sz="3200" b="1" i="1">
              <a:solidFill>
                <a:schemeClr val="tx1"/>
              </a:solidFill>
            </a:endParaRPr>
          </a:p>
          <a:p>
            <a:pPr algn="ctr"/>
            <a:endParaRPr lang="en-AU" sz="3200" i="1">
              <a:solidFill>
                <a:srgbClr val="008000"/>
              </a:solidFill>
            </a:endParaRPr>
          </a:p>
          <a:p>
            <a:pPr algn="ctr"/>
            <a:endParaRPr lang="en-AU" sz="3200">
              <a:solidFill>
                <a:srgbClr val="008000"/>
              </a:solidFill>
            </a:endParaRPr>
          </a:p>
          <a:p>
            <a:pPr algn="ctr"/>
            <a:endParaRPr lang="en-AU" sz="3200">
              <a:solidFill>
                <a:srgbClr val="008000"/>
              </a:solidFill>
            </a:endParaRPr>
          </a:p>
          <a:p>
            <a:pPr algn="ctr"/>
            <a:endParaRPr lang="en-AU" sz="3200">
              <a:solidFill>
                <a:srgbClr val="008000"/>
              </a:solidFill>
            </a:endParaRPr>
          </a:p>
          <a:p>
            <a:pPr algn="ctr"/>
            <a:endParaRPr lang="en-AU" sz="3200">
              <a:solidFill>
                <a:srgbClr val="008000"/>
              </a:solidFill>
            </a:endParaRPr>
          </a:p>
          <a:p>
            <a:pPr algn="ctr"/>
            <a:endParaRPr lang="en-GB" sz="3600">
              <a:solidFill>
                <a:srgbClr val="008000"/>
              </a:solidFill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3429000" y="5116857"/>
            <a:ext cx="4572000" cy="151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>
                <a:latin typeface="Times New Roman" panose="02020603050405020304" pitchFamily="18" charset="0"/>
              </a:rPr>
              <a:t>Sonam Goswami</a:t>
            </a:r>
          </a:p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</a:rPr>
              <a:t>Vellore Institute Of Technology (VIT), Bhopal, India</a:t>
            </a: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7" y="3119264"/>
            <a:ext cx="286702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0C62-7A22-4597-9679-6499C85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638"/>
            <a:ext cx="7772400" cy="639762"/>
          </a:xfrm>
        </p:spPr>
        <p:txBody>
          <a:bodyPr/>
          <a:lstStyle/>
          <a:p>
            <a:pPr algn="just"/>
            <a:r>
              <a:rPr lang="en-IN" sz="4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Multi-agent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979D-7007-4E8B-81C9-9E3A7D4F3A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4572000"/>
          </a:xfrm>
        </p:spPr>
        <p:txBody>
          <a:bodyPr/>
          <a:lstStyle/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system composed of multiple interacting intelligent agents.</a:t>
            </a: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/>
              <a:t>  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Robots, humans or human teams.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Contain combined human-agent teams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Distributed systems</a:t>
            </a:r>
          </a:p>
          <a:p>
            <a:pPr marL="0" indent="0" algn="just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0ACD6-A80D-49BA-8BDC-70D1B867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186C-362C-4991-8EB7-947CAA7DF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95700"/>
            <a:ext cx="7239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CE60-2E6E-40C5-9195-9D992CDA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715962"/>
          </a:xfrm>
        </p:spPr>
        <p:txBody>
          <a:bodyPr/>
          <a:lstStyle/>
          <a:p>
            <a:pPr algn="just"/>
            <a:r>
              <a:rPr lang="en-IN" sz="4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Agents: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C4EB-8053-41CE-80D0-E48F71C9BF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657600"/>
          </a:xfrm>
        </p:spPr>
        <p:txBody>
          <a:bodyPr/>
          <a:lstStyle/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 multi-agent system (MAS) may be seen as a collection of collaborative agents.</a:t>
            </a: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They can communicate and cooperate with other agents, while keeping their autonomy.</a:t>
            </a: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They usually negotiate with their peers to reach mutually acceptable agreements during cooperative problem solving.</a:t>
            </a: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They have limited learning capabilities.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F8389-2011-49E4-8A6C-ACAF11D9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2CF3-71F1-43D8-AF7A-07A07F17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639762"/>
          </a:xfrm>
        </p:spPr>
        <p:txBody>
          <a:bodyPr/>
          <a:lstStyle/>
          <a:p>
            <a:pPr algn="just"/>
            <a:r>
              <a:rPr lang="en-IN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Agents: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2DEA-B439-457F-B96C-0BDE390DF2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772400" cy="4572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Provide solutions to physically distributed problems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Disaster in a city (police, firemen, ambulances)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Provide solutions to problems with distributed data sources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Sensor network monitoring a given area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Provide solutions that need distributed expertise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provision (family doctors, nurses, specialists, laboratory analysis).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FAD39-DEE6-44F5-B95C-B95EFB9F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7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1B5A-2F54-45AF-B7A8-E6A6CB11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638"/>
            <a:ext cx="7772400" cy="792162"/>
          </a:xfrm>
        </p:spPr>
        <p:txBody>
          <a:bodyPr/>
          <a:lstStyle/>
          <a:p>
            <a:pPr algn="just"/>
            <a:r>
              <a:rPr lang="en-IN" sz="4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Negotiation and Bargaining: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A1C6-EB12-4DBB-9E16-2D3A70B98F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379538"/>
            <a:ext cx="7772400" cy="5021262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Negotiation:</a:t>
            </a: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Negotiation is a process in which a joint decision is made by two or more parties. The parties first verbalize contradictory demands and then move towards agreement by a process of concession-making or search for new alternatives.</a:t>
            </a:r>
          </a:p>
          <a:p>
            <a:pPr marL="0" indent="0" algn="just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major features of Negotiation are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used by the participating agents.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protocol followed by the agents as they negotiate.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process that each agent uses to determine its positions, concessions and criteria for agreement.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8C199-7A74-4A9D-896F-ECC5F6F1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C6AE-9E65-45BB-B8AF-1E45A20BC0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914400"/>
            <a:ext cx="7772400" cy="53340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Systems and Techniques for Negotiation: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>
                <a:latin typeface="Times New Roman"/>
                <a:cs typeface="Times New Roman"/>
              </a:rPr>
              <a:t>Environment-centred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Agent-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resultant negotiation mechanism should ideally have the following attributes: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u="sng">
                <a:solidFill>
                  <a:srgbClr val="0070C0"/>
                </a:solidFill>
              </a:rPr>
              <a:t>Efficiency:</a:t>
            </a:r>
            <a:r>
              <a:rPr lang="en-IN"/>
              <a:t>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agents should not waste resources in coming to an agreement.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u="sng">
                <a:solidFill>
                  <a:srgbClr val="0070C0"/>
                </a:solidFill>
              </a:rPr>
              <a:t>Stability: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No agent should have an incentive to deviate from agreed-upon strategies.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u="sng">
                <a:solidFill>
                  <a:srgbClr val="0070C0"/>
                </a:solidFill>
                <a:latin typeface="Times New Roman"/>
                <a:cs typeface="Times New Roman"/>
              </a:rPr>
              <a:t>Simplicity: </a:t>
            </a:r>
            <a:r>
              <a:rPr lang="en-IN">
                <a:latin typeface="Times New Roman"/>
                <a:cs typeface="Times New Roman"/>
              </a:rPr>
              <a:t>The negotiation mechanism should impose low computational and bandwidth demands on the agents.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7CC99-9786-4CD1-B115-6BABF6EC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8CB8-47A9-4834-A140-6249144449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772400" cy="4572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should not require a central decision maker.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Symmetry: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should not be biased against any agent for arbitrary or inappropriate reasons.</a:t>
            </a:r>
          </a:p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F3DC1-542E-4A51-949D-2CFAAF04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00A5-7B9A-428E-B10E-8865B92256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914400"/>
            <a:ext cx="7772400" cy="5219700"/>
          </a:xfrm>
        </p:spPr>
        <p:txBody>
          <a:bodyPr/>
          <a:lstStyle/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Types of Environment: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Worth-oriented domains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State-oriented domains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Task-oriented domains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 task-oriented domain is one where agents have a set of tasks to achieve, all resources needed to achieve the tasks are available, and the agents can achieve the tasks without help or interference from each other.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agents can benefit by sharing some of the tasks.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2459B-8965-4C68-8BA8-1AE4BABA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A798-994E-453C-A096-A6AF5BBA3C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772400" cy="4572000"/>
          </a:xfrm>
        </p:spPr>
        <p:txBody>
          <a:bodyPr/>
          <a:lstStyle/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Example: Internet downloading domain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Each agent is given a list of documents that it must access over the Internet.</a:t>
            </a:r>
          </a:p>
          <a:p>
            <a:pPr algn="just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9D02C-3748-46C7-9280-F048982F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0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71CC-2120-469B-9C40-65CBAF4C55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295400"/>
            <a:ext cx="77724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Bargaining: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Bargaining is a simple form of the distributive negotiation process that is both competitive and positional. Meaning bargaining doesn’t seek to create value but instead focuses on negotiators claiming value.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Bargaining predominates in one-time negotiations, e.g. buying or selling a car or house when you don’t intend on having an ongoing relationship. One side usually attempts to gain an advantage over another to obtain the best possible agreement.</a:t>
            </a:r>
            <a:endParaRPr lang="en-IN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7A8C-4034-44E8-BAE8-5202066D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BC26-F0B1-4F95-A8AC-6E374673FB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219200"/>
            <a:ext cx="77724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en-IN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game or Non-cooperative game</a:t>
            </a:r>
            <a:r>
              <a:rPr lang="en-IN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model bilateral negotiations: using cooperative game or non-cooperative game.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cooperative games, agreements are enforceable or binding,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its possible for the agents to negotiate outcomes that are mutually beneficial.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non-cooperative game, the agents are self-Interested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thus they have incentive to deviate from an agreement to improve his/her utility.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Thus, a same game would have the different outcome between cooperative games and non-cooperative games.</a:t>
            </a:r>
          </a:p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D9FEF-7ACD-4131-B6A8-E2470984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A611-5DAE-40F8-AEC6-640769F5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52600"/>
            <a:ext cx="7886700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IN"/>
              <a:t>	</a:t>
            </a:r>
            <a:r>
              <a:rPr lang="en-IN" sz="6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Module-4</a:t>
            </a:r>
            <a:br>
              <a:rPr lang="en-IN" sz="6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Agents and Prolog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C4A1E-7E66-4F9D-8D35-7338B283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4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83C8-2613-45F2-8724-00790449A6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2192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Example: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Agents can cooperatively find the mutually most beneficial outcome.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AB6AB-F135-4D6F-91A3-D395BB11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076C98-D7A9-415B-BE8C-FEF57321A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60468"/>
              </p:ext>
            </p:extLst>
          </p:nvPr>
        </p:nvGraphicFramePr>
        <p:xfrm>
          <a:off x="2133600" y="190500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677704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2422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9898718"/>
                    </a:ext>
                  </a:extLst>
                </a:gridCol>
              </a:tblGrid>
              <a:tr h="36308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Silent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Confess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207"/>
                  </a:ext>
                </a:extLst>
              </a:tr>
              <a:tr h="363086">
                <a:tc>
                  <a:txBody>
                    <a:bodyPr/>
                    <a:lstStyle/>
                    <a:p>
                      <a:r>
                        <a:rPr lang="en-IN"/>
                        <a:t>Silent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67918"/>
                  </a:ext>
                </a:extLst>
              </a:tr>
              <a:tr h="363086">
                <a:tc>
                  <a:txBody>
                    <a:bodyPr/>
                    <a:lstStyle/>
                    <a:p>
                      <a:r>
                        <a:rPr lang="en-IN"/>
                        <a:t>Confess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2291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1A2A5-3FF9-47D4-9CD6-CF216BB2ECCF}"/>
              </a:ext>
            </a:extLst>
          </p:cNvPr>
          <p:cNvCxnSpPr/>
          <p:nvPr/>
        </p:nvCxnSpPr>
        <p:spPr>
          <a:xfrm flipH="1" flipV="1">
            <a:off x="4572000" y="2438400"/>
            <a:ext cx="1066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4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BCDF-9F73-494E-B671-FC972A0F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792162"/>
          </a:xfrm>
        </p:spPr>
        <p:txBody>
          <a:bodyPr/>
          <a:lstStyle/>
          <a:p>
            <a:pPr algn="just"/>
            <a:r>
              <a:rPr lang="en-IN" sz="4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among agents: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A200-882B-438D-8E51-0F682F3AD7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524000"/>
            <a:ext cx="7772400" cy="4572000"/>
          </a:xfrm>
        </p:spPr>
        <p:txBody>
          <a:bodyPr/>
          <a:lstStyle/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“A verbal and social activity of reason aimed at increasing (or decreasing) the acceptability of a controversial standpoint for the listener or reader, by putting forward a constellation of propositions (i.e. arguments) intended to justify (or refute) the standpoint before a rational judge”. </a:t>
            </a: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Argument: Reasons / Justifications supporting a conclusion.</a:t>
            </a: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as: support-&gt; 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7D22-03B1-420A-8370-4CB8B992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3179-339F-4B68-A5B9-5B107F48E1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762000"/>
            <a:ext cx="7772400" cy="5448300"/>
          </a:xfrm>
        </p:spPr>
        <p:txBody>
          <a:bodyPr/>
          <a:lstStyle/>
          <a:p>
            <a:pPr algn="just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arguments: Beliefs-&gt; Belief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e.g. If it is cloudy, it might rain.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Motivational arguments: Beliefs, Desires-&gt; Desire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e.g. If it is cloudy and you own a raincoat then put the raincoat.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 arguments: Belief, Sub-Goals-&gt; Goal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e.g. If it is cloudy and you own a raincoat then put the raincoat.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Social arguments: Social commitments-&gt; Goal, Desire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e.g. I will stop at the corner because the law say so.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e.g. I can’t do that, I promise to my mother that won’t.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03347-8AA7-4724-83B1-A2CEC945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5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2C17-9ABE-4BEF-A7EE-693A79F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98438"/>
            <a:ext cx="7772400" cy="715962"/>
          </a:xfrm>
        </p:spPr>
        <p:txBody>
          <a:bodyPr/>
          <a:lstStyle/>
          <a:p>
            <a:r>
              <a:rPr lang="en-IN" b="0" i="0" u="none" strike="noStrike" baseline="0">
                <a:solidFill>
                  <a:srgbClr val="7030A0"/>
                </a:solidFill>
                <a:latin typeface="Times New Roman" panose="02020603050405020304" pitchFamily="18" charset="0"/>
              </a:rPr>
              <a:t>Cut and Fail Predicate:</a:t>
            </a:r>
            <a:endParaRPr lang="en-IN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1B90-952A-4F7D-8F67-1F716ABC86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838200"/>
            <a:ext cx="7772400" cy="5829300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 Predicate-</a:t>
            </a:r>
            <a:endParaRPr lang="en-I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Fail predicate simply </a:t>
            </a:r>
            <a:r>
              <a:rPr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the rule.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fail forces backtracking in an attempt to unify with another clause.</a:t>
            </a:r>
          </a:p>
          <a:p>
            <a:pPr marL="0" indent="0" algn="just"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// Code snippet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a(x):- b(x), c(x), fail.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a(x):- d(x).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b(1).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b(4).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c(1).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c(3).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d(4).				Query:    ?- a(x).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5640E-D7B9-43AB-80EA-66307674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8E41-D55A-4FC8-AE77-A83079EB77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495300"/>
            <a:ext cx="7772400" cy="61722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 predicate-</a:t>
            </a:r>
            <a:r>
              <a:rPr lang="en-I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Cut Predicate remove alternatives then forbids values that otherwise would be ‘returned’ by means of X binding.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Cut Predicate always succeeds.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Fail predicate always fail.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Symbol of cut predicate is “!”</a:t>
            </a:r>
          </a:p>
          <a:p>
            <a:pPr marL="0" indent="0" algn="just">
              <a:buNone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//code snippet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a(x):- b(x), ! c(x).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a(x):- d(x).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b(1).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b(4).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c(1).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c(3).</a:t>
            </a:r>
          </a:p>
          <a:p>
            <a:pPr marL="0" indent="0" algn="just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d(4).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B4E03-4558-4705-8E5D-B4CAFB93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73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04E0-A586-40E1-8721-2BD1000F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1173162"/>
          </a:xfrm>
        </p:spPr>
        <p:txBody>
          <a:bodyPr/>
          <a:lstStyle/>
          <a:p>
            <a:pPr algn="just"/>
            <a:r>
              <a:rPr lang="en-IN" sz="4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Cut and Fail Predicate: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FE78AC-950C-4EEC-868C-EDBEAB318A4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1811929"/>
              </p:ext>
            </p:extLst>
          </p:nvPr>
        </p:nvGraphicFramePr>
        <p:xfrm>
          <a:off x="914400" y="1447800"/>
          <a:ext cx="80772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196653646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1705598117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a(x):- b(x),!, c(x), fail.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a(x):- d(x).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b(1).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b(4).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c(1).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c(3).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d(4).</a:t>
                      </a:r>
                    </a:p>
                    <a:p>
                      <a:pPr marL="0" indent="0" algn="just">
                        <a:buNone/>
                      </a:pP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Query: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– a(x).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a(x):- b(x), c(x), fail, !.</a:t>
                      </a:r>
                    </a:p>
                    <a:p>
                      <a:r>
                        <a:rPr lang="en-IN"/>
                        <a:t>a(x):- d(x).</a:t>
                      </a:r>
                    </a:p>
                    <a:p>
                      <a:r>
                        <a:rPr lang="en-IN"/>
                        <a:t>b(1).</a:t>
                      </a:r>
                    </a:p>
                    <a:p>
                      <a:r>
                        <a:rPr lang="en-IN"/>
                        <a:t>b(4).</a:t>
                      </a:r>
                    </a:p>
                    <a:p>
                      <a:r>
                        <a:rPr lang="en-IN"/>
                        <a:t>c(1).</a:t>
                      </a:r>
                    </a:p>
                    <a:p>
                      <a:r>
                        <a:rPr lang="en-IN"/>
                        <a:t>c(3).</a:t>
                      </a:r>
                    </a:p>
                    <a:p>
                      <a:r>
                        <a:rPr lang="en-IN"/>
                        <a:t>d(4).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Query:</a:t>
                      </a:r>
                    </a:p>
                    <a:p>
                      <a:r>
                        <a:rPr lang="en-IN"/>
                        <a:t>?- a(x).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X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79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770BD-DA32-47FF-96CF-2FBDF69D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0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21F13-1B55-4EFB-AC6C-49E9437C89A1}" type="slidenum">
              <a:rPr lang="en-US" smtClean="0"/>
              <a:t>26</a:t>
            </a:fld>
            <a:endParaRPr lang="en-US"/>
          </a:p>
        </p:txBody>
      </p:sp>
      <p:sp>
        <p:nvSpPr>
          <p:cNvPr id="9223" name="Content Placeholder 7"/>
          <p:cNvSpPr>
            <a:spLocks noGrp="1"/>
          </p:cNvSpPr>
          <p:nvPr>
            <p:ph sz="quarter" idx="1"/>
          </p:nvPr>
        </p:nvSpPr>
        <p:spPr>
          <a:xfrm>
            <a:off x="642910" y="785794"/>
            <a:ext cx="7772400" cy="4572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ctr">
              <a:buAutoNum type="arabicPeriod" startAt="6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600"/>
              <a:t>      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None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50000"/>
              </a:lnSpc>
              <a:buNone/>
            </a:pPr>
            <a:r>
              <a:rPr lang="en-US" sz="4400">
                <a:solidFill>
                  <a:srgbClr val="0070C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34E8-DA82-4C44-8D45-E9F92E51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67" y="209272"/>
            <a:ext cx="7772400" cy="715962"/>
          </a:xfrm>
        </p:spPr>
        <p:txBody>
          <a:bodyPr/>
          <a:lstStyle/>
          <a:p>
            <a:pPr algn="just"/>
            <a:r>
              <a:rPr lang="en-IN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Intelligent Agents: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349B-6038-4965-8C34-EC809D96EF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3806" y="1023464"/>
            <a:ext cx="77724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task of AI is to design an agent program which implements the agent function. The structure of an intelligent agent is a combination of architecture and agent program. It can be viewed as:</a:t>
            </a:r>
          </a:p>
          <a:p>
            <a:pPr marL="0" indent="0" algn="just"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Agent = Architecture + Agent Program</a:t>
            </a:r>
          </a:p>
          <a:p>
            <a:pPr marL="0" indent="0" algn="just">
              <a:buNone/>
            </a:pP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0" i="0">
                <a:solidFill>
                  <a:srgbClr val="333333"/>
                </a:solidFill>
                <a:effectLst/>
                <a:latin typeface="inter-regular"/>
              </a:rPr>
              <a:t>Following are the main three terms involved in the structure of an AI agent:</a:t>
            </a:r>
            <a:endParaRPr lang="en-IN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</a:t>
            </a: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is the machinery on which the agent executes its action. It is essentially a device with embedded actuators and sensors.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B86C-16CA-44FF-AE69-49F655E2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91C0-9FE8-43A6-940D-B77E402BCD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8328" y="516788"/>
            <a:ext cx="7772400" cy="4572000"/>
          </a:xfrm>
        </p:spPr>
        <p:txBody>
          <a:bodyPr/>
          <a:lstStyle/>
          <a:p>
            <a:pPr algn="just"/>
            <a:r>
              <a:rPr lang="en-IN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Program: </a:t>
            </a:r>
            <a:r>
              <a:rPr lang="en-IN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Agent Program performs the execution of the Agent Function. The execution happens on top of Agent Architecture and produces the desired function.</a:t>
            </a:r>
          </a:p>
          <a:p>
            <a:pPr marL="0" indent="0">
              <a:buNone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Function: </a:t>
            </a: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function in which actions are mapped from a certain percept sequence. Percept sequence refers to a history of what the intelligent agent has perceived.</a:t>
            </a:r>
          </a:p>
          <a:p>
            <a:pPr marL="0" indent="0" algn="just">
              <a:buNone/>
            </a:pPr>
            <a:r>
              <a:rPr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 . P *-&gt; A</a:t>
            </a:r>
            <a:endParaRPr lang="en-IN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1875C-4BB7-43DD-9C30-A91EC023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2479-D064-454F-B4C2-99178B30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7772400" cy="715962"/>
          </a:xfrm>
        </p:spPr>
        <p:txBody>
          <a:bodyPr/>
          <a:lstStyle/>
          <a:p>
            <a:pPr algn="just"/>
            <a:r>
              <a:rPr lang="en-IN" sz="4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PEAS Representation: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B9E3-0C3D-433B-8884-C2B941A461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600200"/>
            <a:ext cx="7772400" cy="4572000"/>
          </a:xfrm>
        </p:spPr>
        <p:txBody>
          <a:bodyPr/>
          <a:lstStyle/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PEAS stands for: </a:t>
            </a:r>
          </a:p>
          <a:p>
            <a:pPr algn="just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Actuators </a:t>
            </a:r>
          </a:p>
          <a:p>
            <a:pPr marL="0" indent="0" algn="just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IN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0" i="0" u="sng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Measure: </a:t>
            </a: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which we get from the agent. All the necessary results that an agent gives after processing comes under its performance.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CA877-A4C3-4208-9A0E-DA9E3F46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367E-70C8-4139-8E95-72B1BDFE58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I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surrounding things and conditions of an agent fall in this section. It basically consists of all the things under which the agents work.</a:t>
            </a:r>
          </a:p>
          <a:p>
            <a:pPr algn="just"/>
            <a:r>
              <a:rPr lang="en-IN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Actuators:</a:t>
            </a:r>
            <a:r>
              <a:rPr lang="en-I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devices, hardware or software through which the agent performs any actions or processes any information to produce a result are the actuators of the agent.</a:t>
            </a:r>
          </a:p>
          <a:p>
            <a:pPr algn="just"/>
            <a:r>
              <a:rPr lang="en-IN" b="0" i="0" u="sng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Sensors:</a:t>
            </a:r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devices through which the agent observes and perceives its environment are the sensors of the agent.</a:t>
            </a:r>
          </a:p>
          <a:p>
            <a:pPr algn="just"/>
            <a:endParaRPr lang="en-IN" u="sng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B3FFA-9BFC-4349-8267-844C4E8D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2F97-5A49-46ED-AF99-B241C94D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792162"/>
          </a:xfrm>
        </p:spPr>
        <p:txBody>
          <a:bodyPr/>
          <a:lstStyle/>
          <a:p>
            <a:pPr algn="just"/>
            <a:r>
              <a:rPr lang="en-IN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PEAS for Self-driving Cars: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D0FD-7068-4A07-8440-90E086CE45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7772400" cy="495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endParaRPr lang="en-IN" b="1" u="sng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b="1" u="sng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b="1" u="sng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b="1" u="sng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b="1" u="sng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Safety, time, legal drive, comfort.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Roads, other cars, pedestrians, road signs.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Actuators: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Steering, accelerator, brake, signal, horn.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Sensors: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Camera, sonar, GPS, Speedometer, odometer, accelerometer, engine sensors, keyboard.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04818-7381-4170-97E9-C894DBB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010D5-4354-444E-9EF9-C8BBBBD05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93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0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34CD-1616-4279-8C5B-5E459408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715962"/>
          </a:xfrm>
        </p:spPr>
        <p:txBody>
          <a:bodyPr/>
          <a:lstStyle/>
          <a:p>
            <a:pPr algn="just"/>
            <a:r>
              <a:rPr lang="en-IN" sz="4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Communication: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DDAD-C4DE-4FA4-B215-CE34D1F578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143000"/>
            <a:ext cx="7772400" cy="5440362"/>
          </a:xfrm>
        </p:spPr>
        <p:txBody>
          <a:bodyPr/>
          <a:lstStyle/>
          <a:p>
            <a:pPr algn="just"/>
            <a:r>
              <a:rPr lang="en-IN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necessary in order to allow collaboration, negotiation, cooperation, etc… between independent entities. For this purpose, it requires a well-defined, agreed and commonly understood semantics.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Agent is an active object with the ability to perceive, reason and act.</a:t>
            </a: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Agent has the ability to communicate. This ability is part perceptron (the receiving of messages) and part action (the sending of messages).</a:t>
            </a:r>
          </a:p>
          <a:p>
            <a:pPr algn="just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can enable the agents to coordinate their actions and behaviour, resulting in systems that are more coherent.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2AC1C-D438-4A00-9831-0F0C74E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F98E-637A-4EE6-9C5B-F9714363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19175"/>
            <a:ext cx="7772400" cy="1143000"/>
          </a:xfrm>
        </p:spPr>
        <p:txBody>
          <a:bodyPr/>
          <a:lstStyle/>
          <a:p>
            <a:pPr algn="just"/>
            <a:r>
              <a:rPr lang="en-IN" sz="4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Agent Communication: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FD42-4D9E-4BC9-B735-876EE5135F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3429000"/>
            <a:ext cx="7772400" cy="1600200"/>
          </a:xfrm>
        </p:spPr>
        <p:txBody>
          <a:bodyPr/>
          <a:lstStyle/>
          <a:p>
            <a:r>
              <a:rPr lang="en-IN"/>
              <a:t>To have a interaction between a machine and a human we need agent communication.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57009-C633-43ED-A8FF-788786AC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11B86-F767-49C7-B71F-17E363B3C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578426-24af-4cb5-a5f1-bed412baac83">
      <UserInfo>
        <DisplayName>22BCE10607</DisplayName>
        <AccountId>98</AccountId>
        <AccountType/>
      </UserInfo>
      <UserInfo>
        <DisplayName>22BAI10201</DisplayName>
        <AccountId>101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99367A66599446A65CD904CFC9092E" ma:contentTypeVersion="5" ma:contentTypeDescription="Create a new document." ma:contentTypeScope="" ma:versionID="f2ef1454f3e797569ff92ca42af9590b">
  <xsd:schema xmlns:xsd="http://www.w3.org/2001/XMLSchema" xmlns:xs="http://www.w3.org/2001/XMLSchema" xmlns:p="http://schemas.microsoft.com/office/2006/metadata/properties" xmlns:ns2="b1578426-24af-4cb5-a5f1-bed412baac83" xmlns:ns3="0cfde312-b344-4423-b6ed-690b226800e7" targetNamespace="http://schemas.microsoft.com/office/2006/metadata/properties" ma:root="true" ma:fieldsID="e081ed020fa427845b36b7200cb01e60" ns2:_="" ns3:_="">
    <xsd:import namespace="b1578426-24af-4cb5-a5f1-bed412baac83"/>
    <xsd:import namespace="0cfde312-b344-4423-b6ed-690b226800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578426-24af-4cb5-a5f1-bed412baac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de312-b344-4423-b6ed-690b226800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077988-47D2-4727-BA96-B953979E0E8C}">
  <ds:schemaRefs>
    <ds:schemaRef ds:uri="b1578426-24af-4cb5-a5f1-bed412baac8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A7848D-AEE0-425A-B988-D49B093C6FD5}"/>
</file>

<file path=customXml/itemProps3.xml><?xml version="1.0" encoding="utf-8"?>
<ds:datastoreItem xmlns:ds="http://schemas.openxmlformats.org/officeDocument/2006/customXml" ds:itemID="{8D4E133C-5A4A-444A-A5FA-3DF76380DD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Application>Microsoft Office PowerPoint</Application>
  <PresentationFormat>On-screen Show (4:3)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Vellore Institute OF Technology,  BHOPAL</vt:lpstr>
      <vt:lpstr> Module-4 Software Agents and Prolog</vt:lpstr>
      <vt:lpstr>Architecture for Intelligent Agents:</vt:lpstr>
      <vt:lpstr>PowerPoint Presentation</vt:lpstr>
      <vt:lpstr>PEAS Representation:</vt:lpstr>
      <vt:lpstr>PowerPoint Presentation</vt:lpstr>
      <vt:lpstr>What is PEAS for Self-driving Cars:</vt:lpstr>
      <vt:lpstr>Agent Communication:</vt:lpstr>
      <vt:lpstr>Why do we need Agent Communication:</vt:lpstr>
      <vt:lpstr>Multi-agent System:</vt:lpstr>
      <vt:lpstr>Collaborative Agents:</vt:lpstr>
      <vt:lpstr>Collaborative Agents: Applications</vt:lpstr>
      <vt:lpstr>Negotiation and Bargaining: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Augmentation among agents: </vt:lpstr>
      <vt:lpstr>PowerPoint Presentation</vt:lpstr>
      <vt:lpstr>Cut and Fail Predicate:</vt:lpstr>
      <vt:lpstr>PowerPoint Presentation</vt:lpstr>
      <vt:lpstr>Difference Between Cut and Fail Predicate: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Estimation of OFDM Systems for Digital Audio Broadcasting</dc:title>
  <dc:creator>computer</dc:creator>
  <cp:revision>1</cp:revision>
  <cp:lastPrinted>2020-11-07T17:27:00Z</cp:lastPrinted>
  <dcterms:created xsi:type="dcterms:W3CDTF">2009-09-22T05:18:00Z</dcterms:created>
  <dcterms:modified xsi:type="dcterms:W3CDTF">2023-02-21T14:25:27Z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  <property fmtid="{D5CDD505-2E9C-101B-9397-08002B2CF9AE}" pid="3" name="ContentTypeId">
    <vt:lpwstr>0x010100E599367A66599446A65CD904CFC9092E</vt:lpwstr>
  </property>
</Properties>
</file>