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3"/>
  </p:sldMasterIdLst>
  <p:notesMasterIdLst>
    <p:notesMasterId r:id="rId101"/>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Lst>
  <p:sldSz cx="9144000" cy="5143500" type="screen16x9"/>
  <p:notesSz cx="6858000" cy="9144000"/>
  <p:embeddedFontLst>
    <p:embeddedFont>
      <p:font typeface="Oswald" panose="00000500000000000000" pitchFamily="2" charset="0"/>
      <p:regular r:id="rId102"/>
      <p:bold r:id="rId103"/>
    </p:embeddedFont>
    <p:embeddedFont>
      <p:font typeface="Roboto" panose="02000000000000000000" pitchFamily="2" charset="0"/>
      <p:regular r:id="rId104"/>
      <p:bold r:id="rId105"/>
      <p:italic r:id="rId106"/>
      <p:boldItalic r:id="rId107"/>
    </p:embeddedFont>
    <p:embeddedFont>
      <p:font typeface="Source Code Pro" panose="020B0509030403020204" pitchFamily="49" charset="0"/>
      <p:regular r:id="rId108"/>
      <p:bold r:id="rId109"/>
      <p:italic r:id="rId110"/>
      <p:boldItalic r:id="rId1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AC547A-69E8-4E06-89C4-9093692F23C4}" v="1" dt="2023-05-23T10:18:06.812"/>
    <p1510:client id="{287A6C5D-A2B5-45D6-BBE2-3AFAAC91E5F3}" v="7" dt="2023-04-23T08:49:41.212"/>
    <p1510:client id="{3CD14D62-F78F-A32F-7D91-07676B62E7C0}" v="10" dt="2023-04-22T16:49:50.408"/>
    <p1510:client id="{875EC9CE-3337-4D94-9B35-E4E45FAFDBB3}" v="1" dt="2023-04-22T18:05:31.044"/>
    <p1510:client id="{B16EDF42-7407-48E8-BFC2-07274D487227}" v="2" dt="2023-04-22T17:16:40.011"/>
    <p1510:client id="{BF469633-362A-A617-92CB-487D37ECC4A4}" v="1" dt="2023-05-16T15:07:05.923"/>
  </p1510:revLst>
</p1510:revInfo>
</file>

<file path=ppt/tableStyles.xml><?xml version="1.0" encoding="utf-8"?>
<a:tblStyleLst xmlns:a="http://schemas.openxmlformats.org/drawingml/2006/main" def="{21CDFEDE-6E88-4A86-A360-0F6D5BD230E7}">
  <a:tblStyle styleId="{21CDFEDE-6E88-4A86-A360-0F6D5BD230E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microsoft.com/office/2015/10/relationships/revisionInfo" Target="revisionInfo.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presProps" Target="presProps.xml"/><Relationship Id="rId16" Type="http://schemas.openxmlformats.org/officeDocument/2006/relationships/slide" Target="slides/slide13.xml"/><Relationship Id="rId107" Type="http://schemas.openxmlformats.org/officeDocument/2006/relationships/font" Target="fonts/font6.fntdata"/><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font" Target="fonts/font1.fntdata"/><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viewProps" Target="viewProps.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font" Target="fonts/font2.fntdata"/><Relationship Id="rId108" Type="http://schemas.openxmlformats.org/officeDocument/2006/relationships/font" Target="fonts/font7.fntdata"/><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customXml" Target="../customXml/item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theme" Target="theme/theme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font" Target="fonts/font8.fntdata"/><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font" Target="fonts/font3.fntdata"/><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customXml" Target="../customXml/item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font" Target="fonts/font9.fntdata"/><Relationship Id="rId115" Type="http://schemas.openxmlformats.org/officeDocument/2006/relationships/tableStyles" Target="tableStyles.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font" Target="fonts/font4.fntdata"/><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1.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microsoft.com/office/2016/11/relationships/changesInfo" Target="changesInfos/changesInfo1.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font" Target="fonts/font10.fntdata"/><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font" Target="fonts/font5.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2BCE11272" userId="S::divyanshgupta2022@vitbhopal.ac.in::3a12a5b2-1c38-4001-9509-3e6d5f5593a2" providerId="AD" clId="Web-{3CD14D62-F78F-A32F-7D91-07676B62E7C0}"/>
    <pc:docChg chg="modSld">
      <pc:chgData name="22BCE11272" userId="S::divyanshgupta2022@vitbhopal.ac.in::3a12a5b2-1c38-4001-9509-3e6d5f5593a2" providerId="AD" clId="Web-{3CD14D62-F78F-A32F-7D91-07676B62E7C0}" dt="2023-04-22T16:49:50.408" v="8" actId="20577"/>
      <pc:docMkLst>
        <pc:docMk/>
      </pc:docMkLst>
      <pc:sldChg chg="modSp">
        <pc:chgData name="22BCE11272" userId="S::divyanshgupta2022@vitbhopal.ac.in::3a12a5b2-1c38-4001-9509-3e6d5f5593a2" providerId="AD" clId="Web-{3CD14D62-F78F-A32F-7D91-07676B62E7C0}" dt="2023-04-22T15:55:15.568" v="0" actId="1076"/>
        <pc:sldMkLst>
          <pc:docMk/>
          <pc:sldMk cId="0" sldId="262"/>
        </pc:sldMkLst>
        <pc:spChg chg="mod">
          <ac:chgData name="22BCE11272" userId="S::divyanshgupta2022@vitbhopal.ac.in::3a12a5b2-1c38-4001-9509-3e6d5f5593a2" providerId="AD" clId="Web-{3CD14D62-F78F-A32F-7D91-07676B62E7C0}" dt="2023-04-22T15:55:15.568" v="0" actId="1076"/>
          <ac:spMkLst>
            <pc:docMk/>
            <pc:sldMk cId="0" sldId="262"/>
            <ac:spMk id="101" creationId="{00000000-0000-0000-0000-000000000000}"/>
          </ac:spMkLst>
        </pc:spChg>
      </pc:sldChg>
      <pc:sldChg chg="modSp">
        <pc:chgData name="22BCE11272" userId="S::divyanshgupta2022@vitbhopal.ac.in::3a12a5b2-1c38-4001-9509-3e6d5f5593a2" providerId="AD" clId="Web-{3CD14D62-F78F-A32F-7D91-07676B62E7C0}" dt="2023-04-22T16:09:33.173" v="1" actId="1076"/>
        <pc:sldMkLst>
          <pc:docMk/>
          <pc:sldMk cId="0" sldId="277"/>
        </pc:sldMkLst>
        <pc:spChg chg="mod">
          <ac:chgData name="22BCE11272" userId="S::divyanshgupta2022@vitbhopal.ac.in::3a12a5b2-1c38-4001-9509-3e6d5f5593a2" providerId="AD" clId="Web-{3CD14D62-F78F-A32F-7D91-07676B62E7C0}" dt="2023-04-22T16:09:33.173" v="1" actId="1076"/>
          <ac:spMkLst>
            <pc:docMk/>
            <pc:sldMk cId="0" sldId="277"/>
            <ac:spMk id="216" creationId="{00000000-0000-0000-0000-000000000000}"/>
          </ac:spMkLst>
        </pc:spChg>
      </pc:sldChg>
      <pc:sldChg chg="modSp">
        <pc:chgData name="22BCE11272" userId="S::divyanshgupta2022@vitbhopal.ac.in::3a12a5b2-1c38-4001-9509-3e6d5f5593a2" providerId="AD" clId="Web-{3CD14D62-F78F-A32F-7D91-07676B62E7C0}" dt="2023-04-22T16:49:50.408" v="8" actId="20577"/>
        <pc:sldMkLst>
          <pc:docMk/>
          <pc:sldMk cId="0" sldId="306"/>
        </pc:sldMkLst>
        <pc:spChg chg="mod">
          <ac:chgData name="22BCE11272" userId="S::divyanshgupta2022@vitbhopal.ac.in::3a12a5b2-1c38-4001-9509-3e6d5f5593a2" providerId="AD" clId="Web-{3CD14D62-F78F-A32F-7D91-07676B62E7C0}" dt="2023-04-22T16:49:50.408" v="8" actId="20577"/>
          <ac:spMkLst>
            <pc:docMk/>
            <pc:sldMk cId="0" sldId="306"/>
            <ac:spMk id="417" creationId="{00000000-0000-0000-0000-000000000000}"/>
          </ac:spMkLst>
        </pc:spChg>
      </pc:sldChg>
    </pc:docChg>
  </pc:docChgLst>
  <pc:docChgLst>
    <pc:chgData name="22BAI10279" userId="S::akshunmehrotra2022@vitbhopal.ac.in::5ceb9f0f-fd5e-436c-b509-ab1b253068f5" providerId="AD" clId="Web-{287A6C5D-A2B5-45D6-BBE2-3AFAAC91E5F3}"/>
    <pc:docChg chg="modSld">
      <pc:chgData name="22BAI10279" userId="S::akshunmehrotra2022@vitbhopal.ac.in::5ceb9f0f-fd5e-436c-b509-ab1b253068f5" providerId="AD" clId="Web-{287A6C5D-A2B5-45D6-BBE2-3AFAAC91E5F3}" dt="2023-04-23T08:49:41.212" v="6" actId="20577"/>
      <pc:docMkLst>
        <pc:docMk/>
      </pc:docMkLst>
      <pc:sldChg chg="modSp">
        <pc:chgData name="22BAI10279" userId="S::akshunmehrotra2022@vitbhopal.ac.in::5ceb9f0f-fd5e-436c-b509-ab1b253068f5" providerId="AD" clId="Web-{287A6C5D-A2B5-45D6-BBE2-3AFAAC91E5F3}" dt="2023-04-23T08:49:41.212" v="6" actId="20577"/>
        <pc:sldMkLst>
          <pc:docMk/>
          <pc:sldMk cId="0" sldId="270"/>
        </pc:sldMkLst>
        <pc:spChg chg="mod">
          <ac:chgData name="22BAI10279" userId="S::akshunmehrotra2022@vitbhopal.ac.in::5ceb9f0f-fd5e-436c-b509-ab1b253068f5" providerId="AD" clId="Web-{287A6C5D-A2B5-45D6-BBE2-3AFAAC91E5F3}" dt="2023-04-23T08:49:41.212" v="6" actId="20577"/>
          <ac:spMkLst>
            <pc:docMk/>
            <pc:sldMk cId="0" sldId="270"/>
            <ac:spMk id="154" creationId="{00000000-0000-0000-0000-000000000000}"/>
          </ac:spMkLst>
        </pc:spChg>
      </pc:sldChg>
    </pc:docChg>
  </pc:docChgLst>
  <pc:docChgLst>
    <pc:chgData name="22BCE11272" userId="S::divyanshgupta2022@vitbhopal.ac.in::3a12a5b2-1c38-4001-9509-3e6d5f5593a2" providerId="AD" clId="Web-{BF469633-362A-A617-92CB-487D37ECC4A4}"/>
    <pc:docChg chg="modSld">
      <pc:chgData name="22BCE11272" userId="S::divyanshgupta2022@vitbhopal.ac.in::3a12a5b2-1c38-4001-9509-3e6d5f5593a2" providerId="AD" clId="Web-{BF469633-362A-A617-92CB-487D37ECC4A4}" dt="2023-05-16T15:07:05.923" v="0" actId="1076"/>
      <pc:docMkLst>
        <pc:docMk/>
      </pc:docMkLst>
      <pc:sldChg chg="modSp">
        <pc:chgData name="22BCE11272" userId="S::divyanshgupta2022@vitbhopal.ac.in::3a12a5b2-1c38-4001-9509-3e6d5f5593a2" providerId="AD" clId="Web-{BF469633-362A-A617-92CB-487D37ECC4A4}" dt="2023-05-16T15:07:05.923" v="0" actId="1076"/>
        <pc:sldMkLst>
          <pc:docMk/>
          <pc:sldMk cId="0" sldId="266"/>
        </pc:sldMkLst>
        <pc:spChg chg="mod">
          <ac:chgData name="22BCE11272" userId="S::divyanshgupta2022@vitbhopal.ac.in::3a12a5b2-1c38-4001-9509-3e6d5f5593a2" providerId="AD" clId="Web-{BF469633-362A-A617-92CB-487D37ECC4A4}" dt="2023-05-16T15:07:05.923" v="0" actId="1076"/>
          <ac:spMkLst>
            <pc:docMk/>
            <pc:sldMk cId="0" sldId="266"/>
            <ac:spMk id="128" creationId="{00000000-0000-0000-0000-000000000000}"/>
          </ac:spMkLst>
        </pc:spChg>
      </pc:sldChg>
    </pc:docChg>
  </pc:docChgLst>
  <pc:docChgLst>
    <pc:chgData name="22BCE11616" userId="S::druthiksumesh2022@vitbhopal.ac.in::daf89ebd-08ca-4df4-b3fe-19feff1572c6" providerId="AD" clId="Web-{B16EDF42-7407-48E8-BFC2-07274D487227}"/>
    <pc:docChg chg="modSld">
      <pc:chgData name="22BCE11616" userId="S::druthiksumesh2022@vitbhopal.ac.in::daf89ebd-08ca-4df4-b3fe-19feff1572c6" providerId="AD" clId="Web-{B16EDF42-7407-48E8-BFC2-07274D487227}" dt="2023-04-22T17:16:40.011" v="1" actId="1076"/>
      <pc:docMkLst>
        <pc:docMk/>
      </pc:docMkLst>
      <pc:sldChg chg="modSp">
        <pc:chgData name="22BCE11616" userId="S::druthiksumesh2022@vitbhopal.ac.in::daf89ebd-08ca-4df4-b3fe-19feff1572c6" providerId="AD" clId="Web-{B16EDF42-7407-48E8-BFC2-07274D487227}" dt="2023-04-22T17:13:46.901" v="0" actId="1076"/>
        <pc:sldMkLst>
          <pc:docMk/>
          <pc:sldMk cId="0" sldId="256"/>
        </pc:sldMkLst>
        <pc:spChg chg="mod">
          <ac:chgData name="22BCE11616" userId="S::druthiksumesh2022@vitbhopal.ac.in::daf89ebd-08ca-4df4-b3fe-19feff1572c6" providerId="AD" clId="Web-{B16EDF42-7407-48E8-BFC2-07274D487227}" dt="2023-04-22T17:13:46.901" v="0" actId="1076"/>
          <ac:spMkLst>
            <pc:docMk/>
            <pc:sldMk cId="0" sldId="256"/>
            <ac:spMk id="62" creationId="{00000000-0000-0000-0000-000000000000}"/>
          </ac:spMkLst>
        </pc:spChg>
      </pc:sldChg>
      <pc:sldChg chg="modSp">
        <pc:chgData name="22BCE11616" userId="S::druthiksumesh2022@vitbhopal.ac.in::daf89ebd-08ca-4df4-b3fe-19feff1572c6" providerId="AD" clId="Web-{B16EDF42-7407-48E8-BFC2-07274D487227}" dt="2023-04-22T17:16:40.011" v="1" actId="1076"/>
        <pc:sldMkLst>
          <pc:docMk/>
          <pc:sldMk cId="0" sldId="266"/>
        </pc:sldMkLst>
        <pc:spChg chg="mod">
          <ac:chgData name="22BCE11616" userId="S::druthiksumesh2022@vitbhopal.ac.in::daf89ebd-08ca-4df4-b3fe-19feff1572c6" providerId="AD" clId="Web-{B16EDF42-7407-48E8-BFC2-07274D487227}" dt="2023-04-22T17:16:40.011" v="1" actId="1076"/>
          <ac:spMkLst>
            <pc:docMk/>
            <pc:sldMk cId="0" sldId="266"/>
            <ac:spMk id="129" creationId="{00000000-0000-0000-0000-000000000000}"/>
          </ac:spMkLst>
        </pc:spChg>
      </pc:sldChg>
    </pc:docChg>
  </pc:docChgLst>
  <pc:docChgLst>
    <pc:chgData name="22BCE11616" userId="S::druthiksumesh2022@vitbhopal.ac.in::daf89ebd-08ca-4df4-b3fe-19feff1572c6" providerId="AD" clId="Web-{22AC547A-69E8-4E06-89C4-9093692F23C4}"/>
    <pc:docChg chg="modSld">
      <pc:chgData name="22BCE11616" userId="S::druthiksumesh2022@vitbhopal.ac.in::daf89ebd-08ca-4df4-b3fe-19feff1572c6" providerId="AD" clId="Web-{22AC547A-69E8-4E06-89C4-9093692F23C4}" dt="2023-05-23T10:18:06.812" v="0" actId="1076"/>
      <pc:docMkLst>
        <pc:docMk/>
      </pc:docMkLst>
      <pc:sldChg chg="modSp">
        <pc:chgData name="22BCE11616" userId="S::druthiksumesh2022@vitbhopal.ac.in::daf89ebd-08ca-4df4-b3fe-19feff1572c6" providerId="AD" clId="Web-{22AC547A-69E8-4E06-89C4-9093692F23C4}" dt="2023-05-23T10:18:06.812" v="0" actId="1076"/>
        <pc:sldMkLst>
          <pc:docMk/>
          <pc:sldMk cId="0" sldId="292"/>
        </pc:sldMkLst>
        <pc:spChg chg="mod">
          <ac:chgData name="22BCE11616" userId="S::druthiksumesh2022@vitbhopal.ac.in::daf89ebd-08ca-4df4-b3fe-19feff1572c6" providerId="AD" clId="Web-{22AC547A-69E8-4E06-89C4-9093692F23C4}" dt="2023-05-23T10:18:06.812" v="0" actId="1076"/>
          <ac:spMkLst>
            <pc:docMk/>
            <pc:sldMk cId="0" sldId="292"/>
            <ac:spMk id="323" creationId="{00000000-0000-0000-0000-000000000000}"/>
          </ac:spMkLst>
        </pc:spChg>
      </pc:sldChg>
    </pc:docChg>
  </pc:docChgLst>
  <pc:docChgLst>
    <pc:chgData name="22BCE11616" userId="S::druthiksumesh2022@vitbhopal.ac.in::daf89ebd-08ca-4df4-b3fe-19feff1572c6" providerId="AD" clId="Web-{875EC9CE-3337-4D94-9B35-E4E45FAFDBB3}"/>
    <pc:docChg chg="modSld">
      <pc:chgData name="22BCE11616" userId="S::druthiksumesh2022@vitbhopal.ac.in::daf89ebd-08ca-4df4-b3fe-19feff1572c6" providerId="AD" clId="Web-{875EC9CE-3337-4D94-9B35-E4E45FAFDBB3}" dt="2023-04-22T18:05:31.044" v="0" actId="1076"/>
      <pc:docMkLst>
        <pc:docMk/>
      </pc:docMkLst>
      <pc:sldChg chg="modSp">
        <pc:chgData name="22BCE11616" userId="S::druthiksumesh2022@vitbhopal.ac.in::daf89ebd-08ca-4df4-b3fe-19feff1572c6" providerId="AD" clId="Web-{875EC9CE-3337-4D94-9B35-E4E45FAFDBB3}" dt="2023-04-22T18:05:31.044" v="0" actId="1076"/>
        <pc:sldMkLst>
          <pc:docMk/>
          <pc:sldMk cId="0" sldId="270"/>
        </pc:sldMkLst>
        <pc:spChg chg="mod">
          <ac:chgData name="22BCE11616" userId="S::druthiksumesh2022@vitbhopal.ac.in::daf89ebd-08ca-4df4-b3fe-19feff1572c6" providerId="AD" clId="Web-{875EC9CE-3337-4D94-9B35-E4E45FAFDBB3}" dt="2023-04-22T18:05:31.044" v="0" actId="1076"/>
          <ac:spMkLst>
            <pc:docMk/>
            <pc:sldMk cId="0" sldId="270"/>
            <ac:spMk id="15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106910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ef3c6603f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ef3c6603f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dbb7da0cd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edbb7da0cd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edbb7da0cd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edbb7da0cd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edbb7da0cd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edbb7da0cd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edbb7da0cd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edbb7da0cd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0c11911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f0c11911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f0c11911e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f0c11911e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edbb7da0cd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edbb7da0cd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f0c11911ef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f0c11911e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ee014a1b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ee014a1b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f0c11911ef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f0c11911e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ef3c6603f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ef3c6603f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ee014a1b12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ee014a1b1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ee014a1b12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ee014a1b12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ee014a1b12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ee014a1b12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edbb7da0cd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edbb7da0cd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edbb7da0cd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edbb7da0c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ee014a1b12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ee014a1b12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edbb7da0cd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edbb7da0c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f0c3e38c8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f0c3e38c8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f0c3e38c8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f0c3e38c8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f0c3e38c8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f0c3e38c8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ef3c6603f8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ef3c6603f8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f0c3e38c8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f0c3e38c8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edbb7da0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edbb7da0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edbb7da0c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edbb7da0c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edbb7da0c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edbb7da0c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edbb7da0c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edbb7da0c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edbb7da0cd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edbb7da0cd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edbb7da0cd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edbb7da0cd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ee014a1b12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ee014a1b12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ee014a1b12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ee014a1b12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f4ec80bc0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f4ec80bc0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f0c3e38c8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f0c3e38c8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f4ec80bc00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f4ec80bc00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f4ec80bc00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f4ec80bc0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f4ec80bc0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f4ec80bc0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f4ec80bc0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f4ec80bc0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f4ec80bc00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f4ec80bc00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f4ec80bc00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f4ec80bc00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f4ec80bc00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f4ec80bc00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f4ec80bc0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f4ec80bc0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f4ec80bc00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f4ec80bc00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f4ec80bc0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f4ec80bc0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f0c3e38c8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f0c3e38c8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f4ec80bc00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f4ec80bc00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f4ec80bc00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f4ec80bc00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f4ec80bc00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f4ec80bc00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f4ec80bc00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f4ec80bc00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f4ec80bc00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f4ec80bc00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f4ec80bc0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f4ec80bc0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f4ec80bc00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f4ec80bc00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dbb7da0cd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dbb7da0cd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4ec80bc00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4ec80bc00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f4ec80bc00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f4ec80bc00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f0c3e38c8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f0c3e38c8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f159df491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f159df491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f4ec80bc00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f4ec80bc00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f4ec80bc00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f4ec80bc00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f4ec80bc00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f4ec80bc00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f4ec80bc00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f4ec80bc00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f4ec80bc0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f4ec80bc0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f4ec80bc00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f4ec80bc00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f4ec80bc00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f4ec80bc00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f4ec80bc0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f4ec80bc0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f4ec80bc00_0_3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f4ec80bc00_0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f3c6603f8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ef3c6603f8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f4ec80bc00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f4ec80bc00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f4ec80bc00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f4ec80bc00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f4ec80bc00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f4ec80bc00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f4ec80bc00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f4ec80bc00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f4ec80bc00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f4ec80bc00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f4ec80bc00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f4ec80bc00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f1a56e6e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f1a56e6e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f4ec80bc00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f4ec80bc00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f1a56e6e1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f1a56e6e1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f4ec80bc00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f4ec80bc00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dbb7da0cd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edbb7da0cd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f1a56e6e1b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f1a56e6e1b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f4ec80bc00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f4ec80bc00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f4ec80bc00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f4ec80bc00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f4ec80bc00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f4ec80bc00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f4ec80bc00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f4ec80bc00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f4ec80bc00_0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f4ec80bc00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f4ec80bc00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f4ec80bc00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f4ec80bc00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f4ec80bc00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f4ec80bc00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f4ec80bc00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f159df491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f159df491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edbb7da0cd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edbb7da0cd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f4ec80bc00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f4ec80bc00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f4ec80bc00_0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f4ec80bc00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f4ec80bc00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f4ec80bc00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f4ec80bc00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f4ec80bc00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f4ec80bc00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f4ec80bc00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f159df491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f159df491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f4ec80bc00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8" name="Google Shape;718;gf4ec80bc00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f9d70d89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f9d70d89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5" y="0"/>
            <a:ext cx="9144000" cy="31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p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6" name="Google Shape;26;p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5"/>
          <p:cNvSpPr txBox="1">
            <a:spLocks noGrp="1"/>
          </p:cNvSpPr>
          <p:nvPr>
            <p:ph type="body" idx="1"/>
          </p:nvPr>
        </p:nvSpPr>
        <p:spPr>
          <a:xfrm>
            <a:off x="311700" y="1468825"/>
            <a:ext cx="3999900" cy="3099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468825"/>
            <a:ext cx="3999900" cy="3099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w="19050" cap="flat" cmpd="sng">
            <a:solidFill>
              <a:schemeClr val="dk2"/>
            </a:solidFill>
            <a:prstDash val="lgDash"/>
            <a:round/>
            <a:headEnd type="none" w="sm" len="sm"/>
            <a:tailEnd type="none" w="sm" len="sm"/>
          </a:ln>
        </p:spPr>
      </p:cxnSp>
      <p:sp>
        <p:nvSpPr>
          <p:cNvPr id="35" name="Google Shape;35;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577200" cy="0"/>
          </a:xfrm>
          <a:prstGeom prst="straightConnector1">
            <a:avLst/>
          </a:prstGeom>
          <a:noFill/>
          <a:ln w="19050" cap="flat" cmpd="sng">
            <a:solidFill>
              <a:schemeClr val="dk1"/>
            </a:solidFill>
            <a:prstDash val="lgDash"/>
            <a:round/>
            <a:headEnd type="none" w="sm" len="sm"/>
            <a:tailEnd type="none" w="sm" len="sm"/>
          </a:ln>
        </p:spPr>
      </p:cxnSp>
      <p:sp>
        <p:nvSpPr>
          <p:cNvPr id="44" name="Google Shape;44;p9"/>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a:endParaRPr/>
          </a:p>
        </p:txBody>
      </p:sp>
      <p:sp>
        <p:nvSpPr>
          <p:cNvPr id="45" name="Google Shape;45;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hyperlink" Target="https://realpython.com/python-operators-expressions/#operator-precedence" TargetMode="External"/><Relationship Id="rId3" Type="http://schemas.openxmlformats.org/officeDocument/2006/relationships/hyperlink" Target="https://realpython.com/python-operators-expressions/#arithmetic-operators" TargetMode="External"/><Relationship Id="rId7" Type="http://schemas.openxmlformats.org/officeDocument/2006/relationships/hyperlink" Target="https://realpython.com/python-operators-expressions/#identity-operators"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hyperlink" Target="https://realpython.com/python-operators-expressions/#bitwise-operators" TargetMode="External"/><Relationship Id="rId5" Type="http://schemas.openxmlformats.org/officeDocument/2006/relationships/hyperlink" Target="https://realpython.com/python-operators-expressions/#logical-operators" TargetMode="External"/><Relationship Id="rId4" Type="http://schemas.openxmlformats.org/officeDocument/2006/relationships/hyperlink" Target="https://realpython.com/python-operators-expressions/#comparison-operators" TargetMode="External"/><Relationship Id="rId9" Type="http://schemas.openxmlformats.org/officeDocument/2006/relationships/hyperlink" Target="https://realpython.com/python-operators-expressions/#augmented-assignment-operators"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416251" y="1332802"/>
            <a:ext cx="8520600" cy="2052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2800">
                <a:latin typeface="Times New Roman"/>
                <a:ea typeface="Times New Roman"/>
                <a:cs typeface="Times New Roman"/>
                <a:sym typeface="Times New Roman"/>
              </a:rPr>
              <a:t>Introduction to Problem Solving and Programming</a:t>
            </a:r>
            <a:endParaRPr sz="2800">
              <a:latin typeface="Times New Roman"/>
              <a:ea typeface="Times New Roman"/>
              <a:cs typeface="Times New Roman"/>
              <a:sym typeface="Times New Roman"/>
            </a:endParaRPr>
          </a:p>
          <a:p>
            <a:pPr marL="0" lvl="0" indent="0" algn="ctr" rtl="0">
              <a:spcBef>
                <a:spcPts val="0"/>
              </a:spcBef>
              <a:spcAft>
                <a:spcPts val="0"/>
              </a:spcAft>
              <a:buNone/>
            </a:pPr>
            <a:r>
              <a:rPr lang="en" sz="2800">
                <a:latin typeface="Times New Roman"/>
                <a:ea typeface="Times New Roman"/>
                <a:cs typeface="Times New Roman"/>
                <a:sym typeface="Times New Roman"/>
              </a:rPr>
              <a:t>Course Code: CSE 1021</a:t>
            </a:r>
            <a:endParaRPr sz="2800">
              <a:latin typeface="Times New Roman"/>
              <a:ea typeface="Times New Roman"/>
              <a:cs typeface="Times New Roman"/>
              <a:sym typeface="Times New Roman"/>
            </a:endParaRPr>
          </a:p>
        </p:txBody>
      </p:sp>
      <p:sp>
        <p:nvSpPr>
          <p:cNvPr id="63" name="Google Shape;63;p13"/>
          <p:cNvSpPr txBox="1">
            <a:spLocks noGrp="1"/>
          </p:cNvSpPr>
          <p:nvPr>
            <p:ph type="subTitle" idx="1"/>
          </p:nvPr>
        </p:nvSpPr>
        <p:spPr>
          <a:xfrm>
            <a:off x="390525" y="3322520"/>
            <a:ext cx="8222100" cy="851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endParaRPr sz="1900" b="1">
              <a:latin typeface="Times New Roman"/>
              <a:ea typeface="Times New Roman"/>
              <a:cs typeface="Times New Roman"/>
              <a:sym typeface="Times New Roman"/>
            </a:endParaRPr>
          </a:p>
        </p:txBody>
      </p:sp>
      <p:sp>
        <p:nvSpPr>
          <p:cNvPr id="64" name="Google Shape;64;p13"/>
          <p:cNvSpPr txBox="1">
            <a:spLocks noGrp="1"/>
          </p:cNvSpPr>
          <p:nvPr>
            <p:ph type="ctrTitle"/>
          </p:nvPr>
        </p:nvSpPr>
        <p:spPr>
          <a:xfrm>
            <a:off x="2103000" y="66675"/>
            <a:ext cx="6714300" cy="93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Clr>
                <a:srgbClr val="000000"/>
              </a:buClr>
              <a:buFont typeface="Arial"/>
              <a:buNone/>
            </a:pPr>
            <a:r>
              <a:rPr lang="en" sz="2500" b="1">
                <a:latin typeface="Times New Roman"/>
                <a:ea typeface="Times New Roman"/>
                <a:cs typeface="Times New Roman"/>
                <a:sym typeface="Times New Roman"/>
              </a:rPr>
              <a:t>VIT Bhopal University</a:t>
            </a:r>
            <a:endParaRPr sz="2100" b="1">
              <a:latin typeface="Times New Roman"/>
              <a:ea typeface="Times New Roman"/>
              <a:cs typeface="Times New Roman"/>
              <a:sym typeface="Times New Roman"/>
            </a:endParaRPr>
          </a:p>
          <a:p>
            <a:pPr marL="0" lvl="0" indent="0" algn="ctr" rtl="0">
              <a:spcBef>
                <a:spcPts val="0"/>
              </a:spcBef>
              <a:spcAft>
                <a:spcPts val="0"/>
              </a:spcAft>
              <a:buNone/>
            </a:pPr>
            <a:r>
              <a:rPr lang="en" sz="1700">
                <a:latin typeface="Times New Roman"/>
                <a:ea typeface="Times New Roman"/>
                <a:cs typeface="Times New Roman"/>
                <a:sym typeface="Times New Roman"/>
              </a:rPr>
              <a:t>Bhopal-Indore Highway, Kothri Kalan, Sehore, Madhya Pradesh – 466114.</a:t>
            </a:r>
            <a:endParaRPr sz="2700">
              <a:latin typeface="Times New Roman"/>
              <a:ea typeface="Times New Roman"/>
              <a:cs typeface="Times New Roman"/>
              <a:sym typeface="Times New Roman"/>
            </a:endParaRPr>
          </a:p>
        </p:txBody>
      </p:sp>
      <p:pic>
        <p:nvPicPr>
          <p:cNvPr id="65" name="Google Shape;65;p13"/>
          <p:cNvPicPr preferRelativeResize="0"/>
          <p:nvPr/>
        </p:nvPicPr>
        <p:blipFill rotWithShape="1">
          <a:blip r:embed="rId3">
            <a:alphaModFix/>
          </a:blip>
          <a:srcRect/>
          <a:stretch/>
        </p:blipFill>
        <p:spPr>
          <a:xfrm>
            <a:off x="1622" y="0"/>
            <a:ext cx="2017882" cy="12358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Values in Python</a:t>
            </a:r>
            <a:endParaRPr/>
          </a:p>
        </p:txBody>
      </p:sp>
      <p:sp>
        <p:nvSpPr>
          <p:cNvPr id="122" name="Google Shape;122;p22"/>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lnSpcReduction="10000"/>
          </a:bodyPr>
          <a:lstStyle/>
          <a:p>
            <a:pPr marL="457200" lvl="0" indent="-336550" algn="l" rtl="0">
              <a:spcBef>
                <a:spcPts val="0"/>
              </a:spcBef>
              <a:spcAft>
                <a:spcPts val="0"/>
              </a:spcAft>
              <a:buSzPts val="1700"/>
              <a:buFont typeface="Times New Roman"/>
              <a:buChar char="●"/>
            </a:pPr>
            <a:r>
              <a:rPr lang="en" sz="1700">
                <a:highlight>
                  <a:srgbClr val="FFFFFF"/>
                </a:highlight>
                <a:latin typeface="Times New Roman"/>
                <a:ea typeface="Times New Roman"/>
                <a:cs typeface="Times New Roman"/>
                <a:sym typeface="Times New Roman"/>
              </a:rPr>
              <a:t>A </a:t>
            </a:r>
            <a:r>
              <a:rPr lang="en" sz="1700" b="1">
                <a:highlight>
                  <a:srgbClr val="FFFFFF"/>
                </a:highlight>
                <a:latin typeface="Times New Roman"/>
                <a:ea typeface="Times New Roman"/>
                <a:cs typeface="Times New Roman"/>
                <a:sym typeface="Times New Roman"/>
              </a:rPr>
              <a:t>value</a:t>
            </a:r>
            <a:r>
              <a:rPr lang="en" sz="1700">
                <a:highlight>
                  <a:srgbClr val="FFFFFF"/>
                </a:highlight>
                <a:latin typeface="Times New Roman"/>
                <a:ea typeface="Times New Roman"/>
                <a:cs typeface="Times New Roman"/>
                <a:sym typeface="Times New Roman"/>
              </a:rPr>
              <a:t> is one of the fundamental things — like a letter or a number — that a program manipulates.</a:t>
            </a:r>
            <a:endParaRPr sz="1700">
              <a:highlight>
                <a:srgbClr val="FFFFFF"/>
              </a:highlight>
              <a:latin typeface="Times New Roman"/>
              <a:ea typeface="Times New Roman"/>
              <a:cs typeface="Times New Roman"/>
              <a:sym typeface="Times New Roman"/>
            </a:endParaRPr>
          </a:p>
          <a:p>
            <a:pPr marL="457200" lvl="0" indent="-336550" algn="l" rtl="0">
              <a:spcBef>
                <a:spcPts val="0"/>
              </a:spcBef>
              <a:spcAft>
                <a:spcPts val="0"/>
              </a:spcAft>
              <a:buSzPts val="1700"/>
              <a:buFont typeface="Times New Roman"/>
              <a:buChar char="●"/>
            </a:pPr>
            <a:r>
              <a:rPr lang="en" sz="1700">
                <a:highlight>
                  <a:srgbClr val="FFFFFF"/>
                </a:highlight>
                <a:latin typeface="Times New Roman"/>
                <a:ea typeface="Times New Roman"/>
                <a:cs typeface="Times New Roman"/>
                <a:sym typeface="Times New Roman"/>
              </a:rPr>
              <a:t>These values can belong to different </a:t>
            </a:r>
            <a:r>
              <a:rPr lang="en" sz="1700" b="1">
                <a:highlight>
                  <a:srgbClr val="FFFFFF"/>
                </a:highlight>
                <a:latin typeface="Times New Roman"/>
                <a:ea typeface="Times New Roman"/>
                <a:cs typeface="Times New Roman"/>
                <a:sym typeface="Times New Roman"/>
              </a:rPr>
              <a:t>data types.</a:t>
            </a:r>
            <a:endParaRPr sz="1700" b="1">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r>
              <a:rPr lang="en" sz="1700" b="1">
                <a:highlight>
                  <a:srgbClr val="FFFFFF"/>
                </a:highlight>
                <a:latin typeface="Times New Roman"/>
                <a:ea typeface="Times New Roman"/>
                <a:cs typeface="Times New Roman"/>
                <a:sym typeface="Times New Roman"/>
              </a:rPr>
              <a:t>Assigning Values to a Variable</a:t>
            </a:r>
            <a:endParaRPr sz="1700" b="1">
              <a:highlight>
                <a:srgbClr val="FFFFFF"/>
              </a:highlight>
              <a:latin typeface="Times New Roman"/>
              <a:ea typeface="Times New Roman"/>
              <a:cs typeface="Times New Roman"/>
              <a:sym typeface="Times New Roman"/>
            </a:endParaRPr>
          </a:p>
          <a:p>
            <a:pPr marL="457200" lvl="0" indent="-336550" algn="l" rtl="0">
              <a:spcBef>
                <a:spcPts val="1200"/>
              </a:spcBef>
              <a:spcAft>
                <a:spcPts val="0"/>
              </a:spcAft>
              <a:buSzPts val="1700"/>
              <a:buFont typeface="Times New Roman"/>
              <a:buChar char="●"/>
            </a:pPr>
            <a:r>
              <a:rPr lang="en" sz="1700">
                <a:highlight>
                  <a:srgbClr val="FFFFFF"/>
                </a:highlight>
                <a:latin typeface="Times New Roman"/>
                <a:ea typeface="Times New Roman"/>
                <a:cs typeface="Times New Roman"/>
                <a:sym typeface="Times New Roman"/>
              </a:rPr>
              <a:t>Python variable do not need explicit declaration to reserve memory space. The declaration happens automatically when you assign value to a variable.</a:t>
            </a:r>
            <a:endParaRPr sz="1700">
              <a:highlight>
                <a:srgbClr val="FFFFFF"/>
              </a:highlight>
              <a:latin typeface="Times New Roman"/>
              <a:ea typeface="Times New Roman"/>
              <a:cs typeface="Times New Roman"/>
              <a:sym typeface="Times New Roman"/>
            </a:endParaRPr>
          </a:p>
          <a:p>
            <a:pPr marL="457200" lvl="0" indent="-336550" algn="l" rtl="0">
              <a:spcBef>
                <a:spcPts val="0"/>
              </a:spcBef>
              <a:spcAft>
                <a:spcPts val="0"/>
              </a:spcAft>
              <a:buSzPts val="1700"/>
              <a:buFont typeface="Times New Roman"/>
              <a:buChar char="●"/>
            </a:pPr>
            <a:r>
              <a:rPr lang="en" sz="1700">
                <a:highlight>
                  <a:srgbClr val="FFFFFF"/>
                </a:highlight>
                <a:latin typeface="Times New Roman"/>
                <a:ea typeface="Times New Roman"/>
                <a:cs typeface="Times New Roman"/>
                <a:sym typeface="Times New Roman"/>
              </a:rPr>
              <a:t>The assignment operator (=) is used to assign values to the variables. </a:t>
            </a:r>
            <a:endParaRPr sz="1700">
              <a:highlight>
                <a:srgbClr val="FFFFFF"/>
              </a:highlight>
              <a:latin typeface="Times New Roman"/>
              <a:ea typeface="Times New Roman"/>
              <a:cs typeface="Times New Roman"/>
              <a:sym typeface="Times New Roman"/>
            </a:endParaRPr>
          </a:p>
          <a:p>
            <a:pPr marL="457200" lvl="0" indent="0" algn="l" rtl="0">
              <a:spcBef>
                <a:spcPts val="1200"/>
              </a:spcBef>
              <a:spcAft>
                <a:spcPts val="1200"/>
              </a:spcAft>
              <a:buNone/>
            </a:pPr>
            <a:r>
              <a:rPr lang="en" sz="1700">
                <a:highlight>
                  <a:srgbClr val="FFFFFF"/>
                </a:highlight>
                <a:latin typeface="Times New Roman"/>
                <a:ea typeface="Times New Roman"/>
                <a:cs typeface="Times New Roman"/>
                <a:sym typeface="Times New Roman"/>
              </a:rPr>
              <a:t>Ex. a = 10, here ‘a’ is variable name and ‘10’ is value assigned to the variable ‘a’.</a:t>
            </a:r>
            <a:endParaRPr sz="1700">
              <a:highlight>
                <a:srgbClr val="FFFFFF"/>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Type Checking in Python</a:t>
            </a:r>
            <a:endParaRPr/>
          </a:p>
        </p:txBody>
      </p:sp>
      <p:sp>
        <p:nvSpPr>
          <p:cNvPr id="128" name="Google Shape;128;p23"/>
          <p:cNvSpPr txBox="1">
            <a:spLocks noGrp="1"/>
          </p:cNvSpPr>
          <p:nvPr>
            <p:ph type="body" idx="1"/>
          </p:nvPr>
        </p:nvSpPr>
        <p:spPr>
          <a:xfrm>
            <a:off x="311700" y="1475711"/>
            <a:ext cx="8520600" cy="3099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700">
                <a:latin typeface="Times New Roman"/>
                <a:ea typeface="Times New Roman"/>
                <a:cs typeface="Times New Roman"/>
                <a:sym typeface="Times New Roman"/>
              </a:rPr>
              <a:t>Actual type of the variable can be checked by type(&lt;variable_name&gt;), </a:t>
            </a:r>
            <a:endParaRPr sz="1700">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 sz="1700">
                <a:latin typeface="Times New Roman"/>
                <a:ea typeface="Times New Roman"/>
                <a:cs typeface="Times New Roman"/>
                <a:sym typeface="Times New Roman"/>
              </a:rPr>
              <a:t>Ex. </a:t>
            </a:r>
            <a:endParaRPr sz="1700">
              <a:latin typeface="Times New Roman"/>
              <a:ea typeface="Times New Roman"/>
              <a:cs typeface="Times New Roman"/>
              <a:sym typeface="Times New Roman"/>
            </a:endParaRPr>
          </a:p>
          <a:p>
            <a:pPr marL="0" lvl="0" indent="457200" algn="l" rtl="0">
              <a:lnSpc>
                <a:spcPct val="100000"/>
              </a:lnSpc>
              <a:spcBef>
                <a:spcPts val="0"/>
              </a:spcBef>
              <a:spcAft>
                <a:spcPts val="0"/>
              </a:spcAft>
              <a:buNone/>
            </a:pPr>
            <a:r>
              <a:rPr lang="en" sz="1700">
                <a:latin typeface="Times New Roman"/>
                <a:ea typeface="Times New Roman"/>
                <a:cs typeface="Times New Roman"/>
                <a:sym typeface="Times New Roman"/>
              </a:rPr>
              <a:t>a= 3</a:t>
            </a:r>
            <a:endParaRPr sz="1700">
              <a:latin typeface="Times New Roman"/>
              <a:ea typeface="Times New Roman"/>
              <a:cs typeface="Times New Roman"/>
              <a:sym typeface="Times New Roman"/>
            </a:endParaRPr>
          </a:p>
          <a:p>
            <a:pPr marL="0" lvl="0" indent="457200" algn="l" rtl="0">
              <a:lnSpc>
                <a:spcPct val="100000"/>
              </a:lnSpc>
              <a:spcBef>
                <a:spcPts val="0"/>
              </a:spcBef>
              <a:spcAft>
                <a:spcPts val="0"/>
              </a:spcAft>
              <a:buNone/>
            </a:pPr>
            <a:r>
              <a:rPr lang="en" sz="1700">
                <a:latin typeface="Times New Roman"/>
                <a:ea typeface="Times New Roman"/>
                <a:cs typeface="Times New Roman"/>
                <a:sym typeface="Times New Roman"/>
              </a:rPr>
              <a:t>type(a)</a:t>
            </a:r>
            <a:endParaRPr sz="1700">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1700">
              <a:latin typeface="Times New Roman"/>
              <a:ea typeface="Times New Roman"/>
              <a:cs typeface="Times New Roman"/>
              <a:sym typeface="Times New Roman"/>
            </a:endParaRPr>
          </a:p>
          <a:p>
            <a:pPr marL="0" lvl="0" indent="457200" algn="l" rtl="0">
              <a:lnSpc>
                <a:spcPct val="100000"/>
              </a:lnSpc>
              <a:spcBef>
                <a:spcPts val="0"/>
              </a:spcBef>
              <a:spcAft>
                <a:spcPts val="0"/>
              </a:spcAft>
              <a:buNone/>
            </a:pPr>
            <a:endParaRPr sz="1700" i="1">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1700">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1700">
                <a:latin typeface="Times New Roman"/>
                <a:ea typeface="Times New Roman"/>
                <a:cs typeface="Times New Roman"/>
                <a:sym typeface="Times New Roman"/>
              </a:rPr>
              <a:t>	name = ‘Saksham’</a:t>
            </a:r>
            <a:endParaRPr sz="1700">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1700">
                <a:latin typeface="Times New Roman"/>
                <a:ea typeface="Times New Roman"/>
                <a:cs typeface="Times New Roman"/>
                <a:sym typeface="Times New Roman"/>
              </a:rPr>
              <a:t>	type(name)</a:t>
            </a:r>
            <a:endParaRPr sz="1700">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1700">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1700">
                <a:latin typeface="Times New Roman"/>
                <a:ea typeface="Times New Roman"/>
                <a:cs typeface="Times New Roman"/>
                <a:sym typeface="Times New Roman"/>
              </a:rPr>
              <a:t>	</a:t>
            </a:r>
            <a:endParaRPr sz="1700" i="1">
              <a:latin typeface="Times New Roman"/>
              <a:ea typeface="Times New Roman"/>
              <a:cs typeface="Times New Roman"/>
              <a:sym typeface="Times New Roman"/>
            </a:endParaRPr>
          </a:p>
        </p:txBody>
      </p:sp>
      <p:sp>
        <p:nvSpPr>
          <p:cNvPr id="129" name="Google Shape;129;p23"/>
          <p:cNvSpPr txBox="1"/>
          <p:nvPr/>
        </p:nvSpPr>
        <p:spPr>
          <a:xfrm>
            <a:off x="1124837" y="2791035"/>
            <a:ext cx="1499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i="1">
                <a:solidFill>
                  <a:schemeClr val="dk2"/>
                </a:solidFill>
                <a:latin typeface="Times New Roman"/>
                <a:ea typeface="Times New Roman"/>
                <a:cs typeface="Times New Roman"/>
                <a:sym typeface="Times New Roman"/>
              </a:rPr>
              <a:t>Integer type</a:t>
            </a:r>
            <a:endParaRPr>
              <a:latin typeface="Source Code Pro"/>
              <a:ea typeface="Source Code Pro"/>
              <a:cs typeface="Source Code Pro"/>
              <a:sym typeface="Source Code Pro"/>
            </a:endParaRPr>
          </a:p>
        </p:txBody>
      </p:sp>
      <p:sp>
        <p:nvSpPr>
          <p:cNvPr id="130" name="Google Shape;130;p23"/>
          <p:cNvSpPr txBox="1"/>
          <p:nvPr/>
        </p:nvSpPr>
        <p:spPr>
          <a:xfrm>
            <a:off x="790300" y="3934500"/>
            <a:ext cx="1499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i="1">
                <a:solidFill>
                  <a:schemeClr val="dk2"/>
                </a:solidFill>
                <a:latin typeface="Times New Roman"/>
                <a:ea typeface="Times New Roman"/>
                <a:cs typeface="Times New Roman"/>
                <a:sym typeface="Times New Roman"/>
              </a:rPr>
              <a:t>String type</a:t>
            </a:r>
            <a:endParaRPr>
              <a:latin typeface="Source Code Pro"/>
              <a:ea typeface="Source Code Pro"/>
              <a:cs typeface="Source Code Pro"/>
              <a:sym typeface="Source Code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fade">
                                      <p:cBhvr>
                                        <p:cTn id="7" dur="1000"/>
                                        <p:tgtEl>
                                          <p:spTgt spid="1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0"/>
                                        </p:tgtEl>
                                        <p:attrNameLst>
                                          <p:attrName>style.visibility</p:attrName>
                                        </p:attrNameLst>
                                      </p:cBhvr>
                                      <p:to>
                                        <p:strVal val="visible"/>
                                      </p:to>
                                    </p:set>
                                    <p:animEffect transition="in" filter="fade">
                                      <p:cBhvr>
                                        <p:cTn id="12" dur="10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Types in Python</a:t>
            </a:r>
            <a:endParaRPr/>
          </a:p>
        </p:txBody>
      </p:sp>
      <p:sp>
        <p:nvSpPr>
          <p:cNvPr id="136" name="Google Shape;136;p2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latin typeface="Times New Roman"/>
                <a:ea typeface="Times New Roman"/>
                <a:cs typeface="Times New Roman"/>
                <a:sym typeface="Times New Roman"/>
              </a:rPr>
              <a:t>Python has 5 standard data types:</a:t>
            </a:r>
            <a:endParaRPr>
              <a:latin typeface="Times New Roman"/>
              <a:ea typeface="Times New Roman"/>
              <a:cs typeface="Times New Roman"/>
              <a:sym typeface="Times New Roman"/>
            </a:endParaRPr>
          </a:p>
          <a:p>
            <a:pPr marL="457200" lvl="0" indent="-342900" algn="l" rtl="0">
              <a:spcBef>
                <a:spcPts val="1200"/>
              </a:spcBef>
              <a:spcAft>
                <a:spcPts val="0"/>
              </a:spcAft>
              <a:buSzPts val="1800"/>
              <a:buFont typeface="Times New Roman"/>
              <a:buAutoNum type="arabicPeriod"/>
            </a:pPr>
            <a:r>
              <a:rPr lang="en">
                <a:latin typeface="Times New Roman"/>
                <a:ea typeface="Times New Roman"/>
                <a:cs typeface="Times New Roman"/>
                <a:sym typeface="Times New Roman"/>
              </a:rPr>
              <a:t>Number</a:t>
            </a:r>
            <a:endParaRPr>
              <a:latin typeface="Times New Roman"/>
              <a:ea typeface="Times New Roman"/>
              <a:cs typeface="Times New Roman"/>
              <a:sym typeface="Times New Roman"/>
            </a:endParaRPr>
          </a:p>
          <a:p>
            <a:pPr marL="9144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int (Signed Integer)</a:t>
            </a:r>
            <a:endParaRPr>
              <a:latin typeface="Times New Roman"/>
              <a:ea typeface="Times New Roman"/>
              <a:cs typeface="Times New Roman"/>
              <a:sym typeface="Times New Roman"/>
            </a:endParaRPr>
          </a:p>
          <a:p>
            <a:pPr marL="9144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long (long integer, they can also be represented as octal and hexadecimal)</a:t>
            </a:r>
            <a:endParaRPr>
              <a:latin typeface="Times New Roman"/>
              <a:ea typeface="Times New Roman"/>
              <a:cs typeface="Times New Roman"/>
              <a:sym typeface="Times New Roman"/>
            </a:endParaRPr>
          </a:p>
          <a:p>
            <a:pPr marL="9144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float (floating point real values)</a:t>
            </a:r>
            <a:endParaRPr>
              <a:latin typeface="Times New Roman"/>
              <a:ea typeface="Times New Roman"/>
              <a:cs typeface="Times New Roman"/>
              <a:sym typeface="Times New Roman"/>
            </a:endParaRPr>
          </a:p>
          <a:p>
            <a:pPr marL="9144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complex (complex number)</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
                <a:latin typeface="Times New Roman"/>
                <a:ea typeface="Times New Roman"/>
                <a:cs typeface="Times New Roman"/>
                <a:sym typeface="Times New Roman"/>
              </a:rPr>
              <a:t>String</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
                <a:latin typeface="Times New Roman"/>
                <a:ea typeface="Times New Roman"/>
                <a:cs typeface="Times New Roman"/>
                <a:sym typeface="Times New Roman"/>
              </a:rPr>
              <a:t>List</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
                <a:latin typeface="Times New Roman"/>
                <a:ea typeface="Times New Roman"/>
                <a:cs typeface="Times New Roman"/>
                <a:sym typeface="Times New Roman"/>
              </a:rPr>
              <a:t>Tuple</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
                <a:latin typeface="Times New Roman"/>
                <a:ea typeface="Times New Roman"/>
                <a:cs typeface="Times New Roman"/>
                <a:sym typeface="Times New Roman"/>
              </a:rPr>
              <a:t>Dictionary</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500"/>
              <a:t>Chapter 2: Python Data, Expressions and Statements</a:t>
            </a:r>
            <a:endParaRPr sz="2500"/>
          </a:p>
        </p:txBody>
      </p:sp>
      <p:sp>
        <p:nvSpPr>
          <p:cNvPr id="142" name="Google Shape;142;p25"/>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 Python interpreter and interactive mode </a:t>
            </a:r>
            <a:endParaRPr>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 values and types </a:t>
            </a:r>
            <a:endParaRPr>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 variables, expressions, statements, tuple assignment, </a:t>
            </a:r>
            <a:endParaRPr>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 precedence of operators, comments </a:t>
            </a:r>
            <a:endParaRPr>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 modules and functions, function definition and use, flow of execution, parameters and arguments. </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Constant</a:t>
            </a:r>
            <a:endParaRPr/>
          </a:p>
        </p:txBody>
      </p:sp>
      <p:sp>
        <p:nvSpPr>
          <p:cNvPr id="148" name="Google Shape;148;p26"/>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lnSpcReduction="10000"/>
          </a:bodyPr>
          <a:lstStyle/>
          <a:p>
            <a:pPr marL="457200" lvl="0" indent="-342900" algn="l" rtl="0">
              <a:lnSpc>
                <a:spcPct val="100000"/>
              </a:lnSpc>
              <a:spcBef>
                <a:spcPts val="0"/>
              </a:spcBef>
              <a:spcAft>
                <a:spcPts val="0"/>
              </a:spcAft>
              <a:buSzPts val="1800"/>
              <a:buFont typeface="Times New Roman"/>
              <a:buChar char="●"/>
            </a:pPr>
            <a:r>
              <a:rPr lang="en">
                <a:latin typeface="Times New Roman"/>
                <a:ea typeface="Times New Roman"/>
                <a:cs typeface="Times New Roman"/>
                <a:sym typeface="Times New Roman"/>
              </a:rPr>
              <a:t>Fixed values such as numbers, letters, and strings are called “constants” </a:t>
            </a:r>
            <a:endParaRPr>
              <a:latin typeface="Times New Roman"/>
              <a:ea typeface="Times New Roman"/>
              <a:cs typeface="Times New Roman"/>
              <a:sym typeface="Times New Roman"/>
            </a:endParaRPr>
          </a:p>
          <a:p>
            <a:pPr marL="457200" lvl="0" indent="0" algn="l" rtl="0">
              <a:lnSpc>
                <a:spcPct val="100000"/>
              </a:lnSpc>
              <a:spcBef>
                <a:spcPts val="0"/>
              </a:spcBef>
              <a:spcAft>
                <a:spcPts val="0"/>
              </a:spcAft>
              <a:buNone/>
            </a:pPr>
            <a:r>
              <a:rPr lang="en">
                <a:latin typeface="Times New Roman"/>
                <a:ea typeface="Times New Roman"/>
                <a:cs typeface="Times New Roman"/>
                <a:sym typeface="Times New Roman"/>
              </a:rPr>
              <a:t>- because their value does not change</a:t>
            </a:r>
            <a:endParaRPr>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Font typeface="Times New Roman"/>
              <a:buChar char="●"/>
            </a:pPr>
            <a:r>
              <a:rPr lang="en">
                <a:latin typeface="Times New Roman"/>
                <a:ea typeface="Times New Roman"/>
                <a:cs typeface="Times New Roman"/>
                <a:sym typeface="Times New Roman"/>
              </a:rPr>
              <a:t>Numeric constants are as you expect</a:t>
            </a:r>
            <a:endParaRPr>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Font typeface="Times New Roman"/>
              <a:buChar char="●"/>
            </a:pPr>
            <a:r>
              <a:rPr lang="en">
                <a:latin typeface="Times New Roman"/>
                <a:ea typeface="Times New Roman"/>
                <a:cs typeface="Times New Roman"/>
                <a:sym typeface="Times New Roman"/>
              </a:rPr>
              <a:t>String constants use single-quotes (') or double-quotes (")</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a:latin typeface="Times New Roman"/>
                <a:ea typeface="Times New Roman"/>
                <a:cs typeface="Times New Roman"/>
                <a:sym typeface="Times New Roman"/>
              </a:rPr>
              <a:t>Example:</a:t>
            </a:r>
            <a:endParaRPr>
              <a:latin typeface="Times New Roman"/>
              <a:ea typeface="Times New Roman"/>
              <a:cs typeface="Times New Roman"/>
              <a:sym typeface="Times New Roman"/>
            </a:endParaRPr>
          </a:p>
          <a:p>
            <a:pPr marL="457200" lvl="0" indent="-330200" algn="l" rtl="0">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&gt;&gt;&gt; </a:t>
            </a:r>
            <a:r>
              <a:rPr lang="en" sz="1600"/>
              <a:t>print 123</a:t>
            </a:r>
            <a:endParaRPr sz="1600"/>
          </a:p>
          <a:p>
            <a:pPr marL="457200" lvl="0" indent="0" algn="l" rtl="0">
              <a:lnSpc>
                <a:spcPct val="100000"/>
              </a:lnSpc>
              <a:spcBef>
                <a:spcPts val="0"/>
              </a:spcBef>
              <a:spcAft>
                <a:spcPts val="0"/>
              </a:spcAft>
              <a:buNone/>
            </a:pPr>
            <a:r>
              <a:rPr lang="en" sz="1600">
                <a:latin typeface="Times New Roman"/>
                <a:ea typeface="Times New Roman"/>
                <a:cs typeface="Times New Roman"/>
                <a:sym typeface="Times New Roman"/>
              </a:rPr>
              <a:t>123</a:t>
            </a:r>
            <a:endParaRPr sz="1600">
              <a:latin typeface="Times New Roman"/>
              <a:ea typeface="Times New Roman"/>
              <a:cs typeface="Times New Roman"/>
              <a:sym typeface="Times New Roman"/>
            </a:endParaRPr>
          </a:p>
          <a:p>
            <a:pPr marL="457200" lvl="0" indent="-330200" algn="l" rtl="0">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&gt;&gt;&gt; </a:t>
            </a:r>
            <a:r>
              <a:rPr lang="en" sz="1600"/>
              <a:t>print 98.6</a:t>
            </a:r>
            <a:endParaRPr sz="1600"/>
          </a:p>
          <a:p>
            <a:pPr marL="457200" lvl="0" indent="0" algn="l" rtl="0">
              <a:lnSpc>
                <a:spcPct val="100000"/>
              </a:lnSpc>
              <a:spcBef>
                <a:spcPts val="0"/>
              </a:spcBef>
              <a:spcAft>
                <a:spcPts val="0"/>
              </a:spcAft>
              <a:buNone/>
            </a:pPr>
            <a:r>
              <a:rPr lang="en" sz="1600">
                <a:latin typeface="Times New Roman"/>
                <a:ea typeface="Times New Roman"/>
                <a:cs typeface="Times New Roman"/>
                <a:sym typeface="Times New Roman"/>
              </a:rPr>
              <a:t>98.6</a:t>
            </a:r>
            <a:endParaRPr sz="1600">
              <a:latin typeface="Times New Roman"/>
              <a:ea typeface="Times New Roman"/>
              <a:cs typeface="Times New Roman"/>
              <a:sym typeface="Times New Roman"/>
            </a:endParaRPr>
          </a:p>
          <a:p>
            <a:pPr marL="457200" lvl="0" indent="-330200" algn="l" rtl="0">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&gt;&gt;&gt; </a:t>
            </a:r>
            <a:r>
              <a:rPr lang="en" sz="1600"/>
              <a:t>print 'Hello world'</a:t>
            </a:r>
            <a:endParaRPr sz="1600"/>
          </a:p>
          <a:p>
            <a:pPr marL="457200" lvl="0" indent="0" algn="l" rtl="0">
              <a:lnSpc>
                <a:spcPct val="100000"/>
              </a:lnSpc>
              <a:spcBef>
                <a:spcPts val="0"/>
              </a:spcBef>
              <a:spcAft>
                <a:spcPts val="0"/>
              </a:spcAft>
              <a:buNone/>
            </a:pPr>
            <a:r>
              <a:rPr lang="en" sz="1600">
                <a:latin typeface="Times New Roman"/>
                <a:ea typeface="Times New Roman"/>
                <a:cs typeface="Times New Roman"/>
                <a:sym typeface="Times New Roman"/>
              </a:rPr>
              <a:t>Hello world</a:t>
            </a:r>
            <a:endParaRPr sz="17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Variable</a:t>
            </a:r>
            <a:endParaRPr/>
          </a:p>
        </p:txBody>
      </p:sp>
      <p:sp>
        <p:nvSpPr>
          <p:cNvPr id="154" name="Google Shape;154;p27"/>
          <p:cNvSpPr txBox="1">
            <a:spLocks noGrp="1"/>
          </p:cNvSpPr>
          <p:nvPr>
            <p:ph type="body" idx="1"/>
          </p:nvPr>
        </p:nvSpPr>
        <p:spPr>
          <a:xfrm>
            <a:off x="378154" y="1595087"/>
            <a:ext cx="8520600" cy="3099900"/>
          </a:xfrm>
          <a:prstGeom prst="rect">
            <a:avLst/>
          </a:prstGeom>
        </p:spPr>
        <p:txBody>
          <a:bodyPr spcFirstLastPara="1" wrap="square" lIns="91425" tIns="91425" rIns="91425" bIns="91425" anchor="t" anchorCtr="0">
            <a:normAutofit/>
          </a:bodyPr>
          <a:lstStyle/>
          <a:p>
            <a:pPr marL="457200" lvl="0" indent="-342900" algn="l" rtl="0">
              <a:lnSpc>
                <a:spcPct val="100000"/>
              </a:lnSpc>
              <a:spcBef>
                <a:spcPts val="0"/>
              </a:spcBef>
              <a:spcAft>
                <a:spcPts val="0"/>
              </a:spcAft>
              <a:buSzPts val="1800"/>
              <a:buFont typeface="Times New Roman"/>
              <a:buChar char="●"/>
            </a:pPr>
            <a:r>
              <a:rPr lang="en" dirty="0">
                <a:latin typeface="Times New Roman"/>
                <a:ea typeface="Times New Roman"/>
                <a:cs typeface="Times New Roman"/>
                <a:sym typeface="Times New Roman"/>
              </a:rPr>
              <a:t>A variable is a named place in the memory where a programmer can store data and later retrieve the data using the </a:t>
            </a:r>
            <a:r>
              <a:rPr lang="en" i="1" dirty="0">
                <a:latin typeface="Times New Roman"/>
                <a:ea typeface="Times New Roman"/>
                <a:cs typeface="Times New Roman"/>
                <a:sym typeface="Times New Roman"/>
              </a:rPr>
              <a:t>variable</a:t>
            </a:r>
            <a:r>
              <a:rPr lang="en" dirty="0">
                <a:latin typeface="Times New Roman"/>
                <a:ea typeface="Times New Roman"/>
                <a:cs typeface="Times New Roman"/>
                <a:sym typeface="Times New Roman"/>
              </a:rPr>
              <a:t> “name”</a:t>
            </a:r>
            <a:endParaRPr dirty="0">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Font typeface="Times New Roman"/>
              <a:buChar char="●"/>
            </a:pPr>
            <a:r>
              <a:rPr lang="en" dirty="0">
                <a:latin typeface="Times New Roman"/>
                <a:ea typeface="Times New Roman"/>
                <a:cs typeface="Times New Roman"/>
                <a:sym typeface="Times New Roman"/>
              </a:rPr>
              <a:t>Programmers get to choose the names of the </a:t>
            </a:r>
            <a:r>
              <a:rPr lang="en" i="1" dirty="0">
                <a:latin typeface="Times New Roman"/>
                <a:ea typeface="Times New Roman"/>
                <a:cs typeface="Times New Roman"/>
                <a:sym typeface="Times New Roman"/>
              </a:rPr>
              <a:t>variables</a:t>
            </a:r>
            <a:endParaRPr i="1" dirty="0">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Font typeface="Times New Roman"/>
              <a:buChar char="●"/>
            </a:pPr>
            <a:r>
              <a:rPr lang="en" dirty="0">
                <a:latin typeface="Times New Roman"/>
                <a:ea typeface="Times New Roman"/>
                <a:cs typeface="Times New Roman"/>
                <a:sym typeface="Times New Roman"/>
              </a:rPr>
              <a:t>You can change the contents of a </a:t>
            </a:r>
            <a:r>
              <a:rPr lang="en" i="1" dirty="0">
                <a:latin typeface="Times New Roman"/>
                <a:ea typeface="Times New Roman"/>
                <a:cs typeface="Times New Roman"/>
                <a:sym typeface="Times New Roman"/>
              </a:rPr>
              <a:t>variable</a:t>
            </a:r>
            <a:r>
              <a:rPr lang="en" dirty="0">
                <a:latin typeface="Times New Roman"/>
                <a:ea typeface="Times New Roman"/>
                <a:cs typeface="Times New Roman"/>
                <a:sym typeface="Times New Roman"/>
              </a:rPr>
              <a:t> in a later statement.</a:t>
            </a:r>
            <a:endParaRPr dirty="0">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dirty="0">
                <a:latin typeface="Times New Roman"/>
                <a:ea typeface="Times New Roman"/>
                <a:cs typeface="Times New Roman"/>
                <a:sym typeface="Times New Roman"/>
              </a:rPr>
              <a:t>Example:</a:t>
            </a:r>
            <a:endParaRPr dirty="0">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1600" dirty="0">
                <a:solidFill>
                  <a:srgbClr val="000000"/>
                </a:solidFill>
              </a:rPr>
              <a:t>x=5</a:t>
            </a:r>
            <a:endParaRPr sz="1600" dirty="0">
              <a:solidFill>
                <a:srgbClr val="000000"/>
              </a:solidFill>
            </a:endParaRPr>
          </a:p>
          <a:p>
            <a:pPr marL="0" lvl="0" indent="0" algn="l" rtl="0">
              <a:lnSpc>
                <a:spcPct val="100000"/>
              </a:lnSpc>
              <a:spcBef>
                <a:spcPts val="0"/>
              </a:spcBef>
              <a:spcAft>
                <a:spcPts val="0"/>
              </a:spcAft>
              <a:buNone/>
            </a:pPr>
            <a:r>
              <a:rPr lang="en" sz="1600" dirty="0">
                <a:solidFill>
                  <a:srgbClr val="000000"/>
                </a:solidFill>
              </a:rPr>
              <a:t>y=10</a:t>
            </a:r>
            <a:endParaRPr sz="1600" dirty="0">
              <a:solidFill>
                <a:srgbClr val="000000"/>
              </a:solidFill>
            </a:endParaRPr>
          </a:p>
          <a:p>
            <a:pPr marL="0" lvl="0" indent="0" algn="l" rtl="0">
              <a:lnSpc>
                <a:spcPct val="100000"/>
              </a:lnSpc>
              <a:spcBef>
                <a:spcPts val="0"/>
              </a:spcBef>
              <a:spcAft>
                <a:spcPts val="0"/>
              </a:spcAft>
              <a:buNone/>
            </a:pPr>
            <a:endParaRPr>
              <a:latin typeface="Times New Roman"/>
              <a:ea typeface="Times New Roman"/>
              <a:cs typeface="Times New Roman"/>
              <a:sym typeface="Times New Roman"/>
            </a:endParaRPr>
          </a:p>
        </p:txBody>
      </p:sp>
      <p:sp>
        <p:nvSpPr>
          <p:cNvPr id="155" name="Google Shape;155;p27"/>
          <p:cNvSpPr/>
          <p:nvPr/>
        </p:nvSpPr>
        <p:spPr>
          <a:xfrm>
            <a:off x="6473525" y="3165775"/>
            <a:ext cx="4365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7"/>
          <p:cNvSpPr/>
          <p:nvPr/>
        </p:nvSpPr>
        <p:spPr>
          <a:xfrm>
            <a:off x="6473525" y="3927775"/>
            <a:ext cx="4365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7"/>
          <p:cNvSpPr/>
          <p:nvPr/>
        </p:nvSpPr>
        <p:spPr>
          <a:xfrm>
            <a:off x="6473525" y="3546775"/>
            <a:ext cx="4365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7"/>
          <p:cNvSpPr txBox="1"/>
          <p:nvPr/>
        </p:nvSpPr>
        <p:spPr>
          <a:xfrm>
            <a:off x="6102925" y="3165775"/>
            <a:ext cx="436500" cy="10467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a:latin typeface="Source Code Pro"/>
                <a:ea typeface="Source Code Pro"/>
                <a:cs typeface="Source Code Pro"/>
                <a:sym typeface="Source Code Pro"/>
              </a:rPr>
              <a:t>x</a:t>
            </a:r>
            <a:endParaRPr>
              <a:latin typeface="Source Code Pro"/>
              <a:ea typeface="Source Code Pro"/>
              <a:cs typeface="Source Code Pro"/>
              <a:sym typeface="Source Code Pro"/>
            </a:endParaRPr>
          </a:p>
          <a:p>
            <a:pPr marL="0" lvl="0" indent="0" algn="l" rtl="0">
              <a:lnSpc>
                <a:spcPct val="100000"/>
              </a:lnSpc>
              <a:spcBef>
                <a:spcPts val="0"/>
              </a:spcBef>
              <a:spcAft>
                <a:spcPts val="0"/>
              </a:spcAft>
              <a:buNone/>
            </a:pPr>
            <a:endParaRPr>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a:latin typeface="Source Code Pro"/>
                <a:ea typeface="Source Code Pro"/>
                <a:cs typeface="Source Code Pro"/>
                <a:sym typeface="Source Code Pro"/>
              </a:rPr>
              <a:t>y</a:t>
            </a:r>
            <a:endParaRPr>
              <a:latin typeface="Source Code Pro"/>
              <a:ea typeface="Source Code Pro"/>
              <a:cs typeface="Source Code Pro"/>
              <a:sym typeface="Source Code Pro"/>
            </a:endParaRPr>
          </a:p>
          <a:p>
            <a:pPr marL="0" lvl="0" indent="0" algn="l" rtl="0">
              <a:lnSpc>
                <a:spcPct val="100000"/>
              </a:lnSpc>
              <a:spcBef>
                <a:spcPts val="0"/>
              </a:spcBef>
              <a:spcAft>
                <a:spcPts val="0"/>
              </a:spcAft>
              <a:buNone/>
            </a:pPr>
            <a:endParaRPr>
              <a:latin typeface="Source Code Pro"/>
              <a:ea typeface="Source Code Pro"/>
              <a:cs typeface="Source Code Pro"/>
              <a:sym typeface="Source Code Pro"/>
            </a:endParaRPr>
          </a:p>
        </p:txBody>
      </p:sp>
      <p:sp>
        <p:nvSpPr>
          <p:cNvPr id="159" name="Google Shape;159;p27"/>
          <p:cNvSpPr txBox="1"/>
          <p:nvPr/>
        </p:nvSpPr>
        <p:spPr>
          <a:xfrm>
            <a:off x="6539425" y="3165775"/>
            <a:ext cx="37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60" name="Google Shape;160;p27"/>
          <p:cNvSpPr txBox="1"/>
          <p:nvPr/>
        </p:nvSpPr>
        <p:spPr>
          <a:xfrm>
            <a:off x="6473425" y="3546775"/>
            <a:ext cx="43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161" name="Google Shape;161;p27"/>
          <p:cNvSpPr txBox="1"/>
          <p:nvPr/>
        </p:nvSpPr>
        <p:spPr>
          <a:xfrm>
            <a:off x="349825" y="3768425"/>
            <a:ext cx="865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Source Code Pro"/>
                <a:ea typeface="Source Code Pro"/>
                <a:cs typeface="Source Code Pro"/>
                <a:sym typeface="Source Code Pro"/>
              </a:rPr>
              <a:t>x=100</a:t>
            </a:r>
            <a:endParaRPr sz="1600">
              <a:latin typeface="Source Code Pro"/>
              <a:ea typeface="Source Code Pro"/>
              <a:cs typeface="Source Code Pro"/>
              <a:sym typeface="Source Code Pro"/>
            </a:endParaRPr>
          </a:p>
        </p:txBody>
      </p:sp>
      <p:sp>
        <p:nvSpPr>
          <p:cNvPr id="162" name="Google Shape;162;p27"/>
          <p:cNvSpPr txBox="1"/>
          <p:nvPr/>
        </p:nvSpPr>
        <p:spPr>
          <a:xfrm>
            <a:off x="6916875" y="3144975"/>
            <a:ext cx="61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Code Pro"/>
                <a:ea typeface="Source Code Pro"/>
                <a:cs typeface="Source Code Pro"/>
                <a:sym typeface="Source Code Pro"/>
              </a:rPr>
              <a:t>100</a:t>
            </a:r>
            <a:endParaRPr>
              <a:latin typeface="Source Code Pro"/>
              <a:ea typeface="Source Code Pro"/>
              <a:cs typeface="Source Code Pro"/>
              <a:sym typeface="Source Code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000"/>
                                        <p:tgtEl>
                                          <p:spTgt spid="1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0"/>
                                        </p:tgtEl>
                                        <p:attrNameLst>
                                          <p:attrName>style.visibility</p:attrName>
                                        </p:attrNameLst>
                                      </p:cBhvr>
                                      <p:to>
                                        <p:strVal val="visible"/>
                                      </p:to>
                                    </p:set>
                                    <p:animEffect transition="in" filter="fade">
                                      <p:cBhvr>
                                        <p:cTn id="12" dur="1000"/>
                                        <p:tgtEl>
                                          <p:spTgt spid="1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1"/>
                                        </p:tgtEl>
                                        <p:attrNameLst>
                                          <p:attrName>style.visibility</p:attrName>
                                        </p:attrNameLst>
                                      </p:cBhvr>
                                      <p:to>
                                        <p:strVal val="visible"/>
                                      </p:to>
                                    </p:set>
                                    <p:animEffect transition="in" filter="fade">
                                      <p:cBhvr>
                                        <p:cTn id="17" dur="1000"/>
                                        <p:tgtEl>
                                          <p:spTgt spid="16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2"/>
                                        </p:tgtEl>
                                        <p:attrNameLst>
                                          <p:attrName>style.visibility</p:attrName>
                                        </p:attrNameLst>
                                      </p:cBhvr>
                                      <p:to>
                                        <p:strVal val="visible"/>
                                      </p:to>
                                    </p:set>
                                    <p:animEffect transition="in" filter="fade">
                                      <p:cBhvr>
                                        <p:cTn id="22" dur="10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Examples</a:t>
            </a:r>
            <a:endParaRPr/>
          </a:p>
        </p:txBody>
      </p:sp>
      <p:sp>
        <p:nvSpPr>
          <p:cNvPr id="168" name="Google Shape;168;p28"/>
          <p:cNvSpPr txBox="1">
            <a:spLocks noGrp="1"/>
          </p:cNvSpPr>
          <p:nvPr>
            <p:ph type="body" idx="1"/>
          </p:nvPr>
        </p:nvSpPr>
        <p:spPr>
          <a:xfrm>
            <a:off x="311700" y="1468825"/>
            <a:ext cx="8520600" cy="3330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50" b="1">
                <a:solidFill>
                  <a:srgbClr val="C65D09"/>
                </a:solidFill>
                <a:highlight>
                  <a:srgbClr val="F8F8F8"/>
                </a:highlight>
              </a:rPr>
              <a:t>&gt;&gt;&gt; </a:t>
            </a:r>
            <a:r>
              <a:rPr lang="en" sz="1350">
                <a:solidFill>
                  <a:srgbClr val="000000"/>
                </a:solidFill>
                <a:highlight>
                  <a:srgbClr val="F8F8F8"/>
                </a:highlight>
              </a:rPr>
              <a:t>message </a:t>
            </a:r>
            <a:r>
              <a:rPr lang="en" sz="1350">
                <a:solidFill>
                  <a:srgbClr val="666666"/>
                </a:solidFill>
                <a:highlight>
                  <a:srgbClr val="F8F8F8"/>
                </a:highlight>
              </a:rPr>
              <a:t>=</a:t>
            </a:r>
            <a:r>
              <a:rPr lang="en" sz="1350">
                <a:solidFill>
                  <a:srgbClr val="000000"/>
                </a:solidFill>
                <a:highlight>
                  <a:srgbClr val="F8F8F8"/>
                </a:highlight>
              </a:rPr>
              <a:t> </a:t>
            </a:r>
            <a:r>
              <a:rPr lang="en" sz="1350">
                <a:solidFill>
                  <a:srgbClr val="4070A0"/>
                </a:solidFill>
                <a:highlight>
                  <a:srgbClr val="F8F8F8"/>
                </a:highlight>
              </a:rPr>
              <a:t>"What's up, Doc?"</a:t>
            </a:r>
            <a:endParaRPr sz="1350">
              <a:solidFill>
                <a:srgbClr val="000000"/>
              </a:solidFill>
              <a:highlight>
                <a:srgbClr val="F8F8F8"/>
              </a:highlight>
            </a:endParaRPr>
          </a:p>
          <a:p>
            <a:pPr marL="0" lvl="0" indent="0" algn="l" rtl="0">
              <a:lnSpc>
                <a:spcPct val="115000"/>
              </a:lnSpc>
              <a:spcBef>
                <a:spcPts val="0"/>
              </a:spcBef>
              <a:spcAft>
                <a:spcPts val="0"/>
              </a:spcAft>
              <a:buNone/>
            </a:pPr>
            <a:r>
              <a:rPr lang="en" sz="1350" b="1">
                <a:solidFill>
                  <a:srgbClr val="C65D09"/>
                </a:solidFill>
                <a:highlight>
                  <a:srgbClr val="F8F8F8"/>
                </a:highlight>
              </a:rPr>
              <a:t>&gt;&gt;&gt; </a:t>
            </a:r>
            <a:r>
              <a:rPr lang="en" sz="1350">
                <a:solidFill>
                  <a:srgbClr val="000000"/>
                </a:solidFill>
                <a:highlight>
                  <a:srgbClr val="F8F8F8"/>
                </a:highlight>
              </a:rPr>
              <a:t>n </a:t>
            </a:r>
            <a:r>
              <a:rPr lang="en" sz="1350">
                <a:solidFill>
                  <a:srgbClr val="666666"/>
                </a:solidFill>
                <a:highlight>
                  <a:srgbClr val="F8F8F8"/>
                </a:highlight>
              </a:rPr>
              <a:t>=</a:t>
            </a:r>
            <a:r>
              <a:rPr lang="en" sz="1350">
                <a:solidFill>
                  <a:srgbClr val="000000"/>
                </a:solidFill>
                <a:highlight>
                  <a:srgbClr val="F8F8F8"/>
                </a:highlight>
              </a:rPr>
              <a:t> </a:t>
            </a:r>
            <a:r>
              <a:rPr lang="en" sz="1350">
                <a:solidFill>
                  <a:srgbClr val="208050"/>
                </a:solidFill>
                <a:highlight>
                  <a:srgbClr val="F8F8F8"/>
                </a:highlight>
              </a:rPr>
              <a:t>17</a:t>
            </a:r>
            <a:endParaRPr sz="1350">
              <a:solidFill>
                <a:srgbClr val="000000"/>
              </a:solidFill>
              <a:highlight>
                <a:srgbClr val="F8F8F8"/>
              </a:highlight>
            </a:endParaRPr>
          </a:p>
          <a:p>
            <a:pPr marL="0" marR="63500" lvl="0" indent="0" algn="l" rtl="0">
              <a:lnSpc>
                <a:spcPct val="115000"/>
              </a:lnSpc>
              <a:spcBef>
                <a:spcPts val="0"/>
              </a:spcBef>
              <a:spcAft>
                <a:spcPts val="0"/>
              </a:spcAft>
              <a:buNone/>
            </a:pPr>
            <a:r>
              <a:rPr lang="en" sz="1350" b="1">
                <a:solidFill>
                  <a:srgbClr val="C65D09"/>
                </a:solidFill>
                <a:highlight>
                  <a:srgbClr val="F8F8F8"/>
                </a:highlight>
              </a:rPr>
              <a:t>&gt;&gt;&gt; </a:t>
            </a:r>
            <a:r>
              <a:rPr lang="en" sz="1350">
                <a:solidFill>
                  <a:srgbClr val="000000"/>
                </a:solidFill>
                <a:highlight>
                  <a:srgbClr val="F8F8F8"/>
                </a:highlight>
              </a:rPr>
              <a:t>pi </a:t>
            </a:r>
            <a:r>
              <a:rPr lang="en" sz="1350">
                <a:solidFill>
                  <a:srgbClr val="666666"/>
                </a:solidFill>
                <a:highlight>
                  <a:srgbClr val="F8F8F8"/>
                </a:highlight>
              </a:rPr>
              <a:t>=</a:t>
            </a:r>
            <a:r>
              <a:rPr lang="en" sz="1350">
                <a:solidFill>
                  <a:srgbClr val="000000"/>
                </a:solidFill>
                <a:highlight>
                  <a:srgbClr val="F8F8F8"/>
                </a:highlight>
              </a:rPr>
              <a:t> </a:t>
            </a:r>
            <a:r>
              <a:rPr lang="en" sz="1350">
                <a:solidFill>
                  <a:srgbClr val="208050"/>
                </a:solidFill>
                <a:highlight>
                  <a:srgbClr val="F8F8F8"/>
                </a:highlight>
              </a:rPr>
              <a:t>3.14159</a:t>
            </a:r>
            <a:endParaRPr sz="1350">
              <a:solidFill>
                <a:srgbClr val="208050"/>
              </a:solidFill>
              <a:highlight>
                <a:srgbClr val="F8F8F8"/>
              </a:highlight>
            </a:endParaRPr>
          </a:p>
          <a:p>
            <a:pPr marL="0" lvl="0" indent="0" algn="l" rtl="0">
              <a:lnSpc>
                <a:spcPct val="115000"/>
              </a:lnSpc>
              <a:spcBef>
                <a:spcPts val="0"/>
              </a:spcBef>
              <a:spcAft>
                <a:spcPts val="0"/>
              </a:spcAft>
              <a:buNone/>
            </a:pPr>
            <a:endParaRPr sz="2100"/>
          </a:p>
          <a:p>
            <a:pPr marL="0" marR="63500" lvl="0" indent="0" algn="l" rtl="0">
              <a:lnSpc>
                <a:spcPct val="115000"/>
              </a:lnSpc>
              <a:spcBef>
                <a:spcPts val="0"/>
              </a:spcBef>
              <a:spcAft>
                <a:spcPts val="0"/>
              </a:spcAft>
              <a:buNone/>
            </a:pPr>
            <a:r>
              <a:rPr lang="en" sz="1350" b="1">
                <a:solidFill>
                  <a:srgbClr val="C65D09"/>
                </a:solidFill>
                <a:highlight>
                  <a:srgbClr val="F8F8F8"/>
                </a:highlight>
              </a:rPr>
              <a:t>&gt;&gt;&gt; </a:t>
            </a:r>
            <a:r>
              <a:rPr lang="en" sz="1350">
                <a:solidFill>
                  <a:srgbClr val="208050"/>
                </a:solidFill>
                <a:highlight>
                  <a:srgbClr val="F8F8F8"/>
                </a:highlight>
              </a:rPr>
              <a:t>17</a:t>
            </a:r>
            <a:r>
              <a:rPr lang="en" sz="1350">
                <a:solidFill>
                  <a:srgbClr val="000000"/>
                </a:solidFill>
                <a:highlight>
                  <a:srgbClr val="F8F8F8"/>
                </a:highlight>
              </a:rPr>
              <a:t> </a:t>
            </a:r>
            <a:r>
              <a:rPr lang="en" sz="1350">
                <a:solidFill>
                  <a:srgbClr val="666666"/>
                </a:solidFill>
                <a:highlight>
                  <a:srgbClr val="F8F8F8"/>
                </a:highlight>
              </a:rPr>
              <a:t>=</a:t>
            </a:r>
            <a:r>
              <a:rPr lang="en" sz="1350">
                <a:solidFill>
                  <a:srgbClr val="000000"/>
                </a:solidFill>
                <a:highlight>
                  <a:srgbClr val="F8F8F8"/>
                </a:highlight>
              </a:rPr>
              <a:t> n</a:t>
            </a:r>
            <a:endParaRPr sz="1350">
              <a:solidFill>
                <a:srgbClr val="000000"/>
              </a:solidFill>
              <a:highlight>
                <a:srgbClr val="F8F8F8"/>
              </a:highlight>
            </a:endParaRPr>
          </a:p>
          <a:p>
            <a:pPr marL="0" lvl="0" indent="0" algn="l" rtl="0">
              <a:lnSpc>
                <a:spcPct val="115000"/>
              </a:lnSpc>
              <a:spcBef>
                <a:spcPts val="0"/>
              </a:spcBef>
              <a:spcAft>
                <a:spcPts val="0"/>
              </a:spcAft>
              <a:buNone/>
            </a:pPr>
            <a:endParaRPr sz="2100"/>
          </a:p>
          <a:p>
            <a:pPr marL="0" lvl="0" indent="0" algn="l" rtl="0">
              <a:lnSpc>
                <a:spcPct val="115000"/>
              </a:lnSpc>
              <a:spcBef>
                <a:spcPts val="0"/>
              </a:spcBef>
              <a:spcAft>
                <a:spcPts val="0"/>
              </a:spcAft>
              <a:buNone/>
            </a:pPr>
            <a:r>
              <a:rPr lang="en" sz="1350" b="1">
                <a:solidFill>
                  <a:srgbClr val="C65D09"/>
                </a:solidFill>
                <a:highlight>
                  <a:srgbClr val="F8F8F8"/>
                </a:highlight>
              </a:rPr>
              <a:t>&gt;&gt;&gt; </a:t>
            </a:r>
            <a:r>
              <a:rPr lang="en" sz="1350" b="1">
                <a:solidFill>
                  <a:srgbClr val="007020"/>
                </a:solidFill>
                <a:highlight>
                  <a:srgbClr val="F8F8F8"/>
                </a:highlight>
              </a:rPr>
              <a:t>print</a:t>
            </a:r>
            <a:r>
              <a:rPr lang="en" sz="1350">
                <a:solidFill>
                  <a:srgbClr val="000000"/>
                </a:solidFill>
                <a:highlight>
                  <a:srgbClr val="F8F8F8"/>
                </a:highlight>
              </a:rPr>
              <a:t> message</a:t>
            </a:r>
            <a:endParaRPr sz="1350">
              <a:solidFill>
                <a:srgbClr val="000000"/>
              </a:solidFill>
              <a:highlight>
                <a:srgbClr val="F8F8F8"/>
              </a:highlight>
            </a:endParaRPr>
          </a:p>
          <a:p>
            <a:pPr marL="0" lvl="0" indent="0" algn="l" rtl="0">
              <a:lnSpc>
                <a:spcPct val="115000"/>
              </a:lnSpc>
              <a:spcBef>
                <a:spcPts val="0"/>
              </a:spcBef>
              <a:spcAft>
                <a:spcPts val="0"/>
              </a:spcAft>
              <a:buNone/>
            </a:pPr>
            <a:r>
              <a:rPr lang="en" sz="1350">
                <a:solidFill>
                  <a:srgbClr val="333333"/>
                </a:solidFill>
                <a:highlight>
                  <a:srgbClr val="F8F8F8"/>
                </a:highlight>
              </a:rPr>
              <a:t>What's up, Doc?</a:t>
            </a:r>
            <a:endParaRPr sz="1350">
              <a:solidFill>
                <a:srgbClr val="000000"/>
              </a:solidFill>
              <a:highlight>
                <a:srgbClr val="F8F8F8"/>
              </a:highlight>
            </a:endParaRPr>
          </a:p>
          <a:p>
            <a:pPr marL="0" lvl="0" indent="0" algn="l" rtl="0">
              <a:lnSpc>
                <a:spcPct val="115000"/>
              </a:lnSpc>
              <a:spcBef>
                <a:spcPts val="0"/>
              </a:spcBef>
              <a:spcAft>
                <a:spcPts val="0"/>
              </a:spcAft>
              <a:buNone/>
            </a:pPr>
            <a:r>
              <a:rPr lang="en" sz="1350" b="1">
                <a:solidFill>
                  <a:srgbClr val="C65D09"/>
                </a:solidFill>
                <a:highlight>
                  <a:srgbClr val="F8F8F8"/>
                </a:highlight>
              </a:rPr>
              <a:t>&gt;&gt;&gt; </a:t>
            </a:r>
            <a:r>
              <a:rPr lang="en" sz="1350" b="1">
                <a:solidFill>
                  <a:srgbClr val="007020"/>
                </a:solidFill>
                <a:highlight>
                  <a:srgbClr val="F8F8F8"/>
                </a:highlight>
              </a:rPr>
              <a:t>print</a:t>
            </a:r>
            <a:r>
              <a:rPr lang="en" sz="1350">
                <a:solidFill>
                  <a:srgbClr val="000000"/>
                </a:solidFill>
                <a:highlight>
                  <a:srgbClr val="F8F8F8"/>
                </a:highlight>
              </a:rPr>
              <a:t> n</a:t>
            </a:r>
            <a:endParaRPr sz="1350">
              <a:solidFill>
                <a:srgbClr val="000000"/>
              </a:solidFill>
              <a:highlight>
                <a:srgbClr val="F8F8F8"/>
              </a:highlight>
            </a:endParaRPr>
          </a:p>
          <a:p>
            <a:pPr marL="0" lvl="0" indent="0" algn="l" rtl="0">
              <a:lnSpc>
                <a:spcPct val="115000"/>
              </a:lnSpc>
              <a:spcBef>
                <a:spcPts val="0"/>
              </a:spcBef>
              <a:spcAft>
                <a:spcPts val="0"/>
              </a:spcAft>
              <a:buNone/>
            </a:pPr>
            <a:r>
              <a:rPr lang="en" sz="1350">
                <a:solidFill>
                  <a:srgbClr val="333333"/>
                </a:solidFill>
                <a:highlight>
                  <a:srgbClr val="F8F8F8"/>
                </a:highlight>
              </a:rPr>
              <a:t>17</a:t>
            </a:r>
            <a:endParaRPr sz="1350">
              <a:solidFill>
                <a:srgbClr val="000000"/>
              </a:solidFill>
              <a:highlight>
                <a:srgbClr val="F8F8F8"/>
              </a:highlight>
            </a:endParaRPr>
          </a:p>
          <a:p>
            <a:pPr marL="0" lvl="0" indent="0" algn="l" rtl="0">
              <a:lnSpc>
                <a:spcPct val="115000"/>
              </a:lnSpc>
              <a:spcBef>
                <a:spcPts val="0"/>
              </a:spcBef>
              <a:spcAft>
                <a:spcPts val="0"/>
              </a:spcAft>
              <a:buNone/>
            </a:pPr>
            <a:r>
              <a:rPr lang="en" sz="1350" b="1">
                <a:solidFill>
                  <a:srgbClr val="C65D09"/>
                </a:solidFill>
                <a:highlight>
                  <a:srgbClr val="F8F8F8"/>
                </a:highlight>
              </a:rPr>
              <a:t>&gt;&gt;&gt; </a:t>
            </a:r>
            <a:r>
              <a:rPr lang="en" sz="1350" b="1">
                <a:solidFill>
                  <a:srgbClr val="007020"/>
                </a:solidFill>
                <a:highlight>
                  <a:srgbClr val="F8F8F8"/>
                </a:highlight>
              </a:rPr>
              <a:t>print</a:t>
            </a:r>
            <a:r>
              <a:rPr lang="en" sz="1350">
                <a:solidFill>
                  <a:srgbClr val="000000"/>
                </a:solidFill>
                <a:highlight>
                  <a:srgbClr val="F8F8F8"/>
                </a:highlight>
              </a:rPr>
              <a:t> pi</a:t>
            </a:r>
            <a:endParaRPr sz="1350">
              <a:solidFill>
                <a:srgbClr val="000000"/>
              </a:solidFill>
              <a:highlight>
                <a:srgbClr val="F8F8F8"/>
              </a:highlight>
            </a:endParaRPr>
          </a:p>
          <a:p>
            <a:pPr marL="0" marR="63500" lvl="0" indent="0" algn="l" rtl="0">
              <a:lnSpc>
                <a:spcPct val="115000"/>
              </a:lnSpc>
              <a:spcBef>
                <a:spcPts val="0"/>
              </a:spcBef>
              <a:spcAft>
                <a:spcPts val="0"/>
              </a:spcAft>
              <a:buNone/>
            </a:pPr>
            <a:r>
              <a:rPr lang="en" sz="1350">
                <a:solidFill>
                  <a:srgbClr val="333333"/>
                </a:solidFill>
                <a:highlight>
                  <a:srgbClr val="F8F8F8"/>
                </a:highlight>
              </a:rPr>
              <a:t>3.14159</a:t>
            </a:r>
            <a:endParaRPr sz="21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Python Variable Name rules</a:t>
            </a:r>
            <a:endParaRPr/>
          </a:p>
        </p:txBody>
      </p:sp>
      <p:sp>
        <p:nvSpPr>
          <p:cNvPr id="174" name="Google Shape;174;p29"/>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749300" lvl="0" indent="-250444" algn="l" rtl="0">
              <a:lnSpc>
                <a:spcPct val="100000"/>
              </a:lnSpc>
              <a:spcBef>
                <a:spcPts val="0"/>
              </a:spcBef>
              <a:spcAft>
                <a:spcPts val="0"/>
              </a:spcAft>
              <a:buClr>
                <a:schemeClr val="dk2"/>
              </a:buClr>
              <a:buSzPts val="1700"/>
              <a:buFont typeface="Times New Roman"/>
              <a:buChar char="•"/>
            </a:pPr>
            <a:r>
              <a:rPr lang="en" sz="1700">
                <a:latin typeface="Times New Roman"/>
                <a:ea typeface="Times New Roman"/>
                <a:cs typeface="Times New Roman"/>
                <a:sym typeface="Times New Roman"/>
              </a:rPr>
              <a:t>Must start with a letter or underscore _ </a:t>
            </a:r>
            <a:endParaRPr sz="1700">
              <a:latin typeface="Times New Roman"/>
              <a:ea typeface="Times New Roman"/>
              <a:cs typeface="Times New Roman"/>
              <a:sym typeface="Times New Roman"/>
            </a:endParaRPr>
          </a:p>
          <a:p>
            <a:pPr marL="749300" lvl="0" indent="-250444" algn="l" rtl="0">
              <a:lnSpc>
                <a:spcPct val="100000"/>
              </a:lnSpc>
              <a:spcBef>
                <a:spcPts val="0"/>
              </a:spcBef>
              <a:spcAft>
                <a:spcPts val="0"/>
              </a:spcAft>
              <a:buClr>
                <a:schemeClr val="dk2"/>
              </a:buClr>
              <a:buSzPts val="1700"/>
              <a:buFont typeface="Times New Roman"/>
              <a:buChar char="•"/>
            </a:pPr>
            <a:r>
              <a:rPr lang="en" sz="1700">
                <a:latin typeface="Times New Roman"/>
                <a:ea typeface="Times New Roman"/>
                <a:cs typeface="Times New Roman"/>
                <a:sym typeface="Times New Roman"/>
              </a:rPr>
              <a:t>Must consist of letters and numbers and underscores</a:t>
            </a:r>
            <a:endParaRPr sz="1700">
              <a:latin typeface="Times New Roman"/>
              <a:ea typeface="Times New Roman"/>
              <a:cs typeface="Times New Roman"/>
              <a:sym typeface="Times New Roman"/>
            </a:endParaRPr>
          </a:p>
          <a:p>
            <a:pPr marL="749300" lvl="0" indent="-250444" algn="l" rtl="0">
              <a:lnSpc>
                <a:spcPct val="100000"/>
              </a:lnSpc>
              <a:spcBef>
                <a:spcPts val="0"/>
              </a:spcBef>
              <a:spcAft>
                <a:spcPts val="0"/>
              </a:spcAft>
              <a:buClr>
                <a:schemeClr val="dk2"/>
              </a:buClr>
              <a:buSzPts val="1700"/>
              <a:buFont typeface="Times New Roman"/>
              <a:buChar char="•"/>
            </a:pPr>
            <a:r>
              <a:rPr lang="en" sz="1700">
                <a:latin typeface="Times New Roman"/>
                <a:ea typeface="Times New Roman"/>
                <a:cs typeface="Times New Roman"/>
                <a:sym typeface="Times New Roman"/>
              </a:rPr>
              <a:t>Case Sensitive</a:t>
            </a:r>
            <a:endParaRPr sz="1700">
              <a:latin typeface="Times New Roman"/>
              <a:ea typeface="Times New Roman"/>
              <a:cs typeface="Times New Roman"/>
              <a:sym typeface="Times New Roman"/>
            </a:endParaRPr>
          </a:p>
          <a:p>
            <a:pPr marL="711200" lvl="0" indent="0" algn="l" rtl="0">
              <a:lnSpc>
                <a:spcPct val="100000"/>
              </a:lnSpc>
              <a:spcBef>
                <a:spcPts val="0"/>
              </a:spcBef>
              <a:spcAft>
                <a:spcPts val="0"/>
              </a:spcAft>
              <a:buNone/>
            </a:pPr>
            <a:endParaRPr sz="1700">
              <a:latin typeface="Times New Roman"/>
              <a:ea typeface="Times New Roman"/>
              <a:cs typeface="Times New Roman"/>
              <a:sym typeface="Times New Roman"/>
            </a:endParaRPr>
          </a:p>
          <a:p>
            <a:pPr marL="711200" lvl="0" indent="0" algn="l" rtl="0">
              <a:lnSpc>
                <a:spcPct val="100000"/>
              </a:lnSpc>
              <a:spcBef>
                <a:spcPts val="0"/>
              </a:spcBef>
              <a:spcAft>
                <a:spcPts val="0"/>
              </a:spcAft>
              <a:buNone/>
            </a:pPr>
            <a:endParaRPr sz="1700">
              <a:latin typeface="Times New Roman"/>
              <a:ea typeface="Times New Roman"/>
              <a:cs typeface="Times New Roman"/>
              <a:sym typeface="Times New Roman"/>
            </a:endParaRPr>
          </a:p>
          <a:p>
            <a:pPr marL="711200" lvl="0" indent="0" algn="l" rtl="0">
              <a:lnSpc>
                <a:spcPct val="200000"/>
              </a:lnSpc>
              <a:spcBef>
                <a:spcPts val="0"/>
              </a:spcBef>
              <a:spcAft>
                <a:spcPts val="0"/>
              </a:spcAft>
              <a:buNone/>
            </a:pPr>
            <a:r>
              <a:rPr lang="en" sz="1700">
                <a:latin typeface="Times New Roman"/>
                <a:ea typeface="Times New Roman"/>
                <a:cs typeface="Times New Roman"/>
                <a:sym typeface="Times New Roman"/>
              </a:rPr>
              <a:t>Good	:    spam,   spam23,    _speed</a:t>
            </a:r>
            <a:endParaRPr sz="1700">
              <a:latin typeface="Times New Roman"/>
              <a:ea typeface="Times New Roman"/>
              <a:cs typeface="Times New Roman"/>
              <a:sym typeface="Times New Roman"/>
            </a:endParaRPr>
          </a:p>
          <a:p>
            <a:pPr marL="711200" lvl="0" indent="0" algn="l" rtl="0">
              <a:lnSpc>
                <a:spcPct val="200000"/>
              </a:lnSpc>
              <a:spcBef>
                <a:spcPts val="0"/>
              </a:spcBef>
              <a:spcAft>
                <a:spcPts val="0"/>
              </a:spcAft>
              <a:buNone/>
            </a:pPr>
            <a:r>
              <a:rPr lang="en" sz="1700">
                <a:latin typeface="Times New Roman"/>
                <a:ea typeface="Times New Roman"/>
                <a:cs typeface="Times New Roman"/>
                <a:sym typeface="Times New Roman"/>
              </a:rPr>
              <a:t>Bad	:    23spam,     #sign  var.12</a:t>
            </a:r>
            <a:endParaRPr sz="1700">
              <a:latin typeface="Times New Roman"/>
              <a:ea typeface="Times New Roman"/>
              <a:cs typeface="Times New Roman"/>
              <a:sym typeface="Times New Roman"/>
            </a:endParaRPr>
          </a:p>
          <a:p>
            <a:pPr marL="711200" lvl="0" indent="0" algn="l" rtl="0">
              <a:lnSpc>
                <a:spcPct val="200000"/>
              </a:lnSpc>
              <a:spcBef>
                <a:spcPts val="0"/>
              </a:spcBef>
              <a:spcAft>
                <a:spcPts val="0"/>
              </a:spcAft>
              <a:buNone/>
            </a:pPr>
            <a:r>
              <a:rPr lang="en" sz="1700">
                <a:latin typeface="Times New Roman"/>
                <a:ea typeface="Times New Roman"/>
                <a:cs typeface="Times New Roman"/>
                <a:sym typeface="Times New Roman"/>
              </a:rPr>
              <a:t>Different:   spam,   Spam,   SPAM</a:t>
            </a:r>
            <a:endParaRPr sz="17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Python Identifier</a:t>
            </a:r>
            <a:endParaRPr/>
          </a:p>
        </p:txBody>
      </p:sp>
      <p:sp>
        <p:nvSpPr>
          <p:cNvPr id="180" name="Google Shape;180;p30"/>
          <p:cNvSpPr txBox="1">
            <a:spLocks noGrp="1"/>
          </p:cNvSpPr>
          <p:nvPr>
            <p:ph type="body" idx="1"/>
          </p:nvPr>
        </p:nvSpPr>
        <p:spPr>
          <a:xfrm>
            <a:off x="311700" y="1468825"/>
            <a:ext cx="8520600" cy="35415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 sz="1600">
                <a:solidFill>
                  <a:srgbClr val="444444"/>
                </a:solidFill>
                <a:highlight>
                  <a:srgbClr val="FFFFFF"/>
                </a:highlight>
                <a:latin typeface="Times New Roman"/>
                <a:ea typeface="Times New Roman"/>
                <a:cs typeface="Times New Roman"/>
                <a:sym typeface="Times New Roman"/>
              </a:rPr>
              <a:t>An identifier is a user-defined name to represent the basic building blocks of Python. It can be a variable, a function, a class, a module, or any other object.</a:t>
            </a:r>
            <a:endParaRPr sz="1600">
              <a:solidFill>
                <a:srgbClr val="444444"/>
              </a:solidFill>
              <a:highlight>
                <a:srgbClr val="FFFFFF"/>
              </a:highlight>
              <a:latin typeface="Times New Roman"/>
              <a:ea typeface="Times New Roman"/>
              <a:cs typeface="Times New Roman"/>
              <a:sym typeface="Times New Roman"/>
            </a:endParaRPr>
          </a:p>
          <a:p>
            <a:pPr marL="0" lvl="0" indent="0" algn="just" rtl="0">
              <a:spcBef>
                <a:spcPts val="1200"/>
              </a:spcBef>
              <a:spcAft>
                <a:spcPts val="0"/>
              </a:spcAft>
              <a:buNone/>
            </a:pPr>
            <a:r>
              <a:rPr lang="en" sz="1600" b="1">
                <a:solidFill>
                  <a:srgbClr val="444444"/>
                </a:solidFill>
                <a:highlight>
                  <a:srgbClr val="FFFFFF"/>
                </a:highlight>
                <a:latin typeface="Times New Roman"/>
                <a:ea typeface="Times New Roman"/>
                <a:cs typeface="Times New Roman"/>
                <a:sym typeface="Times New Roman"/>
              </a:rPr>
              <a:t>Naming Rules for Identifier</a:t>
            </a:r>
            <a:endParaRPr sz="1600" b="1">
              <a:solidFill>
                <a:srgbClr val="444444"/>
              </a:solidFill>
              <a:highlight>
                <a:srgbClr val="FFFFFF"/>
              </a:highlight>
              <a:latin typeface="Times New Roman"/>
              <a:ea typeface="Times New Roman"/>
              <a:cs typeface="Times New Roman"/>
              <a:sym typeface="Times New Roman"/>
            </a:endParaRPr>
          </a:p>
          <a:p>
            <a:pPr marL="457200" lvl="0" indent="-330200" algn="just" rtl="0">
              <a:spcBef>
                <a:spcPts val="1200"/>
              </a:spcBef>
              <a:spcAft>
                <a:spcPts val="0"/>
              </a:spcAft>
              <a:buClr>
                <a:srgbClr val="444444"/>
              </a:buClr>
              <a:buSzPts val="1600"/>
              <a:buFont typeface="Times New Roman"/>
              <a:buAutoNum type="arabicPeriod"/>
            </a:pPr>
            <a:r>
              <a:rPr lang="en" sz="1600">
                <a:solidFill>
                  <a:srgbClr val="444444"/>
                </a:solidFill>
                <a:highlight>
                  <a:srgbClr val="FFFFFF"/>
                </a:highlight>
                <a:latin typeface="Times New Roman"/>
                <a:ea typeface="Times New Roman"/>
                <a:cs typeface="Times New Roman"/>
                <a:sym typeface="Times New Roman"/>
              </a:rPr>
              <a:t>The Python identifier is made with a combination of lowercase or uppercase letters, digits or an underscore. Ex. num1, FLAG, get_user_name, userDetails, _1234.</a:t>
            </a:r>
            <a:endParaRPr sz="1600">
              <a:solidFill>
                <a:srgbClr val="444444"/>
              </a:solidFill>
              <a:highlight>
                <a:srgbClr val="FFFFFF"/>
              </a:highlight>
              <a:latin typeface="Times New Roman"/>
              <a:ea typeface="Times New Roman"/>
              <a:cs typeface="Times New Roman"/>
              <a:sym typeface="Times New Roman"/>
            </a:endParaRPr>
          </a:p>
          <a:p>
            <a:pPr marL="457200" lvl="0" indent="-330200" algn="just" rtl="0">
              <a:spcBef>
                <a:spcPts val="0"/>
              </a:spcBef>
              <a:spcAft>
                <a:spcPts val="0"/>
              </a:spcAft>
              <a:buClr>
                <a:srgbClr val="444444"/>
              </a:buClr>
              <a:buSzPts val="1600"/>
              <a:buFont typeface="Times New Roman"/>
              <a:buAutoNum type="arabicPeriod"/>
            </a:pPr>
            <a:r>
              <a:rPr lang="en" sz="1600">
                <a:solidFill>
                  <a:srgbClr val="444444"/>
                </a:solidFill>
                <a:highlight>
                  <a:srgbClr val="FFFFFF"/>
                </a:highlight>
                <a:latin typeface="Times New Roman"/>
                <a:ea typeface="Times New Roman"/>
                <a:cs typeface="Times New Roman"/>
                <a:sym typeface="Times New Roman"/>
              </a:rPr>
              <a:t>An identifier cannot start with a digit. If we create an identifier that starts with a digit then we will get a syntax error.</a:t>
            </a:r>
            <a:endParaRPr sz="1600">
              <a:solidFill>
                <a:srgbClr val="444444"/>
              </a:solidFill>
              <a:highlight>
                <a:srgbClr val="FFFFFF"/>
              </a:highlight>
              <a:latin typeface="Times New Roman"/>
              <a:ea typeface="Times New Roman"/>
              <a:cs typeface="Times New Roman"/>
              <a:sym typeface="Times New Roman"/>
            </a:endParaRPr>
          </a:p>
          <a:p>
            <a:pPr marL="457200" lvl="0" indent="-330200" algn="just" rtl="0">
              <a:spcBef>
                <a:spcPts val="0"/>
              </a:spcBef>
              <a:spcAft>
                <a:spcPts val="0"/>
              </a:spcAft>
              <a:buClr>
                <a:srgbClr val="444444"/>
              </a:buClr>
              <a:buSzPts val="1600"/>
              <a:buFont typeface="Times New Roman"/>
              <a:buAutoNum type="arabicPeriod"/>
            </a:pPr>
            <a:r>
              <a:rPr lang="en" sz="1600">
                <a:solidFill>
                  <a:srgbClr val="444444"/>
                </a:solidFill>
                <a:highlight>
                  <a:srgbClr val="FFFFFF"/>
                </a:highlight>
                <a:latin typeface="Times New Roman"/>
                <a:ea typeface="Times New Roman"/>
                <a:cs typeface="Times New Roman"/>
                <a:sym typeface="Times New Roman"/>
              </a:rPr>
              <a:t>We also cannot use special symbols in the identifiers name. Symbols like ( !, @, #, $, %, . ) are invalid.</a:t>
            </a:r>
            <a:endParaRPr sz="1600">
              <a:solidFill>
                <a:srgbClr val="444444"/>
              </a:solidFill>
              <a:highlight>
                <a:srgbClr val="FFFFFF"/>
              </a:highlight>
              <a:latin typeface="Times New Roman"/>
              <a:ea typeface="Times New Roman"/>
              <a:cs typeface="Times New Roman"/>
              <a:sym typeface="Times New Roman"/>
            </a:endParaRPr>
          </a:p>
          <a:p>
            <a:pPr marL="457200" lvl="0" indent="-330200" algn="just" rtl="0">
              <a:spcBef>
                <a:spcPts val="0"/>
              </a:spcBef>
              <a:spcAft>
                <a:spcPts val="0"/>
              </a:spcAft>
              <a:buClr>
                <a:srgbClr val="444444"/>
              </a:buClr>
              <a:buSzPts val="1600"/>
              <a:buFont typeface="Times New Roman"/>
              <a:buAutoNum type="arabicPeriod"/>
            </a:pPr>
            <a:r>
              <a:rPr lang="en" sz="1600">
                <a:solidFill>
                  <a:srgbClr val="444444"/>
                </a:solidFill>
                <a:highlight>
                  <a:srgbClr val="FFFFFF"/>
                </a:highlight>
                <a:latin typeface="Times New Roman"/>
                <a:ea typeface="Times New Roman"/>
                <a:cs typeface="Times New Roman"/>
                <a:sym typeface="Times New Roman"/>
              </a:rPr>
              <a:t> A keyword cannot be used as an identifier. In Python, keywords are the reserved names that are built-in in Python.</a:t>
            </a:r>
            <a:endParaRPr sz="1600">
              <a:solidFill>
                <a:srgbClr val="444444"/>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Reserved Words Or Keywords</a:t>
            </a:r>
            <a:endParaRPr/>
          </a:p>
        </p:txBody>
      </p:sp>
      <p:sp>
        <p:nvSpPr>
          <p:cNvPr id="186" name="Google Shape;186;p31"/>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lnSpcReduction="10000"/>
          </a:bodyPr>
          <a:lstStyle/>
          <a:p>
            <a:pPr marL="457200" lvl="0" indent="-336550" algn="l" rtl="0">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You can not use reserved words as </a:t>
            </a:r>
            <a:r>
              <a:rPr lang="en" sz="1700" i="1">
                <a:latin typeface="Times New Roman"/>
                <a:ea typeface="Times New Roman"/>
                <a:cs typeface="Times New Roman"/>
                <a:sym typeface="Times New Roman"/>
              </a:rPr>
              <a:t>variable names / identifiers. </a:t>
            </a:r>
            <a:endParaRPr sz="1700" i="1">
              <a:latin typeface="Times New Roman"/>
              <a:ea typeface="Times New Roman"/>
              <a:cs typeface="Times New Roman"/>
              <a:sym typeface="Times New Roman"/>
            </a:endParaRPr>
          </a:p>
          <a:p>
            <a:pPr marL="457200" lvl="0" indent="-336550" algn="l" rtl="0">
              <a:lnSpc>
                <a:spcPct val="150000"/>
              </a:lnSpc>
              <a:spcBef>
                <a:spcPts val="0"/>
              </a:spcBef>
              <a:spcAft>
                <a:spcPts val="0"/>
              </a:spcAft>
              <a:buSzPts val="1700"/>
              <a:buFont typeface="Times New Roman"/>
              <a:buChar char="●"/>
            </a:pPr>
            <a:r>
              <a:rPr lang="en" sz="1700">
                <a:highlight>
                  <a:srgbClr val="FFFFFF"/>
                </a:highlight>
                <a:latin typeface="Times New Roman"/>
                <a:ea typeface="Times New Roman"/>
                <a:cs typeface="Times New Roman"/>
                <a:sym typeface="Times New Roman"/>
              </a:rPr>
              <a:t>Keywords define the language’s rules and structure.</a:t>
            </a:r>
            <a:endParaRPr sz="1700">
              <a:highlight>
                <a:srgbClr val="FFFFFF"/>
              </a:highlight>
              <a:latin typeface="Times New Roman"/>
              <a:ea typeface="Times New Roman"/>
              <a:cs typeface="Times New Roman"/>
              <a:sym typeface="Times New Roman"/>
            </a:endParaRPr>
          </a:p>
          <a:p>
            <a:pPr marL="457200" lvl="0" indent="-336550" algn="l" rtl="0">
              <a:lnSpc>
                <a:spcPct val="150000"/>
              </a:lnSpc>
              <a:spcBef>
                <a:spcPts val="0"/>
              </a:spcBef>
              <a:spcAft>
                <a:spcPts val="0"/>
              </a:spcAft>
              <a:buSzPts val="1700"/>
              <a:buFont typeface="Times New Roman"/>
              <a:buChar char="●"/>
            </a:pPr>
            <a:r>
              <a:rPr lang="en" sz="1700">
                <a:highlight>
                  <a:srgbClr val="FFFFFF"/>
                </a:highlight>
                <a:latin typeface="Times New Roman"/>
                <a:ea typeface="Times New Roman"/>
                <a:cs typeface="Times New Roman"/>
                <a:sym typeface="Times New Roman"/>
              </a:rPr>
              <a:t>Python has thirty-one keywords</a:t>
            </a:r>
            <a:r>
              <a:rPr lang="en" sz="1700">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marL="0" lvl="0" indent="0" algn="ctr" rtl="0">
              <a:lnSpc>
                <a:spcPct val="100000"/>
              </a:lnSpc>
              <a:spcBef>
                <a:spcPts val="0"/>
              </a:spcBef>
              <a:spcAft>
                <a:spcPts val="0"/>
              </a:spcAft>
              <a:buClr>
                <a:srgbClr val="FFFF00"/>
              </a:buClr>
              <a:buSzPts val="4400"/>
              <a:buFont typeface="Gill Sans"/>
              <a:buNone/>
            </a:pPr>
            <a:r>
              <a:rPr lang="en" sz="2000">
                <a:solidFill>
                  <a:schemeClr val="dk1"/>
                </a:solidFill>
                <a:latin typeface="Times New Roman"/>
                <a:ea typeface="Times New Roman"/>
                <a:cs typeface="Times New Roman"/>
                <a:sym typeface="Times New Roman"/>
              </a:rPr>
              <a:t>and   del   for   is   raise </a:t>
            </a:r>
            <a:endParaRPr sz="200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rgbClr val="FFFF00"/>
              </a:buClr>
              <a:buSzPts val="4400"/>
              <a:buFont typeface="Gill Sans"/>
              <a:buNone/>
            </a:pPr>
            <a:r>
              <a:rPr lang="en" sz="2000">
                <a:solidFill>
                  <a:schemeClr val="dk1"/>
                </a:solidFill>
                <a:latin typeface="Times New Roman"/>
                <a:ea typeface="Times New Roman"/>
                <a:cs typeface="Times New Roman"/>
                <a:sym typeface="Times New Roman"/>
              </a:rPr>
              <a:t>assert   elif   from   lambda   return </a:t>
            </a:r>
            <a:endParaRPr sz="200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rgbClr val="FFFF00"/>
              </a:buClr>
              <a:buSzPts val="4400"/>
              <a:buFont typeface="Gill Sans"/>
              <a:buNone/>
            </a:pPr>
            <a:r>
              <a:rPr lang="en" sz="2000">
                <a:solidFill>
                  <a:schemeClr val="dk1"/>
                </a:solidFill>
                <a:latin typeface="Times New Roman"/>
                <a:ea typeface="Times New Roman"/>
                <a:cs typeface="Times New Roman"/>
                <a:sym typeface="Times New Roman"/>
              </a:rPr>
              <a:t>break   else   global   not   try </a:t>
            </a:r>
            <a:endParaRPr sz="200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rgbClr val="FFFF00"/>
              </a:buClr>
              <a:buSzPts val="4400"/>
              <a:buFont typeface="Gill Sans"/>
              <a:buNone/>
            </a:pPr>
            <a:r>
              <a:rPr lang="en" sz="2000">
                <a:solidFill>
                  <a:schemeClr val="dk1"/>
                </a:solidFill>
                <a:latin typeface="Times New Roman"/>
                <a:ea typeface="Times New Roman"/>
                <a:cs typeface="Times New Roman"/>
                <a:sym typeface="Times New Roman"/>
              </a:rPr>
              <a:t>class   except   if   or   while </a:t>
            </a:r>
            <a:endParaRPr sz="200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rgbClr val="FFFF00"/>
              </a:buClr>
              <a:buSzPts val="4400"/>
              <a:buFont typeface="Gill Sans"/>
              <a:buNone/>
            </a:pPr>
            <a:r>
              <a:rPr lang="en" sz="2000">
                <a:solidFill>
                  <a:schemeClr val="dk1"/>
                </a:solidFill>
                <a:latin typeface="Times New Roman"/>
                <a:ea typeface="Times New Roman"/>
                <a:cs typeface="Times New Roman"/>
                <a:sym typeface="Times New Roman"/>
              </a:rPr>
              <a:t>continue   exec   import   pass   yield </a:t>
            </a:r>
            <a:endParaRPr sz="200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rgbClr val="FFFF00"/>
              </a:buClr>
              <a:buSzPts val="4400"/>
              <a:buFont typeface="Gill Sans"/>
              <a:buNone/>
            </a:pPr>
            <a:r>
              <a:rPr lang="en" sz="2000">
                <a:solidFill>
                  <a:schemeClr val="dk1"/>
                </a:solidFill>
                <a:latin typeface="Times New Roman"/>
                <a:ea typeface="Times New Roman"/>
                <a:cs typeface="Times New Roman"/>
                <a:sym typeface="Times New Roman"/>
              </a:rPr>
              <a:t>def   ﬁnally   in   print </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500"/>
              <a:t>Chapter 2: Python Data, Expressions and Statements</a:t>
            </a:r>
            <a:endParaRPr sz="2500"/>
          </a:p>
        </p:txBody>
      </p:sp>
      <p:sp>
        <p:nvSpPr>
          <p:cNvPr id="71" name="Google Shape;71;p1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 Python interpreter and interactive mode</a:t>
            </a: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 values and types </a:t>
            </a:r>
            <a:endParaRPr>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 variables, expressions, statements, tuple assignment, </a:t>
            </a:r>
            <a:endParaRPr>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 precedence of operators, comments </a:t>
            </a:r>
            <a:endParaRPr>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 modules and functions, function definition and use, flow of execution, parameters and arguments.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just" rtl="0">
              <a:lnSpc>
                <a:spcPct val="130000"/>
              </a:lnSpc>
              <a:spcBef>
                <a:spcPts val="1800"/>
              </a:spcBef>
              <a:spcAft>
                <a:spcPts val="400"/>
              </a:spcAft>
              <a:buNone/>
            </a:pPr>
            <a:r>
              <a:rPr lang="en">
                <a:highlight>
                  <a:srgbClr val="FFFFFF"/>
                </a:highlight>
              </a:rPr>
              <a:t>Declaring Variable and Assigning Values</a:t>
            </a:r>
            <a:endParaRPr/>
          </a:p>
        </p:txBody>
      </p:sp>
      <p:sp>
        <p:nvSpPr>
          <p:cNvPr id="192" name="Google Shape;192;p32"/>
          <p:cNvSpPr txBox="1">
            <a:spLocks noGrp="1"/>
          </p:cNvSpPr>
          <p:nvPr>
            <p:ph type="body" idx="1"/>
          </p:nvPr>
        </p:nvSpPr>
        <p:spPr>
          <a:xfrm>
            <a:off x="311700" y="1468825"/>
            <a:ext cx="8520600" cy="3621000"/>
          </a:xfrm>
          <a:prstGeom prst="rect">
            <a:avLst/>
          </a:prstGeom>
        </p:spPr>
        <p:txBody>
          <a:bodyPr spcFirstLastPara="1" wrap="square" lIns="91425" tIns="91425" rIns="91425" bIns="91425" anchor="t" anchorCtr="0">
            <a:noAutofit/>
          </a:bodyPr>
          <a:lstStyle/>
          <a:p>
            <a:pPr marL="457200" lvl="0" indent="-342900" algn="just" rtl="0">
              <a:lnSpc>
                <a:spcPct val="115000"/>
              </a:lnSpc>
              <a:spcBef>
                <a:spcPts val="1200"/>
              </a:spcBef>
              <a:spcAft>
                <a:spcPts val="0"/>
              </a:spcAft>
              <a:buClr>
                <a:srgbClr val="000000"/>
              </a:buClr>
              <a:buSzPts val="1800"/>
              <a:buFont typeface="Times New Roman"/>
              <a:buChar char="●"/>
            </a:pPr>
            <a:r>
              <a:rPr lang="en">
                <a:solidFill>
                  <a:srgbClr val="333333"/>
                </a:solidFill>
                <a:highlight>
                  <a:srgbClr val="FFFFFF"/>
                </a:highlight>
                <a:latin typeface="Times New Roman"/>
                <a:ea typeface="Times New Roman"/>
                <a:cs typeface="Times New Roman"/>
                <a:sym typeface="Times New Roman"/>
              </a:rPr>
              <a:t>Python does not bind us to declare a variable before using it in the application. It allows us to create a variable at the required time.</a:t>
            </a:r>
            <a:endParaRPr>
              <a:solidFill>
                <a:srgbClr val="333333"/>
              </a:solidFill>
              <a:highlight>
                <a:srgbClr val="FFFFFF"/>
              </a:highlight>
              <a:latin typeface="Times New Roman"/>
              <a:ea typeface="Times New Roman"/>
              <a:cs typeface="Times New Roman"/>
              <a:sym typeface="Times New Roman"/>
            </a:endParaRPr>
          </a:p>
          <a:p>
            <a:pPr marL="457200" lvl="0" indent="-342900" algn="just" rtl="0">
              <a:lnSpc>
                <a:spcPct val="115000"/>
              </a:lnSpc>
              <a:spcBef>
                <a:spcPts val="0"/>
              </a:spcBef>
              <a:spcAft>
                <a:spcPts val="0"/>
              </a:spcAft>
              <a:buClr>
                <a:srgbClr val="000000"/>
              </a:buClr>
              <a:buSzPts val="1800"/>
              <a:buFont typeface="Times New Roman"/>
              <a:buChar char="●"/>
            </a:pPr>
            <a:r>
              <a:rPr lang="en">
                <a:solidFill>
                  <a:srgbClr val="333333"/>
                </a:solidFill>
                <a:highlight>
                  <a:srgbClr val="FFFFFF"/>
                </a:highlight>
                <a:latin typeface="Times New Roman"/>
                <a:ea typeface="Times New Roman"/>
                <a:cs typeface="Times New Roman"/>
                <a:sym typeface="Times New Roman"/>
              </a:rPr>
              <a:t>We don't need to declare explicitly variable in Python. When we assign any value to the variable, that variable is declared automatically.</a:t>
            </a:r>
            <a:endParaRPr>
              <a:solidFill>
                <a:srgbClr val="333333"/>
              </a:solidFill>
              <a:highlight>
                <a:srgbClr val="FFFFFF"/>
              </a:highlight>
              <a:latin typeface="Times New Roman"/>
              <a:ea typeface="Times New Roman"/>
              <a:cs typeface="Times New Roman"/>
              <a:sym typeface="Times New Roman"/>
            </a:endParaRPr>
          </a:p>
          <a:p>
            <a:pPr marL="457200" lvl="0" indent="-342900" algn="just" rtl="0">
              <a:lnSpc>
                <a:spcPct val="115000"/>
              </a:lnSpc>
              <a:spcBef>
                <a:spcPts val="0"/>
              </a:spcBef>
              <a:spcAft>
                <a:spcPts val="0"/>
              </a:spcAft>
              <a:buClr>
                <a:srgbClr val="000000"/>
              </a:buClr>
              <a:buSzPts val="1800"/>
              <a:buFont typeface="Times New Roman"/>
              <a:buChar char="●"/>
            </a:pPr>
            <a:r>
              <a:rPr lang="en">
                <a:solidFill>
                  <a:srgbClr val="333333"/>
                </a:solidFill>
                <a:highlight>
                  <a:srgbClr val="FFFFFF"/>
                </a:highlight>
                <a:latin typeface="Times New Roman"/>
                <a:ea typeface="Times New Roman"/>
                <a:cs typeface="Times New Roman"/>
                <a:sym typeface="Times New Roman"/>
              </a:rPr>
              <a:t>The equal (=) operator is used to assign value to a variable.</a:t>
            </a:r>
            <a:endParaRPr sz="15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3"/>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just" rtl="0">
              <a:lnSpc>
                <a:spcPct val="130000"/>
              </a:lnSpc>
              <a:spcBef>
                <a:spcPts val="1800"/>
              </a:spcBef>
              <a:spcAft>
                <a:spcPts val="400"/>
              </a:spcAft>
              <a:buNone/>
            </a:pPr>
            <a:r>
              <a:rPr lang="en">
                <a:highlight>
                  <a:srgbClr val="FFFFFF"/>
                </a:highlight>
              </a:rPr>
              <a:t>Declaring Variable and Assigning Values</a:t>
            </a:r>
            <a:endParaRPr/>
          </a:p>
        </p:txBody>
      </p:sp>
      <p:sp>
        <p:nvSpPr>
          <p:cNvPr id="198" name="Google Shape;198;p33"/>
          <p:cNvSpPr txBox="1">
            <a:spLocks noGrp="1"/>
          </p:cNvSpPr>
          <p:nvPr>
            <p:ph type="body" idx="1"/>
          </p:nvPr>
        </p:nvSpPr>
        <p:spPr>
          <a:xfrm>
            <a:off x="311700" y="1468825"/>
            <a:ext cx="8647500" cy="1797000"/>
          </a:xfrm>
          <a:prstGeom prst="rect">
            <a:avLst/>
          </a:prstGeom>
        </p:spPr>
        <p:txBody>
          <a:bodyPr spcFirstLastPara="1" wrap="square" lIns="91425" tIns="91425" rIns="91425" bIns="91425" anchor="t" anchorCtr="0">
            <a:noAutofit/>
          </a:bodyPr>
          <a:lstStyle/>
          <a:p>
            <a:pPr marL="0" lvl="0" indent="0" algn="just" rtl="0">
              <a:lnSpc>
                <a:spcPct val="115000"/>
              </a:lnSpc>
              <a:spcBef>
                <a:spcPts val="600"/>
              </a:spcBef>
              <a:spcAft>
                <a:spcPts val="0"/>
              </a:spcAft>
              <a:buNone/>
            </a:pPr>
            <a:r>
              <a:rPr lang="en" sz="1600">
                <a:solidFill>
                  <a:srgbClr val="333333"/>
                </a:solidFill>
                <a:highlight>
                  <a:srgbClr val="FFFFFF"/>
                </a:highlight>
                <a:latin typeface="Times New Roman"/>
                <a:ea typeface="Times New Roman"/>
                <a:cs typeface="Times New Roman"/>
                <a:sym typeface="Times New Roman"/>
              </a:rPr>
              <a:t>In Python, variables are a symbolic name that is a reference or pointer to an object. The variables are used to denote objects by that name.</a:t>
            </a:r>
            <a:endParaRPr sz="1600">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600"/>
              </a:spcBef>
              <a:spcAft>
                <a:spcPts val="0"/>
              </a:spcAft>
              <a:buNone/>
            </a:pPr>
            <a:r>
              <a:rPr lang="en" sz="1600">
                <a:solidFill>
                  <a:srgbClr val="333333"/>
                </a:solidFill>
                <a:highlight>
                  <a:srgbClr val="FFFFFF"/>
                </a:highlight>
                <a:latin typeface="Times New Roman"/>
                <a:ea typeface="Times New Roman"/>
                <a:cs typeface="Times New Roman"/>
                <a:sym typeface="Times New Roman"/>
              </a:rPr>
              <a:t>Let's understand the following example</a:t>
            </a:r>
            <a:endParaRPr sz="1600">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600"/>
              </a:spcBef>
              <a:spcAft>
                <a:spcPts val="0"/>
              </a:spcAft>
              <a:buNone/>
            </a:pPr>
            <a:r>
              <a:rPr lang="en" sz="1600">
                <a:solidFill>
                  <a:srgbClr val="000000"/>
                </a:solidFill>
              </a:rPr>
              <a:t>a = </a:t>
            </a:r>
            <a:r>
              <a:rPr lang="en" sz="1600"/>
              <a:t>50</a:t>
            </a:r>
            <a:r>
              <a:rPr lang="e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marL="0" lvl="0" indent="0" algn="just" rtl="0">
              <a:lnSpc>
                <a:spcPct val="115000"/>
              </a:lnSpc>
              <a:spcBef>
                <a:spcPts val="600"/>
              </a:spcBef>
              <a:spcAft>
                <a:spcPts val="0"/>
              </a:spcAft>
              <a:buNone/>
            </a:pPr>
            <a:r>
              <a:rPr lang="en" sz="1600">
                <a:solidFill>
                  <a:srgbClr val="333333"/>
                </a:solidFill>
                <a:highlight>
                  <a:srgbClr val="FFFFFF"/>
                </a:highlight>
                <a:latin typeface="Times New Roman"/>
                <a:ea typeface="Times New Roman"/>
                <a:cs typeface="Times New Roman"/>
                <a:sym typeface="Times New Roman"/>
              </a:rPr>
              <a:t>In the  image, the variable </a:t>
            </a:r>
            <a:r>
              <a:rPr lang="en" sz="1600" b="1">
                <a:solidFill>
                  <a:srgbClr val="333333"/>
                </a:solidFill>
                <a:highlight>
                  <a:srgbClr val="FFFFFF"/>
                </a:highlight>
                <a:latin typeface="Times New Roman"/>
                <a:ea typeface="Times New Roman"/>
                <a:cs typeface="Times New Roman"/>
                <a:sym typeface="Times New Roman"/>
              </a:rPr>
              <a:t>a</a:t>
            </a:r>
            <a:r>
              <a:rPr lang="en" sz="1600">
                <a:solidFill>
                  <a:srgbClr val="333333"/>
                </a:solidFill>
                <a:highlight>
                  <a:srgbClr val="FFFFFF"/>
                </a:highlight>
                <a:latin typeface="Times New Roman"/>
                <a:ea typeface="Times New Roman"/>
                <a:cs typeface="Times New Roman"/>
                <a:sym typeface="Times New Roman"/>
              </a:rPr>
              <a:t> refers to an integer object.</a:t>
            </a:r>
            <a:endParaRPr sz="1600">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600"/>
              </a:spcBef>
              <a:spcAft>
                <a:spcPts val="0"/>
              </a:spcAft>
              <a:buNone/>
            </a:pPr>
            <a:endParaRPr sz="1600">
              <a:solidFill>
                <a:srgbClr val="000000"/>
              </a:solidFill>
              <a:latin typeface="Roboto"/>
              <a:ea typeface="Roboto"/>
              <a:cs typeface="Roboto"/>
              <a:sym typeface="Roboto"/>
            </a:endParaRPr>
          </a:p>
          <a:p>
            <a:pPr marL="0" lvl="0" indent="0" algn="just" rtl="0">
              <a:lnSpc>
                <a:spcPct val="115000"/>
              </a:lnSpc>
              <a:spcBef>
                <a:spcPts val="600"/>
              </a:spcBef>
              <a:spcAft>
                <a:spcPts val="0"/>
              </a:spcAft>
              <a:buNone/>
            </a:pPr>
            <a:endParaRPr sz="1600">
              <a:solidFill>
                <a:srgbClr val="333333"/>
              </a:solidFill>
              <a:highlight>
                <a:srgbClr val="FFFFFF"/>
              </a:highlight>
              <a:latin typeface="Roboto"/>
              <a:ea typeface="Roboto"/>
              <a:cs typeface="Roboto"/>
              <a:sym typeface="Roboto"/>
            </a:endParaRPr>
          </a:p>
          <a:p>
            <a:pPr marL="0" lvl="0" indent="0" algn="just" rtl="0">
              <a:lnSpc>
                <a:spcPct val="115000"/>
              </a:lnSpc>
              <a:spcBef>
                <a:spcPts val="600"/>
              </a:spcBef>
              <a:spcAft>
                <a:spcPts val="0"/>
              </a:spcAft>
              <a:buNone/>
            </a:pPr>
            <a:endParaRPr sz="1600">
              <a:solidFill>
                <a:srgbClr val="333333"/>
              </a:solidFill>
              <a:highlight>
                <a:srgbClr val="FFFFFF"/>
              </a:highlight>
              <a:latin typeface="Times New Roman"/>
              <a:ea typeface="Times New Roman"/>
              <a:cs typeface="Times New Roman"/>
              <a:sym typeface="Times New Roman"/>
            </a:endParaRPr>
          </a:p>
          <a:p>
            <a:pPr marL="0" lvl="0" indent="0" algn="l" rtl="0">
              <a:lnSpc>
                <a:spcPct val="115000"/>
              </a:lnSpc>
              <a:spcBef>
                <a:spcPts val="600"/>
              </a:spcBef>
              <a:spcAft>
                <a:spcPts val="600"/>
              </a:spcAft>
              <a:buNone/>
            </a:pPr>
            <a:endParaRPr sz="1600">
              <a:latin typeface="Times New Roman"/>
              <a:ea typeface="Times New Roman"/>
              <a:cs typeface="Times New Roman"/>
              <a:sym typeface="Times New Roman"/>
            </a:endParaRPr>
          </a:p>
        </p:txBody>
      </p:sp>
      <p:sp>
        <p:nvSpPr>
          <p:cNvPr id="199" name="Google Shape;199;p33"/>
          <p:cNvSpPr/>
          <p:nvPr/>
        </p:nvSpPr>
        <p:spPr>
          <a:xfrm>
            <a:off x="5843375" y="2366225"/>
            <a:ext cx="633300" cy="54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3"/>
          <p:cNvSpPr txBox="1"/>
          <p:nvPr/>
        </p:nvSpPr>
        <p:spPr>
          <a:xfrm>
            <a:off x="5943350" y="2421775"/>
            <a:ext cx="46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Code Pro"/>
                <a:ea typeface="Source Code Pro"/>
                <a:cs typeface="Source Code Pro"/>
                <a:sym typeface="Source Code Pro"/>
              </a:rPr>
              <a:t>50</a:t>
            </a:r>
            <a:endParaRPr>
              <a:latin typeface="Source Code Pro"/>
              <a:ea typeface="Source Code Pro"/>
              <a:cs typeface="Source Code Pro"/>
              <a:sym typeface="Source Code Pro"/>
            </a:endParaRPr>
          </a:p>
        </p:txBody>
      </p:sp>
      <p:sp>
        <p:nvSpPr>
          <p:cNvPr id="201" name="Google Shape;201;p33"/>
          <p:cNvSpPr txBox="1"/>
          <p:nvPr/>
        </p:nvSpPr>
        <p:spPr>
          <a:xfrm>
            <a:off x="7076475" y="2423350"/>
            <a:ext cx="35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Code Pro"/>
                <a:ea typeface="Source Code Pro"/>
                <a:cs typeface="Source Code Pro"/>
                <a:sym typeface="Source Code Pro"/>
              </a:rPr>
              <a:t>a</a:t>
            </a:r>
            <a:endParaRPr>
              <a:latin typeface="Source Code Pro"/>
              <a:ea typeface="Source Code Pro"/>
              <a:cs typeface="Source Code Pro"/>
              <a:sym typeface="Source Code Pro"/>
            </a:endParaRPr>
          </a:p>
        </p:txBody>
      </p:sp>
      <p:cxnSp>
        <p:nvCxnSpPr>
          <p:cNvPr id="202" name="Google Shape;202;p33"/>
          <p:cNvCxnSpPr>
            <a:stCxn id="201" idx="1"/>
            <a:endCxn id="200" idx="3"/>
          </p:cNvCxnSpPr>
          <p:nvPr/>
        </p:nvCxnSpPr>
        <p:spPr>
          <a:xfrm rot="10800000">
            <a:off x="6409875" y="2621950"/>
            <a:ext cx="666600" cy="1500"/>
          </a:xfrm>
          <a:prstGeom prst="straightConnector1">
            <a:avLst/>
          </a:prstGeom>
          <a:noFill/>
          <a:ln w="9525" cap="flat" cmpd="sng">
            <a:solidFill>
              <a:schemeClr val="dk2"/>
            </a:solidFill>
            <a:prstDash val="solid"/>
            <a:round/>
            <a:headEnd type="none" w="med" len="med"/>
            <a:tailEnd type="triangle" w="med" len="med"/>
          </a:ln>
        </p:spPr>
      </p:cxnSp>
      <p:sp>
        <p:nvSpPr>
          <p:cNvPr id="203" name="Google Shape;203;p33"/>
          <p:cNvSpPr/>
          <p:nvPr/>
        </p:nvSpPr>
        <p:spPr>
          <a:xfrm>
            <a:off x="5843375" y="3737825"/>
            <a:ext cx="633300" cy="54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3"/>
          <p:cNvSpPr txBox="1"/>
          <p:nvPr/>
        </p:nvSpPr>
        <p:spPr>
          <a:xfrm>
            <a:off x="5943350" y="3793375"/>
            <a:ext cx="46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Code Pro"/>
                <a:ea typeface="Source Code Pro"/>
                <a:cs typeface="Source Code Pro"/>
                <a:sym typeface="Source Code Pro"/>
              </a:rPr>
              <a:t>50</a:t>
            </a:r>
            <a:endParaRPr>
              <a:latin typeface="Source Code Pro"/>
              <a:ea typeface="Source Code Pro"/>
              <a:cs typeface="Source Code Pro"/>
              <a:sym typeface="Source Code Pro"/>
            </a:endParaRPr>
          </a:p>
        </p:txBody>
      </p:sp>
      <p:sp>
        <p:nvSpPr>
          <p:cNvPr id="205" name="Google Shape;205;p33"/>
          <p:cNvSpPr txBox="1"/>
          <p:nvPr/>
        </p:nvSpPr>
        <p:spPr>
          <a:xfrm>
            <a:off x="7076475" y="3794950"/>
            <a:ext cx="35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Code Pro"/>
                <a:ea typeface="Source Code Pro"/>
                <a:cs typeface="Source Code Pro"/>
                <a:sym typeface="Source Code Pro"/>
              </a:rPr>
              <a:t>a</a:t>
            </a:r>
            <a:endParaRPr>
              <a:latin typeface="Source Code Pro"/>
              <a:ea typeface="Source Code Pro"/>
              <a:cs typeface="Source Code Pro"/>
              <a:sym typeface="Source Code Pro"/>
            </a:endParaRPr>
          </a:p>
        </p:txBody>
      </p:sp>
      <p:cxnSp>
        <p:nvCxnSpPr>
          <p:cNvPr id="206" name="Google Shape;206;p33"/>
          <p:cNvCxnSpPr>
            <a:stCxn id="205" idx="1"/>
            <a:endCxn id="204" idx="3"/>
          </p:cNvCxnSpPr>
          <p:nvPr/>
        </p:nvCxnSpPr>
        <p:spPr>
          <a:xfrm rot="10800000">
            <a:off x="6409875" y="3993550"/>
            <a:ext cx="666600" cy="1500"/>
          </a:xfrm>
          <a:prstGeom prst="straightConnector1">
            <a:avLst/>
          </a:prstGeom>
          <a:noFill/>
          <a:ln w="9525" cap="flat" cmpd="sng">
            <a:solidFill>
              <a:schemeClr val="dk2"/>
            </a:solidFill>
            <a:prstDash val="solid"/>
            <a:round/>
            <a:headEnd type="none" w="med" len="med"/>
            <a:tailEnd type="triangle" w="med" len="med"/>
          </a:ln>
        </p:spPr>
      </p:cxnSp>
      <p:sp>
        <p:nvSpPr>
          <p:cNvPr id="207" name="Google Shape;207;p33"/>
          <p:cNvSpPr txBox="1"/>
          <p:nvPr/>
        </p:nvSpPr>
        <p:spPr>
          <a:xfrm>
            <a:off x="4866675" y="3794950"/>
            <a:ext cx="35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Code Pro"/>
                <a:ea typeface="Source Code Pro"/>
                <a:cs typeface="Source Code Pro"/>
                <a:sym typeface="Source Code Pro"/>
              </a:rPr>
              <a:t>b</a:t>
            </a:r>
            <a:endParaRPr>
              <a:latin typeface="Source Code Pro"/>
              <a:ea typeface="Source Code Pro"/>
              <a:cs typeface="Source Code Pro"/>
              <a:sym typeface="Source Code Pro"/>
            </a:endParaRPr>
          </a:p>
        </p:txBody>
      </p:sp>
      <p:cxnSp>
        <p:nvCxnSpPr>
          <p:cNvPr id="208" name="Google Shape;208;p33"/>
          <p:cNvCxnSpPr>
            <a:stCxn id="207" idx="3"/>
            <a:endCxn id="204" idx="1"/>
          </p:cNvCxnSpPr>
          <p:nvPr/>
        </p:nvCxnSpPr>
        <p:spPr>
          <a:xfrm rot="10800000" flipH="1">
            <a:off x="5222175" y="3993550"/>
            <a:ext cx="721200" cy="1500"/>
          </a:xfrm>
          <a:prstGeom prst="straightConnector1">
            <a:avLst/>
          </a:prstGeom>
          <a:noFill/>
          <a:ln w="9525" cap="flat" cmpd="sng">
            <a:solidFill>
              <a:schemeClr val="dk2"/>
            </a:solidFill>
            <a:prstDash val="solid"/>
            <a:round/>
            <a:headEnd type="none" w="med" len="med"/>
            <a:tailEnd type="triangle" w="med" len="med"/>
          </a:ln>
        </p:spPr>
      </p:cxnSp>
      <p:sp>
        <p:nvSpPr>
          <p:cNvPr id="209" name="Google Shape;209;p33"/>
          <p:cNvSpPr txBox="1"/>
          <p:nvPr/>
        </p:nvSpPr>
        <p:spPr>
          <a:xfrm>
            <a:off x="332725" y="3512175"/>
            <a:ext cx="8614200" cy="7911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600"/>
              </a:spcBef>
              <a:spcAft>
                <a:spcPts val="0"/>
              </a:spcAft>
              <a:buNone/>
            </a:pPr>
            <a:r>
              <a:rPr lang="en" sz="1600">
                <a:solidFill>
                  <a:srgbClr val="333333"/>
                </a:solidFill>
                <a:highlight>
                  <a:schemeClr val="lt1"/>
                </a:highlight>
                <a:latin typeface="Times New Roman"/>
                <a:ea typeface="Times New Roman"/>
                <a:cs typeface="Times New Roman"/>
                <a:sym typeface="Times New Roman"/>
              </a:rPr>
              <a:t>Suppose we assign the integer value 50 to a new variable b.</a:t>
            </a:r>
            <a:endParaRPr sz="1600">
              <a:solidFill>
                <a:srgbClr val="333333"/>
              </a:solidFill>
              <a:highlight>
                <a:schemeClr val="lt1"/>
              </a:highlight>
              <a:latin typeface="Times New Roman"/>
              <a:ea typeface="Times New Roman"/>
              <a:cs typeface="Times New Roman"/>
              <a:sym typeface="Times New Roman"/>
            </a:endParaRPr>
          </a:p>
          <a:p>
            <a:pPr marL="0" lvl="0" indent="0" algn="just" rtl="0">
              <a:lnSpc>
                <a:spcPct val="115000"/>
              </a:lnSpc>
              <a:spcBef>
                <a:spcPts val="600"/>
              </a:spcBef>
              <a:spcAft>
                <a:spcPts val="600"/>
              </a:spcAft>
              <a:buNone/>
            </a:pPr>
            <a:r>
              <a:rPr lang="en" sz="1600">
                <a:latin typeface="Source Code Pro"/>
                <a:ea typeface="Source Code Pro"/>
                <a:cs typeface="Source Code Pro"/>
                <a:sym typeface="Source Code Pro"/>
              </a:rPr>
              <a:t>b = a</a:t>
            </a:r>
            <a:endParaRPr>
              <a:latin typeface="Source Code Pro"/>
              <a:ea typeface="Source Code Pro"/>
              <a:cs typeface="Source Code Pro"/>
              <a:sym typeface="Source Code Pro"/>
            </a:endParaRPr>
          </a:p>
        </p:txBody>
      </p:sp>
      <p:sp>
        <p:nvSpPr>
          <p:cNvPr id="210" name="Google Shape;210;p33"/>
          <p:cNvSpPr txBox="1"/>
          <p:nvPr/>
        </p:nvSpPr>
        <p:spPr>
          <a:xfrm>
            <a:off x="345050" y="4559675"/>
            <a:ext cx="8614200" cy="4311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600"/>
              </a:spcBef>
              <a:spcAft>
                <a:spcPts val="600"/>
              </a:spcAft>
              <a:buNone/>
            </a:pPr>
            <a:r>
              <a:rPr lang="en" sz="1600">
                <a:solidFill>
                  <a:srgbClr val="333333"/>
                </a:solidFill>
                <a:highlight>
                  <a:schemeClr val="lt1"/>
                </a:highlight>
                <a:latin typeface="Times New Roman"/>
                <a:ea typeface="Times New Roman"/>
                <a:cs typeface="Times New Roman"/>
                <a:sym typeface="Times New Roman"/>
              </a:rPr>
              <a:t>The variable b refers to the same object that a points to because Python does not create another object.</a:t>
            </a:r>
            <a:endParaRPr>
              <a:latin typeface="Source Code Pro"/>
              <a:ea typeface="Source Code Pro"/>
              <a:cs typeface="Source Code Pro"/>
              <a:sym typeface="Source Code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fade">
                                      <p:cBhvr>
                                        <p:cTn id="7" dur="1000"/>
                                        <p:tgtEl>
                                          <p:spTgt spid="1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0"/>
                                        </p:tgtEl>
                                        <p:attrNameLst>
                                          <p:attrName>style.visibility</p:attrName>
                                        </p:attrNameLst>
                                      </p:cBhvr>
                                      <p:to>
                                        <p:strVal val="visible"/>
                                      </p:to>
                                    </p:set>
                                    <p:animEffect transition="in" filter="fade">
                                      <p:cBhvr>
                                        <p:cTn id="12" dur="1000"/>
                                        <p:tgtEl>
                                          <p:spTgt spid="20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1"/>
                                        </p:tgtEl>
                                        <p:attrNameLst>
                                          <p:attrName>style.visibility</p:attrName>
                                        </p:attrNameLst>
                                      </p:cBhvr>
                                      <p:to>
                                        <p:strVal val="visible"/>
                                      </p:to>
                                    </p:set>
                                    <p:animEffect transition="in" filter="fade">
                                      <p:cBhvr>
                                        <p:cTn id="17" dur="1000"/>
                                        <p:tgtEl>
                                          <p:spTgt spid="20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2"/>
                                        </p:tgtEl>
                                        <p:attrNameLst>
                                          <p:attrName>style.visibility</p:attrName>
                                        </p:attrNameLst>
                                      </p:cBhvr>
                                      <p:to>
                                        <p:strVal val="visible"/>
                                      </p:to>
                                    </p:set>
                                    <p:animEffect transition="in" filter="fade">
                                      <p:cBhvr>
                                        <p:cTn id="22" dur="1000"/>
                                        <p:tgtEl>
                                          <p:spTgt spid="20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9"/>
                                        </p:tgtEl>
                                        <p:attrNameLst>
                                          <p:attrName>style.visibility</p:attrName>
                                        </p:attrNameLst>
                                      </p:cBhvr>
                                      <p:to>
                                        <p:strVal val="visible"/>
                                      </p:to>
                                    </p:set>
                                    <p:animEffect transition="in" filter="fade">
                                      <p:cBhvr>
                                        <p:cTn id="27" dur="1000"/>
                                        <p:tgtEl>
                                          <p:spTgt spid="20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3"/>
                                        </p:tgtEl>
                                        <p:attrNameLst>
                                          <p:attrName>style.visibility</p:attrName>
                                        </p:attrNameLst>
                                      </p:cBhvr>
                                      <p:to>
                                        <p:strVal val="visible"/>
                                      </p:to>
                                    </p:set>
                                    <p:animEffect transition="in" filter="fade">
                                      <p:cBhvr>
                                        <p:cTn id="32" dur="1000"/>
                                        <p:tgtEl>
                                          <p:spTgt spid="20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4"/>
                                        </p:tgtEl>
                                        <p:attrNameLst>
                                          <p:attrName>style.visibility</p:attrName>
                                        </p:attrNameLst>
                                      </p:cBhvr>
                                      <p:to>
                                        <p:strVal val="visible"/>
                                      </p:to>
                                    </p:set>
                                    <p:animEffect transition="in" filter="fade">
                                      <p:cBhvr>
                                        <p:cTn id="37" dur="1000"/>
                                        <p:tgtEl>
                                          <p:spTgt spid="20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5"/>
                                        </p:tgtEl>
                                        <p:attrNameLst>
                                          <p:attrName>style.visibility</p:attrName>
                                        </p:attrNameLst>
                                      </p:cBhvr>
                                      <p:to>
                                        <p:strVal val="visible"/>
                                      </p:to>
                                    </p:set>
                                    <p:animEffect transition="in" filter="fade">
                                      <p:cBhvr>
                                        <p:cTn id="42" dur="1000"/>
                                        <p:tgtEl>
                                          <p:spTgt spid="20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06"/>
                                        </p:tgtEl>
                                        <p:attrNameLst>
                                          <p:attrName>style.visibility</p:attrName>
                                        </p:attrNameLst>
                                      </p:cBhvr>
                                      <p:to>
                                        <p:strVal val="visible"/>
                                      </p:to>
                                    </p:set>
                                    <p:animEffect transition="in" filter="fade">
                                      <p:cBhvr>
                                        <p:cTn id="47" dur="1000"/>
                                        <p:tgtEl>
                                          <p:spTgt spid="20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07"/>
                                        </p:tgtEl>
                                        <p:attrNameLst>
                                          <p:attrName>style.visibility</p:attrName>
                                        </p:attrNameLst>
                                      </p:cBhvr>
                                      <p:to>
                                        <p:strVal val="visible"/>
                                      </p:to>
                                    </p:set>
                                    <p:animEffect transition="in" filter="fade">
                                      <p:cBhvr>
                                        <p:cTn id="52" dur="1000"/>
                                        <p:tgtEl>
                                          <p:spTgt spid="20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08"/>
                                        </p:tgtEl>
                                        <p:attrNameLst>
                                          <p:attrName>style.visibility</p:attrName>
                                        </p:attrNameLst>
                                      </p:cBhvr>
                                      <p:to>
                                        <p:strVal val="visible"/>
                                      </p:to>
                                    </p:set>
                                    <p:animEffect transition="in" filter="fade">
                                      <p:cBhvr>
                                        <p:cTn id="57" dur="1000"/>
                                        <p:tgtEl>
                                          <p:spTgt spid="20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10"/>
                                        </p:tgtEl>
                                        <p:attrNameLst>
                                          <p:attrName>style.visibility</p:attrName>
                                        </p:attrNameLst>
                                      </p:cBhvr>
                                      <p:to>
                                        <p:strVal val="visible"/>
                                      </p:to>
                                    </p:set>
                                    <p:animEffect transition="in" filter="fade">
                                      <p:cBhvr>
                                        <p:cTn id="62" dur="1000"/>
                                        <p:tgtEl>
                                          <p:spTgt spid="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just" rtl="0">
              <a:lnSpc>
                <a:spcPct val="130000"/>
              </a:lnSpc>
              <a:spcBef>
                <a:spcPts val="1800"/>
              </a:spcBef>
              <a:spcAft>
                <a:spcPts val="400"/>
              </a:spcAft>
              <a:buNone/>
            </a:pPr>
            <a:r>
              <a:rPr lang="en">
                <a:highlight>
                  <a:srgbClr val="FFFFFF"/>
                </a:highlight>
              </a:rPr>
              <a:t>Declaring Variable and Assigning Values</a:t>
            </a:r>
            <a:endParaRPr/>
          </a:p>
        </p:txBody>
      </p:sp>
      <p:sp>
        <p:nvSpPr>
          <p:cNvPr id="216" name="Google Shape;216;p34"/>
          <p:cNvSpPr txBox="1">
            <a:spLocks noGrp="1"/>
          </p:cNvSpPr>
          <p:nvPr>
            <p:ph type="body" idx="1"/>
          </p:nvPr>
        </p:nvSpPr>
        <p:spPr>
          <a:xfrm>
            <a:off x="311700" y="1529386"/>
            <a:ext cx="8520600" cy="12837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 sz="1600">
                <a:solidFill>
                  <a:srgbClr val="333333"/>
                </a:solidFill>
                <a:highlight>
                  <a:srgbClr val="FFFFFF"/>
                </a:highlight>
                <a:latin typeface="Times New Roman"/>
                <a:ea typeface="Times New Roman"/>
                <a:cs typeface="Times New Roman"/>
                <a:sym typeface="Times New Roman"/>
              </a:rPr>
              <a:t>Let's assign the new value to b. Now both variables will refer to the different objects.</a:t>
            </a:r>
            <a:endParaRPr sz="1600">
              <a:solidFill>
                <a:srgbClr val="333333"/>
              </a:solidFill>
              <a:highlight>
                <a:srgbClr val="FFFFFF"/>
              </a:highlight>
              <a:latin typeface="Times New Roman"/>
              <a:ea typeface="Times New Roman"/>
              <a:cs typeface="Times New Roman"/>
              <a:sym typeface="Times New Roman"/>
            </a:endParaRPr>
          </a:p>
          <a:p>
            <a:pPr marL="0" lvl="0" indent="0" algn="just" rtl="0">
              <a:spcBef>
                <a:spcPts val="1200"/>
              </a:spcBef>
              <a:spcAft>
                <a:spcPts val="0"/>
              </a:spcAft>
              <a:buNone/>
            </a:pPr>
            <a:r>
              <a:rPr lang="en" sz="1600">
                <a:solidFill>
                  <a:srgbClr val="333333"/>
                </a:solidFill>
                <a:highlight>
                  <a:srgbClr val="F9F9F9"/>
                </a:highlight>
                <a:latin typeface="Times New Roman"/>
                <a:ea typeface="Times New Roman"/>
                <a:cs typeface="Times New Roman"/>
                <a:sym typeface="Times New Roman"/>
              </a:rPr>
              <a:t>a = 50</a:t>
            </a:r>
            <a:endParaRPr sz="1600">
              <a:solidFill>
                <a:srgbClr val="333333"/>
              </a:solidFill>
              <a:highlight>
                <a:srgbClr val="F9F9F9"/>
              </a:highlight>
              <a:latin typeface="Times New Roman"/>
              <a:ea typeface="Times New Roman"/>
              <a:cs typeface="Times New Roman"/>
              <a:sym typeface="Times New Roman"/>
            </a:endParaRPr>
          </a:p>
          <a:p>
            <a:pPr marL="0" lvl="0" indent="0" algn="just" rtl="0">
              <a:spcBef>
                <a:spcPts val="0"/>
              </a:spcBef>
              <a:spcAft>
                <a:spcPts val="0"/>
              </a:spcAft>
              <a:buNone/>
            </a:pPr>
            <a:r>
              <a:rPr lang="en" sz="1600">
                <a:solidFill>
                  <a:srgbClr val="333333"/>
                </a:solidFill>
                <a:highlight>
                  <a:srgbClr val="F9F9F9"/>
                </a:highlight>
                <a:latin typeface="Times New Roman"/>
                <a:ea typeface="Times New Roman"/>
                <a:cs typeface="Times New Roman"/>
                <a:sym typeface="Times New Roman"/>
              </a:rPr>
              <a:t>b =100</a:t>
            </a:r>
            <a:endParaRPr sz="1600">
              <a:solidFill>
                <a:srgbClr val="333333"/>
              </a:solidFill>
              <a:highlight>
                <a:srgbClr val="F9F9F9"/>
              </a:highlight>
              <a:latin typeface="Times New Roman"/>
              <a:ea typeface="Times New Roman"/>
              <a:cs typeface="Times New Roman"/>
              <a:sym typeface="Times New Roman"/>
            </a:endParaRPr>
          </a:p>
          <a:p>
            <a:pPr marL="0" lvl="0" indent="0" algn="just" rtl="0">
              <a:spcBef>
                <a:spcPts val="0"/>
              </a:spcBef>
              <a:spcAft>
                <a:spcPts val="0"/>
              </a:spcAft>
              <a:buNone/>
            </a:pPr>
            <a:endParaRPr sz="1600">
              <a:solidFill>
                <a:srgbClr val="333333"/>
              </a:solidFill>
              <a:highlight>
                <a:srgbClr val="F9F9F9"/>
              </a:highlight>
              <a:latin typeface="Times New Roman"/>
              <a:ea typeface="Times New Roman"/>
              <a:cs typeface="Times New Roman"/>
              <a:sym typeface="Times New Roman"/>
            </a:endParaRPr>
          </a:p>
          <a:p>
            <a:pPr marL="0" lvl="0" indent="0" algn="just" rtl="0">
              <a:spcBef>
                <a:spcPts val="0"/>
              </a:spcBef>
              <a:spcAft>
                <a:spcPts val="0"/>
              </a:spcAft>
              <a:buNone/>
            </a:pPr>
            <a:endParaRPr sz="1600">
              <a:solidFill>
                <a:srgbClr val="333333"/>
              </a:solidFill>
              <a:highlight>
                <a:srgbClr val="F9F9F9"/>
              </a:highlight>
              <a:latin typeface="Times New Roman"/>
              <a:ea typeface="Times New Roman"/>
              <a:cs typeface="Times New Roman"/>
              <a:sym typeface="Times New Roman"/>
            </a:endParaRPr>
          </a:p>
          <a:p>
            <a:pPr marL="0" lvl="0" indent="0" algn="just" rtl="0">
              <a:spcBef>
                <a:spcPts val="0"/>
              </a:spcBef>
              <a:spcAft>
                <a:spcPts val="0"/>
              </a:spcAft>
              <a:buNone/>
            </a:pPr>
            <a:endParaRPr sz="1600">
              <a:solidFill>
                <a:srgbClr val="333333"/>
              </a:solidFill>
              <a:highlight>
                <a:srgbClr val="F9F9F9"/>
              </a:highlight>
              <a:latin typeface="Times New Roman"/>
              <a:ea typeface="Times New Roman"/>
              <a:cs typeface="Times New Roman"/>
              <a:sym typeface="Times New Roman"/>
            </a:endParaRPr>
          </a:p>
          <a:p>
            <a:pPr marL="0" lvl="0" indent="0" algn="just" rtl="0">
              <a:spcBef>
                <a:spcPts val="0"/>
              </a:spcBef>
              <a:spcAft>
                <a:spcPts val="0"/>
              </a:spcAft>
              <a:buNone/>
            </a:pPr>
            <a:endParaRPr sz="1600">
              <a:solidFill>
                <a:srgbClr val="333333"/>
              </a:solidFill>
              <a:highlight>
                <a:srgbClr val="F9F9F9"/>
              </a:highlight>
              <a:latin typeface="Times New Roman"/>
              <a:ea typeface="Times New Roman"/>
              <a:cs typeface="Times New Roman"/>
              <a:sym typeface="Times New Roman"/>
            </a:endParaRPr>
          </a:p>
          <a:p>
            <a:pPr marL="0" lvl="0" indent="0" algn="just" rtl="0">
              <a:spcBef>
                <a:spcPts val="0"/>
              </a:spcBef>
              <a:spcAft>
                <a:spcPts val="0"/>
              </a:spcAft>
              <a:buNone/>
            </a:pPr>
            <a:endParaRPr sz="1600">
              <a:solidFill>
                <a:srgbClr val="333333"/>
              </a:solidFill>
              <a:highlight>
                <a:srgbClr val="F9F9F9"/>
              </a:highlight>
              <a:latin typeface="Times New Roman"/>
              <a:ea typeface="Times New Roman"/>
              <a:cs typeface="Times New Roman"/>
              <a:sym typeface="Times New Roman"/>
            </a:endParaRPr>
          </a:p>
          <a:p>
            <a:pPr marL="0" lvl="0" indent="0" algn="just" rtl="0">
              <a:spcBef>
                <a:spcPts val="1200"/>
              </a:spcBef>
              <a:spcAft>
                <a:spcPts val="0"/>
              </a:spcAft>
              <a:buNone/>
            </a:pPr>
            <a:endParaRPr sz="1600">
              <a:solidFill>
                <a:srgbClr val="333333"/>
              </a:solidFill>
              <a:highlight>
                <a:srgbClr val="F9F9F9"/>
              </a:highlight>
              <a:latin typeface="Times New Roman"/>
              <a:ea typeface="Times New Roman"/>
              <a:cs typeface="Times New Roman"/>
              <a:sym typeface="Times New Roman"/>
            </a:endParaRPr>
          </a:p>
          <a:p>
            <a:pPr marL="0" lvl="0" indent="0" algn="just" rtl="0">
              <a:spcBef>
                <a:spcPts val="1200"/>
              </a:spcBef>
              <a:spcAft>
                <a:spcPts val="1200"/>
              </a:spcAft>
              <a:buNone/>
            </a:pPr>
            <a:endParaRPr sz="1600">
              <a:solidFill>
                <a:srgbClr val="333333"/>
              </a:solidFill>
              <a:highlight>
                <a:srgbClr val="F9F9F9"/>
              </a:highlight>
              <a:latin typeface="Times New Roman"/>
              <a:ea typeface="Times New Roman"/>
              <a:cs typeface="Times New Roman"/>
              <a:sym typeface="Times New Roman"/>
            </a:endParaRPr>
          </a:p>
        </p:txBody>
      </p:sp>
      <p:sp>
        <p:nvSpPr>
          <p:cNvPr id="217" name="Google Shape;217;p34"/>
          <p:cNvSpPr/>
          <p:nvPr/>
        </p:nvSpPr>
        <p:spPr>
          <a:xfrm>
            <a:off x="1499975" y="2975825"/>
            <a:ext cx="633300" cy="54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4"/>
          <p:cNvSpPr txBox="1"/>
          <p:nvPr/>
        </p:nvSpPr>
        <p:spPr>
          <a:xfrm>
            <a:off x="1599950" y="3031375"/>
            <a:ext cx="46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Code Pro"/>
                <a:ea typeface="Source Code Pro"/>
                <a:cs typeface="Source Code Pro"/>
                <a:sym typeface="Source Code Pro"/>
              </a:rPr>
              <a:t>50</a:t>
            </a:r>
            <a:endParaRPr>
              <a:latin typeface="Source Code Pro"/>
              <a:ea typeface="Source Code Pro"/>
              <a:cs typeface="Source Code Pro"/>
              <a:sym typeface="Source Code Pro"/>
            </a:endParaRPr>
          </a:p>
        </p:txBody>
      </p:sp>
      <p:sp>
        <p:nvSpPr>
          <p:cNvPr id="219" name="Google Shape;219;p34"/>
          <p:cNvSpPr txBox="1"/>
          <p:nvPr/>
        </p:nvSpPr>
        <p:spPr>
          <a:xfrm>
            <a:off x="2733075" y="3032950"/>
            <a:ext cx="35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Code Pro"/>
                <a:ea typeface="Source Code Pro"/>
                <a:cs typeface="Source Code Pro"/>
                <a:sym typeface="Source Code Pro"/>
              </a:rPr>
              <a:t>a</a:t>
            </a:r>
            <a:endParaRPr>
              <a:latin typeface="Source Code Pro"/>
              <a:ea typeface="Source Code Pro"/>
              <a:cs typeface="Source Code Pro"/>
              <a:sym typeface="Source Code Pro"/>
            </a:endParaRPr>
          </a:p>
        </p:txBody>
      </p:sp>
      <p:cxnSp>
        <p:nvCxnSpPr>
          <p:cNvPr id="220" name="Google Shape;220;p34"/>
          <p:cNvCxnSpPr>
            <a:stCxn id="219" idx="1"/>
            <a:endCxn id="218" idx="3"/>
          </p:cNvCxnSpPr>
          <p:nvPr/>
        </p:nvCxnSpPr>
        <p:spPr>
          <a:xfrm rot="10800000">
            <a:off x="2066475" y="3231550"/>
            <a:ext cx="666600" cy="1500"/>
          </a:xfrm>
          <a:prstGeom prst="straightConnector1">
            <a:avLst/>
          </a:prstGeom>
          <a:noFill/>
          <a:ln w="9525" cap="flat" cmpd="sng">
            <a:solidFill>
              <a:schemeClr val="dk2"/>
            </a:solidFill>
            <a:prstDash val="solid"/>
            <a:round/>
            <a:headEnd type="none" w="med" len="med"/>
            <a:tailEnd type="triangle" w="med" len="med"/>
          </a:ln>
        </p:spPr>
      </p:cxnSp>
      <p:sp>
        <p:nvSpPr>
          <p:cNvPr id="221" name="Google Shape;221;p34"/>
          <p:cNvSpPr/>
          <p:nvPr/>
        </p:nvSpPr>
        <p:spPr>
          <a:xfrm>
            <a:off x="1499975" y="3661625"/>
            <a:ext cx="633300" cy="54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4"/>
          <p:cNvSpPr txBox="1"/>
          <p:nvPr/>
        </p:nvSpPr>
        <p:spPr>
          <a:xfrm>
            <a:off x="1599950" y="3717175"/>
            <a:ext cx="53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Code Pro"/>
                <a:ea typeface="Source Code Pro"/>
                <a:cs typeface="Source Code Pro"/>
                <a:sym typeface="Source Code Pro"/>
              </a:rPr>
              <a:t>100</a:t>
            </a:r>
            <a:endParaRPr>
              <a:latin typeface="Source Code Pro"/>
              <a:ea typeface="Source Code Pro"/>
              <a:cs typeface="Source Code Pro"/>
              <a:sym typeface="Source Code Pro"/>
            </a:endParaRPr>
          </a:p>
        </p:txBody>
      </p:sp>
      <p:sp>
        <p:nvSpPr>
          <p:cNvPr id="223" name="Google Shape;223;p34"/>
          <p:cNvSpPr txBox="1"/>
          <p:nvPr/>
        </p:nvSpPr>
        <p:spPr>
          <a:xfrm>
            <a:off x="2733075" y="3718750"/>
            <a:ext cx="35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Code Pro"/>
                <a:ea typeface="Source Code Pro"/>
                <a:cs typeface="Source Code Pro"/>
                <a:sym typeface="Source Code Pro"/>
              </a:rPr>
              <a:t>b</a:t>
            </a:r>
            <a:endParaRPr>
              <a:latin typeface="Source Code Pro"/>
              <a:ea typeface="Source Code Pro"/>
              <a:cs typeface="Source Code Pro"/>
              <a:sym typeface="Source Code Pro"/>
            </a:endParaRPr>
          </a:p>
        </p:txBody>
      </p:sp>
      <p:cxnSp>
        <p:nvCxnSpPr>
          <p:cNvPr id="224" name="Google Shape;224;p34"/>
          <p:cNvCxnSpPr>
            <a:stCxn id="223" idx="1"/>
            <a:endCxn id="222" idx="3"/>
          </p:cNvCxnSpPr>
          <p:nvPr/>
        </p:nvCxnSpPr>
        <p:spPr>
          <a:xfrm rot="10800000">
            <a:off x="2133375" y="3917350"/>
            <a:ext cx="599700" cy="1500"/>
          </a:xfrm>
          <a:prstGeom prst="straightConnector1">
            <a:avLst/>
          </a:prstGeom>
          <a:noFill/>
          <a:ln w="9525" cap="flat" cmpd="sng">
            <a:solidFill>
              <a:schemeClr val="dk2"/>
            </a:solidFill>
            <a:prstDash val="solid"/>
            <a:round/>
            <a:headEnd type="none" w="med" len="med"/>
            <a:tailEnd type="triangle" w="med" len="med"/>
          </a:ln>
        </p:spPr>
      </p:cxnSp>
      <p:sp>
        <p:nvSpPr>
          <p:cNvPr id="225" name="Google Shape;225;p34"/>
          <p:cNvSpPr txBox="1"/>
          <p:nvPr/>
        </p:nvSpPr>
        <p:spPr>
          <a:xfrm>
            <a:off x="332725" y="4387150"/>
            <a:ext cx="8499600" cy="4311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200"/>
              </a:spcAft>
              <a:buNone/>
            </a:pPr>
            <a:r>
              <a:rPr lang="en" sz="1600">
                <a:solidFill>
                  <a:srgbClr val="333333"/>
                </a:solidFill>
                <a:highlight>
                  <a:schemeClr val="lt1"/>
                </a:highlight>
                <a:latin typeface="Times New Roman"/>
                <a:ea typeface="Times New Roman"/>
                <a:cs typeface="Times New Roman"/>
                <a:sym typeface="Times New Roman"/>
              </a:rPr>
              <a:t>Python manages memory efficiently if we assign the same variable to two different values.</a:t>
            </a:r>
            <a:endParaRPr>
              <a:latin typeface="Source Code Pro"/>
              <a:ea typeface="Source Code Pro"/>
              <a:cs typeface="Source Code Pro"/>
              <a:sym typeface="Source Code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7"/>
                                        </p:tgtEl>
                                        <p:attrNameLst>
                                          <p:attrName>style.visibility</p:attrName>
                                        </p:attrNameLst>
                                      </p:cBhvr>
                                      <p:to>
                                        <p:strVal val="visible"/>
                                      </p:to>
                                    </p:set>
                                    <p:animEffect transition="in" filter="fade">
                                      <p:cBhvr>
                                        <p:cTn id="7" dur="1000"/>
                                        <p:tgtEl>
                                          <p:spTgt spid="217"/>
                                        </p:tgtEl>
                                      </p:cBhvr>
                                    </p:animEffect>
                                  </p:childTnLst>
                                </p:cTn>
                              </p:par>
                              <p:par>
                                <p:cTn id="8" presetID="10" presetClass="entr" presetSubtype="0" fill="hold" nodeType="withEffect">
                                  <p:stCondLst>
                                    <p:cond delay="0"/>
                                  </p:stCondLst>
                                  <p:childTnLst>
                                    <p:set>
                                      <p:cBhvr>
                                        <p:cTn id="9" dur="1" fill="hold">
                                          <p:stCondLst>
                                            <p:cond delay="0"/>
                                          </p:stCondLst>
                                        </p:cTn>
                                        <p:tgtEl>
                                          <p:spTgt spid="218"/>
                                        </p:tgtEl>
                                        <p:attrNameLst>
                                          <p:attrName>style.visibility</p:attrName>
                                        </p:attrNameLst>
                                      </p:cBhvr>
                                      <p:to>
                                        <p:strVal val="visible"/>
                                      </p:to>
                                    </p:set>
                                    <p:animEffect transition="in" filter="fade">
                                      <p:cBhvr>
                                        <p:cTn id="10" dur="1000"/>
                                        <p:tgtEl>
                                          <p:spTgt spid="218"/>
                                        </p:tgtEl>
                                      </p:cBhvr>
                                    </p:animEffect>
                                  </p:childTnLst>
                                </p:cTn>
                              </p:par>
                              <p:par>
                                <p:cTn id="11" presetID="10" presetClass="entr" presetSubtype="0" fill="hold" nodeType="withEffect">
                                  <p:stCondLst>
                                    <p:cond delay="0"/>
                                  </p:stCondLst>
                                  <p:childTnLst>
                                    <p:set>
                                      <p:cBhvr>
                                        <p:cTn id="12" dur="1" fill="hold">
                                          <p:stCondLst>
                                            <p:cond delay="0"/>
                                          </p:stCondLst>
                                        </p:cTn>
                                        <p:tgtEl>
                                          <p:spTgt spid="220"/>
                                        </p:tgtEl>
                                        <p:attrNameLst>
                                          <p:attrName>style.visibility</p:attrName>
                                        </p:attrNameLst>
                                      </p:cBhvr>
                                      <p:to>
                                        <p:strVal val="visible"/>
                                      </p:to>
                                    </p:set>
                                    <p:animEffect transition="in" filter="fade">
                                      <p:cBhvr>
                                        <p:cTn id="13" dur="1000"/>
                                        <p:tgtEl>
                                          <p:spTgt spid="220"/>
                                        </p:tgtEl>
                                      </p:cBhvr>
                                    </p:animEffect>
                                  </p:childTnLst>
                                </p:cTn>
                              </p:par>
                              <p:par>
                                <p:cTn id="14" presetID="10" presetClass="entr" presetSubtype="0" fill="hold" nodeType="withEffect">
                                  <p:stCondLst>
                                    <p:cond delay="0"/>
                                  </p:stCondLst>
                                  <p:childTnLst>
                                    <p:set>
                                      <p:cBhvr>
                                        <p:cTn id="15" dur="1" fill="hold">
                                          <p:stCondLst>
                                            <p:cond delay="0"/>
                                          </p:stCondLst>
                                        </p:cTn>
                                        <p:tgtEl>
                                          <p:spTgt spid="219"/>
                                        </p:tgtEl>
                                        <p:attrNameLst>
                                          <p:attrName>style.visibility</p:attrName>
                                        </p:attrNameLst>
                                      </p:cBhvr>
                                      <p:to>
                                        <p:strVal val="visible"/>
                                      </p:to>
                                    </p:set>
                                    <p:animEffect transition="in" filter="fade">
                                      <p:cBhvr>
                                        <p:cTn id="16" dur="1000"/>
                                        <p:tgtEl>
                                          <p:spTgt spid="21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21"/>
                                        </p:tgtEl>
                                        <p:attrNameLst>
                                          <p:attrName>style.visibility</p:attrName>
                                        </p:attrNameLst>
                                      </p:cBhvr>
                                      <p:to>
                                        <p:strVal val="visible"/>
                                      </p:to>
                                    </p:set>
                                    <p:animEffect transition="in" filter="fade">
                                      <p:cBhvr>
                                        <p:cTn id="21" dur="1000"/>
                                        <p:tgtEl>
                                          <p:spTgt spid="221"/>
                                        </p:tgtEl>
                                      </p:cBhvr>
                                    </p:animEffect>
                                  </p:childTnLst>
                                </p:cTn>
                              </p:par>
                              <p:par>
                                <p:cTn id="22" presetID="10" presetClass="entr" presetSubtype="0" fill="hold" nodeType="withEffect">
                                  <p:stCondLst>
                                    <p:cond delay="0"/>
                                  </p:stCondLst>
                                  <p:childTnLst>
                                    <p:set>
                                      <p:cBhvr>
                                        <p:cTn id="23" dur="1" fill="hold">
                                          <p:stCondLst>
                                            <p:cond delay="0"/>
                                          </p:stCondLst>
                                        </p:cTn>
                                        <p:tgtEl>
                                          <p:spTgt spid="222"/>
                                        </p:tgtEl>
                                        <p:attrNameLst>
                                          <p:attrName>style.visibility</p:attrName>
                                        </p:attrNameLst>
                                      </p:cBhvr>
                                      <p:to>
                                        <p:strVal val="visible"/>
                                      </p:to>
                                    </p:set>
                                    <p:animEffect transition="in" filter="fade">
                                      <p:cBhvr>
                                        <p:cTn id="24" dur="1000"/>
                                        <p:tgtEl>
                                          <p:spTgt spid="222"/>
                                        </p:tgtEl>
                                      </p:cBhvr>
                                    </p:animEffect>
                                  </p:childTnLst>
                                </p:cTn>
                              </p:par>
                              <p:par>
                                <p:cTn id="25" presetID="10" presetClass="entr" presetSubtype="0" fill="hold" nodeType="withEffect">
                                  <p:stCondLst>
                                    <p:cond delay="0"/>
                                  </p:stCondLst>
                                  <p:childTnLst>
                                    <p:set>
                                      <p:cBhvr>
                                        <p:cTn id="26" dur="1" fill="hold">
                                          <p:stCondLst>
                                            <p:cond delay="0"/>
                                          </p:stCondLst>
                                        </p:cTn>
                                        <p:tgtEl>
                                          <p:spTgt spid="224"/>
                                        </p:tgtEl>
                                        <p:attrNameLst>
                                          <p:attrName>style.visibility</p:attrName>
                                        </p:attrNameLst>
                                      </p:cBhvr>
                                      <p:to>
                                        <p:strVal val="visible"/>
                                      </p:to>
                                    </p:set>
                                    <p:animEffect transition="in" filter="fade">
                                      <p:cBhvr>
                                        <p:cTn id="27" dur="1000"/>
                                        <p:tgtEl>
                                          <p:spTgt spid="224"/>
                                        </p:tgtEl>
                                      </p:cBhvr>
                                    </p:animEffect>
                                  </p:childTnLst>
                                </p:cTn>
                              </p:par>
                              <p:par>
                                <p:cTn id="28" presetID="10" presetClass="entr" presetSubtype="0" fill="hold" nodeType="withEffect">
                                  <p:stCondLst>
                                    <p:cond delay="0"/>
                                  </p:stCondLst>
                                  <p:childTnLst>
                                    <p:set>
                                      <p:cBhvr>
                                        <p:cTn id="29" dur="1" fill="hold">
                                          <p:stCondLst>
                                            <p:cond delay="0"/>
                                          </p:stCondLst>
                                        </p:cTn>
                                        <p:tgtEl>
                                          <p:spTgt spid="223"/>
                                        </p:tgtEl>
                                        <p:attrNameLst>
                                          <p:attrName>style.visibility</p:attrName>
                                        </p:attrNameLst>
                                      </p:cBhvr>
                                      <p:to>
                                        <p:strVal val="visible"/>
                                      </p:to>
                                    </p:set>
                                    <p:animEffect transition="in" filter="fade">
                                      <p:cBhvr>
                                        <p:cTn id="30" dur="1000"/>
                                        <p:tgtEl>
                                          <p:spTgt spid="22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25"/>
                                        </p:tgtEl>
                                        <p:attrNameLst>
                                          <p:attrName>style.visibility</p:attrName>
                                        </p:attrNameLst>
                                      </p:cBhvr>
                                      <p:to>
                                        <p:strVal val="visible"/>
                                      </p:to>
                                    </p:set>
                                    <p:animEffect transition="in" filter="fade">
                                      <p:cBhvr>
                                        <p:cTn id="35" dur="10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Expression</a:t>
            </a:r>
            <a:endParaRPr/>
          </a:p>
        </p:txBody>
      </p:sp>
      <p:sp>
        <p:nvSpPr>
          <p:cNvPr id="231" name="Google Shape;231;p35"/>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457200" lvl="0" indent="-330200" algn="l" rtl="0">
              <a:lnSpc>
                <a:spcPct val="100000"/>
              </a:lnSpc>
              <a:spcBef>
                <a:spcPts val="0"/>
              </a:spcBef>
              <a:spcAft>
                <a:spcPts val="0"/>
              </a:spcAft>
              <a:buSzPts val="1600"/>
              <a:buFont typeface="Times New Roman"/>
              <a:buChar char="●"/>
            </a:pPr>
            <a:r>
              <a:rPr lang="en" sz="1600">
                <a:highlight>
                  <a:srgbClr val="FFFFFF"/>
                </a:highlight>
                <a:latin typeface="Times New Roman"/>
                <a:ea typeface="Times New Roman"/>
                <a:cs typeface="Times New Roman"/>
                <a:sym typeface="Times New Roman"/>
              </a:rPr>
              <a:t>An </a:t>
            </a:r>
            <a:r>
              <a:rPr lang="en" sz="1600" b="1">
                <a:highlight>
                  <a:srgbClr val="FFFFFF"/>
                </a:highlight>
                <a:latin typeface="Times New Roman"/>
                <a:ea typeface="Times New Roman"/>
                <a:cs typeface="Times New Roman"/>
                <a:sym typeface="Times New Roman"/>
              </a:rPr>
              <a:t>expression</a:t>
            </a:r>
            <a:r>
              <a:rPr lang="en" sz="1600">
                <a:highlight>
                  <a:srgbClr val="FFFFFF"/>
                </a:highlight>
                <a:latin typeface="Times New Roman"/>
                <a:ea typeface="Times New Roman"/>
                <a:cs typeface="Times New Roman"/>
                <a:sym typeface="Times New Roman"/>
              </a:rPr>
              <a:t> is a combination of values, variables, and operators. If you type an expression on the command line, the interpreter </a:t>
            </a:r>
            <a:r>
              <a:rPr lang="en" sz="1600" b="1">
                <a:highlight>
                  <a:srgbClr val="FFFFFF"/>
                </a:highlight>
                <a:latin typeface="Times New Roman"/>
                <a:ea typeface="Times New Roman"/>
                <a:cs typeface="Times New Roman"/>
                <a:sym typeface="Times New Roman"/>
              </a:rPr>
              <a:t>evaluates</a:t>
            </a:r>
            <a:r>
              <a:rPr lang="en" sz="1600">
                <a:highlight>
                  <a:srgbClr val="FFFFFF"/>
                </a:highlight>
                <a:latin typeface="Times New Roman"/>
                <a:ea typeface="Times New Roman"/>
                <a:cs typeface="Times New Roman"/>
                <a:sym typeface="Times New Roman"/>
              </a:rPr>
              <a:t> it and displays the result.</a:t>
            </a:r>
            <a:endParaRPr sz="1600">
              <a:highlight>
                <a:srgbClr val="FFFFFF"/>
              </a:highlight>
              <a:latin typeface="Times New Roman"/>
              <a:ea typeface="Times New Roman"/>
              <a:cs typeface="Times New Roman"/>
              <a:sym typeface="Times New Roman"/>
            </a:endParaRPr>
          </a:p>
          <a:p>
            <a:pPr marL="457200" lvl="0" indent="-330200" algn="l" rtl="0">
              <a:lnSpc>
                <a:spcPct val="100000"/>
              </a:lnSpc>
              <a:spcBef>
                <a:spcPts val="1200"/>
              </a:spcBef>
              <a:spcAft>
                <a:spcPts val="0"/>
              </a:spcAft>
              <a:buSzPts val="1600"/>
              <a:buFont typeface="Times New Roman"/>
              <a:buChar char="●"/>
            </a:pPr>
            <a:r>
              <a:rPr lang="en" sz="1600">
                <a:highlight>
                  <a:srgbClr val="FFFFFF"/>
                </a:highlight>
                <a:latin typeface="Times New Roman"/>
                <a:ea typeface="Times New Roman"/>
                <a:cs typeface="Times New Roman"/>
                <a:sym typeface="Times New Roman"/>
              </a:rPr>
              <a:t>The </a:t>
            </a:r>
            <a:r>
              <a:rPr lang="en" sz="1600" i="1">
                <a:highlight>
                  <a:srgbClr val="FFFFFF"/>
                </a:highlight>
                <a:latin typeface="Times New Roman"/>
                <a:ea typeface="Times New Roman"/>
                <a:cs typeface="Times New Roman"/>
                <a:sym typeface="Times New Roman"/>
              </a:rPr>
              <a:t>evaluation of an expression</a:t>
            </a:r>
            <a:r>
              <a:rPr lang="en" sz="1600">
                <a:highlight>
                  <a:srgbClr val="FFFFFF"/>
                </a:highlight>
                <a:latin typeface="Times New Roman"/>
                <a:ea typeface="Times New Roman"/>
                <a:cs typeface="Times New Roman"/>
                <a:sym typeface="Times New Roman"/>
              </a:rPr>
              <a:t> produces a value, which is why expressions can appear on the right hand side of assignment statements. A value all by itself is a simple expression, and so is a variable.</a:t>
            </a:r>
            <a:endParaRPr sz="1600">
              <a:highlight>
                <a:srgbClr val="FFFFFF"/>
              </a:highlight>
              <a:latin typeface="Times New Roman"/>
              <a:ea typeface="Times New Roman"/>
              <a:cs typeface="Times New Roman"/>
              <a:sym typeface="Times New Roman"/>
            </a:endParaRPr>
          </a:p>
          <a:p>
            <a:pPr marL="457200" lvl="0" indent="-330200" algn="l" rtl="0">
              <a:lnSpc>
                <a:spcPct val="100000"/>
              </a:lnSpc>
              <a:spcBef>
                <a:spcPts val="0"/>
              </a:spcBef>
              <a:spcAft>
                <a:spcPts val="0"/>
              </a:spcAft>
              <a:buSzPts val="1600"/>
              <a:buFont typeface="Times New Roman"/>
              <a:buChar char="●"/>
            </a:pPr>
            <a:r>
              <a:rPr lang="en" sz="1600">
                <a:highlight>
                  <a:srgbClr val="FFFFFF"/>
                </a:highlight>
                <a:latin typeface="Times New Roman"/>
                <a:ea typeface="Times New Roman"/>
                <a:cs typeface="Times New Roman"/>
                <a:sym typeface="Times New Roman"/>
              </a:rPr>
              <a:t>Confusingly, evaluating an expression is not quite the same thing as printing a value.</a:t>
            </a:r>
            <a:endParaRPr sz="1600">
              <a:highlight>
                <a:srgbClr val="FFFFFF"/>
              </a:highlight>
              <a:latin typeface="Times New Roman"/>
              <a:ea typeface="Times New Roman"/>
              <a:cs typeface="Times New Roman"/>
              <a:sym typeface="Times New Roman"/>
            </a:endParaRPr>
          </a:p>
          <a:p>
            <a:pPr marL="457200" lvl="0" indent="-330200" algn="l" rtl="0">
              <a:lnSpc>
                <a:spcPct val="100000"/>
              </a:lnSpc>
              <a:spcBef>
                <a:spcPts val="1200"/>
              </a:spcBef>
              <a:spcAft>
                <a:spcPts val="0"/>
              </a:spcAft>
              <a:buSzPts val="1600"/>
              <a:buFont typeface="Times New Roman"/>
              <a:buChar char="●"/>
            </a:pPr>
            <a:r>
              <a:rPr lang="en" sz="1600">
                <a:highlight>
                  <a:srgbClr val="FFFFFF"/>
                </a:highlight>
                <a:latin typeface="Times New Roman"/>
                <a:ea typeface="Times New Roman"/>
                <a:cs typeface="Times New Roman"/>
                <a:sym typeface="Times New Roman"/>
              </a:rPr>
              <a:t>Example: </a:t>
            </a:r>
            <a:endParaRPr sz="1600">
              <a:highlight>
                <a:srgbClr val="FFFFFF"/>
              </a:highlight>
              <a:latin typeface="Times New Roman"/>
              <a:ea typeface="Times New Roman"/>
              <a:cs typeface="Times New Roman"/>
              <a:sym typeface="Times New Roman"/>
            </a:endParaRPr>
          </a:p>
          <a:p>
            <a:pPr marL="457200" lvl="0" indent="0" algn="l" rtl="0">
              <a:lnSpc>
                <a:spcPct val="100000"/>
              </a:lnSpc>
              <a:spcBef>
                <a:spcPts val="0"/>
              </a:spcBef>
              <a:spcAft>
                <a:spcPts val="0"/>
              </a:spcAft>
              <a:buNone/>
            </a:pPr>
            <a:r>
              <a:rPr lang="en" sz="1600">
                <a:highlight>
                  <a:srgbClr val="FFFFFF"/>
                </a:highlight>
              </a:rPr>
              <a:t>a=1+1 </a:t>
            </a:r>
            <a:endParaRPr sz="1600">
              <a:highlight>
                <a:srgbClr val="FFFFFF"/>
              </a:highlight>
            </a:endParaRPr>
          </a:p>
          <a:p>
            <a:pPr marL="457200" lvl="0" indent="0" algn="l" rtl="0">
              <a:lnSpc>
                <a:spcPct val="100000"/>
              </a:lnSpc>
              <a:spcBef>
                <a:spcPts val="0"/>
              </a:spcBef>
              <a:spcAft>
                <a:spcPts val="0"/>
              </a:spcAft>
              <a:buNone/>
            </a:pPr>
            <a:r>
              <a:rPr lang="en" sz="1600">
                <a:highlight>
                  <a:srgbClr val="FFFFFF"/>
                </a:highlight>
              </a:rPr>
              <a:t>print a</a:t>
            </a:r>
            <a:endParaRPr sz="1600">
              <a:highlight>
                <a:srgbClr val="FFFFF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Statement in Python</a:t>
            </a:r>
            <a:endParaRPr/>
          </a:p>
        </p:txBody>
      </p:sp>
      <p:sp>
        <p:nvSpPr>
          <p:cNvPr id="237" name="Google Shape;237;p36"/>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457200" lvl="0" indent="-330200" algn="l" rtl="0">
              <a:spcBef>
                <a:spcPts val="800"/>
              </a:spcBef>
              <a:spcAft>
                <a:spcPts val="0"/>
              </a:spcAft>
              <a:buSzPts val="1600"/>
              <a:buFont typeface="Times New Roman"/>
              <a:buChar char="●"/>
            </a:pPr>
            <a:r>
              <a:rPr lang="en" sz="1600">
                <a:highlight>
                  <a:srgbClr val="FFFFFF"/>
                </a:highlight>
                <a:latin typeface="Times New Roman"/>
                <a:ea typeface="Times New Roman"/>
                <a:cs typeface="Times New Roman"/>
                <a:sym typeface="Times New Roman"/>
              </a:rPr>
              <a:t>A </a:t>
            </a:r>
            <a:r>
              <a:rPr lang="en" sz="1600" b="1">
                <a:highlight>
                  <a:srgbClr val="FFFFFF"/>
                </a:highlight>
                <a:latin typeface="Times New Roman"/>
                <a:ea typeface="Times New Roman"/>
                <a:cs typeface="Times New Roman"/>
                <a:sym typeface="Times New Roman"/>
              </a:rPr>
              <a:t>statement</a:t>
            </a:r>
            <a:r>
              <a:rPr lang="en" sz="1600">
                <a:highlight>
                  <a:srgbClr val="FFFFFF"/>
                </a:highlight>
                <a:latin typeface="Times New Roman"/>
                <a:ea typeface="Times New Roman"/>
                <a:cs typeface="Times New Roman"/>
                <a:sym typeface="Times New Roman"/>
              </a:rPr>
              <a:t> is an instruction that the Python interpreter can execute. We have seen two kinds of statements: print and assignment.</a:t>
            </a:r>
            <a:endParaRPr sz="1600">
              <a:highlight>
                <a:srgbClr val="FFFFFF"/>
              </a:highlight>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Char char="●"/>
            </a:pPr>
            <a:r>
              <a:rPr lang="en" sz="1600">
                <a:highlight>
                  <a:srgbClr val="FFFFFF"/>
                </a:highlight>
                <a:latin typeface="Times New Roman"/>
                <a:ea typeface="Times New Roman"/>
                <a:cs typeface="Times New Roman"/>
                <a:sym typeface="Times New Roman"/>
              </a:rPr>
              <a:t>When you type a statement on the command line, Python executes it and displays the result, if there is one. The result of a print statement is a value. Assignment statements don’t produce a result.</a:t>
            </a:r>
            <a:endParaRPr sz="1600">
              <a:highlight>
                <a:srgbClr val="FFFFFF"/>
              </a:highlight>
              <a:latin typeface="Times New Roman"/>
              <a:ea typeface="Times New Roman"/>
              <a:cs typeface="Times New Roman"/>
              <a:sym typeface="Times New Roman"/>
            </a:endParaRPr>
          </a:p>
          <a:p>
            <a:pPr marL="457200" lvl="0" indent="-330200" algn="l" rtl="0">
              <a:lnSpc>
                <a:spcPct val="100000"/>
              </a:lnSpc>
              <a:spcBef>
                <a:spcPts val="0"/>
              </a:spcBef>
              <a:spcAft>
                <a:spcPts val="0"/>
              </a:spcAft>
              <a:buSzPts val="1600"/>
              <a:buFont typeface="Times New Roman"/>
              <a:buChar char="●"/>
            </a:pPr>
            <a:r>
              <a:rPr lang="en" sz="1600">
                <a:highlight>
                  <a:srgbClr val="FFFFFF"/>
                </a:highlight>
                <a:latin typeface="Times New Roman"/>
                <a:ea typeface="Times New Roman"/>
                <a:cs typeface="Times New Roman"/>
                <a:sym typeface="Times New Roman"/>
              </a:rPr>
              <a:t>A script usually contains a sequence of statements. If there is more than one statement, the results appear one at a time as the statements execute.</a:t>
            </a:r>
            <a:endParaRPr sz="1600">
              <a:latin typeface="Times New Roman"/>
              <a:ea typeface="Times New Roman"/>
              <a:cs typeface="Times New Roman"/>
              <a:sym typeface="Times New Roman"/>
            </a:endParaRPr>
          </a:p>
          <a:p>
            <a:pPr marL="457200" lvl="0" indent="-330200" algn="l" rtl="0">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Example:</a:t>
            </a:r>
            <a:endParaRPr sz="1600">
              <a:latin typeface="Times New Roman"/>
              <a:ea typeface="Times New Roman"/>
              <a:cs typeface="Times New Roman"/>
              <a:sym typeface="Times New Roman"/>
            </a:endParaRPr>
          </a:p>
          <a:p>
            <a:pPr marL="0" lvl="0" indent="457200" algn="l" rtl="0">
              <a:lnSpc>
                <a:spcPct val="100000"/>
              </a:lnSpc>
              <a:spcBef>
                <a:spcPts val="500"/>
              </a:spcBef>
              <a:spcAft>
                <a:spcPts val="0"/>
              </a:spcAft>
              <a:buNone/>
            </a:pPr>
            <a:r>
              <a:rPr lang="en" sz="1500" b="1">
                <a:solidFill>
                  <a:srgbClr val="007020"/>
                </a:solidFill>
                <a:highlight>
                  <a:srgbClr val="F8F8F8"/>
                </a:highlight>
              </a:rPr>
              <a:t>print</a:t>
            </a:r>
            <a:r>
              <a:rPr lang="en" sz="1500">
                <a:solidFill>
                  <a:srgbClr val="000000"/>
                </a:solidFill>
                <a:highlight>
                  <a:srgbClr val="F8F8F8"/>
                </a:highlight>
              </a:rPr>
              <a:t> </a:t>
            </a:r>
            <a:r>
              <a:rPr lang="en" sz="1500">
                <a:solidFill>
                  <a:srgbClr val="208050"/>
                </a:solidFill>
                <a:highlight>
                  <a:srgbClr val="F8F8F8"/>
                </a:highlight>
              </a:rPr>
              <a:t>1</a:t>
            </a:r>
            <a:endParaRPr sz="1500">
              <a:solidFill>
                <a:srgbClr val="000000"/>
              </a:solidFill>
              <a:highlight>
                <a:srgbClr val="F8F8F8"/>
              </a:highlight>
            </a:endParaRPr>
          </a:p>
          <a:p>
            <a:pPr marL="457200" lvl="0" indent="0" algn="l" rtl="0">
              <a:lnSpc>
                <a:spcPct val="100000"/>
              </a:lnSpc>
              <a:spcBef>
                <a:spcPts val="0"/>
              </a:spcBef>
              <a:spcAft>
                <a:spcPts val="0"/>
              </a:spcAft>
              <a:buNone/>
            </a:pPr>
            <a:r>
              <a:rPr lang="en" sz="1500">
                <a:solidFill>
                  <a:srgbClr val="000000"/>
                </a:solidFill>
                <a:highlight>
                  <a:srgbClr val="F8F8F8"/>
                </a:highlight>
              </a:rPr>
              <a:t>x </a:t>
            </a:r>
            <a:r>
              <a:rPr lang="en" sz="1500">
                <a:solidFill>
                  <a:srgbClr val="666666"/>
                </a:solidFill>
                <a:highlight>
                  <a:srgbClr val="F8F8F8"/>
                </a:highlight>
              </a:rPr>
              <a:t>=</a:t>
            </a:r>
            <a:r>
              <a:rPr lang="en" sz="1500">
                <a:solidFill>
                  <a:srgbClr val="000000"/>
                </a:solidFill>
                <a:highlight>
                  <a:srgbClr val="F8F8F8"/>
                </a:highlight>
              </a:rPr>
              <a:t> </a:t>
            </a:r>
            <a:r>
              <a:rPr lang="en" sz="1500">
                <a:solidFill>
                  <a:srgbClr val="208050"/>
                </a:solidFill>
                <a:highlight>
                  <a:srgbClr val="F8F8F8"/>
                </a:highlight>
              </a:rPr>
              <a:t>2</a:t>
            </a:r>
            <a:endParaRPr sz="1500">
              <a:solidFill>
                <a:srgbClr val="000000"/>
              </a:solidFill>
              <a:highlight>
                <a:srgbClr val="F8F8F8"/>
              </a:highlight>
            </a:endParaRPr>
          </a:p>
          <a:p>
            <a:pPr marL="0" marR="63500" lvl="0" indent="457200" algn="l" rtl="0">
              <a:lnSpc>
                <a:spcPct val="100000"/>
              </a:lnSpc>
              <a:spcBef>
                <a:spcPts val="0"/>
              </a:spcBef>
              <a:spcAft>
                <a:spcPts val="0"/>
              </a:spcAft>
              <a:buNone/>
            </a:pPr>
            <a:r>
              <a:rPr lang="en" sz="1500" b="1">
                <a:solidFill>
                  <a:srgbClr val="007020"/>
                </a:solidFill>
                <a:highlight>
                  <a:srgbClr val="F8F8F8"/>
                </a:highlight>
              </a:rPr>
              <a:t>print</a:t>
            </a:r>
            <a:r>
              <a:rPr lang="en" sz="1500">
                <a:solidFill>
                  <a:srgbClr val="000000"/>
                </a:solidFill>
                <a:highlight>
                  <a:srgbClr val="F8F8F8"/>
                </a:highlight>
              </a:rPr>
              <a:t> x</a:t>
            </a:r>
            <a:endParaRPr sz="1500"/>
          </a:p>
        </p:txBody>
      </p:sp>
      <p:sp>
        <p:nvSpPr>
          <p:cNvPr id="238" name="Google Shape;238;p36"/>
          <p:cNvSpPr txBox="1"/>
          <p:nvPr/>
        </p:nvSpPr>
        <p:spPr>
          <a:xfrm>
            <a:off x="5487875" y="3732650"/>
            <a:ext cx="1066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Code Pro"/>
                <a:ea typeface="Source Code Pro"/>
                <a:cs typeface="Source Code Pro"/>
                <a:sym typeface="Source Code Pro"/>
              </a:rPr>
              <a:t>1</a:t>
            </a:r>
            <a:endParaRPr>
              <a:latin typeface="Source Code Pro"/>
              <a:ea typeface="Source Code Pro"/>
              <a:cs typeface="Source Code Pro"/>
              <a:sym typeface="Source Code Pro"/>
            </a:endParaRPr>
          </a:p>
          <a:p>
            <a:pPr marL="0" lvl="0" indent="0" algn="l" rtl="0">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8"/>
                                        </p:tgtEl>
                                        <p:attrNameLst>
                                          <p:attrName>style.visibility</p:attrName>
                                        </p:attrNameLst>
                                      </p:cBhvr>
                                      <p:to>
                                        <p:strVal val="visible"/>
                                      </p:to>
                                    </p:set>
                                    <p:animEffect transition="in" filter="fade">
                                      <p:cBhvr>
                                        <p:cTn id="7" dur="1000"/>
                                        <p:tgtEl>
                                          <p:spTgt spid="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just" rtl="0">
              <a:lnSpc>
                <a:spcPct val="130000"/>
              </a:lnSpc>
              <a:spcBef>
                <a:spcPts val="1800"/>
              </a:spcBef>
              <a:spcAft>
                <a:spcPts val="400"/>
              </a:spcAft>
              <a:buNone/>
            </a:pPr>
            <a:r>
              <a:rPr lang="en">
                <a:highlight>
                  <a:srgbClr val="FFFFFF"/>
                </a:highlight>
              </a:rPr>
              <a:t>Multiple Assignment</a:t>
            </a:r>
            <a:endParaRPr>
              <a:highlight>
                <a:schemeClr val="lt1"/>
              </a:highlight>
            </a:endParaRPr>
          </a:p>
        </p:txBody>
      </p:sp>
      <p:sp>
        <p:nvSpPr>
          <p:cNvPr id="244" name="Google Shape;244;p37"/>
          <p:cNvSpPr txBox="1">
            <a:spLocks noGrp="1"/>
          </p:cNvSpPr>
          <p:nvPr>
            <p:ph type="body" idx="1"/>
          </p:nvPr>
        </p:nvSpPr>
        <p:spPr>
          <a:xfrm>
            <a:off x="311700" y="1350950"/>
            <a:ext cx="8520600" cy="8181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500">
                <a:solidFill>
                  <a:srgbClr val="333333"/>
                </a:solidFill>
                <a:highlight>
                  <a:srgbClr val="FFFFFF"/>
                </a:highlight>
                <a:latin typeface="Times New Roman"/>
                <a:ea typeface="Times New Roman"/>
                <a:cs typeface="Times New Roman"/>
                <a:sym typeface="Times New Roman"/>
              </a:rPr>
              <a:t>Python allows us to assign a value to multiple variables in a single statement, which is also known as multiple assignments.</a:t>
            </a:r>
            <a:endParaRPr sz="1500">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500">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500">
              <a:solidFill>
                <a:srgbClr val="F9F9F9"/>
              </a:solidFill>
              <a:highlight>
                <a:srgbClr val="1C1D1C"/>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500">
              <a:solidFill>
                <a:srgbClr val="F9F9F9"/>
              </a:solidFill>
              <a:highlight>
                <a:srgbClr val="1C1D1C"/>
              </a:highlight>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2000">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120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sz="1700">
              <a:solidFill>
                <a:srgbClr val="333333"/>
              </a:solidFill>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700">
              <a:latin typeface="Times New Roman"/>
              <a:ea typeface="Times New Roman"/>
              <a:cs typeface="Times New Roman"/>
              <a:sym typeface="Times New Roman"/>
            </a:endParaRPr>
          </a:p>
        </p:txBody>
      </p:sp>
      <p:sp>
        <p:nvSpPr>
          <p:cNvPr id="245" name="Google Shape;245;p37"/>
          <p:cNvSpPr txBox="1"/>
          <p:nvPr/>
        </p:nvSpPr>
        <p:spPr>
          <a:xfrm>
            <a:off x="320400" y="2009750"/>
            <a:ext cx="4251600" cy="28053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1500" b="1">
                <a:solidFill>
                  <a:srgbClr val="333333"/>
                </a:solidFill>
                <a:highlight>
                  <a:schemeClr val="lt1"/>
                </a:highlight>
                <a:latin typeface="Times New Roman"/>
                <a:ea typeface="Times New Roman"/>
                <a:cs typeface="Times New Roman"/>
                <a:sym typeface="Times New Roman"/>
              </a:rPr>
              <a:t>1. Assigning single value to multiple variables</a:t>
            </a:r>
            <a:endParaRPr sz="1500" b="1">
              <a:solidFill>
                <a:srgbClr val="333333"/>
              </a:solidFill>
              <a:highlight>
                <a:schemeClr val="lt1"/>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500" b="1">
                <a:solidFill>
                  <a:srgbClr val="333333"/>
                </a:solidFill>
                <a:highlight>
                  <a:schemeClr val="lt1"/>
                </a:highlight>
                <a:latin typeface="Times New Roman"/>
                <a:ea typeface="Times New Roman"/>
                <a:cs typeface="Times New Roman"/>
                <a:sym typeface="Times New Roman"/>
              </a:rPr>
              <a:t>Eg:</a:t>
            </a:r>
            <a:endParaRPr sz="1500" b="1">
              <a:solidFill>
                <a:srgbClr val="333333"/>
              </a:solidFill>
              <a:highlight>
                <a:schemeClr val="lt1"/>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500">
                <a:latin typeface="Times New Roman"/>
                <a:ea typeface="Times New Roman"/>
                <a:cs typeface="Times New Roman"/>
                <a:sym typeface="Times New Roman"/>
              </a:rPr>
              <a:t>x=y=z=</a:t>
            </a:r>
            <a:r>
              <a:rPr lang="en" sz="1500">
                <a:solidFill>
                  <a:srgbClr val="C00000"/>
                </a:solidFill>
                <a:latin typeface="Times New Roman"/>
                <a:ea typeface="Times New Roman"/>
                <a:cs typeface="Times New Roman"/>
                <a:sym typeface="Times New Roman"/>
              </a:rPr>
              <a:t>50</a:t>
            </a:r>
            <a:r>
              <a:rPr lang="en"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500">
                <a:latin typeface="Times New Roman"/>
                <a:ea typeface="Times New Roman"/>
                <a:cs typeface="Times New Roman"/>
                <a:sym typeface="Times New Roman"/>
              </a:rPr>
              <a:t>print(x)    </a:t>
            </a:r>
            <a:endParaRPr sz="15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500">
                <a:latin typeface="Times New Roman"/>
                <a:ea typeface="Times New Roman"/>
                <a:cs typeface="Times New Roman"/>
                <a:sym typeface="Times New Roman"/>
              </a:rPr>
              <a:t>print(y)    </a:t>
            </a:r>
            <a:endParaRPr sz="15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500">
                <a:latin typeface="Times New Roman"/>
                <a:ea typeface="Times New Roman"/>
                <a:cs typeface="Times New Roman"/>
                <a:sym typeface="Times New Roman"/>
              </a:rPr>
              <a:t>print(z)    </a:t>
            </a:r>
            <a:endParaRPr sz="1500">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500" b="1">
                <a:solidFill>
                  <a:srgbClr val="333333"/>
                </a:solidFill>
                <a:highlight>
                  <a:schemeClr val="lt1"/>
                </a:highlight>
                <a:latin typeface="Times New Roman"/>
                <a:ea typeface="Times New Roman"/>
                <a:cs typeface="Times New Roman"/>
                <a:sym typeface="Times New Roman"/>
              </a:rPr>
              <a:t>Output:</a:t>
            </a:r>
            <a:endParaRPr sz="1500" b="1">
              <a:solidFill>
                <a:srgbClr val="333333"/>
              </a:solidFill>
              <a:highlight>
                <a:schemeClr val="lt1"/>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500">
                <a:solidFill>
                  <a:srgbClr val="F9F9F9"/>
                </a:solidFill>
                <a:highlight>
                  <a:srgbClr val="1C1D1C"/>
                </a:highlight>
                <a:latin typeface="Times New Roman"/>
                <a:ea typeface="Times New Roman"/>
                <a:cs typeface="Times New Roman"/>
                <a:sym typeface="Times New Roman"/>
              </a:rPr>
              <a:t>50  </a:t>
            </a:r>
            <a:endParaRPr sz="1500">
              <a:solidFill>
                <a:srgbClr val="F9F9F9"/>
              </a:solidFill>
              <a:highlight>
                <a:srgbClr val="1C1D1C"/>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500">
                <a:solidFill>
                  <a:srgbClr val="F9F9F9"/>
                </a:solidFill>
                <a:highlight>
                  <a:srgbClr val="1C1D1C"/>
                </a:highlight>
                <a:latin typeface="Times New Roman"/>
                <a:ea typeface="Times New Roman"/>
                <a:cs typeface="Times New Roman"/>
                <a:sym typeface="Times New Roman"/>
              </a:rPr>
              <a:t>50  </a:t>
            </a:r>
            <a:endParaRPr sz="1500">
              <a:solidFill>
                <a:srgbClr val="F9F9F9"/>
              </a:solidFill>
              <a:highlight>
                <a:srgbClr val="1C1D1C"/>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500">
                <a:solidFill>
                  <a:srgbClr val="F9F9F9"/>
                </a:solidFill>
                <a:highlight>
                  <a:srgbClr val="1C1D1C"/>
                </a:highlight>
                <a:latin typeface="Times New Roman"/>
                <a:ea typeface="Times New Roman"/>
                <a:cs typeface="Times New Roman"/>
                <a:sym typeface="Times New Roman"/>
              </a:rPr>
              <a:t>50</a:t>
            </a:r>
            <a:endParaRPr>
              <a:latin typeface="Source Code Pro"/>
              <a:ea typeface="Source Code Pro"/>
              <a:cs typeface="Source Code Pro"/>
              <a:sym typeface="Source Code Pro"/>
            </a:endParaRPr>
          </a:p>
        </p:txBody>
      </p:sp>
      <p:sp>
        <p:nvSpPr>
          <p:cNvPr id="246" name="Google Shape;246;p37"/>
          <p:cNvSpPr txBox="1"/>
          <p:nvPr/>
        </p:nvSpPr>
        <p:spPr>
          <a:xfrm>
            <a:off x="4587600" y="2009750"/>
            <a:ext cx="4251600" cy="2647500"/>
          </a:xfrm>
          <a:prstGeom prst="rect">
            <a:avLst/>
          </a:prstGeom>
          <a:noFill/>
          <a:ln>
            <a:noFill/>
          </a:ln>
        </p:spPr>
        <p:txBody>
          <a:bodyPr spcFirstLastPara="1" wrap="square" lIns="91425" tIns="91425" rIns="91425" bIns="91425" anchor="t" anchorCtr="0">
            <a:spAutoFit/>
          </a:bodyPr>
          <a:lstStyle/>
          <a:p>
            <a:pPr marL="0" lvl="0" indent="0" algn="just" rtl="0">
              <a:spcBef>
                <a:spcPts val="1200"/>
              </a:spcBef>
              <a:spcAft>
                <a:spcPts val="0"/>
              </a:spcAft>
              <a:buNone/>
            </a:pPr>
            <a:r>
              <a:rPr lang="en" b="1">
                <a:solidFill>
                  <a:srgbClr val="333333"/>
                </a:solidFill>
                <a:highlight>
                  <a:schemeClr val="lt1"/>
                </a:highlight>
                <a:latin typeface="Times New Roman"/>
                <a:ea typeface="Times New Roman"/>
                <a:cs typeface="Times New Roman"/>
                <a:sym typeface="Times New Roman"/>
              </a:rPr>
              <a:t>2. Assigning multiple values to multiple variables:</a:t>
            </a:r>
            <a:endParaRPr b="1">
              <a:solidFill>
                <a:srgbClr val="333333"/>
              </a:solidFill>
              <a:highlight>
                <a:schemeClr val="lt1"/>
              </a:highlight>
              <a:latin typeface="Times New Roman"/>
              <a:ea typeface="Times New Roman"/>
              <a:cs typeface="Times New Roman"/>
              <a:sym typeface="Times New Roman"/>
            </a:endParaRPr>
          </a:p>
          <a:p>
            <a:pPr marL="0" lvl="0" indent="0" algn="just" rtl="0">
              <a:spcBef>
                <a:spcPts val="1200"/>
              </a:spcBef>
              <a:spcAft>
                <a:spcPts val="0"/>
              </a:spcAft>
              <a:buNone/>
            </a:pPr>
            <a:r>
              <a:rPr lang="en" b="1">
                <a:solidFill>
                  <a:srgbClr val="333333"/>
                </a:solidFill>
                <a:highlight>
                  <a:schemeClr val="lt1"/>
                </a:highlight>
                <a:latin typeface="Times New Roman"/>
                <a:ea typeface="Times New Roman"/>
                <a:cs typeface="Times New Roman"/>
                <a:sym typeface="Times New Roman"/>
              </a:rPr>
              <a:t>Eg:</a:t>
            </a:r>
            <a:endParaRPr b="1">
              <a:solidFill>
                <a:srgbClr val="333333"/>
              </a:solidFill>
              <a:highlight>
                <a:schemeClr val="lt1"/>
              </a:highlight>
              <a:latin typeface="Times New Roman"/>
              <a:ea typeface="Times New Roman"/>
              <a:cs typeface="Times New Roman"/>
              <a:sym typeface="Times New Roman"/>
            </a:endParaRPr>
          </a:p>
          <a:p>
            <a:pPr marL="0" lvl="0" indent="0" algn="l" rtl="0">
              <a:spcBef>
                <a:spcPts val="1200"/>
              </a:spcBef>
              <a:spcAft>
                <a:spcPts val="0"/>
              </a:spcAft>
              <a:buNone/>
            </a:pPr>
            <a:r>
              <a:rPr lang="en">
                <a:latin typeface="Times New Roman"/>
                <a:ea typeface="Times New Roman"/>
                <a:cs typeface="Times New Roman"/>
                <a:sym typeface="Times New Roman"/>
              </a:rPr>
              <a:t>a,b,c=</a:t>
            </a:r>
            <a:r>
              <a:rPr lang="en">
                <a:solidFill>
                  <a:srgbClr val="C00000"/>
                </a:solidFill>
                <a:latin typeface="Times New Roman"/>
                <a:ea typeface="Times New Roman"/>
                <a:cs typeface="Times New Roman"/>
                <a:sym typeface="Times New Roman"/>
              </a:rPr>
              <a:t>5</a:t>
            </a:r>
            <a:r>
              <a:rPr lang="en">
                <a:latin typeface="Times New Roman"/>
                <a:ea typeface="Times New Roman"/>
                <a:cs typeface="Times New Roman"/>
                <a:sym typeface="Times New Roman"/>
              </a:rPr>
              <a:t>,</a:t>
            </a:r>
            <a:r>
              <a:rPr lang="en">
                <a:solidFill>
                  <a:srgbClr val="C00000"/>
                </a:solidFill>
                <a:latin typeface="Times New Roman"/>
                <a:ea typeface="Times New Roman"/>
                <a:cs typeface="Times New Roman"/>
                <a:sym typeface="Times New Roman"/>
              </a:rPr>
              <a:t>10</a:t>
            </a:r>
            <a:r>
              <a:rPr lang="en">
                <a:latin typeface="Times New Roman"/>
                <a:ea typeface="Times New Roman"/>
                <a:cs typeface="Times New Roman"/>
                <a:sym typeface="Times New Roman"/>
              </a:rPr>
              <a:t>,</a:t>
            </a:r>
            <a:r>
              <a:rPr lang="en">
                <a:solidFill>
                  <a:srgbClr val="C00000"/>
                </a:solidFill>
                <a:latin typeface="Times New Roman"/>
                <a:ea typeface="Times New Roman"/>
                <a:cs typeface="Times New Roman"/>
                <a:sym typeface="Times New Roman"/>
              </a:rPr>
              <a:t>15</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print a    </a:t>
            </a: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print b    </a:t>
            </a: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print c    </a:t>
            </a:r>
            <a:endParaRPr>
              <a:latin typeface="Times New Roman"/>
              <a:ea typeface="Times New Roman"/>
              <a:cs typeface="Times New Roman"/>
              <a:sym typeface="Times New Roman"/>
            </a:endParaRPr>
          </a:p>
          <a:p>
            <a:pPr marL="0" lvl="0" indent="0" algn="just" rtl="0">
              <a:spcBef>
                <a:spcPts val="0"/>
              </a:spcBef>
              <a:spcAft>
                <a:spcPts val="0"/>
              </a:spcAft>
              <a:buNone/>
            </a:pPr>
            <a:r>
              <a:rPr lang="en" b="1">
                <a:solidFill>
                  <a:srgbClr val="333333"/>
                </a:solidFill>
                <a:highlight>
                  <a:schemeClr val="lt1"/>
                </a:highlight>
                <a:latin typeface="Times New Roman"/>
                <a:ea typeface="Times New Roman"/>
                <a:cs typeface="Times New Roman"/>
                <a:sym typeface="Times New Roman"/>
              </a:rPr>
              <a:t>Output:</a:t>
            </a:r>
            <a:endParaRPr b="1">
              <a:solidFill>
                <a:srgbClr val="333333"/>
              </a:solidFill>
              <a:highlight>
                <a:schemeClr val="lt1"/>
              </a:highlight>
              <a:latin typeface="Times New Roman"/>
              <a:ea typeface="Times New Roman"/>
              <a:cs typeface="Times New Roman"/>
              <a:sym typeface="Times New Roman"/>
            </a:endParaRPr>
          </a:p>
          <a:p>
            <a:pPr marL="0" lvl="0" indent="0" algn="just" rtl="0">
              <a:spcBef>
                <a:spcPts val="0"/>
              </a:spcBef>
              <a:spcAft>
                <a:spcPts val="0"/>
              </a:spcAft>
              <a:buNone/>
            </a:pPr>
            <a:r>
              <a:rPr lang="en">
                <a:solidFill>
                  <a:srgbClr val="F9F9F9"/>
                </a:solidFill>
                <a:highlight>
                  <a:srgbClr val="1C1D1C"/>
                </a:highlight>
                <a:latin typeface="Times New Roman"/>
                <a:ea typeface="Times New Roman"/>
                <a:cs typeface="Times New Roman"/>
                <a:sym typeface="Times New Roman"/>
              </a:rPr>
              <a:t>5  </a:t>
            </a:r>
            <a:endParaRPr>
              <a:solidFill>
                <a:srgbClr val="F9F9F9"/>
              </a:solidFill>
              <a:highlight>
                <a:srgbClr val="1C1D1C"/>
              </a:highlight>
              <a:latin typeface="Times New Roman"/>
              <a:ea typeface="Times New Roman"/>
              <a:cs typeface="Times New Roman"/>
              <a:sym typeface="Times New Roman"/>
            </a:endParaRPr>
          </a:p>
          <a:p>
            <a:pPr marL="0" lvl="0" indent="0" algn="just" rtl="0">
              <a:spcBef>
                <a:spcPts val="0"/>
              </a:spcBef>
              <a:spcAft>
                <a:spcPts val="0"/>
              </a:spcAft>
              <a:buNone/>
            </a:pPr>
            <a:r>
              <a:rPr lang="en">
                <a:solidFill>
                  <a:srgbClr val="F9F9F9"/>
                </a:solidFill>
                <a:highlight>
                  <a:srgbClr val="1C1D1C"/>
                </a:highlight>
                <a:latin typeface="Times New Roman"/>
                <a:ea typeface="Times New Roman"/>
                <a:cs typeface="Times New Roman"/>
                <a:sym typeface="Times New Roman"/>
              </a:rPr>
              <a:t>10  </a:t>
            </a:r>
            <a:endParaRPr>
              <a:solidFill>
                <a:srgbClr val="F9F9F9"/>
              </a:solidFill>
              <a:highlight>
                <a:srgbClr val="1C1D1C"/>
              </a:highlight>
              <a:latin typeface="Times New Roman"/>
              <a:ea typeface="Times New Roman"/>
              <a:cs typeface="Times New Roman"/>
              <a:sym typeface="Times New Roman"/>
            </a:endParaRPr>
          </a:p>
          <a:p>
            <a:pPr marL="0" lvl="0" indent="0" algn="just" rtl="0">
              <a:spcBef>
                <a:spcPts val="0"/>
              </a:spcBef>
              <a:spcAft>
                <a:spcPts val="0"/>
              </a:spcAft>
              <a:buNone/>
            </a:pPr>
            <a:r>
              <a:rPr lang="en">
                <a:solidFill>
                  <a:srgbClr val="F9F9F9"/>
                </a:solidFill>
                <a:highlight>
                  <a:srgbClr val="1C1D1C"/>
                </a:highlight>
                <a:latin typeface="Times New Roman"/>
                <a:ea typeface="Times New Roman"/>
                <a:cs typeface="Times New Roman"/>
                <a:sym typeface="Times New Roman"/>
              </a:rPr>
              <a:t>15  </a:t>
            </a:r>
            <a:endParaRPr b="1">
              <a:solidFill>
                <a:srgbClr val="333333"/>
              </a:solidFill>
              <a:highlight>
                <a:schemeClr val="lt1"/>
              </a:highlight>
              <a:latin typeface="Times New Roman"/>
              <a:ea typeface="Times New Roman"/>
              <a:cs typeface="Times New Roman"/>
              <a:sym typeface="Times New Roman"/>
            </a:endParaRPr>
          </a:p>
        </p:txBody>
      </p:sp>
      <p:sp>
        <p:nvSpPr>
          <p:cNvPr id="247" name="Google Shape;247;p37"/>
          <p:cNvSpPr txBox="1"/>
          <p:nvPr/>
        </p:nvSpPr>
        <p:spPr>
          <a:xfrm>
            <a:off x="6383550" y="3265725"/>
            <a:ext cx="2045700" cy="1416000"/>
          </a:xfrm>
          <a:prstGeom prst="rect">
            <a:avLst/>
          </a:prstGeom>
          <a:noFill/>
          <a:ln>
            <a:noFill/>
          </a:ln>
        </p:spPr>
        <p:txBody>
          <a:bodyPr spcFirstLastPara="1" wrap="square" lIns="91425" tIns="91425" rIns="91425" bIns="91425" anchor="t" anchorCtr="0">
            <a:spAutoFit/>
          </a:bodyPr>
          <a:lstStyle/>
          <a:p>
            <a:pPr marL="457200" lvl="0" indent="-330200" algn="just" rtl="0">
              <a:spcBef>
                <a:spcPts val="0"/>
              </a:spcBef>
              <a:spcAft>
                <a:spcPts val="0"/>
              </a:spcAft>
              <a:buClr>
                <a:srgbClr val="333333"/>
              </a:buClr>
              <a:buSzPts val="1600"/>
              <a:buFont typeface="Times New Roman"/>
              <a:buChar char="●"/>
            </a:pPr>
            <a:r>
              <a:rPr lang="en" sz="1600">
                <a:solidFill>
                  <a:srgbClr val="333333"/>
                </a:solidFill>
                <a:highlight>
                  <a:schemeClr val="lt1"/>
                </a:highlight>
                <a:latin typeface="Times New Roman"/>
                <a:ea typeface="Times New Roman"/>
                <a:cs typeface="Times New Roman"/>
                <a:sym typeface="Times New Roman"/>
              </a:rPr>
              <a:t>The values will be assigned in the order in which variables appear.</a:t>
            </a:r>
            <a:endParaRPr sz="1300">
              <a:latin typeface="Source Code Pro"/>
              <a:ea typeface="Source Code Pro"/>
              <a:cs typeface="Source Code Pro"/>
              <a:sym typeface="Source Code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5"/>
                                        </p:tgtEl>
                                        <p:attrNameLst>
                                          <p:attrName>style.visibility</p:attrName>
                                        </p:attrNameLst>
                                      </p:cBhvr>
                                      <p:to>
                                        <p:strVal val="visible"/>
                                      </p:to>
                                    </p:set>
                                    <p:animEffect transition="in" filter="fade">
                                      <p:cBhvr>
                                        <p:cTn id="7" dur="1000"/>
                                        <p:tgtEl>
                                          <p:spTgt spid="2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6"/>
                                        </p:tgtEl>
                                        <p:attrNameLst>
                                          <p:attrName>style.visibility</p:attrName>
                                        </p:attrNameLst>
                                      </p:cBhvr>
                                      <p:to>
                                        <p:strVal val="visible"/>
                                      </p:to>
                                    </p:set>
                                    <p:animEffect transition="in" filter="fade">
                                      <p:cBhvr>
                                        <p:cTn id="12" dur="1000"/>
                                        <p:tgtEl>
                                          <p:spTgt spid="2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7"/>
                                        </p:tgtEl>
                                        <p:attrNameLst>
                                          <p:attrName>style.visibility</p:attrName>
                                        </p:attrNameLst>
                                      </p:cBhvr>
                                      <p:to>
                                        <p:strVal val="visible"/>
                                      </p:to>
                                    </p:set>
                                    <p:animEffect transition="in" filter="fade">
                                      <p:cBhvr>
                                        <p:cTn id="17" dur="1000"/>
                                        <p:tgtEl>
                                          <p:spTgt spid="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500"/>
              <a:t>Chapter 2: Python Data, Expressions and Statements</a:t>
            </a:r>
            <a:endParaRPr sz="2500"/>
          </a:p>
        </p:txBody>
      </p:sp>
      <p:sp>
        <p:nvSpPr>
          <p:cNvPr id="253" name="Google Shape;253;p38"/>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 Python interpreter and interactive mode </a:t>
            </a:r>
            <a:endParaRPr>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 values and types </a:t>
            </a:r>
            <a:endParaRPr>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 variables, expressions, statements, tuple assignment, </a:t>
            </a:r>
            <a:endParaRPr>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 precedence of operators, comments </a:t>
            </a:r>
            <a:endParaRPr>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 modules and functions, function definition and use, flow of execution, parameters and arguments. </a:t>
            </a:r>
            <a:endParaRPr>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9"/>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Operators</a:t>
            </a:r>
            <a:endParaRPr/>
          </a:p>
        </p:txBody>
      </p:sp>
      <p:sp>
        <p:nvSpPr>
          <p:cNvPr id="259" name="Google Shape;259;p39"/>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chemeClr val="dk1"/>
              </a:buClr>
              <a:buSzPts val="1600"/>
              <a:buFont typeface="Times New Roman"/>
              <a:buChar char="●"/>
            </a:pPr>
            <a:r>
              <a:rPr lang="en" sz="1600">
                <a:solidFill>
                  <a:schemeClr val="dk1"/>
                </a:solidFill>
                <a:highlight>
                  <a:schemeClr val="lt1"/>
                </a:highlight>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Arithmetic Operators</a:t>
            </a:r>
            <a:endParaRPr sz="1600">
              <a:solidFill>
                <a:schemeClr val="dk1"/>
              </a:solidFill>
              <a:highlight>
                <a:schemeClr val="lt1"/>
              </a:highlight>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sz="1600">
                <a:solidFill>
                  <a:schemeClr val="dk1"/>
                </a:solidFill>
                <a:highlight>
                  <a:schemeClr val="lt1"/>
                </a:highlight>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Comparison Operators</a:t>
            </a:r>
            <a:endParaRPr sz="1600">
              <a:solidFill>
                <a:schemeClr val="dk1"/>
              </a:solidFill>
              <a:highlight>
                <a:schemeClr val="lt1"/>
              </a:highlight>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sz="1600">
                <a:solidFill>
                  <a:schemeClr val="dk1"/>
                </a:solidFill>
                <a:highlight>
                  <a:schemeClr val="lt1"/>
                </a:highlight>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Logical Operators</a:t>
            </a:r>
            <a:endParaRPr sz="1600">
              <a:solidFill>
                <a:schemeClr val="dk1"/>
              </a:solidFill>
              <a:highlight>
                <a:schemeClr val="lt1"/>
              </a:highlight>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sz="1600">
                <a:solidFill>
                  <a:schemeClr val="dk1"/>
                </a:solidFill>
                <a:highlight>
                  <a:schemeClr val="lt1"/>
                </a:highlight>
                <a:uFill>
                  <a:noFill/>
                </a:u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Bitwise Operators</a:t>
            </a:r>
            <a:endParaRPr sz="1600">
              <a:solidFill>
                <a:schemeClr val="dk1"/>
              </a:solidFill>
              <a:highlight>
                <a:schemeClr val="lt1"/>
              </a:highlight>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sz="1600">
                <a:solidFill>
                  <a:schemeClr val="dk1"/>
                </a:solidFill>
                <a:highlight>
                  <a:schemeClr val="lt1"/>
                </a:highlight>
                <a:uFill>
                  <a:noFill/>
                </a:u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Identity Operators</a:t>
            </a:r>
            <a:endParaRPr sz="1600">
              <a:solidFill>
                <a:schemeClr val="dk1"/>
              </a:solidFill>
              <a:highlight>
                <a:schemeClr val="lt1"/>
              </a:highlight>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sz="1600">
                <a:solidFill>
                  <a:schemeClr val="dk1"/>
                </a:solidFill>
                <a:highlight>
                  <a:schemeClr val="lt1"/>
                </a:highlight>
                <a:uFill>
                  <a:noFill/>
                </a:uFill>
                <a:latin typeface="Times New Roman"/>
                <a:ea typeface="Times New Roman"/>
                <a:cs typeface="Times New Roman"/>
                <a:sym typeface="Times New Roman"/>
                <a:hlinkClick r:id="rId8">
                  <a:extLst>
                    <a:ext uri="{A12FA001-AC4F-418D-AE19-62706E023703}">
                      <ahyp:hlinkClr xmlns:ahyp="http://schemas.microsoft.com/office/drawing/2018/hyperlinkcolor" val="tx"/>
                    </a:ext>
                  </a:extLst>
                </a:hlinkClick>
              </a:rPr>
              <a:t>Operator Precedence</a:t>
            </a:r>
            <a:endParaRPr sz="1600">
              <a:solidFill>
                <a:schemeClr val="dk1"/>
              </a:solidFill>
              <a:highlight>
                <a:schemeClr val="lt1"/>
              </a:highlight>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sz="1600">
                <a:solidFill>
                  <a:schemeClr val="dk1"/>
                </a:solidFill>
                <a:highlight>
                  <a:schemeClr val="lt1"/>
                </a:highlight>
                <a:uFill>
                  <a:noFill/>
                </a:uFill>
                <a:latin typeface="Times New Roman"/>
                <a:ea typeface="Times New Roman"/>
                <a:cs typeface="Times New Roman"/>
                <a:sym typeface="Times New Roman"/>
                <a:hlinkClick r:id="rId9">
                  <a:extLst>
                    <a:ext uri="{A12FA001-AC4F-418D-AE19-62706E023703}">
                      <ahyp:hlinkClr xmlns:ahyp="http://schemas.microsoft.com/office/drawing/2018/hyperlinkcolor" val="tx"/>
                    </a:ext>
                  </a:extLst>
                </a:hlinkClick>
              </a:rPr>
              <a:t>Augmented Assignment Operators</a:t>
            </a:r>
            <a:endParaRPr sz="16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Arithmetic Operator</a:t>
            </a:r>
            <a:endParaRPr/>
          </a:p>
        </p:txBody>
      </p:sp>
      <p:graphicFrame>
        <p:nvGraphicFramePr>
          <p:cNvPr id="265" name="Google Shape;265;p40"/>
          <p:cNvGraphicFramePr/>
          <p:nvPr/>
        </p:nvGraphicFramePr>
        <p:xfrm>
          <a:off x="453725" y="1442575"/>
          <a:ext cx="8059875" cy="3459270"/>
        </p:xfrm>
        <a:graphic>
          <a:graphicData uri="http://schemas.openxmlformats.org/drawingml/2006/table">
            <a:tbl>
              <a:tblPr>
                <a:noFill/>
                <a:tableStyleId>{21CDFEDE-6E88-4A86-A360-0F6D5BD230E7}</a:tableStyleId>
              </a:tblPr>
              <a:tblGrid>
                <a:gridCol w="1059100">
                  <a:extLst>
                    <a:ext uri="{9D8B030D-6E8A-4147-A177-3AD203B41FA5}">
                      <a16:colId xmlns:a16="http://schemas.microsoft.com/office/drawing/2014/main" val="20000"/>
                    </a:ext>
                  </a:extLst>
                </a:gridCol>
                <a:gridCol w="1012175">
                  <a:extLst>
                    <a:ext uri="{9D8B030D-6E8A-4147-A177-3AD203B41FA5}">
                      <a16:colId xmlns:a16="http://schemas.microsoft.com/office/drawing/2014/main" val="20001"/>
                    </a:ext>
                  </a:extLst>
                </a:gridCol>
                <a:gridCol w="1975975">
                  <a:extLst>
                    <a:ext uri="{9D8B030D-6E8A-4147-A177-3AD203B41FA5}">
                      <a16:colId xmlns:a16="http://schemas.microsoft.com/office/drawing/2014/main" val="20002"/>
                    </a:ext>
                  </a:extLst>
                </a:gridCol>
                <a:gridCol w="4012625">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 sz="1200" b="1">
                          <a:highlight>
                            <a:schemeClr val="lt1"/>
                          </a:highlight>
                          <a:latin typeface="Times New Roman"/>
                          <a:ea typeface="Times New Roman"/>
                          <a:cs typeface="Times New Roman"/>
                          <a:sym typeface="Times New Roman"/>
                        </a:rPr>
                        <a:t>+</a:t>
                      </a:r>
                      <a:r>
                        <a:rPr lang="en" sz="1450" b="1">
                          <a:highlight>
                            <a:schemeClr val="lt1"/>
                          </a:highlight>
                          <a:latin typeface="Times New Roman"/>
                          <a:ea typeface="Times New Roman"/>
                          <a:cs typeface="Times New Roman"/>
                          <a:sym typeface="Times New Roman"/>
                        </a:rPr>
                        <a:t> (unary)</a:t>
                      </a:r>
                      <a:endParaRPr sz="1450" b="1">
                        <a:highlight>
                          <a:schemeClr val="lt1"/>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222222"/>
                          </a:solidFill>
                          <a:highlight>
                            <a:schemeClr val="lt1"/>
                          </a:highlight>
                          <a:latin typeface="Times New Roman"/>
                          <a:ea typeface="Times New Roman"/>
                          <a:cs typeface="Times New Roman"/>
                          <a:sym typeface="Times New Roman"/>
                        </a:rPr>
                        <a:t>+a</a:t>
                      </a:r>
                      <a:endParaRPr>
                        <a:solidFill>
                          <a:srgbClr val="222222"/>
                        </a:solidFill>
                        <a:highlight>
                          <a:schemeClr val="lt1"/>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sz="1350">
                          <a:solidFill>
                            <a:srgbClr val="222222"/>
                          </a:solidFill>
                          <a:highlight>
                            <a:schemeClr val="lt1"/>
                          </a:highlight>
                          <a:latin typeface="Times New Roman"/>
                          <a:ea typeface="Times New Roman"/>
                          <a:cs typeface="Times New Roman"/>
                          <a:sym typeface="Times New Roman"/>
                        </a:rPr>
                        <a:t>Unary Positive</a:t>
                      </a:r>
                      <a:endParaRPr sz="1350">
                        <a:solidFill>
                          <a:srgbClr val="222222"/>
                        </a:solidFill>
                        <a:highlight>
                          <a:schemeClr val="lt1"/>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sz="1350">
                          <a:solidFill>
                            <a:srgbClr val="222222"/>
                          </a:solidFill>
                          <a:highlight>
                            <a:schemeClr val="lt1"/>
                          </a:highlight>
                          <a:latin typeface="Times New Roman"/>
                          <a:ea typeface="Times New Roman"/>
                          <a:cs typeface="Times New Roman"/>
                          <a:sym typeface="Times New Roman"/>
                        </a:rPr>
                        <a:t>In other words, it doesn’t really do anything. It mostly exists for the sake of completeness, to complement Unary Negation.</a:t>
                      </a:r>
                      <a:endParaRPr sz="1350">
                        <a:solidFill>
                          <a:srgbClr val="222222"/>
                        </a:solidFill>
                        <a:highlight>
                          <a:schemeClr val="lt1"/>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200" b="1">
                          <a:highlight>
                            <a:schemeClr val="lt1"/>
                          </a:highlight>
                          <a:latin typeface="Times New Roman"/>
                          <a:ea typeface="Times New Roman"/>
                          <a:cs typeface="Times New Roman"/>
                          <a:sym typeface="Times New Roman"/>
                        </a:rPr>
                        <a:t>+</a:t>
                      </a:r>
                      <a:r>
                        <a:rPr lang="en" sz="1450" b="1">
                          <a:highlight>
                            <a:schemeClr val="lt1"/>
                          </a:highlight>
                          <a:latin typeface="Times New Roman"/>
                          <a:ea typeface="Times New Roman"/>
                          <a:cs typeface="Times New Roman"/>
                          <a:sym typeface="Times New Roman"/>
                        </a:rPr>
                        <a:t> (binary)</a:t>
                      </a:r>
                      <a:endParaRPr sz="1450" b="1">
                        <a:highlight>
                          <a:schemeClr val="lt1"/>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222222"/>
                          </a:solidFill>
                          <a:highlight>
                            <a:schemeClr val="lt1"/>
                          </a:highlight>
                          <a:latin typeface="Times New Roman"/>
                          <a:ea typeface="Times New Roman"/>
                          <a:cs typeface="Times New Roman"/>
                          <a:sym typeface="Times New Roman"/>
                        </a:rPr>
                        <a:t>a + b</a:t>
                      </a:r>
                      <a:endParaRPr>
                        <a:solidFill>
                          <a:srgbClr val="222222"/>
                        </a:solidFill>
                        <a:highlight>
                          <a:schemeClr val="lt1"/>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sz="1350">
                          <a:solidFill>
                            <a:srgbClr val="222222"/>
                          </a:solidFill>
                          <a:highlight>
                            <a:schemeClr val="lt1"/>
                          </a:highlight>
                          <a:latin typeface="Times New Roman"/>
                          <a:ea typeface="Times New Roman"/>
                          <a:cs typeface="Times New Roman"/>
                          <a:sym typeface="Times New Roman"/>
                        </a:rPr>
                        <a:t>Addition</a:t>
                      </a:r>
                      <a:endParaRPr sz="1350">
                        <a:solidFill>
                          <a:srgbClr val="222222"/>
                        </a:solidFill>
                        <a:highlight>
                          <a:schemeClr val="lt1"/>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sz="1350">
                          <a:solidFill>
                            <a:srgbClr val="222222"/>
                          </a:solidFill>
                          <a:highlight>
                            <a:schemeClr val="lt1"/>
                          </a:highlight>
                          <a:latin typeface="Times New Roman"/>
                          <a:ea typeface="Times New Roman"/>
                          <a:cs typeface="Times New Roman"/>
                          <a:sym typeface="Times New Roman"/>
                        </a:rPr>
                        <a:t>Sum of </a:t>
                      </a:r>
                      <a:r>
                        <a:rPr lang="en" sz="1100">
                          <a:solidFill>
                            <a:srgbClr val="222222"/>
                          </a:solidFill>
                          <a:highlight>
                            <a:schemeClr val="lt1"/>
                          </a:highlight>
                          <a:latin typeface="Times New Roman"/>
                          <a:ea typeface="Times New Roman"/>
                          <a:cs typeface="Times New Roman"/>
                          <a:sym typeface="Times New Roman"/>
                        </a:rPr>
                        <a:t>a</a:t>
                      </a:r>
                      <a:r>
                        <a:rPr lang="en" sz="1350">
                          <a:solidFill>
                            <a:srgbClr val="222222"/>
                          </a:solidFill>
                          <a:highlight>
                            <a:schemeClr val="lt1"/>
                          </a:highlight>
                          <a:latin typeface="Times New Roman"/>
                          <a:ea typeface="Times New Roman"/>
                          <a:cs typeface="Times New Roman"/>
                          <a:sym typeface="Times New Roman"/>
                        </a:rPr>
                        <a:t> and </a:t>
                      </a:r>
                      <a:r>
                        <a:rPr lang="en" sz="1100">
                          <a:solidFill>
                            <a:srgbClr val="222222"/>
                          </a:solidFill>
                          <a:highlight>
                            <a:schemeClr val="lt1"/>
                          </a:highlight>
                          <a:latin typeface="Times New Roman"/>
                          <a:ea typeface="Times New Roman"/>
                          <a:cs typeface="Times New Roman"/>
                          <a:sym typeface="Times New Roman"/>
                        </a:rPr>
                        <a:t>b</a:t>
                      </a:r>
                      <a:endParaRPr sz="1100">
                        <a:solidFill>
                          <a:srgbClr val="222222"/>
                        </a:solidFill>
                        <a:highlight>
                          <a:schemeClr val="lt1"/>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extLst>
                  <a:ext uri="{0D108BD9-81ED-4DB2-BD59-A6C34878D82A}">
                    <a16:rowId xmlns:a16="http://schemas.microsoft.com/office/drawing/2014/main" val="10001"/>
                  </a:ext>
                </a:extLst>
              </a:tr>
              <a:tr h="398975">
                <a:tc>
                  <a:txBody>
                    <a:bodyPr/>
                    <a:lstStyle/>
                    <a:p>
                      <a:pPr marL="0" lvl="0" indent="0" algn="l" rtl="0">
                        <a:spcBef>
                          <a:spcPts val="0"/>
                        </a:spcBef>
                        <a:spcAft>
                          <a:spcPts val="0"/>
                        </a:spcAft>
                        <a:buNone/>
                      </a:pPr>
                      <a:r>
                        <a:rPr lang="en" sz="1200" b="1">
                          <a:highlight>
                            <a:schemeClr val="lt1"/>
                          </a:highlight>
                          <a:latin typeface="Times New Roman"/>
                          <a:ea typeface="Times New Roman"/>
                          <a:cs typeface="Times New Roman"/>
                          <a:sym typeface="Times New Roman"/>
                        </a:rPr>
                        <a:t>-</a:t>
                      </a:r>
                      <a:r>
                        <a:rPr lang="en" sz="1450" b="1">
                          <a:highlight>
                            <a:schemeClr val="lt1"/>
                          </a:highlight>
                          <a:latin typeface="Times New Roman"/>
                          <a:ea typeface="Times New Roman"/>
                          <a:cs typeface="Times New Roman"/>
                          <a:sym typeface="Times New Roman"/>
                        </a:rPr>
                        <a:t> (unary)</a:t>
                      </a:r>
                      <a:endParaRPr sz="1450" b="1">
                        <a:highlight>
                          <a:schemeClr val="lt1"/>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222222"/>
                          </a:solidFill>
                          <a:highlight>
                            <a:schemeClr val="lt1"/>
                          </a:highlight>
                          <a:latin typeface="Times New Roman"/>
                          <a:ea typeface="Times New Roman"/>
                          <a:cs typeface="Times New Roman"/>
                          <a:sym typeface="Times New Roman"/>
                        </a:rPr>
                        <a:t>-a</a:t>
                      </a:r>
                      <a:endParaRPr>
                        <a:solidFill>
                          <a:srgbClr val="222222"/>
                        </a:solidFill>
                        <a:highlight>
                          <a:schemeClr val="lt1"/>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sz="1350">
                          <a:solidFill>
                            <a:srgbClr val="222222"/>
                          </a:solidFill>
                          <a:highlight>
                            <a:schemeClr val="lt1"/>
                          </a:highlight>
                          <a:latin typeface="Times New Roman"/>
                          <a:ea typeface="Times New Roman"/>
                          <a:cs typeface="Times New Roman"/>
                          <a:sym typeface="Times New Roman"/>
                        </a:rPr>
                        <a:t>Unary Negation</a:t>
                      </a:r>
                      <a:endParaRPr sz="1350">
                        <a:solidFill>
                          <a:srgbClr val="222222"/>
                        </a:solidFill>
                        <a:highlight>
                          <a:schemeClr val="lt1"/>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sz="1350">
                          <a:solidFill>
                            <a:srgbClr val="222222"/>
                          </a:solidFill>
                          <a:highlight>
                            <a:schemeClr val="lt1"/>
                          </a:highlight>
                          <a:latin typeface="Times New Roman"/>
                          <a:ea typeface="Times New Roman"/>
                          <a:cs typeface="Times New Roman"/>
                          <a:sym typeface="Times New Roman"/>
                        </a:rPr>
                        <a:t>Value equal to </a:t>
                      </a:r>
                      <a:r>
                        <a:rPr lang="en" sz="1100">
                          <a:solidFill>
                            <a:srgbClr val="222222"/>
                          </a:solidFill>
                          <a:highlight>
                            <a:schemeClr val="lt1"/>
                          </a:highlight>
                          <a:latin typeface="Times New Roman"/>
                          <a:ea typeface="Times New Roman"/>
                          <a:cs typeface="Times New Roman"/>
                          <a:sym typeface="Times New Roman"/>
                        </a:rPr>
                        <a:t>a</a:t>
                      </a:r>
                      <a:r>
                        <a:rPr lang="en" sz="1350">
                          <a:solidFill>
                            <a:srgbClr val="222222"/>
                          </a:solidFill>
                          <a:highlight>
                            <a:schemeClr val="lt1"/>
                          </a:highlight>
                          <a:latin typeface="Times New Roman"/>
                          <a:ea typeface="Times New Roman"/>
                          <a:cs typeface="Times New Roman"/>
                          <a:sym typeface="Times New Roman"/>
                        </a:rPr>
                        <a:t> but opposite in sign</a:t>
                      </a:r>
                      <a:endParaRPr sz="1350">
                        <a:solidFill>
                          <a:srgbClr val="222222"/>
                        </a:solidFill>
                        <a:highlight>
                          <a:schemeClr val="lt1"/>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200" b="1">
                          <a:highlight>
                            <a:schemeClr val="lt1"/>
                          </a:highlight>
                          <a:latin typeface="Times New Roman"/>
                          <a:ea typeface="Times New Roman"/>
                          <a:cs typeface="Times New Roman"/>
                          <a:sym typeface="Times New Roman"/>
                        </a:rPr>
                        <a:t>-</a:t>
                      </a:r>
                      <a:r>
                        <a:rPr lang="en" sz="1450" b="1">
                          <a:highlight>
                            <a:schemeClr val="lt1"/>
                          </a:highlight>
                          <a:latin typeface="Times New Roman"/>
                          <a:ea typeface="Times New Roman"/>
                          <a:cs typeface="Times New Roman"/>
                          <a:sym typeface="Times New Roman"/>
                        </a:rPr>
                        <a:t> (binary)</a:t>
                      </a:r>
                      <a:endParaRPr sz="1450" b="1">
                        <a:highlight>
                          <a:schemeClr val="lt1"/>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222222"/>
                          </a:solidFill>
                          <a:highlight>
                            <a:schemeClr val="lt1"/>
                          </a:highlight>
                          <a:latin typeface="Times New Roman"/>
                          <a:ea typeface="Times New Roman"/>
                          <a:cs typeface="Times New Roman"/>
                          <a:sym typeface="Times New Roman"/>
                        </a:rPr>
                        <a:t>a - b</a:t>
                      </a:r>
                      <a:endParaRPr>
                        <a:solidFill>
                          <a:srgbClr val="222222"/>
                        </a:solidFill>
                        <a:highlight>
                          <a:schemeClr val="lt1"/>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sz="1350">
                          <a:solidFill>
                            <a:srgbClr val="222222"/>
                          </a:solidFill>
                          <a:highlight>
                            <a:schemeClr val="lt1"/>
                          </a:highlight>
                          <a:latin typeface="Times New Roman"/>
                          <a:ea typeface="Times New Roman"/>
                          <a:cs typeface="Times New Roman"/>
                          <a:sym typeface="Times New Roman"/>
                        </a:rPr>
                        <a:t>Subtraction</a:t>
                      </a:r>
                      <a:endParaRPr sz="1350">
                        <a:solidFill>
                          <a:srgbClr val="222222"/>
                        </a:solidFill>
                        <a:highlight>
                          <a:schemeClr val="lt1"/>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rgbClr val="222222"/>
                          </a:solidFill>
                          <a:highlight>
                            <a:schemeClr val="lt1"/>
                          </a:highlight>
                          <a:latin typeface="Times New Roman"/>
                          <a:ea typeface="Times New Roman"/>
                          <a:cs typeface="Times New Roman"/>
                          <a:sym typeface="Times New Roman"/>
                        </a:rPr>
                        <a:t>b</a:t>
                      </a:r>
                      <a:r>
                        <a:rPr lang="en" sz="1350">
                          <a:solidFill>
                            <a:srgbClr val="222222"/>
                          </a:solidFill>
                          <a:highlight>
                            <a:schemeClr val="lt1"/>
                          </a:highlight>
                          <a:latin typeface="Times New Roman"/>
                          <a:ea typeface="Times New Roman"/>
                          <a:cs typeface="Times New Roman"/>
                          <a:sym typeface="Times New Roman"/>
                        </a:rPr>
                        <a:t> subtracted from </a:t>
                      </a:r>
                      <a:r>
                        <a:rPr lang="en" sz="1100">
                          <a:solidFill>
                            <a:srgbClr val="222222"/>
                          </a:solidFill>
                          <a:highlight>
                            <a:schemeClr val="lt1"/>
                          </a:highlight>
                          <a:latin typeface="Times New Roman"/>
                          <a:ea typeface="Times New Roman"/>
                          <a:cs typeface="Times New Roman"/>
                          <a:sym typeface="Times New Roman"/>
                        </a:rPr>
                        <a:t>a</a:t>
                      </a:r>
                      <a:endParaRPr sz="1100">
                        <a:solidFill>
                          <a:srgbClr val="222222"/>
                        </a:solidFill>
                        <a:highlight>
                          <a:schemeClr val="lt1"/>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1600" b="1">
                          <a:highlight>
                            <a:schemeClr val="lt1"/>
                          </a:highlight>
                          <a:latin typeface="Times New Roman"/>
                          <a:ea typeface="Times New Roman"/>
                          <a:cs typeface="Times New Roman"/>
                          <a:sym typeface="Times New Roman"/>
                        </a:rPr>
                        <a:t>*</a:t>
                      </a:r>
                      <a:endParaRPr sz="1600" b="1">
                        <a:highlight>
                          <a:schemeClr val="lt1"/>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222222"/>
                          </a:solidFill>
                          <a:highlight>
                            <a:schemeClr val="lt1"/>
                          </a:highlight>
                          <a:latin typeface="Times New Roman"/>
                          <a:ea typeface="Times New Roman"/>
                          <a:cs typeface="Times New Roman"/>
                          <a:sym typeface="Times New Roman"/>
                        </a:rPr>
                        <a:t>a * b</a:t>
                      </a:r>
                      <a:endParaRPr>
                        <a:solidFill>
                          <a:srgbClr val="222222"/>
                        </a:solidFill>
                        <a:highlight>
                          <a:schemeClr val="lt1"/>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sz="1350">
                          <a:solidFill>
                            <a:srgbClr val="222222"/>
                          </a:solidFill>
                          <a:highlight>
                            <a:schemeClr val="lt1"/>
                          </a:highlight>
                          <a:latin typeface="Times New Roman"/>
                          <a:ea typeface="Times New Roman"/>
                          <a:cs typeface="Times New Roman"/>
                          <a:sym typeface="Times New Roman"/>
                        </a:rPr>
                        <a:t>Multiplication</a:t>
                      </a:r>
                      <a:endParaRPr sz="1350">
                        <a:solidFill>
                          <a:srgbClr val="222222"/>
                        </a:solidFill>
                        <a:highlight>
                          <a:schemeClr val="lt1"/>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sz="1350">
                          <a:solidFill>
                            <a:srgbClr val="222222"/>
                          </a:solidFill>
                          <a:highlight>
                            <a:schemeClr val="lt1"/>
                          </a:highlight>
                          <a:latin typeface="Times New Roman"/>
                          <a:ea typeface="Times New Roman"/>
                          <a:cs typeface="Times New Roman"/>
                          <a:sym typeface="Times New Roman"/>
                        </a:rPr>
                        <a:t>Product of </a:t>
                      </a:r>
                      <a:r>
                        <a:rPr lang="en" sz="1100">
                          <a:solidFill>
                            <a:srgbClr val="222222"/>
                          </a:solidFill>
                          <a:highlight>
                            <a:schemeClr val="lt1"/>
                          </a:highlight>
                          <a:latin typeface="Times New Roman"/>
                          <a:ea typeface="Times New Roman"/>
                          <a:cs typeface="Times New Roman"/>
                          <a:sym typeface="Times New Roman"/>
                        </a:rPr>
                        <a:t>a</a:t>
                      </a:r>
                      <a:r>
                        <a:rPr lang="en" sz="1350">
                          <a:solidFill>
                            <a:srgbClr val="222222"/>
                          </a:solidFill>
                          <a:highlight>
                            <a:schemeClr val="lt1"/>
                          </a:highlight>
                          <a:latin typeface="Times New Roman"/>
                          <a:ea typeface="Times New Roman"/>
                          <a:cs typeface="Times New Roman"/>
                          <a:sym typeface="Times New Roman"/>
                        </a:rPr>
                        <a:t> and </a:t>
                      </a:r>
                      <a:r>
                        <a:rPr lang="en" sz="1100">
                          <a:solidFill>
                            <a:srgbClr val="222222"/>
                          </a:solidFill>
                          <a:highlight>
                            <a:schemeClr val="lt1"/>
                          </a:highlight>
                          <a:latin typeface="Times New Roman"/>
                          <a:ea typeface="Times New Roman"/>
                          <a:cs typeface="Times New Roman"/>
                          <a:sym typeface="Times New Roman"/>
                        </a:rPr>
                        <a:t>b</a:t>
                      </a:r>
                      <a:endParaRPr sz="1100">
                        <a:solidFill>
                          <a:srgbClr val="222222"/>
                        </a:solidFill>
                        <a:highlight>
                          <a:schemeClr val="lt1"/>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sz="1600" b="1">
                          <a:highlight>
                            <a:schemeClr val="lt1"/>
                          </a:highlight>
                          <a:latin typeface="Times New Roman"/>
                          <a:ea typeface="Times New Roman"/>
                          <a:cs typeface="Times New Roman"/>
                          <a:sym typeface="Times New Roman"/>
                        </a:rPr>
                        <a:t>/</a:t>
                      </a:r>
                      <a:endParaRPr sz="1600" b="1">
                        <a:highlight>
                          <a:schemeClr val="lt1"/>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222222"/>
                          </a:solidFill>
                          <a:highlight>
                            <a:schemeClr val="lt1"/>
                          </a:highlight>
                          <a:latin typeface="Times New Roman"/>
                          <a:ea typeface="Times New Roman"/>
                          <a:cs typeface="Times New Roman"/>
                          <a:sym typeface="Times New Roman"/>
                        </a:rPr>
                        <a:t>a / b</a:t>
                      </a:r>
                      <a:endParaRPr>
                        <a:solidFill>
                          <a:srgbClr val="222222"/>
                        </a:solidFill>
                        <a:highlight>
                          <a:schemeClr val="lt1"/>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sz="1350">
                          <a:solidFill>
                            <a:srgbClr val="222222"/>
                          </a:solidFill>
                          <a:highlight>
                            <a:schemeClr val="lt1"/>
                          </a:highlight>
                          <a:latin typeface="Times New Roman"/>
                          <a:ea typeface="Times New Roman"/>
                          <a:cs typeface="Times New Roman"/>
                          <a:sym typeface="Times New Roman"/>
                        </a:rPr>
                        <a:t>Division</a:t>
                      </a:r>
                      <a:endParaRPr sz="1350">
                        <a:solidFill>
                          <a:srgbClr val="222222"/>
                        </a:solidFill>
                        <a:highlight>
                          <a:schemeClr val="lt1"/>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sz="1350">
                          <a:solidFill>
                            <a:srgbClr val="222222"/>
                          </a:solidFill>
                          <a:highlight>
                            <a:schemeClr val="lt1"/>
                          </a:highlight>
                          <a:latin typeface="Times New Roman"/>
                          <a:ea typeface="Times New Roman"/>
                          <a:cs typeface="Times New Roman"/>
                          <a:sym typeface="Times New Roman"/>
                        </a:rPr>
                        <a:t>Quotient when </a:t>
                      </a:r>
                      <a:r>
                        <a:rPr lang="en" sz="1100">
                          <a:solidFill>
                            <a:srgbClr val="222222"/>
                          </a:solidFill>
                          <a:highlight>
                            <a:schemeClr val="lt1"/>
                          </a:highlight>
                          <a:latin typeface="Times New Roman"/>
                          <a:ea typeface="Times New Roman"/>
                          <a:cs typeface="Times New Roman"/>
                          <a:sym typeface="Times New Roman"/>
                        </a:rPr>
                        <a:t>a</a:t>
                      </a:r>
                      <a:r>
                        <a:rPr lang="en" sz="1350">
                          <a:solidFill>
                            <a:srgbClr val="222222"/>
                          </a:solidFill>
                          <a:highlight>
                            <a:schemeClr val="lt1"/>
                          </a:highlight>
                          <a:latin typeface="Times New Roman"/>
                          <a:ea typeface="Times New Roman"/>
                          <a:cs typeface="Times New Roman"/>
                          <a:sym typeface="Times New Roman"/>
                        </a:rPr>
                        <a:t> is divided by </a:t>
                      </a:r>
                      <a:r>
                        <a:rPr lang="en" sz="1100">
                          <a:solidFill>
                            <a:srgbClr val="222222"/>
                          </a:solidFill>
                          <a:highlight>
                            <a:schemeClr val="lt1"/>
                          </a:highlight>
                          <a:latin typeface="Times New Roman"/>
                          <a:ea typeface="Times New Roman"/>
                          <a:cs typeface="Times New Roman"/>
                          <a:sym typeface="Times New Roman"/>
                        </a:rPr>
                        <a:t>b</a:t>
                      </a:r>
                      <a:r>
                        <a:rPr lang="en" sz="1350">
                          <a:solidFill>
                            <a:srgbClr val="222222"/>
                          </a:solidFill>
                          <a:highlight>
                            <a:schemeClr val="lt1"/>
                          </a:highlight>
                          <a:latin typeface="Times New Roman"/>
                          <a:ea typeface="Times New Roman"/>
                          <a:cs typeface="Times New Roman"/>
                          <a:sym typeface="Times New Roman"/>
                        </a:rPr>
                        <a:t>. </a:t>
                      </a:r>
                      <a:endParaRPr sz="1350">
                        <a:solidFill>
                          <a:srgbClr val="222222"/>
                        </a:solidFill>
                        <a:highlight>
                          <a:schemeClr val="lt1"/>
                        </a:highlight>
                        <a:latin typeface="Times New Roman"/>
                        <a:ea typeface="Times New Roman"/>
                        <a:cs typeface="Times New Roman"/>
                        <a:sym typeface="Times New Roman"/>
                      </a:endParaRPr>
                    </a:p>
                    <a:p>
                      <a:pPr marL="0" lvl="0" indent="0" algn="l" rtl="0">
                        <a:spcBef>
                          <a:spcPts val="0"/>
                        </a:spcBef>
                        <a:spcAft>
                          <a:spcPts val="0"/>
                        </a:spcAft>
                        <a:buNone/>
                      </a:pPr>
                      <a:r>
                        <a:rPr lang="en" sz="1350">
                          <a:solidFill>
                            <a:srgbClr val="222222"/>
                          </a:solidFill>
                          <a:highlight>
                            <a:schemeClr val="lt1"/>
                          </a:highlight>
                          <a:latin typeface="Times New Roman"/>
                          <a:ea typeface="Times New Roman"/>
                          <a:cs typeface="Times New Roman"/>
                          <a:sym typeface="Times New Roman"/>
                        </a:rPr>
                        <a:t>The result always has type </a:t>
                      </a:r>
                      <a:r>
                        <a:rPr lang="en" sz="1100">
                          <a:solidFill>
                            <a:srgbClr val="222222"/>
                          </a:solidFill>
                          <a:highlight>
                            <a:schemeClr val="lt1"/>
                          </a:highlight>
                          <a:latin typeface="Times New Roman"/>
                          <a:ea typeface="Times New Roman"/>
                          <a:cs typeface="Times New Roman"/>
                          <a:sym typeface="Times New Roman"/>
                        </a:rPr>
                        <a:t>float</a:t>
                      </a:r>
                      <a:r>
                        <a:rPr lang="en" sz="1350">
                          <a:solidFill>
                            <a:srgbClr val="222222"/>
                          </a:solidFill>
                          <a:highlight>
                            <a:schemeClr val="lt1"/>
                          </a:highlight>
                          <a:latin typeface="Times New Roman"/>
                          <a:ea typeface="Times New Roman"/>
                          <a:cs typeface="Times New Roman"/>
                          <a:sym typeface="Times New Roman"/>
                        </a:rPr>
                        <a:t>.</a:t>
                      </a:r>
                      <a:endParaRPr sz="1350">
                        <a:solidFill>
                          <a:srgbClr val="222222"/>
                        </a:solidFill>
                        <a:highlight>
                          <a:schemeClr val="lt1"/>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sz="1600" b="1">
                          <a:highlight>
                            <a:schemeClr val="lt1"/>
                          </a:highlight>
                          <a:latin typeface="Times New Roman"/>
                          <a:ea typeface="Times New Roman"/>
                          <a:cs typeface="Times New Roman"/>
                          <a:sym typeface="Times New Roman"/>
                        </a:rPr>
                        <a:t>%</a:t>
                      </a:r>
                      <a:endParaRPr sz="1600" b="1">
                        <a:highlight>
                          <a:schemeClr val="lt1"/>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222222"/>
                          </a:solidFill>
                          <a:highlight>
                            <a:schemeClr val="lt1"/>
                          </a:highlight>
                          <a:latin typeface="Times New Roman"/>
                          <a:ea typeface="Times New Roman"/>
                          <a:cs typeface="Times New Roman"/>
                          <a:sym typeface="Times New Roman"/>
                        </a:rPr>
                        <a:t>a % b</a:t>
                      </a:r>
                      <a:endParaRPr>
                        <a:solidFill>
                          <a:srgbClr val="222222"/>
                        </a:solidFill>
                        <a:highlight>
                          <a:schemeClr val="lt1"/>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sz="1350">
                          <a:solidFill>
                            <a:srgbClr val="222222"/>
                          </a:solidFill>
                          <a:highlight>
                            <a:schemeClr val="lt1"/>
                          </a:highlight>
                          <a:latin typeface="Times New Roman"/>
                          <a:ea typeface="Times New Roman"/>
                          <a:cs typeface="Times New Roman"/>
                          <a:sym typeface="Times New Roman"/>
                        </a:rPr>
                        <a:t>Modulo</a:t>
                      </a:r>
                      <a:endParaRPr sz="1350">
                        <a:solidFill>
                          <a:srgbClr val="222222"/>
                        </a:solidFill>
                        <a:highlight>
                          <a:schemeClr val="lt1"/>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sz="1350">
                          <a:solidFill>
                            <a:srgbClr val="222222"/>
                          </a:solidFill>
                          <a:highlight>
                            <a:schemeClr val="lt1"/>
                          </a:highlight>
                          <a:latin typeface="Times New Roman"/>
                          <a:ea typeface="Times New Roman"/>
                          <a:cs typeface="Times New Roman"/>
                          <a:sym typeface="Times New Roman"/>
                        </a:rPr>
                        <a:t>Remainder when </a:t>
                      </a:r>
                      <a:r>
                        <a:rPr lang="en" sz="1100">
                          <a:solidFill>
                            <a:srgbClr val="222222"/>
                          </a:solidFill>
                          <a:highlight>
                            <a:schemeClr val="lt1"/>
                          </a:highlight>
                          <a:latin typeface="Times New Roman"/>
                          <a:ea typeface="Times New Roman"/>
                          <a:cs typeface="Times New Roman"/>
                          <a:sym typeface="Times New Roman"/>
                        </a:rPr>
                        <a:t>a</a:t>
                      </a:r>
                      <a:r>
                        <a:rPr lang="en" sz="1350">
                          <a:solidFill>
                            <a:srgbClr val="222222"/>
                          </a:solidFill>
                          <a:highlight>
                            <a:schemeClr val="lt1"/>
                          </a:highlight>
                          <a:latin typeface="Times New Roman"/>
                          <a:ea typeface="Times New Roman"/>
                          <a:cs typeface="Times New Roman"/>
                          <a:sym typeface="Times New Roman"/>
                        </a:rPr>
                        <a:t> is divided by </a:t>
                      </a:r>
                      <a:r>
                        <a:rPr lang="en" sz="1100">
                          <a:solidFill>
                            <a:srgbClr val="222222"/>
                          </a:solidFill>
                          <a:highlight>
                            <a:schemeClr val="lt1"/>
                          </a:highlight>
                          <a:latin typeface="Times New Roman"/>
                          <a:ea typeface="Times New Roman"/>
                          <a:cs typeface="Times New Roman"/>
                          <a:sym typeface="Times New Roman"/>
                        </a:rPr>
                        <a:t>b</a:t>
                      </a:r>
                      <a:endParaRPr sz="1100">
                        <a:solidFill>
                          <a:srgbClr val="222222"/>
                        </a:solidFill>
                        <a:highlight>
                          <a:schemeClr val="lt1"/>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Arithmetic Operator</a:t>
            </a:r>
            <a:endParaRPr/>
          </a:p>
        </p:txBody>
      </p:sp>
      <p:graphicFrame>
        <p:nvGraphicFramePr>
          <p:cNvPr id="271" name="Google Shape;271;p41"/>
          <p:cNvGraphicFramePr/>
          <p:nvPr/>
        </p:nvGraphicFramePr>
        <p:xfrm>
          <a:off x="453725" y="1442575"/>
          <a:ext cx="8059875" cy="1066740"/>
        </p:xfrm>
        <a:graphic>
          <a:graphicData uri="http://schemas.openxmlformats.org/drawingml/2006/table">
            <a:tbl>
              <a:tblPr>
                <a:noFill/>
                <a:tableStyleId>{21CDFEDE-6E88-4A86-A360-0F6D5BD230E7}</a:tableStyleId>
              </a:tblPr>
              <a:tblGrid>
                <a:gridCol w="936900">
                  <a:extLst>
                    <a:ext uri="{9D8B030D-6E8A-4147-A177-3AD203B41FA5}">
                      <a16:colId xmlns:a16="http://schemas.microsoft.com/office/drawing/2014/main" val="20000"/>
                    </a:ext>
                  </a:extLst>
                </a:gridCol>
                <a:gridCol w="1134375">
                  <a:extLst>
                    <a:ext uri="{9D8B030D-6E8A-4147-A177-3AD203B41FA5}">
                      <a16:colId xmlns:a16="http://schemas.microsoft.com/office/drawing/2014/main" val="20001"/>
                    </a:ext>
                  </a:extLst>
                </a:gridCol>
                <a:gridCol w="1975975">
                  <a:extLst>
                    <a:ext uri="{9D8B030D-6E8A-4147-A177-3AD203B41FA5}">
                      <a16:colId xmlns:a16="http://schemas.microsoft.com/office/drawing/2014/main" val="20002"/>
                    </a:ext>
                  </a:extLst>
                </a:gridCol>
                <a:gridCol w="4012625">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 sz="1900" b="1">
                          <a:highlight>
                            <a:schemeClr val="lt1"/>
                          </a:highlight>
                          <a:latin typeface="Times New Roman"/>
                          <a:ea typeface="Times New Roman"/>
                          <a:cs typeface="Times New Roman"/>
                          <a:sym typeface="Times New Roman"/>
                        </a:rPr>
                        <a:t>//</a:t>
                      </a:r>
                      <a:endParaRPr sz="1900" b="1">
                        <a:highlight>
                          <a:schemeClr val="lt1"/>
                        </a:highlight>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222222"/>
                          </a:solidFill>
                          <a:highlight>
                            <a:schemeClr val="lt1"/>
                          </a:highlight>
                          <a:latin typeface="Times New Roman"/>
                          <a:ea typeface="Times New Roman"/>
                          <a:cs typeface="Times New Roman"/>
                          <a:sym typeface="Times New Roman"/>
                        </a:rPr>
                        <a:t>a // b</a:t>
                      </a:r>
                      <a:endParaRPr>
                        <a:solidFill>
                          <a:srgbClr val="222222"/>
                        </a:solidFill>
                        <a:highlight>
                          <a:schemeClr val="lt1"/>
                        </a:highlight>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sz="1350">
                          <a:solidFill>
                            <a:srgbClr val="222222"/>
                          </a:solidFill>
                          <a:highlight>
                            <a:schemeClr val="lt1"/>
                          </a:highlight>
                          <a:latin typeface="Times New Roman"/>
                          <a:ea typeface="Times New Roman"/>
                          <a:cs typeface="Times New Roman"/>
                          <a:sym typeface="Times New Roman"/>
                        </a:rPr>
                        <a:t>Floor Division (also called Integer Division)</a:t>
                      </a:r>
                      <a:endParaRPr sz="1350">
                        <a:solidFill>
                          <a:srgbClr val="222222"/>
                        </a:solidFill>
                        <a:highlight>
                          <a:schemeClr val="lt1"/>
                        </a:highlight>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sz="1350">
                          <a:solidFill>
                            <a:srgbClr val="222222"/>
                          </a:solidFill>
                          <a:highlight>
                            <a:schemeClr val="lt1"/>
                          </a:highlight>
                          <a:latin typeface="Times New Roman"/>
                          <a:ea typeface="Times New Roman"/>
                          <a:cs typeface="Times New Roman"/>
                          <a:sym typeface="Times New Roman"/>
                        </a:rPr>
                        <a:t>Quotient when </a:t>
                      </a:r>
                      <a:r>
                        <a:rPr lang="en" sz="1100">
                          <a:solidFill>
                            <a:srgbClr val="222222"/>
                          </a:solidFill>
                          <a:highlight>
                            <a:schemeClr val="lt1"/>
                          </a:highlight>
                          <a:latin typeface="Times New Roman"/>
                          <a:ea typeface="Times New Roman"/>
                          <a:cs typeface="Times New Roman"/>
                          <a:sym typeface="Times New Roman"/>
                        </a:rPr>
                        <a:t>a</a:t>
                      </a:r>
                      <a:r>
                        <a:rPr lang="en" sz="1350">
                          <a:solidFill>
                            <a:srgbClr val="222222"/>
                          </a:solidFill>
                          <a:highlight>
                            <a:schemeClr val="lt1"/>
                          </a:highlight>
                          <a:latin typeface="Times New Roman"/>
                          <a:ea typeface="Times New Roman"/>
                          <a:cs typeface="Times New Roman"/>
                          <a:sym typeface="Times New Roman"/>
                        </a:rPr>
                        <a:t> is divided by </a:t>
                      </a:r>
                      <a:r>
                        <a:rPr lang="en" sz="1100">
                          <a:solidFill>
                            <a:srgbClr val="222222"/>
                          </a:solidFill>
                          <a:highlight>
                            <a:schemeClr val="lt1"/>
                          </a:highlight>
                          <a:latin typeface="Times New Roman"/>
                          <a:ea typeface="Times New Roman"/>
                          <a:cs typeface="Times New Roman"/>
                          <a:sym typeface="Times New Roman"/>
                        </a:rPr>
                        <a:t>b</a:t>
                      </a:r>
                      <a:r>
                        <a:rPr lang="en" sz="1350">
                          <a:solidFill>
                            <a:srgbClr val="222222"/>
                          </a:solidFill>
                          <a:highlight>
                            <a:schemeClr val="lt1"/>
                          </a:highlight>
                          <a:latin typeface="Times New Roman"/>
                          <a:ea typeface="Times New Roman"/>
                          <a:cs typeface="Times New Roman"/>
                          <a:sym typeface="Times New Roman"/>
                        </a:rPr>
                        <a:t>, rounded to the next smallest whole number</a:t>
                      </a:r>
                      <a:endParaRPr sz="1350">
                        <a:solidFill>
                          <a:srgbClr val="222222"/>
                        </a:solidFill>
                        <a:highlight>
                          <a:schemeClr val="lt1"/>
                        </a:highlight>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900" b="1">
                          <a:highlight>
                            <a:srgbClr val="FFFFFF"/>
                          </a:highlight>
                          <a:latin typeface="Times New Roman"/>
                          <a:ea typeface="Times New Roman"/>
                          <a:cs typeface="Times New Roman"/>
                          <a:sym typeface="Times New Roman"/>
                        </a:rPr>
                        <a:t>**</a:t>
                      </a:r>
                      <a:endParaRPr sz="1900" b="1">
                        <a:highlight>
                          <a:srgbClr val="FFFFFF"/>
                        </a:highlight>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DEE2E6"/>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222222"/>
                          </a:solidFill>
                          <a:highlight>
                            <a:srgbClr val="FFFFFF"/>
                          </a:highlight>
                          <a:latin typeface="Times New Roman"/>
                          <a:ea typeface="Times New Roman"/>
                          <a:cs typeface="Times New Roman"/>
                          <a:sym typeface="Times New Roman"/>
                        </a:rPr>
                        <a:t>a ** b</a:t>
                      </a:r>
                      <a:endParaRPr>
                        <a:solidFill>
                          <a:srgbClr val="222222"/>
                        </a:solidFill>
                        <a:highlight>
                          <a:srgbClr val="FFFFFF"/>
                        </a:highlight>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DEE2E6"/>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350">
                          <a:solidFill>
                            <a:srgbClr val="222222"/>
                          </a:solidFill>
                          <a:highlight>
                            <a:srgbClr val="FFFFFF"/>
                          </a:highlight>
                          <a:latin typeface="Times New Roman"/>
                          <a:ea typeface="Times New Roman"/>
                          <a:cs typeface="Times New Roman"/>
                          <a:sym typeface="Times New Roman"/>
                        </a:rPr>
                        <a:t>Exponentiation</a:t>
                      </a:r>
                      <a:endParaRPr sz="1350">
                        <a:solidFill>
                          <a:srgbClr val="222222"/>
                        </a:solidFill>
                        <a:highlight>
                          <a:srgbClr val="FFFFFF"/>
                        </a:highlight>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DEE2E6"/>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rgbClr val="222222"/>
                          </a:solidFill>
                          <a:highlight>
                            <a:srgbClr val="FFFFFF"/>
                          </a:highlight>
                          <a:latin typeface="Times New Roman"/>
                          <a:ea typeface="Times New Roman"/>
                          <a:cs typeface="Times New Roman"/>
                          <a:sym typeface="Times New Roman"/>
                        </a:rPr>
                        <a:t>a</a:t>
                      </a:r>
                      <a:r>
                        <a:rPr lang="en" sz="1350">
                          <a:solidFill>
                            <a:srgbClr val="222222"/>
                          </a:solidFill>
                          <a:highlight>
                            <a:srgbClr val="FFFFFF"/>
                          </a:highlight>
                          <a:latin typeface="Times New Roman"/>
                          <a:ea typeface="Times New Roman"/>
                          <a:cs typeface="Times New Roman"/>
                          <a:sym typeface="Times New Roman"/>
                        </a:rPr>
                        <a:t> raised to the power of </a:t>
                      </a:r>
                      <a:r>
                        <a:rPr lang="en" sz="1100">
                          <a:solidFill>
                            <a:srgbClr val="222222"/>
                          </a:solidFill>
                          <a:highlight>
                            <a:srgbClr val="FFFFFF"/>
                          </a:highlight>
                          <a:latin typeface="Times New Roman"/>
                          <a:ea typeface="Times New Roman"/>
                          <a:cs typeface="Times New Roman"/>
                          <a:sym typeface="Times New Roman"/>
                        </a:rPr>
                        <a:t>b</a:t>
                      </a:r>
                      <a:endParaRPr sz="1100">
                        <a:solidFill>
                          <a:srgbClr val="222222"/>
                        </a:solidFill>
                        <a:highlight>
                          <a:srgbClr val="FFFFFF"/>
                        </a:highlight>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DEE2E6"/>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What is Python?</a:t>
            </a:r>
            <a:endParaRPr/>
          </a:p>
        </p:txBody>
      </p:sp>
      <p:sp>
        <p:nvSpPr>
          <p:cNvPr id="77" name="Google Shape;77;p15"/>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Python is a high-level, interpreted, interactive and object-oriented scripting language. </a:t>
            </a:r>
            <a:endParaRPr>
              <a:latin typeface="Times New Roman"/>
              <a:ea typeface="Times New Roman"/>
              <a:cs typeface="Times New Roman"/>
              <a:sym typeface="Times New Roman"/>
            </a:endParaRPr>
          </a:p>
          <a:p>
            <a:pPr marL="0" lvl="0" indent="0" algn="l" rtl="0">
              <a:spcBef>
                <a:spcPts val="1200"/>
              </a:spcBef>
              <a:spcAft>
                <a:spcPts val="0"/>
              </a:spcAft>
              <a:buNone/>
            </a:pPr>
            <a:r>
              <a:rPr lang="en">
                <a:latin typeface="Times New Roman"/>
                <a:ea typeface="Times New Roman"/>
                <a:cs typeface="Times New Roman"/>
                <a:sym typeface="Times New Roman"/>
              </a:rPr>
              <a:t>Python is designed to be highly readable. It uses English keywords frequently, where as other languages use punctuation, and it has fewer syntactic constructions than other languages.</a:t>
            </a:r>
            <a:endParaRPr>
              <a:latin typeface="Times New Roman"/>
              <a:ea typeface="Times New Roman"/>
              <a:cs typeface="Times New Roman"/>
              <a:sym typeface="Times New Roman"/>
            </a:endParaRPr>
          </a:p>
          <a:p>
            <a:pPr marL="0" lvl="0" indent="0" algn="l" rtl="0">
              <a:spcBef>
                <a:spcPts val="1200"/>
              </a:spcBef>
              <a:spcAft>
                <a:spcPts val="0"/>
              </a:spcAft>
              <a:buNone/>
            </a:pPr>
            <a:r>
              <a:rPr lang="en">
                <a:highlight>
                  <a:srgbClr val="FFFFFF"/>
                </a:highlight>
                <a:latin typeface="Times New Roman"/>
                <a:ea typeface="Times New Roman"/>
                <a:cs typeface="Times New Roman"/>
                <a:sym typeface="Times New Roman"/>
              </a:rPr>
              <a:t>It was created by Guido van Rossum, and released in 1991.</a:t>
            </a:r>
            <a:endParaRPr>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r>
              <a:rPr lang="en">
                <a:highlight>
                  <a:srgbClr val="FFFFFF"/>
                </a:highlight>
                <a:latin typeface="Times New Roman"/>
                <a:ea typeface="Times New Roman"/>
                <a:cs typeface="Times New Roman"/>
                <a:sym typeface="Times New Roman"/>
              </a:rPr>
              <a:t>Python is simpler to use, available on Windows, Mac OS X, and Unix operating systems, and will help you get the job done more quickly.</a:t>
            </a:r>
            <a:endParaRPr>
              <a:highlight>
                <a:srgbClr val="FFFFFF"/>
              </a:highlight>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2"/>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Comparison Operator</a:t>
            </a:r>
            <a:endParaRPr/>
          </a:p>
        </p:txBody>
      </p:sp>
      <p:graphicFrame>
        <p:nvGraphicFramePr>
          <p:cNvPr id="277" name="Google Shape;277;p42"/>
          <p:cNvGraphicFramePr/>
          <p:nvPr/>
        </p:nvGraphicFramePr>
        <p:xfrm>
          <a:off x="442600" y="1442575"/>
          <a:ext cx="8071000" cy="2727780"/>
        </p:xfrm>
        <a:graphic>
          <a:graphicData uri="http://schemas.openxmlformats.org/drawingml/2006/table">
            <a:tbl>
              <a:tblPr>
                <a:noFill/>
                <a:tableStyleId>{21CDFEDE-6E88-4A86-A360-0F6D5BD230E7}</a:tableStyleId>
              </a:tblPr>
              <a:tblGrid>
                <a:gridCol w="833725">
                  <a:extLst>
                    <a:ext uri="{9D8B030D-6E8A-4147-A177-3AD203B41FA5}">
                      <a16:colId xmlns:a16="http://schemas.microsoft.com/office/drawing/2014/main" val="20000"/>
                    </a:ext>
                  </a:extLst>
                </a:gridCol>
                <a:gridCol w="1165550">
                  <a:extLst>
                    <a:ext uri="{9D8B030D-6E8A-4147-A177-3AD203B41FA5}">
                      <a16:colId xmlns:a16="http://schemas.microsoft.com/office/drawing/2014/main" val="20001"/>
                    </a:ext>
                  </a:extLst>
                </a:gridCol>
                <a:gridCol w="2308500">
                  <a:extLst>
                    <a:ext uri="{9D8B030D-6E8A-4147-A177-3AD203B41FA5}">
                      <a16:colId xmlns:a16="http://schemas.microsoft.com/office/drawing/2014/main" val="20002"/>
                    </a:ext>
                  </a:extLst>
                </a:gridCol>
                <a:gridCol w="3763225">
                  <a:extLst>
                    <a:ext uri="{9D8B030D-6E8A-4147-A177-3AD203B41FA5}">
                      <a16:colId xmlns:a16="http://schemas.microsoft.com/office/drawing/2014/main" val="20003"/>
                    </a:ext>
                  </a:extLst>
                </a:gridCol>
              </a:tblGrid>
              <a:tr h="552775">
                <a:tc>
                  <a:txBody>
                    <a:bodyPr/>
                    <a:lstStyle/>
                    <a:p>
                      <a:pPr marL="0" lvl="0" indent="0" algn="l" rtl="0">
                        <a:spcBef>
                          <a:spcPts val="0"/>
                        </a:spcBef>
                        <a:spcAft>
                          <a:spcPts val="0"/>
                        </a:spcAft>
                        <a:buNone/>
                      </a:pPr>
                      <a:r>
                        <a:rPr lang="en" sz="1600" b="1">
                          <a:solidFill>
                            <a:srgbClr val="222222"/>
                          </a:solidFill>
                          <a:highlight>
                            <a:srgbClr val="FFFFFF"/>
                          </a:highlight>
                          <a:latin typeface="Times New Roman"/>
                          <a:ea typeface="Times New Roman"/>
                          <a:cs typeface="Times New Roman"/>
                          <a:sym typeface="Times New Roman"/>
                        </a:rPr>
                        <a:t>==</a:t>
                      </a:r>
                      <a:endParaRPr sz="1600" b="1">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rgbClr val="222222"/>
                          </a:solidFill>
                          <a:highlight>
                            <a:srgbClr val="FFFFFF"/>
                          </a:highlight>
                          <a:latin typeface="Times New Roman"/>
                          <a:ea typeface="Times New Roman"/>
                          <a:cs typeface="Times New Roman"/>
                          <a:sym typeface="Times New Roman"/>
                        </a:rPr>
                        <a:t>a == b</a:t>
                      </a:r>
                      <a:endParaRPr sz="1100">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sz="1350">
                          <a:solidFill>
                            <a:srgbClr val="222222"/>
                          </a:solidFill>
                          <a:highlight>
                            <a:srgbClr val="FFFFFF"/>
                          </a:highlight>
                          <a:latin typeface="Times New Roman"/>
                          <a:ea typeface="Times New Roman"/>
                          <a:cs typeface="Times New Roman"/>
                          <a:sym typeface="Times New Roman"/>
                        </a:rPr>
                        <a:t>Equal to</a:t>
                      </a:r>
                      <a:endParaRPr sz="1350">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rgbClr val="222222"/>
                          </a:solidFill>
                          <a:highlight>
                            <a:srgbClr val="FFFFFF"/>
                          </a:highlight>
                          <a:latin typeface="Times New Roman"/>
                          <a:ea typeface="Times New Roman"/>
                          <a:cs typeface="Times New Roman"/>
                          <a:sym typeface="Times New Roman"/>
                        </a:rPr>
                        <a:t>True</a:t>
                      </a:r>
                      <a:r>
                        <a:rPr lang="en" sz="1350">
                          <a:solidFill>
                            <a:srgbClr val="222222"/>
                          </a:solidFill>
                          <a:highlight>
                            <a:srgbClr val="FFFFFF"/>
                          </a:highlight>
                          <a:latin typeface="Times New Roman"/>
                          <a:ea typeface="Times New Roman"/>
                          <a:cs typeface="Times New Roman"/>
                          <a:sym typeface="Times New Roman"/>
                        </a:rPr>
                        <a:t> if the value of </a:t>
                      </a:r>
                      <a:r>
                        <a:rPr lang="en" sz="1100">
                          <a:solidFill>
                            <a:srgbClr val="222222"/>
                          </a:solidFill>
                          <a:highlight>
                            <a:srgbClr val="FFFFFF"/>
                          </a:highlight>
                          <a:latin typeface="Times New Roman"/>
                          <a:ea typeface="Times New Roman"/>
                          <a:cs typeface="Times New Roman"/>
                          <a:sym typeface="Times New Roman"/>
                        </a:rPr>
                        <a:t>a</a:t>
                      </a:r>
                      <a:r>
                        <a:rPr lang="en" sz="1350">
                          <a:solidFill>
                            <a:srgbClr val="222222"/>
                          </a:solidFill>
                          <a:highlight>
                            <a:srgbClr val="FFFFFF"/>
                          </a:highlight>
                          <a:latin typeface="Times New Roman"/>
                          <a:ea typeface="Times New Roman"/>
                          <a:cs typeface="Times New Roman"/>
                          <a:sym typeface="Times New Roman"/>
                        </a:rPr>
                        <a:t> is equal to the value of </a:t>
                      </a:r>
                      <a:r>
                        <a:rPr lang="en" sz="1100">
                          <a:solidFill>
                            <a:srgbClr val="222222"/>
                          </a:solidFill>
                          <a:highlight>
                            <a:srgbClr val="FFFFFF"/>
                          </a:highlight>
                          <a:latin typeface="Times New Roman"/>
                          <a:ea typeface="Times New Roman"/>
                          <a:cs typeface="Times New Roman"/>
                          <a:sym typeface="Times New Roman"/>
                        </a:rPr>
                        <a:t>b</a:t>
                      </a:r>
                      <a:endParaRPr sz="1100">
                        <a:solidFill>
                          <a:srgbClr val="222222"/>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1100">
                          <a:solidFill>
                            <a:srgbClr val="222222"/>
                          </a:solidFill>
                          <a:highlight>
                            <a:srgbClr val="FFFFFF"/>
                          </a:highlight>
                          <a:latin typeface="Times New Roman"/>
                          <a:ea typeface="Times New Roman"/>
                          <a:cs typeface="Times New Roman"/>
                          <a:sym typeface="Times New Roman"/>
                        </a:rPr>
                        <a:t>False</a:t>
                      </a:r>
                      <a:r>
                        <a:rPr lang="en" sz="1350">
                          <a:solidFill>
                            <a:srgbClr val="222222"/>
                          </a:solidFill>
                          <a:highlight>
                            <a:srgbClr val="FFFFFF"/>
                          </a:highlight>
                          <a:latin typeface="Times New Roman"/>
                          <a:ea typeface="Times New Roman"/>
                          <a:cs typeface="Times New Roman"/>
                          <a:sym typeface="Times New Roman"/>
                        </a:rPr>
                        <a:t> otherwise</a:t>
                      </a:r>
                      <a:endParaRPr sz="1350">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600" b="1">
                          <a:solidFill>
                            <a:srgbClr val="222222"/>
                          </a:solidFill>
                          <a:highlight>
                            <a:srgbClr val="FFFFFF"/>
                          </a:highlight>
                          <a:latin typeface="Times New Roman"/>
                          <a:ea typeface="Times New Roman"/>
                          <a:cs typeface="Times New Roman"/>
                          <a:sym typeface="Times New Roman"/>
                        </a:rPr>
                        <a:t>!=</a:t>
                      </a:r>
                      <a:endParaRPr sz="1600" b="1">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rgbClr val="222222"/>
                          </a:solidFill>
                          <a:highlight>
                            <a:srgbClr val="FFFFFF"/>
                          </a:highlight>
                          <a:latin typeface="Times New Roman"/>
                          <a:ea typeface="Times New Roman"/>
                          <a:cs typeface="Times New Roman"/>
                          <a:sym typeface="Times New Roman"/>
                        </a:rPr>
                        <a:t>a != b</a:t>
                      </a:r>
                      <a:endParaRPr sz="1100">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sz="1350">
                          <a:solidFill>
                            <a:srgbClr val="222222"/>
                          </a:solidFill>
                          <a:highlight>
                            <a:srgbClr val="FFFFFF"/>
                          </a:highlight>
                          <a:latin typeface="Times New Roman"/>
                          <a:ea typeface="Times New Roman"/>
                          <a:cs typeface="Times New Roman"/>
                          <a:sym typeface="Times New Roman"/>
                        </a:rPr>
                        <a:t>Not equal to</a:t>
                      </a:r>
                      <a:endParaRPr sz="1350">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rgbClr val="222222"/>
                          </a:solidFill>
                          <a:highlight>
                            <a:srgbClr val="FFFFFF"/>
                          </a:highlight>
                          <a:latin typeface="Times New Roman"/>
                          <a:ea typeface="Times New Roman"/>
                          <a:cs typeface="Times New Roman"/>
                          <a:sym typeface="Times New Roman"/>
                        </a:rPr>
                        <a:t>True</a:t>
                      </a:r>
                      <a:r>
                        <a:rPr lang="en" sz="1350">
                          <a:solidFill>
                            <a:srgbClr val="222222"/>
                          </a:solidFill>
                          <a:highlight>
                            <a:srgbClr val="FFFFFF"/>
                          </a:highlight>
                          <a:latin typeface="Times New Roman"/>
                          <a:ea typeface="Times New Roman"/>
                          <a:cs typeface="Times New Roman"/>
                          <a:sym typeface="Times New Roman"/>
                        </a:rPr>
                        <a:t> if </a:t>
                      </a:r>
                      <a:r>
                        <a:rPr lang="en" sz="1100">
                          <a:solidFill>
                            <a:srgbClr val="222222"/>
                          </a:solidFill>
                          <a:highlight>
                            <a:srgbClr val="FFFFFF"/>
                          </a:highlight>
                          <a:latin typeface="Times New Roman"/>
                          <a:ea typeface="Times New Roman"/>
                          <a:cs typeface="Times New Roman"/>
                          <a:sym typeface="Times New Roman"/>
                        </a:rPr>
                        <a:t>a</a:t>
                      </a:r>
                      <a:r>
                        <a:rPr lang="en" sz="1350">
                          <a:solidFill>
                            <a:srgbClr val="222222"/>
                          </a:solidFill>
                          <a:highlight>
                            <a:srgbClr val="FFFFFF"/>
                          </a:highlight>
                          <a:latin typeface="Times New Roman"/>
                          <a:ea typeface="Times New Roman"/>
                          <a:cs typeface="Times New Roman"/>
                          <a:sym typeface="Times New Roman"/>
                        </a:rPr>
                        <a:t> is not equal to </a:t>
                      </a:r>
                      <a:r>
                        <a:rPr lang="en" sz="1100">
                          <a:solidFill>
                            <a:srgbClr val="222222"/>
                          </a:solidFill>
                          <a:highlight>
                            <a:srgbClr val="FFFFFF"/>
                          </a:highlight>
                          <a:latin typeface="Times New Roman"/>
                          <a:ea typeface="Times New Roman"/>
                          <a:cs typeface="Times New Roman"/>
                          <a:sym typeface="Times New Roman"/>
                        </a:rPr>
                        <a:t>b, False</a:t>
                      </a:r>
                      <a:r>
                        <a:rPr lang="en" sz="1350">
                          <a:solidFill>
                            <a:srgbClr val="222222"/>
                          </a:solidFill>
                          <a:highlight>
                            <a:srgbClr val="FFFFFF"/>
                          </a:highlight>
                          <a:latin typeface="Times New Roman"/>
                          <a:ea typeface="Times New Roman"/>
                          <a:cs typeface="Times New Roman"/>
                          <a:sym typeface="Times New Roman"/>
                        </a:rPr>
                        <a:t> otherwise</a:t>
                      </a:r>
                      <a:endParaRPr sz="1350">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extLst>
                  <a:ext uri="{0D108BD9-81ED-4DB2-BD59-A6C34878D82A}">
                    <a16:rowId xmlns:a16="http://schemas.microsoft.com/office/drawing/2014/main" val="10001"/>
                  </a:ext>
                </a:extLst>
              </a:tr>
              <a:tr h="398975">
                <a:tc>
                  <a:txBody>
                    <a:bodyPr/>
                    <a:lstStyle/>
                    <a:p>
                      <a:pPr marL="0" lvl="0" indent="0" algn="l" rtl="0">
                        <a:spcBef>
                          <a:spcPts val="0"/>
                        </a:spcBef>
                        <a:spcAft>
                          <a:spcPts val="0"/>
                        </a:spcAft>
                        <a:buNone/>
                      </a:pPr>
                      <a:r>
                        <a:rPr lang="en" sz="1600" b="1">
                          <a:solidFill>
                            <a:srgbClr val="222222"/>
                          </a:solidFill>
                          <a:highlight>
                            <a:srgbClr val="FFFFFF"/>
                          </a:highlight>
                          <a:latin typeface="Times New Roman"/>
                          <a:ea typeface="Times New Roman"/>
                          <a:cs typeface="Times New Roman"/>
                          <a:sym typeface="Times New Roman"/>
                        </a:rPr>
                        <a:t>&lt;</a:t>
                      </a:r>
                      <a:endParaRPr sz="1600" b="1">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rgbClr val="222222"/>
                          </a:solidFill>
                          <a:highlight>
                            <a:srgbClr val="FFFFFF"/>
                          </a:highlight>
                          <a:latin typeface="Times New Roman"/>
                          <a:ea typeface="Times New Roman"/>
                          <a:cs typeface="Times New Roman"/>
                          <a:sym typeface="Times New Roman"/>
                        </a:rPr>
                        <a:t>a &lt; b</a:t>
                      </a:r>
                      <a:endParaRPr sz="1100">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sz="1350">
                          <a:solidFill>
                            <a:srgbClr val="222222"/>
                          </a:solidFill>
                          <a:highlight>
                            <a:srgbClr val="FFFFFF"/>
                          </a:highlight>
                          <a:latin typeface="Times New Roman"/>
                          <a:ea typeface="Times New Roman"/>
                          <a:cs typeface="Times New Roman"/>
                          <a:sym typeface="Times New Roman"/>
                        </a:rPr>
                        <a:t>Less than</a:t>
                      </a:r>
                      <a:endParaRPr sz="1350">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rgbClr val="222222"/>
                          </a:solidFill>
                          <a:highlight>
                            <a:srgbClr val="FFFFFF"/>
                          </a:highlight>
                          <a:latin typeface="Times New Roman"/>
                          <a:ea typeface="Times New Roman"/>
                          <a:cs typeface="Times New Roman"/>
                          <a:sym typeface="Times New Roman"/>
                        </a:rPr>
                        <a:t>True</a:t>
                      </a:r>
                      <a:r>
                        <a:rPr lang="en" sz="1350">
                          <a:solidFill>
                            <a:srgbClr val="222222"/>
                          </a:solidFill>
                          <a:highlight>
                            <a:srgbClr val="FFFFFF"/>
                          </a:highlight>
                          <a:latin typeface="Times New Roman"/>
                          <a:ea typeface="Times New Roman"/>
                          <a:cs typeface="Times New Roman"/>
                          <a:sym typeface="Times New Roman"/>
                        </a:rPr>
                        <a:t> if </a:t>
                      </a:r>
                      <a:r>
                        <a:rPr lang="en" sz="1100">
                          <a:solidFill>
                            <a:srgbClr val="222222"/>
                          </a:solidFill>
                          <a:highlight>
                            <a:srgbClr val="FFFFFF"/>
                          </a:highlight>
                          <a:latin typeface="Times New Roman"/>
                          <a:ea typeface="Times New Roman"/>
                          <a:cs typeface="Times New Roman"/>
                          <a:sym typeface="Times New Roman"/>
                        </a:rPr>
                        <a:t>a</a:t>
                      </a:r>
                      <a:r>
                        <a:rPr lang="en" sz="1350">
                          <a:solidFill>
                            <a:srgbClr val="222222"/>
                          </a:solidFill>
                          <a:highlight>
                            <a:srgbClr val="FFFFFF"/>
                          </a:highlight>
                          <a:latin typeface="Times New Roman"/>
                          <a:ea typeface="Times New Roman"/>
                          <a:cs typeface="Times New Roman"/>
                          <a:sym typeface="Times New Roman"/>
                        </a:rPr>
                        <a:t> is less than </a:t>
                      </a:r>
                      <a:r>
                        <a:rPr lang="en" sz="1100">
                          <a:solidFill>
                            <a:srgbClr val="222222"/>
                          </a:solidFill>
                          <a:highlight>
                            <a:srgbClr val="FFFFFF"/>
                          </a:highlight>
                          <a:latin typeface="Times New Roman"/>
                          <a:ea typeface="Times New Roman"/>
                          <a:cs typeface="Times New Roman"/>
                          <a:sym typeface="Times New Roman"/>
                        </a:rPr>
                        <a:t>b, False</a:t>
                      </a:r>
                      <a:r>
                        <a:rPr lang="en" sz="1350">
                          <a:solidFill>
                            <a:srgbClr val="222222"/>
                          </a:solidFill>
                          <a:highlight>
                            <a:srgbClr val="FFFFFF"/>
                          </a:highlight>
                          <a:latin typeface="Times New Roman"/>
                          <a:ea typeface="Times New Roman"/>
                          <a:cs typeface="Times New Roman"/>
                          <a:sym typeface="Times New Roman"/>
                        </a:rPr>
                        <a:t> otherwise</a:t>
                      </a:r>
                      <a:endParaRPr sz="1350">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600" b="1">
                          <a:solidFill>
                            <a:srgbClr val="222222"/>
                          </a:solidFill>
                          <a:highlight>
                            <a:srgbClr val="FFFFFF"/>
                          </a:highlight>
                          <a:latin typeface="Times New Roman"/>
                          <a:ea typeface="Times New Roman"/>
                          <a:cs typeface="Times New Roman"/>
                          <a:sym typeface="Times New Roman"/>
                        </a:rPr>
                        <a:t>&lt;=</a:t>
                      </a:r>
                      <a:endParaRPr sz="1600" b="1">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rgbClr val="222222"/>
                          </a:solidFill>
                          <a:highlight>
                            <a:srgbClr val="FFFFFF"/>
                          </a:highlight>
                          <a:latin typeface="Times New Roman"/>
                          <a:ea typeface="Times New Roman"/>
                          <a:cs typeface="Times New Roman"/>
                          <a:sym typeface="Times New Roman"/>
                        </a:rPr>
                        <a:t>a &lt;= b</a:t>
                      </a:r>
                      <a:endParaRPr sz="1100">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sz="1350">
                          <a:solidFill>
                            <a:srgbClr val="222222"/>
                          </a:solidFill>
                          <a:highlight>
                            <a:srgbClr val="FFFFFF"/>
                          </a:highlight>
                          <a:latin typeface="Times New Roman"/>
                          <a:ea typeface="Times New Roman"/>
                          <a:cs typeface="Times New Roman"/>
                          <a:sym typeface="Times New Roman"/>
                        </a:rPr>
                        <a:t>Less than or equal to</a:t>
                      </a:r>
                      <a:endParaRPr sz="1350">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rgbClr val="222222"/>
                          </a:solidFill>
                          <a:highlight>
                            <a:srgbClr val="FFFFFF"/>
                          </a:highlight>
                          <a:latin typeface="Times New Roman"/>
                          <a:ea typeface="Times New Roman"/>
                          <a:cs typeface="Times New Roman"/>
                          <a:sym typeface="Times New Roman"/>
                        </a:rPr>
                        <a:t>True</a:t>
                      </a:r>
                      <a:r>
                        <a:rPr lang="en" sz="1350">
                          <a:solidFill>
                            <a:srgbClr val="222222"/>
                          </a:solidFill>
                          <a:highlight>
                            <a:srgbClr val="FFFFFF"/>
                          </a:highlight>
                          <a:latin typeface="Times New Roman"/>
                          <a:ea typeface="Times New Roman"/>
                          <a:cs typeface="Times New Roman"/>
                          <a:sym typeface="Times New Roman"/>
                        </a:rPr>
                        <a:t> if </a:t>
                      </a:r>
                      <a:r>
                        <a:rPr lang="en" sz="1100">
                          <a:solidFill>
                            <a:srgbClr val="222222"/>
                          </a:solidFill>
                          <a:highlight>
                            <a:srgbClr val="FFFFFF"/>
                          </a:highlight>
                          <a:latin typeface="Times New Roman"/>
                          <a:ea typeface="Times New Roman"/>
                          <a:cs typeface="Times New Roman"/>
                          <a:sym typeface="Times New Roman"/>
                        </a:rPr>
                        <a:t>a</a:t>
                      </a:r>
                      <a:r>
                        <a:rPr lang="en" sz="1350">
                          <a:solidFill>
                            <a:srgbClr val="222222"/>
                          </a:solidFill>
                          <a:highlight>
                            <a:srgbClr val="FFFFFF"/>
                          </a:highlight>
                          <a:latin typeface="Times New Roman"/>
                          <a:ea typeface="Times New Roman"/>
                          <a:cs typeface="Times New Roman"/>
                          <a:sym typeface="Times New Roman"/>
                        </a:rPr>
                        <a:t> is less than or equal to </a:t>
                      </a:r>
                      <a:r>
                        <a:rPr lang="en" sz="1100">
                          <a:solidFill>
                            <a:srgbClr val="222222"/>
                          </a:solidFill>
                          <a:highlight>
                            <a:srgbClr val="FFFFFF"/>
                          </a:highlight>
                          <a:latin typeface="Times New Roman"/>
                          <a:ea typeface="Times New Roman"/>
                          <a:cs typeface="Times New Roman"/>
                          <a:sym typeface="Times New Roman"/>
                        </a:rPr>
                        <a:t>b, False</a:t>
                      </a:r>
                      <a:r>
                        <a:rPr lang="en" sz="1350">
                          <a:solidFill>
                            <a:srgbClr val="222222"/>
                          </a:solidFill>
                          <a:highlight>
                            <a:srgbClr val="FFFFFF"/>
                          </a:highlight>
                          <a:latin typeface="Times New Roman"/>
                          <a:ea typeface="Times New Roman"/>
                          <a:cs typeface="Times New Roman"/>
                          <a:sym typeface="Times New Roman"/>
                        </a:rPr>
                        <a:t> otherwise</a:t>
                      </a:r>
                      <a:endParaRPr sz="1350">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1600" b="1">
                          <a:solidFill>
                            <a:srgbClr val="222222"/>
                          </a:solidFill>
                          <a:highlight>
                            <a:srgbClr val="FFFFFF"/>
                          </a:highlight>
                          <a:latin typeface="Times New Roman"/>
                          <a:ea typeface="Times New Roman"/>
                          <a:cs typeface="Times New Roman"/>
                          <a:sym typeface="Times New Roman"/>
                        </a:rPr>
                        <a:t>&gt;</a:t>
                      </a:r>
                      <a:endParaRPr sz="1600" b="1">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rgbClr val="222222"/>
                          </a:solidFill>
                          <a:highlight>
                            <a:srgbClr val="FFFFFF"/>
                          </a:highlight>
                          <a:latin typeface="Times New Roman"/>
                          <a:ea typeface="Times New Roman"/>
                          <a:cs typeface="Times New Roman"/>
                          <a:sym typeface="Times New Roman"/>
                        </a:rPr>
                        <a:t>a &gt; b</a:t>
                      </a:r>
                      <a:endParaRPr sz="1100">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sz="1350">
                          <a:solidFill>
                            <a:srgbClr val="222222"/>
                          </a:solidFill>
                          <a:highlight>
                            <a:srgbClr val="FFFFFF"/>
                          </a:highlight>
                          <a:latin typeface="Times New Roman"/>
                          <a:ea typeface="Times New Roman"/>
                          <a:cs typeface="Times New Roman"/>
                          <a:sym typeface="Times New Roman"/>
                        </a:rPr>
                        <a:t>Greater than</a:t>
                      </a:r>
                      <a:endParaRPr sz="1350">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rgbClr val="222222"/>
                          </a:solidFill>
                          <a:highlight>
                            <a:srgbClr val="FFFFFF"/>
                          </a:highlight>
                          <a:latin typeface="Times New Roman"/>
                          <a:ea typeface="Times New Roman"/>
                          <a:cs typeface="Times New Roman"/>
                          <a:sym typeface="Times New Roman"/>
                        </a:rPr>
                        <a:t>True</a:t>
                      </a:r>
                      <a:r>
                        <a:rPr lang="en" sz="1350">
                          <a:solidFill>
                            <a:srgbClr val="222222"/>
                          </a:solidFill>
                          <a:highlight>
                            <a:srgbClr val="FFFFFF"/>
                          </a:highlight>
                          <a:latin typeface="Times New Roman"/>
                          <a:ea typeface="Times New Roman"/>
                          <a:cs typeface="Times New Roman"/>
                          <a:sym typeface="Times New Roman"/>
                        </a:rPr>
                        <a:t> if </a:t>
                      </a:r>
                      <a:r>
                        <a:rPr lang="en" sz="1100">
                          <a:solidFill>
                            <a:srgbClr val="222222"/>
                          </a:solidFill>
                          <a:highlight>
                            <a:srgbClr val="FFFFFF"/>
                          </a:highlight>
                          <a:latin typeface="Times New Roman"/>
                          <a:ea typeface="Times New Roman"/>
                          <a:cs typeface="Times New Roman"/>
                          <a:sym typeface="Times New Roman"/>
                        </a:rPr>
                        <a:t>a</a:t>
                      </a:r>
                      <a:r>
                        <a:rPr lang="en" sz="1350">
                          <a:solidFill>
                            <a:srgbClr val="222222"/>
                          </a:solidFill>
                          <a:highlight>
                            <a:srgbClr val="FFFFFF"/>
                          </a:highlight>
                          <a:latin typeface="Times New Roman"/>
                          <a:ea typeface="Times New Roman"/>
                          <a:cs typeface="Times New Roman"/>
                          <a:sym typeface="Times New Roman"/>
                        </a:rPr>
                        <a:t> is greater than </a:t>
                      </a:r>
                      <a:r>
                        <a:rPr lang="en" sz="1100">
                          <a:solidFill>
                            <a:srgbClr val="222222"/>
                          </a:solidFill>
                          <a:highlight>
                            <a:srgbClr val="FFFFFF"/>
                          </a:highlight>
                          <a:latin typeface="Times New Roman"/>
                          <a:ea typeface="Times New Roman"/>
                          <a:cs typeface="Times New Roman"/>
                          <a:sym typeface="Times New Roman"/>
                        </a:rPr>
                        <a:t>b, False</a:t>
                      </a:r>
                      <a:r>
                        <a:rPr lang="en" sz="1350">
                          <a:solidFill>
                            <a:srgbClr val="222222"/>
                          </a:solidFill>
                          <a:highlight>
                            <a:srgbClr val="FFFFFF"/>
                          </a:highlight>
                          <a:latin typeface="Times New Roman"/>
                          <a:ea typeface="Times New Roman"/>
                          <a:cs typeface="Times New Roman"/>
                          <a:sym typeface="Times New Roman"/>
                        </a:rPr>
                        <a:t> otherwise</a:t>
                      </a:r>
                      <a:endParaRPr sz="1350">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sz="1600" b="1">
                          <a:solidFill>
                            <a:srgbClr val="222222"/>
                          </a:solidFill>
                          <a:highlight>
                            <a:srgbClr val="FFFFFF"/>
                          </a:highlight>
                          <a:latin typeface="Times New Roman"/>
                          <a:ea typeface="Times New Roman"/>
                          <a:cs typeface="Times New Roman"/>
                          <a:sym typeface="Times New Roman"/>
                        </a:rPr>
                        <a:t>&gt;=</a:t>
                      </a:r>
                      <a:endParaRPr sz="1600" b="1">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tcPr>
                </a:tc>
                <a:tc>
                  <a:txBody>
                    <a:bodyPr/>
                    <a:lstStyle/>
                    <a:p>
                      <a:pPr marL="0" lvl="0" indent="0" algn="l" rtl="0">
                        <a:spcBef>
                          <a:spcPts val="0"/>
                        </a:spcBef>
                        <a:spcAft>
                          <a:spcPts val="0"/>
                        </a:spcAft>
                        <a:buNone/>
                      </a:pPr>
                      <a:r>
                        <a:rPr lang="en" sz="1100">
                          <a:solidFill>
                            <a:srgbClr val="222222"/>
                          </a:solidFill>
                          <a:highlight>
                            <a:srgbClr val="FFFFFF"/>
                          </a:highlight>
                          <a:latin typeface="Times New Roman"/>
                          <a:ea typeface="Times New Roman"/>
                          <a:cs typeface="Times New Roman"/>
                          <a:sym typeface="Times New Roman"/>
                        </a:rPr>
                        <a:t>a &gt;= b</a:t>
                      </a:r>
                      <a:endParaRPr sz="1100">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tcPr>
                </a:tc>
                <a:tc>
                  <a:txBody>
                    <a:bodyPr/>
                    <a:lstStyle/>
                    <a:p>
                      <a:pPr marL="0" lvl="0" indent="0" algn="l" rtl="0">
                        <a:spcBef>
                          <a:spcPts val="0"/>
                        </a:spcBef>
                        <a:spcAft>
                          <a:spcPts val="0"/>
                        </a:spcAft>
                        <a:buNone/>
                      </a:pPr>
                      <a:r>
                        <a:rPr lang="en" sz="1350">
                          <a:solidFill>
                            <a:srgbClr val="222222"/>
                          </a:solidFill>
                          <a:highlight>
                            <a:srgbClr val="FFFFFF"/>
                          </a:highlight>
                          <a:latin typeface="Times New Roman"/>
                          <a:ea typeface="Times New Roman"/>
                          <a:cs typeface="Times New Roman"/>
                          <a:sym typeface="Times New Roman"/>
                        </a:rPr>
                        <a:t>Greater than or equal to</a:t>
                      </a:r>
                      <a:endParaRPr sz="1350">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tcPr>
                </a:tc>
                <a:tc>
                  <a:txBody>
                    <a:bodyPr/>
                    <a:lstStyle/>
                    <a:p>
                      <a:pPr marL="0" lvl="0" indent="0" algn="l" rtl="0">
                        <a:spcBef>
                          <a:spcPts val="0"/>
                        </a:spcBef>
                        <a:spcAft>
                          <a:spcPts val="0"/>
                        </a:spcAft>
                        <a:buNone/>
                      </a:pPr>
                      <a:r>
                        <a:rPr lang="en" sz="1100">
                          <a:solidFill>
                            <a:srgbClr val="222222"/>
                          </a:solidFill>
                          <a:highlight>
                            <a:srgbClr val="FFFFFF"/>
                          </a:highlight>
                          <a:latin typeface="Times New Roman"/>
                          <a:ea typeface="Times New Roman"/>
                          <a:cs typeface="Times New Roman"/>
                          <a:sym typeface="Times New Roman"/>
                        </a:rPr>
                        <a:t>True</a:t>
                      </a:r>
                      <a:r>
                        <a:rPr lang="en" sz="1350">
                          <a:solidFill>
                            <a:srgbClr val="222222"/>
                          </a:solidFill>
                          <a:highlight>
                            <a:srgbClr val="FFFFFF"/>
                          </a:highlight>
                          <a:latin typeface="Times New Roman"/>
                          <a:ea typeface="Times New Roman"/>
                          <a:cs typeface="Times New Roman"/>
                          <a:sym typeface="Times New Roman"/>
                        </a:rPr>
                        <a:t> if </a:t>
                      </a:r>
                      <a:r>
                        <a:rPr lang="en" sz="1100">
                          <a:solidFill>
                            <a:srgbClr val="222222"/>
                          </a:solidFill>
                          <a:highlight>
                            <a:srgbClr val="FFFFFF"/>
                          </a:highlight>
                          <a:latin typeface="Times New Roman"/>
                          <a:ea typeface="Times New Roman"/>
                          <a:cs typeface="Times New Roman"/>
                          <a:sym typeface="Times New Roman"/>
                        </a:rPr>
                        <a:t>a</a:t>
                      </a:r>
                      <a:r>
                        <a:rPr lang="en" sz="1350">
                          <a:solidFill>
                            <a:srgbClr val="222222"/>
                          </a:solidFill>
                          <a:highlight>
                            <a:srgbClr val="FFFFFF"/>
                          </a:highlight>
                          <a:latin typeface="Times New Roman"/>
                          <a:ea typeface="Times New Roman"/>
                          <a:cs typeface="Times New Roman"/>
                          <a:sym typeface="Times New Roman"/>
                        </a:rPr>
                        <a:t> is greater than or equal to </a:t>
                      </a:r>
                      <a:r>
                        <a:rPr lang="en" sz="1100">
                          <a:solidFill>
                            <a:srgbClr val="222222"/>
                          </a:solidFill>
                          <a:highlight>
                            <a:srgbClr val="FFFFFF"/>
                          </a:highlight>
                          <a:latin typeface="Times New Roman"/>
                          <a:ea typeface="Times New Roman"/>
                          <a:cs typeface="Times New Roman"/>
                          <a:sym typeface="Times New Roman"/>
                        </a:rPr>
                        <a:t>b, False</a:t>
                      </a:r>
                      <a:r>
                        <a:rPr lang="en" sz="1350">
                          <a:solidFill>
                            <a:srgbClr val="222222"/>
                          </a:solidFill>
                          <a:highlight>
                            <a:srgbClr val="FFFFFF"/>
                          </a:highlight>
                          <a:latin typeface="Times New Roman"/>
                          <a:ea typeface="Times New Roman"/>
                          <a:cs typeface="Times New Roman"/>
                          <a:sym typeface="Times New Roman"/>
                        </a:rPr>
                        <a:t> otherwise</a:t>
                      </a:r>
                      <a:endParaRPr sz="1350">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tcPr>
                </a:tc>
                <a:extLst>
                  <a:ext uri="{0D108BD9-81ED-4DB2-BD59-A6C34878D82A}">
                    <a16:rowId xmlns:a16="http://schemas.microsoft.com/office/drawing/2014/main" val="10005"/>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3"/>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Logical Operator</a:t>
            </a:r>
            <a:endParaRPr/>
          </a:p>
        </p:txBody>
      </p:sp>
      <p:graphicFrame>
        <p:nvGraphicFramePr>
          <p:cNvPr id="283" name="Google Shape;283;p43"/>
          <p:cNvGraphicFramePr/>
          <p:nvPr/>
        </p:nvGraphicFramePr>
        <p:xfrm>
          <a:off x="1014725" y="1442575"/>
          <a:ext cx="6968400" cy="2224940"/>
        </p:xfrm>
        <a:graphic>
          <a:graphicData uri="http://schemas.openxmlformats.org/drawingml/2006/table">
            <a:tbl>
              <a:tblPr>
                <a:noFill/>
                <a:tableStyleId>{21CDFEDE-6E88-4A86-A360-0F6D5BD230E7}</a:tableStyleId>
              </a:tblPr>
              <a:tblGrid>
                <a:gridCol w="1835625">
                  <a:extLst>
                    <a:ext uri="{9D8B030D-6E8A-4147-A177-3AD203B41FA5}">
                      <a16:colId xmlns:a16="http://schemas.microsoft.com/office/drawing/2014/main" val="20000"/>
                    </a:ext>
                  </a:extLst>
                </a:gridCol>
                <a:gridCol w="1752400">
                  <a:extLst>
                    <a:ext uri="{9D8B030D-6E8A-4147-A177-3AD203B41FA5}">
                      <a16:colId xmlns:a16="http://schemas.microsoft.com/office/drawing/2014/main" val="20001"/>
                    </a:ext>
                  </a:extLst>
                </a:gridCol>
                <a:gridCol w="3380375">
                  <a:extLst>
                    <a:ext uri="{9D8B030D-6E8A-4147-A177-3AD203B41FA5}">
                      <a16:colId xmlns:a16="http://schemas.microsoft.com/office/drawing/2014/main" val="20002"/>
                    </a:ext>
                  </a:extLst>
                </a:gridCol>
              </a:tblGrid>
              <a:tr h="1005800">
                <a:tc>
                  <a:txBody>
                    <a:bodyPr/>
                    <a:lstStyle/>
                    <a:p>
                      <a:pPr marL="0" lvl="0" indent="0" algn="ctr" rtl="0">
                        <a:spcBef>
                          <a:spcPts val="0"/>
                        </a:spcBef>
                        <a:spcAft>
                          <a:spcPts val="0"/>
                        </a:spcAft>
                        <a:buNone/>
                      </a:pPr>
                      <a:r>
                        <a:rPr lang="en" b="1">
                          <a:solidFill>
                            <a:srgbClr val="222222"/>
                          </a:solidFill>
                          <a:highlight>
                            <a:srgbClr val="FFFFFF"/>
                          </a:highlight>
                          <a:latin typeface="Times New Roman"/>
                          <a:ea typeface="Times New Roman"/>
                          <a:cs typeface="Times New Roman"/>
                          <a:sym typeface="Times New Roman"/>
                        </a:rPr>
                        <a:t>not</a:t>
                      </a:r>
                      <a:endParaRPr b="1">
                        <a:solidFill>
                          <a:srgbClr val="222222"/>
                        </a:solidFill>
                        <a:highlight>
                          <a:srgbClr val="FFFFFF"/>
                        </a:highlight>
                        <a:latin typeface="Times New Roman"/>
                        <a:ea typeface="Times New Roman"/>
                        <a:cs typeface="Times New Roman"/>
                        <a:sym typeface="Times New Roman"/>
                      </a:endParaRPr>
                    </a:p>
                  </a:txBody>
                  <a:tcPr marL="91425" marR="91425" marT="91425" marB="91425" anchor="ctr">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222222"/>
                          </a:solidFill>
                          <a:highlight>
                            <a:srgbClr val="FFFFFF"/>
                          </a:highlight>
                          <a:latin typeface="Times New Roman"/>
                          <a:ea typeface="Times New Roman"/>
                          <a:cs typeface="Times New Roman"/>
                          <a:sym typeface="Times New Roman"/>
                        </a:rPr>
                        <a:t>not x</a:t>
                      </a:r>
                      <a:endParaRPr>
                        <a:solidFill>
                          <a:srgbClr val="222222"/>
                        </a:solidFill>
                        <a:highlight>
                          <a:srgbClr val="FFFFFF"/>
                        </a:highlight>
                        <a:latin typeface="Times New Roman"/>
                        <a:ea typeface="Times New Roman"/>
                        <a:cs typeface="Times New Roman"/>
                        <a:sym typeface="Times New Roman"/>
                      </a:endParaRPr>
                    </a:p>
                  </a:txBody>
                  <a:tcPr marL="91425" marR="91425" marT="91425" marB="91425" anchor="ctr">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222222"/>
                          </a:solidFill>
                          <a:highlight>
                            <a:srgbClr val="FFFFFF"/>
                          </a:highlight>
                          <a:latin typeface="Times New Roman"/>
                          <a:ea typeface="Times New Roman"/>
                          <a:cs typeface="Times New Roman"/>
                          <a:sym typeface="Times New Roman"/>
                        </a:rPr>
                        <a:t>True if x is False</a:t>
                      </a:r>
                      <a:endParaRPr>
                        <a:solidFill>
                          <a:srgbClr val="222222"/>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a:solidFill>
                            <a:srgbClr val="222222"/>
                          </a:solidFill>
                          <a:highlight>
                            <a:srgbClr val="FFFFFF"/>
                          </a:highlight>
                          <a:latin typeface="Times New Roman"/>
                          <a:ea typeface="Times New Roman"/>
                          <a:cs typeface="Times New Roman"/>
                          <a:sym typeface="Times New Roman"/>
                        </a:rPr>
                        <a:t>False if x is True</a:t>
                      </a:r>
                      <a:endParaRPr>
                        <a:solidFill>
                          <a:srgbClr val="222222"/>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a:solidFill>
                            <a:srgbClr val="222222"/>
                          </a:solidFill>
                          <a:highlight>
                            <a:srgbClr val="FFFFFF"/>
                          </a:highlight>
                          <a:latin typeface="Times New Roman"/>
                          <a:ea typeface="Times New Roman"/>
                          <a:cs typeface="Times New Roman"/>
                          <a:sym typeface="Times New Roman"/>
                        </a:rPr>
                        <a:t>(Logically reverses the sense of x)</a:t>
                      </a:r>
                      <a:endParaRPr>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extLst>
                  <a:ext uri="{0D108BD9-81ED-4DB2-BD59-A6C34878D82A}">
                    <a16:rowId xmlns:a16="http://schemas.microsoft.com/office/drawing/2014/main" val="10000"/>
                  </a:ext>
                </a:extLst>
              </a:tr>
              <a:tr h="594325">
                <a:tc>
                  <a:txBody>
                    <a:bodyPr/>
                    <a:lstStyle/>
                    <a:p>
                      <a:pPr marL="0" lvl="0" indent="0" algn="ctr" rtl="0">
                        <a:spcBef>
                          <a:spcPts val="0"/>
                        </a:spcBef>
                        <a:spcAft>
                          <a:spcPts val="0"/>
                        </a:spcAft>
                        <a:buNone/>
                      </a:pPr>
                      <a:r>
                        <a:rPr lang="en" b="1">
                          <a:solidFill>
                            <a:srgbClr val="222222"/>
                          </a:solidFill>
                          <a:highlight>
                            <a:srgbClr val="FFFFFF"/>
                          </a:highlight>
                          <a:latin typeface="Times New Roman"/>
                          <a:ea typeface="Times New Roman"/>
                          <a:cs typeface="Times New Roman"/>
                          <a:sym typeface="Times New Roman"/>
                        </a:rPr>
                        <a:t>or</a:t>
                      </a:r>
                      <a:endParaRPr b="1">
                        <a:solidFill>
                          <a:srgbClr val="222222"/>
                        </a:solidFill>
                        <a:highlight>
                          <a:srgbClr val="FFFFFF"/>
                        </a:highlight>
                        <a:latin typeface="Times New Roman"/>
                        <a:ea typeface="Times New Roman"/>
                        <a:cs typeface="Times New Roman"/>
                        <a:sym typeface="Times New Roman"/>
                      </a:endParaRPr>
                    </a:p>
                  </a:txBody>
                  <a:tcPr marL="91425" marR="91425" marT="91425" marB="91425" anchor="ctr">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222222"/>
                          </a:solidFill>
                          <a:highlight>
                            <a:srgbClr val="FFFFFF"/>
                          </a:highlight>
                          <a:latin typeface="Times New Roman"/>
                          <a:ea typeface="Times New Roman"/>
                          <a:cs typeface="Times New Roman"/>
                          <a:sym typeface="Times New Roman"/>
                        </a:rPr>
                        <a:t>x or y</a:t>
                      </a:r>
                      <a:endParaRPr>
                        <a:solidFill>
                          <a:srgbClr val="222222"/>
                        </a:solidFill>
                        <a:highlight>
                          <a:srgbClr val="FFFFFF"/>
                        </a:highlight>
                        <a:latin typeface="Times New Roman"/>
                        <a:ea typeface="Times New Roman"/>
                        <a:cs typeface="Times New Roman"/>
                        <a:sym typeface="Times New Roman"/>
                      </a:endParaRPr>
                    </a:p>
                  </a:txBody>
                  <a:tcPr marL="91425" marR="91425" marT="91425" marB="91425" anchor="ctr">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222222"/>
                          </a:solidFill>
                          <a:highlight>
                            <a:srgbClr val="FFFFFF"/>
                          </a:highlight>
                          <a:latin typeface="Times New Roman"/>
                          <a:ea typeface="Times New Roman"/>
                          <a:cs typeface="Times New Roman"/>
                          <a:sym typeface="Times New Roman"/>
                        </a:rPr>
                        <a:t>True if either x or y is True</a:t>
                      </a:r>
                      <a:endParaRPr>
                        <a:solidFill>
                          <a:srgbClr val="222222"/>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a:solidFill>
                            <a:srgbClr val="222222"/>
                          </a:solidFill>
                          <a:highlight>
                            <a:srgbClr val="FFFFFF"/>
                          </a:highlight>
                          <a:latin typeface="Times New Roman"/>
                          <a:ea typeface="Times New Roman"/>
                          <a:cs typeface="Times New Roman"/>
                          <a:sym typeface="Times New Roman"/>
                        </a:rPr>
                        <a:t>False otherwise</a:t>
                      </a:r>
                      <a:endParaRPr>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extLst>
                  <a:ext uri="{0D108BD9-81ED-4DB2-BD59-A6C34878D82A}">
                    <a16:rowId xmlns:a16="http://schemas.microsoft.com/office/drawing/2014/main" val="10001"/>
                  </a:ext>
                </a:extLst>
              </a:tr>
              <a:tr h="594325">
                <a:tc>
                  <a:txBody>
                    <a:bodyPr/>
                    <a:lstStyle/>
                    <a:p>
                      <a:pPr marL="0" lvl="0" indent="0" algn="ctr" rtl="0">
                        <a:spcBef>
                          <a:spcPts val="0"/>
                        </a:spcBef>
                        <a:spcAft>
                          <a:spcPts val="0"/>
                        </a:spcAft>
                        <a:buNone/>
                      </a:pPr>
                      <a:r>
                        <a:rPr lang="en" b="1">
                          <a:solidFill>
                            <a:srgbClr val="222222"/>
                          </a:solidFill>
                          <a:highlight>
                            <a:srgbClr val="FFFFFF"/>
                          </a:highlight>
                          <a:latin typeface="Times New Roman"/>
                          <a:ea typeface="Times New Roman"/>
                          <a:cs typeface="Times New Roman"/>
                          <a:sym typeface="Times New Roman"/>
                        </a:rPr>
                        <a:t>and</a:t>
                      </a:r>
                      <a:endParaRPr b="1">
                        <a:solidFill>
                          <a:srgbClr val="222222"/>
                        </a:solidFill>
                        <a:highlight>
                          <a:srgbClr val="FFFFFF"/>
                        </a:highlight>
                        <a:latin typeface="Times New Roman"/>
                        <a:ea typeface="Times New Roman"/>
                        <a:cs typeface="Times New Roman"/>
                        <a:sym typeface="Times New Roman"/>
                      </a:endParaRPr>
                    </a:p>
                  </a:txBody>
                  <a:tcPr marL="91425" marR="91425" marT="91425" marB="91425" anchor="ctr">
                    <a:lnT w="9525" cap="flat" cmpd="sng">
                      <a:solidFill>
                        <a:srgbClr val="DEE2E6"/>
                      </a:solidFill>
                      <a:prstDash val="solid"/>
                      <a:round/>
                      <a:headEnd type="none" w="sm" len="sm"/>
                      <a:tailEnd type="none" w="sm" len="sm"/>
                    </a:lnT>
                  </a:tcPr>
                </a:tc>
                <a:tc>
                  <a:txBody>
                    <a:bodyPr/>
                    <a:lstStyle/>
                    <a:p>
                      <a:pPr marL="0" lvl="0" indent="0" algn="ctr" rtl="0">
                        <a:spcBef>
                          <a:spcPts val="0"/>
                        </a:spcBef>
                        <a:spcAft>
                          <a:spcPts val="0"/>
                        </a:spcAft>
                        <a:buNone/>
                      </a:pPr>
                      <a:r>
                        <a:rPr lang="en">
                          <a:solidFill>
                            <a:srgbClr val="222222"/>
                          </a:solidFill>
                          <a:highlight>
                            <a:srgbClr val="FFFFFF"/>
                          </a:highlight>
                          <a:latin typeface="Times New Roman"/>
                          <a:ea typeface="Times New Roman"/>
                          <a:cs typeface="Times New Roman"/>
                          <a:sym typeface="Times New Roman"/>
                        </a:rPr>
                        <a:t>x and y</a:t>
                      </a:r>
                      <a:endParaRPr>
                        <a:solidFill>
                          <a:srgbClr val="222222"/>
                        </a:solidFill>
                        <a:highlight>
                          <a:srgbClr val="FFFFFF"/>
                        </a:highlight>
                        <a:latin typeface="Times New Roman"/>
                        <a:ea typeface="Times New Roman"/>
                        <a:cs typeface="Times New Roman"/>
                        <a:sym typeface="Times New Roman"/>
                      </a:endParaRPr>
                    </a:p>
                  </a:txBody>
                  <a:tcPr marL="91425" marR="91425" marT="91425" marB="91425" anchor="ctr">
                    <a:lnT w="9525" cap="flat" cmpd="sng">
                      <a:solidFill>
                        <a:srgbClr val="DEE2E6"/>
                      </a:solidFill>
                      <a:prstDash val="solid"/>
                      <a:round/>
                      <a:headEnd type="none" w="sm" len="sm"/>
                      <a:tailEnd type="none" w="sm" len="sm"/>
                    </a:lnT>
                  </a:tcPr>
                </a:tc>
                <a:tc>
                  <a:txBody>
                    <a:bodyPr/>
                    <a:lstStyle/>
                    <a:p>
                      <a:pPr marL="0" lvl="0" indent="0" algn="l" rtl="0">
                        <a:spcBef>
                          <a:spcPts val="0"/>
                        </a:spcBef>
                        <a:spcAft>
                          <a:spcPts val="0"/>
                        </a:spcAft>
                        <a:buNone/>
                      </a:pPr>
                      <a:r>
                        <a:rPr lang="en">
                          <a:solidFill>
                            <a:srgbClr val="222222"/>
                          </a:solidFill>
                          <a:highlight>
                            <a:srgbClr val="FFFFFF"/>
                          </a:highlight>
                          <a:latin typeface="Times New Roman"/>
                          <a:ea typeface="Times New Roman"/>
                          <a:cs typeface="Times New Roman"/>
                          <a:sym typeface="Times New Roman"/>
                        </a:rPr>
                        <a:t>True if both x and y are True</a:t>
                      </a:r>
                      <a:endParaRPr>
                        <a:solidFill>
                          <a:srgbClr val="222222"/>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a:solidFill>
                            <a:srgbClr val="222222"/>
                          </a:solidFill>
                          <a:highlight>
                            <a:srgbClr val="FFFFFF"/>
                          </a:highlight>
                          <a:latin typeface="Times New Roman"/>
                          <a:ea typeface="Times New Roman"/>
                          <a:cs typeface="Times New Roman"/>
                          <a:sym typeface="Times New Roman"/>
                        </a:rPr>
                        <a:t>False otherwise</a:t>
                      </a:r>
                      <a:endParaRPr>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tcPr>
                </a:tc>
                <a:extLst>
                  <a:ext uri="{0D108BD9-81ED-4DB2-BD59-A6C34878D82A}">
                    <a16:rowId xmlns:a16="http://schemas.microsoft.com/office/drawing/2014/main" val="10002"/>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Bitwise Operator</a:t>
            </a:r>
            <a:endParaRPr/>
          </a:p>
        </p:txBody>
      </p:sp>
      <p:graphicFrame>
        <p:nvGraphicFramePr>
          <p:cNvPr id="289" name="Google Shape;289;p44"/>
          <p:cNvGraphicFramePr/>
          <p:nvPr/>
        </p:nvGraphicFramePr>
        <p:xfrm>
          <a:off x="442600" y="1290175"/>
          <a:ext cx="8071000" cy="3786960"/>
        </p:xfrm>
        <a:graphic>
          <a:graphicData uri="http://schemas.openxmlformats.org/drawingml/2006/table">
            <a:tbl>
              <a:tblPr>
                <a:noFill/>
                <a:tableStyleId>{21CDFEDE-6E88-4A86-A360-0F6D5BD230E7}</a:tableStyleId>
              </a:tblPr>
              <a:tblGrid>
                <a:gridCol w="833725">
                  <a:extLst>
                    <a:ext uri="{9D8B030D-6E8A-4147-A177-3AD203B41FA5}">
                      <a16:colId xmlns:a16="http://schemas.microsoft.com/office/drawing/2014/main" val="20000"/>
                    </a:ext>
                  </a:extLst>
                </a:gridCol>
                <a:gridCol w="1165550">
                  <a:extLst>
                    <a:ext uri="{9D8B030D-6E8A-4147-A177-3AD203B41FA5}">
                      <a16:colId xmlns:a16="http://schemas.microsoft.com/office/drawing/2014/main" val="20001"/>
                    </a:ext>
                  </a:extLst>
                </a:gridCol>
                <a:gridCol w="1553075">
                  <a:extLst>
                    <a:ext uri="{9D8B030D-6E8A-4147-A177-3AD203B41FA5}">
                      <a16:colId xmlns:a16="http://schemas.microsoft.com/office/drawing/2014/main" val="20002"/>
                    </a:ext>
                  </a:extLst>
                </a:gridCol>
                <a:gridCol w="4518650">
                  <a:extLst>
                    <a:ext uri="{9D8B030D-6E8A-4147-A177-3AD203B41FA5}">
                      <a16:colId xmlns:a16="http://schemas.microsoft.com/office/drawing/2014/main" val="20003"/>
                    </a:ext>
                  </a:extLst>
                </a:gridCol>
              </a:tblGrid>
              <a:tr h="552775">
                <a:tc>
                  <a:txBody>
                    <a:bodyPr/>
                    <a:lstStyle/>
                    <a:p>
                      <a:pPr marL="0" lvl="0" indent="0" algn="l" rtl="0">
                        <a:spcBef>
                          <a:spcPts val="0"/>
                        </a:spcBef>
                        <a:spcAft>
                          <a:spcPts val="0"/>
                        </a:spcAft>
                        <a:buNone/>
                      </a:pPr>
                      <a:r>
                        <a:rPr lang="en">
                          <a:solidFill>
                            <a:srgbClr val="222222"/>
                          </a:solidFill>
                          <a:highlight>
                            <a:srgbClr val="FFFFFF"/>
                          </a:highlight>
                          <a:latin typeface="Times New Roman"/>
                          <a:ea typeface="Times New Roman"/>
                          <a:cs typeface="Times New Roman"/>
                          <a:sym typeface="Times New Roman"/>
                        </a:rPr>
                        <a:t>&amp;</a:t>
                      </a:r>
                      <a:endParaRPr>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222222"/>
                          </a:solidFill>
                          <a:highlight>
                            <a:srgbClr val="FFFFFF"/>
                          </a:highlight>
                          <a:latin typeface="Times New Roman"/>
                          <a:ea typeface="Times New Roman"/>
                          <a:cs typeface="Times New Roman"/>
                          <a:sym typeface="Times New Roman"/>
                        </a:rPr>
                        <a:t>a &amp; b</a:t>
                      </a:r>
                      <a:endParaRPr>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sz="1350">
                          <a:solidFill>
                            <a:srgbClr val="222222"/>
                          </a:solidFill>
                          <a:highlight>
                            <a:srgbClr val="FFFFFF"/>
                          </a:highlight>
                          <a:latin typeface="Times New Roman"/>
                          <a:ea typeface="Times New Roman"/>
                          <a:cs typeface="Times New Roman"/>
                          <a:sym typeface="Times New Roman"/>
                        </a:rPr>
                        <a:t>bitwise AND</a:t>
                      </a:r>
                      <a:endParaRPr sz="1350">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sz="1350">
                          <a:solidFill>
                            <a:srgbClr val="222222"/>
                          </a:solidFill>
                          <a:highlight>
                            <a:srgbClr val="FFFFFF"/>
                          </a:highlight>
                          <a:latin typeface="Times New Roman"/>
                          <a:ea typeface="Times New Roman"/>
                          <a:cs typeface="Times New Roman"/>
                          <a:sym typeface="Times New Roman"/>
                        </a:rPr>
                        <a:t>Each bit position in the result is the logical AND of the bits in the corresponding position of the operands. (</a:t>
                      </a:r>
                      <a:r>
                        <a:rPr lang="en" sz="1100">
                          <a:solidFill>
                            <a:srgbClr val="222222"/>
                          </a:solidFill>
                          <a:highlight>
                            <a:srgbClr val="FFFFFF"/>
                          </a:highlight>
                          <a:latin typeface="Times New Roman"/>
                          <a:ea typeface="Times New Roman"/>
                          <a:cs typeface="Times New Roman"/>
                          <a:sym typeface="Times New Roman"/>
                        </a:rPr>
                        <a:t>1</a:t>
                      </a:r>
                      <a:r>
                        <a:rPr lang="en" sz="1350">
                          <a:solidFill>
                            <a:srgbClr val="222222"/>
                          </a:solidFill>
                          <a:highlight>
                            <a:srgbClr val="FFFFFF"/>
                          </a:highlight>
                          <a:latin typeface="Times New Roman"/>
                          <a:ea typeface="Times New Roman"/>
                          <a:cs typeface="Times New Roman"/>
                          <a:sym typeface="Times New Roman"/>
                        </a:rPr>
                        <a:t> if both are </a:t>
                      </a:r>
                      <a:r>
                        <a:rPr lang="en" sz="1100">
                          <a:solidFill>
                            <a:srgbClr val="222222"/>
                          </a:solidFill>
                          <a:highlight>
                            <a:srgbClr val="FFFFFF"/>
                          </a:highlight>
                          <a:latin typeface="Times New Roman"/>
                          <a:ea typeface="Times New Roman"/>
                          <a:cs typeface="Times New Roman"/>
                          <a:sym typeface="Times New Roman"/>
                        </a:rPr>
                        <a:t>1</a:t>
                      </a:r>
                      <a:r>
                        <a:rPr lang="en" sz="1350">
                          <a:solidFill>
                            <a:srgbClr val="222222"/>
                          </a:solidFill>
                          <a:highlight>
                            <a:srgbClr val="FFFFFF"/>
                          </a:highlight>
                          <a:latin typeface="Times New Roman"/>
                          <a:ea typeface="Times New Roman"/>
                          <a:cs typeface="Times New Roman"/>
                          <a:sym typeface="Times New Roman"/>
                        </a:rPr>
                        <a:t>, otherwise </a:t>
                      </a:r>
                      <a:r>
                        <a:rPr lang="en" sz="1100">
                          <a:solidFill>
                            <a:srgbClr val="222222"/>
                          </a:solidFill>
                          <a:highlight>
                            <a:srgbClr val="FFFFFF"/>
                          </a:highlight>
                          <a:latin typeface="Times New Roman"/>
                          <a:ea typeface="Times New Roman"/>
                          <a:cs typeface="Times New Roman"/>
                          <a:sym typeface="Times New Roman"/>
                        </a:rPr>
                        <a:t>0</a:t>
                      </a:r>
                      <a:r>
                        <a:rPr lang="en" sz="1350">
                          <a:solidFill>
                            <a:srgbClr val="222222"/>
                          </a:solidFill>
                          <a:highlight>
                            <a:srgbClr val="FFFFFF"/>
                          </a:highlight>
                          <a:latin typeface="Times New Roman"/>
                          <a:ea typeface="Times New Roman"/>
                          <a:cs typeface="Times New Roman"/>
                          <a:sym typeface="Times New Roman"/>
                        </a:rPr>
                        <a:t>.)</a:t>
                      </a:r>
                      <a:endParaRPr sz="1350">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222222"/>
                          </a:solidFill>
                          <a:highlight>
                            <a:srgbClr val="FFFFFF"/>
                          </a:highlight>
                          <a:latin typeface="Times New Roman"/>
                          <a:ea typeface="Times New Roman"/>
                          <a:cs typeface="Times New Roman"/>
                          <a:sym typeface="Times New Roman"/>
                        </a:rPr>
                        <a:t>|</a:t>
                      </a:r>
                      <a:endParaRPr>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222222"/>
                          </a:solidFill>
                          <a:highlight>
                            <a:srgbClr val="FFFFFF"/>
                          </a:highlight>
                          <a:latin typeface="Times New Roman"/>
                          <a:ea typeface="Times New Roman"/>
                          <a:cs typeface="Times New Roman"/>
                          <a:sym typeface="Times New Roman"/>
                        </a:rPr>
                        <a:t>a | b</a:t>
                      </a:r>
                      <a:endParaRPr>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sz="1350">
                          <a:solidFill>
                            <a:srgbClr val="222222"/>
                          </a:solidFill>
                          <a:highlight>
                            <a:srgbClr val="FFFFFF"/>
                          </a:highlight>
                          <a:latin typeface="Times New Roman"/>
                          <a:ea typeface="Times New Roman"/>
                          <a:cs typeface="Times New Roman"/>
                          <a:sym typeface="Times New Roman"/>
                        </a:rPr>
                        <a:t>bitwise OR</a:t>
                      </a:r>
                      <a:endParaRPr sz="1350">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sz="1350">
                          <a:solidFill>
                            <a:srgbClr val="222222"/>
                          </a:solidFill>
                          <a:highlight>
                            <a:srgbClr val="FFFFFF"/>
                          </a:highlight>
                          <a:latin typeface="Times New Roman"/>
                          <a:ea typeface="Times New Roman"/>
                          <a:cs typeface="Times New Roman"/>
                          <a:sym typeface="Times New Roman"/>
                        </a:rPr>
                        <a:t>Each bit position in the result is the logical OR of the bits in the corresponding position of the operands. (</a:t>
                      </a:r>
                      <a:r>
                        <a:rPr lang="en" sz="1100">
                          <a:solidFill>
                            <a:srgbClr val="222222"/>
                          </a:solidFill>
                          <a:highlight>
                            <a:srgbClr val="FFFFFF"/>
                          </a:highlight>
                          <a:latin typeface="Times New Roman"/>
                          <a:ea typeface="Times New Roman"/>
                          <a:cs typeface="Times New Roman"/>
                          <a:sym typeface="Times New Roman"/>
                        </a:rPr>
                        <a:t>1</a:t>
                      </a:r>
                      <a:r>
                        <a:rPr lang="en" sz="1350">
                          <a:solidFill>
                            <a:srgbClr val="222222"/>
                          </a:solidFill>
                          <a:highlight>
                            <a:srgbClr val="FFFFFF"/>
                          </a:highlight>
                          <a:latin typeface="Times New Roman"/>
                          <a:ea typeface="Times New Roman"/>
                          <a:cs typeface="Times New Roman"/>
                          <a:sym typeface="Times New Roman"/>
                        </a:rPr>
                        <a:t> if either is </a:t>
                      </a:r>
                      <a:r>
                        <a:rPr lang="en" sz="1100">
                          <a:solidFill>
                            <a:srgbClr val="222222"/>
                          </a:solidFill>
                          <a:highlight>
                            <a:srgbClr val="FFFFFF"/>
                          </a:highlight>
                          <a:latin typeface="Times New Roman"/>
                          <a:ea typeface="Times New Roman"/>
                          <a:cs typeface="Times New Roman"/>
                          <a:sym typeface="Times New Roman"/>
                        </a:rPr>
                        <a:t>1</a:t>
                      </a:r>
                      <a:r>
                        <a:rPr lang="en" sz="1350">
                          <a:solidFill>
                            <a:srgbClr val="222222"/>
                          </a:solidFill>
                          <a:highlight>
                            <a:srgbClr val="FFFFFF"/>
                          </a:highlight>
                          <a:latin typeface="Times New Roman"/>
                          <a:ea typeface="Times New Roman"/>
                          <a:cs typeface="Times New Roman"/>
                          <a:sym typeface="Times New Roman"/>
                        </a:rPr>
                        <a:t>, otherwise </a:t>
                      </a:r>
                      <a:r>
                        <a:rPr lang="en" sz="1100">
                          <a:solidFill>
                            <a:srgbClr val="222222"/>
                          </a:solidFill>
                          <a:highlight>
                            <a:srgbClr val="FFFFFF"/>
                          </a:highlight>
                          <a:latin typeface="Times New Roman"/>
                          <a:ea typeface="Times New Roman"/>
                          <a:cs typeface="Times New Roman"/>
                          <a:sym typeface="Times New Roman"/>
                        </a:rPr>
                        <a:t>0</a:t>
                      </a:r>
                      <a:r>
                        <a:rPr lang="en" sz="1350">
                          <a:solidFill>
                            <a:srgbClr val="222222"/>
                          </a:solidFill>
                          <a:highlight>
                            <a:srgbClr val="FFFFFF"/>
                          </a:highlight>
                          <a:latin typeface="Times New Roman"/>
                          <a:ea typeface="Times New Roman"/>
                          <a:cs typeface="Times New Roman"/>
                          <a:sym typeface="Times New Roman"/>
                        </a:rPr>
                        <a:t>.)</a:t>
                      </a:r>
                      <a:endParaRPr sz="1350">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extLst>
                  <a:ext uri="{0D108BD9-81ED-4DB2-BD59-A6C34878D82A}">
                    <a16:rowId xmlns:a16="http://schemas.microsoft.com/office/drawing/2014/main" val="10001"/>
                  </a:ext>
                </a:extLst>
              </a:tr>
              <a:tr h="398975">
                <a:tc>
                  <a:txBody>
                    <a:bodyPr/>
                    <a:lstStyle/>
                    <a:p>
                      <a:pPr marL="0" lvl="0" indent="0" algn="l" rtl="0">
                        <a:spcBef>
                          <a:spcPts val="0"/>
                        </a:spcBef>
                        <a:spcAft>
                          <a:spcPts val="0"/>
                        </a:spcAft>
                        <a:buNone/>
                      </a:pPr>
                      <a:r>
                        <a:rPr lang="en">
                          <a:solidFill>
                            <a:srgbClr val="222222"/>
                          </a:solidFill>
                          <a:highlight>
                            <a:srgbClr val="FFFFFF"/>
                          </a:highlight>
                          <a:latin typeface="Times New Roman"/>
                          <a:ea typeface="Times New Roman"/>
                          <a:cs typeface="Times New Roman"/>
                          <a:sym typeface="Times New Roman"/>
                        </a:rPr>
                        <a:t>~</a:t>
                      </a:r>
                      <a:endParaRPr>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222222"/>
                          </a:solidFill>
                          <a:highlight>
                            <a:srgbClr val="FFFFFF"/>
                          </a:highlight>
                          <a:latin typeface="Times New Roman"/>
                          <a:ea typeface="Times New Roman"/>
                          <a:cs typeface="Times New Roman"/>
                          <a:sym typeface="Times New Roman"/>
                        </a:rPr>
                        <a:t>~a</a:t>
                      </a:r>
                      <a:endParaRPr>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sz="1350">
                          <a:solidFill>
                            <a:srgbClr val="222222"/>
                          </a:solidFill>
                          <a:highlight>
                            <a:srgbClr val="FFFFFF"/>
                          </a:highlight>
                          <a:latin typeface="Times New Roman"/>
                          <a:ea typeface="Times New Roman"/>
                          <a:cs typeface="Times New Roman"/>
                          <a:sym typeface="Times New Roman"/>
                        </a:rPr>
                        <a:t>bitwise negation</a:t>
                      </a:r>
                      <a:endParaRPr sz="1350">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sz="1350">
                          <a:solidFill>
                            <a:srgbClr val="222222"/>
                          </a:solidFill>
                          <a:highlight>
                            <a:srgbClr val="FFFFFF"/>
                          </a:highlight>
                          <a:latin typeface="Times New Roman"/>
                          <a:ea typeface="Times New Roman"/>
                          <a:cs typeface="Times New Roman"/>
                          <a:sym typeface="Times New Roman"/>
                        </a:rPr>
                        <a:t>Each bit position in the result is the logical negation of the bit in the corresponding position of the operand. (</a:t>
                      </a:r>
                      <a:r>
                        <a:rPr lang="en" sz="1100">
                          <a:solidFill>
                            <a:srgbClr val="222222"/>
                          </a:solidFill>
                          <a:highlight>
                            <a:srgbClr val="FFFFFF"/>
                          </a:highlight>
                          <a:latin typeface="Times New Roman"/>
                          <a:ea typeface="Times New Roman"/>
                          <a:cs typeface="Times New Roman"/>
                          <a:sym typeface="Times New Roman"/>
                        </a:rPr>
                        <a:t>1</a:t>
                      </a:r>
                      <a:r>
                        <a:rPr lang="en" sz="1350">
                          <a:solidFill>
                            <a:srgbClr val="222222"/>
                          </a:solidFill>
                          <a:highlight>
                            <a:srgbClr val="FFFFFF"/>
                          </a:highlight>
                          <a:latin typeface="Times New Roman"/>
                          <a:ea typeface="Times New Roman"/>
                          <a:cs typeface="Times New Roman"/>
                          <a:sym typeface="Times New Roman"/>
                        </a:rPr>
                        <a:t> if </a:t>
                      </a:r>
                      <a:r>
                        <a:rPr lang="en" sz="1100">
                          <a:solidFill>
                            <a:srgbClr val="222222"/>
                          </a:solidFill>
                          <a:highlight>
                            <a:srgbClr val="FFFFFF"/>
                          </a:highlight>
                          <a:latin typeface="Times New Roman"/>
                          <a:ea typeface="Times New Roman"/>
                          <a:cs typeface="Times New Roman"/>
                          <a:sym typeface="Times New Roman"/>
                        </a:rPr>
                        <a:t>0</a:t>
                      </a:r>
                      <a:r>
                        <a:rPr lang="en" sz="1350">
                          <a:solidFill>
                            <a:srgbClr val="222222"/>
                          </a:solidFill>
                          <a:highlight>
                            <a:srgbClr val="FFFFFF"/>
                          </a:highlight>
                          <a:latin typeface="Times New Roman"/>
                          <a:ea typeface="Times New Roman"/>
                          <a:cs typeface="Times New Roman"/>
                          <a:sym typeface="Times New Roman"/>
                        </a:rPr>
                        <a:t>, </a:t>
                      </a:r>
                      <a:r>
                        <a:rPr lang="en" sz="1100">
                          <a:solidFill>
                            <a:srgbClr val="222222"/>
                          </a:solidFill>
                          <a:highlight>
                            <a:srgbClr val="FFFFFF"/>
                          </a:highlight>
                          <a:latin typeface="Times New Roman"/>
                          <a:ea typeface="Times New Roman"/>
                          <a:cs typeface="Times New Roman"/>
                          <a:sym typeface="Times New Roman"/>
                        </a:rPr>
                        <a:t>0</a:t>
                      </a:r>
                      <a:r>
                        <a:rPr lang="en" sz="1350">
                          <a:solidFill>
                            <a:srgbClr val="222222"/>
                          </a:solidFill>
                          <a:highlight>
                            <a:srgbClr val="FFFFFF"/>
                          </a:highlight>
                          <a:latin typeface="Times New Roman"/>
                          <a:ea typeface="Times New Roman"/>
                          <a:cs typeface="Times New Roman"/>
                          <a:sym typeface="Times New Roman"/>
                        </a:rPr>
                        <a:t> if </a:t>
                      </a:r>
                      <a:r>
                        <a:rPr lang="en" sz="1100">
                          <a:solidFill>
                            <a:srgbClr val="222222"/>
                          </a:solidFill>
                          <a:highlight>
                            <a:srgbClr val="FFFFFF"/>
                          </a:highlight>
                          <a:latin typeface="Times New Roman"/>
                          <a:ea typeface="Times New Roman"/>
                          <a:cs typeface="Times New Roman"/>
                          <a:sym typeface="Times New Roman"/>
                        </a:rPr>
                        <a:t>1</a:t>
                      </a:r>
                      <a:r>
                        <a:rPr lang="en" sz="1350">
                          <a:solidFill>
                            <a:srgbClr val="222222"/>
                          </a:solidFill>
                          <a:highlight>
                            <a:srgbClr val="FFFFFF"/>
                          </a:highlight>
                          <a:latin typeface="Times New Roman"/>
                          <a:ea typeface="Times New Roman"/>
                          <a:cs typeface="Times New Roman"/>
                          <a:sym typeface="Times New Roman"/>
                        </a:rPr>
                        <a:t>.)</a:t>
                      </a:r>
                      <a:endParaRPr sz="1350">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solidFill>
                            <a:srgbClr val="222222"/>
                          </a:solidFill>
                          <a:highlight>
                            <a:srgbClr val="FFFFFF"/>
                          </a:highlight>
                          <a:latin typeface="Times New Roman"/>
                          <a:ea typeface="Times New Roman"/>
                          <a:cs typeface="Times New Roman"/>
                          <a:sym typeface="Times New Roman"/>
                        </a:rPr>
                        <a:t>^</a:t>
                      </a:r>
                      <a:endParaRPr>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222222"/>
                          </a:solidFill>
                          <a:highlight>
                            <a:srgbClr val="FFFFFF"/>
                          </a:highlight>
                          <a:latin typeface="Times New Roman"/>
                          <a:ea typeface="Times New Roman"/>
                          <a:cs typeface="Times New Roman"/>
                          <a:sym typeface="Times New Roman"/>
                        </a:rPr>
                        <a:t>a ^ b</a:t>
                      </a:r>
                      <a:endParaRPr>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sz="1350">
                          <a:solidFill>
                            <a:srgbClr val="222222"/>
                          </a:solidFill>
                          <a:highlight>
                            <a:srgbClr val="FFFFFF"/>
                          </a:highlight>
                          <a:latin typeface="Times New Roman"/>
                          <a:ea typeface="Times New Roman"/>
                          <a:cs typeface="Times New Roman"/>
                          <a:sym typeface="Times New Roman"/>
                        </a:rPr>
                        <a:t>bitwise XOR (exclusive OR)</a:t>
                      </a:r>
                      <a:endParaRPr sz="1350">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sz="1350">
                          <a:solidFill>
                            <a:srgbClr val="222222"/>
                          </a:solidFill>
                          <a:highlight>
                            <a:srgbClr val="FFFFFF"/>
                          </a:highlight>
                          <a:latin typeface="Times New Roman"/>
                          <a:ea typeface="Times New Roman"/>
                          <a:cs typeface="Times New Roman"/>
                          <a:sym typeface="Times New Roman"/>
                        </a:rPr>
                        <a:t>Each bit position in the result is the logical XOR of the bits in the corresponding position of the operands. (</a:t>
                      </a:r>
                      <a:r>
                        <a:rPr lang="en" sz="1100">
                          <a:solidFill>
                            <a:srgbClr val="222222"/>
                          </a:solidFill>
                          <a:highlight>
                            <a:srgbClr val="FFFFFF"/>
                          </a:highlight>
                          <a:latin typeface="Times New Roman"/>
                          <a:ea typeface="Times New Roman"/>
                          <a:cs typeface="Times New Roman"/>
                          <a:sym typeface="Times New Roman"/>
                        </a:rPr>
                        <a:t>1</a:t>
                      </a:r>
                      <a:r>
                        <a:rPr lang="en" sz="1350">
                          <a:solidFill>
                            <a:srgbClr val="222222"/>
                          </a:solidFill>
                          <a:highlight>
                            <a:srgbClr val="FFFFFF"/>
                          </a:highlight>
                          <a:latin typeface="Times New Roman"/>
                          <a:ea typeface="Times New Roman"/>
                          <a:cs typeface="Times New Roman"/>
                          <a:sym typeface="Times New Roman"/>
                        </a:rPr>
                        <a:t> if the bits in the operands are different, </a:t>
                      </a:r>
                      <a:r>
                        <a:rPr lang="en" sz="1100">
                          <a:solidFill>
                            <a:srgbClr val="222222"/>
                          </a:solidFill>
                          <a:highlight>
                            <a:srgbClr val="FFFFFF"/>
                          </a:highlight>
                          <a:latin typeface="Times New Roman"/>
                          <a:ea typeface="Times New Roman"/>
                          <a:cs typeface="Times New Roman"/>
                          <a:sym typeface="Times New Roman"/>
                        </a:rPr>
                        <a:t>0</a:t>
                      </a:r>
                      <a:r>
                        <a:rPr lang="en" sz="1350">
                          <a:solidFill>
                            <a:srgbClr val="222222"/>
                          </a:solidFill>
                          <a:highlight>
                            <a:srgbClr val="FFFFFF"/>
                          </a:highlight>
                          <a:latin typeface="Times New Roman"/>
                          <a:ea typeface="Times New Roman"/>
                          <a:cs typeface="Times New Roman"/>
                          <a:sym typeface="Times New Roman"/>
                        </a:rPr>
                        <a:t> if they are the same.)</a:t>
                      </a:r>
                      <a:endParaRPr sz="1350">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solidFill>
                            <a:srgbClr val="222222"/>
                          </a:solidFill>
                          <a:highlight>
                            <a:srgbClr val="FFFFFF"/>
                          </a:highlight>
                          <a:latin typeface="Times New Roman"/>
                          <a:ea typeface="Times New Roman"/>
                          <a:cs typeface="Times New Roman"/>
                          <a:sym typeface="Times New Roman"/>
                        </a:rPr>
                        <a:t>&gt;&gt;</a:t>
                      </a:r>
                      <a:endParaRPr>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222222"/>
                          </a:solidFill>
                          <a:highlight>
                            <a:srgbClr val="FFFFFF"/>
                          </a:highlight>
                          <a:latin typeface="Times New Roman"/>
                          <a:ea typeface="Times New Roman"/>
                          <a:cs typeface="Times New Roman"/>
                          <a:sym typeface="Times New Roman"/>
                        </a:rPr>
                        <a:t>a &gt;&gt; n</a:t>
                      </a:r>
                      <a:endParaRPr>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sz="1350">
                          <a:solidFill>
                            <a:srgbClr val="222222"/>
                          </a:solidFill>
                          <a:highlight>
                            <a:srgbClr val="FFFFFF"/>
                          </a:highlight>
                          <a:latin typeface="Times New Roman"/>
                          <a:ea typeface="Times New Roman"/>
                          <a:cs typeface="Times New Roman"/>
                          <a:sym typeface="Times New Roman"/>
                        </a:rPr>
                        <a:t>Shift right </a:t>
                      </a:r>
                      <a:r>
                        <a:rPr lang="en" sz="1100">
                          <a:solidFill>
                            <a:srgbClr val="222222"/>
                          </a:solidFill>
                          <a:highlight>
                            <a:srgbClr val="FFFFFF"/>
                          </a:highlight>
                          <a:latin typeface="Times New Roman"/>
                          <a:ea typeface="Times New Roman"/>
                          <a:cs typeface="Times New Roman"/>
                          <a:sym typeface="Times New Roman"/>
                        </a:rPr>
                        <a:t>n</a:t>
                      </a:r>
                      <a:r>
                        <a:rPr lang="en" sz="1350">
                          <a:solidFill>
                            <a:srgbClr val="222222"/>
                          </a:solidFill>
                          <a:highlight>
                            <a:srgbClr val="FFFFFF"/>
                          </a:highlight>
                          <a:latin typeface="Times New Roman"/>
                          <a:ea typeface="Times New Roman"/>
                          <a:cs typeface="Times New Roman"/>
                          <a:sym typeface="Times New Roman"/>
                        </a:rPr>
                        <a:t> places</a:t>
                      </a:r>
                      <a:endParaRPr sz="1350">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tc>
                  <a:txBody>
                    <a:bodyPr/>
                    <a:lstStyle/>
                    <a:p>
                      <a:pPr marL="0" lvl="0" indent="0" algn="l" rtl="0">
                        <a:spcBef>
                          <a:spcPts val="0"/>
                        </a:spcBef>
                        <a:spcAft>
                          <a:spcPts val="0"/>
                        </a:spcAft>
                        <a:buNone/>
                      </a:pPr>
                      <a:r>
                        <a:rPr lang="en" sz="1350">
                          <a:solidFill>
                            <a:srgbClr val="222222"/>
                          </a:solidFill>
                          <a:highlight>
                            <a:srgbClr val="FFFFFF"/>
                          </a:highlight>
                          <a:latin typeface="Times New Roman"/>
                          <a:ea typeface="Times New Roman"/>
                          <a:cs typeface="Times New Roman"/>
                          <a:sym typeface="Times New Roman"/>
                        </a:rPr>
                        <a:t>Each bit is shifted right </a:t>
                      </a:r>
                      <a:r>
                        <a:rPr lang="en" sz="1100">
                          <a:solidFill>
                            <a:srgbClr val="222222"/>
                          </a:solidFill>
                          <a:highlight>
                            <a:srgbClr val="FFFFFF"/>
                          </a:highlight>
                          <a:latin typeface="Times New Roman"/>
                          <a:ea typeface="Times New Roman"/>
                          <a:cs typeface="Times New Roman"/>
                          <a:sym typeface="Times New Roman"/>
                        </a:rPr>
                        <a:t>n</a:t>
                      </a:r>
                      <a:r>
                        <a:rPr lang="en" sz="1350">
                          <a:solidFill>
                            <a:srgbClr val="222222"/>
                          </a:solidFill>
                          <a:highlight>
                            <a:srgbClr val="FFFFFF"/>
                          </a:highlight>
                          <a:latin typeface="Times New Roman"/>
                          <a:ea typeface="Times New Roman"/>
                          <a:cs typeface="Times New Roman"/>
                          <a:sym typeface="Times New Roman"/>
                        </a:rPr>
                        <a:t> places.</a:t>
                      </a:r>
                      <a:endParaRPr sz="1350">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lnB w="9525" cap="flat" cmpd="sng">
                      <a:solidFill>
                        <a:srgbClr val="DEE2E6"/>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solidFill>
                            <a:srgbClr val="222222"/>
                          </a:solidFill>
                          <a:highlight>
                            <a:srgbClr val="FFFFFF"/>
                          </a:highlight>
                          <a:latin typeface="Times New Roman"/>
                          <a:ea typeface="Times New Roman"/>
                          <a:cs typeface="Times New Roman"/>
                          <a:sym typeface="Times New Roman"/>
                        </a:rPr>
                        <a:t>&lt;&lt;</a:t>
                      </a:r>
                      <a:endParaRPr>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tcPr>
                </a:tc>
                <a:tc>
                  <a:txBody>
                    <a:bodyPr/>
                    <a:lstStyle/>
                    <a:p>
                      <a:pPr marL="0" lvl="0" indent="0" algn="l" rtl="0">
                        <a:spcBef>
                          <a:spcPts val="0"/>
                        </a:spcBef>
                        <a:spcAft>
                          <a:spcPts val="0"/>
                        </a:spcAft>
                        <a:buNone/>
                      </a:pPr>
                      <a:r>
                        <a:rPr lang="en">
                          <a:solidFill>
                            <a:srgbClr val="222222"/>
                          </a:solidFill>
                          <a:highlight>
                            <a:srgbClr val="FFFFFF"/>
                          </a:highlight>
                          <a:latin typeface="Times New Roman"/>
                          <a:ea typeface="Times New Roman"/>
                          <a:cs typeface="Times New Roman"/>
                          <a:sym typeface="Times New Roman"/>
                        </a:rPr>
                        <a:t>a &lt;&lt; n</a:t>
                      </a:r>
                      <a:endParaRPr>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tcPr>
                </a:tc>
                <a:tc>
                  <a:txBody>
                    <a:bodyPr/>
                    <a:lstStyle/>
                    <a:p>
                      <a:pPr marL="0" lvl="0" indent="0" algn="l" rtl="0">
                        <a:spcBef>
                          <a:spcPts val="0"/>
                        </a:spcBef>
                        <a:spcAft>
                          <a:spcPts val="0"/>
                        </a:spcAft>
                        <a:buNone/>
                      </a:pPr>
                      <a:r>
                        <a:rPr lang="en" sz="1350">
                          <a:solidFill>
                            <a:srgbClr val="222222"/>
                          </a:solidFill>
                          <a:highlight>
                            <a:srgbClr val="FFFFFF"/>
                          </a:highlight>
                          <a:latin typeface="Times New Roman"/>
                          <a:ea typeface="Times New Roman"/>
                          <a:cs typeface="Times New Roman"/>
                          <a:sym typeface="Times New Roman"/>
                        </a:rPr>
                        <a:t>Shift left </a:t>
                      </a:r>
                      <a:r>
                        <a:rPr lang="en" sz="1100">
                          <a:solidFill>
                            <a:srgbClr val="222222"/>
                          </a:solidFill>
                          <a:highlight>
                            <a:srgbClr val="FFFFFF"/>
                          </a:highlight>
                          <a:latin typeface="Times New Roman"/>
                          <a:ea typeface="Times New Roman"/>
                          <a:cs typeface="Times New Roman"/>
                          <a:sym typeface="Times New Roman"/>
                        </a:rPr>
                        <a:t>n</a:t>
                      </a:r>
                      <a:r>
                        <a:rPr lang="en" sz="1350">
                          <a:solidFill>
                            <a:srgbClr val="222222"/>
                          </a:solidFill>
                          <a:highlight>
                            <a:srgbClr val="FFFFFF"/>
                          </a:highlight>
                          <a:latin typeface="Times New Roman"/>
                          <a:ea typeface="Times New Roman"/>
                          <a:cs typeface="Times New Roman"/>
                          <a:sym typeface="Times New Roman"/>
                        </a:rPr>
                        <a:t> places</a:t>
                      </a:r>
                      <a:endParaRPr sz="1350">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tcPr>
                </a:tc>
                <a:tc>
                  <a:txBody>
                    <a:bodyPr/>
                    <a:lstStyle/>
                    <a:p>
                      <a:pPr marL="0" lvl="0" indent="0" algn="l" rtl="0">
                        <a:spcBef>
                          <a:spcPts val="0"/>
                        </a:spcBef>
                        <a:spcAft>
                          <a:spcPts val="0"/>
                        </a:spcAft>
                        <a:buNone/>
                      </a:pPr>
                      <a:r>
                        <a:rPr lang="en" sz="1350">
                          <a:solidFill>
                            <a:srgbClr val="222222"/>
                          </a:solidFill>
                          <a:highlight>
                            <a:srgbClr val="FFFFFF"/>
                          </a:highlight>
                          <a:latin typeface="Times New Roman"/>
                          <a:ea typeface="Times New Roman"/>
                          <a:cs typeface="Times New Roman"/>
                          <a:sym typeface="Times New Roman"/>
                        </a:rPr>
                        <a:t>Each bit is shifted left </a:t>
                      </a:r>
                      <a:r>
                        <a:rPr lang="en" sz="1100">
                          <a:solidFill>
                            <a:srgbClr val="222222"/>
                          </a:solidFill>
                          <a:highlight>
                            <a:srgbClr val="FFFFFF"/>
                          </a:highlight>
                          <a:latin typeface="Times New Roman"/>
                          <a:ea typeface="Times New Roman"/>
                          <a:cs typeface="Times New Roman"/>
                          <a:sym typeface="Times New Roman"/>
                        </a:rPr>
                        <a:t>n</a:t>
                      </a:r>
                      <a:r>
                        <a:rPr lang="en" sz="1350">
                          <a:solidFill>
                            <a:srgbClr val="222222"/>
                          </a:solidFill>
                          <a:highlight>
                            <a:srgbClr val="FFFFFF"/>
                          </a:highlight>
                          <a:latin typeface="Times New Roman"/>
                          <a:ea typeface="Times New Roman"/>
                          <a:cs typeface="Times New Roman"/>
                          <a:sym typeface="Times New Roman"/>
                        </a:rPr>
                        <a:t> places.</a:t>
                      </a:r>
                      <a:endParaRPr sz="1350">
                        <a:solidFill>
                          <a:srgbClr val="222222"/>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DEE2E6"/>
                      </a:solidFill>
                      <a:prstDash val="solid"/>
                      <a:round/>
                      <a:headEnd type="none" w="sm" len="sm"/>
                      <a:tailEnd type="none" w="sm" len="sm"/>
                    </a:lnT>
                  </a:tcPr>
                </a:tc>
                <a:extLst>
                  <a:ext uri="{0D108BD9-81ED-4DB2-BD59-A6C34878D82A}">
                    <a16:rowId xmlns:a16="http://schemas.microsoft.com/office/drawing/2014/main" val="10005"/>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Identity Operator</a:t>
            </a:r>
            <a:endParaRPr/>
          </a:p>
        </p:txBody>
      </p:sp>
      <p:sp>
        <p:nvSpPr>
          <p:cNvPr id="295" name="Google Shape;295;p45"/>
          <p:cNvSpPr txBox="1">
            <a:spLocks noGrp="1"/>
          </p:cNvSpPr>
          <p:nvPr>
            <p:ph type="body" idx="1"/>
          </p:nvPr>
        </p:nvSpPr>
        <p:spPr>
          <a:xfrm>
            <a:off x="311700" y="1468825"/>
            <a:ext cx="8520600" cy="1241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600">
                <a:solidFill>
                  <a:srgbClr val="222222"/>
                </a:solidFill>
                <a:highlight>
                  <a:srgbClr val="FFFFFF"/>
                </a:highlight>
                <a:latin typeface="Times New Roman"/>
                <a:ea typeface="Times New Roman"/>
                <a:cs typeface="Times New Roman"/>
                <a:sym typeface="Times New Roman"/>
              </a:rPr>
              <a:t>Python provides two operators, </a:t>
            </a:r>
            <a:endParaRPr sz="1600">
              <a:solidFill>
                <a:srgbClr val="222222"/>
              </a:solidFill>
              <a:highlight>
                <a:srgbClr val="FFFFFF"/>
              </a:highlight>
              <a:latin typeface="Times New Roman"/>
              <a:ea typeface="Times New Roman"/>
              <a:cs typeface="Times New Roman"/>
              <a:sym typeface="Times New Roman"/>
            </a:endParaRPr>
          </a:p>
          <a:p>
            <a:pPr marL="457200" lvl="0" indent="-330200" algn="l" rtl="0">
              <a:spcBef>
                <a:spcPts val="0"/>
              </a:spcBef>
              <a:spcAft>
                <a:spcPts val="0"/>
              </a:spcAft>
              <a:buClr>
                <a:srgbClr val="222222"/>
              </a:buClr>
              <a:buSzPts val="1600"/>
              <a:buFont typeface="Times New Roman"/>
              <a:buChar char="●"/>
            </a:pPr>
            <a:r>
              <a:rPr lang="en" sz="1600">
                <a:solidFill>
                  <a:srgbClr val="222222"/>
                </a:solidFill>
                <a:highlight>
                  <a:srgbClr val="FFFFFF"/>
                </a:highlight>
                <a:latin typeface="Times New Roman"/>
                <a:ea typeface="Times New Roman"/>
                <a:cs typeface="Times New Roman"/>
                <a:sym typeface="Times New Roman"/>
              </a:rPr>
              <a:t>is</a:t>
            </a:r>
            <a:endParaRPr sz="1600">
              <a:solidFill>
                <a:srgbClr val="222222"/>
              </a:solidFill>
              <a:highlight>
                <a:srgbClr val="FFFFFF"/>
              </a:highlight>
              <a:latin typeface="Times New Roman"/>
              <a:ea typeface="Times New Roman"/>
              <a:cs typeface="Times New Roman"/>
              <a:sym typeface="Times New Roman"/>
            </a:endParaRPr>
          </a:p>
          <a:p>
            <a:pPr marL="457200" lvl="0" indent="-330200" algn="l" rtl="0">
              <a:spcBef>
                <a:spcPts val="0"/>
              </a:spcBef>
              <a:spcAft>
                <a:spcPts val="0"/>
              </a:spcAft>
              <a:buClr>
                <a:srgbClr val="222222"/>
              </a:buClr>
              <a:buSzPts val="1600"/>
              <a:buFont typeface="Times New Roman"/>
              <a:buChar char="●"/>
            </a:pPr>
            <a:r>
              <a:rPr lang="en" sz="1600">
                <a:solidFill>
                  <a:srgbClr val="222222"/>
                </a:solidFill>
                <a:highlight>
                  <a:srgbClr val="FFFFFF"/>
                </a:highlight>
                <a:latin typeface="Times New Roman"/>
                <a:ea typeface="Times New Roman"/>
                <a:cs typeface="Times New Roman"/>
                <a:sym typeface="Times New Roman"/>
              </a:rPr>
              <a:t>is not, </a:t>
            </a:r>
            <a:endParaRPr sz="1600">
              <a:solidFill>
                <a:srgbClr val="222222"/>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1600">
                <a:solidFill>
                  <a:srgbClr val="222222"/>
                </a:solidFill>
                <a:highlight>
                  <a:srgbClr val="FFFFFF"/>
                </a:highlight>
                <a:latin typeface="Times New Roman"/>
                <a:ea typeface="Times New Roman"/>
                <a:cs typeface="Times New Roman"/>
                <a:sym typeface="Times New Roman"/>
              </a:rPr>
              <a:t>that determine whether the given operands have the same identity—that is, refer to the same object.</a:t>
            </a:r>
            <a:endParaRPr sz="1600" b="1">
              <a:solidFill>
                <a:srgbClr val="222222"/>
              </a:solidFill>
              <a:highlight>
                <a:srgbClr val="FFFFFF"/>
              </a:highlight>
              <a:latin typeface="Times New Roman"/>
              <a:ea typeface="Times New Roman"/>
              <a:cs typeface="Times New Roman"/>
              <a:sym typeface="Times New Roman"/>
            </a:endParaRPr>
          </a:p>
        </p:txBody>
      </p:sp>
      <p:sp>
        <p:nvSpPr>
          <p:cNvPr id="296" name="Google Shape;296;p45"/>
          <p:cNvSpPr txBox="1"/>
          <p:nvPr/>
        </p:nvSpPr>
        <p:spPr>
          <a:xfrm>
            <a:off x="311700" y="2810600"/>
            <a:ext cx="3798600" cy="2068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b="1">
                <a:solidFill>
                  <a:srgbClr val="8F5902"/>
                </a:solidFill>
                <a:highlight>
                  <a:srgbClr val="F6F6F6"/>
                </a:highlight>
                <a:latin typeface="Courier New"/>
                <a:ea typeface="Courier New"/>
                <a:cs typeface="Courier New"/>
                <a:sym typeface="Courier New"/>
              </a:rPr>
              <a:t>&gt;&gt;&gt; </a:t>
            </a:r>
            <a:r>
              <a:rPr lang="en" sz="1200" b="1">
                <a:highlight>
                  <a:srgbClr val="F6F6F6"/>
                </a:highlight>
                <a:latin typeface="Courier New"/>
                <a:ea typeface="Courier New"/>
                <a:cs typeface="Courier New"/>
                <a:sym typeface="Courier New"/>
              </a:rPr>
              <a:t>x</a:t>
            </a:r>
            <a:r>
              <a:rPr lang="en" sz="1200" b="1">
                <a:solidFill>
                  <a:srgbClr val="212529"/>
                </a:solidFill>
                <a:highlight>
                  <a:srgbClr val="F6F6F6"/>
                </a:highlight>
                <a:latin typeface="Courier New"/>
                <a:ea typeface="Courier New"/>
                <a:cs typeface="Courier New"/>
                <a:sym typeface="Courier New"/>
              </a:rPr>
              <a:t> </a:t>
            </a:r>
            <a:r>
              <a:rPr lang="en" sz="1200" b="1">
                <a:solidFill>
                  <a:srgbClr val="CE5C00"/>
                </a:solidFill>
                <a:highlight>
                  <a:srgbClr val="F6F6F6"/>
                </a:highlight>
                <a:latin typeface="Courier New"/>
                <a:ea typeface="Courier New"/>
                <a:cs typeface="Courier New"/>
                <a:sym typeface="Courier New"/>
              </a:rPr>
              <a:t>=</a:t>
            </a:r>
            <a:r>
              <a:rPr lang="en" sz="1200" b="1">
                <a:solidFill>
                  <a:srgbClr val="212529"/>
                </a:solidFill>
                <a:highlight>
                  <a:srgbClr val="F6F6F6"/>
                </a:highlight>
                <a:latin typeface="Courier New"/>
                <a:ea typeface="Courier New"/>
                <a:cs typeface="Courier New"/>
                <a:sym typeface="Courier New"/>
              </a:rPr>
              <a:t> </a:t>
            </a:r>
            <a:r>
              <a:rPr lang="en" sz="1200" b="1">
                <a:solidFill>
                  <a:srgbClr val="0000CF"/>
                </a:solidFill>
                <a:highlight>
                  <a:srgbClr val="F6F6F6"/>
                </a:highlight>
                <a:latin typeface="Courier New"/>
                <a:ea typeface="Courier New"/>
                <a:cs typeface="Courier New"/>
                <a:sym typeface="Courier New"/>
              </a:rPr>
              <a:t>1001</a:t>
            </a:r>
            <a:endParaRPr sz="1200" b="1">
              <a:solidFill>
                <a:srgbClr val="212529"/>
              </a:solidFill>
              <a:highlight>
                <a:srgbClr val="F6F6F6"/>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sz="1200" b="1">
                <a:solidFill>
                  <a:srgbClr val="8F5902"/>
                </a:solidFill>
                <a:highlight>
                  <a:srgbClr val="F6F6F6"/>
                </a:highlight>
                <a:latin typeface="Courier New"/>
                <a:ea typeface="Courier New"/>
                <a:cs typeface="Courier New"/>
                <a:sym typeface="Courier New"/>
              </a:rPr>
              <a:t>&gt;&gt;&gt; </a:t>
            </a:r>
            <a:r>
              <a:rPr lang="en" sz="1200" b="1">
                <a:highlight>
                  <a:srgbClr val="F6F6F6"/>
                </a:highlight>
                <a:latin typeface="Courier New"/>
                <a:ea typeface="Courier New"/>
                <a:cs typeface="Courier New"/>
                <a:sym typeface="Courier New"/>
              </a:rPr>
              <a:t>y</a:t>
            </a:r>
            <a:r>
              <a:rPr lang="en" sz="1200" b="1">
                <a:solidFill>
                  <a:srgbClr val="212529"/>
                </a:solidFill>
                <a:highlight>
                  <a:srgbClr val="F6F6F6"/>
                </a:highlight>
                <a:latin typeface="Courier New"/>
                <a:ea typeface="Courier New"/>
                <a:cs typeface="Courier New"/>
                <a:sym typeface="Courier New"/>
              </a:rPr>
              <a:t> </a:t>
            </a:r>
            <a:r>
              <a:rPr lang="en" sz="1200" b="1">
                <a:solidFill>
                  <a:srgbClr val="CE5C00"/>
                </a:solidFill>
                <a:highlight>
                  <a:srgbClr val="F6F6F6"/>
                </a:highlight>
                <a:latin typeface="Courier New"/>
                <a:ea typeface="Courier New"/>
                <a:cs typeface="Courier New"/>
                <a:sym typeface="Courier New"/>
              </a:rPr>
              <a:t>=</a:t>
            </a:r>
            <a:r>
              <a:rPr lang="en" sz="1200" b="1">
                <a:solidFill>
                  <a:srgbClr val="212529"/>
                </a:solidFill>
                <a:highlight>
                  <a:srgbClr val="F6F6F6"/>
                </a:highlight>
                <a:latin typeface="Courier New"/>
                <a:ea typeface="Courier New"/>
                <a:cs typeface="Courier New"/>
                <a:sym typeface="Courier New"/>
              </a:rPr>
              <a:t> </a:t>
            </a:r>
            <a:r>
              <a:rPr lang="en" sz="1200" b="1">
                <a:solidFill>
                  <a:srgbClr val="0000CF"/>
                </a:solidFill>
                <a:highlight>
                  <a:srgbClr val="F6F6F6"/>
                </a:highlight>
                <a:latin typeface="Courier New"/>
                <a:ea typeface="Courier New"/>
                <a:cs typeface="Courier New"/>
                <a:sym typeface="Courier New"/>
              </a:rPr>
              <a:t>1000</a:t>
            </a:r>
            <a:r>
              <a:rPr lang="en" sz="1200" b="1">
                <a:solidFill>
                  <a:srgbClr val="212529"/>
                </a:solidFill>
                <a:highlight>
                  <a:srgbClr val="F6F6F6"/>
                </a:highlight>
                <a:latin typeface="Courier New"/>
                <a:ea typeface="Courier New"/>
                <a:cs typeface="Courier New"/>
                <a:sym typeface="Courier New"/>
              </a:rPr>
              <a:t> </a:t>
            </a:r>
            <a:r>
              <a:rPr lang="en" sz="1200" b="1">
                <a:solidFill>
                  <a:srgbClr val="CE5C00"/>
                </a:solidFill>
                <a:highlight>
                  <a:srgbClr val="F6F6F6"/>
                </a:highlight>
                <a:latin typeface="Courier New"/>
                <a:ea typeface="Courier New"/>
                <a:cs typeface="Courier New"/>
                <a:sym typeface="Courier New"/>
              </a:rPr>
              <a:t>+</a:t>
            </a:r>
            <a:r>
              <a:rPr lang="en" sz="1200" b="1">
                <a:solidFill>
                  <a:srgbClr val="212529"/>
                </a:solidFill>
                <a:highlight>
                  <a:srgbClr val="F6F6F6"/>
                </a:highlight>
                <a:latin typeface="Courier New"/>
                <a:ea typeface="Courier New"/>
                <a:cs typeface="Courier New"/>
                <a:sym typeface="Courier New"/>
              </a:rPr>
              <a:t> </a:t>
            </a:r>
            <a:r>
              <a:rPr lang="en" sz="1200" b="1">
                <a:solidFill>
                  <a:srgbClr val="0000CF"/>
                </a:solidFill>
                <a:highlight>
                  <a:srgbClr val="F6F6F6"/>
                </a:highlight>
                <a:latin typeface="Courier New"/>
                <a:ea typeface="Courier New"/>
                <a:cs typeface="Courier New"/>
                <a:sym typeface="Courier New"/>
              </a:rPr>
              <a:t>1</a:t>
            </a:r>
            <a:endParaRPr sz="1200" b="1">
              <a:solidFill>
                <a:srgbClr val="212529"/>
              </a:solidFill>
              <a:highlight>
                <a:srgbClr val="F6F6F6"/>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sz="1200" b="1">
                <a:solidFill>
                  <a:srgbClr val="8F5902"/>
                </a:solidFill>
                <a:highlight>
                  <a:srgbClr val="F6F6F6"/>
                </a:highlight>
                <a:latin typeface="Courier New"/>
                <a:ea typeface="Courier New"/>
                <a:cs typeface="Courier New"/>
                <a:sym typeface="Courier New"/>
              </a:rPr>
              <a:t>&gt;&gt;&gt; </a:t>
            </a:r>
            <a:r>
              <a:rPr lang="en" sz="1200" b="1">
                <a:solidFill>
                  <a:srgbClr val="204A87"/>
                </a:solidFill>
                <a:highlight>
                  <a:srgbClr val="F6F6F6"/>
                </a:highlight>
                <a:latin typeface="Courier New"/>
                <a:ea typeface="Courier New"/>
                <a:cs typeface="Courier New"/>
                <a:sym typeface="Courier New"/>
              </a:rPr>
              <a:t>print</a:t>
            </a:r>
            <a:r>
              <a:rPr lang="en" sz="1200" b="1">
                <a:highlight>
                  <a:srgbClr val="F6F6F6"/>
                </a:highlight>
                <a:latin typeface="Courier New"/>
                <a:ea typeface="Courier New"/>
                <a:cs typeface="Courier New"/>
                <a:sym typeface="Courier New"/>
              </a:rPr>
              <a:t>(x,</a:t>
            </a:r>
            <a:r>
              <a:rPr lang="en" sz="1200" b="1">
                <a:solidFill>
                  <a:srgbClr val="212529"/>
                </a:solidFill>
                <a:highlight>
                  <a:srgbClr val="F6F6F6"/>
                </a:highlight>
                <a:latin typeface="Courier New"/>
                <a:ea typeface="Courier New"/>
                <a:cs typeface="Courier New"/>
                <a:sym typeface="Courier New"/>
              </a:rPr>
              <a:t> </a:t>
            </a:r>
            <a:r>
              <a:rPr lang="en" sz="1200" b="1">
                <a:highlight>
                  <a:srgbClr val="F6F6F6"/>
                </a:highlight>
                <a:latin typeface="Courier New"/>
                <a:ea typeface="Courier New"/>
                <a:cs typeface="Courier New"/>
                <a:sym typeface="Courier New"/>
              </a:rPr>
              <a:t>y)</a:t>
            </a:r>
            <a:endParaRPr sz="1200" b="1">
              <a:solidFill>
                <a:srgbClr val="212529"/>
              </a:solidFill>
              <a:highlight>
                <a:srgbClr val="F6F6F6"/>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sz="1200" b="1">
                <a:solidFill>
                  <a:srgbClr val="6C757D"/>
                </a:solidFill>
                <a:highlight>
                  <a:srgbClr val="F6F6F6"/>
                </a:highlight>
                <a:latin typeface="Courier New"/>
                <a:ea typeface="Courier New"/>
                <a:cs typeface="Courier New"/>
                <a:sym typeface="Courier New"/>
              </a:rPr>
              <a:t>1001 1001</a:t>
            </a:r>
            <a:endParaRPr sz="1200" b="1">
              <a:solidFill>
                <a:srgbClr val="212529"/>
              </a:solidFill>
              <a:highlight>
                <a:srgbClr val="F6F6F6"/>
              </a:highlight>
              <a:latin typeface="Courier New"/>
              <a:ea typeface="Courier New"/>
              <a:cs typeface="Courier New"/>
              <a:sym typeface="Courier New"/>
            </a:endParaRPr>
          </a:p>
          <a:p>
            <a:pPr marL="0" lvl="0" indent="0" algn="l" rtl="0">
              <a:lnSpc>
                <a:spcPct val="115000"/>
              </a:lnSpc>
              <a:spcBef>
                <a:spcPts val="0"/>
              </a:spcBef>
              <a:spcAft>
                <a:spcPts val="0"/>
              </a:spcAft>
              <a:buNone/>
            </a:pPr>
            <a:endParaRPr sz="1200" b="1">
              <a:solidFill>
                <a:srgbClr val="212529"/>
              </a:solidFill>
              <a:highlight>
                <a:srgbClr val="F6F6F6"/>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sz="1200" b="1">
                <a:solidFill>
                  <a:srgbClr val="8F5902"/>
                </a:solidFill>
                <a:highlight>
                  <a:srgbClr val="F6F6F6"/>
                </a:highlight>
                <a:latin typeface="Courier New"/>
                <a:ea typeface="Courier New"/>
                <a:cs typeface="Courier New"/>
                <a:sym typeface="Courier New"/>
              </a:rPr>
              <a:t>&gt;&gt;&gt; </a:t>
            </a:r>
            <a:r>
              <a:rPr lang="en" sz="1200" b="1">
                <a:highlight>
                  <a:srgbClr val="F6F6F6"/>
                </a:highlight>
                <a:latin typeface="Courier New"/>
                <a:ea typeface="Courier New"/>
                <a:cs typeface="Courier New"/>
                <a:sym typeface="Courier New"/>
              </a:rPr>
              <a:t>x</a:t>
            </a:r>
            <a:r>
              <a:rPr lang="en" sz="1200" b="1">
                <a:solidFill>
                  <a:srgbClr val="212529"/>
                </a:solidFill>
                <a:highlight>
                  <a:srgbClr val="F6F6F6"/>
                </a:highlight>
                <a:latin typeface="Courier New"/>
                <a:ea typeface="Courier New"/>
                <a:cs typeface="Courier New"/>
                <a:sym typeface="Courier New"/>
              </a:rPr>
              <a:t> </a:t>
            </a:r>
            <a:r>
              <a:rPr lang="en" sz="1200" b="1">
                <a:solidFill>
                  <a:srgbClr val="CE5C00"/>
                </a:solidFill>
                <a:highlight>
                  <a:srgbClr val="F6F6F6"/>
                </a:highlight>
                <a:latin typeface="Courier New"/>
                <a:ea typeface="Courier New"/>
                <a:cs typeface="Courier New"/>
                <a:sym typeface="Courier New"/>
              </a:rPr>
              <a:t>==</a:t>
            </a:r>
            <a:r>
              <a:rPr lang="en" sz="1200" b="1">
                <a:solidFill>
                  <a:srgbClr val="212529"/>
                </a:solidFill>
                <a:highlight>
                  <a:srgbClr val="F6F6F6"/>
                </a:highlight>
                <a:latin typeface="Courier New"/>
                <a:ea typeface="Courier New"/>
                <a:cs typeface="Courier New"/>
                <a:sym typeface="Courier New"/>
              </a:rPr>
              <a:t> </a:t>
            </a:r>
            <a:r>
              <a:rPr lang="en" sz="1200" b="1">
                <a:highlight>
                  <a:srgbClr val="F6F6F6"/>
                </a:highlight>
                <a:latin typeface="Courier New"/>
                <a:ea typeface="Courier New"/>
                <a:cs typeface="Courier New"/>
                <a:sym typeface="Courier New"/>
              </a:rPr>
              <a:t>y</a:t>
            </a:r>
            <a:endParaRPr sz="1200" b="1">
              <a:solidFill>
                <a:srgbClr val="212529"/>
              </a:solidFill>
              <a:highlight>
                <a:srgbClr val="F6F6F6"/>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sz="1200" b="1">
                <a:solidFill>
                  <a:srgbClr val="6C757D"/>
                </a:solidFill>
                <a:highlight>
                  <a:srgbClr val="F6F6F6"/>
                </a:highlight>
                <a:latin typeface="Courier New"/>
                <a:ea typeface="Courier New"/>
                <a:cs typeface="Courier New"/>
                <a:sym typeface="Courier New"/>
              </a:rPr>
              <a:t>True</a:t>
            </a:r>
            <a:endParaRPr sz="1200" b="1">
              <a:solidFill>
                <a:srgbClr val="212529"/>
              </a:solidFill>
              <a:highlight>
                <a:srgbClr val="F6F6F6"/>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sz="1200" b="1">
                <a:solidFill>
                  <a:srgbClr val="8F5902"/>
                </a:solidFill>
                <a:highlight>
                  <a:srgbClr val="F6F6F6"/>
                </a:highlight>
                <a:latin typeface="Courier New"/>
                <a:ea typeface="Courier New"/>
                <a:cs typeface="Courier New"/>
                <a:sym typeface="Courier New"/>
              </a:rPr>
              <a:t>&gt;&gt;&gt; </a:t>
            </a:r>
            <a:r>
              <a:rPr lang="en" sz="1200" b="1">
                <a:highlight>
                  <a:srgbClr val="F6F6F6"/>
                </a:highlight>
                <a:latin typeface="Courier New"/>
                <a:ea typeface="Courier New"/>
                <a:cs typeface="Courier New"/>
                <a:sym typeface="Courier New"/>
              </a:rPr>
              <a:t>x</a:t>
            </a:r>
            <a:r>
              <a:rPr lang="en" sz="1200" b="1">
                <a:solidFill>
                  <a:srgbClr val="212529"/>
                </a:solidFill>
                <a:highlight>
                  <a:srgbClr val="F6F6F6"/>
                </a:highlight>
                <a:latin typeface="Courier New"/>
                <a:ea typeface="Courier New"/>
                <a:cs typeface="Courier New"/>
                <a:sym typeface="Courier New"/>
              </a:rPr>
              <a:t> </a:t>
            </a:r>
            <a:r>
              <a:rPr lang="en" sz="1200" b="1">
                <a:solidFill>
                  <a:srgbClr val="204A87"/>
                </a:solidFill>
                <a:highlight>
                  <a:srgbClr val="F6F6F6"/>
                </a:highlight>
                <a:latin typeface="Courier New"/>
                <a:ea typeface="Courier New"/>
                <a:cs typeface="Courier New"/>
                <a:sym typeface="Courier New"/>
              </a:rPr>
              <a:t>is</a:t>
            </a:r>
            <a:r>
              <a:rPr lang="en" sz="1200" b="1">
                <a:solidFill>
                  <a:srgbClr val="212529"/>
                </a:solidFill>
                <a:highlight>
                  <a:srgbClr val="F6F6F6"/>
                </a:highlight>
                <a:latin typeface="Courier New"/>
                <a:ea typeface="Courier New"/>
                <a:cs typeface="Courier New"/>
                <a:sym typeface="Courier New"/>
              </a:rPr>
              <a:t> </a:t>
            </a:r>
            <a:r>
              <a:rPr lang="en" sz="1200" b="1">
                <a:highlight>
                  <a:srgbClr val="F6F6F6"/>
                </a:highlight>
                <a:latin typeface="Courier New"/>
                <a:ea typeface="Courier New"/>
                <a:cs typeface="Courier New"/>
                <a:sym typeface="Courier New"/>
              </a:rPr>
              <a:t>y</a:t>
            </a:r>
            <a:endParaRPr sz="1200" b="1">
              <a:solidFill>
                <a:srgbClr val="212529"/>
              </a:solidFill>
              <a:highlight>
                <a:srgbClr val="F6F6F6"/>
              </a:highlight>
              <a:latin typeface="Courier New"/>
              <a:ea typeface="Courier New"/>
              <a:cs typeface="Courier New"/>
              <a:sym typeface="Courier New"/>
            </a:endParaRPr>
          </a:p>
          <a:p>
            <a:pPr marL="0" marR="139700" lvl="0" indent="0" algn="l" rtl="0">
              <a:lnSpc>
                <a:spcPct val="150000"/>
              </a:lnSpc>
              <a:spcBef>
                <a:spcPts val="0"/>
              </a:spcBef>
              <a:spcAft>
                <a:spcPts val="0"/>
              </a:spcAft>
              <a:buNone/>
            </a:pPr>
            <a:r>
              <a:rPr lang="en" sz="1200" b="1">
                <a:solidFill>
                  <a:srgbClr val="6C757D"/>
                </a:solidFill>
                <a:highlight>
                  <a:srgbClr val="F6F6F6"/>
                </a:highlight>
                <a:latin typeface="Courier New"/>
                <a:ea typeface="Courier New"/>
                <a:cs typeface="Courier New"/>
                <a:sym typeface="Courier New"/>
              </a:rPr>
              <a:t>False</a:t>
            </a:r>
            <a:endParaRPr sz="1500">
              <a:latin typeface="Source Code Pro"/>
              <a:ea typeface="Source Code Pro"/>
              <a:cs typeface="Source Code Pro"/>
              <a:sym typeface="Source Code Pro"/>
            </a:endParaRPr>
          </a:p>
        </p:txBody>
      </p:sp>
      <p:sp>
        <p:nvSpPr>
          <p:cNvPr id="297" name="Google Shape;297;p45"/>
          <p:cNvSpPr txBox="1"/>
          <p:nvPr/>
        </p:nvSpPr>
        <p:spPr>
          <a:xfrm>
            <a:off x="4274100" y="2810600"/>
            <a:ext cx="3798600" cy="164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b="1">
                <a:solidFill>
                  <a:srgbClr val="8F5902"/>
                </a:solidFill>
                <a:highlight>
                  <a:srgbClr val="F6F6F6"/>
                </a:highlight>
                <a:latin typeface="Courier New"/>
                <a:ea typeface="Courier New"/>
                <a:cs typeface="Courier New"/>
                <a:sym typeface="Courier New"/>
              </a:rPr>
              <a:t>&gt;&gt;&gt; </a:t>
            </a:r>
            <a:r>
              <a:rPr lang="en" sz="1200" b="1">
                <a:highlight>
                  <a:srgbClr val="F6F6F6"/>
                </a:highlight>
                <a:latin typeface="Courier New"/>
                <a:ea typeface="Courier New"/>
                <a:cs typeface="Courier New"/>
                <a:sym typeface="Courier New"/>
              </a:rPr>
              <a:t>a</a:t>
            </a:r>
            <a:r>
              <a:rPr lang="en" sz="1200" b="1">
                <a:solidFill>
                  <a:srgbClr val="212529"/>
                </a:solidFill>
                <a:highlight>
                  <a:srgbClr val="F6F6F6"/>
                </a:highlight>
                <a:latin typeface="Courier New"/>
                <a:ea typeface="Courier New"/>
                <a:cs typeface="Courier New"/>
                <a:sym typeface="Courier New"/>
              </a:rPr>
              <a:t> </a:t>
            </a:r>
            <a:r>
              <a:rPr lang="en" sz="1200" b="1">
                <a:solidFill>
                  <a:srgbClr val="CE5C00"/>
                </a:solidFill>
                <a:highlight>
                  <a:srgbClr val="F6F6F6"/>
                </a:highlight>
                <a:latin typeface="Courier New"/>
                <a:ea typeface="Courier New"/>
                <a:cs typeface="Courier New"/>
                <a:sym typeface="Courier New"/>
              </a:rPr>
              <a:t>=</a:t>
            </a:r>
            <a:r>
              <a:rPr lang="en" sz="1200" b="1">
                <a:solidFill>
                  <a:srgbClr val="212529"/>
                </a:solidFill>
                <a:highlight>
                  <a:srgbClr val="F6F6F6"/>
                </a:highlight>
                <a:latin typeface="Courier New"/>
                <a:ea typeface="Courier New"/>
                <a:cs typeface="Courier New"/>
                <a:sym typeface="Courier New"/>
              </a:rPr>
              <a:t> </a:t>
            </a:r>
            <a:r>
              <a:rPr lang="en" sz="1200" b="1">
                <a:solidFill>
                  <a:srgbClr val="4E9A06"/>
                </a:solidFill>
                <a:highlight>
                  <a:srgbClr val="F6F6F6"/>
                </a:highlight>
                <a:latin typeface="Courier New"/>
                <a:ea typeface="Courier New"/>
                <a:cs typeface="Courier New"/>
                <a:sym typeface="Courier New"/>
              </a:rPr>
              <a:t>'I am a string'</a:t>
            </a:r>
            <a:endParaRPr sz="1200" b="1">
              <a:solidFill>
                <a:srgbClr val="212529"/>
              </a:solidFill>
              <a:highlight>
                <a:srgbClr val="F6F6F6"/>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sz="1200" b="1">
                <a:solidFill>
                  <a:srgbClr val="8F5902"/>
                </a:solidFill>
                <a:highlight>
                  <a:srgbClr val="F6F6F6"/>
                </a:highlight>
                <a:latin typeface="Courier New"/>
                <a:ea typeface="Courier New"/>
                <a:cs typeface="Courier New"/>
                <a:sym typeface="Courier New"/>
              </a:rPr>
              <a:t>&gt;&gt;&gt; </a:t>
            </a:r>
            <a:r>
              <a:rPr lang="en" sz="1200" b="1">
                <a:highlight>
                  <a:srgbClr val="F6F6F6"/>
                </a:highlight>
                <a:latin typeface="Courier New"/>
                <a:ea typeface="Courier New"/>
                <a:cs typeface="Courier New"/>
                <a:sym typeface="Courier New"/>
              </a:rPr>
              <a:t>b</a:t>
            </a:r>
            <a:r>
              <a:rPr lang="en" sz="1200" b="1">
                <a:solidFill>
                  <a:srgbClr val="212529"/>
                </a:solidFill>
                <a:highlight>
                  <a:srgbClr val="F6F6F6"/>
                </a:highlight>
                <a:latin typeface="Courier New"/>
                <a:ea typeface="Courier New"/>
                <a:cs typeface="Courier New"/>
                <a:sym typeface="Courier New"/>
              </a:rPr>
              <a:t> </a:t>
            </a:r>
            <a:r>
              <a:rPr lang="en" sz="1200" b="1">
                <a:solidFill>
                  <a:srgbClr val="CE5C00"/>
                </a:solidFill>
                <a:highlight>
                  <a:srgbClr val="F6F6F6"/>
                </a:highlight>
                <a:latin typeface="Courier New"/>
                <a:ea typeface="Courier New"/>
                <a:cs typeface="Courier New"/>
                <a:sym typeface="Courier New"/>
              </a:rPr>
              <a:t>=</a:t>
            </a:r>
            <a:r>
              <a:rPr lang="en" sz="1200" b="1">
                <a:solidFill>
                  <a:srgbClr val="212529"/>
                </a:solidFill>
                <a:highlight>
                  <a:srgbClr val="F6F6F6"/>
                </a:highlight>
                <a:latin typeface="Courier New"/>
                <a:ea typeface="Courier New"/>
                <a:cs typeface="Courier New"/>
                <a:sym typeface="Courier New"/>
              </a:rPr>
              <a:t> </a:t>
            </a:r>
            <a:r>
              <a:rPr lang="en" sz="1200" b="1">
                <a:highlight>
                  <a:srgbClr val="F6F6F6"/>
                </a:highlight>
                <a:latin typeface="Courier New"/>
                <a:ea typeface="Courier New"/>
                <a:cs typeface="Courier New"/>
                <a:sym typeface="Courier New"/>
              </a:rPr>
              <a:t>a</a:t>
            </a:r>
            <a:endParaRPr sz="1200" b="1">
              <a:solidFill>
                <a:srgbClr val="212529"/>
              </a:solidFill>
              <a:highlight>
                <a:srgbClr val="F6F6F6"/>
              </a:highlight>
              <a:latin typeface="Courier New"/>
              <a:ea typeface="Courier New"/>
              <a:cs typeface="Courier New"/>
              <a:sym typeface="Courier New"/>
            </a:endParaRPr>
          </a:p>
          <a:p>
            <a:pPr marL="0" lvl="0" indent="0" algn="l" rtl="0">
              <a:lnSpc>
                <a:spcPct val="115000"/>
              </a:lnSpc>
              <a:spcBef>
                <a:spcPts val="0"/>
              </a:spcBef>
              <a:spcAft>
                <a:spcPts val="0"/>
              </a:spcAft>
              <a:buNone/>
            </a:pPr>
            <a:endParaRPr sz="1200" b="1">
              <a:solidFill>
                <a:srgbClr val="212529"/>
              </a:solidFill>
              <a:highlight>
                <a:srgbClr val="F6F6F6"/>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sz="1200" b="1">
                <a:solidFill>
                  <a:srgbClr val="8F5902"/>
                </a:solidFill>
                <a:highlight>
                  <a:srgbClr val="F6F6F6"/>
                </a:highlight>
                <a:latin typeface="Courier New"/>
                <a:ea typeface="Courier New"/>
                <a:cs typeface="Courier New"/>
                <a:sym typeface="Courier New"/>
              </a:rPr>
              <a:t>&gt;&gt;&gt; </a:t>
            </a:r>
            <a:r>
              <a:rPr lang="en" sz="1200" b="1">
                <a:highlight>
                  <a:srgbClr val="F6F6F6"/>
                </a:highlight>
                <a:latin typeface="Courier New"/>
                <a:ea typeface="Courier New"/>
                <a:cs typeface="Courier New"/>
                <a:sym typeface="Courier New"/>
              </a:rPr>
              <a:t>a</a:t>
            </a:r>
            <a:r>
              <a:rPr lang="en" sz="1200" b="1">
                <a:solidFill>
                  <a:srgbClr val="212529"/>
                </a:solidFill>
                <a:highlight>
                  <a:srgbClr val="F6F6F6"/>
                </a:highlight>
                <a:latin typeface="Courier New"/>
                <a:ea typeface="Courier New"/>
                <a:cs typeface="Courier New"/>
                <a:sym typeface="Courier New"/>
              </a:rPr>
              <a:t> </a:t>
            </a:r>
            <a:r>
              <a:rPr lang="en" sz="1200" b="1">
                <a:solidFill>
                  <a:srgbClr val="204A87"/>
                </a:solidFill>
                <a:highlight>
                  <a:srgbClr val="F6F6F6"/>
                </a:highlight>
                <a:latin typeface="Courier New"/>
                <a:ea typeface="Courier New"/>
                <a:cs typeface="Courier New"/>
                <a:sym typeface="Courier New"/>
              </a:rPr>
              <a:t>is</a:t>
            </a:r>
            <a:r>
              <a:rPr lang="en" sz="1200" b="1">
                <a:solidFill>
                  <a:srgbClr val="212529"/>
                </a:solidFill>
                <a:highlight>
                  <a:srgbClr val="F6F6F6"/>
                </a:highlight>
                <a:latin typeface="Courier New"/>
                <a:ea typeface="Courier New"/>
                <a:cs typeface="Courier New"/>
                <a:sym typeface="Courier New"/>
              </a:rPr>
              <a:t> </a:t>
            </a:r>
            <a:r>
              <a:rPr lang="en" sz="1200" b="1">
                <a:highlight>
                  <a:srgbClr val="F6F6F6"/>
                </a:highlight>
                <a:latin typeface="Courier New"/>
                <a:ea typeface="Courier New"/>
                <a:cs typeface="Courier New"/>
                <a:sym typeface="Courier New"/>
              </a:rPr>
              <a:t>b</a:t>
            </a:r>
            <a:endParaRPr sz="1200" b="1">
              <a:solidFill>
                <a:srgbClr val="212529"/>
              </a:solidFill>
              <a:highlight>
                <a:srgbClr val="F6F6F6"/>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sz="1200" b="1">
                <a:solidFill>
                  <a:srgbClr val="6C757D"/>
                </a:solidFill>
                <a:highlight>
                  <a:srgbClr val="F6F6F6"/>
                </a:highlight>
                <a:latin typeface="Courier New"/>
                <a:ea typeface="Courier New"/>
                <a:cs typeface="Courier New"/>
                <a:sym typeface="Courier New"/>
              </a:rPr>
              <a:t>True</a:t>
            </a:r>
            <a:endParaRPr sz="1200" b="1">
              <a:solidFill>
                <a:srgbClr val="212529"/>
              </a:solidFill>
              <a:highlight>
                <a:srgbClr val="F6F6F6"/>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sz="1200" b="1">
                <a:solidFill>
                  <a:srgbClr val="8F5902"/>
                </a:solidFill>
                <a:highlight>
                  <a:srgbClr val="F6F6F6"/>
                </a:highlight>
                <a:latin typeface="Courier New"/>
                <a:ea typeface="Courier New"/>
                <a:cs typeface="Courier New"/>
                <a:sym typeface="Courier New"/>
              </a:rPr>
              <a:t>&gt;&gt;&gt; </a:t>
            </a:r>
            <a:r>
              <a:rPr lang="en" sz="1200" b="1">
                <a:highlight>
                  <a:srgbClr val="F6F6F6"/>
                </a:highlight>
                <a:latin typeface="Courier New"/>
                <a:ea typeface="Courier New"/>
                <a:cs typeface="Courier New"/>
                <a:sym typeface="Courier New"/>
              </a:rPr>
              <a:t>a</a:t>
            </a:r>
            <a:r>
              <a:rPr lang="en" sz="1200" b="1">
                <a:solidFill>
                  <a:srgbClr val="212529"/>
                </a:solidFill>
                <a:highlight>
                  <a:srgbClr val="F6F6F6"/>
                </a:highlight>
                <a:latin typeface="Courier New"/>
                <a:ea typeface="Courier New"/>
                <a:cs typeface="Courier New"/>
                <a:sym typeface="Courier New"/>
              </a:rPr>
              <a:t> </a:t>
            </a:r>
            <a:r>
              <a:rPr lang="en" sz="1200" b="1">
                <a:solidFill>
                  <a:srgbClr val="CE5C00"/>
                </a:solidFill>
                <a:highlight>
                  <a:srgbClr val="F6F6F6"/>
                </a:highlight>
                <a:latin typeface="Courier New"/>
                <a:ea typeface="Courier New"/>
                <a:cs typeface="Courier New"/>
                <a:sym typeface="Courier New"/>
              </a:rPr>
              <a:t>==</a:t>
            </a:r>
            <a:r>
              <a:rPr lang="en" sz="1200" b="1">
                <a:solidFill>
                  <a:srgbClr val="212529"/>
                </a:solidFill>
                <a:highlight>
                  <a:srgbClr val="F6F6F6"/>
                </a:highlight>
                <a:latin typeface="Courier New"/>
                <a:ea typeface="Courier New"/>
                <a:cs typeface="Courier New"/>
                <a:sym typeface="Courier New"/>
              </a:rPr>
              <a:t> </a:t>
            </a:r>
            <a:r>
              <a:rPr lang="en" sz="1200" b="1">
                <a:highlight>
                  <a:srgbClr val="F6F6F6"/>
                </a:highlight>
                <a:latin typeface="Courier New"/>
                <a:ea typeface="Courier New"/>
                <a:cs typeface="Courier New"/>
                <a:sym typeface="Courier New"/>
              </a:rPr>
              <a:t>b</a:t>
            </a:r>
            <a:endParaRPr sz="1200" b="1">
              <a:solidFill>
                <a:srgbClr val="212529"/>
              </a:solidFill>
              <a:highlight>
                <a:srgbClr val="F6F6F6"/>
              </a:highlight>
              <a:latin typeface="Courier New"/>
              <a:ea typeface="Courier New"/>
              <a:cs typeface="Courier New"/>
              <a:sym typeface="Courier New"/>
            </a:endParaRPr>
          </a:p>
          <a:p>
            <a:pPr marL="0" marR="139700" lvl="0" indent="0" algn="l" rtl="0">
              <a:lnSpc>
                <a:spcPct val="150000"/>
              </a:lnSpc>
              <a:spcBef>
                <a:spcPts val="0"/>
              </a:spcBef>
              <a:spcAft>
                <a:spcPts val="0"/>
              </a:spcAft>
              <a:buNone/>
            </a:pPr>
            <a:r>
              <a:rPr lang="en" sz="1200" b="1">
                <a:solidFill>
                  <a:srgbClr val="6C757D"/>
                </a:solidFill>
                <a:highlight>
                  <a:srgbClr val="F6F6F6"/>
                </a:highlight>
                <a:latin typeface="Courier New"/>
                <a:ea typeface="Courier New"/>
                <a:cs typeface="Courier New"/>
                <a:sym typeface="Courier New"/>
              </a:rPr>
              <a:t>True</a:t>
            </a:r>
            <a:endParaRPr sz="1200" b="1">
              <a:solidFill>
                <a:srgbClr val="8F5902"/>
              </a:solidFill>
              <a:highlight>
                <a:srgbClr val="F6F6F6"/>
              </a:highlight>
              <a:latin typeface="Courier New"/>
              <a:ea typeface="Courier New"/>
              <a:cs typeface="Courier New"/>
              <a:sym typeface="Courier New"/>
            </a:endParaRPr>
          </a:p>
        </p:txBody>
      </p:sp>
      <p:sp>
        <p:nvSpPr>
          <p:cNvPr id="298" name="Google Shape;298;p45"/>
          <p:cNvSpPr txBox="1"/>
          <p:nvPr/>
        </p:nvSpPr>
        <p:spPr>
          <a:xfrm>
            <a:off x="2415400" y="3672400"/>
            <a:ext cx="12447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rgbClr val="8F5902"/>
                </a:solidFill>
                <a:highlight>
                  <a:srgbClr val="F6F6F6"/>
                </a:highlight>
                <a:latin typeface="Courier New"/>
                <a:ea typeface="Courier New"/>
                <a:cs typeface="Courier New"/>
                <a:sym typeface="Courier New"/>
              </a:rPr>
              <a:t>&gt;&gt;&gt; </a:t>
            </a:r>
            <a:r>
              <a:rPr lang="en" sz="1200" b="1">
                <a:solidFill>
                  <a:srgbClr val="204A87"/>
                </a:solidFill>
                <a:highlight>
                  <a:srgbClr val="F6F6F6"/>
                </a:highlight>
                <a:latin typeface="Courier New"/>
                <a:ea typeface="Courier New"/>
                <a:cs typeface="Courier New"/>
                <a:sym typeface="Courier New"/>
              </a:rPr>
              <a:t>id</a:t>
            </a:r>
            <a:r>
              <a:rPr lang="en" sz="1200" b="1">
                <a:highlight>
                  <a:srgbClr val="F6F6F6"/>
                </a:highlight>
                <a:latin typeface="Courier New"/>
                <a:ea typeface="Courier New"/>
                <a:cs typeface="Courier New"/>
                <a:sym typeface="Courier New"/>
              </a:rPr>
              <a:t>(x)</a:t>
            </a:r>
            <a:endParaRPr sz="1200" b="1">
              <a:solidFill>
                <a:srgbClr val="212529"/>
              </a:solidFill>
              <a:highlight>
                <a:srgbClr val="F6F6F6"/>
              </a:highlight>
              <a:latin typeface="Courier New"/>
              <a:ea typeface="Courier New"/>
              <a:cs typeface="Courier New"/>
              <a:sym typeface="Courier New"/>
            </a:endParaRPr>
          </a:p>
          <a:p>
            <a:pPr marL="0" lvl="0" indent="0" algn="l" rtl="0">
              <a:spcBef>
                <a:spcPts val="0"/>
              </a:spcBef>
              <a:spcAft>
                <a:spcPts val="0"/>
              </a:spcAft>
              <a:buNone/>
            </a:pPr>
            <a:r>
              <a:rPr lang="en" sz="1200" b="1">
                <a:solidFill>
                  <a:srgbClr val="6C757D"/>
                </a:solidFill>
                <a:highlight>
                  <a:srgbClr val="F6F6F6"/>
                </a:highlight>
                <a:latin typeface="Courier New"/>
                <a:ea typeface="Courier New"/>
                <a:cs typeface="Courier New"/>
                <a:sym typeface="Courier New"/>
              </a:rPr>
              <a:t>60307920</a:t>
            </a:r>
            <a:endParaRPr sz="1200" b="1">
              <a:solidFill>
                <a:srgbClr val="212529"/>
              </a:solidFill>
              <a:highlight>
                <a:srgbClr val="F6F6F6"/>
              </a:highlight>
              <a:latin typeface="Courier New"/>
              <a:ea typeface="Courier New"/>
              <a:cs typeface="Courier New"/>
              <a:sym typeface="Courier New"/>
            </a:endParaRPr>
          </a:p>
          <a:p>
            <a:pPr marL="0" lvl="0" indent="0" algn="l" rtl="0">
              <a:spcBef>
                <a:spcPts val="0"/>
              </a:spcBef>
              <a:spcAft>
                <a:spcPts val="0"/>
              </a:spcAft>
              <a:buNone/>
            </a:pPr>
            <a:r>
              <a:rPr lang="en" sz="1200" b="1">
                <a:solidFill>
                  <a:srgbClr val="8F5902"/>
                </a:solidFill>
                <a:highlight>
                  <a:srgbClr val="F6F6F6"/>
                </a:highlight>
                <a:latin typeface="Courier New"/>
                <a:ea typeface="Courier New"/>
                <a:cs typeface="Courier New"/>
                <a:sym typeface="Courier New"/>
              </a:rPr>
              <a:t>&gt;&gt;&gt; </a:t>
            </a:r>
            <a:r>
              <a:rPr lang="en" sz="1200" b="1">
                <a:solidFill>
                  <a:srgbClr val="204A87"/>
                </a:solidFill>
                <a:highlight>
                  <a:srgbClr val="F6F6F6"/>
                </a:highlight>
                <a:latin typeface="Courier New"/>
                <a:ea typeface="Courier New"/>
                <a:cs typeface="Courier New"/>
                <a:sym typeface="Courier New"/>
              </a:rPr>
              <a:t>id</a:t>
            </a:r>
            <a:r>
              <a:rPr lang="en" sz="1200" b="1">
                <a:highlight>
                  <a:srgbClr val="F6F6F6"/>
                </a:highlight>
                <a:latin typeface="Courier New"/>
                <a:ea typeface="Courier New"/>
                <a:cs typeface="Courier New"/>
                <a:sym typeface="Courier New"/>
              </a:rPr>
              <a:t>(y)</a:t>
            </a:r>
            <a:endParaRPr sz="1200" b="1">
              <a:solidFill>
                <a:srgbClr val="212529"/>
              </a:solidFill>
              <a:highlight>
                <a:srgbClr val="F6F6F6"/>
              </a:highlight>
              <a:latin typeface="Courier New"/>
              <a:ea typeface="Courier New"/>
              <a:cs typeface="Courier New"/>
              <a:sym typeface="Courier New"/>
            </a:endParaRPr>
          </a:p>
          <a:p>
            <a:pPr marL="0" marR="139700" lvl="0" indent="0" algn="l" rtl="0">
              <a:lnSpc>
                <a:spcPct val="150000"/>
              </a:lnSpc>
              <a:spcBef>
                <a:spcPts val="0"/>
              </a:spcBef>
              <a:spcAft>
                <a:spcPts val="0"/>
              </a:spcAft>
              <a:buNone/>
            </a:pPr>
            <a:r>
              <a:rPr lang="en" sz="1200" b="1">
                <a:solidFill>
                  <a:srgbClr val="6C757D"/>
                </a:solidFill>
                <a:highlight>
                  <a:srgbClr val="F6F6F6"/>
                </a:highlight>
                <a:latin typeface="Courier New"/>
                <a:ea typeface="Courier New"/>
                <a:cs typeface="Courier New"/>
                <a:sym typeface="Courier New"/>
              </a:rPr>
              <a:t>60307936</a:t>
            </a:r>
            <a:endParaRPr sz="1500" b="1">
              <a:latin typeface="Source Code Pro"/>
              <a:ea typeface="Source Code Pro"/>
              <a:cs typeface="Source Code Pro"/>
              <a:sym typeface="Source Code Pro"/>
            </a:endParaRPr>
          </a:p>
        </p:txBody>
      </p:sp>
      <p:sp>
        <p:nvSpPr>
          <p:cNvPr id="299" name="Google Shape;299;p45"/>
          <p:cNvSpPr txBox="1"/>
          <p:nvPr/>
        </p:nvSpPr>
        <p:spPr>
          <a:xfrm>
            <a:off x="6454000" y="3672400"/>
            <a:ext cx="1244700" cy="923400"/>
          </a:xfrm>
          <a:prstGeom prst="rect">
            <a:avLst/>
          </a:prstGeom>
          <a:noFill/>
          <a:ln>
            <a:noFill/>
          </a:ln>
        </p:spPr>
        <p:txBody>
          <a:bodyPr spcFirstLastPara="1" wrap="square" lIns="91425" tIns="91425" rIns="91425" bIns="91425" anchor="t" anchorCtr="0">
            <a:spAutoFit/>
          </a:bodyPr>
          <a:lstStyle/>
          <a:p>
            <a:pPr marL="0" marR="139700" lvl="0" indent="0" algn="l" rtl="0">
              <a:lnSpc>
                <a:spcPct val="100000"/>
              </a:lnSpc>
              <a:spcBef>
                <a:spcPts val="0"/>
              </a:spcBef>
              <a:spcAft>
                <a:spcPts val="0"/>
              </a:spcAft>
              <a:buNone/>
            </a:pPr>
            <a:r>
              <a:rPr lang="en" sz="1200" b="1">
                <a:solidFill>
                  <a:srgbClr val="8F5902"/>
                </a:solidFill>
                <a:highlight>
                  <a:srgbClr val="F6F6F6"/>
                </a:highlight>
                <a:latin typeface="Courier New"/>
                <a:ea typeface="Courier New"/>
                <a:cs typeface="Courier New"/>
                <a:sym typeface="Courier New"/>
              </a:rPr>
              <a:t>&gt;&gt;&gt; </a:t>
            </a:r>
            <a:r>
              <a:rPr lang="en" sz="1200" b="1">
                <a:solidFill>
                  <a:srgbClr val="204A87"/>
                </a:solidFill>
                <a:highlight>
                  <a:srgbClr val="F6F6F6"/>
                </a:highlight>
                <a:latin typeface="Courier New"/>
                <a:ea typeface="Courier New"/>
                <a:cs typeface="Courier New"/>
                <a:sym typeface="Courier New"/>
              </a:rPr>
              <a:t>id</a:t>
            </a:r>
            <a:r>
              <a:rPr lang="en" sz="1200" b="1">
                <a:highlight>
                  <a:srgbClr val="F6F6F6"/>
                </a:highlight>
                <a:latin typeface="Courier New"/>
                <a:ea typeface="Courier New"/>
                <a:cs typeface="Courier New"/>
                <a:sym typeface="Courier New"/>
              </a:rPr>
              <a:t>(a)</a:t>
            </a:r>
            <a:endParaRPr sz="1200" b="1">
              <a:solidFill>
                <a:srgbClr val="212529"/>
              </a:solidFill>
              <a:highlight>
                <a:srgbClr val="F6F6F6"/>
              </a:highlight>
              <a:latin typeface="Courier New"/>
              <a:ea typeface="Courier New"/>
              <a:cs typeface="Courier New"/>
              <a:sym typeface="Courier New"/>
            </a:endParaRPr>
          </a:p>
          <a:p>
            <a:pPr marL="0" marR="139700" lvl="0" indent="0" algn="l" rtl="0">
              <a:lnSpc>
                <a:spcPct val="100000"/>
              </a:lnSpc>
              <a:spcBef>
                <a:spcPts val="0"/>
              </a:spcBef>
              <a:spcAft>
                <a:spcPts val="0"/>
              </a:spcAft>
              <a:buNone/>
            </a:pPr>
            <a:r>
              <a:rPr lang="en" sz="1200" b="1">
                <a:solidFill>
                  <a:srgbClr val="6C757D"/>
                </a:solidFill>
                <a:highlight>
                  <a:srgbClr val="F6F6F6"/>
                </a:highlight>
                <a:latin typeface="Courier New"/>
                <a:ea typeface="Courier New"/>
                <a:cs typeface="Courier New"/>
                <a:sym typeface="Courier New"/>
              </a:rPr>
              <a:t>55993992</a:t>
            </a:r>
            <a:endParaRPr sz="1200" b="1">
              <a:solidFill>
                <a:srgbClr val="212529"/>
              </a:solidFill>
              <a:highlight>
                <a:srgbClr val="F6F6F6"/>
              </a:highlight>
              <a:latin typeface="Courier New"/>
              <a:ea typeface="Courier New"/>
              <a:cs typeface="Courier New"/>
              <a:sym typeface="Courier New"/>
            </a:endParaRPr>
          </a:p>
          <a:p>
            <a:pPr marL="0" marR="139700" lvl="0" indent="0" algn="l" rtl="0">
              <a:lnSpc>
                <a:spcPct val="100000"/>
              </a:lnSpc>
              <a:spcBef>
                <a:spcPts val="0"/>
              </a:spcBef>
              <a:spcAft>
                <a:spcPts val="0"/>
              </a:spcAft>
              <a:buNone/>
            </a:pPr>
            <a:r>
              <a:rPr lang="en" sz="1200" b="1">
                <a:solidFill>
                  <a:srgbClr val="8F5902"/>
                </a:solidFill>
                <a:highlight>
                  <a:srgbClr val="F6F6F6"/>
                </a:highlight>
                <a:latin typeface="Courier New"/>
                <a:ea typeface="Courier New"/>
                <a:cs typeface="Courier New"/>
                <a:sym typeface="Courier New"/>
              </a:rPr>
              <a:t>&gt;&gt;&gt; </a:t>
            </a:r>
            <a:r>
              <a:rPr lang="en" sz="1200" b="1">
                <a:solidFill>
                  <a:srgbClr val="204A87"/>
                </a:solidFill>
                <a:highlight>
                  <a:srgbClr val="F6F6F6"/>
                </a:highlight>
                <a:latin typeface="Courier New"/>
                <a:ea typeface="Courier New"/>
                <a:cs typeface="Courier New"/>
                <a:sym typeface="Courier New"/>
              </a:rPr>
              <a:t>id</a:t>
            </a:r>
            <a:r>
              <a:rPr lang="en" sz="1200" b="1">
                <a:highlight>
                  <a:srgbClr val="F6F6F6"/>
                </a:highlight>
                <a:latin typeface="Courier New"/>
                <a:ea typeface="Courier New"/>
                <a:cs typeface="Courier New"/>
                <a:sym typeface="Courier New"/>
              </a:rPr>
              <a:t>(b)</a:t>
            </a:r>
            <a:endParaRPr sz="1200" b="1">
              <a:solidFill>
                <a:srgbClr val="212529"/>
              </a:solidFill>
              <a:highlight>
                <a:srgbClr val="F6F6F6"/>
              </a:highlight>
              <a:latin typeface="Courier New"/>
              <a:ea typeface="Courier New"/>
              <a:cs typeface="Courier New"/>
              <a:sym typeface="Courier New"/>
            </a:endParaRPr>
          </a:p>
          <a:p>
            <a:pPr marL="0" marR="139700" lvl="0" indent="0" algn="l" rtl="0">
              <a:lnSpc>
                <a:spcPct val="100000"/>
              </a:lnSpc>
              <a:spcBef>
                <a:spcPts val="0"/>
              </a:spcBef>
              <a:spcAft>
                <a:spcPts val="0"/>
              </a:spcAft>
              <a:buNone/>
            </a:pPr>
            <a:r>
              <a:rPr lang="en" sz="1200" b="1">
                <a:solidFill>
                  <a:srgbClr val="6C757D"/>
                </a:solidFill>
                <a:highlight>
                  <a:srgbClr val="F6F6F6"/>
                </a:highlight>
                <a:latin typeface="Courier New"/>
                <a:ea typeface="Courier New"/>
                <a:cs typeface="Courier New"/>
                <a:sym typeface="Courier New"/>
              </a:rPr>
              <a:t>55993992</a:t>
            </a:r>
            <a:endParaRPr sz="1300" b="1">
              <a:solidFill>
                <a:srgbClr val="8F5902"/>
              </a:solidFill>
              <a:highlight>
                <a:srgbClr val="F6F6F6"/>
              </a:highlight>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6"/>
                                        </p:tgtEl>
                                        <p:attrNameLst>
                                          <p:attrName>style.visibility</p:attrName>
                                        </p:attrNameLst>
                                      </p:cBhvr>
                                      <p:to>
                                        <p:strVal val="visible"/>
                                      </p:to>
                                    </p:set>
                                    <p:animEffect transition="in" filter="fade">
                                      <p:cBhvr>
                                        <p:cTn id="7" dur="1000"/>
                                        <p:tgtEl>
                                          <p:spTgt spid="29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7"/>
                                        </p:tgtEl>
                                        <p:attrNameLst>
                                          <p:attrName>style.visibility</p:attrName>
                                        </p:attrNameLst>
                                      </p:cBhvr>
                                      <p:to>
                                        <p:strVal val="visible"/>
                                      </p:to>
                                    </p:set>
                                    <p:animEffect transition="in" filter="fade">
                                      <p:cBhvr>
                                        <p:cTn id="12" dur="1000"/>
                                        <p:tgtEl>
                                          <p:spTgt spid="29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8"/>
                                        </p:tgtEl>
                                        <p:attrNameLst>
                                          <p:attrName>style.visibility</p:attrName>
                                        </p:attrNameLst>
                                      </p:cBhvr>
                                      <p:to>
                                        <p:strVal val="visible"/>
                                      </p:to>
                                    </p:set>
                                    <p:animEffect transition="in" filter="fade">
                                      <p:cBhvr>
                                        <p:cTn id="17" dur="1000"/>
                                        <p:tgtEl>
                                          <p:spTgt spid="29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9"/>
                                        </p:tgtEl>
                                        <p:attrNameLst>
                                          <p:attrName>style.visibility</p:attrName>
                                        </p:attrNameLst>
                                      </p:cBhvr>
                                      <p:to>
                                        <p:strVal val="visible"/>
                                      </p:to>
                                    </p:set>
                                    <p:animEffect transition="in" filter="fade">
                                      <p:cBhvr>
                                        <p:cTn id="22" dur="1000"/>
                                        <p:tgtEl>
                                          <p:spTgt spid="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Operator Precedence</a:t>
            </a:r>
            <a:endParaRPr/>
          </a:p>
        </p:txBody>
      </p:sp>
      <p:sp>
        <p:nvSpPr>
          <p:cNvPr id="305" name="Google Shape;305;p46"/>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700">
                <a:latin typeface="Times New Roman"/>
                <a:ea typeface="Times New Roman"/>
                <a:cs typeface="Times New Roman"/>
                <a:sym typeface="Times New Roman"/>
              </a:rPr>
              <a:t>When we string operators together - Python must know which one to do first. This is called “operator precedence”.</a:t>
            </a:r>
            <a:endParaRPr sz="1700">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700">
                <a:highlight>
                  <a:srgbClr val="FFFFFF"/>
                </a:highlight>
                <a:latin typeface="Times New Roman"/>
                <a:ea typeface="Times New Roman"/>
                <a:cs typeface="Times New Roman"/>
                <a:sym typeface="Times New Roman"/>
              </a:rPr>
              <a:t>Here is the order of precedence of the Python operators you have seen so far, </a:t>
            </a:r>
            <a:endParaRPr sz="1700">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700">
                <a:highlight>
                  <a:srgbClr val="FFFFFF"/>
                </a:highlight>
                <a:latin typeface="Times New Roman"/>
                <a:ea typeface="Times New Roman"/>
                <a:cs typeface="Times New Roman"/>
                <a:sym typeface="Times New Roman"/>
              </a:rPr>
              <a:t>from </a:t>
            </a:r>
            <a:r>
              <a:rPr lang="en" sz="1700" b="1">
                <a:highlight>
                  <a:srgbClr val="FFFFFF"/>
                </a:highlight>
                <a:latin typeface="Times New Roman"/>
                <a:ea typeface="Times New Roman"/>
                <a:cs typeface="Times New Roman"/>
                <a:sym typeface="Times New Roman"/>
              </a:rPr>
              <a:t>lowest to highest</a:t>
            </a:r>
            <a:r>
              <a:rPr lang="en" sz="1700">
                <a:highlight>
                  <a:srgbClr val="FFFFFF"/>
                </a:highlight>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marL="457200" lvl="0" indent="-336550" algn="l" rtl="0">
              <a:spcBef>
                <a:spcPts val="0"/>
              </a:spcBef>
              <a:spcAft>
                <a:spcPts val="0"/>
              </a:spcAft>
              <a:buSzPts val="1700"/>
              <a:buFont typeface="Times New Roman"/>
              <a:buAutoNum type="arabicPeriod"/>
            </a:pPr>
            <a:r>
              <a:rPr lang="en" sz="1700">
                <a:latin typeface="Times New Roman"/>
                <a:ea typeface="Times New Roman"/>
                <a:cs typeface="Times New Roman"/>
                <a:sym typeface="Times New Roman"/>
              </a:rPr>
              <a:t>Boolean (or, and, not)</a:t>
            </a:r>
            <a:endParaRPr sz="1700">
              <a:latin typeface="Times New Roman"/>
              <a:ea typeface="Times New Roman"/>
              <a:cs typeface="Times New Roman"/>
              <a:sym typeface="Times New Roman"/>
            </a:endParaRPr>
          </a:p>
          <a:p>
            <a:pPr marL="457200" lvl="0" indent="-336550" algn="l" rtl="0">
              <a:spcBef>
                <a:spcPts val="0"/>
              </a:spcBef>
              <a:spcAft>
                <a:spcPts val="0"/>
              </a:spcAft>
              <a:buSzPts val="1700"/>
              <a:buFont typeface="Times New Roman"/>
              <a:buAutoNum type="arabicPeriod"/>
            </a:pPr>
            <a:r>
              <a:rPr lang="en" sz="1700">
                <a:latin typeface="Times New Roman"/>
                <a:ea typeface="Times New Roman"/>
                <a:cs typeface="Times New Roman"/>
                <a:sym typeface="Times New Roman"/>
              </a:rPr>
              <a:t>Comparison (</a:t>
            </a:r>
            <a:r>
              <a:rPr lang="en" sz="1700">
                <a:solidFill>
                  <a:srgbClr val="222222"/>
                </a:solidFill>
                <a:latin typeface="Times New Roman"/>
                <a:ea typeface="Times New Roman"/>
                <a:cs typeface="Times New Roman"/>
                <a:sym typeface="Times New Roman"/>
              </a:rPr>
              <a:t>==, !=, &lt;, &lt;=, &gt;, &gt;=</a:t>
            </a:r>
            <a:r>
              <a:rPr lang="en"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marL="457200" lvl="0" indent="-336550" algn="l" rtl="0">
              <a:spcBef>
                <a:spcPts val="0"/>
              </a:spcBef>
              <a:spcAft>
                <a:spcPts val="0"/>
              </a:spcAft>
              <a:buSzPts val="1700"/>
              <a:buFont typeface="Times New Roman"/>
              <a:buAutoNum type="arabicPeriod"/>
            </a:pPr>
            <a:r>
              <a:rPr lang="en" sz="1700">
                <a:latin typeface="Times New Roman"/>
                <a:ea typeface="Times New Roman"/>
                <a:cs typeface="Times New Roman"/>
                <a:sym typeface="Times New Roman"/>
              </a:rPr>
              <a:t>Identity (</a:t>
            </a:r>
            <a:r>
              <a:rPr lang="en" sz="1700">
                <a:solidFill>
                  <a:srgbClr val="222222"/>
                </a:solidFill>
                <a:latin typeface="Times New Roman"/>
                <a:ea typeface="Times New Roman"/>
                <a:cs typeface="Times New Roman"/>
                <a:sym typeface="Times New Roman"/>
              </a:rPr>
              <a:t>is, is not</a:t>
            </a:r>
            <a:r>
              <a:rPr lang="en"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marL="457200" lvl="0" indent="-336550" algn="l" rtl="0">
              <a:spcBef>
                <a:spcPts val="0"/>
              </a:spcBef>
              <a:spcAft>
                <a:spcPts val="0"/>
              </a:spcAft>
              <a:buSzPts val="1700"/>
              <a:buFont typeface="Times New Roman"/>
              <a:buAutoNum type="arabicPeriod"/>
            </a:pPr>
            <a:r>
              <a:rPr lang="en" sz="1700">
                <a:latin typeface="Times New Roman"/>
                <a:ea typeface="Times New Roman"/>
                <a:cs typeface="Times New Roman"/>
                <a:sym typeface="Times New Roman"/>
              </a:rPr>
              <a:t>Bitwise (|, ^, &amp;, </a:t>
            </a:r>
            <a:r>
              <a:rPr lang="en" sz="1700">
                <a:solidFill>
                  <a:srgbClr val="222222"/>
                </a:solidFill>
                <a:latin typeface="Times New Roman"/>
                <a:ea typeface="Times New Roman"/>
                <a:cs typeface="Times New Roman"/>
                <a:sym typeface="Times New Roman"/>
              </a:rPr>
              <a:t>&lt;&lt;, &gt;&gt;</a:t>
            </a:r>
            <a:r>
              <a:rPr lang="en"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marL="457200" lvl="0" indent="-336550" algn="l" rtl="0">
              <a:spcBef>
                <a:spcPts val="0"/>
              </a:spcBef>
              <a:spcAft>
                <a:spcPts val="0"/>
              </a:spcAft>
              <a:buSzPts val="1700"/>
              <a:buFont typeface="Times New Roman"/>
              <a:buAutoNum type="arabicPeriod"/>
            </a:pPr>
            <a:r>
              <a:rPr lang="en" sz="1700">
                <a:latin typeface="Times New Roman"/>
                <a:ea typeface="Times New Roman"/>
                <a:cs typeface="Times New Roman"/>
                <a:sym typeface="Times New Roman"/>
              </a:rPr>
              <a:t>Arithmetic (</a:t>
            </a:r>
            <a:r>
              <a:rPr lang="en" sz="1700">
                <a:solidFill>
                  <a:srgbClr val="222222"/>
                </a:solidFill>
                <a:latin typeface="Times New Roman"/>
                <a:ea typeface="Times New Roman"/>
                <a:cs typeface="Times New Roman"/>
                <a:sym typeface="Times New Roman"/>
              </a:rPr>
              <a:t>+, -,*, /, //, %,+x, -x, ~x(bitwise negation), **</a:t>
            </a:r>
            <a:r>
              <a:rPr lang="en"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Order of Operation</a:t>
            </a:r>
            <a:endParaRPr/>
          </a:p>
        </p:txBody>
      </p:sp>
      <p:sp>
        <p:nvSpPr>
          <p:cNvPr id="311" name="Google Shape;311;p47"/>
          <p:cNvSpPr txBox="1">
            <a:spLocks noGrp="1"/>
          </p:cNvSpPr>
          <p:nvPr>
            <p:ph type="body" idx="1"/>
          </p:nvPr>
        </p:nvSpPr>
        <p:spPr>
          <a:xfrm>
            <a:off x="311700" y="1468825"/>
            <a:ext cx="8520600" cy="331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highlight>
                  <a:srgbClr val="FFFFFF"/>
                </a:highlight>
                <a:latin typeface="Times New Roman"/>
                <a:ea typeface="Times New Roman"/>
                <a:cs typeface="Times New Roman"/>
                <a:sym typeface="Times New Roman"/>
              </a:rPr>
              <a:t>When more than one operator appears in an expression, the order of evaluation depends on the </a:t>
            </a:r>
            <a:r>
              <a:rPr lang="en" sz="1600" b="1">
                <a:highlight>
                  <a:srgbClr val="FFFFFF"/>
                </a:highlight>
                <a:latin typeface="Times New Roman"/>
                <a:ea typeface="Times New Roman"/>
                <a:cs typeface="Times New Roman"/>
                <a:sym typeface="Times New Roman"/>
              </a:rPr>
              <a:t>rules of precedence</a:t>
            </a:r>
            <a:r>
              <a:rPr lang="en" sz="1600">
                <a:highlight>
                  <a:srgbClr val="FFFFFF"/>
                </a:highlight>
                <a:latin typeface="Times New Roman"/>
                <a:ea typeface="Times New Roman"/>
                <a:cs typeface="Times New Roman"/>
                <a:sym typeface="Times New Roman"/>
              </a:rPr>
              <a:t>. Python follows the same precedence rules for its mathematical operators that mathematics does.</a:t>
            </a:r>
            <a:endParaRPr sz="1600">
              <a:highlight>
                <a:srgbClr val="FFFFFF"/>
              </a:highlight>
              <a:latin typeface="Times New Roman"/>
              <a:ea typeface="Times New Roman"/>
              <a:cs typeface="Times New Roman"/>
              <a:sym typeface="Times New Roman"/>
            </a:endParaRPr>
          </a:p>
          <a:p>
            <a:pPr marL="457200" lvl="0" indent="-330200" algn="l" rtl="0">
              <a:spcBef>
                <a:spcPts val="1200"/>
              </a:spcBef>
              <a:spcAft>
                <a:spcPts val="0"/>
              </a:spcAft>
              <a:buSzPts val="1600"/>
              <a:buFont typeface="Times New Roman"/>
              <a:buAutoNum type="arabicPeriod"/>
            </a:pPr>
            <a:r>
              <a:rPr lang="en" sz="1600" b="1">
                <a:highlight>
                  <a:srgbClr val="FFFFFF"/>
                </a:highlight>
                <a:latin typeface="Times New Roman"/>
                <a:ea typeface="Times New Roman"/>
                <a:cs typeface="Times New Roman"/>
                <a:sym typeface="Times New Roman"/>
              </a:rPr>
              <a:t>Parentheses</a:t>
            </a:r>
            <a:r>
              <a:rPr lang="en" sz="1600">
                <a:highlight>
                  <a:srgbClr val="FFFFFF"/>
                </a:highlight>
                <a:latin typeface="Times New Roman"/>
                <a:ea typeface="Times New Roman"/>
                <a:cs typeface="Times New Roman"/>
                <a:sym typeface="Times New Roman"/>
              </a:rPr>
              <a:t> have the highest precedence and can be used to force an expression to evaluate in the order you want. Ex. </a:t>
            </a:r>
            <a:r>
              <a:rPr lang="en" sz="1600">
                <a:highlight>
                  <a:srgbClr val="F2F2F2"/>
                </a:highlight>
                <a:latin typeface="Times New Roman"/>
                <a:ea typeface="Times New Roman"/>
                <a:cs typeface="Times New Roman"/>
                <a:sym typeface="Times New Roman"/>
              </a:rPr>
              <a:t>2 * (3-1)</a:t>
            </a:r>
            <a:r>
              <a:rPr lang="en" sz="1600">
                <a:highlight>
                  <a:srgbClr val="FFFFFF"/>
                </a:highlight>
                <a:latin typeface="Times New Roman"/>
                <a:ea typeface="Times New Roman"/>
                <a:cs typeface="Times New Roman"/>
                <a:sym typeface="Times New Roman"/>
              </a:rPr>
              <a:t> is 4, and </a:t>
            </a:r>
            <a:r>
              <a:rPr lang="en" sz="1600">
                <a:highlight>
                  <a:srgbClr val="F2F2F2"/>
                </a:highlight>
                <a:latin typeface="Times New Roman"/>
                <a:ea typeface="Times New Roman"/>
                <a:cs typeface="Times New Roman"/>
                <a:sym typeface="Times New Roman"/>
              </a:rPr>
              <a:t>(1+1)**(5-2)</a:t>
            </a:r>
            <a:r>
              <a:rPr lang="en" sz="1600">
                <a:highlight>
                  <a:srgbClr val="FFFFFF"/>
                </a:highlight>
                <a:latin typeface="Times New Roman"/>
                <a:ea typeface="Times New Roman"/>
                <a:cs typeface="Times New Roman"/>
                <a:sym typeface="Times New Roman"/>
              </a:rPr>
              <a:t> is 8. </a:t>
            </a:r>
            <a:endParaRPr sz="1600">
              <a:highlight>
                <a:srgbClr val="FFFFFF"/>
              </a:highlight>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AutoNum type="arabicPeriod"/>
            </a:pPr>
            <a:r>
              <a:rPr lang="en" sz="1600" b="1">
                <a:highlight>
                  <a:srgbClr val="FFFFFF"/>
                </a:highlight>
                <a:latin typeface="Times New Roman"/>
                <a:ea typeface="Times New Roman"/>
                <a:cs typeface="Times New Roman"/>
                <a:sym typeface="Times New Roman"/>
              </a:rPr>
              <a:t>Exponentiation</a:t>
            </a:r>
            <a:r>
              <a:rPr lang="en" sz="1600">
                <a:highlight>
                  <a:srgbClr val="FFFFFF"/>
                </a:highlight>
                <a:latin typeface="Times New Roman"/>
                <a:ea typeface="Times New Roman"/>
                <a:cs typeface="Times New Roman"/>
                <a:sym typeface="Times New Roman"/>
              </a:rPr>
              <a:t> has the next highest precedence, so </a:t>
            </a:r>
            <a:r>
              <a:rPr lang="en" sz="1600">
                <a:highlight>
                  <a:srgbClr val="F2F2F2"/>
                </a:highlight>
                <a:latin typeface="Times New Roman"/>
                <a:ea typeface="Times New Roman"/>
                <a:cs typeface="Times New Roman"/>
                <a:sym typeface="Times New Roman"/>
              </a:rPr>
              <a:t>2**1+1</a:t>
            </a:r>
            <a:r>
              <a:rPr lang="en" sz="1600">
                <a:highlight>
                  <a:srgbClr val="FFFFFF"/>
                </a:highlight>
                <a:latin typeface="Times New Roman"/>
                <a:ea typeface="Times New Roman"/>
                <a:cs typeface="Times New Roman"/>
                <a:sym typeface="Times New Roman"/>
              </a:rPr>
              <a:t> is 3 and not 4, and </a:t>
            </a:r>
            <a:r>
              <a:rPr lang="en" sz="1600">
                <a:highlight>
                  <a:srgbClr val="F2F2F2"/>
                </a:highlight>
                <a:latin typeface="Times New Roman"/>
                <a:ea typeface="Times New Roman"/>
                <a:cs typeface="Times New Roman"/>
                <a:sym typeface="Times New Roman"/>
              </a:rPr>
              <a:t>3*1**3</a:t>
            </a:r>
            <a:r>
              <a:rPr lang="en" sz="1600">
                <a:highlight>
                  <a:srgbClr val="FFFFFF"/>
                </a:highlight>
                <a:latin typeface="Times New Roman"/>
                <a:ea typeface="Times New Roman"/>
                <a:cs typeface="Times New Roman"/>
                <a:sym typeface="Times New Roman"/>
              </a:rPr>
              <a:t> is 3 and not 27.</a:t>
            </a:r>
            <a:endParaRPr sz="1600">
              <a:highlight>
                <a:srgbClr val="FFFFFF"/>
              </a:highlight>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AutoNum type="arabicPeriod"/>
            </a:pPr>
            <a:r>
              <a:rPr lang="en" sz="1600" b="1">
                <a:highlight>
                  <a:srgbClr val="FFFFFF"/>
                </a:highlight>
                <a:latin typeface="Times New Roman"/>
                <a:ea typeface="Times New Roman"/>
                <a:cs typeface="Times New Roman"/>
                <a:sym typeface="Times New Roman"/>
              </a:rPr>
              <a:t>Multiplication and Division</a:t>
            </a:r>
            <a:r>
              <a:rPr lang="en" sz="1600">
                <a:highlight>
                  <a:srgbClr val="FFFFFF"/>
                </a:highlight>
                <a:latin typeface="Times New Roman"/>
                <a:ea typeface="Times New Roman"/>
                <a:cs typeface="Times New Roman"/>
                <a:sym typeface="Times New Roman"/>
              </a:rPr>
              <a:t> have the same precedence, which is higher than </a:t>
            </a:r>
            <a:r>
              <a:rPr lang="en" sz="1600" b="1">
                <a:highlight>
                  <a:srgbClr val="FFFFFF"/>
                </a:highlight>
                <a:latin typeface="Times New Roman"/>
                <a:ea typeface="Times New Roman"/>
                <a:cs typeface="Times New Roman"/>
                <a:sym typeface="Times New Roman"/>
              </a:rPr>
              <a:t>Addition and Subtraction</a:t>
            </a:r>
            <a:r>
              <a:rPr lang="en" sz="1600">
                <a:highlight>
                  <a:srgbClr val="FFFFFF"/>
                </a:highlight>
                <a:latin typeface="Times New Roman"/>
                <a:ea typeface="Times New Roman"/>
                <a:cs typeface="Times New Roman"/>
                <a:sym typeface="Times New Roman"/>
              </a:rPr>
              <a:t>, which also have the same precedence. So </a:t>
            </a:r>
            <a:r>
              <a:rPr lang="en" sz="1600">
                <a:highlight>
                  <a:srgbClr val="F2F2F2"/>
                </a:highlight>
                <a:latin typeface="Times New Roman"/>
                <a:ea typeface="Times New Roman"/>
                <a:cs typeface="Times New Roman"/>
                <a:sym typeface="Times New Roman"/>
              </a:rPr>
              <a:t>2*3-1</a:t>
            </a:r>
            <a:r>
              <a:rPr lang="en" sz="1600">
                <a:highlight>
                  <a:srgbClr val="FFFFFF"/>
                </a:highlight>
                <a:latin typeface="Times New Roman"/>
                <a:ea typeface="Times New Roman"/>
                <a:cs typeface="Times New Roman"/>
                <a:sym typeface="Times New Roman"/>
              </a:rPr>
              <a:t> yields 5 rather than 4, and </a:t>
            </a:r>
            <a:r>
              <a:rPr lang="en" sz="1600">
                <a:highlight>
                  <a:srgbClr val="F2F2F2"/>
                </a:highlight>
                <a:latin typeface="Times New Roman"/>
                <a:ea typeface="Times New Roman"/>
                <a:cs typeface="Times New Roman"/>
                <a:sym typeface="Times New Roman"/>
              </a:rPr>
              <a:t>2/3-1</a:t>
            </a:r>
            <a:r>
              <a:rPr lang="en" sz="1600">
                <a:highlight>
                  <a:srgbClr val="FFFFFF"/>
                </a:highlight>
                <a:latin typeface="Times New Roman"/>
                <a:ea typeface="Times New Roman"/>
                <a:cs typeface="Times New Roman"/>
                <a:sym typeface="Times New Roman"/>
              </a:rPr>
              <a:t> is -1, not 1 (remember that in integer division, 2/3=0).</a:t>
            </a:r>
            <a:endParaRPr sz="1600">
              <a:highlight>
                <a:srgbClr val="FFFFFF"/>
              </a:highlight>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AutoNum type="arabicPeriod"/>
            </a:pPr>
            <a:r>
              <a:rPr lang="en" sz="1600">
                <a:highlight>
                  <a:srgbClr val="FFFFFF"/>
                </a:highlight>
                <a:latin typeface="Times New Roman"/>
                <a:ea typeface="Times New Roman"/>
                <a:cs typeface="Times New Roman"/>
                <a:sym typeface="Times New Roman"/>
              </a:rPr>
              <a:t>Operators with the same precedence are evaluated from </a:t>
            </a:r>
            <a:r>
              <a:rPr lang="en" sz="1600" b="1">
                <a:highlight>
                  <a:srgbClr val="FFFFFF"/>
                </a:highlight>
                <a:latin typeface="Times New Roman"/>
                <a:ea typeface="Times New Roman"/>
                <a:cs typeface="Times New Roman"/>
                <a:sym typeface="Times New Roman"/>
              </a:rPr>
              <a:t>left to right</a:t>
            </a:r>
            <a:r>
              <a:rPr lang="en" sz="1600">
                <a:highlight>
                  <a:srgbClr val="FFFFFF"/>
                </a:highlight>
                <a:latin typeface="Times New Roman"/>
                <a:ea typeface="Times New Roman"/>
                <a:cs typeface="Times New Roman"/>
                <a:sym typeface="Times New Roman"/>
              </a:rPr>
              <a:t>. </a:t>
            </a:r>
            <a:endParaRPr sz="1600">
              <a:highlight>
                <a:srgbClr val="FFFFFF"/>
              </a:highlight>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Comments in Python</a:t>
            </a:r>
            <a:endParaRPr/>
          </a:p>
        </p:txBody>
      </p:sp>
      <p:sp>
        <p:nvSpPr>
          <p:cNvPr id="317" name="Google Shape;317;p48"/>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700">
                <a:solidFill>
                  <a:srgbClr val="000000"/>
                </a:solidFill>
                <a:highlight>
                  <a:srgbClr val="FFFFFF"/>
                </a:highlight>
                <a:latin typeface="Times New Roman"/>
                <a:ea typeface="Times New Roman"/>
                <a:cs typeface="Times New Roman"/>
                <a:sym typeface="Times New Roman"/>
              </a:rPr>
              <a:t>To add notes to your programs to explain in natural language what the program is doing. These notes are called </a:t>
            </a:r>
            <a:r>
              <a:rPr lang="en" sz="1700" b="1">
                <a:solidFill>
                  <a:srgbClr val="000000"/>
                </a:solidFill>
                <a:highlight>
                  <a:srgbClr val="FFFFFF"/>
                </a:highlight>
                <a:latin typeface="Times New Roman"/>
                <a:ea typeface="Times New Roman"/>
                <a:cs typeface="Times New Roman"/>
                <a:sym typeface="Times New Roman"/>
              </a:rPr>
              <a:t>comments</a:t>
            </a:r>
            <a:r>
              <a:rPr lang="en" sz="1700">
                <a:solidFill>
                  <a:srgbClr val="000000"/>
                </a:solidFill>
                <a:highlight>
                  <a:srgbClr val="FFFFFF"/>
                </a:highlight>
                <a:latin typeface="Times New Roman"/>
                <a:ea typeface="Times New Roman"/>
                <a:cs typeface="Times New Roman"/>
                <a:sym typeface="Times New Roman"/>
              </a:rPr>
              <a:t>, and they are marked with the </a:t>
            </a:r>
            <a:r>
              <a:rPr lang="en" sz="1700" b="1">
                <a:solidFill>
                  <a:srgbClr val="000000"/>
                </a:solidFill>
                <a:highlight>
                  <a:srgbClr val="FFFFFF"/>
                </a:highlight>
                <a:latin typeface="Times New Roman"/>
                <a:ea typeface="Times New Roman"/>
                <a:cs typeface="Times New Roman"/>
                <a:sym typeface="Times New Roman"/>
              </a:rPr>
              <a:t>‘</a:t>
            </a:r>
            <a:r>
              <a:rPr lang="en" sz="1700" b="1">
                <a:solidFill>
                  <a:srgbClr val="333333"/>
                </a:solidFill>
                <a:highlight>
                  <a:srgbClr val="F2F2F2"/>
                </a:highlight>
                <a:latin typeface="Times New Roman"/>
                <a:ea typeface="Times New Roman"/>
                <a:cs typeface="Times New Roman"/>
                <a:sym typeface="Times New Roman"/>
              </a:rPr>
              <a:t>#’</a:t>
            </a:r>
            <a:r>
              <a:rPr lang="en" sz="1700" b="1">
                <a:solidFill>
                  <a:srgbClr val="000000"/>
                </a:solidFill>
                <a:highlight>
                  <a:srgbClr val="FFFFFF"/>
                </a:highlight>
                <a:latin typeface="Times New Roman"/>
                <a:ea typeface="Times New Roman"/>
                <a:cs typeface="Times New Roman"/>
                <a:sym typeface="Times New Roman"/>
              </a:rPr>
              <a:t> </a:t>
            </a:r>
            <a:r>
              <a:rPr lang="en" sz="1700">
                <a:solidFill>
                  <a:srgbClr val="000000"/>
                </a:solidFill>
                <a:highlight>
                  <a:srgbClr val="FFFFFF"/>
                </a:highlight>
                <a:latin typeface="Times New Roman"/>
                <a:ea typeface="Times New Roman"/>
                <a:cs typeface="Times New Roman"/>
                <a:sym typeface="Times New Roman"/>
              </a:rPr>
              <a:t>symbol.</a:t>
            </a:r>
            <a:endParaRPr sz="1700">
              <a:solidFill>
                <a:srgbClr val="000000"/>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r>
              <a:rPr lang="en" sz="1700">
                <a:solidFill>
                  <a:srgbClr val="000000"/>
                </a:solidFill>
                <a:highlight>
                  <a:srgbClr val="FFFFFF"/>
                </a:highlight>
                <a:latin typeface="Times New Roman"/>
                <a:ea typeface="Times New Roman"/>
                <a:cs typeface="Times New Roman"/>
                <a:sym typeface="Times New Roman"/>
              </a:rPr>
              <a:t>Everything from the ‘</a:t>
            </a:r>
            <a:r>
              <a:rPr lang="en" sz="1700">
                <a:solidFill>
                  <a:srgbClr val="333333"/>
                </a:solidFill>
                <a:highlight>
                  <a:srgbClr val="F2F2F2"/>
                </a:highlight>
                <a:latin typeface="Times New Roman"/>
                <a:ea typeface="Times New Roman"/>
                <a:cs typeface="Times New Roman"/>
                <a:sym typeface="Times New Roman"/>
              </a:rPr>
              <a:t>#’</a:t>
            </a:r>
            <a:r>
              <a:rPr lang="en" sz="1700">
                <a:solidFill>
                  <a:srgbClr val="000000"/>
                </a:solidFill>
                <a:highlight>
                  <a:srgbClr val="FFFFFF"/>
                </a:highlight>
                <a:latin typeface="Times New Roman"/>
                <a:ea typeface="Times New Roman"/>
                <a:cs typeface="Times New Roman"/>
                <a:sym typeface="Times New Roman"/>
              </a:rPr>
              <a:t> to the end of the line is ignored. It has no effect on the program. The message is intended for the programmer or for future programmers who might use this code.</a:t>
            </a:r>
            <a:endParaRPr sz="1700">
              <a:solidFill>
                <a:srgbClr val="000000"/>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r>
              <a:rPr lang="en" sz="1700">
                <a:solidFill>
                  <a:srgbClr val="000000"/>
                </a:solidFill>
                <a:highlight>
                  <a:srgbClr val="FFFFFF"/>
                </a:highlight>
                <a:latin typeface="Times New Roman"/>
                <a:ea typeface="Times New Roman"/>
                <a:cs typeface="Times New Roman"/>
                <a:sym typeface="Times New Roman"/>
              </a:rPr>
              <a:t>Ex.</a:t>
            </a:r>
            <a:endParaRPr sz="1700">
              <a:solidFill>
                <a:srgbClr val="000000"/>
              </a:solidFill>
              <a:highlight>
                <a:srgbClr val="FFFFFF"/>
              </a:highlight>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 sz="1450" i="1">
                <a:solidFill>
                  <a:srgbClr val="408090"/>
                </a:solidFill>
                <a:highlight>
                  <a:srgbClr val="F8F8F8"/>
                </a:highlight>
              </a:rPr>
              <a:t># compute the percentage of the hour that has elapsed</a:t>
            </a:r>
            <a:endParaRPr sz="1450">
              <a:solidFill>
                <a:srgbClr val="000000"/>
              </a:solidFill>
              <a:highlight>
                <a:srgbClr val="F8F8F8"/>
              </a:highlight>
            </a:endParaRPr>
          </a:p>
          <a:p>
            <a:pPr marL="63500" marR="63500" lvl="0" indent="0" algn="l" rtl="0">
              <a:lnSpc>
                <a:spcPct val="100000"/>
              </a:lnSpc>
              <a:spcBef>
                <a:spcPts val="0"/>
              </a:spcBef>
              <a:spcAft>
                <a:spcPts val="0"/>
              </a:spcAft>
              <a:buNone/>
            </a:pPr>
            <a:r>
              <a:rPr lang="en" sz="1450">
                <a:solidFill>
                  <a:srgbClr val="000000"/>
                </a:solidFill>
                <a:highlight>
                  <a:srgbClr val="F8F8F8"/>
                </a:highlight>
              </a:rPr>
              <a:t>percentage </a:t>
            </a:r>
            <a:r>
              <a:rPr lang="en" sz="1450">
                <a:solidFill>
                  <a:srgbClr val="666666"/>
                </a:solidFill>
                <a:highlight>
                  <a:srgbClr val="F8F8F8"/>
                </a:highlight>
              </a:rPr>
              <a:t>=</a:t>
            </a:r>
            <a:r>
              <a:rPr lang="en" sz="1450">
                <a:solidFill>
                  <a:srgbClr val="000000"/>
                </a:solidFill>
                <a:highlight>
                  <a:srgbClr val="F8F8F8"/>
                </a:highlight>
              </a:rPr>
              <a:t> (minute </a:t>
            </a:r>
            <a:r>
              <a:rPr lang="en" sz="1450">
                <a:solidFill>
                  <a:srgbClr val="666666"/>
                </a:solidFill>
                <a:highlight>
                  <a:srgbClr val="F8F8F8"/>
                </a:highlight>
              </a:rPr>
              <a:t>*</a:t>
            </a:r>
            <a:r>
              <a:rPr lang="en" sz="1450">
                <a:solidFill>
                  <a:srgbClr val="000000"/>
                </a:solidFill>
                <a:highlight>
                  <a:srgbClr val="F8F8F8"/>
                </a:highlight>
              </a:rPr>
              <a:t> </a:t>
            </a:r>
            <a:r>
              <a:rPr lang="en" sz="1450">
                <a:solidFill>
                  <a:srgbClr val="208050"/>
                </a:solidFill>
                <a:highlight>
                  <a:srgbClr val="F8F8F8"/>
                </a:highlight>
              </a:rPr>
              <a:t>100</a:t>
            </a:r>
            <a:r>
              <a:rPr lang="en" sz="1450">
                <a:solidFill>
                  <a:srgbClr val="000000"/>
                </a:solidFill>
                <a:highlight>
                  <a:srgbClr val="F8F8F8"/>
                </a:highlight>
              </a:rPr>
              <a:t>) </a:t>
            </a:r>
            <a:r>
              <a:rPr lang="en" sz="1450">
                <a:solidFill>
                  <a:srgbClr val="666666"/>
                </a:solidFill>
                <a:highlight>
                  <a:srgbClr val="F8F8F8"/>
                </a:highlight>
              </a:rPr>
              <a:t>/</a:t>
            </a:r>
            <a:r>
              <a:rPr lang="en" sz="1450">
                <a:solidFill>
                  <a:srgbClr val="000000"/>
                </a:solidFill>
                <a:highlight>
                  <a:srgbClr val="F8F8F8"/>
                </a:highlight>
              </a:rPr>
              <a:t> </a:t>
            </a:r>
            <a:r>
              <a:rPr lang="en" sz="1450">
                <a:solidFill>
                  <a:srgbClr val="208050"/>
                </a:solidFill>
                <a:highlight>
                  <a:srgbClr val="F8F8F8"/>
                </a:highlight>
              </a:rPr>
              <a:t>60</a:t>
            </a:r>
            <a:endParaRPr sz="1450">
              <a:solidFill>
                <a:srgbClr val="208050"/>
              </a:solidFill>
              <a:highlight>
                <a:srgbClr val="F8F8F8"/>
              </a:highlight>
            </a:endParaRPr>
          </a:p>
          <a:p>
            <a:pPr marL="63500" marR="63500" lvl="0" indent="0" algn="l" rtl="0">
              <a:lnSpc>
                <a:spcPct val="100000"/>
              </a:lnSpc>
              <a:spcBef>
                <a:spcPts val="0"/>
              </a:spcBef>
              <a:spcAft>
                <a:spcPts val="0"/>
              </a:spcAft>
              <a:buNone/>
            </a:pPr>
            <a:endParaRPr sz="1450">
              <a:solidFill>
                <a:srgbClr val="208050"/>
              </a:solidFill>
              <a:highlight>
                <a:srgbClr val="F8F8F8"/>
              </a:highlight>
            </a:endParaRPr>
          </a:p>
          <a:p>
            <a:pPr marL="63500" marR="63500" lvl="0" indent="0" algn="l" rtl="0">
              <a:lnSpc>
                <a:spcPct val="114000"/>
              </a:lnSpc>
              <a:spcBef>
                <a:spcPts val="0"/>
              </a:spcBef>
              <a:spcAft>
                <a:spcPts val="0"/>
              </a:spcAft>
              <a:buNone/>
            </a:pPr>
            <a:r>
              <a:rPr lang="en" sz="1450">
                <a:highlight>
                  <a:srgbClr val="F8F8F8"/>
                </a:highlight>
                <a:latin typeface="Times New Roman"/>
                <a:ea typeface="Times New Roman"/>
                <a:cs typeface="Times New Roman"/>
                <a:sym typeface="Times New Roman"/>
              </a:rPr>
              <a:t>OR</a:t>
            </a:r>
            <a:endParaRPr sz="1450">
              <a:highlight>
                <a:srgbClr val="F8F8F8"/>
              </a:highlight>
              <a:latin typeface="Times New Roman"/>
              <a:ea typeface="Times New Roman"/>
              <a:cs typeface="Times New Roman"/>
              <a:sym typeface="Times New Roman"/>
            </a:endParaRPr>
          </a:p>
          <a:p>
            <a:pPr marL="63500" marR="63500" lvl="0" indent="0" algn="l" rtl="0">
              <a:lnSpc>
                <a:spcPct val="114000"/>
              </a:lnSpc>
              <a:spcBef>
                <a:spcPts val="0"/>
              </a:spcBef>
              <a:spcAft>
                <a:spcPts val="0"/>
              </a:spcAft>
              <a:buNone/>
            </a:pPr>
            <a:r>
              <a:rPr lang="en" sz="1450">
                <a:solidFill>
                  <a:srgbClr val="000000"/>
                </a:solidFill>
                <a:highlight>
                  <a:srgbClr val="F8F8F8"/>
                </a:highlight>
              </a:rPr>
              <a:t>percentage </a:t>
            </a:r>
            <a:r>
              <a:rPr lang="en" sz="1450">
                <a:solidFill>
                  <a:srgbClr val="666666"/>
                </a:solidFill>
                <a:highlight>
                  <a:srgbClr val="F8F8F8"/>
                </a:highlight>
              </a:rPr>
              <a:t>=</a:t>
            </a:r>
            <a:r>
              <a:rPr lang="en" sz="1450">
                <a:solidFill>
                  <a:srgbClr val="000000"/>
                </a:solidFill>
                <a:highlight>
                  <a:srgbClr val="F8F8F8"/>
                </a:highlight>
              </a:rPr>
              <a:t> (minute </a:t>
            </a:r>
            <a:r>
              <a:rPr lang="en" sz="1450">
                <a:solidFill>
                  <a:srgbClr val="666666"/>
                </a:solidFill>
                <a:highlight>
                  <a:srgbClr val="F8F8F8"/>
                </a:highlight>
              </a:rPr>
              <a:t>*</a:t>
            </a:r>
            <a:r>
              <a:rPr lang="en" sz="1450">
                <a:solidFill>
                  <a:srgbClr val="000000"/>
                </a:solidFill>
                <a:highlight>
                  <a:srgbClr val="F8F8F8"/>
                </a:highlight>
              </a:rPr>
              <a:t> </a:t>
            </a:r>
            <a:r>
              <a:rPr lang="en" sz="1450">
                <a:solidFill>
                  <a:srgbClr val="208050"/>
                </a:solidFill>
                <a:highlight>
                  <a:srgbClr val="F8F8F8"/>
                </a:highlight>
              </a:rPr>
              <a:t>100</a:t>
            </a:r>
            <a:r>
              <a:rPr lang="en" sz="1450">
                <a:solidFill>
                  <a:srgbClr val="000000"/>
                </a:solidFill>
                <a:highlight>
                  <a:srgbClr val="F8F8F8"/>
                </a:highlight>
              </a:rPr>
              <a:t>) </a:t>
            </a:r>
            <a:r>
              <a:rPr lang="en" sz="1450">
                <a:solidFill>
                  <a:srgbClr val="666666"/>
                </a:solidFill>
                <a:highlight>
                  <a:srgbClr val="F8F8F8"/>
                </a:highlight>
              </a:rPr>
              <a:t>/</a:t>
            </a:r>
            <a:r>
              <a:rPr lang="en" sz="1450">
                <a:solidFill>
                  <a:srgbClr val="000000"/>
                </a:solidFill>
                <a:highlight>
                  <a:srgbClr val="F8F8F8"/>
                </a:highlight>
              </a:rPr>
              <a:t> </a:t>
            </a:r>
            <a:r>
              <a:rPr lang="en" sz="1450">
                <a:solidFill>
                  <a:srgbClr val="208050"/>
                </a:solidFill>
                <a:highlight>
                  <a:srgbClr val="F8F8F8"/>
                </a:highlight>
              </a:rPr>
              <a:t>60</a:t>
            </a:r>
            <a:r>
              <a:rPr lang="en" sz="1450">
                <a:solidFill>
                  <a:srgbClr val="000000"/>
                </a:solidFill>
                <a:highlight>
                  <a:srgbClr val="F8F8F8"/>
                </a:highlight>
              </a:rPr>
              <a:t>     </a:t>
            </a:r>
            <a:r>
              <a:rPr lang="en" sz="1450" i="1">
                <a:solidFill>
                  <a:srgbClr val="408090"/>
                </a:solidFill>
                <a:highlight>
                  <a:srgbClr val="F8F8F8"/>
                </a:highlight>
              </a:rPr>
              <a:t># caution: integer division</a:t>
            </a:r>
            <a:endParaRPr sz="17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9"/>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just" rtl="0">
              <a:lnSpc>
                <a:spcPct val="130000"/>
              </a:lnSpc>
              <a:spcBef>
                <a:spcPts val="1800"/>
              </a:spcBef>
              <a:spcAft>
                <a:spcPts val="400"/>
              </a:spcAft>
              <a:buNone/>
            </a:pPr>
            <a:r>
              <a:rPr lang="en" sz="3100">
                <a:highlight>
                  <a:srgbClr val="FFFFFF"/>
                </a:highlight>
              </a:rPr>
              <a:t>Indentation in Python</a:t>
            </a:r>
            <a:endParaRPr sz="4200"/>
          </a:p>
        </p:txBody>
      </p:sp>
      <p:sp>
        <p:nvSpPr>
          <p:cNvPr id="323" name="Google Shape;323;p49"/>
          <p:cNvSpPr txBox="1">
            <a:spLocks noGrp="1"/>
          </p:cNvSpPr>
          <p:nvPr>
            <p:ph type="body" idx="1"/>
          </p:nvPr>
        </p:nvSpPr>
        <p:spPr>
          <a:xfrm>
            <a:off x="344927" y="1189720"/>
            <a:ext cx="8520600" cy="3099900"/>
          </a:xfrm>
          <a:prstGeom prst="rect">
            <a:avLst/>
          </a:prstGeom>
        </p:spPr>
        <p:txBody>
          <a:bodyPr spcFirstLastPara="1" wrap="square" lIns="91425" tIns="91425" rIns="91425" bIns="91425" anchor="t" anchorCtr="0">
            <a:normAutofit/>
          </a:bodyPr>
          <a:lstStyle/>
          <a:p>
            <a:pPr marL="0" lvl="0" indent="0" algn="l" rtl="0">
              <a:lnSpc>
                <a:spcPct val="130000"/>
              </a:lnSpc>
              <a:spcBef>
                <a:spcPts val="1400"/>
              </a:spcBef>
              <a:spcAft>
                <a:spcPts val="0"/>
              </a:spcAft>
              <a:buNone/>
            </a:pPr>
            <a:r>
              <a:rPr lang="en" sz="1700">
                <a:solidFill>
                  <a:srgbClr val="333333"/>
                </a:solidFill>
                <a:highlight>
                  <a:srgbClr val="FFFFFF"/>
                </a:highlight>
                <a:latin typeface="Times New Roman"/>
                <a:ea typeface="Times New Roman"/>
                <a:cs typeface="Times New Roman"/>
                <a:sym typeface="Times New Roman"/>
              </a:rPr>
              <a:t>Indentation is the most significant concept of the Python programming language. Improper use of indentation will end up </a:t>
            </a:r>
            <a:r>
              <a:rPr lang="en" sz="1700" b="1">
                <a:solidFill>
                  <a:srgbClr val="333333"/>
                </a:solidFill>
                <a:highlight>
                  <a:srgbClr val="FFFFFF"/>
                </a:highlight>
                <a:latin typeface="Times New Roman"/>
                <a:ea typeface="Times New Roman"/>
                <a:cs typeface="Times New Roman"/>
                <a:sym typeface="Times New Roman"/>
              </a:rPr>
              <a:t>"IndentationError"</a:t>
            </a:r>
            <a:r>
              <a:rPr lang="en" sz="1700">
                <a:solidFill>
                  <a:srgbClr val="333333"/>
                </a:solidFill>
                <a:highlight>
                  <a:srgbClr val="FFFFFF"/>
                </a:highlight>
                <a:latin typeface="Times New Roman"/>
                <a:ea typeface="Times New Roman"/>
                <a:cs typeface="Times New Roman"/>
                <a:sym typeface="Times New Roman"/>
              </a:rPr>
              <a:t> in our code.</a:t>
            </a:r>
            <a:endParaRPr sz="1700">
              <a:solidFill>
                <a:srgbClr val="333333"/>
              </a:solidFill>
              <a:highlight>
                <a:srgbClr val="FFFFFF"/>
              </a:highlight>
              <a:latin typeface="Times New Roman"/>
              <a:ea typeface="Times New Roman"/>
              <a:cs typeface="Times New Roman"/>
              <a:sym typeface="Times New Roman"/>
            </a:endParaRPr>
          </a:p>
          <a:p>
            <a:pPr marL="0" lvl="0" indent="0" algn="just" rtl="0">
              <a:spcBef>
                <a:spcPts val="1200"/>
              </a:spcBef>
              <a:spcAft>
                <a:spcPts val="1200"/>
              </a:spcAft>
              <a:buNone/>
            </a:pPr>
            <a:r>
              <a:rPr lang="en" sz="1700">
                <a:solidFill>
                  <a:srgbClr val="333333"/>
                </a:solidFill>
                <a:highlight>
                  <a:srgbClr val="FFFFFF"/>
                </a:highlight>
                <a:latin typeface="Times New Roman"/>
                <a:ea typeface="Times New Roman"/>
                <a:cs typeface="Times New Roman"/>
                <a:sym typeface="Times New Roman"/>
              </a:rPr>
              <a:t>Indentation is nothing but adding whitespaces before the statement when it is needed. Without indentation Python doesn't know which statement to be executed to next. Indentation also defines which statements belong to which block. If there is no indentation or improper indentation, it will display "</a:t>
            </a:r>
            <a:r>
              <a:rPr lang="en" sz="1700" b="1">
                <a:solidFill>
                  <a:srgbClr val="333333"/>
                </a:solidFill>
                <a:highlight>
                  <a:srgbClr val="FFFFFF"/>
                </a:highlight>
                <a:latin typeface="Times New Roman"/>
                <a:ea typeface="Times New Roman"/>
                <a:cs typeface="Times New Roman"/>
                <a:sym typeface="Times New Roman"/>
              </a:rPr>
              <a:t>IndentationError"</a:t>
            </a:r>
            <a:r>
              <a:rPr lang="en" sz="1700">
                <a:solidFill>
                  <a:srgbClr val="333333"/>
                </a:solidFill>
                <a:highlight>
                  <a:srgbClr val="FFFFFF"/>
                </a:highlight>
                <a:latin typeface="Times New Roman"/>
                <a:ea typeface="Times New Roman"/>
                <a:cs typeface="Times New Roman"/>
                <a:sym typeface="Times New Roman"/>
              </a:rPr>
              <a:t> and interrupt our code.</a:t>
            </a:r>
            <a:endParaRPr sz="2000" b="1">
              <a:solidFill>
                <a:srgbClr val="610B4B"/>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just" rtl="0">
              <a:lnSpc>
                <a:spcPct val="130000"/>
              </a:lnSpc>
              <a:spcBef>
                <a:spcPts val="1800"/>
              </a:spcBef>
              <a:spcAft>
                <a:spcPts val="400"/>
              </a:spcAft>
              <a:buNone/>
            </a:pPr>
            <a:r>
              <a:rPr lang="en" sz="3100">
                <a:highlight>
                  <a:srgbClr val="FFFFFF"/>
                </a:highlight>
              </a:rPr>
              <a:t>Indentation in Python: Example</a:t>
            </a:r>
            <a:endParaRPr sz="4200"/>
          </a:p>
        </p:txBody>
      </p:sp>
      <p:sp>
        <p:nvSpPr>
          <p:cNvPr id="329" name="Google Shape;329;p50"/>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lnSpc>
                <a:spcPct val="130000"/>
              </a:lnSpc>
              <a:spcBef>
                <a:spcPts val="1400"/>
              </a:spcBef>
              <a:spcAft>
                <a:spcPts val="0"/>
              </a:spcAft>
              <a:buNone/>
            </a:pPr>
            <a:endParaRPr sz="2000" b="1">
              <a:solidFill>
                <a:srgbClr val="610B4B"/>
              </a:solidFill>
              <a:highlight>
                <a:srgbClr val="FFFFFF"/>
              </a:highlight>
              <a:latin typeface="Times New Roman"/>
              <a:ea typeface="Times New Roman"/>
              <a:cs typeface="Times New Roman"/>
              <a:sym typeface="Times New Roman"/>
            </a:endParaRPr>
          </a:p>
          <a:p>
            <a:pPr marL="0" lvl="0" indent="0" algn="just" rtl="0">
              <a:spcBef>
                <a:spcPts val="1200"/>
              </a:spcBef>
              <a:spcAft>
                <a:spcPts val="0"/>
              </a:spcAft>
              <a:buNone/>
            </a:pPr>
            <a:endParaRPr sz="1700">
              <a:solidFill>
                <a:srgbClr val="333333"/>
              </a:solidFill>
              <a:highlight>
                <a:srgbClr val="FFFFFF"/>
              </a:highlight>
              <a:latin typeface="Times New Roman"/>
              <a:ea typeface="Times New Roman"/>
              <a:cs typeface="Times New Roman"/>
              <a:sym typeface="Times New Roman"/>
            </a:endParaRPr>
          </a:p>
          <a:p>
            <a:pPr marL="0" lvl="0" indent="0" algn="l" rtl="0">
              <a:lnSpc>
                <a:spcPct val="130000"/>
              </a:lnSpc>
              <a:spcBef>
                <a:spcPts val="1400"/>
              </a:spcBef>
              <a:spcAft>
                <a:spcPts val="400"/>
              </a:spcAft>
              <a:buNone/>
            </a:pPr>
            <a:endParaRPr sz="2000" b="1">
              <a:solidFill>
                <a:srgbClr val="610B4B"/>
              </a:solidFill>
              <a:highlight>
                <a:srgbClr val="FFFFFF"/>
              </a:highlight>
              <a:latin typeface="Times New Roman"/>
              <a:ea typeface="Times New Roman"/>
              <a:cs typeface="Times New Roman"/>
              <a:sym typeface="Times New Roman"/>
            </a:endParaRPr>
          </a:p>
        </p:txBody>
      </p:sp>
      <p:pic>
        <p:nvPicPr>
          <p:cNvPr id="330" name="Google Shape;330;p50"/>
          <p:cNvPicPr preferRelativeResize="0"/>
          <p:nvPr/>
        </p:nvPicPr>
        <p:blipFill>
          <a:blip r:embed="rId3">
            <a:alphaModFix/>
          </a:blip>
          <a:stretch>
            <a:fillRect/>
          </a:stretch>
        </p:blipFill>
        <p:spPr>
          <a:xfrm>
            <a:off x="604825" y="2223450"/>
            <a:ext cx="7934325" cy="24384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5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Types in Python</a:t>
            </a:r>
            <a:endParaRPr/>
          </a:p>
        </p:txBody>
      </p:sp>
      <p:sp>
        <p:nvSpPr>
          <p:cNvPr id="336" name="Google Shape;336;p51"/>
          <p:cNvSpPr txBox="1">
            <a:spLocks noGrp="1"/>
          </p:cNvSpPr>
          <p:nvPr>
            <p:ph type="body" idx="1"/>
          </p:nvPr>
        </p:nvSpPr>
        <p:spPr>
          <a:xfrm>
            <a:off x="311700" y="1468825"/>
            <a:ext cx="8520600" cy="351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275"/>
              <a:buNone/>
            </a:pPr>
            <a:r>
              <a:rPr lang="en" sz="1700">
                <a:solidFill>
                  <a:srgbClr val="333333"/>
                </a:solidFill>
                <a:highlight>
                  <a:srgbClr val="FFFFFF"/>
                </a:highlight>
                <a:latin typeface="Times New Roman"/>
                <a:ea typeface="Times New Roman"/>
                <a:cs typeface="Times New Roman"/>
                <a:sym typeface="Times New Roman"/>
              </a:rPr>
              <a:t>Variables can hold values, and every value has a data-type. </a:t>
            </a:r>
            <a:endParaRPr sz="1700">
              <a:solidFill>
                <a:srgbClr val="333333"/>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SzPts val="275"/>
              <a:buNone/>
            </a:pPr>
            <a:r>
              <a:rPr lang="en" sz="1700">
                <a:solidFill>
                  <a:srgbClr val="333333"/>
                </a:solidFill>
                <a:highlight>
                  <a:srgbClr val="FFFFFF"/>
                </a:highlight>
                <a:latin typeface="Times New Roman"/>
                <a:ea typeface="Times New Roman"/>
                <a:cs typeface="Times New Roman"/>
                <a:sym typeface="Times New Roman"/>
              </a:rPr>
              <a:t>Python is a dynamically typed language; hence we do not need to define the type of the variable while declaring it. The interpreter implicitly binds the value with its type.</a:t>
            </a:r>
            <a:endParaRPr sz="1700">
              <a:solidFill>
                <a:srgbClr val="333333"/>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SzPts val="275"/>
              <a:buNone/>
            </a:pPr>
            <a:endParaRPr sz="1700">
              <a:solidFill>
                <a:srgbClr val="000000"/>
              </a:solidFill>
              <a:latin typeface="Times New Roman"/>
              <a:ea typeface="Times New Roman"/>
              <a:cs typeface="Times New Roman"/>
              <a:sym typeface="Times New Roman"/>
            </a:endParaRPr>
          </a:p>
          <a:p>
            <a:pPr marL="0" lvl="0" indent="0" algn="l" rtl="0">
              <a:spcBef>
                <a:spcPts val="0"/>
              </a:spcBef>
              <a:spcAft>
                <a:spcPts val="0"/>
              </a:spcAft>
              <a:buSzPts val="275"/>
              <a:buNone/>
            </a:pPr>
            <a:r>
              <a:rPr lang="en" sz="1700">
                <a:solidFill>
                  <a:srgbClr val="000000"/>
                </a:solidFill>
              </a:rPr>
              <a:t>a = 5  </a:t>
            </a:r>
            <a:endParaRPr sz="1700">
              <a:solidFill>
                <a:srgbClr val="000000"/>
              </a:solidFill>
            </a:endParaRPr>
          </a:p>
          <a:p>
            <a:pPr marL="0" lvl="0" indent="0" algn="l" rtl="0">
              <a:spcBef>
                <a:spcPts val="0"/>
              </a:spcBef>
              <a:spcAft>
                <a:spcPts val="0"/>
              </a:spcAft>
              <a:buSzPts val="275"/>
              <a:buNone/>
            </a:pPr>
            <a:endParaRPr sz="1700">
              <a:solidFill>
                <a:srgbClr val="000000"/>
              </a:solidFill>
              <a:latin typeface="Times New Roman"/>
              <a:ea typeface="Times New Roman"/>
              <a:cs typeface="Times New Roman"/>
              <a:sym typeface="Times New Roman"/>
            </a:endParaRPr>
          </a:p>
          <a:p>
            <a:pPr marL="0" lvl="0" indent="0" algn="l" rtl="0">
              <a:spcBef>
                <a:spcPts val="0"/>
              </a:spcBef>
              <a:spcAft>
                <a:spcPts val="0"/>
              </a:spcAft>
              <a:buSzPts val="275"/>
              <a:buNone/>
            </a:pPr>
            <a:r>
              <a:rPr lang="en" sz="1700">
                <a:solidFill>
                  <a:srgbClr val="000000"/>
                </a:solidFill>
                <a:latin typeface="Times New Roman"/>
                <a:ea typeface="Times New Roman"/>
                <a:cs typeface="Times New Roman"/>
                <a:sym typeface="Times New Roman"/>
              </a:rPr>
              <a:t>The variable ‘</a:t>
            </a:r>
            <a:r>
              <a:rPr lang="en" sz="1700" b="1">
                <a:solidFill>
                  <a:srgbClr val="000000"/>
                </a:solidFill>
                <a:latin typeface="Times New Roman"/>
                <a:ea typeface="Times New Roman"/>
                <a:cs typeface="Times New Roman"/>
                <a:sym typeface="Times New Roman"/>
              </a:rPr>
              <a:t>a’</a:t>
            </a:r>
            <a:r>
              <a:rPr lang="en" sz="1700">
                <a:solidFill>
                  <a:srgbClr val="000000"/>
                </a:solidFill>
                <a:latin typeface="Times New Roman"/>
                <a:ea typeface="Times New Roman"/>
                <a:cs typeface="Times New Roman"/>
                <a:sym typeface="Times New Roman"/>
              </a:rPr>
              <a:t> holds integer value ‘5’ and we did not define its type. Python interpreter will automatically interpret variables ‘</a:t>
            </a:r>
            <a:r>
              <a:rPr lang="en" sz="1700" b="1">
                <a:solidFill>
                  <a:srgbClr val="000000"/>
                </a:solidFill>
                <a:latin typeface="Times New Roman"/>
                <a:ea typeface="Times New Roman"/>
                <a:cs typeface="Times New Roman"/>
                <a:sym typeface="Times New Roman"/>
              </a:rPr>
              <a:t>a’</a:t>
            </a:r>
            <a:r>
              <a:rPr lang="en" sz="1700">
                <a:solidFill>
                  <a:srgbClr val="000000"/>
                </a:solidFill>
                <a:latin typeface="Times New Roman"/>
                <a:ea typeface="Times New Roman"/>
                <a:cs typeface="Times New Roman"/>
                <a:sym typeface="Times New Roman"/>
              </a:rPr>
              <a:t> as an integer type.</a:t>
            </a:r>
            <a:endParaRPr sz="1700">
              <a:solidFill>
                <a:srgbClr val="000000"/>
              </a:solidFill>
              <a:latin typeface="Times New Roman"/>
              <a:ea typeface="Times New Roman"/>
              <a:cs typeface="Times New Roman"/>
              <a:sym typeface="Times New Roman"/>
            </a:endParaRPr>
          </a:p>
          <a:p>
            <a:pPr marL="0" lvl="0" indent="0" algn="l" rtl="0">
              <a:spcBef>
                <a:spcPts val="0"/>
              </a:spcBef>
              <a:spcAft>
                <a:spcPts val="0"/>
              </a:spcAft>
              <a:buSzPts val="275"/>
              <a:buNone/>
            </a:pPr>
            <a:endParaRPr sz="1700">
              <a:solidFill>
                <a:srgbClr val="000000"/>
              </a:solidFill>
              <a:latin typeface="Times New Roman"/>
              <a:ea typeface="Times New Roman"/>
              <a:cs typeface="Times New Roman"/>
              <a:sym typeface="Times New Roman"/>
            </a:endParaRPr>
          </a:p>
          <a:p>
            <a:pPr marL="0" lvl="0" indent="0" algn="l" rtl="0">
              <a:spcBef>
                <a:spcPts val="0"/>
              </a:spcBef>
              <a:spcAft>
                <a:spcPts val="0"/>
              </a:spcAft>
              <a:buSzPts val="275"/>
              <a:buNone/>
            </a:pPr>
            <a:r>
              <a:rPr lang="en" sz="1700" i="1">
                <a:solidFill>
                  <a:srgbClr val="000000"/>
                </a:solidFill>
                <a:latin typeface="Times New Roman"/>
                <a:ea typeface="Times New Roman"/>
                <a:cs typeface="Times New Roman"/>
                <a:sym typeface="Times New Roman"/>
              </a:rPr>
              <a:t>Python enables us to check the type of the variable used in the program. Python provides us the </a:t>
            </a:r>
            <a:r>
              <a:rPr lang="en" sz="1700" b="1" i="1">
                <a:solidFill>
                  <a:srgbClr val="000000"/>
                </a:solidFill>
                <a:latin typeface="Times New Roman"/>
                <a:ea typeface="Times New Roman"/>
                <a:cs typeface="Times New Roman"/>
                <a:sym typeface="Times New Roman"/>
              </a:rPr>
              <a:t>type()</a:t>
            </a:r>
            <a:r>
              <a:rPr lang="en" sz="1700" i="1">
                <a:solidFill>
                  <a:srgbClr val="000000"/>
                </a:solidFill>
                <a:latin typeface="Times New Roman"/>
                <a:ea typeface="Times New Roman"/>
                <a:cs typeface="Times New Roman"/>
                <a:sym typeface="Times New Roman"/>
              </a:rPr>
              <a:t> function, which returns the type of the variable passed.</a:t>
            </a:r>
            <a:endParaRPr sz="1700" i="1">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Python Features</a:t>
            </a:r>
            <a:endParaRPr/>
          </a:p>
        </p:txBody>
      </p:sp>
      <p:sp>
        <p:nvSpPr>
          <p:cNvPr id="83" name="Google Shape;83;p16"/>
          <p:cNvSpPr txBox="1">
            <a:spLocks noGrp="1"/>
          </p:cNvSpPr>
          <p:nvPr>
            <p:ph type="body" idx="1"/>
          </p:nvPr>
        </p:nvSpPr>
        <p:spPr>
          <a:xfrm>
            <a:off x="311700" y="1240225"/>
            <a:ext cx="8520600" cy="36228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770"/>
              <a:buNone/>
            </a:pPr>
            <a:r>
              <a:rPr lang="en" sz="1620">
                <a:highlight>
                  <a:srgbClr val="FFFFFF"/>
                </a:highlight>
                <a:latin typeface="Times New Roman"/>
                <a:ea typeface="Times New Roman"/>
                <a:cs typeface="Times New Roman"/>
                <a:sym typeface="Times New Roman"/>
              </a:rPr>
              <a:t>1) Easy to Learn and Use</a:t>
            </a:r>
            <a:endParaRPr sz="1620">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SzPts val="770"/>
              <a:buNone/>
            </a:pPr>
            <a:r>
              <a:rPr lang="en" sz="1340">
                <a:highlight>
                  <a:srgbClr val="FFFFFF"/>
                </a:highlight>
                <a:latin typeface="Times New Roman"/>
                <a:ea typeface="Times New Roman"/>
                <a:cs typeface="Times New Roman"/>
                <a:sym typeface="Times New Roman"/>
              </a:rPr>
              <a:t>Python is easy to learn- compared to other PL. Its syntax is straightforward - same as the English language. No use of the semicolon or curly-bracket, the indentation defines the code block. </a:t>
            </a:r>
            <a:endParaRPr sz="1340">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SzPts val="770"/>
              <a:buNone/>
            </a:pPr>
            <a:endParaRPr sz="1340">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SzPts val="770"/>
              <a:buNone/>
            </a:pPr>
            <a:r>
              <a:rPr lang="en" sz="1620">
                <a:highlight>
                  <a:srgbClr val="FFFFFF"/>
                </a:highlight>
                <a:latin typeface="Times New Roman"/>
                <a:ea typeface="Times New Roman"/>
                <a:cs typeface="Times New Roman"/>
                <a:sym typeface="Times New Roman"/>
              </a:rPr>
              <a:t>2) Expressive Language</a:t>
            </a:r>
            <a:endParaRPr sz="1620">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SzPts val="770"/>
              <a:buNone/>
            </a:pPr>
            <a:r>
              <a:rPr lang="en" sz="1340">
                <a:highlight>
                  <a:srgbClr val="FFFFFF"/>
                </a:highlight>
                <a:latin typeface="Times New Roman"/>
                <a:ea typeface="Times New Roman"/>
                <a:cs typeface="Times New Roman"/>
                <a:sym typeface="Times New Roman"/>
              </a:rPr>
              <a:t>Python can perform complex tasks using a few lines of code. A simple example, the hello world program you simply type </a:t>
            </a:r>
            <a:r>
              <a:rPr lang="en" sz="1340" b="1">
                <a:highlight>
                  <a:srgbClr val="FFFFFF"/>
                </a:highlight>
                <a:latin typeface="Times New Roman"/>
                <a:ea typeface="Times New Roman"/>
                <a:cs typeface="Times New Roman"/>
                <a:sym typeface="Times New Roman"/>
              </a:rPr>
              <a:t>print("Hello World")</a:t>
            </a:r>
            <a:r>
              <a:rPr lang="en" sz="1340">
                <a:highlight>
                  <a:srgbClr val="FFFFFF"/>
                </a:highlight>
                <a:latin typeface="Times New Roman"/>
                <a:ea typeface="Times New Roman"/>
                <a:cs typeface="Times New Roman"/>
                <a:sym typeface="Times New Roman"/>
              </a:rPr>
              <a:t>. It will take only one line to execute, while Java or C takes multiple lines.</a:t>
            </a:r>
            <a:endParaRPr sz="1340">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SzPts val="770"/>
              <a:buNone/>
            </a:pPr>
            <a:endParaRPr sz="1340">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SzPts val="770"/>
              <a:buNone/>
            </a:pPr>
            <a:r>
              <a:rPr lang="en" sz="1620">
                <a:highlight>
                  <a:srgbClr val="FFFFFF"/>
                </a:highlight>
                <a:latin typeface="Times New Roman"/>
                <a:ea typeface="Times New Roman"/>
                <a:cs typeface="Times New Roman"/>
                <a:sym typeface="Times New Roman"/>
              </a:rPr>
              <a:t>3) Interpreted Language</a:t>
            </a:r>
            <a:endParaRPr sz="1620">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SzPts val="770"/>
              <a:buNone/>
            </a:pPr>
            <a:r>
              <a:rPr lang="en" sz="1340">
                <a:highlight>
                  <a:srgbClr val="FFFFFF"/>
                </a:highlight>
                <a:latin typeface="Times New Roman"/>
                <a:ea typeface="Times New Roman"/>
                <a:cs typeface="Times New Roman"/>
                <a:sym typeface="Times New Roman"/>
              </a:rPr>
              <a:t>Python is an interpreted language; it means the Python program is executed one line at a time. The advantage of being interpreted language, it makes debugging easy and portable.</a:t>
            </a:r>
            <a:endParaRPr sz="1340">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SzPts val="770"/>
              <a:buNone/>
            </a:pPr>
            <a:endParaRPr sz="1340">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SzPts val="770"/>
              <a:buNone/>
            </a:pPr>
            <a:r>
              <a:rPr lang="en" sz="1620">
                <a:highlight>
                  <a:srgbClr val="FFFFFF"/>
                </a:highlight>
                <a:latin typeface="Times New Roman"/>
                <a:ea typeface="Times New Roman"/>
                <a:cs typeface="Times New Roman"/>
                <a:sym typeface="Times New Roman"/>
              </a:rPr>
              <a:t>4) Cross-platform Language</a:t>
            </a:r>
            <a:endParaRPr sz="1620">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SzPts val="770"/>
              <a:buNone/>
            </a:pPr>
            <a:r>
              <a:rPr lang="en" sz="1340">
                <a:highlight>
                  <a:srgbClr val="FFFFFF"/>
                </a:highlight>
                <a:latin typeface="Times New Roman"/>
                <a:ea typeface="Times New Roman"/>
                <a:cs typeface="Times New Roman"/>
                <a:sym typeface="Times New Roman"/>
              </a:rPr>
              <a:t>Python can run equally on different platforms such as Windows, Linux, UNIX, and Macintosh, etc. So, we can say that Python is a portable language. It enables programmers to develop the software for several competing platforms by writing a program only once.</a:t>
            </a:r>
            <a:endParaRPr sz="1760">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2"/>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Example</a:t>
            </a:r>
            <a:endParaRPr/>
          </a:p>
        </p:txBody>
      </p:sp>
      <p:sp>
        <p:nvSpPr>
          <p:cNvPr id="342" name="Google Shape;342;p52"/>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rgbClr val="000000"/>
              </a:buClr>
              <a:buSzPts val="275"/>
              <a:buFont typeface="Arial"/>
              <a:buNone/>
            </a:pPr>
            <a:r>
              <a:rPr lang="en" sz="1600">
                <a:solidFill>
                  <a:srgbClr val="333333"/>
                </a:solidFill>
                <a:highlight>
                  <a:schemeClr val="lt1"/>
                </a:highlight>
                <a:latin typeface="Times New Roman"/>
                <a:ea typeface="Times New Roman"/>
                <a:cs typeface="Times New Roman"/>
                <a:sym typeface="Times New Roman"/>
              </a:rPr>
              <a:t>Consider the following example to define the values of different data types and checking its type.</a:t>
            </a:r>
            <a:endParaRPr sz="1600">
              <a:solidFill>
                <a:srgbClr val="333333"/>
              </a:solidFill>
              <a:highlight>
                <a:schemeClr val="lt1"/>
              </a:highlight>
              <a:latin typeface="Times New Roman"/>
              <a:ea typeface="Times New Roman"/>
              <a:cs typeface="Times New Roman"/>
              <a:sym typeface="Times New Roman"/>
            </a:endParaRPr>
          </a:p>
          <a:p>
            <a:pPr marL="0" lvl="0" indent="0" algn="l" rtl="0">
              <a:spcBef>
                <a:spcPts val="0"/>
              </a:spcBef>
              <a:spcAft>
                <a:spcPts val="0"/>
              </a:spcAft>
              <a:buClr>
                <a:srgbClr val="000000"/>
              </a:buClr>
              <a:buSzPts val="275"/>
              <a:buFont typeface="Arial"/>
              <a:buNone/>
            </a:pPr>
            <a:r>
              <a:rPr lang="en" sz="1600">
                <a:solidFill>
                  <a:srgbClr val="000000"/>
                </a:solidFill>
              </a:rPr>
              <a:t>a=10  </a:t>
            </a:r>
            <a:endParaRPr sz="1600">
              <a:solidFill>
                <a:srgbClr val="000000"/>
              </a:solidFill>
            </a:endParaRPr>
          </a:p>
          <a:p>
            <a:pPr marL="0" lvl="0" indent="0" algn="l" rtl="0">
              <a:spcBef>
                <a:spcPts val="0"/>
              </a:spcBef>
              <a:spcAft>
                <a:spcPts val="0"/>
              </a:spcAft>
              <a:buClr>
                <a:srgbClr val="000000"/>
              </a:buClr>
              <a:buSzPts val="275"/>
              <a:buFont typeface="Arial"/>
              <a:buNone/>
            </a:pPr>
            <a:r>
              <a:rPr lang="en" sz="1600">
                <a:solidFill>
                  <a:srgbClr val="000000"/>
                </a:solidFill>
              </a:rPr>
              <a:t>b=</a:t>
            </a:r>
            <a:r>
              <a:rPr lang="en" sz="1600">
                <a:solidFill>
                  <a:srgbClr val="0000FF"/>
                </a:solidFill>
              </a:rPr>
              <a:t>"Hi Python"</a:t>
            </a:r>
            <a:r>
              <a:rPr lang="en" sz="1600">
                <a:solidFill>
                  <a:srgbClr val="000000"/>
                </a:solidFill>
              </a:rPr>
              <a:t>  </a:t>
            </a:r>
            <a:endParaRPr sz="1600">
              <a:solidFill>
                <a:srgbClr val="000000"/>
              </a:solidFill>
            </a:endParaRPr>
          </a:p>
          <a:p>
            <a:pPr marL="0" lvl="0" indent="0" algn="l" rtl="0">
              <a:spcBef>
                <a:spcPts val="0"/>
              </a:spcBef>
              <a:spcAft>
                <a:spcPts val="0"/>
              </a:spcAft>
              <a:buClr>
                <a:srgbClr val="000000"/>
              </a:buClr>
              <a:buSzPts val="275"/>
              <a:buFont typeface="Arial"/>
              <a:buNone/>
            </a:pPr>
            <a:r>
              <a:rPr lang="en" sz="1600">
                <a:solidFill>
                  <a:srgbClr val="000000"/>
                </a:solidFill>
              </a:rPr>
              <a:t>c = 10.5  </a:t>
            </a:r>
            <a:endParaRPr sz="1600">
              <a:solidFill>
                <a:srgbClr val="000000"/>
              </a:solidFill>
            </a:endParaRPr>
          </a:p>
          <a:p>
            <a:pPr marL="0" lvl="0" indent="0" algn="l" rtl="0">
              <a:spcBef>
                <a:spcPts val="0"/>
              </a:spcBef>
              <a:spcAft>
                <a:spcPts val="0"/>
              </a:spcAft>
              <a:buClr>
                <a:srgbClr val="000000"/>
              </a:buClr>
              <a:buSzPts val="275"/>
              <a:buFont typeface="Arial"/>
              <a:buNone/>
            </a:pPr>
            <a:r>
              <a:rPr lang="en" sz="1600" b="1">
                <a:solidFill>
                  <a:srgbClr val="006699"/>
                </a:solidFill>
              </a:rPr>
              <a:t>print</a:t>
            </a:r>
            <a:r>
              <a:rPr lang="en" sz="1600">
                <a:solidFill>
                  <a:srgbClr val="000000"/>
                </a:solidFill>
              </a:rPr>
              <a:t>(type(a))  </a:t>
            </a:r>
            <a:endParaRPr sz="1600">
              <a:solidFill>
                <a:srgbClr val="000000"/>
              </a:solidFill>
            </a:endParaRPr>
          </a:p>
          <a:p>
            <a:pPr marL="0" lvl="0" indent="0" algn="l" rtl="0">
              <a:spcBef>
                <a:spcPts val="0"/>
              </a:spcBef>
              <a:spcAft>
                <a:spcPts val="0"/>
              </a:spcAft>
              <a:buClr>
                <a:srgbClr val="000000"/>
              </a:buClr>
              <a:buSzPts val="275"/>
              <a:buFont typeface="Arial"/>
              <a:buNone/>
            </a:pPr>
            <a:r>
              <a:rPr lang="en" sz="1600" b="1">
                <a:solidFill>
                  <a:srgbClr val="006699"/>
                </a:solidFill>
              </a:rPr>
              <a:t>print</a:t>
            </a:r>
            <a:r>
              <a:rPr lang="en" sz="1600">
                <a:solidFill>
                  <a:srgbClr val="000000"/>
                </a:solidFill>
              </a:rPr>
              <a:t>(type(b))  </a:t>
            </a:r>
            <a:endParaRPr sz="1600">
              <a:solidFill>
                <a:srgbClr val="000000"/>
              </a:solidFill>
            </a:endParaRPr>
          </a:p>
          <a:p>
            <a:pPr marL="0" lvl="0" indent="0" algn="l" rtl="0">
              <a:spcBef>
                <a:spcPts val="0"/>
              </a:spcBef>
              <a:spcAft>
                <a:spcPts val="0"/>
              </a:spcAft>
              <a:buClr>
                <a:srgbClr val="000000"/>
              </a:buClr>
              <a:buSzPts val="275"/>
              <a:buFont typeface="Arial"/>
              <a:buNone/>
            </a:pPr>
            <a:r>
              <a:rPr lang="en" sz="1600" b="1">
                <a:solidFill>
                  <a:srgbClr val="006699"/>
                </a:solidFill>
              </a:rPr>
              <a:t>print</a:t>
            </a:r>
            <a:r>
              <a:rPr lang="en" sz="1600">
                <a:solidFill>
                  <a:srgbClr val="000000"/>
                </a:solidFill>
              </a:rPr>
              <a:t>(type(c))</a:t>
            </a:r>
            <a:endParaRPr sz="1600"/>
          </a:p>
        </p:txBody>
      </p:sp>
      <p:sp>
        <p:nvSpPr>
          <p:cNvPr id="343" name="Google Shape;343;p52"/>
          <p:cNvSpPr txBox="1"/>
          <p:nvPr/>
        </p:nvSpPr>
        <p:spPr>
          <a:xfrm>
            <a:off x="3119275" y="2291025"/>
            <a:ext cx="2221500" cy="1280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Clr>
                <a:srgbClr val="000000"/>
              </a:buClr>
              <a:buSzPts val="275"/>
              <a:buFont typeface="Arial"/>
              <a:buNone/>
            </a:pPr>
            <a:r>
              <a:rPr lang="en" sz="1600" b="1">
                <a:solidFill>
                  <a:srgbClr val="333333"/>
                </a:solidFill>
                <a:highlight>
                  <a:srgbClr val="FFFFFF"/>
                </a:highlight>
                <a:latin typeface="Times New Roman"/>
                <a:ea typeface="Times New Roman"/>
                <a:cs typeface="Times New Roman"/>
                <a:sym typeface="Times New Roman"/>
              </a:rPr>
              <a:t>Output:</a:t>
            </a:r>
            <a:endParaRPr sz="1600" b="1">
              <a:solidFill>
                <a:srgbClr val="333333"/>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rgbClr val="000000"/>
              </a:buClr>
              <a:buSzPts val="275"/>
              <a:buFont typeface="Arial"/>
              <a:buNone/>
            </a:pPr>
            <a:r>
              <a:rPr lang="en" sz="1600">
                <a:solidFill>
                  <a:srgbClr val="F9F9F9"/>
                </a:solidFill>
                <a:highlight>
                  <a:srgbClr val="1C1D1C"/>
                </a:highlight>
                <a:latin typeface="Times New Roman"/>
                <a:ea typeface="Times New Roman"/>
                <a:cs typeface="Times New Roman"/>
                <a:sym typeface="Times New Roman"/>
              </a:rPr>
              <a:t>&lt;class 'int'&gt;</a:t>
            </a:r>
            <a:endParaRPr sz="1600">
              <a:solidFill>
                <a:srgbClr val="F9F9F9"/>
              </a:solidFill>
              <a:highlight>
                <a:srgbClr val="1C1D1C"/>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rgbClr val="000000"/>
              </a:buClr>
              <a:buSzPts val="275"/>
              <a:buFont typeface="Arial"/>
              <a:buNone/>
            </a:pPr>
            <a:r>
              <a:rPr lang="en" sz="1600">
                <a:solidFill>
                  <a:srgbClr val="F9F9F9"/>
                </a:solidFill>
                <a:highlight>
                  <a:srgbClr val="1C1D1C"/>
                </a:highlight>
                <a:latin typeface="Times New Roman"/>
                <a:ea typeface="Times New Roman"/>
                <a:cs typeface="Times New Roman"/>
                <a:sym typeface="Times New Roman"/>
              </a:rPr>
              <a:t>&lt;class 'str'&gt;</a:t>
            </a:r>
            <a:endParaRPr sz="1600">
              <a:solidFill>
                <a:srgbClr val="F9F9F9"/>
              </a:solidFill>
              <a:highlight>
                <a:srgbClr val="1C1D1C"/>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600">
                <a:solidFill>
                  <a:srgbClr val="F9F9F9"/>
                </a:solidFill>
                <a:highlight>
                  <a:srgbClr val="1C1D1C"/>
                </a:highlight>
                <a:latin typeface="Times New Roman"/>
                <a:ea typeface="Times New Roman"/>
                <a:cs typeface="Times New Roman"/>
                <a:sym typeface="Times New Roman"/>
              </a:rPr>
              <a:t>&lt;class 'float'&gt;</a:t>
            </a:r>
            <a:endParaRPr sz="160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3"/>
                                        </p:tgtEl>
                                        <p:attrNameLst>
                                          <p:attrName>style.visibility</p:attrName>
                                        </p:attrNameLst>
                                      </p:cBhvr>
                                      <p:to>
                                        <p:strVal val="visible"/>
                                      </p:to>
                                    </p:set>
                                    <p:animEffect transition="in" filter="fade">
                                      <p:cBhvr>
                                        <p:cTn id="7" dur="1000"/>
                                        <p:tgtEl>
                                          <p:spTgt spid="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3"/>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just" rtl="0">
              <a:lnSpc>
                <a:spcPct val="130000"/>
              </a:lnSpc>
              <a:spcBef>
                <a:spcPts val="1800"/>
              </a:spcBef>
              <a:spcAft>
                <a:spcPts val="400"/>
              </a:spcAft>
              <a:buNone/>
            </a:pPr>
            <a:r>
              <a:rPr lang="en">
                <a:highlight>
                  <a:srgbClr val="FFFFFF"/>
                </a:highlight>
              </a:rPr>
              <a:t>Standard data types</a:t>
            </a:r>
            <a:endParaRPr/>
          </a:p>
        </p:txBody>
      </p:sp>
      <p:sp>
        <p:nvSpPr>
          <p:cNvPr id="349" name="Google Shape;349;p53"/>
          <p:cNvSpPr txBox="1">
            <a:spLocks noGrp="1"/>
          </p:cNvSpPr>
          <p:nvPr>
            <p:ph type="body" idx="1"/>
          </p:nvPr>
        </p:nvSpPr>
        <p:spPr>
          <a:xfrm>
            <a:off x="311700" y="1468825"/>
            <a:ext cx="8520600" cy="35190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 sz="1600">
                <a:solidFill>
                  <a:srgbClr val="333333"/>
                </a:solidFill>
                <a:highlight>
                  <a:srgbClr val="FFFFFF"/>
                </a:highlight>
                <a:latin typeface="Times New Roman"/>
                <a:ea typeface="Times New Roman"/>
                <a:cs typeface="Times New Roman"/>
                <a:sym typeface="Times New Roman"/>
              </a:rPr>
              <a:t>A variable can hold different types of values. For example, a person's name must be stored as a string whereas its id must be stored as an integer.</a:t>
            </a:r>
            <a:endParaRPr sz="1600">
              <a:solidFill>
                <a:srgbClr val="333333"/>
              </a:solidFill>
              <a:highlight>
                <a:srgbClr val="FFFFFF"/>
              </a:highlight>
              <a:latin typeface="Times New Roman"/>
              <a:ea typeface="Times New Roman"/>
              <a:cs typeface="Times New Roman"/>
              <a:sym typeface="Times New Roman"/>
            </a:endParaRPr>
          </a:p>
          <a:p>
            <a:pPr marL="0" lvl="0" indent="0" algn="just" rtl="0">
              <a:spcBef>
                <a:spcPts val="1200"/>
              </a:spcBef>
              <a:spcAft>
                <a:spcPts val="0"/>
              </a:spcAft>
              <a:buNone/>
            </a:pPr>
            <a:r>
              <a:rPr lang="en" sz="1600">
                <a:solidFill>
                  <a:srgbClr val="333333"/>
                </a:solidFill>
                <a:highlight>
                  <a:srgbClr val="FFFFFF"/>
                </a:highlight>
                <a:latin typeface="Times New Roman"/>
                <a:ea typeface="Times New Roman"/>
                <a:cs typeface="Times New Roman"/>
                <a:sym typeface="Times New Roman"/>
              </a:rPr>
              <a:t>Python provides various standard data types that define the storage method on each of them. The data types defined in Python are given below.</a:t>
            </a:r>
            <a:endParaRPr sz="1600">
              <a:solidFill>
                <a:srgbClr val="333333"/>
              </a:solidFill>
              <a:highlight>
                <a:srgbClr val="FFFFFF"/>
              </a:highlight>
              <a:latin typeface="Times New Roman"/>
              <a:ea typeface="Times New Roman"/>
              <a:cs typeface="Times New Roman"/>
              <a:sym typeface="Times New Roman"/>
            </a:endParaRPr>
          </a:p>
          <a:p>
            <a:pPr marL="457200" lvl="0" indent="-330200" algn="just" rtl="0">
              <a:spcBef>
                <a:spcPts val="1200"/>
              </a:spcBef>
              <a:spcAft>
                <a:spcPts val="0"/>
              </a:spcAft>
              <a:buClr>
                <a:srgbClr val="333333"/>
              </a:buClr>
              <a:buSzPts val="1600"/>
              <a:buFont typeface="Times New Roman"/>
              <a:buAutoNum type="arabicPeriod"/>
            </a:pPr>
            <a:r>
              <a:rPr lang="en" sz="1600">
                <a:solidFill>
                  <a:srgbClr val="333333"/>
                </a:solidFill>
                <a:highlight>
                  <a:srgbClr val="FFFFFF"/>
                </a:highlight>
                <a:latin typeface="Times New Roman"/>
                <a:ea typeface="Times New Roman"/>
                <a:cs typeface="Times New Roman"/>
                <a:sym typeface="Times New Roman"/>
              </a:rPr>
              <a:t>Number</a:t>
            </a:r>
            <a:endParaRPr sz="1600">
              <a:solidFill>
                <a:srgbClr val="333333"/>
              </a:solidFill>
              <a:highlight>
                <a:srgbClr val="FFFFFF"/>
              </a:highlight>
              <a:latin typeface="Times New Roman"/>
              <a:ea typeface="Times New Roman"/>
              <a:cs typeface="Times New Roman"/>
              <a:sym typeface="Times New Roman"/>
            </a:endParaRPr>
          </a:p>
          <a:p>
            <a:pPr marL="457200" lvl="0" indent="-330200" algn="just" rtl="0">
              <a:spcBef>
                <a:spcPts val="0"/>
              </a:spcBef>
              <a:spcAft>
                <a:spcPts val="0"/>
              </a:spcAft>
              <a:buClr>
                <a:srgbClr val="333333"/>
              </a:buClr>
              <a:buSzPts val="1600"/>
              <a:buFont typeface="Times New Roman"/>
              <a:buAutoNum type="arabicPeriod"/>
            </a:pPr>
            <a:r>
              <a:rPr lang="en" sz="1600">
                <a:solidFill>
                  <a:srgbClr val="333333"/>
                </a:solidFill>
                <a:highlight>
                  <a:srgbClr val="FFFFFF"/>
                </a:highlight>
                <a:latin typeface="Times New Roman"/>
                <a:ea typeface="Times New Roman"/>
                <a:cs typeface="Times New Roman"/>
                <a:sym typeface="Times New Roman"/>
              </a:rPr>
              <a:t>Sequence Type</a:t>
            </a:r>
            <a:endParaRPr sz="1600">
              <a:solidFill>
                <a:srgbClr val="333333"/>
              </a:solidFill>
              <a:highlight>
                <a:srgbClr val="FFFFFF"/>
              </a:highlight>
              <a:latin typeface="Times New Roman"/>
              <a:ea typeface="Times New Roman"/>
              <a:cs typeface="Times New Roman"/>
              <a:sym typeface="Times New Roman"/>
            </a:endParaRPr>
          </a:p>
          <a:p>
            <a:pPr marL="457200" lvl="0" indent="-330200" algn="just" rtl="0">
              <a:spcBef>
                <a:spcPts val="0"/>
              </a:spcBef>
              <a:spcAft>
                <a:spcPts val="0"/>
              </a:spcAft>
              <a:buClr>
                <a:srgbClr val="333333"/>
              </a:buClr>
              <a:buSzPts val="1600"/>
              <a:buFont typeface="Times New Roman"/>
              <a:buAutoNum type="arabicPeriod"/>
            </a:pPr>
            <a:r>
              <a:rPr lang="en" sz="1600">
                <a:solidFill>
                  <a:srgbClr val="333333"/>
                </a:solidFill>
                <a:highlight>
                  <a:srgbClr val="FFFFFF"/>
                </a:highlight>
                <a:latin typeface="Times New Roman"/>
                <a:ea typeface="Times New Roman"/>
                <a:cs typeface="Times New Roman"/>
                <a:sym typeface="Times New Roman"/>
              </a:rPr>
              <a:t>Boolean</a:t>
            </a:r>
            <a:endParaRPr sz="1600">
              <a:solidFill>
                <a:srgbClr val="333333"/>
              </a:solidFill>
              <a:highlight>
                <a:srgbClr val="FFFFFF"/>
              </a:highlight>
              <a:latin typeface="Times New Roman"/>
              <a:ea typeface="Times New Roman"/>
              <a:cs typeface="Times New Roman"/>
              <a:sym typeface="Times New Roman"/>
            </a:endParaRPr>
          </a:p>
          <a:p>
            <a:pPr marL="457200" lvl="0" indent="-330200" algn="just" rtl="0">
              <a:spcBef>
                <a:spcPts val="0"/>
              </a:spcBef>
              <a:spcAft>
                <a:spcPts val="0"/>
              </a:spcAft>
              <a:buClr>
                <a:srgbClr val="333333"/>
              </a:buClr>
              <a:buSzPts val="1600"/>
              <a:buFont typeface="Times New Roman"/>
              <a:buAutoNum type="arabicPeriod"/>
            </a:pPr>
            <a:r>
              <a:rPr lang="en" sz="1600">
                <a:solidFill>
                  <a:srgbClr val="333333"/>
                </a:solidFill>
                <a:highlight>
                  <a:srgbClr val="FFFFFF"/>
                </a:highlight>
                <a:latin typeface="Times New Roman"/>
                <a:ea typeface="Times New Roman"/>
                <a:cs typeface="Times New Roman"/>
                <a:sym typeface="Times New Roman"/>
              </a:rPr>
              <a:t>Set</a:t>
            </a:r>
            <a:endParaRPr sz="1600">
              <a:solidFill>
                <a:srgbClr val="333333"/>
              </a:solidFill>
              <a:highlight>
                <a:srgbClr val="FFFFFF"/>
              </a:highlight>
              <a:latin typeface="Times New Roman"/>
              <a:ea typeface="Times New Roman"/>
              <a:cs typeface="Times New Roman"/>
              <a:sym typeface="Times New Roman"/>
            </a:endParaRPr>
          </a:p>
          <a:p>
            <a:pPr marL="457200" lvl="0" indent="-330200" algn="just" rtl="0">
              <a:spcBef>
                <a:spcPts val="0"/>
              </a:spcBef>
              <a:spcAft>
                <a:spcPts val="0"/>
              </a:spcAft>
              <a:buClr>
                <a:srgbClr val="333333"/>
              </a:buClr>
              <a:buSzPts val="1600"/>
              <a:buFont typeface="Times New Roman"/>
              <a:buAutoNum type="arabicPeriod"/>
            </a:pPr>
            <a:r>
              <a:rPr lang="en" sz="1600">
                <a:solidFill>
                  <a:srgbClr val="333333"/>
                </a:solidFill>
                <a:highlight>
                  <a:srgbClr val="FFFFFF"/>
                </a:highlight>
                <a:latin typeface="Times New Roman"/>
                <a:ea typeface="Times New Roman"/>
                <a:cs typeface="Times New Roman"/>
                <a:sym typeface="Times New Roman"/>
              </a:rPr>
              <a:t>Dictionary</a:t>
            </a:r>
            <a:endParaRPr sz="1600">
              <a:solidFill>
                <a:srgbClr val="333333"/>
              </a:solidFill>
              <a:highlight>
                <a:srgbClr val="FFFFFF"/>
              </a:highlight>
              <a:latin typeface="Times New Roman"/>
              <a:ea typeface="Times New Roman"/>
              <a:cs typeface="Times New Roman"/>
              <a:sym typeface="Times New Roman"/>
            </a:endParaRPr>
          </a:p>
        </p:txBody>
      </p:sp>
      <p:pic>
        <p:nvPicPr>
          <p:cNvPr id="350" name="Google Shape;350;p53"/>
          <p:cNvPicPr preferRelativeResize="0"/>
          <p:nvPr/>
        </p:nvPicPr>
        <p:blipFill>
          <a:blip r:embed="rId3">
            <a:alphaModFix/>
          </a:blip>
          <a:stretch>
            <a:fillRect/>
          </a:stretch>
        </p:blipFill>
        <p:spPr>
          <a:xfrm>
            <a:off x="5505000" y="2513900"/>
            <a:ext cx="3251100" cy="254887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457200" lvl="0" indent="-419100" algn="just" rtl="0">
              <a:lnSpc>
                <a:spcPct val="130000"/>
              </a:lnSpc>
              <a:spcBef>
                <a:spcPts val="1400"/>
              </a:spcBef>
              <a:spcAft>
                <a:spcPts val="0"/>
              </a:spcAft>
              <a:buSzPts val="3000"/>
              <a:buAutoNum type="arabicPeriod"/>
            </a:pPr>
            <a:r>
              <a:rPr lang="en">
                <a:highlight>
                  <a:srgbClr val="FFFFFF"/>
                </a:highlight>
              </a:rPr>
              <a:t>Numbers</a:t>
            </a:r>
            <a:endParaRPr/>
          </a:p>
        </p:txBody>
      </p:sp>
      <p:sp>
        <p:nvSpPr>
          <p:cNvPr id="356" name="Google Shape;356;p54"/>
          <p:cNvSpPr txBox="1">
            <a:spLocks noGrp="1"/>
          </p:cNvSpPr>
          <p:nvPr>
            <p:ph type="body" idx="1"/>
          </p:nvPr>
        </p:nvSpPr>
        <p:spPr>
          <a:xfrm>
            <a:off x="311700" y="1291950"/>
            <a:ext cx="8520600" cy="3766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600">
                <a:solidFill>
                  <a:srgbClr val="333333"/>
                </a:solidFill>
                <a:highlight>
                  <a:srgbClr val="FFFFFF"/>
                </a:highlight>
                <a:latin typeface="Times New Roman"/>
                <a:ea typeface="Times New Roman"/>
                <a:cs typeface="Times New Roman"/>
                <a:sym typeface="Times New Roman"/>
              </a:rPr>
              <a:t>Number stores numeric values. The integer, float, and complex values belong to a Python Numbers data-type. Similarly, the </a:t>
            </a:r>
            <a:r>
              <a:rPr lang="en" sz="1600" b="1">
                <a:solidFill>
                  <a:srgbClr val="333333"/>
                </a:solidFill>
                <a:highlight>
                  <a:srgbClr val="FFFFFF"/>
                </a:highlight>
                <a:latin typeface="Times New Roman"/>
                <a:ea typeface="Times New Roman"/>
                <a:cs typeface="Times New Roman"/>
                <a:sym typeface="Times New Roman"/>
              </a:rPr>
              <a:t>isinstance()</a:t>
            </a:r>
            <a:r>
              <a:rPr lang="en" sz="1600">
                <a:solidFill>
                  <a:srgbClr val="333333"/>
                </a:solidFill>
                <a:highlight>
                  <a:srgbClr val="FFFFFF"/>
                </a:highlight>
                <a:latin typeface="Times New Roman"/>
                <a:ea typeface="Times New Roman"/>
                <a:cs typeface="Times New Roman"/>
                <a:sym typeface="Times New Roman"/>
              </a:rPr>
              <a:t> function is used to check an object belongs to a particular class.</a:t>
            </a:r>
            <a:endParaRPr sz="1600">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600">
                <a:solidFill>
                  <a:srgbClr val="333333"/>
                </a:solidFill>
                <a:highlight>
                  <a:srgbClr val="FFFFFF"/>
                </a:highlight>
                <a:latin typeface="Times New Roman"/>
                <a:ea typeface="Times New Roman"/>
                <a:cs typeface="Times New Roman"/>
                <a:sym typeface="Times New Roman"/>
              </a:rPr>
              <a:t>Python creates Number objects when a number is assigned to a variable. For example;</a:t>
            </a:r>
            <a:endParaRPr sz="1600">
              <a:solidFill>
                <a:srgbClr val="333333"/>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600">
              <a:solidFill>
                <a:srgbClr val="000000"/>
              </a:solidFill>
            </a:endParaRPr>
          </a:p>
          <a:p>
            <a:pPr marL="0" lvl="0" indent="0" algn="l" rtl="0">
              <a:lnSpc>
                <a:spcPct val="115000"/>
              </a:lnSpc>
              <a:spcBef>
                <a:spcPts val="0"/>
              </a:spcBef>
              <a:spcAft>
                <a:spcPts val="0"/>
              </a:spcAft>
              <a:buNone/>
            </a:pPr>
            <a:r>
              <a:rPr lang="en" sz="1600">
                <a:solidFill>
                  <a:srgbClr val="000000"/>
                </a:solidFill>
              </a:rPr>
              <a:t>a = 5  </a:t>
            </a:r>
            <a:endParaRPr sz="1600">
              <a:solidFill>
                <a:srgbClr val="000000"/>
              </a:solidFill>
            </a:endParaRPr>
          </a:p>
          <a:p>
            <a:pPr marL="0" lvl="0" indent="0" algn="l" rtl="0">
              <a:lnSpc>
                <a:spcPct val="115000"/>
              </a:lnSpc>
              <a:spcBef>
                <a:spcPts val="0"/>
              </a:spcBef>
              <a:spcAft>
                <a:spcPts val="0"/>
              </a:spcAft>
              <a:buNone/>
            </a:pPr>
            <a:r>
              <a:rPr lang="en" sz="1600" b="1">
                <a:solidFill>
                  <a:srgbClr val="006699"/>
                </a:solidFill>
              </a:rPr>
              <a:t>print</a:t>
            </a:r>
            <a:r>
              <a:rPr lang="en" sz="1600">
                <a:solidFill>
                  <a:srgbClr val="000000"/>
                </a:solidFill>
              </a:rPr>
              <a:t>(</a:t>
            </a:r>
            <a:r>
              <a:rPr lang="en" sz="1600">
                <a:solidFill>
                  <a:srgbClr val="0000FF"/>
                </a:solidFill>
              </a:rPr>
              <a:t>"The type of a"</a:t>
            </a:r>
            <a:r>
              <a:rPr lang="en" sz="1600">
                <a:solidFill>
                  <a:srgbClr val="000000"/>
                </a:solidFill>
              </a:rPr>
              <a:t>, type(a))  </a:t>
            </a:r>
            <a:endParaRPr sz="1600">
              <a:solidFill>
                <a:srgbClr val="000000"/>
              </a:solidFill>
            </a:endParaRPr>
          </a:p>
          <a:p>
            <a:pPr marL="0" lvl="0" indent="0" algn="l" rtl="0">
              <a:lnSpc>
                <a:spcPct val="115000"/>
              </a:lnSpc>
              <a:spcBef>
                <a:spcPts val="0"/>
              </a:spcBef>
              <a:spcAft>
                <a:spcPts val="0"/>
              </a:spcAft>
              <a:buNone/>
            </a:pPr>
            <a:r>
              <a:rPr lang="en" sz="1600">
                <a:solidFill>
                  <a:srgbClr val="000000"/>
                </a:solidFill>
              </a:rPr>
              <a:t>  </a:t>
            </a:r>
            <a:endParaRPr sz="1600">
              <a:solidFill>
                <a:srgbClr val="000000"/>
              </a:solidFill>
            </a:endParaRPr>
          </a:p>
          <a:p>
            <a:pPr marL="0" lvl="0" indent="0" algn="l" rtl="0">
              <a:lnSpc>
                <a:spcPct val="115000"/>
              </a:lnSpc>
              <a:spcBef>
                <a:spcPts val="0"/>
              </a:spcBef>
              <a:spcAft>
                <a:spcPts val="0"/>
              </a:spcAft>
              <a:buNone/>
            </a:pPr>
            <a:r>
              <a:rPr lang="en" sz="1600">
                <a:solidFill>
                  <a:srgbClr val="000000"/>
                </a:solidFill>
              </a:rPr>
              <a:t>b = 40.5  </a:t>
            </a:r>
            <a:endParaRPr sz="1600">
              <a:solidFill>
                <a:srgbClr val="000000"/>
              </a:solidFill>
            </a:endParaRPr>
          </a:p>
          <a:p>
            <a:pPr marL="0" lvl="0" indent="0" algn="l" rtl="0">
              <a:lnSpc>
                <a:spcPct val="115000"/>
              </a:lnSpc>
              <a:spcBef>
                <a:spcPts val="0"/>
              </a:spcBef>
              <a:spcAft>
                <a:spcPts val="0"/>
              </a:spcAft>
              <a:buNone/>
            </a:pPr>
            <a:r>
              <a:rPr lang="en" sz="1600" b="1">
                <a:solidFill>
                  <a:srgbClr val="006699"/>
                </a:solidFill>
              </a:rPr>
              <a:t>print</a:t>
            </a:r>
            <a:r>
              <a:rPr lang="en" sz="1600">
                <a:solidFill>
                  <a:srgbClr val="000000"/>
                </a:solidFill>
              </a:rPr>
              <a:t>(</a:t>
            </a:r>
            <a:r>
              <a:rPr lang="en" sz="1600">
                <a:solidFill>
                  <a:srgbClr val="0000FF"/>
                </a:solidFill>
              </a:rPr>
              <a:t>"The type of b"</a:t>
            </a:r>
            <a:r>
              <a:rPr lang="en" sz="1600">
                <a:solidFill>
                  <a:srgbClr val="000000"/>
                </a:solidFill>
              </a:rPr>
              <a:t>, type(b))  </a:t>
            </a:r>
            <a:endParaRPr sz="1600">
              <a:solidFill>
                <a:srgbClr val="000000"/>
              </a:solidFill>
            </a:endParaRPr>
          </a:p>
          <a:p>
            <a:pPr marL="0" lvl="0" indent="0" algn="l" rtl="0">
              <a:lnSpc>
                <a:spcPct val="115000"/>
              </a:lnSpc>
              <a:spcBef>
                <a:spcPts val="0"/>
              </a:spcBef>
              <a:spcAft>
                <a:spcPts val="0"/>
              </a:spcAft>
              <a:buNone/>
            </a:pPr>
            <a:r>
              <a:rPr lang="en" sz="1600">
                <a:solidFill>
                  <a:srgbClr val="000000"/>
                </a:solidFill>
              </a:rPr>
              <a:t>  </a:t>
            </a:r>
            <a:endParaRPr sz="1600">
              <a:solidFill>
                <a:srgbClr val="000000"/>
              </a:solidFill>
            </a:endParaRPr>
          </a:p>
          <a:p>
            <a:pPr marL="0" lvl="0" indent="0" algn="l" rtl="0">
              <a:lnSpc>
                <a:spcPct val="115000"/>
              </a:lnSpc>
              <a:spcBef>
                <a:spcPts val="0"/>
              </a:spcBef>
              <a:spcAft>
                <a:spcPts val="0"/>
              </a:spcAft>
              <a:buNone/>
            </a:pPr>
            <a:r>
              <a:rPr lang="en" sz="1600">
                <a:solidFill>
                  <a:srgbClr val="000000"/>
                </a:solidFill>
              </a:rPr>
              <a:t>c = 1+3j  </a:t>
            </a:r>
            <a:endParaRPr sz="1600">
              <a:solidFill>
                <a:srgbClr val="000000"/>
              </a:solidFill>
            </a:endParaRPr>
          </a:p>
          <a:p>
            <a:pPr marL="0" lvl="0" indent="0" algn="l" rtl="0">
              <a:lnSpc>
                <a:spcPct val="115000"/>
              </a:lnSpc>
              <a:spcBef>
                <a:spcPts val="0"/>
              </a:spcBef>
              <a:spcAft>
                <a:spcPts val="0"/>
              </a:spcAft>
              <a:buNone/>
            </a:pPr>
            <a:r>
              <a:rPr lang="en" sz="1600" b="1">
                <a:solidFill>
                  <a:srgbClr val="006699"/>
                </a:solidFill>
              </a:rPr>
              <a:t>print</a:t>
            </a:r>
            <a:r>
              <a:rPr lang="en" sz="1600">
                <a:solidFill>
                  <a:srgbClr val="000000"/>
                </a:solidFill>
              </a:rPr>
              <a:t>(</a:t>
            </a:r>
            <a:r>
              <a:rPr lang="en" sz="1600">
                <a:solidFill>
                  <a:srgbClr val="0000FF"/>
                </a:solidFill>
              </a:rPr>
              <a:t>"The type of c"</a:t>
            </a:r>
            <a:r>
              <a:rPr lang="en" sz="1600">
                <a:solidFill>
                  <a:srgbClr val="000000"/>
                </a:solidFill>
              </a:rPr>
              <a:t>, type(c))  </a:t>
            </a:r>
            <a:endParaRPr sz="1600">
              <a:solidFill>
                <a:srgbClr val="000000"/>
              </a:solidFill>
            </a:endParaRPr>
          </a:p>
          <a:p>
            <a:pPr marL="0" lvl="0" indent="0" algn="l" rtl="0">
              <a:lnSpc>
                <a:spcPct val="115000"/>
              </a:lnSpc>
              <a:spcBef>
                <a:spcPts val="0"/>
              </a:spcBef>
              <a:spcAft>
                <a:spcPts val="0"/>
              </a:spcAft>
              <a:buNone/>
            </a:pPr>
            <a:r>
              <a:rPr lang="en" sz="1600" b="1">
                <a:solidFill>
                  <a:srgbClr val="006699"/>
                </a:solidFill>
              </a:rPr>
              <a:t>print</a:t>
            </a:r>
            <a:r>
              <a:rPr lang="en" sz="1600">
                <a:solidFill>
                  <a:srgbClr val="000000"/>
                </a:solidFill>
              </a:rPr>
              <a:t>(</a:t>
            </a:r>
            <a:r>
              <a:rPr lang="en" sz="1600">
                <a:solidFill>
                  <a:srgbClr val="0000FF"/>
                </a:solidFill>
              </a:rPr>
              <a:t>" c is a complex number"</a:t>
            </a:r>
            <a:r>
              <a:rPr lang="en" sz="1600">
                <a:solidFill>
                  <a:srgbClr val="000000"/>
                </a:solidFill>
              </a:rPr>
              <a:t>, isinstance(1+3j,complex)) </a:t>
            </a:r>
            <a:endParaRPr sz="1600">
              <a:solidFill>
                <a:srgbClr val="333333"/>
              </a:solidFill>
              <a:highlight>
                <a:srgbClr val="FFFFFF"/>
              </a:highlight>
              <a:latin typeface="Times New Roman"/>
              <a:ea typeface="Times New Roman"/>
              <a:cs typeface="Times New Roman"/>
              <a:sym typeface="Times New Roman"/>
            </a:endParaRPr>
          </a:p>
        </p:txBody>
      </p:sp>
      <p:sp>
        <p:nvSpPr>
          <p:cNvPr id="357" name="Google Shape;357;p54"/>
          <p:cNvSpPr txBox="1"/>
          <p:nvPr/>
        </p:nvSpPr>
        <p:spPr>
          <a:xfrm>
            <a:off x="6070325" y="2850050"/>
            <a:ext cx="2999700" cy="17178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 sz="1600" b="1">
                <a:solidFill>
                  <a:srgbClr val="333333"/>
                </a:solidFill>
                <a:highlight>
                  <a:srgbClr val="FFFFFF"/>
                </a:highlight>
                <a:latin typeface="Times New Roman"/>
                <a:ea typeface="Times New Roman"/>
                <a:cs typeface="Times New Roman"/>
                <a:sym typeface="Times New Roman"/>
              </a:rPr>
              <a:t>Output:</a:t>
            </a:r>
            <a:endParaRPr sz="1600" b="1">
              <a:solidFill>
                <a:srgbClr val="333333"/>
              </a:solidFill>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rgbClr val="000000"/>
              </a:buClr>
              <a:buSzPts val="275"/>
              <a:buFont typeface="Arial"/>
              <a:buNone/>
            </a:pPr>
            <a:r>
              <a:rPr lang="en" sz="1600">
                <a:solidFill>
                  <a:srgbClr val="F9F9F9"/>
                </a:solidFill>
                <a:highlight>
                  <a:srgbClr val="1C1D1C"/>
                </a:highlight>
                <a:latin typeface="Times New Roman"/>
                <a:ea typeface="Times New Roman"/>
                <a:cs typeface="Times New Roman"/>
                <a:sym typeface="Times New Roman"/>
              </a:rPr>
              <a:t>The type of a &lt;class 'int'&gt;</a:t>
            </a:r>
            <a:endParaRPr sz="1600">
              <a:solidFill>
                <a:srgbClr val="F9F9F9"/>
              </a:solidFill>
              <a:highlight>
                <a:srgbClr val="1C1D1C"/>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rgbClr val="000000"/>
              </a:buClr>
              <a:buSzPts val="275"/>
              <a:buFont typeface="Arial"/>
              <a:buNone/>
            </a:pPr>
            <a:r>
              <a:rPr lang="en" sz="1600">
                <a:solidFill>
                  <a:srgbClr val="F9F9F9"/>
                </a:solidFill>
                <a:highlight>
                  <a:srgbClr val="1C1D1C"/>
                </a:highlight>
                <a:latin typeface="Times New Roman"/>
                <a:ea typeface="Times New Roman"/>
                <a:cs typeface="Times New Roman"/>
                <a:sym typeface="Times New Roman"/>
              </a:rPr>
              <a:t>The type of b &lt;class 'float'&gt;</a:t>
            </a:r>
            <a:endParaRPr sz="1600">
              <a:solidFill>
                <a:srgbClr val="F9F9F9"/>
              </a:solidFill>
              <a:highlight>
                <a:srgbClr val="1C1D1C"/>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rgbClr val="000000"/>
              </a:buClr>
              <a:buSzPts val="275"/>
              <a:buFont typeface="Arial"/>
              <a:buNone/>
            </a:pPr>
            <a:r>
              <a:rPr lang="en" sz="1600">
                <a:solidFill>
                  <a:srgbClr val="F9F9F9"/>
                </a:solidFill>
                <a:highlight>
                  <a:srgbClr val="1C1D1C"/>
                </a:highlight>
                <a:latin typeface="Times New Roman"/>
                <a:ea typeface="Times New Roman"/>
                <a:cs typeface="Times New Roman"/>
                <a:sym typeface="Times New Roman"/>
              </a:rPr>
              <a:t>The type of c &lt;class 'complex'&gt;</a:t>
            </a:r>
            <a:endParaRPr sz="1600">
              <a:solidFill>
                <a:srgbClr val="F9F9F9"/>
              </a:solidFill>
              <a:highlight>
                <a:srgbClr val="1C1D1C"/>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rgbClr val="000000"/>
              </a:buClr>
              <a:buSzPts val="275"/>
              <a:buFont typeface="Arial"/>
              <a:buNone/>
            </a:pPr>
            <a:r>
              <a:rPr lang="en" sz="1600">
                <a:solidFill>
                  <a:srgbClr val="F9F9F9"/>
                </a:solidFill>
                <a:highlight>
                  <a:srgbClr val="1C1D1C"/>
                </a:highlight>
                <a:latin typeface="Times New Roman"/>
                <a:ea typeface="Times New Roman"/>
                <a:cs typeface="Times New Roman"/>
                <a:sym typeface="Times New Roman"/>
              </a:rPr>
              <a:t>c is complex number: True</a:t>
            </a:r>
            <a:endParaRPr sz="160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7"/>
                                        </p:tgtEl>
                                        <p:attrNameLst>
                                          <p:attrName>style.visibility</p:attrName>
                                        </p:attrNameLst>
                                      </p:cBhvr>
                                      <p:to>
                                        <p:strVal val="visible"/>
                                      </p:to>
                                    </p:set>
                                    <p:animEffect transition="in" filter="fade">
                                      <p:cBhvr>
                                        <p:cTn id="7" dur="1000"/>
                                        <p:tgtEl>
                                          <p:spTgt spid="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just" rtl="0">
              <a:lnSpc>
                <a:spcPct val="130000"/>
              </a:lnSpc>
              <a:spcBef>
                <a:spcPts val="1400"/>
              </a:spcBef>
              <a:spcAft>
                <a:spcPts val="400"/>
              </a:spcAft>
              <a:buNone/>
            </a:pPr>
            <a:r>
              <a:rPr lang="en">
                <a:highlight>
                  <a:srgbClr val="FFFFFF"/>
                </a:highlight>
              </a:rPr>
              <a:t>Numbers Cont.</a:t>
            </a:r>
            <a:endParaRPr/>
          </a:p>
        </p:txBody>
      </p:sp>
      <p:sp>
        <p:nvSpPr>
          <p:cNvPr id="363" name="Google Shape;363;p55"/>
          <p:cNvSpPr txBox="1">
            <a:spLocks noGrp="1"/>
          </p:cNvSpPr>
          <p:nvPr>
            <p:ph type="body" idx="1"/>
          </p:nvPr>
        </p:nvSpPr>
        <p:spPr>
          <a:xfrm>
            <a:off x="311700" y="1291950"/>
            <a:ext cx="8520600" cy="3766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solidFill>
                  <a:srgbClr val="333333"/>
                </a:solidFill>
                <a:highlight>
                  <a:srgbClr val="FFFFFF"/>
                </a:highlight>
                <a:latin typeface="Times New Roman"/>
                <a:ea typeface="Times New Roman"/>
                <a:cs typeface="Times New Roman"/>
                <a:sym typeface="Times New Roman"/>
              </a:rPr>
              <a:t>Python supports three types of numeric data.</a:t>
            </a:r>
            <a:endParaRPr sz="1600">
              <a:solidFill>
                <a:srgbClr val="333333"/>
              </a:solidFill>
              <a:highlight>
                <a:srgbClr val="FFFFFF"/>
              </a:highlight>
              <a:latin typeface="Times New Roman"/>
              <a:ea typeface="Times New Roman"/>
              <a:cs typeface="Times New Roman"/>
              <a:sym typeface="Times New Roman"/>
            </a:endParaRPr>
          </a:p>
          <a:p>
            <a:pPr marL="457200" marR="25400" lvl="0" indent="-330200" algn="l" rtl="0">
              <a:lnSpc>
                <a:spcPct val="156250"/>
              </a:lnSpc>
              <a:spcBef>
                <a:spcPts val="1500"/>
              </a:spcBef>
              <a:spcAft>
                <a:spcPts val="0"/>
              </a:spcAft>
              <a:buClr>
                <a:srgbClr val="000000"/>
              </a:buClr>
              <a:buSzPts val="1600"/>
              <a:buFont typeface="Roboto"/>
              <a:buAutoNum type="arabicPeriod"/>
            </a:pPr>
            <a:r>
              <a:rPr lang="en" sz="1600" b="1">
                <a:solidFill>
                  <a:srgbClr val="000000"/>
                </a:solidFill>
                <a:highlight>
                  <a:srgbClr val="FFFFFF"/>
                </a:highlight>
                <a:latin typeface="Times New Roman"/>
                <a:ea typeface="Times New Roman"/>
                <a:cs typeface="Times New Roman"/>
                <a:sym typeface="Times New Roman"/>
              </a:rPr>
              <a:t>Int -</a:t>
            </a:r>
            <a:r>
              <a:rPr lang="en" sz="1600">
                <a:solidFill>
                  <a:srgbClr val="000000"/>
                </a:solidFill>
                <a:highlight>
                  <a:srgbClr val="FFFFFF"/>
                </a:highlight>
                <a:latin typeface="Times New Roman"/>
                <a:ea typeface="Times New Roman"/>
                <a:cs typeface="Times New Roman"/>
                <a:sym typeface="Times New Roman"/>
              </a:rPr>
              <a:t> Integer value can be any length such as integers 10, 2, 29, -20, -150 etc. Python has no restriction on the length of an integer. Its value belongs to </a:t>
            </a:r>
            <a:r>
              <a:rPr lang="en" sz="1600" b="1">
                <a:solidFill>
                  <a:srgbClr val="000000"/>
                </a:solidFill>
                <a:highlight>
                  <a:srgbClr val="FFFFFF"/>
                </a:highlight>
                <a:latin typeface="Times New Roman"/>
                <a:ea typeface="Times New Roman"/>
                <a:cs typeface="Times New Roman"/>
                <a:sym typeface="Times New Roman"/>
              </a:rPr>
              <a:t>int</a:t>
            </a:r>
            <a:endParaRPr sz="1600" b="1">
              <a:solidFill>
                <a:srgbClr val="000000"/>
              </a:solidFill>
              <a:highlight>
                <a:srgbClr val="FFFFFF"/>
              </a:highlight>
              <a:latin typeface="Times New Roman"/>
              <a:ea typeface="Times New Roman"/>
              <a:cs typeface="Times New Roman"/>
              <a:sym typeface="Times New Roman"/>
            </a:endParaRPr>
          </a:p>
          <a:p>
            <a:pPr marL="457200" marR="25400" lvl="0" indent="-330200" algn="l" rtl="0">
              <a:lnSpc>
                <a:spcPct val="156250"/>
              </a:lnSpc>
              <a:spcBef>
                <a:spcPts val="0"/>
              </a:spcBef>
              <a:spcAft>
                <a:spcPts val="0"/>
              </a:spcAft>
              <a:buClr>
                <a:srgbClr val="000000"/>
              </a:buClr>
              <a:buSzPts val="1600"/>
              <a:buFont typeface="Roboto"/>
              <a:buAutoNum type="arabicPeriod"/>
            </a:pPr>
            <a:r>
              <a:rPr lang="en" sz="1600" b="1">
                <a:solidFill>
                  <a:srgbClr val="000000"/>
                </a:solidFill>
                <a:highlight>
                  <a:srgbClr val="FFFFFF"/>
                </a:highlight>
                <a:latin typeface="Times New Roman"/>
                <a:ea typeface="Times New Roman"/>
                <a:cs typeface="Times New Roman"/>
                <a:sym typeface="Times New Roman"/>
              </a:rPr>
              <a:t>Float -</a:t>
            </a:r>
            <a:r>
              <a:rPr lang="en" sz="1600">
                <a:solidFill>
                  <a:srgbClr val="000000"/>
                </a:solidFill>
                <a:highlight>
                  <a:srgbClr val="FFFFFF"/>
                </a:highlight>
                <a:latin typeface="Times New Roman"/>
                <a:ea typeface="Times New Roman"/>
                <a:cs typeface="Times New Roman"/>
                <a:sym typeface="Times New Roman"/>
              </a:rPr>
              <a:t> Float is used to store floating-point numbers like 1.9, 9.902, 15.2, etc. It is accurate upto 15 decimal points.</a:t>
            </a:r>
            <a:endParaRPr sz="1600">
              <a:solidFill>
                <a:srgbClr val="000000"/>
              </a:solidFill>
              <a:highlight>
                <a:srgbClr val="FFFFFF"/>
              </a:highlight>
              <a:latin typeface="Times New Roman"/>
              <a:ea typeface="Times New Roman"/>
              <a:cs typeface="Times New Roman"/>
              <a:sym typeface="Times New Roman"/>
            </a:endParaRPr>
          </a:p>
          <a:p>
            <a:pPr marL="457200" marR="25400" lvl="0" indent="-330200" algn="l" rtl="0">
              <a:lnSpc>
                <a:spcPct val="156250"/>
              </a:lnSpc>
              <a:spcBef>
                <a:spcPts val="0"/>
              </a:spcBef>
              <a:spcAft>
                <a:spcPts val="0"/>
              </a:spcAft>
              <a:buClr>
                <a:srgbClr val="000000"/>
              </a:buClr>
              <a:buSzPts val="1600"/>
              <a:buFont typeface="Roboto"/>
              <a:buAutoNum type="arabicPeriod"/>
            </a:pPr>
            <a:r>
              <a:rPr lang="en" sz="1600" b="1">
                <a:solidFill>
                  <a:srgbClr val="000000"/>
                </a:solidFill>
                <a:highlight>
                  <a:srgbClr val="FFFFFF"/>
                </a:highlight>
                <a:latin typeface="Times New Roman"/>
                <a:ea typeface="Times New Roman"/>
                <a:cs typeface="Times New Roman"/>
                <a:sym typeface="Times New Roman"/>
              </a:rPr>
              <a:t>complex -</a:t>
            </a:r>
            <a:r>
              <a:rPr lang="en" sz="1600">
                <a:solidFill>
                  <a:srgbClr val="000000"/>
                </a:solidFill>
                <a:highlight>
                  <a:srgbClr val="FFFFFF"/>
                </a:highlight>
                <a:latin typeface="Times New Roman"/>
                <a:ea typeface="Times New Roman"/>
                <a:cs typeface="Times New Roman"/>
                <a:sym typeface="Times New Roman"/>
              </a:rPr>
              <a:t> A complex number contains an ordered pair, i.e., x + iy where x and y denote the real and imaginary parts, respectively. The complex numbers like 2.14j, 2.0 + 2.3j, etc.</a:t>
            </a:r>
            <a:endParaRPr sz="160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5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just" rtl="0">
              <a:lnSpc>
                <a:spcPct val="130000"/>
              </a:lnSpc>
              <a:spcBef>
                <a:spcPts val="1400"/>
              </a:spcBef>
              <a:spcAft>
                <a:spcPts val="400"/>
              </a:spcAft>
              <a:buNone/>
            </a:pPr>
            <a:r>
              <a:rPr lang="en">
                <a:highlight>
                  <a:srgbClr val="FFFFFF"/>
                </a:highlight>
              </a:rPr>
              <a:t>2. Sequence Type (String)</a:t>
            </a:r>
            <a:endParaRPr/>
          </a:p>
        </p:txBody>
      </p:sp>
      <p:sp>
        <p:nvSpPr>
          <p:cNvPr id="369" name="Google Shape;369;p56"/>
          <p:cNvSpPr txBox="1">
            <a:spLocks noGrp="1"/>
          </p:cNvSpPr>
          <p:nvPr>
            <p:ph type="body" idx="1"/>
          </p:nvPr>
        </p:nvSpPr>
        <p:spPr>
          <a:xfrm>
            <a:off x="311700" y="1291950"/>
            <a:ext cx="8520600" cy="3766800"/>
          </a:xfrm>
          <a:prstGeom prst="rect">
            <a:avLst/>
          </a:prstGeom>
        </p:spPr>
        <p:txBody>
          <a:bodyPr spcFirstLastPara="1" wrap="square" lIns="91425" tIns="91425" rIns="91425" bIns="91425" anchor="t" anchorCtr="0">
            <a:noAutofit/>
          </a:bodyPr>
          <a:lstStyle/>
          <a:p>
            <a:pPr marL="0" lvl="0" indent="0" algn="just" rtl="0">
              <a:lnSpc>
                <a:spcPct val="130000"/>
              </a:lnSpc>
              <a:spcBef>
                <a:spcPts val="0"/>
              </a:spcBef>
              <a:spcAft>
                <a:spcPts val="0"/>
              </a:spcAft>
              <a:buNone/>
            </a:pPr>
            <a:r>
              <a:rPr lang="en" b="1">
                <a:solidFill>
                  <a:schemeClr val="dk1"/>
                </a:solidFill>
                <a:highlight>
                  <a:srgbClr val="FFFFFF"/>
                </a:highlight>
                <a:latin typeface="Times New Roman"/>
                <a:ea typeface="Times New Roman"/>
                <a:cs typeface="Times New Roman"/>
                <a:sym typeface="Times New Roman"/>
              </a:rPr>
              <a:t>String</a:t>
            </a:r>
            <a:endParaRPr b="1">
              <a:solidFill>
                <a:schemeClr val="dk1"/>
              </a:solidFill>
              <a:highlight>
                <a:srgbClr val="FFFFFF"/>
              </a:highlight>
              <a:latin typeface="Times New Roman"/>
              <a:ea typeface="Times New Roman"/>
              <a:cs typeface="Times New Roman"/>
              <a:sym typeface="Times New Roman"/>
            </a:endParaRPr>
          </a:p>
          <a:p>
            <a:pPr marL="457200" lvl="0" indent="-330200" algn="just" rtl="0">
              <a:lnSpc>
                <a:spcPct val="130000"/>
              </a:lnSpc>
              <a:spcBef>
                <a:spcPts val="0"/>
              </a:spcBef>
              <a:spcAft>
                <a:spcPts val="0"/>
              </a:spcAft>
              <a:buClr>
                <a:srgbClr val="333333"/>
              </a:buClr>
              <a:buSzPts val="1600"/>
              <a:buFont typeface="Times New Roman"/>
              <a:buChar char="●"/>
            </a:pPr>
            <a:r>
              <a:rPr lang="en" sz="1600">
                <a:solidFill>
                  <a:srgbClr val="333333"/>
                </a:solidFill>
                <a:highlight>
                  <a:srgbClr val="FFFFFF"/>
                </a:highlight>
                <a:latin typeface="Times New Roman"/>
                <a:ea typeface="Times New Roman"/>
                <a:cs typeface="Times New Roman"/>
                <a:sym typeface="Times New Roman"/>
              </a:rPr>
              <a:t>The string can be defined as the sequence of characters represented in the quotation marks. </a:t>
            </a:r>
            <a:endParaRPr sz="1600">
              <a:solidFill>
                <a:srgbClr val="333333"/>
              </a:solidFill>
              <a:highlight>
                <a:srgbClr val="FFFFFF"/>
              </a:highlight>
              <a:latin typeface="Times New Roman"/>
              <a:ea typeface="Times New Roman"/>
              <a:cs typeface="Times New Roman"/>
              <a:sym typeface="Times New Roman"/>
            </a:endParaRPr>
          </a:p>
          <a:p>
            <a:pPr marL="457200" lvl="0" indent="-330200" algn="just" rtl="0">
              <a:lnSpc>
                <a:spcPct val="130000"/>
              </a:lnSpc>
              <a:spcBef>
                <a:spcPts val="0"/>
              </a:spcBef>
              <a:spcAft>
                <a:spcPts val="0"/>
              </a:spcAft>
              <a:buClr>
                <a:srgbClr val="333333"/>
              </a:buClr>
              <a:buSzPts val="1600"/>
              <a:buFont typeface="Times New Roman"/>
              <a:buChar char="●"/>
            </a:pPr>
            <a:r>
              <a:rPr lang="en" sz="1600">
                <a:solidFill>
                  <a:srgbClr val="333333"/>
                </a:solidFill>
                <a:highlight>
                  <a:srgbClr val="FFFFFF"/>
                </a:highlight>
                <a:latin typeface="Times New Roman"/>
                <a:ea typeface="Times New Roman"/>
                <a:cs typeface="Times New Roman"/>
                <a:sym typeface="Times New Roman"/>
              </a:rPr>
              <a:t>In Python, we can use single, double, or triple quotes to define a string.</a:t>
            </a:r>
            <a:endParaRPr sz="1600">
              <a:solidFill>
                <a:srgbClr val="333333"/>
              </a:solidFill>
              <a:highlight>
                <a:srgbClr val="FFFFFF"/>
              </a:highlight>
              <a:latin typeface="Times New Roman"/>
              <a:ea typeface="Times New Roman"/>
              <a:cs typeface="Times New Roman"/>
              <a:sym typeface="Times New Roman"/>
            </a:endParaRPr>
          </a:p>
          <a:p>
            <a:pPr marL="457200" lvl="0" indent="-330200" algn="just" rtl="0">
              <a:lnSpc>
                <a:spcPct val="130000"/>
              </a:lnSpc>
              <a:spcBef>
                <a:spcPts val="0"/>
              </a:spcBef>
              <a:spcAft>
                <a:spcPts val="0"/>
              </a:spcAft>
              <a:buClr>
                <a:srgbClr val="333333"/>
              </a:buClr>
              <a:buSzPts val="1600"/>
              <a:buFont typeface="Times New Roman"/>
              <a:buChar char="●"/>
            </a:pPr>
            <a:r>
              <a:rPr lang="en" sz="1600">
                <a:solidFill>
                  <a:srgbClr val="333333"/>
                </a:solidFill>
                <a:highlight>
                  <a:srgbClr val="FFFFFF"/>
                </a:highlight>
                <a:latin typeface="Times New Roman"/>
                <a:ea typeface="Times New Roman"/>
                <a:cs typeface="Times New Roman"/>
                <a:sym typeface="Times New Roman"/>
              </a:rPr>
              <a:t>String handling in Python is a straightforward task since Python provides built-in functions and operators to perform operations in the string.</a:t>
            </a:r>
            <a:endParaRPr sz="1600">
              <a:solidFill>
                <a:srgbClr val="333333"/>
              </a:solidFill>
              <a:highlight>
                <a:srgbClr val="FFFFFF"/>
              </a:highlight>
              <a:latin typeface="Times New Roman"/>
              <a:ea typeface="Times New Roman"/>
              <a:cs typeface="Times New Roman"/>
              <a:sym typeface="Times New Roman"/>
            </a:endParaRPr>
          </a:p>
          <a:p>
            <a:pPr marL="457200" lvl="0" indent="-330200" algn="just" rtl="0">
              <a:lnSpc>
                <a:spcPct val="130000"/>
              </a:lnSpc>
              <a:spcBef>
                <a:spcPts val="0"/>
              </a:spcBef>
              <a:spcAft>
                <a:spcPts val="0"/>
              </a:spcAft>
              <a:buClr>
                <a:srgbClr val="333333"/>
              </a:buClr>
              <a:buSzPts val="1600"/>
              <a:buFont typeface="Times New Roman"/>
              <a:buChar char="●"/>
            </a:pPr>
            <a:r>
              <a:rPr lang="en" sz="1600">
                <a:solidFill>
                  <a:srgbClr val="333333"/>
                </a:solidFill>
                <a:highlight>
                  <a:srgbClr val="FFFFFF"/>
                </a:highlight>
                <a:latin typeface="Times New Roman"/>
                <a:ea typeface="Times New Roman"/>
                <a:cs typeface="Times New Roman"/>
                <a:sym typeface="Times New Roman"/>
              </a:rPr>
              <a:t>In the case of string handling, the operator ‘+’ is used to concatenate two strings as the operation </a:t>
            </a:r>
            <a:r>
              <a:rPr lang="en" sz="1600" i="1">
                <a:solidFill>
                  <a:srgbClr val="333333"/>
                </a:solidFill>
                <a:highlight>
                  <a:srgbClr val="FFFFFF"/>
                </a:highlight>
              </a:rPr>
              <a:t>"hello" + " python"</a:t>
            </a:r>
            <a:r>
              <a:rPr lang="en" sz="1600">
                <a:solidFill>
                  <a:srgbClr val="333333"/>
                </a:solidFill>
                <a:highlight>
                  <a:srgbClr val="FFFFFF"/>
                </a:highlight>
              </a:rPr>
              <a:t> </a:t>
            </a:r>
            <a:r>
              <a:rPr lang="en" sz="1600">
                <a:solidFill>
                  <a:srgbClr val="333333"/>
                </a:solidFill>
                <a:highlight>
                  <a:srgbClr val="FFFFFF"/>
                </a:highlight>
                <a:latin typeface="Times New Roman"/>
                <a:ea typeface="Times New Roman"/>
                <a:cs typeface="Times New Roman"/>
                <a:sym typeface="Times New Roman"/>
              </a:rPr>
              <a:t>returns </a:t>
            </a:r>
            <a:r>
              <a:rPr lang="en" sz="1600" i="1">
                <a:solidFill>
                  <a:srgbClr val="333333"/>
                </a:solidFill>
                <a:highlight>
                  <a:srgbClr val="FFFFFF"/>
                </a:highlight>
              </a:rPr>
              <a:t>"hello python"</a:t>
            </a:r>
            <a:r>
              <a:rPr lang="en" sz="1600">
                <a:solidFill>
                  <a:srgbClr val="333333"/>
                </a:solidFill>
                <a:highlight>
                  <a:srgbClr val="FFFFFF"/>
                </a:highlight>
                <a:latin typeface="Times New Roman"/>
                <a:ea typeface="Times New Roman"/>
                <a:cs typeface="Times New Roman"/>
                <a:sym typeface="Times New Roman"/>
              </a:rPr>
              <a:t>.</a:t>
            </a:r>
            <a:endParaRPr sz="1600">
              <a:solidFill>
                <a:srgbClr val="333333"/>
              </a:solidFill>
              <a:highlight>
                <a:srgbClr val="FFFFFF"/>
              </a:highlight>
              <a:latin typeface="Times New Roman"/>
              <a:ea typeface="Times New Roman"/>
              <a:cs typeface="Times New Roman"/>
              <a:sym typeface="Times New Roman"/>
            </a:endParaRPr>
          </a:p>
          <a:p>
            <a:pPr marL="457200" lvl="0" indent="-330200" algn="just" rtl="0">
              <a:lnSpc>
                <a:spcPct val="130000"/>
              </a:lnSpc>
              <a:spcBef>
                <a:spcPts val="0"/>
              </a:spcBef>
              <a:spcAft>
                <a:spcPts val="0"/>
              </a:spcAft>
              <a:buClr>
                <a:srgbClr val="333333"/>
              </a:buClr>
              <a:buSzPts val="1600"/>
              <a:buFont typeface="Times New Roman"/>
              <a:buChar char="●"/>
            </a:pPr>
            <a:r>
              <a:rPr lang="en" sz="1600">
                <a:solidFill>
                  <a:srgbClr val="333333"/>
                </a:solidFill>
                <a:highlight>
                  <a:srgbClr val="FFFFFF"/>
                </a:highlight>
                <a:latin typeface="Times New Roman"/>
                <a:ea typeface="Times New Roman"/>
                <a:cs typeface="Times New Roman"/>
                <a:sym typeface="Times New Roman"/>
              </a:rPr>
              <a:t>The operator ‘*’ is known as a repetition operator as the operation </a:t>
            </a:r>
            <a:r>
              <a:rPr lang="en" sz="1600">
                <a:solidFill>
                  <a:srgbClr val="333333"/>
                </a:solidFill>
                <a:highlight>
                  <a:srgbClr val="FFFFFF"/>
                </a:highlight>
              </a:rPr>
              <a:t>"Python" * 2</a:t>
            </a:r>
            <a:r>
              <a:rPr lang="en" sz="1600">
                <a:solidFill>
                  <a:srgbClr val="333333"/>
                </a:solidFill>
                <a:highlight>
                  <a:srgbClr val="FFFFFF"/>
                </a:highlight>
                <a:latin typeface="Times New Roman"/>
                <a:ea typeface="Times New Roman"/>
                <a:cs typeface="Times New Roman"/>
                <a:sym typeface="Times New Roman"/>
              </a:rPr>
              <a:t> returns </a:t>
            </a:r>
            <a:r>
              <a:rPr lang="en" sz="1600">
                <a:solidFill>
                  <a:srgbClr val="333333"/>
                </a:solidFill>
                <a:highlight>
                  <a:srgbClr val="FFFFFF"/>
                </a:highlight>
              </a:rPr>
              <a:t>'Python Python'</a:t>
            </a:r>
            <a:r>
              <a:rPr lang="en" sz="1600">
                <a:solidFill>
                  <a:srgbClr val="333333"/>
                </a:solidFill>
                <a:highlight>
                  <a:srgbClr val="FFFFFF"/>
                </a:highlight>
                <a:latin typeface="Times New Roman"/>
                <a:ea typeface="Times New Roman"/>
                <a:cs typeface="Times New Roman"/>
                <a:sym typeface="Times New Roman"/>
              </a:rPr>
              <a:t>.</a:t>
            </a:r>
            <a:endParaRPr sz="160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Example</a:t>
            </a:r>
            <a:endParaRPr/>
          </a:p>
        </p:txBody>
      </p:sp>
      <p:sp>
        <p:nvSpPr>
          <p:cNvPr id="375" name="Google Shape;375;p57"/>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just" rtl="0">
              <a:lnSpc>
                <a:spcPct val="130000"/>
              </a:lnSpc>
              <a:spcBef>
                <a:spcPts val="0"/>
              </a:spcBef>
              <a:spcAft>
                <a:spcPts val="0"/>
              </a:spcAft>
              <a:buNone/>
            </a:pPr>
            <a:r>
              <a:rPr lang="en" sz="1600" b="1">
                <a:solidFill>
                  <a:srgbClr val="333333"/>
                </a:solidFill>
                <a:highlight>
                  <a:schemeClr val="lt1"/>
                </a:highlight>
                <a:latin typeface="Times New Roman"/>
                <a:ea typeface="Times New Roman"/>
                <a:cs typeface="Times New Roman"/>
                <a:sym typeface="Times New Roman"/>
              </a:rPr>
              <a:t>Example - 1</a:t>
            </a:r>
            <a:endParaRPr sz="1600" b="1">
              <a:solidFill>
                <a:srgbClr val="333333"/>
              </a:solidFill>
              <a:highlight>
                <a:schemeClr val="lt1"/>
              </a:highlight>
              <a:latin typeface="Times New Roman"/>
              <a:ea typeface="Times New Roman"/>
              <a:cs typeface="Times New Roman"/>
              <a:sym typeface="Times New Roman"/>
            </a:endParaRPr>
          </a:p>
          <a:p>
            <a:pPr marL="0" lvl="0" indent="0" algn="l" rtl="0">
              <a:lnSpc>
                <a:spcPct val="130000"/>
              </a:lnSpc>
              <a:spcBef>
                <a:spcPts val="0"/>
              </a:spcBef>
              <a:spcAft>
                <a:spcPts val="0"/>
              </a:spcAft>
              <a:buNone/>
            </a:pPr>
            <a:r>
              <a:rPr lang="en" sz="1600">
                <a:solidFill>
                  <a:srgbClr val="000000"/>
                </a:solidFill>
              </a:rPr>
              <a:t>str = </a:t>
            </a:r>
            <a:r>
              <a:rPr lang="en" sz="1600">
                <a:solidFill>
                  <a:srgbClr val="0000FF"/>
                </a:solidFill>
              </a:rPr>
              <a:t>"string using double quotes"</a:t>
            </a:r>
            <a:r>
              <a:rPr lang="en" sz="1600">
                <a:solidFill>
                  <a:srgbClr val="000000"/>
                </a:solidFill>
              </a:rPr>
              <a:t>  </a:t>
            </a:r>
            <a:endParaRPr sz="1600">
              <a:solidFill>
                <a:srgbClr val="000000"/>
              </a:solidFill>
            </a:endParaRPr>
          </a:p>
          <a:p>
            <a:pPr marL="0" lvl="0" indent="0" algn="l" rtl="0">
              <a:lnSpc>
                <a:spcPct val="130000"/>
              </a:lnSpc>
              <a:spcBef>
                <a:spcPts val="0"/>
              </a:spcBef>
              <a:spcAft>
                <a:spcPts val="0"/>
              </a:spcAft>
              <a:buNone/>
            </a:pPr>
            <a:r>
              <a:rPr lang="en" sz="1600" b="1">
                <a:solidFill>
                  <a:srgbClr val="006699"/>
                </a:solidFill>
              </a:rPr>
              <a:t>print</a:t>
            </a:r>
            <a:r>
              <a:rPr lang="en" sz="1600">
                <a:solidFill>
                  <a:srgbClr val="000000"/>
                </a:solidFill>
              </a:rPr>
              <a:t>(str)  </a:t>
            </a:r>
            <a:endParaRPr sz="1600">
              <a:solidFill>
                <a:srgbClr val="000000"/>
              </a:solidFill>
            </a:endParaRPr>
          </a:p>
          <a:p>
            <a:pPr marL="0" lvl="0" indent="0" algn="l" rtl="0">
              <a:lnSpc>
                <a:spcPct val="130000"/>
              </a:lnSpc>
              <a:spcBef>
                <a:spcPts val="0"/>
              </a:spcBef>
              <a:spcAft>
                <a:spcPts val="0"/>
              </a:spcAft>
              <a:buNone/>
            </a:pPr>
            <a:r>
              <a:rPr lang="en" sz="1600">
                <a:solidFill>
                  <a:srgbClr val="000000"/>
                </a:solidFill>
              </a:rPr>
              <a:t>s = </a:t>
            </a:r>
            <a:r>
              <a:rPr lang="en" sz="1600">
                <a:solidFill>
                  <a:srgbClr val="008200"/>
                </a:solidFill>
              </a:rPr>
              <a:t>'''A multiline</a:t>
            </a:r>
            <a:r>
              <a:rPr lang="en" sz="1600">
                <a:solidFill>
                  <a:srgbClr val="000000"/>
                </a:solidFill>
              </a:rPr>
              <a:t> </a:t>
            </a:r>
            <a:endParaRPr sz="1600">
              <a:solidFill>
                <a:srgbClr val="000000"/>
              </a:solidFill>
            </a:endParaRPr>
          </a:p>
          <a:p>
            <a:pPr marL="0" lvl="0" indent="0" algn="l" rtl="0">
              <a:lnSpc>
                <a:spcPct val="130000"/>
              </a:lnSpc>
              <a:spcBef>
                <a:spcPts val="0"/>
              </a:spcBef>
              <a:spcAft>
                <a:spcPts val="0"/>
              </a:spcAft>
              <a:buNone/>
            </a:pPr>
            <a:r>
              <a:rPr lang="en" sz="1600">
                <a:solidFill>
                  <a:srgbClr val="008200"/>
                </a:solidFill>
              </a:rPr>
              <a:t>string'''</a:t>
            </a:r>
            <a:r>
              <a:rPr lang="en" sz="1600">
                <a:solidFill>
                  <a:srgbClr val="000000"/>
                </a:solidFill>
              </a:rPr>
              <a:t>  </a:t>
            </a:r>
            <a:endParaRPr sz="1600">
              <a:solidFill>
                <a:srgbClr val="000000"/>
              </a:solidFill>
            </a:endParaRPr>
          </a:p>
          <a:p>
            <a:pPr marL="0" lvl="0" indent="0" algn="l" rtl="0">
              <a:lnSpc>
                <a:spcPct val="130000"/>
              </a:lnSpc>
              <a:spcBef>
                <a:spcPts val="0"/>
              </a:spcBef>
              <a:spcAft>
                <a:spcPts val="0"/>
              </a:spcAft>
              <a:buNone/>
            </a:pPr>
            <a:r>
              <a:rPr lang="en" sz="1600" b="1">
                <a:solidFill>
                  <a:srgbClr val="006699"/>
                </a:solidFill>
              </a:rPr>
              <a:t>print</a:t>
            </a:r>
            <a:r>
              <a:rPr lang="en" sz="1600">
                <a:solidFill>
                  <a:srgbClr val="000000"/>
                </a:solidFill>
              </a:rPr>
              <a:t>(s)  </a:t>
            </a:r>
            <a:endParaRPr/>
          </a:p>
        </p:txBody>
      </p:sp>
      <p:sp>
        <p:nvSpPr>
          <p:cNvPr id="376" name="Google Shape;376;p57"/>
          <p:cNvSpPr txBox="1"/>
          <p:nvPr/>
        </p:nvSpPr>
        <p:spPr>
          <a:xfrm>
            <a:off x="5052625" y="3197325"/>
            <a:ext cx="3104700" cy="1391400"/>
          </a:xfrm>
          <a:prstGeom prst="rect">
            <a:avLst/>
          </a:prstGeom>
          <a:noFill/>
          <a:ln>
            <a:noFill/>
          </a:ln>
        </p:spPr>
        <p:txBody>
          <a:bodyPr spcFirstLastPara="1" wrap="square" lIns="91425" tIns="91425" rIns="91425" bIns="91425" anchor="t" anchorCtr="0">
            <a:spAutoFit/>
          </a:bodyPr>
          <a:lstStyle/>
          <a:p>
            <a:pPr marL="0" lvl="0" indent="0" algn="just" rtl="0">
              <a:lnSpc>
                <a:spcPct val="130000"/>
              </a:lnSpc>
              <a:spcBef>
                <a:spcPts val="0"/>
              </a:spcBef>
              <a:spcAft>
                <a:spcPts val="0"/>
              </a:spcAft>
              <a:buNone/>
            </a:pPr>
            <a:r>
              <a:rPr lang="en" sz="1600" b="1">
                <a:solidFill>
                  <a:srgbClr val="333333"/>
                </a:solidFill>
                <a:highlight>
                  <a:srgbClr val="FFFFFF"/>
                </a:highlight>
                <a:latin typeface="Times New Roman"/>
                <a:ea typeface="Times New Roman"/>
                <a:cs typeface="Times New Roman"/>
                <a:sym typeface="Times New Roman"/>
              </a:rPr>
              <a:t>Output:</a:t>
            </a:r>
            <a:endParaRPr sz="1600" b="1">
              <a:solidFill>
                <a:srgbClr val="333333"/>
              </a:solidFill>
              <a:highlight>
                <a:srgbClr val="FFFFFF"/>
              </a:highlight>
              <a:latin typeface="Times New Roman"/>
              <a:ea typeface="Times New Roman"/>
              <a:cs typeface="Times New Roman"/>
              <a:sym typeface="Times New Roman"/>
            </a:endParaRPr>
          </a:p>
          <a:p>
            <a:pPr marL="0" marR="25400" lvl="0" indent="0" algn="l" rtl="0">
              <a:lnSpc>
                <a:spcPct val="130000"/>
              </a:lnSpc>
              <a:spcBef>
                <a:spcPts val="0"/>
              </a:spcBef>
              <a:spcAft>
                <a:spcPts val="0"/>
              </a:spcAft>
              <a:buNone/>
            </a:pPr>
            <a:r>
              <a:rPr lang="en" sz="1600">
                <a:solidFill>
                  <a:srgbClr val="F9F9F9"/>
                </a:solidFill>
                <a:highlight>
                  <a:srgbClr val="1C1D1C"/>
                </a:highlight>
                <a:latin typeface="Times New Roman"/>
                <a:ea typeface="Times New Roman"/>
                <a:cs typeface="Times New Roman"/>
                <a:sym typeface="Times New Roman"/>
              </a:rPr>
              <a:t>string using double quotes</a:t>
            </a:r>
            <a:endParaRPr sz="1600">
              <a:solidFill>
                <a:srgbClr val="F9F9F9"/>
              </a:solidFill>
              <a:highlight>
                <a:srgbClr val="1C1D1C"/>
              </a:highlight>
              <a:latin typeface="Times New Roman"/>
              <a:ea typeface="Times New Roman"/>
              <a:cs typeface="Times New Roman"/>
              <a:sym typeface="Times New Roman"/>
            </a:endParaRPr>
          </a:p>
          <a:p>
            <a:pPr marL="0" marR="25400" lvl="0" indent="0" algn="l" rtl="0">
              <a:lnSpc>
                <a:spcPct val="130000"/>
              </a:lnSpc>
              <a:spcBef>
                <a:spcPts val="0"/>
              </a:spcBef>
              <a:spcAft>
                <a:spcPts val="0"/>
              </a:spcAft>
              <a:buNone/>
            </a:pPr>
            <a:r>
              <a:rPr lang="en" sz="1600">
                <a:solidFill>
                  <a:srgbClr val="F9F9F9"/>
                </a:solidFill>
                <a:highlight>
                  <a:srgbClr val="1C1D1C"/>
                </a:highlight>
                <a:latin typeface="Times New Roman"/>
                <a:ea typeface="Times New Roman"/>
                <a:cs typeface="Times New Roman"/>
                <a:sym typeface="Times New Roman"/>
              </a:rPr>
              <a:t>A multiline</a:t>
            </a:r>
            <a:endParaRPr sz="1600">
              <a:solidFill>
                <a:srgbClr val="F9F9F9"/>
              </a:solidFill>
              <a:highlight>
                <a:srgbClr val="1C1D1C"/>
              </a:highlight>
              <a:latin typeface="Times New Roman"/>
              <a:ea typeface="Times New Roman"/>
              <a:cs typeface="Times New Roman"/>
              <a:sym typeface="Times New Roman"/>
            </a:endParaRPr>
          </a:p>
          <a:p>
            <a:pPr marL="0" marR="25400" lvl="0" indent="0" algn="l" rtl="0">
              <a:lnSpc>
                <a:spcPct val="130000"/>
              </a:lnSpc>
              <a:spcBef>
                <a:spcPts val="0"/>
              </a:spcBef>
              <a:spcAft>
                <a:spcPts val="0"/>
              </a:spcAft>
              <a:buNone/>
            </a:pPr>
            <a:r>
              <a:rPr lang="en" sz="1600">
                <a:solidFill>
                  <a:srgbClr val="F9F9F9"/>
                </a:solidFill>
                <a:highlight>
                  <a:srgbClr val="1C1D1C"/>
                </a:highlight>
                <a:latin typeface="Times New Roman"/>
                <a:ea typeface="Times New Roman"/>
                <a:cs typeface="Times New Roman"/>
                <a:sym typeface="Times New Roman"/>
              </a:rPr>
              <a:t>string</a:t>
            </a:r>
            <a:endParaRPr sz="160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6"/>
                                        </p:tgtEl>
                                        <p:attrNameLst>
                                          <p:attrName>style.visibility</p:attrName>
                                        </p:attrNameLst>
                                      </p:cBhvr>
                                      <p:to>
                                        <p:strVal val="visible"/>
                                      </p:to>
                                    </p:set>
                                    <p:animEffect transition="in" filter="fade">
                                      <p:cBhvr>
                                        <p:cTn id="7" dur="1000"/>
                                        <p:tgtEl>
                                          <p:spTgt spid="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just" rtl="0">
              <a:lnSpc>
                <a:spcPct val="130000"/>
              </a:lnSpc>
              <a:spcBef>
                <a:spcPts val="1400"/>
              </a:spcBef>
              <a:spcAft>
                <a:spcPts val="400"/>
              </a:spcAft>
              <a:buNone/>
            </a:pPr>
            <a:r>
              <a:rPr lang="en">
                <a:highlight>
                  <a:srgbClr val="FFFFFF"/>
                </a:highlight>
              </a:rPr>
              <a:t>String</a:t>
            </a:r>
            <a:endParaRPr/>
          </a:p>
        </p:txBody>
      </p:sp>
      <p:sp>
        <p:nvSpPr>
          <p:cNvPr id="382" name="Google Shape;382;p58"/>
          <p:cNvSpPr txBox="1">
            <a:spLocks noGrp="1"/>
          </p:cNvSpPr>
          <p:nvPr>
            <p:ph type="body" idx="1"/>
          </p:nvPr>
        </p:nvSpPr>
        <p:spPr>
          <a:xfrm>
            <a:off x="311700" y="1291950"/>
            <a:ext cx="8520600" cy="34896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400" b="1">
                <a:solidFill>
                  <a:srgbClr val="333333"/>
                </a:solidFill>
                <a:highlight>
                  <a:srgbClr val="FFFFFF"/>
                </a:highlight>
                <a:latin typeface="Times New Roman"/>
                <a:ea typeface="Times New Roman"/>
                <a:cs typeface="Times New Roman"/>
                <a:sym typeface="Times New Roman"/>
              </a:rPr>
              <a:t>Example - 2</a:t>
            </a:r>
            <a:endParaRPr sz="1400" b="1">
              <a:solidFill>
                <a:srgbClr val="333333"/>
              </a:solidFill>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rPr>
              <a:t>str1 = </a:t>
            </a:r>
            <a:r>
              <a:rPr lang="en" sz="1400">
                <a:solidFill>
                  <a:srgbClr val="0000FF"/>
                </a:solidFill>
              </a:rPr>
              <a:t>'hello students!'</a:t>
            </a:r>
            <a:r>
              <a:rPr lang="en" sz="1400">
                <a:solidFill>
                  <a:srgbClr val="000000"/>
                </a:solidFill>
              </a:rPr>
              <a:t> </a:t>
            </a:r>
            <a:r>
              <a:rPr lang="en" sz="1400">
                <a:solidFill>
                  <a:srgbClr val="008200"/>
                </a:solidFill>
              </a:rPr>
              <a:t>#string str1  </a:t>
            </a:r>
            <a:r>
              <a:rPr lang="en" sz="1400">
                <a:solidFill>
                  <a:srgbClr val="000000"/>
                </a:solidFill>
              </a:rPr>
              <a:t>  </a:t>
            </a:r>
            <a:endParaRPr sz="1400">
              <a:solidFill>
                <a:srgbClr val="000000"/>
              </a:solidFill>
            </a:endParaRPr>
          </a:p>
          <a:p>
            <a:pPr marL="0" lvl="0" indent="0" algn="l" rtl="0">
              <a:lnSpc>
                <a:spcPct val="115000"/>
              </a:lnSpc>
              <a:spcBef>
                <a:spcPts val="900"/>
              </a:spcBef>
              <a:spcAft>
                <a:spcPts val="0"/>
              </a:spcAft>
              <a:buNone/>
            </a:pPr>
            <a:r>
              <a:rPr lang="en" sz="1400">
                <a:solidFill>
                  <a:srgbClr val="000000"/>
                </a:solidFill>
              </a:rPr>
              <a:t>str2 = </a:t>
            </a:r>
            <a:r>
              <a:rPr lang="en" sz="1400">
                <a:solidFill>
                  <a:srgbClr val="0000FF"/>
                </a:solidFill>
              </a:rPr>
              <a:t>' how are you'</a:t>
            </a:r>
            <a:r>
              <a:rPr lang="en" sz="1400">
                <a:solidFill>
                  <a:srgbClr val="000000"/>
                </a:solidFill>
              </a:rPr>
              <a:t> </a:t>
            </a:r>
            <a:r>
              <a:rPr lang="en" sz="1400">
                <a:solidFill>
                  <a:srgbClr val="008200"/>
                </a:solidFill>
              </a:rPr>
              <a:t>#string str2  </a:t>
            </a:r>
            <a:r>
              <a:rPr lang="en" sz="1400">
                <a:solidFill>
                  <a:srgbClr val="000000"/>
                </a:solidFill>
              </a:rPr>
              <a:t>  </a:t>
            </a:r>
            <a:endParaRPr sz="1400">
              <a:solidFill>
                <a:srgbClr val="000000"/>
              </a:solidFill>
            </a:endParaRPr>
          </a:p>
          <a:p>
            <a:pPr marL="0" lvl="0" indent="0" algn="l" rtl="0">
              <a:lnSpc>
                <a:spcPct val="115000"/>
              </a:lnSpc>
              <a:spcBef>
                <a:spcPts val="900"/>
              </a:spcBef>
              <a:spcAft>
                <a:spcPts val="0"/>
              </a:spcAft>
              <a:buNone/>
            </a:pPr>
            <a:r>
              <a:rPr lang="en" sz="1400" b="1">
                <a:solidFill>
                  <a:srgbClr val="006699"/>
                </a:solidFill>
              </a:rPr>
              <a:t>print</a:t>
            </a:r>
            <a:r>
              <a:rPr lang="en" sz="1400">
                <a:solidFill>
                  <a:srgbClr val="000000"/>
                </a:solidFill>
              </a:rPr>
              <a:t> (str1[0:2]) </a:t>
            </a:r>
            <a:r>
              <a:rPr lang="en" sz="1400">
                <a:solidFill>
                  <a:srgbClr val="008200"/>
                </a:solidFill>
              </a:rPr>
              <a:t>#printing first two character using slice operator  </a:t>
            </a:r>
            <a:r>
              <a:rPr lang="en" sz="1400">
                <a:solidFill>
                  <a:srgbClr val="000000"/>
                </a:solidFill>
              </a:rPr>
              <a:t>  </a:t>
            </a:r>
            <a:endParaRPr sz="1400">
              <a:solidFill>
                <a:srgbClr val="000000"/>
              </a:solidFill>
            </a:endParaRPr>
          </a:p>
          <a:p>
            <a:pPr marL="0" lvl="0" indent="0" algn="l" rtl="0">
              <a:lnSpc>
                <a:spcPct val="115000"/>
              </a:lnSpc>
              <a:spcBef>
                <a:spcPts val="900"/>
              </a:spcBef>
              <a:spcAft>
                <a:spcPts val="0"/>
              </a:spcAft>
              <a:buNone/>
            </a:pPr>
            <a:r>
              <a:rPr lang="en" sz="1400" b="1">
                <a:solidFill>
                  <a:srgbClr val="006699"/>
                </a:solidFill>
              </a:rPr>
              <a:t>print</a:t>
            </a:r>
            <a:r>
              <a:rPr lang="en" sz="1400">
                <a:solidFill>
                  <a:srgbClr val="000000"/>
                </a:solidFill>
              </a:rPr>
              <a:t> (str1[4]) </a:t>
            </a:r>
            <a:r>
              <a:rPr lang="en" sz="1400">
                <a:solidFill>
                  <a:srgbClr val="008200"/>
                </a:solidFill>
              </a:rPr>
              <a:t>#printing 4th character of the string  </a:t>
            </a:r>
            <a:r>
              <a:rPr lang="en" sz="1400">
                <a:solidFill>
                  <a:srgbClr val="000000"/>
                </a:solidFill>
              </a:rPr>
              <a:t>  </a:t>
            </a:r>
            <a:endParaRPr sz="1400">
              <a:solidFill>
                <a:srgbClr val="000000"/>
              </a:solidFill>
            </a:endParaRPr>
          </a:p>
          <a:p>
            <a:pPr marL="0" lvl="0" indent="0" algn="l" rtl="0">
              <a:lnSpc>
                <a:spcPct val="115000"/>
              </a:lnSpc>
              <a:spcBef>
                <a:spcPts val="900"/>
              </a:spcBef>
              <a:spcAft>
                <a:spcPts val="0"/>
              </a:spcAft>
              <a:buNone/>
            </a:pPr>
            <a:r>
              <a:rPr lang="en" sz="1400" b="1">
                <a:solidFill>
                  <a:srgbClr val="006699"/>
                </a:solidFill>
              </a:rPr>
              <a:t>print</a:t>
            </a:r>
            <a:r>
              <a:rPr lang="en" sz="1400">
                <a:solidFill>
                  <a:srgbClr val="000000"/>
                </a:solidFill>
              </a:rPr>
              <a:t> (str1*2) </a:t>
            </a:r>
            <a:r>
              <a:rPr lang="en" sz="1400">
                <a:solidFill>
                  <a:srgbClr val="008200"/>
                </a:solidFill>
              </a:rPr>
              <a:t>#printing the string twice  </a:t>
            </a:r>
            <a:r>
              <a:rPr lang="en" sz="1400">
                <a:solidFill>
                  <a:srgbClr val="000000"/>
                </a:solidFill>
              </a:rPr>
              <a:t>  </a:t>
            </a:r>
            <a:endParaRPr sz="1400">
              <a:solidFill>
                <a:srgbClr val="000000"/>
              </a:solidFill>
            </a:endParaRPr>
          </a:p>
          <a:p>
            <a:pPr marL="0" lvl="0" indent="0" algn="l" rtl="0">
              <a:lnSpc>
                <a:spcPct val="115000"/>
              </a:lnSpc>
              <a:spcBef>
                <a:spcPts val="900"/>
              </a:spcBef>
              <a:spcAft>
                <a:spcPts val="600"/>
              </a:spcAft>
              <a:buNone/>
            </a:pPr>
            <a:r>
              <a:rPr lang="en" sz="1400" b="1">
                <a:solidFill>
                  <a:srgbClr val="006699"/>
                </a:solidFill>
              </a:rPr>
              <a:t>print</a:t>
            </a:r>
            <a:r>
              <a:rPr lang="en" sz="1400">
                <a:solidFill>
                  <a:srgbClr val="000000"/>
                </a:solidFill>
              </a:rPr>
              <a:t> (str1 + str2) </a:t>
            </a:r>
            <a:r>
              <a:rPr lang="en" sz="1400">
                <a:solidFill>
                  <a:srgbClr val="008200"/>
                </a:solidFill>
              </a:rPr>
              <a:t>#printing the concatenation of str1 and str2</a:t>
            </a:r>
            <a:endParaRPr sz="1700">
              <a:solidFill>
                <a:srgbClr val="333333"/>
              </a:solidFill>
              <a:highlight>
                <a:srgbClr val="FFFFFF"/>
              </a:highlight>
            </a:endParaRPr>
          </a:p>
        </p:txBody>
      </p:sp>
      <p:sp>
        <p:nvSpPr>
          <p:cNvPr id="383" name="Google Shape;383;p58"/>
          <p:cNvSpPr txBox="1"/>
          <p:nvPr/>
        </p:nvSpPr>
        <p:spPr>
          <a:xfrm>
            <a:off x="5410000" y="346350"/>
            <a:ext cx="3315000" cy="19056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 sz="1600" b="1">
                <a:solidFill>
                  <a:srgbClr val="333333"/>
                </a:solidFill>
                <a:highlight>
                  <a:srgbClr val="FFFFFF"/>
                </a:highlight>
                <a:latin typeface="Times New Roman"/>
                <a:ea typeface="Times New Roman"/>
                <a:cs typeface="Times New Roman"/>
                <a:sym typeface="Times New Roman"/>
              </a:rPr>
              <a:t>Output:</a:t>
            </a:r>
            <a:endParaRPr sz="1600" b="1">
              <a:solidFill>
                <a:srgbClr val="333333"/>
              </a:solidFill>
              <a:highlight>
                <a:srgbClr val="FFFFFF"/>
              </a:highlight>
              <a:latin typeface="Times New Roman"/>
              <a:ea typeface="Times New Roman"/>
              <a:cs typeface="Times New Roman"/>
              <a:sym typeface="Times New Roman"/>
            </a:endParaRPr>
          </a:p>
          <a:p>
            <a:pPr marL="0" lvl="0" indent="0" algn="l" rtl="0">
              <a:lnSpc>
                <a:spcPct val="130000"/>
              </a:lnSpc>
              <a:spcBef>
                <a:spcPts val="1200"/>
              </a:spcBef>
              <a:spcAft>
                <a:spcPts val="0"/>
              </a:spcAft>
              <a:buNone/>
            </a:pPr>
            <a:r>
              <a:rPr lang="en" sz="1600">
                <a:solidFill>
                  <a:srgbClr val="F9F9F9"/>
                </a:solidFill>
                <a:highlight>
                  <a:srgbClr val="1C1D1C"/>
                </a:highlight>
                <a:latin typeface="Times New Roman"/>
                <a:ea typeface="Times New Roman"/>
                <a:cs typeface="Times New Roman"/>
                <a:sym typeface="Times New Roman"/>
              </a:rPr>
              <a:t>he</a:t>
            </a:r>
            <a:endParaRPr sz="1600">
              <a:solidFill>
                <a:srgbClr val="F9F9F9"/>
              </a:solidFill>
              <a:highlight>
                <a:srgbClr val="1C1D1C"/>
              </a:highlight>
              <a:latin typeface="Times New Roman"/>
              <a:ea typeface="Times New Roman"/>
              <a:cs typeface="Times New Roman"/>
              <a:sym typeface="Times New Roman"/>
            </a:endParaRPr>
          </a:p>
          <a:p>
            <a:pPr marL="0" lvl="0" indent="0" algn="l" rtl="0">
              <a:lnSpc>
                <a:spcPct val="130000"/>
              </a:lnSpc>
              <a:spcBef>
                <a:spcPts val="0"/>
              </a:spcBef>
              <a:spcAft>
                <a:spcPts val="0"/>
              </a:spcAft>
              <a:buNone/>
            </a:pPr>
            <a:r>
              <a:rPr lang="en" sz="1600">
                <a:solidFill>
                  <a:srgbClr val="F9F9F9"/>
                </a:solidFill>
                <a:highlight>
                  <a:srgbClr val="1C1D1C"/>
                </a:highlight>
                <a:latin typeface="Times New Roman"/>
                <a:ea typeface="Times New Roman"/>
                <a:cs typeface="Times New Roman"/>
                <a:sym typeface="Times New Roman"/>
              </a:rPr>
              <a:t>o</a:t>
            </a:r>
            <a:endParaRPr sz="1600">
              <a:solidFill>
                <a:srgbClr val="F9F9F9"/>
              </a:solidFill>
              <a:highlight>
                <a:srgbClr val="1C1D1C"/>
              </a:highlight>
              <a:latin typeface="Times New Roman"/>
              <a:ea typeface="Times New Roman"/>
              <a:cs typeface="Times New Roman"/>
              <a:sym typeface="Times New Roman"/>
            </a:endParaRPr>
          </a:p>
          <a:p>
            <a:pPr marL="0" lvl="0" indent="0" algn="l" rtl="0">
              <a:lnSpc>
                <a:spcPct val="130000"/>
              </a:lnSpc>
              <a:spcBef>
                <a:spcPts val="0"/>
              </a:spcBef>
              <a:spcAft>
                <a:spcPts val="0"/>
              </a:spcAft>
              <a:buNone/>
            </a:pPr>
            <a:r>
              <a:rPr lang="en" sz="1600">
                <a:solidFill>
                  <a:srgbClr val="F9F9F9"/>
                </a:solidFill>
                <a:highlight>
                  <a:srgbClr val="1C1D1C"/>
                </a:highlight>
                <a:latin typeface="Times New Roman"/>
                <a:ea typeface="Times New Roman"/>
                <a:cs typeface="Times New Roman"/>
                <a:sym typeface="Times New Roman"/>
              </a:rPr>
              <a:t>hello students!hello students!</a:t>
            </a:r>
            <a:endParaRPr sz="1600">
              <a:solidFill>
                <a:srgbClr val="F9F9F9"/>
              </a:solidFill>
              <a:highlight>
                <a:srgbClr val="1C1D1C"/>
              </a:highlight>
              <a:latin typeface="Times New Roman"/>
              <a:ea typeface="Times New Roman"/>
              <a:cs typeface="Times New Roman"/>
              <a:sym typeface="Times New Roman"/>
            </a:endParaRPr>
          </a:p>
          <a:p>
            <a:pPr marL="0" lvl="0" indent="0" algn="just" rtl="0">
              <a:lnSpc>
                <a:spcPct val="115000"/>
              </a:lnSpc>
              <a:spcBef>
                <a:spcPts val="600"/>
              </a:spcBef>
              <a:spcAft>
                <a:spcPts val="0"/>
              </a:spcAft>
              <a:buNone/>
            </a:pPr>
            <a:r>
              <a:rPr lang="en" sz="1600">
                <a:solidFill>
                  <a:srgbClr val="F9F9F9"/>
                </a:solidFill>
                <a:highlight>
                  <a:srgbClr val="1C1D1C"/>
                </a:highlight>
                <a:latin typeface="Times New Roman"/>
                <a:ea typeface="Times New Roman"/>
                <a:cs typeface="Times New Roman"/>
                <a:sym typeface="Times New Roman"/>
              </a:rPr>
              <a:t>hello students! how are you</a:t>
            </a:r>
            <a:endParaRPr sz="1600" b="1">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3"/>
                                        </p:tgtEl>
                                        <p:attrNameLst>
                                          <p:attrName>style.visibility</p:attrName>
                                        </p:attrNameLst>
                                      </p:cBhvr>
                                      <p:to>
                                        <p:strVal val="visible"/>
                                      </p:to>
                                    </p:set>
                                    <p:animEffect transition="in" filter="fade">
                                      <p:cBhvr>
                                        <p:cTn id="7" dur="1000"/>
                                        <p:tgtEl>
                                          <p:spTgt spid="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9"/>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just" rtl="0">
              <a:lnSpc>
                <a:spcPct val="130000"/>
              </a:lnSpc>
              <a:spcBef>
                <a:spcPts val="1400"/>
              </a:spcBef>
              <a:spcAft>
                <a:spcPts val="400"/>
              </a:spcAft>
              <a:buNone/>
            </a:pPr>
            <a:r>
              <a:rPr lang="en">
                <a:highlight>
                  <a:schemeClr val="lt1"/>
                </a:highlight>
              </a:rPr>
              <a:t>Sequence Type (List)</a:t>
            </a:r>
            <a:endParaRPr>
              <a:solidFill>
                <a:schemeClr val="dk1"/>
              </a:solidFill>
            </a:endParaRPr>
          </a:p>
        </p:txBody>
      </p:sp>
      <p:sp>
        <p:nvSpPr>
          <p:cNvPr id="389" name="Google Shape;389;p59"/>
          <p:cNvSpPr txBox="1">
            <a:spLocks noGrp="1"/>
          </p:cNvSpPr>
          <p:nvPr>
            <p:ph type="body" idx="1"/>
          </p:nvPr>
        </p:nvSpPr>
        <p:spPr>
          <a:xfrm>
            <a:off x="311700" y="1392550"/>
            <a:ext cx="8520600" cy="3413700"/>
          </a:xfrm>
          <a:prstGeom prst="rect">
            <a:avLst/>
          </a:prstGeom>
        </p:spPr>
        <p:txBody>
          <a:bodyPr spcFirstLastPara="1" wrap="square" lIns="91425" tIns="91425" rIns="91425" bIns="91425" anchor="t" anchorCtr="0">
            <a:noAutofit/>
          </a:bodyPr>
          <a:lstStyle/>
          <a:p>
            <a:pPr marL="457200" lvl="0" indent="-330200" algn="just" rtl="0">
              <a:lnSpc>
                <a:spcPct val="150000"/>
              </a:lnSpc>
              <a:spcBef>
                <a:spcPts val="0"/>
              </a:spcBef>
              <a:spcAft>
                <a:spcPts val="0"/>
              </a:spcAft>
              <a:buClr>
                <a:srgbClr val="333333"/>
              </a:buClr>
              <a:buSzPts val="1600"/>
              <a:buFont typeface="Times New Roman"/>
              <a:buChar char="●"/>
            </a:pPr>
            <a:r>
              <a:rPr lang="en" sz="1600">
                <a:solidFill>
                  <a:srgbClr val="333333"/>
                </a:solidFill>
                <a:highlight>
                  <a:srgbClr val="FFFFFF"/>
                </a:highlight>
                <a:latin typeface="Times New Roman"/>
                <a:ea typeface="Times New Roman"/>
                <a:cs typeface="Times New Roman"/>
                <a:sym typeface="Times New Roman"/>
              </a:rPr>
              <a:t>Python Lists are similar to arrays in C. However, </a:t>
            </a:r>
            <a:r>
              <a:rPr lang="en" sz="1600" b="1">
                <a:solidFill>
                  <a:srgbClr val="333333"/>
                </a:solidFill>
                <a:highlight>
                  <a:srgbClr val="FFFFFF"/>
                </a:highlight>
                <a:latin typeface="Times New Roman"/>
                <a:ea typeface="Times New Roman"/>
                <a:cs typeface="Times New Roman"/>
                <a:sym typeface="Times New Roman"/>
              </a:rPr>
              <a:t>the list can contain data of different types</a:t>
            </a:r>
            <a:r>
              <a:rPr lang="en" sz="1600">
                <a:solidFill>
                  <a:srgbClr val="333333"/>
                </a:solidFill>
                <a:highlight>
                  <a:srgbClr val="FFFFFF"/>
                </a:highlight>
                <a:latin typeface="Times New Roman"/>
                <a:ea typeface="Times New Roman"/>
                <a:cs typeface="Times New Roman"/>
                <a:sym typeface="Times New Roman"/>
              </a:rPr>
              <a:t>. </a:t>
            </a:r>
            <a:endParaRPr sz="1600">
              <a:solidFill>
                <a:srgbClr val="333333"/>
              </a:solidFill>
              <a:highlight>
                <a:srgbClr val="FFFFFF"/>
              </a:highlight>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333333"/>
              </a:buClr>
              <a:buSzPts val="1600"/>
              <a:buFont typeface="Times New Roman"/>
              <a:buChar char="●"/>
            </a:pPr>
            <a:r>
              <a:rPr lang="en" sz="1600">
                <a:solidFill>
                  <a:srgbClr val="333333"/>
                </a:solidFill>
                <a:highlight>
                  <a:srgbClr val="FFFFFF"/>
                </a:highlight>
                <a:latin typeface="Times New Roman"/>
                <a:ea typeface="Times New Roman"/>
                <a:cs typeface="Times New Roman"/>
                <a:sym typeface="Times New Roman"/>
              </a:rPr>
              <a:t>The items stored in the list are separated with a comma (,) and enclosed within square brackets [].</a:t>
            </a:r>
            <a:endParaRPr sz="1600">
              <a:solidFill>
                <a:srgbClr val="333333"/>
              </a:solidFill>
              <a:highlight>
                <a:srgbClr val="FFFFFF"/>
              </a:highlight>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333333"/>
              </a:buClr>
              <a:buSzPts val="1600"/>
              <a:buFont typeface="Times New Roman"/>
              <a:buChar char="●"/>
            </a:pPr>
            <a:r>
              <a:rPr lang="en" sz="1600">
                <a:solidFill>
                  <a:srgbClr val="333333"/>
                </a:solidFill>
                <a:highlight>
                  <a:srgbClr val="FFFFFF"/>
                </a:highlight>
                <a:latin typeface="Times New Roman"/>
                <a:ea typeface="Times New Roman"/>
                <a:cs typeface="Times New Roman"/>
                <a:sym typeface="Times New Roman"/>
              </a:rPr>
              <a:t>We can use slice [:] operators to access the data of the list. </a:t>
            </a:r>
            <a:endParaRPr sz="1600">
              <a:solidFill>
                <a:srgbClr val="333333"/>
              </a:solidFill>
              <a:highlight>
                <a:srgbClr val="FFFFFF"/>
              </a:highlight>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333333"/>
              </a:buClr>
              <a:buSzPts val="1600"/>
              <a:buFont typeface="Times New Roman"/>
              <a:buChar char="●"/>
            </a:pPr>
            <a:r>
              <a:rPr lang="en" sz="1600">
                <a:solidFill>
                  <a:srgbClr val="333333"/>
                </a:solidFill>
                <a:highlight>
                  <a:srgbClr val="FFFFFF"/>
                </a:highlight>
                <a:latin typeface="Times New Roman"/>
                <a:ea typeface="Times New Roman"/>
                <a:cs typeface="Times New Roman"/>
                <a:sym typeface="Times New Roman"/>
              </a:rPr>
              <a:t>The concatenation operator (+) and repetition operator (*) works with the list in the same way as they were working with the strings.</a:t>
            </a:r>
            <a:endParaRPr sz="1600">
              <a:solidFill>
                <a:srgbClr val="333333"/>
              </a:solidFill>
              <a:highlight>
                <a:srgbClr val="FFFFFF"/>
              </a:highlight>
              <a:latin typeface="Times New Roman"/>
              <a:ea typeface="Times New Roman"/>
              <a:cs typeface="Times New Roman"/>
              <a:sym typeface="Times New Roman"/>
            </a:endParaRPr>
          </a:p>
        </p:txBody>
      </p:sp>
      <p:sp>
        <p:nvSpPr>
          <p:cNvPr id="390" name="Google Shape;390;p59"/>
          <p:cNvSpPr txBox="1"/>
          <p:nvPr/>
        </p:nvSpPr>
        <p:spPr>
          <a:xfrm>
            <a:off x="5490175" y="2716775"/>
            <a:ext cx="292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Source Code Pro"/>
              <a:ea typeface="Source Code Pro"/>
              <a:cs typeface="Source Code Pro"/>
              <a:sym typeface="Source Code Pro"/>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6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Example</a:t>
            </a:r>
            <a:endParaRPr/>
          </a:p>
        </p:txBody>
      </p:sp>
      <p:sp>
        <p:nvSpPr>
          <p:cNvPr id="396" name="Google Shape;396;p60"/>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rgbClr val="000000"/>
                </a:solidFill>
              </a:rPr>
              <a:t>list1  = [1, </a:t>
            </a:r>
            <a:r>
              <a:rPr lang="en" sz="1500">
                <a:solidFill>
                  <a:srgbClr val="0000FF"/>
                </a:solidFill>
              </a:rPr>
              <a:t>"hi"</a:t>
            </a:r>
            <a:r>
              <a:rPr lang="en" sz="1500">
                <a:solidFill>
                  <a:srgbClr val="000000"/>
                </a:solidFill>
              </a:rPr>
              <a:t>, </a:t>
            </a:r>
            <a:r>
              <a:rPr lang="en" sz="1500">
                <a:solidFill>
                  <a:srgbClr val="0000FF"/>
                </a:solidFill>
              </a:rPr>
              <a:t>"Python"</a:t>
            </a:r>
            <a:r>
              <a:rPr lang="en" sz="1500">
                <a:solidFill>
                  <a:srgbClr val="000000"/>
                </a:solidFill>
              </a:rPr>
              <a:t>, 2]    </a:t>
            </a:r>
            <a:endParaRPr sz="1500">
              <a:solidFill>
                <a:srgbClr val="000000"/>
              </a:solidFill>
            </a:endParaRPr>
          </a:p>
          <a:p>
            <a:pPr marL="0" lvl="0" indent="0" algn="l" rtl="0">
              <a:spcBef>
                <a:spcPts val="0"/>
              </a:spcBef>
              <a:spcAft>
                <a:spcPts val="0"/>
              </a:spcAft>
              <a:buNone/>
            </a:pPr>
            <a:r>
              <a:rPr lang="en" sz="1500">
                <a:solidFill>
                  <a:srgbClr val="008200"/>
                </a:solidFill>
              </a:rPr>
              <a:t>#Checking type of given list</a:t>
            </a:r>
            <a:r>
              <a:rPr lang="en" sz="1500">
                <a:solidFill>
                  <a:srgbClr val="000000"/>
                </a:solidFill>
              </a:rPr>
              <a:t>  </a:t>
            </a:r>
            <a:endParaRPr sz="1500">
              <a:solidFill>
                <a:srgbClr val="000000"/>
              </a:solidFill>
            </a:endParaRPr>
          </a:p>
          <a:p>
            <a:pPr marL="0" lvl="0" indent="0" algn="l" rtl="0">
              <a:spcBef>
                <a:spcPts val="0"/>
              </a:spcBef>
              <a:spcAft>
                <a:spcPts val="0"/>
              </a:spcAft>
              <a:buNone/>
            </a:pPr>
            <a:r>
              <a:rPr lang="en" sz="1500" b="1">
                <a:solidFill>
                  <a:srgbClr val="006699"/>
                </a:solidFill>
              </a:rPr>
              <a:t>print</a:t>
            </a:r>
            <a:r>
              <a:rPr lang="en" sz="1500">
                <a:solidFill>
                  <a:srgbClr val="000000"/>
                </a:solidFill>
              </a:rPr>
              <a:t>(type(list1))  </a:t>
            </a:r>
            <a:endParaRPr sz="1500">
              <a:solidFill>
                <a:srgbClr val="000000"/>
              </a:solidFill>
            </a:endParaRPr>
          </a:p>
          <a:p>
            <a:pPr marL="0" lvl="0" indent="0" algn="l" rtl="0">
              <a:spcBef>
                <a:spcPts val="0"/>
              </a:spcBef>
              <a:spcAft>
                <a:spcPts val="0"/>
              </a:spcAft>
              <a:buNone/>
            </a:pPr>
            <a:r>
              <a:rPr lang="en" sz="1500">
                <a:solidFill>
                  <a:srgbClr val="008200"/>
                </a:solidFill>
              </a:rPr>
              <a:t>#Printing the list1</a:t>
            </a:r>
            <a:r>
              <a:rPr lang="en" sz="1500">
                <a:solidFill>
                  <a:srgbClr val="000000"/>
                </a:solidFill>
              </a:rPr>
              <a:t>  </a:t>
            </a:r>
            <a:endParaRPr sz="1500">
              <a:solidFill>
                <a:srgbClr val="000000"/>
              </a:solidFill>
            </a:endParaRPr>
          </a:p>
          <a:p>
            <a:pPr marL="0" lvl="0" indent="0" algn="l" rtl="0">
              <a:spcBef>
                <a:spcPts val="0"/>
              </a:spcBef>
              <a:spcAft>
                <a:spcPts val="0"/>
              </a:spcAft>
              <a:buNone/>
            </a:pPr>
            <a:r>
              <a:rPr lang="en" sz="1500" b="1">
                <a:solidFill>
                  <a:srgbClr val="006699"/>
                </a:solidFill>
              </a:rPr>
              <a:t>print</a:t>
            </a:r>
            <a:r>
              <a:rPr lang="en" sz="1500">
                <a:solidFill>
                  <a:srgbClr val="000000"/>
                </a:solidFill>
              </a:rPr>
              <a:t> (list1)  </a:t>
            </a:r>
            <a:endParaRPr sz="1500">
              <a:solidFill>
                <a:srgbClr val="000000"/>
              </a:solidFill>
            </a:endParaRPr>
          </a:p>
          <a:p>
            <a:pPr marL="0" lvl="0" indent="0" algn="l" rtl="0">
              <a:spcBef>
                <a:spcPts val="0"/>
              </a:spcBef>
              <a:spcAft>
                <a:spcPts val="0"/>
              </a:spcAft>
              <a:buNone/>
            </a:pPr>
            <a:r>
              <a:rPr lang="en" sz="1500">
                <a:solidFill>
                  <a:srgbClr val="008200"/>
                </a:solidFill>
              </a:rPr>
              <a:t># List slicing</a:t>
            </a:r>
            <a:r>
              <a:rPr lang="en" sz="1500">
                <a:solidFill>
                  <a:srgbClr val="000000"/>
                </a:solidFill>
              </a:rPr>
              <a:t>  </a:t>
            </a:r>
            <a:endParaRPr sz="1500">
              <a:solidFill>
                <a:srgbClr val="000000"/>
              </a:solidFill>
            </a:endParaRPr>
          </a:p>
          <a:p>
            <a:pPr marL="0" lvl="0" indent="0" algn="l" rtl="0">
              <a:spcBef>
                <a:spcPts val="0"/>
              </a:spcBef>
              <a:spcAft>
                <a:spcPts val="0"/>
              </a:spcAft>
              <a:buNone/>
            </a:pPr>
            <a:r>
              <a:rPr lang="en" sz="1500" b="1">
                <a:solidFill>
                  <a:srgbClr val="006699"/>
                </a:solidFill>
              </a:rPr>
              <a:t>print</a:t>
            </a:r>
            <a:r>
              <a:rPr lang="en" sz="1500">
                <a:solidFill>
                  <a:srgbClr val="000000"/>
                </a:solidFill>
              </a:rPr>
              <a:t> (list1[3:])  </a:t>
            </a:r>
            <a:endParaRPr sz="1500">
              <a:solidFill>
                <a:srgbClr val="000000"/>
              </a:solidFill>
            </a:endParaRPr>
          </a:p>
          <a:p>
            <a:pPr marL="0" lvl="0" indent="0" algn="l" rtl="0">
              <a:spcBef>
                <a:spcPts val="0"/>
              </a:spcBef>
              <a:spcAft>
                <a:spcPts val="0"/>
              </a:spcAft>
              <a:buNone/>
            </a:pPr>
            <a:r>
              <a:rPr lang="en" sz="1500">
                <a:solidFill>
                  <a:srgbClr val="008200"/>
                </a:solidFill>
              </a:rPr>
              <a:t># List slicing</a:t>
            </a:r>
            <a:r>
              <a:rPr lang="en" sz="1500">
                <a:solidFill>
                  <a:srgbClr val="000000"/>
                </a:solidFill>
              </a:rPr>
              <a:t>  </a:t>
            </a:r>
            <a:endParaRPr sz="1500">
              <a:solidFill>
                <a:srgbClr val="000000"/>
              </a:solidFill>
            </a:endParaRPr>
          </a:p>
          <a:p>
            <a:pPr marL="0" lvl="0" indent="0" algn="l" rtl="0">
              <a:spcBef>
                <a:spcPts val="0"/>
              </a:spcBef>
              <a:spcAft>
                <a:spcPts val="0"/>
              </a:spcAft>
              <a:buNone/>
            </a:pPr>
            <a:r>
              <a:rPr lang="en" sz="1500" b="1">
                <a:solidFill>
                  <a:srgbClr val="006699"/>
                </a:solidFill>
              </a:rPr>
              <a:t>print</a:t>
            </a:r>
            <a:r>
              <a:rPr lang="en" sz="1500">
                <a:solidFill>
                  <a:srgbClr val="000000"/>
                </a:solidFill>
              </a:rPr>
              <a:t> (list1[0:2])   </a:t>
            </a:r>
            <a:endParaRPr sz="1500">
              <a:solidFill>
                <a:srgbClr val="000000"/>
              </a:solidFill>
            </a:endParaRPr>
          </a:p>
          <a:p>
            <a:pPr marL="0" lvl="0" indent="0" algn="l" rtl="0">
              <a:spcBef>
                <a:spcPts val="0"/>
              </a:spcBef>
              <a:spcAft>
                <a:spcPts val="0"/>
              </a:spcAft>
              <a:buNone/>
            </a:pPr>
            <a:r>
              <a:rPr lang="en" sz="1500">
                <a:solidFill>
                  <a:srgbClr val="008200"/>
                </a:solidFill>
              </a:rPr>
              <a:t># List Concatenation using + operator</a:t>
            </a:r>
            <a:r>
              <a:rPr lang="en" sz="1500">
                <a:solidFill>
                  <a:srgbClr val="000000"/>
                </a:solidFill>
              </a:rPr>
              <a:t>  </a:t>
            </a:r>
            <a:endParaRPr sz="1500">
              <a:solidFill>
                <a:srgbClr val="000000"/>
              </a:solidFill>
            </a:endParaRPr>
          </a:p>
          <a:p>
            <a:pPr marL="0" lvl="0" indent="0" algn="l" rtl="0">
              <a:spcBef>
                <a:spcPts val="0"/>
              </a:spcBef>
              <a:spcAft>
                <a:spcPts val="0"/>
              </a:spcAft>
              <a:buNone/>
            </a:pPr>
            <a:r>
              <a:rPr lang="en" sz="1500" b="1">
                <a:solidFill>
                  <a:srgbClr val="006699"/>
                </a:solidFill>
              </a:rPr>
              <a:t>print</a:t>
            </a:r>
            <a:r>
              <a:rPr lang="en" sz="1500">
                <a:solidFill>
                  <a:srgbClr val="000000"/>
                </a:solidFill>
              </a:rPr>
              <a:t> (list1 + list1)  </a:t>
            </a:r>
            <a:endParaRPr sz="1500">
              <a:solidFill>
                <a:srgbClr val="000000"/>
              </a:solidFill>
            </a:endParaRPr>
          </a:p>
          <a:p>
            <a:pPr marL="0" lvl="0" indent="0" algn="l" rtl="0">
              <a:spcBef>
                <a:spcPts val="0"/>
              </a:spcBef>
              <a:spcAft>
                <a:spcPts val="0"/>
              </a:spcAft>
              <a:buNone/>
            </a:pPr>
            <a:r>
              <a:rPr lang="en" sz="1500">
                <a:solidFill>
                  <a:srgbClr val="008200"/>
                </a:solidFill>
              </a:rPr>
              <a:t># List repetition using * operator</a:t>
            </a:r>
            <a:r>
              <a:rPr lang="en" sz="1500">
                <a:solidFill>
                  <a:srgbClr val="000000"/>
                </a:solidFill>
              </a:rPr>
              <a:t>  </a:t>
            </a:r>
            <a:endParaRPr sz="1500">
              <a:solidFill>
                <a:srgbClr val="000000"/>
              </a:solidFill>
            </a:endParaRPr>
          </a:p>
          <a:p>
            <a:pPr marL="0" lvl="0" indent="0" algn="l" rtl="0">
              <a:spcBef>
                <a:spcPts val="0"/>
              </a:spcBef>
              <a:spcAft>
                <a:spcPts val="0"/>
              </a:spcAft>
              <a:buNone/>
            </a:pPr>
            <a:r>
              <a:rPr lang="en" sz="1500" b="1">
                <a:solidFill>
                  <a:srgbClr val="006699"/>
                </a:solidFill>
              </a:rPr>
              <a:t>print</a:t>
            </a:r>
            <a:r>
              <a:rPr lang="en" sz="1500">
                <a:solidFill>
                  <a:srgbClr val="000000"/>
                </a:solidFill>
              </a:rPr>
              <a:t> (list1 * 3)  </a:t>
            </a:r>
            <a:endParaRPr sz="1500"/>
          </a:p>
        </p:txBody>
      </p:sp>
      <p:sp>
        <p:nvSpPr>
          <p:cNvPr id="397" name="Google Shape;397;p60"/>
          <p:cNvSpPr txBox="1"/>
          <p:nvPr/>
        </p:nvSpPr>
        <p:spPr>
          <a:xfrm>
            <a:off x="4574250" y="1592975"/>
            <a:ext cx="4451700" cy="19893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 sz="1500" b="1">
                <a:solidFill>
                  <a:srgbClr val="333333"/>
                </a:solidFill>
                <a:highlight>
                  <a:srgbClr val="FFFFFF"/>
                </a:highlight>
                <a:latin typeface="Times New Roman"/>
                <a:ea typeface="Times New Roman"/>
                <a:cs typeface="Times New Roman"/>
                <a:sym typeface="Times New Roman"/>
              </a:rPr>
              <a:t>Output:</a:t>
            </a:r>
            <a:endParaRPr sz="1500" b="1">
              <a:solidFill>
                <a:srgbClr val="333333"/>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r>
              <a:rPr lang="en" sz="1500">
                <a:solidFill>
                  <a:srgbClr val="F9F9F9"/>
                </a:solidFill>
                <a:highlight>
                  <a:srgbClr val="1C1D1C"/>
                </a:highlight>
                <a:latin typeface="Times New Roman"/>
                <a:ea typeface="Times New Roman"/>
                <a:cs typeface="Times New Roman"/>
                <a:sym typeface="Times New Roman"/>
              </a:rPr>
              <a:t>[&lt;class ‘list’&gt;</a:t>
            </a:r>
            <a:endParaRPr sz="1500">
              <a:solidFill>
                <a:srgbClr val="21212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500">
                <a:solidFill>
                  <a:srgbClr val="F9F9F9"/>
                </a:solidFill>
                <a:highlight>
                  <a:srgbClr val="1C1D1C"/>
                </a:highlight>
                <a:latin typeface="Times New Roman"/>
                <a:ea typeface="Times New Roman"/>
                <a:cs typeface="Times New Roman"/>
                <a:sym typeface="Times New Roman"/>
              </a:rPr>
              <a:t>[1, 'hi', 'Python', 2]</a:t>
            </a:r>
            <a:endParaRPr sz="1500">
              <a:solidFill>
                <a:srgbClr val="F9F9F9"/>
              </a:solidFill>
              <a:highlight>
                <a:srgbClr val="1C1D1C"/>
              </a:highlight>
              <a:latin typeface="Times New Roman"/>
              <a:ea typeface="Times New Roman"/>
              <a:cs typeface="Times New Roman"/>
              <a:sym typeface="Times New Roman"/>
            </a:endParaRPr>
          </a:p>
          <a:p>
            <a:pPr marL="0" lvl="0" indent="0" algn="l" rtl="0">
              <a:spcBef>
                <a:spcPts val="0"/>
              </a:spcBef>
              <a:spcAft>
                <a:spcPts val="0"/>
              </a:spcAft>
              <a:buNone/>
            </a:pPr>
            <a:r>
              <a:rPr lang="en" sz="1500">
                <a:solidFill>
                  <a:srgbClr val="F9F9F9"/>
                </a:solidFill>
                <a:highlight>
                  <a:srgbClr val="1C1D1C"/>
                </a:highlight>
                <a:latin typeface="Times New Roman"/>
                <a:ea typeface="Times New Roman"/>
                <a:cs typeface="Times New Roman"/>
                <a:sym typeface="Times New Roman"/>
              </a:rPr>
              <a:t>[2]</a:t>
            </a:r>
            <a:endParaRPr sz="1500">
              <a:solidFill>
                <a:srgbClr val="F9F9F9"/>
              </a:solidFill>
              <a:highlight>
                <a:srgbClr val="1C1D1C"/>
              </a:highlight>
              <a:latin typeface="Times New Roman"/>
              <a:ea typeface="Times New Roman"/>
              <a:cs typeface="Times New Roman"/>
              <a:sym typeface="Times New Roman"/>
            </a:endParaRPr>
          </a:p>
          <a:p>
            <a:pPr marL="0" lvl="0" indent="0" algn="l" rtl="0">
              <a:spcBef>
                <a:spcPts val="0"/>
              </a:spcBef>
              <a:spcAft>
                <a:spcPts val="0"/>
              </a:spcAft>
              <a:buNone/>
            </a:pPr>
            <a:r>
              <a:rPr lang="en" sz="1500">
                <a:solidFill>
                  <a:srgbClr val="F9F9F9"/>
                </a:solidFill>
                <a:highlight>
                  <a:srgbClr val="1C1D1C"/>
                </a:highlight>
                <a:latin typeface="Times New Roman"/>
                <a:ea typeface="Times New Roman"/>
                <a:cs typeface="Times New Roman"/>
                <a:sym typeface="Times New Roman"/>
              </a:rPr>
              <a:t>[1, 'hi']</a:t>
            </a:r>
            <a:endParaRPr sz="1500">
              <a:solidFill>
                <a:srgbClr val="F9F9F9"/>
              </a:solidFill>
              <a:highlight>
                <a:srgbClr val="1C1D1C"/>
              </a:highlight>
              <a:latin typeface="Times New Roman"/>
              <a:ea typeface="Times New Roman"/>
              <a:cs typeface="Times New Roman"/>
              <a:sym typeface="Times New Roman"/>
            </a:endParaRPr>
          </a:p>
          <a:p>
            <a:pPr marL="0" lvl="0" indent="0" algn="l" rtl="0">
              <a:spcBef>
                <a:spcPts val="0"/>
              </a:spcBef>
              <a:spcAft>
                <a:spcPts val="0"/>
              </a:spcAft>
              <a:buNone/>
            </a:pPr>
            <a:r>
              <a:rPr lang="en" sz="1500">
                <a:solidFill>
                  <a:srgbClr val="F9F9F9"/>
                </a:solidFill>
                <a:highlight>
                  <a:srgbClr val="1C1D1C"/>
                </a:highlight>
                <a:latin typeface="Times New Roman"/>
                <a:ea typeface="Times New Roman"/>
                <a:cs typeface="Times New Roman"/>
                <a:sym typeface="Times New Roman"/>
              </a:rPr>
              <a:t>[1, 'hi', 'Python', 2, 1, 'hi', 'Python', 2]</a:t>
            </a:r>
            <a:endParaRPr sz="1500">
              <a:solidFill>
                <a:srgbClr val="F9F9F9"/>
              </a:solidFill>
              <a:highlight>
                <a:srgbClr val="1C1D1C"/>
              </a:highlight>
              <a:latin typeface="Times New Roman"/>
              <a:ea typeface="Times New Roman"/>
              <a:cs typeface="Times New Roman"/>
              <a:sym typeface="Times New Roman"/>
            </a:endParaRPr>
          </a:p>
          <a:p>
            <a:pPr marL="0" lvl="0" indent="0" algn="l" rtl="0">
              <a:spcBef>
                <a:spcPts val="0"/>
              </a:spcBef>
              <a:spcAft>
                <a:spcPts val="0"/>
              </a:spcAft>
              <a:buNone/>
            </a:pPr>
            <a:r>
              <a:rPr lang="en" sz="1500">
                <a:solidFill>
                  <a:srgbClr val="F9F9F9"/>
                </a:solidFill>
                <a:highlight>
                  <a:srgbClr val="1C1D1C"/>
                </a:highlight>
                <a:latin typeface="Times New Roman"/>
                <a:ea typeface="Times New Roman"/>
                <a:cs typeface="Times New Roman"/>
                <a:sym typeface="Times New Roman"/>
              </a:rPr>
              <a:t>[1, 'hi', 'Python', 2, 1, 'hi', 'Python', 2, 1, 'hi', 'Python', 2]</a:t>
            </a:r>
            <a:endParaRPr sz="150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7"/>
                                        </p:tgtEl>
                                        <p:attrNameLst>
                                          <p:attrName>style.visibility</p:attrName>
                                        </p:attrNameLst>
                                      </p:cBhvr>
                                      <p:to>
                                        <p:strVal val="visible"/>
                                      </p:to>
                                    </p:set>
                                    <p:animEffect transition="in" filter="fade">
                                      <p:cBhvr>
                                        <p:cTn id="7" dur="1000"/>
                                        <p:tgtEl>
                                          <p:spTgt spid="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6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just" rtl="0">
              <a:lnSpc>
                <a:spcPct val="130000"/>
              </a:lnSpc>
              <a:spcBef>
                <a:spcPts val="1400"/>
              </a:spcBef>
              <a:spcAft>
                <a:spcPts val="400"/>
              </a:spcAft>
              <a:buNone/>
            </a:pPr>
            <a:r>
              <a:rPr lang="en">
                <a:highlight>
                  <a:schemeClr val="lt1"/>
                </a:highlight>
              </a:rPr>
              <a:t>Sequence Type (</a:t>
            </a:r>
            <a:r>
              <a:rPr lang="en">
                <a:highlight>
                  <a:srgbClr val="FFFFFF"/>
                </a:highlight>
              </a:rPr>
              <a:t>Tuple)</a:t>
            </a:r>
            <a:endParaRPr/>
          </a:p>
        </p:txBody>
      </p:sp>
      <p:sp>
        <p:nvSpPr>
          <p:cNvPr id="403" name="Google Shape;403;p61"/>
          <p:cNvSpPr txBox="1">
            <a:spLocks noGrp="1"/>
          </p:cNvSpPr>
          <p:nvPr>
            <p:ph type="body" idx="1"/>
          </p:nvPr>
        </p:nvSpPr>
        <p:spPr>
          <a:xfrm>
            <a:off x="311700" y="1355575"/>
            <a:ext cx="8520600" cy="3745500"/>
          </a:xfrm>
          <a:prstGeom prst="rect">
            <a:avLst/>
          </a:prstGeom>
        </p:spPr>
        <p:txBody>
          <a:bodyPr spcFirstLastPara="1" wrap="square" lIns="91425" tIns="91425" rIns="91425" bIns="91425" anchor="t" anchorCtr="0">
            <a:noAutofit/>
          </a:bodyPr>
          <a:lstStyle/>
          <a:p>
            <a:pPr marL="457200" lvl="0" indent="-330200" algn="just" rtl="0">
              <a:lnSpc>
                <a:spcPct val="150000"/>
              </a:lnSpc>
              <a:spcBef>
                <a:spcPts val="0"/>
              </a:spcBef>
              <a:spcAft>
                <a:spcPts val="0"/>
              </a:spcAft>
              <a:buClr>
                <a:srgbClr val="333333"/>
              </a:buClr>
              <a:buSzPts val="1600"/>
              <a:buFont typeface="Times New Roman"/>
              <a:buChar char="●"/>
            </a:pPr>
            <a:r>
              <a:rPr lang="en" sz="1600">
                <a:solidFill>
                  <a:srgbClr val="333333"/>
                </a:solidFill>
                <a:highlight>
                  <a:srgbClr val="FFFFFF"/>
                </a:highlight>
                <a:latin typeface="Times New Roman"/>
                <a:ea typeface="Times New Roman"/>
                <a:cs typeface="Times New Roman"/>
                <a:sym typeface="Times New Roman"/>
              </a:rPr>
              <a:t>A tuple is similar to the list in many ways. </a:t>
            </a:r>
            <a:endParaRPr sz="1600">
              <a:solidFill>
                <a:srgbClr val="333333"/>
              </a:solidFill>
              <a:highlight>
                <a:srgbClr val="FFFFFF"/>
              </a:highlight>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333333"/>
              </a:buClr>
              <a:buSzPts val="1600"/>
              <a:buFont typeface="Times New Roman"/>
              <a:buChar char="●"/>
            </a:pPr>
            <a:r>
              <a:rPr lang="en" sz="1600">
                <a:solidFill>
                  <a:srgbClr val="333333"/>
                </a:solidFill>
                <a:highlight>
                  <a:srgbClr val="FFFFFF"/>
                </a:highlight>
                <a:latin typeface="Times New Roman"/>
                <a:ea typeface="Times New Roman"/>
                <a:cs typeface="Times New Roman"/>
                <a:sym typeface="Times New Roman"/>
              </a:rPr>
              <a:t>Like lists, tuples also contain the collection of the items of different data types. </a:t>
            </a:r>
            <a:endParaRPr sz="1600">
              <a:solidFill>
                <a:srgbClr val="333333"/>
              </a:solidFill>
              <a:highlight>
                <a:srgbClr val="FFFFFF"/>
              </a:highlight>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333333"/>
              </a:buClr>
              <a:buSzPts val="1600"/>
              <a:buFont typeface="Times New Roman"/>
              <a:buChar char="●"/>
            </a:pPr>
            <a:r>
              <a:rPr lang="en" sz="1600">
                <a:solidFill>
                  <a:srgbClr val="333333"/>
                </a:solidFill>
                <a:highlight>
                  <a:srgbClr val="FFFFFF"/>
                </a:highlight>
                <a:latin typeface="Times New Roman"/>
                <a:ea typeface="Times New Roman"/>
                <a:cs typeface="Times New Roman"/>
                <a:sym typeface="Times New Roman"/>
              </a:rPr>
              <a:t>The items of the tuple are separated with a comma (,) and enclosed in parentheses ().</a:t>
            </a:r>
            <a:endParaRPr sz="1600">
              <a:solidFill>
                <a:srgbClr val="333333"/>
              </a:solidFill>
              <a:highlight>
                <a:srgbClr val="FFFFFF"/>
              </a:highlight>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333333"/>
              </a:buClr>
              <a:buSzPts val="1600"/>
              <a:buFont typeface="Times New Roman"/>
              <a:buChar char="●"/>
            </a:pPr>
            <a:r>
              <a:rPr lang="en" sz="1600">
                <a:solidFill>
                  <a:srgbClr val="333333"/>
                </a:solidFill>
                <a:highlight>
                  <a:srgbClr val="FFFFFF"/>
                </a:highlight>
                <a:latin typeface="Times New Roman"/>
                <a:ea typeface="Times New Roman"/>
                <a:cs typeface="Times New Roman"/>
                <a:sym typeface="Times New Roman"/>
              </a:rPr>
              <a:t>A tuple is a read-only data structure as we can't modify the size and value of the items of a tuple.</a:t>
            </a:r>
            <a:endParaRPr sz="1600">
              <a:solidFill>
                <a:srgbClr val="333333"/>
              </a:solidFill>
              <a:highlight>
                <a:srgbClr val="FFFFFF"/>
              </a:highlight>
              <a:latin typeface="Times New Roman"/>
              <a:ea typeface="Times New Roman"/>
              <a:cs typeface="Times New Roman"/>
              <a:sym typeface="Times New Roman"/>
            </a:endParaRPr>
          </a:p>
        </p:txBody>
      </p:sp>
      <p:sp>
        <p:nvSpPr>
          <p:cNvPr id="404" name="Google Shape;404;p61"/>
          <p:cNvSpPr txBox="1"/>
          <p:nvPr/>
        </p:nvSpPr>
        <p:spPr>
          <a:xfrm>
            <a:off x="5490175" y="2716775"/>
            <a:ext cx="292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Python Features Cont.</a:t>
            </a:r>
            <a:endParaRPr/>
          </a:p>
        </p:txBody>
      </p:sp>
      <p:sp>
        <p:nvSpPr>
          <p:cNvPr id="89" name="Google Shape;89;p17"/>
          <p:cNvSpPr txBox="1">
            <a:spLocks noGrp="1"/>
          </p:cNvSpPr>
          <p:nvPr>
            <p:ph type="body" idx="1"/>
          </p:nvPr>
        </p:nvSpPr>
        <p:spPr>
          <a:xfrm>
            <a:off x="311700" y="1240225"/>
            <a:ext cx="8520600" cy="36228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1600">
                <a:highlight>
                  <a:srgbClr val="FFFFFF"/>
                </a:highlight>
                <a:latin typeface="Times New Roman"/>
                <a:ea typeface="Times New Roman"/>
                <a:cs typeface="Times New Roman"/>
                <a:sym typeface="Times New Roman"/>
              </a:rPr>
              <a:t>5) Free and Open Source</a:t>
            </a:r>
            <a:endParaRPr sz="1600">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 sz="1300">
                <a:highlight>
                  <a:srgbClr val="FFFFFF"/>
                </a:highlight>
                <a:latin typeface="Times New Roman"/>
                <a:ea typeface="Times New Roman"/>
                <a:cs typeface="Times New Roman"/>
                <a:sym typeface="Times New Roman"/>
              </a:rPr>
              <a:t>Python is freely available for everyone. It is freely available on its official website </a:t>
            </a:r>
            <a:r>
              <a:rPr lang="en" sz="1300">
                <a:highlight>
                  <a:srgbClr val="FFFFFF"/>
                </a:highlight>
                <a:uFill>
                  <a:noFill/>
                </a:uFill>
                <a:latin typeface="Times New Roman"/>
                <a:ea typeface="Times New Roman"/>
                <a:cs typeface="Times New Roman"/>
                <a:sym typeface="Times New Roman"/>
                <a:hlinkClick r:id="rId3"/>
              </a:rPr>
              <a:t>www.python.org</a:t>
            </a:r>
            <a:r>
              <a:rPr lang="en" sz="1300">
                <a:highlight>
                  <a:srgbClr val="FFFFFF"/>
                </a:highlight>
                <a:latin typeface="Times New Roman"/>
                <a:ea typeface="Times New Roman"/>
                <a:cs typeface="Times New Roman"/>
                <a:sym typeface="Times New Roman"/>
              </a:rPr>
              <a:t>. The open-source means, "Anyone can download its source code without paying any penny."</a:t>
            </a:r>
            <a:endParaRPr sz="1300">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1200">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 sz="1600">
                <a:highlight>
                  <a:srgbClr val="FFFFFF"/>
                </a:highlight>
                <a:latin typeface="Times New Roman"/>
                <a:ea typeface="Times New Roman"/>
                <a:cs typeface="Times New Roman"/>
                <a:sym typeface="Times New Roman"/>
              </a:rPr>
              <a:t>6) Object-Oriented Language</a:t>
            </a:r>
            <a:endParaRPr sz="1600">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 sz="1300">
                <a:highlight>
                  <a:srgbClr val="FFFFFF"/>
                </a:highlight>
                <a:latin typeface="Times New Roman"/>
                <a:ea typeface="Times New Roman"/>
                <a:cs typeface="Times New Roman"/>
                <a:sym typeface="Times New Roman"/>
              </a:rPr>
              <a:t>Python supports object-oriented language and concepts of classes and objects come into existence. The object-oriented procedure helps to programmer to write reusable code and develop applications in less code.</a:t>
            </a:r>
            <a:endParaRPr sz="1300">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1200">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 sz="1600">
                <a:highlight>
                  <a:srgbClr val="FFFFFF"/>
                </a:highlight>
                <a:latin typeface="Times New Roman"/>
                <a:ea typeface="Times New Roman"/>
                <a:cs typeface="Times New Roman"/>
                <a:sym typeface="Times New Roman"/>
              </a:rPr>
              <a:t>7) Extensible</a:t>
            </a:r>
            <a:endParaRPr sz="1600">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 sz="1300">
                <a:highlight>
                  <a:srgbClr val="FFFFFF"/>
                </a:highlight>
                <a:latin typeface="Times New Roman"/>
                <a:ea typeface="Times New Roman"/>
                <a:cs typeface="Times New Roman"/>
                <a:sym typeface="Times New Roman"/>
              </a:rPr>
              <a:t>It implies that other languages such as C/C++ can be used to compile the code and thus it can be used further in our Python code. It converts the program into bytecode, and any platform can use that byte code.</a:t>
            </a:r>
            <a:endParaRPr sz="1300">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1200">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 sz="1600">
                <a:highlight>
                  <a:srgbClr val="FFFFFF"/>
                </a:highlight>
                <a:latin typeface="Times New Roman"/>
                <a:ea typeface="Times New Roman"/>
                <a:cs typeface="Times New Roman"/>
                <a:sym typeface="Times New Roman"/>
              </a:rPr>
              <a:t>8) Large Standard Library</a:t>
            </a:r>
            <a:endParaRPr sz="1600">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 sz="1300">
                <a:highlight>
                  <a:srgbClr val="FFFFFF"/>
                </a:highlight>
                <a:latin typeface="Times New Roman"/>
                <a:ea typeface="Times New Roman"/>
                <a:cs typeface="Times New Roman"/>
                <a:sym typeface="Times New Roman"/>
              </a:rPr>
              <a:t>It provides a vast range of libraries for the various fields such as machine learning, web developer, and also for the scripting. </a:t>
            </a:r>
            <a:endParaRPr sz="1300">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SzPts val="770"/>
              <a:buNone/>
            </a:pPr>
            <a:endParaRPr sz="1620">
              <a:highlight>
                <a:srgbClr val="FFFFFF"/>
              </a:highlight>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2"/>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Example</a:t>
            </a:r>
            <a:endParaRPr/>
          </a:p>
        </p:txBody>
      </p:sp>
      <p:sp>
        <p:nvSpPr>
          <p:cNvPr id="410" name="Google Shape;410;p62"/>
          <p:cNvSpPr txBox="1">
            <a:spLocks noGrp="1"/>
          </p:cNvSpPr>
          <p:nvPr>
            <p:ph type="body" idx="1"/>
          </p:nvPr>
        </p:nvSpPr>
        <p:spPr>
          <a:xfrm>
            <a:off x="311700" y="1330925"/>
            <a:ext cx="8520600" cy="381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000000"/>
                </a:solidFill>
              </a:rPr>
              <a:t>tup  = (</a:t>
            </a:r>
            <a:r>
              <a:rPr lang="en" sz="1400">
                <a:solidFill>
                  <a:srgbClr val="0000FF"/>
                </a:solidFill>
              </a:rPr>
              <a:t>"hi"</a:t>
            </a:r>
            <a:r>
              <a:rPr lang="en" sz="1400">
                <a:solidFill>
                  <a:srgbClr val="000000"/>
                </a:solidFill>
              </a:rPr>
              <a:t>, </a:t>
            </a:r>
            <a:r>
              <a:rPr lang="en" sz="1400">
                <a:solidFill>
                  <a:srgbClr val="0000FF"/>
                </a:solidFill>
              </a:rPr>
              <a:t>"Python"</a:t>
            </a:r>
            <a:r>
              <a:rPr lang="en" sz="1400">
                <a:solidFill>
                  <a:srgbClr val="000000"/>
                </a:solidFill>
              </a:rPr>
              <a:t>, 2)    </a:t>
            </a:r>
            <a:endParaRPr sz="1400">
              <a:solidFill>
                <a:srgbClr val="000000"/>
              </a:solidFill>
            </a:endParaRPr>
          </a:p>
          <a:p>
            <a:pPr marL="0" lvl="0" indent="0" algn="l" rtl="0">
              <a:spcBef>
                <a:spcPts val="0"/>
              </a:spcBef>
              <a:spcAft>
                <a:spcPts val="0"/>
              </a:spcAft>
              <a:buNone/>
            </a:pPr>
            <a:r>
              <a:rPr lang="en" sz="1400">
                <a:solidFill>
                  <a:srgbClr val="008200"/>
                </a:solidFill>
              </a:rPr>
              <a:t># Checking type of tup</a:t>
            </a:r>
            <a:r>
              <a:rPr lang="en" sz="1400">
                <a:solidFill>
                  <a:srgbClr val="000000"/>
                </a:solidFill>
              </a:rPr>
              <a:t>  </a:t>
            </a:r>
            <a:endParaRPr sz="1400">
              <a:solidFill>
                <a:srgbClr val="000000"/>
              </a:solidFill>
            </a:endParaRPr>
          </a:p>
          <a:p>
            <a:pPr marL="0" lvl="0" indent="0" algn="l" rtl="0">
              <a:spcBef>
                <a:spcPts val="0"/>
              </a:spcBef>
              <a:spcAft>
                <a:spcPts val="0"/>
              </a:spcAft>
              <a:buNone/>
            </a:pPr>
            <a:r>
              <a:rPr lang="en" sz="1400" b="1">
                <a:solidFill>
                  <a:srgbClr val="006699"/>
                </a:solidFill>
              </a:rPr>
              <a:t>print</a:t>
            </a:r>
            <a:r>
              <a:rPr lang="en" sz="1400">
                <a:solidFill>
                  <a:srgbClr val="000000"/>
                </a:solidFill>
              </a:rPr>
              <a:t> (type(tup))    </a:t>
            </a:r>
            <a:endParaRPr sz="1400">
              <a:solidFill>
                <a:srgbClr val="000000"/>
              </a:solidFill>
            </a:endParaRPr>
          </a:p>
          <a:p>
            <a:pPr marL="0" lvl="0" indent="0" algn="l" rtl="0">
              <a:spcBef>
                <a:spcPts val="0"/>
              </a:spcBef>
              <a:spcAft>
                <a:spcPts val="0"/>
              </a:spcAft>
              <a:buNone/>
            </a:pPr>
            <a:r>
              <a:rPr lang="en" sz="1400">
                <a:solidFill>
                  <a:srgbClr val="008200"/>
                </a:solidFill>
              </a:rPr>
              <a:t>#Printing the tuple</a:t>
            </a:r>
            <a:r>
              <a:rPr lang="en" sz="1400">
                <a:solidFill>
                  <a:srgbClr val="000000"/>
                </a:solidFill>
              </a:rPr>
              <a:t>  </a:t>
            </a:r>
            <a:endParaRPr sz="1400">
              <a:solidFill>
                <a:srgbClr val="000000"/>
              </a:solidFill>
            </a:endParaRPr>
          </a:p>
          <a:p>
            <a:pPr marL="0" lvl="0" indent="0" algn="l" rtl="0">
              <a:spcBef>
                <a:spcPts val="0"/>
              </a:spcBef>
              <a:spcAft>
                <a:spcPts val="0"/>
              </a:spcAft>
              <a:buNone/>
            </a:pPr>
            <a:r>
              <a:rPr lang="en" sz="1400" b="1">
                <a:solidFill>
                  <a:srgbClr val="006699"/>
                </a:solidFill>
              </a:rPr>
              <a:t>print</a:t>
            </a:r>
            <a:r>
              <a:rPr lang="en" sz="1400">
                <a:solidFill>
                  <a:srgbClr val="000000"/>
                </a:solidFill>
              </a:rPr>
              <a:t> (tup)  </a:t>
            </a:r>
            <a:endParaRPr sz="1400">
              <a:solidFill>
                <a:srgbClr val="000000"/>
              </a:solidFill>
            </a:endParaRPr>
          </a:p>
          <a:p>
            <a:pPr marL="0" lvl="0" indent="0" algn="l" rtl="0">
              <a:spcBef>
                <a:spcPts val="0"/>
              </a:spcBef>
              <a:spcAft>
                <a:spcPts val="0"/>
              </a:spcAft>
              <a:buNone/>
            </a:pPr>
            <a:r>
              <a:rPr lang="en" sz="1400">
                <a:solidFill>
                  <a:srgbClr val="008200"/>
                </a:solidFill>
              </a:rPr>
              <a:t># Tuple slicing</a:t>
            </a:r>
            <a:r>
              <a:rPr lang="en" sz="1400">
                <a:solidFill>
                  <a:srgbClr val="000000"/>
                </a:solidFill>
              </a:rPr>
              <a:t>  </a:t>
            </a:r>
            <a:endParaRPr sz="1400">
              <a:solidFill>
                <a:srgbClr val="000000"/>
              </a:solidFill>
            </a:endParaRPr>
          </a:p>
          <a:p>
            <a:pPr marL="0" lvl="0" indent="0" algn="l" rtl="0">
              <a:spcBef>
                <a:spcPts val="0"/>
              </a:spcBef>
              <a:spcAft>
                <a:spcPts val="0"/>
              </a:spcAft>
              <a:buNone/>
            </a:pPr>
            <a:r>
              <a:rPr lang="en" sz="1400" b="1">
                <a:solidFill>
                  <a:srgbClr val="006699"/>
                </a:solidFill>
              </a:rPr>
              <a:t>print</a:t>
            </a:r>
            <a:r>
              <a:rPr lang="en" sz="1400">
                <a:solidFill>
                  <a:srgbClr val="000000"/>
                </a:solidFill>
              </a:rPr>
              <a:t> (tup[1:])    </a:t>
            </a:r>
            <a:endParaRPr sz="1400">
              <a:solidFill>
                <a:srgbClr val="000000"/>
              </a:solidFill>
            </a:endParaRPr>
          </a:p>
          <a:p>
            <a:pPr marL="0" lvl="0" indent="0" algn="l" rtl="0">
              <a:spcBef>
                <a:spcPts val="0"/>
              </a:spcBef>
              <a:spcAft>
                <a:spcPts val="0"/>
              </a:spcAft>
              <a:buNone/>
            </a:pPr>
            <a:r>
              <a:rPr lang="en" sz="1400" b="1">
                <a:solidFill>
                  <a:srgbClr val="006699"/>
                </a:solidFill>
              </a:rPr>
              <a:t>print</a:t>
            </a:r>
            <a:r>
              <a:rPr lang="en" sz="1400">
                <a:solidFill>
                  <a:srgbClr val="000000"/>
                </a:solidFill>
              </a:rPr>
              <a:t> (tup[0:1])    </a:t>
            </a:r>
            <a:endParaRPr sz="1400">
              <a:solidFill>
                <a:srgbClr val="000000"/>
              </a:solidFill>
            </a:endParaRPr>
          </a:p>
          <a:p>
            <a:pPr marL="0" lvl="0" indent="0" algn="l" rtl="0">
              <a:spcBef>
                <a:spcPts val="0"/>
              </a:spcBef>
              <a:spcAft>
                <a:spcPts val="0"/>
              </a:spcAft>
              <a:buNone/>
            </a:pPr>
            <a:r>
              <a:rPr lang="en" sz="1400">
                <a:solidFill>
                  <a:srgbClr val="008200"/>
                </a:solidFill>
              </a:rPr>
              <a:t># Tuple concatenation using + operator</a:t>
            </a:r>
            <a:r>
              <a:rPr lang="en" sz="1400">
                <a:solidFill>
                  <a:srgbClr val="000000"/>
                </a:solidFill>
              </a:rPr>
              <a:t>  </a:t>
            </a:r>
            <a:endParaRPr sz="1400">
              <a:solidFill>
                <a:srgbClr val="000000"/>
              </a:solidFill>
            </a:endParaRPr>
          </a:p>
          <a:p>
            <a:pPr marL="0" lvl="0" indent="0" algn="l" rtl="0">
              <a:spcBef>
                <a:spcPts val="0"/>
              </a:spcBef>
              <a:spcAft>
                <a:spcPts val="0"/>
              </a:spcAft>
              <a:buNone/>
            </a:pPr>
            <a:r>
              <a:rPr lang="en" sz="1400" b="1">
                <a:solidFill>
                  <a:srgbClr val="006699"/>
                </a:solidFill>
              </a:rPr>
              <a:t>print</a:t>
            </a:r>
            <a:r>
              <a:rPr lang="en" sz="1400">
                <a:solidFill>
                  <a:srgbClr val="000000"/>
                </a:solidFill>
              </a:rPr>
              <a:t> (tup + tup)    </a:t>
            </a:r>
            <a:endParaRPr sz="1400">
              <a:solidFill>
                <a:srgbClr val="000000"/>
              </a:solidFill>
            </a:endParaRPr>
          </a:p>
          <a:p>
            <a:pPr marL="0" lvl="0" indent="0" algn="l" rtl="0">
              <a:spcBef>
                <a:spcPts val="0"/>
              </a:spcBef>
              <a:spcAft>
                <a:spcPts val="0"/>
              </a:spcAft>
              <a:buNone/>
            </a:pPr>
            <a:r>
              <a:rPr lang="en" sz="1400">
                <a:solidFill>
                  <a:srgbClr val="008200"/>
                </a:solidFill>
              </a:rPr>
              <a:t># Tuple repetition using * operator</a:t>
            </a:r>
            <a:r>
              <a:rPr lang="en" sz="1400">
                <a:solidFill>
                  <a:srgbClr val="000000"/>
                </a:solidFill>
              </a:rPr>
              <a:t>  </a:t>
            </a:r>
            <a:endParaRPr sz="1400">
              <a:solidFill>
                <a:srgbClr val="000000"/>
              </a:solidFill>
            </a:endParaRPr>
          </a:p>
          <a:p>
            <a:pPr marL="0" lvl="0" indent="0" algn="l" rtl="0">
              <a:spcBef>
                <a:spcPts val="0"/>
              </a:spcBef>
              <a:spcAft>
                <a:spcPts val="0"/>
              </a:spcAft>
              <a:buNone/>
            </a:pPr>
            <a:r>
              <a:rPr lang="en" sz="1400" b="1">
                <a:solidFill>
                  <a:srgbClr val="006699"/>
                </a:solidFill>
              </a:rPr>
              <a:t>print</a:t>
            </a:r>
            <a:r>
              <a:rPr lang="en" sz="1400">
                <a:solidFill>
                  <a:srgbClr val="000000"/>
                </a:solidFill>
              </a:rPr>
              <a:t> (tup * 3)     </a:t>
            </a:r>
            <a:endParaRPr sz="1400">
              <a:solidFill>
                <a:srgbClr val="000000"/>
              </a:solidFill>
            </a:endParaRPr>
          </a:p>
          <a:p>
            <a:pPr marL="0" lvl="0" indent="0" algn="l" rtl="0">
              <a:spcBef>
                <a:spcPts val="0"/>
              </a:spcBef>
              <a:spcAft>
                <a:spcPts val="0"/>
              </a:spcAft>
              <a:buNone/>
            </a:pPr>
            <a:r>
              <a:rPr lang="en" sz="1400">
                <a:solidFill>
                  <a:srgbClr val="008200"/>
                </a:solidFill>
              </a:rPr>
              <a:t># Adding value to tup. It will throw an error.</a:t>
            </a:r>
            <a:r>
              <a:rPr lang="en" sz="1400">
                <a:solidFill>
                  <a:srgbClr val="000000"/>
                </a:solidFill>
              </a:rPr>
              <a:t>  </a:t>
            </a:r>
            <a:endParaRPr sz="1400">
              <a:solidFill>
                <a:srgbClr val="000000"/>
              </a:solidFill>
            </a:endParaRPr>
          </a:p>
          <a:p>
            <a:pPr marL="0" lvl="0" indent="0" algn="l" rtl="0">
              <a:spcBef>
                <a:spcPts val="0"/>
              </a:spcBef>
              <a:spcAft>
                <a:spcPts val="0"/>
              </a:spcAft>
              <a:buNone/>
            </a:pPr>
            <a:r>
              <a:rPr lang="en" sz="1400">
                <a:solidFill>
                  <a:srgbClr val="000000"/>
                </a:solidFill>
              </a:rPr>
              <a:t>tup[2] = </a:t>
            </a:r>
            <a:r>
              <a:rPr lang="en" sz="1400">
                <a:solidFill>
                  <a:srgbClr val="0000FF"/>
                </a:solidFill>
              </a:rPr>
              <a:t>"hi"</a:t>
            </a:r>
            <a:r>
              <a:rPr lang="en" sz="1400">
                <a:solidFill>
                  <a:srgbClr val="000000"/>
                </a:solidFill>
              </a:rPr>
              <a:t> </a:t>
            </a:r>
            <a:r>
              <a:rPr lang="en" sz="1500">
                <a:solidFill>
                  <a:srgbClr val="000000"/>
                </a:solidFill>
                <a:latin typeface="Times New Roman"/>
                <a:ea typeface="Times New Roman"/>
                <a:cs typeface="Times New Roman"/>
                <a:sym typeface="Times New Roman"/>
              </a:rPr>
              <a:t> </a:t>
            </a:r>
            <a:endParaRPr sz="1500"/>
          </a:p>
        </p:txBody>
      </p:sp>
      <p:sp>
        <p:nvSpPr>
          <p:cNvPr id="411" name="Google Shape;411;p62"/>
          <p:cNvSpPr txBox="1"/>
          <p:nvPr/>
        </p:nvSpPr>
        <p:spPr>
          <a:xfrm>
            <a:off x="5399875" y="1378625"/>
            <a:ext cx="4075200" cy="32802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 b="1">
                <a:solidFill>
                  <a:srgbClr val="333333"/>
                </a:solidFill>
                <a:highlight>
                  <a:srgbClr val="FFFFFF"/>
                </a:highlight>
                <a:latin typeface="Times New Roman"/>
                <a:ea typeface="Times New Roman"/>
                <a:cs typeface="Times New Roman"/>
                <a:sym typeface="Times New Roman"/>
              </a:rPr>
              <a:t>Output:</a:t>
            </a:r>
            <a:endParaRPr b="1">
              <a:solidFill>
                <a:srgbClr val="333333"/>
              </a:solidFill>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rgbClr val="F9F9F9"/>
                </a:solidFill>
                <a:highlight>
                  <a:srgbClr val="1C1D1C"/>
                </a:highlight>
                <a:latin typeface="Times New Roman"/>
                <a:ea typeface="Times New Roman"/>
                <a:cs typeface="Times New Roman"/>
                <a:sym typeface="Times New Roman"/>
              </a:rPr>
              <a:t>&lt;class 'tuple'&gt;</a:t>
            </a:r>
            <a:endParaRPr>
              <a:solidFill>
                <a:srgbClr val="F9F9F9"/>
              </a:solidFill>
              <a:highlight>
                <a:srgbClr val="1C1D1C"/>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a:solidFill>
                  <a:srgbClr val="F9F9F9"/>
                </a:solidFill>
                <a:highlight>
                  <a:srgbClr val="1C1D1C"/>
                </a:highlight>
                <a:latin typeface="Times New Roman"/>
                <a:ea typeface="Times New Roman"/>
                <a:cs typeface="Times New Roman"/>
                <a:sym typeface="Times New Roman"/>
              </a:rPr>
              <a:t>('hi', 'Python', 2)</a:t>
            </a:r>
            <a:endParaRPr>
              <a:solidFill>
                <a:srgbClr val="F9F9F9"/>
              </a:solidFill>
              <a:highlight>
                <a:srgbClr val="1C1D1C"/>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a:solidFill>
                  <a:srgbClr val="F9F9F9"/>
                </a:solidFill>
                <a:highlight>
                  <a:srgbClr val="1C1D1C"/>
                </a:highlight>
                <a:latin typeface="Times New Roman"/>
                <a:ea typeface="Times New Roman"/>
                <a:cs typeface="Times New Roman"/>
                <a:sym typeface="Times New Roman"/>
              </a:rPr>
              <a:t>('Python', 2)</a:t>
            </a:r>
            <a:endParaRPr>
              <a:solidFill>
                <a:srgbClr val="F9F9F9"/>
              </a:solidFill>
              <a:highlight>
                <a:srgbClr val="1C1D1C"/>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a:solidFill>
                  <a:srgbClr val="F9F9F9"/>
                </a:solidFill>
                <a:highlight>
                  <a:srgbClr val="1C1D1C"/>
                </a:highlight>
                <a:latin typeface="Times New Roman"/>
                <a:ea typeface="Times New Roman"/>
                <a:cs typeface="Times New Roman"/>
                <a:sym typeface="Times New Roman"/>
              </a:rPr>
              <a:t>('hi',)</a:t>
            </a:r>
            <a:endParaRPr>
              <a:solidFill>
                <a:srgbClr val="F9F9F9"/>
              </a:solidFill>
              <a:highlight>
                <a:srgbClr val="1C1D1C"/>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a:solidFill>
                  <a:srgbClr val="F9F9F9"/>
                </a:solidFill>
                <a:highlight>
                  <a:srgbClr val="1C1D1C"/>
                </a:highlight>
                <a:latin typeface="Times New Roman"/>
                <a:ea typeface="Times New Roman"/>
                <a:cs typeface="Times New Roman"/>
                <a:sym typeface="Times New Roman"/>
              </a:rPr>
              <a:t>('hi', 'Python', 2, 'hi', 'Python', 2)</a:t>
            </a:r>
            <a:endParaRPr>
              <a:solidFill>
                <a:srgbClr val="F9F9F9"/>
              </a:solidFill>
              <a:highlight>
                <a:srgbClr val="1C1D1C"/>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a:solidFill>
                  <a:srgbClr val="F9F9F9"/>
                </a:solidFill>
                <a:highlight>
                  <a:srgbClr val="1C1D1C"/>
                </a:highlight>
                <a:latin typeface="Times New Roman"/>
                <a:ea typeface="Times New Roman"/>
                <a:cs typeface="Times New Roman"/>
                <a:sym typeface="Times New Roman"/>
              </a:rPr>
              <a:t>('hi', 'Python', 2, 'hi', 'Python', 2, 'hi', 'Python', 2)</a:t>
            </a:r>
            <a:endParaRPr>
              <a:solidFill>
                <a:srgbClr val="F9F9F9"/>
              </a:solidFill>
              <a:highlight>
                <a:srgbClr val="1C1D1C"/>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a:solidFill>
                  <a:srgbClr val="F9F9F9"/>
                </a:solidFill>
                <a:highlight>
                  <a:srgbClr val="1C1D1C"/>
                </a:highlight>
                <a:latin typeface="Times New Roman"/>
                <a:ea typeface="Times New Roman"/>
                <a:cs typeface="Times New Roman"/>
                <a:sym typeface="Times New Roman"/>
              </a:rPr>
              <a:t>Traceback (most recent call last):</a:t>
            </a:r>
            <a:endParaRPr>
              <a:solidFill>
                <a:srgbClr val="F9F9F9"/>
              </a:solidFill>
              <a:highlight>
                <a:srgbClr val="1C1D1C"/>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a:solidFill>
                  <a:srgbClr val="F9F9F9"/>
                </a:solidFill>
                <a:highlight>
                  <a:srgbClr val="1C1D1C"/>
                </a:highlight>
                <a:latin typeface="Times New Roman"/>
                <a:ea typeface="Times New Roman"/>
                <a:cs typeface="Times New Roman"/>
                <a:sym typeface="Times New Roman"/>
              </a:rPr>
              <a:t>  File "main.py", line 14, in &lt;module&gt;</a:t>
            </a:r>
            <a:endParaRPr>
              <a:solidFill>
                <a:srgbClr val="F9F9F9"/>
              </a:solidFill>
              <a:highlight>
                <a:srgbClr val="1C1D1C"/>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a:solidFill>
                  <a:srgbClr val="F9F9F9"/>
                </a:solidFill>
                <a:highlight>
                  <a:srgbClr val="1C1D1C"/>
                </a:highlight>
                <a:latin typeface="Times New Roman"/>
                <a:ea typeface="Times New Roman"/>
                <a:cs typeface="Times New Roman"/>
                <a:sym typeface="Times New Roman"/>
              </a:rPr>
              <a:t>    t[2] = "hi";</a:t>
            </a:r>
            <a:endParaRPr>
              <a:solidFill>
                <a:srgbClr val="F9F9F9"/>
              </a:solidFill>
              <a:highlight>
                <a:srgbClr val="1C1D1C"/>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a:solidFill>
                  <a:srgbClr val="F9F9F9"/>
                </a:solidFill>
                <a:highlight>
                  <a:srgbClr val="1C1D1C"/>
                </a:highlight>
                <a:latin typeface="Times New Roman"/>
                <a:ea typeface="Times New Roman"/>
                <a:cs typeface="Times New Roman"/>
                <a:sym typeface="Times New Roman"/>
              </a:rPr>
              <a:t>TypeError: 'tuple' object does not support item assignment</a:t>
            </a:r>
            <a:endParaRPr>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1"/>
                                        </p:tgtEl>
                                        <p:attrNameLst>
                                          <p:attrName>style.visibility</p:attrName>
                                        </p:attrNameLst>
                                      </p:cBhvr>
                                      <p:to>
                                        <p:strVal val="visible"/>
                                      </p:to>
                                    </p:set>
                                    <p:animEffect transition="in" filter="fade">
                                      <p:cBhvr>
                                        <p:cTn id="7" dur="1000"/>
                                        <p:tgtEl>
                                          <p:spTgt spid="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3"/>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just" rtl="0">
              <a:lnSpc>
                <a:spcPct val="130000"/>
              </a:lnSpc>
              <a:spcBef>
                <a:spcPts val="1400"/>
              </a:spcBef>
              <a:spcAft>
                <a:spcPts val="400"/>
              </a:spcAft>
              <a:buNone/>
            </a:pPr>
            <a:r>
              <a:rPr lang="en">
                <a:highlight>
                  <a:srgbClr val="FFFFFF"/>
                </a:highlight>
              </a:rPr>
              <a:t>Dictionary</a:t>
            </a:r>
            <a:endParaRPr/>
          </a:p>
        </p:txBody>
      </p:sp>
      <p:sp>
        <p:nvSpPr>
          <p:cNvPr id="417" name="Google Shape;417;p63"/>
          <p:cNvSpPr txBox="1">
            <a:spLocks noGrp="1"/>
          </p:cNvSpPr>
          <p:nvPr>
            <p:ph type="body" idx="1"/>
          </p:nvPr>
        </p:nvSpPr>
        <p:spPr>
          <a:xfrm>
            <a:off x="311700" y="1355575"/>
            <a:ext cx="8520600" cy="3745500"/>
          </a:xfrm>
          <a:prstGeom prst="rect">
            <a:avLst/>
          </a:prstGeom>
        </p:spPr>
        <p:txBody>
          <a:bodyPr spcFirstLastPara="1" wrap="square" lIns="91425" tIns="91425" rIns="91425" bIns="91425" anchor="t" anchorCtr="0">
            <a:noAutofit/>
          </a:bodyPr>
          <a:lstStyle/>
          <a:p>
            <a:pPr indent="-330200" algn="just">
              <a:lnSpc>
                <a:spcPct val="150000"/>
              </a:lnSpc>
              <a:buClr>
                <a:srgbClr val="333333"/>
              </a:buClr>
              <a:buSzPts val="1600"/>
              <a:buFont typeface="Times New Roman"/>
              <a:buChar char="●"/>
            </a:pPr>
            <a:r>
              <a:rPr lang="en" sz="1600">
                <a:solidFill>
                  <a:srgbClr val="333333"/>
                </a:solidFill>
                <a:highlight>
                  <a:srgbClr val="FFFFFF"/>
                </a:highlight>
                <a:latin typeface="Times New Roman"/>
                <a:ea typeface="Times New Roman"/>
                <a:cs typeface="Times New Roman"/>
                <a:sym typeface="Times New Roman"/>
              </a:rPr>
              <a:t>Dictionary is an unordered set of a key-value pair of items. </a:t>
            </a:r>
            <a:endParaRPr sz="1600">
              <a:solidFill>
                <a:srgbClr val="333333"/>
              </a:solidFill>
              <a:highlight>
                <a:srgbClr val="FFFFFF"/>
              </a:highlight>
              <a:latin typeface="Times New Roman"/>
              <a:ea typeface="Times New Roman"/>
              <a:cs typeface="Times New Roman"/>
              <a:sym typeface="Times New Roman"/>
            </a:endParaRPr>
          </a:p>
          <a:p>
            <a:pPr indent="-330200" algn="just">
              <a:lnSpc>
                <a:spcPct val="150000"/>
              </a:lnSpc>
              <a:buClr>
                <a:srgbClr val="333333"/>
              </a:buClr>
              <a:buSzPts val="1600"/>
              <a:buFont typeface="Times New Roman"/>
              <a:buChar char="●"/>
            </a:pPr>
            <a:r>
              <a:rPr lang="en" sz="1600">
                <a:solidFill>
                  <a:srgbClr val="333333"/>
                </a:solidFill>
                <a:highlight>
                  <a:srgbClr val="FFFFFF"/>
                </a:highlight>
                <a:latin typeface="Times New Roman"/>
                <a:ea typeface="Times New Roman"/>
                <a:cs typeface="Times New Roman"/>
                <a:sym typeface="Times New Roman"/>
              </a:rPr>
              <a:t>It is like an associative array or a hash table where each key stores a specific value. </a:t>
            </a:r>
            <a:endParaRPr sz="1600">
              <a:solidFill>
                <a:srgbClr val="333333"/>
              </a:solidFill>
              <a:highlight>
                <a:srgbClr val="FFFFFF"/>
              </a:highlight>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333333"/>
              </a:buClr>
              <a:buSzPts val="1600"/>
              <a:buFont typeface="Times New Roman"/>
              <a:buChar char="●"/>
            </a:pPr>
            <a:r>
              <a:rPr lang="en" sz="1600">
                <a:solidFill>
                  <a:srgbClr val="333333"/>
                </a:solidFill>
                <a:highlight>
                  <a:srgbClr val="FFFFFF"/>
                </a:highlight>
                <a:latin typeface="Times New Roman"/>
                <a:ea typeface="Times New Roman"/>
                <a:cs typeface="Times New Roman"/>
                <a:sym typeface="Times New Roman"/>
              </a:rPr>
              <a:t>Key can hold any primitive data type, whereas value is an arbitrary Python object.</a:t>
            </a:r>
            <a:endParaRPr sz="1600">
              <a:solidFill>
                <a:srgbClr val="333333"/>
              </a:solidFill>
              <a:highlight>
                <a:srgbClr val="FFFFFF"/>
              </a:highlight>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333333"/>
              </a:buClr>
              <a:buSzPts val="1600"/>
              <a:buFont typeface="Times New Roman"/>
              <a:buChar char="●"/>
            </a:pPr>
            <a:r>
              <a:rPr lang="en" sz="1600">
                <a:solidFill>
                  <a:srgbClr val="333333"/>
                </a:solidFill>
                <a:highlight>
                  <a:srgbClr val="FFFFFF"/>
                </a:highlight>
                <a:latin typeface="Times New Roman"/>
                <a:ea typeface="Times New Roman"/>
                <a:cs typeface="Times New Roman"/>
                <a:sym typeface="Times New Roman"/>
              </a:rPr>
              <a:t>The items in the dictionary are separated with the comma (,) and enclosed in the curly braces {}.</a:t>
            </a:r>
            <a:endParaRPr sz="1600">
              <a:solidFill>
                <a:srgbClr val="333333"/>
              </a:solidFill>
              <a:highlight>
                <a:srgbClr val="FFFFFF"/>
              </a:highlight>
              <a:latin typeface="Times New Roman"/>
              <a:ea typeface="Times New Roman"/>
              <a:cs typeface="Times New Roman"/>
              <a:sym typeface="Times New Roman"/>
            </a:endParaRPr>
          </a:p>
        </p:txBody>
      </p:sp>
      <p:sp>
        <p:nvSpPr>
          <p:cNvPr id="418" name="Google Shape;418;p63"/>
          <p:cNvSpPr txBox="1"/>
          <p:nvPr/>
        </p:nvSpPr>
        <p:spPr>
          <a:xfrm>
            <a:off x="5490175" y="2716775"/>
            <a:ext cx="292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Source Code Pro"/>
              <a:ea typeface="Source Code Pro"/>
              <a:cs typeface="Source Code Pro"/>
              <a:sym typeface="Source Code Pro"/>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6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Example</a:t>
            </a:r>
            <a:endParaRPr/>
          </a:p>
        </p:txBody>
      </p:sp>
      <p:sp>
        <p:nvSpPr>
          <p:cNvPr id="424" name="Google Shape;424;p6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500">
                <a:solidFill>
                  <a:srgbClr val="333333"/>
                </a:solidFill>
                <a:highlight>
                  <a:schemeClr val="lt1"/>
                </a:highlight>
                <a:latin typeface="Times New Roman"/>
                <a:ea typeface="Times New Roman"/>
                <a:cs typeface="Times New Roman"/>
                <a:sym typeface="Times New Roman"/>
              </a:rPr>
              <a:t>Consider the following example.</a:t>
            </a:r>
            <a:endParaRPr sz="1500">
              <a:solidFill>
                <a:srgbClr val="333333"/>
              </a:solidFill>
              <a:highlight>
                <a:schemeClr val="lt1"/>
              </a:highlight>
              <a:latin typeface="Times New Roman"/>
              <a:ea typeface="Times New Roman"/>
              <a:cs typeface="Times New Roman"/>
              <a:sym typeface="Times New Roman"/>
            </a:endParaRPr>
          </a:p>
          <a:p>
            <a:pPr marL="0" lvl="0" indent="0" algn="l" rtl="0">
              <a:spcBef>
                <a:spcPts val="0"/>
              </a:spcBef>
              <a:spcAft>
                <a:spcPts val="0"/>
              </a:spcAft>
              <a:buNone/>
            </a:pPr>
            <a:r>
              <a:rPr lang="en" sz="1500">
                <a:solidFill>
                  <a:srgbClr val="000000"/>
                </a:solidFill>
              </a:rPr>
              <a:t>d = {1:</a:t>
            </a:r>
            <a:r>
              <a:rPr lang="en" sz="1500">
                <a:solidFill>
                  <a:srgbClr val="0000FF"/>
                </a:solidFill>
              </a:rPr>
              <a:t>'Jimmy'</a:t>
            </a:r>
            <a:r>
              <a:rPr lang="en" sz="1500">
                <a:solidFill>
                  <a:srgbClr val="000000"/>
                </a:solidFill>
              </a:rPr>
              <a:t>, 2:</a:t>
            </a:r>
            <a:r>
              <a:rPr lang="en" sz="1500">
                <a:solidFill>
                  <a:srgbClr val="0000FF"/>
                </a:solidFill>
              </a:rPr>
              <a:t>'Alex'</a:t>
            </a:r>
            <a:r>
              <a:rPr lang="en" sz="1500">
                <a:solidFill>
                  <a:srgbClr val="000000"/>
                </a:solidFill>
              </a:rPr>
              <a:t>, 3:</a:t>
            </a:r>
            <a:r>
              <a:rPr lang="en" sz="1500">
                <a:solidFill>
                  <a:srgbClr val="0000FF"/>
                </a:solidFill>
              </a:rPr>
              <a:t>'john'</a:t>
            </a:r>
            <a:r>
              <a:rPr lang="en" sz="1500">
                <a:solidFill>
                  <a:srgbClr val="000000"/>
                </a:solidFill>
              </a:rPr>
              <a:t>, 4:</a:t>
            </a:r>
            <a:r>
              <a:rPr lang="en" sz="1500">
                <a:solidFill>
                  <a:srgbClr val="0000FF"/>
                </a:solidFill>
              </a:rPr>
              <a:t>'mike'</a:t>
            </a:r>
            <a:r>
              <a:rPr lang="en" sz="1500">
                <a:solidFill>
                  <a:srgbClr val="000000"/>
                </a:solidFill>
              </a:rPr>
              <a:t>}     </a:t>
            </a:r>
            <a:endParaRPr sz="1500">
              <a:solidFill>
                <a:srgbClr val="000000"/>
              </a:solidFill>
            </a:endParaRPr>
          </a:p>
          <a:p>
            <a:pPr marL="0" lvl="0" indent="0" algn="l" rtl="0">
              <a:spcBef>
                <a:spcPts val="0"/>
              </a:spcBef>
              <a:spcAft>
                <a:spcPts val="0"/>
              </a:spcAft>
              <a:buNone/>
            </a:pPr>
            <a:r>
              <a:rPr lang="en" sz="1500">
                <a:solidFill>
                  <a:srgbClr val="000000"/>
                </a:solidFill>
              </a:rPr>
              <a:t>  </a:t>
            </a:r>
            <a:endParaRPr sz="1500">
              <a:solidFill>
                <a:srgbClr val="000000"/>
              </a:solidFill>
            </a:endParaRPr>
          </a:p>
          <a:p>
            <a:pPr marL="0" lvl="0" indent="0" algn="l" rtl="0">
              <a:spcBef>
                <a:spcPts val="0"/>
              </a:spcBef>
              <a:spcAft>
                <a:spcPts val="0"/>
              </a:spcAft>
              <a:buNone/>
            </a:pPr>
            <a:r>
              <a:rPr lang="en" sz="1500">
                <a:solidFill>
                  <a:srgbClr val="008200"/>
                </a:solidFill>
              </a:rPr>
              <a:t># Accessing value using keys</a:t>
            </a:r>
            <a:r>
              <a:rPr lang="en" sz="1500">
                <a:solidFill>
                  <a:srgbClr val="000000"/>
                </a:solidFill>
              </a:rPr>
              <a:t>  </a:t>
            </a:r>
            <a:endParaRPr sz="1500">
              <a:solidFill>
                <a:srgbClr val="000000"/>
              </a:solidFill>
            </a:endParaRPr>
          </a:p>
          <a:p>
            <a:pPr marL="0" lvl="0" indent="0" algn="l" rtl="0">
              <a:spcBef>
                <a:spcPts val="0"/>
              </a:spcBef>
              <a:spcAft>
                <a:spcPts val="0"/>
              </a:spcAft>
              <a:buNone/>
            </a:pPr>
            <a:r>
              <a:rPr lang="en" sz="1500" b="1">
                <a:solidFill>
                  <a:srgbClr val="006699"/>
                </a:solidFill>
              </a:rPr>
              <a:t>print</a:t>
            </a:r>
            <a:r>
              <a:rPr lang="en" sz="1500">
                <a:solidFill>
                  <a:srgbClr val="000000"/>
                </a:solidFill>
              </a:rPr>
              <a:t>(</a:t>
            </a:r>
            <a:r>
              <a:rPr lang="en" sz="1500">
                <a:solidFill>
                  <a:srgbClr val="0000FF"/>
                </a:solidFill>
              </a:rPr>
              <a:t>"1st name is "</a:t>
            </a:r>
            <a:r>
              <a:rPr lang="en" sz="1500">
                <a:solidFill>
                  <a:srgbClr val="000000"/>
                </a:solidFill>
              </a:rPr>
              <a:t>+d[1])   </a:t>
            </a:r>
            <a:endParaRPr sz="1500">
              <a:solidFill>
                <a:srgbClr val="000000"/>
              </a:solidFill>
            </a:endParaRPr>
          </a:p>
          <a:p>
            <a:pPr marL="0" lvl="0" indent="0" algn="l" rtl="0">
              <a:spcBef>
                <a:spcPts val="0"/>
              </a:spcBef>
              <a:spcAft>
                <a:spcPts val="0"/>
              </a:spcAft>
              <a:buNone/>
            </a:pPr>
            <a:r>
              <a:rPr lang="en" sz="1500" b="1">
                <a:solidFill>
                  <a:srgbClr val="006699"/>
                </a:solidFill>
              </a:rPr>
              <a:t>print</a:t>
            </a:r>
            <a:r>
              <a:rPr lang="en" sz="1500">
                <a:solidFill>
                  <a:srgbClr val="000000"/>
                </a:solidFill>
              </a:rPr>
              <a:t>(</a:t>
            </a:r>
            <a:r>
              <a:rPr lang="en" sz="1500">
                <a:solidFill>
                  <a:srgbClr val="0000FF"/>
                </a:solidFill>
              </a:rPr>
              <a:t>"2nd name is "</a:t>
            </a:r>
            <a:r>
              <a:rPr lang="en" sz="1500">
                <a:solidFill>
                  <a:srgbClr val="000000"/>
                </a:solidFill>
              </a:rPr>
              <a:t>+ d[4])    </a:t>
            </a:r>
            <a:endParaRPr sz="1500">
              <a:solidFill>
                <a:srgbClr val="000000"/>
              </a:solidFill>
            </a:endParaRPr>
          </a:p>
          <a:p>
            <a:pPr marL="0" lvl="0" indent="0" algn="l" rtl="0">
              <a:spcBef>
                <a:spcPts val="0"/>
              </a:spcBef>
              <a:spcAft>
                <a:spcPts val="0"/>
              </a:spcAft>
              <a:buNone/>
            </a:pPr>
            <a:r>
              <a:rPr lang="en" sz="1500">
                <a:solidFill>
                  <a:srgbClr val="008200"/>
                </a:solidFill>
              </a:rPr>
              <a:t># Printing dictionary</a:t>
            </a:r>
            <a:r>
              <a:rPr lang="en" sz="1500">
                <a:solidFill>
                  <a:srgbClr val="000000"/>
                </a:solidFill>
              </a:rPr>
              <a:t>  </a:t>
            </a:r>
            <a:endParaRPr sz="1500">
              <a:solidFill>
                <a:srgbClr val="000000"/>
              </a:solidFill>
            </a:endParaRPr>
          </a:p>
          <a:p>
            <a:pPr marL="0" lvl="0" indent="0" algn="l" rtl="0">
              <a:spcBef>
                <a:spcPts val="0"/>
              </a:spcBef>
              <a:spcAft>
                <a:spcPts val="0"/>
              </a:spcAft>
              <a:buNone/>
            </a:pPr>
            <a:r>
              <a:rPr lang="en" sz="1500" b="1">
                <a:solidFill>
                  <a:srgbClr val="006699"/>
                </a:solidFill>
              </a:rPr>
              <a:t>print</a:t>
            </a:r>
            <a:r>
              <a:rPr lang="en" sz="1500">
                <a:solidFill>
                  <a:srgbClr val="000000"/>
                </a:solidFill>
              </a:rPr>
              <a:t> (d)    </a:t>
            </a:r>
            <a:endParaRPr sz="1500">
              <a:solidFill>
                <a:srgbClr val="000000"/>
              </a:solidFill>
            </a:endParaRPr>
          </a:p>
          <a:p>
            <a:pPr marL="0" lvl="0" indent="0" algn="l" rtl="0">
              <a:spcBef>
                <a:spcPts val="0"/>
              </a:spcBef>
              <a:spcAft>
                <a:spcPts val="0"/>
              </a:spcAft>
              <a:buNone/>
            </a:pPr>
            <a:r>
              <a:rPr lang="en" sz="1500" b="1">
                <a:solidFill>
                  <a:srgbClr val="006699"/>
                </a:solidFill>
              </a:rPr>
              <a:t>print</a:t>
            </a:r>
            <a:r>
              <a:rPr lang="en" sz="1500">
                <a:solidFill>
                  <a:srgbClr val="000000"/>
                </a:solidFill>
              </a:rPr>
              <a:t> (d.keys())    </a:t>
            </a:r>
            <a:endParaRPr sz="1500">
              <a:solidFill>
                <a:srgbClr val="000000"/>
              </a:solidFill>
            </a:endParaRPr>
          </a:p>
          <a:p>
            <a:pPr marL="0" lvl="0" indent="0" algn="l" rtl="0">
              <a:spcBef>
                <a:spcPts val="0"/>
              </a:spcBef>
              <a:spcAft>
                <a:spcPts val="0"/>
              </a:spcAft>
              <a:buNone/>
            </a:pPr>
            <a:r>
              <a:rPr lang="en" sz="1500" b="1">
                <a:solidFill>
                  <a:srgbClr val="006699"/>
                </a:solidFill>
              </a:rPr>
              <a:t>print</a:t>
            </a:r>
            <a:r>
              <a:rPr lang="en" sz="1500">
                <a:solidFill>
                  <a:srgbClr val="000000"/>
                </a:solidFill>
              </a:rPr>
              <a:t> (d.values())</a:t>
            </a:r>
            <a:endParaRPr sz="1500"/>
          </a:p>
        </p:txBody>
      </p:sp>
      <p:sp>
        <p:nvSpPr>
          <p:cNvPr id="425" name="Google Shape;425;p64"/>
          <p:cNvSpPr txBox="1"/>
          <p:nvPr/>
        </p:nvSpPr>
        <p:spPr>
          <a:xfrm>
            <a:off x="4942675" y="2287450"/>
            <a:ext cx="4075200" cy="18531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 sz="1600" b="1">
                <a:solidFill>
                  <a:srgbClr val="333333"/>
                </a:solidFill>
                <a:highlight>
                  <a:srgbClr val="FFFFFF"/>
                </a:highlight>
                <a:latin typeface="Times New Roman"/>
                <a:ea typeface="Times New Roman"/>
                <a:cs typeface="Times New Roman"/>
                <a:sym typeface="Times New Roman"/>
              </a:rPr>
              <a:t>Output:</a:t>
            </a:r>
            <a:endParaRPr sz="1600" b="1">
              <a:solidFill>
                <a:srgbClr val="333333"/>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r>
              <a:rPr lang="en" sz="1600">
                <a:solidFill>
                  <a:srgbClr val="F9F9F9"/>
                </a:solidFill>
                <a:highlight>
                  <a:srgbClr val="1C1D1C"/>
                </a:highlight>
                <a:latin typeface="Times New Roman"/>
                <a:ea typeface="Times New Roman"/>
                <a:cs typeface="Times New Roman"/>
                <a:sym typeface="Times New Roman"/>
              </a:rPr>
              <a:t>1st name is Jimmy</a:t>
            </a:r>
            <a:endParaRPr sz="1600">
              <a:solidFill>
                <a:srgbClr val="F9F9F9"/>
              </a:solidFill>
              <a:highlight>
                <a:srgbClr val="1C1D1C"/>
              </a:highlight>
              <a:latin typeface="Times New Roman"/>
              <a:ea typeface="Times New Roman"/>
              <a:cs typeface="Times New Roman"/>
              <a:sym typeface="Times New Roman"/>
            </a:endParaRPr>
          </a:p>
          <a:p>
            <a:pPr marL="0" lvl="0" indent="0" algn="l" rtl="0">
              <a:spcBef>
                <a:spcPts val="0"/>
              </a:spcBef>
              <a:spcAft>
                <a:spcPts val="0"/>
              </a:spcAft>
              <a:buNone/>
            </a:pPr>
            <a:r>
              <a:rPr lang="en" sz="1600">
                <a:solidFill>
                  <a:srgbClr val="F9F9F9"/>
                </a:solidFill>
                <a:highlight>
                  <a:srgbClr val="1C1D1C"/>
                </a:highlight>
                <a:latin typeface="Times New Roman"/>
                <a:ea typeface="Times New Roman"/>
                <a:cs typeface="Times New Roman"/>
                <a:sym typeface="Times New Roman"/>
              </a:rPr>
              <a:t>2nd name is mike</a:t>
            </a:r>
            <a:endParaRPr sz="1600">
              <a:solidFill>
                <a:srgbClr val="F9F9F9"/>
              </a:solidFill>
              <a:highlight>
                <a:srgbClr val="1C1D1C"/>
              </a:highlight>
              <a:latin typeface="Times New Roman"/>
              <a:ea typeface="Times New Roman"/>
              <a:cs typeface="Times New Roman"/>
              <a:sym typeface="Times New Roman"/>
            </a:endParaRPr>
          </a:p>
          <a:p>
            <a:pPr marL="0" lvl="0" indent="0" algn="l" rtl="0">
              <a:spcBef>
                <a:spcPts val="0"/>
              </a:spcBef>
              <a:spcAft>
                <a:spcPts val="0"/>
              </a:spcAft>
              <a:buNone/>
            </a:pPr>
            <a:r>
              <a:rPr lang="en" sz="1600">
                <a:solidFill>
                  <a:srgbClr val="F9F9F9"/>
                </a:solidFill>
                <a:highlight>
                  <a:srgbClr val="1C1D1C"/>
                </a:highlight>
                <a:latin typeface="Times New Roman"/>
                <a:ea typeface="Times New Roman"/>
                <a:cs typeface="Times New Roman"/>
                <a:sym typeface="Times New Roman"/>
              </a:rPr>
              <a:t>{1: 'Jimmy', 2: 'Alex', 3: 'john', 4: 'mike'}</a:t>
            </a:r>
            <a:endParaRPr sz="1600">
              <a:solidFill>
                <a:srgbClr val="F9F9F9"/>
              </a:solidFill>
              <a:highlight>
                <a:srgbClr val="1C1D1C"/>
              </a:highlight>
              <a:latin typeface="Times New Roman"/>
              <a:ea typeface="Times New Roman"/>
              <a:cs typeface="Times New Roman"/>
              <a:sym typeface="Times New Roman"/>
            </a:endParaRPr>
          </a:p>
          <a:p>
            <a:pPr marL="0" lvl="0" indent="0" algn="l" rtl="0">
              <a:spcBef>
                <a:spcPts val="0"/>
              </a:spcBef>
              <a:spcAft>
                <a:spcPts val="0"/>
              </a:spcAft>
              <a:buNone/>
            </a:pPr>
            <a:r>
              <a:rPr lang="en" sz="1600">
                <a:solidFill>
                  <a:srgbClr val="F9F9F9"/>
                </a:solidFill>
                <a:highlight>
                  <a:srgbClr val="1C1D1C"/>
                </a:highlight>
                <a:latin typeface="Times New Roman"/>
                <a:ea typeface="Times New Roman"/>
                <a:cs typeface="Times New Roman"/>
                <a:sym typeface="Times New Roman"/>
              </a:rPr>
              <a:t>dict_keys([1, 2, 3, 4])</a:t>
            </a:r>
            <a:endParaRPr sz="1600">
              <a:solidFill>
                <a:srgbClr val="F9F9F9"/>
              </a:solidFill>
              <a:highlight>
                <a:srgbClr val="1C1D1C"/>
              </a:highlight>
              <a:latin typeface="Times New Roman"/>
              <a:ea typeface="Times New Roman"/>
              <a:cs typeface="Times New Roman"/>
              <a:sym typeface="Times New Roman"/>
            </a:endParaRPr>
          </a:p>
          <a:p>
            <a:pPr marL="0" lvl="0" indent="0" algn="l" rtl="0">
              <a:spcBef>
                <a:spcPts val="0"/>
              </a:spcBef>
              <a:spcAft>
                <a:spcPts val="0"/>
              </a:spcAft>
              <a:buNone/>
            </a:pPr>
            <a:r>
              <a:rPr lang="en" sz="1600">
                <a:solidFill>
                  <a:srgbClr val="F9F9F9"/>
                </a:solidFill>
                <a:highlight>
                  <a:srgbClr val="1C1D1C"/>
                </a:highlight>
                <a:latin typeface="Times New Roman"/>
                <a:ea typeface="Times New Roman"/>
                <a:cs typeface="Times New Roman"/>
                <a:sym typeface="Times New Roman"/>
              </a:rPr>
              <a:t>dict_values(['Jimmy', 'Alex', 'john', 'mike'])</a:t>
            </a:r>
            <a:endParaRPr sz="160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5"/>
                                        </p:tgtEl>
                                        <p:attrNameLst>
                                          <p:attrName>style.visibility</p:attrName>
                                        </p:attrNameLst>
                                      </p:cBhvr>
                                      <p:to>
                                        <p:strVal val="visible"/>
                                      </p:to>
                                    </p:set>
                                    <p:animEffect transition="in" filter="fade">
                                      <p:cBhvr>
                                        <p:cTn id="7" dur="1000"/>
                                        <p:tgtEl>
                                          <p:spTgt spid="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6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just" rtl="0">
              <a:lnSpc>
                <a:spcPct val="130000"/>
              </a:lnSpc>
              <a:spcBef>
                <a:spcPts val="1400"/>
              </a:spcBef>
              <a:spcAft>
                <a:spcPts val="400"/>
              </a:spcAft>
              <a:buNone/>
            </a:pPr>
            <a:r>
              <a:rPr lang="en">
                <a:highlight>
                  <a:srgbClr val="FFFFFF"/>
                </a:highlight>
              </a:rPr>
              <a:t>Set</a:t>
            </a:r>
            <a:endParaRPr/>
          </a:p>
        </p:txBody>
      </p:sp>
      <p:sp>
        <p:nvSpPr>
          <p:cNvPr id="431" name="Google Shape;431;p65"/>
          <p:cNvSpPr txBox="1">
            <a:spLocks noGrp="1"/>
          </p:cNvSpPr>
          <p:nvPr>
            <p:ph type="body" idx="1"/>
          </p:nvPr>
        </p:nvSpPr>
        <p:spPr>
          <a:xfrm>
            <a:off x="311700" y="1355575"/>
            <a:ext cx="8520600" cy="3462900"/>
          </a:xfrm>
          <a:prstGeom prst="rect">
            <a:avLst/>
          </a:prstGeom>
        </p:spPr>
        <p:txBody>
          <a:bodyPr spcFirstLastPara="1" wrap="square" lIns="91425" tIns="91425" rIns="91425" bIns="91425" anchor="t" anchorCtr="0">
            <a:noAutofit/>
          </a:bodyPr>
          <a:lstStyle/>
          <a:p>
            <a:pPr marL="457200" lvl="0" indent="-330200" algn="just" rtl="0">
              <a:lnSpc>
                <a:spcPct val="150000"/>
              </a:lnSpc>
              <a:spcBef>
                <a:spcPts val="0"/>
              </a:spcBef>
              <a:spcAft>
                <a:spcPts val="0"/>
              </a:spcAft>
              <a:buClr>
                <a:srgbClr val="333333"/>
              </a:buClr>
              <a:buSzPts val="1600"/>
              <a:buFont typeface="Times New Roman"/>
              <a:buChar char="●"/>
            </a:pPr>
            <a:r>
              <a:rPr lang="en" sz="1600">
                <a:solidFill>
                  <a:srgbClr val="333333"/>
                </a:solidFill>
                <a:highlight>
                  <a:srgbClr val="FFFFFF"/>
                </a:highlight>
                <a:latin typeface="Times New Roman"/>
                <a:ea typeface="Times New Roman"/>
                <a:cs typeface="Times New Roman"/>
                <a:sym typeface="Times New Roman"/>
              </a:rPr>
              <a:t>Python Set is the unordered collection of the data type. </a:t>
            </a:r>
            <a:endParaRPr sz="1600">
              <a:solidFill>
                <a:srgbClr val="333333"/>
              </a:solidFill>
              <a:highlight>
                <a:srgbClr val="FFFFFF"/>
              </a:highlight>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333333"/>
              </a:buClr>
              <a:buSzPts val="1600"/>
              <a:buFont typeface="Times New Roman"/>
              <a:buChar char="●"/>
            </a:pPr>
            <a:r>
              <a:rPr lang="en" sz="1600">
                <a:solidFill>
                  <a:srgbClr val="333333"/>
                </a:solidFill>
                <a:highlight>
                  <a:srgbClr val="FFFFFF"/>
                </a:highlight>
                <a:latin typeface="Times New Roman"/>
                <a:ea typeface="Times New Roman"/>
                <a:cs typeface="Times New Roman"/>
                <a:sym typeface="Times New Roman"/>
              </a:rPr>
              <a:t>It is iterable, mutable(can modify after creation), and has unique elements. </a:t>
            </a:r>
            <a:endParaRPr sz="1600">
              <a:solidFill>
                <a:srgbClr val="333333"/>
              </a:solidFill>
              <a:highlight>
                <a:srgbClr val="FFFFFF"/>
              </a:highlight>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333333"/>
              </a:buClr>
              <a:buSzPts val="1600"/>
              <a:buFont typeface="Times New Roman"/>
              <a:buChar char="●"/>
            </a:pPr>
            <a:r>
              <a:rPr lang="en" sz="1600">
                <a:solidFill>
                  <a:srgbClr val="333333"/>
                </a:solidFill>
                <a:highlight>
                  <a:srgbClr val="FFFFFF"/>
                </a:highlight>
                <a:latin typeface="Times New Roman"/>
                <a:ea typeface="Times New Roman"/>
                <a:cs typeface="Times New Roman"/>
                <a:sym typeface="Times New Roman"/>
              </a:rPr>
              <a:t>In set, the order of the elements is undefined; it may return the changed sequence of the element. </a:t>
            </a:r>
            <a:endParaRPr sz="1600">
              <a:solidFill>
                <a:srgbClr val="333333"/>
              </a:solidFill>
              <a:highlight>
                <a:srgbClr val="FFFFFF"/>
              </a:highlight>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333333"/>
              </a:buClr>
              <a:buSzPts val="1600"/>
              <a:buFont typeface="Times New Roman"/>
              <a:buChar char="●"/>
            </a:pPr>
            <a:r>
              <a:rPr lang="en" sz="1600">
                <a:solidFill>
                  <a:srgbClr val="333333"/>
                </a:solidFill>
                <a:highlight>
                  <a:srgbClr val="FFFFFF"/>
                </a:highlight>
                <a:latin typeface="Times New Roman"/>
                <a:ea typeface="Times New Roman"/>
                <a:cs typeface="Times New Roman"/>
                <a:sym typeface="Times New Roman"/>
              </a:rPr>
              <a:t>The set is created by using a built-in function </a:t>
            </a:r>
            <a:r>
              <a:rPr lang="en" sz="1600" b="1">
                <a:solidFill>
                  <a:srgbClr val="333333"/>
                </a:solidFill>
                <a:highlight>
                  <a:srgbClr val="FFFFFF"/>
                </a:highlight>
                <a:latin typeface="Times New Roman"/>
                <a:ea typeface="Times New Roman"/>
                <a:cs typeface="Times New Roman"/>
                <a:sym typeface="Times New Roman"/>
              </a:rPr>
              <a:t>set(),</a:t>
            </a:r>
            <a:r>
              <a:rPr lang="en" sz="1600">
                <a:solidFill>
                  <a:srgbClr val="333333"/>
                </a:solidFill>
                <a:highlight>
                  <a:srgbClr val="FFFFFF"/>
                </a:highlight>
                <a:latin typeface="Times New Roman"/>
                <a:ea typeface="Times New Roman"/>
                <a:cs typeface="Times New Roman"/>
                <a:sym typeface="Times New Roman"/>
              </a:rPr>
              <a:t> or a sequence of elements is passed in the curly braces and separated by the comma. </a:t>
            </a:r>
            <a:endParaRPr sz="1600">
              <a:solidFill>
                <a:srgbClr val="333333"/>
              </a:solidFill>
              <a:highlight>
                <a:srgbClr val="FFFFFF"/>
              </a:highlight>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333333"/>
              </a:buClr>
              <a:buSzPts val="1600"/>
              <a:buFont typeface="Times New Roman"/>
              <a:buChar char="●"/>
            </a:pPr>
            <a:r>
              <a:rPr lang="en" sz="1600">
                <a:solidFill>
                  <a:srgbClr val="333333"/>
                </a:solidFill>
                <a:highlight>
                  <a:srgbClr val="FFFFFF"/>
                </a:highlight>
                <a:latin typeface="Times New Roman"/>
                <a:ea typeface="Times New Roman"/>
                <a:cs typeface="Times New Roman"/>
                <a:sym typeface="Times New Roman"/>
              </a:rPr>
              <a:t>It can contain various types of values. </a:t>
            </a:r>
            <a:endParaRPr sz="1600">
              <a:solidFill>
                <a:srgbClr val="333333"/>
              </a:solidFill>
              <a:highlight>
                <a:srgbClr val="FFFFFF"/>
              </a:highlight>
              <a:latin typeface="Times New Roman"/>
              <a:ea typeface="Times New Roman"/>
              <a:cs typeface="Times New Roman"/>
              <a:sym typeface="Times New Roman"/>
            </a:endParaRPr>
          </a:p>
        </p:txBody>
      </p:sp>
      <p:sp>
        <p:nvSpPr>
          <p:cNvPr id="432" name="Google Shape;432;p65"/>
          <p:cNvSpPr txBox="1"/>
          <p:nvPr/>
        </p:nvSpPr>
        <p:spPr>
          <a:xfrm>
            <a:off x="5490175" y="2716775"/>
            <a:ext cx="292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Source Code Pro"/>
              <a:ea typeface="Source Code Pro"/>
              <a:cs typeface="Source Code Pro"/>
              <a:sym typeface="Source Code Pro"/>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6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Example</a:t>
            </a:r>
            <a:endParaRPr/>
          </a:p>
        </p:txBody>
      </p:sp>
      <p:sp>
        <p:nvSpPr>
          <p:cNvPr id="438" name="Google Shape;438;p66"/>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500">
                <a:solidFill>
                  <a:srgbClr val="333333"/>
                </a:solidFill>
                <a:highlight>
                  <a:schemeClr val="lt1"/>
                </a:highlight>
                <a:latin typeface="Times New Roman"/>
                <a:ea typeface="Times New Roman"/>
                <a:cs typeface="Times New Roman"/>
                <a:sym typeface="Times New Roman"/>
              </a:rPr>
              <a:t>Consider the following example.</a:t>
            </a:r>
            <a:endParaRPr sz="1500">
              <a:solidFill>
                <a:srgbClr val="333333"/>
              </a:solidFill>
              <a:highlight>
                <a:schemeClr val="lt1"/>
              </a:highlight>
              <a:latin typeface="Times New Roman"/>
              <a:ea typeface="Times New Roman"/>
              <a:cs typeface="Times New Roman"/>
              <a:sym typeface="Times New Roman"/>
            </a:endParaRPr>
          </a:p>
          <a:p>
            <a:pPr marL="0" lvl="0" indent="0" algn="l" rtl="0">
              <a:spcBef>
                <a:spcPts val="0"/>
              </a:spcBef>
              <a:spcAft>
                <a:spcPts val="0"/>
              </a:spcAft>
              <a:buNone/>
            </a:pPr>
            <a:endParaRPr sz="1500">
              <a:solidFill>
                <a:srgbClr val="008200"/>
              </a:solidFill>
              <a:latin typeface="Times New Roman"/>
              <a:ea typeface="Times New Roman"/>
              <a:cs typeface="Times New Roman"/>
              <a:sym typeface="Times New Roman"/>
            </a:endParaRPr>
          </a:p>
          <a:p>
            <a:pPr marL="0" lvl="0" indent="0" algn="l" rtl="0">
              <a:spcBef>
                <a:spcPts val="0"/>
              </a:spcBef>
              <a:spcAft>
                <a:spcPts val="0"/>
              </a:spcAft>
              <a:buNone/>
            </a:pPr>
            <a:r>
              <a:rPr lang="en" sz="1500">
                <a:solidFill>
                  <a:srgbClr val="008200"/>
                </a:solidFill>
              </a:rPr>
              <a:t># Creating Empty set</a:t>
            </a:r>
            <a:r>
              <a:rPr lang="en" sz="1500">
                <a:solidFill>
                  <a:srgbClr val="000000"/>
                </a:solidFill>
              </a:rPr>
              <a:t>  </a:t>
            </a:r>
            <a:endParaRPr sz="1500">
              <a:solidFill>
                <a:srgbClr val="000000"/>
              </a:solidFill>
            </a:endParaRPr>
          </a:p>
          <a:p>
            <a:pPr marL="0" lvl="0" indent="0" algn="l" rtl="0">
              <a:spcBef>
                <a:spcPts val="0"/>
              </a:spcBef>
              <a:spcAft>
                <a:spcPts val="0"/>
              </a:spcAft>
              <a:buNone/>
            </a:pPr>
            <a:r>
              <a:rPr lang="en" sz="1500">
                <a:solidFill>
                  <a:srgbClr val="000000"/>
                </a:solidFill>
              </a:rPr>
              <a:t>set1 = set()  </a:t>
            </a:r>
            <a:endParaRPr sz="1500">
              <a:solidFill>
                <a:srgbClr val="000000"/>
              </a:solidFill>
            </a:endParaRPr>
          </a:p>
          <a:p>
            <a:pPr marL="0" lvl="0" indent="0" algn="l" rtl="0">
              <a:spcBef>
                <a:spcPts val="0"/>
              </a:spcBef>
              <a:spcAft>
                <a:spcPts val="0"/>
              </a:spcAft>
              <a:buNone/>
            </a:pPr>
            <a:r>
              <a:rPr lang="en" sz="1500">
                <a:solidFill>
                  <a:srgbClr val="000000"/>
                </a:solidFill>
              </a:rPr>
              <a:t>set2 = {</a:t>
            </a:r>
            <a:r>
              <a:rPr lang="en" sz="1500">
                <a:solidFill>
                  <a:srgbClr val="0000FF"/>
                </a:solidFill>
              </a:rPr>
              <a:t>'James'</a:t>
            </a:r>
            <a:r>
              <a:rPr lang="en" sz="1500">
                <a:solidFill>
                  <a:srgbClr val="000000"/>
                </a:solidFill>
              </a:rPr>
              <a:t>, 2, 3,</a:t>
            </a:r>
            <a:r>
              <a:rPr lang="en" sz="1500">
                <a:solidFill>
                  <a:srgbClr val="0000FF"/>
                </a:solidFill>
              </a:rPr>
              <a:t>'Python'</a:t>
            </a:r>
            <a:r>
              <a:rPr lang="en" sz="1500">
                <a:solidFill>
                  <a:srgbClr val="000000"/>
                </a:solidFill>
              </a:rPr>
              <a:t>}  </a:t>
            </a:r>
            <a:endParaRPr sz="1500">
              <a:solidFill>
                <a:srgbClr val="000000"/>
              </a:solidFill>
            </a:endParaRPr>
          </a:p>
          <a:p>
            <a:pPr marL="0" lvl="0" indent="0" algn="l" rtl="0">
              <a:spcBef>
                <a:spcPts val="0"/>
              </a:spcBef>
              <a:spcAft>
                <a:spcPts val="0"/>
              </a:spcAft>
              <a:buNone/>
            </a:pPr>
            <a:r>
              <a:rPr lang="en" sz="1500">
                <a:solidFill>
                  <a:srgbClr val="008200"/>
                </a:solidFill>
              </a:rPr>
              <a:t>#Printing Set value</a:t>
            </a:r>
            <a:r>
              <a:rPr lang="en" sz="1500">
                <a:solidFill>
                  <a:srgbClr val="000000"/>
                </a:solidFill>
              </a:rPr>
              <a:t>  </a:t>
            </a:r>
            <a:endParaRPr sz="1500">
              <a:solidFill>
                <a:srgbClr val="000000"/>
              </a:solidFill>
            </a:endParaRPr>
          </a:p>
          <a:p>
            <a:pPr marL="0" lvl="0" indent="0" algn="l" rtl="0">
              <a:spcBef>
                <a:spcPts val="0"/>
              </a:spcBef>
              <a:spcAft>
                <a:spcPts val="0"/>
              </a:spcAft>
              <a:buNone/>
            </a:pPr>
            <a:r>
              <a:rPr lang="en" sz="1500" b="1">
                <a:solidFill>
                  <a:srgbClr val="006699"/>
                </a:solidFill>
              </a:rPr>
              <a:t>print</a:t>
            </a:r>
            <a:r>
              <a:rPr lang="en" sz="1500">
                <a:solidFill>
                  <a:srgbClr val="000000"/>
                </a:solidFill>
              </a:rPr>
              <a:t>(set2) </a:t>
            </a:r>
            <a:endParaRPr sz="1500">
              <a:solidFill>
                <a:srgbClr val="000000"/>
              </a:solidFill>
            </a:endParaRPr>
          </a:p>
          <a:p>
            <a:pPr marL="0" lvl="0" indent="0" algn="l" rtl="0">
              <a:spcBef>
                <a:spcPts val="0"/>
              </a:spcBef>
              <a:spcAft>
                <a:spcPts val="0"/>
              </a:spcAft>
              <a:buNone/>
            </a:pPr>
            <a:r>
              <a:rPr lang="en" sz="1500">
                <a:solidFill>
                  <a:srgbClr val="008200"/>
                </a:solidFill>
              </a:rPr>
              <a:t># Adding element to the set</a:t>
            </a:r>
            <a:r>
              <a:rPr lang="en" sz="1500">
                <a:solidFill>
                  <a:srgbClr val="000000"/>
                </a:solidFill>
              </a:rPr>
              <a:t>  </a:t>
            </a:r>
            <a:endParaRPr sz="1500">
              <a:solidFill>
                <a:srgbClr val="000000"/>
              </a:solidFill>
            </a:endParaRPr>
          </a:p>
          <a:p>
            <a:pPr marL="0" lvl="0" indent="0" algn="l" rtl="0">
              <a:spcBef>
                <a:spcPts val="0"/>
              </a:spcBef>
              <a:spcAft>
                <a:spcPts val="0"/>
              </a:spcAft>
              <a:buNone/>
            </a:pPr>
            <a:r>
              <a:rPr lang="en" sz="1500">
                <a:solidFill>
                  <a:srgbClr val="000000"/>
                </a:solidFill>
              </a:rPr>
              <a:t>set2.add(10)  </a:t>
            </a:r>
            <a:endParaRPr sz="1500">
              <a:solidFill>
                <a:srgbClr val="000000"/>
              </a:solidFill>
            </a:endParaRPr>
          </a:p>
          <a:p>
            <a:pPr marL="0" lvl="0" indent="0" algn="l" rtl="0">
              <a:spcBef>
                <a:spcPts val="0"/>
              </a:spcBef>
              <a:spcAft>
                <a:spcPts val="0"/>
              </a:spcAft>
              <a:buNone/>
            </a:pPr>
            <a:r>
              <a:rPr lang="en" sz="1500" b="1">
                <a:solidFill>
                  <a:srgbClr val="006699"/>
                </a:solidFill>
              </a:rPr>
              <a:t>print</a:t>
            </a:r>
            <a:r>
              <a:rPr lang="en" sz="1500">
                <a:solidFill>
                  <a:srgbClr val="000000"/>
                </a:solidFill>
              </a:rPr>
              <a:t>(set2)  </a:t>
            </a:r>
            <a:endParaRPr sz="1500">
              <a:solidFill>
                <a:srgbClr val="000000"/>
              </a:solidFill>
            </a:endParaRPr>
          </a:p>
          <a:p>
            <a:pPr marL="0" lvl="0" indent="0" algn="l" rtl="0">
              <a:spcBef>
                <a:spcPts val="0"/>
              </a:spcBef>
              <a:spcAft>
                <a:spcPts val="0"/>
              </a:spcAft>
              <a:buNone/>
            </a:pPr>
            <a:r>
              <a:rPr lang="en" sz="1500">
                <a:solidFill>
                  <a:srgbClr val="008200"/>
                </a:solidFill>
              </a:rPr>
              <a:t>#Removing element from the set</a:t>
            </a:r>
            <a:r>
              <a:rPr lang="en" sz="1500">
                <a:solidFill>
                  <a:srgbClr val="000000"/>
                </a:solidFill>
              </a:rPr>
              <a:t>  </a:t>
            </a:r>
            <a:endParaRPr sz="1500">
              <a:solidFill>
                <a:srgbClr val="000000"/>
              </a:solidFill>
            </a:endParaRPr>
          </a:p>
          <a:p>
            <a:pPr marL="0" lvl="0" indent="0" algn="l" rtl="0">
              <a:spcBef>
                <a:spcPts val="0"/>
              </a:spcBef>
              <a:spcAft>
                <a:spcPts val="0"/>
              </a:spcAft>
              <a:buNone/>
            </a:pPr>
            <a:r>
              <a:rPr lang="en" sz="1500">
                <a:solidFill>
                  <a:srgbClr val="000000"/>
                </a:solidFill>
              </a:rPr>
              <a:t>set2.remove(2)  </a:t>
            </a:r>
            <a:endParaRPr sz="1500">
              <a:solidFill>
                <a:srgbClr val="000000"/>
              </a:solidFill>
            </a:endParaRPr>
          </a:p>
          <a:p>
            <a:pPr marL="0" lvl="0" indent="0" algn="l" rtl="0">
              <a:spcBef>
                <a:spcPts val="0"/>
              </a:spcBef>
              <a:spcAft>
                <a:spcPts val="0"/>
              </a:spcAft>
              <a:buNone/>
            </a:pPr>
            <a:r>
              <a:rPr lang="en" sz="1500" b="1">
                <a:solidFill>
                  <a:srgbClr val="006699"/>
                </a:solidFill>
              </a:rPr>
              <a:t>print</a:t>
            </a:r>
            <a:r>
              <a:rPr lang="en" sz="1500">
                <a:solidFill>
                  <a:srgbClr val="000000"/>
                </a:solidFill>
              </a:rPr>
              <a:t>(set2) </a:t>
            </a:r>
            <a:endParaRPr sz="1500"/>
          </a:p>
        </p:txBody>
      </p:sp>
      <p:sp>
        <p:nvSpPr>
          <p:cNvPr id="439" name="Google Shape;439;p66"/>
          <p:cNvSpPr txBox="1"/>
          <p:nvPr/>
        </p:nvSpPr>
        <p:spPr>
          <a:xfrm>
            <a:off x="5018875" y="3201850"/>
            <a:ext cx="3373500" cy="17586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 sz="1500" b="1">
                <a:solidFill>
                  <a:srgbClr val="333333"/>
                </a:solidFill>
                <a:highlight>
                  <a:srgbClr val="FFFFFF"/>
                </a:highlight>
                <a:latin typeface="Times New Roman"/>
                <a:ea typeface="Times New Roman"/>
                <a:cs typeface="Times New Roman"/>
                <a:sym typeface="Times New Roman"/>
              </a:rPr>
              <a:t>Output:</a:t>
            </a:r>
            <a:endParaRPr sz="1500" b="1">
              <a:solidFill>
                <a:srgbClr val="333333"/>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r>
              <a:rPr lang="en" sz="1500">
                <a:solidFill>
                  <a:srgbClr val="F9F9F9"/>
                </a:solidFill>
                <a:highlight>
                  <a:srgbClr val="1C1D1C"/>
                </a:highlight>
                <a:latin typeface="Times New Roman"/>
                <a:ea typeface="Times New Roman"/>
                <a:cs typeface="Times New Roman"/>
                <a:sym typeface="Times New Roman"/>
              </a:rPr>
              <a:t>{3, 'Python', 'James', 2}</a:t>
            </a:r>
            <a:endParaRPr sz="1500">
              <a:solidFill>
                <a:srgbClr val="F9F9F9"/>
              </a:solidFill>
              <a:highlight>
                <a:srgbClr val="1C1D1C"/>
              </a:highlight>
              <a:latin typeface="Times New Roman"/>
              <a:ea typeface="Times New Roman"/>
              <a:cs typeface="Times New Roman"/>
              <a:sym typeface="Times New Roman"/>
            </a:endParaRPr>
          </a:p>
          <a:p>
            <a:pPr marL="0" lvl="0" indent="0" algn="l" rtl="0">
              <a:spcBef>
                <a:spcPts val="0"/>
              </a:spcBef>
              <a:spcAft>
                <a:spcPts val="0"/>
              </a:spcAft>
              <a:buNone/>
            </a:pPr>
            <a:endParaRPr sz="1500">
              <a:solidFill>
                <a:srgbClr val="F9F9F9"/>
              </a:solidFill>
              <a:highlight>
                <a:srgbClr val="1C1D1C"/>
              </a:highlight>
              <a:latin typeface="Times New Roman"/>
              <a:ea typeface="Times New Roman"/>
              <a:cs typeface="Times New Roman"/>
              <a:sym typeface="Times New Roman"/>
            </a:endParaRPr>
          </a:p>
          <a:p>
            <a:pPr marL="0" lvl="0" indent="0" algn="l" rtl="0">
              <a:spcBef>
                <a:spcPts val="0"/>
              </a:spcBef>
              <a:spcAft>
                <a:spcPts val="0"/>
              </a:spcAft>
              <a:buNone/>
            </a:pPr>
            <a:r>
              <a:rPr lang="en" sz="1500">
                <a:solidFill>
                  <a:srgbClr val="F9F9F9"/>
                </a:solidFill>
                <a:highlight>
                  <a:srgbClr val="1C1D1C"/>
                </a:highlight>
                <a:latin typeface="Times New Roman"/>
                <a:ea typeface="Times New Roman"/>
                <a:cs typeface="Times New Roman"/>
                <a:sym typeface="Times New Roman"/>
              </a:rPr>
              <a:t>{'Python', 'James', 3, 2, 10}</a:t>
            </a:r>
            <a:endParaRPr sz="1500">
              <a:solidFill>
                <a:srgbClr val="F9F9F9"/>
              </a:solidFill>
              <a:highlight>
                <a:srgbClr val="1C1D1C"/>
              </a:highlight>
              <a:latin typeface="Times New Roman"/>
              <a:ea typeface="Times New Roman"/>
              <a:cs typeface="Times New Roman"/>
              <a:sym typeface="Times New Roman"/>
            </a:endParaRPr>
          </a:p>
          <a:p>
            <a:pPr marL="0" lvl="0" indent="0" algn="l" rtl="0">
              <a:spcBef>
                <a:spcPts val="0"/>
              </a:spcBef>
              <a:spcAft>
                <a:spcPts val="0"/>
              </a:spcAft>
              <a:buNone/>
            </a:pPr>
            <a:endParaRPr sz="1500">
              <a:solidFill>
                <a:srgbClr val="F9F9F9"/>
              </a:solidFill>
              <a:highlight>
                <a:srgbClr val="1C1D1C"/>
              </a:highlight>
              <a:latin typeface="Times New Roman"/>
              <a:ea typeface="Times New Roman"/>
              <a:cs typeface="Times New Roman"/>
              <a:sym typeface="Times New Roman"/>
            </a:endParaRPr>
          </a:p>
          <a:p>
            <a:pPr marL="0" lvl="0" indent="0" algn="l" rtl="0">
              <a:spcBef>
                <a:spcPts val="0"/>
              </a:spcBef>
              <a:spcAft>
                <a:spcPts val="0"/>
              </a:spcAft>
              <a:buNone/>
            </a:pPr>
            <a:r>
              <a:rPr lang="en" sz="1500">
                <a:solidFill>
                  <a:srgbClr val="F9F9F9"/>
                </a:solidFill>
                <a:highlight>
                  <a:srgbClr val="1C1D1C"/>
                </a:highlight>
                <a:latin typeface="Times New Roman"/>
                <a:ea typeface="Times New Roman"/>
                <a:cs typeface="Times New Roman"/>
                <a:sym typeface="Times New Roman"/>
              </a:rPr>
              <a:t>{'Python', 'James', 3, 10}</a:t>
            </a:r>
            <a:endParaRPr sz="1500" b="1">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9"/>
                                        </p:tgtEl>
                                        <p:attrNameLst>
                                          <p:attrName>style.visibility</p:attrName>
                                        </p:attrNameLst>
                                      </p:cBhvr>
                                      <p:to>
                                        <p:strVal val="visible"/>
                                      </p:to>
                                    </p:set>
                                    <p:animEffect transition="in" filter="fade">
                                      <p:cBhvr>
                                        <p:cTn id="7" dur="1000"/>
                                        <p:tgtEl>
                                          <p:spTgt spid="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6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just" rtl="0">
              <a:lnSpc>
                <a:spcPct val="130000"/>
              </a:lnSpc>
              <a:spcBef>
                <a:spcPts val="1400"/>
              </a:spcBef>
              <a:spcAft>
                <a:spcPts val="400"/>
              </a:spcAft>
              <a:buNone/>
            </a:pPr>
            <a:r>
              <a:rPr lang="en">
                <a:highlight>
                  <a:srgbClr val="FFFFFF"/>
                </a:highlight>
              </a:rPr>
              <a:t>Boolean</a:t>
            </a:r>
            <a:endParaRPr/>
          </a:p>
        </p:txBody>
      </p:sp>
      <p:sp>
        <p:nvSpPr>
          <p:cNvPr id="445" name="Google Shape;445;p67"/>
          <p:cNvSpPr txBox="1">
            <a:spLocks noGrp="1"/>
          </p:cNvSpPr>
          <p:nvPr>
            <p:ph type="body" idx="1"/>
          </p:nvPr>
        </p:nvSpPr>
        <p:spPr>
          <a:xfrm>
            <a:off x="311700" y="1367900"/>
            <a:ext cx="8520600" cy="34506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Clr>
                <a:srgbClr val="333333"/>
              </a:buClr>
              <a:buSzPts val="1600"/>
              <a:buFont typeface="Times New Roman"/>
              <a:buChar char="●"/>
            </a:pPr>
            <a:r>
              <a:rPr lang="en" sz="1600">
                <a:solidFill>
                  <a:srgbClr val="333333"/>
                </a:solidFill>
                <a:highlight>
                  <a:srgbClr val="FFFFFF"/>
                </a:highlight>
                <a:latin typeface="Times New Roman"/>
                <a:ea typeface="Times New Roman"/>
                <a:cs typeface="Times New Roman"/>
                <a:sym typeface="Times New Roman"/>
              </a:rPr>
              <a:t>Boolean type provides two built-in values, </a:t>
            </a:r>
            <a:r>
              <a:rPr lang="en" sz="1600" b="1">
                <a:solidFill>
                  <a:srgbClr val="333333"/>
                </a:solidFill>
                <a:highlight>
                  <a:srgbClr val="FFFFFF"/>
                </a:highlight>
                <a:latin typeface="Times New Roman"/>
                <a:ea typeface="Times New Roman"/>
                <a:cs typeface="Times New Roman"/>
                <a:sym typeface="Times New Roman"/>
              </a:rPr>
              <a:t>True and False</a:t>
            </a:r>
            <a:r>
              <a:rPr lang="en" sz="1600">
                <a:solidFill>
                  <a:srgbClr val="333333"/>
                </a:solidFill>
                <a:highlight>
                  <a:srgbClr val="FFFFFF"/>
                </a:highlight>
                <a:latin typeface="Times New Roman"/>
                <a:ea typeface="Times New Roman"/>
                <a:cs typeface="Times New Roman"/>
                <a:sym typeface="Times New Roman"/>
              </a:rPr>
              <a:t>. </a:t>
            </a:r>
            <a:endParaRPr sz="1600">
              <a:solidFill>
                <a:srgbClr val="333333"/>
              </a:solidFill>
              <a:highlight>
                <a:srgbClr val="FFFFFF"/>
              </a:highlight>
              <a:latin typeface="Times New Roman"/>
              <a:ea typeface="Times New Roman"/>
              <a:cs typeface="Times New Roman"/>
              <a:sym typeface="Times New Roman"/>
            </a:endParaRPr>
          </a:p>
          <a:p>
            <a:pPr marL="457200" lvl="0" indent="-330200" algn="l" rtl="0">
              <a:lnSpc>
                <a:spcPct val="150000"/>
              </a:lnSpc>
              <a:spcBef>
                <a:spcPts val="0"/>
              </a:spcBef>
              <a:spcAft>
                <a:spcPts val="0"/>
              </a:spcAft>
              <a:buClr>
                <a:srgbClr val="333333"/>
              </a:buClr>
              <a:buSzPts val="1600"/>
              <a:buFont typeface="Times New Roman"/>
              <a:buChar char="●"/>
            </a:pPr>
            <a:r>
              <a:rPr lang="en" sz="1600">
                <a:solidFill>
                  <a:srgbClr val="333333"/>
                </a:solidFill>
                <a:highlight>
                  <a:srgbClr val="FFFFFF"/>
                </a:highlight>
                <a:latin typeface="Times New Roman"/>
                <a:ea typeface="Times New Roman"/>
                <a:cs typeface="Times New Roman"/>
                <a:sym typeface="Times New Roman"/>
              </a:rPr>
              <a:t>These values are used to determine the given statement true or false. </a:t>
            </a:r>
            <a:endParaRPr sz="1600">
              <a:solidFill>
                <a:srgbClr val="333333"/>
              </a:solidFill>
              <a:highlight>
                <a:srgbClr val="FFFFFF"/>
              </a:highlight>
              <a:latin typeface="Times New Roman"/>
              <a:ea typeface="Times New Roman"/>
              <a:cs typeface="Times New Roman"/>
              <a:sym typeface="Times New Roman"/>
            </a:endParaRPr>
          </a:p>
          <a:p>
            <a:pPr marL="457200" lvl="0" indent="-330200" algn="l" rtl="0">
              <a:lnSpc>
                <a:spcPct val="150000"/>
              </a:lnSpc>
              <a:spcBef>
                <a:spcPts val="0"/>
              </a:spcBef>
              <a:spcAft>
                <a:spcPts val="0"/>
              </a:spcAft>
              <a:buClr>
                <a:srgbClr val="333333"/>
              </a:buClr>
              <a:buSzPts val="1600"/>
              <a:buFont typeface="Times New Roman"/>
              <a:buChar char="●"/>
            </a:pPr>
            <a:r>
              <a:rPr lang="en" sz="1600">
                <a:solidFill>
                  <a:srgbClr val="333333"/>
                </a:solidFill>
                <a:highlight>
                  <a:srgbClr val="FFFFFF"/>
                </a:highlight>
                <a:latin typeface="Times New Roman"/>
                <a:ea typeface="Times New Roman"/>
                <a:cs typeface="Times New Roman"/>
                <a:sym typeface="Times New Roman"/>
              </a:rPr>
              <a:t>It denotes by the class bool. </a:t>
            </a:r>
            <a:endParaRPr sz="1600">
              <a:solidFill>
                <a:srgbClr val="333333"/>
              </a:solidFill>
              <a:highlight>
                <a:srgbClr val="FFFFFF"/>
              </a:highlight>
              <a:latin typeface="Times New Roman"/>
              <a:ea typeface="Times New Roman"/>
              <a:cs typeface="Times New Roman"/>
              <a:sym typeface="Times New Roman"/>
            </a:endParaRPr>
          </a:p>
          <a:p>
            <a:pPr marL="457200" lvl="0" indent="-330200" algn="l" rtl="0">
              <a:lnSpc>
                <a:spcPct val="150000"/>
              </a:lnSpc>
              <a:spcBef>
                <a:spcPts val="0"/>
              </a:spcBef>
              <a:spcAft>
                <a:spcPts val="0"/>
              </a:spcAft>
              <a:buClr>
                <a:srgbClr val="333333"/>
              </a:buClr>
              <a:buSzPts val="1600"/>
              <a:buFont typeface="Times New Roman"/>
              <a:buChar char="●"/>
            </a:pPr>
            <a:r>
              <a:rPr lang="en" sz="1600">
                <a:solidFill>
                  <a:srgbClr val="333333"/>
                </a:solidFill>
                <a:highlight>
                  <a:srgbClr val="FFFFFF"/>
                </a:highlight>
                <a:latin typeface="Times New Roman"/>
                <a:ea typeface="Times New Roman"/>
                <a:cs typeface="Times New Roman"/>
                <a:sym typeface="Times New Roman"/>
              </a:rPr>
              <a:t>True can be represented by any non-zero value or 'T' whereas false can be represented by the 0 or 'F'. </a:t>
            </a:r>
            <a:endParaRPr sz="1600">
              <a:solidFill>
                <a:srgbClr val="333333"/>
              </a:solidFill>
              <a:highlight>
                <a:srgbClr val="FFFFFF"/>
              </a:highlight>
              <a:latin typeface="Times New Roman"/>
              <a:ea typeface="Times New Roman"/>
              <a:cs typeface="Times New Roman"/>
              <a:sym typeface="Times New Roman"/>
            </a:endParaRPr>
          </a:p>
        </p:txBody>
      </p:sp>
      <p:sp>
        <p:nvSpPr>
          <p:cNvPr id="446" name="Google Shape;446;p67"/>
          <p:cNvSpPr txBox="1"/>
          <p:nvPr/>
        </p:nvSpPr>
        <p:spPr>
          <a:xfrm>
            <a:off x="5490175" y="2716775"/>
            <a:ext cx="292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Source Code Pro"/>
              <a:ea typeface="Source Code Pro"/>
              <a:cs typeface="Source Code Pro"/>
              <a:sym typeface="Source Code Pro"/>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6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Example</a:t>
            </a:r>
            <a:endParaRPr/>
          </a:p>
        </p:txBody>
      </p:sp>
      <p:sp>
        <p:nvSpPr>
          <p:cNvPr id="452" name="Google Shape;452;p68"/>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solidFill>
                  <a:srgbClr val="333333"/>
                </a:solidFill>
                <a:highlight>
                  <a:schemeClr val="lt1"/>
                </a:highlight>
                <a:latin typeface="Times New Roman"/>
                <a:ea typeface="Times New Roman"/>
                <a:cs typeface="Times New Roman"/>
                <a:sym typeface="Times New Roman"/>
              </a:rPr>
              <a:t>Consider the following example.</a:t>
            </a:r>
            <a:endParaRPr sz="1500">
              <a:solidFill>
                <a:srgbClr val="333333"/>
              </a:solidFill>
              <a:highlight>
                <a:schemeClr val="lt1"/>
              </a:highlight>
              <a:latin typeface="Times New Roman"/>
              <a:ea typeface="Times New Roman"/>
              <a:cs typeface="Times New Roman"/>
              <a:sym typeface="Times New Roman"/>
            </a:endParaRPr>
          </a:p>
          <a:p>
            <a:pPr marL="0" lvl="0" indent="0" algn="l" rtl="0">
              <a:spcBef>
                <a:spcPts val="0"/>
              </a:spcBef>
              <a:spcAft>
                <a:spcPts val="0"/>
              </a:spcAft>
              <a:buNone/>
            </a:pPr>
            <a:endParaRPr sz="1500">
              <a:solidFill>
                <a:srgbClr val="333333"/>
              </a:solidFill>
              <a:highlight>
                <a:schemeClr val="lt1"/>
              </a:highlight>
              <a:latin typeface="Times New Roman"/>
              <a:ea typeface="Times New Roman"/>
              <a:cs typeface="Times New Roman"/>
              <a:sym typeface="Times New Roman"/>
            </a:endParaRPr>
          </a:p>
          <a:p>
            <a:pPr marL="0" lvl="0" indent="0" algn="l" rtl="0">
              <a:spcBef>
                <a:spcPts val="0"/>
              </a:spcBef>
              <a:spcAft>
                <a:spcPts val="0"/>
              </a:spcAft>
              <a:buNone/>
            </a:pPr>
            <a:r>
              <a:rPr lang="en" sz="1500">
                <a:solidFill>
                  <a:srgbClr val="008200"/>
                </a:solidFill>
              </a:rPr>
              <a:t># Python program to check the boolean type</a:t>
            </a:r>
            <a:r>
              <a:rPr lang="en" sz="1500">
                <a:solidFill>
                  <a:srgbClr val="000000"/>
                </a:solidFill>
              </a:rPr>
              <a:t>  </a:t>
            </a:r>
            <a:endParaRPr sz="1500">
              <a:solidFill>
                <a:srgbClr val="000000"/>
              </a:solidFill>
            </a:endParaRPr>
          </a:p>
          <a:p>
            <a:pPr marL="0" lvl="0" indent="0" algn="l" rtl="0">
              <a:spcBef>
                <a:spcPts val="0"/>
              </a:spcBef>
              <a:spcAft>
                <a:spcPts val="0"/>
              </a:spcAft>
              <a:buNone/>
            </a:pPr>
            <a:r>
              <a:rPr lang="en" sz="1500" b="1">
                <a:solidFill>
                  <a:srgbClr val="006699"/>
                </a:solidFill>
              </a:rPr>
              <a:t>print</a:t>
            </a:r>
            <a:r>
              <a:rPr lang="en" sz="1500">
                <a:solidFill>
                  <a:srgbClr val="000000"/>
                </a:solidFill>
              </a:rPr>
              <a:t>(type(True))  </a:t>
            </a:r>
            <a:endParaRPr sz="1500">
              <a:solidFill>
                <a:srgbClr val="000000"/>
              </a:solidFill>
            </a:endParaRPr>
          </a:p>
          <a:p>
            <a:pPr marL="0" lvl="0" indent="0" algn="l" rtl="0">
              <a:spcBef>
                <a:spcPts val="0"/>
              </a:spcBef>
              <a:spcAft>
                <a:spcPts val="0"/>
              </a:spcAft>
              <a:buNone/>
            </a:pPr>
            <a:r>
              <a:rPr lang="en" sz="1500" b="1">
                <a:solidFill>
                  <a:srgbClr val="006699"/>
                </a:solidFill>
              </a:rPr>
              <a:t>print</a:t>
            </a:r>
            <a:r>
              <a:rPr lang="en" sz="1500">
                <a:solidFill>
                  <a:srgbClr val="000000"/>
                </a:solidFill>
              </a:rPr>
              <a:t>(type(False))  </a:t>
            </a:r>
            <a:endParaRPr sz="1500">
              <a:solidFill>
                <a:srgbClr val="000000"/>
              </a:solidFill>
            </a:endParaRPr>
          </a:p>
          <a:p>
            <a:pPr marL="0" lvl="0" indent="0" algn="l" rtl="0">
              <a:spcBef>
                <a:spcPts val="0"/>
              </a:spcBef>
              <a:spcAft>
                <a:spcPts val="0"/>
              </a:spcAft>
              <a:buNone/>
            </a:pPr>
            <a:r>
              <a:rPr lang="en" sz="1500" b="1">
                <a:solidFill>
                  <a:srgbClr val="006699"/>
                </a:solidFill>
              </a:rPr>
              <a:t>print</a:t>
            </a:r>
            <a:r>
              <a:rPr lang="en" sz="1500">
                <a:solidFill>
                  <a:srgbClr val="000000"/>
                </a:solidFill>
              </a:rPr>
              <a:t>(false) </a:t>
            </a:r>
            <a:r>
              <a:rPr lang="en" sz="1500">
                <a:solidFill>
                  <a:srgbClr val="000000"/>
                </a:solidFill>
                <a:latin typeface="Times New Roman"/>
                <a:ea typeface="Times New Roman"/>
                <a:cs typeface="Times New Roman"/>
                <a:sym typeface="Times New Roman"/>
              </a:rPr>
              <a:t> </a:t>
            </a:r>
            <a:endParaRPr sz="1900"/>
          </a:p>
        </p:txBody>
      </p:sp>
      <p:sp>
        <p:nvSpPr>
          <p:cNvPr id="453" name="Google Shape;453;p68"/>
          <p:cNvSpPr txBox="1"/>
          <p:nvPr/>
        </p:nvSpPr>
        <p:spPr>
          <a:xfrm>
            <a:off x="5087950" y="3238650"/>
            <a:ext cx="3459000" cy="12969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 sz="1500" b="1">
                <a:solidFill>
                  <a:srgbClr val="333333"/>
                </a:solidFill>
                <a:highlight>
                  <a:srgbClr val="FFFFFF"/>
                </a:highlight>
                <a:latin typeface="Times New Roman"/>
                <a:ea typeface="Times New Roman"/>
                <a:cs typeface="Times New Roman"/>
                <a:sym typeface="Times New Roman"/>
              </a:rPr>
              <a:t>Output:</a:t>
            </a:r>
            <a:endParaRPr sz="1500" b="1">
              <a:solidFill>
                <a:srgbClr val="333333"/>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r>
              <a:rPr lang="en" sz="1500">
                <a:solidFill>
                  <a:srgbClr val="F9F9F9"/>
                </a:solidFill>
                <a:highlight>
                  <a:srgbClr val="1C1D1C"/>
                </a:highlight>
                <a:latin typeface="Times New Roman"/>
                <a:ea typeface="Times New Roman"/>
                <a:cs typeface="Times New Roman"/>
                <a:sym typeface="Times New Roman"/>
              </a:rPr>
              <a:t>&lt;class 'bool'&gt;</a:t>
            </a:r>
            <a:endParaRPr sz="1500">
              <a:solidFill>
                <a:srgbClr val="F9F9F9"/>
              </a:solidFill>
              <a:highlight>
                <a:srgbClr val="1C1D1C"/>
              </a:highlight>
              <a:latin typeface="Times New Roman"/>
              <a:ea typeface="Times New Roman"/>
              <a:cs typeface="Times New Roman"/>
              <a:sym typeface="Times New Roman"/>
            </a:endParaRPr>
          </a:p>
          <a:p>
            <a:pPr marL="0" lvl="0" indent="0" algn="l" rtl="0">
              <a:spcBef>
                <a:spcPts val="0"/>
              </a:spcBef>
              <a:spcAft>
                <a:spcPts val="0"/>
              </a:spcAft>
              <a:buNone/>
            </a:pPr>
            <a:r>
              <a:rPr lang="en" sz="1500">
                <a:solidFill>
                  <a:srgbClr val="F9F9F9"/>
                </a:solidFill>
                <a:highlight>
                  <a:srgbClr val="1C1D1C"/>
                </a:highlight>
                <a:latin typeface="Times New Roman"/>
                <a:ea typeface="Times New Roman"/>
                <a:cs typeface="Times New Roman"/>
                <a:sym typeface="Times New Roman"/>
              </a:rPr>
              <a:t>&lt;class 'bool'&gt;</a:t>
            </a:r>
            <a:endParaRPr sz="1500">
              <a:solidFill>
                <a:srgbClr val="F9F9F9"/>
              </a:solidFill>
              <a:highlight>
                <a:srgbClr val="1C1D1C"/>
              </a:highlight>
              <a:latin typeface="Times New Roman"/>
              <a:ea typeface="Times New Roman"/>
              <a:cs typeface="Times New Roman"/>
              <a:sym typeface="Times New Roman"/>
            </a:endParaRPr>
          </a:p>
          <a:p>
            <a:pPr marL="0" lvl="0" indent="0" algn="l" rtl="0">
              <a:spcBef>
                <a:spcPts val="0"/>
              </a:spcBef>
              <a:spcAft>
                <a:spcPts val="0"/>
              </a:spcAft>
              <a:buNone/>
            </a:pPr>
            <a:r>
              <a:rPr lang="en" sz="1500">
                <a:solidFill>
                  <a:srgbClr val="F9F9F9"/>
                </a:solidFill>
                <a:highlight>
                  <a:srgbClr val="1C1D1C"/>
                </a:highlight>
                <a:latin typeface="Times New Roman"/>
                <a:ea typeface="Times New Roman"/>
                <a:cs typeface="Times New Roman"/>
                <a:sym typeface="Times New Roman"/>
              </a:rPr>
              <a:t>NameError: name 'false' is not defined</a:t>
            </a:r>
            <a:endParaRPr sz="1500" b="1">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3"/>
                                        </p:tgtEl>
                                        <p:attrNameLst>
                                          <p:attrName>style.visibility</p:attrName>
                                        </p:attrNameLst>
                                      </p:cBhvr>
                                      <p:to>
                                        <p:strVal val="visible"/>
                                      </p:to>
                                    </p:set>
                                    <p:animEffect transition="in" filter="fade">
                                      <p:cBhvr>
                                        <p:cTn id="7" dur="1000"/>
                                        <p:tgtEl>
                                          <p:spTgt spid="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69"/>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500"/>
              <a:t>Chapter 2: Python Data, Expressions and Statements</a:t>
            </a:r>
            <a:endParaRPr sz="2500"/>
          </a:p>
        </p:txBody>
      </p:sp>
      <p:sp>
        <p:nvSpPr>
          <p:cNvPr id="459" name="Google Shape;459;p69"/>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 Python interpreter and interactive mode </a:t>
            </a:r>
            <a:endParaRPr>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 values and types </a:t>
            </a:r>
            <a:endParaRPr>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 variables, expressions, statements, tuple assignment, </a:t>
            </a:r>
            <a:endParaRPr>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 precedence of operators, comments </a:t>
            </a:r>
            <a:endParaRPr>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 modules and functions, function definition and use, flow of execution, parameters and arguments.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7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Functions</a:t>
            </a:r>
            <a:endParaRPr/>
          </a:p>
        </p:txBody>
      </p:sp>
      <p:sp>
        <p:nvSpPr>
          <p:cNvPr id="465" name="Google Shape;465;p70"/>
          <p:cNvSpPr txBox="1">
            <a:spLocks noGrp="1"/>
          </p:cNvSpPr>
          <p:nvPr>
            <p:ph type="body" idx="1"/>
          </p:nvPr>
        </p:nvSpPr>
        <p:spPr>
          <a:xfrm>
            <a:off x="311700" y="1369800"/>
            <a:ext cx="8520600" cy="35898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 sz="1700">
                <a:solidFill>
                  <a:srgbClr val="333333"/>
                </a:solidFill>
                <a:highlight>
                  <a:srgbClr val="FFFFFF"/>
                </a:highlight>
                <a:latin typeface="Times New Roman"/>
                <a:ea typeface="Times New Roman"/>
                <a:cs typeface="Times New Roman"/>
                <a:sym typeface="Times New Roman"/>
              </a:rPr>
              <a:t>Functions are the most important aspect of an application. A function can be defined as the organized block of reusable code, which can be called whenever required.</a:t>
            </a:r>
            <a:endParaRPr sz="1700">
              <a:solidFill>
                <a:srgbClr val="333333"/>
              </a:solidFill>
              <a:highlight>
                <a:srgbClr val="FFFFFF"/>
              </a:highlight>
              <a:latin typeface="Times New Roman"/>
              <a:ea typeface="Times New Roman"/>
              <a:cs typeface="Times New Roman"/>
              <a:sym typeface="Times New Roman"/>
            </a:endParaRPr>
          </a:p>
          <a:p>
            <a:pPr marL="0" lvl="0" indent="0" algn="just" rtl="0">
              <a:spcBef>
                <a:spcPts val="1200"/>
              </a:spcBef>
              <a:spcAft>
                <a:spcPts val="0"/>
              </a:spcAft>
              <a:buNone/>
            </a:pPr>
            <a:r>
              <a:rPr lang="en" sz="1700">
                <a:solidFill>
                  <a:srgbClr val="333333"/>
                </a:solidFill>
                <a:highlight>
                  <a:srgbClr val="FFFFFF"/>
                </a:highlight>
                <a:latin typeface="Times New Roman"/>
                <a:ea typeface="Times New Roman"/>
                <a:cs typeface="Times New Roman"/>
                <a:sym typeface="Times New Roman"/>
              </a:rPr>
              <a:t>Python allows us to divide a large program into the basic building blocks known as a function. A function can be called multiple times to provide reusability and modularity to the Python program.</a:t>
            </a:r>
            <a:endParaRPr sz="1700">
              <a:solidFill>
                <a:srgbClr val="333333"/>
              </a:solidFill>
              <a:highlight>
                <a:srgbClr val="FFFFFF"/>
              </a:highlight>
              <a:latin typeface="Times New Roman"/>
              <a:ea typeface="Times New Roman"/>
              <a:cs typeface="Times New Roman"/>
              <a:sym typeface="Times New Roman"/>
            </a:endParaRPr>
          </a:p>
          <a:p>
            <a:pPr marL="0" lvl="0" indent="0" algn="just" rtl="0">
              <a:spcBef>
                <a:spcPts val="1200"/>
              </a:spcBef>
              <a:spcAft>
                <a:spcPts val="0"/>
              </a:spcAft>
              <a:buNone/>
            </a:pPr>
            <a:r>
              <a:rPr lang="en" sz="1700">
                <a:solidFill>
                  <a:srgbClr val="333333"/>
                </a:solidFill>
                <a:highlight>
                  <a:srgbClr val="FFFFFF"/>
                </a:highlight>
                <a:latin typeface="Times New Roman"/>
                <a:ea typeface="Times New Roman"/>
                <a:cs typeface="Times New Roman"/>
                <a:sym typeface="Times New Roman"/>
              </a:rPr>
              <a:t>The Function helps the programmer to break the program into the smaller part. It organizes the code very effectively and avoids the repetition of the code. As the program grows, function makes the program more organized.</a:t>
            </a:r>
            <a:endParaRPr sz="1700">
              <a:solidFill>
                <a:srgbClr val="333333"/>
              </a:solidFill>
              <a:highlight>
                <a:srgbClr val="FFFFFF"/>
              </a:highlight>
              <a:latin typeface="Times New Roman"/>
              <a:ea typeface="Times New Roman"/>
              <a:cs typeface="Times New Roman"/>
              <a:sym typeface="Times New Roman"/>
            </a:endParaRPr>
          </a:p>
          <a:p>
            <a:pPr marL="0" lvl="0" indent="0" algn="just" rtl="0">
              <a:spcBef>
                <a:spcPts val="1200"/>
              </a:spcBef>
              <a:spcAft>
                <a:spcPts val="1200"/>
              </a:spcAft>
              <a:buNone/>
            </a:pPr>
            <a:r>
              <a:rPr lang="en" sz="1700">
                <a:solidFill>
                  <a:srgbClr val="333333"/>
                </a:solidFill>
                <a:highlight>
                  <a:srgbClr val="FFFFFF"/>
                </a:highlight>
                <a:latin typeface="Times New Roman"/>
                <a:ea typeface="Times New Roman"/>
                <a:cs typeface="Times New Roman"/>
                <a:sym typeface="Times New Roman"/>
              </a:rPr>
              <a:t>Python provide us various inbuilt functions like </a:t>
            </a:r>
            <a:r>
              <a:rPr lang="en" sz="1700" b="1">
                <a:solidFill>
                  <a:srgbClr val="333333"/>
                </a:solidFill>
                <a:highlight>
                  <a:srgbClr val="FFFFFF"/>
                </a:highlight>
                <a:latin typeface="Times New Roman"/>
                <a:ea typeface="Times New Roman"/>
                <a:cs typeface="Times New Roman"/>
                <a:sym typeface="Times New Roman"/>
              </a:rPr>
              <a:t>range()</a:t>
            </a:r>
            <a:r>
              <a:rPr lang="en" sz="1700">
                <a:solidFill>
                  <a:srgbClr val="333333"/>
                </a:solidFill>
                <a:highlight>
                  <a:srgbClr val="FFFFFF"/>
                </a:highlight>
                <a:latin typeface="Times New Roman"/>
                <a:ea typeface="Times New Roman"/>
                <a:cs typeface="Times New Roman"/>
                <a:sym typeface="Times New Roman"/>
              </a:rPr>
              <a:t> or </a:t>
            </a:r>
            <a:r>
              <a:rPr lang="en" sz="1700" b="1">
                <a:solidFill>
                  <a:srgbClr val="333333"/>
                </a:solidFill>
                <a:highlight>
                  <a:srgbClr val="FFFFFF"/>
                </a:highlight>
                <a:latin typeface="Times New Roman"/>
                <a:ea typeface="Times New Roman"/>
                <a:cs typeface="Times New Roman"/>
                <a:sym typeface="Times New Roman"/>
              </a:rPr>
              <a:t>print()</a:t>
            </a:r>
            <a:r>
              <a:rPr lang="en" sz="1700">
                <a:solidFill>
                  <a:srgbClr val="333333"/>
                </a:solidFill>
                <a:highlight>
                  <a:srgbClr val="FFFFFF"/>
                </a:highlight>
                <a:latin typeface="Times New Roman"/>
                <a:ea typeface="Times New Roman"/>
                <a:cs typeface="Times New Roman"/>
                <a:sym typeface="Times New Roman"/>
              </a:rPr>
              <a:t>. Although, the user can create its functions, which can be called user-defined functions.</a:t>
            </a:r>
            <a:endParaRPr sz="2300">
              <a:latin typeface="Times New Roman"/>
              <a:ea typeface="Times New Roman"/>
              <a:cs typeface="Times New Roman"/>
              <a:sym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7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Functions</a:t>
            </a:r>
            <a:endParaRPr/>
          </a:p>
        </p:txBody>
      </p:sp>
      <p:sp>
        <p:nvSpPr>
          <p:cNvPr id="471" name="Google Shape;471;p71"/>
          <p:cNvSpPr txBox="1">
            <a:spLocks noGrp="1"/>
          </p:cNvSpPr>
          <p:nvPr>
            <p:ph type="body" idx="1"/>
          </p:nvPr>
        </p:nvSpPr>
        <p:spPr>
          <a:xfrm>
            <a:off x="311700" y="1468825"/>
            <a:ext cx="8520600" cy="3519000"/>
          </a:xfrm>
          <a:prstGeom prst="rect">
            <a:avLst/>
          </a:prstGeom>
        </p:spPr>
        <p:txBody>
          <a:bodyPr spcFirstLastPara="1" wrap="square" lIns="91425" tIns="91425" rIns="91425" bIns="91425" anchor="t" anchorCtr="0">
            <a:noAutofit/>
          </a:bodyPr>
          <a:lstStyle/>
          <a:p>
            <a:pPr marL="0" lvl="0" indent="0" algn="just" rtl="0">
              <a:lnSpc>
                <a:spcPct val="150000"/>
              </a:lnSpc>
              <a:spcBef>
                <a:spcPts val="1200"/>
              </a:spcBef>
              <a:spcAft>
                <a:spcPts val="0"/>
              </a:spcAft>
              <a:buSzPts val="275"/>
              <a:buNone/>
            </a:pPr>
            <a:r>
              <a:rPr lang="en" sz="1700">
                <a:solidFill>
                  <a:srgbClr val="333333"/>
                </a:solidFill>
                <a:highlight>
                  <a:srgbClr val="FFFFFF"/>
                </a:highlight>
                <a:latin typeface="Times New Roman"/>
                <a:ea typeface="Times New Roman"/>
                <a:cs typeface="Times New Roman"/>
                <a:sym typeface="Times New Roman"/>
              </a:rPr>
              <a:t>There are mainly two types of functions:</a:t>
            </a:r>
            <a:endParaRPr sz="1700">
              <a:solidFill>
                <a:srgbClr val="333333"/>
              </a:solidFill>
              <a:highlight>
                <a:srgbClr val="FFFFFF"/>
              </a:highlight>
              <a:latin typeface="Times New Roman"/>
              <a:ea typeface="Times New Roman"/>
              <a:cs typeface="Times New Roman"/>
              <a:sym typeface="Times New Roman"/>
            </a:endParaRPr>
          </a:p>
          <a:p>
            <a:pPr marL="457200" marR="25400" lvl="0" indent="-336550" algn="l" rtl="0">
              <a:lnSpc>
                <a:spcPct val="150000"/>
              </a:lnSpc>
              <a:spcBef>
                <a:spcPts val="1500"/>
              </a:spcBef>
              <a:spcAft>
                <a:spcPts val="0"/>
              </a:spcAft>
              <a:buClr>
                <a:srgbClr val="000000"/>
              </a:buClr>
              <a:buSzPts val="1700"/>
              <a:buFont typeface="Roboto"/>
              <a:buChar char="●"/>
            </a:pPr>
            <a:r>
              <a:rPr lang="en" sz="1700" b="1">
                <a:solidFill>
                  <a:schemeClr val="dk1"/>
                </a:solidFill>
                <a:highlight>
                  <a:srgbClr val="FFFFFF"/>
                </a:highlight>
                <a:latin typeface="Times New Roman"/>
                <a:ea typeface="Times New Roman"/>
                <a:cs typeface="Times New Roman"/>
                <a:sym typeface="Times New Roman"/>
              </a:rPr>
              <a:t>User-defined functions</a:t>
            </a:r>
            <a:r>
              <a:rPr lang="en" sz="1700">
                <a:solidFill>
                  <a:schemeClr val="dk1"/>
                </a:solidFill>
                <a:highlight>
                  <a:srgbClr val="FFFFFF"/>
                </a:highlight>
                <a:latin typeface="Times New Roman"/>
                <a:ea typeface="Times New Roman"/>
                <a:cs typeface="Times New Roman"/>
                <a:sym typeface="Times New Roman"/>
              </a:rPr>
              <a:t> </a:t>
            </a:r>
            <a:r>
              <a:rPr lang="en" sz="1700">
                <a:solidFill>
                  <a:srgbClr val="000000"/>
                </a:solidFill>
                <a:highlight>
                  <a:srgbClr val="FFFFFF"/>
                </a:highlight>
                <a:latin typeface="Times New Roman"/>
                <a:ea typeface="Times New Roman"/>
                <a:cs typeface="Times New Roman"/>
                <a:sym typeface="Times New Roman"/>
              </a:rPr>
              <a:t>- The user-defined functions are those defined by the </a:t>
            </a:r>
            <a:r>
              <a:rPr lang="en" sz="1700" b="1">
                <a:solidFill>
                  <a:srgbClr val="000000"/>
                </a:solidFill>
                <a:highlight>
                  <a:srgbClr val="FFFFFF"/>
                </a:highlight>
                <a:latin typeface="Times New Roman"/>
                <a:ea typeface="Times New Roman"/>
                <a:cs typeface="Times New Roman"/>
                <a:sym typeface="Times New Roman"/>
              </a:rPr>
              <a:t>user</a:t>
            </a:r>
            <a:r>
              <a:rPr lang="en" sz="1700">
                <a:solidFill>
                  <a:srgbClr val="000000"/>
                </a:solidFill>
                <a:highlight>
                  <a:srgbClr val="FFFFFF"/>
                </a:highlight>
                <a:latin typeface="Times New Roman"/>
                <a:ea typeface="Times New Roman"/>
                <a:cs typeface="Times New Roman"/>
                <a:sym typeface="Times New Roman"/>
              </a:rPr>
              <a:t> to perform the specific task.</a:t>
            </a:r>
            <a:endParaRPr sz="1700">
              <a:solidFill>
                <a:srgbClr val="000000"/>
              </a:solidFill>
              <a:highlight>
                <a:srgbClr val="FFFFFF"/>
              </a:highlight>
              <a:latin typeface="Times New Roman"/>
              <a:ea typeface="Times New Roman"/>
              <a:cs typeface="Times New Roman"/>
              <a:sym typeface="Times New Roman"/>
            </a:endParaRPr>
          </a:p>
          <a:p>
            <a:pPr marL="457200" marR="25400" lvl="0" indent="-336550" algn="l" rtl="0">
              <a:lnSpc>
                <a:spcPct val="150000"/>
              </a:lnSpc>
              <a:spcBef>
                <a:spcPts val="1500"/>
              </a:spcBef>
              <a:spcAft>
                <a:spcPts val="0"/>
              </a:spcAft>
              <a:buClr>
                <a:srgbClr val="000000"/>
              </a:buClr>
              <a:buSzPts val="1700"/>
              <a:buFont typeface="Roboto"/>
              <a:buChar char="●"/>
            </a:pPr>
            <a:r>
              <a:rPr lang="en" sz="1700" b="1">
                <a:solidFill>
                  <a:schemeClr val="dk1"/>
                </a:solidFill>
                <a:highlight>
                  <a:srgbClr val="FFFFFF"/>
                </a:highlight>
                <a:latin typeface="Times New Roman"/>
                <a:ea typeface="Times New Roman"/>
                <a:cs typeface="Times New Roman"/>
                <a:sym typeface="Times New Roman"/>
              </a:rPr>
              <a:t>Built-in functions</a:t>
            </a:r>
            <a:r>
              <a:rPr lang="en" sz="1700">
                <a:solidFill>
                  <a:srgbClr val="000000"/>
                </a:solidFill>
                <a:highlight>
                  <a:srgbClr val="FFFFFF"/>
                </a:highlight>
                <a:latin typeface="Times New Roman"/>
                <a:ea typeface="Times New Roman"/>
                <a:cs typeface="Times New Roman"/>
                <a:sym typeface="Times New Roman"/>
              </a:rPr>
              <a:t> - The built-in functions are those functions that are </a:t>
            </a:r>
            <a:r>
              <a:rPr lang="en" sz="1700" b="1">
                <a:solidFill>
                  <a:srgbClr val="000000"/>
                </a:solidFill>
                <a:highlight>
                  <a:srgbClr val="FFFFFF"/>
                </a:highlight>
                <a:latin typeface="Times New Roman"/>
                <a:ea typeface="Times New Roman"/>
                <a:cs typeface="Times New Roman"/>
                <a:sym typeface="Times New Roman"/>
              </a:rPr>
              <a:t>pre-defined</a:t>
            </a:r>
            <a:r>
              <a:rPr lang="en" sz="1700">
                <a:solidFill>
                  <a:srgbClr val="000000"/>
                </a:solidFill>
                <a:highlight>
                  <a:srgbClr val="FFFFFF"/>
                </a:highlight>
                <a:latin typeface="Times New Roman"/>
                <a:ea typeface="Times New Roman"/>
                <a:cs typeface="Times New Roman"/>
                <a:sym typeface="Times New Roman"/>
              </a:rPr>
              <a:t> in Python.</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Python Features Cont.</a:t>
            </a:r>
            <a:endParaRPr/>
          </a:p>
        </p:txBody>
      </p:sp>
      <p:sp>
        <p:nvSpPr>
          <p:cNvPr id="95" name="Google Shape;95;p18"/>
          <p:cNvSpPr txBox="1">
            <a:spLocks noGrp="1"/>
          </p:cNvSpPr>
          <p:nvPr>
            <p:ph type="body" idx="1"/>
          </p:nvPr>
        </p:nvSpPr>
        <p:spPr>
          <a:xfrm>
            <a:off x="311700" y="1240225"/>
            <a:ext cx="8520600" cy="38307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1600">
                <a:highlight>
                  <a:srgbClr val="FFFFFF"/>
                </a:highlight>
                <a:latin typeface="Times New Roman"/>
                <a:ea typeface="Times New Roman"/>
                <a:cs typeface="Times New Roman"/>
                <a:sym typeface="Times New Roman"/>
              </a:rPr>
              <a:t>9) GUI Programming Support</a:t>
            </a:r>
            <a:endParaRPr sz="1600">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 sz="1300">
                <a:highlight>
                  <a:srgbClr val="FFFFFF"/>
                </a:highlight>
                <a:latin typeface="Times New Roman"/>
                <a:ea typeface="Times New Roman"/>
                <a:cs typeface="Times New Roman"/>
                <a:sym typeface="Times New Roman"/>
              </a:rPr>
              <a:t>Graphical User Interface is used for the developing Desktop application. PyQT5, Tkinter, Kivy are the libraries which are used for developing the web application.</a:t>
            </a:r>
            <a:endParaRPr sz="1300">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1200">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 sz="1600">
                <a:highlight>
                  <a:srgbClr val="FFFFFF"/>
                </a:highlight>
                <a:latin typeface="Times New Roman"/>
                <a:ea typeface="Times New Roman"/>
                <a:cs typeface="Times New Roman"/>
                <a:sym typeface="Times New Roman"/>
              </a:rPr>
              <a:t>10) Integrated</a:t>
            </a:r>
            <a:endParaRPr sz="1600">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 sz="1300">
                <a:highlight>
                  <a:srgbClr val="FFFFFF"/>
                </a:highlight>
                <a:latin typeface="Times New Roman"/>
                <a:ea typeface="Times New Roman"/>
                <a:cs typeface="Times New Roman"/>
                <a:sym typeface="Times New Roman"/>
              </a:rPr>
              <a:t>It can be easily integrated with languages like C, C++, and JAVA, etc. Python runs code line by line like C,C++ Java. It makes easy to debug the code.</a:t>
            </a:r>
            <a:endParaRPr sz="1300">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1200">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 sz="1600">
                <a:highlight>
                  <a:srgbClr val="FFFFFF"/>
                </a:highlight>
                <a:latin typeface="Times New Roman"/>
                <a:ea typeface="Times New Roman"/>
                <a:cs typeface="Times New Roman"/>
                <a:sym typeface="Times New Roman"/>
              </a:rPr>
              <a:t>11) Embeddable</a:t>
            </a:r>
            <a:endParaRPr sz="1600">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 sz="1300">
                <a:highlight>
                  <a:srgbClr val="FFFFFF"/>
                </a:highlight>
                <a:latin typeface="Times New Roman"/>
                <a:ea typeface="Times New Roman"/>
                <a:cs typeface="Times New Roman"/>
                <a:sym typeface="Times New Roman"/>
              </a:rPr>
              <a:t>The code of the other programming language can use in the Python source code. We can use Python source code in another programming language as well. It can embed other language into our code.</a:t>
            </a:r>
            <a:endParaRPr sz="1300">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1200">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 sz="1600">
                <a:highlight>
                  <a:srgbClr val="FFFFFF"/>
                </a:highlight>
                <a:latin typeface="Times New Roman"/>
                <a:ea typeface="Times New Roman"/>
                <a:cs typeface="Times New Roman"/>
                <a:sym typeface="Times New Roman"/>
              </a:rPr>
              <a:t>12) Dynamic Memory Allocation</a:t>
            </a:r>
            <a:endParaRPr sz="1600">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 sz="1300">
                <a:highlight>
                  <a:srgbClr val="FFFFFF"/>
                </a:highlight>
                <a:latin typeface="Times New Roman"/>
                <a:ea typeface="Times New Roman"/>
                <a:cs typeface="Times New Roman"/>
                <a:sym typeface="Times New Roman"/>
              </a:rPr>
              <a:t>In Python, we don't need to specify the data-type of the variable. When we assign some value to the variable, it automatically allocates the memory to the variable at run time. </a:t>
            </a:r>
            <a:endParaRPr sz="1700">
              <a:highlight>
                <a:srgbClr val="FFFFFF"/>
              </a:highlight>
              <a:latin typeface="Times New Roman"/>
              <a:ea typeface="Times New Roman"/>
              <a:cs typeface="Times New Roman"/>
              <a:sym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72"/>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Advantages of Functions</a:t>
            </a:r>
            <a:endParaRPr/>
          </a:p>
        </p:txBody>
      </p:sp>
      <p:sp>
        <p:nvSpPr>
          <p:cNvPr id="477" name="Google Shape;477;p72"/>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just" rtl="0">
              <a:lnSpc>
                <a:spcPct val="150000"/>
              </a:lnSpc>
              <a:spcBef>
                <a:spcPts val="1200"/>
              </a:spcBef>
              <a:spcAft>
                <a:spcPts val="0"/>
              </a:spcAft>
              <a:buClr>
                <a:srgbClr val="000000"/>
              </a:buClr>
              <a:buSzPts val="275"/>
              <a:buFont typeface="Arial"/>
              <a:buNone/>
            </a:pPr>
            <a:r>
              <a:rPr lang="en" sz="1600">
                <a:solidFill>
                  <a:srgbClr val="333333"/>
                </a:solidFill>
                <a:highlight>
                  <a:schemeClr val="lt1"/>
                </a:highlight>
                <a:latin typeface="Times New Roman"/>
                <a:ea typeface="Times New Roman"/>
                <a:cs typeface="Times New Roman"/>
                <a:sym typeface="Times New Roman"/>
              </a:rPr>
              <a:t>There are the following advantages of Python functions.</a:t>
            </a:r>
            <a:endParaRPr sz="1600">
              <a:solidFill>
                <a:srgbClr val="333333"/>
              </a:solidFill>
              <a:highlight>
                <a:schemeClr val="lt1"/>
              </a:highlight>
              <a:latin typeface="Times New Roman"/>
              <a:ea typeface="Times New Roman"/>
              <a:cs typeface="Times New Roman"/>
              <a:sym typeface="Times New Roman"/>
            </a:endParaRPr>
          </a:p>
          <a:p>
            <a:pPr marL="457200" marR="25400" lvl="0" indent="-330200" algn="l" rtl="0">
              <a:lnSpc>
                <a:spcPct val="150000"/>
              </a:lnSpc>
              <a:spcBef>
                <a:spcPts val="1500"/>
              </a:spcBef>
              <a:spcAft>
                <a:spcPts val="0"/>
              </a:spcAft>
              <a:buClr>
                <a:srgbClr val="000000"/>
              </a:buClr>
              <a:buSzPts val="1600"/>
              <a:buFont typeface="Times New Roman"/>
              <a:buChar char="●"/>
            </a:pPr>
            <a:r>
              <a:rPr lang="en" sz="1600">
                <a:solidFill>
                  <a:srgbClr val="000000"/>
                </a:solidFill>
                <a:highlight>
                  <a:schemeClr val="lt1"/>
                </a:highlight>
                <a:latin typeface="Times New Roman"/>
                <a:ea typeface="Times New Roman"/>
                <a:cs typeface="Times New Roman"/>
                <a:sym typeface="Times New Roman"/>
              </a:rPr>
              <a:t>Using functions, we can avoid rewriting the same logic/code again and again in a program.</a:t>
            </a:r>
            <a:endParaRPr sz="1600">
              <a:solidFill>
                <a:srgbClr val="000000"/>
              </a:solidFill>
              <a:highlight>
                <a:schemeClr val="lt1"/>
              </a:highlight>
              <a:latin typeface="Times New Roman"/>
              <a:ea typeface="Times New Roman"/>
              <a:cs typeface="Times New Roman"/>
              <a:sym typeface="Times New Roman"/>
            </a:endParaRPr>
          </a:p>
          <a:p>
            <a:pPr marL="457200" marR="25400" lvl="0" indent="-330200" algn="l" rtl="0">
              <a:lnSpc>
                <a:spcPct val="150000"/>
              </a:lnSpc>
              <a:spcBef>
                <a:spcPts val="0"/>
              </a:spcBef>
              <a:spcAft>
                <a:spcPts val="0"/>
              </a:spcAft>
              <a:buClr>
                <a:srgbClr val="000000"/>
              </a:buClr>
              <a:buSzPts val="1600"/>
              <a:buFont typeface="Times New Roman"/>
              <a:buChar char="●"/>
            </a:pPr>
            <a:r>
              <a:rPr lang="en" sz="1600">
                <a:solidFill>
                  <a:srgbClr val="000000"/>
                </a:solidFill>
                <a:highlight>
                  <a:schemeClr val="lt1"/>
                </a:highlight>
                <a:latin typeface="Times New Roman"/>
                <a:ea typeface="Times New Roman"/>
                <a:cs typeface="Times New Roman"/>
                <a:sym typeface="Times New Roman"/>
              </a:rPr>
              <a:t>We can call Python functions multiple times in a program and anywhere in a program.</a:t>
            </a:r>
            <a:endParaRPr sz="1600">
              <a:solidFill>
                <a:srgbClr val="000000"/>
              </a:solidFill>
              <a:highlight>
                <a:schemeClr val="lt1"/>
              </a:highlight>
              <a:latin typeface="Times New Roman"/>
              <a:ea typeface="Times New Roman"/>
              <a:cs typeface="Times New Roman"/>
              <a:sym typeface="Times New Roman"/>
            </a:endParaRPr>
          </a:p>
          <a:p>
            <a:pPr marL="457200" marR="25400" lvl="0" indent="-330200" algn="l" rtl="0">
              <a:lnSpc>
                <a:spcPct val="150000"/>
              </a:lnSpc>
              <a:spcBef>
                <a:spcPts val="0"/>
              </a:spcBef>
              <a:spcAft>
                <a:spcPts val="0"/>
              </a:spcAft>
              <a:buClr>
                <a:srgbClr val="000000"/>
              </a:buClr>
              <a:buSzPts val="1600"/>
              <a:buFont typeface="Times New Roman"/>
              <a:buChar char="●"/>
            </a:pPr>
            <a:r>
              <a:rPr lang="en" sz="1600">
                <a:solidFill>
                  <a:srgbClr val="000000"/>
                </a:solidFill>
                <a:highlight>
                  <a:schemeClr val="lt1"/>
                </a:highlight>
                <a:latin typeface="Times New Roman"/>
                <a:ea typeface="Times New Roman"/>
                <a:cs typeface="Times New Roman"/>
                <a:sym typeface="Times New Roman"/>
              </a:rPr>
              <a:t>We can track a large Python program easily when it is divided into multiple functions.</a:t>
            </a:r>
            <a:endParaRPr sz="1600">
              <a:solidFill>
                <a:srgbClr val="000000"/>
              </a:solidFill>
              <a:highlight>
                <a:schemeClr val="lt1"/>
              </a:highlight>
              <a:latin typeface="Times New Roman"/>
              <a:ea typeface="Times New Roman"/>
              <a:cs typeface="Times New Roman"/>
              <a:sym typeface="Times New Roman"/>
            </a:endParaRPr>
          </a:p>
          <a:p>
            <a:pPr marL="457200" marR="25400" lvl="0" indent="-330200" algn="l" rtl="0">
              <a:lnSpc>
                <a:spcPct val="150000"/>
              </a:lnSpc>
              <a:spcBef>
                <a:spcPts val="0"/>
              </a:spcBef>
              <a:spcAft>
                <a:spcPts val="0"/>
              </a:spcAft>
              <a:buClr>
                <a:srgbClr val="000000"/>
              </a:buClr>
              <a:buSzPts val="1600"/>
              <a:buFont typeface="Times New Roman"/>
              <a:buChar char="●"/>
            </a:pPr>
            <a:r>
              <a:rPr lang="en" sz="1600">
                <a:solidFill>
                  <a:srgbClr val="000000"/>
                </a:solidFill>
                <a:highlight>
                  <a:schemeClr val="lt1"/>
                </a:highlight>
                <a:latin typeface="Times New Roman"/>
                <a:ea typeface="Times New Roman"/>
                <a:cs typeface="Times New Roman"/>
                <a:sym typeface="Times New Roman"/>
              </a:rPr>
              <a:t>Reusability is the main achievement of Python functions.</a:t>
            </a:r>
            <a:endParaRPr sz="16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73"/>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Functions</a:t>
            </a:r>
            <a:endParaRPr/>
          </a:p>
        </p:txBody>
      </p:sp>
      <p:sp>
        <p:nvSpPr>
          <p:cNvPr id="483" name="Google Shape;483;p73"/>
          <p:cNvSpPr txBox="1">
            <a:spLocks noGrp="1"/>
          </p:cNvSpPr>
          <p:nvPr>
            <p:ph type="body" idx="1"/>
          </p:nvPr>
        </p:nvSpPr>
        <p:spPr>
          <a:xfrm>
            <a:off x="311700" y="1316425"/>
            <a:ext cx="8520600" cy="3687000"/>
          </a:xfrm>
          <a:prstGeom prst="rect">
            <a:avLst/>
          </a:prstGeom>
        </p:spPr>
        <p:txBody>
          <a:bodyPr spcFirstLastPara="1" wrap="square" lIns="91425" tIns="91425" rIns="91425" bIns="91425" anchor="t" anchorCtr="0">
            <a:noAutofit/>
          </a:bodyPr>
          <a:lstStyle/>
          <a:p>
            <a:pPr marL="0" lvl="0" indent="0" algn="just" rtl="0">
              <a:lnSpc>
                <a:spcPct val="100000"/>
              </a:lnSpc>
              <a:spcBef>
                <a:spcPts val="1400"/>
              </a:spcBef>
              <a:spcAft>
                <a:spcPts val="0"/>
              </a:spcAft>
              <a:buNone/>
            </a:pPr>
            <a:r>
              <a:rPr lang="en">
                <a:solidFill>
                  <a:schemeClr val="dk1"/>
                </a:solidFill>
                <a:highlight>
                  <a:srgbClr val="FFFFFF"/>
                </a:highlight>
                <a:latin typeface="Times New Roman"/>
                <a:ea typeface="Times New Roman"/>
                <a:cs typeface="Times New Roman"/>
                <a:sym typeface="Times New Roman"/>
              </a:rPr>
              <a:t>Creating a Function</a:t>
            </a:r>
            <a:endParaRPr>
              <a:solidFill>
                <a:schemeClr val="dk1"/>
              </a:solidFill>
              <a:highlight>
                <a:srgbClr val="FFFFFF"/>
              </a:highlight>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r>
              <a:rPr lang="en" sz="1500">
                <a:solidFill>
                  <a:srgbClr val="333333"/>
                </a:solidFill>
                <a:highlight>
                  <a:srgbClr val="FFFFFF"/>
                </a:highlight>
                <a:latin typeface="Times New Roman"/>
                <a:ea typeface="Times New Roman"/>
                <a:cs typeface="Times New Roman"/>
                <a:sym typeface="Times New Roman"/>
              </a:rPr>
              <a:t>Python provides the </a:t>
            </a:r>
            <a:r>
              <a:rPr lang="en" sz="1500" b="1">
                <a:solidFill>
                  <a:srgbClr val="333333"/>
                </a:solidFill>
                <a:highlight>
                  <a:srgbClr val="FFFFFF"/>
                </a:highlight>
                <a:latin typeface="Times New Roman"/>
                <a:ea typeface="Times New Roman"/>
                <a:cs typeface="Times New Roman"/>
                <a:sym typeface="Times New Roman"/>
              </a:rPr>
              <a:t>def</a:t>
            </a:r>
            <a:r>
              <a:rPr lang="en" sz="1500">
                <a:solidFill>
                  <a:srgbClr val="333333"/>
                </a:solidFill>
                <a:highlight>
                  <a:srgbClr val="FFFFFF"/>
                </a:highlight>
                <a:latin typeface="Times New Roman"/>
                <a:ea typeface="Times New Roman"/>
                <a:cs typeface="Times New Roman"/>
                <a:sym typeface="Times New Roman"/>
              </a:rPr>
              <a:t> keyword to define the function. The syntax of the define function is given below.</a:t>
            </a:r>
            <a:endParaRPr sz="1500">
              <a:solidFill>
                <a:srgbClr val="333333"/>
              </a:solidFill>
              <a:highlight>
                <a:srgbClr val="FFFFFF"/>
              </a:highlight>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r>
              <a:rPr lang="en" sz="1500" b="1">
                <a:solidFill>
                  <a:srgbClr val="333333"/>
                </a:solidFill>
                <a:highlight>
                  <a:srgbClr val="FFFFFF"/>
                </a:highlight>
                <a:latin typeface="Times New Roman"/>
                <a:ea typeface="Times New Roman"/>
                <a:cs typeface="Times New Roman"/>
                <a:sym typeface="Times New Roman"/>
              </a:rPr>
              <a:t>Syntax:</a:t>
            </a:r>
            <a:endParaRPr sz="1500" b="1">
              <a:solidFill>
                <a:srgbClr val="333333"/>
              </a:solidFill>
              <a:highlight>
                <a:srgbClr val="FFFFFF"/>
              </a:highlight>
              <a:latin typeface="Times New Roman"/>
              <a:ea typeface="Times New Roman"/>
              <a:cs typeface="Times New Roman"/>
              <a:sym typeface="Times New Roman"/>
            </a:endParaRPr>
          </a:p>
          <a:p>
            <a:pPr marL="457200" lvl="0" indent="0" algn="l" rtl="0">
              <a:lnSpc>
                <a:spcPct val="100000"/>
              </a:lnSpc>
              <a:spcBef>
                <a:spcPts val="1200"/>
              </a:spcBef>
              <a:spcAft>
                <a:spcPts val="0"/>
              </a:spcAft>
              <a:buNone/>
            </a:pPr>
            <a:r>
              <a:rPr lang="en" sz="1500" b="1">
                <a:solidFill>
                  <a:srgbClr val="006699"/>
                </a:solidFill>
              </a:rPr>
              <a:t>def</a:t>
            </a:r>
            <a:r>
              <a:rPr lang="en" sz="1500">
                <a:solidFill>
                  <a:srgbClr val="000000"/>
                </a:solidFill>
              </a:rPr>
              <a:t> my_function(parameters):  </a:t>
            </a:r>
            <a:endParaRPr sz="1500">
              <a:solidFill>
                <a:srgbClr val="000000"/>
              </a:solidFill>
            </a:endParaRPr>
          </a:p>
          <a:p>
            <a:pPr marL="457200" lvl="0" indent="0" algn="l" rtl="0">
              <a:lnSpc>
                <a:spcPct val="100000"/>
              </a:lnSpc>
              <a:spcBef>
                <a:spcPts val="0"/>
              </a:spcBef>
              <a:spcAft>
                <a:spcPts val="0"/>
              </a:spcAft>
              <a:buNone/>
            </a:pPr>
            <a:r>
              <a:rPr lang="en" sz="1500">
                <a:solidFill>
                  <a:srgbClr val="000000"/>
                </a:solidFill>
              </a:rPr>
              <a:t>      function_block  </a:t>
            </a:r>
            <a:endParaRPr sz="1500">
              <a:solidFill>
                <a:srgbClr val="000000"/>
              </a:solidFill>
            </a:endParaRPr>
          </a:p>
          <a:p>
            <a:pPr marL="457200" lvl="0" indent="0" algn="l" rtl="0">
              <a:lnSpc>
                <a:spcPct val="100000"/>
              </a:lnSpc>
              <a:spcBef>
                <a:spcPts val="0"/>
              </a:spcBef>
              <a:spcAft>
                <a:spcPts val="0"/>
              </a:spcAft>
              <a:buNone/>
            </a:pPr>
            <a:r>
              <a:rPr lang="en" sz="1500" b="1">
                <a:solidFill>
                  <a:srgbClr val="006699"/>
                </a:solidFill>
              </a:rPr>
              <a:t>return</a:t>
            </a:r>
            <a:r>
              <a:rPr lang="en" sz="1500">
                <a:solidFill>
                  <a:srgbClr val="000000"/>
                </a:solidFill>
              </a:rPr>
              <a:t> expression </a:t>
            </a:r>
            <a:r>
              <a:rPr lang="en" sz="1500">
                <a:solidFill>
                  <a:srgbClr val="000000"/>
                </a:solidFill>
                <a:latin typeface="Times New Roman"/>
                <a:ea typeface="Times New Roman"/>
                <a:cs typeface="Times New Roman"/>
                <a:sym typeface="Times New Roman"/>
              </a:rPr>
              <a:t> </a:t>
            </a:r>
            <a:endParaRPr sz="1500">
              <a:solidFill>
                <a:srgbClr val="000000"/>
              </a:solidFill>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r>
              <a:rPr lang="en" sz="1500">
                <a:solidFill>
                  <a:srgbClr val="333333"/>
                </a:solidFill>
                <a:highlight>
                  <a:srgbClr val="FFFFFF"/>
                </a:highlight>
                <a:latin typeface="Times New Roman"/>
                <a:ea typeface="Times New Roman"/>
                <a:cs typeface="Times New Roman"/>
                <a:sym typeface="Times New Roman"/>
              </a:rPr>
              <a:t>Let's understand the syntax of functions definition.</a:t>
            </a:r>
            <a:endParaRPr sz="1500">
              <a:solidFill>
                <a:srgbClr val="333333"/>
              </a:solidFill>
              <a:highlight>
                <a:srgbClr val="FFFFFF"/>
              </a:highlight>
              <a:latin typeface="Times New Roman"/>
              <a:ea typeface="Times New Roman"/>
              <a:cs typeface="Times New Roman"/>
              <a:sym typeface="Times New Roman"/>
            </a:endParaRPr>
          </a:p>
          <a:p>
            <a:pPr marL="457200" marR="25400" lvl="0" indent="-323850" algn="l" rtl="0">
              <a:lnSpc>
                <a:spcPct val="100000"/>
              </a:lnSpc>
              <a:spcBef>
                <a:spcPts val="1500"/>
              </a:spcBef>
              <a:spcAft>
                <a:spcPts val="0"/>
              </a:spcAft>
              <a:buClr>
                <a:srgbClr val="000000"/>
              </a:buClr>
              <a:buSzPts val="1500"/>
              <a:buFont typeface="Roboto"/>
              <a:buChar char="●"/>
            </a:pPr>
            <a:r>
              <a:rPr lang="en" sz="1500">
                <a:solidFill>
                  <a:srgbClr val="000000"/>
                </a:solidFill>
                <a:highlight>
                  <a:srgbClr val="FFFFFF"/>
                </a:highlight>
                <a:latin typeface="Times New Roman"/>
                <a:ea typeface="Times New Roman"/>
                <a:cs typeface="Times New Roman"/>
                <a:sym typeface="Times New Roman"/>
              </a:rPr>
              <a:t>The </a:t>
            </a:r>
            <a:r>
              <a:rPr lang="en" sz="1500" b="1">
                <a:solidFill>
                  <a:srgbClr val="000000"/>
                </a:solidFill>
                <a:highlight>
                  <a:srgbClr val="FFFFFF"/>
                </a:highlight>
                <a:latin typeface="Times New Roman"/>
                <a:ea typeface="Times New Roman"/>
                <a:cs typeface="Times New Roman"/>
                <a:sym typeface="Times New Roman"/>
              </a:rPr>
              <a:t>def</a:t>
            </a:r>
            <a:r>
              <a:rPr lang="en" sz="1500">
                <a:solidFill>
                  <a:srgbClr val="000000"/>
                </a:solidFill>
                <a:highlight>
                  <a:srgbClr val="FFFFFF"/>
                </a:highlight>
                <a:latin typeface="Times New Roman"/>
                <a:ea typeface="Times New Roman"/>
                <a:cs typeface="Times New Roman"/>
                <a:sym typeface="Times New Roman"/>
              </a:rPr>
              <a:t> keyword, along with the function name is used to define the function.</a:t>
            </a:r>
            <a:endParaRPr sz="1500">
              <a:solidFill>
                <a:srgbClr val="000000"/>
              </a:solidFill>
              <a:highlight>
                <a:srgbClr val="FFFFFF"/>
              </a:highlight>
              <a:latin typeface="Times New Roman"/>
              <a:ea typeface="Times New Roman"/>
              <a:cs typeface="Times New Roman"/>
              <a:sym typeface="Times New Roman"/>
            </a:endParaRPr>
          </a:p>
          <a:p>
            <a:pPr marL="457200" marR="25400" lvl="0" indent="-323850" algn="l" rtl="0">
              <a:lnSpc>
                <a:spcPct val="100000"/>
              </a:lnSpc>
              <a:spcBef>
                <a:spcPts val="0"/>
              </a:spcBef>
              <a:spcAft>
                <a:spcPts val="0"/>
              </a:spcAft>
              <a:buClr>
                <a:srgbClr val="000000"/>
              </a:buClr>
              <a:buSzPts val="1500"/>
              <a:buFont typeface="Times New Roman"/>
              <a:buChar char="●"/>
            </a:pPr>
            <a:r>
              <a:rPr lang="en" sz="1500">
                <a:solidFill>
                  <a:srgbClr val="000000"/>
                </a:solidFill>
                <a:highlight>
                  <a:srgbClr val="FFFFFF"/>
                </a:highlight>
                <a:latin typeface="Times New Roman"/>
                <a:ea typeface="Times New Roman"/>
                <a:cs typeface="Times New Roman"/>
                <a:sym typeface="Times New Roman"/>
              </a:rPr>
              <a:t>The identifier rule must follow the function name.</a:t>
            </a:r>
            <a:endParaRPr sz="1500">
              <a:solidFill>
                <a:srgbClr val="000000"/>
              </a:solidFill>
              <a:highlight>
                <a:srgbClr val="FFFFFF"/>
              </a:highlight>
              <a:latin typeface="Times New Roman"/>
              <a:ea typeface="Times New Roman"/>
              <a:cs typeface="Times New Roman"/>
              <a:sym typeface="Times New Roman"/>
            </a:endParaRPr>
          </a:p>
          <a:p>
            <a:pPr marL="457200" marR="25400" lvl="0" indent="-323850" algn="l" rtl="0">
              <a:lnSpc>
                <a:spcPct val="100000"/>
              </a:lnSpc>
              <a:spcBef>
                <a:spcPts val="0"/>
              </a:spcBef>
              <a:spcAft>
                <a:spcPts val="0"/>
              </a:spcAft>
              <a:buClr>
                <a:srgbClr val="000000"/>
              </a:buClr>
              <a:buSzPts val="1500"/>
              <a:buFont typeface="Times New Roman"/>
              <a:buChar char="●"/>
            </a:pPr>
            <a:r>
              <a:rPr lang="en" sz="1500">
                <a:solidFill>
                  <a:srgbClr val="000000"/>
                </a:solidFill>
                <a:highlight>
                  <a:srgbClr val="FFFFFF"/>
                </a:highlight>
                <a:latin typeface="Times New Roman"/>
                <a:ea typeface="Times New Roman"/>
                <a:cs typeface="Times New Roman"/>
                <a:sym typeface="Times New Roman"/>
              </a:rPr>
              <a:t>A function accepts the parameter (argument), and they can be optional.</a:t>
            </a:r>
            <a:endParaRPr sz="1500">
              <a:solidFill>
                <a:srgbClr val="000000"/>
              </a:solidFill>
              <a:highlight>
                <a:srgbClr val="FFFFFF"/>
              </a:highlight>
              <a:latin typeface="Times New Roman"/>
              <a:ea typeface="Times New Roman"/>
              <a:cs typeface="Times New Roman"/>
              <a:sym typeface="Times New Roman"/>
            </a:endParaRPr>
          </a:p>
          <a:p>
            <a:pPr marL="457200" marR="25400" lvl="0" indent="-323850" algn="l" rtl="0">
              <a:lnSpc>
                <a:spcPct val="100000"/>
              </a:lnSpc>
              <a:spcBef>
                <a:spcPts val="0"/>
              </a:spcBef>
              <a:spcAft>
                <a:spcPts val="0"/>
              </a:spcAft>
              <a:buClr>
                <a:srgbClr val="000000"/>
              </a:buClr>
              <a:buSzPts val="1500"/>
              <a:buFont typeface="Times New Roman"/>
              <a:buChar char="●"/>
            </a:pPr>
            <a:r>
              <a:rPr lang="en" sz="1500">
                <a:solidFill>
                  <a:srgbClr val="000000"/>
                </a:solidFill>
                <a:highlight>
                  <a:srgbClr val="FFFFFF"/>
                </a:highlight>
                <a:latin typeface="Times New Roman"/>
                <a:ea typeface="Times New Roman"/>
                <a:cs typeface="Times New Roman"/>
                <a:sym typeface="Times New Roman"/>
              </a:rPr>
              <a:t>The function block is started with the colon (:), and block statements must be at the same indentation.</a:t>
            </a:r>
            <a:endParaRPr sz="1500">
              <a:solidFill>
                <a:srgbClr val="000000"/>
              </a:solidFill>
              <a:highlight>
                <a:srgbClr val="FFFFFF"/>
              </a:highlight>
              <a:latin typeface="Times New Roman"/>
              <a:ea typeface="Times New Roman"/>
              <a:cs typeface="Times New Roman"/>
              <a:sym typeface="Times New Roman"/>
            </a:endParaRPr>
          </a:p>
          <a:p>
            <a:pPr marL="457200" marR="25400" lvl="0" indent="-323850" algn="l" rtl="0">
              <a:lnSpc>
                <a:spcPct val="100000"/>
              </a:lnSpc>
              <a:spcBef>
                <a:spcPts val="0"/>
              </a:spcBef>
              <a:spcAft>
                <a:spcPts val="0"/>
              </a:spcAft>
              <a:buClr>
                <a:srgbClr val="000000"/>
              </a:buClr>
              <a:buSzPts val="1500"/>
              <a:buFont typeface="Roboto"/>
              <a:buChar char="●"/>
            </a:pPr>
            <a:r>
              <a:rPr lang="en" sz="1500">
                <a:solidFill>
                  <a:srgbClr val="000000"/>
                </a:solidFill>
                <a:highlight>
                  <a:srgbClr val="FFFFFF"/>
                </a:highlight>
                <a:latin typeface="Times New Roman"/>
                <a:ea typeface="Times New Roman"/>
                <a:cs typeface="Times New Roman"/>
                <a:sym typeface="Times New Roman"/>
              </a:rPr>
              <a:t>The </a:t>
            </a:r>
            <a:r>
              <a:rPr lang="en" sz="1500" b="1">
                <a:solidFill>
                  <a:srgbClr val="000000"/>
                </a:solidFill>
                <a:highlight>
                  <a:srgbClr val="FFFFFF"/>
                </a:highlight>
                <a:latin typeface="Times New Roman"/>
                <a:ea typeface="Times New Roman"/>
                <a:cs typeface="Times New Roman"/>
                <a:sym typeface="Times New Roman"/>
              </a:rPr>
              <a:t>return</a:t>
            </a:r>
            <a:r>
              <a:rPr lang="en" sz="1500">
                <a:solidFill>
                  <a:srgbClr val="000000"/>
                </a:solidFill>
                <a:highlight>
                  <a:srgbClr val="FFFFFF"/>
                </a:highlight>
                <a:latin typeface="Times New Roman"/>
                <a:ea typeface="Times New Roman"/>
                <a:cs typeface="Times New Roman"/>
                <a:sym typeface="Times New Roman"/>
              </a:rPr>
              <a:t> statement is used to return the value. A function can have only one </a:t>
            </a:r>
            <a:r>
              <a:rPr lang="en" sz="1500" b="1">
                <a:solidFill>
                  <a:srgbClr val="000000"/>
                </a:solidFill>
                <a:highlight>
                  <a:srgbClr val="FFFFFF"/>
                </a:highlight>
                <a:latin typeface="Times New Roman"/>
                <a:ea typeface="Times New Roman"/>
                <a:cs typeface="Times New Roman"/>
                <a:sym typeface="Times New Roman"/>
              </a:rPr>
              <a:t>return.</a:t>
            </a:r>
            <a:endParaRPr sz="1500">
              <a:latin typeface="Times New Roman"/>
              <a:ea typeface="Times New Roman"/>
              <a:cs typeface="Times New Roman"/>
              <a:sym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7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Functions</a:t>
            </a:r>
            <a:endParaRPr/>
          </a:p>
        </p:txBody>
      </p:sp>
      <p:sp>
        <p:nvSpPr>
          <p:cNvPr id="489" name="Google Shape;489;p74"/>
          <p:cNvSpPr txBox="1">
            <a:spLocks noGrp="1"/>
          </p:cNvSpPr>
          <p:nvPr>
            <p:ph type="body" idx="1"/>
          </p:nvPr>
        </p:nvSpPr>
        <p:spPr>
          <a:xfrm>
            <a:off x="311700" y="1468825"/>
            <a:ext cx="8520600" cy="33372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700">
                <a:solidFill>
                  <a:schemeClr val="dk1"/>
                </a:solidFill>
                <a:highlight>
                  <a:srgbClr val="FFFFFF"/>
                </a:highlight>
                <a:latin typeface="Times New Roman"/>
                <a:ea typeface="Times New Roman"/>
                <a:cs typeface="Times New Roman"/>
                <a:sym typeface="Times New Roman"/>
              </a:rPr>
              <a:t>Function Calling</a:t>
            </a:r>
            <a:endParaRPr sz="1700">
              <a:solidFill>
                <a:schemeClr val="dk1"/>
              </a:solidFill>
              <a:highlight>
                <a:srgbClr val="FFFFFF"/>
              </a:highlight>
              <a:latin typeface="Times New Roman"/>
              <a:ea typeface="Times New Roman"/>
              <a:cs typeface="Times New Roman"/>
              <a:sym typeface="Times New Roman"/>
            </a:endParaRPr>
          </a:p>
          <a:p>
            <a:pPr marL="0" lvl="0" indent="0" algn="just" rtl="0">
              <a:lnSpc>
                <a:spcPct val="110000"/>
              </a:lnSpc>
              <a:spcBef>
                <a:spcPts val="0"/>
              </a:spcBef>
              <a:spcAft>
                <a:spcPts val="0"/>
              </a:spcAft>
              <a:buNone/>
            </a:pPr>
            <a:r>
              <a:rPr lang="en" sz="1500">
                <a:solidFill>
                  <a:srgbClr val="333333"/>
                </a:solidFill>
                <a:highlight>
                  <a:srgbClr val="FFFFFF"/>
                </a:highlight>
                <a:latin typeface="Times New Roman"/>
                <a:ea typeface="Times New Roman"/>
                <a:cs typeface="Times New Roman"/>
                <a:sym typeface="Times New Roman"/>
              </a:rPr>
              <a:t>In Python, after the function is created, we can call it from another function. A function must be defined before the function call; otherwise, the Python interpreter gives an error. To call the function, </a:t>
            </a:r>
            <a:r>
              <a:rPr lang="en" sz="1500" b="1">
                <a:solidFill>
                  <a:srgbClr val="333333"/>
                </a:solidFill>
                <a:highlight>
                  <a:srgbClr val="FFFFFF"/>
                </a:highlight>
                <a:latin typeface="Times New Roman"/>
                <a:ea typeface="Times New Roman"/>
                <a:cs typeface="Times New Roman"/>
                <a:sym typeface="Times New Roman"/>
              </a:rPr>
              <a:t>use the function name followed by the parentheses</a:t>
            </a:r>
            <a:r>
              <a:rPr lang="en" sz="1500">
                <a:solidFill>
                  <a:srgbClr val="333333"/>
                </a:solidFill>
                <a:highlight>
                  <a:srgbClr val="FFFFFF"/>
                </a:highlight>
                <a:latin typeface="Times New Roman"/>
                <a:ea typeface="Times New Roman"/>
                <a:cs typeface="Times New Roman"/>
                <a:sym typeface="Times New Roman"/>
              </a:rPr>
              <a:t>.</a:t>
            </a:r>
            <a:endParaRPr sz="1500">
              <a:solidFill>
                <a:srgbClr val="333333"/>
              </a:solidFill>
              <a:highlight>
                <a:srgbClr val="FFFFFF"/>
              </a:highlight>
              <a:latin typeface="Times New Roman"/>
              <a:ea typeface="Times New Roman"/>
              <a:cs typeface="Times New Roman"/>
              <a:sym typeface="Times New Roman"/>
            </a:endParaRPr>
          </a:p>
          <a:p>
            <a:pPr marL="0" lvl="0" indent="0" algn="just" rtl="0">
              <a:lnSpc>
                <a:spcPct val="110000"/>
              </a:lnSpc>
              <a:spcBef>
                <a:spcPts val="0"/>
              </a:spcBef>
              <a:spcAft>
                <a:spcPts val="0"/>
              </a:spcAft>
              <a:buNone/>
            </a:pPr>
            <a:r>
              <a:rPr lang="en" sz="1500">
                <a:solidFill>
                  <a:srgbClr val="333333"/>
                </a:solidFill>
                <a:highlight>
                  <a:srgbClr val="FFFFFF"/>
                </a:highlight>
                <a:latin typeface="Times New Roman"/>
                <a:ea typeface="Times New Roman"/>
                <a:cs typeface="Times New Roman"/>
                <a:sym typeface="Times New Roman"/>
              </a:rPr>
              <a:t>Consider the following example of a simple example that prints the message "Hello World".</a:t>
            </a:r>
            <a:endParaRPr sz="1500">
              <a:solidFill>
                <a:srgbClr val="333333"/>
              </a:solidFill>
              <a:highlight>
                <a:srgbClr val="FFFFFF"/>
              </a:highlight>
              <a:latin typeface="Times New Roman"/>
              <a:ea typeface="Times New Roman"/>
              <a:cs typeface="Times New Roman"/>
              <a:sym typeface="Times New Roman"/>
            </a:endParaRPr>
          </a:p>
          <a:p>
            <a:pPr marL="0" lvl="0" indent="0" algn="l" rtl="0">
              <a:lnSpc>
                <a:spcPct val="110000"/>
              </a:lnSpc>
              <a:spcBef>
                <a:spcPts val="0"/>
              </a:spcBef>
              <a:spcAft>
                <a:spcPts val="0"/>
              </a:spcAft>
              <a:buNone/>
            </a:pPr>
            <a:endParaRPr sz="1500">
              <a:solidFill>
                <a:srgbClr val="008200"/>
              </a:solidFill>
              <a:latin typeface="Times New Roman"/>
              <a:ea typeface="Times New Roman"/>
              <a:cs typeface="Times New Roman"/>
              <a:sym typeface="Times New Roman"/>
            </a:endParaRPr>
          </a:p>
          <a:p>
            <a:pPr marL="0" lvl="0" indent="0" algn="l" rtl="0">
              <a:lnSpc>
                <a:spcPct val="110000"/>
              </a:lnSpc>
              <a:spcBef>
                <a:spcPts val="0"/>
              </a:spcBef>
              <a:spcAft>
                <a:spcPts val="0"/>
              </a:spcAft>
              <a:buNone/>
            </a:pPr>
            <a:r>
              <a:rPr lang="en" sz="1500">
                <a:solidFill>
                  <a:srgbClr val="008200"/>
                </a:solidFill>
              </a:rPr>
              <a:t>#function definition</a:t>
            </a:r>
            <a:r>
              <a:rPr lang="en" sz="1500">
                <a:solidFill>
                  <a:srgbClr val="000000"/>
                </a:solidFill>
              </a:rPr>
              <a:t>  </a:t>
            </a:r>
            <a:endParaRPr sz="1500">
              <a:solidFill>
                <a:srgbClr val="000000"/>
              </a:solidFill>
            </a:endParaRPr>
          </a:p>
          <a:p>
            <a:pPr marL="0" lvl="0" indent="0" algn="l" rtl="0">
              <a:lnSpc>
                <a:spcPct val="110000"/>
              </a:lnSpc>
              <a:spcBef>
                <a:spcPts val="0"/>
              </a:spcBef>
              <a:spcAft>
                <a:spcPts val="0"/>
              </a:spcAft>
              <a:buNone/>
            </a:pPr>
            <a:r>
              <a:rPr lang="en" sz="1500" b="1">
                <a:solidFill>
                  <a:srgbClr val="006699"/>
                </a:solidFill>
              </a:rPr>
              <a:t>def</a:t>
            </a:r>
            <a:r>
              <a:rPr lang="en" sz="1500">
                <a:solidFill>
                  <a:srgbClr val="000000"/>
                </a:solidFill>
              </a:rPr>
              <a:t> hello_world():    </a:t>
            </a:r>
            <a:endParaRPr sz="1500">
              <a:solidFill>
                <a:srgbClr val="000000"/>
              </a:solidFill>
            </a:endParaRPr>
          </a:p>
          <a:p>
            <a:pPr marL="0" lvl="0" indent="0" algn="l" rtl="0">
              <a:lnSpc>
                <a:spcPct val="110000"/>
              </a:lnSpc>
              <a:spcBef>
                <a:spcPts val="0"/>
              </a:spcBef>
              <a:spcAft>
                <a:spcPts val="0"/>
              </a:spcAft>
              <a:buNone/>
            </a:pPr>
            <a:r>
              <a:rPr lang="en" sz="1500">
                <a:solidFill>
                  <a:srgbClr val="000000"/>
                </a:solidFill>
              </a:rPr>
              <a:t>    </a:t>
            </a:r>
            <a:r>
              <a:rPr lang="en" sz="1500" b="1">
                <a:solidFill>
                  <a:srgbClr val="006699"/>
                </a:solidFill>
              </a:rPr>
              <a:t>print</a:t>
            </a:r>
            <a:r>
              <a:rPr lang="en" sz="1500">
                <a:solidFill>
                  <a:srgbClr val="000000"/>
                </a:solidFill>
              </a:rPr>
              <a:t>(</a:t>
            </a:r>
            <a:r>
              <a:rPr lang="en" sz="1500">
                <a:solidFill>
                  <a:srgbClr val="0000FF"/>
                </a:solidFill>
              </a:rPr>
              <a:t>"hello world"</a:t>
            </a:r>
            <a:r>
              <a:rPr lang="en" sz="1500">
                <a:solidFill>
                  <a:srgbClr val="000000"/>
                </a:solidFill>
              </a:rPr>
              <a:t>)    </a:t>
            </a:r>
            <a:endParaRPr sz="1500">
              <a:solidFill>
                <a:srgbClr val="000000"/>
              </a:solidFill>
            </a:endParaRPr>
          </a:p>
          <a:p>
            <a:pPr marL="0" lvl="0" indent="0" algn="l" rtl="0">
              <a:lnSpc>
                <a:spcPct val="110000"/>
              </a:lnSpc>
              <a:spcBef>
                <a:spcPts val="0"/>
              </a:spcBef>
              <a:spcAft>
                <a:spcPts val="0"/>
              </a:spcAft>
              <a:buNone/>
            </a:pPr>
            <a:endParaRPr sz="1500">
              <a:solidFill>
                <a:srgbClr val="008200"/>
              </a:solidFill>
            </a:endParaRPr>
          </a:p>
          <a:p>
            <a:pPr marL="0" lvl="0" indent="0" algn="l" rtl="0">
              <a:lnSpc>
                <a:spcPct val="110000"/>
              </a:lnSpc>
              <a:spcBef>
                <a:spcPts val="0"/>
              </a:spcBef>
              <a:spcAft>
                <a:spcPts val="0"/>
              </a:spcAft>
              <a:buNone/>
            </a:pPr>
            <a:r>
              <a:rPr lang="en" sz="1500">
                <a:solidFill>
                  <a:srgbClr val="008200"/>
                </a:solidFill>
              </a:rPr>
              <a:t># function calling</a:t>
            </a:r>
            <a:r>
              <a:rPr lang="en" sz="1500">
                <a:solidFill>
                  <a:srgbClr val="000000"/>
                </a:solidFill>
              </a:rPr>
              <a:t>  </a:t>
            </a:r>
            <a:endParaRPr sz="1500">
              <a:solidFill>
                <a:srgbClr val="000000"/>
              </a:solidFill>
            </a:endParaRPr>
          </a:p>
          <a:p>
            <a:pPr marL="0" lvl="0" indent="0" algn="l" rtl="0">
              <a:lnSpc>
                <a:spcPct val="110000"/>
              </a:lnSpc>
              <a:spcBef>
                <a:spcPts val="0"/>
              </a:spcBef>
              <a:spcAft>
                <a:spcPts val="0"/>
              </a:spcAft>
              <a:buNone/>
            </a:pPr>
            <a:r>
              <a:rPr lang="en" sz="1500">
                <a:solidFill>
                  <a:srgbClr val="000000"/>
                </a:solidFill>
              </a:rPr>
              <a:t>hello_world()</a:t>
            </a:r>
            <a:endParaRPr sz="1500"/>
          </a:p>
        </p:txBody>
      </p:sp>
      <p:sp>
        <p:nvSpPr>
          <p:cNvPr id="490" name="Google Shape;490;p74"/>
          <p:cNvSpPr txBox="1"/>
          <p:nvPr/>
        </p:nvSpPr>
        <p:spPr>
          <a:xfrm>
            <a:off x="5212825" y="3512175"/>
            <a:ext cx="1638900" cy="669600"/>
          </a:xfrm>
          <a:prstGeom prst="rect">
            <a:avLst/>
          </a:prstGeom>
          <a:noFill/>
          <a:ln>
            <a:noFill/>
          </a:ln>
        </p:spPr>
        <p:txBody>
          <a:bodyPr spcFirstLastPara="1" wrap="square" lIns="91425" tIns="91425" rIns="91425" bIns="91425" anchor="t" anchorCtr="0">
            <a:spAutoFit/>
          </a:bodyPr>
          <a:lstStyle/>
          <a:p>
            <a:pPr marL="0" lvl="0" indent="0" algn="just" rtl="0">
              <a:lnSpc>
                <a:spcPct val="110000"/>
              </a:lnSpc>
              <a:spcBef>
                <a:spcPts val="0"/>
              </a:spcBef>
              <a:spcAft>
                <a:spcPts val="0"/>
              </a:spcAft>
              <a:buNone/>
            </a:pPr>
            <a:r>
              <a:rPr lang="en" sz="1500" b="1">
                <a:solidFill>
                  <a:srgbClr val="333333"/>
                </a:solidFill>
                <a:highlight>
                  <a:schemeClr val="lt1"/>
                </a:highlight>
                <a:latin typeface="Times New Roman"/>
                <a:ea typeface="Times New Roman"/>
                <a:cs typeface="Times New Roman"/>
                <a:sym typeface="Times New Roman"/>
              </a:rPr>
              <a:t>Output:</a:t>
            </a:r>
            <a:endParaRPr sz="1500" b="1">
              <a:solidFill>
                <a:srgbClr val="333333"/>
              </a:solidFill>
              <a:highlight>
                <a:schemeClr val="lt1"/>
              </a:highlight>
              <a:latin typeface="Times New Roman"/>
              <a:ea typeface="Times New Roman"/>
              <a:cs typeface="Times New Roman"/>
              <a:sym typeface="Times New Roman"/>
            </a:endParaRPr>
          </a:p>
          <a:p>
            <a:pPr marL="0" lvl="0" indent="0" algn="just" rtl="0">
              <a:lnSpc>
                <a:spcPct val="110000"/>
              </a:lnSpc>
              <a:spcBef>
                <a:spcPts val="0"/>
              </a:spcBef>
              <a:spcAft>
                <a:spcPts val="0"/>
              </a:spcAft>
              <a:buNone/>
            </a:pPr>
            <a:r>
              <a:rPr lang="en" sz="1500">
                <a:solidFill>
                  <a:srgbClr val="333333"/>
                </a:solidFill>
                <a:latin typeface="Times New Roman"/>
                <a:ea typeface="Times New Roman"/>
                <a:cs typeface="Times New Roman"/>
                <a:sym typeface="Times New Roman"/>
              </a:rPr>
              <a:t>hello world</a:t>
            </a:r>
            <a:endParaRPr>
              <a:latin typeface="Source Code Pro"/>
              <a:ea typeface="Source Code Pro"/>
              <a:cs typeface="Source Code Pro"/>
              <a:sym typeface="Source Code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0"/>
                                        </p:tgtEl>
                                        <p:attrNameLst>
                                          <p:attrName>style.visibility</p:attrName>
                                        </p:attrNameLst>
                                      </p:cBhvr>
                                      <p:to>
                                        <p:strVal val="visible"/>
                                      </p:to>
                                    </p:set>
                                    <p:animEffect transition="in" filter="fade">
                                      <p:cBhvr>
                                        <p:cTn id="7" dur="1000"/>
                                        <p:tgtEl>
                                          <p:spTgt spid="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7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Functions</a:t>
            </a:r>
            <a:endParaRPr/>
          </a:p>
        </p:txBody>
      </p:sp>
      <p:sp>
        <p:nvSpPr>
          <p:cNvPr id="496" name="Google Shape;496;p75"/>
          <p:cNvSpPr txBox="1">
            <a:spLocks noGrp="1"/>
          </p:cNvSpPr>
          <p:nvPr>
            <p:ph type="body" idx="1"/>
          </p:nvPr>
        </p:nvSpPr>
        <p:spPr>
          <a:xfrm>
            <a:off x="311700" y="1468825"/>
            <a:ext cx="8520600" cy="35826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852"/>
              <a:buNone/>
            </a:pPr>
            <a:r>
              <a:rPr lang="en">
                <a:solidFill>
                  <a:schemeClr val="dk1"/>
                </a:solidFill>
                <a:highlight>
                  <a:srgbClr val="FFFFFF"/>
                </a:highlight>
                <a:latin typeface="Times New Roman"/>
                <a:ea typeface="Times New Roman"/>
                <a:cs typeface="Times New Roman"/>
                <a:sym typeface="Times New Roman"/>
              </a:rPr>
              <a:t>The return statement</a:t>
            </a:r>
            <a:endParaRPr>
              <a:solidFill>
                <a:schemeClr val="dk1"/>
              </a:solidFill>
              <a:highlight>
                <a:srgbClr val="FFFFFF"/>
              </a:highlight>
              <a:latin typeface="Times New Roman"/>
              <a:ea typeface="Times New Roman"/>
              <a:cs typeface="Times New Roman"/>
              <a:sym typeface="Times New Roman"/>
            </a:endParaRPr>
          </a:p>
          <a:p>
            <a:pPr marL="457200" lvl="0" indent="-330200" algn="just" rtl="0">
              <a:lnSpc>
                <a:spcPct val="115000"/>
              </a:lnSpc>
              <a:spcBef>
                <a:spcPts val="0"/>
              </a:spcBef>
              <a:spcAft>
                <a:spcPts val="0"/>
              </a:spcAft>
              <a:buClr>
                <a:srgbClr val="333333"/>
              </a:buClr>
              <a:buSzPts val="1600"/>
              <a:buFont typeface="Times New Roman"/>
              <a:buChar char="●"/>
            </a:pPr>
            <a:r>
              <a:rPr lang="en" sz="1600">
                <a:solidFill>
                  <a:srgbClr val="333333"/>
                </a:solidFill>
                <a:highlight>
                  <a:srgbClr val="FFFFFF"/>
                </a:highlight>
                <a:latin typeface="Times New Roman"/>
                <a:ea typeface="Times New Roman"/>
                <a:cs typeface="Times New Roman"/>
                <a:sym typeface="Times New Roman"/>
              </a:rPr>
              <a:t>The return statement is used at the end of the function and returns the result of the function. </a:t>
            </a:r>
            <a:endParaRPr sz="1600">
              <a:solidFill>
                <a:srgbClr val="333333"/>
              </a:solidFill>
              <a:highlight>
                <a:srgbClr val="FFFFFF"/>
              </a:highlight>
              <a:latin typeface="Times New Roman"/>
              <a:ea typeface="Times New Roman"/>
              <a:cs typeface="Times New Roman"/>
              <a:sym typeface="Times New Roman"/>
            </a:endParaRPr>
          </a:p>
          <a:p>
            <a:pPr marL="457200" lvl="0" indent="-330200" algn="just" rtl="0">
              <a:lnSpc>
                <a:spcPct val="115000"/>
              </a:lnSpc>
              <a:spcBef>
                <a:spcPts val="0"/>
              </a:spcBef>
              <a:spcAft>
                <a:spcPts val="0"/>
              </a:spcAft>
              <a:buClr>
                <a:srgbClr val="333333"/>
              </a:buClr>
              <a:buSzPts val="1600"/>
              <a:buFont typeface="Times New Roman"/>
              <a:buChar char="●"/>
            </a:pPr>
            <a:r>
              <a:rPr lang="en" sz="1600">
                <a:solidFill>
                  <a:srgbClr val="333333"/>
                </a:solidFill>
                <a:highlight>
                  <a:srgbClr val="FFFFFF"/>
                </a:highlight>
                <a:latin typeface="Times New Roman"/>
                <a:ea typeface="Times New Roman"/>
                <a:cs typeface="Times New Roman"/>
                <a:sym typeface="Times New Roman"/>
              </a:rPr>
              <a:t>It terminates the function execution and transfers the result where the function is called. </a:t>
            </a:r>
            <a:endParaRPr sz="1600">
              <a:solidFill>
                <a:srgbClr val="333333"/>
              </a:solidFill>
              <a:highlight>
                <a:srgbClr val="FFFFFF"/>
              </a:highlight>
              <a:latin typeface="Times New Roman"/>
              <a:ea typeface="Times New Roman"/>
              <a:cs typeface="Times New Roman"/>
              <a:sym typeface="Times New Roman"/>
            </a:endParaRPr>
          </a:p>
          <a:p>
            <a:pPr marL="457200" lvl="0" indent="-330200" algn="just" rtl="0">
              <a:lnSpc>
                <a:spcPct val="115000"/>
              </a:lnSpc>
              <a:spcBef>
                <a:spcPts val="0"/>
              </a:spcBef>
              <a:spcAft>
                <a:spcPts val="0"/>
              </a:spcAft>
              <a:buClr>
                <a:srgbClr val="333333"/>
              </a:buClr>
              <a:buSzPts val="1600"/>
              <a:buFont typeface="Times New Roman"/>
              <a:buChar char="●"/>
            </a:pPr>
            <a:r>
              <a:rPr lang="en" sz="1600">
                <a:solidFill>
                  <a:srgbClr val="333333"/>
                </a:solidFill>
                <a:highlight>
                  <a:srgbClr val="FFFFFF"/>
                </a:highlight>
                <a:latin typeface="Times New Roman"/>
                <a:ea typeface="Times New Roman"/>
                <a:cs typeface="Times New Roman"/>
                <a:sym typeface="Times New Roman"/>
              </a:rPr>
              <a:t>The return statement cannot be used outside of the function.</a:t>
            </a:r>
            <a:endParaRPr sz="1600">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SzPts val="852"/>
              <a:buNone/>
            </a:pPr>
            <a:endParaRPr sz="1600" b="1">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SzPts val="852"/>
              <a:buNone/>
            </a:pPr>
            <a:r>
              <a:rPr lang="en" sz="1600" b="1">
                <a:solidFill>
                  <a:srgbClr val="333333"/>
                </a:solidFill>
                <a:highlight>
                  <a:srgbClr val="FFFFFF"/>
                </a:highlight>
                <a:latin typeface="Times New Roman"/>
                <a:ea typeface="Times New Roman"/>
                <a:cs typeface="Times New Roman"/>
                <a:sym typeface="Times New Roman"/>
              </a:rPr>
              <a:t>Syntax</a:t>
            </a:r>
            <a:endParaRPr sz="1600" b="1">
              <a:solidFill>
                <a:srgbClr val="333333"/>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SzPts val="852"/>
              <a:buNone/>
            </a:pPr>
            <a:r>
              <a:rPr lang="en" sz="1600" b="1">
                <a:solidFill>
                  <a:srgbClr val="006699"/>
                </a:solidFill>
              </a:rPr>
              <a:t>return</a:t>
            </a:r>
            <a:r>
              <a:rPr lang="en" sz="1600">
                <a:solidFill>
                  <a:srgbClr val="000000"/>
                </a:solidFill>
              </a:rPr>
              <a:t> [expression_list] </a:t>
            </a:r>
            <a:r>
              <a:rPr lang="en" sz="1600">
                <a:solidFill>
                  <a:srgbClr val="000000"/>
                </a:solidFill>
                <a:latin typeface="Times New Roman"/>
                <a:ea typeface="Times New Roman"/>
                <a:cs typeface="Times New Roman"/>
                <a:sym typeface="Times New Roman"/>
              </a:rPr>
              <a:t> </a:t>
            </a:r>
            <a:endParaRPr sz="1600">
              <a:solidFill>
                <a:srgbClr val="000000"/>
              </a:solidFill>
              <a:latin typeface="Times New Roman"/>
              <a:ea typeface="Times New Roman"/>
              <a:cs typeface="Times New Roman"/>
              <a:sym typeface="Times New Roman"/>
            </a:endParaRPr>
          </a:p>
          <a:p>
            <a:pPr marL="0" lvl="0" indent="0" algn="l" rtl="0">
              <a:lnSpc>
                <a:spcPct val="115000"/>
              </a:lnSpc>
              <a:spcBef>
                <a:spcPts val="0"/>
              </a:spcBef>
              <a:spcAft>
                <a:spcPts val="0"/>
              </a:spcAft>
              <a:buSzPts val="852"/>
              <a:buNone/>
            </a:pPr>
            <a:endParaRPr sz="1600">
              <a:solidFill>
                <a:srgbClr val="000000"/>
              </a:solidFill>
              <a:latin typeface="Times New Roman"/>
              <a:ea typeface="Times New Roman"/>
              <a:cs typeface="Times New Roman"/>
              <a:sym typeface="Times New Roman"/>
            </a:endParaRPr>
          </a:p>
          <a:p>
            <a:pPr marL="457200" lvl="0" indent="-330200" algn="just" rtl="0">
              <a:lnSpc>
                <a:spcPct val="115000"/>
              </a:lnSpc>
              <a:spcBef>
                <a:spcPts val="0"/>
              </a:spcBef>
              <a:spcAft>
                <a:spcPts val="0"/>
              </a:spcAft>
              <a:buClr>
                <a:srgbClr val="333333"/>
              </a:buClr>
              <a:buSzPts val="1600"/>
              <a:buFont typeface="Times New Roman"/>
              <a:buChar char="●"/>
            </a:pPr>
            <a:r>
              <a:rPr lang="en" sz="1600">
                <a:solidFill>
                  <a:srgbClr val="333333"/>
                </a:solidFill>
                <a:highlight>
                  <a:srgbClr val="FFFFFF"/>
                </a:highlight>
                <a:latin typeface="Times New Roman"/>
                <a:ea typeface="Times New Roman"/>
                <a:cs typeface="Times New Roman"/>
                <a:sym typeface="Times New Roman"/>
              </a:rPr>
              <a:t>It can contain the expression which gets evaluated and value is returned to the caller function. </a:t>
            </a:r>
            <a:endParaRPr sz="1600">
              <a:solidFill>
                <a:srgbClr val="333333"/>
              </a:solidFill>
              <a:highlight>
                <a:srgbClr val="FFFFFF"/>
              </a:highlight>
              <a:latin typeface="Times New Roman"/>
              <a:ea typeface="Times New Roman"/>
              <a:cs typeface="Times New Roman"/>
              <a:sym typeface="Times New Roman"/>
            </a:endParaRPr>
          </a:p>
          <a:p>
            <a:pPr marL="457200" lvl="0" indent="-330200" algn="just" rtl="0">
              <a:lnSpc>
                <a:spcPct val="115000"/>
              </a:lnSpc>
              <a:spcBef>
                <a:spcPts val="0"/>
              </a:spcBef>
              <a:spcAft>
                <a:spcPts val="0"/>
              </a:spcAft>
              <a:buClr>
                <a:srgbClr val="333333"/>
              </a:buClr>
              <a:buSzPts val="1600"/>
              <a:buFont typeface="Times New Roman"/>
              <a:buChar char="●"/>
            </a:pPr>
            <a:r>
              <a:rPr lang="en" sz="1600">
                <a:solidFill>
                  <a:srgbClr val="333333"/>
                </a:solidFill>
                <a:highlight>
                  <a:srgbClr val="FFFFFF"/>
                </a:highlight>
                <a:latin typeface="Times New Roman"/>
                <a:ea typeface="Times New Roman"/>
                <a:cs typeface="Times New Roman"/>
                <a:sym typeface="Times New Roman"/>
              </a:rPr>
              <a:t>If the return statement has no expression or does not exist itself in the function then it returns the </a:t>
            </a:r>
            <a:r>
              <a:rPr lang="en" sz="1600" b="1">
                <a:solidFill>
                  <a:srgbClr val="333333"/>
                </a:solidFill>
                <a:highlight>
                  <a:srgbClr val="FFFFFF"/>
                </a:highlight>
                <a:latin typeface="Times New Roman"/>
                <a:ea typeface="Times New Roman"/>
                <a:cs typeface="Times New Roman"/>
                <a:sym typeface="Times New Roman"/>
              </a:rPr>
              <a:t>None</a:t>
            </a:r>
            <a:r>
              <a:rPr lang="en" sz="1600">
                <a:solidFill>
                  <a:srgbClr val="333333"/>
                </a:solidFill>
                <a:highlight>
                  <a:srgbClr val="FFFFFF"/>
                </a:highlight>
                <a:latin typeface="Times New Roman"/>
                <a:ea typeface="Times New Roman"/>
                <a:cs typeface="Times New Roman"/>
                <a:sym typeface="Times New Roman"/>
              </a:rPr>
              <a:t> object.</a:t>
            </a:r>
            <a:endParaRPr sz="1600">
              <a:latin typeface="Times New Roman"/>
              <a:ea typeface="Times New Roman"/>
              <a:cs typeface="Times New Roman"/>
              <a:sym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7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Example</a:t>
            </a:r>
            <a:endParaRPr/>
          </a:p>
        </p:txBody>
      </p:sp>
      <p:sp>
        <p:nvSpPr>
          <p:cNvPr id="502" name="Google Shape;502;p76"/>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just" rtl="0">
              <a:lnSpc>
                <a:spcPct val="100000"/>
              </a:lnSpc>
              <a:spcBef>
                <a:spcPts val="0"/>
              </a:spcBef>
              <a:spcAft>
                <a:spcPts val="0"/>
              </a:spcAft>
              <a:buNone/>
            </a:pPr>
            <a:r>
              <a:rPr lang="en" sz="1500">
                <a:solidFill>
                  <a:srgbClr val="333333"/>
                </a:solidFill>
                <a:highlight>
                  <a:schemeClr val="lt1"/>
                </a:highlight>
                <a:latin typeface="Times New Roman"/>
                <a:ea typeface="Times New Roman"/>
                <a:cs typeface="Times New Roman"/>
                <a:sym typeface="Times New Roman"/>
              </a:rPr>
              <a:t>Consider the following example:</a:t>
            </a:r>
            <a:endParaRPr sz="1500">
              <a:solidFill>
                <a:srgbClr val="610B4B"/>
              </a:solidFill>
              <a:highlight>
                <a:schemeClr val="lt1"/>
              </a:highlight>
              <a:latin typeface="Times New Roman"/>
              <a:ea typeface="Times New Roman"/>
              <a:cs typeface="Times New Roman"/>
              <a:sym typeface="Times New Roman"/>
            </a:endParaRPr>
          </a:p>
          <a:p>
            <a:pPr marL="0" lvl="0" indent="0" algn="just" rtl="0">
              <a:lnSpc>
                <a:spcPct val="100000"/>
              </a:lnSpc>
              <a:spcBef>
                <a:spcPts val="0"/>
              </a:spcBef>
              <a:spcAft>
                <a:spcPts val="0"/>
              </a:spcAft>
              <a:buClr>
                <a:srgbClr val="000000"/>
              </a:buClr>
              <a:buSzPts val="852"/>
              <a:buFont typeface="Arial"/>
              <a:buNone/>
            </a:pPr>
            <a:endParaRPr sz="1500">
              <a:solidFill>
                <a:srgbClr val="610B4B"/>
              </a:solidFill>
              <a:highlight>
                <a:schemeClr val="lt1"/>
              </a:highlight>
              <a:latin typeface="Times New Roman"/>
              <a:ea typeface="Times New Roman"/>
              <a:cs typeface="Times New Roman"/>
              <a:sym typeface="Times New Roman"/>
            </a:endParaRPr>
          </a:p>
          <a:p>
            <a:pPr marL="0" lvl="0" indent="0" algn="l" rtl="0">
              <a:lnSpc>
                <a:spcPct val="100000"/>
              </a:lnSpc>
              <a:spcBef>
                <a:spcPts val="0"/>
              </a:spcBef>
              <a:spcAft>
                <a:spcPts val="0"/>
              </a:spcAft>
              <a:buClr>
                <a:srgbClr val="000000"/>
              </a:buClr>
              <a:buSzPts val="852"/>
              <a:buFont typeface="Arial"/>
              <a:buNone/>
            </a:pPr>
            <a:r>
              <a:rPr lang="en" sz="1500">
                <a:solidFill>
                  <a:srgbClr val="008200"/>
                </a:solidFill>
              </a:rPr>
              <a:t># Defining function</a:t>
            </a:r>
            <a:r>
              <a:rPr lang="en" sz="1500">
                <a:solidFill>
                  <a:srgbClr val="000000"/>
                </a:solidFill>
              </a:rPr>
              <a:t>  </a:t>
            </a:r>
            <a:endParaRPr sz="1500">
              <a:solidFill>
                <a:srgbClr val="000000"/>
              </a:solidFill>
            </a:endParaRPr>
          </a:p>
          <a:p>
            <a:pPr marL="0" lvl="0" indent="0" algn="l" rtl="0">
              <a:lnSpc>
                <a:spcPct val="100000"/>
              </a:lnSpc>
              <a:spcBef>
                <a:spcPts val="0"/>
              </a:spcBef>
              <a:spcAft>
                <a:spcPts val="0"/>
              </a:spcAft>
              <a:buClr>
                <a:srgbClr val="000000"/>
              </a:buClr>
              <a:buSzPts val="852"/>
              <a:buFont typeface="Arial"/>
              <a:buNone/>
            </a:pPr>
            <a:r>
              <a:rPr lang="en" sz="1500" b="1">
                <a:solidFill>
                  <a:srgbClr val="006699"/>
                </a:solidFill>
              </a:rPr>
              <a:t>def</a:t>
            </a:r>
            <a:r>
              <a:rPr lang="en" sz="1500">
                <a:solidFill>
                  <a:srgbClr val="000000"/>
                </a:solidFill>
              </a:rPr>
              <a:t> sum():  </a:t>
            </a:r>
            <a:endParaRPr sz="1500">
              <a:solidFill>
                <a:srgbClr val="000000"/>
              </a:solidFill>
            </a:endParaRPr>
          </a:p>
          <a:p>
            <a:pPr marL="0" lvl="0" indent="0" algn="l" rtl="0">
              <a:lnSpc>
                <a:spcPct val="100000"/>
              </a:lnSpc>
              <a:spcBef>
                <a:spcPts val="0"/>
              </a:spcBef>
              <a:spcAft>
                <a:spcPts val="0"/>
              </a:spcAft>
              <a:buClr>
                <a:srgbClr val="000000"/>
              </a:buClr>
              <a:buSzPts val="852"/>
              <a:buFont typeface="Arial"/>
              <a:buNone/>
            </a:pPr>
            <a:r>
              <a:rPr lang="en" sz="1500">
                <a:solidFill>
                  <a:srgbClr val="000000"/>
                </a:solidFill>
              </a:rPr>
              <a:t>    a = 10  </a:t>
            </a:r>
            <a:endParaRPr sz="1500">
              <a:solidFill>
                <a:srgbClr val="000000"/>
              </a:solidFill>
            </a:endParaRPr>
          </a:p>
          <a:p>
            <a:pPr marL="0" lvl="0" indent="0" algn="l" rtl="0">
              <a:lnSpc>
                <a:spcPct val="100000"/>
              </a:lnSpc>
              <a:spcBef>
                <a:spcPts val="0"/>
              </a:spcBef>
              <a:spcAft>
                <a:spcPts val="0"/>
              </a:spcAft>
              <a:buClr>
                <a:srgbClr val="000000"/>
              </a:buClr>
              <a:buSzPts val="852"/>
              <a:buFont typeface="Arial"/>
              <a:buNone/>
            </a:pPr>
            <a:r>
              <a:rPr lang="en" sz="1500">
                <a:solidFill>
                  <a:srgbClr val="000000"/>
                </a:solidFill>
              </a:rPr>
              <a:t>    b = 20  </a:t>
            </a:r>
            <a:endParaRPr sz="1500">
              <a:solidFill>
                <a:srgbClr val="000000"/>
              </a:solidFill>
            </a:endParaRPr>
          </a:p>
          <a:p>
            <a:pPr marL="0" lvl="0" indent="0" algn="l" rtl="0">
              <a:lnSpc>
                <a:spcPct val="100000"/>
              </a:lnSpc>
              <a:spcBef>
                <a:spcPts val="0"/>
              </a:spcBef>
              <a:spcAft>
                <a:spcPts val="0"/>
              </a:spcAft>
              <a:buClr>
                <a:srgbClr val="000000"/>
              </a:buClr>
              <a:buSzPts val="852"/>
              <a:buFont typeface="Arial"/>
              <a:buNone/>
            </a:pPr>
            <a:r>
              <a:rPr lang="en" sz="1500">
                <a:solidFill>
                  <a:srgbClr val="000000"/>
                </a:solidFill>
              </a:rPr>
              <a:t>    c = a+b  </a:t>
            </a:r>
            <a:endParaRPr sz="1500">
              <a:solidFill>
                <a:srgbClr val="000000"/>
              </a:solidFill>
            </a:endParaRPr>
          </a:p>
          <a:p>
            <a:pPr marL="0" lvl="0" indent="0" algn="l" rtl="0">
              <a:lnSpc>
                <a:spcPct val="100000"/>
              </a:lnSpc>
              <a:spcBef>
                <a:spcPts val="0"/>
              </a:spcBef>
              <a:spcAft>
                <a:spcPts val="0"/>
              </a:spcAft>
              <a:buClr>
                <a:srgbClr val="000000"/>
              </a:buClr>
              <a:buSzPts val="852"/>
              <a:buFont typeface="Arial"/>
              <a:buNone/>
            </a:pPr>
            <a:r>
              <a:rPr lang="en" sz="1500">
                <a:solidFill>
                  <a:srgbClr val="000000"/>
                </a:solidFill>
              </a:rPr>
              <a:t>    </a:t>
            </a:r>
            <a:r>
              <a:rPr lang="en" sz="1500" b="1">
                <a:solidFill>
                  <a:srgbClr val="006699"/>
                </a:solidFill>
              </a:rPr>
              <a:t>return</a:t>
            </a:r>
            <a:r>
              <a:rPr lang="en" sz="1500">
                <a:solidFill>
                  <a:srgbClr val="000000"/>
                </a:solidFill>
              </a:rPr>
              <a:t> c  </a:t>
            </a:r>
            <a:endParaRPr sz="1500">
              <a:solidFill>
                <a:srgbClr val="000000"/>
              </a:solidFill>
            </a:endParaRPr>
          </a:p>
          <a:p>
            <a:pPr marL="0" lvl="0" indent="0" algn="l" rtl="0">
              <a:lnSpc>
                <a:spcPct val="100000"/>
              </a:lnSpc>
              <a:spcBef>
                <a:spcPts val="0"/>
              </a:spcBef>
              <a:spcAft>
                <a:spcPts val="0"/>
              </a:spcAft>
              <a:buClr>
                <a:srgbClr val="000000"/>
              </a:buClr>
              <a:buSzPts val="852"/>
              <a:buFont typeface="Arial"/>
              <a:buNone/>
            </a:pPr>
            <a:r>
              <a:rPr lang="en" sz="1500">
                <a:solidFill>
                  <a:srgbClr val="008200"/>
                </a:solidFill>
              </a:rPr>
              <a:t># calling sum() function in print statement</a:t>
            </a:r>
            <a:r>
              <a:rPr lang="en" sz="1500">
                <a:solidFill>
                  <a:srgbClr val="000000"/>
                </a:solidFill>
              </a:rPr>
              <a:t>  </a:t>
            </a:r>
            <a:endParaRPr sz="1500">
              <a:solidFill>
                <a:srgbClr val="000000"/>
              </a:solidFill>
            </a:endParaRPr>
          </a:p>
          <a:p>
            <a:pPr marL="0" lvl="0" indent="0" algn="l" rtl="0">
              <a:lnSpc>
                <a:spcPct val="100000"/>
              </a:lnSpc>
              <a:spcBef>
                <a:spcPts val="0"/>
              </a:spcBef>
              <a:spcAft>
                <a:spcPts val="0"/>
              </a:spcAft>
              <a:buClr>
                <a:srgbClr val="000000"/>
              </a:buClr>
              <a:buSzPts val="852"/>
              <a:buFont typeface="Arial"/>
              <a:buNone/>
            </a:pPr>
            <a:r>
              <a:rPr lang="en" sz="1500" b="1">
                <a:solidFill>
                  <a:srgbClr val="006699"/>
                </a:solidFill>
              </a:rPr>
              <a:t>print</a:t>
            </a:r>
            <a:r>
              <a:rPr lang="en" sz="1500">
                <a:solidFill>
                  <a:srgbClr val="000000"/>
                </a:solidFill>
              </a:rPr>
              <a:t>(</a:t>
            </a:r>
            <a:r>
              <a:rPr lang="en" sz="1500">
                <a:solidFill>
                  <a:srgbClr val="0000FF"/>
                </a:solidFill>
              </a:rPr>
              <a:t>"The sum is:"</a:t>
            </a:r>
            <a:r>
              <a:rPr lang="en" sz="1500">
                <a:solidFill>
                  <a:srgbClr val="000000"/>
                </a:solidFill>
              </a:rPr>
              <a:t>,sum())  </a:t>
            </a:r>
            <a:endParaRPr sz="1500">
              <a:latin typeface="Times New Roman"/>
              <a:ea typeface="Times New Roman"/>
              <a:cs typeface="Times New Roman"/>
              <a:sym typeface="Times New Roman"/>
            </a:endParaRPr>
          </a:p>
        </p:txBody>
      </p:sp>
      <p:sp>
        <p:nvSpPr>
          <p:cNvPr id="503" name="Google Shape;503;p76"/>
          <p:cNvSpPr txBox="1"/>
          <p:nvPr/>
        </p:nvSpPr>
        <p:spPr>
          <a:xfrm>
            <a:off x="5989200" y="3475225"/>
            <a:ext cx="1749900" cy="646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500" b="1">
                <a:solidFill>
                  <a:srgbClr val="222222"/>
                </a:solidFill>
                <a:highlight>
                  <a:schemeClr val="lt1"/>
                </a:highlight>
                <a:latin typeface="Times New Roman"/>
                <a:ea typeface="Times New Roman"/>
                <a:cs typeface="Times New Roman"/>
                <a:sym typeface="Times New Roman"/>
              </a:rPr>
              <a:t>Output:</a:t>
            </a:r>
            <a:endParaRPr sz="1500" b="1">
              <a:solidFill>
                <a:srgbClr val="222222"/>
              </a:solidFill>
              <a:highlight>
                <a:schemeClr val="lt1"/>
              </a:highlight>
              <a:latin typeface="Times New Roman"/>
              <a:ea typeface="Times New Roman"/>
              <a:cs typeface="Times New Roman"/>
              <a:sym typeface="Times New Roman"/>
            </a:endParaRPr>
          </a:p>
          <a:p>
            <a:pPr marL="0" lvl="0" indent="0" algn="just" rtl="0">
              <a:spcBef>
                <a:spcPts val="0"/>
              </a:spcBef>
              <a:spcAft>
                <a:spcPts val="0"/>
              </a:spcAft>
              <a:buNone/>
            </a:pPr>
            <a:r>
              <a:rPr lang="en" sz="1500">
                <a:solidFill>
                  <a:srgbClr val="222222"/>
                </a:solidFill>
                <a:latin typeface="Times New Roman"/>
                <a:ea typeface="Times New Roman"/>
                <a:cs typeface="Times New Roman"/>
                <a:sym typeface="Times New Roman"/>
              </a:rPr>
              <a:t>The sum is: 30</a:t>
            </a:r>
            <a:endParaRPr>
              <a:solidFill>
                <a:srgbClr val="222222"/>
              </a:solidFill>
              <a:latin typeface="Source Code Pro"/>
              <a:ea typeface="Source Code Pro"/>
              <a:cs typeface="Source Code Pro"/>
              <a:sym typeface="Source Code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3"/>
                                        </p:tgtEl>
                                        <p:attrNameLst>
                                          <p:attrName>style.visibility</p:attrName>
                                        </p:attrNameLst>
                                      </p:cBhvr>
                                      <p:to>
                                        <p:strVal val="visible"/>
                                      </p:to>
                                    </p:set>
                                    <p:animEffect transition="in" filter="fade">
                                      <p:cBhvr>
                                        <p:cTn id="7" dur="1000"/>
                                        <p:tgtEl>
                                          <p:spTgt spid="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7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Functions</a:t>
            </a:r>
            <a:endParaRPr/>
          </a:p>
        </p:txBody>
      </p:sp>
      <p:sp>
        <p:nvSpPr>
          <p:cNvPr id="509" name="Google Shape;509;p77"/>
          <p:cNvSpPr txBox="1">
            <a:spLocks noGrp="1"/>
          </p:cNvSpPr>
          <p:nvPr>
            <p:ph type="body" idx="1"/>
          </p:nvPr>
        </p:nvSpPr>
        <p:spPr>
          <a:xfrm>
            <a:off x="311700" y="1468825"/>
            <a:ext cx="8520600" cy="36111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None/>
            </a:pPr>
            <a:r>
              <a:rPr lang="en" sz="1500">
                <a:solidFill>
                  <a:srgbClr val="333333"/>
                </a:solidFill>
                <a:highlight>
                  <a:srgbClr val="FFFFFF"/>
                </a:highlight>
                <a:latin typeface="Times New Roman"/>
                <a:ea typeface="Times New Roman"/>
                <a:cs typeface="Times New Roman"/>
                <a:sym typeface="Times New Roman"/>
              </a:rPr>
              <a:t>In the above code, we have defined the function named </a:t>
            </a:r>
            <a:r>
              <a:rPr lang="en" sz="1500" b="1">
                <a:solidFill>
                  <a:srgbClr val="333333"/>
                </a:solidFill>
                <a:highlight>
                  <a:srgbClr val="FFFFFF"/>
                </a:highlight>
                <a:latin typeface="Times New Roman"/>
                <a:ea typeface="Times New Roman"/>
                <a:cs typeface="Times New Roman"/>
                <a:sym typeface="Times New Roman"/>
              </a:rPr>
              <a:t>sum,</a:t>
            </a:r>
            <a:r>
              <a:rPr lang="en" sz="1500">
                <a:solidFill>
                  <a:srgbClr val="333333"/>
                </a:solidFill>
                <a:highlight>
                  <a:srgbClr val="FFFFFF"/>
                </a:highlight>
                <a:latin typeface="Times New Roman"/>
                <a:ea typeface="Times New Roman"/>
                <a:cs typeface="Times New Roman"/>
                <a:sym typeface="Times New Roman"/>
              </a:rPr>
              <a:t> and it has a statement </a:t>
            </a:r>
            <a:r>
              <a:rPr lang="en" sz="1500" b="1">
                <a:solidFill>
                  <a:srgbClr val="333333"/>
                </a:solidFill>
                <a:highlight>
                  <a:srgbClr val="FFFFFF"/>
                </a:highlight>
                <a:latin typeface="Times New Roman"/>
                <a:ea typeface="Times New Roman"/>
                <a:cs typeface="Times New Roman"/>
                <a:sym typeface="Times New Roman"/>
              </a:rPr>
              <a:t>c = a+b,</a:t>
            </a:r>
            <a:r>
              <a:rPr lang="en" sz="1500">
                <a:solidFill>
                  <a:srgbClr val="333333"/>
                </a:solidFill>
                <a:highlight>
                  <a:srgbClr val="FFFFFF"/>
                </a:highlight>
                <a:latin typeface="Times New Roman"/>
                <a:ea typeface="Times New Roman"/>
                <a:cs typeface="Times New Roman"/>
                <a:sym typeface="Times New Roman"/>
              </a:rPr>
              <a:t> which computes the given values, and the result is returned by the return statement to the caller function.</a:t>
            </a:r>
            <a:endParaRPr sz="1500">
              <a:solidFill>
                <a:srgbClr val="333333"/>
              </a:solidFill>
              <a:highlight>
                <a:srgbClr val="FFFFFF"/>
              </a:highlight>
              <a:latin typeface="Times New Roman"/>
              <a:ea typeface="Times New Roman"/>
              <a:cs typeface="Times New Roman"/>
              <a:sym typeface="Times New Roman"/>
            </a:endParaRPr>
          </a:p>
          <a:p>
            <a:pPr marL="0" lvl="0" indent="0" algn="just" rtl="0">
              <a:lnSpc>
                <a:spcPct val="95000"/>
              </a:lnSpc>
              <a:spcBef>
                <a:spcPts val="0"/>
              </a:spcBef>
              <a:spcAft>
                <a:spcPts val="0"/>
              </a:spcAft>
              <a:buNone/>
            </a:pPr>
            <a:endParaRPr sz="1500">
              <a:solidFill>
                <a:srgbClr val="333333"/>
              </a:solidFill>
              <a:highlight>
                <a:srgbClr val="FFFFFF"/>
              </a:highlight>
              <a:latin typeface="Times New Roman"/>
              <a:ea typeface="Times New Roman"/>
              <a:cs typeface="Times New Roman"/>
              <a:sym typeface="Times New Roman"/>
            </a:endParaRPr>
          </a:p>
          <a:p>
            <a:pPr marL="0" lvl="0" indent="0" algn="just" rtl="0">
              <a:lnSpc>
                <a:spcPct val="95000"/>
              </a:lnSpc>
              <a:spcBef>
                <a:spcPts val="0"/>
              </a:spcBef>
              <a:spcAft>
                <a:spcPts val="0"/>
              </a:spcAft>
              <a:buNone/>
            </a:pPr>
            <a:r>
              <a:rPr lang="en" sz="1700">
                <a:solidFill>
                  <a:schemeClr val="dk1"/>
                </a:solidFill>
                <a:highlight>
                  <a:srgbClr val="FFFFFF"/>
                </a:highlight>
                <a:latin typeface="Times New Roman"/>
                <a:ea typeface="Times New Roman"/>
                <a:cs typeface="Times New Roman"/>
                <a:sym typeface="Times New Roman"/>
              </a:rPr>
              <a:t>Example: Creating function without return statement</a:t>
            </a:r>
            <a:endParaRPr sz="1700">
              <a:solidFill>
                <a:schemeClr val="dk1"/>
              </a:solidFill>
              <a:highlight>
                <a:srgbClr val="FFFFFF"/>
              </a:highlight>
              <a:latin typeface="Times New Roman"/>
              <a:ea typeface="Times New Roman"/>
              <a:cs typeface="Times New Roman"/>
              <a:sym typeface="Times New Roman"/>
            </a:endParaRPr>
          </a:p>
          <a:p>
            <a:pPr marL="0" lvl="0" indent="0" algn="just" rtl="0">
              <a:lnSpc>
                <a:spcPct val="95000"/>
              </a:lnSpc>
              <a:spcBef>
                <a:spcPts val="0"/>
              </a:spcBef>
              <a:spcAft>
                <a:spcPts val="0"/>
              </a:spcAft>
              <a:buNone/>
            </a:pPr>
            <a:endParaRPr sz="1500">
              <a:solidFill>
                <a:srgbClr val="610B4B"/>
              </a:solidFill>
              <a:highlight>
                <a:srgbClr val="FFFFFF"/>
              </a:highlight>
              <a:latin typeface="Times New Roman"/>
              <a:ea typeface="Times New Roman"/>
              <a:cs typeface="Times New Roman"/>
              <a:sym typeface="Times New Roman"/>
            </a:endParaRPr>
          </a:p>
          <a:p>
            <a:pPr marL="0" lvl="0" indent="0" algn="l" rtl="0">
              <a:lnSpc>
                <a:spcPct val="95000"/>
              </a:lnSpc>
              <a:spcBef>
                <a:spcPts val="0"/>
              </a:spcBef>
              <a:spcAft>
                <a:spcPts val="0"/>
              </a:spcAft>
              <a:buNone/>
            </a:pPr>
            <a:r>
              <a:rPr lang="en" sz="1500">
                <a:solidFill>
                  <a:srgbClr val="008200"/>
                </a:solidFill>
              </a:rPr>
              <a:t># Defining function</a:t>
            </a:r>
            <a:r>
              <a:rPr lang="en" sz="1500">
                <a:solidFill>
                  <a:srgbClr val="000000"/>
                </a:solidFill>
              </a:rPr>
              <a:t>  </a:t>
            </a:r>
            <a:endParaRPr sz="1500">
              <a:solidFill>
                <a:srgbClr val="000000"/>
              </a:solidFill>
            </a:endParaRPr>
          </a:p>
          <a:p>
            <a:pPr marL="0" lvl="0" indent="0" algn="l" rtl="0">
              <a:lnSpc>
                <a:spcPct val="95000"/>
              </a:lnSpc>
              <a:spcBef>
                <a:spcPts val="0"/>
              </a:spcBef>
              <a:spcAft>
                <a:spcPts val="0"/>
              </a:spcAft>
              <a:buNone/>
            </a:pPr>
            <a:r>
              <a:rPr lang="en" sz="1500" b="1">
                <a:solidFill>
                  <a:srgbClr val="006699"/>
                </a:solidFill>
              </a:rPr>
              <a:t>def</a:t>
            </a:r>
            <a:r>
              <a:rPr lang="en" sz="1500">
                <a:solidFill>
                  <a:srgbClr val="000000"/>
                </a:solidFill>
              </a:rPr>
              <a:t> sum():  </a:t>
            </a:r>
            <a:endParaRPr sz="1500">
              <a:solidFill>
                <a:srgbClr val="000000"/>
              </a:solidFill>
            </a:endParaRPr>
          </a:p>
          <a:p>
            <a:pPr marL="0" lvl="0" indent="0" algn="l" rtl="0">
              <a:lnSpc>
                <a:spcPct val="95000"/>
              </a:lnSpc>
              <a:spcBef>
                <a:spcPts val="0"/>
              </a:spcBef>
              <a:spcAft>
                <a:spcPts val="0"/>
              </a:spcAft>
              <a:buNone/>
            </a:pPr>
            <a:r>
              <a:rPr lang="en" sz="1500">
                <a:solidFill>
                  <a:srgbClr val="000000"/>
                </a:solidFill>
              </a:rPr>
              <a:t>    a = 10  </a:t>
            </a:r>
            <a:endParaRPr sz="1500">
              <a:solidFill>
                <a:srgbClr val="000000"/>
              </a:solidFill>
            </a:endParaRPr>
          </a:p>
          <a:p>
            <a:pPr marL="0" lvl="0" indent="0" algn="l" rtl="0">
              <a:lnSpc>
                <a:spcPct val="95000"/>
              </a:lnSpc>
              <a:spcBef>
                <a:spcPts val="0"/>
              </a:spcBef>
              <a:spcAft>
                <a:spcPts val="0"/>
              </a:spcAft>
              <a:buNone/>
            </a:pPr>
            <a:r>
              <a:rPr lang="en" sz="1500">
                <a:solidFill>
                  <a:srgbClr val="000000"/>
                </a:solidFill>
              </a:rPr>
              <a:t>    b = 20  </a:t>
            </a:r>
            <a:endParaRPr sz="1500">
              <a:solidFill>
                <a:srgbClr val="000000"/>
              </a:solidFill>
            </a:endParaRPr>
          </a:p>
          <a:p>
            <a:pPr marL="0" lvl="0" indent="0" algn="l" rtl="0">
              <a:lnSpc>
                <a:spcPct val="95000"/>
              </a:lnSpc>
              <a:spcBef>
                <a:spcPts val="0"/>
              </a:spcBef>
              <a:spcAft>
                <a:spcPts val="0"/>
              </a:spcAft>
              <a:buNone/>
            </a:pPr>
            <a:r>
              <a:rPr lang="en" sz="1500">
                <a:solidFill>
                  <a:srgbClr val="000000"/>
                </a:solidFill>
              </a:rPr>
              <a:t>    c = a+b  </a:t>
            </a:r>
            <a:endParaRPr sz="1500">
              <a:solidFill>
                <a:srgbClr val="000000"/>
              </a:solidFill>
            </a:endParaRPr>
          </a:p>
          <a:p>
            <a:pPr marL="0" lvl="0" indent="0" algn="l" rtl="0">
              <a:lnSpc>
                <a:spcPct val="95000"/>
              </a:lnSpc>
              <a:spcBef>
                <a:spcPts val="0"/>
              </a:spcBef>
              <a:spcAft>
                <a:spcPts val="0"/>
              </a:spcAft>
              <a:buNone/>
            </a:pPr>
            <a:r>
              <a:rPr lang="en" sz="1500">
                <a:solidFill>
                  <a:srgbClr val="008200"/>
                </a:solidFill>
              </a:rPr>
              <a:t># calling sum() function in print statement</a:t>
            </a:r>
            <a:r>
              <a:rPr lang="en" sz="1500">
                <a:solidFill>
                  <a:srgbClr val="000000"/>
                </a:solidFill>
              </a:rPr>
              <a:t>  </a:t>
            </a:r>
            <a:endParaRPr sz="1500">
              <a:solidFill>
                <a:srgbClr val="000000"/>
              </a:solidFill>
            </a:endParaRPr>
          </a:p>
          <a:p>
            <a:pPr marL="0" lvl="0" indent="0" algn="l" rtl="0">
              <a:lnSpc>
                <a:spcPct val="95000"/>
              </a:lnSpc>
              <a:spcBef>
                <a:spcPts val="0"/>
              </a:spcBef>
              <a:spcAft>
                <a:spcPts val="0"/>
              </a:spcAft>
              <a:buNone/>
            </a:pPr>
            <a:r>
              <a:rPr lang="en" sz="1500" b="1">
                <a:solidFill>
                  <a:srgbClr val="006699"/>
                </a:solidFill>
              </a:rPr>
              <a:t>print</a:t>
            </a:r>
            <a:r>
              <a:rPr lang="en" sz="1500">
                <a:solidFill>
                  <a:srgbClr val="000000"/>
                </a:solidFill>
              </a:rPr>
              <a:t>(sum())  </a:t>
            </a:r>
            <a:endParaRPr sz="1500">
              <a:solidFill>
                <a:srgbClr val="000000"/>
              </a:solidFill>
            </a:endParaRPr>
          </a:p>
          <a:p>
            <a:pPr marL="0" lvl="0" indent="0" algn="just" rtl="0">
              <a:lnSpc>
                <a:spcPct val="95000"/>
              </a:lnSpc>
              <a:spcBef>
                <a:spcPts val="0"/>
              </a:spcBef>
              <a:spcAft>
                <a:spcPts val="0"/>
              </a:spcAft>
              <a:buNone/>
            </a:pPr>
            <a:endParaRPr sz="1500" b="1">
              <a:solidFill>
                <a:srgbClr val="333333"/>
              </a:solidFill>
              <a:highlight>
                <a:srgbClr val="FFFFFF"/>
              </a:highlight>
              <a:latin typeface="Times New Roman"/>
              <a:ea typeface="Times New Roman"/>
              <a:cs typeface="Times New Roman"/>
              <a:sym typeface="Times New Roman"/>
            </a:endParaRPr>
          </a:p>
          <a:p>
            <a:pPr marL="0" lvl="0" indent="0" algn="just" rtl="0">
              <a:lnSpc>
                <a:spcPct val="95000"/>
              </a:lnSpc>
              <a:spcBef>
                <a:spcPts val="0"/>
              </a:spcBef>
              <a:spcAft>
                <a:spcPts val="0"/>
              </a:spcAft>
              <a:buNone/>
            </a:pPr>
            <a:r>
              <a:rPr lang="en" sz="1500">
                <a:solidFill>
                  <a:srgbClr val="333333"/>
                </a:solidFill>
                <a:highlight>
                  <a:srgbClr val="FFFFFF"/>
                </a:highlight>
                <a:latin typeface="Times New Roman"/>
                <a:ea typeface="Times New Roman"/>
                <a:cs typeface="Times New Roman"/>
                <a:sym typeface="Times New Roman"/>
              </a:rPr>
              <a:t>In the above code, we have defined the same function without the return statement as we can see that the </a:t>
            </a:r>
            <a:r>
              <a:rPr lang="en" sz="1500" b="1">
                <a:solidFill>
                  <a:srgbClr val="333333"/>
                </a:solidFill>
                <a:highlight>
                  <a:srgbClr val="FFFFFF"/>
                </a:highlight>
                <a:latin typeface="Times New Roman"/>
                <a:ea typeface="Times New Roman"/>
                <a:cs typeface="Times New Roman"/>
                <a:sym typeface="Times New Roman"/>
              </a:rPr>
              <a:t>sum()</a:t>
            </a:r>
            <a:r>
              <a:rPr lang="en" sz="1500">
                <a:solidFill>
                  <a:srgbClr val="333333"/>
                </a:solidFill>
                <a:highlight>
                  <a:srgbClr val="FFFFFF"/>
                </a:highlight>
                <a:latin typeface="Times New Roman"/>
                <a:ea typeface="Times New Roman"/>
                <a:cs typeface="Times New Roman"/>
                <a:sym typeface="Times New Roman"/>
              </a:rPr>
              <a:t> function returned the </a:t>
            </a:r>
            <a:r>
              <a:rPr lang="en" sz="1500" b="1">
                <a:solidFill>
                  <a:srgbClr val="333333"/>
                </a:solidFill>
                <a:highlight>
                  <a:srgbClr val="FFFFFF"/>
                </a:highlight>
                <a:latin typeface="Times New Roman"/>
                <a:ea typeface="Times New Roman"/>
                <a:cs typeface="Times New Roman"/>
                <a:sym typeface="Times New Roman"/>
              </a:rPr>
              <a:t>None</a:t>
            </a:r>
            <a:r>
              <a:rPr lang="en" sz="1500">
                <a:solidFill>
                  <a:srgbClr val="333333"/>
                </a:solidFill>
                <a:highlight>
                  <a:srgbClr val="FFFFFF"/>
                </a:highlight>
                <a:latin typeface="Times New Roman"/>
                <a:ea typeface="Times New Roman"/>
                <a:cs typeface="Times New Roman"/>
                <a:sym typeface="Times New Roman"/>
              </a:rPr>
              <a:t> object to the caller function.</a:t>
            </a:r>
            <a:endParaRPr sz="1500">
              <a:latin typeface="Times New Roman"/>
              <a:ea typeface="Times New Roman"/>
              <a:cs typeface="Times New Roman"/>
              <a:sym typeface="Times New Roman"/>
            </a:endParaRPr>
          </a:p>
        </p:txBody>
      </p:sp>
      <p:sp>
        <p:nvSpPr>
          <p:cNvPr id="510" name="Google Shape;510;p77"/>
          <p:cNvSpPr txBox="1"/>
          <p:nvPr/>
        </p:nvSpPr>
        <p:spPr>
          <a:xfrm>
            <a:off x="5939900" y="3080875"/>
            <a:ext cx="1417200" cy="6480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b="1">
                <a:solidFill>
                  <a:srgbClr val="333333"/>
                </a:solidFill>
                <a:highlight>
                  <a:schemeClr val="lt1"/>
                </a:highlight>
                <a:latin typeface="Times New Roman"/>
                <a:ea typeface="Times New Roman"/>
                <a:cs typeface="Times New Roman"/>
                <a:sym typeface="Times New Roman"/>
              </a:rPr>
              <a:t>Output:</a:t>
            </a:r>
            <a:endParaRPr b="1">
              <a:solidFill>
                <a:srgbClr val="333333"/>
              </a:solidFill>
              <a:highlight>
                <a:schemeClr val="lt1"/>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a:solidFill>
                  <a:srgbClr val="F9F9F9"/>
                </a:solidFill>
                <a:highlight>
                  <a:srgbClr val="1C1D1C"/>
                </a:highlight>
                <a:latin typeface="Times New Roman"/>
                <a:ea typeface="Times New Roman"/>
                <a:cs typeface="Times New Roman"/>
                <a:sym typeface="Times New Roman"/>
              </a:rPr>
              <a:t>None</a:t>
            </a:r>
            <a:endParaRPr>
              <a:latin typeface="Source Code Pro"/>
              <a:ea typeface="Source Code Pro"/>
              <a:cs typeface="Source Code Pro"/>
              <a:sym typeface="Source Code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0"/>
                                        </p:tgtEl>
                                        <p:attrNameLst>
                                          <p:attrName>style.visibility</p:attrName>
                                        </p:attrNameLst>
                                      </p:cBhvr>
                                      <p:to>
                                        <p:strVal val="visible"/>
                                      </p:to>
                                    </p:set>
                                    <p:animEffect transition="in" filter="fade">
                                      <p:cBhvr>
                                        <p:cTn id="7" dur="1000"/>
                                        <p:tgtEl>
                                          <p:spTgt spid="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7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Functions</a:t>
            </a:r>
            <a:endParaRPr/>
          </a:p>
        </p:txBody>
      </p:sp>
      <p:sp>
        <p:nvSpPr>
          <p:cNvPr id="516" name="Google Shape;516;p78"/>
          <p:cNvSpPr txBox="1">
            <a:spLocks noGrp="1"/>
          </p:cNvSpPr>
          <p:nvPr>
            <p:ph type="body" idx="1"/>
          </p:nvPr>
        </p:nvSpPr>
        <p:spPr>
          <a:xfrm>
            <a:off x="311700" y="1468825"/>
            <a:ext cx="4260300" cy="3490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a:solidFill>
                  <a:schemeClr val="dk1"/>
                </a:solidFill>
                <a:highlight>
                  <a:srgbClr val="FFFFFF"/>
                </a:highlight>
                <a:latin typeface="Times New Roman"/>
                <a:ea typeface="Times New Roman"/>
                <a:cs typeface="Times New Roman"/>
                <a:sym typeface="Times New Roman"/>
              </a:rPr>
              <a:t>Arguments in function</a:t>
            </a:r>
            <a:endParaRPr>
              <a:solidFill>
                <a:schemeClr val="dk1"/>
              </a:solidFill>
              <a:highlight>
                <a:srgbClr val="FFFFFF"/>
              </a:highlight>
              <a:latin typeface="Times New Roman"/>
              <a:ea typeface="Times New Roman"/>
              <a:cs typeface="Times New Roman"/>
              <a:sym typeface="Times New Roman"/>
            </a:endParaRPr>
          </a:p>
          <a:p>
            <a:pPr marL="457200" lvl="0" indent="-336550" algn="just" rtl="0">
              <a:lnSpc>
                <a:spcPct val="115000"/>
              </a:lnSpc>
              <a:spcBef>
                <a:spcPts val="0"/>
              </a:spcBef>
              <a:spcAft>
                <a:spcPts val="0"/>
              </a:spcAft>
              <a:buClr>
                <a:srgbClr val="333333"/>
              </a:buClr>
              <a:buSzPts val="1700"/>
              <a:buFont typeface="Times New Roman"/>
              <a:buChar char="●"/>
            </a:pPr>
            <a:r>
              <a:rPr lang="en" sz="1700">
                <a:solidFill>
                  <a:srgbClr val="333333"/>
                </a:solidFill>
                <a:highlight>
                  <a:srgbClr val="FFFFFF"/>
                </a:highlight>
                <a:latin typeface="Times New Roman"/>
                <a:ea typeface="Times New Roman"/>
                <a:cs typeface="Times New Roman"/>
                <a:sym typeface="Times New Roman"/>
              </a:rPr>
              <a:t>The arguments are types of information which can be passed into the function. </a:t>
            </a:r>
            <a:endParaRPr sz="1700">
              <a:solidFill>
                <a:srgbClr val="333333"/>
              </a:solidFill>
              <a:highlight>
                <a:srgbClr val="FFFFFF"/>
              </a:highlight>
              <a:latin typeface="Times New Roman"/>
              <a:ea typeface="Times New Roman"/>
              <a:cs typeface="Times New Roman"/>
              <a:sym typeface="Times New Roman"/>
            </a:endParaRPr>
          </a:p>
          <a:p>
            <a:pPr marL="457200" lvl="0" indent="-336550" algn="just" rtl="0">
              <a:lnSpc>
                <a:spcPct val="115000"/>
              </a:lnSpc>
              <a:spcBef>
                <a:spcPts val="0"/>
              </a:spcBef>
              <a:spcAft>
                <a:spcPts val="0"/>
              </a:spcAft>
              <a:buClr>
                <a:srgbClr val="333333"/>
              </a:buClr>
              <a:buSzPts val="1700"/>
              <a:buFont typeface="Times New Roman"/>
              <a:buChar char="●"/>
            </a:pPr>
            <a:r>
              <a:rPr lang="en" sz="1700">
                <a:solidFill>
                  <a:srgbClr val="333333"/>
                </a:solidFill>
                <a:highlight>
                  <a:srgbClr val="FFFFFF"/>
                </a:highlight>
                <a:latin typeface="Times New Roman"/>
                <a:ea typeface="Times New Roman"/>
                <a:cs typeface="Times New Roman"/>
                <a:sym typeface="Times New Roman"/>
              </a:rPr>
              <a:t>The arguments are specified in the parentheses. </a:t>
            </a:r>
            <a:endParaRPr sz="1700">
              <a:solidFill>
                <a:srgbClr val="333333"/>
              </a:solidFill>
              <a:highlight>
                <a:srgbClr val="FFFFFF"/>
              </a:highlight>
              <a:latin typeface="Times New Roman"/>
              <a:ea typeface="Times New Roman"/>
              <a:cs typeface="Times New Roman"/>
              <a:sym typeface="Times New Roman"/>
            </a:endParaRPr>
          </a:p>
          <a:p>
            <a:pPr marL="457200" lvl="0" indent="-336550" algn="just" rtl="0">
              <a:lnSpc>
                <a:spcPct val="115000"/>
              </a:lnSpc>
              <a:spcBef>
                <a:spcPts val="0"/>
              </a:spcBef>
              <a:spcAft>
                <a:spcPts val="0"/>
              </a:spcAft>
              <a:buClr>
                <a:srgbClr val="333333"/>
              </a:buClr>
              <a:buSzPts val="1700"/>
              <a:buFont typeface="Times New Roman"/>
              <a:buChar char="●"/>
            </a:pPr>
            <a:r>
              <a:rPr lang="en" sz="1700">
                <a:solidFill>
                  <a:srgbClr val="333333"/>
                </a:solidFill>
                <a:highlight>
                  <a:srgbClr val="FFFFFF"/>
                </a:highlight>
                <a:latin typeface="Times New Roman"/>
                <a:ea typeface="Times New Roman"/>
                <a:cs typeface="Times New Roman"/>
                <a:sym typeface="Times New Roman"/>
              </a:rPr>
              <a:t>We can pass any number of arguments, but they must be separate them with a comma.</a:t>
            </a:r>
            <a:endParaRPr sz="1700">
              <a:latin typeface="Times New Roman"/>
              <a:ea typeface="Times New Roman"/>
              <a:cs typeface="Times New Roman"/>
              <a:sym typeface="Times New Roman"/>
            </a:endParaRPr>
          </a:p>
        </p:txBody>
      </p:sp>
      <p:sp>
        <p:nvSpPr>
          <p:cNvPr id="517" name="Google Shape;517;p78"/>
          <p:cNvSpPr txBox="1"/>
          <p:nvPr/>
        </p:nvSpPr>
        <p:spPr>
          <a:xfrm>
            <a:off x="4732200" y="1468825"/>
            <a:ext cx="4100100" cy="2641200"/>
          </a:xfrm>
          <a:prstGeom prst="rect">
            <a:avLst/>
          </a:prstGeom>
          <a:noFill/>
          <a:ln>
            <a:noFill/>
          </a:ln>
        </p:spPr>
        <p:txBody>
          <a:bodyPr spcFirstLastPara="1" wrap="square" lIns="91425" tIns="91425" rIns="91425" bIns="91425" anchor="t" anchorCtr="0">
            <a:spAutoFit/>
          </a:bodyPr>
          <a:lstStyle/>
          <a:p>
            <a:pPr marL="0" lvl="0" indent="0" algn="just" rtl="0">
              <a:lnSpc>
                <a:spcPct val="130000"/>
              </a:lnSpc>
              <a:spcBef>
                <a:spcPts val="0"/>
              </a:spcBef>
              <a:spcAft>
                <a:spcPts val="0"/>
              </a:spcAft>
              <a:buNone/>
            </a:pPr>
            <a:r>
              <a:rPr lang="en">
                <a:solidFill>
                  <a:srgbClr val="333333"/>
                </a:solidFill>
                <a:highlight>
                  <a:schemeClr val="lt1"/>
                </a:highlight>
                <a:latin typeface="Times New Roman"/>
                <a:ea typeface="Times New Roman"/>
                <a:cs typeface="Times New Roman"/>
                <a:sym typeface="Times New Roman"/>
              </a:rPr>
              <a:t>Consider the following example, which contains a function that accepts a string as the argument.</a:t>
            </a:r>
            <a:endParaRPr>
              <a:solidFill>
                <a:srgbClr val="333333"/>
              </a:solidFill>
              <a:highlight>
                <a:schemeClr val="lt1"/>
              </a:highlight>
              <a:latin typeface="Times New Roman"/>
              <a:ea typeface="Times New Roman"/>
              <a:cs typeface="Times New Roman"/>
              <a:sym typeface="Times New Roman"/>
            </a:endParaRPr>
          </a:p>
          <a:p>
            <a:pPr marL="0" lvl="0" indent="0" algn="just" rtl="0">
              <a:lnSpc>
                <a:spcPct val="130000"/>
              </a:lnSpc>
              <a:spcBef>
                <a:spcPts val="0"/>
              </a:spcBef>
              <a:spcAft>
                <a:spcPts val="0"/>
              </a:spcAft>
              <a:buNone/>
            </a:pPr>
            <a:r>
              <a:rPr lang="en">
                <a:solidFill>
                  <a:srgbClr val="610B4B"/>
                </a:solidFill>
                <a:highlight>
                  <a:schemeClr val="lt1"/>
                </a:highlight>
                <a:latin typeface="Times New Roman"/>
                <a:ea typeface="Times New Roman"/>
                <a:cs typeface="Times New Roman"/>
                <a:sym typeface="Times New Roman"/>
              </a:rPr>
              <a:t>Example,</a:t>
            </a:r>
            <a:endParaRPr>
              <a:solidFill>
                <a:srgbClr val="610B4B"/>
              </a:solidFill>
              <a:highlight>
                <a:schemeClr val="lt1"/>
              </a:highlight>
              <a:latin typeface="Times New Roman"/>
              <a:ea typeface="Times New Roman"/>
              <a:cs typeface="Times New Roman"/>
              <a:sym typeface="Times New Roman"/>
            </a:endParaRPr>
          </a:p>
          <a:p>
            <a:pPr marL="0" lvl="0" indent="0" algn="l" rtl="0">
              <a:lnSpc>
                <a:spcPct val="130000"/>
              </a:lnSpc>
              <a:spcBef>
                <a:spcPts val="0"/>
              </a:spcBef>
              <a:spcAft>
                <a:spcPts val="0"/>
              </a:spcAft>
              <a:buNone/>
            </a:pPr>
            <a:endParaRPr>
              <a:solidFill>
                <a:srgbClr val="008200"/>
              </a:solidFill>
              <a:latin typeface="Source Code Pro"/>
              <a:ea typeface="Source Code Pro"/>
              <a:cs typeface="Source Code Pro"/>
              <a:sym typeface="Source Code Pro"/>
            </a:endParaRPr>
          </a:p>
          <a:p>
            <a:pPr marL="0" lvl="0" indent="0" algn="l" rtl="0">
              <a:lnSpc>
                <a:spcPct val="130000"/>
              </a:lnSpc>
              <a:spcBef>
                <a:spcPts val="0"/>
              </a:spcBef>
              <a:spcAft>
                <a:spcPts val="0"/>
              </a:spcAft>
              <a:buNone/>
            </a:pPr>
            <a:r>
              <a:rPr lang="en">
                <a:solidFill>
                  <a:srgbClr val="008200"/>
                </a:solidFill>
                <a:latin typeface="Source Code Pro"/>
                <a:ea typeface="Source Code Pro"/>
                <a:cs typeface="Source Code Pro"/>
                <a:sym typeface="Source Code Pro"/>
              </a:rPr>
              <a:t>#defining the function  </a:t>
            </a: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a:p>
            <a:pPr marL="0" lvl="0" indent="0" algn="l" rtl="0">
              <a:lnSpc>
                <a:spcPct val="130000"/>
              </a:lnSpc>
              <a:spcBef>
                <a:spcPts val="0"/>
              </a:spcBef>
              <a:spcAft>
                <a:spcPts val="0"/>
              </a:spcAft>
              <a:buNone/>
            </a:pPr>
            <a:r>
              <a:rPr lang="en" b="1">
                <a:solidFill>
                  <a:srgbClr val="006699"/>
                </a:solidFill>
                <a:latin typeface="Source Code Pro"/>
                <a:ea typeface="Source Code Pro"/>
                <a:cs typeface="Source Code Pro"/>
                <a:sym typeface="Source Code Pro"/>
              </a:rPr>
              <a:t>def</a:t>
            </a:r>
            <a:r>
              <a:rPr lang="en">
                <a:latin typeface="Source Code Pro"/>
                <a:ea typeface="Source Code Pro"/>
                <a:cs typeface="Source Code Pro"/>
                <a:sym typeface="Source Code Pro"/>
              </a:rPr>
              <a:t> func (name):    </a:t>
            </a:r>
            <a:endParaRPr>
              <a:latin typeface="Source Code Pro"/>
              <a:ea typeface="Source Code Pro"/>
              <a:cs typeface="Source Code Pro"/>
              <a:sym typeface="Source Code Pro"/>
            </a:endParaRPr>
          </a:p>
          <a:p>
            <a:pPr marL="0" lvl="0" indent="0" algn="l" rtl="0">
              <a:lnSpc>
                <a:spcPct val="130000"/>
              </a:lnSpc>
              <a:spcBef>
                <a:spcPts val="0"/>
              </a:spcBef>
              <a:spcAft>
                <a:spcPts val="0"/>
              </a:spcAft>
              <a:buNone/>
            </a:pPr>
            <a:r>
              <a:rPr lang="en">
                <a:latin typeface="Source Code Pro"/>
                <a:ea typeface="Source Code Pro"/>
                <a:cs typeface="Source Code Pro"/>
                <a:sym typeface="Source Code Pro"/>
              </a:rPr>
              <a:t>    </a:t>
            </a:r>
            <a:r>
              <a:rPr lang="en" b="1">
                <a:solidFill>
                  <a:srgbClr val="006699"/>
                </a:solidFill>
                <a:latin typeface="Source Code Pro"/>
                <a:ea typeface="Source Code Pro"/>
                <a:cs typeface="Source Code Pro"/>
                <a:sym typeface="Source Code Pro"/>
              </a:rPr>
              <a:t>print</a:t>
            </a:r>
            <a:r>
              <a:rPr lang="en">
                <a:latin typeface="Source Code Pro"/>
                <a:ea typeface="Source Code Pro"/>
                <a:cs typeface="Source Code Pro"/>
                <a:sym typeface="Source Code Pro"/>
              </a:rPr>
              <a:t>(</a:t>
            </a:r>
            <a:r>
              <a:rPr lang="en">
                <a:solidFill>
                  <a:srgbClr val="0000FF"/>
                </a:solidFill>
                <a:latin typeface="Source Code Pro"/>
                <a:ea typeface="Source Code Pro"/>
                <a:cs typeface="Source Code Pro"/>
                <a:sym typeface="Source Code Pro"/>
              </a:rPr>
              <a:t>"Hi "</a:t>
            </a:r>
            <a:r>
              <a:rPr lang="en">
                <a:latin typeface="Source Code Pro"/>
                <a:ea typeface="Source Code Pro"/>
                <a:cs typeface="Source Code Pro"/>
                <a:sym typeface="Source Code Pro"/>
              </a:rPr>
              <a:t>,name)   </a:t>
            </a:r>
            <a:endParaRPr>
              <a:latin typeface="Source Code Pro"/>
              <a:ea typeface="Source Code Pro"/>
              <a:cs typeface="Source Code Pro"/>
              <a:sym typeface="Source Code Pro"/>
            </a:endParaRPr>
          </a:p>
          <a:p>
            <a:pPr marL="0" lvl="0" indent="0" algn="l" rtl="0">
              <a:lnSpc>
                <a:spcPct val="130000"/>
              </a:lnSpc>
              <a:spcBef>
                <a:spcPts val="0"/>
              </a:spcBef>
              <a:spcAft>
                <a:spcPts val="0"/>
              </a:spcAft>
              <a:buNone/>
            </a:pPr>
            <a:r>
              <a:rPr lang="en">
                <a:solidFill>
                  <a:srgbClr val="008200"/>
                </a:solidFill>
                <a:latin typeface="Source Code Pro"/>
                <a:ea typeface="Source Code Pro"/>
                <a:cs typeface="Source Code Pro"/>
                <a:sym typeface="Source Code Pro"/>
              </a:rPr>
              <a:t>#calling the function   </a:t>
            </a: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a:p>
            <a:pPr marL="0" lvl="0" indent="0" algn="l" rtl="0">
              <a:lnSpc>
                <a:spcPct val="130000"/>
              </a:lnSpc>
              <a:spcBef>
                <a:spcPts val="0"/>
              </a:spcBef>
              <a:spcAft>
                <a:spcPts val="0"/>
              </a:spcAft>
              <a:buNone/>
            </a:pPr>
            <a:r>
              <a:rPr lang="en">
                <a:latin typeface="Source Code Pro"/>
                <a:ea typeface="Source Code Pro"/>
                <a:cs typeface="Source Code Pro"/>
                <a:sym typeface="Source Code Pro"/>
              </a:rPr>
              <a:t>func(</a:t>
            </a:r>
            <a:r>
              <a:rPr lang="en">
                <a:solidFill>
                  <a:srgbClr val="0000FF"/>
                </a:solidFill>
                <a:latin typeface="Source Code Pro"/>
                <a:ea typeface="Source Code Pro"/>
                <a:cs typeface="Source Code Pro"/>
                <a:sym typeface="Source Code Pro"/>
              </a:rPr>
              <a:t>"Devansh"</a:t>
            </a:r>
            <a:r>
              <a:rPr lang="en">
                <a:latin typeface="Source Code Pro"/>
                <a:ea typeface="Source Code Pro"/>
                <a:cs typeface="Source Code Pro"/>
                <a:sym typeface="Source Code Pro"/>
              </a:rPr>
              <a:t>)    </a:t>
            </a:r>
            <a:r>
              <a:rPr lang="en">
                <a:latin typeface="Times New Roman"/>
                <a:ea typeface="Times New Roman"/>
                <a:cs typeface="Times New Roman"/>
                <a:sym typeface="Times New Roman"/>
              </a:rPr>
              <a:t> </a:t>
            </a:r>
            <a:endParaRPr>
              <a:latin typeface="Source Code Pro"/>
              <a:ea typeface="Source Code Pro"/>
              <a:cs typeface="Source Code Pro"/>
              <a:sym typeface="Source Code Pro"/>
            </a:endParaRPr>
          </a:p>
        </p:txBody>
      </p:sp>
      <p:sp>
        <p:nvSpPr>
          <p:cNvPr id="518" name="Google Shape;518;p78"/>
          <p:cNvSpPr txBox="1"/>
          <p:nvPr/>
        </p:nvSpPr>
        <p:spPr>
          <a:xfrm>
            <a:off x="7344775" y="3987250"/>
            <a:ext cx="1589700" cy="680400"/>
          </a:xfrm>
          <a:prstGeom prst="rect">
            <a:avLst/>
          </a:prstGeom>
          <a:noFill/>
          <a:ln>
            <a:noFill/>
          </a:ln>
        </p:spPr>
        <p:txBody>
          <a:bodyPr spcFirstLastPara="1" wrap="square" lIns="91425" tIns="91425" rIns="91425" bIns="91425" anchor="t" anchorCtr="0">
            <a:spAutoFit/>
          </a:bodyPr>
          <a:lstStyle/>
          <a:p>
            <a:pPr marL="0" lvl="0" indent="0" algn="just" rtl="0">
              <a:lnSpc>
                <a:spcPct val="130000"/>
              </a:lnSpc>
              <a:spcBef>
                <a:spcPts val="0"/>
              </a:spcBef>
              <a:spcAft>
                <a:spcPts val="0"/>
              </a:spcAft>
              <a:buNone/>
            </a:pPr>
            <a:r>
              <a:rPr lang="en" b="1">
                <a:solidFill>
                  <a:srgbClr val="333333"/>
                </a:solidFill>
                <a:highlight>
                  <a:schemeClr val="lt1"/>
                </a:highlight>
                <a:latin typeface="Times New Roman"/>
                <a:ea typeface="Times New Roman"/>
                <a:cs typeface="Times New Roman"/>
                <a:sym typeface="Times New Roman"/>
              </a:rPr>
              <a:t>Output:</a:t>
            </a:r>
            <a:endParaRPr b="1">
              <a:solidFill>
                <a:srgbClr val="333333"/>
              </a:solidFill>
              <a:highlight>
                <a:schemeClr val="lt1"/>
              </a:highlight>
              <a:latin typeface="Times New Roman"/>
              <a:ea typeface="Times New Roman"/>
              <a:cs typeface="Times New Roman"/>
              <a:sym typeface="Times New Roman"/>
            </a:endParaRPr>
          </a:p>
          <a:p>
            <a:pPr marL="0" lvl="0" indent="0" algn="just" rtl="0">
              <a:lnSpc>
                <a:spcPct val="130000"/>
              </a:lnSpc>
              <a:spcBef>
                <a:spcPts val="0"/>
              </a:spcBef>
              <a:spcAft>
                <a:spcPts val="0"/>
              </a:spcAft>
              <a:buNone/>
            </a:pPr>
            <a:r>
              <a:rPr lang="en">
                <a:solidFill>
                  <a:srgbClr val="F9F9F9"/>
                </a:solidFill>
                <a:highlight>
                  <a:srgbClr val="1C1D1C"/>
                </a:highlight>
                <a:latin typeface="Times New Roman"/>
                <a:ea typeface="Times New Roman"/>
                <a:cs typeface="Times New Roman"/>
                <a:sym typeface="Times New Roman"/>
              </a:rPr>
              <a:t>Hi Devansh</a:t>
            </a:r>
            <a:endParaRPr>
              <a:latin typeface="Source Code Pro"/>
              <a:ea typeface="Source Code Pro"/>
              <a:cs typeface="Source Code Pro"/>
              <a:sym typeface="Source Code Pro"/>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79"/>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Example</a:t>
            </a:r>
            <a:endParaRPr/>
          </a:p>
        </p:txBody>
      </p:sp>
      <p:sp>
        <p:nvSpPr>
          <p:cNvPr id="524" name="Google Shape;524;p79"/>
          <p:cNvSpPr txBox="1">
            <a:spLocks noGrp="1"/>
          </p:cNvSpPr>
          <p:nvPr>
            <p:ph type="body" idx="1"/>
          </p:nvPr>
        </p:nvSpPr>
        <p:spPr>
          <a:xfrm>
            <a:off x="311700" y="1461750"/>
            <a:ext cx="8520600" cy="35262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SzPts val="1018"/>
              <a:buNone/>
            </a:pPr>
            <a:r>
              <a:rPr lang="en" sz="1600">
                <a:solidFill>
                  <a:srgbClr val="008200"/>
                </a:solidFill>
              </a:rPr>
              <a:t>#Python function to calculate the sum of two variables   </a:t>
            </a:r>
            <a:r>
              <a:rPr lang="en" sz="1600">
                <a:solidFill>
                  <a:srgbClr val="000000"/>
                </a:solidFill>
              </a:rPr>
              <a:t>  </a:t>
            </a:r>
            <a:endParaRPr sz="1600">
              <a:solidFill>
                <a:srgbClr val="000000"/>
              </a:solidFill>
            </a:endParaRPr>
          </a:p>
          <a:p>
            <a:pPr marL="0" lvl="0" indent="0" algn="l" rtl="0">
              <a:lnSpc>
                <a:spcPct val="90000"/>
              </a:lnSpc>
              <a:spcBef>
                <a:spcPts val="0"/>
              </a:spcBef>
              <a:spcAft>
                <a:spcPts val="0"/>
              </a:spcAft>
              <a:buSzPts val="1018"/>
              <a:buNone/>
            </a:pPr>
            <a:r>
              <a:rPr lang="en" sz="1600">
                <a:solidFill>
                  <a:srgbClr val="008200"/>
                </a:solidFill>
              </a:rPr>
              <a:t>#defining the function  </a:t>
            </a:r>
            <a:r>
              <a:rPr lang="en" sz="1600">
                <a:solidFill>
                  <a:srgbClr val="000000"/>
                </a:solidFill>
              </a:rPr>
              <a:t>  </a:t>
            </a:r>
            <a:endParaRPr sz="1600">
              <a:solidFill>
                <a:srgbClr val="000000"/>
              </a:solidFill>
            </a:endParaRPr>
          </a:p>
          <a:p>
            <a:pPr marL="0" lvl="0" indent="0" algn="l" rtl="0">
              <a:lnSpc>
                <a:spcPct val="90000"/>
              </a:lnSpc>
              <a:spcBef>
                <a:spcPts val="0"/>
              </a:spcBef>
              <a:spcAft>
                <a:spcPts val="0"/>
              </a:spcAft>
              <a:buSzPts val="1018"/>
              <a:buNone/>
            </a:pPr>
            <a:r>
              <a:rPr lang="en" sz="1600" b="1">
                <a:solidFill>
                  <a:srgbClr val="006699"/>
                </a:solidFill>
              </a:rPr>
              <a:t>def</a:t>
            </a:r>
            <a:r>
              <a:rPr lang="en" sz="1600">
                <a:solidFill>
                  <a:srgbClr val="000000"/>
                </a:solidFill>
              </a:rPr>
              <a:t> sum (a,b):    </a:t>
            </a:r>
            <a:endParaRPr sz="1600">
              <a:solidFill>
                <a:srgbClr val="000000"/>
              </a:solidFill>
            </a:endParaRPr>
          </a:p>
          <a:p>
            <a:pPr marL="0" lvl="0" indent="0" algn="l" rtl="0">
              <a:lnSpc>
                <a:spcPct val="90000"/>
              </a:lnSpc>
              <a:spcBef>
                <a:spcPts val="0"/>
              </a:spcBef>
              <a:spcAft>
                <a:spcPts val="0"/>
              </a:spcAft>
              <a:buSzPts val="1018"/>
              <a:buNone/>
            </a:pPr>
            <a:r>
              <a:rPr lang="en" sz="1600">
                <a:solidFill>
                  <a:srgbClr val="000000"/>
                </a:solidFill>
              </a:rPr>
              <a:t>    </a:t>
            </a:r>
            <a:r>
              <a:rPr lang="en" sz="1600" b="1">
                <a:solidFill>
                  <a:srgbClr val="006699"/>
                </a:solidFill>
              </a:rPr>
              <a:t>return</a:t>
            </a:r>
            <a:r>
              <a:rPr lang="en" sz="1600">
                <a:solidFill>
                  <a:srgbClr val="000000"/>
                </a:solidFill>
              </a:rPr>
              <a:t> a+b;    </a:t>
            </a:r>
            <a:endParaRPr sz="1600">
              <a:solidFill>
                <a:srgbClr val="000000"/>
              </a:solidFill>
            </a:endParaRPr>
          </a:p>
          <a:p>
            <a:pPr marL="0" lvl="0" indent="0" algn="l" rtl="0">
              <a:lnSpc>
                <a:spcPct val="90000"/>
              </a:lnSpc>
              <a:spcBef>
                <a:spcPts val="0"/>
              </a:spcBef>
              <a:spcAft>
                <a:spcPts val="0"/>
              </a:spcAft>
              <a:buSzPts val="1018"/>
              <a:buNone/>
            </a:pPr>
            <a:r>
              <a:rPr lang="en" sz="1600">
                <a:solidFill>
                  <a:srgbClr val="000000"/>
                </a:solidFill>
              </a:rPr>
              <a:t>    </a:t>
            </a:r>
            <a:endParaRPr sz="1600">
              <a:solidFill>
                <a:srgbClr val="000000"/>
              </a:solidFill>
            </a:endParaRPr>
          </a:p>
          <a:p>
            <a:pPr marL="0" lvl="0" indent="0" algn="l" rtl="0">
              <a:lnSpc>
                <a:spcPct val="90000"/>
              </a:lnSpc>
              <a:spcBef>
                <a:spcPts val="0"/>
              </a:spcBef>
              <a:spcAft>
                <a:spcPts val="0"/>
              </a:spcAft>
              <a:buSzPts val="1018"/>
              <a:buNone/>
            </a:pPr>
            <a:r>
              <a:rPr lang="en" sz="1600">
                <a:solidFill>
                  <a:srgbClr val="008200"/>
                </a:solidFill>
              </a:rPr>
              <a:t>#taking values from the user  </a:t>
            </a:r>
            <a:r>
              <a:rPr lang="en" sz="1600">
                <a:solidFill>
                  <a:srgbClr val="000000"/>
                </a:solidFill>
              </a:rPr>
              <a:t>  </a:t>
            </a:r>
            <a:endParaRPr sz="1600">
              <a:solidFill>
                <a:srgbClr val="000000"/>
              </a:solidFill>
            </a:endParaRPr>
          </a:p>
          <a:p>
            <a:pPr marL="0" lvl="0" indent="0" algn="l" rtl="0">
              <a:lnSpc>
                <a:spcPct val="90000"/>
              </a:lnSpc>
              <a:spcBef>
                <a:spcPts val="0"/>
              </a:spcBef>
              <a:spcAft>
                <a:spcPts val="0"/>
              </a:spcAft>
              <a:buSzPts val="1018"/>
              <a:buNone/>
            </a:pPr>
            <a:r>
              <a:rPr lang="en" sz="1600">
                <a:solidFill>
                  <a:srgbClr val="000000"/>
                </a:solidFill>
              </a:rPr>
              <a:t>a = int(input(</a:t>
            </a:r>
            <a:r>
              <a:rPr lang="en" sz="1600">
                <a:solidFill>
                  <a:srgbClr val="0000FF"/>
                </a:solidFill>
              </a:rPr>
              <a:t>"Enter a: "</a:t>
            </a:r>
            <a:r>
              <a:rPr lang="en" sz="1600">
                <a:solidFill>
                  <a:srgbClr val="000000"/>
                </a:solidFill>
              </a:rPr>
              <a:t>))    </a:t>
            </a:r>
            <a:endParaRPr sz="1600">
              <a:solidFill>
                <a:srgbClr val="000000"/>
              </a:solidFill>
            </a:endParaRPr>
          </a:p>
          <a:p>
            <a:pPr marL="0" lvl="0" indent="0" algn="l" rtl="0">
              <a:lnSpc>
                <a:spcPct val="90000"/>
              </a:lnSpc>
              <a:spcBef>
                <a:spcPts val="0"/>
              </a:spcBef>
              <a:spcAft>
                <a:spcPts val="0"/>
              </a:spcAft>
              <a:buSzPts val="1018"/>
              <a:buNone/>
            </a:pPr>
            <a:r>
              <a:rPr lang="en" sz="1600">
                <a:solidFill>
                  <a:srgbClr val="000000"/>
                </a:solidFill>
              </a:rPr>
              <a:t>b = int(input(</a:t>
            </a:r>
            <a:r>
              <a:rPr lang="en" sz="1600">
                <a:solidFill>
                  <a:srgbClr val="0000FF"/>
                </a:solidFill>
              </a:rPr>
              <a:t>"Enter b: "</a:t>
            </a:r>
            <a:r>
              <a:rPr lang="en" sz="1600">
                <a:solidFill>
                  <a:srgbClr val="000000"/>
                </a:solidFill>
              </a:rPr>
              <a:t>))    </a:t>
            </a:r>
            <a:endParaRPr sz="1600">
              <a:solidFill>
                <a:srgbClr val="000000"/>
              </a:solidFill>
            </a:endParaRPr>
          </a:p>
          <a:p>
            <a:pPr marL="0" lvl="0" indent="0" algn="l" rtl="0">
              <a:lnSpc>
                <a:spcPct val="90000"/>
              </a:lnSpc>
              <a:spcBef>
                <a:spcPts val="0"/>
              </a:spcBef>
              <a:spcAft>
                <a:spcPts val="0"/>
              </a:spcAft>
              <a:buSzPts val="1018"/>
              <a:buNone/>
            </a:pPr>
            <a:r>
              <a:rPr lang="en" sz="1600">
                <a:solidFill>
                  <a:srgbClr val="000000"/>
                </a:solidFill>
              </a:rPr>
              <a:t>    </a:t>
            </a:r>
            <a:endParaRPr sz="1600">
              <a:solidFill>
                <a:srgbClr val="000000"/>
              </a:solidFill>
            </a:endParaRPr>
          </a:p>
          <a:p>
            <a:pPr marL="0" lvl="0" indent="0" algn="l" rtl="0">
              <a:lnSpc>
                <a:spcPct val="90000"/>
              </a:lnSpc>
              <a:spcBef>
                <a:spcPts val="0"/>
              </a:spcBef>
              <a:spcAft>
                <a:spcPts val="0"/>
              </a:spcAft>
              <a:buSzPts val="1018"/>
              <a:buNone/>
            </a:pPr>
            <a:r>
              <a:rPr lang="en" sz="1600">
                <a:solidFill>
                  <a:srgbClr val="008200"/>
                </a:solidFill>
              </a:rPr>
              <a:t>#printing the sum of a and b  </a:t>
            </a:r>
            <a:r>
              <a:rPr lang="en" sz="1600">
                <a:solidFill>
                  <a:srgbClr val="000000"/>
                </a:solidFill>
              </a:rPr>
              <a:t>  </a:t>
            </a:r>
            <a:endParaRPr sz="1600">
              <a:solidFill>
                <a:srgbClr val="000000"/>
              </a:solidFill>
            </a:endParaRPr>
          </a:p>
          <a:p>
            <a:pPr marL="0" lvl="0" indent="0" algn="l" rtl="0">
              <a:lnSpc>
                <a:spcPct val="90000"/>
              </a:lnSpc>
              <a:spcBef>
                <a:spcPts val="0"/>
              </a:spcBef>
              <a:spcAft>
                <a:spcPts val="0"/>
              </a:spcAft>
              <a:buSzPts val="1018"/>
              <a:buNone/>
            </a:pPr>
            <a:r>
              <a:rPr lang="en" sz="1600" b="1">
                <a:solidFill>
                  <a:srgbClr val="006699"/>
                </a:solidFill>
              </a:rPr>
              <a:t>print</a:t>
            </a:r>
            <a:r>
              <a:rPr lang="en" sz="1600">
                <a:solidFill>
                  <a:srgbClr val="000000"/>
                </a:solidFill>
              </a:rPr>
              <a:t>(</a:t>
            </a:r>
            <a:r>
              <a:rPr lang="en" sz="1600">
                <a:solidFill>
                  <a:srgbClr val="0000FF"/>
                </a:solidFill>
              </a:rPr>
              <a:t>"Sum = "</a:t>
            </a:r>
            <a:r>
              <a:rPr lang="en" sz="1600">
                <a:solidFill>
                  <a:srgbClr val="000000"/>
                </a:solidFill>
              </a:rPr>
              <a:t>,sum(a,b))</a:t>
            </a:r>
            <a:endParaRPr sz="1600"/>
          </a:p>
        </p:txBody>
      </p:sp>
      <p:sp>
        <p:nvSpPr>
          <p:cNvPr id="525" name="Google Shape;525;p79"/>
          <p:cNvSpPr txBox="1"/>
          <p:nvPr/>
        </p:nvSpPr>
        <p:spPr>
          <a:xfrm>
            <a:off x="5410000" y="3117825"/>
            <a:ext cx="2008800" cy="1071300"/>
          </a:xfrm>
          <a:prstGeom prst="rect">
            <a:avLst/>
          </a:prstGeom>
          <a:noFill/>
          <a:ln>
            <a:noFill/>
          </a:ln>
        </p:spPr>
        <p:txBody>
          <a:bodyPr spcFirstLastPara="1" wrap="square" lIns="91425" tIns="91425" rIns="91425" bIns="91425" anchor="t" anchorCtr="0">
            <a:spAutoFit/>
          </a:bodyPr>
          <a:lstStyle/>
          <a:p>
            <a:pPr marL="0" lvl="0" indent="0" algn="just" rtl="0">
              <a:lnSpc>
                <a:spcPct val="90000"/>
              </a:lnSpc>
              <a:spcBef>
                <a:spcPts val="0"/>
              </a:spcBef>
              <a:spcAft>
                <a:spcPts val="0"/>
              </a:spcAft>
              <a:buClr>
                <a:srgbClr val="000000"/>
              </a:buClr>
              <a:buSzPts val="1018"/>
              <a:buFont typeface="Arial"/>
              <a:buNone/>
            </a:pPr>
            <a:r>
              <a:rPr lang="en" sz="1600" b="1">
                <a:solidFill>
                  <a:srgbClr val="333333"/>
                </a:solidFill>
                <a:highlight>
                  <a:schemeClr val="lt1"/>
                </a:highlight>
                <a:latin typeface="Times New Roman"/>
                <a:ea typeface="Times New Roman"/>
                <a:cs typeface="Times New Roman"/>
                <a:sym typeface="Times New Roman"/>
              </a:rPr>
              <a:t>Output:</a:t>
            </a:r>
            <a:endParaRPr sz="1600" b="1">
              <a:solidFill>
                <a:srgbClr val="333333"/>
              </a:solidFill>
              <a:highlight>
                <a:schemeClr val="lt1"/>
              </a:highlight>
              <a:latin typeface="Times New Roman"/>
              <a:ea typeface="Times New Roman"/>
              <a:cs typeface="Times New Roman"/>
              <a:sym typeface="Times New Roman"/>
            </a:endParaRPr>
          </a:p>
          <a:p>
            <a:pPr marL="0" lvl="0" indent="0" algn="l" rtl="0">
              <a:lnSpc>
                <a:spcPct val="90000"/>
              </a:lnSpc>
              <a:spcBef>
                <a:spcPts val="0"/>
              </a:spcBef>
              <a:spcAft>
                <a:spcPts val="0"/>
              </a:spcAft>
              <a:buClr>
                <a:srgbClr val="000000"/>
              </a:buClr>
              <a:buSzPts val="1018"/>
              <a:buFont typeface="Arial"/>
              <a:buNone/>
            </a:pPr>
            <a:r>
              <a:rPr lang="en" sz="1600">
                <a:solidFill>
                  <a:srgbClr val="F9F9F9"/>
                </a:solidFill>
                <a:highlight>
                  <a:srgbClr val="1C1D1C"/>
                </a:highlight>
                <a:latin typeface="Times New Roman"/>
                <a:ea typeface="Times New Roman"/>
                <a:cs typeface="Times New Roman"/>
                <a:sym typeface="Times New Roman"/>
              </a:rPr>
              <a:t>Enter a: 10</a:t>
            </a:r>
            <a:endParaRPr sz="1600">
              <a:solidFill>
                <a:srgbClr val="F9F9F9"/>
              </a:solidFill>
              <a:highlight>
                <a:srgbClr val="1C1D1C"/>
              </a:highlight>
              <a:latin typeface="Times New Roman"/>
              <a:ea typeface="Times New Roman"/>
              <a:cs typeface="Times New Roman"/>
              <a:sym typeface="Times New Roman"/>
            </a:endParaRPr>
          </a:p>
          <a:p>
            <a:pPr marL="0" lvl="0" indent="0" algn="l" rtl="0">
              <a:lnSpc>
                <a:spcPct val="90000"/>
              </a:lnSpc>
              <a:spcBef>
                <a:spcPts val="0"/>
              </a:spcBef>
              <a:spcAft>
                <a:spcPts val="0"/>
              </a:spcAft>
              <a:buClr>
                <a:srgbClr val="000000"/>
              </a:buClr>
              <a:buSzPts val="1018"/>
              <a:buFont typeface="Arial"/>
              <a:buNone/>
            </a:pPr>
            <a:r>
              <a:rPr lang="en" sz="1600">
                <a:solidFill>
                  <a:srgbClr val="F9F9F9"/>
                </a:solidFill>
                <a:highlight>
                  <a:srgbClr val="1C1D1C"/>
                </a:highlight>
                <a:latin typeface="Times New Roman"/>
                <a:ea typeface="Times New Roman"/>
                <a:cs typeface="Times New Roman"/>
                <a:sym typeface="Times New Roman"/>
              </a:rPr>
              <a:t>Enter b: 20</a:t>
            </a:r>
            <a:endParaRPr sz="1600">
              <a:solidFill>
                <a:srgbClr val="F9F9F9"/>
              </a:solidFill>
              <a:highlight>
                <a:srgbClr val="1C1D1C"/>
              </a:highlight>
              <a:latin typeface="Times New Roman"/>
              <a:ea typeface="Times New Roman"/>
              <a:cs typeface="Times New Roman"/>
              <a:sym typeface="Times New Roman"/>
            </a:endParaRPr>
          </a:p>
          <a:p>
            <a:pPr marL="0" lvl="0" indent="0" algn="just" rtl="0">
              <a:lnSpc>
                <a:spcPct val="90000"/>
              </a:lnSpc>
              <a:spcBef>
                <a:spcPts val="0"/>
              </a:spcBef>
              <a:spcAft>
                <a:spcPts val="0"/>
              </a:spcAft>
              <a:buClr>
                <a:srgbClr val="000000"/>
              </a:buClr>
              <a:buSzPts val="1018"/>
              <a:buFont typeface="Arial"/>
              <a:buNone/>
            </a:pPr>
            <a:r>
              <a:rPr lang="en" sz="1600">
                <a:solidFill>
                  <a:srgbClr val="F9F9F9"/>
                </a:solidFill>
                <a:highlight>
                  <a:srgbClr val="1C1D1C"/>
                </a:highlight>
                <a:latin typeface="Times New Roman"/>
                <a:ea typeface="Times New Roman"/>
                <a:cs typeface="Times New Roman"/>
                <a:sym typeface="Times New Roman"/>
              </a:rPr>
              <a:t>Sum =  30</a:t>
            </a:r>
            <a:endParaRPr sz="1600">
              <a:latin typeface="Source Code Pro"/>
              <a:ea typeface="Source Code Pro"/>
              <a:cs typeface="Source Code Pro"/>
              <a:sym typeface="Source Code Pro"/>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8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Functions</a:t>
            </a:r>
            <a:endParaRPr/>
          </a:p>
        </p:txBody>
      </p:sp>
      <p:sp>
        <p:nvSpPr>
          <p:cNvPr id="531" name="Google Shape;531;p80"/>
          <p:cNvSpPr txBox="1">
            <a:spLocks noGrp="1"/>
          </p:cNvSpPr>
          <p:nvPr>
            <p:ph type="body" idx="1"/>
          </p:nvPr>
        </p:nvSpPr>
        <p:spPr>
          <a:xfrm>
            <a:off x="311700" y="1468825"/>
            <a:ext cx="8520600" cy="36747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SzPts val="852"/>
              <a:buNone/>
            </a:pPr>
            <a:r>
              <a:rPr lang="en">
                <a:solidFill>
                  <a:schemeClr val="dk1"/>
                </a:solidFill>
                <a:highlight>
                  <a:srgbClr val="FFFFFF"/>
                </a:highlight>
                <a:latin typeface="Times New Roman"/>
                <a:ea typeface="Times New Roman"/>
                <a:cs typeface="Times New Roman"/>
                <a:sym typeface="Times New Roman"/>
              </a:rPr>
              <a:t>Call by reference in Python</a:t>
            </a:r>
            <a:endParaRPr>
              <a:solidFill>
                <a:schemeClr val="dk1"/>
              </a:solidFill>
              <a:highlight>
                <a:srgbClr val="FFFFFF"/>
              </a:highlight>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333333"/>
              </a:buClr>
              <a:buSzPts val="1600"/>
              <a:buFont typeface="Times New Roman"/>
              <a:buChar char="●"/>
            </a:pPr>
            <a:r>
              <a:rPr lang="en" sz="1600">
                <a:solidFill>
                  <a:srgbClr val="333333"/>
                </a:solidFill>
                <a:highlight>
                  <a:srgbClr val="FFFFFF"/>
                </a:highlight>
                <a:latin typeface="Times New Roman"/>
                <a:ea typeface="Times New Roman"/>
                <a:cs typeface="Times New Roman"/>
                <a:sym typeface="Times New Roman"/>
              </a:rPr>
              <a:t>In Python, call by reference means passing the actual value as an argument in the function. </a:t>
            </a:r>
            <a:endParaRPr sz="1600">
              <a:solidFill>
                <a:srgbClr val="333333"/>
              </a:solidFill>
              <a:highlight>
                <a:srgbClr val="FFFFFF"/>
              </a:highlight>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333333"/>
              </a:buClr>
              <a:buSzPts val="1600"/>
              <a:buFont typeface="Times New Roman"/>
              <a:buChar char="●"/>
            </a:pPr>
            <a:r>
              <a:rPr lang="en" sz="1600">
                <a:solidFill>
                  <a:srgbClr val="333333"/>
                </a:solidFill>
                <a:highlight>
                  <a:srgbClr val="FFFFFF"/>
                </a:highlight>
                <a:latin typeface="Times New Roman"/>
                <a:ea typeface="Times New Roman"/>
                <a:cs typeface="Times New Roman"/>
                <a:sym typeface="Times New Roman"/>
              </a:rPr>
              <a:t>All the functions are called by reference, i.e., all the changes made to the reference inside the function revert back to the original value referred by the reference.</a:t>
            </a:r>
            <a:endParaRPr sz="1600">
              <a:latin typeface="Times New Roman"/>
              <a:ea typeface="Times New Roman"/>
              <a:cs typeface="Times New Roman"/>
              <a:sym typeface="Times New Roman"/>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8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Example</a:t>
            </a:r>
            <a:endParaRPr/>
          </a:p>
        </p:txBody>
      </p:sp>
      <p:sp>
        <p:nvSpPr>
          <p:cNvPr id="537" name="Google Shape;537;p81"/>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just" rtl="0">
              <a:lnSpc>
                <a:spcPct val="90000"/>
              </a:lnSpc>
              <a:spcBef>
                <a:spcPts val="0"/>
              </a:spcBef>
              <a:spcAft>
                <a:spcPts val="0"/>
              </a:spcAft>
              <a:buClr>
                <a:srgbClr val="000000"/>
              </a:buClr>
              <a:buSzPts val="852"/>
              <a:buFont typeface="Arial"/>
              <a:buNone/>
            </a:pPr>
            <a:r>
              <a:rPr lang="en" sz="1500">
                <a:solidFill>
                  <a:srgbClr val="610B4B"/>
                </a:solidFill>
                <a:highlight>
                  <a:schemeClr val="lt1"/>
                </a:highlight>
                <a:latin typeface="Times New Roman"/>
                <a:ea typeface="Times New Roman"/>
                <a:cs typeface="Times New Roman"/>
                <a:sym typeface="Times New Roman"/>
              </a:rPr>
              <a:t>Example: Passing Object (List)</a:t>
            </a:r>
            <a:endParaRPr sz="1500">
              <a:solidFill>
                <a:srgbClr val="610B4B"/>
              </a:solidFill>
              <a:highlight>
                <a:schemeClr val="lt1"/>
              </a:highlight>
              <a:latin typeface="Times New Roman"/>
              <a:ea typeface="Times New Roman"/>
              <a:cs typeface="Times New Roman"/>
              <a:sym typeface="Times New Roman"/>
            </a:endParaRPr>
          </a:p>
          <a:p>
            <a:pPr marL="0" lvl="0" indent="0" algn="l" rtl="0">
              <a:lnSpc>
                <a:spcPct val="90000"/>
              </a:lnSpc>
              <a:spcBef>
                <a:spcPts val="0"/>
              </a:spcBef>
              <a:spcAft>
                <a:spcPts val="0"/>
              </a:spcAft>
              <a:buClr>
                <a:srgbClr val="000000"/>
              </a:buClr>
              <a:buSzPts val="852"/>
              <a:buFont typeface="Arial"/>
              <a:buNone/>
            </a:pPr>
            <a:endParaRPr sz="1500">
              <a:solidFill>
                <a:srgbClr val="008200"/>
              </a:solidFill>
              <a:latin typeface="Times New Roman"/>
              <a:ea typeface="Times New Roman"/>
              <a:cs typeface="Times New Roman"/>
              <a:sym typeface="Times New Roman"/>
            </a:endParaRPr>
          </a:p>
          <a:p>
            <a:pPr marL="0" lvl="0" indent="0" algn="l" rtl="0">
              <a:lnSpc>
                <a:spcPct val="90000"/>
              </a:lnSpc>
              <a:spcBef>
                <a:spcPts val="0"/>
              </a:spcBef>
              <a:spcAft>
                <a:spcPts val="0"/>
              </a:spcAft>
              <a:buClr>
                <a:srgbClr val="000000"/>
              </a:buClr>
              <a:buSzPts val="852"/>
              <a:buFont typeface="Arial"/>
              <a:buNone/>
            </a:pPr>
            <a:r>
              <a:rPr lang="en" sz="1500">
                <a:solidFill>
                  <a:srgbClr val="008200"/>
                </a:solidFill>
              </a:rPr>
              <a:t>#defining the function  </a:t>
            </a:r>
            <a:r>
              <a:rPr lang="en" sz="1500">
                <a:solidFill>
                  <a:srgbClr val="000000"/>
                </a:solidFill>
              </a:rPr>
              <a:t>  </a:t>
            </a:r>
            <a:endParaRPr sz="1500">
              <a:solidFill>
                <a:srgbClr val="000000"/>
              </a:solidFill>
            </a:endParaRPr>
          </a:p>
          <a:p>
            <a:pPr marL="0" lvl="0" indent="0" algn="l" rtl="0">
              <a:lnSpc>
                <a:spcPct val="90000"/>
              </a:lnSpc>
              <a:spcBef>
                <a:spcPts val="0"/>
              </a:spcBef>
              <a:spcAft>
                <a:spcPts val="0"/>
              </a:spcAft>
              <a:buClr>
                <a:srgbClr val="000000"/>
              </a:buClr>
              <a:buSzPts val="852"/>
              <a:buFont typeface="Arial"/>
              <a:buNone/>
            </a:pPr>
            <a:r>
              <a:rPr lang="en" sz="1500" b="1">
                <a:solidFill>
                  <a:srgbClr val="006699"/>
                </a:solidFill>
              </a:rPr>
              <a:t>def</a:t>
            </a:r>
            <a:r>
              <a:rPr lang="en" sz="1500">
                <a:solidFill>
                  <a:srgbClr val="000000"/>
                </a:solidFill>
              </a:rPr>
              <a:t> change_list(list1):    </a:t>
            </a:r>
            <a:endParaRPr sz="1500">
              <a:solidFill>
                <a:srgbClr val="000000"/>
              </a:solidFill>
            </a:endParaRPr>
          </a:p>
          <a:p>
            <a:pPr marL="0" lvl="0" indent="0" algn="l" rtl="0">
              <a:lnSpc>
                <a:spcPct val="90000"/>
              </a:lnSpc>
              <a:spcBef>
                <a:spcPts val="0"/>
              </a:spcBef>
              <a:spcAft>
                <a:spcPts val="0"/>
              </a:spcAft>
              <a:buClr>
                <a:srgbClr val="000000"/>
              </a:buClr>
              <a:buSzPts val="852"/>
              <a:buFont typeface="Arial"/>
              <a:buNone/>
            </a:pPr>
            <a:r>
              <a:rPr lang="en" sz="1500">
                <a:solidFill>
                  <a:srgbClr val="000000"/>
                </a:solidFill>
              </a:rPr>
              <a:t>    list1.append(20)   </a:t>
            </a:r>
            <a:endParaRPr sz="1500">
              <a:solidFill>
                <a:srgbClr val="000000"/>
              </a:solidFill>
            </a:endParaRPr>
          </a:p>
          <a:p>
            <a:pPr marL="0" lvl="0" indent="0" algn="l" rtl="0">
              <a:lnSpc>
                <a:spcPct val="90000"/>
              </a:lnSpc>
              <a:spcBef>
                <a:spcPts val="0"/>
              </a:spcBef>
              <a:spcAft>
                <a:spcPts val="0"/>
              </a:spcAft>
              <a:buClr>
                <a:srgbClr val="000000"/>
              </a:buClr>
              <a:buSzPts val="852"/>
              <a:buFont typeface="Arial"/>
              <a:buNone/>
            </a:pPr>
            <a:r>
              <a:rPr lang="en" sz="1500">
                <a:solidFill>
                  <a:srgbClr val="000000"/>
                </a:solidFill>
              </a:rPr>
              <a:t>    list1.append(30)    </a:t>
            </a:r>
            <a:endParaRPr sz="1500">
              <a:solidFill>
                <a:srgbClr val="000000"/>
              </a:solidFill>
            </a:endParaRPr>
          </a:p>
          <a:p>
            <a:pPr marL="0" lvl="0" indent="0" algn="l" rtl="0">
              <a:lnSpc>
                <a:spcPct val="90000"/>
              </a:lnSpc>
              <a:spcBef>
                <a:spcPts val="0"/>
              </a:spcBef>
              <a:spcAft>
                <a:spcPts val="0"/>
              </a:spcAft>
              <a:buClr>
                <a:srgbClr val="000000"/>
              </a:buClr>
              <a:buSzPts val="852"/>
              <a:buFont typeface="Arial"/>
              <a:buNone/>
            </a:pPr>
            <a:r>
              <a:rPr lang="en" sz="1500">
                <a:solidFill>
                  <a:srgbClr val="000000"/>
                </a:solidFill>
              </a:rPr>
              <a:t>    </a:t>
            </a:r>
            <a:r>
              <a:rPr lang="en" sz="1500" b="1">
                <a:solidFill>
                  <a:srgbClr val="006699"/>
                </a:solidFill>
              </a:rPr>
              <a:t>print</a:t>
            </a:r>
            <a:r>
              <a:rPr lang="en" sz="1500">
                <a:solidFill>
                  <a:srgbClr val="000000"/>
                </a:solidFill>
              </a:rPr>
              <a:t>(</a:t>
            </a:r>
            <a:r>
              <a:rPr lang="en" sz="1500">
                <a:solidFill>
                  <a:srgbClr val="0000FF"/>
                </a:solidFill>
              </a:rPr>
              <a:t>"list inside function = "</a:t>
            </a:r>
            <a:r>
              <a:rPr lang="en" sz="1500">
                <a:solidFill>
                  <a:srgbClr val="000000"/>
                </a:solidFill>
              </a:rPr>
              <a:t>,list1)    </a:t>
            </a:r>
            <a:endParaRPr sz="1500">
              <a:solidFill>
                <a:srgbClr val="000000"/>
              </a:solidFill>
            </a:endParaRPr>
          </a:p>
          <a:p>
            <a:pPr marL="0" lvl="0" indent="0" algn="l" rtl="0">
              <a:lnSpc>
                <a:spcPct val="90000"/>
              </a:lnSpc>
              <a:spcBef>
                <a:spcPts val="0"/>
              </a:spcBef>
              <a:spcAft>
                <a:spcPts val="0"/>
              </a:spcAft>
              <a:buClr>
                <a:srgbClr val="000000"/>
              </a:buClr>
              <a:buSzPts val="852"/>
              <a:buFont typeface="Arial"/>
              <a:buNone/>
            </a:pPr>
            <a:r>
              <a:rPr lang="en" sz="1500">
                <a:solidFill>
                  <a:srgbClr val="000000"/>
                </a:solidFill>
              </a:rPr>
              <a:t>    </a:t>
            </a:r>
            <a:endParaRPr sz="1500">
              <a:solidFill>
                <a:srgbClr val="000000"/>
              </a:solidFill>
            </a:endParaRPr>
          </a:p>
          <a:p>
            <a:pPr marL="0" lvl="0" indent="0" algn="l" rtl="0">
              <a:lnSpc>
                <a:spcPct val="90000"/>
              </a:lnSpc>
              <a:spcBef>
                <a:spcPts val="0"/>
              </a:spcBef>
              <a:spcAft>
                <a:spcPts val="0"/>
              </a:spcAft>
              <a:buClr>
                <a:srgbClr val="000000"/>
              </a:buClr>
              <a:buSzPts val="852"/>
              <a:buFont typeface="Arial"/>
              <a:buNone/>
            </a:pPr>
            <a:r>
              <a:rPr lang="en" sz="1500">
                <a:solidFill>
                  <a:srgbClr val="008200"/>
                </a:solidFill>
              </a:rPr>
              <a:t>#defining the list  </a:t>
            </a:r>
            <a:r>
              <a:rPr lang="en" sz="1500">
                <a:solidFill>
                  <a:srgbClr val="000000"/>
                </a:solidFill>
              </a:rPr>
              <a:t>  </a:t>
            </a:r>
            <a:endParaRPr sz="1500">
              <a:solidFill>
                <a:srgbClr val="000000"/>
              </a:solidFill>
            </a:endParaRPr>
          </a:p>
          <a:p>
            <a:pPr marL="0" lvl="0" indent="0" algn="l" rtl="0">
              <a:lnSpc>
                <a:spcPct val="90000"/>
              </a:lnSpc>
              <a:spcBef>
                <a:spcPts val="0"/>
              </a:spcBef>
              <a:spcAft>
                <a:spcPts val="0"/>
              </a:spcAft>
              <a:buClr>
                <a:srgbClr val="000000"/>
              </a:buClr>
              <a:buSzPts val="852"/>
              <a:buFont typeface="Arial"/>
              <a:buNone/>
            </a:pPr>
            <a:r>
              <a:rPr lang="en" sz="1500">
                <a:solidFill>
                  <a:srgbClr val="000000"/>
                </a:solidFill>
              </a:rPr>
              <a:t>list1 = [10,30,40,50]    </a:t>
            </a:r>
            <a:endParaRPr sz="1500">
              <a:solidFill>
                <a:srgbClr val="000000"/>
              </a:solidFill>
            </a:endParaRPr>
          </a:p>
          <a:p>
            <a:pPr marL="0" lvl="0" indent="0" algn="l" rtl="0">
              <a:lnSpc>
                <a:spcPct val="90000"/>
              </a:lnSpc>
              <a:spcBef>
                <a:spcPts val="0"/>
              </a:spcBef>
              <a:spcAft>
                <a:spcPts val="0"/>
              </a:spcAft>
              <a:buClr>
                <a:srgbClr val="000000"/>
              </a:buClr>
              <a:buSzPts val="852"/>
              <a:buFont typeface="Arial"/>
              <a:buNone/>
            </a:pPr>
            <a:r>
              <a:rPr lang="en" sz="1500">
                <a:solidFill>
                  <a:srgbClr val="000000"/>
                </a:solidFill>
              </a:rPr>
              <a:t>    </a:t>
            </a:r>
            <a:endParaRPr sz="1500">
              <a:solidFill>
                <a:srgbClr val="000000"/>
              </a:solidFill>
            </a:endParaRPr>
          </a:p>
          <a:p>
            <a:pPr marL="0" lvl="0" indent="0" algn="l" rtl="0">
              <a:lnSpc>
                <a:spcPct val="90000"/>
              </a:lnSpc>
              <a:spcBef>
                <a:spcPts val="0"/>
              </a:spcBef>
              <a:spcAft>
                <a:spcPts val="0"/>
              </a:spcAft>
              <a:buClr>
                <a:srgbClr val="000000"/>
              </a:buClr>
              <a:buSzPts val="852"/>
              <a:buFont typeface="Arial"/>
              <a:buNone/>
            </a:pPr>
            <a:r>
              <a:rPr lang="en" sz="1500">
                <a:solidFill>
                  <a:srgbClr val="008200"/>
                </a:solidFill>
              </a:rPr>
              <a:t>#calling the function   </a:t>
            </a:r>
            <a:r>
              <a:rPr lang="en" sz="1500">
                <a:solidFill>
                  <a:srgbClr val="000000"/>
                </a:solidFill>
              </a:rPr>
              <a:t>  </a:t>
            </a:r>
            <a:endParaRPr sz="1500">
              <a:solidFill>
                <a:srgbClr val="000000"/>
              </a:solidFill>
            </a:endParaRPr>
          </a:p>
          <a:p>
            <a:pPr marL="0" lvl="0" indent="0" algn="l" rtl="0">
              <a:lnSpc>
                <a:spcPct val="90000"/>
              </a:lnSpc>
              <a:spcBef>
                <a:spcPts val="0"/>
              </a:spcBef>
              <a:spcAft>
                <a:spcPts val="0"/>
              </a:spcAft>
              <a:buClr>
                <a:srgbClr val="000000"/>
              </a:buClr>
              <a:buSzPts val="852"/>
              <a:buFont typeface="Arial"/>
              <a:buNone/>
            </a:pPr>
            <a:r>
              <a:rPr lang="en" sz="1500">
                <a:solidFill>
                  <a:srgbClr val="000000"/>
                </a:solidFill>
              </a:rPr>
              <a:t>change_list(list1)  </a:t>
            </a:r>
            <a:endParaRPr sz="1500">
              <a:solidFill>
                <a:srgbClr val="000000"/>
              </a:solidFill>
            </a:endParaRPr>
          </a:p>
          <a:p>
            <a:pPr marL="0" lvl="0" indent="0" algn="l" rtl="0">
              <a:lnSpc>
                <a:spcPct val="90000"/>
              </a:lnSpc>
              <a:spcBef>
                <a:spcPts val="0"/>
              </a:spcBef>
              <a:spcAft>
                <a:spcPts val="0"/>
              </a:spcAft>
              <a:buNone/>
            </a:pPr>
            <a:r>
              <a:rPr lang="en" sz="1500" b="1">
                <a:solidFill>
                  <a:srgbClr val="006699"/>
                </a:solidFill>
              </a:rPr>
              <a:t>print</a:t>
            </a:r>
            <a:r>
              <a:rPr lang="en" sz="1500">
                <a:solidFill>
                  <a:srgbClr val="000000"/>
                </a:solidFill>
              </a:rPr>
              <a:t>(</a:t>
            </a:r>
            <a:r>
              <a:rPr lang="en" sz="1500">
                <a:solidFill>
                  <a:srgbClr val="0000FF"/>
                </a:solidFill>
              </a:rPr>
              <a:t>"list outside function = "</a:t>
            </a:r>
            <a:r>
              <a:rPr lang="en" sz="1500">
                <a:solidFill>
                  <a:srgbClr val="000000"/>
                </a:solidFill>
              </a:rPr>
              <a:t>,list1) </a:t>
            </a:r>
            <a:endParaRPr sz="1500"/>
          </a:p>
        </p:txBody>
      </p:sp>
      <p:sp>
        <p:nvSpPr>
          <p:cNvPr id="538" name="Google Shape;538;p81"/>
          <p:cNvSpPr txBox="1"/>
          <p:nvPr/>
        </p:nvSpPr>
        <p:spPr>
          <a:xfrm>
            <a:off x="5237475" y="4072500"/>
            <a:ext cx="3795600" cy="808200"/>
          </a:xfrm>
          <a:prstGeom prst="rect">
            <a:avLst/>
          </a:prstGeom>
          <a:noFill/>
          <a:ln>
            <a:noFill/>
          </a:ln>
        </p:spPr>
        <p:txBody>
          <a:bodyPr spcFirstLastPara="1" wrap="square" lIns="91425" tIns="91425" rIns="91425" bIns="91425" anchor="t" anchorCtr="0">
            <a:spAutoFit/>
          </a:bodyPr>
          <a:lstStyle/>
          <a:p>
            <a:pPr marL="0" lvl="0" indent="0" algn="just" rtl="0">
              <a:lnSpc>
                <a:spcPct val="90000"/>
              </a:lnSpc>
              <a:spcBef>
                <a:spcPts val="0"/>
              </a:spcBef>
              <a:spcAft>
                <a:spcPts val="0"/>
              </a:spcAft>
              <a:buNone/>
            </a:pPr>
            <a:r>
              <a:rPr lang="en" sz="1500" b="1">
                <a:solidFill>
                  <a:srgbClr val="333333"/>
                </a:solidFill>
                <a:highlight>
                  <a:schemeClr val="lt1"/>
                </a:highlight>
                <a:latin typeface="Times New Roman"/>
                <a:ea typeface="Times New Roman"/>
                <a:cs typeface="Times New Roman"/>
                <a:sym typeface="Times New Roman"/>
              </a:rPr>
              <a:t>Output:</a:t>
            </a:r>
            <a:endParaRPr sz="1500" b="1">
              <a:solidFill>
                <a:srgbClr val="333333"/>
              </a:solidFill>
              <a:highlight>
                <a:schemeClr val="lt1"/>
              </a:highlight>
              <a:latin typeface="Times New Roman"/>
              <a:ea typeface="Times New Roman"/>
              <a:cs typeface="Times New Roman"/>
              <a:sym typeface="Times New Roman"/>
            </a:endParaRPr>
          </a:p>
          <a:p>
            <a:pPr marL="0" lvl="0" indent="0" algn="l" rtl="0">
              <a:lnSpc>
                <a:spcPct val="90000"/>
              </a:lnSpc>
              <a:spcBef>
                <a:spcPts val="0"/>
              </a:spcBef>
              <a:spcAft>
                <a:spcPts val="0"/>
              </a:spcAft>
              <a:buNone/>
            </a:pPr>
            <a:r>
              <a:rPr lang="en" sz="1500">
                <a:solidFill>
                  <a:srgbClr val="333333"/>
                </a:solidFill>
                <a:latin typeface="Times New Roman"/>
                <a:ea typeface="Times New Roman"/>
                <a:cs typeface="Times New Roman"/>
                <a:sym typeface="Times New Roman"/>
              </a:rPr>
              <a:t>list inside function =  [10, 30, 40, 50, 20, 30]</a:t>
            </a:r>
            <a:endParaRPr sz="1500">
              <a:solidFill>
                <a:srgbClr val="333333"/>
              </a:solidFill>
              <a:latin typeface="Times New Roman"/>
              <a:ea typeface="Times New Roman"/>
              <a:cs typeface="Times New Roman"/>
              <a:sym typeface="Times New Roman"/>
            </a:endParaRPr>
          </a:p>
          <a:p>
            <a:pPr marL="0" lvl="0" indent="0" algn="just" rtl="0">
              <a:lnSpc>
                <a:spcPct val="90000"/>
              </a:lnSpc>
              <a:spcBef>
                <a:spcPts val="0"/>
              </a:spcBef>
              <a:spcAft>
                <a:spcPts val="0"/>
              </a:spcAft>
              <a:buNone/>
            </a:pPr>
            <a:r>
              <a:rPr lang="en" sz="1500">
                <a:solidFill>
                  <a:srgbClr val="333333"/>
                </a:solidFill>
                <a:latin typeface="Times New Roman"/>
                <a:ea typeface="Times New Roman"/>
                <a:cs typeface="Times New Roman"/>
                <a:sym typeface="Times New Roman"/>
              </a:rPr>
              <a:t>list outside function =  [10, 30, 40, 50, 20, 30]</a:t>
            </a:r>
            <a:endParaRPr sz="1500">
              <a:latin typeface="Source Code Pro"/>
              <a:ea typeface="Source Code Pro"/>
              <a:cs typeface="Source Code Pro"/>
              <a:sym typeface="Source Code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8"/>
                                        </p:tgtEl>
                                        <p:attrNameLst>
                                          <p:attrName>style.visibility</p:attrName>
                                        </p:attrNameLst>
                                      </p:cBhvr>
                                      <p:to>
                                        <p:strVal val="visible"/>
                                      </p:to>
                                    </p:set>
                                    <p:animEffect transition="in" filter="fade">
                                      <p:cBhvr>
                                        <p:cTn id="7" dur="1000"/>
                                        <p:tgtEl>
                                          <p:spTgt spid="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Usage of Python</a:t>
            </a:r>
            <a:endParaRPr/>
          </a:p>
        </p:txBody>
      </p:sp>
      <p:sp>
        <p:nvSpPr>
          <p:cNvPr id="101" name="Google Shape;101;p19"/>
          <p:cNvSpPr txBox="1">
            <a:spLocks noGrp="1"/>
          </p:cNvSpPr>
          <p:nvPr>
            <p:ph type="body" idx="1"/>
          </p:nvPr>
        </p:nvSpPr>
        <p:spPr>
          <a:xfrm>
            <a:off x="311700" y="1475711"/>
            <a:ext cx="4115400" cy="3099900"/>
          </a:xfrm>
          <a:prstGeom prst="rect">
            <a:avLst/>
          </a:prstGeom>
        </p:spPr>
        <p:txBody>
          <a:bodyPr spcFirstLastPara="1" wrap="square" lIns="91425" tIns="91425" rIns="91425" bIns="91425" anchor="t" anchorCtr="0">
            <a:normAutofit/>
          </a:bodyPr>
          <a:lstStyle/>
          <a:p>
            <a:pPr marL="0" lvl="0" indent="0" algn="l" rtl="0">
              <a:spcBef>
                <a:spcPts val="1100"/>
              </a:spcBef>
              <a:spcAft>
                <a:spcPts val="0"/>
              </a:spcAft>
              <a:buNone/>
            </a:pPr>
            <a:r>
              <a:rPr lang="en" sz="1500">
                <a:highlight>
                  <a:srgbClr val="FFFFFF"/>
                </a:highlight>
                <a:latin typeface="Times New Roman"/>
                <a:ea typeface="Times New Roman"/>
                <a:cs typeface="Times New Roman"/>
                <a:sym typeface="Times New Roman"/>
              </a:rPr>
              <a:t>The various areas of Python use are given below.</a:t>
            </a:r>
            <a:endParaRPr sz="1500">
              <a:highlight>
                <a:srgbClr val="FFFFFF"/>
              </a:highlight>
              <a:latin typeface="Times New Roman"/>
              <a:ea typeface="Times New Roman"/>
              <a:cs typeface="Times New Roman"/>
              <a:sym typeface="Times New Roman"/>
            </a:endParaRPr>
          </a:p>
          <a:p>
            <a:pPr marL="457200" marR="25400" lvl="0" indent="-323850" algn="l" rtl="0">
              <a:lnSpc>
                <a:spcPct val="156250"/>
              </a:lnSpc>
              <a:spcBef>
                <a:spcPts val="1500"/>
              </a:spcBef>
              <a:spcAft>
                <a:spcPts val="0"/>
              </a:spcAft>
              <a:buClr>
                <a:schemeClr val="dk2"/>
              </a:buClr>
              <a:buSzPts val="1500"/>
              <a:buFont typeface="Times New Roman"/>
              <a:buChar char="●"/>
            </a:pPr>
            <a:r>
              <a:rPr lang="en" sz="1500">
                <a:highlight>
                  <a:srgbClr val="FFFFFF"/>
                </a:highlight>
                <a:latin typeface="Times New Roman"/>
                <a:ea typeface="Times New Roman"/>
                <a:cs typeface="Times New Roman"/>
                <a:sym typeface="Times New Roman"/>
              </a:rPr>
              <a:t>Software Development</a:t>
            </a:r>
            <a:endParaRPr sz="1500">
              <a:highlight>
                <a:srgbClr val="FFFFFF"/>
              </a:highlight>
              <a:latin typeface="Times New Roman"/>
              <a:ea typeface="Times New Roman"/>
              <a:cs typeface="Times New Roman"/>
              <a:sym typeface="Times New Roman"/>
            </a:endParaRPr>
          </a:p>
          <a:p>
            <a:pPr marL="457200" marR="25400" lvl="0" indent="-323850" algn="l" rtl="0">
              <a:lnSpc>
                <a:spcPct val="156250"/>
              </a:lnSpc>
              <a:spcBef>
                <a:spcPts val="0"/>
              </a:spcBef>
              <a:spcAft>
                <a:spcPts val="0"/>
              </a:spcAft>
              <a:buClr>
                <a:schemeClr val="dk2"/>
              </a:buClr>
              <a:buSzPts val="1500"/>
              <a:buFont typeface="Times New Roman"/>
              <a:buChar char="●"/>
            </a:pPr>
            <a:r>
              <a:rPr lang="en" sz="1500">
                <a:highlight>
                  <a:srgbClr val="FFFFFF"/>
                </a:highlight>
                <a:latin typeface="Times New Roman"/>
                <a:ea typeface="Times New Roman"/>
                <a:cs typeface="Times New Roman"/>
                <a:sym typeface="Times New Roman"/>
              </a:rPr>
              <a:t>3D CAD Applications</a:t>
            </a:r>
            <a:endParaRPr sz="1500">
              <a:highlight>
                <a:srgbClr val="FFFFFF"/>
              </a:highlight>
              <a:latin typeface="Times New Roman"/>
              <a:ea typeface="Times New Roman"/>
              <a:cs typeface="Times New Roman"/>
              <a:sym typeface="Times New Roman"/>
            </a:endParaRPr>
          </a:p>
          <a:p>
            <a:pPr marL="457200" marR="25400" lvl="0" indent="-323850" algn="l" rtl="0">
              <a:lnSpc>
                <a:spcPct val="156250"/>
              </a:lnSpc>
              <a:spcBef>
                <a:spcPts val="0"/>
              </a:spcBef>
              <a:spcAft>
                <a:spcPts val="0"/>
              </a:spcAft>
              <a:buClr>
                <a:schemeClr val="dk2"/>
              </a:buClr>
              <a:buSzPts val="1500"/>
              <a:buFont typeface="Times New Roman"/>
              <a:buChar char="●"/>
            </a:pPr>
            <a:r>
              <a:rPr lang="en" sz="1500">
                <a:highlight>
                  <a:srgbClr val="FFFFFF"/>
                </a:highlight>
                <a:latin typeface="Times New Roman"/>
                <a:ea typeface="Times New Roman"/>
                <a:cs typeface="Times New Roman"/>
                <a:sym typeface="Times New Roman"/>
              </a:rPr>
              <a:t>Web Applications</a:t>
            </a:r>
            <a:endParaRPr sz="1500">
              <a:highlight>
                <a:srgbClr val="FFFFFF"/>
              </a:highlight>
              <a:latin typeface="Times New Roman"/>
              <a:ea typeface="Times New Roman"/>
              <a:cs typeface="Times New Roman"/>
              <a:sym typeface="Times New Roman"/>
            </a:endParaRPr>
          </a:p>
          <a:p>
            <a:pPr marL="457200" marR="25400" lvl="0" indent="-323850" algn="l" rtl="0">
              <a:lnSpc>
                <a:spcPct val="156250"/>
              </a:lnSpc>
              <a:spcBef>
                <a:spcPts val="0"/>
              </a:spcBef>
              <a:spcAft>
                <a:spcPts val="0"/>
              </a:spcAft>
              <a:buClr>
                <a:schemeClr val="dk2"/>
              </a:buClr>
              <a:buSzPts val="1500"/>
              <a:buFont typeface="Times New Roman"/>
              <a:buChar char="●"/>
            </a:pPr>
            <a:r>
              <a:rPr lang="en" sz="1500">
                <a:highlight>
                  <a:srgbClr val="FFFFFF"/>
                </a:highlight>
                <a:latin typeface="Times New Roman"/>
                <a:ea typeface="Times New Roman"/>
                <a:cs typeface="Times New Roman"/>
                <a:sym typeface="Times New Roman"/>
              </a:rPr>
              <a:t>Desktop Applications</a:t>
            </a:r>
            <a:endParaRPr sz="1500">
              <a:highlight>
                <a:srgbClr val="FFFFFF"/>
              </a:highlight>
              <a:latin typeface="Times New Roman"/>
              <a:ea typeface="Times New Roman"/>
              <a:cs typeface="Times New Roman"/>
              <a:sym typeface="Times New Roman"/>
            </a:endParaRPr>
          </a:p>
          <a:p>
            <a:pPr marL="457200" marR="25400" lvl="0" indent="-323850" algn="l" rtl="0">
              <a:lnSpc>
                <a:spcPct val="156250"/>
              </a:lnSpc>
              <a:spcBef>
                <a:spcPts val="0"/>
              </a:spcBef>
              <a:spcAft>
                <a:spcPts val="0"/>
              </a:spcAft>
              <a:buClr>
                <a:schemeClr val="dk2"/>
              </a:buClr>
              <a:buSzPts val="1500"/>
              <a:buFont typeface="Times New Roman"/>
              <a:buChar char="●"/>
            </a:pPr>
            <a:r>
              <a:rPr lang="en" sz="1500">
                <a:highlight>
                  <a:srgbClr val="FFFFFF"/>
                </a:highlight>
                <a:latin typeface="Times New Roman"/>
                <a:ea typeface="Times New Roman"/>
                <a:cs typeface="Times New Roman"/>
                <a:sym typeface="Times New Roman"/>
              </a:rPr>
              <a:t>Console-based Applications</a:t>
            </a:r>
            <a:endParaRPr sz="1500">
              <a:highlight>
                <a:srgbClr val="FFFFFF"/>
              </a:highlight>
              <a:latin typeface="Times New Roman"/>
              <a:ea typeface="Times New Roman"/>
              <a:cs typeface="Times New Roman"/>
              <a:sym typeface="Times New Roman"/>
            </a:endParaRPr>
          </a:p>
          <a:p>
            <a:pPr marL="457200" marR="25400" lvl="0" indent="-323850" algn="l" rtl="0">
              <a:lnSpc>
                <a:spcPct val="156250"/>
              </a:lnSpc>
              <a:spcBef>
                <a:spcPts val="0"/>
              </a:spcBef>
              <a:spcAft>
                <a:spcPts val="0"/>
              </a:spcAft>
              <a:buClr>
                <a:schemeClr val="dk2"/>
              </a:buClr>
              <a:buSzPts val="1500"/>
              <a:buFont typeface="Times New Roman"/>
              <a:buChar char="●"/>
            </a:pPr>
            <a:r>
              <a:rPr lang="en" sz="1500">
                <a:highlight>
                  <a:srgbClr val="FFFFFF"/>
                </a:highlight>
                <a:latin typeface="Times New Roman"/>
                <a:ea typeface="Times New Roman"/>
                <a:cs typeface="Times New Roman"/>
                <a:sym typeface="Times New Roman"/>
              </a:rPr>
              <a:t>Mobile Applications</a:t>
            </a:r>
            <a:endParaRPr sz="1500">
              <a:highlight>
                <a:srgbClr val="FFFFFF"/>
              </a:highlight>
              <a:latin typeface="Times New Roman"/>
              <a:ea typeface="Times New Roman"/>
              <a:cs typeface="Times New Roman"/>
              <a:sym typeface="Times New Roman"/>
            </a:endParaRPr>
          </a:p>
        </p:txBody>
      </p:sp>
      <p:sp>
        <p:nvSpPr>
          <p:cNvPr id="102" name="Google Shape;102;p19"/>
          <p:cNvSpPr txBox="1">
            <a:spLocks noGrp="1"/>
          </p:cNvSpPr>
          <p:nvPr>
            <p:ph type="body" idx="1"/>
          </p:nvPr>
        </p:nvSpPr>
        <p:spPr>
          <a:xfrm>
            <a:off x="4655100" y="1468825"/>
            <a:ext cx="4115400" cy="33459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r>
              <a:rPr lang="en" sz="1500">
                <a:highlight>
                  <a:srgbClr val="FFFFFF"/>
                </a:highlight>
                <a:latin typeface="Times New Roman"/>
                <a:ea typeface="Times New Roman"/>
                <a:cs typeface="Times New Roman"/>
                <a:sym typeface="Times New Roman"/>
              </a:rPr>
              <a:t>Some Research Areas</a:t>
            </a:r>
            <a:endParaRPr sz="1500">
              <a:highlight>
                <a:srgbClr val="FFFFFF"/>
              </a:highlight>
              <a:latin typeface="Times New Roman"/>
              <a:ea typeface="Times New Roman"/>
              <a:cs typeface="Times New Roman"/>
              <a:sym typeface="Times New Roman"/>
            </a:endParaRPr>
          </a:p>
          <a:p>
            <a:pPr marL="457200" marR="25400" lvl="0" indent="-323850" algn="l" rtl="0">
              <a:lnSpc>
                <a:spcPct val="156250"/>
              </a:lnSpc>
              <a:spcBef>
                <a:spcPts val="1500"/>
              </a:spcBef>
              <a:spcAft>
                <a:spcPts val="0"/>
              </a:spcAft>
              <a:buClr>
                <a:schemeClr val="dk2"/>
              </a:buClr>
              <a:buSzPts val="1500"/>
              <a:buFont typeface="Times New Roman"/>
              <a:buChar char="●"/>
            </a:pPr>
            <a:r>
              <a:rPr lang="en" sz="1500">
                <a:highlight>
                  <a:srgbClr val="FFFFFF"/>
                </a:highlight>
                <a:latin typeface="Times New Roman"/>
                <a:ea typeface="Times New Roman"/>
                <a:cs typeface="Times New Roman"/>
                <a:sym typeface="Times New Roman"/>
              </a:rPr>
              <a:t>Artificial Intelligence</a:t>
            </a:r>
            <a:endParaRPr sz="1500">
              <a:highlight>
                <a:srgbClr val="FFFFFF"/>
              </a:highlight>
              <a:latin typeface="Times New Roman"/>
              <a:ea typeface="Times New Roman"/>
              <a:cs typeface="Times New Roman"/>
              <a:sym typeface="Times New Roman"/>
            </a:endParaRPr>
          </a:p>
          <a:p>
            <a:pPr marL="457200" marR="25400" lvl="0" indent="-323850" algn="l" rtl="0">
              <a:lnSpc>
                <a:spcPct val="156250"/>
              </a:lnSpc>
              <a:spcBef>
                <a:spcPts val="0"/>
              </a:spcBef>
              <a:spcAft>
                <a:spcPts val="0"/>
              </a:spcAft>
              <a:buClr>
                <a:schemeClr val="dk2"/>
              </a:buClr>
              <a:buSzPts val="1500"/>
              <a:buFont typeface="Times New Roman"/>
              <a:buChar char="●"/>
            </a:pPr>
            <a:r>
              <a:rPr lang="en" sz="1500">
                <a:highlight>
                  <a:srgbClr val="FFFFFF"/>
                </a:highlight>
                <a:latin typeface="Times New Roman"/>
                <a:ea typeface="Times New Roman"/>
                <a:cs typeface="Times New Roman"/>
                <a:sym typeface="Times New Roman"/>
              </a:rPr>
              <a:t>Data Science</a:t>
            </a:r>
            <a:endParaRPr sz="1500">
              <a:highlight>
                <a:srgbClr val="FFFFFF"/>
              </a:highlight>
              <a:latin typeface="Times New Roman"/>
              <a:ea typeface="Times New Roman"/>
              <a:cs typeface="Times New Roman"/>
              <a:sym typeface="Times New Roman"/>
            </a:endParaRPr>
          </a:p>
          <a:p>
            <a:pPr marL="457200" marR="25400" lvl="0" indent="-323850" algn="l" rtl="0">
              <a:lnSpc>
                <a:spcPct val="156250"/>
              </a:lnSpc>
              <a:spcBef>
                <a:spcPts val="0"/>
              </a:spcBef>
              <a:spcAft>
                <a:spcPts val="0"/>
              </a:spcAft>
              <a:buClr>
                <a:schemeClr val="dk2"/>
              </a:buClr>
              <a:buSzPts val="1500"/>
              <a:buFont typeface="Times New Roman"/>
              <a:buChar char="●"/>
            </a:pPr>
            <a:r>
              <a:rPr lang="en" sz="1500">
                <a:highlight>
                  <a:srgbClr val="FFFFFF"/>
                </a:highlight>
                <a:latin typeface="Times New Roman"/>
                <a:ea typeface="Times New Roman"/>
                <a:cs typeface="Times New Roman"/>
                <a:sym typeface="Times New Roman"/>
              </a:rPr>
              <a:t>Machine Learning</a:t>
            </a:r>
            <a:endParaRPr sz="1500">
              <a:highlight>
                <a:srgbClr val="FFFFFF"/>
              </a:highlight>
              <a:latin typeface="Times New Roman"/>
              <a:ea typeface="Times New Roman"/>
              <a:cs typeface="Times New Roman"/>
              <a:sym typeface="Times New Roman"/>
            </a:endParaRPr>
          </a:p>
          <a:p>
            <a:pPr marL="457200" marR="25400" lvl="0" indent="-323850" algn="l" rtl="0">
              <a:lnSpc>
                <a:spcPct val="156250"/>
              </a:lnSpc>
              <a:spcBef>
                <a:spcPts val="0"/>
              </a:spcBef>
              <a:spcAft>
                <a:spcPts val="0"/>
              </a:spcAft>
              <a:buClr>
                <a:schemeClr val="dk2"/>
              </a:buClr>
              <a:buSzPts val="1500"/>
              <a:buFont typeface="Times New Roman"/>
              <a:buChar char="●"/>
            </a:pPr>
            <a:r>
              <a:rPr lang="en" sz="1500">
                <a:highlight>
                  <a:srgbClr val="FFFFFF"/>
                </a:highlight>
                <a:latin typeface="Times New Roman"/>
                <a:ea typeface="Times New Roman"/>
                <a:cs typeface="Times New Roman"/>
                <a:sym typeface="Times New Roman"/>
              </a:rPr>
              <a:t>Computer Vision or Image Processing Applications.</a:t>
            </a:r>
            <a:endParaRPr sz="1500">
              <a:highlight>
                <a:srgbClr val="FFFFFF"/>
              </a:highlight>
              <a:latin typeface="Times New Roman"/>
              <a:ea typeface="Times New Roman"/>
              <a:cs typeface="Times New Roman"/>
              <a:sym typeface="Times New Roman"/>
            </a:endParaRPr>
          </a:p>
          <a:p>
            <a:pPr marL="457200" marR="25400" lvl="0" indent="-323850" algn="l" rtl="0">
              <a:lnSpc>
                <a:spcPct val="156250"/>
              </a:lnSpc>
              <a:spcBef>
                <a:spcPts val="0"/>
              </a:spcBef>
              <a:spcAft>
                <a:spcPts val="0"/>
              </a:spcAft>
              <a:buClr>
                <a:schemeClr val="dk2"/>
              </a:buClr>
              <a:buSzPts val="1500"/>
              <a:buFont typeface="Times New Roman"/>
              <a:buChar char="●"/>
            </a:pPr>
            <a:r>
              <a:rPr lang="en" sz="1500">
                <a:highlight>
                  <a:srgbClr val="FFFFFF"/>
                </a:highlight>
                <a:latin typeface="Times New Roman"/>
                <a:ea typeface="Times New Roman"/>
                <a:cs typeface="Times New Roman"/>
                <a:sym typeface="Times New Roman"/>
              </a:rPr>
              <a:t>Speech Recognitions</a:t>
            </a:r>
            <a:endParaRPr sz="1500">
              <a:highlight>
                <a:srgbClr val="FFFFFF"/>
              </a:highlight>
              <a:latin typeface="Times New Roman"/>
              <a:ea typeface="Times New Roman"/>
              <a:cs typeface="Times New Roman"/>
              <a:sym typeface="Times New Roman"/>
            </a:endParaRPr>
          </a:p>
          <a:p>
            <a:pPr marL="457200" marR="25400" lvl="0" indent="-323850" algn="l" rtl="0">
              <a:lnSpc>
                <a:spcPct val="156250"/>
              </a:lnSpc>
              <a:spcBef>
                <a:spcPts val="0"/>
              </a:spcBef>
              <a:spcAft>
                <a:spcPts val="0"/>
              </a:spcAft>
              <a:buClr>
                <a:schemeClr val="dk2"/>
              </a:buClr>
              <a:buSzPts val="1500"/>
              <a:buFont typeface="Times New Roman"/>
              <a:buChar char="●"/>
            </a:pPr>
            <a:r>
              <a:rPr lang="en" sz="1500">
                <a:highlight>
                  <a:srgbClr val="FFFFFF"/>
                </a:highlight>
                <a:latin typeface="Times New Roman"/>
                <a:ea typeface="Times New Roman"/>
                <a:cs typeface="Times New Roman"/>
                <a:sym typeface="Times New Roman"/>
              </a:rPr>
              <a:t>Data Mining </a:t>
            </a:r>
            <a:endParaRPr sz="1500">
              <a:highlight>
                <a:srgbClr val="FFFFFF"/>
              </a:highlight>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10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
                                        </p:tgtEl>
                                        <p:attrNameLst>
                                          <p:attrName>style.visibility</p:attrName>
                                        </p:attrNameLst>
                                      </p:cBhvr>
                                      <p:to>
                                        <p:strVal val="visible"/>
                                      </p:to>
                                    </p:set>
                                    <p:animEffect transition="in" filter="fade">
                                      <p:cBhvr>
                                        <p:cTn id="12" dur="10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82"/>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Functions</a:t>
            </a:r>
            <a:endParaRPr/>
          </a:p>
        </p:txBody>
      </p:sp>
      <p:sp>
        <p:nvSpPr>
          <p:cNvPr id="544" name="Google Shape;544;p82"/>
          <p:cNvSpPr txBox="1">
            <a:spLocks noGrp="1"/>
          </p:cNvSpPr>
          <p:nvPr>
            <p:ph type="body" idx="1"/>
          </p:nvPr>
        </p:nvSpPr>
        <p:spPr>
          <a:xfrm>
            <a:off x="311700" y="1468825"/>
            <a:ext cx="8520600" cy="35472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018"/>
              <a:buNone/>
            </a:pPr>
            <a:r>
              <a:rPr lang="en" sz="1779">
                <a:solidFill>
                  <a:srgbClr val="610B4B"/>
                </a:solidFill>
                <a:highlight>
                  <a:srgbClr val="FFFFFF"/>
                </a:highlight>
                <a:latin typeface="Times New Roman"/>
                <a:ea typeface="Times New Roman"/>
                <a:cs typeface="Times New Roman"/>
                <a:sym typeface="Times New Roman"/>
              </a:rPr>
              <a:t>Example: Passing Object (String)</a:t>
            </a:r>
            <a:endParaRPr sz="1779">
              <a:solidFill>
                <a:srgbClr val="610B4B"/>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SzPts val="1018"/>
              <a:buNone/>
            </a:pPr>
            <a:endParaRPr sz="1510">
              <a:solidFill>
                <a:srgbClr val="008200"/>
              </a:solidFill>
            </a:endParaRPr>
          </a:p>
          <a:p>
            <a:pPr marL="0" lvl="0" indent="0" algn="l" rtl="0">
              <a:lnSpc>
                <a:spcPct val="100000"/>
              </a:lnSpc>
              <a:spcBef>
                <a:spcPts val="0"/>
              </a:spcBef>
              <a:spcAft>
                <a:spcPts val="0"/>
              </a:spcAft>
              <a:buSzPts val="1018"/>
              <a:buNone/>
            </a:pPr>
            <a:r>
              <a:rPr lang="en" sz="1410">
                <a:solidFill>
                  <a:srgbClr val="008200"/>
                </a:solidFill>
              </a:rPr>
              <a:t>#defining the function  </a:t>
            </a:r>
            <a:r>
              <a:rPr lang="en" sz="1410">
                <a:solidFill>
                  <a:srgbClr val="000000"/>
                </a:solidFill>
              </a:rPr>
              <a:t>  </a:t>
            </a:r>
            <a:endParaRPr sz="1410">
              <a:solidFill>
                <a:srgbClr val="000000"/>
              </a:solidFill>
            </a:endParaRPr>
          </a:p>
          <a:p>
            <a:pPr marL="0" lvl="0" indent="0" algn="l" rtl="0">
              <a:lnSpc>
                <a:spcPct val="100000"/>
              </a:lnSpc>
              <a:spcBef>
                <a:spcPts val="0"/>
              </a:spcBef>
              <a:spcAft>
                <a:spcPts val="0"/>
              </a:spcAft>
              <a:buSzPts val="1018"/>
              <a:buNone/>
            </a:pPr>
            <a:r>
              <a:rPr lang="en" sz="1410" b="1">
                <a:solidFill>
                  <a:srgbClr val="006699"/>
                </a:solidFill>
              </a:rPr>
              <a:t>def</a:t>
            </a:r>
            <a:r>
              <a:rPr lang="en" sz="1410">
                <a:solidFill>
                  <a:srgbClr val="000000"/>
                </a:solidFill>
              </a:rPr>
              <a:t> change_string (str):    </a:t>
            </a:r>
            <a:endParaRPr sz="1410">
              <a:solidFill>
                <a:srgbClr val="000000"/>
              </a:solidFill>
            </a:endParaRPr>
          </a:p>
          <a:p>
            <a:pPr marL="0" lvl="0" indent="0" algn="l" rtl="0">
              <a:lnSpc>
                <a:spcPct val="100000"/>
              </a:lnSpc>
              <a:spcBef>
                <a:spcPts val="0"/>
              </a:spcBef>
              <a:spcAft>
                <a:spcPts val="0"/>
              </a:spcAft>
              <a:buSzPts val="1018"/>
              <a:buNone/>
            </a:pPr>
            <a:r>
              <a:rPr lang="en" sz="1410">
                <a:solidFill>
                  <a:srgbClr val="000000"/>
                </a:solidFill>
              </a:rPr>
              <a:t>    str = str + </a:t>
            </a:r>
            <a:r>
              <a:rPr lang="en" sz="1410">
                <a:solidFill>
                  <a:srgbClr val="0000FF"/>
                </a:solidFill>
              </a:rPr>
              <a:t>" Hows you "</a:t>
            </a:r>
            <a:r>
              <a:rPr lang="en" sz="1410">
                <a:solidFill>
                  <a:srgbClr val="000000"/>
                </a:solidFill>
              </a:rPr>
              <a:t>  </a:t>
            </a:r>
            <a:endParaRPr sz="1410">
              <a:solidFill>
                <a:srgbClr val="000000"/>
              </a:solidFill>
            </a:endParaRPr>
          </a:p>
          <a:p>
            <a:pPr marL="0" lvl="0" indent="0" algn="l" rtl="0">
              <a:lnSpc>
                <a:spcPct val="100000"/>
              </a:lnSpc>
              <a:spcBef>
                <a:spcPts val="0"/>
              </a:spcBef>
              <a:spcAft>
                <a:spcPts val="0"/>
              </a:spcAft>
              <a:buSzPts val="1018"/>
              <a:buNone/>
            </a:pPr>
            <a:r>
              <a:rPr lang="en" sz="1410">
                <a:solidFill>
                  <a:srgbClr val="000000"/>
                </a:solidFill>
              </a:rPr>
              <a:t>    </a:t>
            </a:r>
            <a:r>
              <a:rPr lang="en" sz="1410" b="1">
                <a:solidFill>
                  <a:srgbClr val="006699"/>
                </a:solidFill>
              </a:rPr>
              <a:t>print</a:t>
            </a:r>
            <a:r>
              <a:rPr lang="en" sz="1410">
                <a:solidFill>
                  <a:srgbClr val="000000"/>
                </a:solidFill>
              </a:rPr>
              <a:t>(</a:t>
            </a:r>
            <a:r>
              <a:rPr lang="en" sz="1410">
                <a:solidFill>
                  <a:srgbClr val="0000FF"/>
                </a:solidFill>
              </a:rPr>
              <a:t>"printing the string inside function :"</a:t>
            </a:r>
            <a:r>
              <a:rPr lang="en" sz="1410">
                <a:solidFill>
                  <a:srgbClr val="000000"/>
                </a:solidFill>
              </a:rPr>
              <a:t>,str)  </a:t>
            </a:r>
            <a:endParaRPr sz="1410">
              <a:solidFill>
                <a:srgbClr val="000000"/>
              </a:solidFill>
            </a:endParaRPr>
          </a:p>
          <a:p>
            <a:pPr marL="0" lvl="0" indent="0" algn="l" rtl="0">
              <a:lnSpc>
                <a:spcPct val="100000"/>
              </a:lnSpc>
              <a:spcBef>
                <a:spcPts val="0"/>
              </a:spcBef>
              <a:spcAft>
                <a:spcPts val="0"/>
              </a:spcAft>
              <a:buSzPts val="1018"/>
              <a:buNone/>
            </a:pPr>
            <a:r>
              <a:rPr lang="en" sz="1410">
                <a:solidFill>
                  <a:srgbClr val="000000"/>
                </a:solidFill>
              </a:rPr>
              <a:t>    </a:t>
            </a:r>
            <a:endParaRPr sz="1410">
              <a:solidFill>
                <a:srgbClr val="000000"/>
              </a:solidFill>
            </a:endParaRPr>
          </a:p>
          <a:p>
            <a:pPr marL="0" lvl="0" indent="0" algn="l" rtl="0">
              <a:lnSpc>
                <a:spcPct val="100000"/>
              </a:lnSpc>
              <a:spcBef>
                <a:spcPts val="0"/>
              </a:spcBef>
              <a:spcAft>
                <a:spcPts val="0"/>
              </a:spcAft>
              <a:buSzPts val="1018"/>
              <a:buNone/>
            </a:pPr>
            <a:r>
              <a:rPr lang="en" sz="1410">
                <a:solidFill>
                  <a:srgbClr val="000000"/>
                </a:solidFill>
              </a:rPr>
              <a:t>string1 = </a:t>
            </a:r>
            <a:r>
              <a:rPr lang="en" sz="1410">
                <a:solidFill>
                  <a:srgbClr val="0000FF"/>
                </a:solidFill>
              </a:rPr>
              <a:t>"Hi I am there"</a:t>
            </a:r>
            <a:r>
              <a:rPr lang="en" sz="1410">
                <a:solidFill>
                  <a:srgbClr val="000000"/>
                </a:solidFill>
              </a:rPr>
              <a:t>    </a:t>
            </a:r>
            <a:endParaRPr sz="1410">
              <a:solidFill>
                <a:srgbClr val="000000"/>
              </a:solidFill>
            </a:endParaRPr>
          </a:p>
          <a:p>
            <a:pPr marL="0" lvl="0" indent="0" algn="l" rtl="0">
              <a:lnSpc>
                <a:spcPct val="100000"/>
              </a:lnSpc>
              <a:spcBef>
                <a:spcPts val="0"/>
              </a:spcBef>
              <a:spcAft>
                <a:spcPts val="0"/>
              </a:spcAft>
              <a:buSzPts val="1018"/>
              <a:buNone/>
            </a:pPr>
            <a:r>
              <a:rPr lang="en" sz="1410">
                <a:solidFill>
                  <a:srgbClr val="000000"/>
                </a:solidFill>
              </a:rPr>
              <a:t>    </a:t>
            </a:r>
            <a:endParaRPr sz="1410">
              <a:solidFill>
                <a:srgbClr val="000000"/>
              </a:solidFill>
            </a:endParaRPr>
          </a:p>
          <a:p>
            <a:pPr marL="0" lvl="0" indent="0" algn="l" rtl="0">
              <a:lnSpc>
                <a:spcPct val="100000"/>
              </a:lnSpc>
              <a:spcBef>
                <a:spcPts val="0"/>
              </a:spcBef>
              <a:spcAft>
                <a:spcPts val="0"/>
              </a:spcAft>
              <a:buSzPts val="1018"/>
              <a:buNone/>
            </a:pPr>
            <a:r>
              <a:rPr lang="en" sz="1410">
                <a:solidFill>
                  <a:srgbClr val="008200"/>
                </a:solidFill>
              </a:rPr>
              <a:t>#calling the function  </a:t>
            </a:r>
            <a:r>
              <a:rPr lang="en" sz="1410">
                <a:solidFill>
                  <a:srgbClr val="000000"/>
                </a:solidFill>
              </a:rPr>
              <a:t>  </a:t>
            </a:r>
            <a:endParaRPr sz="1410">
              <a:solidFill>
                <a:srgbClr val="000000"/>
              </a:solidFill>
            </a:endParaRPr>
          </a:p>
          <a:p>
            <a:pPr marL="0" lvl="0" indent="0" algn="l" rtl="0">
              <a:lnSpc>
                <a:spcPct val="100000"/>
              </a:lnSpc>
              <a:spcBef>
                <a:spcPts val="0"/>
              </a:spcBef>
              <a:spcAft>
                <a:spcPts val="0"/>
              </a:spcAft>
              <a:buSzPts val="1018"/>
              <a:buNone/>
            </a:pPr>
            <a:r>
              <a:rPr lang="en" sz="1410">
                <a:solidFill>
                  <a:srgbClr val="000000"/>
                </a:solidFill>
              </a:rPr>
              <a:t>change_string(string1)    </a:t>
            </a:r>
            <a:endParaRPr sz="1410">
              <a:solidFill>
                <a:srgbClr val="000000"/>
              </a:solidFill>
            </a:endParaRPr>
          </a:p>
          <a:p>
            <a:pPr marL="0" lvl="0" indent="0" algn="l" rtl="0">
              <a:lnSpc>
                <a:spcPct val="100000"/>
              </a:lnSpc>
              <a:spcBef>
                <a:spcPts val="0"/>
              </a:spcBef>
              <a:spcAft>
                <a:spcPts val="0"/>
              </a:spcAft>
              <a:buSzPts val="1018"/>
              <a:buNone/>
            </a:pPr>
            <a:r>
              <a:rPr lang="en" sz="1410">
                <a:solidFill>
                  <a:srgbClr val="000000"/>
                </a:solidFill>
              </a:rPr>
              <a:t>    </a:t>
            </a:r>
            <a:endParaRPr sz="1410">
              <a:solidFill>
                <a:srgbClr val="000000"/>
              </a:solidFill>
            </a:endParaRPr>
          </a:p>
          <a:p>
            <a:pPr marL="0" lvl="0" indent="0" algn="l" rtl="0">
              <a:lnSpc>
                <a:spcPct val="100000"/>
              </a:lnSpc>
              <a:spcBef>
                <a:spcPts val="0"/>
              </a:spcBef>
              <a:spcAft>
                <a:spcPts val="0"/>
              </a:spcAft>
              <a:buSzPts val="1018"/>
              <a:buNone/>
            </a:pPr>
            <a:r>
              <a:rPr lang="en" sz="1410" b="1">
                <a:solidFill>
                  <a:srgbClr val="006699"/>
                </a:solidFill>
              </a:rPr>
              <a:t>print</a:t>
            </a:r>
            <a:r>
              <a:rPr lang="en" sz="1410">
                <a:solidFill>
                  <a:srgbClr val="000000"/>
                </a:solidFill>
              </a:rPr>
              <a:t>(</a:t>
            </a:r>
            <a:r>
              <a:rPr lang="en" sz="1410">
                <a:solidFill>
                  <a:srgbClr val="0000FF"/>
                </a:solidFill>
              </a:rPr>
              <a:t>"printing the string outside function :"</a:t>
            </a:r>
            <a:r>
              <a:rPr lang="en" sz="1410">
                <a:solidFill>
                  <a:srgbClr val="000000"/>
                </a:solidFill>
              </a:rPr>
              <a:t>,string1)</a:t>
            </a:r>
            <a:r>
              <a:rPr lang="en" sz="1510">
                <a:solidFill>
                  <a:srgbClr val="000000"/>
                </a:solidFill>
              </a:rPr>
              <a:t>   </a:t>
            </a:r>
            <a:r>
              <a:rPr lang="en" sz="1410">
                <a:solidFill>
                  <a:srgbClr val="000000"/>
                </a:solidFill>
                <a:latin typeface="Times New Roman"/>
                <a:ea typeface="Times New Roman"/>
                <a:cs typeface="Times New Roman"/>
                <a:sym typeface="Times New Roman"/>
              </a:rPr>
              <a:t> </a:t>
            </a:r>
            <a:endParaRPr sz="1965">
              <a:latin typeface="Times New Roman"/>
              <a:ea typeface="Times New Roman"/>
              <a:cs typeface="Times New Roman"/>
              <a:sym typeface="Times New Roman"/>
            </a:endParaRPr>
          </a:p>
        </p:txBody>
      </p:sp>
      <p:sp>
        <p:nvSpPr>
          <p:cNvPr id="545" name="Google Shape;545;p82"/>
          <p:cNvSpPr txBox="1"/>
          <p:nvPr/>
        </p:nvSpPr>
        <p:spPr>
          <a:xfrm>
            <a:off x="5175850" y="1247550"/>
            <a:ext cx="3656400" cy="12699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rgbClr val="000000"/>
              </a:buClr>
              <a:buSzPts val="1018"/>
              <a:buFont typeface="Arial"/>
              <a:buNone/>
            </a:pPr>
            <a:r>
              <a:rPr lang="en" sz="1410" b="1">
                <a:solidFill>
                  <a:srgbClr val="333333"/>
                </a:solidFill>
                <a:highlight>
                  <a:schemeClr val="lt1"/>
                </a:highlight>
                <a:latin typeface="Times New Roman"/>
                <a:ea typeface="Times New Roman"/>
                <a:cs typeface="Times New Roman"/>
                <a:sym typeface="Times New Roman"/>
              </a:rPr>
              <a:t>Output:</a:t>
            </a:r>
            <a:endParaRPr sz="1410" b="1">
              <a:solidFill>
                <a:srgbClr val="333333"/>
              </a:solidFill>
              <a:highlight>
                <a:schemeClr val="lt1"/>
              </a:highlight>
              <a:latin typeface="Times New Roman"/>
              <a:ea typeface="Times New Roman"/>
              <a:cs typeface="Times New Roman"/>
              <a:sym typeface="Times New Roman"/>
            </a:endParaRPr>
          </a:p>
          <a:p>
            <a:pPr marL="0" lvl="0" indent="0" algn="l" rtl="0">
              <a:spcBef>
                <a:spcPts val="0"/>
              </a:spcBef>
              <a:spcAft>
                <a:spcPts val="0"/>
              </a:spcAft>
              <a:buClr>
                <a:srgbClr val="000000"/>
              </a:buClr>
              <a:buSzPts val="1018"/>
              <a:buFont typeface="Arial"/>
              <a:buNone/>
            </a:pPr>
            <a:r>
              <a:rPr lang="en" sz="1410">
                <a:solidFill>
                  <a:srgbClr val="333333"/>
                </a:solidFill>
                <a:latin typeface="Times New Roman"/>
                <a:ea typeface="Times New Roman"/>
                <a:cs typeface="Times New Roman"/>
                <a:sym typeface="Times New Roman"/>
              </a:rPr>
              <a:t>printing the string inside function : Hi I am there Hows you </a:t>
            </a:r>
            <a:endParaRPr sz="1410">
              <a:solidFill>
                <a:srgbClr val="333333"/>
              </a:solidFill>
              <a:latin typeface="Times New Roman"/>
              <a:ea typeface="Times New Roman"/>
              <a:cs typeface="Times New Roman"/>
              <a:sym typeface="Times New Roman"/>
            </a:endParaRPr>
          </a:p>
          <a:p>
            <a:pPr marL="0" lvl="0" indent="0" algn="just" rtl="0">
              <a:spcBef>
                <a:spcPts val="0"/>
              </a:spcBef>
              <a:spcAft>
                <a:spcPts val="0"/>
              </a:spcAft>
              <a:buNone/>
            </a:pPr>
            <a:r>
              <a:rPr lang="en" sz="1410">
                <a:solidFill>
                  <a:srgbClr val="333333"/>
                </a:solidFill>
                <a:latin typeface="Times New Roman"/>
                <a:ea typeface="Times New Roman"/>
                <a:cs typeface="Times New Roman"/>
                <a:sym typeface="Times New Roman"/>
              </a:rPr>
              <a:t>printing the string outside function : Hi I am there</a:t>
            </a:r>
            <a:endParaRPr>
              <a:latin typeface="Source Code Pro"/>
              <a:ea typeface="Source Code Pro"/>
              <a:cs typeface="Source Code Pro"/>
              <a:sym typeface="Source Code Pro"/>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83"/>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Functions</a:t>
            </a:r>
            <a:endParaRPr/>
          </a:p>
        </p:txBody>
      </p:sp>
      <p:sp>
        <p:nvSpPr>
          <p:cNvPr id="551" name="Google Shape;551;p83"/>
          <p:cNvSpPr txBox="1">
            <a:spLocks noGrp="1"/>
          </p:cNvSpPr>
          <p:nvPr>
            <p:ph type="body" idx="1"/>
          </p:nvPr>
        </p:nvSpPr>
        <p:spPr>
          <a:xfrm>
            <a:off x="311700" y="1316425"/>
            <a:ext cx="8520600" cy="3547200"/>
          </a:xfrm>
          <a:prstGeom prst="rect">
            <a:avLst/>
          </a:prstGeom>
        </p:spPr>
        <p:txBody>
          <a:bodyPr spcFirstLastPara="1" wrap="square" lIns="91425" tIns="91425" rIns="91425" bIns="91425" anchor="t" anchorCtr="0">
            <a:noAutofit/>
          </a:bodyPr>
          <a:lstStyle/>
          <a:p>
            <a:pPr marL="0" lvl="0" indent="0" algn="just" rtl="0">
              <a:lnSpc>
                <a:spcPct val="110000"/>
              </a:lnSpc>
              <a:spcBef>
                <a:spcPts val="0"/>
              </a:spcBef>
              <a:spcAft>
                <a:spcPts val="0"/>
              </a:spcAft>
              <a:buNone/>
            </a:pPr>
            <a:r>
              <a:rPr lang="en">
                <a:solidFill>
                  <a:schemeClr val="dk1"/>
                </a:solidFill>
                <a:highlight>
                  <a:srgbClr val="FFFFFF"/>
                </a:highlight>
                <a:latin typeface="Times New Roman"/>
                <a:ea typeface="Times New Roman"/>
                <a:cs typeface="Times New Roman"/>
                <a:sym typeface="Times New Roman"/>
              </a:rPr>
              <a:t>Types of arguments</a:t>
            </a:r>
            <a:endParaRPr>
              <a:solidFill>
                <a:schemeClr val="dk1"/>
              </a:solidFill>
              <a:highlight>
                <a:srgbClr val="FFFFFF"/>
              </a:highlight>
              <a:latin typeface="Times New Roman"/>
              <a:ea typeface="Times New Roman"/>
              <a:cs typeface="Times New Roman"/>
              <a:sym typeface="Times New Roman"/>
            </a:endParaRPr>
          </a:p>
          <a:p>
            <a:pPr marL="0" lvl="0" indent="0" algn="just" rtl="0">
              <a:lnSpc>
                <a:spcPct val="110000"/>
              </a:lnSpc>
              <a:spcBef>
                <a:spcPts val="0"/>
              </a:spcBef>
              <a:spcAft>
                <a:spcPts val="0"/>
              </a:spcAft>
              <a:buNone/>
            </a:pPr>
            <a:r>
              <a:rPr lang="en" sz="1500">
                <a:solidFill>
                  <a:srgbClr val="333333"/>
                </a:solidFill>
                <a:highlight>
                  <a:srgbClr val="FFFFFF"/>
                </a:highlight>
                <a:latin typeface="Times New Roman"/>
                <a:ea typeface="Times New Roman"/>
                <a:cs typeface="Times New Roman"/>
                <a:sym typeface="Times New Roman"/>
              </a:rPr>
              <a:t>There may be several types of arguments which can be passed at the time of function call.</a:t>
            </a:r>
            <a:endParaRPr sz="1500">
              <a:solidFill>
                <a:srgbClr val="333333"/>
              </a:solidFill>
              <a:highlight>
                <a:srgbClr val="FFFFFF"/>
              </a:highlight>
              <a:latin typeface="Times New Roman"/>
              <a:ea typeface="Times New Roman"/>
              <a:cs typeface="Times New Roman"/>
              <a:sym typeface="Times New Roman"/>
            </a:endParaRPr>
          </a:p>
          <a:p>
            <a:pPr marL="457200" marR="25400" lvl="0" indent="-323850" algn="l" rtl="0">
              <a:lnSpc>
                <a:spcPct val="110000"/>
              </a:lnSpc>
              <a:spcBef>
                <a:spcPts val="0"/>
              </a:spcBef>
              <a:spcAft>
                <a:spcPts val="0"/>
              </a:spcAft>
              <a:buClr>
                <a:srgbClr val="000000"/>
              </a:buClr>
              <a:buSzPts val="1500"/>
              <a:buFont typeface="Times New Roman"/>
              <a:buAutoNum type="arabicPeriod"/>
            </a:pPr>
            <a:r>
              <a:rPr lang="en" sz="1500">
                <a:solidFill>
                  <a:srgbClr val="000000"/>
                </a:solidFill>
                <a:highlight>
                  <a:srgbClr val="FFFFFF"/>
                </a:highlight>
                <a:latin typeface="Times New Roman"/>
                <a:ea typeface="Times New Roman"/>
                <a:cs typeface="Times New Roman"/>
                <a:sym typeface="Times New Roman"/>
              </a:rPr>
              <a:t>Required arguments</a:t>
            </a:r>
            <a:endParaRPr sz="1500">
              <a:solidFill>
                <a:srgbClr val="000000"/>
              </a:solidFill>
              <a:highlight>
                <a:srgbClr val="FFFFFF"/>
              </a:highlight>
              <a:latin typeface="Times New Roman"/>
              <a:ea typeface="Times New Roman"/>
              <a:cs typeface="Times New Roman"/>
              <a:sym typeface="Times New Roman"/>
            </a:endParaRPr>
          </a:p>
          <a:p>
            <a:pPr marL="457200" marR="25400" lvl="0" indent="-323850" algn="l" rtl="0">
              <a:lnSpc>
                <a:spcPct val="110000"/>
              </a:lnSpc>
              <a:spcBef>
                <a:spcPts val="0"/>
              </a:spcBef>
              <a:spcAft>
                <a:spcPts val="0"/>
              </a:spcAft>
              <a:buClr>
                <a:srgbClr val="000000"/>
              </a:buClr>
              <a:buSzPts val="1500"/>
              <a:buFont typeface="Times New Roman"/>
              <a:buAutoNum type="arabicPeriod"/>
            </a:pPr>
            <a:r>
              <a:rPr lang="en" sz="1500">
                <a:solidFill>
                  <a:srgbClr val="000000"/>
                </a:solidFill>
                <a:highlight>
                  <a:srgbClr val="FFFFFF"/>
                </a:highlight>
                <a:latin typeface="Times New Roman"/>
                <a:ea typeface="Times New Roman"/>
                <a:cs typeface="Times New Roman"/>
                <a:sym typeface="Times New Roman"/>
              </a:rPr>
              <a:t>Keyword arguments</a:t>
            </a:r>
            <a:endParaRPr sz="1500">
              <a:solidFill>
                <a:srgbClr val="000000"/>
              </a:solidFill>
              <a:highlight>
                <a:srgbClr val="FFFFFF"/>
              </a:highlight>
              <a:latin typeface="Times New Roman"/>
              <a:ea typeface="Times New Roman"/>
              <a:cs typeface="Times New Roman"/>
              <a:sym typeface="Times New Roman"/>
            </a:endParaRPr>
          </a:p>
          <a:p>
            <a:pPr marL="457200" marR="25400" lvl="0" indent="-323850" algn="l" rtl="0">
              <a:lnSpc>
                <a:spcPct val="110000"/>
              </a:lnSpc>
              <a:spcBef>
                <a:spcPts val="0"/>
              </a:spcBef>
              <a:spcAft>
                <a:spcPts val="0"/>
              </a:spcAft>
              <a:buClr>
                <a:srgbClr val="000000"/>
              </a:buClr>
              <a:buSzPts val="1500"/>
              <a:buFont typeface="Times New Roman"/>
              <a:buAutoNum type="arabicPeriod"/>
            </a:pPr>
            <a:r>
              <a:rPr lang="en" sz="1500">
                <a:solidFill>
                  <a:srgbClr val="000000"/>
                </a:solidFill>
                <a:highlight>
                  <a:srgbClr val="FFFFFF"/>
                </a:highlight>
                <a:latin typeface="Times New Roman"/>
                <a:ea typeface="Times New Roman"/>
                <a:cs typeface="Times New Roman"/>
                <a:sym typeface="Times New Roman"/>
              </a:rPr>
              <a:t>Default arguments</a:t>
            </a:r>
            <a:endParaRPr sz="1500">
              <a:solidFill>
                <a:srgbClr val="000000"/>
              </a:solidFill>
              <a:highlight>
                <a:srgbClr val="FFFFFF"/>
              </a:highlight>
              <a:latin typeface="Times New Roman"/>
              <a:ea typeface="Times New Roman"/>
              <a:cs typeface="Times New Roman"/>
              <a:sym typeface="Times New Roman"/>
            </a:endParaRPr>
          </a:p>
          <a:p>
            <a:pPr marL="457200" marR="25400" lvl="0" indent="-323850" algn="l" rtl="0">
              <a:lnSpc>
                <a:spcPct val="110000"/>
              </a:lnSpc>
              <a:spcBef>
                <a:spcPts val="0"/>
              </a:spcBef>
              <a:spcAft>
                <a:spcPts val="0"/>
              </a:spcAft>
              <a:buClr>
                <a:srgbClr val="000000"/>
              </a:buClr>
              <a:buSzPts val="1500"/>
              <a:buFont typeface="Times New Roman"/>
              <a:buAutoNum type="arabicPeriod"/>
            </a:pPr>
            <a:r>
              <a:rPr lang="en" sz="1500">
                <a:solidFill>
                  <a:srgbClr val="000000"/>
                </a:solidFill>
                <a:highlight>
                  <a:srgbClr val="FFFFFF"/>
                </a:highlight>
                <a:latin typeface="Times New Roman"/>
                <a:ea typeface="Times New Roman"/>
                <a:cs typeface="Times New Roman"/>
                <a:sym typeface="Times New Roman"/>
              </a:rPr>
              <a:t>Variable-length arguments</a:t>
            </a:r>
            <a:endParaRPr sz="1500">
              <a:solidFill>
                <a:srgbClr val="000000"/>
              </a:solidFill>
              <a:highlight>
                <a:srgbClr val="FFFFFF"/>
              </a:highlight>
              <a:latin typeface="Times New Roman"/>
              <a:ea typeface="Times New Roman"/>
              <a:cs typeface="Times New Roman"/>
              <a:sym typeface="Times New Roman"/>
            </a:endParaRPr>
          </a:p>
          <a:p>
            <a:pPr marL="0" lvl="0" indent="0" algn="just" rtl="0">
              <a:lnSpc>
                <a:spcPct val="110000"/>
              </a:lnSpc>
              <a:spcBef>
                <a:spcPts val="0"/>
              </a:spcBef>
              <a:spcAft>
                <a:spcPts val="0"/>
              </a:spcAft>
              <a:buNone/>
            </a:pPr>
            <a:endParaRPr sz="1500">
              <a:solidFill>
                <a:srgbClr val="610B4B"/>
              </a:solidFill>
              <a:highlight>
                <a:srgbClr val="FFFFFF"/>
              </a:highlight>
              <a:latin typeface="Times New Roman"/>
              <a:ea typeface="Times New Roman"/>
              <a:cs typeface="Times New Roman"/>
              <a:sym typeface="Times New Roman"/>
            </a:endParaRPr>
          </a:p>
          <a:p>
            <a:pPr marL="0" lvl="0" indent="0" algn="just" rtl="0">
              <a:lnSpc>
                <a:spcPct val="110000"/>
              </a:lnSpc>
              <a:spcBef>
                <a:spcPts val="0"/>
              </a:spcBef>
              <a:spcAft>
                <a:spcPts val="0"/>
              </a:spcAft>
              <a:buNone/>
            </a:pPr>
            <a:r>
              <a:rPr lang="en">
                <a:solidFill>
                  <a:schemeClr val="dk1"/>
                </a:solidFill>
                <a:highlight>
                  <a:srgbClr val="FFFFFF"/>
                </a:highlight>
                <a:latin typeface="Times New Roman"/>
                <a:ea typeface="Times New Roman"/>
                <a:cs typeface="Times New Roman"/>
                <a:sym typeface="Times New Roman"/>
              </a:rPr>
              <a:t>Required Arguments</a:t>
            </a:r>
            <a:endParaRPr>
              <a:solidFill>
                <a:schemeClr val="dk1"/>
              </a:solidFill>
              <a:highlight>
                <a:srgbClr val="FFFFFF"/>
              </a:highlight>
              <a:latin typeface="Times New Roman"/>
              <a:ea typeface="Times New Roman"/>
              <a:cs typeface="Times New Roman"/>
              <a:sym typeface="Times New Roman"/>
            </a:endParaRPr>
          </a:p>
          <a:p>
            <a:pPr marL="0" lvl="0" indent="0" algn="just" rtl="0">
              <a:lnSpc>
                <a:spcPct val="110000"/>
              </a:lnSpc>
              <a:spcBef>
                <a:spcPts val="0"/>
              </a:spcBef>
              <a:spcAft>
                <a:spcPts val="0"/>
              </a:spcAft>
              <a:buNone/>
            </a:pPr>
            <a:r>
              <a:rPr lang="en" sz="1500">
                <a:solidFill>
                  <a:srgbClr val="333333"/>
                </a:solidFill>
                <a:highlight>
                  <a:srgbClr val="FFFFFF"/>
                </a:highlight>
                <a:latin typeface="Times New Roman"/>
                <a:ea typeface="Times New Roman"/>
                <a:cs typeface="Times New Roman"/>
                <a:sym typeface="Times New Roman"/>
              </a:rPr>
              <a:t>Till now, we have learned about function calling in Python. However, we can provide the arguments at the time of the function call. As far as the required arguments are concerned, these are the arguments which are required to be passed at the time of function calling with the exact match of their positions in the function call and function definition. If either of the arguments is not provided in the function call, or the position of the arguments is changed, the Python interpreter will show the error.</a:t>
            </a:r>
            <a:endParaRPr sz="1500">
              <a:latin typeface="Times New Roman"/>
              <a:ea typeface="Times New Roman"/>
              <a:cs typeface="Times New Roman"/>
              <a:sym typeface="Times New Roman"/>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8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Example</a:t>
            </a:r>
            <a:endParaRPr/>
          </a:p>
        </p:txBody>
      </p:sp>
      <p:sp>
        <p:nvSpPr>
          <p:cNvPr id="557" name="Google Shape;557;p8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just" rtl="0">
              <a:lnSpc>
                <a:spcPct val="110000"/>
              </a:lnSpc>
              <a:spcBef>
                <a:spcPts val="0"/>
              </a:spcBef>
              <a:spcAft>
                <a:spcPts val="0"/>
              </a:spcAft>
              <a:buNone/>
            </a:pPr>
            <a:r>
              <a:rPr lang="en" sz="1500">
                <a:solidFill>
                  <a:srgbClr val="333333"/>
                </a:solidFill>
                <a:highlight>
                  <a:schemeClr val="lt1"/>
                </a:highlight>
                <a:latin typeface="Times New Roman"/>
                <a:ea typeface="Times New Roman"/>
                <a:cs typeface="Times New Roman"/>
                <a:sym typeface="Times New Roman"/>
              </a:rPr>
              <a:t>Consider the following example.</a:t>
            </a:r>
            <a:endParaRPr sz="1500">
              <a:solidFill>
                <a:srgbClr val="333333"/>
              </a:solidFill>
              <a:highlight>
                <a:schemeClr val="lt1"/>
              </a:highlight>
              <a:latin typeface="Times New Roman"/>
              <a:ea typeface="Times New Roman"/>
              <a:cs typeface="Times New Roman"/>
              <a:sym typeface="Times New Roman"/>
            </a:endParaRPr>
          </a:p>
          <a:p>
            <a:pPr marL="0" lvl="0" indent="0" algn="just" rtl="0">
              <a:lnSpc>
                <a:spcPct val="110000"/>
              </a:lnSpc>
              <a:spcBef>
                <a:spcPts val="0"/>
              </a:spcBef>
              <a:spcAft>
                <a:spcPts val="0"/>
              </a:spcAft>
              <a:buNone/>
            </a:pPr>
            <a:r>
              <a:rPr lang="en" sz="1500" b="1">
                <a:solidFill>
                  <a:srgbClr val="333333"/>
                </a:solidFill>
                <a:highlight>
                  <a:schemeClr val="lt1"/>
                </a:highlight>
                <a:latin typeface="Times New Roman"/>
                <a:ea typeface="Times New Roman"/>
                <a:cs typeface="Times New Roman"/>
                <a:sym typeface="Times New Roman"/>
              </a:rPr>
              <a:t>Example: </a:t>
            </a:r>
            <a:endParaRPr sz="1500" b="1">
              <a:solidFill>
                <a:srgbClr val="333333"/>
              </a:solidFill>
              <a:highlight>
                <a:schemeClr val="lt1"/>
              </a:highlight>
              <a:latin typeface="Times New Roman"/>
              <a:ea typeface="Times New Roman"/>
              <a:cs typeface="Times New Roman"/>
              <a:sym typeface="Times New Roman"/>
            </a:endParaRPr>
          </a:p>
          <a:p>
            <a:pPr marL="0" lvl="0" indent="0" algn="just" rtl="0">
              <a:lnSpc>
                <a:spcPct val="110000"/>
              </a:lnSpc>
              <a:spcBef>
                <a:spcPts val="0"/>
              </a:spcBef>
              <a:spcAft>
                <a:spcPts val="0"/>
              </a:spcAft>
              <a:buNone/>
            </a:pPr>
            <a:endParaRPr sz="1500" b="1">
              <a:solidFill>
                <a:srgbClr val="333333"/>
              </a:solidFill>
              <a:highlight>
                <a:schemeClr val="lt1"/>
              </a:highlight>
              <a:latin typeface="Times New Roman"/>
              <a:ea typeface="Times New Roman"/>
              <a:cs typeface="Times New Roman"/>
              <a:sym typeface="Times New Roman"/>
            </a:endParaRPr>
          </a:p>
          <a:p>
            <a:pPr marL="0" lvl="0" indent="0" algn="l" rtl="0">
              <a:lnSpc>
                <a:spcPct val="110000"/>
              </a:lnSpc>
              <a:spcBef>
                <a:spcPts val="0"/>
              </a:spcBef>
              <a:spcAft>
                <a:spcPts val="0"/>
              </a:spcAft>
              <a:buNone/>
            </a:pPr>
            <a:r>
              <a:rPr lang="en" sz="1500" b="1">
                <a:solidFill>
                  <a:srgbClr val="006699"/>
                </a:solidFill>
              </a:rPr>
              <a:t>def</a:t>
            </a:r>
            <a:r>
              <a:rPr lang="en" sz="1500">
                <a:solidFill>
                  <a:srgbClr val="000000"/>
                </a:solidFill>
              </a:rPr>
              <a:t> func(name):    </a:t>
            </a:r>
            <a:endParaRPr sz="1500">
              <a:solidFill>
                <a:srgbClr val="000000"/>
              </a:solidFill>
            </a:endParaRPr>
          </a:p>
          <a:p>
            <a:pPr marL="0" lvl="0" indent="0" algn="l" rtl="0">
              <a:lnSpc>
                <a:spcPct val="110000"/>
              </a:lnSpc>
              <a:spcBef>
                <a:spcPts val="0"/>
              </a:spcBef>
              <a:spcAft>
                <a:spcPts val="0"/>
              </a:spcAft>
              <a:buNone/>
            </a:pPr>
            <a:r>
              <a:rPr lang="en" sz="1500">
                <a:solidFill>
                  <a:srgbClr val="000000"/>
                </a:solidFill>
              </a:rPr>
              <a:t>    message = </a:t>
            </a:r>
            <a:r>
              <a:rPr lang="en" sz="1500">
                <a:solidFill>
                  <a:srgbClr val="0000FF"/>
                </a:solidFill>
              </a:rPr>
              <a:t>"Hi "</a:t>
            </a:r>
            <a:r>
              <a:rPr lang="en" sz="1500">
                <a:solidFill>
                  <a:srgbClr val="000000"/>
                </a:solidFill>
              </a:rPr>
              <a:t>+name  </a:t>
            </a:r>
            <a:endParaRPr sz="1500">
              <a:solidFill>
                <a:srgbClr val="000000"/>
              </a:solidFill>
            </a:endParaRPr>
          </a:p>
          <a:p>
            <a:pPr marL="0" lvl="0" indent="0" algn="l" rtl="0">
              <a:lnSpc>
                <a:spcPct val="110000"/>
              </a:lnSpc>
              <a:spcBef>
                <a:spcPts val="0"/>
              </a:spcBef>
              <a:spcAft>
                <a:spcPts val="0"/>
              </a:spcAft>
              <a:buNone/>
            </a:pPr>
            <a:r>
              <a:rPr lang="en" sz="1500">
                <a:solidFill>
                  <a:srgbClr val="000000"/>
                </a:solidFill>
              </a:rPr>
              <a:t>    </a:t>
            </a:r>
            <a:r>
              <a:rPr lang="en" sz="1500" b="1">
                <a:solidFill>
                  <a:srgbClr val="006699"/>
                </a:solidFill>
              </a:rPr>
              <a:t>return</a:t>
            </a:r>
            <a:r>
              <a:rPr lang="en" sz="1500">
                <a:solidFill>
                  <a:srgbClr val="000000"/>
                </a:solidFill>
              </a:rPr>
              <a:t> message  </a:t>
            </a:r>
            <a:endParaRPr sz="1500">
              <a:solidFill>
                <a:srgbClr val="000000"/>
              </a:solidFill>
            </a:endParaRPr>
          </a:p>
          <a:p>
            <a:pPr marL="0" lvl="0" indent="0" algn="l" rtl="0">
              <a:lnSpc>
                <a:spcPct val="110000"/>
              </a:lnSpc>
              <a:spcBef>
                <a:spcPts val="0"/>
              </a:spcBef>
              <a:spcAft>
                <a:spcPts val="0"/>
              </a:spcAft>
              <a:buNone/>
            </a:pPr>
            <a:r>
              <a:rPr lang="en" sz="1500">
                <a:solidFill>
                  <a:srgbClr val="000000"/>
                </a:solidFill>
              </a:rPr>
              <a:t>name = input(</a:t>
            </a:r>
            <a:r>
              <a:rPr lang="en" sz="1500">
                <a:solidFill>
                  <a:srgbClr val="0000FF"/>
                </a:solidFill>
              </a:rPr>
              <a:t>"Enter the name:"</a:t>
            </a:r>
            <a:r>
              <a:rPr lang="en" sz="1500">
                <a:solidFill>
                  <a:srgbClr val="000000"/>
                </a:solidFill>
              </a:rPr>
              <a:t>)    </a:t>
            </a:r>
            <a:endParaRPr sz="1500">
              <a:solidFill>
                <a:srgbClr val="000000"/>
              </a:solidFill>
            </a:endParaRPr>
          </a:p>
          <a:p>
            <a:pPr marL="0" lvl="0" indent="0" algn="l" rtl="0">
              <a:lnSpc>
                <a:spcPct val="110000"/>
              </a:lnSpc>
              <a:spcBef>
                <a:spcPts val="0"/>
              </a:spcBef>
              <a:spcAft>
                <a:spcPts val="0"/>
              </a:spcAft>
              <a:buNone/>
            </a:pPr>
            <a:r>
              <a:rPr lang="en" sz="1500" b="1">
                <a:solidFill>
                  <a:srgbClr val="006699"/>
                </a:solidFill>
              </a:rPr>
              <a:t>print</a:t>
            </a:r>
            <a:r>
              <a:rPr lang="en" sz="1500">
                <a:solidFill>
                  <a:srgbClr val="000000"/>
                </a:solidFill>
              </a:rPr>
              <a:t>(func(name))  </a:t>
            </a:r>
            <a:r>
              <a:rPr lang="en" sz="1500">
                <a:solidFill>
                  <a:srgbClr val="000000"/>
                </a:solidFill>
                <a:latin typeface="Times New Roman"/>
                <a:ea typeface="Times New Roman"/>
                <a:cs typeface="Times New Roman"/>
                <a:sym typeface="Times New Roman"/>
              </a:rPr>
              <a:t>  </a:t>
            </a:r>
            <a:endParaRPr sz="1500"/>
          </a:p>
        </p:txBody>
      </p:sp>
      <p:sp>
        <p:nvSpPr>
          <p:cNvPr id="558" name="Google Shape;558;p84"/>
          <p:cNvSpPr txBox="1"/>
          <p:nvPr/>
        </p:nvSpPr>
        <p:spPr>
          <a:xfrm>
            <a:off x="5850425" y="3219000"/>
            <a:ext cx="2295300" cy="923400"/>
          </a:xfrm>
          <a:prstGeom prst="rect">
            <a:avLst/>
          </a:prstGeom>
          <a:noFill/>
          <a:ln>
            <a:noFill/>
          </a:ln>
        </p:spPr>
        <p:txBody>
          <a:bodyPr spcFirstLastPara="1" wrap="square" lIns="91425" tIns="91425" rIns="91425" bIns="91425" anchor="t" anchorCtr="0">
            <a:spAutoFit/>
          </a:bodyPr>
          <a:lstStyle/>
          <a:p>
            <a:pPr marL="0" lvl="0" indent="0" algn="just" rtl="0">
              <a:lnSpc>
                <a:spcPct val="110000"/>
              </a:lnSpc>
              <a:spcBef>
                <a:spcPts val="0"/>
              </a:spcBef>
              <a:spcAft>
                <a:spcPts val="0"/>
              </a:spcAft>
              <a:buNone/>
            </a:pPr>
            <a:r>
              <a:rPr lang="en" sz="1500" b="1">
                <a:solidFill>
                  <a:srgbClr val="333333"/>
                </a:solidFill>
                <a:highlight>
                  <a:srgbClr val="FFFFFF"/>
                </a:highlight>
                <a:latin typeface="Times New Roman"/>
                <a:ea typeface="Times New Roman"/>
                <a:cs typeface="Times New Roman"/>
                <a:sym typeface="Times New Roman"/>
              </a:rPr>
              <a:t>Output:</a:t>
            </a:r>
            <a:endParaRPr sz="1500" b="1">
              <a:solidFill>
                <a:srgbClr val="333333"/>
              </a:solidFill>
              <a:highlight>
                <a:srgbClr val="FFFFFF"/>
              </a:highlight>
              <a:latin typeface="Times New Roman"/>
              <a:ea typeface="Times New Roman"/>
              <a:cs typeface="Times New Roman"/>
              <a:sym typeface="Times New Roman"/>
            </a:endParaRPr>
          </a:p>
          <a:p>
            <a:pPr marL="0" lvl="0" indent="0" algn="just" rtl="0">
              <a:lnSpc>
                <a:spcPct val="110000"/>
              </a:lnSpc>
              <a:spcBef>
                <a:spcPts val="0"/>
              </a:spcBef>
              <a:spcAft>
                <a:spcPts val="0"/>
              </a:spcAft>
              <a:buNone/>
            </a:pPr>
            <a:r>
              <a:rPr lang="en" sz="1500">
                <a:solidFill>
                  <a:srgbClr val="333333"/>
                </a:solidFill>
                <a:latin typeface="Times New Roman"/>
                <a:ea typeface="Times New Roman"/>
                <a:cs typeface="Times New Roman"/>
                <a:sym typeface="Times New Roman"/>
              </a:rPr>
              <a:t>Enter the name: John</a:t>
            </a:r>
            <a:endParaRPr sz="1500">
              <a:solidFill>
                <a:srgbClr val="333333"/>
              </a:solidFill>
              <a:latin typeface="Times New Roman"/>
              <a:ea typeface="Times New Roman"/>
              <a:cs typeface="Times New Roman"/>
              <a:sym typeface="Times New Roman"/>
            </a:endParaRPr>
          </a:p>
          <a:p>
            <a:pPr marL="0" lvl="0" indent="0" algn="just" rtl="0">
              <a:lnSpc>
                <a:spcPct val="110000"/>
              </a:lnSpc>
              <a:spcBef>
                <a:spcPts val="0"/>
              </a:spcBef>
              <a:spcAft>
                <a:spcPts val="0"/>
              </a:spcAft>
              <a:buNone/>
            </a:pPr>
            <a:r>
              <a:rPr lang="en" sz="1500">
                <a:solidFill>
                  <a:srgbClr val="333333"/>
                </a:solidFill>
                <a:latin typeface="Times New Roman"/>
                <a:ea typeface="Times New Roman"/>
                <a:cs typeface="Times New Roman"/>
                <a:sym typeface="Times New Roman"/>
              </a:rPr>
              <a:t>Hi John</a:t>
            </a:r>
            <a:endParaRPr sz="1500">
              <a:latin typeface="Source Code Pro"/>
              <a:ea typeface="Source Code Pro"/>
              <a:cs typeface="Source Code Pro"/>
              <a:sym typeface="Source Code Pro"/>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8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Example</a:t>
            </a:r>
            <a:endParaRPr/>
          </a:p>
        </p:txBody>
      </p:sp>
      <p:sp>
        <p:nvSpPr>
          <p:cNvPr id="564" name="Google Shape;564;p85"/>
          <p:cNvSpPr txBox="1">
            <a:spLocks noGrp="1"/>
          </p:cNvSpPr>
          <p:nvPr>
            <p:ph type="body" idx="1"/>
          </p:nvPr>
        </p:nvSpPr>
        <p:spPr>
          <a:xfrm>
            <a:off x="311700" y="1468825"/>
            <a:ext cx="8520600" cy="35190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500">
                <a:solidFill>
                  <a:srgbClr val="008200"/>
                </a:solidFill>
              </a:rPr>
              <a:t>#the function simple_interest accepts three arguments and returns the simple interest accordingly  </a:t>
            </a:r>
            <a:r>
              <a:rPr lang="en" sz="1500">
                <a:solidFill>
                  <a:srgbClr val="000000"/>
                </a:solidFill>
              </a:rPr>
              <a:t>  </a:t>
            </a:r>
            <a:endParaRPr sz="1500">
              <a:solidFill>
                <a:srgbClr val="000000"/>
              </a:solidFill>
            </a:endParaRPr>
          </a:p>
          <a:p>
            <a:pPr marL="0" lvl="0" indent="0" algn="l" rtl="0">
              <a:lnSpc>
                <a:spcPct val="105000"/>
              </a:lnSpc>
              <a:spcBef>
                <a:spcPts val="0"/>
              </a:spcBef>
              <a:spcAft>
                <a:spcPts val="0"/>
              </a:spcAft>
              <a:buNone/>
            </a:pPr>
            <a:r>
              <a:rPr lang="en" sz="1500" b="1">
                <a:solidFill>
                  <a:srgbClr val="006699"/>
                </a:solidFill>
              </a:rPr>
              <a:t>def</a:t>
            </a:r>
            <a:r>
              <a:rPr lang="en" sz="1500">
                <a:solidFill>
                  <a:srgbClr val="000000"/>
                </a:solidFill>
              </a:rPr>
              <a:t> simple_interest(p,t,r):    </a:t>
            </a:r>
            <a:endParaRPr sz="1500">
              <a:solidFill>
                <a:srgbClr val="000000"/>
              </a:solidFill>
            </a:endParaRPr>
          </a:p>
          <a:p>
            <a:pPr marL="0" lvl="0" indent="0" algn="l" rtl="0">
              <a:lnSpc>
                <a:spcPct val="105000"/>
              </a:lnSpc>
              <a:spcBef>
                <a:spcPts val="0"/>
              </a:spcBef>
              <a:spcAft>
                <a:spcPts val="0"/>
              </a:spcAft>
              <a:buNone/>
            </a:pPr>
            <a:r>
              <a:rPr lang="en" sz="1500">
                <a:solidFill>
                  <a:srgbClr val="000000"/>
                </a:solidFill>
              </a:rPr>
              <a:t>    </a:t>
            </a:r>
            <a:r>
              <a:rPr lang="en" sz="1500" b="1">
                <a:solidFill>
                  <a:srgbClr val="006699"/>
                </a:solidFill>
              </a:rPr>
              <a:t>return</a:t>
            </a:r>
            <a:r>
              <a:rPr lang="en" sz="1500">
                <a:solidFill>
                  <a:srgbClr val="000000"/>
                </a:solidFill>
              </a:rPr>
              <a:t> (p*t*r)/100    </a:t>
            </a:r>
            <a:endParaRPr sz="1500">
              <a:solidFill>
                <a:srgbClr val="000000"/>
              </a:solidFill>
            </a:endParaRPr>
          </a:p>
          <a:p>
            <a:pPr marL="0" lvl="0" indent="0" algn="l" rtl="0">
              <a:lnSpc>
                <a:spcPct val="105000"/>
              </a:lnSpc>
              <a:spcBef>
                <a:spcPts val="0"/>
              </a:spcBef>
              <a:spcAft>
                <a:spcPts val="0"/>
              </a:spcAft>
              <a:buNone/>
            </a:pPr>
            <a:r>
              <a:rPr lang="en" sz="1500">
                <a:solidFill>
                  <a:srgbClr val="000000"/>
                </a:solidFill>
              </a:rPr>
              <a:t>p = float(input(</a:t>
            </a:r>
            <a:r>
              <a:rPr lang="en" sz="1500">
                <a:solidFill>
                  <a:srgbClr val="0000FF"/>
                </a:solidFill>
              </a:rPr>
              <a:t>"Enter the principle amount? "</a:t>
            </a:r>
            <a:r>
              <a:rPr lang="en" sz="1500">
                <a:solidFill>
                  <a:srgbClr val="000000"/>
                </a:solidFill>
              </a:rPr>
              <a:t>))    </a:t>
            </a:r>
            <a:endParaRPr sz="1500">
              <a:solidFill>
                <a:srgbClr val="000000"/>
              </a:solidFill>
            </a:endParaRPr>
          </a:p>
          <a:p>
            <a:pPr marL="0" lvl="0" indent="0" algn="l" rtl="0">
              <a:lnSpc>
                <a:spcPct val="105000"/>
              </a:lnSpc>
              <a:spcBef>
                <a:spcPts val="0"/>
              </a:spcBef>
              <a:spcAft>
                <a:spcPts val="0"/>
              </a:spcAft>
              <a:buNone/>
            </a:pPr>
            <a:r>
              <a:rPr lang="en" sz="1500">
                <a:solidFill>
                  <a:srgbClr val="000000"/>
                </a:solidFill>
              </a:rPr>
              <a:t>r = float(input(</a:t>
            </a:r>
            <a:r>
              <a:rPr lang="en" sz="1500">
                <a:solidFill>
                  <a:srgbClr val="0000FF"/>
                </a:solidFill>
              </a:rPr>
              <a:t>"Enter the rate of interest? "</a:t>
            </a:r>
            <a:r>
              <a:rPr lang="en" sz="1500">
                <a:solidFill>
                  <a:srgbClr val="000000"/>
                </a:solidFill>
              </a:rPr>
              <a:t>))    </a:t>
            </a:r>
            <a:endParaRPr sz="1500">
              <a:solidFill>
                <a:srgbClr val="000000"/>
              </a:solidFill>
            </a:endParaRPr>
          </a:p>
          <a:p>
            <a:pPr marL="0" lvl="0" indent="0" algn="l" rtl="0">
              <a:lnSpc>
                <a:spcPct val="105000"/>
              </a:lnSpc>
              <a:spcBef>
                <a:spcPts val="0"/>
              </a:spcBef>
              <a:spcAft>
                <a:spcPts val="0"/>
              </a:spcAft>
              <a:buNone/>
            </a:pPr>
            <a:r>
              <a:rPr lang="en" sz="1500">
                <a:solidFill>
                  <a:srgbClr val="000000"/>
                </a:solidFill>
              </a:rPr>
              <a:t>t = float(input(</a:t>
            </a:r>
            <a:r>
              <a:rPr lang="en" sz="1500">
                <a:solidFill>
                  <a:srgbClr val="0000FF"/>
                </a:solidFill>
              </a:rPr>
              <a:t>"Enter the time in years? "</a:t>
            </a:r>
            <a:r>
              <a:rPr lang="en" sz="1500">
                <a:solidFill>
                  <a:srgbClr val="000000"/>
                </a:solidFill>
              </a:rPr>
              <a:t>))    </a:t>
            </a:r>
            <a:endParaRPr sz="1500">
              <a:solidFill>
                <a:srgbClr val="000000"/>
              </a:solidFill>
            </a:endParaRPr>
          </a:p>
          <a:p>
            <a:pPr marL="0" lvl="0" indent="0" algn="l" rtl="0">
              <a:lnSpc>
                <a:spcPct val="105000"/>
              </a:lnSpc>
              <a:spcBef>
                <a:spcPts val="0"/>
              </a:spcBef>
              <a:spcAft>
                <a:spcPts val="0"/>
              </a:spcAft>
              <a:buNone/>
            </a:pPr>
            <a:r>
              <a:rPr lang="en" sz="1500" b="1">
                <a:solidFill>
                  <a:srgbClr val="006699"/>
                </a:solidFill>
              </a:rPr>
              <a:t>print</a:t>
            </a:r>
            <a:r>
              <a:rPr lang="en" sz="1500">
                <a:solidFill>
                  <a:srgbClr val="000000"/>
                </a:solidFill>
              </a:rPr>
              <a:t>(</a:t>
            </a:r>
            <a:r>
              <a:rPr lang="en" sz="1500">
                <a:solidFill>
                  <a:srgbClr val="0000FF"/>
                </a:solidFill>
              </a:rPr>
              <a:t>"Simple Interest: "</a:t>
            </a:r>
            <a:r>
              <a:rPr lang="en" sz="1500">
                <a:solidFill>
                  <a:srgbClr val="000000"/>
                </a:solidFill>
              </a:rPr>
              <a:t>,simple_interest(p,r,t))    </a:t>
            </a:r>
            <a:endParaRPr sz="1500"/>
          </a:p>
        </p:txBody>
      </p:sp>
      <p:sp>
        <p:nvSpPr>
          <p:cNvPr id="565" name="Google Shape;565;p85"/>
          <p:cNvSpPr txBox="1"/>
          <p:nvPr/>
        </p:nvSpPr>
        <p:spPr>
          <a:xfrm>
            <a:off x="5518475" y="3495725"/>
            <a:ext cx="2950200" cy="1385400"/>
          </a:xfrm>
          <a:prstGeom prst="rect">
            <a:avLst/>
          </a:prstGeom>
          <a:noFill/>
          <a:ln>
            <a:noFill/>
          </a:ln>
        </p:spPr>
        <p:txBody>
          <a:bodyPr spcFirstLastPara="1" wrap="square" lIns="91425" tIns="91425" rIns="91425" bIns="91425" anchor="t" anchorCtr="0">
            <a:spAutoFit/>
          </a:bodyPr>
          <a:lstStyle/>
          <a:p>
            <a:pPr marL="0" lvl="0" indent="0" algn="just" rtl="0">
              <a:lnSpc>
                <a:spcPct val="105000"/>
              </a:lnSpc>
              <a:spcBef>
                <a:spcPts val="0"/>
              </a:spcBef>
              <a:spcAft>
                <a:spcPts val="0"/>
              </a:spcAft>
              <a:buNone/>
            </a:pPr>
            <a:r>
              <a:rPr lang="en" sz="1500" b="1">
                <a:solidFill>
                  <a:srgbClr val="333333"/>
                </a:solidFill>
                <a:highlight>
                  <a:srgbClr val="FFFFFF"/>
                </a:highlight>
                <a:latin typeface="Times New Roman"/>
                <a:ea typeface="Times New Roman"/>
                <a:cs typeface="Times New Roman"/>
                <a:sym typeface="Times New Roman"/>
              </a:rPr>
              <a:t>Output:</a:t>
            </a:r>
            <a:endParaRPr sz="1500" b="1">
              <a:solidFill>
                <a:srgbClr val="333333"/>
              </a:solidFill>
              <a:highlight>
                <a:srgbClr val="FFFFFF"/>
              </a:highlight>
              <a:latin typeface="Times New Roman"/>
              <a:ea typeface="Times New Roman"/>
              <a:cs typeface="Times New Roman"/>
              <a:sym typeface="Times New Roman"/>
            </a:endParaRPr>
          </a:p>
          <a:p>
            <a:pPr marL="0" lvl="0" indent="0" algn="l" rtl="0">
              <a:lnSpc>
                <a:spcPct val="105000"/>
              </a:lnSpc>
              <a:spcBef>
                <a:spcPts val="0"/>
              </a:spcBef>
              <a:spcAft>
                <a:spcPts val="0"/>
              </a:spcAft>
              <a:buNone/>
            </a:pPr>
            <a:r>
              <a:rPr lang="en" sz="1500">
                <a:solidFill>
                  <a:srgbClr val="333333"/>
                </a:solidFill>
                <a:latin typeface="Times New Roman"/>
                <a:ea typeface="Times New Roman"/>
                <a:cs typeface="Times New Roman"/>
                <a:sym typeface="Times New Roman"/>
              </a:rPr>
              <a:t>Enter the principle amount: 5000</a:t>
            </a:r>
            <a:endParaRPr sz="1500">
              <a:solidFill>
                <a:srgbClr val="333333"/>
              </a:solidFill>
              <a:latin typeface="Times New Roman"/>
              <a:ea typeface="Times New Roman"/>
              <a:cs typeface="Times New Roman"/>
              <a:sym typeface="Times New Roman"/>
            </a:endParaRPr>
          </a:p>
          <a:p>
            <a:pPr marL="0" lvl="0" indent="0" algn="l" rtl="0">
              <a:lnSpc>
                <a:spcPct val="105000"/>
              </a:lnSpc>
              <a:spcBef>
                <a:spcPts val="0"/>
              </a:spcBef>
              <a:spcAft>
                <a:spcPts val="0"/>
              </a:spcAft>
              <a:buNone/>
            </a:pPr>
            <a:r>
              <a:rPr lang="en" sz="1500">
                <a:solidFill>
                  <a:srgbClr val="333333"/>
                </a:solidFill>
                <a:latin typeface="Times New Roman"/>
                <a:ea typeface="Times New Roman"/>
                <a:cs typeface="Times New Roman"/>
                <a:sym typeface="Times New Roman"/>
              </a:rPr>
              <a:t>Enter the rate of interest: 5</a:t>
            </a:r>
            <a:endParaRPr sz="1500">
              <a:solidFill>
                <a:srgbClr val="333333"/>
              </a:solidFill>
              <a:latin typeface="Times New Roman"/>
              <a:ea typeface="Times New Roman"/>
              <a:cs typeface="Times New Roman"/>
              <a:sym typeface="Times New Roman"/>
            </a:endParaRPr>
          </a:p>
          <a:p>
            <a:pPr marL="0" lvl="0" indent="0" algn="l" rtl="0">
              <a:lnSpc>
                <a:spcPct val="105000"/>
              </a:lnSpc>
              <a:spcBef>
                <a:spcPts val="0"/>
              </a:spcBef>
              <a:spcAft>
                <a:spcPts val="0"/>
              </a:spcAft>
              <a:buNone/>
            </a:pPr>
            <a:r>
              <a:rPr lang="en" sz="1500">
                <a:solidFill>
                  <a:srgbClr val="333333"/>
                </a:solidFill>
                <a:latin typeface="Times New Roman"/>
                <a:ea typeface="Times New Roman"/>
                <a:cs typeface="Times New Roman"/>
                <a:sym typeface="Times New Roman"/>
              </a:rPr>
              <a:t>Enter the time in years: 3</a:t>
            </a:r>
            <a:endParaRPr sz="1500">
              <a:solidFill>
                <a:srgbClr val="333333"/>
              </a:solidFill>
              <a:latin typeface="Times New Roman"/>
              <a:ea typeface="Times New Roman"/>
              <a:cs typeface="Times New Roman"/>
              <a:sym typeface="Times New Roman"/>
            </a:endParaRPr>
          </a:p>
          <a:p>
            <a:pPr marL="0" lvl="0" indent="0" algn="just" rtl="0">
              <a:lnSpc>
                <a:spcPct val="105000"/>
              </a:lnSpc>
              <a:spcBef>
                <a:spcPts val="0"/>
              </a:spcBef>
              <a:spcAft>
                <a:spcPts val="0"/>
              </a:spcAft>
              <a:buNone/>
            </a:pPr>
            <a:r>
              <a:rPr lang="en" sz="1500">
                <a:solidFill>
                  <a:srgbClr val="333333"/>
                </a:solidFill>
                <a:latin typeface="Times New Roman"/>
                <a:ea typeface="Times New Roman"/>
                <a:cs typeface="Times New Roman"/>
                <a:sym typeface="Times New Roman"/>
              </a:rPr>
              <a:t>Simple Interest:  750.0</a:t>
            </a:r>
            <a:endParaRPr sz="1500">
              <a:latin typeface="Source Code Pro"/>
              <a:ea typeface="Source Code Pro"/>
              <a:cs typeface="Source Code Pro"/>
              <a:sym typeface="Source Code Pro"/>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8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Example</a:t>
            </a:r>
            <a:endParaRPr/>
          </a:p>
        </p:txBody>
      </p:sp>
      <p:sp>
        <p:nvSpPr>
          <p:cNvPr id="571" name="Google Shape;571;p86"/>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None/>
            </a:pPr>
            <a:r>
              <a:rPr lang="en" sz="1500">
                <a:solidFill>
                  <a:srgbClr val="008200"/>
                </a:solidFill>
              </a:rPr>
              <a:t>#the function calculate returns the sum of two arguments a and b  </a:t>
            </a:r>
            <a:r>
              <a:rPr lang="en" sz="1500">
                <a:solidFill>
                  <a:srgbClr val="000000"/>
                </a:solidFill>
              </a:rPr>
              <a:t>  </a:t>
            </a:r>
            <a:endParaRPr sz="1500">
              <a:solidFill>
                <a:srgbClr val="000000"/>
              </a:solidFill>
            </a:endParaRPr>
          </a:p>
          <a:p>
            <a:pPr marL="0" lvl="0" indent="0" algn="l" rtl="0">
              <a:lnSpc>
                <a:spcPct val="105000"/>
              </a:lnSpc>
              <a:spcBef>
                <a:spcPts val="0"/>
              </a:spcBef>
              <a:spcAft>
                <a:spcPts val="0"/>
              </a:spcAft>
              <a:buNone/>
            </a:pPr>
            <a:r>
              <a:rPr lang="en" sz="1500" b="1">
                <a:solidFill>
                  <a:srgbClr val="006699"/>
                </a:solidFill>
              </a:rPr>
              <a:t>def</a:t>
            </a:r>
            <a:r>
              <a:rPr lang="en" sz="1500">
                <a:solidFill>
                  <a:srgbClr val="000000"/>
                </a:solidFill>
              </a:rPr>
              <a:t> calculate(a,b):    </a:t>
            </a:r>
            <a:endParaRPr sz="1500">
              <a:solidFill>
                <a:srgbClr val="000000"/>
              </a:solidFill>
            </a:endParaRPr>
          </a:p>
          <a:p>
            <a:pPr marL="0" lvl="0" indent="0" algn="l" rtl="0">
              <a:lnSpc>
                <a:spcPct val="105000"/>
              </a:lnSpc>
              <a:spcBef>
                <a:spcPts val="0"/>
              </a:spcBef>
              <a:spcAft>
                <a:spcPts val="0"/>
              </a:spcAft>
              <a:buNone/>
            </a:pPr>
            <a:r>
              <a:rPr lang="en" sz="1500">
                <a:solidFill>
                  <a:srgbClr val="000000"/>
                </a:solidFill>
              </a:rPr>
              <a:t>    </a:t>
            </a:r>
            <a:r>
              <a:rPr lang="en" sz="1500" b="1">
                <a:solidFill>
                  <a:srgbClr val="006699"/>
                </a:solidFill>
              </a:rPr>
              <a:t>return</a:t>
            </a:r>
            <a:r>
              <a:rPr lang="en" sz="1500">
                <a:solidFill>
                  <a:srgbClr val="000000"/>
                </a:solidFill>
              </a:rPr>
              <a:t> a+b    </a:t>
            </a:r>
            <a:endParaRPr sz="1500">
              <a:solidFill>
                <a:srgbClr val="000000"/>
              </a:solidFill>
            </a:endParaRPr>
          </a:p>
          <a:p>
            <a:pPr marL="0" lvl="0" indent="0" algn="l" rtl="0">
              <a:lnSpc>
                <a:spcPct val="105000"/>
              </a:lnSpc>
              <a:spcBef>
                <a:spcPts val="0"/>
              </a:spcBef>
              <a:spcAft>
                <a:spcPts val="0"/>
              </a:spcAft>
              <a:buNone/>
            </a:pPr>
            <a:r>
              <a:rPr lang="en" sz="1500">
                <a:solidFill>
                  <a:srgbClr val="000000"/>
                </a:solidFill>
              </a:rPr>
              <a:t>calculate(10) </a:t>
            </a:r>
            <a:r>
              <a:rPr lang="en" sz="1500">
                <a:solidFill>
                  <a:srgbClr val="008200"/>
                </a:solidFill>
              </a:rPr>
              <a:t># this causes an error as we are missing a required arguments b.</a:t>
            </a:r>
            <a:r>
              <a:rPr lang="en" sz="1500">
                <a:solidFill>
                  <a:srgbClr val="008200"/>
                </a:solidFill>
                <a:latin typeface="Times New Roman"/>
                <a:ea typeface="Times New Roman"/>
                <a:cs typeface="Times New Roman"/>
                <a:sym typeface="Times New Roman"/>
              </a:rPr>
              <a:t> </a:t>
            </a:r>
            <a:endParaRPr sz="1500"/>
          </a:p>
        </p:txBody>
      </p:sp>
      <p:sp>
        <p:nvSpPr>
          <p:cNvPr id="572" name="Google Shape;572;p86"/>
          <p:cNvSpPr txBox="1"/>
          <p:nvPr/>
        </p:nvSpPr>
        <p:spPr>
          <a:xfrm>
            <a:off x="3241075" y="3547225"/>
            <a:ext cx="5481900" cy="900300"/>
          </a:xfrm>
          <a:prstGeom prst="rect">
            <a:avLst/>
          </a:prstGeom>
          <a:noFill/>
          <a:ln>
            <a:noFill/>
          </a:ln>
        </p:spPr>
        <p:txBody>
          <a:bodyPr spcFirstLastPara="1" wrap="square" lIns="91425" tIns="91425" rIns="91425" bIns="91425" anchor="t" anchorCtr="0">
            <a:spAutoFit/>
          </a:bodyPr>
          <a:lstStyle/>
          <a:p>
            <a:pPr marL="0" lvl="0" indent="0" algn="just" rtl="0">
              <a:lnSpc>
                <a:spcPct val="105000"/>
              </a:lnSpc>
              <a:spcBef>
                <a:spcPts val="0"/>
              </a:spcBef>
              <a:spcAft>
                <a:spcPts val="0"/>
              </a:spcAft>
              <a:buNone/>
            </a:pPr>
            <a:r>
              <a:rPr lang="en" sz="1500" b="1">
                <a:solidFill>
                  <a:srgbClr val="333333"/>
                </a:solidFill>
                <a:highlight>
                  <a:srgbClr val="FFFFFF"/>
                </a:highlight>
                <a:latin typeface="Times New Roman"/>
                <a:ea typeface="Times New Roman"/>
                <a:cs typeface="Times New Roman"/>
                <a:sym typeface="Times New Roman"/>
              </a:rPr>
              <a:t>Output:</a:t>
            </a:r>
            <a:endParaRPr sz="1500" b="1">
              <a:solidFill>
                <a:srgbClr val="333333"/>
              </a:solidFill>
              <a:highlight>
                <a:srgbClr val="FFFFFF"/>
              </a:highlight>
              <a:latin typeface="Times New Roman"/>
              <a:ea typeface="Times New Roman"/>
              <a:cs typeface="Times New Roman"/>
              <a:sym typeface="Times New Roman"/>
            </a:endParaRPr>
          </a:p>
          <a:p>
            <a:pPr marL="0" lvl="0" indent="0" algn="just" rtl="0">
              <a:lnSpc>
                <a:spcPct val="105000"/>
              </a:lnSpc>
              <a:spcBef>
                <a:spcPts val="0"/>
              </a:spcBef>
              <a:spcAft>
                <a:spcPts val="0"/>
              </a:spcAft>
              <a:buNone/>
            </a:pPr>
            <a:r>
              <a:rPr lang="en" sz="1500">
                <a:solidFill>
                  <a:srgbClr val="333333"/>
                </a:solidFill>
                <a:latin typeface="Times New Roman"/>
                <a:ea typeface="Times New Roman"/>
                <a:cs typeface="Times New Roman"/>
                <a:sym typeface="Times New Roman"/>
              </a:rPr>
              <a:t>TypeError: calculate() missing 1 required positional argument: 'b</a:t>
            </a:r>
            <a:endParaRPr sz="1500">
              <a:solidFill>
                <a:srgbClr val="333333"/>
              </a:solidFill>
              <a:latin typeface="Times New Roman"/>
              <a:ea typeface="Times New Roman"/>
              <a:cs typeface="Times New Roman"/>
              <a:sym typeface="Times New Roman"/>
            </a:endParaRPr>
          </a:p>
          <a:p>
            <a:pPr marL="0" lvl="0" indent="0" algn="l" rtl="0">
              <a:spcBef>
                <a:spcPts val="0"/>
              </a:spcBef>
              <a:spcAft>
                <a:spcPts val="0"/>
              </a:spcAft>
              <a:buNone/>
            </a:pPr>
            <a:endParaRPr sz="1500">
              <a:latin typeface="Source Code Pro"/>
              <a:ea typeface="Source Code Pro"/>
              <a:cs typeface="Source Code Pro"/>
              <a:sym typeface="Source Code Pro"/>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8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Functions</a:t>
            </a:r>
            <a:endParaRPr/>
          </a:p>
        </p:txBody>
      </p:sp>
      <p:sp>
        <p:nvSpPr>
          <p:cNvPr id="578" name="Google Shape;578;p87"/>
          <p:cNvSpPr txBox="1">
            <a:spLocks noGrp="1"/>
          </p:cNvSpPr>
          <p:nvPr>
            <p:ph type="body" idx="1"/>
          </p:nvPr>
        </p:nvSpPr>
        <p:spPr>
          <a:xfrm>
            <a:off x="311700" y="1468825"/>
            <a:ext cx="8520600" cy="3561600"/>
          </a:xfrm>
          <a:prstGeom prst="rect">
            <a:avLst/>
          </a:prstGeom>
        </p:spPr>
        <p:txBody>
          <a:bodyPr spcFirstLastPara="1" wrap="square" lIns="91425" tIns="91425" rIns="91425" bIns="91425" anchor="t" anchorCtr="0">
            <a:noAutofit/>
          </a:bodyPr>
          <a:lstStyle/>
          <a:p>
            <a:pPr marL="0" lvl="0" indent="0" algn="just" rtl="0">
              <a:lnSpc>
                <a:spcPct val="90000"/>
              </a:lnSpc>
              <a:spcBef>
                <a:spcPts val="0"/>
              </a:spcBef>
              <a:spcAft>
                <a:spcPts val="0"/>
              </a:spcAft>
              <a:buSzPts val="935"/>
              <a:buNone/>
            </a:pPr>
            <a:r>
              <a:rPr lang="en">
                <a:solidFill>
                  <a:schemeClr val="dk1"/>
                </a:solidFill>
                <a:highlight>
                  <a:srgbClr val="FFFFFF"/>
                </a:highlight>
                <a:latin typeface="Times New Roman"/>
                <a:ea typeface="Times New Roman"/>
                <a:cs typeface="Times New Roman"/>
                <a:sym typeface="Times New Roman"/>
              </a:rPr>
              <a:t>Default Arguments</a:t>
            </a:r>
            <a:endParaRPr>
              <a:solidFill>
                <a:schemeClr val="dk1"/>
              </a:solidFill>
              <a:highlight>
                <a:srgbClr val="FFFFFF"/>
              </a:highlight>
              <a:latin typeface="Times New Roman"/>
              <a:ea typeface="Times New Roman"/>
              <a:cs typeface="Times New Roman"/>
              <a:sym typeface="Times New Roman"/>
            </a:endParaRPr>
          </a:p>
          <a:p>
            <a:pPr marL="0" lvl="0" indent="0" algn="just" rtl="0">
              <a:lnSpc>
                <a:spcPct val="90000"/>
              </a:lnSpc>
              <a:spcBef>
                <a:spcPts val="0"/>
              </a:spcBef>
              <a:spcAft>
                <a:spcPts val="0"/>
              </a:spcAft>
              <a:buSzPts val="935"/>
              <a:buNone/>
            </a:pPr>
            <a:endParaRPr sz="1600">
              <a:solidFill>
                <a:srgbClr val="610B38"/>
              </a:solidFill>
              <a:highlight>
                <a:srgbClr val="FFFFFF"/>
              </a:highlight>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333333"/>
              </a:buClr>
              <a:buSzPts val="1600"/>
              <a:buFont typeface="Times New Roman"/>
              <a:buChar char="●"/>
            </a:pPr>
            <a:r>
              <a:rPr lang="en" sz="1600">
                <a:solidFill>
                  <a:srgbClr val="333333"/>
                </a:solidFill>
                <a:highlight>
                  <a:srgbClr val="FFFFFF"/>
                </a:highlight>
                <a:latin typeface="Times New Roman"/>
                <a:ea typeface="Times New Roman"/>
                <a:cs typeface="Times New Roman"/>
                <a:sym typeface="Times New Roman"/>
              </a:rPr>
              <a:t>Python allows us to initialize the arguments at the function definition. </a:t>
            </a:r>
            <a:endParaRPr sz="1600">
              <a:solidFill>
                <a:srgbClr val="333333"/>
              </a:solidFill>
              <a:highlight>
                <a:srgbClr val="FFFFFF"/>
              </a:highlight>
              <a:latin typeface="Times New Roman"/>
              <a:ea typeface="Times New Roman"/>
              <a:cs typeface="Times New Roman"/>
              <a:sym typeface="Times New Roman"/>
            </a:endParaRPr>
          </a:p>
          <a:p>
            <a:pPr marL="457200" lvl="0" indent="-330200" algn="just" rtl="0">
              <a:lnSpc>
                <a:spcPct val="150000"/>
              </a:lnSpc>
              <a:spcBef>
                <a:spcPts val="1000"/>
              </a:spcBef>
              <a:spcAft>
                <a:spcPts val="1000"/>
              </a:spcAft>
              <a:buClr>
                <a:srgbClr val="333333"/>
              </a:buClr>
              <a:buSzPts val="1600"/>
              <a:buFont typeface="Times New Roman"/>
              <a:buChar char="●"/>
            </a:pPr>
            <a:r>
              <a:rPr lang="en" sz="1600">
                <a:solidFill>
                  <a:srgbClr val="333333"/>
                </a:solidFill>
                <a:highlight>
                  <a:srgbClr val="FFFFFF"/>
                </a:highlight>
                <a:latin typeface="Times New Roman"/>
                <a:ea typeface="Times New Roman"/>
                <a:cs typeface="Times New Roman"/>
                <a:sym typeface="Times New Roman"/>
              </a:rPr>
              <a:t>If the value of any of the arguments is not provided at the time of function call, then that argument can be initialized with the value given in the definition even if the argument is not specified at the function call.</a:t>
            </a:r>
            <a:endParaRPr sz="1600">
              <a:latin typeface="Times New Roman"/>
              <a:ea typeface="Times New Roman"/>
              <a:cs typeface="Times New Roman"/>
              <a:sym typeface="Times New Roman"/>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8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Example</a:t>
            </a:r>
            <a:endParaRPr/>
          </a:p>
        </p:txBody>
      </p:sp>
      <p:sp>
        <p:nvSpPr>
          <p:cNvPr id="584" name="Google Shape;584;p88"/>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just" rtl="0">
              <a:lnSpc>
                <a:spcPct val="90000"/>
              </a:lnSpc>
              <a:spcBef>
                <a:spcPts val="0"/>
              </a:spcBef>
              <a:spcAft>
                <a:spcPts val="0"/>
              </a:spcAft>
              <a:buClr>
                <a:srgbClr val="000000"/>
              </a:buClr>
              <a:buSzPts val="935"/>
              <a:buFont typeface="Arial"/>
              <a:buNone/>
            </a:pPr>
            <a:r>
              <a:rPr lang="en" sz="1500" b="1">
                <a:solidFill>
                  <a:srgbClr val="333333"/>
                </a:solidFill>
                <a:highlight>
                  <a:schemeClr val="lt1"/>
                </a:highlight>
              </a:rPr>
              <a:t>Ex</a:t>
            </a:r>
            <a:endParaRPr sz="1500" b="1">
              <a:solidFill>
                <a:srgbClr val="333333"/>
              </a:solidFill>
              <a:highlight>
                <a:schemeClr val="lt1"/>
              </a:highlight>
            </a:endParaRPr>
          </a:p>
          <a:p>
            <a:pPr marL="0" lvl="0" indent="0" algn="l" rtl="0">
              <a:lnSpc>
                <a:spcPct val="90000"/>
              </a:lnSpc>
              <a:spcBef>
                <a:spcPts val="0"/>
              </a:spcBef>
              <a:spcAft>
                <a:spcPts val="0"/>
              </a:spcAft>
              <a:buClr>
                <a:srgbClr val="000000"/>
              </a:buClr>
              <a:buSzPts val="935"/>
              <a:buFont typeface="Arial"/>
              <a:buNone/>
            </a:pPr>
            <a:r>
              <a:rPr lang="en" sz="1500" b="1">
                <a:solidFill>
                  <a:srgbClr val="006699"/>
                </a:solidFill>
              </a:rPr>
              <a:t>def</a:t>
            </a:r>
            <a:r>
              <a:rPr lang="en" sz="1500">
                <a:solidFill>
                  <a:srgbClr val="000000"/>
                </a:solidFill>
              </a:rPr>
              <a:t> printme(name,age=22):    </a:t>
            </a:r>
            <a:endParaRPr sz="1500">
              <a:solidFill>
                <a:srgbClr val="000000"/>
              </a:solidFill>
            </a:endParaRPr>
          </a:p>
          <a:p>
            <a:pPr marL="0" lvl="0" indent="0" algn="l" rtl="0">
              <a:lnSpc>
                <a:spcPct val="90000"/>
              </a:lnSpc>
              <a:spcBef>
                <a:spcPts val="0"/>
              </a:spcBef>
              <a:spcAft>
                <a:spcPts val="0"/>
              </a:spcAft>
              <a:buClr>
                <a:srgbClr val="000000"/>
              </a:buClr>
              <a:buSzPts val="935"/>
              <a:buFont typeface="Arial"/>
              <a:buNone/>
            </a:pPr>
            <a:r>
              <a:rPr lang="en" sz="1500">
                <a:solidFill>
                  <a:srgbClr val="000000"/>
                </a:solidFill>
              </a:rPr>
              <a:t>    </a:t>
            </a:r>
            <a:r>
              <a:rPr lang="en" sz="1500" b="1">
                <a:solidFill>
                  <a:srgbClr val="006699"/>
                </a:solidFill>
              </a:rPr>
              <a:t>print</a:t>
            </a:r>
            <a:r>
              <a:rPr lang="en" sz="1500">
                <a:solidFill>
                  <a:srgbClr val="000000"/>
                </a:solidFill>
              </a:rPr>
              <a:t>(</a:t>
            </a:r>
            <a:r>
              <a:rPr lang="en" sz="1500">
                <a:solidFill>
                  <a:srgbClr val="0000FF"/>
                </a:solidFill>
              </a:rPr>
              <a:t>"My name is"</a:t>
            </a:r>
            <a:r>
              <a:rPr lang="en" sz="1500">
                <a:solidFill>
                  <a:srgbClr val="000000"/>
                </a:solidFill>
              </a:rPr>
              <a:t>,name,</a:t>
            </a:r>
            <a:r>
              <a:rPr lang="en" sz="1500">
                <a:solidFill>
                  <a:srgbClr val="0000FF"/>
                </a:solidFill>
              </a:rPr>
              <a:t>"and age is"</a:t>
            </a:r>
            <a:r>
              <a:rPr lang="en" sz="1500">
                <a:solidFill>
                  <a:srgbClr val="000000"/>
                </a:solidFill>
              </a:rPr>
              <a:t>,age)    </a:t>
            </a:r>
            <a:endParaRPr sz="1500">
              <a:solidFill>
                <a:srgbClr val="000000"/>
              </a:solidFill>
            </a:endParaRPr>
          </a:p>
          <a:p>
            <a:pPr marL="0" lvl="0" indent="0" algn="l" rtl="0">
              <a:lnSpc>
                <a:spcPct val="90000"/>
              </a:lnSpc>
              <a:spcBef>
                <a:spcPts val="0"/>
              </a:spcBef>
              <a:spcAft>
                <a:spcPts val="0"/>
              </a:spcAft>
              <a:buClr>
                <a:srgbClr val="000000"/>
              </a:buClr>
              <a:buSzPts val="935"/>
              <a:buFont typeface="Arial"/>
              <a:buNone/>
            </a:pPr>
            <a:r>
              <a:rPr lang="en" sz="1500">
                <a:solidFill>
                  <a:srgbClr val="000000"/>
                </a:solidFill>
              </a:rPr>
              <a:t>printme(name = </a:t>
            </a:r>
            <a:r>
              <a:rPr lang="en" sz="1500">
                <a:solidFill>
                  <a:srgbClr val="0000FF"/>
                </a:solidFill>
              </a:rPr>
              <a:t>"john"</a:t>
            </a:r>
            <a:r>
              <a:rPr lang="en" sz="1500">
                <a:solidFill>
                  <a:srgbClr val="000000"/>
                </a:solidFill>
              </a:rPr>
              <a:t>)  </a:t>
            </a:r>
            <a:endParaRPr sz="1500">
              <a:solidFill>
                <a:srgbClr val="000000"/>
              </a:solidFill>
            </a:endParaRPr>
          </a:p>
          <a:p>
            <a:pPr marL="0" lvl="0" indent="0" algn="l" rtl="0">
              <a:lnSpc>
                <a:spcPct val="90000"/>
              </a:lnSpc>
              <a:spcBef>
                <a:spcPts val="0"/>
              </a:spcBef>
              <a:spcAft>
                <a:spcPts val="0"/>
              </a:spcAft>
              <a:buClr>
                <a:srgbClr val="000000"/>
              </a:buClr>
              <a:buSzPts val="935"/>
              <a:buFont typeface="Arial"/>
              <a:buNone/>
            </a:pPr>
            <a:endParaRPr sz="1500">
              <a:solidFill>
                <a:srgbClr val="333333"/>
              </a:solidFill>
            </a:endParaRPr>
          </a:p>
          <a:p>
            <a:pPr marL="0" lvl="0" indent="0" algn="just" rtl="0">
              <a:lnSpc>
                <a:spcPct val="90000"/>
              </a:lnSpc>
              <a:spcBef>
                <a:spcPts val="0"/>
              </a:spcBef>
              <a:spcAft>
                <a:spcPts val="0"/>
              </a:spcAft>
              <a:buClr>
                <a:srgbClr val="000000"/>
              </a:buClr>
              <a:buSzPts val="935"/>
              <a:buFont typeface="Arial"/>
              <a:buNone/>
            </a:pPr>
            <a:endParaRPr sz="1500">
              <a:solidFill>
                <a:srgbClr val="333333"/>
              </a:solidFill>
            </a:endParaRPr>
          </a:p>
          <a:p>
            <a:pPr marL="0" lvl="0" indent="0" algn="just" rtl="0">
              <a:lnSpc>
                <a:spcPct val="90000"/>
              </a:lnSpc>
              <a:spcBef>
                <a:spcPts val="0"/>
              </a:spcBef>
              <a:spcAft>
                <a:spcPts val="0"/>
              </a:spcAft>
              <a:buClr>
                <a:srgbClr val="000000"/>
              </a:buClr>
              <a:buSzPts val="935"/>
              <a:buFont typeface="Arial"/>
              <a:buNone/>
            </a:pPr>
            <a:r>
              <a:rPr lang="en" sz="1500" b="1">
                <a:solidFill>
                  <a:srgbClr val="333333"/>
                </a:solidFill>
                <a:highlight>
                  <a:schemeClr val="lt1"/>
                </a:highlight>
              </a:rPr>
              <a:t>Ex </a:t>
            </a:r>
            <a:endParaRPr sz="1500" b="1">
              <a:solidFill>
                <a:srgbClr val="333333"/>
              </a:solidFill>
              <a:highlight>
                <a:schemeClr val="lt1"/>
              </a:highlight>
            </a:endParaRPr>
          </a:p>
          <a:p>
            <a:pPr marL="0" lvl="0" indent="0" algn="l" rtl="0">
              <a:lnSpc>
                <a:spcPct val="90000"/>
              </a:lnSpc>
              <a:spcBef>
                <a:spcPts val="0"/>
              </a:spcBef>
              <a:spcAft>
                <a:spcPts val="0"/>
              </a:spcAft>
              <a:buClr>
                <a:srgbClr val="000000"/>
              </a:buClr>
              <a:buSzPts val="935"/>
              <a:buFont typeface="Arial"/>
              <a:buNone/>
            </a:pPr>
            <a:r>
              <a:rPr lang="en" sz="1500" b="1">
                <a:solidFill>
                  <a:srgbClr val="006699"/>
                </a:solidFill>
              </a:rPr>
              <a:t>def</a:t>
            </a:r>
            <a:r>
              <a:rPr lang="en" sz="1500">
                <a:solidFill>
                  <a:srgbClr val="000000"/>
                </a:solidFill>
              </a:rPr>
              <a:t> printme(name,age=22):    </a:t>
            </a:r>
            <a:endParaRPr sz="1500">
              <a:solidFill>
                <a:srgbClr val="000000"/>
              </a:solidFill>
            </a:endParaRPr>
          </a:p>
          <a:p>
            <a:pPr marL="0" lvl="0" indent="0" algn="l" rtl="0">
              <a:lnSpc>
                <a:spcPct val="90000"/>
              </a:lnSpc>
              <a:spcBef>
                <a:spcPts val="0"/>
              </a:spcBef>
              <a:spcAft>
                <a:spcPts val="0"/>
              </a:spcAft>
              <a:buClr>
                <a:srgbClr val="000000"/>
              </a:buClr>
              <a:buSzPts val="935"/>
              <a:buFont typeface="Arial"/>
              <a:buNone/>
            </a:pPr>
            <a:r>
              <a:rPr lang="en" sz="1500">
                <a:solidFill>
                  <a:srgbClr val="000000"/>
                </a:solidFill>
              </a:rPr>
              <a:t>    </a:t>
            </a:r>
            <a:r>
              <a:rPr lang="en" sz="1500" b="1">
                <a:solidFill>
                  <a:srgbClr val="006699"/>
                </a:solidFill>
              </a:rPr>
              <a:t>print</a:t>
            </a:r>
            <a:r>
              <a:rPr lang="en" sz="1500">
                <a:solidFill>
                  <a:srgbClr val="000000"/>
                </a:solidFill>
              </a:rPr>
              <a:t>(</a:t>
            </a:r>
            <a:r>
              <a:rPr lang="en" sz="1500">
                <a:solidFill>
                  <a:srgbClr val="0000FF"/>
                </a:solidFill>
              </a:rPr>
              <a:t>"My name is"</a:t>
            </a:r>
            <a:r>
              <a:rPr lang="en" sz="1500">
                <a:solidFill>
                  <a:srgbClr val="000000"/>
                </a:solidFill>
              </a:rPr>
              <a:t>,name,</a:t>
            </a:r>
            <a:r>
              <a:rPr lang="en" sz="1500">
                <a:solidFill>
                  <a:srgbClr val="0000FF"/>
                </a:solidFill>
              </a:rPr>
              <a:t>"and age is"</a:t>
            </a:r>
            <a:r>
              <a:rPr lang="en" sz="1500">
                <a:solidFill>
                  <a:srgbClr val="000000"/>
                </a:solidFill>
              </a:rPr>
              <a:t>,age)    </a:t>
            </a:r>
            <a:endParaRPr sz="1500">
              <a:solidFill>
                <a:srgbClr val="000000"/>
              </a:solidFill>
            </a:endParaRPr>
          </a:p>
          <a:p>
            <a:pPr marL="0" lvl="0" indent="0" algn="l" rtl="0">
              <a:lnSpc>
                <a:spcPct val="90000"/>
              </a:lnSpc>
              <a:spcBef>
                <a:spcPts val="0"/>
              </a:spcBef>
              <a:spcAft>
                <a:spcPts val="0"/>
              </a:spcAft>
              <a:buClr>
                <a:srgbClr val="000000"/>
              </a:buClr>
              <a:buSzPts val="935"/>
              <a:buFont typeface="Arial"/>
              <a:buNone/>
            </a:pPr>
            <a:r>
              <a:rPr lang="en" sz="1500">
                <a:solidFill>
                  <a:srgbClr val="000000"/>
                </a:solidFill>
              </a:rPr>
              <a:t>printme(name = </a:t>
            </a:r>
            <a:r>
              <a:rPr lang="en" sz="1500">
                <a:solidFill>
                  <a:srgbClr val="0000FF"/>
                </a:solidFill>
              </a:rPr>
              <a:t>"john"</a:t>
            </a:r>
            <a:r>
              <a:rPr lang="en" sz="1500">
                <a:solidFill>
                  <a:srgbClr val="000000"/>
                </a:solidFill>
              </a:rPr>
              <a:t>) </a:t>
            </a:r>
            <a:r>
              <a:rPr lang="en" sz="1500">
                <a:solidFill>
                  <a:srgbClr val="008200"/>
                </a:solidFill>
                <a:latin typeface="Times New Roman"/>
                <a:ea typeface="Times New Roman"/>
                <a:cs typeface="Times New Roman"/>
                <a:sym typeface="Times New Roman"/>
              </a:rPr>
              <a:t># the variable age is not passed into the function however the default value of age is considered in the function </a:t>
            </a:r>
            <a:r>
              <a:rPr lang="en" sz="1500">
                <a:solidFill>
                  <a:srgbClr val="008200"/>
                </a:solidFill>
              </a:rPr>
              <a:t> </a:t>
            </a:r>
            <a:r>
              <a:rPr lang="en" sz="1500">
                <a:solidFill>
                  <a:srgbClr val="000000"/>
                </a:solidFill>
              </a:rPr>
              <a:t>  </a:t>
            </a:r>
            <a:endParaRPr sz="1500">
              <a:solidFill>
                <a:srgbClr val="000000"/>
              </a:solidFill>
            </a:endParaRPr>
          </a:p>
          <a:p>
            <a:pPr marL="0" lvl="0" indent="0" algn="l" rtl="0">
              <a:lnSpc>
                <a:spcPct val="90000"/>
              </a:lnSpc>
              <a:spcBef>
                <a:spcPts val="0"/>
              </a:spcBef>
              <a:spcAft>
                <a:spcPts val="0"/>
              </a:spcAft>
              <a:buNone/>
            </a:pPr>
            <a:r>
              <a:rPr lang="en" sz="1500">
                <a:solidFill>
                  <a:srgbClr val="000000"/>
                </a:solidFill>
              </a:rPr>
              <a:t>printme(age = 10,name=</a:t>
            </a:r>
            <a:r>
              <a:rPr lang="en" sz="1500">
                <a:solidFill>
                  <a:srgbClr val="0000FF"/>
                </a:solidFill>
              </a:rPr>
              <a:t>"David"</a:t>
            </a:r>
            <a:r>
              <a:rPr lang="en" sz="1500">
                <a:solidFill>
                  <a:srgbClr val="000000"/>
                </a:solidFill>
              </a:rPr>
              <a:t>) </a:t>
            </a:r>
            <a:r>
              <a:rPr lang="en" sz="1500">
                <a:solidFill>
                  <a:srgbClr val="008200"/>
                </a:solidFill>
                <a:latin typeface="Times New Roman"/>
                <a:ea typeface="Times New Roman"/>
                <a:cs typeface="Times New Roman"/>
                <a:sym typeface="Times New Roman"/>
              </a:rPr>
              <a:t># the value of age is overwritten here, 10 will be printed as age</a:t>
            </a:r>
            <a:endParaRPr sz="1500">
              <a:latin typeface="Times New Roman"/>
              <a:ea typeface="Times New Roman"/>
              <a:cs typeface="Times New Roman"/>
              <a:sym typeface="Times New Roman"/>
            </a:endParaRPr>
          </a:p>
        </p:txBody>
      </p:sp>
      <p:sp>
        <p:nvSpPr>
          <p:cNvPr id="585" name="Google Shape;585;p88"/>
          <p:cNvSpPr txBox="1"/>
          <p:nvPr/>
        </p:nvSpPr>
        <p:spPr>
          <a:xfrm>
            <a:off x="6196625" y="1740925"/>
            <a:ext cx="2591100" cy="600300"/>
          </a:xfrm>
          <a:prstGeom prst="rect">
            <a:avLst/>
          </a:prstGeom>
          <a:noFill/>
          <a:ln>
            <a:noFill/>
          </a:ln>
        </p:spPr>
        <p:txBody>
          <a:bodyPr spcFirstLastPara="1" wrap="square" lIns="91425" tIns="91425" rIns="91425" bIns="91425" anchor="t" anchorCtr="0">
            <a:spAutoFit/>
          </a:bodyPr>
          <a:lstStyle/>
          <a:p>
            <a:pPr marL="0" lvl="0" indent="0" algn="just" rtl="0">
              <a:lnSpc>
                <a:spcPct val="90000"/>
              </a:lnSpc>
              <a:spcBef>
                <a:spcPts val="0"/>
              </a:spcBef>
              <a:spcAft>
                <a:spcPts val="0"/>
              </a:spcAft>
              <a:buClr>
                <a:srgbClr val="000000"/>
              </a:buClr>
              <a:buSzPts val="935"/>
              <a:buFont typeface="Arial"/>
              <a:buNone/>
            </a:pPr>
            <a:r>
              <a:rPr lang="en" sz="1500" b="1">
                <a:solidFill>
                  <a:srgbClr val="333333"/>
                </a:solidFill>
                <a:highlight>
                  <a:srgbClr val="FFFFFF"/>
                </a:highlight>
                <a:latin typeface="Times New Roman"/>
                <a:ea typeface="Times New Roman"/>
                <a:cs typeface="Times New Roman"/>
                <a:sym typeface="Times New Roman"/>
              </a:rPr>
              <a:t>Output:</a:t>
            </a:r>
            <a:endParaRPr sz="1500" b="1">
              <a:solidFill>
                <a:srgbClr val="333333"/>
              </a:solidFill>
              <a:highlight>
                <a:srgbClr val="FFFFFF"/>
              </a:highlight>
              <a:latin typeface="Times New Roman"/>
              <a:ea typeface="Times New Roman"/>
              <a:cs typeface="Times New Roman"/>
              <a:sym typeface="Times New Roman"/>
            </a:endParaRPr>
          </a:p>
          <a:p>
            <a:pPr marL="0" lvl="0" indent="0" algn="l" rtl="0">
              <a:lnSpc>
                <a:spcPct val="90000"/>
              </a:lnSpc>
              <a:spcBef>
                <a:spcPts val="0"/>
              </a:spcBef>
              <a:spcAft>
                <a:spcPts val="0"/>
              </a:spcAft>
              <a:buClr>
                <a:srgbClr val="000000"/>
              </a:buClr>
              <a:buSzPts val="935"/>
              <a:buFont typeface="Arial"/>
              <a:buNone/>
            </a:pPr>
            <a:r>
              <a:rPr lang="en" sz="1500">
                <a:solidFill>
                  <a:srgbClr val="333333"/>
                </a:solidFill>
                <a:latin typeface="Times New Roman"/>
                <a:ea typeface="Times New Roman"/>
                <a:cs typeface="Times New Roman"/>
                <a:sym typeface="Times New Roman"/>
              </a:rPr>
              <a:t>My name is John and age is 22</a:t>
            </a:r>
            <a:endParaRPr sz="1500">
              <a:latin typeface="Source Code Pro"/>
              <a:ea typeface="Source Code Pro"/>
              <a:cs typeface="Source Code Pro"/>
              <a:sym typeface="Source Code Pro"/>
            </a:endParaRPr>
          </a:p>
        </p:txBody>
      </p:sp>
      <p:sp>
        <p:nvSpPr>
          <p:cNvPr id="586" name="Google Shape;586;p88"/>
          <p:cNvSpPr txBox="1"/>
          <p:nvPr/>
        </p:nvSpPr>
        <p:spPr>
          <a:xfrm>
            <a:off x="6177025" y="4146500"/>
            <a:ext cx="3021000" cy="808200"/>
          </a:xfrm>
          <a:prstGeom prst="rect">
            <a:avLst/>
          </a:prstGeom>
          <a:noFill/>
          <a:ln>
            <a:noFill/>
          </a:ln>
        </p:spPr>
        <p:txBody>
          <a:bodyPr spcFirstLastPara="1" wrap="square" lIns="91425" tIns="91425" rIns="91425" bIns="91425" anchor="t" anchorCtr="0">
            <a:spAutoFit/>
          </a:bodyPr>
          <a:lstStyle/>
          <a:p>
            <a:pPr marL="0" lvl="0" indent="0" algn="just" rtl="0">
              <a:lnSpc>
                <a:spcPct val="90000"/>
              </a:lnSpc>
              <a:spcBef>
                <a:spcPts val="0"/>
              </a:spcBef>
              <a:spcAft>
                <a:spcPts val="0"/>
              </a:spcAft>
              <a:buClr>
                <a:srgbClr val="000000"/>
              </a:buClr>
              <a:buSzPts val="935"/>
              <a:buFont typeface="Arial"/>
              <a:buNone/>
            </a:pPr>
            <a:r>
              <a:rPr lang="en" sz="1500" b="1">
                <a:solidFill>
                  <a:srgbClr val="333333"/>
                </a:solidFill>
                <a:highlight>
                  <a:srgbClr val="FFFFFF"/>
                </a:highlight>
                <a:latin typeface="Times New Roman"/>
                <a:ea typeface="Times New Roman"/>
                <a:cs typeface="Times New Roman"/>
                <a:sym typeface="Times New Roman"/>
              </a:rPr>
              <a:t>Output:</a:t>
            </a:r>
            <a:endParaRPr sz="1500" b="1">
              <a:solidFill>
                <a:srgbClr val="333333"/>
              </a:solidFill>
              <a:highlight>
                <a:srgbClr val="FFFFFF"/>
              </a:highlight>
              <a:latin typeface="Times New Roman"/>
              <a:ea typeface="Times New Roman"/>
              <a:cs typeface="Times New Roman"/>
              <a:sym typeface="Times New Roman"/>
            </a:endParaRPr>
          </a:p>
          <a:p>
            <a:pPr marL="0" lvl="0" indent="0" algn="l" rtl="0">
              <a:lnSpc>
                <a:spcPct val="90000"/>
              </a:lnSpc>
              <a:spcBef>
                <a:spcPts val="0"/>
              </a:spcBef>
              <a:spcAft>
                <a:spcPts val="0"/>
              </a:spcAft>
              <a:buClr>
                <a:srgbClr val="000000"/>
              </a:buClr>
              <a:buSzPts val="935"/>
              <a:buFont typeface="Arial"/>
              <a:buNone/>
            </a:pPr>
            <a:r>
              <a:rPr lang="en" sz="1500">
                <a:solidFill>
                  <a:srgbClr val="333333"/>
                </a:solidFill>
                <a:latin typeface="Times New Roman"/>
                <a:ea typeface="Times New Roman"/>
                <a:cs typeface="Times New Roman"/>
                <a:sym typeface="Times New Roman"/>
              </a:rPr>
              <a:t>My name is john and age is 22</a:t>
            </a:r>
            <a:endParaRPr sz="1500">
              <a:solidFill>
                <a:srgbClr val="333333"/>
              </a:solidFill>
              <a:latin typeface="Times New Roman"/>
              <a:ea typeface="Times New Roman"/>
              <a:cs typeface="Times New Roman"/>
              <a:sym typeface="Times New Roman"/>
            </a:endParaRPr>
          </a:p>
          <a:p>
            <a:pPr marL="0" lvl="0" indent="0" algn="just" rtl="0">
              <a:lnSpc>
                <a:spcPct val="90000"/>
              </a:lnSpc>
              <a:spcBef>
                <a:spcPts val="0"/>
              </a:spcBef>
              <a:spcAft>
                <a:spcPts val="0"/>
              </a:spcAft>
              <a:buClr>
                <a:srgbClr val="000000"/>
              </a:buClr>
              <a:buSzPts val="935"/>
              <a:buFont typeface="Arial"/>
              <a:buNone/>
            </a:pPr>
            <a:r>
              <a:rPr lang="en" sz="1500">
                <a:solidFill>
                  <a:srgbClr val="333333"/>
                </a:solidFill>
                <a:latin typeface="Times New Roman"/>
                <a:ea typeface="Times New Roman"/>
                <a:cs typeface="Times New Roman"/>
                <a:sym typeface="Times New Roman"/>
              </a:rPr>
              <a:t>My name is David and age is 10</a:t>
            </a:r>
            <a:endParaRPr sz="1500">
              <a:latin typeface="Source Code Pro"/>
              <a:ea typeface="Source Code Pro"/>
              <a:cs typeface="Source Code Pro"/>
              <a:sym typeface="Source Code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5"/>
                                        </p:tgtEl>
                                        <p:attrNameLst>
                                          <p:attrName>style.visibility</p:attrName>
                                        </p:attrNameLst>
                                      </p:cBhvr>
                                      <p:to>
                                        <p:strVal val="visible"/>
                                      </p:to>
                                    </p:set>
                                    <p:animEffect transition="in" filter="fade">
                                      <p:cBhvr>
                                        <p:cTn id="7" dur="1000"/>
                                        <p:tgtEl>
                                          <p:spTgt spid="5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6"/>
                                        </p:tgtEl>
                                        <p:attrNameLst>
                                          <p:attrName>style.visibility</p:attrName>
                                        </p:attrNameLst>
                                      </p:cBhvr>
                                      <p:to>
                                        <p:strVal val="visible"/>
                                      </p:to>
                                    </p:set>
                                    <p:animEffect transition="in" filter="fade">
                                      <p:cBhvr>
                                        <p:cTn id="12" dur="1000"/>
                                        <p:tgtEl>
                                          <p:spTgt spid="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89"/>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Functions</a:t>
            </a:r>
            <a:endParaRPr/>
          </a:p>
        </p:txBody>
      </p:sp>
      <p:sp>
        <p:nvSpPr>
          <p:cNvPr id="592" name="Google Shape;592;p89"/>
          <p:cNvSpPr txBox="1">
            <a:spLocks noGrp="1"/>
          </p:cNvSpPr>
          <p:nvPr>
            <p:ph type="body" idx="1"/>
          </p:nvPr>
        </p:nvSpPr>
        <p:spPr>
          <a:xfrm>
            <a:off x="340000" y="1291950"/>
            <a:ext cx="8520600" cy="37596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852"/>
              <a:buNone/>
            </a:pPr>
            <a:r>
              <a:rPr lang="en">
                <a:solidFill>
                  <a:schemeClr val="dk1"/>
                </a:solidFill>
                <a:highlight>
                  <a:srgbClr val="FFFFFF"/>
                </a:highlight>
                <a:latin typeface="Times New Roman"/>
                <a:ea typeface="Times New Roman"/>
                <a:cs typeface="Times New Roman"/>
                <a:sym typeface="Times New Roman"/>
              </a:rPr>
              <a:t>Variable-length Arguments (*args)</a:t>
            </a:r>
            <a:endParaRPr>
              <a:solidFill>
                <a:schemeClr val="dk1"/>
              </a:solidFill>
              <a:highlight>
                <a:srgbClr val="FFFFFF"/>
              </a:highlight>
              <a:latin typeface="Times New Roman"/>
              <a:ea typeface="Times New Roman"/>
              <a:cs typeface="Times New Roman"/>
              <a:sym typeface="Times New Roman"/>
            </a:endParaRPr>
          </a:p>
          <a:p>
            <a:pPr marL="457200" lvl="0" indent="-330200" algn="just" rtl="0">
              <a:lnSpc>
                <a:spcPct val="115000"/>
              </a:lnSpc>
              <a:spcBef>
                <a:spcPts val="1000"/>
              </a:spcBef>
              <a:spcAft>
                <a:spcPts val="0"/>
              </a:spcAft>
              <a:buClr>
                <a:srgbClr val="333333"/>
              </a:buClr>
              <a:buSzPts val="1600"/>
              <a:buFont typeface="Times New Roman"/>
              <a:buChar char="●"/>
            </a:pPr>
            <a:r>
              <a:rPr lang="en" sz="1600">
                <a:solidFill>
                  <a:srgbClr val="333333"/>
                </a:solidFill>
                <a:highlight>
                  <a:srgbClr val="FFFFFF"/>
                </a:highlight>
                <a:latin typeface="Times New Roman"/>
                <a:ea typeface="Times New Roman"/>
                <a:cs typeface="Times New Roman"/>
                <a:sym typeface="Times New Roman"/>
              </a:rPr>
              <a:t>In large projects, sometimes we may not know the number of arguments to be passed in advance. </a:t>
            </a:r>
            <a:endParaRPr sz="1600">
              <a:solidFill>
                <a:srgbClr val="333333"/>
              </a:solidFill>
              <a:highlight>
                <a:srgbClr val="FFFFFF"/>
              </a:highlight>
              <a:latin typeface="Times New Roman"/>
              <a:ea typeface="Times New Roman"/>
              <a:cs typeface="Times New Roman"/>
              <a:sym typeface="Times New Roman"/>
            </a:endParaRPr>
          </a:p>
          <a:p>
            <a:pPr marL="457200" lvl="0" indent="-330200" algn="just" rtl="0">
              <a:lnSpc>
                <a:spcPct val="115000"/>
              </a:lnSpc>
              <a:spcBef>
                <a:spcPts val="0"/>
              </a:spcBef>
              <a:spcAft>
                <a:spcPts val="0"/>
              </a:spcAft>
              <a:buClr>
                <a:srgbClr val="333333"/>
              </a:buClr>
              <a:buSzPts val="1600"/>
              <a:buFont typeface="Times New Roman"/>
              <a:buChar char="●"/>
            </a:pPr>
            <a:r>
              <a:rPr lang="en" sz="1600">
                <a:solidFill>
                  <a:srgbClr val="333333"/>
                </a:solidFill>
                <a:highlight>
                  <a:srgbClr val="FFFFFF"/>
                </a:highlight>
                <a:latin typeface="Times New Roman"/>
                <a:ea typeface="Times New Roman"/>
                <a:cs typeface="Times New Roman"/>
                <a:sym typeface="Times New Roman"/>
              </a:rPr>
              <a:t>In such cases, Python provides us the flexibility to offer the comma-separated values which are internally treated as tuples at the function call. </a:t>
            </a:r>
            <a:endParaRPr sz="1600">
              <a:solidFill>
                <a:srgbClr val="333333"/>
              </a:solidFill>
              <a:highlight>
                <a:srgbClr val="FFFFFF"/>
              </a:highlight>
              <a:latin typeface="Times New Roman"/>
              <a:ea typeface="Times New Roman"/>
              <a:cs typeface="Times New Roman"/>
              <a:sym typeface="Times New Roman"/>
            </a:endParaRPr>
          </a:p>
          <a:p>
            <a:pPr marL="457200" lvl="0" indent="-330200" algn="just" rtl="0">
              <a:lnSpc>
                <a:spcPct val="115000"/>
              </a:lnSpc>
              <a:spcBef>
                <a:spcPts val="0"/>
              </a:spcBef>
              <a:spcAft>
                <a:spcPts val="0"/>
              </a:spcAft>
              <a:buClr>
                <a:srgbClr val="333333"/>
              </a:buClr>
              <a:buSzPts val="1600"/>
              <a:buFont typeface="Times New Roman"/>
              <a:buChar char="●"/>
            </a:pPr>
            <a:r>
              <a:rPr lang="en" sz="1600">
                <a:solidFill>
                  <a:srgbClr val="333333"/>
                </a:solidFill>
                <a:highlight>
                  <a:srgbClr val="FFFFFF"/>
                </a:highlight>
                <a:latin typeface="Times New Roman"/>
                <a:ea typeface="Times New Roman"/>
                <a:cs typeface="Times New Roman"/>
                <a:sym typeface="Times New Roman"/>
              </a:rPr>
              <a:t>By using the variable-length arguments, we can pass any number of arguments.</a:t>
            </a:r>
            <a:endParaRPr sz="1600">
              <a:solidFill>
                <a:srgbClr val="333333"/>
              </a:solidFill>
              <a:highlight>
                <a:srgbClr val="FFFFFF"/>
              </a:highlight>
              <a:latin typeface="Times New Roman"/>
              <a:ea typeface="Times New Roman"/>
              <a:cs typeface="Times New Roman"/>
              <a:sym typeface="Times New Roman"/>
            </a:endParaRPr>
          </a:p>
          <a:p>
            <a:pPr marL="457200" lvl="0" indent="-330200" algn="just" rtl="0">
              <a:lnSpc>
                <a:spcPct val="115000"/>
              </a:lnSpc>
              <a:spcBef>
                <a:spcPts val="0"/>
              </a:spcBef>
              <a:spcAft>
                <a:spcPts val="0"/>
              </a:spcAft>
              <a:buClr>
                <a:srgbClr val="333333"/>
              </a:buClr>
              <a:buSzPts val="1600"/>
              <a:buFont typeface="Times New Roman"/>
              <a:buChar char="●"/>
            </a:pPr>
            <a:r>
              <a:rPr lang="en" sz="1600">
                <a:solidFill>
                  <a:srgbClr val="333333"/>
                </a:solidFill>
                <a:highlight>
                  <a:srgbClr val="FFFFFF"/>
                </a:highlight>
                <a:latin typeface="Times New Roman"/>
                <a:ea typeface="Times New Roman"/>
                <a:cs typeface="Times New Roman"/>
                <a:sym typeface="Times New Roman"/>
              </a:rPr>
              <a:t>However, at the function definition, we define the variable-length argument using the </a:t>
            </a:r>
            <a:endParaRPr sz="1600">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1000"/>
              </a:spcBef>
              <a:spcAft>
                <a:spcPts val="0"/>
              </a:spcAft>
              <a:buSzPts val="852"/>
              <a:buNone/>
            </a:pPr>
            <a:r>
              <a:rPr lang="en" sz="1600" b="1">
                <a:solidFill>
                  <a:srgbClr val="333333"/>
                </a:solidFill>
                <a:highlight>
                  <a:srgbClr val="FFFFFF"/>
                </a:highlight>
              </a:rPr>
              <a:t>*args</a:t>
            </a:r>
            <a:r>
              <a:rPr lang="en" sz="1600">
                <a:solidFill>
                  <a:srgbClr val="333333"/>
                </a:solidFill>
                <a:highlight>
                  <a:srgbClr val="FFFFFF"/>
                </a:highlight>
              </a:rPr>
              <a:t> (star) as *&lt;variable - name &gt;.</a:t>
            </a:r>
            <a:endParaRPr sz="1600">
              <a:solidFill>
                <a:srgbClr val="333333"/>
              </a:solidFill>
              <a:highlight>
                <a:srgbClr val="FFFFFF"/>
              </a:highlight>
            </a:endParaRPr>
          </a:p>
          <a:p>
            <a:pPr marL="0" lvl="0" indent="0" algn="just" rtl="0">
              <a:lnSpc>
                <a:spcPct val="115000"/>
              </a:lnSpc>
              <a:spcBef>
                <a:spcPts val="1000"/>
              </a:spcBef>
              <a:spcAft>
                <a:spcPts val="1000"/>
              </a:spcAft>
              <a:buSzPts val="852"/>
              <a:buNone/>
            </a:pPr>
            <a:endParaRPr sz="1600">
              <a:latin typeface="Times New Roman"/>
              <a:ea typeface="Times New Roman"/>
              <a:cs typeface="Times New Roman"/>
              <a:sym typeface="Times New Roman"/>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9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Example</a:t>
            </a:r>
            <a:endParaRPr/>
          </a:p>
        </p:txBody>
      </p:sp>
      <p:sp>
        <p:nvSpPr>
          <p:cNvPr id="598" name="Google Shape;598;p90"/>
          <p:cNvSpPr txBox="1">
            <a:spLocks noGrp="1"/>
          </p:cNvSpPr>
          <p:nvPr>
            <p:ph type="body" idx="1"/>
          </p:nvPr>
        </p:nvSpPr>
        <p:spPr>
          <a:xfrm>
            <a:off x="311700" y="1468825"/>
            <a:ext cx="8520600" cy="32718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Clr>
                <a:srgbClr val="000000"/>
              </a:buClr>
              <a:buSzPts val="852"/>
              <a:buFont typeface="Arial"/>
              <a:buNone/>
            </a:pPr>
            <a:r>
              <a:rPr lang="en" sz="1500" b="1">
                <a:solidFill>
                  <a:srgbClr val="006699"/>
                </a:solidFill>
              </a:rPr>
              <a:t>def</a:t>
            </a:r>
            <a:r>
              <a:rPr lang="en" sz="1500">
                <a:solidFill>
                  <a:srgbClr val="000000"/>
                </a:solidFill>
              </a:rPr>
              <a:t> printme(*names):    </a:t>
            </a:r>
            <a:endParaRPr sz="1500">
              <a:solidFill>
                <a:srgbClr val="000000"/>
              </a:solidFill>
            </a:endParaRPr>
          </a:p>
          <a:p>
            <a:pPr marL="0" lvl="0" indent="0" algn="l" rtl="0">
              <a:lnSpc>
                <a:spcPct val="90000"/>
              </a:lnSpc>
              <a:spcBef>
                <a:spcPts val="0"/>
              </a:spcBef>
              <a:spcAft>
                <a:spcPts val="0"/>
              </a:spcAft>
              <a:buClr>
                <a:srgbClr val="000000"/>
              </a:buClr>
              <a:buSzPts val="852"/>
              <a:buFont typeface="Arial"/>
              <a:buNone/>
            </a:pPr>
            <a:r>
              <a:rPr lang="en" sz="1500">
                <a:solidFill>
                  <a:srgbClr val="000000"/>
                </a:solidFill>
              </a:rPr>
              <a:t>    </a:t>
            </a:r>
            <a:r>
              <a:rPr lang="en" sz="1500" b="1">
                <a:solidFill>
                  <a:srgbClr val="006699"/>
                </a:solidFill>
              </a:rPr>
              <a:t>print</a:t>
            </a:r>
            <a:r>
              <a:rPr lang="en" sz="1500">
                <a:solidFill>
                  <a:srgbClr val="000000"/>
                </a:solidFill>
              </a:rPr>
              <a:t>(</a:t>
            </a:r>
            <a:r>
              <a:rPr lang="en" sz="1500">
                <a:solidFill>
                  <a:srgbClr val="0000FF"/>
                </a:solidFill>
              </a:rPr>
              <a:t>"type of passed argument is "</a:t>
            </a:r>
            <a:r>
              <a:rPr lang="en" sz="1500">
                <a:solidFill>
                  <a:srgbClr val="000000"/>
                </a:solidFill>
              </a:rPr>
              <a:t>,type(names))    </a:t>
            </a:r>
            <a:endParaRPr sz="1500">
              <a:solidFill>
                <a:srgbClr val="000000"/>
              </a:solidFill>
            </a:endParaRPr>
          </a:p>
          <a:p>
            <a:pPr marL="0" lvl="0" indent="0" algn="l" rtl="0">
              <a:lnSpc>
                <a:spcPct val="90000"/>
              </a:lnSpc>
              <a:spcBef>
                <a:spcPts val="0"/>
              </a:spcBef>
              <a:spcAft>
                <a:spcPts val="0"/>
              </a:spcAft>
              <a:buClr>
                <a:srgbClr val="000000"/>
              </a:buClr>
              <a:buSzPts val="852"/>
              <a:buFont typeface="Arial"/>
              <a:buNone/>
            </a:pPr>
            <a:r>
              <a:rPr lang="en" sz="1500">
                <a:solidFill>
                  <a:srgbClr val="000000"/>
                </a:solidFill>
              </a:rPr>
              <a:t>    </a:t>
            </a:r>
            <a:r>
              <a:rPr lang="en" sz="1500" b="1">
                <a:solidFill>
                  <a:srgbClr val="006699"/>
                </a:solidFill>
              </a:rPr>
              <a:t>print</a:t>
            </a:r>
            <a:r>
              <a:rPr lang="en" sz="1500">
                <a:solidFill>
                  <a:srgbClr val="000000"/>
                </a:solidFill>
              </a:rPr>
              <a:t>(</a:t>
            </a:r>
            <a:r>
              <a:rPr lang="en" sz="1500">
                <a:solidFill>
                  <a:srgbClr val="0000FF"/>
                </a:solidFill>
              </a:rPr>
              <a:t>"printing the passed arguments..."</a:t>
            </a:r>
            <a:r>
              <a:rPr lang="en" sz="1500">
                <a:solidFill>
                  <a:srgbClr val="000000"/>
                </a:solidFill>
              </a:rPr>
              <a:t>)    </a:t>
            </a:r>
            <a:endParaRPr sz="1500">
              <a:solidFill>
                <a:srgbClr val="000000"/>
              </a:solidFill>
            </a:endParaRPr>
          </a:p>
          <a:p>
            <a:pPr marL="0" lvl="0" indent="0" algn="l" rtl="0">
              <a:lnSpc>
                <a:spcPct val="90000"/>
              </a:lnSpc>
              <a:spcBef>
                <a:spcPts val="0"/>
              </a:spcBef>
              <a:spcAft>
                <a:spcPts val="0"/>
              </a:spcAft>
              <a:buClr>
                <a:srgbClr val="000000"/>
              </a:buClr>
              <a:buSzPts val="852"/>
              <a:buFont typeface="Arial"/>
              <a:buNone/>
            </a:pPr>
            <a:r>
              <a:rPr lang="en" sz="1500">
                <a:solidFill>
                  <a:srgbClr val="000000"/>
                </a:solidFill>
              </a:rPr>
              <a:t>    </a:t>
            </a:r>
            <a:r>
              <a:rPr lang="en" sz="1500" b="1">
                <a:solidFill>
                  <a:srgbClr val="006699"/>
                </a:solidFill>
              </a:rPr>
              <a:t>for</a:t>
            </a:r>
            <a:r>
              <a:rPr lang="en" sz="1500">
                <a:solidFill>
                  <a:srgbClr val="000000"/>
                </a:solidFill>
              </a:rPr>
              <a:t> name </a:t>
            </a:r>
            <a:r>
              <a:rPr lang="en" sz="1500" b="1">
                <a:solidFill>
                  <a:srgbClr val="006699"/>
                </a:solidFill>
              </a:rPr>
              <a:t>in</a:t>
            </a:r>
            <a:r>
              <a:rPr lang="en" sz="1500">
                <a:solidFill>
                  <a:srgbClr val="000000"/>
                </a:solidFill>
              </a:rPr>
              <a:t> names:    </a:t>
            </a:r>
            <a:endParaRPr sz="1500">
              <a:solidFill>
                <a:srgbClr val="000000"/>
              </a:solidFill>
            </a:endParaRPr>
          </a:p>
          <a:p>
            <a:pPr marL="0" lvl="0" indent="0" algn="l" rtl="0">
              <a:lnSpc>
                <a:spcPct val="90000"/>
              </a:lnSpc>
              <a:spcBef>
                <a:spcPts val="0"/>
              </a:spcBef>
              <a:spcAft>
                <a:spcPts val="0"/>
              </a:spcAft>
              <a:buClr>
                <a:srgbClr val="000000"/>
              </a:buClr>
              <a:buSzPts val="852"/>
              <a:buFont typeface="Arial"/>
              <a:buNone/>
            </a:pPr>
            <a:r>
              <a:rPr lang="en" sz="1500">
                <a:solidFill>
                  <a:srgbClr val="000000"/>
                </a:solidFill>
              </a:rPr>
              <a:t>        </a:t>
            </a:r>
            <a:r>
              <a:rPr lang="en" sz="1500" b="1">
                <a:solidFill>
                  <a:srgbClr val="006699"/>
                </a:solidFill>
              </a:rPr>
              <a:t>print</a:t>
            </a:r>
            <a:r>
              <a:rPr lang="en" sz="1500">
                <a:solidFill>
                  <a:srgbClr val="000000"/>
                </a:solidFill>
              </a:rPr>
              <a:t>(name)    </a:t>
            </a:r>
            <a:endParaRPr sz="1500">
              <a:solidFill>
                <a:srgbClr val="000000"/>
              </a:solidFill>
            </a:endParaRPr>
          </a:p>
          <a:p>
            <a:pPr marL="0" lvl="0" indent="0" algn="l" rtl="0">
              <a:lnSpc>
                <a:spcPct val="90000"/>
              </a:lnSpc>
              <a:spcBef>
                <a:spcPts val="0"/>
              </a:spcBef>
              <a:spcAft>
                <a:spcPts val="0"/>
              </a:spcAft>
              <a:buClr>
                <a:srgbClr val="000000"/>
              </a:buClr>
              <a:buSzPts val="852"/>
              <a:buFont typeface="Arial"/>
              <a:buNone/>
            </a:pPr>
            <a:r>
              <a:rPr lang="en" sz="1500">
                <a:solidFill>
                  <a:srgbClr val="000000"/>
                </a:solidFill>
              </a:rPr>
              <a:t>printme(</a:t>
            </a:r>
            <a:r>
              <a:rPr lang="en" sz="1500">
                <a:solidFill>
                  <a:srgbClr val="0000FF"/>
                </a:solidFill>
              </a:rPr>
              <a:t>"john"</a:t>
            </a:r>
            <a:r>
              <a:rPr lang="en" sz="1500">
                <a:solidFill>
                  <a:srgbClr val="000000"/>
                </a:solidFill>
              </a:rPr>
              <a:t>,</a:t>
            </a:r>
            <a:r>
              <a:rPr lang="en" sz="1500">
                <a:solidFill>
                  <a:srgbClr val="0000FF"/>
                </a:solidFill>
              </a:rPr>
              <a:t>"David"</a:t>
            </a:r>
            <a:r>
              <a:rPr lang="en" sz="1500">
                <a:solidFill>
                  <a:srgbClr val="000000"/>
                </a:solidFill>
              </a:rPr>
              <a:t>,</a:t>
            </a:r>
            <a:r>
              <a:rPr lang="en" sz="1500">
                <a:solidFill>
                  <a:srgbClr val="0000FF"/>
                </a:solidFill>
              </a:rPr>
              <a:t>"smith"</a:t>
            </a:r>
            <a:r>
              <a:rPr lang="en" sz="1500">
                <a:solidFill>
                  <a:srgbClr val="000000"/>
                </a:solidFill>
              </a:rPr>
              <a:t>,</a:t>
            </a:r>
            <a:r>
              <a:rPr lang="en" sz="1500">
                <a:solidFill>
                  <a:srgbClr val="0000FF"/>
                </a:solidFill>
              </a:rPr>
              <a:t>"nick"</a:t>
            </a:r>
            <a:r>
              <a:rPr lang="en" sz="1500">
                <a:solidFill>
                  <a:srgbClr val="000000"/>
                </a:solidFill>
              </a:rPr>
              <a:t>)  </a:t>
            </a:r>
            <a:r>
              <a:rPr lang="en" sz="1500">
                <a:solidFill>
                  <a:srgbClr val="000000"/>
                </a:solidFill>
                <a:latin typeface="Times New Roman"/>
                <a:ea typeface="Times New Roman"/>
                <a:cs typeface="Times New Roman"/>
                <a:sym typeface="Times New Roman"/>
              </a:rPr>
              <a:t>  </a:t>
            </a:r>
            <a:endParaRPr sz="150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Clr>
                <a:srgbClr val="000000"/>
              </a:buClr>
              <a:buSzPts val="852"/>
              <a:buFont typeface="Arial"/>
              <a:buNone/>
            </a:pPr>
            <a:endParaRPr sz="150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Clr>
                <a:srgbClr val="000000"/>
              </a:buClr>
              <a:buSzPts val="852"/>
              <a:buFont typeface="Arial"/>
              <a:buNone/>
            </a:pPr>
            <a:endParaRPr sz="1500">
              <a:solidFill>
                <a:srgbClr val="333333"/>
              </a:solidFill>
              <a:latin typeface="Times New Roman"/>
              <a:ea typeface="Times New Roman"/>
              <a:cs typeface="Times New Roman"/>
              <a:sym typeface="Times New Roman"/>
            </a:endParaRPr>
          </a:p>
          <a:p>
            <a:pPr marL="0" lvl="0" indent="0" algn="just" rtl="0">
              <a:lnSpc>
                <a:spcPct val="90000"/>
              </a:lnSpc>
              <a:spcBef>
                <a:spcPts val="0"/>
              </a:spcBef>
              <a:spcAft>
                <a:spcPts val="0"/>
              </a:spcAft>
              <a:buClr>
                <a:srgbClr val="000000"/>
              </a:buClr>
              <a:buSzPts val="852"/>
              <a:buFont typeface="Arial"/>
              <a:buNone/>
            </a:pPr>
            <a:endParaRPr sz="1500">
              <a:solidFill>
                <a:srgbClr val="333333"/>
              </a:solidFill>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1500">
              <a:solidFill>
                <a:srgbClr val="333333"/>
              </a:solidFill>
              <a:highlight>
                <a:schemeClr val="lt1"/>
              </a:highlight>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1500">
              <a:solidFill>
                <a:srgbClr val="333333"/>
              </a:solidFill>
              <a:highlight>
                <a:schemeClr val="lt1"/>
              </a:highlight>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1500">
              <a:solidFill>
                <a:srgbClr val="333333"/>
              </a:solidFill>
              <a:highlight>
                <a:schemeClr val="lt1"/>
              </a:highlight>
              <a:latin typeface="Times New Roman"/>
              <a:ea typeface="Times New Roman"/>
              <a:cs typeface="Times New Roman"/>
              <a:sym typeface="Times New Roman"/>
            </a:endParaRPr>
          </a:p>
          <a:p>
            <a:pPr marL="0" lvl="0" indent="0" algn="just" rtl="0">
              <a:lnSpc>
                <a:spcPct val="90000"/>
              </a:lnSpc>
              <a:spcBef>
                <a:spcPts val="0"/>
              </a:spcBef>
              <a:spcAft>
                <a:spcPts val="0"/>
              </a:spcAft>
              <a:buClr>
                <a:srgbClr val="000000"/>
              </a:buClr>
              <a:buSzPts val="852"/>
              <a:buFont typeface="Arial"/>
              <a:buNone/>
            </a:pPr>
            <a:r>
              <a:rPr lang="en" sz="1500">
                <a:solidFill>
                  <a:srgbClr val="333333"/>
                </a:solidFill>
                <a:highlight>
                  <a:schemeClr val="lt1"/>
                </a:highlight>
                <a:latin typeface="Times New Roman"/>
                <a:ea typeface="Times New Roman"/>
                <a:cs typeface="Times New Roman"/>
                <a:sym typeface="Times New Roman"/>
              </a:rPr>
              <a:t>In the above code, we passed </a:t>
            </a:r>
            <a:r>
              <a:rPr lang="en" sz="1500" b="1">
                <a:solidFill>
                  <a:srgbClr val="333333"/>
                </a:solidFill>
                <a:highlight>
                  <a:schemeClr val="lt1"/>
                </a:highlight>
                <a:latin typeface="Times New Roman"/>
                <a:ea typeface="Times New Roman"/>
                <a:cs typeface="Times New Roman"/>
                <a:sym typeface="Times New Roman"/>
              </a:rPr>
              <a:t>*names</a:t>
            </a:r>
            <a:r>
              <a:rPr lang="en" sz="1500">
                <a:solidFill>
                  <a:srgbClr val="333333"/>
                </a:solidFill>
                <a:highlight>
                  <a:schemeClr val="lt1"/>
                </a:highlight>
                <a:latin typeface="Times New Roman"/>
                <a:ea typeface="Times New Roman"/>
                <a:cs typeface="Times New Roman"/>
                <a:sym typeface="Times New Roman"/>
              </a:rPr>
              <a:t> as variable-length argument. We called the function and passed values which are treated as tuple internally. The tuple is an iterable sequence the same as the list. To print the given values, we iterated </a:t>
            </a:r>
            <a:r>
              <a:rPr lang="en" sz="1500" b="1">
                <a:solidFill>
                  <a:srgbClr val="333333"/>
                </a:solidFill>
                <a:highlight>
                  <a:schemeClr val="lt1"/>
                </a:highlight>
                <a:latin typeface="Times New Roman"/>
                <a:ea typeface="Times New Roman"/>
                <a:cs typeface="Times New Roman"/>
                <a:sym typeface="Times New Roman"/>
              </a:rPr>
              <a:t>*arg names</a:t>
            </a:r>
            <a:r>
              <a:rPr lang="en" sz="1500">
                <a:solidFill>
                  <a:srgbClr val="333333"/>
                </a:solidFill>
                <a:highlight>
                  <a:schemeClr val="lt1"/>
                </a:highlight>
                <a:latin typeface="Times New Roman"/>
                <a:ea typeface="Times New Roman"/>
                <a:cs typeface="Times New Roman"/>
                <a:sym typeface="Times New Roman"/>
              </a:rPr>
              <a:t> using for loop.</a:t>
            </a:r>
            <a:endParaRPr sz="1500"/>
          </a:p>
        </p:txBody>
      </p:sp>
      <p:sp>
        <p:nvSpPr>
          <p:cNvPr id="599" name="Google Shape;599;p90"/>
          <p:cNvSpPr txBox="1"/>
          <p:nvPr/>
        </p:nvSpPr>
        <p:spPr>
          <a:xfrm>
            <a:off x="5519525" y="2350175"/>
            <a:ext cx="3397800" cy="1639200"/>
          </a:xfrm>
          <a:prstGeom prst="rect">
            <a:avLst/>
          </a:prstGeom>
          <a:noFill/>
          <a:ln>
            <a:noFill/>
          </a:ln>
        </p:spPr>
        <p:txBody>
          <a:bodyPr spcFirstLastPara="1" wrap="square" lIns="91425" tIns="91425" rIns="91425" bIns="91425" anchor="t" anchorCtr="0">
            <a:spAutoFit/>
          </a:bodyPr>
          <a:lstStyle/>
          <a:p>
            <a:pPr marL="0" lvl="0" indent="0" algn="just" rtl="0">
              <a:lnSpc>
                <a:spcPct val="90000"/>
              </a:lnSpc>
              <a:spcBef>
                <a:spcPts val="0"/>
              </a:spcBef>
              <a:spcAft>
                <a:spcPts val="0"/>
              </a:spcAft>
              <a:buNone/>
            </a:pPr>
            <a:r>
              <a:rPr lang="en" sz="1500" b="1">
                <a:solidFill>
                  <a:srgbClr val="333333"/>
                </a:solidFill>
                <a:highlight>
                  <a:schemeClr val="lt1"/>
                </a:highlight>
                <a:latin typeface="Times New Roman"/>
                <a:ea typeface="Times New Roman"/>
                <a:cs typeface="Times New Roman"/>
                <a:sym typeface="Times New Roman"/>
              </a:rPr>
              <a:t>Output:</a:t>
            </a:r>
            <a:endParaRPr sz="1500" b="1">
              <a:solidFill>
                <a:srgbClr val="333333"/>
              </a:solidFill>
              <a:highlight>
                <a:schemeClr val="lt1"/>
              </a:highlight>
              <a:latin typeface="Times New Roman"/>
              <a:ea typeface="Times New Roman"/>
              <a:cs typeface="Times New Roman"/>
              <a:sym typeface="Times New Roman"/>
            </a:endParaRPr>
          </a:p>
          <a:p>
            <a:pPr marL="0" lvl="0" indent="0" algn="l" rtl="0">
              <a:lnSpc>
                <a:spcPct val="90000"/>
              </a:lnSpc>
              <a:spcBef>
                <a:spcPts val="0"/>
              </a:spcBef>
              <a:spcAft>
                <a:spcPts val="0"/>
              </a:spcAft>
              <a:buNone/>
            </a:pPr>
            <a:r>
              <a:rPr lang="en" sz="1500">
                <a:solidFill>
                  <a:srgbClr val="333333"/>
                </a:solidFill>
                <a:latin typeface="Times New Roman"/>
                <a:ea typeface="Times New Roman"/>
                <a:cs typeface="Times New Roman"/>
                <a:sym typeface="Times New Roman"/>
              </a:rPr>
              <a:t>type of passed argument is  &lt;class 'tuple'&gt;</a:t>
            </a:r>
            <a:endParaRPr sz="1500">
              <a:solidFill>
                <a:srgbClr val="333333"/>
              </a:solidFill>
              <a:latin typeface="Times New Roman"/>
              <a:ea typeface="Times New Roman"/>
              <a:cs typeface="Times New Roman"/>
              <a:sym typeface="Times New Roman"/>
            </a:endParaRPr>
          </a:p>
          <a:p>
            <a:pPr marL="0" lvl="0" indent="0" algn="l" rtl="0">
              <a:lnSpc>
                <a:spcPct val="90000"/>
              </a:lnSpc>
              <a:spcBef>
                <a:spcPts val="0"/>
              </a:spcBef>
              <a:spcAft>
                <a:spcPts val="0"/>
              </a:spcAft>
              <a:buNone/>
            </a:pPr>
            <a:r>
              <a:rPr lang="en" sz="1500">
                <a:solidFill>
                  <a:srgbClr val="333333"/>
                </a:solidFill>
                <a:latin typeface="Times New Roman"/>
                <a:ea typeface="Times New Roman"/>
                <a:cs typeface="Times New Roman"/>
                <a:sym typeface="Times New Roman"/>
              </a:rPr>
              <a:t>printing the passed arguments...</a:t>
            </a:r>
            <a:endParaRPr sz="1500">
              <a:solidFill>
                <a:srgbClr val="333333"/>
              </a:solidFill>
              <a:latin typeface="Times New Roman"/>
              <a:ea typeface="Times New Roman"/>
              <a:cs typeface="Times New Roman"/>
              <a:sym typeface="Times New Roman"/>
            </a:endParaRPr>
          </a:p>
          <a:p>
            <a:pPr marL="0" lvl="0" indent="0" algn="l" rtl="0">
              <a:lnSpc>
                <a:spcPct val="90000"/>
              </a:lnSpc>
              <a:spcBef>
                <a:spcPts val="0"/>
              </a:spcBef>
              <a:spcAft>
                <a:spcPts val="0"/>
              </a:spcAft>
              <a:buNone/>
            </a:pPr>
            <a:r>
              <a:rPr lang="en" sz="1500">
                <a:solidFill>
                  <a:srgbClr val="333333"/>
                </a:solidFill>
                <a:latin typeface="Times New Roman"/>
                <a:ea typeface="Times New Roman"/>
                <a:cs typeface="Times New Roman"/>
                <a:sym typeface="Times New Roman"/>
              </a:rPr>
              <a:t>john</a:t>
            </a:r>
            <a:endParaRPr sz="1500">
              <a:solidFill>
                <a:srgbClr val="333333"/>
              </a:solidFill>
              <a:latin typeface="Times New Roman"/>
              <a:ea typeface="Times New Roman"/>
              <a:cs typeface="Times New Roman"/>
              <a:sym typeface="Times New Roman"/>
            </a:endParaRPr>
          </a:p>
          <a:p>
            <a:pPr marL="0" lvl="0" indent="0" algn="l" rtl="0">
              <a:lnSpc>
                <a:spcPct val="90000"/>
              </a:lnSpc>
              <a:spcBef>
                <a:spcPts val="0"/>
              </a:spcBef>
              <a:spcAft>
                <a:spcPts val="0"/>
              </a:spcAft>
              <a:buNone/>
            </a:pPr>
            <a:r>
              <a:rPr lang="en" sz="1500">
                <a:solidFill>
                  <a:srgbClr val="333333"/>
                </a:solidFill>
                <a:latin typeface="Times New Roman"/>
                <a:ea typeface="Times New Roman"/>
                <a:cs typeface="Times New Roman"/>
                <a:sym typeface="Times New Roman"/>
              </a:rPr>
              <a:t>David</a:t>
            </a:r>
            <a:endParaRPr sz="1500">
              <a:solidFill>
                <a:srgbClr val="333333"/>
              </a:solidFill>
              <a:latin typeface="Times New Roman"/>
              <a:ea typeface="Times New Roman"/>
              <a:cs typeface="Times New Roman"/>
              <a:sym typeface="Times New Roman"/>
            </a:endParaRPr>
          </a:p>
          <a:p>
            <a:pPr marL="0" lvl="0" indent="0" algn="l" rtl="0">
              <a:lnSpc>
                <a:spcPct val="90000"/>
              </a:lnSpc>
              <a:spcBef>
                <a:spcPts val="0"/>
              </a:spcBef>
              <a:spcAft>
                <a:spcPts val="0"/>
              </a:spcAft>
              <a:buNone/>
            </a:pPr>
            <a:r>
              <a:rPr lang="en" sz="1500">
                <a:solidFill>
                  <a:srgbClr val="333333"/>
                </a:solidFill>
                <a:latin typeface="Times New Roman"/>
                <a:ea typeface="Times New Roman"/>
                <a:cs typeface="Times New Roman"/>
                <a:sym typeface="Times New Roman"/>
              </a:rPr>
              <a:t>smith</a:t>
            </a:r>
            <a:endParaRPr sz="1500">
              <a:solidFill>
                <a:srgbClr val="333333"/>
              </a:solidFill>
              <a:latin typeface="Times New Roman"/>
              <a:ea typeface="Times New Roman"/>
              <a:cs typeface="Times New Roman"/>
              <a:sym typeface="Times New Roman"/>
            </a:endParaRPr>
          </a:p>
          <a:p>
            <a:pPr marL="0" lvl="0" indent="0" algn="l" rtl="0">
              <a:lnSpc>
                <a:spcPct val="90000"/>
              </a:lnSpc>
              <a:spcBef>
                <a:spcPts val="0"/>
              </a:spcBef>
              <a:spcAft>
                <a:spcPts val="0"/>
              </a:spcAft>
              <a:buNone/>
            </a:pPr>
            <a:r>
              <a:rPr lang="en" sz="1500">
                <a:solidFill>
                  <a:srgbClr val="333333"/>
                </a:solidFill>
                <a:latin typeface="Times New Roman"/>
                <a:ea typeface="Times New Roman"/>
                <a:cs typeface="Times New Roman"/>
                <a:sym typeface="Times New Roman"/>
              </a:rPr>
              <a:t>nick</a:t>
            </a:r>
            <a:endParaRPr>
              <a:latin typeface="Source Code Pro"/>
              <a:ea typeface="Source Code Pro"/>
              <a:cs typeface="Source Code Pro"/>
              <a:sym typeface="Source Code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9"/>
                                        </p:tgtEl>
                                        <p:attrNameLst>
                                          <p:attrName>style.visibility</p:attrName>
                                        </p:attrNameLst>
                                      </p:cBhvr>
                                      <p:to>
                                        <p:strVal val="visible"/>
                                      </p:to>
                                    </p:set>
                                    <p:animEffect transition="in" filter="fade">
                                      <p:cBhvr>
                                        <p:cTn id="7" dur="1000"/>
                                        <p:tgtEl>
                                          <p:spTgt spid="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9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Functions</a:t>
            </a:r>
            <a:endParaRPr/>
          </a:p>
        </p:txBody>
      </p:sp>
      <p:sp>
        <p:nvSpPr>
          <p:cNvPr id="605" name="Google Shape;605;p91"/>
          <p:cNvSpPr txBox="1">
            <a:spLocks noGrp="1"/>
          </p:cNvSpPr>
          <p:nvPr>
            <p:ph type="body" idx="1"/>
          </p:nvPr>
        </p:nvSpPr>
        <p:spPr>
          <a:xfrm>
            <a:off x="311700" y="1468825"/>
            <a:ext cx="8520600" cy="3490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1018"/>
              <a:buNone/>
            </a:pPr>
            <a:r>
              <a:rPr lang="en" sz="1600">
                <a:solidFill>
                  <a:schemeClr val="dk1"/>
                </a:solidFill>
                <a:highlight>
                  <a:srgbClr val="FFFFFF"/>
                </a:highlight>
                <a:latin typeface="Times New Roman"/>
                <a:ea typeface="Times New Roman"/>
                <a:cs typeface="Times New Roman"/>
                <a:sym typeface="Times New Roman"/>
              </a:rPr>
              <a:t>Keyword arguments(**kwargs)</a:t>
            </a:r>
            <a:endParaRPr sz="1600">
              <a:solidFill>
                <a:schemeClr val="dk1"/>
              </a:solidFill>
              <a:highlight>
                <a:srgbClr val="FFFFFF"/>
              </a:highlight>
              <a:latin typeface="Times New Roman"/>
              <a:ea typeface="Times New Roman"/>
              <a:cs typeface="Times New Roman"/>
              <a:sym typeface="Times New Roman"/>
            </a:endParaRPr>
          </a:p>
          <a:p>
            <a:pPr marL="457200" lvl="0" indent="-330200" algn="just" rtl="0">
              <a:lnSpc>
                <a:spcPct val="115000"/>
              </a:lnSpc>
              <a:spcBef>
                <a:spcPts val="0"/>
              </a:spcBef>
              <a:spcAft>
                <a:spcPts val="0"/>
              </a:spcAft>
              <a:buClr>
                <a:srgbClr val="333333"/>
              </a:buClr>
              <a:buSzPts val="1600"/>
              <a:buFont typeface="Times New Roman"/>
              <a:buChar char="●"/>
            </a:pPr>
            <a:r>
              <a:rPr lang="en" sz="1600">
                <a:solidFill>
                  <a:srgbClr val="333333"/>
                </a:solidFill>
                <a:highlight>
                  <a:srgbClr val="FFFFFF"/>
                </a:highlight>
                <a:latin typeface="Times New Roman"/>
                <a:ea typeface="Times New Roman"/>
                <a:cs typeface="Times New Roman"/>
                <a:sym typeface="Times New Roman"/>
              </a:rPr>
              <a:t>Python allows us to call the function with the keyword arguments. This kind of function call will enable us to pass the arguments in the random order.</a:t>
            </a:r>
            <a:endParaRPr sz="1600">
              <a:solidFill>
                <a:srgbClr val="333333"/>
              </a:solidFill>
              <a:highlight>
                <a:srgbClr val="FFFFFF"/>
              </a:highlight>
              <a:latin typeface="Times New Roman"/>
              <a:ea typeface="Times New Roman"/>
              <a:cs typeface="Times New Roman"/>
              <a:sym typeface="Times New Roman"/>
            </a:endParaRPr>
          </a:p>
          <a:p>
            <a:pPr marL="457200" lvl="0" indent="-330200" algn="just" rtl="0">
              <a:lnSpc>
                <a:spcPct val="115000"/>
              </a:lnSpc>
              <a:spcBef>
                <a:spcPts val="1000"/>
              </a:spcBef>
              <a:spcAft>
                <a:spcPts val="0"/>
              </a:spcAft>
              <a:buClr>
                <a:srgbClr val="333333"/>
              </a:buClr>
              <a:buSzPts val="1600"/>
              <a:buFont typeface="Times New Roman"/>
              <a:buChar char="●"/>
            </a:pPr>
            <a:r>
              <a:rPr lang="en" sz="1600">
                <a:solidFill>
                  <a:srgbClr val="333333"/>
                </a:solidFill>
                <a:highlight>
                  <a:srgbClr val="FFFFFF"/>
                </a:highlight>
                <a:latin typeface="Times New Roman"/>
                <a:ea typeface="Times New Roman"/>
                <a:cs typeface="Times New Roman"/>
                <a:sym typeface="Times New Roman"/>
              </a:rPr>
              <a:t>The name of the arguments is treated as the keywords and matched in the function calling and definition. </a:t>
            </a:r>
            <a:endParaRPr sz="1600">
              <a:solidFill>
                <a:srgbClr val="333333"/>
              </a:solidFill>
              <a:highlight>
                <a:srgbClr val="FFFFFF"/>
              </a:highlight>
              <a:latin typeface="Times New Roman"/>
              <a:ea typeface="Times New Roman"/>
              <a:cs typeface="Times New Roman"/>
              <a:sym typeface="Times New Roman"/>
            </a:endParaRPr>
          </a:p>
          <a:p>
            <a:pPr marL="457200" lvl="0" indent="-330200" algn="just" rtl="0">
              <a:lnSpc>
                <a:spcPct val="115000"/>
              </a:lnSpc>
              <a:spcBef>
                <a:spcPts val="1000"/>
              </a:spcBef>
              <a:spcAft>
                <a:spcPts val="1000"/>
              </a:spcAft>
              <a:buClr>
                <a:srgbClr val="333333"/>
              </a:buClr>
              <a:buSzPts val="1600"/>
              <a:buFont typeface="Times New Roman"/>
              <a:buChar char="●"/>
            </a:pPr>
            <a:r>
              <a:rPr lang="en" sz="1600">
                <a:solidFill>
                  <a:srgbClr val="333333"/>
                </a:solidFill>
                <a:highlight>
                  <a:srgbClr val="FFFFFF"/>
                </a:highlight>
                <a:latin typeface="Times New Roman"/>
                <a:ea typeface="Times New Roman"/>
                <a:cs typeface="Times New Roman"/>
                <a:sym typeface="Times New Roman"/>
              </a:rPr>
              <a:t>If the same match is found, the values of the arguments are copied in the function definition.</a:t>
            </a:r>
            <a:endParaRPr sz="16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Python Programming</a:t>
            </a:r>
            <a:endParaRPr/>
          </a:p>
        </p:txBody>
      </p:sp>
      <p:sp>
        <p:nvSpPr>
          <p:cNvPr id="108" name="Google Shape;108;p20"/>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Font typeface="Times New Roman"/>
              <a:buChar char="●"/>
            </a:pPr>
            <a:r>
              <a:rPr lang="en" sz="1600" b="1">
                <a:latin typeface="Times New Roman"/>
                <a:ea typeface="Times New Roman"/>
                <a:cs typeface="Times New Roman"/>
                <a:sym typeface="Times New Roman"/>
              </a:rPr>
              <a:t>Beginner level</a:t>
            </a:r>
            <a:r>
              <a:rPr lang="en" sz="1600">
                <a:latin typeface="Times New Roman"/>
                <a:ea typeface="Times New Roman"/>
                <a:cs typeface="Times New Roman"/>
                <a:sym typeface="Times New Roman"/>
              </a:rPr>
              <a:t> — IDLE (or Online Python Editors) is perfect choice for the first steps in python language. PyCharm is also good but takes the help of some experienced person while using this.</a:t>
            </a:r>
            <a:endParaRPr sz="1600">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Char char="●"/>
            </a:pPr>
            <a:r>
              <a:rPr lang="en" sz="1600" b="1">
                <a:latin typeface="Times New Roman"/>
                <a:ea typeface="Times New Roman"/>
                <a:cs typeface="Times New Roman"/>
                <a:sym typeface="Times New Roman"/>
              </a:rPr>
              <a:t>Intermediate level</a:t>
            </a:r>
            <a:r>
              <a:rPr lang="en" sz="1600">
                <a:latin typeface="Times New Roman"/>
                <a:ea typeface="Times New Roman"/>
                <a:cs typeface="Times New Roman"/>
                <a:sym typeface="Times New Roman"/>
              </a:rPr>
              <a:t>— PyCharm, Sublime, Atom, Vs Code.</a:t>
            </a:r>
            <a:endParaRPr sz="1600">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Char char="●"/>
            </a:pPr>
            <a:r>
              <a:rPr lang="en" sz="1600" b="1">
                <a:latin typeface="Times New Roman"/>
                <a:ea typeface="Times New Roman"/>
                <a:cs typeface="Times New Roman"/>
                <a:sym typeface="Times New Roman"/>
              </a:rPr>
              <a:t>Advanced level</a:t>
            </a:r>
            <a:r>
              <a:rPr lang="en" sz="1600">
                <a:latin typeface="Times New Roman"/>
                <a:ea typeface="Times New Roman"/>
                <a:cs typeface="Times New Roman"/>
                <a:sym typeface="Times New Roman"/>
              </a:rPr>
              <a:t>— PyCharm, Vim, Emacs, Sublime, Atom, Vs Code.</a:t>
            </a:r>
            <a:endParaRPr sz="1600">
              <a:latin typeface="Times New Roman"/>
              <a:ea typeface="Times New Roman"/>
              <a:cs typeface="Times New Roman"/>
              <a:sym typeface="Times New Roman"/>
            </a:endParaRPr>
          </a:p>
          <a:p>
            <a:pPr marL="0" lvl="0" indent="0" algn="l" rtl="0">
              <a:spcBef>
                <a:spcPts val="1200"/>
              </a:spcBef>
              <a:spcAft>
                <a:spcPts val="0"/>
              </a:spcAft>
              <a:buNone/>
            </a:pPr>
            <a:r>
              <a:rPr lang="en" sz="1600" b="1">
                <a:solidFill>
                  <a:srgbClr val="273239"/>
                </a:solidFill>
                <a:highlight>
                  <a:srgbClr val="FFFFFF"/>
                </a:highlight>
                <a:latin typeface="Times New Roman"/>
                <a:ea typeface="Times New Roman"/>
                <a:cs typeface="Times New Roman"/>
                <a:sym typeface="Times New Roman"/>
              </a:rPr>
              <a:t>What’s Your End Goal?</a:t>
            </a:r>
            <a:endParaRPr sz="1600" b="1">
              <a:solidFill>
                <a:srgbClr val="273239"/>
              </a:solidFill>
              <a:highlight>
                <a:srgbClr val="FFFFFF"/>
              </a:highlight>
              <a:latin typeface="Times New Roman"/>
              <a:ea typeface="Times New Roman"/>
              <a:cs typeface="Times New Roman"/>
              <a:sym typeface="Times New Roman"/>
            </a:endParaRPr>
          </a:p>
          <a:p>
            <a:pPr marL="457200" lvl="0" indent="-330200" algn="l" rtl="0">
              <a:lnSpc>
                <a:spcPct val="115000"/>
              </a:lnSpc>
              <a:spcBef>
                <a:spcPts val="800"/>
              </a:spcBef>
              <a:spcAft>
                <a:spcPts val="0"/>
              </a:spcAft>
              <a:buClr>
                <a:srgbClr val="273239"/>
              </a:buClr>
              <a:buSzPts val="1600"/>
              <a:buFont typeface="Arial"/>
              <a:buChar char="●"/>
            </a:pPr>
            <a:r>
              <a:rPr lang="en" sz="1600" b="1">
                <a:solidFill>
                  <a:srgbClr val="273239"/>
                </a:solidFill>
                <a:highlight>
                  <a:srgbClr val="FFFFFF"/>
                </a:highlight>
                <a:latin typeface="Times New Roman"/>
                <a:ea typeface="Times New Roman"/>
                <a:cs typeface="Times New Roman"/>
                <a:sym typeface="Times New Roman"/>
              </a:rPr>
              <a:t>Web development</a:t>
            </a:r>
            <a:r>
              <a:rPr lang="en" sz="1600">
                <a:solidFill>
                  <a:srgbClr val="273239"/>
                </a:solidFill>
                <a:highlight>
                  <a:srgbClr val="FFFFFF"/>
                </a:highlight>
                <a:latin typeface="Times New Roman"/>
                <a:ea typeface="Times New Roman"/>
                <a:cs typeface="Times New Roman"/>
                <a:sym typeface="Times New Roman"/>
              </a:rPr>
              <a:t> — PyCharm Professional, VS Code</a:t>
            </a:r>
            <a:endParaRPr sz="1600">
              <a:solidFill>
                <a:srgbClr val="273239"/>
              </a:solidFill>
              <a:highlight>
                <a:srgbClr val="FFFFFF"/>
              </a:highlight>
              <a:latin typeface="Times New Roman"/>
              <a:ea typeface="Times New Roman"/>
              <a:cs typeface="Times New Roman"/>
              <a:sym typeface="Times New Roman"/>
            </a:endParaRPr>
          </a:p>
          <a:p>
            <a:pPr marL="457200" lvl="0" indent="-330200" algn="l" rtl="0">
              <a:lnSpc>
                <a:spcPct val="115000"/>
              </a:lnSpc>
              <a:spcBef>
                <a:spcPts val="0"/>
              </a:spcBef>
              <a:spcAft>
                <a:spcPts val="0"/>
              </a:spcAft>
              <a:buClr>
                <a:srgbClr val="273239"/>
              </a:buClr>
              <a:buSzPts val="1600"/>
              <a:buFont typeface="Arial"/>
              <a:buChar char="●"/>
            </a:pPr>
            <a:r>
              <a:rPr lang="en" sz="1600" b="1">
                <a:solidFill>
                  <a:srgbClr val="273239"/>
                </a:solidFill>
                <a:highlight>
                  <a:srgbClr val="FFFFFF"/>
                </a:highlight>
                <a:latin typeface="Times New Roman"/>
                <a:ea typeface="Times New Roman"/>
                <a:cs typeface="Times New Roman"/>
                <a:sym typeface="Times New Roman"/>
              </a:rPr>
              <a:t>Data Science</a:t>
            </a:r>
            <a:r>
              <a:rPr lang="en" sz="1600">
                <a:solidFill>
                  <a:srgbClr val="273239"/>
                </a:solidFill>
                <a:highlight>
                  <a:srgbClr val="FFFFFF"/>
                </a:highlight>
                <a:latin typeface="Times New Roman"/>
                <a:ea typeface="Times New Roman"/>
                <a:cs typeface="Times New Roman"/>
                <a:sym typeface="Times New Roman"/>
              </a:rPr>
              <a:t> — Spyder, Jupyter Notebook, PyCharm Professional</a:t>
            </a:r>
            <a:endParaRPr sz="1600">
              <a:solidFill>
                <a:srgbClr val="273239"/>
              </a:solidFill>
              <a:highlight>
                <a:srgbClr val="FFFFFF"/>
              </a:highlight>
              <a:latin typeface="Times New Roman"/>
              <a:ea typeface="Times New Roman"/>
              <a:cs typeface="Times New Roman"/>
              <a:sym typeface="Times New Roman"/>
            </a:endParaRPr>
          </a:p>
          <a:p>
            <a:pPr marL="457200" lvl="0" indent="-330200" algn="l" rtl="0">
              <a:lnSpc>
                <a:spcPct val="115000"/>
              </a:lnSpc>
              <a:spcBef>
                <a:spcPts val="0"/>
              </a:spcBef>
              <a:spcAft>
                <a:spcPts val="0"/>
              </a:spcAft>
              <a:buClr>
                <a:srgbClr val="273239"/>
              </a:buClr>
              <a:buSzPts val="1600"/>
              <a:buFont typeface="Arial"/>
              <a:buChar char="●"/>
            </a:pPr>
            <a:r>
              <a:rPr lang="en" sz="1600" b="1">
                <a:solidFill>
                  <a:srgbClr val="273239"/>
                </a:solidFill>
                <a:highlight>
                  <a:srgbClr val="FFFFFF"/>
                </a:highlight>
                <a:latin typeface="Times New Roman"/>
                <a:ea typeface="Times New Roman"/>
                <a:cs typeface="Times New Roman"/>
                <a:sym typeface="Times New Roman"/>
              </a:rPr>
              <a:t>Scripting</a:t>
            </a:r>
            <a:r>
              <a:rPr lang="en" sz="1600">
                <a:solidFill>
                  <a:srgbClr val="273239"/>
                </a:solidFill>
                <a:highlight>
                  <a:srgbClr val="FFFFFF"/>
                </a:highlight>
                <a:latin typeface="Times New Roman"/>
                <a:ea typeface="Times New Roman"/>
                <a:cs typeface="Times New Roman"/>
                <a:sym typeface="Times New Roman"/>
              </a:rPr>
              <a:t> — Sublime, Atom, PyCharm Community, Eclipse + PyDev</a:t>
            </a:r>
            <a:endParaRPr sz="1600">
              <a:solidFill>
                <a:srgbClr val="273239"/>
              </a:solidFill>
              <a:highlight>
                <a:srgbClr val="FFFFFF"/>
              </a:highlight>
              <a:latin typeface="Times New Roman"/>
              <a:ea typeface="Times New Roman"/>
              <a:cs typeface="Times New Roman"/>
              <a:sym typeface="Times New Roman"/>
            </a:endParaRPr>
          </a:p>
          <a:p>
            <a:pPr marL="457200" lvl="0" indent="-330200" algn="l" rtl="0">
              <a:lnSpc>
                <a:spcPct val="115000"/>
              </a:lnSpc>
              <a:spcBef>
                <a:spcPts val="0"/>
              </a:spcBef>
              <a:spcAft>
                <a:spcPts val="0"/>
              </a:spcAft>
              <a:buClr>
                <a:srgbClr val="273239"/>
              </a:buClr>
              <a:buSzPts val="1600"/>
              <a:buFont typeface="Arial"/>
              <a:buChar char="●"/>
            </a:pPr>
            <a:r>
              <a:rPr lang="en" sz="1600" b="1">
                <a:solidFill>
                  <a:srgbClr val="273239"/>
                </a:solidFill>
                <a:highlight>
                  <a:srgbClr val="FFFFFF"/>
                </a:highlight>
                <a:latin typeface="Times New Roman"/>
                <a:ea typeface="Times New Roman"/>
                <a:cs typeface="Times New Roman"/>
                <a:sym typeface="Times New Roman"/>
              </a:rPr>
              <a:t>QA</a:t>
            </a:r>
            <a:r>
              <a:rPr lang="en" sz="1600">
                <a:solidFill>
                  <a:srgbClr val="273239"/>
                </a:solidFill>
                <a:highlight>
                  <a:srgbClr val="FFFFFF"/>
                </a:highlight>
                <a:latin typeface="Times New Roman"/>
                <a:ea typeface="Times New Roman"/>
                <a:cs typeface="Times New Roman"/>
                <a:sym typeface="Times New Roman"/>
              </a:rPr>
              <a:t> — Sublime, Atom, PyCharm Community, Jupyter Notebook</a:t>
            </a:r>
            <a:endParaRPr sz="1600">
              <a:latin typeface="Times New Roman"/>
              <a:ea typeface="Times New Roman"/>
              <a:cs typeface="Times New Roman"/>
              <a:sym typeface="Times New Roman"/>
            </a:endParaRPr>
          </a:p>
        </p:txBody>
      </p:sp>
      <p:sp>
        <p:nvSpPr>
          <p:cNvPr id="109" name="Google Shape;109;p20"/>
          <p:cNvSpPr/>
          <p:nvPr/>
        </p:nvSpPr>
        <p:spPr>
          <a:xfrm>
            <a:off x="6832075" y="2639100"/>
            <a:ext cx="2000214" cy="1433052"/>
          </a:xfrm>
          <a:prstGeom prst="irregularSeal2">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0"/>
          <p:cNvSpPr txBox="1"/>
          <p:nvPr/>
        </p:nvSpPr>
        <p:spPr>
          <a:xfrm>
            <a:off x="7300225" y="3056550"/>
            <a:ext cx="9444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b="1">
                <a:latin typeface="Source Code Pro"/>
                <a:ea typeface="Source Code Pro"/>
                <a:cs typeface="Source Code Pro"/>
                <a:sym typeface="Source Code Pro"/>
              </a:rPr>
              <a:t>Google Colab</a:t>
            </a:r>
            <a:endParaRPr sz="1500" b="1">
              <a:latin typeface="Source Code Pro"/>
              <a:ea typeface="Source Code Pro"/>
              <a:cs typeface="Source Code Pro"/>
              <a:sym typeface="Source Code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1000"/>
                                        <p:tgtEl>
                                          <p:spTgt spid="10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0"/>
                                        </p:tgtEl>
                                        <p:attrNameLst>
                                          <p:attrName>style.visibility</p:attrName>
                                        </p:attrNameLst>
                                      </p:cBhvr>
                                      <p:to>
                                        <p:strVal val="visible"/>
                                      </p:to>
                                    </p:set>
                                    <p:animEffect transition="in" filter="fade">
                                      <p:cBhvr>
                                        <p:cTn id="12" dur="10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92"/>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Example</a:t>
            </a:r>
            <a:endParaRPr/>
          </a:p>
        </p:txBody>
      </p:sp>
      <p:sp>
        <p:nvSpPr>
          <p:cNvPr id="611" name="Google Shape;611;p92"/>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rgbClr val="000000"/>
              </a:buClr>
              <a:buSzPts val="1018"/>
              <a:buFont typeface="Arial"/>
              <a:buNone/>
            </a:pPr>
            <a:r>
              <a:rPr lang="en" sz="1500">
                <a:solidFill>
                  <a:srgbClr val="008200"/>
                </a:solidFill>
                <a:latin typeface="Times New Roman"/>
                <a:ea typeface="Times New Roman"/>
                <a:cs typeface="Times New Roman"/>
                <a:sym typeface="Times New Roman"/>
              </a:rPr>
              <a:t>#function func is called with the name and message as the keyword arguments</a:t>
            </a:r>
            <a:r>
              <a:rPr lang="en" sz="1500">
                <a:solidFill>
                  <a:srgbClr val="008200"/>
                </a:solidFill>
              </a:rPr>
              <a:t>  </a:t>
            </a:r>
            <a:r>
              <a:rPr lang="en" sz="1500">
                <a:solidFill>
                  <a:srgbClr val="000000"/>
                </a:solidFill>
              </a:rPr>
              <a:t>  </a:t>
            </a:r>
            <a:endParaRPr sz="1500">
              <a:solidFill>
                <a:srgbClr val="000000"/>
              </a:solidFill>
            </a:endParaRPr>
          </a:p>
          <a:p>
            <a:pPr marL="0" lvl="0" indent="0" algn="l" rtl="0">
              <a:lnSpc>
                <a:spcPct val="100000"/>
              </a:lnSpc>
              <a:spcBef>
                <a:spcPts val="0"/>
              </a:spcBef>
              <a:spcAft>
                <a:spcPts val="0"/>
              </a:spcAft>
              <a:buClr>
                <a:srgbClr val="000000"/>
              </a:buClr>
              <a:buSzPts val="1018"/>
              <a:buFont typeface="Arial"/>
              <a:buNone/>
            </a:pPr>
            <a:r>
              <a:rPr lang="en" sz="1500" b="1">
                <a:solidFill>
                  <a:srgbClr val="006699"/>
                </a:solidFill>
              </a:rPr>
              <a:t>def</a:t>
            </a:r>
            <a:r>
              <a:rPr lang="en" sz="1500">
                <a:solidFill>
                  <a:srgbClr val="000000"/>
                </a:solidFill>
              </a:rPr>
              <a:t> func(name,message):    </a:t>
            </a:r>
            <a:endParaRPr sz="1500">
              <a:solidFill>
                <a:srgbClr val="000000"/>
              </a:solidFill>
            </a:endParaRPr>
          </a:p>
          <a:p>
            <a:pPr marL="0" lvl="0" indent="0" algn="l" rtl="0">
              <a:lnSpc>
                <a:spcPct val="100000"/>
              </a:lnSpc>
              <a:spcBef>
                <a:spcPts val="0"/>
              </a:spcBef>
              <a:spcAft>
                <a:spcPts val="0"/>
              </a:spcAft>
              <a:buClr>
                <a:srgbClr val="000000"/>
              </a:buClr>
              <a:buSzPts val="1018"/>
              <a:buFont typeface="Arial"/>
              <a:buNone/>
            </a:pPr>
            <a:r>
              <a:rPr lang="en" sz="1500">
                <a:solidFill>
                  <a:srgbClr val="000000"/>
                </a:solidFill>
              </a:rPr>
              <a:t>    </a:t>
            </a:r>
            <a:r>
              <a:rPr lang="en" sz="1500" b="1">
                <a:solidFill>
                  <a:srgbClr val="006699"/>
                </a:solidFill>
              </a:rPr>
              <a:t>print</a:t>
            </a:r>
            <a:r>
              <a:rPr lang="en" sz="1500">
                <a:solidFill>
                  <a:srgbClr val="000000"/>
                </a:solidFill>
              </a:rPr>
              <a:t>(</a:t>
            </a:r>
            <a:r>
              <a:rPr lang="en" sz="1500">
                <a:solidFill>
                  <a:srgbClr val="0000FF"/>
                </a:solidFill>
              </a:rPr>
              <a:t>"printing the message with"</a:t>
            </a:r>
            <a:r>
              <a:rPr lang="en" sz="1500">
                <a:solidFill>
                  <a:srgbClr val="000000"/>
                </a:solidFill>
              </a:rPr>
              <a:t>,name,</a:t>
            </a:r>
            <a:r>
              <a:rPr lang="en" sz="1500">
                <a:solidFill>
                  <a:srgbClr val="0000FF"/>
                </a:solidFill>
              </a:rPr>
              <a:t>"and "</a:t>
            </a:r>
            <a:r>
              <a:rPr lang="en" sz="1500">
                <a:solidFill>
                  <a:srgbClr val="000000"/>
                </a:solidFill>
              </a:rPr>
              <a:t>,message)    </a:t>
            </a:r>
            <a:endParaRPr sz="1500">
              <a:solidFill>
                <a:srgbClr val="000000"/>
              </a:solidFill>
            </a:endParaRPr>
          </a:p>
          <a:p>
            <a:pPr marL="0" lvl="0" indent="0" algn="l" rtl="0">
              <a:lnSpc>
                <a:spcPct val="100000"/>
              </a:lnSpc>
              <a:spcBef>
                <a:spcPts val="0"/>
              </a:spcBef>
              <a:spcAft>
                <a:spcPts val="0"/>
              </a:spcAft>
              <a:buClr>
                <a:srgbClr val="000000"/>
              </a:buClr>
              <a:buSzPts val="1018"/>
              <a:buFont typeface="Arial"/>
              <a:buNone/>
            </a:pPr>
            <a:r>
              <a:rPr lang="en" sz="1500">
                <a:solidFill>
                  <a:srgbClr val="000000"/>
                </a:solidFill>
              </a:rPr>
              <a:t>      </a:t>
            </a:r>
            <a:endParaRPr sz="1500">
              <a:solidFill>
                <a:srgbClr val="000000"/>
              </a:solidFill>
            </a:endParaRPr>
          </a:p>
          <a:p>
            <a:pPr marL="0" lvl="0" indent="0" algn="l" rtl="0">
              <a:lnSpc>
                <a:spcPct val="100000"/>
              </a:lnSpc>
              <a:spcBef>
                <a:spcPts val="0"/>
              </a:spcBef>
              <a:spcAft>
                <a:spcPts val="0"/>
              </a:spcAft>
              <a:buClr>
                <a:srgbClr val="000000"/>
              </a:buClr>
              <a:buSzPts val="1018"/>
              <a:buFont typeface="Arial"/>
              <a:buNone/>
            </a:pPr>
            <a:r>
              <a:rPr lang="en" sz="1500">
                <a:solidFill>
                  <a:srgbClr val="000000"/>
                </a:solidFill>
              </a:rPr>
              <a:t>    </a:t>
            </a:r>
            <a:r>
              <a:rPr lang="en" sz="1500">
                <a:solidFill>
                  <a:srgbClr val="008200"/>
                </a:solidFill>
                <a:latin typeface="Times New Roman"/>
                <a:ea typeface="Times New Roman"/>
                <a:cs typeface="Times New Roman"/>
                <a:sym typeface="Times New Roman"/>
              </a:rPr>
              <a:t>#name and message is copied with the values John and hello respectively</a:t>
            </a:r>
            <a:r>
              <a:rPr lang="en" sz="1500">
                <a:solidFill>
                  <a:srgbClr val="008200"/>
                </a:solidFill>
              </a:rPr>
              <a:t>  </a:t>
            </a:r>
            <a:r>
              <a:rPr lang="en" sz="1500">
                <a:solidFill>
                  <a:srgbClr val="000000"/>
                </a:solidFill>
              </a:rPr>
              <a:t>  </a:t>
            </a:r>
            <a:endParaRPr sz="1500">
              <a:solidFill>
                <a:srgbClr val="000000"/>
              </a:solidFill>
            </a:endParaRPr>
          </a:p>
          <a:p>
            <a:pPr marL="0" lvl="0" indent="0" algn="l" rtl="0">
              <a:lnSpc>
                <a:spcPct val="100000"/>
              </a:lnSpc>
              <a:spcBef>
                <a:spcPts val="0"/>
              </a:spcBef>
              <a:spcAft>
                <a:spcPts val="0"/>
              </a:spcAft>
              <a:buNone/>
            </a:pPr>
            <a:r>
              <a:rPr lang="en" sz="1500">
                <a:solidFill>
                  <a:srgbClr val="000000"/>
                </a:solidFill>
              </a:rPr>
              <a:t>    func(name = </a:t>
            </a:r>
            <a:r>
              <a:rPr lang="en" sz="1500">
                <a:solidFill>
                  <a:srgbClr val="0000FF"/>
                </a:solidFill>
              </a:rPr>
              <a:t>"John"</a:t>
            </a:r>
            <a:r>
              <a:rPr lang="en" sz="1500">
                <a:solidFill>
                  <a:srgbClr val="000000"/>
                </a:solidFill>
              </a:rPr>
              <a:t>,message=</a:t>
            </a:r>
            <a:r>
              <a:rPr lang="en" sz="1500">
                <a:solidFill>
                  <a:srgbClr val="0000FF"/>
                </a:solidFill>
              </a:rPr>
              <a:t>"hello"</a:t>
            </a:r>
            <a:r>
              <a:rPr lang="en" sz="1500">
                <a:solidFill>
                  <a:srgbClr val="000000"/>
                </a:solidFill>
              </a:rPr>
              <a:t>)   </a:t>
            </a:r>
            <a:endParaRPr sz="1500"/>
          </a:p>
        </p:txBody>
      </p:sp>
      <p:sp>
        <p:nvSpPr>
          <p:cNvPr id="612" name="Google Shape;612;p92"/>
          <p:cNvSpPr txBox="1"/>
          <p:nvPr/>
        </p:nvSpPr>
        <p:spPr>
          <a:xfrm>
            <a:off x="4727175" y="3492275"/>
            <a:ext cx="3411000" cy="646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500" b="1">
                <a:solidFill>
                  <a:srgbClr val="333333"/>
                </a:solidFill>
                <a:highlight>
                  <a:schemeClr val="lt1"/>
                </a:highlight>
                <a:latin typeface="Times New Roman"/>
                <a:ea typeface="Times New Roman"/>
                <a:cs typeface="Times New Roman"/>
                <a:sym typeface="Times New Roman"/>
              </a:rPr>
              <a:t>Output:</a:t>
            </a:r>
            <a:endParaRPr sz="1500" b="1">
              <a:solidFill>
                <a:srgbClr val="333333"/>
              </a:solidFill>
              <a:highlight>
                <a:schemeClr val="lt1"/>
              </a:highlight>
              <a:latin typeface="Times New Roman"/>
              <a:ea typeface="Times New Roman"/>
              <a:cs typeface="Times New Roman"/>
              <a:sym typeface="Times New Roman"/>
            </a:endParaRPr>
          </a:p>
          <a:p>
            <a:pPr marL="0" lvl="0" indent="0" algn="just" rtl="0">
              <a:spcBef>
                <a:spcPts val="0"/>
              </a:spcBef>
              <a:spcAft>
                <a:spcPts val="0"/>
              </a:spcAft>
              <a:buNone/>
            </a:pPr>
            <a:r>
              <a:rPr lang="en" sz="1500">
                <a:solidFill>
                  <a:srgbClr val="333333"/>
                </a:solidFill>
                <a:latin typeface="Times New Roman"/>
                <a:ea typeface="Times New Roman"/>
                <a:cs typeface="Times New Roman"/>
                <a:sym typeface="Times New Roman"/>
              </a:rPr>
              <a:t>printing the message with John and  hello</a:t>
            </a:r>
            <a:endParaRPr sz="1500">
              <a:latin typeface="Source Code Pro"/>
              <a:ea typeface="Source Code Pro"/>
              <a:cs typeface="Source Code Pro"/>
              <a:sym typeface="Source Code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2"/>
                                        </p:tgtEl>
                                        <p:attrNameLst>
                                          <p:attrName>style.visibility</p:attrName>
                                        </p:attrNameLst>
                                      </p:cBhvr>
                                      <p:to>
                                        <p:strVal val="visible"/>
                                      </p:to>
                                    </p:set>
                                    <p:animEffect transition="in" filter="fade">
                                      <p:cBhvr>
                                        <p:cTn id="7" dur="1000"/>
                                        <p:tgtEl>
                                          <p:spTgt spid="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93"/>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Example</a:t>
            </a:r>
            <a:endParaRPr/>
          </a:p>
        </p:txBody>
      </p:sp>
      <p:sp>
        <p:nvSpPr>
          <p:cNvPr id="618" name="Google Shape;618;p93"/>
          <p:cNvSpPr txBox="1">
            <a:spLocks noGrp="1"/>
          </p:cNvSpPr>
          <p:nvPr>
            <p:ph type="body" idx="1"/>
          </p:nvPr>
        </p:nvSpPr>
        <p:spPr>
          <a:xfrm>
            <a:off x="311700" y="1342950"/>
            <a:ext cx="8520600" cy="3715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935"/>
              <a:buNone/>
            </a:pPr>
            <a:r>
              <a:rPr lang="en" sz="1600" b="1">
                <a:solidFill>
                  <a:srgbClr val="333333"/>
                </a:solidFill>
                <a:highlight>
                  <a:srgbClr val="FFFFFF"/>
                </a:highlight>
                <a:latin typeface="Times New Roman"/>
                <a:ea typeface="Times New Roman"/>
                <a:cs typeface="Times New Roman"/>
                <a:sym typeface="Times New Roman"/>
              </a:rPr>
              <a:t>Providing the values in different order at the calling</a:t>
            </a:r>
            <a:endParaRPr sz="1600" b="1">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SzPts val="935"/>
              <a:buNone/>
            </a:pPr>
            <a:endParaRPr sz="1600" b="1">
              <a:solidFill>
                <a:srgbClr val="333333"/>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SzPts val="935"/>
              <a:buNone/>
            </a:pPr>
            <a:r>
              <a:rPr lang="en" sz="1600">
                <a:solidFill>
                  <a:srgbClr val="008200"/>
                </a:solidFill>
                <a:latin typeface="Times New Roman"/>
                <a:ea typeface="Times New Roman"/>
                <a:cs typeface="Times New Roman"/>
                <a:sym typeface="Times New Roman"/>
              </a:rPr>
              <a:t>#The function simple_interest(p, t, r) is called with the keyword arguments the order of arguments doesn't matter in this case</a:t>
            </a:r>
            <a:r>
              <a:rPr lang="en" sz="1600">
                <a:solidFill>
                  <a:srgbClr val="008200"/>
                </a:solidFill>
              </a:rPr>
              <a:t>  </a:t>
            </a:r>
            <a:r>
              <a:rPr lang="en" sz="1600">
                <a:solidFill>
                  <a:srgbClr val="000000"/>
                </a:solidFill>
              </a:rPr>
              <a:t>  </a:t>
            </a:r>
            <a:endParaRPr sz="1600">
              <a:solidFill>
                <a:srgbClr val="000000"/>
              </a:solidFill>
            </a:endParaRPr>
          </a:p>
          <a:p>
            <a:pPr marL="0" lvl="0" indent="0" algn="l" rtl="0">
              <a:lnSpc>
                <a:spcPct val="115000"/>
              </a:lnSpc>
              <a:spcBef>
                <a:spcPts val="0"/>
              </a:spcBef>
              <a:spcAft>
                <a:spcPts val="0"/>
              </a:spcAft>
              <a:buSzPts val="935"/>
              <a:buNone/>
            </a:pPr>
            <a:endParaRPr sz="1600" b="1">
              <a:solidFill>
                <a:srgbClr val="006699"/>
              </a:solidFill>
            </a:endParaRPr>
          </a:p>
          <a:p>
            <a:pPr marL="0" lvl="0" indent="0" algn="l" rtl="0">
              <a:lnSpc>
                <a:spcPct val="115000"/>
              </a:lnSpc>
              <a:spcBef>
                <a:spcPts val="0"/>
              </a:spcBef>
              <a:spcAft>
                <a:spcPts val="0"/>
              </a:spcAft>
              <a:buSzPts val="935"/>
              <a:buNone/>
            </a:pPr>
            <a:r>
              <a:rPr lang="en" sz="1600" b="1">
                <a:solidFill>
                  <a:srgbClr val="006699"/>
                </a:solidFill>
              </a:rPr>
              <a:t>def</a:t>
            </a:r>
            <a:r>
              <a:rPr lang="en" sz="1600">
                <a:solidFill>
                  <a:srgbClr val="000000"/>
                </a:solidFill>
              </a:rPr>
              <a:t> simple_interest(p,t,r):    </a:t>
            </a:r>
            <a:endParaRPr sz="1600">
              <a:solidFill>
                <a:srgbClr val="000000"/>
              </a:solidFill>
            </a:endParaRPr>
          </a:p>
          <a:p>
            <a:pPr marL="0" lvl="0" indent="0" algn="l" rtl="0">
              <a:lnSpc>
                <a:spcPct val="115000"/>
              </a:lnSpc>
              <a:spcBef>
                <a:spcPts val="0"/>
              </a:spcBef>
              <a:spcAft>
                <a:spcPts val="0"/>
              </a:spcAft>
              <a:buSzPts val="935"/>
              <a:buNone/>
            </a:pPr>
            <a:r>
              <a:rPr lang="en" sz="1600">
                <a:solidFill>
                  <a:srgbClr val="000000"/>
                </a:solidFill>
              </a:rPr>
              <a:t>    </a:t>
            </a:r>
            <a:r>
              <a:rPr lang="en" sz="1600" b="1">
                <a:solidFill>
                  <a:srgbClr val="006699"/>
                </a:solidFill>
              </a:rPr>
              <a:t>return</a:t>
            </a:r>
            <a:r>
              <a:rPr lang="en" sz="1600">
                <a:solidFill>
                  <a:srgbClr val="000000"/>
                </a:solidFill>
              </a:rPr>
              <a:t> (p*t*r)/100    </a:t>
            </a:r>
            <a:endParaRPr sz="1600">
              <a:solidFill>
                <a:srgbClr val="000000"/>
              </a:solidFill>
            </a:endParaRPr>
          </a:p>
          <a:p>
            <a:pPr marL="0" lvl="0" indent="0" algn="l" rtl="0">
              <a:lnSpc>
                <a:spcPct val="115000"/>
              </a:lnSpc>
              <a:spcBef>
                <a:spcPts val="0"/>
              </a:spcBef>
              <a:spcAft>
                <a:spcPts val="0"/>
              </a:spcAft>
              <a:buSzPts val="935"/>
              <a:buNone/>
            </a:pPr>
            <a:r>
              <a:rPr lang="en" sz="1600" b="1">
                <a:solidFill>
                  <a:srgbClr val="006699"/>
                </a:solidFill>
              </a:rPr>
              <a:t>print</a:t>
            </a:r>
            <a:r>
              <a:rPr lang="en" sz="1600">
                <a:solidFill>
                  <a:srgbClr val="000000"/>
                </a:solidFill>
              </a:rPr>
              <a:t>(</a:t>
            </a:r>
            <a:r>
              <a:rPr lang="en" sz="1600">
                <a:solidFill>
                  <a:srgbClr val="0000FF"/>
                </a:solidFill>
              </a:rPr>
              <a:t>"Simple Interest: "</a:t>
            </a:r>
            <a:r>
              <a:rPr lang="en" sz="1600">
                <a:solidFill>
                  <a:srgbClr val="000000"/>
                </a:solidFill>
              </a:rPr>
              <a:t>,simple_interest(t=10,r=10,p=1900)) </a:t>
            </a:r>
            <a:r>
              <a:rPr lang="en" sz="1600">
                <a:solidFill>
                  <a:srgbClr val="000000"/>
                </a:solidFill>
                <a:latin typeface="Times New Roman"/>
                <a:ea typeface="Times New Roman"/>
                <a:cs typeface="Times New Roman"/>
                <a:sym typeface="Times New Roman"/>
              </a:rPr>
              <a:t>    </a:t>
            </a:r>
            <a:endParaRPr sz="16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SzPts val="935"/>
              <a:buNone/>
            </a:pPr>
            <a:endParaRPr sz="1600" b="1">
              <a:solidFill>
                <a:srgbClr val="333333"/>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SzPts val="935"/>
              <a:buNone/>
            </a:pPr>
            <a:endParaRPr sz="1600">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SzPts val="935"/>
              <a:buNone/>
            </a:pPr>
            <a:endParaRPr sz="1600">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SzPts val="935"/>
              <a:buNone/>
            </a:pPr>
            <a:endParaRPr sz="1600">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SzPts val="935"/>
              <a:buNone/>
            </a:pPr>
            <a:r>
              <a:rPr lang="en" sz="1600">
                <a:solidFill>
                  <a:srgbClr val="333333"/>
                </a:solidFill>
                <a:highlight>
                  <a:srgbClr val="FFFFFF"/>
                </a:highlight>
                <a:latin typeface="Times New Roman"/>
                <a:ea typeface="Times New Roman"/>
                <a:cs typeface="Times New Roman"/>
                <a:sym typeface="Times New Roman"/>
              </a:rPr>
              <a:t>If we provide the different name of arguments at the time of function call, an error will be thrown.</a:t>
            </a:r>
            <a:endParaRPr sz="1600">
              <a:latin typeface="Times New Roman"/>
              <a:ea typeface="Times New Roman"/>
              <a:cs typeface="Times New Roman"/>
              <a:sym typeface="Times New Roman"/>
            </a:endParaRPr>
          </a:p>
        </p:txBody>
      </p:sp>
      <p:sp>
        <p:nvSpPr>
          <p:cNvPr id="619" name="Google Shape;619;p93"/>
          <p:cNvSpPr txBox="1"/>
          <p:nvPr/>
        </p:nvSpPr>
        <p:spPr>
          <a:xfrm>
            <a:off x="550600" y="3867700"/>
            <a:ext cx="2833500" cy="7143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Clr>
                <a:srgbClr val="000000"/>
              </a:buClr>
              <a:buSzPts val="935"/>
              <a:buFont typeface="Arial"/>
              <a:buNone/>
            </a:pPr>
            <a:r>
              <a:rPr lang="en" sz="1600" b="1">
                <a:solidFill>
                  <a:srgbClr val="333333"/>
                </a:solidFill>
                <a:highlight>
                  <a:schemeClr val="lt1"/>
                </a:highlight>
                <a:latin typeface="Times New Roman"/>
                <a:ea typeface="Times New Roman"/>
                <a:cs typeface="Times New Roman"/>
                <a:sym typeface="Times New Roman"/>
              </a:rPr>
              <a:t>Output:</a:t>
            </a:r>
            <a:endParaRPr sz="1600" b="1">
              <a:solidFill>
                <a:srgbClr val="333333"/>
              </a:solidFill>
              <a:highlight>
                <a:schemeClr val="lt1"/>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rgbClr val="000000"/>
              </a:buClr>
              <a:buSzPts val="935"/>
              <a:buFont typeface="Arial"/>
              <a:buNone/>
            </a:pPr>
            <a:r>
              <a:rPr lang="en" sz="1600">
                <a:solidFill>
                  <a:srgbClr val="333333"/>
                </a:solidFill>
                <a:latin typeface="Times New Roman"/>
                <a:ea typeface="Times New Roman"/>
                <a:cs typeface="Times New Roman"/>
                <a:sym typeface="Times New Roman"/>
              </a:rPr>
              <a:t>Simple Interest:  1900.0</a:t>
            </a:r>
            <a:endParaRPr>
              <a:latin typeface="Source Code Pro"/>
              <a:ea typeface="Source Code Pro"/>
              <a:cs typeface="Source Code Pro"/>
              <a:sym typeface="Source Code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9"/>
                                        </p:tgtEl>
                                        <p:attrNameLst>
                                          <p:attrName>style.visibility</p:attrName>
                                        </p:attrNameLst>
                                      </p:cBhvr>
                                      <p:to>
                                        <p:strVal val="visible"/>
                                      </p:to>
                                    </p:set>
                                    <p:animEffect transition="in" filter="fade">
                                      <p:cBhvr>
                                        <p:cTn id="7" dur="1000"/>
                                        <p:tgtEl>
                                          <p:spTgt spid="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9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Example</a:t>
            </a:r>
            <a:endParaRPr/>
          </a:p>
        </p:txBody>
      </p:sp>
      <p:sp>
        <p:nvSpPr>
          <p:cNvPr id="625" name="Google Shape;625;p94"/>
          <p:cNvSpPr txBox="1">
            <a:spLocks noGrp="1"/>
          </p:cNvSpPr>
          <p:nvPr>
            <p:ph type="body" idx="1"/>
          </p:nvPr>
        </p:nvSpPr>
        <p:spPr>
          <a:xfrm>
            <a:off x="311700" y="1240225"/>
            <a:ext cx="8520600" cy="380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935"/>
              <a:buFont typeface="Arial"/>
              <a:buNone/>
            </a:pPr>
            <a:r>
              <a:rPr lang="en" sz="1600" b="1">
                <a:solidFill>
                  <a:srgbClr val="212121"/>
                </a:solidFill>
                <a:latin typeface="Times New Roman"/>
                <a:ea typeface="Times New Roman"/>
                <a:cs typeface="Times New Roman"/>
                <a:sym typeface="Times New Roman"/>
              </a:rPr>
              <a:t>Ex. 3</a:t>
            </a:r>
            <a:endParaRPr sz="1600" b="1">
              <a:solidFill>
                <a:srgbClr val="212121"/>
              </a:solidFill>
              <a:latin typeface="Times New Roman"/>
              <a:ea typeface="Times New Roman"/>
              <a:cs typeface="Times New Roman"/>
              <a:sym typeface="Times New Roman"/>
            </a:endParaRPr>
          </a:p>
          <a:p>
            <a:pPr marL="0" lvl="0" indent="0" algn="l" rtl="0">
              <a:spcBef>
                <a:spcPts val="0"/>
              </a:spcBef>
              <a:spcAft>
                <a:spcPts val="0"/>
              </a:spcAft>
              <a:buClr>
                <a:srgbClr val="000000"/>
              </a:buClr>
              <a:buSzPts val="935"/>
              <a:buFont typeface="Arial"/>
              <a:buNone/>
            </a:pPr>
            <a:r>
              <a:rPr lang="en" sz="1600">
                <a:solidFill>
                  <a:srgbClr val="008200"/>
                </a:solidFill>
                <a:latin typeface="Times New Roman"/>
                <a:ea typeface="Times New Roman"/>
                <a:cs typeface="Times New Roman"/>
                <a:sym typeface="Times New Roman"/>
              </a:rPr>
              <a:t>#The function simple_interest(p, t, r) is called with the keyword arguments.   </a:t>
            </a:r>
            <a:r>
              <a:rPr lang="en" sz="1600">
                <a:solidFill>
                  <a:srgbClr val="000000"/>
                </a:solidFill>
                <a:latin typeface="Times New Roman"/>
                <a:ea typeface="Times New Roman"/>
                <a:cs typeface="Times New Roman"/>
                <a:sym typeface="Times New Roman"/>
              </a:rPr>
              <a:t>  </a:t>
            </a:r>
            <a:endParaRPr sz="1600">
              <a:solidFill>
                <a:srgbClr val="000000"/>
              </a:solidFill>
              <a:latin typeface="Times New Roman"/>
              <a:ea typeface="Times New Roman"/>
              <a:cs typeface="Times New Roman"/>
              <a:sym typeface="Times New Roman"/>
            </a:endParaRPr>
          </a:p>
          <a:p>
            <a:pPr marL="0" lvl="0" indent="0" algn="l" rtl="0">
              <a:spcBef>
                <a:spcPts val="0"/>
              </a:spcBef>
              <a:spcAft>
                <a:spcPts val="0"/>
              </a:spcAft>
              <a:buClr>
                <a:srgbClr val="000000"/>
              </a:buClr>
              <a:buSzPts val="935"/>
              <a:buFont typeface="Arial"/>
              <a:buNone/>
            </a:pPr>
            <a:r>
              <a:rPr lang="en" sz="1600" b="1">
                <a:solidFill>
                  <a:srgbClr val="006699"/>
                </a:solidFill>
              </a:rPr>
              <a:t>def</a:t>
            </a:r>
            <a:r>
              <a:rPr lang="en" sz="1600">
                <a:solidFill>
                  <a:srgbClr val="000000"/>
                </a:solidFill>
              </a:rPr>
              <a:t> simple_interest(p,t,r):    </a:t>
            </a:r>
            <a:endParaRPr sz="1600">
              <a:solidFill>
                <a:srgbClr val="000000"/>
              </a:solidFill>
            </a:endParaRPr>
          </a:p>
          <a:p>
            <a:pPr marL="0" lvl="0" indent="0" algn="l" rtl="0">
              <a:spcBef>
                <a:spcPts val="0"/>
              </a:spcBef>
              <a:spcAft>
                <a:spcPts val="0"/>
              </a:spcAft>
              <a:buClr>
                <a:srgbClr val="000000"/>
              </a:buClr>
              <a:buSzPts val="935"/>
              <a:buFont typeface="Arial"/>
              <a:buNone/>
            </a:pPr>
            <a:r>
              <a:rPr lang="en" sz="1600">
                <a:solidFill>
                  <a:srgbClr val="000000"/>
                </a:solidFill>
              </a:rPr>
              <a:t>    </a:t>
            </a:r>
            <a:r>
              <a:rPr lang="en" sz="1600" b="1">
                <a:solidFill>
                  <a:srgbClr val="006699"/>
                </a:solidFill>
              </a:rPr>
              <a:t>return</a:t>
            </a:r>
            <a:r>
              <a:rPr lang="en" sz="1600">
                <a:solidFill>
                  <a:srgbClr val="000000"/>
                </a:solidFill>
              </a:rPr>
              <a:t> (p*t*r)/100 </a:t>
            </a:r>
            <a:r>
              <a:rPr lang="en" sz="1600">
                <a:solidFill>
                  <a:srgbClr val="000000"/>
                </a:solidFill>
                <a:latin typeface="Times New Roman"/>
                <a:ea typeface="Times New Roman"/>
                <a:cs typeface="Times New Roman"/>
                <a:sym typeface="Times New Roman"/>
              </a:rPr>
              <a:t>   </a:t>
            </a:r>
            <a:endParaRPr sz="1600">
              <a:solidFill>
                <a:srgbClr val="000000"/>
              </a:solidFill>
              <a:latin typeface="Times New Roman"/>
              <a:ea typeface="Times New Roman"/>
              <a:cs typeface="Times New Roman"/>
              <a:sym typeface="Times New Roman"/>
            </a:endParaRPr>
          </a:p>
          <a:p>
            <a:pPr marL="0" lvl="0" indent="0" algn="l" rtl="0">
              <a:spcBef>
                <a:spcPts val="0"/>
              </a:spcBef>
              <a:spcAft>
                <a:spcPts val="0"/>
              </a:spcAft>
              <a:buClr>
                <a:srgbClr val="000000"/>
              </a:buClr>
              <a:buSzPts val="935"/>
              <a:buFont typeface="Arial"/>
              <a:buNone/>
            </a:pPr>
            <a:r>
              <a:rPr lang="en" sz="1600">
                <a:solidFill>
                  <a:srgbClr val="000000"/>
                </a:solidFill>
                <a:latin typeface="Times New Roman"/>
                <a:ea typeface="Times New Roman"/>
                <a:cs typeface="Times New Roman"/>
                <a:sym typeface="Times New Roman"/>
              </a:rPr>
              <a:t>  </a:t>
            </a:r>
            <a:endParaRPr sz="1600">
              <a:solidFill>
                <a:srgbClr val="000000"/>
              </a:solidFill>
              <a:latin typeface="Times New Roman"/>
              <a:ea typeface="Times New Roman"/>
              <a:cs typeface="Times New Roman"/>
              <a:sym typeface="Times New Roman"/>
            </a:endParaRPr>
          </a:p>
          <a:p>
            <a:pPr marL="0" lvl="0" indent="0" algn="l" rtl="0">
              <a:spcBef>
                <a:spcPts val="0"/>
              </a:spcBef>
              <a:spcAft>
                <a:spcPts val="0"/>
              </a:spcAft>
              <a:buClr>
                <a:srgbClr val="000000"/>
              </a:buClr>
              <a:buSzPts val="935"/>
              <a:buFont typeface="Arial"/>
              <a:buNone/>
            </a:pPr>
            <a:r>
              <a:rPr lang="en" sz="1600">
                <a:solidFill>
                  <a:srgbClr val="008200"/>
                </a:solidFill>
                <a:latin typeface="Times New Roman"/>
                <a:ea typeface="Times New Roman"/>
                <a:cs typeface="Times New Roman"/>
                <a:sym typeface="Times New Roman"/>
              </a:rPr>
              <a:t># doesn't find the exact match of the name of the arguments (keywords)    </a:t>
            </a:r>
            <a:r>
              <a:rPr lang="en" sz="1600">
                <a:solidFill>
                  <a:srgbClr val="000000"/>
                </a:solidFill>
                <a:latin typeface="Times New Roman"/>
                <a:ea typeface="Times New Roman"/>
                <a:cs typeface="Times New Roman"/>
                <a:sym typeface="Times New Roman"/>
              </a:rPr>
              <a:t>  </a:t>
            </a:r>
            <a:endParaRPr sz="1600">
              <a:solidFill>
                <a:srgbClr val="000000"/>
              </a:solidFill>
              <a:latin typeface="Times New Roman"/>
              <a:ea typeface="Times New Roman"/>
              <a:cs typeface="Times New Roman"/>
              <a:sym typeface="Times New Roman"/>
            </a:endParaRPr>
          </a:p>
          <a:p>
            <a:pPr marL="0" lvl="0" indent="0" algn="l" rtl="0">
              <a:spcBef>
                <a:spcPts val="0"/>
              </a:spcBef>
              <a:spcAft>
                <a:spcPts val="0"/>
              </a:spcAft>
              <a:buClr>
                <a:srgbClr val="000000"/>
              </a:buClr>
              <a:buSzPts val="935"/>
              <a:buFont typeface="Arial"/>
              <a:buNone/>
            </a:pPr>
            <a:r>
              <a:rPr lang="en" sz="1400" b="1">
                <a:solidFill>
                  <a:srgbClr val="006699"/>
                </a:solidFill>
              </a:rPr>
              <a:t>print</a:t>
            </a:r>
            <a:r>
              <a:rPr lang="en" sz="1400">
                <a:solidFill>
                  <a:srgbClr val="000000"/>
                </a:solidFill>
              </a:rPr>
              <a:t>(</a:t>
            </a:r>
            <a:r>
              <a:rPr lang="en" sz="1400">
                <a:solidFill>
                  <a:srgbClr val="0000FF"/>
                </a:solidFill>
              </a:rPr>
              <a:t>"Simple Interest: "</a:t>
            </a:r>
            <a:r>
              <a:rPr lang="en" sz="1400">
                <a:solidFill>
                  <a:srgbClr val="000000"/>
                </a:solidFill>
              </a:rPr>
              <a:t>,simple_interest(time=10,rate=10,principle=1900))</a:t>
            </a:r>
            <a:endParaRPr sz="1400">
              <a:solidFill>
                <a:srgbClr val="000000"/>
              </a:solidFill>
              <a:latin typeface="Times New Roman"/>
              <a:ea typeface="Times New Roman"/>
              <a:cs typeface="Times New Roman"/>
              <a:sym typeface="Times New Roman"/>
            </a:endParaRPr>
          </a:p>
          <a:p>
            <a:pPr marL="0" lvl="0" indent="0" algn="just" rtl="0">
              <a:spcBef>
                <a:spcPts val="0"/>
              </a:spcBef>
              <a:spcAft>
                <a:spcPts val="0"/>
              </a:spcAft>
              <a:buClr>
                <a:srgbClr val="000000"/>
              </a:buClr>
              <a:buSzPts val="935"/>
              <a:buFont typeface="Arial"/>
              <a:buNone/>
            </a:pPr>
            <a:endParaRPr sz="1600">
              <a:solidFill>
                <a:srgbClr val="333333"/>
              </a:solidFill>
              <a:latin typeface="Times New Roman"/>
              <a:ea typeface="Times New Roman"/>
              <a:cs typeface="Times New Roman"/>
              <a:sym typeface="Times New Roman"/>
            </a:endParaRPr>
          </a:p>
          <a:p>
            <a:pPr marL="0" lvl="0" indent="0" algn="just" rtl="0">
              <a:spcBef>
                <a:spcPts val="0"/>
              </a:spcBef>
              <a:spcAft>
                <a:spcPts val="0"/>
              </a:spcAft>
              <a:buClr>
                <a:srgbClr val="000000"/>
              </a:buClr>
              <a:buSzPts val="935"/>
              <a:buFont typeface="Arial"/>
              <a:buNone/>
            </a:pPr>
            <a:endParaRPr sz="1600">
              <a:solidFill>
                <a:srgbClr val="333333"/>
              </a:solidFill>
              <a:latin typeface="Times New Roman"/>
              <a:ea typeface="Times New Roman"/>
              <a:cs typeface="Times New Roman"/>
              <a:sym typeface="Times New Roman"/>
            </a:endParaRPr>
          </a:p>
          <a:p>
            <a:pPr marL="0" lvl="0" indent="0" algn="just" rtl="0">
              <a:spcBef>
                <a:spcPts val="0"/>
              </a:spcBef>
              <a:spcAft>
                <a:spcPts val="0"/>
              </a:spcAft>
              <a:buClr>
                <a:srgbClr val="000000"/>
              </a:buClr>
              <a:buSzPts val="935"/>
              <a:buFont typeface="Arial"/>
              <a:buNone/>
            </a:pPr>
            <a:r>
              <a:rPr lang="en" sz="1600">
                <a:solidFill>
                  <a:srgbClr val="333333"/>
                </a:solidFill>
                <a:highlight>
                  <a:srgbClr val="FFFFFF"/>
                </a:highlight>
                <a:latin typeface="Times New Roman"/>
                <a:ea typeface="Times New Roman"/>
                <a:cs typeface="Times New Roman"/>
                <a:sym typeface="Times New Roman"/>
              </a:rPr>
              <a:t>The Python allows us to provide the mix of the required arguments and keyword arguments at the time of function call. However, the required argument must not be given after the keyword argument, i.e., once the keyword argument is encountered in the function call, the following arguments must also be the keyword arguments.</a:t>
            </a:r>
            <a:endParaRPr sz="1600">
              <a:latin typeface="Times New Roman"/>
              <a:ea typeface="Times New Roman"/>
              <a:cs typeface="Times New Roman"/>
              <a:sym typeface="Times New Roman"/>
            </a:endParaRPr>
          </a:p>
        </p:txBody>
      </p:sp>
      <p:sp>
        <p:nvSpPr>
          <p:cNvPr id="626" name="Google Shape;626;p94"/>
          <p:cNvSpPr txBox="1"/>
          <p:nvPr/>
        </p:nvSpPr>
        <p:spPr>
          <a:xfrm>
            <a:off x="6766775" y="1290925"/>
            <a:ext cx="2081700" cy="14775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Clr>
                <a:srgbClr val="000000"/>
              </a:buClr>
              <a:buSzPts val="935"/>
              <a:buFont typeface="Arial"/>
              <a:buNone/>
            </a:pPr>
            <a:r>
              <a:rPr lang="en" sz="1500" b="1">
                <a:solidFill>
                  <a:srgbClr val="333333"/>
                </a:solidFill>
                <a:highlight>
                  <a:schemeClr val="lt1"/>
                </a:highlight>
                <a:latin typeface="Times New Roman"/>
                <a:ea typeface="Times New Roman"/>
                <a:cs typeface="Times New Roman"/>
                <a:sym typeface="Times New Roman"/>
              </a:rPr>
              <a:t>Output:</a:t>
            </a:r>
            <a:endParaRPr sz="1500" b="1">
              <a:solidFill>
                <a:srgbClr val="333333"/>
              </a:solidFill>
              <a:highlight>
                <a:schemeClr val="lt1"/>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500">
                <a:solidFill>
                  <a:srgbClr val="333333"/>
                </a:solidFill>
                <a:latin typeface="Times New Roman"/>
                <a:ea typeface="Times New Roman"/>
                <a:cs typeface="Times New Roman"/>
                <a:sym typeface="Times New Roman"/>
              </a:rPr>
              <a:t>TypeError: simple_interest() got an unexpected keyword argument 'time'</a:t>
            </a:r>
            <a:endParaRPr sz="1500">
              <a:latin typeface="Source Code Pro"/>
              <a:ea typeface="Source Code Pro"/>
              <a:cs typeface="Source Code Pro"/>
              <a:sym typeface="Source Code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6"/>
                                        </p:tgtEl>
                                        <p:attrNameLst>
                                          <p:attrName>style.visibility</p:attrName>
                                        </p:attrNameLst>
                                      </p:cBhvr>
                                      <p:to>
                                        <p:strVal val="visible"/>
                                      </p:to>
                                    </p:set>
                                    <p:animEffect transition="in" filter="fade">
                                      <p:cBhvr>
                                        <p:cTn id="7" dur="1000"/>
                                        <p:tgtEl>
                                          <p:spTgt spid="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9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Example</a:t>
            </a:r>
            <a:endParaRPr/>
          </a:p>
        </p:txBody>
      </p:sp>
      <p:sp>
        <p:nvSpPr>
          <p:cNvPr id="632" name="Google Shape;632;p95"/>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n" sz="1500" b="1">
                <a:solidFill>
                  <a:srgbClr val="333333"/>
                </a:solidFill>
                <a:highlight>
                  <a:srgbClr val="FFFFFF"/>
                </a:highlight>
                <a:latin typeface="Times New Roman"/>
                <a:ea typeface="Times New Roman"/>
                <a:cs typeface="Times New Roman"/>
                <a:sym typeface="Times New Roman"/>
              </a:rPr>
              <a:t>Ex. 4</a:t>
            </a:r>
            <a:endParaRPr sz="1500" b="1">
              <a:solidFill>
                <a:srgbClr val="333333"/>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500" b="1">
                <a:solidFill>
                  <a:srgbClr val="006699"/>
                </a:solidFill>
              </a:rPr>
              <a:t>def</a:t>
            </a:r>
            <a:r>
              <a:rPr lang="en" sz="1500">
                <a:solidFill>
                  <a:srgbClr val="000000"/>
                </a:solidFill>
              </a:rPr>
              <a:t> func(name1,message,name2):    </a:t>
            </a:r>
            <a:endParaRPr sz="1500">
              <a:solidFill>
                <a:srgbClr val="000000"/>
              </a:solidFill>
            </a:endParaRPr>
          </a:p>
          <a:p>
            <a:pPr marL="0" lvl="0" indent="0" algn="l" rtl="0">
              <a:lnSpc>
                <a:spcPct val="115000"/>
              </a:lnSpc>
              <a:spcBef>
                <a:spcPts val="0"/>
              </a:spcBef>
              <a:spcAft>
                <a:spcPts val="0"/>
              </a:spcAft>
              <a:buNone/>
            </a:pPr>
            <a:r>
              <a:rPr lang="en" sz="1500">
                <a:solidFill>
                  <a:srgbClr val="000000"/>
                </a:solidFill>
              </a:rPr>
              <a:t>    </a:t>
            </a:r>
            <a:r>
              <a:rPr lang="en" sz="1500" b="1">
                <a:solidFill>
                  <a:srgbClr val="006699"/>
                </a:solidFill>
              </a:rPr>
              <a:t>print</a:t>
            </a:r>
            <a:r>
              <a:rPr lang="en" sz="1500">
                <a:solidFill>
                  <a:srgbClr val="000000"/>
                </a:solidFill>
              </a:rPr>
              <a:t>(</a:t>
            </a:r>
            <a:r>
              <a:rPr lang="en" sz="1500">
                <a:solidFill>
                  <a:srgbClr val="0000FF"/>
                </a:solidFill>
              </a:rPr>
              <a:t>"printing the message with"</a:t>
            </a:r>
            <a:r>
              <a:rPr lang="en" sz="1500">
                <a:solidFill>
                  <a:srgbClr val="000000"/>
                </a:solidFill>
              </a:rPr>
              <a:t>,name1,</a:t>
            </a:r>
            <a:r>
              <a:rPr lang="en" sz="1500">
                <a:solidFill>
                  <a:srgbClr val="0000FF"/>
                </a:solidFill>
              </a:rPr>
              <a:t>","</a:t>
            </a:r>
            <a:r>
              <a:rPr lang="en" sz="1500">
                <a:solidFill>
                  <a:srgbClr val="000000"/>
                </a:solidFill>
              </a:rPr>
              <a:t>,message,</a:t>
            </a:r>
            <a:r>
              <a:rPr lang="en" sz="1500">
                <a:solidFill>
                  <a:srgbClr val="0000FF"/>
                </a:solidFill>
              </a:rPr>
              <a:t>",and"</a:t>
            </a:r>
            <a:r>
              <a:rPr lang="en" sz="1500">
                <a:solidFill>
                  <a:srgbClr val="000000"/>
                </a:solidFill>
              </a:rPr>
              <a:t>,name2)    </a:t>
            </a:r>
            <a:endParaRPr sz="1500">
              <a:solidFill>
                <a:srgbClr val="000000"/>
              </a:solidFill>
            </a:endParaRPr>
          </a:p>
          <a:p>
            <a:pPr marL="0" lvl="0" indent="0" algn="l" rtl="0">
              <a:lnSpc>
                <a:spcPct val="115000"/>
              </a:lnSpc>
              <a:spcBef>
                <a:spcPts val="0"/>
              </a:spcBef>
              <a:spcAft>
                <a:spcPts val="0"/>
              </a:spcAft>
              <a:buNone/>
            </a:pPr>
            <a:r>
              <a:rPr lang="en" sz="1500">
                <a:solidFill>
                  <a:srgbClr val="008200"/>
                </a:solidFill>
              </a:rPr>
              <a:t>#the first argument is not the keyword argument  </a:t>
            </a:r>
            <a:r>
              <a:rPr lang="en" sz="1500">
                <a:solidFill>
                  <a:srgbClr val="000000"/>
                </a:solidFill>
              </a:rPr>
              <a:t>  </a:t>
            </a:r>
            <a:endParaRPr sz="1500">
              <a:solidFill>
                <a:srgbClr val="000000"/>
              </a:solidFill>
            </a:endParaRPr>
          </a:p>
          <a:p>
            <a:pPr marL="0" lvl="0" indent="0" algn="l" rtl="0">
              <a:lnSpc>
                <a:spcPct val="115000"/>
              </a:lnSpc>
              <a:spcBef>
                <a:spcPts val="0"/>
              </a:spcBef>
              <a:spcAft>
                <a:spcPts val="0"/>
              </a:spcAft>
              <a:buNone/>
            </a:pPr>
            <a:r>
              <a:rPr lang="en" sz="1500">
                <a:solidFill>
                  <a:srgbClr val="000000"/>
                </a:solidFill>
              </a:rPr>
              <a:t>func(</a:t>
            </a:r>
            <a:r>
              <a:rPr lang="en" sz="1500">
                <a:solidFill>
                  <a:srgbClr val="0000FF"/>
                </a:solidFill>
              </a:rPr>
              <a:t>"John"</a:t>
            </a:r>
            <a:r>
              <a:rPr lang="en" sz="1500">
                <a:solidFill>
                  <a:srgbClr val="000000"/>
                </a:solidFill>
              </a:rPr>
              <a:t>,message=</a:t>
            </a:r>
            <a:r>
              <a:rPr lang="en" sz="1500">
                <a:solidFill>
                  <a:srgbClr val="0000FF"/>
                </a:solidFill>
              </a:rPr>
              <a:t>"hello"</a:t>
            </a:r>
            <a:r>
              <a:rPr lang="en" sz="1500">
                <a:solidFill>
                  <a:srgbClr val="000000"/>
                </a:solidFill>
              </a:rPr>
              <a:t>,name2=</a:t>
            </a:r>
            <a:r>
              <a:rPr lang="en" sz="1500">
                <a:solidFill>
                  <a:srgbClr val="0000FF"/>
                </a:solidFill>
              </a:rPr>
              <a:t>"David"</a:t>
            </a:r>
            <a:r>
              <a:rPr lang="en" sz="1500">
                <a:solidFill>
                  <a:srgbClr val="000000"/>
                </a:solidFill>
              </a:rPr>
              <a:t>)  </a:t>
            </a:r>
            <a:r>
              <a:rPr lang="en" sz="1500">
                <a:solidFill>
                  <a:srgbClr val="000000"/>
                </a:solidFill>
                <a:latin typeface="Times New Roman"/>
                <a:ea typeface="Times New Roman"/>
                <a:cs typeface="Times New Roman"/>
                <a:sym typeface="Times New Roman"/>
              </a:rPr>
              <a:t> </a:t>
            </a:r>
            <a:endParaRPr sz="1500">
              <a:solidFill>
                <a:srgbClr val="000000"/>
              </a:solidFill>
              <a:latin typeface="Times New Roman"/>
              <a:ea typeface="Times New Roman"/>
              <a:cs typeface="Times New Roman"/>
              <a:sym typeface="Times New Roman"/>
            </a:endParaRPr>
          </a:p>
        </p:txBody>
      </p:sp>
      <p:sp>
        <p:nvSpPr>
          <p:cNvPr id="633" name="Google Shape;633;p95"/>
          <p:cNvSpPr txBox="1"/>
          <p:nvPr/>
        </p:nvSpPr>
        <p:spPr>
          <a:xfrm>
            <a:off x="483450" y="3487600"/>
            <a:ext cx="4337700" cy="6810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1500" b="1">
                <a:solidFill>
                  <a:srgbClr val="333333"/>
                </a:solidFill>
                <a:highlight>
                  <a:schemeClr val="lt1"/>
                </a:highlight>
                <a:latin typeface="Times New Roman"/>
                <a:ea typeface="Times New Roman"/>
                <a:cs typeface="Times New Roman"/>
                <a:sym typeface="Times New Roman"/>
              </a:rPr>
              <a:t>Output:</a:t>
            </a:r>
            <a:endParaRPr sz="1500" b="1">
              <a:solidFill>
                <a:srgbClr val="333333"/>
              </a:solidFill>
              <a:highlight>
                <a:schemeClr val="lt1"/>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500">
                <a:solidFill>
                  <a:srgbClr val="333333"/>
                </a:solidFill>
                <a:latin typeface="Times New Roman"/>
                <a:ea typeface="Times New Roman"/>
                <a:cs typeface="Times New Roman"/>
                <a:sym typeface="Times New Roman"/>
              </a:rPr>
              <a:t>printing the message with John , hello ,and David</a:t>
            </a:r>
            <a:endParaRPr sz="1500">
              <a:latin typeface="Source Code Pro"/>
              <a:ea typeface="Source Code Pro"/>
              <a:cs typeface="Source Code Pro"/>
              <a:sym typeface="Source Code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3"/>
                                        </p:tgtEl>
                                        <p:attrNameLst>
                                          <p:attrName>style.visibility</p:attrName>
                                        </p:attrNameLst>
                                      </p:cBhvr>
                                      <p:to>
                                        <p:strVal val="visible"/>
                                      </p:to>
                                    </p:set>
                                    <p:animEffect transition="in" filter="fade">
                                      <p:cBhvr>
                                        <p:cTn id="7" dur="1000"/>
                                        <p:tgtEl>
                                          <p:spTgt spid="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9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Example</a:t>
            </a:r>
            <a:endParaRPr/>
          </a:p>
        </p:txBody>
      </p:sp>
      <p:sp>
        <p:nvSpPr>
          <p:cNvPr id="639" name="Google Shape;639;p96"/>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just" rtl="0">
              <a:lnSpc>
                <a:spcPct val="105000"/>
              </a:lnSpc>
              <a:spcBef>
                <a:spcPts val="0"/>
              </a:spcBef>
              <a:spcAft>
                <a:spcPts val="0"/>
              </a:spcAft>
              <a:buNone/>
            </a:pPr>
            <a:r>
              <a:rPr lang="en" sz="1500">
                <a:solidFill>
                  <a:srgbClr val="333333"/>
                </a:solidFill>
                <a:highlight>
                  <a:srgbClr val="FFFFFF"/>
                </a:highlight>
                <a:latin typeface="Times New Roman"/>
                <a:ea typeface="Times New Roman"/>
                <a:cs typeface="Times New Roman"/>
                <a:sym typeface="Times New Roman"/>
              </a:rPr>
              <a:t>The following example will cause an error due to an in-proper mix of keyword and required arguments being passed in the function call.</a:t>
            </a:r>
            <a:endParaRPr sz="1500">
              <a:solidFill>
                <a:srgbClr val="333333"/>
              </a:solidFill>
              <a:highlight>
                <a:srgbClr val="FFFFFF"/>
              </a:highlight>
              <a:latin typeface="Times New Roman"/>
              <a:ea typeface="Times New Roman"/>
              <a:cs typeface="Times New Roman"/>
              <a:sym typeface="Times New Roman"/>
            </a:endParaRPr>
          </a:p>
          <a:p>
            <a:pPr marL="0" lvl="0" indent="0" algn="just" rtl="0">
              <a:lnSpc>
                <a:spcPct val="105000"/>
              </a:lnSpc>
              <a:spcBef>
                <a:spcPts val="0"/>
              </a:spcBef>
              <a:spcAft>
                <a:spcPts val="0"/>
              </a:spcAft>
              <a:buNone/>
            </a:pPr>
            <a:endParaRPr sz="1500">
              <a:solidFill>
                <a:srgbClr val="333333"/>
              </a:solidFill>
              <a:highlight>
                <a:srgbClr val="FFFFFF"/>
              </a:highlight>
              <a:latin typeface="Times New Roman"/>
              <a:ea typeface="Times New Roman"/>
              <a:cs typeface="Times New Roman"/>
              <a:sym typeface="Times New Roman"/>
            </a:endParaRPr>
          </a:p>
          <a:p>
            <a:pPr marL="0" lvl="0" indent="0" algn="just" rtl="0">
              <a:lnSpc>
                <a:spcPct val="105000"/>
              </a:lnSpc>
              <a:spcBef>
                <a:spcPts val="0"/>
              </a:spcBef>
              <a:spcAft>
                <a:spcPts val="0"/>
              </a:spcAft>
              <a:buNone/>
            </a:pPr>
            <a:r>
              <a:rPr lang="en" sz="1500" b="1">
                <a:solidFill>
                  <a:srgbClr val="333333"/>
                </a:solidFill>
                <a:highlight>
                  <a:srgbClr val="FFFFFF"/>
                </a:highlight>
                <a:latin typeface="Times New Roman"/>
                <a:ea typeface="Times New Roman"/>
                <a:cs typeface="Times New Roman"/>
                <a:sym typeface="Times New Roman"/>
              </a:rPr>
              <a:t>Ex. 5</a:t>
            </a:r>
            <a:endParaRPr sz="1500" b="1">
              <a:solidFill>
                <a:srgbClr val="333333"/>
              </a:solidFill>
              <a:highlight>
                <a:srgbClr val="FFFFFF"/>
              </a:highlight>
              <a:latin typeface="Times New Roman"/>
              <a:ea typeface="Times New Roman"/>
              <a:cs typeface="Times New Roman"/>
              <a:sym typeface="Times New Roman"/>
            </a:endParaRPr>
          </a:p>
          <a:p>
            <a:pPr marL="0" lvl="0" indent="0" algn="l" rtl="0">
              <a:lnSpc>
                <a:spcPct val="105000"/>
              </a:lnSpc>
              <a:spcBef>
                <a:spcPts val="0"/>
              </a:spcBef>
              <a:spcAft>
                <a:spcPts val="0"/>
              </a:spcAft>
              <a:buNone/>
            </a:pPr>
            <a:r>
              <a:rPr lang="en" sz="1500" b="1">
                <a:solidFill>
                  <a:srgbClr val="006699"/>
                </a:solidFill>
              </a:rPr>
              <a:t>def</a:t>
            </a:r>
            <a:r>
              <a:rPr lang="en" sz="1500">
                <a:solidFill>
                  <a:srgbClr val="000000"/>
                </a:solidFill>
              </a:rPr>
              <a:t> func(name1,message,name2):   </a:t>
            </a:r>
            <a:endParaRPr sz="1500">
              <a:solidFill>
                <a:srgbClr val="000000"/>
              </a:solidFill>
            </a:endParaRPr>
          </a:p>
          <a:p>
            <a:pPr marL="0" lvl="0" indent="0" algn="l" rtl="0">
              <a:lnSpc>
                <a:spcPct val="105000"/>
              </a:lnSpc>
              <a:spcBef>
                <a:spcPts val="0"/>
              </a:spcBef>
              <a:spcAft>
                <a:spcPts val="0"/>
              </a:spcAft>
              <a:buNone/>
            </a:pPr>
            <a:r>
              <a:rPr lang="en" sz="1500">
                <a:solidFill>
                  <a:srgbClr val="000000"/>
                </a:solidFill>
              </a:rPr>
              <a:t>    </a:t>
            </a:r>
            <a:r>
              <a:rPr lang="en" sz="1500" b="1">
                <a:solidFill>
                  <a:srgbClr val="006699"/>
                </a:solidFill>
              </a:rPr>
              <a:t>print</a:t>
            </a:r>
            <a:r>
              <a:rPr lang="en" sz="1500">
                <a:solidFill>
                  <a:srgbClr val="000000"/>
                </a:solidFill>
              </a:rPr>
              <a:t>(</a:t>
            </a:r>
            <a:r>
              <a:rPr lang="en" sz="1500">
                <a:solidFill>
                  <a:srgbClr val="0000FF"/>
                </a:solidFill>
              </a:rPr>
              <a:t>"printing the message with"</a:t>
            </a:r>
            <a:r>
              <a:rPr lang="en" sz="1500">
                <a:solidFill>
                  <a:srgbClr val="000000"/>
                </a:solidFill>
              </a:rPr>
              <a:t>,name1,</a:t>
            </a:r>
            <a:r>
              <a:rPr lang="en" sz="1500">
                <a:solidFill>
                  <a:srgbClr val="0000FF"/>
                </a:solidFill>
              </a:rPr>
              <a:t>","</a:t>
            </a:r>
            <a:r>
              <a:rPr lang="en" sz="1500">
                <a:solidFill>
                  <a:srgbClr val="000000"/>
                </a:solidFill>
              </a:rPr>
              <a:t>,message,</a:t>
            </a:r>
            <a:r>
              <a:rPr lang="en" sz="1500">
                <a:solidFill>
                  <a:srgbClr val="0000FF"/>
                </a:solidFill>
              </a:rPr>
              <a:t>",and"</a:t>
            </a:r>
            <a:r>
              <a:rPr lang="en" sz="1500">
                <a:solidFill>
                  <a:srgbClr val="000000"/>
                </a:solidFill>
              </a:rPr>
              <a:t>,name2)    </a:t>
            </a:r>
            <a:endParaRPr sz="1500">
              <a:solidFill>
                <a:srgbClr val="000000"/>
              </a:solidFill>
            </a:endParaRPr>
          </a:p>
          <a:p>
            <a:pPr marL="0" lvl="0" indent="0" algn="l" rtl="0">
              <a:lnSpc>
                <a:spcPct val="105000"/>
              </a:lnSpc>
              <a:spcBef>
                <a:spcPts val="0"/>
              </a:spcBef>
              <a:spcAft>
                <a:spcPts val="0"/>
              </a:spcAft>
              <a:buNone/>
            </a:pPr>
            <a:r>
              <a:rPr lang="en" sz="1500">
                <a:solidFill>
                  <a:srgbClr val="000000"/>
                </a:solidFill>
              </a:rPr>
              <a:t>func(</a:t>
            </a:r>
            <a:r>
              <a:rPr lang="en" sz="1500">
                <a:solidFill>
                  <a:srgbClr val="0000FF"/>
                </a:solidFill>
              </a:rPr>
              <a:t>"John"</a:t>
            </a:r>
            <a:r>
              <a:rPr lang="en" sz="1500">
                <a:solidFill>
                  <a:srgbClr val="000000"/>
                </a:solidFill>
              </a:rPr>
              <a:t>,message=</a:t>
            </a:r>
            <a:r>
              <a:rPr lang="en" sz="1500">
                <a:solidFill>
                  <a:srgbClr val="0000FF"/>
                </a:solidFill>
              </a:rPr>
              <a:t>"hello"</a:t>
            </a:r>
            <a:r>
              <a:rPr lang="en" sz="1500">
                <a:solidFill>
                  <a:srgbClr val="000000"/>
                </a:solidFill>
              </a:rPr>
              <a:t>,</a:t>
            </a:r>
            <a:r>
              <a:rPr lang="en" sz="1500">
                <a:solidFill>
                  <a:srgbClr val="0000FF"/>
                </a:solidFill>
              </a:rPr>
              <a:t>"David"</a:t>
            </a:r>
            <a:r>
              <a:rPr lang="en" sz="1500">
                <a:solidFill>
                  <a:srgbClr val="000000"/>
                </a:solidFill>
              </a:rPr>
              <a:t>)   </a:t>
            </a:r>
            <a:r>
              <a:rPr lang="en" sz="1500">
                <a:solidFill>
                  <a:srgbClr val="000000"/>
                </a:solidFill>
                <a:latin typeface="Times New Roman"/>
                <a:ea typeface="Times New Roman"/>
                <a:cs typeface="Times New Roman"/>
                <a:sym typeface="Times New Roman"/>
              </a:rPr>
              <a:t>     </a:t>
            </a:r>
            <a:endParaRPr sz="1500">
              <a:solidFill>
                <a:srgbClr val="000000"/>
              </a:solidFill>
              <a:latin typeface="Times New Roman"/>
              <a:ea typeface="Times New Roman"/>
              <a:cs typeface="Times New Roman"/>
              <a:sym typeface="Times New Roman"/>
            </a:endParaRPr>
          </a:p>
          <a:p>
            <a:pPr marL="0" lvl="0" indent="0" algn="just" rtl="0">
              <a:lnSpc>
                <a:spcPct val="105000"/>
              </a:lnSpc>
              <a:spcBef>
                <a:spcPts val="0"/>
              </a:spcBef>
              <a:spcAft>
                <a:spcPts val="0"/>
              </a:spcAft>
              <a:buNone/>
            </a:pPr>
            <a:endParaRPr sz="1500">
              <a:solidFill>
                <a:srgbClr val="333333"/>
              </a:solidFill>
              <a:latin typeface="Times New Roman"/>
              <a:ea typeface="Times New Roman"/>
              <a:cs typeface="Times New Roman"/>
              <a:sym typeface="Times New Roman"/>
            </a:endParaRPr>
          </a:p>
          <a:p>
            <a:pPr marL="0" lvl="0" indent="0" algn="just" rtl="0">
              <a:lnSpc>
                <a:spcPct val="105000"/>
              </a:lnSpc>
              <a:spcBef>
                <a:spcPts val="0"/>
              </a:spcBef>
              <a:spcAft>
                <a:spcPts val="0"/>
              </a:spcAft>
              <a:buNone/>
            </a:pPr>
            <a:endParaRPr sz="1500">
              <a:solidFill>
                <a:srgbClr val="333333"/>
              </a:solidFill>
              <a:latin typeface="Times New Roman"/>
              <a:ea typeface="Times New Roman"/>
              <a:cs typeface="Times New Roman"/>
              <a:sym typeface="Times New Roman"/>
            </a:endParaRPr>
          </a:p>
          <a:p>
            <a:pPr marL="0" lvl="0" indent="0" algn="just" rtl="0">
              <a:lnSpc>
                <a:spcPct val="105000"/>
              </a:lnSpc>
              <a:spcBef>
                <a:spcPts val="0"/>
              </a:spcBef>
              <a:spcAft>
                <a:spcPts val="0"/>
              </a:spcAft>
              <a:buNone/>
            </a:pPr>
            <a:r>
              <a:rPr lang="en" sz="1500">
                <a:solidFill>
                  <a:srgbClr val="333333"/>
                </a:solidFill>
                <a:highlight>
                  <a:srgbClr val="FFFFFF"/>
                </a:highlight>
                <a:latin typeface="Times New Roman"/>
                <a:ea typeface="Times New Roman"/>
                <a:cs typeface="Times New Roman"/>
                <a:sym typeface="Times New Roman"/>
              </a:rPr>
              <a:t>Python provides the facility to pass the multiple keyword arguments which can be represented as </a:t>
            </a:r>
            <a:r>
              <a:rPr lang="en" sz="1500" b="1">
                <a:solidFill>
                  <a:srgbClr val="333333"/>
                </a:solidFill>
                <a:highlight>
                  <a:srgbClr val="FFFFFF"/>
                </a:highlight>
                <a:latin typeface="Times New Roman"/>
                <a:ea typeface="Times New Roman"/>
                <a:cs typeface="Times New Roman"/>
                <a:sym typeface="Times New Roman"/>
              </a:rPr>
              <a:t>**kwargs</a:t>
            </a:r>
            <a:r>
              <a:rPr lang="en" sz="1500">
                <a:solidFill>
                  <a:srgbClr val="333333"/>
                </a:solidFill>
                <a:highlight>
                  <a:srgbClr val="FFFFFF"/>
                </a:highlight>
                <a:latin typeface="Times New Roman"/>
                <a:ea typeface="Times New Roman"/>
                <a:cs typeface="Times New Roman"/>
                <a:sym typeface="Times New Roman"/>
              </a:rPr>
              <a:t>. It is similar as the </a:t>
            </a:r>
            <a:r>
              <a:rPr lang="en" sz="1500" b="1">
                <a:solidFill>
                  <a:srgbClr val="333333"/>
                </a:solidFill>
                <a:highlight>
                  <a:srgbClr val="FFFFFF"/>
                </a:highlight>
                <a:latin typeface="Times New Roman"/>
                <a:ea typeface="Times New Roman"/>
                <a:cs typeface="Times New Roman"/>
                <a:sym typeface="Times New Roman"/>
              </a:rPr>
              <a:t>*args</a:t>
            </a:r>
            <a:r>
              <a:rPr lang="en" sz="1500">
                <a:solidFill>
                  <a:srgbClr val="333333"/>
                </a:solidFill>
                <a:highlight>
                  <a:srgbClr val="FFFFFF"/>
                </a:highlight>
                <a:latin typeface="Times New Roman"/>
                <a:ea typeface="Times New Roman"/>
                <a:cs typeface="Times New Roman"/>
                <a:sym typeface="Times New Roman"/>
              </a:rPr>
              <a:t> but it stores the argument in the dictionary format.</a:t>
            </a:r>
            <a:endParaRPr sz="1500">
              <a:solidFill>
                <a:srgbClr val="333333"/>
              </a:solidFill>
              <a:highlight>
                <a:srgbClr val="FFFFFF"/>
              </a:highlight>
              <a:latin typeface="Times New Roman"/>
              <a:ea typeface="Times New Roman"/>
              <a:cs typeface="Times New Roman"/>
              <a:sym typeface="Times New Roman"/>
            </a:endParaRPr>
          </a:p>
          <a:p>
            <a:pPr marL="0" lvl="0" indent="0" algn="just" rtl="0">
              <a:lnSpc>
                <a:spcPct val="105000"/>
              </a:lnSpc>
              <a:spcBef>
                <a:spcPts val="0"/>
              </a:spcBef>
              <a:spcAft>
                <a:spcPts val="0"/>
              </a:spcAft>
              <a:buNone/>
            </a:pPr>
            <a:r>
              <a:rPr lang="en" sz="1500">
                <a:solidFill>
                  <a:srgbClr val="333333"/>
                </a:solidFill>
                <a:highlight>
                  <a:srgbClr val="FFFFFF"/>
                </a:highlight>
                <a:latin typeface="Times New Roman"/>
                <a:ea typeface="Times New Roman"/>
                <a:cs typeface="Times New Roman"/>
                <a:sym typeface="Times New Roman"/>
              </a:rPr>
              <a:t>This type of arguments is useful when we do not know the number of arguments in advance.</a:t>
            </a:r>
            <a:endParaRPr sz="1500">
              <a:latin typeface="Times New Roman"/>
              <a:ea typeface="Times New Roman"/>
              <a:cs typeface="Times New Roman"/>
              <a:sym typeface="Times New Roman"/>
            </a:endParaRPr>
          </a:p>
        </p:txBody>
      </p:sp>
      <p:sp>
        <p:nvSpPr>
          <p:cNvPr id="640" name="Google Shape;640;p96"/>
          <p:cNvSpPr txBox="1"/>
          <p:nvPr/>
        </p:nvSpPr>
        <p:spPr>
          <a:xfrm>
            <a:off x="5116650" y="1857650"/>
            <a:ext cx="3625800" cy="852600"/>
          </a:xfrm>
          <a:prstGeom prst="rect">
            <a:avLst/>
          </a:prstGeom>
          <a:noFill/>
          <a:ln>
            <a:noFill/>
          </a:ln>
        </p:spPr>
        <p:txBody>
          <a:bodyPr spcFirstLastPara="1" wrap="square" lIns="91425" tIns="91425" rIns="91425" bIns="91425" anchor="t" anchorCtr="0">
            <a:spAutoFit/>
          </a:bodyPr>
          <a:lstStyle/>
          <a:p>
            <a:pPr marL="0" lvl="0" indent="0" algn="just" rtl="0">
              <a:lnSpc>
                <a:spcPct val="105000"/>
              </a:lnSpc>
              <a:spcBef>
                <a:spcPts val="0"/>
              </a:spcBef>
              <a:spcAft>
                <a:spcPts val="0"/>
              </a:spcAft>
              <a:buNone/>
            </a:pPr>
            <a:r>
              <a:rPr lang="en" b="1">
                <a:solidFill>
                  <a:srgbClr val="333333"/>
                </a:solidFill>
                <a:highlight>
                  <a:schemeClr val="lt1"/>
                </a:highlight>
                <a:latin typeface="Times New Roman"/>
                <a:ea typeface="Times New Roman"/>
                <a:cs typeface="Times New Roman"/>
                <a:sym typeface="Times New Roman"/>
              </a:rPr>
              <a:t>Output:</a:t>
            </a:r>
            <a:endParaRPr b="1">
              <a:solidFill>
                <a:srgbClr val="333333"/>
              </a:solidFill>
              <a:highlight>
                <a:schemeClr val="lt1"/>
              </a:highlight>
              <a:latin typeface="Times New Roman"/>
              <a:ea typeface="Times New Roman"/>
              <a:cs typeface="Times New Roman"/>
              <a:sym typeface="Times New Roman"/>
            </a:endParaRPr>
          </a:p>
          <a:p>
            <a:pPr marL="0" lvl="0" indent="0" algn="l" rtl="0">
              <a:lnSpc>
                <a:spcPct val="105000"/>
              </a:lnSpc>
              <a:spcBef>
                <a:spcPts val="0"/>
              </a:spcBef>
              <a:spcAft>
                <a:spcPts val="0"/>
              </a:spcAft>
              <a:buNone/>
            </a:pPr>
            <a:r>
              <a:rPr lang="en">
                <a:solidFill>
                  <a:srgbClr val="333333"/>
                </a:solidFill>
                <a:latin typeface="Times New Roman"/>
                <a:ea typeface="Times New Roman"/>
                <a:cs typeface="Times New Roman"/>
                <a:sym typeface="Times New Roman"/>
              </a:rPr>
              <a:t>SyntaxError: positional argument follows keyword argument</a:t>
            </a:r>
            <a:endParaRPr>
              <a:latin typeface="Source Code Pro"/>
              <a:ea typeface="Source Code Pro"/>
              <a:cs typeface="Source Code Pro"/>
              <a:sym typeface="Source Code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0"/>
                                        </p:tgtEl>
                                        <p:attrNameLst>
                                          <p:attrName>style.visibility</p:attrName>
                                        </p:attrNameLst>
                                      </p:cBhvr>
                                      <p:to>
                                        <p:strVal val="visible"/>
                                      </p:to>
                                    </p:set>
                                    <p:animEffect transition="in" filter="fade">
                                      <p:cBhvr>
                                        <p:cTn id="7" dur="1000"/>
                                        <p:tgtEl>
                                          <p:spTgt spid="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9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Functions: </a:t>
            </a:r>
            <a:r>
              <a:rPr lang="en">
                <a:solidFill>
                  <a:schemeClr val="dk1"/>
                </a:solidFill>
              </a:rPr>
              <a:t>Scope of Variables</a:t>
            </a:r>
            <a:endParaRPr>
              <a:solidFill>
                <a:schemeClr val="dk1"/>
              </a:solidFill>
            </a:endParaRPr>
          </a:p>
        </p:txBody>
      </p:sp>
      <p:sp>
        <p:nvSpPr>
          <p:cNvPr id="646" name="Google Shape;646;p97"/>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600">
                <a:solidFill>
                  <a:srgbClr val="333333"/>
                </a:solidFill>
                <a:highlight>
                  <a:srgbClr val="FFFFFF"/>
                </a:highlight>
                <a:latin typeface="Times New Roman"/>
                <a:ea typeface="Times New Roman"/>
                <a:cs typeface="Times New Roman"/>
                <a:sym typeface="Times New Roman"/>
              </a:rPr>
              <a:t>The scopes of the variables depend upon the location where the variable is being declared. The variable declared in one part of the program may not be accessible to the other parts.</a:t>
            </a:r>
            <a:endParaRPr sz="1600">
              <a:solidFill>
                <a:srgbClr val="333333"/>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600">
                <a:solidFill>
                  <a:srgbClr val="333333"/>
                </a:solidFill>
                <a:highlight>
                  <a:srgbClr val="FFFFFF"/>
                </a:highlight>
                <a:latin typeface="Times New Roman"/>
                <a:ea typeface="Times New Roman"/>
                <a:cs typeface="Times New Roman"/>
                <a:sym typeface="Times New Roman"/>
              </a:rPr>
              <a:t>In python, the variables are defined with the two types of scopes.</a:t>
            </a:r>
            <a:endParaRPr sz="1600">
              <a:solidFill>
                <a:srgbClr val="333333"/>
              </a:solidFill>
              <a:highlight>
                <a:srgbClr val="FFFFFF"/>
              </a:highlight>
              <a:latin typeface="Times New Roman"/>
              <a:ea typeface="Times New Roman"/>
              <a:cs typeface="Times New Roman"/>
              <a:sym typeface="Times New Roman"/>
            </a:endParaRPr>
          </a:p>
          <a:p>
            <a:pPr marL="457200" marR="25400" lvl="0" indent="-330200" algn="l" rtl="0">
              <a:lnSpc>
                <a:spcPct val="150000"/>
              </a:lnSpc>
              <a:spcBef>
                <a:spcPts val="0"/>
              </a:spcBef>
              <a:spcAft>
                <a:spcPts val="0"/>
              </a:spcAft>
              <a:buClr>
                <a:srgbClr val="000000"/>
              </a:buClr>
              <a:buSzPts val="1600"/>
              <a:buFont typeface="Times New Roman"/>
              <a:buAutoNum type="arabicPeriod"/>
            </a:pPr>
            <a:r>
              <a:rPr lang="en" sz="1600">
                <a:solidFill>
                  <a:srgbClr val="000000"/>
                </a:solidFill>
                <a:highlight>
                  <a:srgbClr val="FFFFFF"/>
                </a:highlight>
                <a:latin typeface="Times New Roman"/>
                <a:ea typeface="Times New Roman"/>
                <a:cs typeface="Times New Roman"/>
                <a:sym typeface="Times New Roman"/>
              </a:rPr>
              <a:t>Global variables</a:t>
            </a:r>
            <a:endParaRPr sz="1600">
              <a:solidFill>
                <a:srgbClr val="000000"/>
              </a:solidFill>
              <a:highlight>
                <a:srgbClr val="FFFFFF"/>
              </a:highlight>
              <a:latin typeface="Times New Roman"/>
              <a:ea typeface="Times New Roman"/>
              <a:cs typeface="Times New Roman"/>
              <a:sym typeface="Times New Roman"/>
            </a:endParaRPr>
          </a:p>
          <a:p>
            <a:pPr marL="457200" marR="25400" lvl="0" indent="-330200" algn="l" rtl="0">
              <a:lnSpc>
                <a:spcPct val="150000"/>
              </a:lnSpc>
              <a:spcBef>
                <a:spcPts val="0"/>
              </a:spcBef>
              <a:spcAft>
                <a:spcPts val="0"/>
              </a:spcAft>
              <a:buClr>
                <a:srgbClr val="000000"/>
              </a:buClr>
              <a:buSzPts val="1600"/>
              <a:buFont typeface="Times New Roman"/>
              <a:buAutoNum type="arabicPeriod"/>
            </a:pPr>
            <a:r>
              <a:rPr lang="en" sz="1600">
                <a:solidFill>
                  <a:srgbClr val="000000"/>
                </a:solidFill>
                <a:highlight>
                  <a:srgbClr val="FFFFFF"/>
                </a:highlight>
                <a:latin typeface="Times New Roman"/>
                <a:ea typeface="Times New Roman"/>
                <a:cs typeface="Times New Roman"/>
                <a:sym typeface="Times New Roman"/>
              </a:rPr>
              <a:t>Local variables</a:t>
            </a:r>
            <a:endParaRPr sz="1600">
              <a:solidFill>
                <a:srgbClr val="000000"/>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600">
              <a:solidFill>
                <a:srgbClr val="333333"/>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600">
                <a:solidFill>
                  <a:srgbClr val="333333"/>
                </a:solidFill>
                <a:highlight>
                  <a:srgbClr val="FFFFFF"/>
                </a:highlight>
                <a:latin typeface="Times New Roman"/>
                <a:ea typeface="Times New Roman"/>
                <a:cs typeface="Times New Roman"/>
                <a:sym typeface="Times New Roman"/>
              </a:rPr>
              <a:t>The variable defined outside any function is known to have a global scope, whereas the variable defined inside a function is known to have a local scope.</a:t>
            </a:r>
            <a:endParaRPr sz="1600">
              <a:solidFill>
                <a:srgbClr val="333333"/>
              </a:solidFill>
              <a:latin typeface="Times New Roman"/>
              <a:ea typeface="Times New Roman"/>
              <a:cs typeface="Times New Roman"/>
              <a:sym typeface="Times New Roman"/>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9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Functions: Scope of Variable</a:t>
            </a:r>
            <a:endParaRPr/>
          </a:p>
        </p:txBody>
      </p:sp>
      <p:sp>
        <p:nvSpPr>
          <p:cNvPr id="652" name="Google Shape;652;p98"/>
          <p:cNvSpPr txBox="1">
            <a:spLocks noGrp="1"/>
          </p:cNvSpPr>
          <p:nvPr>
            <p:ph type="body" idx="1"/>
          </p:nvPr>
        </p:nvSpPr>
        <p:spPr>
          <a:xfrm>
            <a:off x="311700" y="1468825"/>
            <a:ext cx="8520600" cy="3674700"/>
          </a:xfrm>
          <a:prstGeom prst="rect">
            <a:avLst/>
          </a:prstGeom>
        </p:spPr>
        <p:txBody>
          <a:bodyPr spcFirstLastPara="1" wrap="square" lIns="91425" tIns="91425" rIns="91425" bIns="91425" anchor="t" anchorCtr="0">
            <a:noAutofit/>
          </a:bodyPr>
          <a:lstStyle/>
          <a:p>
            <a:pPr marL="0" lvl="0" indent="0" algn="just" rtl="0">
              <a:lnSpc>
                <a:spcPct val="130000"/>
              </a:lnSpc>
              <a:spcBef>
                <a:spcPts val="0"/>
              </a:spcBef>
              <a:spcAft>
                <a:spcPts val="0"/>
              </a:spcAft>
              <a:buNone/>
            </a:pPr>
            <a:r>
              <a:rPr lang="en" sz="1700">
                <a:solidFill>
                  <a:schemeClr val="dk1"/>
                </a:solidFill>
                <a:highlight>
                  <a:srgbClr val="FFFFFF"/>
                </a:highlight>
                <a:latin typeface="Times New Roman"/>
                <a:ea typeface="Times New Roman"/>
                <a:cs typeface="Times New Roman"/>
                <a:sym typeface="Times New Roman"/>
              </a:rPr>
              <a:t>Example 1: Local Variable</a:t>
            </a:r>
            <a:endParaRPr sz="1700">
              <a:solidFill>
                <a:schemeClr val="dk1"/>
              </a:solidFill>
              <a:highlight>
                <a:srgbClr val="FFFFFF"/>
              </a:highlight>
              <a:latin typeface="Times New Roman"/>
              <a:ea typeface="Times New Roman"/>
              <a:cs typeface="Times New Roman"/>
              <a:sym typeface="Times New Roman"/>
            </a:endParaRPr>
          </a:p>
          <a:p>
            <a:pPr marL="0" lvl="0" indent="0" algn="l" rtl="0">
              <a:lnSpc>
                <a:spcPct val="130000"/>
              </a:lnSpc>
              <a:spcBef>
                <a:spcPts val="0"/>
              </a:spcBef>
              <a:spcAft>
                <a:spcPts val="0"/>
              </a:spcAft>
              <a:buNone/>
            </a:pPr>
            <a:r>
              <a:rPr lang="en" sz="1500" b="1">
                <a:solidFill>
                  <a:srgbClr val="006699"/>
                </a:solidFill>
              </a:rPr>
              <a:t>def</a:t>
            </a:r>
            <a:r>
              <a:rPr lang="en" sz="1500">
                <a:solidFill>
                  <a:srgbClr val="000000"/>
                </a:solidFill>
              </a:rPr>
              <a:t> print_message():    </a:t>
            </a:r>
            <a:endParaRPr sz="1500">
              <a:solidFill>
                <a:srgbClr val="000000"/>
              </a:solidFill>
            </a:endParaRPr>
          </a:p>
          <a:p>
            <a:pPr marL="0" lvl="0" indent="0" algn="l" rtl="0">
              <a:lnSpc>
                <a:spcPct val="130000"/>
              </a:lnSpc>
              <a:spcBef>
                <a:spcPts val="0"/>
              </a:spcBef>
              <a:spcAft>
                <a:spcPts val="0"/>
              </a:spcAft>
              <a:buNone/>
            </a:pPr>
            <a:r>
              <a:rPr lang="en" sz="1500">
                <a:solidFill>
                  <a:srgbClr val="000000"/>
                </a:solidFill>
              </a:rPr>
              <a:t>    message = </a:t>
            </a:r>
            <a:r>
              <a:rPr lang="en" sz="1500">
                <a:solidFill>
                  <a:srgbClr val="0000FF"/>
                </a:solidFill>
              </a:rPr>
              <a:t>"hello !! I am going to print a message."</a:t>
            </a:r>
            <a:r>
              <a:rPr lang="en" sz="1500">
                <a:solidFill>
                  <a:srgbClr val="000000"/>
                </a:solidFill>
              </a:rPr>
              <a:t> </a:t>
            </a:r>
            <a:r>
              <a:rPr lang="en" sz="1500">
                <a:solidFill>
                  <a:srgbClr val="008200"/>
                </a:solidFill>
                <a:latin typeface="Times New Roman"/>
                <a:ea typeface="Times New Roman"/>
                <a:cs typeface="Times New Roman"/>
                <a:sym typeface="Times New Roman"/>
              </a:rPr>
              <a:t># the variable message is local to the function itself </a:t>
            </a:r>
            <a:r>
              <a:rPr lang="en" sz="1500">
                <a:solidFill>
                  <a:srgbClr val="008200"/>
                </a:solidFill>
              </a:rPr>
              <a:t> </a:t>
            </a:r>
            <a:r>
              <a:rPr lang="en" sz="1500">
                <a:solidFill>
                  <a:srgbClr val="000000"/>
                </a:solidFill>
              </a:rPr>
              <a:t>  </a:t>
            </a:r>
            <a:endParaRPr sz="1500">
              <a:solidFill>
                <a:srgbClr val="000000"/>
              </a:solidFill>
            </a:endParaRPr>
          </a:p>
          <a:p>
            <a:pPr marL="0" lvl="0" indent="0" algn="l" rtl="0">
              <a:lnSpc>
                <a:spcPct val="130000"/>
              </a:lnSpc>
              <a:spcBef>
                <a:spcPts val="0"/>
              </a:spcBef>
              <a:spcAft>
                <a:spcPts val="0"/>
              </a:spcAft>
              <a:buNone/>
            </a:pPr>
            <a:r>
              <a:rPr lang="en" sz="1500">
                <a:solidFill>
                  <a:srgbClr val="000000"/>
                </a:solidFill>
              </a:rPr>
              <a:t>    </a:t>
            </a:r>
            <a:r>
              <a:rPr lang="en" sz="1500" b="1">
                <a:solidFill>
                  <a:srgbClr val="006699"/>
                </a:solidFill>
              </a:rPr>
              <a:t>print</a:t>
            </a:r>
            <a:r>
              <a:rPr lang="en" sz="1500">
                <a:solidFill>
                  <a:srgbClr val="000000"/>
                </a:solidFill>
              </a:rPr>
              <a:t>(message)    </a:t>
            </a:r>
            <a:endParaRPr sz="1500">
              <a:solidFill>
                <a:srgbClr val="000000"/>
              </a:solidFill>
            </a:endParaRPr>
          </a:p>
          <a:p>
            <a:pPr marL="0" lvl="0" indent="0" algn="l" rtl="0">
              <a:lnSpc>
                <a:spcPct val="130000"/>
              </a:lnSpc>
              <a:spcBef>
                <a:spcPts val="0"/>
              </a:spcBef>
              <a:spcAft>
                <a:spcPts val="0"/>
              </a:spcAft>
              <a:buNone/>
            </a:pPr>
            <a:r>
              <a:rPr lang="en" sz="1500">
                <a:solidFill>
                  <a:srgbClr val="000000"/>
                </a:solidFill>
              </a:rPr>
              <a:t>print_message()    </a:t>
            </a:r>
            <a:endParaRPr sz="1500">
              <a:solidFill>
                <a:srgbClr val="000000"/>
              </a:solidFill>
            </a:endParaRPr>
          </a:p>
          <a:p>
            <a:pPr marL="0" lvl="0" indent="0" algn="l" rtl="0">
              <a:lnSpc>
                <a:spcPct val="130000"/>
              </a:lnSpc>
              <a:spcBef>
                <a:spcPts val="0"/>
              </a:spcBef>
              <a:spcAft>
                <a:spcPts val="0"/>
              </a:spcAft>
              <a:buNone/>
            </a:pPr>
            <a:r>
              <a:rPr lang="en" sz="1500" b="1">
                <a:solidFill>
                  <a:srgbClr val="006699"/>
                </a:solidFill>
              </a:rPr>
              <a:t>print</a:t>
            </a:r>
            <a:r>
              <a:rPr lang="en" sz="1500">
                <a:solidFill>
                  <a:srgbClr val="000000"/>
                </a:solidFill>
              </a:rPr>
              <a:t>(message) </a:t>
            </a:r>
            <a:r>
              <a:rPr lang="en" sz="1500">
                <a:solidFill>
                  <a:srgbClr val="008200"/>
                </a:solidFill>
                <a:latin typeface="Times New Roman"/>
                <a:ea typeface="Times New Roman"/>
                <a:cs typeface="Times New Roman"/>
                <a:sym typeface="Times New Roman"/>
              </a:rPr>
              <a:t># this will cause an error since a local variable cannot be accessible here.</a:t>
            </a:r>
            <a:endParaRPr sz="2100"/>
          </a:p>
        </p:txBody>
      </p:sp>
      <p:sp>
        <p:nvSpPr>
          <p:cNvPr id="653" name="Google Shape;653;p98"/>
          <p:cNvSpPr txBox="1"/>
          <p:nvPr/>
        </p:nvSpPr>
        <p:spPr>
          <a:xfrm>
            <a:off x="3505100" y="3625675"/>
            <a:ext cx="4901700" cy="1520700"/>
          </a:xfrm>
          <a:prstGeom prst="rect">
            <a:avLst/>
          </a:prstGeom>
          <a:noFill/>
          <a:ln>
            <a:noFill/>
          </a:ln>
        </p:spPr>
        <p:txBody>
          <a:bodyPr spcFirstLastPara="1" wrap="square" lIns="91425" tIns="91425" rIns="91425" bIns="91425" anchor="t" anchorCtr="0">
            <a:spAutoFit/>
          </a:bodyPr>
          <a:lstStyle/>
          <a:p>
            <a:pPr marL="0" lvl="0" indent="0" algn="just" rtl="0">
              <a:lnSpc>
                <a:spcPct val="130000"/>
              </a:lnSpc>
              <a:spcBef>
                <a:spcPts val="0"/>
              </a:spcBef>
              <a:spcAft>
                <a:spcPts val="0"/>
              </a:spcAft>
              <a:buNone/>
            </a:pPr>
            <a:r>
              <a:rPr lang="en" b="1">
                <a:solidFill>
                  <a:srgbClr val="333333"/>
                </a:solidFill>
                <a:highlight>
                  <a:schemeClr val="lt1"/>
                </a:highlight>
                <a:latin typeface="Times New Roman"/>
                <a:ea typeface="Times New Roman"/>
                <a:cs typeface="Times New Roman"/>
                <a:sym typeface="Times New Roman"/>
              </a:rPr>
              <a:t>Output:</a:t>
            </a:r>
            <a:endParaRPr b="1">
              <a:solidFill>
                <a:srgbClr val="333333"/>
              </a:solidFill>
              <a:highlight>
                <a:schemeClr val="lt1"/>
              </a:highlight>
              <a:latin typeface="Times New Roman"/>
              <a:ea typeface="Times New Roman"/>
              <a:cs typeface="Times New Roman"/>
              <a:sym typeface="Times New Roman"/>
            </a:endParaRPr>
          </a:p>
          <a:p>
            <a:pPr marL="0" lvl="0" indent="0" algn="l" rtl="0">
              <a:lnSpc>
                <a:spcPct val="130000"/>
              </a:lnSpc>
              <a:spcBef>
                <a:spcPts val="0"/>
              </a:spcBef>
              <a:spcAft>
                <a:spcPts val="0"/>
              </a:spcAft>
              <a:buNone/>
            </a:pPr>
            <a:r>
              <a:rPr lang="en">
                <a:solidFill>
                  <a:srgbClr val="333333"/>
                </a:solidFill>
                <a:latin typeface="Times New Roman"/>
                <a:ea typeface="Times New Roman"/>
                <a:cs typeface="Times New Roman"/>
                <a:sym typeface="Times New Roman"/>
              </a:rPr>
              <a:t>hello !! I am going to print a message.</a:t>
            </a:r>
            <a:endParaRPr>
              <a:solidFill>
                <a:srgbClr val="333333"/>
              </a:solidFill>
              <a:latin typeface="Times New Roman"/>
              <a:ea typeface="Times New Roman"/>
              <a:cs typeface="Times New Roman"/>
              <a:sym typeface="Times New Roman"/>
            </a:endParaRPr>
          </a:p>
          <a:p>
            <a:pPr marL="0" lvl="0" indent="0" algn="l" rtl="0">
              <a:lnSpc>
                <a:spcPct val="130000"/>
              </a:lnSpc>
              <a:spcBef>
                <a:spcPts val="0"/>
              </a:spcBef>
              <a:spcAft>
                <a:spcPts val="0"/>
              </a:spcAft>
              <a:buNone/>
            </a:pPr>
            <a:r>
              <a:rPr lang="en">
                <a:solidFill>
                  <a:srgbClr val="333333"/>
                </a:solidFill>
                <a:latin typeface="Times New Roman"/>
                <a:ea typeface="Times New Roman"/>
                <a:cs typeface="Times New Roman"/>
                <a:sym typeface="Times New Roman"/>
              </a:rPr>
              <a:t>  File "/root/PycharmProjects/PythonTest/Test1.py", line 5, in </a:t>
            </a:r>
            <a:endParaRPr>
              <a:solidFill>
                <a:srgbClr val="333333"/>
              </a:solidFill>
              <a:latin typeface="Times New Roman"/>
              <a:ea typeface="Times New Roman"/>
              <a:cs typeface="Times New Roman"/>
              <a:sym typeface="Times New Roman"/>
            </a:endParaRPr>
          </a:p>
          <a:p>
            <a:pPr marL="0" lvl="0" indent="0" algn="l" rtl="0">
              <a:lnSpc>
                <a:spcPct val="130000"/>
              </a:lnSpc>
              <a:spcBef>
                <a:spcPts val="0"/>
              </a:spcBef>
              <a:spcAft>
                <a:spcPts val="0"/>
              </a:spcAft>
              <a:buNone/>
            </a:pPr>
            <a:r>
              <a:rPr lang="en">
                <a:solidFill>
                  <a:srgbClr val="333333"/>
                </a:solidFill>
                <a:latin typeface="Times New Roman"/>
                <a:ea typeface="Times New Roman"/>
                <a:cs typeface="Times New Roman"/>
                <a:sym typeface="Times New Roman"/>
              </a:rPr>
              <a:t>    print(message)</a:t>
            </a:r>
            <a:endParaRPr>
              <a:solidFill>
                <a:srgbClr val="333333"/>
              </a:solidFill>
              <a:latin typeface="Times New Roman"/>
              <a:ea typeface="Times New Roman"/>
              <a:cs typeface="Times New Roman"/>
              <a:sym typeface="Times New Roman"/>
            </a:endParaRPr>
          </a:p>
          <a:p>
            <a:pPr marL="0" lvl="0" indent="0" algn="just" rtl="0">
              <a:lnSpc>
                <a:spcPct val="130000"/>
              </a:lnSpc>
              <a:spcBef>
                <a:spcPts val="0"/>
              </a:spcBef>
              <a:spcAft>
                <a:spcPts val="0"/>
              </a:spcAft>
              <a:buNone/>
            </a:pPr>
            <a:r>
              <a:rPr lang="en">
                <a:solidFill>
                  <a:srgbClr val="333333"/>
                </a:solidFill>
                <a:latin typeface="Times New Roman"/>
                <a:ea typeface="Times New Roman"/>
                <a:cs typeface="Times New Roman"/>
                <a:sym typeface="Times New Roman"/>
              </a:rPr>
              <a:t>NameError: name 'message' is not defined</a:t>
            </a:r>
            <a:endParaRPr sz="1500">
              <a:latin typeface="Source Code Pro"/>
              <a:ea typeface="Source Code Pro"/>
              <a:cs typeface="Source Code Pro"/>
              <a:sym typeface="Source Code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3"/>
                                        </p:tgtEl>
                                        <p:attrNameLst>
                                          <p:attrName>style.visibility</p:attrName>
                                        </p:attrNameLst>
                                      </p:cBhvr>
                                      <p:to>
                                        <p:strVal val="visible"/>
                                      </p:to>
                                    </p:set>
                                    <p:animEffect transition="in" filter="fade">
                                      <p:cBhvr>
                                        <p:cTn id="7" dur="1000"/>
                                        <p:tgtEl>
                                          <p:spTgt spid="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99"/>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Functions</a:t>
            </a:r>
            <a:endParaRPr/>
          </a:p>
        </p:txBody>
      </p:sp>
      <p:sp>
        <p:nvSpPr>
          <p:cNvPr id="659" name="Google Shape;659;p99"/>
          <p:cNvSpPr txBox="1">
            <a:spLocks noGrp="1"/>
          </p:cNvSpPr>
          <p:nvPr>
            <p:ph type="body" idx="1"/>
          </p:nvPr>
        </p:nvSpPr>
        <p:spPr>
          <a:xfrm>
            <a:off x="311700" y="1468825"/>
            <a:ext cx="8520600" cy="3448200"/>
          </a:xfrm>
          <a:prstGeom prst="rect">
            <a:avLst/>
          </a:prstGeom>
        </p:spPr>
        <p:txBody>
          <a:bodyPr spcFirstLastPara="1" wrap="square" lIns="91425" tIns="91425" rIns="91425" bIns="91425" anchor="t" anchorCtr="0">
            <a:noAutofit/>
          </a:bodyPr>
          <a:lstStyle/>
          <a:p>
            <a:pPr marL="0" lvl="0" indent="0" algn="just" rtl="0">
              <a:lnSpc>
                <a:spcPct val="130000"/>
              </a:lnSpc>
              <a:spcBef>
                <a:spcPts val="0"/>
              </a:spcBef>
              <a:spcAft>
                <a:spcPts val="0"/>
              </a:spcAft>
              <a:buNone/>
            </a:pPr>
            <a:r>
              <a:rPr lang="en" sz="1700">
                <a:solidFill>
                  <a:schemeClr val="dk1"/>
                </a:solidFill>
                <a:highlight>
                  <a:srgbClr val="FFFFFF"/>
                </a:highlight>
                <a:latin typeface="Times New Roman"/>
                <a:ea typeface="Times New Roman"/>
                <a:cs typeface="Times New Roman"/>
                <a:sym typeface="Times New Roman"/>
              </a:rPr>
              <a:t>Example 2: Global Variable</a:t>
            </a:r>
            <a:endParaRPr sz="1700">
              <a:solidFill>
                <a:schemeClr val="dk1"/>
              </a:solidFill>
              <a:highlight>
                <a:srgbClr val="FFFFFF"/>
              </a:highlight>
              <a:latin typeface="Times New Roman"/>
              <a:ea typeface="Times New Roman"/>
              <a:cs typeface="Times New Roman"/>
              <a:sym typeface="Times New Roman"/>
            </a:endParaRPr>
          </a:p>
          <a:p>
            <a:pPr marL="0" lvl="0" indent="0" algn="l" rtl="0">
              <a:lnSpc>
                <a:spcPct val="130000"/>
              </a:lnSpc>
              <a:spcBef>
                <a:spcPts val="0"/>
              </a:spcBef>
              <a:spcAft>
                <a:spcPts val="0"/>
              </a:spcAft>
              <a:buNone/>
            </a:pPr>
            <a:r>
              <a:rPr lang="en" sz="1500" b="1">
                <a:solidFill>
                  <a:srgbClr val="006699"/>
                </a:solidFill>
              </a:rPr>
              <a:t>def</a:t>
            </a:r>
            <a:r>
              <a:rPr lang="en" sz="1500">
                <a:solidFill>
                  <a:srgbClr val="000000"/>
                </a:solidFill>
              </a:rPr>
              <a:t> calculate(*args):    </a:t>
            </a:r>
            <a:endParaRPr sz="1500">
              <a:solidFill>
                <a:srgbClr val="000000"/>
              </a:solidFill>
            </a:endParaRPr>
          </a:p>
          <a:p>
            <a:pPr marL="0" lvl="0" indent="0" algn="l" rtl="0">
              <a:lnSpc>
                <a:spcPct val="130000"/>
              </a:lnSpc>
              <a:spcBef>
                <a:spcPts val="0"/>
              </a:spcBef>
              <a:spcAft>
                <a:spcPts val="0"/>
              </a:spcAft>
              <a:buNone/>
            </a:pPr>
            <a:r>
              <a:rPr lang="en" sz="1500">
                <a:solidFill>
                  <a:srgbClr val="000000"/>
                </a:solidFill>
              </a:rPr>
              <a:t>    sum=0    </a:t>
            </a:r>
            <a:endParaRPr sz="1500">
              <a:solidFill>
                <a:srgbClr val="000000"/>
              </a:solidFill>
            </a:endParaRPr>
          </a:p>
          <a:p>
            <a:pPr marL="0" lvl="0" indent="0" algn="l" rtl="0">
              <a:lnSpc>
                <a:spcPct val="130000"/>
              </a:lnSpc>
              <a:spcBef>
                <a:spcPts val="0"/>
              </a:spcBef>
              <a:spcAft>
                <a:spcPts val="0"/>
              </a:spcAft>
              <a:buNone/>
            </a:pPr>
            <a:r>
              <a:rPr lang="en" sz="1500">
                <a:solidFill>
                  <a:srgbClr val="000000"/>
                </a:solidFill>
              </a:rPr>
              <a:t>    </a:t>
            </a:r>
            <a:r>
              <a:rPr lang="en" sz="1500" b="1">
                <a:solidFill>
                  <a:srgbClr val="006699"/>
                </a:solidFill>
              </a:rPr>
              <a:t>for</a:t>
            </a:r>
            <a:r>
              <a:rPr lang="en" sz="1500">
                <a:solidFill>
                  <a:srgbClr val="000000"/>
                </a:solidFill>
              </a:rPr>
              <a:t> arg </a:t>
            </a:r>
            <a:r>
              <a:rPr lang="en" sz="1500" b="1">
                <a:solidFill>
                  <a:srgbClr val="006699"/>
                </a:solidFill>
              </a:rPr>
              <a:t>in</a:t>
            </a:r>
            <a:r>
              <a:rPr lang="en" sz="1500">
                <a:solidFill>
                  <a:srgbClr val="000000"/>
                </a:solidFill>
              </a:rPr>
              <a:t> args:    </a:t>
            </a:r>
            <a:endParaRPr sz="1500">
              <a:solidFill>
                <a:srgbClr val="000000"/>
              </a:solidFill>
            </a:endParaRPr>
          </a:p>
          <a:p>
            <a:pPr marL="0" lvl="0" indent="0" algn="l" rtl="0">
              <a:lnSpc>
                <a:spcPct val="130000"/>
              </a:lnSpc>
              <a:spcBef>
                <a:spcPts val="0"/>
              </a:spcBef>
              <a:spcAft>
                <a:spcPts val="0"/>
              </a:spcAft>
              <a:buNone/>
            </a:pPr>
            <a:r>
              <a:rPr lang="en" sz="1500">
                <a:solidFill>
                  <a:srgbClr val="000000"/>
                </a:solidFill>
              </a:rPr>
              <a:t>        sum = sum +arg    </a:t>
            </a:r>
            <a:endParaRPr sz="1500">
              <a:solidFill>
                <a:srgbClr val="000000"/>
              </a:solidFill>
            </a:endParaRPr>
          </a:p>
          <a:p>
            <a:pPr marL="0" lvl="0" indent="0" algn="l" rtl="0">
              <a:lnSpc>
                <a:spcPct val="130000"/>
              </a:lnSpc>
              <a:spcBef>
                <a:spcPts val="0"/>
              </a:spcBef>
              <a:spcAft>
                <a:spcPts val="0"/>
              </a:spcAft>
              <a:buNone/>
            </a:pPr>
            <a:r>
              <a:rPr lang="en" sz="1500">
                <a:solidFill>
                  <a:srgbClr val="000000"/>
                </a:solidFill>
              </a:rPr>
              <a:t>    </a:t>
            </a:r>
            <a:r>
              <a:rPr lang="en" sz="1500" b="1">
                <a:solidFill>
                  <a:srgbClr val="006699"/>
                </a:solidFill>
              </a:rPr>
              <a:t>print</a:t>
            </a:r>
            <a:r>
              <a:rPr lang="en" sz="1500">
                <a:solidFill>
                  <a:srgbClr val="000000"/>
                </a:solidFill>
              </a:rPr>
              <a:t>(</a:t>
            </a:r>
            <a:r>
              <a:rPr lang="en" sz="1500">
                <a:solidFill>
                  <a:srgbClr val="0000FF"/>
                </a:solidFill>
              </a:rPr>
              <a:t>"The sum is"</a:t>
            </a:r>
            <a:r>
              <a:rPr lang="en" sz="1500">
                <a:solidFill>
                  <a:srgbClr val="000000"/>
                </a:solidFill>
              </a:rPr>
              <a:t>,sum)    </a:t>
            </a:r>
            <a:endParaRPr sz="1500">
              <a:solidFill>
                <a:srgbClr val="000000"/>
              </a:solidFill>
            </a:endParaRPr>
          </a:p>
          <a:p>
            <a:pPr marL="0" lvl="0" indent="0" algn="l" rtl="0">
              <a:lnSpc>
                <a:spcPct val="130000"/>
              </a:lnSpc>
              <a:spcBef>
                <a:spcPts val="0"/>
              </a:spcBef>
              <a:spcAft>
                <a:spcPts val="0"/>
              </a:spcAft>
              <a:buNone/>
            </a:pPr>
            <a:r>
              <a:rPr lang="en" sz="1500">
                <a:solidFill>
                  <a:srgbClr val="000000"/>
                </a:solidFill>
              </a:rPr>
              <a:t>sum=0    </a:t>
            </a:r>
            <a:endParaRPr sz="1500">
              <a:solidFill>
                <a:srgbClr val="000000"/>
              </a:solidFill>
            </a:endParaRPr>
          </a:p>
          <a:p>
            <a:pPr marL="0" lvl="0" indent="0" algn="l" rtl="0">
              <a:lnSpc>
                <a:spcPct val="130000"/>
              </a:lnSpc>
              <a:spcBef>
                <a:spcPts val="0"/>
              </a:spcBef>
              <a:spcAft>
                <a:spcPts val="0"/>
              </a:spcAft>
              <a:buNone/>
            </a:pPr>
            <a:r>
              <a:rPr lang="en" sz="1500">
                <a:solidFill>
                  <a:srgbClr val="000000"/>
                </a:solidFill>
              </a:rPr>
              <a:t>calculate(10,20,30)    </a:t>
            </a:r>
            <a:r>
              <a:rPr lang="en" sz="1500">
                <a:solidFill>
                  <a:srgbClr val="008200"/>
                </a:solidFill>
                <a:latin typeface="Times New Roman"/>
                <a:ea typeface="Times New Roman"/>
                <a:cs typeface="Times New Roman"/>
                <a:sym typeface="Times New Roman"/>
              </a:rPr>
              <a:t>#60 will be printed as the sum  </a:t>
            </a:r>
            <a:r>
              <a:rPr lang="en" sz="1500">
                <a:solidFill>
                  <a:srgbClr val="000000"/>
                </a:solidFill>
                <a:latin typeface="Times New Roman"/>
                <a:ea typeface="Times New Roman"/>
                <a:cs typeface="Times New Roman"/>
                <a:sym typeface="Times New Roman"/>
              </a:rPr>
              <a:t> </a:t>
            </a:r>
            <a:r>
              <a:rPr lang="en" sz="1500">
                <a:solidFill>
                  <a:srgbClr val="000000"/>
                </a:solidFill>
              </a:rPr>
              <a:t> </a:t>
            </a:r>
            <a:endParaRPr sz="1500">
              <a:solidFill>
                <a:srgbClr val="000000"/>
              </a:solidFill>
            </a:endParaRPr>
          </a:p>
          <a:p>
            <a:pPr marL="0" lvl="0" indent="0" algn="l" rtl="0">
              <a:lnSpc>
                <a:spcPct val="130000"/>
              </a:lnSpc>
              <a:spcBef>
                <a:spcPts val="0"/>
              </a:spcBef>
              <a:spcAft>
                <a:spcPts val="0"/>
              </a:spcAft>
              <a:buNone/>
            </a:pPr>
            <a:r>
              <a:rPr lang="en" sz="1500" b="1">
                <a:solidFill>
                  <a:srgbClr val="006699"/>
                </a:solidFill>
              </a:rPr>
              <a:t>print</a:t>
            </a:r>
            <a:r>
              <a:rPr lang="en" sz="1500">
                <a:solidFill>
                  <a:srgbClr val="000000"/>
                </a:solidFill>
              </a:rPr>
              <a:t>(</a:t>
            </a:r>
            <a:r>
              <a:rPr lang="en" sz="1500">
                <a:solidFill>
                  <a:srgbClr val="0000FF"/>
                </a:solidFill>
              </a:rPr>
              <a:t>"Value of sum outside the function:"</a:t>
            </a:r>
            <a:r>
              <a:rPr lang="en" sz="1500">
                <a:solidFill>
                  <a:srgbClr val="000000"/>
                </a:solidFill>
              </a:rPr>
              <a:t>,sum)     </a:t>
            </a:r>
            <a:r>
              <a:rPr lang="en" sz="1500">
                <a:solidFill>
                  <a:srgbClr val="008200"/>
                </a:solidFill>
                <a:latin typeface="Times New Roman"/>
                <a:ea typeface="Times New Roman"/>
                <a:cs typeface="Times New Roman"/>
                <a:sym typeface="Times New Roman"/>
              </a:rPr>
              <a:t># 0 will be printed  Output</a:t>
            </a:r>
            <a:endParaRPr sz="1300">
              <a:solidFill>
                <a:srgbClr val="333333"/>
              </a:solidFill>
              <a:latin typeface="Times New Roman"/>
              <a:ea typeface="Times New Roman"/>
              <a:cs typeface="Times New Roman"/>
              <a:sym typeface="Times New Roman"/>
            </a:endParaRPr>
          </a:p>
          <a:p>
            <a:pPr marL="0" lvl="0" indent="0" algn="just" rtl="0">
              <a:lnSpc>
                <a:spcPct val="130000"/>
              </a:lnSpc>
              <a:spcBef>
                <a:spcPts val="0"/>
              </a:spcBef>
              <a:spcAft>
                <a:spcPts val="0"/>
              </a:spcAft>
              <a:buNone/>
            </a:pPr>
            <a:endParaRPr sz="2100">
              <a:latin typeface="Times New Roman"/>
              <a:ea typeface="Times New Roman"/>
              <a:cs typeface="Times New Roman"/>
              <a:sym typeface="Times New Roman"/>
            </a:endParaRPr>
          </a:p>
        </p:txBody>
      </p:sp>
      <p:sp>
        <p:nvSpPr>
          <p:cNvPr id="660" name="Google Shape;660;p99"/>
          <p:cNvSpPr txBox="1"/>
          <p:nvPr/>
        </p:nvSpPr>
        <p:spPr>
          <a:xfrm>
            <a:off x="5546375" y="1987575"/>
            <a:ext cx="3142500" cy="1015800"/>
          </a:xfrm>
          <a:prstGeom prst="rect">
            <a:avLst/>
          </a:prstGeom>
          <a:noFill/>
          <a:ln>
            <a:noFill/>
          </a:ln>
        </p:spPr>
        <p:txBody>
          <a:bodyPr spcFirstLastPara="1" wrap="square" lIns="91425" tIns="91425" rIns="91425" bIns="91425" anchor="t" anchorCtr="0">
            <a:spAutoFit/>
          </a:bodyPr>
          <a:lstStyle/>
          <a:p>
            <a:pPr marL="0" lvl="0" indent="0" algn="just" rtl="0">
              <a:lnSpc>
                <a:spcPct val="130000"/>
              </a:lnSpc>
              <a:spcBef>
                <a:spcPts val="0"/>
              </a:spcBef>
              <a:spcAft>
                <a:spcPts val="0"/>
              </a:spcAft>
              <a:buNone/>
            </a:pPr>
            <a:r>
              <a:rPr lang="en" sz="1500" b="1">
                <a:solidFill>
                  <a:srgbClr val="333333"/>
                </a:solidFill>
                <a:highlight>
                  <a:schemeClr val="lt1"/>
                </a:highlight>
                <a:latin typeface="Times New Roman"/>
                <a:ea typeface="Times New Roman"/>
                <a:cs typeface="Times New Roman"/>
                <a:sym typeface="Times New Roman"/>
              </a:rPr>
              <a:t>Output:</a:t>
            </a:r>
            <a:endParaRPr sz="1500" b="1">
              <a:solidFill>
                <a:srgbClr val="333333"/>
              </a:solidFill>
              <a:highlight>
                <a:schemeClr val="lt1"/>
              </a:highlight>
              <a:latin typeface="Times New Roman"/>
              <a:ea typeface="Times New Roman"/>
              <a:cs typeface="Times New Roman"/>
              <a:sym typeface="Times New Roman"/>
            </a:endParaRPr>
          </a:p>
          <a:p>
            <a:pPr marL="0" lvl="0" indent="0" algn="just" rtl="0">
              <a:lnSpc>
                <a:spcPct val="130000"/>
              </a:lnSpc>
              <a:spcBef>
                <a:spcPts val="0"/>
              </a:spcBef>
              <a:spcAft>
                <a:spcPts val="0"/>
              </a:spcAft>
              <a:buNone/>
            </a:pPr>
            <a:r>
              <a:rPr lang="en" sz="1500">
                <a:solidFill>
                  <a:srgbClr val="333333"/>
                </a:solidFill>
                <a:latin typeface="Times New Roman"/>
                <a:ea typeface="Times New Roman"/>
                <a:cs typeface="Times New Roman"/>
                <a:sym typeface="Times New Roman"/>
              </a:rPr>
              <a:t>The sum is 60</a:t>
            </a:r>
            <a:endParaRPr sz="1500">
              <a:solidFill>
                <a:srgbClr val="333333"/>
              </a:solidFill>
              <a:latin typeface="Times New Roman"/>
              <a:ea typeface="Times New Roman"/>
              <a:cs typeface="Times New Roman"/>
              <a:sym typeface="Times New Roman"/>
            </a:endParaRPr>
          </a:p>
          <a:p>
            <a:pPr marL="0" lvl="0" indent="0" algn="just" rtl="0">
              <a:lnSpc>
                <a:spcPct val="130000"/>
              </a:lnSpc>
              <a:spcBef>
                <a:spcPts val="0"/>
              </a:spcBef>
              <a:spcAft>
                <a:spcPts val="0"/>
              </a:spcAft>
              <a:buNone/>
            </a:pPr>
            <a:r>
              <a:rPr lang="en" sz="1500">
                <a:solidFill>
                  <a:srgbClr val="333333"/>
                </a:solidFill>
                <a:latin typeface="Times New Roman"/>
                <a:ea typeface="Times New Roman"/>
                <a:cs typeface="Times New Roman"/>
                <a:sym typeface="Times New Roman"/>
              </a:rPr>
              <a:t>Value of sum outside the function: 0</a:t>
            </a:r>
            <a:endParaRPr sz="1500">
              <a:latin typeface="Source Code Pro"/>
              <a:ea typeface="Source Code Pro"/>
              <a:cs typeface="Source Code Pro"/>
              <a:sym typeface="Source Code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0"/>
                                        </p:tgtEl>
                                        <p:attrNameLst>
                                          <p:attrName>style.visibility</p:attrName>
                                        </p:attrNameLst>
                                      </p:cBhvr>
                                      <p:to>
                                        <p:strVal val="visible"/>
                                      </p:to>
                                    </p:set>
                                    <p:animEffect transition="in" filter="fade">
                                      <p:cBhvr>
                                        <p:cTn id="7" dur="1000"/>
                                        <p:tgtEl>
                                          <p:spTgt spid="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10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just" rtl="0">
              <a:lnSpc>
                <a:spcPct val="130000"/>
              </a:lnSpc>
              <a:spcBef>
                <a:spcPts val="1400"/>
              </a:spcBef>
              <a:spcAft>
                <a:spcPts val="400"/>
              </a:spcAft>
              <a:buNone/>
            </a:pPr>
            <a:r>
              <a:rPr lang="en">
                <a:highlight>
                  <a:srgbClr val="FFFFFF"/>
                </a:highlight>
              </a:rPr>
              <a:t>Modules</a:t>
            </a:r>
            <a:endParaRPr/>
          </a:p>
        </p:txBody>
      </p:sp>
      <p:sp>
        <p:nvSpPr>
          <p:cNvPr id="666" name="Google Shape;666;p100"/>
          <p:cNvSpPr txBox="1">
            <a:spLocks noGrp="1"/>
          </p:cNvSpPr>
          <p:nvPr>
            <p:ph type="body" idx="1"/>
          </p:nvPr>
        </p:nvSpPr>
        <p:spPr>
          <a:xfrm>
            <a:off x="311700" y="1329525"/>
            <a:ext cx="8520600" cy="3491700"/>
          </a:xfrm>
          <a:prstGeom prst="rect">
            <a:avLst/>
          </a:prstGeom>
        </p:spPr>
        <p:txBody>
          <a:bodyPr spcFirstLastPara="1" wrap="square" lIns="91425" tIns="91425" rIns="91425" bIns="91425" anchor="t" anchorCtr="0">
            <a:noAutofit/>
          </a:bodyPr>
          <a:lstStyle/>
          <a:p>
            <a:pPr marL="0" lvl="0" indent="0" algn="just" rtl="0">
              <a:lnSpc>
                <a:spcPct val="100000"/>
              </a:lnSpc>
              <a:spcBef>
                <a:spcPts val="1200"/>
              </a:spcBef>
              <a:spcAft>
                <a:spcPts val="0"/>
              </a:spcAft>
              <a:buNone/>
            </a:pPr>
            <a:r>
              <a:rPr lang="en" sz="1600">
                <a:solidFill>
                  <a:srgbClr val="333333"/>
                </a:solidFill>
                <a:highlight>
                  <a:srgbClr val="FFFFFF"/>
                </a:highlight>
                <a:latin typeface="Times New Roman"/>
                <a:ea typeface="Times New Roman"/>
                <a:cs typeface="Times New Roman"/>
                <a:sym typeface="Times New Roman"/>
              </a:rPr>
              <a:t>A python module can be defined as a python program file which contains a python code including python functions, class, or variables. </a:t>
            </a:r>
            <a:endParaRPr sz="1600">
              <a:solidFill>
                <a:srgbClr val="333333"/>
              </a:solidFill>
              <a:highlight>
                <a:srgbClr val="FFFFFF"/>
              </a:highlight>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r>
              <a:rPr lang="en" sz="1600">
                <a:solidFill>
                  <a:srgbClr val="333333"/>
                </a:solidFill>
                <a:highlight>
                  <a:srgbClr val="FFFFFF"/>
                </a:highlight>
                <a:latin typeface="Times New Roman"/>
                <a:ea typeface="Times New Roman"/>
                <a:cs typeface="Times New Roman"/>
                <a:sym typeface="Times New Roman"/>
              </a:rPr>
              <a:t>In other words, we can say that our python code file saved with the extension (.py) is treated as the module. We may have a runnable code inside the python module.</a:t>
            </a:r>
            <a:endParaRPr sz="1600">
              <a:solidFill>
                <a:srgbClr val="333333"/>
              </a:solidFill>
              <a:highlight>
                <a:srgbClr val="FFFFFF"/>
              </a:highlight>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r>
              <a:rPr lang="en" sz="1600">
                <a:solidFill>
                  <a:srgbClr val="333333"/>
                </a:solidFill>
                <a:highlight>
                  <a:srgbClr val="FFFFFF"/>
                </a:highlight>
                <a:latin typeface="Times New Roman"/>
                <a:ea typeface="Times New Roman"/>
                <a:cs typeface="Times New Roman"/>
                <a:sym typeface="Times New Roman"/>
              </a:rPr>
              <a:t>Modules in Python provides us the flexibility to organize the code in a logical way.</a:t>
            </a:r>
            <a:endParaRPr sz="1600">
              <a:solidFill>
                <a:srgbClr val="333333"/>
              </a:solidFill>
              <a:highlight>
                <a:srgbClr val="FFFFFF"/>
              </a:highlight>
              <a:latin typeface="Times New Roman"/>
              <a:ea typeface="Times New Roman"/>
              <a:cs typeface="Times New Roman"/>
              <a:sym typeface="Times New Roman"/>
            </a:endParaRPr>
          </a:p>
          <a:p>
            <a:pPr marL="0" lvl="0" indent="0" algn="just" rtl="0">
              <a:lnSpc>
                <a:spcPct val="100000"/>
              </a:lnSpc>
              <a:spcBef>
                <a:spcPts val="1200"/>
              </a:spcBef>
              <a:spcAft>
                <a:spcPts val="1200"/>
              </a:spcAft>
              <a:buNone/>
            </a:pPr>
            <a:r>
              <a:rPr lang="en" sz="1600">
                <a:solidFill>
                  <a:srgbClr val="333333"/>
                </a:solidFill>
                <a:highlight>
                  <a:srgbClr val="FFFFFF"/>
                </a:highlight>
                <a:latin typeface="Times New Roman"/>
                <a:ea typeface="Times New Roman"/>
                <a:cs typeface="Times New Roman"/>
                <a:sym typeface="Times New Roman"/>
              </a:rPr>
              <a:t>To use the functionality of one module into another, we must have to import the specific module.</a:t>
            </a:r>
            <a:endParaRPr sz="160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10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lnSpc>
                <a:spcPct val="115000"/>
              </a:lnSpc>
              <a:spcBef>
                <a:spcPts val="800"/>
              </a:spcBef>
              <a:spcAft>
                <a:spcPts val="800"/>
              </a:spcAft>
              <a:buNone/>
            </a:pPr>
            <a:r>
              <a:rPr lang="en">
                <a:solidFill>
                  <a:srgbClr val="000000"/>
                </a:solidFill>
                <a:highlight>
                  <a:schemeClr val="lt1"/>
                </a:highlight>
              </a:rPr>
              <a:t>Create a Module</a:t>
            </a:r>
            <a:endParaRPr/>
          </a:p>
        </p:txBody>
      </p:sp>
      <p:sp>
        <p:nvSpPr>
          <p:cNvPr id="672" name="Google Shape;672;p101"/>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spcBef>
                <a:spcPts val="1400"/>
              </a:spcBef>
              <a:spcAft>
                <a:spcPts val="0"/>
              </a:spcAft>
              <a:buNone/>
            </a:pPr>
            <a:r>
              <a:rPr lang="en" sz="1600">
                <a:solidFill>
                  <a:srgbClr val="000000"/>
                </a:solidFill>
                <a:highlight>
                  <a:schemeClr val="lt1"/>
                </a:highlight>
                <a:latin typeface="Times New Roman"/>
                <a:ea typeface="Times New Roman"/>
                <a:cs typeface="Times New Roman"/>
                <a:sym typeface="Times New Roman"/>
              </a:rPr>
              <a:t>To create a module just save the code you want in a file with the file extension </a:t>
            </a:r>
            <a:r>
              <a:rPr lang="en" sz="1600">
                <a:solidFill>
                  <a:srgbClr val="DC143C"/>
                </a:solidFill>
                <a:highlight>
                  <a:schemeClr val="lt1"/>
                </a:highlight>
                <a:latin typeface="Times New Roman"/>
                <a:ea typeface="Times New Roman"/>
                <a:cs typeface="Times New Roman"/>
                <a:sym typeface="Times New Roman"/>
              </a:rPr>
              <a:t>.py</a:t>
            </a:r>
            <a:r>
              <a:rPr lang="en" sz="1600">
                <a:solidFill>
                  <a:srgbClr val="000000"/>
                </a:solidFill>
                <a:highlight>
                  <a:schemeClr val="lt1"/>
                </a:highlight>
                <a:latin typeface="Times New Roman"/>
                <a:ea typeface="Times New Roman"/>
                <a:cs typeface="Times New Roman"/>
                <a:sym typeface="Times New Roman"/>
              </a:rPr>
              <a:t>:</a:t>
            </a:r>
            <a:endParaRPr sz="1600">
              <a:solidFill>
                <a:srgbClr val="000000"/>
              </a:solidFill>
              <a:highlight>
                <a:schemeClr val="lt1"/>
              </a:highlight>
              <a:latin typeface="Times New Roman"/>
              <a:ea typeface="Times New Roman"/>
              <a:cs typeface="Times New Roman"/>
              <a:sym typeface="Times New Roman"/>
            </a:endParaRPr>
          </a:p>
          <a:p>
            <a:pPr marL="0" lvl="0" indent="0" algn="l" rtl="0">
              <a:spcBef>
                <a:spcPts val="1400"/>
              </a:spcBef>
              <a:spcAft>
                <a:spcPts val="0"/>
              </a:spcAft>
              <a:buNone/>
            </a:pPr>
            <a:r>
              <a:rPr lang="en" sz="1600">
                <a:solidFill>
                  <a:srgbClr val="000000"/>
                </a:solidFill>
                <a:latin typeface="Times New Roman"/>
                <a:ea typeface="Times New Roman"/>
                <a:cs typeface="Times New Roman"/>
                <a:sym typeface="Times New Roman"/>
              </a:rPr>
              <a:t>Example:</a:t>
            </a:r>
            <a:endParaRPr sz="1600">
              <a:solidFill>
                <a:srgbClr val="000000"/>
              </a:solidFill>
              <a:latin typeface="Times New Roman"/>
              <a:ea typeface="Times New Roman"/>
              <a:cs typeface="Times New Roman"/>
              <a:sym typeface="Times New Roman"/>
            </a:endParaRPr>
          </a:p>
          <a:p>
            <a:pPr marL="114300" marR="114300" lvl="0" indent="0" algn="l" rtl="0">
              <a:spcBef>
                <a:spcPts val="800"/>
              </a:spcBef>
              <a:spcAft>
                <a:spcPts val="0"/>
              </a:spcAft>
              <a:buNone/>
            </a:pPr>
            <a:r>
              <a:rPr lang="en" sz="1600">
                <a:solidFill>
                  <a:srgbClr val="0000CD"/>
                </a:solidFill>
                <a:highlight>
                  <a:schemeClr val="lt1"/>
                </a:highlight>
              </a:rPr>
              <a:t>def</a:t>
            </a:r>
            <a:r>
              <a:rPr lang="en" sz="1600">
                <a:solidFill>
                  <a:srgbClr val="000000"/>
                </a:solidFill>
                <a:highlight>
                  <a:schemeClr val="lt1"/>
                </a:highlight>
              </a:rPr>
              <a:t> greeting(name):</a:t>
            </a:r>
            <a:endParaRPr sz="1600">
              <a:solidFill>
                <a:srgbClr val="000000"/>
              </a:solidFill>
              <a:highlight>
                <a:schemeClr val="lt1"/>
              </a:highlight>
            </a:endParaRPr>
          </a:p>
          <a:p>
            <a:pPr marL="114300" marR="114300" lvl="0" indent="0" algn="l" rtl="0">
              <a:spcBef>
                <a:spcPts val="0"/>
              </a:spcBef>
              <a:spcAft>
                <a:spcPts val="0"/>
              </a:spcAft>
              <a:buNone/>
            </a:pPr>
            <a:r>
              <a:rPr lang="en" sz="1600">
                <a:solidFill>
                  <a:srgbClr val="000000"/>
                </a:solidFill>
                <a:highlight>
                  <a:schemeClr val="lt1"/>
                </a:highlight>
              </a:rPr>
              <a:t>  </a:t>
            </a:r>
            <a:r>
              <a:rPr lang="en" sz="1600">
                <a:solidFill>
                  <a:srgbClr val="0000CD"/>
                </a:solidFill>
                <a:highlight>
                  <a:schemeClr val="lt1"/>
                </a:highlight>
              </a:rPr>
              <a:t>print</a:t>
            </a:r>
            <a:r>
              <a:rPr lang="en" sz="1600">
                <a:solidFill>
                  <a:srgbClr val="000000"/>
                </a:solidFill>
                <a:highlight>
                  <a:schemeClr val="lt1"/>
                </a:highlight>
              </a:rPr>
              <a:t>(</a:t>
            </a:r>
            <a:r>
              <a:rPr lang="en" sz="1600">
                <a:solidFill>
                  <a:srgbClr val="A52A2A"/>
                </a:solidFill>
                <a:highlight>
                  <a:schemeClr val="lt1"/>
                </a:highlight>
              </a:rPr>
              <a:t>"Hello, "</a:t>
            </a:r>
            <a:r>
              <a:rPr lang="en" sz="1600">
                <a:solidFill>
                  <a:srgbClr val="000000"/>
                </a:solidFill>
                <a:highlight>
                  <a:schemeClr val="lt1"/>
                </a:highlight>
              </a:rPr>
              <a:t> + name)</a:t>
            </a:r>
            <a:endParaRPr sz="1600">
              <a:solidFill>
                <a:srgbClr val="000000"/>
              </a:solidFill>
              <a:highlight>
                <a:schemeClr val="lt1"/>
              </a:highlight>
            </a:endParaRPr>
          </a:p>
          <a:p>
            <a:pPr marL="0" lvl="0" indent="0" algn="l" rtl="0">
              <a:spcBef>
                <a:spcPts val="1100"/>
              </a:spcBef>
              <a:spcAft>
                <a:spcPts val="1100"/>
              </a:spcAft>
              <a:buNone/>
            </a:pPr>
            <a:r>
              <a:rPr lang="en" sz="1600">
                <a:solidFill>
                  <a:srgbClr val="000000"/>
                </a:solidFill>
                <a:latin typeface="Times New Roman"/>
                <a:ea typeface="Times New Roman"/>
                <a:cs typeface="Times New Roman"/>
                <a:sym typeface="Times New Roman"/>
              </a:rPr>
              <a:t>Save this code in a file named </a:t>
            </a:r>
            <a:r>
              <a:rPr lang="en" sz="1600">
                <a:solidFill>
                  <a:srgbClr val="DC143C"/>
                </a:solidFill>
                <a:latin typeface="Times New Roman"/>
                <a:ea typeface="Times New Roman"/>
                <a:cs typeface="Times New Roman"/>
                <a:sym typeface="Times New Roman"/>
              </a:rPr>
              <a:t>mymodule.py</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500"/>
              <a:t>Chapter 2: Python Data, Expressions and Statements</a:t>
            </a:r>
            <a:endParaRPr sz="2500"/>
          </a:p>
        </p:txBody>
      </p:sp>
      <p:sp>
        <p:nvSpPr>
          <p:cNvPr id="116" name="Google Shape;116;p21"/>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 Python interpreter and interactive mode </a:t>
            </a:r>
            <a:endParaRPr>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 values and types </a:t>
            </a:r>
            <a:endParaRPr>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 variables, expressions, statements, tuple assignment, </a:t>
            </a:r>
            <a:endParaRPr>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 precedence of operators, comments </a:t>
            </a:r>
            <a:endParaRPr>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 modules and functions, function definition and use, flow of execution, parameters and arguments. </a:t>
            </a:r>
            <a:endParaRPr>
              <a:latin typeface="Times New Roman"/>
              <a:ea typeface="Times New Roman"/>
              <a:cs typeface="Times New Roman"/>
              <a:sym typeface="Times New Roman"/>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102"/>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just" rtl="0">
              <a:lnSpc>
                <a:spcPct val="130000"/>
              </a:lnSpc>
              <a:spcBef>
                <a:spcPts val="1400"/>
              </a:spcBef>
              <a:spcAft>
                <a:spcPts val="400"/>
              </a:spcAft>
              <a:buNone/>
            </a:pPr>
            <a:r>
              <a:rPr lang="en">
                <a:highlight>
                  <a:srgbClr val="FFFFFF"/>
                </a:highlight>
              </a:rPr>
              <a:t>Use a Modules</a:t>
            </a:r>
            <a:endParaRPr/>
          </a:p>
        </p:txBody>
      </p:sp>
      <p:sp>
        <p:nvSpPr>
          <p:cNvPr id="678" name="Google Shape;678;p102"/>
          <p:cNvSpPr txBox="1">
            <a:spLocks noGrp="1"/>
          </p:cNvSpPr>
          <p:nvPr>
            <p:ph type="body" idx="1"/>
          </p:nvPr>
        </p:nvSpPr>
        <p:spPr>
          <a:xfrm>
            <a:off x="311700" y="1356375"/>
            <a:ext cx="8520600" cy="3585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a:solidFill>
                  <a:srgbClr val="000000"/>
                </a:solidFill>
                <a:highlight>
                  <a:schemeClr val="lt1"/>
                </a:highlight>
                <a:latin typeface="Times New Roman"/>
                <a:ea typeface="Times New Roman"/>
                <a:cs typeface="Times New Roman"/>
                <a:sym typeface="Times New Roman"/>
              </a:rPr>
              <a:t>Now we can use the module we just created, by using the </a:t>
            </a:r>
            <a:r>
              <a:rPr lang="en" sz="1600">
                <a:solidFill>
                  <a:srgbClr val="DC143C"/>
                </a:solidFill>
                <a:highlight>
                  <a:schemeClr val="lt1"/>
                </a:highlight>
                <a:latin typeface="Times New Roman"/>
                <a:ea typeface="Times New Roman"/>
                <a:cs typeface="Times New Roman"/>
                <a:sym typeface="Times New Roman"/>
              </a:rPr>
              <a:t>import</a:t>
            </a:r>
            <a:r>
              <a:rPr lang="en" sz="1600">
                <a:solidFill>
                  <a:srgbClr val="000000"/>
                </a:solidFill>
                <a:highlight>
                  <a:schemeClr val="lt1"/>
                </a:highlight>
                <a:latin typeface="Times New Roman"/>
                <a:ea typeface="Times New Roman"/>
                <a:cs typeface="Times New Roman"/>
                <a:sym typeface="Times New Roman"/>
              </a:rPr>
              <a:t> statement:</a:t>
            </a:r>
            <a:endParaRPr sz="1600">
              <a:solidFill>
                <a:srgbClr val="000000"/>
              </a:solidFill>
              <a:highlight>
                <a:schemeClr val="lt1"/>
              </a:highlight>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1600">
              <a:solidFill>
                <a:srgbClr val="000000"/>
              </a:solidFill>
              <a:highlight>
                <a:schemeClr val="lt1"/>
              </a:highlight>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600">
                <a:solidFill>
                  <a:srgbClr val="000000"/>
                </a:solidFill>
                <a:highlight>
                  <a:schemeClr val="lt1"/>
                </a:highlight>
                <a:latin typeface="Times New Roman"/>
                <a:ea typeface="Times New Roman"/>
                <a:cs typeface="Times New Roman"/>
                <a:sym typeface="Times New Roman"/>
              </a:rPr>
              <a:t>Example:</a:t>
            </a:r>
            <a:endParaRPr sz="1600">
              <a:solidFill>
                <a:srgbClr val="000000"/>
              </a:solidFill>
              <a:highlight>
                <a:schemeClr val="lt1"/>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600">
                <a:solidFill>
                  <a:srgbClr val="000000"/>
                </a:solidFill>
                <a:highlight>
                  <a:schemeClr val="lt1"/>
                </a:highlight>
                <a:latin typeface="Times New Roman"/>
                <a:ea typeface="Times New Roman"/>
                <a:cs typeface="Times New Roman"/>
                <a:sym typeface="Times New Roman"/>
              </a:rPr>
              <a:t>Import the module named mymodule, and call the greeting function:</a:t>
            </a:r>
            <a:endParaRPr sz="1600">
              <a:solidFill>
                <a:srgbClr val="000000"/>
              </a:solidFill>
              <a:highlight>
                <a:schemeClr val="lt1"/>
              </a:highlight>
              <a:latin typeface="Times New Roman"/>
              <a:ea typeface="Times New Roman"/>
              <a:cs typeface="Times New Roman"/>
              <a:sym typeface="Times New Roman"/>
            </a:endParaRPr>
          </a:p>
          <a:p>
            <a:pPr marL="114300" marR="114300" lvl="0" indent="0" algn="l" rtl="0">
              <a:lnSpc>
                <a:spcPct val="100000"/>
              </a:lnSpc>
              <a:spcBef>
                <a:spcPts val="0"/>
              </a:spcBef>
              <a:spcAft>
                <a:spcPts val="0"/>
              </a:spcAft>
              <a:buNone/>
            </a:pPr>
            <a:endParaRPr sz="1600">
              <a:solidFill>
                <a:srgbClr val="0000CD"/>
              </a:solidFill>
              <a:highlight>
                <a:schemeClr val="lt1"/>
              </a:highlight>
            </a:endParaRPr>
          </a:p>
          <a:p>
            <a:pPr marL="114300" marR="114300" lvl="0" indent="0" algn="l" rtl="0">
              <a:lnSpc>
                <a:spcPct val="100000"/>
              </a:lnSpc>
              <a:spcBef>
                <a:spcPts val="0"/>
              </a:spcBef>
              <a:spcAft>
                <a:spcPts val="0"/>
              </a:spcAft>
              <a:buNone/>
            </a:pPr>
            <a:r>
              <a:rPr lang="en" sz="1600">
                <a:solidFill>
                  <a:srgbClr val="0000CD"/>
                </a:solidFill>
                <a:highlight>
                  <a:schemeClr val="lt1"/>
                </a:highlight>
              </a:rPr>
              <a:t>import</a:t>
            </a:r>
            <a:r>
              <a:rPr lang="en" sz="1600">
                <a:solidFill>
                  <a:srgbClr val="000000"/>
                </a:solidFill>
                <a:highlight>
                  <a:schemeClr val="lt1"/>
                </a:highlight>
              </a:rPr>
              <a:t> mymodule</a:t>
            </a:r>
            <a:endParaRPr sz="1600">
              <a:solidFill>
                <a:srgbClr val="000000"/>
              </a:solidFill>
              <a:highlight>
                <a:schemeClr val="lt1"/>
              </a:highlight>
            </a:endParaRPr>
          </a:p>
          <a:p>
            <a:pPr marL="114300" marR="114300" lvl="0" indent="0" algn="l" rtl="0">
              <a:lnSpc>
                <a:spcPct val="100000"/>
              </a:lnSpc>
              <a:spcBef>
                <a:spcPts val="0"/>
              </a:spcBef>
              <a:spcAft>
                <a:spcPts val="0"/>
              </a:spcAft>
              <a:buNone/>
            </a:pPr>
            <a:endParaRPr sz="1600">
              <a:solidFill>
                <a:srgbClr val="000000"/>
              </a:solidFill>
              <a:highlight>
                <a:schemeClr val="lt1"/>
              </a:highlight>
              <a:latin typeface="Times New Roman"/>
              <a:ea typeface="Times New Roman"/>
              <a:cs typeface="Times New Roman"/>
              <a:sym typeface="Times New Roman"/>
            </a:endParaRPr>
          </a:p>
          <a:p>
            <a:pPr marL="114300" marR="114300" lvl="0" indent="0" algn="l" rtl="0">
              <a:lnSpc>
                <a:spcPct val="100000"/>
              </a:lnSpc>
              <a:spcBef>
                <a:spcPts val="0"/>
              </a:spcBef>
              <a:spcAft>
                <a:spcPts val="0"/>
              </a:spcAft>
              <a:buNone/>
            </a:pPr>
            <a:r>
              <a:rPr lang="en" sz="1600">
                <a:solidFill>
                  <a:srgbClr val="000000"/>
                </a:solidFill>
                <a:highlight>
                  <a:schemeClr val="lt1"/>
                </a:highlight>
              </a:rPr>
              <a:t>mymodule.greeting(</a:t>
            </a:r>
            <a:r>
              <a:rPr lang="en" sz="1600">
                <a:solidFill>
                  <a:srgbClr val="A52A2A"/>
                </a:solidFill>
                <a:highlight>
                  <a:schemeClr val="lt1"/>
                </a:highlight>
              </a:rPr>
              <a:t>"Jonathan"</a:t>
            </a:r>
            <a:r>
              <a:rPr lang="en" sz="1600">
                <a:solidFill>
                  <a:srgbClr val="000000"/>
                </a:solidFill>
                <a:highlight>
                  <a:schemeClr val="lt1"/>
                </a:highlight>
              </a:rPr>
              <a:t>)</a:t>
            </a:r>
            <a:endParaRPr sz="1600">
              <a:solidFill>
                <a:srgbClr val="000000"/>
              </a:solidFill>
              <a:highlight>
                <a:schemeClr val="lt1"/>
              </a:highlight>
            </a:endParaRPr>
          </a:p>
          <a:p>
            <a:pPr marL="0" lvl="0" indent="0" algn="l" rtl="0">
              <a:spcBef>
                <a:spcPts val="1100"/>
              </a:spcBef>
              <a:spcAft>
                <a:spcPts val="1100"/>
              </a:spcAft>
              <a:buNone/>
            </a:pPr>
            <a:r>
              <a:rPr lang="en" sz="1600">
                <a:solidFill>
                  <a:srgbClr val="000000"/>
                </a:solidFill>
                <a:highlight>
                  <a:schemeClr val="lt1"/>
                </a:highlight>
                <a:latin typeface="Times New Roman"/>
                <a:ea typeface="Times New Roman"/>
                <a:cs typeface="Times New Roman"/>
                <a:sym typeface="Times New Roman"/>
              </a:rPr>
              <a:t>Note: When using a function from a module, use the syntax: </a:t>
            </a:r>
            <a:r>
              <a:rPr lang="en" sz="1600" i="1">
                <a:solidFill>
                  <a:srgbClr val="000000"/>
                </a:solidFill>
                <a:highlight>
                  <a:schemeClr val="lt1"/>
                </a:highlight>
                <a:latin typeface="Times New Roman"/>
                <a:ea typeface="Times New Roman"/>
                <a:cs typeface="Times New Roman"/>
                <a:sym typeface="Times New Roman"/>
              </a:rPr>
              <a:t>module_name.function_name</a:t>
            </a:r>
            <a:r>
              <a:rPr lang="en" sz="1600">
                <a:solidFill>
                  <a:srgbClr val="000000"/>
                </a:solidFill>
                <a:highlight>
                  <a:schemeClr val="lt1"/>
                </a:highlight>
                <a:latin typeface="Times New Roman"/>
                <a:ea typeface="Times New Roman"/>
                <a:cs typeface="Times New Roman"/>
                <a:sym typeface="Times New Roman"/>
              </a:rPr>
              <a:t>.</a:t>
            </a:r>
            <a:endParaRPr sz="1600">
              <a:solidFill>
                <a:srgbClr val="333333"/>
              </a:solidFill>
              <a:highlight>
                <a:schemeClr val="lt1"/>
              </a:highlight>
              <a:latin typeface="Times New Roman"/>
              <a:ea typeface="Times New Roman"/>
              <a:cs typeface="Times New Roman"/>
              <a:sym typeface="Times New Roman"/>
            </a:endParaRPr>
          </a:p>
        </p:txBody>
      </p:sp>
      <p:sp>
        <p:nvSpPr>
          <p:cNvPr id="679" name="Google Shape;679;p102"/>
          <p:cNvSpPr txBox="1"/>
          <p:nvPr/>
        </p:nvSpPr>
        <p:spPr>
          <a:xfrm>
            <a:off x="6244000" y="4258650"/>
            <a:ext cx="20943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latin typeface="Times New Roman"/>
                <a:ea typeface="Times New Roman"/>
                <a:cs typeface="Times New Roman"/>
                <a:sym typeface="Times New Roman"/>
              </a:rPr>
              <a:t>Output</a:t>
            </a:r>
            <a:endParaRPr sz="1500" b="1">
              <a:latin typeface="Times New Roman"/>
              <a:ea typeface="Times New Roman"/>
              <a:cs typeface="Times New Roman"/>
              <a:sym typeface="Times New Roman"/>
            </a:endParaRPr>
          </a:p>
          <a:p>
            <a:pPr marL="0" lvl="0" indent="0" algn="l" rtl="0">
              <a:spcBef>
                <a:spcPts val="0"/>
              </a:spcBef>
              <a:spcAft>
                <a:spcPts val="0"/>
              </a:spcAft>
              <a:buNone/>
            </a:pPr>
            <a:r>
              <a:rPr lang="en" sz="1500">
                <a:latin typeface="Times New Roman"/>
                <a:ea typeface="Times New Roman"/>
                <a:cs typeface="Times New Roman"/>
                <a:sym typeface="Times New Roman"/>
              </a:rPr>
              <a:t>Hello, Jonathan</a:t>
            </a:r>
            <a:endParaRPr sz="1500">
              <a:latin typeface="Times New Roman"/>
              <a:ea typeface="Times New Roman"/>
              <a:cs typeface="Times New Roman"/>
              <a:sym typeface="Times New Roman"/>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103"/>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just" rtl="0">
              <a:lnSpc>
                <a:spcPct val="130000"/>
              </a:lnSpc>
              <a:spcBef>
                <a:spcPts val="1400"/>
              </a:spcBef>
              <a:spcAft>
                <a:spcPts val="400"/>
              </a:spcAft>
              <a:buNone/>
            </a:pPr>
            <a:r>
              <a:rPr lang="en">
                <a:highlight>
                  <a:srgbClr val="FFFFFF"/>
                </a:highlight>
              </a:rPr>
              <a:t>Variables in Modules</a:t>
            </a:r>
            <a:endParaRPr/>
          </a:p>
        </p:txBody>
      </p:sp>
      <p:sp>
        <p:nvSpPr>
          <p:cNvPr id="685" name="Google Shape;685;p103"/>
          <p:cNvSpPr txBox="1">
            <a:spLocks noGrp="1"/>
          </p:cNvSpPr>
          <p:nvPr>
            <p:ph type="body" idx="1"/>
          </p:nvPr>
        </p:nvSpPr>
        <p:spPr>
          <a:xfrm>
            <a:off x="311700" y="1356375"/>
            <a:ext cx="4260300" cy="374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000000"/>
                </a:solidFill>
                <a:highlight>
                  <a:schemeClr val="lt1"/>
                </a:highlight>
                <a:latin typeface="Times New Roman"/>
                <a:ea typeface="Times New Roman"/>
                <a:cs typeface="Times New Roman"/>
                <a:sym typeface="Times New Roman"/>
              </a:rPr>
              <a:t>The module can contain functions, as already described, but also variables of all types (arrays, dictionaries, objects etc):</a:t>
            </a:r>
            <a:endParaRPr sz="1600">
              <a:solidFill>
                <a:srgbClr val="000000"/>
              </a:solidFill>
              <a:highlight>
                <a:schemeClr val="lt1"/>
              </a:highlight>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1600">
              <a:solidFill>
                <a:srgbClr val="000000"/>
              </a:solidFill>
              <a:highlight>
                <a:schemeClr val="lt1"/>
              </a:highlight>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600">
                <a:solidFill>
                  <a:srgbClr val="000000"/>
                </a:solidFill>
                <a:highlight>
                  <a:schemeClr val="lt1"/>
                </a:highlight>
                <a:latin typeface="Times New Roman"/>
                <a:ea typeface="Times New Roman"/>
                <a:cs typeface="Times New Roman"/>
                <a:sym typeface="Times New Roman"/>
              </a:rPr>
              <a:t>Example:</a:t>
            </a:r>
            <a:endParaRPr sz="1600">
              <a:solidFill>
                <a:srgbClr val="000000"/>
              </a:solidFill>
              <a:highlight>
                <a:schemeClr val="lt1"/>
              </a:highlight>
              <a:latin typeface="Times New Roman"/>
              <a:ea typeface="Times New Roman"/>
              <a:cs typeface="Times New Roman"/>
              <a:sym typeface="Times New Roman"/>
            </a:endParaRPr>
          </a:p>
          <a:p>
            <a:pPr marL="114300" marR="114300" lvl="0" indent="0" algn="l" rtl="0">
              <a:spcBef>
                <a:spcPts val="0"/>
              </a:spcBef>
              <a:spcAft>
                <a:spcPts val="0"/>
              </a:spcAft>
              <a:buNone/>
            </a:pPr>
            <a:r>
              <a:rPr lang="en" sz="1600">
                <a:solidFill>
                  <a:srgbClr val="000000"/>
                </a:solidFill>
                <a:highlight>
                  <a:schemeClr val="lt1"/>
                </a:highlight>
              </a:rPr>
              <a:t>person1 = {</a:t>
            </a:r>
            <a:endParaRPr sz="1600">
              <a:solidFill>
                <a:srgbClr val="000000"/>
              </a:solidFill>
              <a:highlight>
                <a:schemeClr val="lt1"/>
              </a:highlight>
            </a:endParaRPr>
          </a:p>
          <a:p>
            <a:pPr marL="114300" marR="114300" lvl="0" indent="0" algn="l" rtl="0">
              <a:spcBef>
                <a:spcPts val="0"/>
              </a:spcBef>
              <a:spcAft>
                <a:spcPts val="0"/>
              </a:spcAft>
              <a:buNone/>
            </a:pPr>
            <a:r>
              <a:rPr lang="en" sz="1600">
                <a:solidFill>
                  <a:srgbClr val="000000"/>
                </a:solidFill>
                <a:highlight>
                  <a:schemeClr val="lt1"/>
                </a:highlight>
              </a:rPr>
              <a:t>  </a:t>
            </a:r>
            <a:r>
              <a:rPr lang="en" sz="1600">
                <a:solidFill>
                  <a:srgbClr val="A52A2A"/>
                </a:solidFill>
                <a:highlight>
                  <a:schemeClr val="lt1"/>
                </a:highlight>
              </a:rPr>
              <a:t>"name"</a:t>
            </a:r>
            <a:r>
              <a:rPr lang="en" sz="1600">
                <a:solidFill>
                  <a:srgbClr val="000000"/>
                </a:solidFill>
                <a:highlight>
                  <a:schemeClr val="lt1"/>
                </a:highlight>
              </a:rPr>
              <a:t>: </a:t>
            </a:r>
            <a:r>
              <a:rPr lang="en" sz="1600">
                <a:solidFill>
                  <a:srgbClr val="A52A2A"/>
                </a:solidFill>
                <a:highlight>
                  <a:schemeClr val="lt1"/>
                </a:highlight>
              </a:rPr>
              <a:t>"John"</a:t>
            </a:r>
            <a:r>
              <a:rPr lang="en" sz="1600">
                <a:solidFill>
                  <a:srgbClr val="000000"/>
                </a:solidFill>
                <a:highlight>
                  <a:schemeClr val="lt1"/>
                </a:highlight>
              </a:rPr>
              <a:t>,</a:t>
            </a:r>
            <a:endParaRPr sz="1600">
              <a:solidFill>
                <a:srgbClr val="000000"/>
              </a:solidFill>
              <a:highlight>
                <a:schemeClr val="lt1"/>
              </a:highlight>
            </a:endParaRPr>
          </a:p>
          <a:p>
            <a:pPr marL="114300" marR="114300" lvl="0" indent="0" algn="l" rtl="0">
              <a:spcBef>
                <a:spcPts val="0"/>
              </a:spcBef>
              <a:spcAft>
                <a:spcPts val="0"/>
              </a:spcAft>
              <a:buNone/>
            </a:pPr>
            <a:r>
              <a:rPr lang="en" sz="1600">
                <a:solidFill>
                  <a:srgbClr val="000000"/>
                </a:solidFill>
                <a:highlight>
                  <a:schemeClr val="lt1"/>
                </a:highlight>
              </a:rPr>
              <a:t>  </a:t>
            </a:r>
            <a:r>
              <a:rPr lang="en" sz="1600">
                <a:solidFill>
                  <a:srgbClr val="A52A2A"/>
                </a:solidFill>
                <a:highlight>
                  <a:schemeClr val="lt1"/>
                </a:highlight>
              </a:rPr>
              <a:t>"age"</a:t>
            </a:r>
            <a:r>
              <a:rPr lang="en" sz="1600">
                <a:solidFill>
                  <a:srgbClr val="000000"/>
                </a:solidFill>
                <a:highlight>
                  <a:schemeClr val="lt1"/>
                </a:highlight>
              </a:rPr>
              <a:t>: </a:t>
            </a:r>
            <a:r>
              <a:rPr lang="en" sz="1600">
                <a:solidFill>
                  <a:srgbClr val="FF0000"/>
                </a:solidFill>
                <a:highlight>
                  <a:schemeClr val="lt1"/>
                </a:highlight>
              </a:rPr>
              <a:t>36</a:t>
            </a:r>
            <a:r>
              <a:rPr lang="en" sz="1600">
                <a:solidFill>
                  <a:srgbClr val="000000"/>
                </a:solidFill>
                <a:highlight>
                  <a:schemeClr val="lt1"/>
                </a:highlight>
              </a:rPr>
              <a:t>,</a:t>
            </a:r>
            <a:endParaRPr sz="1600">
              <a:solidFill>
                <a:srgbClr val="000000"/>
              </a:solidFill>
              <a:highlight>
                <a:schemeClr val="lt1"/>
              </a:highlight>
            </a:endParaRPr>
          </a:p>
          <a:p>
            <a:pPr marL="114300" marR="114300" lvl="0" indent="0" algn="l" rtl="0">
              <a:spcBef>
                <a:spcPts val="0"/>
              </a:spcBef>
              <a:spcAft>
                <a:spcPts val="0"/>
              </a:spcAft>
              <a:buNone/>
            </a:pPr>
            <a:r>
              <a:rPr lang="en" sz="1600">
                <a:solidFill>
                  <a:srgbClr val="000000"/>
                </a:solidFill>
                <a:highlight>
                  <a:schemeClr val="lt1"/>
                </a:highlight>
              </a:rPr>
              <a:t>  </a:t>
            </a:r>
            <a:r>
              <a:rPr lang="en" sz="1600">
                <a:solidFill>
                  <a:srgbClr val="A52A2A"/>
                </a:solidFill>
                <a:highlight>
                  <a:schemeClr val="lt1"/>
                </a:highlight>
              </a:rPr>
              <a:t>"country"</a:t>
            </a:r>
            <a:r>
              <a:rPr lang="en" sz="1600">
                <a:solidFill>
                  <a:srgbClr val="000000"/>
                </a:solidFill>
                <a:highlight>
                  <a:schemeClr val="lt1"/>
                </a:highlight>
              </a:rPr>
              <a:t>: </a:t>
            </a:r>
            <a:r>
              <a:rPr lang="en" sz="1600">
                <a:solidFill>
                  <a:srgbClr val="A52A2A"/>
                </a:solidFill>
                <a:highlight>
                  <a:schemeClr val="lt1"/>
                </a:highlight>
              </a:rPr>
              <a:t>"Norway"</a:t>
            </a:r>
            <a:endParaRPr sz="1600">
              <a:solidFill>
                <a:srgbClr val="A52A2A"/>
              </a:solidFill>
              <a:highlight>
                <a:schemeClr val="lt1"/>
              </a:highlight>
            </a:endParaRPr>
          </a:p>
          <a:p>
            <a:pPr marL="114300" marR="114300" lvl="0" indent="0" algn="l" rtl="0">
              <a:spcBef>
                <a:spcPts val="0"/>
              </a:spcBef>
              <a:spcAft>
                <a:spcPts val="0"/>
              </a:spcAft>
              <a:buNone/>
            </a:pPr>
            <a:r>
              <a:rPr lang="en" sz="1600">
                <a:solidFill>
                  <a:srgbClr val="000000"/>
                </a:solidFill>
                <a:highlight>
                  <a:schemeClr val="lt1"/>
                </a:highlight>
              </a:rPr>
              <a:t>}</a:t>
            </a:r>
            <a:endParaRPr sz="1600">
              <a:solidFill>
                <a:srgbClr val="000000"/>
              </a:solidFill>
              <a:highlight>
                <a:schemeClr val="lt1"/>
              </a:highlight>
            </a:endParaRPr>
          </a:p>
          <a:p>
            <a:pPr marL="0" lvl="0" indent="0" algn="l" rtl="0">
              <a:spcBef>
                <a:spcPts val="0"/>
              </a:spcBef>
              <a:spcAft>
                <a:spcPts val="0"/>
              </a:spcAft>
              <a:buNone/>
            </a:pPr>
            <a:r>
              <a:rPr lang="en" sz="1600">
                <a:solidFill>
                  <a:srgbClr val="000000"/>
                </a:solidFill>
                <a:highlight>
                  <a:schemeClr val="lt1"/>
                </a:highlight>
                <a:latin typeface="Times New Roman"/>
                <a:ea typeface="Times New Roman"/>
                <a:cs typeface="Times New Roman"/>
                <a:sym typeface="Times New Roman"/>
              </a:rPr>
              <a:t>Save this code in the file </a:t>
            </a:r>
            <a:r>
              <a:rPr lang="en" sz="1600">
                <a:solidFill>
                  <a:srgbClr val="DC143C"/>
                </a:solidFill>
                <a:highlight>
                  <a:schemeClr val="lt1"/>
                </a:highlight>
                <a:latin typeface="Times New Roman"/>
                <a:ea typeface="Times New Roman"/>
                <a:cs typeface="Times New Roman"/>
                <a:sym typeface="Times New Roman"/>
              </a:rPr>
              <a:t>mymodule.py</a:t>
            </a:r>
            <a:endParaRPr sz="1600">
              <a:solidFill>
                <a:srgbClr val="DC143C"/>
              </a:solidFill>
              <a:highlight>
                <a:schemeClr val="lt1"/>
              </a:highlight>
              <a:latin typeface="Times New Roman"/>
              <a:ea typeface="Times New Roman"/>
              <a:cs typeface="Times New Roman"/>
              <a:sym typeface="Times New Roman"/>
            </a:endParaRPr>
          </a:p>
        </p:txBody>
      </p:sp>
      <p:sp>
        <p:nvSpPr>
          <p:cNvPr id="686" name="Google Shape;686;p103"/>
          <p:cNvSpPr txBox="1"/>
          <p:nvPr/>
        </p:nvSpPr>
        <p:spPr>
          <a:xfrm>
            <a:off x="4633175" y="4094075"/>
            <a:ext cx="2986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latin typeface="Times New Roman"/>
                <a:ea typeface="Times New Roman"/>
                <a:cs typeface="Times New Roman"/>
                <a:sym typeface="Times New Roman"/>
              </a:rPr>
              <a:t>Output</a:t>
            </a:r>
            <a:endParaRPr sz="1500" b="1">
              <a:latin typeface="Times New Roman"/>
              <a:ea typeface="Times New Roman"/>
              <a:cs typeface="Times New Roman"/>
              <a:sym typeface="Times New Roman"/>
            </a:endParaRPr>
          </a:p>
          <a:p>
            <a:pPr marL="0" lvl="0" indent="0" algn="l" rtl="0">
              <a:spcBef>
                <a:spcPts val="0"/>
              </a:spcBef>
              <a:spcAft>
                <a:spcPts val="0"/>
              </a:spcAft>
              <a:buNone/>
            </a:pPr>
            <a:r>
              <a:rPr lang="en" sz="1500">
                <a:latin typeface="Times New Roman"/>
                <a:ea typeface="Times New Roman"/>
                <a:cs typeface="Times New Roman"/>
                <a:sym typeface="Times New Roman"/>
              </a:rPr>
              <a:t>36</a:t>
            </a:r>
            <a:endParaRPr sz="1500">
              <a:latin typeface="Source Code Pro"/>
              <a:ea typeface="Source Code Pro"/>
              <a:cs typeface="Source Code Pro"/>
              <a:sym typeface="Source Code Pro"/>
            </a:endParaRPr>
          </a:p>
        </p:txBody>
      </p:sp>
      <p:sp>
        <p:nvSpPr>
          <p:cNvPr id="687" name="Google Shape;687;p103"/>
          <p:cNvSpPr txBox="1">
            <a:spLocks noGrp="1"/>
          </p:cNvSpPr>
          <p:nvPr>
            <p:ph type="body" idx="1"/>
          </p:nvPr>
        </p:nvSpPr>
        <p:spPr>
          <a:xfrm>
            <a:off x="4502700" y="1356375"/>
            <a:ext cx="4260300" cy="272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000000"/>
                </a:solidFill>
                <a:latin typeface="Times New Roman"/>
                <a:ea typeface="Times New Roman"/>
                <a:cs typeface="Times New Roman"/>
                <a:sym typeface="Times New Roman"/>
              </a:rPr>
              <a:t>Import the module named mymodule, and access the person1 dictionary:</a:t>
            </a:r>
            <a:endParaRPr sz="1600">
              <a:solidFill>
                <a:srgbClr val="000000"/>
              </a:solidFill>
              <a:latin typeface="Times New Roman"/>
              <a:ea typeface="Times New Roman"/>
              <a:cs typeface="Times New Roman"/>
              <a:sym typeface="Times New Roman"/>
            </a:endParaRPr>
          </a:p>
          <a:p>
            <a:pPr marL="114300" marR="114300" lvl="0" indent="0" algn="l" rtl="0">
              <a:spcBef>
                <a:spcPts val="0"/>
              </a:spcBef>
              <a:spcAft>
                <a:spcPts val="0"/>
              </a:spcAft>
              <a:buNone/>
            </a:pPr>
            <a:endParaRPr sz="1600">
              <a:solidFill>
                <a:srgbClr val="0000CD"/>
              </a:solidFill>
              <a:highlight>
                <a:schemeClr val="lt1"/>
              </a:highlight>
              <a:latin typeface="Times New Roman"/>
              <a:ea typeface="Times New Roman"/>
              <a:cs typeface="Times New Roman"/>
              <a:sym typeface="Times New Roman"/>
            </a:endParaRPr>
          </a:p>
          <a:p>
            <a:pPr marL="0" marR="114300" lvl="0" indent="0" algn="l" rtl="0">
              <a:spcBef>
                <a:spcPts val="0"/>
              </a:spcBef>
              <a:spcAft>
                <a:spcPts val="0"/>
              </a:spcAft>
              <a:buNone/>
            </a:pPr>
            <a:r>
              <a:rPr lang="en" sz="1600">
                <a:solidFill>
                  <a:srgbClr val="0000CD"/>
                </a:solidFill>
                <a:highlight>
                  <a:schemeClr val="lt1"/>
                </a:highlight>
              </a:rPr>
              <a:t>import</a:t>
            </a:r>
            <a:r>
              <a:rPr lang="en" sz="1600">
                <a:solidFill>
                  <a:srgbClr val="000000"/>
                </a:solidFill>
                <a:highlight>
                  <a:schemeClr val="lt1"/>
                </a:highlight>
              </a:rPr>
              <a:t> mymodule</a:t>
            </a:r>
            <a:endParaRPr sz="1600">
              <a:solidFill>
                <a:srgbClr val="000000"/>
              </a:solidFill>
              <a:highlight>
                <a:schemeClr val="lt1"/>
              </a:highlight>
            </a:endParaRPr>
          </a:p>
          <a:p>
            <a:pPr marL="114300" marR="114300" lvl="0" indent="0" algn="l" rtl="0">
              <a:spcBef>
                <a:spcPts val="0"/>
              </a:spcBef>
              <a:spcAft>
                <a:spcPts val="0"/>
              </a:spcAft>
              <a:buNone/>
            </a:pPr>
            <a:endParaRPr sz="1600">
              <a:solidFill>
                <a:srgbClr val="000000"/>
              </a:solidFill>
              <a:highlight>
                <a:schemeClr val="lt1"/>
              </a:highlight>
            </a:endParaRPr>
          </a:p>
          <a:p>
            <a:pPr marL="0" marR="114300" lvl="0" indent="0" algn="l" rtl="0">
              <a:spcBef>
                <a:spcPts val="0"/>
              </a:spcBef>
              <a:spcAft>
                <a:spcPts val="0"/>
              </a:spcAft>
              <a:buNone/>
            </a:pPr>
            <a:r>
              <a:rPr lang="en" sz="1600">
                <a:solidFill>
                  <a:srgbClr val="000000"/>
                </a:solidFill>
                <a:highlight>
                  <a:schemeClr val="lt1"/>
                </a:highlight>
              </a:rPr>
              <a:t>a = mymodule.person1[</a:t>
            </a:r>
            <a:r>
              <a:rPr lang="en" sz="1600">
                <a:solidFill>
                  <a:srgbClr val="A52A2A"/>
                </a:solidFill>
                <a:highlight>
                  <a:schemeClr val="lt1"/>
                </a:highlight>
              </a:rPr>
              <a:t>"age"</a:t>
            </a:r>
            <a:r>
              <a:rPr lang="en" sz="1600">
                <a:solidFill>
                  <a:srgbClr val="000000"/>
                </a:solidFill>
                <a:highlight>
                  <a:schemeClr val="lt1"/>
                </a:highlight>
              </a:rPr>
              <a:t>]</a:t>
            </a:r>
            <a:endParaRPr sz="1600">
              <a:solidFill>
                <a:srgbClr val="000000"/>
              </a:solidFill>
              <a:highlight>
                <a:schemeClr val="lt1"/>
              </a:highlight>
            </a:endParaRPr>
          </a:p>
          <a:p>
            <a:pPr marL="0" marR="114300" lvl="0" indent="0" algn="l" rtl="0">
              <a:spcBef>
                <a:spcPts val="0"/>
              </a:spcBef>
              <a:spcAft>
                <a:spcPts val="0"/>
              </a:spcAft>
              <a:buNone/>
            </a:pPr>
            <a:r>
              <a:rPr lang="en" sz="1600">
                <a:solidFill>
                  <a:srgbClr val="0000CD"/>
                </a:solidFill>
                <a:highlight>
                  <a:schemeClr val="lt1"/>
                </a:highlight>
              </a:rPr>
              <a:t>print</a:t>
            </a:r>
            <a:r>
              <a:rPr lang="en" sz="1600">
                <a:solidFill>
                  <a:srgbClr val="000000"/>
                </a:solidFill>
                <a:highlight>
                  <a:schemeClr val="lt1"/>
                </a:highlight>
              </a:rPr>
              <a:t>(a)</a:t>
            </a:r>
            <a:endParaRPr sz="1600">
              <a:solidFill>
                <a:srgbClr val="000000"/>
              </a:solidFill>
              <a:highlight>
                <a:schemeClr val="lt1"/>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7"/>
                                        </p:tgtEl>
                                        <p:attrNameLst>
                                          <p:attrName>style.visibility</p:attrName>
                                        </p:attrNameLst>
                                      </p:cBhvr>
                                      <p:to>
                                        <p:strVal val="visible"/>
                                      </p:to>
                                    </p:set>
                                    <p:animEffect transition="in" filter="fade">
                                      <p:cBhvr>
                                        <p:cTn id="7" dur="1000"/>
                                        <p:tgtEl>
                                          <p:spTgt spid="68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86"/>
                                        </p:tgtEl>
                                        <p:attrNameLst>
                                          <p:attrName>style.visibility</p:attrName>
                                        </p:attrNameLst>
                                      </p:cBhvr>
                                      <p:to>
                                        <p:strVal val="visible"/>
                                      </p:to>
                                    </p:set>
                                    <p:animEffect transition="in" filter="fade">
                                      <p:cBhvr>
                                        <p:cTn id="12" dur="1000"/>
                                        <p:tgtEl>
                                          <p:spTgt spid="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10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just" rtl="0">
              <a:lnSpc>
                <a:spcPct val="130000"/>
              </a:lnSpc>
              <a:spcBef>
                <a:spcPts val="1400"/>
              </a:spcBef>
              <a:spcAft>
                <a:spcPts val="400"/>
              </a:spcAft>
              <a:buNone/>
            </a:pPr>
            <a:r>
              <a:rPr lang="en">
                <a:highlight>
                  <a:srgbClr val="FFFFFF"/>
                </a:highlight>
              </a:rPr>
              <a:t>Modules</a:t>
            </a:r>
            <a:endParaRPr/>
          </a:p>
        </p:txBody>
      </p:sp>
      <p:sp>
        <p:nvSpPr>
          <p:cNvPr id="693" name="Google Shape;693;p104"/>
          <p:cNvSpPr txBox="1">
            <a:spLocks noGrp="1"/>
          </p:cNvSpPr>
          <p:nvPr>
            <p:ph type="body" idx="1"/>
          </p:nvPr>
        </p:nvSpPr>
        <p:spPr>
          <a:xfrm>
            <a:off x="311700" y="1316100"/>
            <a:ext cx="8520600" cy="3785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a:solidFill>
                  <a:schemeClr val="dk1"/>
                </a:solidFill>
                <a:highlight>
                  <a:schemeClr val="lt1"/>
                </a:highlight>
                <a:latin typeface="Times New Roman"/>
                <a:ea typeface="Times New Roman"/>
                <a:cs typeface="Times New Roman"/>
                <a:sym typeface="Times New Roman"/>
              </a:rPr>
              <a:t>Naming a Module</a:t>
            </a:r>
            <a:endParaRPr>
              <a:solidFill>
                <a:schemeClr val="dk1"/>
              </a:solidFill>
              <a:highlight>
                <a:schemeClr val="lt1"/>
              </a:highlight>
              <a:latin typeface="Times New Roman"/>
              <a:ea typeface="Times New Roman"/>
              <a:cs typeface="Times New Roman"/>
              <a:sym typeface="Times New Roman"/>
            </a:endParaRPr>
          </a:p>
          <a:p>
            <a:pPr marL="0" lvl="0" indent="0" algn="l" rtl="0">
              <a:spcBef>
                <a:spcPts val="0"/>
              </a:spcBef>
              <a:spcAft>
                <a:spcPts val="0"/>
              </a:spcAft>
              <a:buNone/>
            </a:pPr>
            <a:r>
              <a:rPr lang="en" sz="1600">
                <a:solidFill>
                  <a:srgbClr val="000000"/>
                </a:solidFill>
                <a:highlight>
                  <a:schemeClr val="lt1"/>
                </a:highlight>
                <a:latin typeface="Times New Roman"/>
                <a:ea typeface="Times New Roman"/>
                <a:cs typeface="Times New Roman"/>
                <a:sym typeface="Times New Roman"/>
              </a:rPr>
              <a:t>You can name the module file whatever you like, but it must have the file extension </a:t>
            </a:r>
            <a:r>
              <a:rPr lang="en" sz="1600">
                <a:solidFill>
                  <a:srgbClr val="DC143C"/>
                </a:solidFill>
                <a:highlight>
                  <a:schemeClr val="lt1"/>
                </a:highlight>
                <a:latin typeface="Times New Roman"/>
                <a:ea typeface="Times New Roman"/>
                <a:cs typeface="Times New Roman"/>
                <a:sym typeface="Times New Roman"/>
              </a:rPr>
              <a:t>.py</a:t>
            </a:r>
            <a:endParaRPr sz="1600">
              <a:solidFill>
                <a:srgbClr val="DC143C"/>
              </a:solidFill>
              <a:highlight>
                <a:schemeClr val="lt1"/>
              </a:highlight>
              <a:latin typeface="Times New Roman"/>
              <a:ea typeface="Times New Roman"/>
              <a:cs typeface="Times New Roman"/>
              <a:sym typeface="Times New Roman"/>
            </a:endParaRPr>
          </a:p>
          <a:p>
            <a:pPr marL="0" lvl="0" indent="0" algn="l" rtl="0">
              <a:spcBef>
                <a:spcPts val="0"/>
              </a:spcBef>
              <a:spcAft>
                <a:spcPts val="0"/>
              </a:spcAft>
              <a:buNone/>
            </a:pPr>
            <a:endParaRPr sz="1600">
              <a:solidFill>
                <a:srgbClr val="DC143C"/>
              </a:solidFill>
              <a:highlight>
                <a:schemeClr val="lt1"/>
              </a:highlight>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a:solidFill>
                  <a:schemeClr val="dk1"/>
                </a:solidFill>
                <a:highlight>
                  <a:schemeClr val="lt1"/>
                </a:highlight>
                <a:latin typeface="Times New Roman"/>
                <a:ea typeface="Times New Roman"/>
                <a:cs typeface="Times New Roman"/>
                <a:sym typeface="Times New Roman"/>
              </a:rPr>
              <a:t>Renaming a Module</a:t>
            </a:r>
            <a:endParaRPr>
              <a:solidFill>
                <a:schemeClr val="dk1"/>
              </a:solidFill>
              <a:highlight>
                <a:schemeClr val="lt1"/>
              </a:highlight>
              <a:latin typeface="Times New Roman"/>
              <a:ea typeface="Times New Roman"/>
              <a:cs typeface="Times New Roman"/>
              <a:sym typeface="Times New Roman"/>
            </a:endParaRPr>
          </a:p>
          <a:p>
            <a:pPr marL="0" lvl="0" indent="0" algn="l" rtl="0">
              <a:spcBef>
                <a:spcPts val="0"/>
              </a:spcBef>
              <a:spcAft>
                <a:spcPts val="0"/>
              </a:spcAft>
              <a:buNone/>
            </a:pPr>
            <a:r>
              <a:rPr lang="en" sz="1600">
                <a:solidFill>
                  <a:srgbClr val="000000"/>
                </a:solidFill>
                <a:highlight>
                  <a:schemeClr val="lt1"/>
                </a:highlight>
                <a:latin typeface="Times New Roman"/>
                <a:ea typeface="Times New Roman"/>
                <a:cs typeface="Times New Roman"/>
                <a:sym typeface="Times New Roman"/>
              </a:rPr>
              <a:t>You can create an alias when you import a module, by using the </a:t>
            </a:r>
            <a:r>
              <a:rPr lang="en" sz="1600">
                <a:solidFill>
                  <a:srgbClr val="DC143C"/>
                </a:solidFill>
                <a:highlight>
                  <a:schemeClr val="lt1"/>
                </a:highlight>
                <a:latin typeface="Times New Roman"/>
                <a:ea typeface="Times New Roman"/>
                <a:cs typeface="Times New Roman"/>
                <a:sym typeface="Times New Roman"/>
              </a:rPr>
              <a:t>as</a:t>
            </a:r>
            <a:r>
              <a:rPr lang="en" sz="1600">
                <a:solidFill>
                  <a:srgbClr val="000000"/>
                </a:solidFill>
                <a:highlight>
                  <a:schemeClr val="lt1"/>
                </a:highlight>
                <a:latin typeface="Times New Roman"/>
                <a:ea typeface="Times New Roman"/>
                <a:cs typeface="Times New Roman"/>
                <a:sym typeface="Times New Roman"/>
              </a:rPr>
              <a:t> keyword:</a:t>
            </a:r>
            <a:endParaRPr sz="1600">
              <a:solidFill>
                <a:srgbClr val="000000"/>
              </a:solidFill>
              <a:highlight>
                <a:schemeClr val="lt1"/>
              </a:highlight>
              <a:latin typeface="Times New Roman"/>
              <a:ea typeface="Times New Roman"/>
              <a:cs typeface="Times New Roman"/>
              <a:sym typeface="Times New Roman"/>
            </a:endParaRPr>
          </a:p>
          <a:p>
            <a:pPr marL="0" lvl="0" indent="0" algn="l" rtl="0">
              <a:spcBef>
                <a:spcPts val="0"/>
              </a:spcBef>
              <a:spcAft>
                <a:spcPts val="0"/>
              </a:spcAft>
              <a:buNone/>
            </a:pPr>
            <a:endParaRPr sz="1600">
              <a:solidFill>
                <a:srgbClr val="000000"/>
              </a:solidFill>
              <a:highlight>
                <a:schemeClr val="lt1"/>
              </a:highlight>
              <a:latin typeface="Times New Roman"/>
              <a:ea typeface="Times New Roman"/>
              <a:cs typeface="Times New Roman"/>
              <a:sym typeface="Times New Roman"/>
            </a:endParaRPr>
          </a:p>
          <a:p>
            <a:pPr marL="0" lvl="0" indent="0" algn="l" rtl="0">
              <a:spcBef>
                <a:spcPts val="0"/>
              </a:spcBef>
              <a:spcAft>
                <a:spcPts val="0"/>
              </a:spcAft>
              <a:buNone/>
            </a:pPr>
            <a:r>
              <a:rPr lang="en" sz="1600">
                <a:solidFill>
                  <a:schemeClr val="dk1"/>
                </a:solidFill>
                <a:highlight>
                  <a:schemeClr val="lt1"/>
                </a:highlight>
                <a:latin typeface="Times New Roman"/>
                <a:ea typeface="Times New Roman"/>
                <a:cs typeface="Times New Roman"/>
                <a:sym typeface="Times New Roman"/>
              </a:rPr>
              <a:t>Example:</a:t>
            </a:r>
            <a:endParaRPr sz="1600">
              <a:solidFill>
                <a:schemeClr val="dk1"/>
              </a:solidFill>
              <a:highlight>
                <a:schemeClr val="lt1"/>
              </a:highlight>
              <a:latin typeface="Times New Roman"/>
              <a:ea typeface="Times New Roman"/>
              <a:cs typeface="Times New Roman"/>
              <a:sym typeface="Times New Roman"/>
            </a:endParaRPr>
          </a:p>
          <a:p>
            <a:pPr marL="0" lvl="0" indent="0" algn="l" rtl="0">
              <a:spcBef>
                <a:spcPts val="0"/>
              </a:spcBef>
              <a:spcAft>
                <a:spcPts val="0"/>
              </a:spcAft>
              <a:buNone/>
            </a:pPr>
            <a:r>
              <a:rPr lang="en" sz="1600">
                <a:solidFill>
                  <a:srgbClr val="000000"/>
                </a:solidFill>
                <a:highlight>
                  <a:schemeClr val="lt1"/>
                </a:highlight>
                <a:latin typeface="Times New Roman"/>
                <a:ea typeface="Times New Roman"/>
                <a:cs typeface="Times New Roman"/>
                <a:sym typeface="Times New Roman"/>
              </a:rPr>
              <a:t>Create an alias for </a:t>
            </a:r>
            <a:r>
              <a:rPr lang="en" sz="1600">
                <a:solidFill>
                  <a:srgbClr val="DC143C"/>
                </a:solidFill>
                <a:highlight>
                  <a:schemeClr val="lt1"/>
                </a:highlight>
                <a:latin typeface="Times New Roman"/>
                <a:ea typeface="Times New Roman"/>
                <a:cs typeface="Times New Roman"/>
                <a:sym typeface="Times New Roman"/>
              </a:rPr>
              <a:t>mymodule</a:t>
            </a:r>
            <a:r>
              <a:rPr lang="en" sz="1600">
                <a:solidFill>
                  <a:srgbClr val="000000"/>
                </a:solidFill>
                <a:highlight>
                  <a:schemeClr val="lt1"/>
                </a:highlight>
                <a:latin typeface="Times New Roman"/>
                <a:ea typeface="Times New Roman"/>
                <a:cs typeface="Times New Roman"/>
                <a:sym typeface="Times New Roman"/>
              </a:rPr>
              <a:t> called </a:t>
            </a:r>
            <a:r>
              <a:rPr lang="en" sz="1600">
                <a:solidFill>
                  <a:srgbClr val="DC143C"/>
                </a:solidFill>
                <a:highlight>
                  <a:schemeClr val="lt1"/>
                </a:highlight>
                <a:latin typeface="Times New Roman"/>
                <a:ea typeface="Times New Roman"/>
                <a:cs typeface="Times New Roman"/>
                <a:sym typeface="Times New Roman"/>
              </a:rPr>
              <a:t>mx</a:t>
            </a:r>
            <a:r>
              <a:rPr lang="en" sz="1600">
                <a:solidFill>
                  <a:srgbClr val="000000"/>
                </a:solidFill>
                <a:highlight>
                  <a:schemeClr val="lt1"/>
                </a:highlight>
                <a:latin typeface="Times New Roman"/>
                <a:ea typeface="Times New Roman"/>
                <a:cs typeface="Times New Roman"/>
                <a:sym typeface="Times New Roman"/>
              </a:rPr>
              <a:t>:</a:t>
            </a:r>
            <a:endParaRPr sz="1600">
              <a:solidFill>
                <a:srgbClr val="000000"/>
              </a:solidFill>
              <a:highlight>
                <a:schemeClr val="lt1"/>
              </a:highlight>
              <a:latin typeface="Times New Roman"/>
              <a:ea typeface="Times New Roman"/>
              <a:cs typeface="Times New Roman"/>
              <a:sym typeface="Times New Roman"/>
            </a:endParaRPr>
          </a:p>
          <a:p>
            <a:pPr marL="114300" marR="114300" lvl="0" indent="0" algn="l" rtl="0">
              <a:spcBef>
                <a:spcPts val="0"/>
              </a:spcBef>
              <a:spcAft>
                <a:spcPts val="0"/>
              </a:spcAft>
              <a:buNone/>
            </a:pPr>
            <a:r>
              <a:rPr lang="en" sz="1600">
                <a:solidFill>
                  <a:srgbClr val="0000CD"/>
                </a:solidFill>
                <a:highlight>
                  <a:schemeClr val="lt1"/>
                </a:highlight>
              </a:rPr>
              <a:t>import</a:t>
            </a:r>
            <a:r>
              <a:rPr lang="en" sz="1600">
                <a:solidFill>
                  <a:srgbClr val="000000"/>
                </a:solidFill>
                <a:highlight>
                  <a:schemeClr val="lt1"/>
                </a:highlight>
              </a:rPr>
              <a:t> mymodule </a:t>
            </a:r>
            <a:r>
              <a:rPr lang="en" sz="1600">
                <a:solidFill>
                  <a:srgbClr val="0000CD"/>
                </a:solidFill>
                <a:highlight>
                  <a:schemeClr val="lt1"/>
                </a:highlight>
              </a:rPr>
              <a:t>as</a:t>
            </a:r>
            <a:r>
              <a:rPr lang="en" sz="1600">
                <a:solidFill>
                  <a:srgbClr val="000000"/>
                </a:solidFill>
                <a:highlight>
                  <a:schemeClr val="lt1"/>
                </a:highlight>
              </a:rPr>
              <a:t> mx</a:t>
            </a:r>
            <a:endParaRPr sz="1600">
              <a:solidFill>
                <a:srgbClr val="000000"/>
              </a:solidFill>
              <a:highlight>
                <a:schemeClr val="lt1"/>
              </a:highlight>
            </a:endParaRPr>
          </a:p>
          <a:p>
            <a:pPr marL="114300" marR="114300" lvl="0" indent="0" algn="l" rtl="0">
              <a:spcBef>
                <a:spcPts val="0"/>
              </a:spcBef>
              <a:spcAft>
                <a:spcPts val="0"/>
              </a:spcAft>
              <a:buNone/>
            </a:pPr>
            <a:endParaRPr sz="1600">
              <a:solidFill>
                <a:srgbClr val="000000"/>
              </a:solidFill>
              <a:highlight>
                <a:schemeClr val="lt1"/>
              </a:highlight>
            </a:endParaRPr>
          </a:p>
          <a:p>
            <a:pPr marL="114300" marR="114300" lvl="0" indent="0" algn="l" rtl="0">
              <a:spcBef>
                <a:spcPts val="0"/>
              </a:spcBef>
              <a:spcAft>
                <a:spcPts val="0"/>
              </a:spcAft>
              <a:buNone/>
            </a:pPr>
            <a:r>
              <a:rPr lang="en" sz="1600">
                <a:solidFill>
                  <a:srgbClr val="000000"/>
                </a:solidFill>
                <a:highlight>
                  <a:schemeClr val="lt1"/>
                </a:highlight>
              </a:rPr>
              <a:t>a = mx.person1[</a:t>
            </a:r>
            <a:r>
              <a:rPr lang="en" sz="1600">
                <a:solidFill>
                  <a:srgbClr val="A52A2A"/>
                </a:solidFill>
                <a:highlight>
                  <a:schemeClr val="lt1"/>
                </a:highlight>
              </a:rPr>
              <a:t>"age"</a:t>
            </a:r>
            <a:r>
              <a:rPr lang="en" sz="1600">
                <a:solidFill>
                  <a:srgbClr val="000000"/>
                </a:solidFill>
                <a:highlight>
                  <a:schemeClr val="lt1"/>
                </a:highlight>
              </a:rPr>
              <a:t>]</a:t>
            </a:r>
            <a:endParaRPr sz="1600">
              <a:solidFill>
                <a:srgbClr val="000000"/>
              </a:solidFill>
              <a:highlight>
                <a:schemeClr val="lt1"/>
              </a:highlight>
            </a:endParaRPr>
          </a:p>
          <a:p>
            <a:pPr marL="114300" marR="114300" lvl="0" indent="0" algn="l" rtl="0">
              <a:spcBef>
                <a:spcPts val="0"/>
              </a:spcBef>
              <a:spcAft>
                <a:spcPts val="0"/>
              </a:spcAft>
              <a:buNone/>
            </a:pPr>
            <a:r>
              <a:rPr lang="en" sz="1600">
                <a:solidFill>
                  <a:srgbClr val="0000CD"/>
                </a:solidFill>
                <a:highlight>
                  <a:schemeClr val="lt1"/>
                </a:highlight>
              </a:rPr>
              <a:t>print</a:t>
            </a:r>
            <a:r>
              <a:rPr lang="en" sz="1600">
                <a:solidFill>
                  <a:srgbClr val="000000"/>
                </a:solidFill>
                <a:highlight>
                  <a:schemeClr val="lt1"/>
                </a:highlight>
              </a:rPr>
              <a:t>(a)</a:t>
            </a:r>
            <a:endParaRPr sz="1600">
              <a:solidFill>
                <a:srgbClr val="DC143C"/>
              </a:solidFill>
              <a:highlight>
                <a:schemeClr val="lt1"/>
              </a:highlight>
              <a:latin typeface="Times New Roman"/>
              <a:ea typeface="Times New Roman"/>
              <a:cs typeface="Times New Roman"/>
              <a:sym typeface="Times New Roman"/>
            </a:endParaRPr>
          </a:p>
        </p:txBody>
      </p:sp>
      <p:sp>
        <p:nvSpPr>
          <p:cNvPr id="694" name="Google Shape;694;p104"/>
          <p:cNvSpPr txBox="1"/>
          <p:nvPr/>
        </p:nvSpPr>
        <p:spPr>
          <a:xfrm>
            <a:off x="5519000" y="4227000"/>
            <a:ext cx="1032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latin typeface="Times New Roman"/>
                <a:ea typeface="Times New Roman"/>
                <a:cs typeface="Times New Roman"/>
                <a:sym typeface="Times New Roman"/>
              </a:rPr>
              <a:t>Output</a:t>
            </a:r>
            <a:endParaRPr sz="1500" b="1">
              <a:latin typeface="Times New Roman"/>
              <a:ea typeface="Times New Roman"/>
              <a:cs typeface="Times New Roman"/>
              <a:sym typeface="Times New Roman"/>
            </a:endParaRPr>
          </a:p>
          <a:p>
            <a:pPr marL="0" lvl="0" indent="0" algn="l" rtl="0">
              <a:spcBef>
                <a:spcPts val="0"/>
              </a:spcBef>
              <a:spcAft>
                <a:spcPts val="0"/>
              </a:spcAft>
              <a:buNone/>
            </a:pPr>
            <a:r>
              <a:rPr lang="en" sz="1500">
                <a:latin typeface="Times New Roman"/>
                <a:ea typeface="Times New Roman"/>
                <a:cs typeface="Times New Roman"/>
                <a:sym typeface="Times New Roman"/>
              </a:rPr>
              <a:t>36</a:t>
            </a:r>
            <a:endParaRPr sz="1500">
              <a:latin typeface="Source Code Pro"/>
              <a:ea typeface="Source Code Pro"/>
              <a:cs typeface="Source Code Pro"/>
              <a:sym typeface="Source Code Pro"/>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0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just" rtl="0">
              <a:lnSpc>
                <a:spcPct val="130000"/>
              </a:lnSpc>
              <a:spcBef>
                <a:spcPts val="1400"/>
              </a:spcBef>
              <a:spcAft>
                <a:spcPts val="400"/>
              </a:spcAft>
              <a:buNone/>
            </a:pPr>
            <a:r>
              <a:rPr lang="en">
                <a:highlight>
                  <a:srgbClr val="FFFFFF"/>
                </a:highlight>
              </a:rPr>
              <a:t>Modules</a:t>
            </a:r>
            <a:endParaRPr/>
          </a:p>
        </p:txBody>
      </p:sp>
      <p:sp>
        <p:nvSpPr>
          <p:cNvPr id="700" name="Google Shape;700;p105"/>
          <p:cNvSpPr txBox="1">
            <a:spLocks noGrp="1"/>
          </p:cNvSpPr>
          <p:nvPr>
            <p:ph type="body" idx="1"/>
          </p:nvPr>
        </p:nvSpPr>
        <p:spPr>
          <a:xfrm>
            <a:off x="311700" y="1356375"/>
            <a:ext cx="8520600" cy="36393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a:solidFill>
                  <a:schemeClr val="dk1"/>
                </a:solidFill>
                <a:highlight>
                  <a:schemeClr val="lt1"/>
                </a:highlight>
                <a:latin typeface="Times New Roman"/>
                <a:ea typeface="Times New Roman"/>
                <a:cs typeface="Times New Roman"/>
                <a:sym typeface="Times New Roman"/>
              </a:rPr>
              <a:t>Built-in Modules</a:t>
            </a:r>
            <a:endParaRPr>
              <a:solidFill>
                <a:schemeClr val="dk1"/>
              </a:solidFill>
              <a:highlight>
                <a:schemeClr val="lt1"/>
              </a:highlight>
              <a:latin typeface="Times New Roman"/>
              <a:ea typeface="Times New Roman"/>
              <a:cs typeface="Times New Roman"/>
              <a:sym typeface="Times New Roman"/>
            </a:endParaRPr>
          </a:p>
          <a:p>
            <a:pPr marL="0" lvl="0" indent="0" algn="l" rtl="0">
              <a:spcBef>
                <a:spcPts val="0"/>
              </a:spcBef>
              <a:spcAft>
                <a:spcPts val="0"/>
              </a:spcAft>
              <a:buNone/>
            </a:pPr>
            <a:r>
              <a:rPr lang="en" sz="1600">
                <a:solidFill>
                  <a:srgbClr val="000000"/>
                </a:solidFill>
                <a:highlight>
                  <a:schemeClr val="lt1"/>
                </a:highlight>
                <a:latin typeface="Times New Roman"/>
                <a:ea typeface="Times New Roman"/>
                <a:cs typeface="Times New Roman"/>
                <a:sym typeface="Times New Roman"/>
              </a:rPr>
              <a:t>There are several built-in modules in Python, which you can import whenever you like.</a:t>
            </a:r>
            <a:endParaRPr sz="1600">
              <a:solidFill>
                <a:srgbClr val="000000"/>
              </a:solidFill>
              <a:highlight>
                <a:schemeClr val="lt1"/>
              </a:highlight>
              <a:latin typeface="Times New Roman"/>
              <a:ea typeface="Times New Roman"/>
              <a:cs typeface="Times New Roman"/>
              <a:sym typeface="Times New Roman"/>
            </a:endParaRPr>
          </a:p>
          <a:p>
            <a:pPr marL="0" lvl="0" indent="0" algn="l" rtl="0">
              <a:spcBef>
                <a:spcPts val="0"/>
              </a:spcBef>
              <a:spcAft>
                <a:spcPts val="0"/>
              </a:spcAft>
              <a:buNone/>
            </a:pPr>
            <a:r>
              <a:rPr lang="en" sz="1600">
                <a:solidFill>
                  <a:srgbClr val="000000"/>
                </a:solidFill>
                <a:highlight>
                  <a:schemeClr val="lt1"/>
                </a:highlight>
                <a:latin typeface="Times New Roman"/>
                <a:ea typeface="Times New Roman"/>
                <a:cs typeface="Times New Roman"/>
                <a:sym typeface="Times New Roman"/>
              </a:rPr>
              <a:t>Example</a:t>
            </a:r>
            <a:endParaRPr sz="1600">
              <a:solidFill>
                <a:srgbClr val="000000"/>
              </a:solidFill>
              <a:highlight>
                <a:schemeClr val="lt1"/>
              </a:highlight>
              <a:latin typeface="Times New Roman"/>
              <a:ea typeface="Times New Roman"/>
              <a:cs typeface="Times New Roman"/>
              <a:sym typeface="Times New Roman"/>
            </a:endParaRPr>
          </a:p>
          <a:p>
            <a:pPr marL="0" lvl="0" indent="0" algn="l" rtl="0">
              <a:spcBef>
                <a:spcPts val="0"/>
              </a:spcBef>
              <a:spcAft>
                <a:spcPts val="0"/>
              </a:spcAft>
              <a:buNone/>
            </a:pPr>
            <a:r>
              <a:rPr lang="en" sz="1600">
                <a:solidFill>
                  <a:srgbClr val="000000"/>
                </a:solidFill>
                <a:highlight>
                  <a:schemeClr val="lt1"/>
                </a:highlight>
                <a:latin typeface="Times New Roman"/>
                <a:ea typeface="Times New Roman"/>
                <a:cs typeface="Times New Roman"/>
                <a:sym typeface="Times New Roman"/>
              </a:rPr>
              <a:t>Import and use the </a:t>
            </a:r>
            <a:r>
              <a:rPr lang="en" sz="1600">
                <a:solidFill>
                  <a:srgbClr val="DC143C"/>
                </a:solidFill>
                <a:highlight>
                  <a:schemeClr val="lt1"/>
                </a:highlight>
                <a:latin typeface="Times New Roman"/>
                <a:ea typeface="Times New Roman"/>
                <a:cs typeface="Times New Roman"/>
                <a:sym typeface="Times New Roman"/>
              </a:rPr>
              <a:t>platform</a:t>
            </a:r>
            <a:r>
              <a:rPr lang="en" sz="1600">
                <a:solidFill>
                  <a:srgbClr val="000000"/>
                </a:solidFill>
                <a:highlight>
                  <a:schemeClr val="lt1"/>
                </a:highlight>
                <a:latin typeface="Times New Roman"/>
                <a:ea typeface="Times New Roman"/>
                <a:cs typeface="Times New Roman"/>
                <a:sym typeface="Times New Roman"/>
              </a:rPr>
              <a:t> module:</a:t>
            </a:r>
            <a:endParaRPr sz="1600">
              <a:solidFill>
                <a:srgbClr val="000000"/>
              </a:solidFill>
              <a:highlight>
                <a:schemeClr val="lt1"/>
              </a:highlight>
              <a:latin typeface="Times New Roman"/>
              <a:ea typeface="Times New Roman"/>
              <a:cs typeface="Times New Roman"/>
              <a:sym typeface="Times New Roman"/>
            </a:endParaRPr>
          </a:p>
          <a:p>
            <a:pPr marL="114300" marR="114300" lvl="0" indent="0" algn="l" rtl="0">
              <a:spcBef>
                <a:spcPts val="0"/>
              </a:spcBef>
              <a:spcAft>
                <a:spcPts val="0"/>
              </a:spcAft>
              <a:buNone/>
            </a:pPr>
            <a:endParaRPr sz="1600">
              <a:solidFill>
                <a:srgbClr val="DC143C"/>
              </a:solidFill>
              <a:highlight>
                <a:schemeClr val="lt1"/>
              </a:highlight>
              <a:latin typeface="Times New Roman"/>
              <a:ea typeface="Times New Roman"/>
              <a:cs typeface="Times New Roman"/>
              <a:sym typeface="Times New Roman"/>
            </a:endParaRPr>
          </a:p>
          <a:p>
            <a:pPr marL="114300" marR="114300" lvl="0" indent="0" algn="l" rtl="0">
              <a:spcBef>
                <a:spcPts val="0"/>
              </a:spcBef>
              <a:spcAft>
                <a:spcPts val="0"/>
              </a:spcAft>
              <a:buNone/>
            </a:pPr>
            <a:r>
              <a:rPr lang="en" sz="1600">
                <a:solidFill>
                  <a:srgbClr val="0000CD"/>
                </a:solidFill>
                <a:highlight>
                  <a:schemeClr val="lt1"/>
                </a:highlight>
              </a:rPr>
              <a:t>import</a:t>
            </a:r>
            <a:r>
              <a:rPr lang="en" sz="1600">
                <a:solidFill>
                  <a:srgbClr val="000000"/>
                </a:solidFill>
                <a:highlight>
                  <a:schemeClr val="lt1"/>
                </a:highlight>
              </a:rPr>
              <a:t> platform</a:t>
            </a:r>
            <a:endParaRPr sz="1600">
              <a:solidFill>
                <a:srgbClr val="000000"/>
              </a:solidFill>
              <a:highlight>
                <a:schemeClr val="lt1"/>
              </a:highlight>
            </a:endParaRPr>
          </a:p>
          <a:p>
            <a:pPr marL="114300" marR="114300" lvl="0" indent="0" algn="l" rtl="0">
              <a:spcBef>
                <a:spcPts val="0"/>
              </a:spcBef>
              <a:spcAft>
                <a:spcPts val="0"/>
              </a:spcAft>
              <a:buNone/>
            </a:pPr>
            <a:endParaRPr sz="1600">
              <a:solidFill>
                <a:srgbClr val="000000"/>
              </a:solidFill>
              <a:highlight>
                <a:schemeClr val="lt1"/>
              </a:highlight>
            </a:endParaRPr>
          </a:p>
          <a:p>
            <a:pPr marL="114300" marR="114300" lvl="0" indent="0" algn="l" rtl="0">
              <a:spcBef>
                <a:spcPts val="0"/>
              </a:spcBef>
              <a:spcAft>
                <a:spcPts val="0"/>
              </a:spcAft>
              <a:buNone/>
            </a:pPr>
            <a:r>
              <a:rPr lang="en" sz="1600">
                <a:solidFill>
                  <a:srgbClr val="000000"/>
                </a:solidFill>
                <a:highlight>
                  <a:schemeClr val="lt1"/>
                </a:highlight>
              </a:rPr>
              <a:t>x = platform.system()</a:t>
            </a:r>
            <a:endParaRPr sz="1600">
              <a:solidFill>
                <a:srgbClr val="000000"/>
              </a:solidFill>
              <a:highlight>
                <a:schemeClr val="lt1"/>
              </a:highlight>
            </a:endParaRPr>
          </a:p>
          <a:p>
            <a:pPr marL="114300" marR="114300" lvl="0" indent="0" algn="l" rtl="0">
              <a:spcBef>
                <a:spcPts val="0"/>
              </a:spcBef>
              <a:spcAft>
                <a:spcPts val="0"/>
              </a:spcAft>
              <a:buNone/>
            </a:pPr>
            <a:r>
              <a:rPr lang="en" sz="1600">
                <a:solidFill>
                  <a:srgbClr val="0000CD"/>
                </a:solidFill>
                <a:highlight>
                  <a:schemeClr val="lt1"/>
                </a:highlight>
              </a:rPr>
              <a:t>print</a:t>
            </a:r>
            <a:r>
              <a:rPr lang="en" sz="1600">
                <a:solidFill>
                  <a:srgbClr val="000000"/>
                </a:solidFill>
                <a:highlight>
                  <a:schemeClr val="lt1"/>
                </a:highlight>
              </a:rPr>
              <a:t>(x)</a:t>
            </a:r>
            <a:endParaRPr sz="1600">
              <a:solidFill>
                <a:srgbClr val="DC143C"/>
              </a:solidFill>
              <a:highlight>
                <a:schemeClr val="lt1"/>
              </a:highlight>
            </a:endParaRPr>
          </a:p>
        </p:txBody>
      </p:sp>
      <p:sp>
        <p:nvSpPr>
          <p:cNvPr id="701" name="Google Shape;701;p105"/>
          <p:cNvSpPr txBox="1"/>
          <p:nvPr/>
        </p:nvSpPr>
        <p:spPr>
          <a:xfrm>
            <a:off x="5837950" y="3728500"/>
            <a:ext cx="19512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Times New Roman"/>
                <a:ea typeface="Times New Roman"/>
                <a:cs typeface="Times New Roman"/>
                <a:sym typeface="Times New Roman"/>
              </a:rPr>
              <a:t>Output</a:t>
            </a:r>
            <a:endParaRPr sz="1600" b="1">
              <a:latin typeface="Times New Roman"/>
              <a:ea typeface="Times New Roman"/>
              <a:cs typeface="Times New Roman"/>
              <a:sym typeface="Times New Roman"/>
            </a:endParaRPr>
          </a:p>
          <a:p>
            <a:pPr marL="0" lvl="0" indent="0" algn="l" rtl="0">
              <a:spcBef>
                <a:spcPts val="0"/>
              </a:spcBef>
              <a:spcAft>
                <a:spcPts val="0"/>
              </a:spcAft>
              <a:buNone/>
            </a:pPr>
            <a:r>
              <a:rPr lang="en" sz="1600">
                <a:latin typeface="Times New Roman"/>
                <a:ea typeface="Times New Roman"/>
                <a:cs typeface="Times New Roman"/>
                <a:sym typeface="Times New Roman"/>
              </a:rPr>
              <a:t>Windows</a:t>
            </a:r>
            <a:endParaRPr sz="1600">
              <a:latin typeface="Source Code Pro"/>
              <a:ea typeface="Source Code Pro"/>
              <a:cs typeface="Source Code Pro"/>
              <a:sym typeface="Source Code Pro"/>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10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just" rtl="0">
              <a:lnSpc>
                <a:spcPct val="130000"/>
              </a:lnSpc>
              <a:spcBef>
                <a:spcPts val="1400"/>
              </a:spcBef>
              <a:spcAft>
                <a:spcPts val="400"/>
              </a:spcAft>
              <a:buNone/>
            </a:pPr>
            <a:r>
              <a:rPr lang="en">
                <a:highlight>
                  <a:srgbClr val="FFFFFF"/>
                </a:highlight>
              </a:rPr>
              <a:t>Modules</a:t>
            </a:r>
            <a:endParaRPr/>
          </a:p>
        </p:txBody>
      </p:sp>
      <p:sp>
        <p:nvSpPr>
          <p:cNvPr id="707" name="Google Shape;707;p106"/>
          <p:cNvSpPr txBox="1">
            <a:spLocks noGrp="1"/>
          </p:cNvSpPr>
          <p:nvPr>
            <p:ph type="body" idx="1"/>
          </p:nvPr>
        </p:nvSpPr>
        <p:spPr>
          <a:xfrm>
            <a:off x="311700" y="1316100"/>
            <a:ext cx="8520600" cy="375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highlight>
                  <a:schemeClr val="lt1"/>
                </a:highlight>
                <a:latin typeface="Times New Roman"/>
                <a:ea typeface="Times New Roman"/>
                <a:cs typeface="Times New Roman"/>
                <a:sym typeface="Times New Roman"/>
              </a:rPr>
              <a:t>Import From Module</a:t>
            </a:r>
            <a:endParaRPr>
              <a:solidFill>
                <a:schemeClr val="dk1"/>
              </a:solidFill>
              <a:highlight>
                <a:schemeClr val="lt1"/>
              </a:highlight>
              <a:latin typeface="Times New Roman"/>
              <a:ea typeface="Times New Roman"/>
              <a:cs typeface="Times New Roman"/>
              <a:sym typeface="Times New Roman"/>
            </a:endParaRPr>
          </a:p>
          <a:p>
            <a:pPr marL="0" lvl="0" indent="0" algn="l" rtl="0">
              <a:spcBef>
                <a:spcPts val="0"/>
              </a:spcBef>
              <a:spcAft>
                <a:spcPts val="0"/>
              </a:spcAft>
              <a:buNone/>
            </a:pPr>
            <a:r>
              <a:rPr lang="en" sz="1600">
                <a:solidFill>
                  <a:srgbClr val="000000"/>
                </a:solidFill>
                <a:highlight>
                  <a:schemeClr val="lt1"/>
                </a:highlight>
                <a:latin typeface="Times New Roman"/>
                <a:ea typeface="Times New Roman"/>
                <a:cs typeface="Times New Roman"/>
                <a:sym typeface="Times New Roman"/>
              </a:rPr>
              <a:t>You can choose to import only parts from a module, by using the </a:t>
            </a:r>
            <a:r>
              <a:rPr lang="en" sz="1600">
                <a:solidFill>
                  <a:srgbClr val="DC143C"/>
                </a:solidFill>
                <a:highlight>
                  <a:schemeClr val="lt1"/>
                </a:highlight>
                <a:latin typeface="Times New Roman"/>
                <a:ea typeface="Times New Roman"/>
                <a:cs typeface="Times New Roman"/>
                <a:sym typeface="Times New Roman"/>
              </a:rPr>
              <a:t>from</a:t>
            </a:r>
            <a:r>
              <a:rPr lang="en" sz="1600">
                <a:solidFill>
                  <a:srgbClr val="000000"/>
                </a:solidFill>
                <a:highlight>
                  <a:schemeClr val="lt1"/>
                </a:highlight>
                <a:latin typeface="Times New Roman"/>
                <a:ea typeface="Times New Roman"/>
                <a:cs typeface="Times New Roman"/>
                <a:sym typeface="Times New Roman"/>
              </a:rPr>
              <a:t> keyword.</a:t>
            </a:r>
            <a:endParaRPr sz="1600">
              <a:solidFill>
                <a:srgbClr val="000000"/>
              </a:solidFill>
              <a:highlight>
                <a:schemeClr val="lt1"/>
              </a:highlight>
              <a:latin typeface="Times New Roman"/>
              <a:ea typeface="Times New Roman"/>
              <a:cs typeface="Times New Roman"/>
              <a:sym typeface="Times New Roman"/>
            </a:endParaRPr>
          </a:p>
          <a:p>
            <a:pPr marL="0" lvl="0" indent="0" algn="l" rtl="0">
              <a:spcBef>
                <a:spcPts val="0"/>
              </a:spcBef>
              <a:spcAft>
                <a:spcPts val="0"/>
              </a:spcAft>
              <a:buNone/>
            </a:pPr>
            <a:endParaRPr sz="1600">
              <a:solidFill>
                <a:srgbClr val="000000"/>
              </a:solidFill>
              <a:highlight>
                <a:schemeClr val="lt1"/>
              </a:highlight>
              <a:latin typeface="Times New Roman"/>
              <a:ea typeface="Times New Roman"/>
              <a:cs typeface="Times New Roman"/>
              <a:sym typeface="Times New Roman"/>
            </a:endParaRPr>
          </a:p>
          <a:p>
            <a:pPr marL="0" lvl="0" indent="0" algn="l" rtl="0">
              <a:spcBef>
                <a:spcPts val="0"/>
              </a:spcBef>
              <a:spcAft>
                <a:spcPts val="0"/>
              </a:spcAft>
              <a:buNone/>
            </a:pPr>
            <a:r>
              <a:rPr lang="en" sz="1600">
                <a:solidFill>
                  <a:srgbClr val="000000"/>
                </a:solidFill>
                <a:highlight>
                  <a:schemeClr val="lt1"/>
                </a:highlight>
                <a:latin typeface="Times New Roman"/>
                <a:ea typeface="Times New Roman"/>
                <a:cs typeface="Times New Roman"/>
                <a:sym typeface="Times New Roman"/>
              </a:rPr>
              <a:t>Example: The module named </a:t>
            </a:r>
            <a:r>
              <a:rPr lang="en" sz="1600">
                <a:solidFill>
                  <a:srgbClr val="DC143C"/>
                </a:solidFill>
                <a:highlight>
                  <a:schemeClr val="lt1"/>
                </a:highlight>
                <a:latin typeface="Times New Roman"/>
                <a:ea typeface="Times New Roman"/>
                <a:cs typeface="Times New Roman"/>
                <a:sym typeface="Times New Roman"/>
              </a:rPr>
              <a:t>mymodule</a:t>
            </a:r>
            <a:r>
              <a:rPr lang="en" sz="1600">
                <a:solidFill>
                  <a:srgbClr val="000000"/>
                </a:solidFill>
                <a:highlight>
                  <a:schemeClr val="lt1"/>
                </a:highlight>
                <a:latin typeface="Times New Roman"/>
                <a:ea typeface="Times New Roman"/>
                <a:cs typeface="Times New Roman"/>
                <a:sym typeface="Times New Roman"/>
              </a:rPr>
              <a:t> has one function and one dictionary:</a:t>
            </a:r>
            <a:endParaRPr sz="1600">
              <a:solidFill>
                <a:srgbClr val="000000"/>
              </a:solidFill>
              <a:highlight>
                <a:schemeClr val="lt1"/>
              </a:highlight>
              <a:latin typeface="Times New Roman"/>
              <a:ea typeface="Times New Roman"/>
              <a:cs typeface="Times New Roman"/>
              <a:sym typeface="Times New Roman"/>
            </a:endParaRPr>
          </a:p>
          <a:p>
            <a:pPr marL="114300" marR="114300" lvl="0" indent="0" algn="l" rtl="0">
              <a:spcBef>
                <a:spcPts val="0"/>
              </a:spcBef>
              <a:spcAft>
                <a:spcPts val="0"/>
              </a:spcAft>
              <a:buNone/>
            </a:pPr>
            <a:endParaRPr sz="1600">
              <a:solidFill>
                <a:srgbClr val="0000CD"/>
              </a:solidFill>
              <a:highlight>
                <a:schemeClr val="lt1"/>
              </a:highlight>
            </a:endParaRPr>
          </a:p>
          <a:p>
            <a:pPr marL="114300" marR="114300" lvl="0" indent="0" algn="l" rtl="0">
              <a:spcBef>
                <a:spcPts val="0"/>
              </a:spcBef>
              <a:spcAft>
                <a:spcPts val="0"/>
              </a:spcAft>
              <a:buNone/>
            </a:pPr>
            <a:r>
              <a:rPr lang="en" sz="1600">
                <a:solidFill>
                  <a:srgbClr val="0000CD"/>
                </a:solidFill>
                <a:highlight>
                  <a:schemeClr val="lt1"/>
                </a:highlight>
              </a:rPr>
              <a:t>def</a:t>
            </a:r>
            <a:r>
              <a:rPr lang="en" sz="1600">
                <a:solidFill>
                  <a:srgbClr val="000000"/>
                </a:solidFill>
                <a:highlight>
                  <a:schemeClr val="lt1"/>
                </a:highlight>
              </a:rPr>
              <a:t> greeting(name):</a:t>
            </a:r>
            <a:endParaRPr sz="1600">
              <a:solidFill>
                <a:srgbClr val="000000"/>
              </a:solidFill>
              <a:highlight>
                <a:schemeClr val="lt1"/>
              </a:highlight>
            </a:endParaRPr>
          </a:p>
          <a:p>
            <a:pPr marL="114300" marR="114300" lvl="0" indent="0" algn="l" rtl="0">
              <a:spcBef>
                <a:spcPts val="0"/>
              </a:spcBef>
              <a:spcAft>
                <a:spcPts val="0"/>
              </a:spcAft>
              <a:buNone/>
            </a:pPr>
            <a:r>
              <a:rPr lang="en" sz="1600">
                <a:solidFill>
                  <a:srgbClr val="000000"/>
                </a:solidFill>
                <a:highlight>
                  <a:schemeClr val="lt1"/>
                </a:highlight>
              </a:rPr>
              <a:t>  </a:t>
            </a:r>
            <a:r>
              <a:rPr lang="en" sz="1600">
                <a:solidFill>
                  <a:srgbClr val="0000CD"/>
                </a:solidFill>
                <a:highlight>
                  <a:schemeClr val="lt1"/>
                </a:highlight>
              </a:rPr>
              <a:t>print</a:t>
            </a:r>
            <a:r>
              <a:rPr lang="en" sz="1600">
                <a:solidFill>
                  <a:srgbClr val="000000"/>
                </a:solidFill>
                <a:highlight>
                  <a:schemeClr val="lt1"/>
                </a:highlight>
              </a:rPr>
              <a:t>(</a:t>
            </a:r>
            <a:r>
              <a:rPr lang="en" sz="1600">
                <a:solidFill>
                  <a:srgbClr val="A52A2A"/>
                </a:solidFill>
                <a:highlight>
                  <a:schemeClr val="lt1"/>
                </a:highlight>
              </a:rPr>
              <a:t>"Hello, "</a:t>
            </a:r>
            <a:r>
              <a:rPr lang="en" sz="1600">
                <a:solidFill>
                  <a:srgbClr val="000000"/>
                </a:solidFill>
                <a:highlight>
                  <a:schemeClr val="lt1"/>
                </a:highlight>
              </a:rPr>
              <a:t> + name)</a:t>
            </a:r>
            <a:endParaRPr sz="1600">
              <a:solidFill>
                <a:srgbClr val="000000"/>
              </a:solidFill>
              <a:highlight>
                <a:schemeClr val="lt1"/>
              </a:highlight>
            </a:endParaRPr>
          </a:p>
          <a:p>
            <a:pPr marL="114300" marR="114300" lvl="0" indent="0" algn="l" rtl="0">
              <a:spcBef>
                <a:spcPts val="0"/>
              </a:spcBef>
              <a:spcAft>
                <a:spcPts val="0"/>
              </a:spcAft>
              <a:buNone/>
            </a:pPr>
            <a:endParaRPr sz="1600">
              <a:solidFill>
                <a:srgbClr val="000000"/>
              </a:solidFill>
              <a:highlight>
                <a:schemeClr val="lt1"/>
              </a:highlight>
            </a:endParaRPr>
          </a:p>
          <a:p>
            <a:pPr marL="114300" marR="114300" lvl="0" indent="0" algn="l" rtl="0">
              <a:spcBef>
                <a:spcPts val="0"/>
              </a:spcBef>
              <a:spcAft>
                <a:spcPts val="0"/>
              </a:spcAft>
              <a:buNone/>
            </a:pPr>
            <a:r>
              <a:rPr lang="en" sz="1600">
                <a:solidFill>
                  <a:srgbClr val="000000"/>
                </a:solidFill>
                <a:highlight>
                  <a:schemeClr val="lt1"/>
                </a:highlight>
              </a:rPr>
              <a:t>person1 = {</a:t>
            </a:r>
            <a:endParaRPr sz="1600">
              <a:solidFill>
                <a:srgbClr val="000000"/>
              </a:solidFill>
              <a:highlight>
                <a:schemeClr val="lt1"/>
              </a:highlight>
            </a:endParaRPr>
          </a:p>
          <a:p>
            <a:pPr marL="114300" marR="114300" lvl="0" indent="0" algn="l" rtl="0">
              <a:spcBef>
                <a:spcPts val="0"/>
              </a:spcBef>
              <a:spcAft>
                <a:spcPts val="0"/>
              </a:spcAft>
              <a:buNone/>
            </a:pPr>
            <a:r>
              <a:rPr lang="en" sz="1600">
                <a:solidFill>
                  <a:srgbClr val="000000"/>
                </a:solidFill>
                <a:highlight>
                  <a:schemeClr val="lt1"/>
                </a:highlight>
              </a:rPr>
              <a:t>  </a:t>
            </a:r>
            <a:r>
              <a:rPr lang="en" sz="1600">
                <a:solidFill>
                  <a:srgbClr val="A52A2A"/>
                </a:solidFill>
                <a:highlight>
                  <a:schemeClr val="lt1"/>
                </a:highlight>
              </a:rPr>
              <a:t>"name"</a:t>
            </a:r>
            <a:r>
              <a:rPr lang="en" sz="1600">
                <a:solidFill>
                  <a:srgbClr val="000000"/>
                </a:solidFill>
                <a:highlight>
                  <a:schemeClr val="lt1"/>
                </a:highlight>
              </a:rPr>
              <a:t>: </a:t>
            </a:r>
            <a:r>
              <a:rPr lang="en" sz="1600">
                <a:solidFill>
                  <a:srgbClr val="A52A2A"/>
                </a:solidFill>
                <a:highlight>
                  <a:schemeClr val="lt1"/>
                </a:highlight>
              </a:rPr>
              <a:t>"John"</a:t>
            </a:r>
            <a:r>
              <a:rPr lang="en" sz="1600">
                <a:solidFill>
                  <a:srgbClr val="000000"/>
                </a:solidFill>
                <a:highlight>
                  <a:schemeClr val="lt1"/>
                </a:highlight>
              </a:rPr>
              <a:t>,</a:t>
            </a:r>
            <a:endParaRPr sz="1600">
              <a:solidFill>
                <a:srgbClr val="000000"/>
              </a:solidFill>
              <a:highlight>
                <a:schemeClr val="lt1"/>
              </a:highlight>
            </a:endParaRPr>
          </a:p>
          <a:p>
            <a:pPr marL="114300" marR="114300" lvl="0" indent="0" algn="l" rtl="0">
              <a:spcBef>
                <a:spcPts val="0"/>
              </a:spcBef>
              <a:spcAft>
                <a:spcPts val="0"/>
              </a:spcAft>
              <a:buNone/>
            </a:pPr>
            <a:r>
              <a:rPr lang="en" sz="1600">
                <a:solidFill>
                  <a:srgbClr val="000000"/>
                </a:solidFill>
                <a:highlight>
                  <a:schemeClr val="lt1"/>
                </a:highlight>
              </a:rPr>
              <a:t>  </a:t>
            </a:r>
            <a:r>
              <a:rPr lang="en" sz="1600">
                <a:solidFill>
                  <a:srgbClr val="A52A2A"/>
                </a:solidFill>
                <a:highlight>
                  <a:schemeClr val="lt1"/>
                </a:highlight>
              </a:rPr>
              <a:t>"age"</a:t>
            </a:r>
            <a:r>
              <a:rPr lang="en" sz="1600">
                <a:solidFill>
                  <a:srgbClr val="000000"/>
                </a:solidFill>
                <a:highlight>
                  <a:schemeClr val="lt1"/>
                </a:highlight>
              </a:rPr>
              <a:t>: </a:t>
            </a:r>
            <a:r>
              <a:rPr lang="en" sz="1600">
                <a:solidFill>
                  <a:srgbClr val="FF0000"/>
                </a:solidFill>
                <a:highlight>
                  <a:schemeClr val="lt1"/>
                </a:highlight>
              </a:rPr>
              <a:t>36</a:t>
            </a:r>
            <a:r>
              <a:rPr lang="en" sz="1600">
                <a:solidFill>
                  <a:srgbClr val="000000"/>
                </a:solidFill>
                <a:highlight>
                  <a:schemeClr val="lt1"/>
                </a:highlight>
              </a:rPr>
              <a:t>,</a:t>
            </a:r>
            <a:endParaRPr sz="1600">
              <a:solidFill>
                <a:srgbClr val="000000"/>
              </a:solidFill>
              <a:highlight>
                <a:schemeClr val="lt1"/>
              </a:highlight>
            </a:endParaRPr>
          </a:p>
          <a:p>
            <a:pPr marL="114300" marR="114300" lvl="0" indent="0" algn="l" rtl="0">
              <a:spcBef>
                <a:spcPts val="0"/>
              </a:spcBef>
              <a:spcAft>
                <a:spcPts val="0"/>
              </a:spcAft>
              <a:buNone/>
            </a:pPr>
            <a:r>
              <a:rPr lang="en" sz="1600">
                <a:solidFill>
                  <a:srgbClr val="000000"/>
                </a:solidFill>
                <a:highlight>
                  <a:schemeClr val="lt1"/>
                </a:highlight>
              </a:rPr>
              <a:t>  </a:t>
            </a:r>
            <a:r>
              <a:rPr lang="en" sz="1600">
                <a:solidFill>
                  <a:srgbClr val="A52A2A"/>
                </a:solidFill>
                <a:highlight>
                  <a:schemeClr val="lt1"/>
                </a:highlight>
              </a:rPr>
              <a:t>"country"</a:t>
            </a:r>
            <a:r>
              <a:rPr lang="en" sz="1600">
                <a:solidFill>
                  <a:srgbClr val="000000"/>
                </a:solidFill>
                <a:highlight>
                  <a:schemeClr val="lt1"/>
                </a:highlight>
              </a:rPr>
              <a:t>: </a:t>
            </a:r>
            <a:r>
              <a:rPr lang="en" sz="1600">
                <a:solidFill>
                  <a:srgbClr val="A52A2A"/>
                </a:solidFill>
                <a:highlight>
                  <a:schemeClr val="lt1"/>
                </a:highlight>
              </a:rPr>
              <a:t>"Norway"</a:t>
            </a:r>
            <a:endParaRPr sz="1600">
              <a:solidFill>
                <a:srgbClr val="A52A2A"/>
              </a:solidFill>
              <a:highlight>
                <a:schemeClr val="lt1"/>
              </a:highlight>
            </a:endParaRPr>
          </a:p>
          <a:p>
            <a:pPr marL="114300" marR="114300" lvl="0" indent="0" algn="l" rtl="0">
              <a:spcBef>
                <a:spcPts val="0"/>
              </a:spcBef>
              <a:spcAft>
                <a:spcPts val="0"/>
              </a:spcAft>
              <a:buNone/>
            </a:pPr>
            <a:r>
              <a:rPr lang="en" sz="1600">
                <a:solidFill>
                  <a:srgbClr val="000000"/>
                </a:solidFill>
                <a:highlight>
                  <a:schemeClr val="lt1"/>
                </a:highlight>
              </a:rPr>
              <a:t>}</a:t>
            </a:r>
            <a:endParaRPr sz="1600">
              <a:solidFill>
                <a:srgbClr val="000000"/>
              </a:solidFill>
              <a:highlight>
                <a:schemeClr val="lt1"/>
              </a:highlight>
            </a:endParaRPr>
          </a:p>
          <a:p>
            <a:pPr marL="114300" marR="114300" lvl="0" indent="0" algn="l" rtl="0">
              <a:spcBef>
                <a:spcPts val="0"/>
              </a:spcBef>
              <a:spcAft>
                <a:spcPts val="0"/>
              </a:spcAft>
              <a:buNone/>
            </a:pPr>
            <a:endParaRPr sz="1600">
              <a:solidFill>
                <a:srgbClr val="DC143C"/>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10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Modules</a:t>
            </a:r>
            <a:endParaRPr/>
          </a:p>
        </p:txBody>
      </p:sp>
      <p:sp>
        <p:nvSpPr>
          <p:cNvPr id="713" name="Google Shape;713;p107"/>
          <p:cNvSpPr txBox="1">
            <a:spLocks noGrp="1"/>
          </p:cNvSpPr>
          <p:nvPr>
            <p:ph type="body" idx="1"/>
          </p:nvPr>
        </p:nvSpPr>
        <p:spPr>
          <a:xfrm>
            <a:off x="311700" y="1468825"/>
            <a:ext cx="8520600" cy="342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solidFill>
                  <a:srgbClr val="000000"/>
                </a:solidFill>
                <a:highlight>
                  <a:schemeClr val="lt1"/>
                </a:highlight>
                <a:latin typeface="Times New Roman"/>
                <a:ea typeface="Times New Roman"/>
                <a:cs typeface="Times New Roman"/>
                <a:sym typeface="Times New Roman"/>
              </a:rPr>
              <a:t>Example: Import only the person1 dictionary from the module:</a:t>
            </a:r>
            <a:endParaRPr sz="1600">
              <a:solidFill>
                <a:srgbClr val="000000"/>
              </a:solidFill>
              <a:highlight>
                <a:schemeClr val="lt1"/>
              </a:highlight>
              <a:latin typeface="Times New Roman"/>
              <a:ea typeface="Times New Roman"/>
              <a:cs typeface="Times New Roman"/>
              <a:sym typeface="Times New Roman"/>
            </a:endParaRPr>
          </a:p>
          <a:p>
            <a:pPr marL="114300" marR="114300" lvl="0" indent="0" algn="l" rtl="0">
              <a:spcBef>
                <a:spcPts val="0"/>
              </a:spcBef>
              <a:spcAft>
                <a:spcPts val="0"/>
              </a:spcAft>
              <a:buNone/>
            </a:pPr>
            <a:endParaRPr sz="1600">
              <a:solidFill>
                <a:srgbClr val="0000CD"/>
              </a:solidFill>
              <a:highlight>
                <a:schemeClr val="lt1"/>
              </a:highlight>
            </a:endParaRPr>
          </a:p>
          <a:p>
            <a:pPr marL="114300" marR="114300" lvl="0" indent="0" algn="l" rtl="0">
              <a:spcBef>
                <a:spcPts val="0"/>
              </a:spcBef>
              <a:spcAft>
                <a:spcPts val="0"/>
              </a:spcAft>
              <a:buNone/>
            </a:pPr>
            <a:r>
              <a:rPr lang="en" sz="1600">
                <a:solidFill>
                  <a:srgbClr val="0000CD"/>
                </a:solidFill>
                <a:highlight>
                  <a:schemeClr val="lt1"/>
                </a:highlight>
              </a:rPr>
              <a:t>from</a:t>
            </a:r>
            <a:r>
              <a:rPr lang="en" sz="1600">
                <a:solidFill>
                  <a:srgbClr val="000000"/>
                </a:solidFill>
                <a:highlight>
                  <a:schemeClr val="lt1"/>
                </a:highlight>
              </a:rPr>
              <a:t> mymodule </a:t>
            </a:r>
            <a:r>
              <a:rPr lang="en" sz="1600">
                <a:solidFill>
                  <a:srgbClr val="0000CD"/>
                </a:solidFill>
                <a:highlight>
                  <a:schemeClr val="lt1"/>
                </a:highlight>
              </a:rPr>
              <a:t>import</a:t>
            </a:r>
            <a:r>
              <a:rPr lang="en" sz="1600">
                <a:solidFill>
                  <a:srgbClr val="000000"/>
                </a:solidFill>
                <a:highlight>
                  <a:schemeClr val="lt1"/>
                </a:highlight>
              </a:rPr>
              <a:t> person1</a:t>
            </a:r>
            <a:endParaRPr sz="1600">
              <a:solidFill>
                <a:srgbClr val="000000"/>
              </a:solidFill>
              <a:highlight>
                <a:schemeClr val="lt1"/>
              </a:highlight>
            </a:endParaRPr>
          </a:p>
          <a:p>
            <a:pPr marL="114300" marR="114300" lvl="0" indent="0" algn="l" rtl="0">
              <a:spcBef>
                <a:spcPts val="0"/>
              </a:spcBef>
              <a:spcAft>
                <a:spcPts val="0"/>
              </a:spcAft>
              <a:buNone/>
            </a:pPr>
            <a:endParaRPr sz="1600">
              <a:solidFill>
                <a:srgbClr val="000000"/>
              </a:solidFill>
              <a:highlight>
                <a:schemeClr val="lt1"/>
              </a:highlight>
            </a:endParaRPr>
          </a:p>
          <a:p>
            <a:pPr marL="114300" marR="114300" lvl="0" indent="0" algn="l" rtl="0">
              <a:spcBef>
                <a:spcPts val="0"/>
              </a:spcBef>
              <a:spcAft>
                <a:spcPts val="0"/>
              </a:spcAft>
              <a:buNone/>
            </a:pPr>
            <a:r>
              <a:rPr lang="en" sz="1600">
                <a:solidFill>
                  <a:srgbClr val="0000CD"/>
                </a:solidFill>
                <a:highlight>
                  <a:schemeClr val="lt1"/>
                </a:highlight>
              </a:rPr>
              <a:t>print</a:t>
            </a:r>
            <a:r>
              <a:rPr lang="en" sz="1600">
                <a:solidFill>
                  <a:srgbClr val="000000"/>
                </a:solidFill>
                <a:highlight>
                  <a:schemeClr val="lt1"/>
                </a:highlight>
              </a:rPr>
              <a:t> (person1[</a:t>
            </a:r>
            <a:r>
              <a:rPr lang="en" sz="1600">
                <a:solidFill>
                  <a:srgbClr val="A52A2A"/>
                </a:solidFill>
                <a:highlight>
                  <a:schemeClr val="lt1"/>
                </a:highlight>
              </a:rPr>
              <a:t>"age"</a:t>
            </a:r>
            <a:r>
              <a:rPr lang="en" sz="1600">
                <a:solidFill>
                  <a:srgbClr val="000000"/>
                </a:solidFill>
                <a:highlight>
                  <a:schemeClr val="lt1"/>
                </a:highlight>
              </a:rPr>
              <a:t>])</a:t>
            </a:r>
            <a:endParaRPr sz="1600">
              <a:solidFill>
                <a:srgbClr val="DC143C"/>
              </a:solidFill>
              <a:highlight>
                <a:schemeClr val="lt1"/>
              </a:highlight>
            </a:endParaRPr>
          </a:p>
          <a:p>
            <a:pPr marL="0" lvl="0" indent="0" algn="l" rtl="0">
              <a:spcBef>
                <a:spcPts val="0"/>
              </a:spcBef>
              <a:spcAft>
                <a:spcPts val="1200"/>
              </a:spcAft>
              <a:buNone/>
            </a:pPr>
            <a:endParaRPr/>
          </a:p>
        </p:txBody>
      </p:sp>
      <p:sp>
        <p:nvSpPr>
          <p:cNvPr id="714" name="Google Shape;714;p107"/>
          <p:cNvSpPr txBox="1"/>
          <p:nvPr/>
        </p:nvSpPr>
        <p:spPr>
          <a:xfrm>
            <a:off x="510325" y="4070825"/>
            <a:ext cx="30501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Times New Roman"/>
                <a:ea typeface="Times New Roman"/>
                <a:cs typeface="Times New Roman"/>
                <a:sym typeface="Times New Roman"/>
              </a:rPr>
              <a:t>Output</a:t>
            </a:r>
            <a:endParaRPr sz="1600" b="1">
              <a:latin typeface="Times New Roman"/>
              <a:ea typeface="Times New Roman"/>
              <a:cs typeface="Times New Roman"/>
              <a:sym typeface="Times New Roman"/>
            </a:endParaRPr>
          </a:p>
          <a:p>
            <a:pPr marL="0" lvl="0" indent="0" algn="l" rtl="0">
              <a:spcBef>
                <a:spcPts val="0"/>
              </a:spcBef>
              <a:spcAft>
                <a:spcPts val="0"/>
              </a:spcAft>
              <a:buNone/>
            </a:pPr>
            <a:r>
              <a:rPr lang="en" sz="1600">
                <a:latin typeface="Times New Roman"/>
                <a:ea typeface="Times New Roman"/>
                <a:cs typeface="Times New Roman"/>
                <a:sym typeface="Times New Roman"/>
              </a:rPr>
              <a:t>36</a:t>
            </a:r>
            <a:endParaRPr sz="1600">
              <a:latin typeface="Source Code Pro"/>
              <a:ea typeface="Source Code Pro"/>
              <a:cs typeface="Source Code Pro"/>
              <a:sym typeface="Source Code Pro"/>
            </a:endParaRPr>
          </a:p>
        </p:txBody>
      </p:sp>
      <p:sp>
        <p:nvSpPr>
          <p:cNvPr id="715" name="Google Shape;715;p107"/>
          <p:cNvSpPr txBox="1"/>
          <p:nvPr/>
        </p:nvSpPr>
        <p:spPr>
          <a:xfrm>
            <a:off x="3560425" y="3236500"/>
            <a:ext cx="50217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latin typeface="Times New Roman"/>
              <a:ea typeface="Times New Roman"/>
              <a:cs typeface="Times New Roman"/>
              <a:sym typeface="Times New Roman"/>
            </a:endParaRPr>
          </a:p>
          <a:p>
            <a:pPr marL="0" lvl="0" indent="0" algn="l" rtl="0">
              <a:spcBef>
                <a:spcPts val="0"/>
              </a:spcBef>
              <a:spcAft>
                <a:spcPts val="0"/>
              </a:spcAft>
              <a:buNone/>
            </a:pPr>
            <a:r>
              <a:rPr lang="en" sz="1600">
                <a:highlight>
                  <a:schemeClr val="lt1"/>
                </a:highlight>
                <a:latin typeface="Times New Roman"/>
                <a:ea typeface="Times New Roman"/>
                <a:cs typeface="Times New Roman"/>
                <a:sym typeface="Times New Roman"/>
              </a:rPr>
              <a:t>Note: When importing using the </a:t>
            </a:r>
            <a:r>
              <a:rPr lang="en" sz="1600">
                <a:solidFill>
                  <a:srgbClr val="DC143C"/>
                </a:solidFill>
                <a:highlight>
                  <a:schemeClr val="lt1"/>
                </a:highlight>
                <a:latin typeface="Times New Roman"/>
                <a:ea typeface="Times New Roman"/>
                <a:cs typeface="Times New Roman"/>
                <a:sym typeface="Times New Roman"/>
              </a:rPr>
              <a:t>from</a:t>
            </a:r>
            <a:r>
              <a:rPr lang="en" sz="1600">
                <a:highlight>
                  <a:schemeClr val="lt1"/>
                </a:highlight>
                <a:latin typeface="Times New Roman"/>
                <a:ea typeface="Times New Roman"/>
                <a:cs typeface="Times New Roman"/>
                <a:sym typeface="Times New Roman"/>
              </a:rPr>
              <a:t> keyword, do not use the module name when referring to elements in the module. Example: </a:t>
            </a:r>
            <a:r>
              <a:rPr lang="en" sz="1600">
                <a:solidFill>
                  <a:srgbClr val="DC143C"/>
                </a:solidFill>
                <a:highlight>
                  <a:schemeClr val="lt1"/>
                </a:highlight>
                <a:latin typeface="Times New Roman"/>
                <a:ea typeface="Times New Roman"/>
                <a:cs typeface="Times New Roman"/>
                <a:sym typeface="Times New Roman"/>
              </a:rPr>
              <a:t>person1["age"]</a:t>
            </a:r>
            <a:r>
              <a:rPr lang="en" sz="1600">
                <a:highlight>
                  <a:schemeClr val="lt1"/>
                </a:highlight>
                <a:latin typeface="Times New Roman"/>
                <a:ea typeface="Times New Roman"/>
                <a:cs typeface="Times New Roman"/>
                <a:sym typeface="Times New Roman"/>
              </a:rPr>
              <a:t>, not </a:t>
            </a:r>
            <a:r>
              <a:rPr lang="en" sz="1600" strike="sngStrike">
                <a:solidFill>
                  <a:srgbClr val="DC143C"/>
                </a:solidFill>
                <a:highlight>
                  <a:schemeClr val="lt1"/>
                </a:highlight>
                <a:latin typeface="Times New Roman"/>
                <a:ea typeface="Times New Roman"/>
                <a:cs typeface="Times New Roman"/>
                <a:sym typeface="Times New Roman"/>
              </a:rPr>
              <a:t>mymodule.person1["age"]</a:t>
            </a:r>
            <a:endParaRPr sz="1600" strike="sngStrike">
              <a:solidFill>
                <a:srgbClr val="DC143C"/>
              </a:solidFill>
              <a:highlight>
                <a:schemeClr val="lt1"/>
              </a:highlight>
              <a:latin typeface="Times New Roman"/>
              <a:ea typeface="Times New Roman"/>
              <a:cs typeface="Times New Roman"/>
              <a:sym typeface="Times New Roman"/>
            </a:endParaRPr>
          </a:p>
          <a:p>
            <a:pPr marL="0" lvl="0" indent="0" algn="l" rtl="0">
              <a:spcBef>
                <a:spcPts val="0"/>
              </a:spcBef>
              <a:spcAft>
                <a:spcPts val="0"/>
              </a:spcAft>
              <a:buNone/>
            </a:pPr>
            <a:endParaRPr sz="1600" strike="sngStrike">
              <a:solidFill>
                <a:srgbClr val="DC143C"/>
              </a:solidFill>
              <a:highlight>
                <a:schemeClr val="lt1"/>
              </a:highlight>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4"/>
                                        </p:tgtEl>
                                        <p:attrNameLst>
                                          <p:attrName>style.visibility</p:attrName>
                                        </p:attrNameLst>
                                      </p:cBhvr>
                                      <p:to>
                                        <p:strVal val="visible"/>
                                      </p:to>
                                    </p:set>
                                    <p:animEffect transition="in" filter="fade">
                                      <p:cBhvr>
                                        <p:cTn id="7" dur="1000"/>
                                        <p:tgtEl>
                                          <p:spTgt spid="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10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just" rtl="0">
              <a:lnSpc>
                <a:spcPct val="130000"/>
              </a:lnSpc>
              <a:spcBef>
                <a:spcPts val="1400"/>
              </a:spcBef>
              <a:spcAft>
                <a:spcPts val="400"/>
              </a:spcAft>
              <a:buNone/>
            </a:pPr>
            <a:r>
              <a:rPr lang="en">
                <a:highlight>
                  <a:srgbClr val="FFFFFF"/>
                </a:highlight>
              </a:rPr>
              <a:t>Modules</a:t>
            </a:r>
            <a:endParaRPr/>
          </a:p>
        </p:txBody>
      </p:sp>
      <p:sp>
        <p:nvSpPr>
          <p:cNvPr id="721" name="Google Shape;721;p108"/>
          <p:cNvSpPr txBox="1">
            <a:spLocks noGrp="1"/>
          </p:cNvSpPr>
          <p:nvPr>
            <p:ph type="body" idx="1"/>
          </p:nvPr>
        </p:nvSpPr>
        <p:spPr>
          <a:xfrm>
            <a:off x="311700" y="1329525"/>
            <a:ext cx="4260300" cy="37380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600">
                <a:solidFill>
                  <a:srgbClr val="333333"/>
                </a:solidFill>
                <a:highlight>
                  <a:srgbClr val="FFFFFF"/>
                </a:highlight>
                <a:latin typeface="Times New Roman"/>
                <a:ea typeface="Times New Roman"/>
                <a:cs typeface="Times New Roman"/>
                <a:sym typeface="Times New Roman"/>
              </a:rPr>
              <a:t>Consider the following module named as calculation which contains three functions as summation, multiplication, and divide.</a:t>
            </a:r>
            <a:endParaRPr sz="1600">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600">
              <a:solidFill>
                <a:srgbClr val="333333"/>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600" b="1">
                <a:solidFill>
                  <a:srgbClr val="333333"/>
                </a:solidFill>
                <a:highlight>
                  <a:srgbClr val="FFFFFF"/>
                </a:highlight>
                <a:latin typeface="Times New Roman"/>
                <a:ea typeface="Times New Roman"/>
                <a:cs typeface="Times New Roman"/>
                <a:sym typeface="Times New Roman"/>
              </a:rPr>
              <a:t>calculation.py:</a:t>
            </a:r>
            <a:endParaRPr sz="1600" b="1">
              <a:solidFill>
                <a:srgbClr val="333333"/>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400">
                <a:solidFill>
                  <a:srgbClr val="008200"/>
                </a:solidFill>
              </a:rPr>
              <a:t>#place the code in the calculation.py </a:t>
            </a:r>
            <a:r>
              <a:rPr lang="en" sz="1400">
                <a:solidFill>
                  <a:srgbClr val="000000"/>
                </a:solidFill>
              </a:rPr>
              <a:t>  </a:t>
            </a:r>
            <a:endParaRPr sz="1400">
              <a:solidFill>
                <a:srgbClr val="000000"/>
              </a:solidFill>
            </a:endParaRPr>
          </a:p>
          <a:p>
            <a:pPr marL="0" lvl="0" indent="0" algn="l" rtl="0">
              <a:lnSpc>
                <a:spcPct val="115000"/>
              </a:lnSpc>
              <a:spcBef>
                <a:spcPts val="0"/>
              </a:spcBef>
              <a:spcAft>
                <a:spcPts val="0"/>
              </a:spcAft>
              <a:buNone/>
            </a:pPr>
            <a:r>
              <a:rPr lang="en" sz="1400" b="1">
                <a:solidFill>
                  <a:srgbClr val="006699"/>
                </a:solidFill>
              </a:rPr>
              <a:t>def</a:t>
            </a:r>
            <a:r>
              <a:rPr lang="en" sz="1400">
                <a:solidFill>
                  <a:srgbClr val="000000"/>
                </a:solidFill>
              </a:rPr>
              <a:t> summation(a,b):  </a:t>
            </a:r>
            <a:endParaRPr sz="1400">
              <a:solidFill>
                <a:srgbClr val="000000"/>
              </a:solidFill>
            </a:endParaRPr>
          </a:p>
          <a:p>
            <a:pPr marL="0" lvl="0" indent="0" algn="l" rtl="0">
              <a:lnSpc>
                <a:spcPct val="115000"/>
              </a:lnSpc>
              <a:spcBef>
                <a:spcPts val="0"/>
              </a:spcBef>
              <a:spcAft>
                <a:spcPts val="0"/>
              </a:spcAft>
              <a:buNone/>
            </a:pPr>
            <a:r>
              <a:rPr lang="en" sz="1400">
                <a:solidFill>
                  <a:srgbClr val="000000"/>
                </a:solidFill>
              </a:rPr>
              <a:t>    </a:t>
            </a:r>
            <a:r>
              <a:rPr lang="en" sz="1400" b="1">
                <a:solidFill>
                  <a:srgbClr val="006699"/>
                </a:solidFill>
              </a:rPr>
              <a:t>return</a:t>
            </a:r>
            <a:r>
              <a:rPr lang="en" sz="1400">
                <a:solidFill>
                  <a:srgbClr val="000000"/>
                </a:solidFill>
              </a:rPr>
              <a:t> a+b  </a:t>
            </a:r>
            <a:endParaRPr sz="1400">
              <a:solidFill>
                <a:srgbClr val="000000"/>
              </a:solidFill>
            </a:endParaRPr>
          </a:p>
          <a:p>
            <a:pPr marL="0" lvl="0" indent="0" algn="l" rtl="0">
              <a:lnSpc>
                <a:spcPct val="115000"/>
              </a:lnSpc>
              <a:spcBef>
                <a:spcPts val="0"/>
              </a:spcBef>
              <a:spcAft>
                <a:spcPts val="0"/>
              </a:spcAft>
              <a:buNone/>
            </a:pPr>
            <a:r>
              <a:rPr lang="en" sz="1400" b="1">
                <a:solidFill>
                  <a:srgbClr val="006699"/>
                </a:solidFill>
              </a:rPr>
              <a:t>def</a:t>
            </a:r>
            <a:r>
              <a:rPr lang="en" sz="1400">
                <a:solidFill>
                  <a:srgbClr val="000000"/>
                </a:solidFill>
              </a:rPr>
              <a:t> multiplication(a,b):  </a:t>
            </a:r>
            <a:endParaRPr sz="1400">
              <a:solidFill>
                <a:srgbClr val="000000"/>
              </a:solidFill>
            </a:endParaRPr>
          </a:p>
          <a:p>
            <a:pPr marL="0" lvl="0" indent="0" algn="l" rtl="0">
              <a:lnSpc>
                <a:spcPct val="115000"/>
              </a:lnSpc>
              <a:spcBef>
                <a:spcPts val="0"/>
              </a:spcBef>
              <a:spcAft>
                <a:spcPts val="0"/>
              </a:spcAft>
              <a:buNone/>
            </a:pPr>
            <a:r>
              <a:rPr lang="en" sz="1400">
                <a:solidFill>
                  <a:srgbClr val="000000"/>
                </a:solidFill>
              </a:rPr>
              <a:t>    </a:t>
            </a:r>
            <a:r>
              <a:rPr lang="en" sz="1400" b="1">
                <a:solidFill>
                  <a:srgbClr val="006699"/>
                </a:solidFill>
              </a:rPr>
              <a:t>return</a:t>
            </a:r>
            <a:r>
              <a:rPr lang="en" sz="1400">
                <a:solidFill>
                  <a:srgbClr val="000000"/>
                </a:solidFill>
              </a:rPr>
              <a:t> a*b;  </a:t>
            </a:r>
            <a:endParaRPr sz="1400">
              <a:solidFill>
                <a:srgbClr val="000000"/>
              </a:solidFill>
            </a:endParaRPr>
          </a:p>
          <a:p>
            <a:pPr marL="0" lvl="0" indent="0" algn="l" rtl="0">
              <a:lnSpc>
                <a:spcPct val="115000"/>
              </a:lnSpc>
              <a:spcBef>
                <a:spcPts val="0"/>
              </a:spcBef>
              <a:spcAft>
                <a:spcPts val="0"/>
              </a:spcAft>
              <a:buNone/>
            </a:pPr>
            <a:r>
              <a:rPr lang="en" sz="1400" b="1">
                <a:solidFill>
                  <a:srgbClr val="006699"/>
                </a:solidFill>
              </a:rPr>
              <a:t>def</a:t>
            </a:r>
            <a:r>
              <a:rPr lang="en" sz="1400">
                <a:solidFill>
                  <a:srgbClr val="000000"/>
                </a:solidFill>
              </a:rPr>
              <a:t> divide(a,b):  </a:t>
            </a:r>
            <a:endParaRPr sz="1400">
              <a:solidFill>
                <a:srgbClr val="000000"/>
              </a:solidFill>
            </a:endParaRPr>
          </a:p>
          <a:p>
            <a:pPr marL="0" lvl="0" indent="0" algn="l" rtl="0">
              <a:lnSpc>
                <a:spcPct val="115000"/>
              </a:lnSpc>
              <a:spcBef>
                <a:spcPts val="0"/>
              </a:spcBef>
              <a:spcAft>
                <a:spcPts val="0"/>
              </a:spcAft>
              <a:buNone/>
            </a:pPr>
            <a:r>
              <a:rPr lang="en" sz="1400">
                <a:solidFill>
                  <a:srgbClr val="000000"/>
                </a:solidFill>
              </a:rPr>
              <a:t>    </a:t>
            </a:r>
            <a:r>
              <a:rPr lang="en" sz="1400" b="1">
                <a:solidFill>
                  <a:srgbClr val="006699"/>
                </a:solidFill>
              </a:rPr>
              <a:t>return</a:t>
            </a:r>
            <a:r>
              <a:rPr lang="en" sz="1400">
                <a:solidFill>
                  <a:srgbClr val="000000"/>
                </a:solidFill>
              </a:rPr>
              <a:t> a/b;</a:t>
            </a:r>
            <a:r>
              <a:rPr lang="en" sz="1600">
                <a:solidFill>
                  <a:srgbClr val="000000"/>
                </a:solidFill>
                <a:latin typeface="Times New Roman"/>
                <a:ea typeface="Times New Roman"/>
                <a:cs typeface="Times New Roman"/>
                <a:sym typeface="Times New Roman"/>
              </a:rPr>
              <a:t>  </a:t>
            </a:r>
            <a:endParaRPr sz="16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1600">
              <a:solidFill>
                <a:srgbClr val="000000"/>
              </a:solidFill>
              <a:latin typeface="Times New Roman"/>
              <a:ea typeface="Times New Roman"/>
              <a:cs typeface="Times New Roman"/>
              <a:sym typeface="Times New Roman"/>
            </a:endParaRPr>
          </a:p>
        </p:txBody>
      </p:sp>
      <p:sp>
        <p:nvSpPr>
          <p:cNvPr id="722" name="Google Shape;722;p108"/>
          <p:cNvSpPr txBox="1"/>
          <p:nvPr/>
        </p:nvSpPr>
        <p:spPr>
          <a:xfrm>
            <a:off x="6217850" y="4078525"/>
            <a:ext cx="26685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latin typeface="Times New Roman"/>
                <a:ea typeface="Times New Roman"/>
                <a:cs typeface="Times New Roman"/>
                <a:sym typeface="Times New Roman"/>
              </a:rPr>
              <a:t>Output</a:t>
            </a:r>
            <a:endParaRPr sz="1500" b="1">
              <a:latin typeface="Times New Roman"/>
              <a:ea typeface="Times New Roman"/>
              <a:cs typeface="Times New Roman"/>
              <a:sym typeface="Times New Roman"/>
            </a:endParaRPr>
          </a:p>
          <a:p>
            <a:pPr marL="0" lvl="0" indent="0" algn="l" rtl="0">
              <a:spcBef>
                <a:spcPts val="0"/>
              </a:spcBef>
              <a:spcAft>
                <a:spcPts val="0"/>
              </a:spcAft>
              <a:buNone/>
            </a:pPr>
            <a:r>
              <a:rPr lang="en" sz="1500">
                <a:solidFill>
                  <a:schemeClr val="dk2"/>
                </a:solidFill>
                <a:highlight>
                  <a:schemeClr val="lt1"/>
                </a:highlight>
                <a:latin typeface="Times New Roman"/>
                <a:ea typeface="Times New Roman"/>
                <a:cs typeface="Times New Roman"/>
                <a:sym typeface="Times New Roman"/>
              </a:rPr>
              <a:t>Enter the first number 10</a:t>
            </a:r>
            <a:endParaRPr sz="1500">
              <a:solidFill>
                <a:schemeClr val="dk2"/>
              </a:solidFill>
              <a:highlight>
                <a:schemeClr val="lt1"/>
              </a:highlight>
              <a:latin typeface="Times New Roman"/>
              <a:ea typeface="Times New Roman"/>
              <a:cs typeface="Times New Roman"/>
              <a:sym typeface="Times New Roman"/>
            </a:endParaRPr>
          </a:p>
          <a:p>
            <a:pPr marL="0" lvl="0" indent="0" algn="l" rtl="0">
              <a:spcBef>
                <a:spcPts val="0"/>
              </a:spcBef>
              <a:spcAft>
                <a:spcPts val="0"/>
              </a:spcAft>
              <a:buNone/>
            </a:pPr>
            <a:r>
              <a:rPr lang="en" sz="1500">
                <a:solidFill>
                  <a:schemeClr val="dk2"/>
                </a:solidFill>
                <a:highlight>
                  <a:schemeClr val="lt1"/>
                </a:highlight>
                <a:latin typeface="Times New Roman"/>
                <a:ea typeface="Times New Roman"/>
                <a:cs typeface="Times New Roman"/>
                <a:sym typeface="Times New Roman"/>
              </a:rPr>
              <a:t>Enter the second number 20</a:t>
            </a:r>
            <a:endParaRPr sz="1500">
              <a:solidFill>
                <a:schemeClr val="dk2"/>
              </a:solidFill>
              <a:highlight>
                <a:schemeClr val="lt1"/>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500">
                <a:solidFill>
                  <a:schemeClr val="dk2"/>
                </a:solidFill>
                <a:highlight>
                  <a:schemeClr val="lt1"/>
                </a:highlight>
                <a:latin typeface="Times New Roman"/>
                <a:ea typeface="Times New Roman"/>
                <a:cs typeface="Times New Roman"/>
                <a:sym typeface="Times New Roman"/>
              </a:rPr>
              <a:t>Sum =  30</a:t>
            </a:r>
            <a:endParaRPr sz="1500">
              <a:solidFill>
                <a:schemeClr val="dk2"/>
              </a:solidFill>
              <a:highlight>
                <a:schemeClr val="lt1"/>
              </a:highlight>
              <a:latin typeface="Times New Roman"/>
              <a:ea typeface="Times New Roman"/>
              <a:cs typeface="Times New Roman"/>
              <a:sym typeface="Times New Roman"/>
            </a:endParaRPr>
          </a:p>
        </p:txBody>
      </p:sp>
      <p:sp>
        <p:nvSpPr>
          <p:cNvPr id="723" name="Google Shape;723;p108"/>
          <p:cNvSpPr txBox="1">
            <a:spLocks noGrp="1"/>
          </p:cNvSpPr>
          <p:nvPr>
            <p:ph type="body" idx="1"/>
          </p:nvPr>
        </p:nvSpPr>
        <p:spPr>
          <a:xfrm>
            <a:off x="4731300" y="1329525"/>
            <a:ext cx="4260300" cy="26724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600" b="1">
                <a:solidFill>
                  <a:srgbClr val="333333"/>
                </a:solidFill>
                <a:highlight>
                  <a:schemeClr val="lt1"/>
                </a:highlight>
                <a:latin typeface="Times New Roman"/>
                <a:ea typeface="Times New Roman"/>
                <a:cs typeface="Times New Roman"/>
                <a:sym typeface="Times New Roman"/>
              </a:rPr>
              <a:t>Main.py:</a:t>
            </a:r>
            <a:endParaRPr sz="1600" b="1">
              <a:solidFill>
                <a:srgbClr val="333333"/>
              </a:solidFill>
              <a:highlight>
                <a:schemeClr val="lt1"/>
              </a:highlight>
              <a:latin typeface="Times New Roman"/>
              <a:ea typeface="Times New Roman"/>
              <a:cs typeface="Times New Roman"/>
              <a:sym typeface="Times New Roman"/>
            </a:endParaRPr>
          </a:p>
          <a:p>
            <a:pPr marL="0" lvl="0" indent="0" algn="l" rtl="0">
              <a:spcBef>
                <a:spcPts val="0"/>
              </a:spcBef>
              <a:spcAft>
                <a:spcPts val="0"/>
              </a:spcAft>
              <a:buNone/>
            </a:pPr>
            <a:r>
              <a:rPr lang="en" sz="1400" b="1">
                <a:solidFill>
                  <a:srgbClr val="006699"/>
                </a:solidFill>
              </a:rPr>
              <a:t>from</a:t>
            </a:r>
            <a:r>
              <a:rPr lang="en" sz="1400">
                <a:solidFill>
                  <a:srgbClr val="000000"/>
                </a:solidFill>
              </a:rPr>
              <a:t> calculation </a:t>
            </a:r>
            <a:r>
              <a:rPr lang="en" sz="1400" b="1">
                <a:solidFill>
                  <a:srgbClr val="006699"/>
                </a:solidFill>
              </a:rPr>
              <a:t>import</a:t>
            </a:r>
            <a:r>
              <a:rPr lang="en" sz="1400">
                <a:solidFill>
                  <a:srgbClr val="000000"/>
                </a:solidFill>
              </a:rPr>
              <a:t> summation</a:t>
            </a:r>
            <a:r>
              <a:rPr lang="en" sz="1600">
                <a:solidFill>
                  <a:srgbClr val="000000"/>
                </a:solidFill>
                <a:latin typeface="Times New Roman"/>
                <a:ea typeface="Times New Roman"/>
                <a:cs typeface="Times New Roman"/>
                <a:sym typeface="Times New Roman"/>
              </a:rPr>
              <a:t>    </a:t>
            </a:r>
            <a:endParaRPr sz="16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sz="1600">
                <a:solidFill>
                  <a:srgbClr val="008200"/>
                </a:solidFill>
                <a:latin typeface="Times New Roman"/>
                <a:ea typeface="Times New Roman"/>
                <a:cs typeface="Times New Roman"/>
                <a:sym typeface="Times New Roman"/>
              </a:rPr>
              <a:t>#it will import only the summation() from calculation.py</a:t>
            </a:r>
            <a:r>
              <a:rPr lang="en" sz="1600">
                <a:solidFill>
                  <a:srgbClr val="000000"/>
                </a:solidFill>
                <a:latin typeface="Times New Roman"/>
                <a:ea typeface="Times New Roman"/>
                <a:cs typeface="Times New Roman"/>
                <a:sym typeface="Times New Roman"/>
              </a:rPr>
              <a:t>  </a:t>
            </a:r>
            <a:endParaRPr sz="16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sz="1300">
                <a:solidFill>
                  <a:srgbClr val="000000"/>
                </a:solidFill>
              </a:rPr>
              <a:t>a = int(input(</a:t>
            </a:r>
            <a:r>
              <a:rPr lang="en" sz="1300">
                <a:solidFill>
                  <a:srgbClr val="0000FF"/>
                </a:solidFill>
              </a:rPr>
              <a:t>"Enter the first number"</a:t>
            </a:r>
            <a:r>
              <a:rPr lang="en" sz="1300">
                <a:solidFill>
                  <a:srgbClr val="000000"/>
                </a:solidFill>
              </a:rPr>
              <a:t>))  </a:t>
            </a:r>
            <a:endParaRPr sz="1300">
              <a:solidFill>
                <a:srgbClr val="000000"/>
              </a:solidFill>
            </a:endParaRPr>
          </a:p>
          <a:p>
            <a:pPr marL="0" lvl="0" indent="0" algn="l" rtl="0">
              <a:spcBef>
                <a:spcPts val="0"/>
              </a:spcBef>
              <a:spcAft>
                <a:spcPts val="0"/>
              </a:spcAft>
              <a:buNone/>
            </a:pPr>
            <a:r>
              <a:rPr lang="en" sz="1300">
                <a:solidFill>
                  <a:srgbClr val="000000"/>
                </a:solidFill>
              </a:rPr>
              <a:t>b = int(input(</a:t>
            </a:r>
            <a:r>
              <a:rPr lang="en" sz="1300">
                <a:solidFill>
                  <a:srgbClr val="0000FF"/>
                </a:solidFill>
              </a:rPr>
              <a:t>"Enter the second number"</a:t>
            </a:r>
            <a:r>
              <a:rPr lang="en" sz="1300">
                <a:solidFill>
                  <a:srgbClr val="000000"/>
                </a:solidFill>
              </a:rPr>
              <a:t>))  </a:t>
            </a:r>
            <a:endParaRPr sz="1300">
              <a:solidFill>
                <a:srgbClr val="000000"/>
              </a:solidFill>
            </a:endParaRPr>
          </a:p>
          <a:p>
            <a:pPr marL="0" lvl="0" indent="0" algn="l" rtl="0">
              <a:spcBef>
                <a:spcPts val="0"/>
              </a:spcBef>
              <a:spcAft>
                <a:spcPts val="0"/>
              </a:spcAft>
              <a:buNone/>
            </a:pPr>
            <a:r>
              <a:rPr lang="en" sz="1300" b="1">
                <a:solidFill>
                  <a:srgbClr val="006699"/>
                </a:solidFill>
              </a:rPr>
              <a:t>print</a:t>
            </a:r>
            <a:r>
              <a:rPr lang="en" sz="1300">
                <a:solidFill>
                  <a:srgbClr val="000000"/>
                </a:solidFill>
              </a:rPr>
              <a:t>(</a:t>
            </a:r>
            <a:r>
              <a:rPr lang="en" sz="1300">
                <a:solidFill>
                  <a:srgbClr val="0000FF"/>
                </a:solidFill>
              </a:rPr>
              <a:t>"Sum = "</a:t>
            </a:r>
            <a:r>
              <a:rPr lang="en" sz="1300">
                <a:solidFill>
                  <a:srgbClr val="000000"/>
                </a:solidFill>
              </a:rPr>
              <a:t>,summation(a,b))</a:t>
            </a:r>
            <a:r>
              <a:rPr lang="en" sz="1600">
                <a:solidFill>
                  <a:srgbClr val="000000"/>
                </a:solidFill>
                <a:latin typeface="Times New Roman"/>
                <a:ea typeface="Times New Roman"/>
                <a:cs typeface="Times New Roman"/>
                <a:sym typeface="Times New Roman"/>
              </a:rPr>
              <a:t> </a:t>
            </a:r>
            <a:endParaRPr sz="16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sz="1600">
                <a:solidFill>
                  <a:srgbClr val="008200"/>
                </a:solidFill>
                <a:latin typeface="Times New Roman"/>
                <a:ea typeface="Times New Roman"/>
                <a:cs typeface="Times New Roman"/>
                <a:sym typeface="Times New Roman"/>
              </a:rPr>
              <a:t>#we do not need to specify the module name while accessing summation()</a:t>
            </a:r>
            <a:endParaRPr sz="160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2"/>
                                        </p:tgtEl>
                                        <p:attrNameLst>
                                          <p:attrName>style.visibility</p:attrName>
                                        </p:attrNameLst>
                                      </p:cBhvr>
                                      <p:to>
                                        <p:strVal val="visible"/>
                                      </p:to>
                                    </p:set>
                                    <p:animEffect transition="in" filter="fade">
                                      <p:cBhvr>
                                        <p:cTn id="7" dur="1000"/>
                                        <p:tgtEl>
                                          <p:spTgt spid="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09"/>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Assignment- Chapter 2</a:t>
            </a:r>
            <a:endParaRPr/>
          </a:p>
        </p:txBody>
      </p:sp>
      <p:sp>
        <p:nvSpPr>
          <p:cNvPr id="729" name="Google Shape;729;p109"/>
          <p:cNvSpPr txBox="1">
            <a:spLocks noGrp="1"/>
          </p:cNvSpPr>
          <p:nvPr>
            <p:ph type="body" idx="1"/>
          </p:nvPr>
        </p:nvSpPr>
        <p:spPr>
          <a:xfrm>
            <a:off x="311700" y="1302650"/>
            <a:ext cx="8520600" cy="38409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Font typeface="Times New Roman"/>
              <a:buAutoNum type="arabicPeriod"/>
            </a:pPr>
            <a:r>
              <a:rPr lang="en">
                <a:latin typeface="Times New Roman"/>
                <a:ea typeface="Times New Roman"/>
                <a:cs typeface="Times New Roman"/>
                <a:sym typeface="Times New Roman"/>
              </a:rPr>
              <a:t>What is an operator? List and explain various types of operators?</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
                <a:latin typeface="Times New Roman"/>
                <a:ea typeface="Times New Roman"/>
                <a:cs typeface="Times New Roman"/>
                <a:sym typeface="Times New Roman"/>
              </a:rPr>
              <a:t>What are basic data types available in Python? Write the significance of each data type?</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
                <a:latin typeface="Times New Roman"/>
                <a:ea typeface="Times New Roman"/>
                <a:cs typeface="Times New Roman"/>
                <a:sym typeface="Times New Roman"/>
              </a:rPr>
              <a:t>What is an expression? Evaluate the following expressions stepwise:</a:t>
            </a:r>
            <a:endParaRPr>
              <a:latin typeface="Times New Roman"/>
              <a:ea typeface="Times New Roman"/>
              <a:cs typeface="Times New Roman"/>
              <a:sym typeface="Times New Roman"/>
            </a:endParaRPr>
          </a:p>
          <a:p>
            <a:pPr marL="457200" lvl="0" indent="0" algn="l" rtl="0">
              <a:spcBef>
                <a:spcPts val="1200"/>
              </a:spcBef>
              <a:spcAft>
                <a:spcPts val="0"/>
              </a:spcAft>
              <a:buNone/>
            </a:pPr>
            <a:r>
              <a:rPr lang="en">
                <a:latin typeface="Times New Roman"/>
                <a:ea typeface="Times New Roman"/>
                <a:cs typeface="Times New Roman"/>
                <a:sym typeface="Times New Roman"/>
              </a:rPr>
              <a:t>i) 100 % 20 &lt; = 20 – 5 + 100 % 10 – 20 = = 5 &gt; = 1 != 20 </a:t>
            </a:r>
            <a:endParaRPr>
              <a:latin typeface="Times New Roman"/>
              <a:ea typeface="Times New Roman"/>
              <a:cs typeface="Times New Roman"/>
              <a:sym typeface="Times New Roman"/>
            </a:endParaRPr>
          </a:p>
          <a:p>
            <a:pPr marL="457200" lvl="0" indent="0" algn="l" rtl="0">
              <a:spcBef>
                <a:spcPts val="1200"/>
              </a:spcBef>
              <a:spcAft>
                <a:spcPts val="0"/>
              </a:spcAft>
              <a:buNone/>
            </a:pPr>
            <a:r>
              <a:rPr lang="en">
                <a:latin typeface="Times New Roman"/>
                <a:ea typeface="Times New Roman"/>
                <a:cs typeface="Times New Roman"/>
                <a:sym typeface="Times New Roman"/>
              </a:rPr>
              <a:t>ii) a + = b * = c - = 5 , where a=3, b=5 and c=8</a:t>
            </a:r>
            <a:endParaRPr>
              <a:latin typeface="Times New Roman"/>
              <a:ea typeface="Times New Roman"/>
              <a:cs typeface="Times New Roman"/>
              <a:sym typeface="Times New Roman"/>
            </a:endParaRPr>
          </a:p>
          <a:p>
            <a:pPr marL="457200" lvl="0" indent="-342900" algn="l" rtl="0">
              <a:spcBef>
                <a:spcPts val="1200"/>
              </a:spcBef>
              <a:spcAft>
                <a:spcPts val="0"/>
              </a:spcAft>
              <a:buSzPts val="1800"/>
              <a:buFont typeface="Times New Roman"/>
              <a:buAutoNum type="arabicPeriod"/>
            </a:pPr>
            <a:r>
              <a:rPr lang="en">
                <a:latin typeface="Times New Roman"/>
                <a:ea typeface="Times New Roman"/>
                <a:cs typeface="Times New Roman"/>
                <a:sym typeface="Times New Roman"/>
              </a:rPr>
              <a:t>What is type conversion? Explain two types of conversion with examples?</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
                <a:latin typeface="Times New Roman"/>
                <a:ea typeface="Times New Roman"/>
                <a:cs typeface="Times New Roman"/>
                <a:sym typeface="Times New Roman"/>
              </a:rPr>
              <a:t>What is an identifier (variable)? What are the rules to construct identifier (variable)? Classify the following as valid/invalid Identifiers. </a:t>
            </a:r>
            <a:endParaRPr>
              <a:latin typeface="Times New Roman"/>
              <a:ea typeface="Times New Roman"/>
              <a:cs typeface="Times New Roman"/>
              <a:sym typeface="Times New Roman"/>
            </a:endParaRPr>
          </a:p>
          <a:p>
            <a:pPr marL="457200" lvl="0" indent="0" algn="l" rtl="0">
              <a:spcBef>
                <a:spcPts val="1200"/>
              </a:spcBef>
              <a:spcAft>
                <a:spcPts val="0"/>
              </a:spcAft>
              <a:buNone/>
            </a:pPr>
            <a:r>
              <a:rPr lang="en">
                <a:latin typeface="Times New Roman"/>
                <a:ea typeface="Times New Roman"/>
                <a:cs typeface="Times New Roman"/>
                <a:sym typeface="Times New Roman"/>
              </a:rPr>
              <a:t>i) num2  ii) $num1  iii) +add  iv) a_2  v) 199_space  vi) _apple  vii) #12</a:t>
            </a:r>
            <a:endParaRPr>
              <a:latin typeface="Times New Roman"/>
              <a:ea typeface="Times New Roman"/>
              <a:cs typeface="Times New Roman"/>
              <a:sym typeface="Times New Roman"/>
            </a:endParaRPr>
          </a:p>
          <a:p>
            <a:pPr marL="457200" lvl="0" indent="-342900" algn="l" rtl="0">
              <a:spcBef>
                <a:spcPts val="1200"/>
              </a:spcBef>
              <a:spcAft>
                <a:spcPts val="0"/>
              </a:spcAft>
              <a:buSzPts val="1800"/>
              <a:buFont typeface="Times New Roman"/>
              <a:buAutoNum type="arabicPeriod"/>
            </a:pPr>
            <a:r>
              <a:rPr lang="en">
                <a:latin typeface="Times New Roman"/>
                <a:ea typeface="Times New Roman"/>
                <a:cs typeface="Times New Roman"/>
                <a:sym typeface="Times New Roman"/>
              </a:rPr>
              <a:t>What are functions in Python? How can we pass arguments in function calling?</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2779C50C2E4854291B7A94C30DEF7BF" ma:contentTypeVersion="13" ma:contentTypeDescription="Create a new document." ma:contentTypeScope="" ma:versionID="cc08d749cdff8ba53e2f5a3ba00241e6">
  <xsd:schema xmlns:xsd="http://www.w3.org/2001/XMLSchema" xmlns:xs="http://www.w3.org/2001/XMLSchema" xmlns:p="http://schemas.microsoft.com/office/2006/metadata/properties" xmlns:ns2="7a86da0c-1911-4a0f-af60-b8ba93fb4900" xmlns:ns3="b5219866-a1fd-4e02-8e94-129e729ebb38" targetNamespace="http://schemas.microsoft.com/office/2006/metadata/properties" ma:root="true" ma:fieldsID="23de3cf370704c7be4c24bc53e952edb" ns2:_="" ns3:_="">
    <xsd:import namespace="7a86da0c-1911-4a0f-af60-b8ba93fb4900"/>
    <xsd:import namespace="b5219866-a1fd-4e02-8e94-129e729ebb3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86da0c-1911-4a0f-af60-b8ba93fb49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017251b9-f22d-46e4-8eed-2cff48c8dd0f"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5219866-a1fd-4e02-8e94-129e729ebb3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2510cc1f-c9c3-4185-b856-1f74575313b6}" ma:internalName="TaxCatchAll" ma:showField="CatchAllData" ma:web="b5219866-a1fd-4e02-8e94-129e729ebb3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1D73F47-D386-4D86-B52D-0C0676A6058E}">
  <ds:schemaRefs>
    <ds:schemaRef ds:uri="http://schemas.microsoft.com/sharepoint/v3/contenttype/forms"/>
  </ds:schemaRefs>
</ds:datastoreItem>
</file>

<file path=customXml/itemProps2.xml><?xml version="1.0" encoding="utf-8"?>
<ds:datastoreItem xmlns:ds="http://schemas.openxmlformats.org/officeDocument/2006/customXml" ds:itemID="{E34C74AE-126E-4863-810D-24C958587E00}">
  <ds:schemaRefs>
    <ds:schemaRef ds:uri="7a86da0c-1911-4a0f-af60-b8ba93fb4900"/>
    <ds:schemaRef ds:uri="b5219866-a1fd-4e02-8e94-129e729ebb3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97</Slides>
  <Notes>97</Notes>
  <HiddenSlides>0</HiddenSlides>
  <ScaleCrop>false</ScaleCrop>
  <HeadingPairs>
    <vt:vector size="4" baseType="variant">
      <vt:variant>
        <vt:lpstr>Theme</vt:lpstr>
      </vt:variant>
      <vt:variant>
        <vt:i4>1</vt:i4>
      </vt:variant>
      <vt:variant>
        <vt:lpstr>Slide Titles</vt:lpstr>
      </vt:variant>
      <vt:variant>
        <vt:i4>97</vt:i4>
      </vt:variant>
    </vt:vector>
  </HeadingPairs>
  <TitlesOfParts>
    <vt:vector size="98" baseType="lpstr">
      <vt:lpstr>Modern Writer</vt:lpstr>
      <vt:lpstr>Introduction to Problem Solving and Programming Course Code: CSE 1021</vt:lpstr>
      <vt:lpstr>Chapter 2: Python Data, Expressions and Statements</vt:lpstr>
      <vt:lpstr>What is Python?</vt:lpstr>
      <vt:lpstr>Python Features</vt:lpstr>
      <vt:lpstr>Python Features Cont.</vt:lpstr>
      <vt:lpstr>Python Features Cont.</vt:lpstr>
      <vt:lpstr>Usage of Python</vt:lpstr>
      <vt:lpstr>Python Programming</vt:lpstr>
      <vt:lpstr>Chapter 2: Python Data, Expressions and Statements</vt:lpstr>
      <vt:lpstr>Values in Python</vt:lpstr>
      <vt:lpstr>Type Checking in Python</vt:lpstr>
      <vt:lpstr>Data Types in Python</vt:lpstr>
      <vt:lpstr>Chapter 2: Python Data, Expressions and Statements</vt:lpstr>
      <vt:lpstr>Constant</vt:lpstr>
      <vt:lpstr>Variable</vt:lpstr>
      <vt:lpstr>Examples</vt:lpstr>
      <vt:lpstr>Python Variable Name rules</vt:lpstr>
      <vt:lpstr>Python Identifier</vt:lpstr>
      <vt:lpstr>Reserved Words Or Keywords</vt:lpstr>
      <vt:lpstr>Declaring Variable and Assigning Values</vt:lpstr>
      <vt:lpstr>Declaring Variable and Assigning Values</vt:lpstr>
      <vt:lpstr>Declaring Variable and Assigning Values</vt:lpstr>
      <vt:lpstr>Expression</vt:lpstr>
      <vt:lpstr>Statement in Python</vt:lpstr>
      <vt:lpstr>Multiple Assignment</vt:lpstr>
      <vt:lpstr>Chapter 2: Python Data, Expressions and Statements</vt:lpstr>
      <vt:lpstr>Operators</vt:lpstr>
      <vt:lpstr>Arithmetic Operator</vt:lpstr>
      <vt:lpstr>Arithmetic Operator</vt:lpstr>
      <vt:lpstr>Comparison Operator</vt:lpstr>
      <vt:lpstr>Logical Operator</vt:lpstr>
      <vt:lpstr>Bitwise Operator</vt:lpstr>
      <vt:lpstr>Identity Operator</vt:lpstr>
      <vt:lpstr>Operator Precedence</vt:lpstr>
      <vt:lpstr>Order of Operation</vt:lpstr>
      <vt:lpstr>Comments in Python</vt:lpstr>
      <vt:lpstr>Indentation in Python</vt:lpstr>
      <vt:lpstr>Indentation in Python: Example</vt:lpstr>
      <vt:lpstr>Data Types in Python</vt:lpstr>
      <vt:lpstr>Example</vt:lpstr>
      <vt:lpstr>Standard data types</vt:lpstr>
      <vt:lpstr>Numbers</vt:lpstr>
      <vt:lpstr>Numbers Cont.</vt:lpstr>
      <vt:lpstr>2. Sequence Type (String)</vt:lpstr>
      <vt:lpstr>Example</vt:lpstr>
      <vt:lpstr>String</vt:lpstr>
      <vt:lpstr>Sequence Type (List)</vt:lpstr>
      <vt:lpstr>Example</vt:lpstr>
      <vt:lpstr>Sequence Type (Tuple)</vt:lpstr>
      <vt:lpstr>Example</vt:lpstr>
      <vt:lpstr>Dictionary</vt:lpstr>
      <vt:lpstr>Example</vt:lpstr>
      <vt:lpstr>Set</vt:lpstr>
      <vt:lpstr>Example</vt:lpstr>
      <vt:lpstr>Boolean</vt:lpstr>
      <vt:lpstr>Example</vt:lpstr>
      <vt:lpstr>Chapter 2: Python Data, Expressions and Statements</vt:lpstr>
      <vt:lpstr>Functions</vt:lpstr>
      <vt:lpstr>Functions</vt:lpstr>
      <vt:lpstr>Advantages of Functions</vt:lpstr>
      <vt:lpstr>Functions</vt:lpstr>
      <vt:lpstr>Functions</vt:lpstr>
      <vt:lpstr>Functions</vt:lpstr>
      <vt:lpstr>Example</vt:lpstr>
      <vt:lpstr>Functions</vt:lpstr>
      <vt:lpstr>Functions</vt:lpstr>
      <vt:lpstr>Example</vt:lpstr>
      <vt:lpstr>Functions</vt:lpstr>
      <vt:lpstr>Example</vt:lpstr>
      <vt:lpstr>Functions</vt:lpstr>
      <vt:lpstr>Functions</vt:lpstr>
      <vt:lpstr>Example</vt:lpstr>
      <vt:lpstr>Example</vt:lpstr>
      <vt:lpstr>Example</vt:lpstr>
      <vt:lpstr>Functions</vt:lpstr>
      <vt:lpstr>Example</vt:lpstr>
      <vt:lpstr>Functions</vt:lpstr>
      <vt:lpstr>Example</vt:lpstr>
      <vt:lpstr>Functions</vt:lpstr>
      <vt:lpstr>Example</vt:lpstr>
      <vt:lpstr>Example</vt:lpstr>
      <vt:lpstr>Example</vt:lpstr>
      <vt:lpstr>Example</vt:lpstr>
      <vt:lpstr>Example</vt:lpstr>
      <vt:lpstr>Functions: Scope of Variables</vt:lpstr>
      <vt:lpstr>Functions: Scope of Variable</vt:lpstr>
      <vt:lpstr>Functions</vt:lpstr>
      <vt:lpstr>Modules</vt:lpstr>
      <vt:lpstr>Create a Module</vt:lpstr>
      <vt:lpstr>Use a Modules</vt:lpstr>
      <vt:lpstr>Variables in Modules</vt:lpstr>
      <vt:lpstr>Modules</vt:lpstr>
      <vt:lpstr>Modules</vt:lpstr>
      <vt:lpstr>Modules</vt:lpstr>
      <vt:lpstr>Modules</vt:lpstr>
      <vt:lpstr>Modules</vt:lpstr>
      <vt:lpstr>Assignment- Chapter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Problem Solving and Programming Course Code: CSE 1021</dc:title>
  <cp:revision>6</cp:revision>
  <dcterms:modified xsi:type="dcterms:W3CDTF">2023-05-23T10:18:07Z</dcterms:modified>
</cp:coreProperties>
</file>