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1.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6" r:id="rId5"/>
    <p:sldId id="267" r:id="rId6"/>
    <p:sldId id="276" r:id="rId7"/>
    <p:sldId id="268" r:id="rId8"/>
    <p:sldId id="269" r:id="rId9"/>
    <p:sldId id="270" r:id="rId10"/>
    <p:sldId id="271" r:id="rId11"/>
    <p:sldId id="272" r:id="rId12"/>
    <p:sldId id="273" r:id="rId13"/>
    <p:sldId id="286" r:id="rId14"/>
    <p:sldId id="274" r:id="rId15"/>
    <p:sldId id="275" r:id="rId16"/>
    <p:sldId id="277" r:id="rId17"/>
    <p:sldId id="278" r:id="rId18"/>
    <p:sldId id="279" r:id="rId19"/>
    <p:sldId id="280" r:id="rId20"/>
    <p:sldId id="281" r:id="rId21"/>
    <p:sldId id="282" r:id="rId22"/>
    <p:sldId id="287" r:id="rId23"/>
    <p:sldId id="283" r:id="rId24"/>
    <p:sldId id="284" r:id="rId25"/>
    <p:sldId id="285" r:id="rId26"/>
    <p:sldId id="288" r:id="rId27"/>
    <p:sldId id="260" r:id="rId28"/>
    <p:sldId id="261" r:id="rId29"/>
    <p:sldId id="262" r:id="rId30"/>
    <p:sldId id="257" r:id="rId31"/>
    <p:sldId id="25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9B4562-D4C8-4824-9BCB-114790AB645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2FEC7-66BE-4075-9F1F-B5B8FC910F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B4562-D4C8-4824-9BCB-114790AB645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2FEC7-66BE-4075-9F1F-B5B8FC910F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B4562-D4C8-4824-9BCB-114790AB645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2FEC7-66BE-4075-9F1F-B5B8FC910F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B4562-D4C8-4824-9BCB-114790AB645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2FEC7-66BE-4075-9F1F-B5B8FC910F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9B4562-D4C8-4824-9BCB-114790AB645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2FEC7-66BE-4075-9F1F-B5B8FC910F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9B4562-D4C8-4824-9BCB-114790AB645C}"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2FEC7-66BE-4075-9F1F-B5B8FC910F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9B4562-D4C8-4824-9BCB-114790AB645C}" type="datetimeFigureOut">
              <a:rPr lang="en-US" smtClean="0"/>
              <a:pPr/>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A2FEC7-66BE-4075-9F1F-B5B8FC910F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9B4562-D4C8-4824-9BCB-114790AB645C}" type="datetimeFigureOut">
              <a:rPr lang="en-US" smtClean="0"/>
              <a:pPr/>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2FEC7-66BE-4075-9F1F-B5B8FC910F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B4562-D4C8-4824-9BCB-114790AB645C}" type="datetimeFigureOut">
              <a:rPr lang="en-US" smtClean="0"/>
              <a:pPr/>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A2FEC7-66BE-4075-9F1F-B5B8FC910F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9B4562-D4C8-4824-9BCB-114790AB645C}"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2FEC7-66BE-4075-9F1F-B5B8FC910F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9B4562-D4C8-4824-9BCB-114790AB645C}"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2FEC7-66BE-4075-9F1F-B5B8FC910F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B4562-D4C8-4824-9BCB-114790AB645C}" type="datetimeFigureOut">
              <a:rPr lang="en-US" smtClean="0"/>
              <a:pPr/>
              <a:t>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2FEC7-66BE-4075-9F1F-B5B8FC910F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667000"/>
            <a:ext cx="7772400" cy="1470025"/>
          </a:xfrm>
        </p:spPr>
        <p:txBody>
          <a:bodyPr/>
          <a:lstStyle/>
          <a:p>
            <a:r>
              <a:rPr lang="en-US" dirty="0" smtClean="0"/>
              <a:t>Computer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Instead of tapping the “4” key three times to input the letter “</a:t>
            </a:r>
            <a:r>
              <a:rPr lang="en-US" dirty="0" err="1" smtClean="0"/>
              <a:t>i</a:t>
            </a:r>
            <a:r>
              <a:rPr lang="en-US" dirty="0" smtClean="0"/>
              <a:t>” in a text message, with T9 you can just tap “4663” to spell the word “good”. </a:t>
            </a:r>
          </a:p>
          <a:p>
            <a:r>
              <a:rPr lang="en-US" dirty="0" smtClean="0"/>
              <a:t>With T9 active, you only have to tap each number once per letter. Most modern cell phones have T9 included and activated by default.</a:t>
            </a:r>
          </a:p>
          <a:p>
            <a:r>
              <a:rPr lang="en-US" dirty="0" smtClean="0"/>
              <a:t> This uses a large dictionary to disambiguate words by typing the relevant letters keys once.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Handwriting recognition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Current technology is still fairly </a:t>
            </a:r>
            <a:r>
              <a:rPr lang="en-US" dirty="0" smtClean="0">
                <a:solidFill>
                  <a:srgbClr val="FF0000"/>
                </a:solidFill>
              </a:rPr>
              <a:t>inaccurate and makes a lot of mistakes</a:t>
            </a:r>
            <a:r>
              <a:rPr lang="en-US" dirty="0" smtClean="0"/>
              <a:t>, partly due to the enormous differences between </a:t>
            </a:r>
            <a:r>
              <a:rPr lang="en-US" dirty="0" err="1" smtClean="0"/>
              <a:t>people‟s</a:t>
            </a:r>
            <a:r>
              <a:rPr lang="en-US" dirty="0" smtClean="0"/>
              <a:t> handwriting. </a:t>
            </a:r>
          </a:p>
          <a:p>
            <a:r>
              <a:rPr lang="en-US" dirty="0" smtClean="0"/>
              <a:t>HR deals mostly worth stroke information: the way in which the letter is drawn, not the letter itself. Therefore, online recognition is most accurate. </a:t>
            </a:r>
          </a:p>
          <a:p>
            <a:r>
              <a:rPr lang="en-US" dirty="0" smtClean="0"/>
              <a:t>HR has the advantage </a:t>
            </a:r>
            <a:r>
              <a:rPr lang="en-US" dirty="0" smtClean="0">
                <a:solidFill>
                  <a:srgbClr val="FF0000"/>
                </a:solidFill>
              </a:rPr>
              <a:t>of size and accuracy over small keyboards</a:t>
            </a:r>
            <a:r>
              <a:rPr lang="en-US" dirty="0" smtClean="0"/>
              <a:t> and are therefore often used in mobile computing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 recognition</a:t>
            </a:r>
            <a:endParaRPr lang="en-US" dirty="0"/>
          </a:p>
        </p:txBody>
      </p:sp>
      <p:sp>
        <p:nvSpPr>
          <p:cNvPr id="3" name="Content Placeholder 2"/>
          <p:cNvSpPr>
            <a:spLocks noGrp="1"/>
          </p:cNvSpPr>
          <p:nvPr>
            <p:ph idx="1"/>
          </p:nvPr>
        </p:nvSpPr>
        <p:spPr/>
        <p:txBody>
          <a:bodyPr>
            <a:noAutofit/>
          </a:bodyPr>
          <a:lstStyle/>
          <a:p>
            <a:r>
              <a:rPr lang="en-US" sz="2600" dirty="0" smtClean="0">
                <a:cs typeface="Times New Roman" pitchFamily="18" charset="0"/>
              </a:rPr>
              <a:t>The performance </a:t>
            </a:r>
            <a:r>
              <a:rPr lang="en-US" sz="2600" dirty="0" smtClean="0">
                <a:solidFill>
                  <a:srgbClr val="FF0000"/>
                </a:solidFill>
                <a:cs typeface="Times New Roman" pitchFamily="18" charset="0"/>
              </a:rPr>
              <a:t>of speech recognition is still relatively low, even for a restricted vocabulary</a:t>
            </a:r>
            <a:r>
              <a:rPr lang="en-US" sz="2600" dirty="0" smtClean="0">
                <a:cs typeface="Times New Roman" pitchFamily="18" charset="0"/>
              </a:rPr>
              <a:t>. </a:t>
            </a:r>
          </a:p>
          <a:p>
            <a:r>
              <a:rPr lang="en-US" sz="2600" dirty="0" smtClean="0">
                <a:cs typeface="Times New Roman" pitchFamily="18" charset="0"/>
              </a:rPr>
              <a:t>Adjusting the system for use with natural language gives birth to even more problems: the </a:t>
            </a:r>
            <a:r>
              <a:rPr lang="en-US" sz="2600" dirty="0" smtClean="0">
                <a:cs typeface="Times New Roman" pitchFamily="18" charset="0"/>
              </a:rPr>
              <a:t>errors </a:t>
            </a:r>
            <a:r>
              <a:rPr lang="en-US" sz="2600" dirty="0" smtClean="0">
                <a:cs typeface="Times New Roman" pitchFamily="18" charset="0"/>
              </a:rPr>
              <a:t>in natural language use, different voices, emotions and accents etc. </a:t>
            </a:r>
          </a:p>
          <a:p>
            <a:r>
              <a:rPr lang="en-US" sz="2600" dirty="0" smtClean="0">
                <a:cs typeface="Times New Roman" pitchFamily="18" charset="0"/>
              </a:rPr>
              <a:t>This means the system has to be tuned for each different user. </a:t>
            </a:r>
          </a:p>
          <a:p>
            <a:r>
              <a:rPr lang="en-US" sz="2600" dirty="0" smtClean="0">
                <a:cs typeface="Times New Roman" pitchFamily="18" charset="0"/>
              </a:rPr>
              <a:t>SR can be used in 3 scenarios: as an </a:t>
            </a:r>
            <a:r>
              <a:rPr lang="en-US" sz="2600" dirty="0" smtClean="0">
                <a:solidFill>
                  <a:srgbClr val="FF0000"/>
                </a:solidFill>
                <a:cs typeface="Times New Roman" pitchFamily="18" charset="0"/>
              </a:rPr>
              <a:t>alternative text entry device</a:t>
            </a:r>
            <a:r>
              <a:rPr lang="en-US" sz="2600" dirty="0" smtClean="0">
                <a:cs typeface="Times New Roman" pitchFamily="18" charset="0"/>
              </a:rPr>
              <a:t>, </a:t>
            </a:r>
            <a:r>
              <a:rPr lang="en-US" sz="2600" dirty="0" smtClean="0">
                <a:solidFill>
                  <a:srgbClr val="FF0000"/>
                </a:solidFill>
                <a:cs typeface="Times New Roman" pitchFamily="18" charset="0"/>
              </a:rPr>
              <a:t>replacing the keyboard in the current software</a:t>
            </a:r>
            <a:r>
              <a:rPr lang="en-US" sz="2600" dirty="0" smtClean="0">
                <a:cs typeface="Times New Roman" pitchFamily="18" charset="0"/>
              </a:rPr>
              <a:t>, with </a:t>
            </a:r>
            <a:r>
              <a:rPr lang="en-US" sz="2600" dirty="0" smtClean="0">
                <a:solidFill>
                  <a:srgbClr val="FF0000"/>
                </a:solidFill>
                <a:cs typeface="Times New Roman" pitchFamily="18" charset="0"/>
              </a:rPr>
              <a:t>new software especially designed for SR </a:t>
            </a:r>
            <a:r>
              <a:rPr lang="en-US" sz="2600" dirty="0" smtClean="0">
                <a:cs typeface="Times New Roman" pitchFamily="18" charset="0"/>
              </a:rPr>
              <a:t>and in situations where the use of keyboards is impractical or impossible.</a:t>
            </a:r>
            <a:endParaRPr lang="en-US" sz="2600" dirty="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1143000"/>
          </a:xfrm>
        </p:spPr>
        <p:txBody>
          <a:bodyPr/>
          <a:lstStyle/>
          <a:p>
            <a:r>
              <a:rPr lang="en-US" dirty="0" smtClean="0"/>
              <a:t>Positioning, pointing and </a:t>
            </a:r>
            <a:r>
              <a:rPr lang="en-US" dirty="0" smtClean="0"/>
              <a:t>drawing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t>mouse </a:t>
            </a:r>
            <a:endParaRPr lang="en-US" dirty="0"/>
          </a:p>
        </p:txBody>
      </p:sp>
      <p:sp>
        <p:nvSpPr>
          <p:cNvPr id="3" name="Content Placeholder 2"/>
          <p:cNvSpPr>
            <a:spLocks noGrp="1"/>
          </p:cNvSpPr>
          <p:nvPr>
            <p:ph idx="1"/>
          </p:nvPr>
        </p:nvSpPr>
        <p:spPr/>
        <p:txBody>
          <a:bodyPr>
            <a:normAutofit lnSpcReduction="10000"/>
          </a:bodyPr>
          <a:lstStyle/>
          <a:p>
            <a:r>
              <a:rPr lang="en-US" dirty="0" smtClean="0"/>
              <a:t>The mouse is an indirect input device, because a transformation is required to map from the </a:t>
            </a:r>
            <a:r>
              <a:rPr lang="en-US" dirty="0" smtClean="0">
                <a:solidFill>
                  <a:srgbClr val="FF0000"/>
                </a:solidFill>
              </a:rPr>
              <a:t>horizontal nature of the desktop to the vertical alignment of the screen</a:t>
            </a:r>
            <a:r>
              <a:rPr lang="en-US" dirty="0" smtClean="0"/>
              <a:t>. </a:t>
            </a:r>
          </a:p>
          <a:p>
            <a:r>
              <a:rPr lang="en-US" dirty="0" smtClean="0"/>
              <a:t>Invented in 1964 by </a:t>
            </a:r>
            <a:r>
              <a:rPr lang="en-US" dirty="0" err="1" smtClean="0"/>
              <a:t>Engelbart</a:t>
            </a:r>
            <a:r>
              <a:rPr lang="en-US" dirty="0" smtClean="0"/>
              <a:t>, his mouse used 2 wheels that slid across the desktop and transmitted x; y-coordinates to the computer.</a:t>
            </a:r>
          </a:p>
          <a:p>
            <a:r>
              <a:rPr lang="en-US" dirty="0" smtClean="0"/>
              <a:t>There have been experiments with </a:t>
            </a:r>
            <a:r>
              <a:rPr lang="en-US" dirty="0" smtClean="0">
                <a:solidFill>
                  <a:srgbClr val="FF0000"/>
                </a:solidFill>
              </a:rPr>
              <a:t>foot-controlled </a:t>
            </a:r>
            <a:r>
              <a:rPr lang="en-US" dirty="0" smtClean="0">
                <a:solidFill>
                  <a:srgbClr val="FF0000"/>
                </a:solidFill>
              </a:rPr>
              <a:t>mice.</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Touchpad</a:t>
            </a:r>
            <a:endParaRPr lang="en-US" dirty="0"/>
          </a:p>
        </p:txBody>
      </p:sp>
      <p:sp>
        <p:nvSpPr>
          <p:cNvPr id="3" name="Content Placeholder 2"/>
          <p:cNvSpPr>
            <a:spLocks noGrp="1"/>
          </p:cNvSpPr>
          <p:nvPr>
            <p:ph idx="1"/>
          </p:nvPr>
        </p:nvSpPr>
        <p:spPr/>
        <p:txBody>
          <a:bodyPr/>
          <a:lstStyle/>
          <a:p>
            <a:r>
              <a:rPr lang="en-US" dirty="0" err="1" smtClean="0"/>
              <a:t>Touchpads</a:t>
            </a:r>
            <a:r>
              <a:rPr lang="en-US" dirty="0" smtClean="0"/>
              <a:t> are touch-sensitive tablets, operated by </a:t>
            </a:r>
            <a:r>
              <a:rPr lang="en-US" dirty="0" smtClean="0">
                <a:solidFill>
                  <a:srgbClr val="FF0000"/>
                </a:solidFill>
              </a:rPr>
              <a:t>sliding the finger over it </a:t>
            </a:r>
            <a:r>
              <a:rPr lang="en-US" dirty="0" smtClean="0"/>
              <a:t>and are mostly used in notebook computers.</a:t>
            </a:r>
          </a:p>
          <a:p>
            <a:r>
              <a:rPr lang="en-US" dirty="0" smtClean="0">
                <a:solidFill>
                  <a:srgbClr val="FF0000"/>
                </a:solidFill>
              </a:rPr>
              <a:t>Performance can be increased using accelerators</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Trackball and thumbwheel</a:t>
            </a:r>
            <a:endParaRPr lang="en-US" dirty="0"/>
          </a:p>
        </p:txBody>
      </p:sp>
      <p:sp>
        <p:nvSpPr>
          <p:cNvPr id="3" name="Content Placeholder 2"/>
          <p:cNvSpPr>
            <a:spLocks noGrp="1"/>
          </p:cNvSpPr>
          <p:nvPr>
            <p:ph idx="1"/>
          </p:nvPr>
        </p:nvSpPr>
        <p:spPr/>
        <p:txBody>
          <a:bodyPr>
            <a:normAutofit fontScale="92500"/>
          </a:bodyPr>
          <a:lstStyle/>
          <a:p>
            <a:r>
              <a:rPr lang="en-US" dirty="0" smtClean="0"/>
              <a:t>A trackball is an upside-down mouse</a:t>
            </a:r>
            <a:r>
              <a:rPr lang="en-US" dirty="0" smtClean="0">
                <a:solidFill>
                  <a:srgbClr val="FF0000"/>
                </a:solidFill>
              </a:rPr>
              <a:t>: instead of moving the device itself, the ball is rolled to move the cursor</a:t>
            </a:r>
            <a:r>
              <a:rPr lang="en-US" dirty="0" smtClean="0"/>
              <a:t>. Trackballs are often used by RSI users. </a:t>
            </a:r>
          </a:p>
          <a:p>
            <a:r>
              <a:rPr lang="en-US" dirty="0" smtClean="0"/>
              <a:t>Thumb-wheels (in 2 dimensions) offer less usability because they can only </a:t>
            </a:r>
            <a:r>
              <a:rPr lang="en-US" dirty="0" smtClean="0">
                <a:solidFill>
                  <a:srgbClr val="FF0000"/>
                </a:solidFill>
              </a:rPr>
              <a:t>manipulate the horizontal and vertical movement of the cursor</a:t>
            </a:r>
            <a:r>
              <a:rPr lang="en-US" dirty="0" smtClean="0"/>
              <a:t>.</a:t>
            </a:r>
          </a:p>
          <a:p>
            <a:r>
              <a:rPr lang="en-US" dirty="0" smtClean="0"/>
              <a:t>1-dimensional thumbwheels are often included on the normal mice to enhance the scrolling.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Joystick and keyboard nipple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There are two types of joysticks: </a:t>
            </a:r>
            <a:endParaRPr lang="en-US" dirty="0" smtClean="0"/>
          </a:p>
          <a:p>
            <a:r>
              <a:rPr lang="en-US" b="1" dirty="0" smtClean="0">
                <a:solidFill>
                  <a:srgbClr val="FF0000"/>
                </a:solidFill>
              </a:rPr>
              <a:t>Absolute </a:t>
            </a:r>
            <a:r>
              <a:rPr lang="en-US" b="1" dirty="0" smtClean="0">
                <a:solidFill>
                  <a:srgbClr val="FF0000"/>
                </a:solidFill>
              </a:rPr>
              <a:t>sticks</a:t>
            </a:r>
            <a:r>
              <a:rPr lang="en-US" dirty="0" smtClean="0"/>
              <a:t>, in which the </a:t>
            </a:r>
            <a:r>
              <a:rPr lang="en-US" dirty="0" smtClean="0">
                <a:solidFill>
                  <a:srgbClr val="FF0000"/>
                </a:solidFill>
              </a:rPr>
              <a:t>position of the cursor corresponds to the position of the joystick in its base</a:t>
            </a:r>
            <a:r>
              <a:rPr lang="en-US" dirty="0" smtClean="0"/>
              <a:t>, and </a:t>
            </a:r>
            <a:endParaRPr lang="en-US" dirty="0" smtClean="0"/>
          </a:p>
          <a:p>
            <a:r>
              <a:rPr lang="en-US" b="1" dirty="0" smtClean="0">
                <a:solidFill>
                  <a:srgbClr val="FF0000"/>
                </a:solidFill>
              </a:rPr>
              <a:t>I</a:t>
            </a:r>
            <a:r>
              <a:rPr lang="en-US" b="1" dirty="0" smtClean="0">
                <a:solidFill>
                  <a:srgbClr val="FF0000"/>
                </a:solidFill>
              </a:rPr>
              <a:t>sometric </a:t>
            </a:r>
            <a:r>
              <a:rPr lang="en-US" b="1" dirty="0" smtClean="0">
                <a:solidFill>
                  <a:srgbClr val="FF0000"/>
                </a:solidFill>
              </a:rPr>
              <a:t>sticks</a:t>
            </a:r>
            <a:r>
              <a:rPr lang="en-US" dirty="0" smtClean="0"/>
              <a:t>, in which the </a:t>
            </a:r>
            <a:r>
              <a:rPr lang="en-US" dirty="0" smtClean="0">
                <a:solidFill>
                  <a:srgbClr val="FF0000"/>
                </a:solidFill>
              </a:rPr>
              <a:t>pressure on the stick</a:t>
            </a:r>
            <a:r>
              <a:rPr lang="en-US" dirty="0" smtClean="0"/>
              <a:t> (in a certain direction) </a:t>
            </a:r>
            <a:r>
              <a:rPr lang="en-US" dirty="0" smtClean="0">
                <a:solidFill>
                  <a:srgbClr val="FF0000"/>
                </a:solidFill>
              </a:rPr>
              <a:t>controls the velocity of the cursor in that direction</a:t>
            </a:r>
            <a:r>
              <a:rPr lang="en-US" dirty="0" smtClean="0"/>
              <a:t>. </a:t>
            </a:r>
          </a:p>
          <a:p>
            <a:r>
              <a:rPr lang="en-US" dirty="0" smtClean="0"/>
              <a:t>Keyboard nipples are </a:t>
            </a:r>
            <a:r>
              <a:rPr lang="en-US" dirty="0" smtClean="0">
                <a:solidFill>
                  <a:srgbClr val="FF0000"/>
                </a:solidFill>
              </a:rPr>
              <a:t>tiny joysticks </a:t>
            </a:r>
            <a:r>
              <a:rPr lang="en-US" dirty="0" smtClean="0"/>
              <a:t>that are sometimes used on notebook computers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Touch-sensitive screens (</a:t>
            </a:r>
            <a:r>
              <a:rPr lang="en-US" dirty="0" err="1" smtClean="0"/>
              <a:t>touchscreens</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Touchscreens</a:t>
            </a:r>
            <a:r>
              <a:rPr lang="en-US" dirty="0" smtClean="0"/>
              <a:t> </a:t>
            </a:r>
            <a:r>
              <a:rPr lang="en-US" dirty="0" smtClean="0">
                <a:solidFill>
                  <a:srgbClr val="FF0000"/>
                </a:solidFill>
              </a:rPr>
              <a:t>detect the position of the </a:t>
            </a:r>
            <a:r>
              <a:rPr lang="en-US" dirty="0" smtClean="0">
                <a:solidFill>
                  <a:srgbClr val="FF0000"/>
                </a:solidFill>
              </a:rPr>
              <a:t>user’s </a:t>
            </a:r>
            <a:r>
              <a:rPr lang="en-US" dirty="0" smtClean="0">
                <a:solidFill>
                  <a:srgbClr val="FF0000"/>
                </a:solidFill>
              </a:rPr>
              <a:t>finger</a:t>
            </a:r>
            <a:r>
              <a:rPr lang="en-US" dirty="0" smtClean="0"/>
              <a:t> or stylus on the screen itself and are therefore very direct. </a:t>
            </a:r>
          </a:p>
          <a:p>
            <a:r>
              <a:rPr lang="en-US" dirty="0" smtClean="0"/>
              <a:t>They work by having the finger/stylus interrupting a matrix of light beams, making capacitance changes on a grid overlaying the screen or by ultrasonic reflections. </a:t>
            </a:r>
          </a:p>
          <a:p>
            <a:r>
              <a:rPr lang="en-US" dirty="0" smtClean="0">
                <a:solidFill>
                  <a:srgbClr val="FF0000"/>
                </a:solidFill>
              </a:rPr>
              <a:t>It is a direct device: no mapping is required</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Stylus and </a:t>
            </a:r>
            <a:r>
              <a:rPr lang="en-US" dirty="0" err="1" smtClean="0"/>
              <a:t>lightpen</a:t>
            </a:r>
            <a:endParaRPr lang="en-US" dirty="0"/>
          </a:p>
        </p:txBody>
      </p:sp>
      <p:sp>
        <p:nvSpPr>
          <p:cNvPr id="3" name="Content Placeholder 2"/>
          <p:cNvSpPr>
            <a:spLocks noGrp="1"/>
          </p:cNvSpPr>
          <p:nvPr>
            <p:ph idx="1"/>
          </p:nvPr>
        </p:nvSpPr>
        <p:spPr/>
        <p:txBody>
          <a:bodyPr/>
          <a:lstStyle/>
          <a:p>
            <a:r>
              <a:rPr lang="en-US" dirty="0" smtClean="0"/>
              <a:t>For </a:t>
            </a:r>
            <a:r>
              <a:rPr lang="en-US" dirty="0" smtClean="0">
                <a:solidFill>
                  <a:srgbClr val="FF0000"/>
                </a:solidFill>
              </a:rPr>
              <a:t>more accurate positioning</a:t>
            </a:r>
            <a:r>
              <a:rPr lang="en-US" dirty="0" smtClean="0"/>
              <a:t>, systems with </a:t>
            </a:r>
            <a:r>
              <a:rPr lang="en-US" dirty="0" smtClean="0"/>
              <a:t>touch-sensitive </a:t>
            </a:r>
            <a:r>
              <a:rPr lang="en-US" dirty="0" smtClean="0"/>
              <a:t>surfaces often imply a stylus.</a:t>
            </a:r>
          </a:p>
          <a:p>
            <a:r>
              <a:rPr lang="en-US" dirty="0" smtClean="0"/>
              <a:t>An older technology for the same purpose is the </a:t>
            </a:r>
            <a:r>
              <a:rPr lang="en-US" dirty="0" err="1" smtClean="0">
                <a:solidFill>
                  <a:srgbClr val="FF0000"/>
                </a:solidFill>
              </a:rPr>
              <a:t>lightpen</a:t>
            </a:r>
            <a:r>
              <a:rPr lang="en-US" dirty="0" smtClean="0">
                <a:solidFill>
                  <a:srgbClr val="FF0000"/>
                </a:solidFill>
              </a:rPr>
              <a:t>, which emits radiation detected by the screen</a:t>
            </a:r>
            <a:r>
              <a:rPr lang="en-US" dirty="0" smtClean="0"/>
              <a:t>. </a:t>
            </a:r>
            <a:endParaRPr lang="en-US" dirty="0" smtClean="0"/>
          </a:p>
          <a:p>
            <a:r>
              <a:rPr lang="en-US" dirty="0" smtClean="0"/>
              <a:t>A difficulty of this and other direct devices is that pointing obscures the display, making it more </a:t>
            </a:r>
            <a:r>
              <a:rPr lang="en-US" dirty="0" smtClean="0"/>
              <a:t>di</a:t>
            </a:r>
            <a:r>
              <a:rPr lang="en-US" dirty="0" smtClean="0"/>
              <a:t>ffi</a:t>
            </a:r>
            <a:r>
              <a:rPr lang="en-US" dirty="0" smtClean="0"/>
              <a:t>cult </a:t>
            </a:r>
            <a:r>
              <a:rPr lang="en-US" dirty="0" smtClean="0"/>
              <a:t>to use in rapid successions.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devices</a:t>
            </a:r>
            <a:endParaRPr lang="en-US" dirty="0"/>
          </a:p>
        </p:txBody>
      </p:sp>
      <p:sp>
        <p:nvSpPr>
          <p:cNvPr id="3" name="Content Placeholder 2"/>
          <p:cNvSpPr>
            <a:spLocks noGrp="1"/>
          </p:cNvSpPr>
          <p:nvPr>
            <p:ph idx="1"/>
          </p:nvPr>
        </p:nvSpPr>
        <p:spPr/>
        <p:txBody>
          <a:bodyPr/>
          <a:lstStyle/>
          <a:p>
            <a:r>
              <a:rPr lang="en-US" dirty="0" smtClean="0"/>
              <a:t>Input devices for interactive use, </a:t>
            </a:r>
            <a:r>
              <a:rPr lang="en-US" dirty="0" smtClean="0">
                <a:solidFill>
                  <a:srgbClr val="FF0000"/>
                </a:solidFill>
              </a:rPr>
              <a:t>allowing text entry, drawing and selection from the screen</a:t>
            </a:r>
            <a:r>
              <a:rPr lang="en-US" dirty="0" smtClean="0"/>
              <a:t>:</a:t>
            </a:r>
          </a:p>
          <a:p>
            <a:pPr lvl="1">
              <a:buFont typeface="Wingdings" pitchFamily="2" charset="2"/>
              <a:buChar char="Ø"/>
            </a:pPr>
            <a:r>
              <a:rPr lang="en-US" dirty="0" smtClean="0"/>
              <a:t>text entry: traditional keyboard, phone text entry, speech and handwriting </a:t>
            </a:r>
          </a:p>
          <a:p>
            <a:pPr lvl="1">
              <a:buFont typeface="Wingdings" pitchFamily="2" charset="2"/>
              <a:buChar char="Ø"/>
            </a:pPr>
            <a:r>
              <a:rPr lang="en-US" dirty="0" smtClean="0"/>
              <a:t>pointing: principally the mouse, but also touchpad, stylus and others </a:t>
            </a:r>
          </a:p>
          <a:p>
            <a:pPr lvl="1">
              <a:buFont typeface="Wingdings" pitchFamily="2" charset="2"/>
              <a:buChar char="Ø"/>
            </a:pPr>
            <a:r>
              <a:rPr lang="en-US" dirty="0" smtClean="0"/>
              <a:t>3D interaction devices.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Digitizing tablet</a:t>
            </a:r>
            <a:endParaRPr lang="en-US" dirty="0"/>
          </a:p>
        </p:txBody>
      </p:sp>
      <p:sp>
        <p:nvSpPr>
          <p:cNvPr id="3" name="Content Placeholder 2"/>
          <p:cNvSpPr>
            <a:spLocks noGrp="1"/>
          </p:cNvSpPr>
          <p:nvPr>
            <p:ph idx="1"/>
          </p:nvPr>
        </p:nvSpPr>
        <p:spPr/>
        <p:txBody>
          <a:bodyPr/>
          <a:lstStyle/>
          <a:p>
            <a:r>
              <a:rPr lang="en-US" dirty="0" smtClean="0"/>
              <a:t>A device </a:t>
            </a:r>
            <a:r>
              <a:rPr lang="en-US" dirty="0" smtClean="0">
                <a:solidFill>
                  <a:srgbClr val="FF0000"/>
                </a:solidFill>
              </a:rPr>
              <a:t>used for freehand drawing</a:t>
            </a:r>
            <a:r>
              <a:rPr lang="en-US" dirty="0" smtClean="0"/>
              <a:t>. </a:t>
            </a:r>
            <a:r>
              <a:rPr lang="en-US" dirty="0" smtClean="0"/>
              <a:t>A </a:t>
            </a:r>
            <a:r>
              <a:rPr lang="en-US" dirty="0" smtClean="0"/>
              <a:t>resistive tablet </a:t>
            </a:r>
            <a:r>
              <a:rPr lang="en-US" dirty="0" smtClean="0">
                <a:solidFill>
                  <a:srgbClr val="FF0000"/>
                </a:solidFill>
              </a:rPr>
              <a:t>detects point contact between two separated conducting sheets</a:t>
            </a:r>
            <a:r>
              <a:rPr lang="en-US" dirty="0" smtClean="0"/>
              <a:t>. </a:t>
            </a:r>
          </a:p>
          <a:p>
            <a:r>
              <a:rPr lang="en-US" dirty="0" smtClean="0"/>
              <a:t>Magnetic, capacitive and electrostatic tablets use </a:t>
            </a:r>
            <a:r>
              <a:rPr lang="en-US" dirty="0" smtClean="0">
                <a:solidFill>
                  <a:srgbClr val="FF0000"/>
                </a:solidFill>
              </a:rPr>
              <a:t>special pens</a:t>
            </a:r>
            <a:r>
              <a:rPr lang="en-US" dirty="0" smtClean="0"/>
              <a:t>. </a:t>
            </a:r>
          </a:p>
          <a:p>
            <a:r>
              <a:rPr lang="en-US" dirty="0" smtClean="0"/>
              <a:t>The sonic tablet requires no pad: an </a:t>
            </a:r>
            <a:r>
              <a:rPr lang="en-US" dirty="0" smtClean="0">
                <a:solidFill>
                  <a:srgbClr val="FF0000"/>
                </a:solidFill>
              </a:rPr>
              <a:t>ultrasonic sound emitted by the pen is detected by 2 microphones.</a:t>
            </a:r>
            <a:endParaRPr lang="en-US"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Eyegaze</a:t>
            </a:r>
            <a:endParaRPr lang="en-US" dirty="0"/>
          </a:p>
        </p:txBody>
      </p:sp>
      <p:sp>
        <p:nvSpPr>
          <p:cNvPr id="3" name="Content Placeholder 2"/>
          <p:cNvSpPr>
            <a:spLocks noGrp="1"/>
          </p:cNvSpPr>
          <p:nvPr>
            <p:ph idx="1"/>
          </p:nvPr>
        </p:nvSpPr>
        <p:spPr/>
        <p:txBody>
          <a:bodyPr/>
          <a:lstStyle/>
          <a:p>
            <a:r>
              <a:rPr lang="en-US" dirty="0" err="1" smtClean="0"/>
              <a:t>Eyegaze</a:t>
            </a:r>
            <a:r>
              <a:rPr lang="en-US" dirty="0" smtClean="0"/>
              <a:t> allows you to </a:t>
            </a:r>
            <a:r>
              <a:rPr lang="en-US" dirty="0" smtClean="0">
                <a:solidFill>
                  <a:srgbClr val="FF0000"/>
                </a:solidFill>
              </a:rPr>
              <a:t>control the computer by looking at it, while wearing special glasses, head-mounted boxes etc</a:t>
            </a:r>
            <a:r>
              <a:rPr lang="en-US" dirty="0" smtClean="0"/>
              <a:t>. </a:t>
            </a:r>
          </a:p>
          <a:p>
            <a:r>
              <a:rPr lang="en-US" dirty="0" smtClean="0"/>
              <a:t>By tracking a laser </a:t>
            </a:r>
            <a:r>
              <a:rPr lang="en-US" dirty="0" smtClean="0"/>
              <a:t>beam’s </a:t>
            </a:r>
            <a:r>
              <a:rPr lang="en-US" dirty="0" smtClean="0"/>
              <a:t>reflection in the eye, the direction in which the eye is looking is determined. </a:t>
            </a:r>
          </a:p>
          <a:p>
            <a:r>
              <a:rPr lang="en-US" dirty="0" smtClean="0"/>
              <a:t>The system needs to be tuned and is very </a:t>
            </a:r>
            <a:r>
              <a:rPr lang="en-US" dirty="0" smtClean="0">
                <a:solidFill>
                  <a:srgbClr val="FF0000"/>
                </a:solidFill>
              </a:rPr>
              <a:t>expensive, but also very accurate</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Display </a:t>
            </a:r>
            <a:r>
              <a:rPr lang="en-US" dirty="0" smtClean="0"/>
              <a:t>devices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Bitmap </a:t>
            </a:r>
            <a:r>
              <a:rPr lang="en-US" dirty="0" smtClean="0"/>
              <a:t>displays, resolution and color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bitmap-base means that the display is </a:t>
            </a:r>
            <a:r>
              <a:rPr lang="en-US" dirty="0" smtClean="0">
                <a:solidFill>
                  <a:srgbClr val="FF0000"/>
                </a:solidFill>
              </a:rPr>
              <a:t>made of a fixed number of dots or pixels in a rectangular grid</a:t>
            </a:r>
            <a:r>
              <a:rPr lang="en-US" dirty="0" smtClean="0"/>
              <a:t>. </a:t>
            </a:r>
          </a:p>
          <a:p>
            <a:r>
              <a:rPr lang="en-US" dirty="0" smtClean="0"/>
              <a:t>The </a:t>
            </a:r>
            <a:r>
              <a:rPr lang="en-US" dirty="0" smtClean="0">
                <a:solidFill>
                  <a:srgbClr val="FF0000"/>
                </a:solidFill>
              </a:rPr>
              <a:t>color </a:t>
            </a:r>
            <a:r>
              <a:rPr lang="en-US" dirty="0" smtClean="0"/>
              <a:t>or intensity at each pixel is held by the </a:t>
            </a:r>
            <a:r>
              <a:rPr lang="en-US" dirty="0" smtClean="0"/>
              <a:t>computer’s </a:t>
            </a:r>
            <a:r>
              <a:rPr lang="en-US" dirty="0" smtClean="0"/>
              <a:t>video </a:t>
            </a:r>
            <a:r>
              <a:rPr lang="en-US" dirty="0" smtClean="0"/>
              <a:t>card. </a:t>
            </a:r>
            <a:r>
              <a:rPr lang="en-US" dirty="0" smtClean="0">
                <a:solidFill>
                  <a:srgbClr val="FF0000"/>
                </a:solidFill>
              </a:rPr>
              <a:t>The more bits per pixel, the </a:t>
            </a:r>
            <a:r>
              <a:rPr lang="en-US" dirty="0" smtClean="0">
                <a:solidFill>
                  <a:srgbClr val="FF0000"/>
                </a:solidFill>
              </a:rPr>
              <a:t>more colors/intensities are possible</a:t>
            </a:r>
            <a:r>
              <a:rPr lang="en-US" dirty="0" smtClean="0"/>
              <a:t>. </a:t>
            </a:r>
            <a:endParaRPr lang="en-US" dirty="0" smtClean="0"/>
          </a:p>
          <a:p>
            <a:r>
              <a:rPr lang="en-US" dirty="0" smtClean="0">
                <a:solidFill>
                  <a:srgbClr val="FF0000"/>
                </a:solidFill>
              </a:rPr>
              <a:t>R</a:t>
            </a:r>
            <a:r>
              <a:rPr lang="en-US" dirty="0" smtClean="0">
                <a:solidFill>
                  <a:srgbClr val="FF0000"/>
                </a:solidFill>
              </a:rPr>
              <a:t>esolution </a:t>
            </a:r>
            <a:r>
              <a:rPr lang="en-US" dirty="0" smtClean="0"/>
              <a:t>of the screen: </a:t>
            </a:r>
            <a:r>
              <a:rPr lang="en-US" dirty="0" smtClean="0">
                <a:solidFill>
                  <a:srgbClr val="FF0000"/>
                </a:solidFill>
              </a:rPr>
              <a:t>the total number of pixels (in a 4:3-ratio) and the density of the pixels</a:t>
            </a:r>
            <a:r>
              <a:rPr lang="en-US" dirty="0" smtClean="0"/>
              <a:t>. </a:t>
            </a:r>
          </a:p>
          <a:p>
            <a:pPr>
              <a:buNone/>
            </a:pPr>
            <a:r>
              <a:rPr lang="en-US" u="sng" dirty="0" err="1" smtClean="0"/>
              <a:t>Antialiasing</a:t>
            </a:r>
            <a:endParaRPr lang="en-US" u="sng" dirty="0" smtClean="0"/>
          </a:p>
          <a:p>
            <a:r>
              <a:rPr lang="en-US" dirty="0" smtClean="0"/>
              <a:t>softening </a:t>
            </a:r>
            <a:r>
              <a:rPr lang="en-US" dirty="0" smtClean="0"/>
              <a:t>the edges of line segments, blurring the discontinuity and making the juggles less obvious.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r>
              <a:rPr lang="en-US" sz="2400" dirty="0" smtClean="0"/>
              <a:t>In a CRT-monitor a stream of </a:t>
            </a:r>
            <a:r>
              <a:rPr lang="en-US" sz="2400" dirty="0" smtClean="0">
                <a:solidFill>
                  <a:srgbClr val="FF0000"/>
                </a:solidFill>
              </a:rPr>
              <a:t>electrons is emitted from an electron gun, which is than focused and directed by magnetic fields</a:t>
            </a:r>
            <a:r>
              <a:rPr lang="en-US" sz="2400" dirty="0" smtClean="0"/>
              <a:t>. </a:t>
            </a:r>
          </a:p>
          <a:p>
            <a:r>
              <a:rPr lang="en-US" sz="2400" dirty="0" smtClean="0"/>
              <a:t>As the beam hits the phosphor-coated screen, the phosphor is excited by the electrons and glows. Flicker can be reduced by increasing the scanning rate or by interlacing, in which odd lines are scanned first, followed by even lines.</a:t>
            </a:r>
          </a:p>
          <a:p>
            <a:r>
              <a:rPr lang="en-US" sz="2400" dirty="0" smtClean="0"/>
              <a:t> In </a:t>
            </a:r>
            <a:r>
              <a:rPr lang="en-US" sz="2400" dirty="0" smtClean="0"/>
              <a:t>LCD’s </a:t>
            </a:r>
            <a:r>
              <a:rPr lang="en-US" sz="2400" dirty="0" smtClean="0"/>
              <a:t>a thin layer of liquid crystals is sandwiched between </a:t>
            </a:r>
            <a:r>
              <a:rPr lang="en-US" sz="2400" dirty="0" smtClean="0">
                <a:solidFill>
                  <a:srgbClr val="FF0000"/>
                </a:solidFill>
              </a:rPr>
              <a:t>two glass plates. External light passes through the top plate and is polarized</a:t>
            </a:r>
            <a:r>
              <a:rPr lang="en-US" sz="2400" dirty="0" smtClean="0"/>
              <a:t>. </a:t>
            </a:r>
          </a:p>
          <a:p>
            <a:r>
              <a:rPr lang="en-US" sz="2400" dirty="0" smtClean="0"/>
              <a:t>This passes through the crystal and is reflected back to the </a:t>
            </a:r>
            <a:r>
              <a:rPr lang="en-US" sz="2400" dirty="0" smtClean="0"/>
              <a:t>user’s </a:t>
            </a:r>
            <a:r>
              <a:rPr lang="en-US" sz="2400" dirty="0" smtClean="0"/>
              <a:t>eye by the bottom plate. The polarization of each single crystal can be turned electronically.</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paper</a:t>
            </a:r>
            <a:endParaRPr lang="en-US" dirty="0"/>
          </a:p>
        </p:txBody>
      </p:sp>
      <p:sp>
        <p:nvSpPr>
          <p:cNvPr id="3" name="Content Placeholder 2"/>
          <p:cNvSpPr>
            <a:spLocks noGrp="1"/>
          </p:cNvSpPr>
          <p:nvPr>
            <p:ph idx="1"/>
          </p:nvPr>
        </p:nvSpPr>
        <p:spPr/>
        <p:txBody>
          <a:bodyPr/>
          <a:lstStyle/>
          <a:p>
            <a:r>
              <a:rPr lang="en-US" dirty="0" smtClean="0">
                <a:solidFill>
                  <a:srgbClr val="FF0000"/>
                </a:solidFill>
              </a:rPr>
              <a:t>Thin flexible material </a:t>
            </a:r>
            <a:r>
              <a:rPr lang="en-US" dirty="0" smtClean="0"/>
              <a:t>that </a:t>
            </a:r>
            <a:r>
              <a:rPr lang="en-US" dirty="0" smtClean="0">
                <a:solidFill>
                  <a:srgbClr val="FF0000"/>
                </a:solidFill>
              </a:rPr>
              <a:t>can be written to electronically</a:t>
            </a:r>
            <a:r>
              <a:rPr lang="en-US" dirty="0" smtClean="0"/>
              <a:t>, but </a:t>
            </a:r>
            <a:r>
              <a:rPr lang="en-US" dirty="0" smtClean="0">
                <a:solidFill>
                  <a:srgbClr val="FF0000"/>
                </a:solidFill>
              </a:rPr>
              <a:t>keeps </a:t>
            </a:r>
            <a:r>
              <a:rPr lang="en-US" dirty="0" smtClean="0">
                <a:solidFill>
                  <a:srgbClr val="FF0000"/>
                </a:solidFill>
              </a:rPr>
              <a:t>it’s </a:t>
            </a:r>
            <a:r>
              <a:rPr lang="en-US" dirty="0" smtClean="0">
                <a:solidFill>
                  <a:srgbClr val="FF0000"/>
                </a:solidFill>
              </a:rPr>
              <a:t>contents when removed from the power supply</a:t>
            </a:r>
            <a:r>
              <a:rPr lang="en-US" dirty="0" smtClean="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normAutofit fontScale="90000"/>
          </a:bodyPr>
          <a:lstStyle/>
          <a:p>
            <a:r>
              <a:rPr lang="en-US" dirty="0" smtClean="0"/>
              <a:t>Devices for virtual reality and 3D interaction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Positioning </a:t>
            </a:r>
            <a:r>
              <a:rPr lang="en-US" dirty="0" smtClean="0"/>
              <a:t>in 3D</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Changing </a:t>
            </a:r>
            <a:r>
              <a:rPr lang="en-US" dirty="0" smtClean="0"/>
              <a:t>from 2D to VR does not mean going to 3 degrees of freedom, but (sometimes) to 6, because except for </a:t>
            </a:r>
            <a:r>
              <a:rPr lang="en-US" dirty="0" smtClean="0">
                <a:solidFill>
                  <a:srgbClr val="FF0000"/>
                </a:solidFill>
              </a:rPr>
              <a:t>moving in 3 dimensions</a:t>
            </a:r>
            <a:r>
              <a:rPr lang="en-US" dirty="0" smtClean="0"/>
              <a:t>, you can also </a:t>
            </a:r>
            <a:r>
              <a:rPr lang="en-US" dirty="0" smtClean="0">
                <a:solidFill>
                  <a:srgbClr val="FF0000"/>
                </a:solidFill>
              </a:rPr>
              <a:t>roll, turn, twist </a:t>
            </a:r>
            <a:r>
              <a:rPr lang="en-US" dirty="0" smtClean="0"/>
              <a:t>etc. </a:t>
            </a:r>
          </a:p>
          <a:p>
            <a:r>
              <a:rPr lang="en-US" dirty="0" smtClean="0">
                <a:solidFill>
                  <a:srgbClr val="FF0000"/>
                </a:solidFill>
              </a:rPr>
              <a:t>Humans can use a 3D-environment with a 2D-device</a:t>
            </a:r>
            <a:r>
              <a:rPr lang="en-US" dirty="0" smtClean="0"/>
              <a:t> (mouse).</a:t>
            </a:r>
          </a:p>
          <a:p>
            <a:r>
              <a:rPr lang="en-US" dirty="0" smtClean="0"/>
              <a:t> The human mind is therefore capable of handling multiple degrees of indirection. A 3D-input device is the 3D-mouse, which has 6 degrees of freedom</a:t>
            </a:r>
            <a:r>
              <a:rPr lang="en-US" dirty="0" smtClean="0">
                <a:solidFill>
                  <a:srgbClr val="FF0000"/>
                </a:solidFill>
              </a:rPr>
              <a:t>: 3 for position (</a:t>
            </a:r>
            <a:r>
              <a:rPr lang="en-US" dirty="0" err="1" smtClean="0">
                <a:solidFill>
                  <a:srgbClr val="FF0000"/>
                </a:solidFill>
              </a:rPr>
              <a:t>x,y,z</a:t>
            </a:r>
            <a:r>
              <a:rPr lang="en-US" dirty="0" smtClean="0">
                <a:solidFill>
                  <a:srgbClr val="FF0000"/>
                </a:solidFill>
              </a:rPr>
              <a:t>), 1 for pitch, yawn and roll.</a:t>
            </a:r>
            <a:endParaRPr lang="en-US" b="1" u="sng"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However, sometimes its better to use a data glove: a </a:t>
            </a:r>
            <a:r>
              <a:rPr lang="en-US" dirty="0" err="1" smtClean="0"/>
              <a:t>lycra</a:t>
            </a:r>
            <a:r>
              <a:rPr lang="en-US" dirty="0" smtClean="0"/>
              <a:t> glove with fibers laid around the fingers, detecting the joint angles of the fingers and thumb. </a:t>
            </a:r>
          </a:p>
          <a:p>
            <a:r>
              <a:rPr lang="en-US" dirty="0" smtClean="0"/>
              <a:t>The position of the head can be tracked using a VR-helmed, which can also display the 3D-world to each eye. </a:t>
            </a:r>
          </a:p>
          <a:p>
            <a:r>
              <a:rPr lang="en-US" dirty="0" smtClean="0"/>
              <a:t>With other devices, e.g. </a:t>
            </a:r>
            <a:r>
              <a:rPr lang="en-US" dirty="0" smtClean="0">
                <a:solidFill>
                  <a:srgbClr val="FF0000"/>
                </a:solidFill>
              </a:rPr>
              <a:t>special clothing or a modified trampoline, the position and movement of the whole body can be tracked</a:t>
            </a:r>
            <a:endParaRPr lang="en-US"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displays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3D can be displayed on normal screens using shadows, depth </a:t>
            </a:r>
            <a:r>
              <a:rPr lang="en-US" dirty="0" smtClean="0"/>
              <a:t>etc. </a:t>
            </a:r>
          </a:p>
          <a:p>
            <a:r>
              <a:rPr lang="en-US" dirty="0" smtClean="0"/>
              <a:t>It is also possible to generate the natural </a:t>
            </a:r>
            <a:r>
              <a:rPr lang="en-US" dirty="0" smtClean="0">
                <a:solidFill>
                  <a:srgbClr val="FF0000"/>
                </a:solidFill>
              </a:rPr>
              <a:t>stereoscopic images for both eye positions and have them delivered to the eyes using a VR-helmed. </a:t>
            </a:r>
          </a:p>
          <a:p>
            <a:r>
              <a:rPr lang="en-US" dirty="0" smtClean="0"/>
              <a:t>Finally, users can enter a VR cave, where the VR world is projected around them. </a:t>
            </a:r>
          </a:p>
          <a:p>
            <a:r>
              <a:rPr lang="en-US" dirty="0" smtClean="0"/>
              <a:t>If the VR-system </a:t>
            </a:r>
            <a:r>
              <a:rPr lang="en-US" dirty="0" smtClean="0">
                <a:solidFill>
                  <a:srgbClr val="FF0000"/>
                </a:solidFill>
              </a:rPr>
              <a:t>performances too slow</a:t>
            </a:r>
            <a:r>
              <a:rPr lang="en-US" dirty="0" smtClean="0"/>
              <a:t>, and there is a </a:t>
            </a:r>
            <a:r>
              <a:rPr lang="en-US" dirty="0" smtClean="0">
                <a:solidFill>
                  <a:srgbClr val="FF0000"/>
                </a:solidFill>
              </a:rPr>
              <a:t>delay between movement and image</a:t>
            </a:r>
            <a:r>
              <a:rPr lang="en-US" dirty="0" smtClean="0"/>
              <a:t>, disorientation and sickness may occur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devices</a:t>
            </a:r>
            <a:endParaRPr lang="en-US" dirty="0"/>
          </a:p>
        </p:txBody>
      </p:sp>
      <p:sp>
        <p:nvSpPr>
          <p:cNvPr id="3" name="Content Placeholder 2"/>
          <p:cNvSpPr>
            <a:spLocks noGrp="1"/>
          </p:cNvSpPr>
          <p:nvPr>
            <p:ph idx="1"/>
          </p:nvPr>
        </p:nvSpPr>
        <p:spPr/>
        <p:txBody>
          <a:bodyPr/>
          <a:lstStyle/>
          <a:p>
            <a:r>
              <a:rPr lang="en-US" dirty="0" smtClean="0"/>
              <a:t>Output display devices for interactive use:</a:t>
            </a:r>
          </a:p>
          <a:p>
            <a:pPr lvl="1">
              <a:buFont typeface="Wingdings" pitchFamily="2" charset="2"/>
              <a:buChar char="Ø"/>
            </a:pPr>
            <a:r>
              <a:rPr lang="en-US" dirty="0" smtClean="0">
                <a:solidFill>
                  <a:srgbClr val="FF0000"/>
                </a:solidFill>
              </a:rPr>
              <a:t>different types of screen </a:t>
            </a:r>
            <a:r>
              <a:rPr lang="en-US" dirty="0" smtClean="0"/>
              <a:t>mostly using some form of bitmap display </a:t>
            </a:r>
          </a:p>
          <a:p>
            <a:pPr lvl="1">
              <a:buFont typeface="Wingdings" pitchFamily="2" charset="2"/>
              <a:buChar char="Ø"/>
            </a:pPr>
            <a:r>
              <a:rPr lang="en-US" dirty="0" smtClean="0">
                <a:solidFill>
                  <a:srgbClr val="FF0000"/>
                </a:solidFill>
              </a:rPr>
              <a:t>large displays</a:t>
            </a:r>
            <a:r>
              <a:rPr lang="en-US" dirty="0" smtClean="0"/>
              <a:t> and situated displays for shared and public use </a:t>
            </a:r>
          </a:p>
          <a:p>
            <a:pPr lvl="1">
              <a:buFont typeface="Wingdings" pitchFamily="2" charset="2"/>
              <a:buChar char="Ø"/>
            </a:pPr>
            <a:r>
              <a:rPr lang="en-US" dirty="0" smtClean="0">
                <a:solidFill>
                  <a:srgbClr val="FF0000"/>
                </a:solidFill>
              </a:rPr>
              <a:t>digital paper </a:t>
            </a:r>
            <a:r>
              <a:rPr lang="en-US" dirty="0" smtClean="0"/>
              <a:t>may be usable in the near future</a:t>
            </a:r>
          </a:p>
          <a:p>
            <a:pPr lvl="1">
              <a:buFont typeface="Wingdings" pitchFamily="2" charset="2"/>
              <a:buChar char="Ø"/>
            </a:pPr>
            <a:r>
              <a:rPr lang="en-US" dirty="0" smtClean="0"/>
              <a:t>Virtual reality systems and 3D visualization which have special interaction and display devices. </a:t>
            </a:r>
          </a:p>
          <a:p>
            <a:pPr lvl="1">
              <a:buNone/>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Physical controls, sensors and special devices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400" b="1" u="sng" dirty="0" smtClean="0"/>
              <a:t>Special displays </a:t>
            </a:r>
          </a:p>
          <a:p>
            <a:pPr algn="just">
              <a:buNone/>
            </a:pPr>
            <a:r>
              <a:rPr lang="en-US" sz="2400" b="1" dirty="0" smtClean="0"/>
              <a:t>		</a:t>
            </a:r>
            <a:r>
              <a:rPr lang="en-US" sz="2400" dirty="0" smtClean="0"/>
              <a:t>Except for CRT and LCD, there are numerous other display devices, e.g. </a:t>
            </a:r>
            <a:r>
              <a:rPr lang="en-US" sz="2400" dirty="0" smtClean="0">
                <a:solidFill>
                  <a:srgbClr val="FF0000"/>
                </a:solidFill>
              </a:rPr>
              <a:t>LED’s</a:t>
            </a:r>
            <a:r>
              <a:rPr lang="en-US" sz="2400" dirty="0" smtClean="0">
                <a:solidFill>
                  <a:srgbClr val="FF0000"/>
                </a:solidFill>
              </a:rPr>
              <a:t>, </a:t>
            </a:r>
            <a:r>
              <a:rPr lang="en-US" sz="2400" dirty="0" err="1" smtClean="0">
                <a:solidFill>
                  <a:srgbClr val="FF0000"/>
                </a:solidFill>
              </a:rPr>
              <a:t>ganges</a:t>
            </a:r>
            <a:r>
              <a:rPr lang="en-US" sz="2400" dirty="0" smtClean="0">
                <a:solidFill>
                  <a:srgbClr val="FF0000"/>
                </a:solidFill>
              </a:rPr>
              <a:t>, dials and </a:t>
            </a:r>
            <a:r>
              <a:rPr lang="en-US" sz="2400" dirty="0" err="1" smtClean="0">
                <a:solidFill>
                  <a:srgbClr val="FF0000"/>
                </a:solidFill>
              </a:rPr>
              <a:t>headup</a:t>
            </a:r>
            <a:r>
              <a:rPr lang="en-US" sz="2400" dirty="0" smtClean="0">
                <a:solidFill>
                  <a:srgbClr val="FF0000"/>
                </a:solidFill>
              </a:rPr>
              <a:t> displays</a:t>
            </a:r>
            <a:r>
              <a:rPr lang="en-US" sz="2400" dirty="0" smtClean="0"/>
              <a:t>. </a:t>
            </a:r>
          </a:p>
          <a:p>
            <a:pPr algn="just"/>
            <a:r>
              <a:rPr lang="en-US" sz="2400" b="1" u="sng" dirty="0" smtClean="0"/>
              <a:t>Sound output </a:t>
            </a:r>
            <a:endParaRPr lang="en-US" sz="2400" b="1" dirty="0" smtClean="0"/>
          </a:p>
          <a:p>
            <a:pPr algn="just">
              <a:buNone/>
            </a:pPr>
            <a:r>
              <a:rPr lang="en-US" sz="2400" b="1" dirty="0"/>
              <a:t>	</a:t>
            </a:r>
            <a:r>
              <a:rPr lang="en-US" sz="2400" b="1" dirty="0" smtClean="0"/>
              <a:t>	</a:t>
            </a:r>
            <a:r>
              <a:rPr lang="en-US" sz="2400" dirty="0" smtClean="0"/>
              <a:t>We do not yet know </a:t>
            </a:r>
            <a:r>
              <a:rPr lang="en-US" sz="2400" dirty="0" smtClean="0">
                <a:solidFill>
                  <a:srgbClr val="FF0000"/>
                </a:solidFill>
              </a:rPr>
              <a:t>how to utilize sound in a sensible way to achieve maximum effects and information transference in HCI</a:t>
            </a:r>
            <a:r>
              <a:rPr lang="en-US" sz="2400" dirty="0" smtClean="0"/>
              <a:t>. However, by having sounds confirm a right action, we can speed up interaction. </a:t>
            </a:r>
          </a:p>
          <a:p>
            <a:pPr algn="just"/>
            <a:r>
              <a:rPr lang="en-US" sz="2400" b="1" u="sng" dirty="0" smtClean="0"/>
              <a:t>Touch</a:t>
            </a:r>
          </a:p>
          <a:p>
            <a:pPr algn="just">
              <a:buNone/>
            </a:pPr>
            <a:r>
              <a:rPr lang="en-US" sz="2400" b="1" dirty="0" smtClean="0"/>
              <a:t>		</a:t>
            </a:r>
            <a:r>
              <a:rPr lang="en-US" sz="2400" dirty="0" smtClean="0"/>
              <a:t>feel and smell Force feedback gives different amounts of resistance to an input device depending on the state of the virtual operation. </a:t>
            </a:r>
            <a:r>
              <a:rPr lang="en-US" sz="2400" dirty="0" err="1" smtClean="0">
                <a:solidFill>
                  <a:srgbClr val="FF0000"/>
                </a:solidFill>
              </a:rPr>
              <a:t>Haptic</a:t>
            </a:r>
            <a:r>
              <a:rPr lang="en-US" sz="2400" dirty="0" smtClean="0">
                <a:solidFill>
                  <a:srgbClr val="FF0000"/>
                </a:solidFill>
              </a:rPr>
              <a:t> devices are various forms of force, resistance and texture influencing our physical senses</a:t>
            </a:r>
            <a:r>
              <a:rPr lang="en-US" sz="2400" dirty="0" smtClean="0"/>
              <a:t>.</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Physical controls, sensors and special devices</a:t>
            </a:r>
            <a:endParaRPr lang="en-US" dirty="0"/>
          </a:p>
        </p:txBody>
      </p:sp>
      <p:sp>
        <p:nvSpPr>
          <p:cNvPr id="3" name="Content Placeholder 2"/>
          <p:cNvSpPr>
            <a:spLocks noGrp="1"/>
          </p:cNvSpPr>
          <p:nvPr>
            <p:ph idx="1"/>
          </p:nvPr>
        </p:nvSpPr>
        <p:spPr/>
        <p:txBody>
          <a:bodyPr>
            <a:normAutofit fontScale="92500" lnSpcReduction="20000"/>
          </a:bodyPr>
          <a:lstStyle/>
          <a:p>
            <a:r>
              <a:rPr lang="en-US" b="1" u="sng" dirty="0" smtClean="0"/>
              <a:t>Physical controls </a:t>
            </a:r>
            <a:endParaRPr lang="en-US" b="1" dirty="0" smtClean="0"/>
          </a:p>
          <a:p>
            <a:pPr>
              <a:buNone/>
            </a:pPr>
            <a:r>
              <a:rPr lang="en-US" b="1" dirty="0"/>
              <a:t>	</a:t>
            </a:r>
            <a:r>
              <a:rPr lang="en-US" b="1" dirty="0" smtClean="0"/>
              <a:t>	</a:t>
            </a:r>
            <a:r>
              <a:rPr lang="en-US" dirty="0" smtClean="0"/>
              <a:t>Not only the function of controls, but also the </a:t>
            </a:r>
            <a:r>
              <a:rPr lang="en-US" dirty="0" smtClean="0">
                <a:solidFill>
                  <a:srgbClr val="FF0000"/>
                </a:solidFill>
              </a:rPr>
              <a:t>physical design is important and needs to suit the situation</a:t>
            </a:r>
            <a:r>
              <a:rPr lang="en-US" dirty="0" smtClean="0"/>
              <a:t> in which it is used: </a:t>
            </a:r>
            <a:r>
              <a:rPr lang="en-US" dirty="0" smtClean="0">
                <a:solidFill>
                  <a:srgbClr val="FF0000"/>
                </a:solidFill>
              </a:rPr>
              <a:t>kitchen equipment</a:t>
            </a:r>
            <a:r>
              <a:rPr lang="en-US" dirty="0" smtClean="0"/>
              <a:t>, for example, needs controls that can be cleaned easily. </a:t>
            </a:r>
          </a:p>
          <a:p>
            <a:r>
              <a:rPr lang="en-US" b="1" u="sng" dirty="0" smtClean="0"/>
              <a:t>Environment and bio-sensing </a:t>
            </a:r>
            <a:endParaRPr lang="en-US" b="1" dirty="0" smtClean="0"/>
          </a:p>
          <a:p>
            <a:pPr>
              <a:buNone/>
            </a:pPr>
            <a:r>
              <a:rPr lang="en-US" b="1" dirty="0"/>
              <a:t>	</a:t>
            </a:r>
            <a:r>
              <a:rPr lang="en-US" b="1" dirty="0" smtClean="0"/>
              <a:t>	</a:t>
            </a:r>
            <a:r>
              <a:rPr lang="en-US" dirty="0" smtClean="0"/>
              <a:t>There are </a:t>
            </a:r>
            <a:r>
              <a:rPr lang="en-US" dirty="0" smtClean="0">
                <a:solidFill>
                  <a:srgbClr val="FF0000"/>
                </a:solidFill>
              </a:rPr>
              <a:t>many sensors in our environment monitoring our behavior.</a:t>
            </a:r>
            <a:r>
              <a:rPr lang="en-US" dirty="0" smtClean="0"/>
              <a:t> Their measurements </a:t>
            </a:r>
            <a:r>
              <a:rPr lang="en-US" dirty="0" smtClean="0">
                <a:solidFill>
                  <a:srgbClr val="FF0000"/>
                </a:solidFill>
              </a:rPr>
              <a:t>range from temperature and movement to the </a:t>
            </a:r>
            <a:r>
              <a:rPr lang="en-US" dirty="0" smtClean="0">
                <a:solidFill>
                  <a:srgbClr val="FF0000"/>
                </a:solidFill>
              </a:rPr>
              <a:t>user’s </a:t>
            </a:r>
            <a:r>
              <a:rPr lang="en-US" dirty="0" smtClean="0">
                <a:solidFill>
                  <a:srgbClr val="FF0000"/>
                </a:solidFill>
              </a:rPr>
              <a:t>emotional state</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entry devices</a:t>
            </a:r>
            <a:endParaRPr lang="en-US" dirty="0"/>
          </a:p>
        </p:txBody>
      </p:sp>
      <p:sp>
        <p:nvSpPr>
          <p:cNvPr id="3" name="Content Placeholder 2"/>
          <p:cNvSpPr>
            <a:spLocks noGrp="1"/>
          </p:cNvSpPr>
          <p:nvPr>
            <p:ph idx="1"/>
          </p:nvPr>
        </p:nvSpPr>
        <p:spPr/>
        <p:txBody>
          <a:bodyPr/>
          <a:lstStyle/>
          <a:p>
            <a:r>
              <a:rPr lang="en-US" dirty="0" smtClean="0"/>
              <a:t>The alphanumeric keyboard</a:t>
            </a:r>
          </a:p>
          <a:p>
            <a:r>
              <a:rPr lang="en-US" dirty="0" smtClean="0"/>
              <a:t>Chord keyboards</a:t>
            </a:r>
          </a:p>
          <a:p>
            <a:r>
              <a:rPr lang="en-US" dirty="0" smtClean="0"/>
              <a:t>Phone pad and T9 entry</a:t>
            </a:r>
          </a:p>
          <a:p>
            <a:r>
              <a:rPr lang="en-US" dirty="0" smtClean="0"/>
              <a:t>Handwriting recognition</a:t>
            </a:r>
          </a:p>
          <a:p>
            <a:r>
              <a:rPr lang="en-US" dirty="0" smtClean="0"/>
              <a:t>Speech recognition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alphanumeric keyboard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vast majority of keyboards have a </a:t>
            </a:r>
            <a:r>
              <a:rPr lang="en-US" dirty="0" smtClean="0">
                <a:solidFill>
                  <a:srgbClr val="FF0000"/>
                </a:solidFill>
              </a:rPr>
              <a:t>standardized layout</a:t>
            </a:r>
            <a:r>
              <a:rPr lang="en-US" dirty="0" smtClean="0"/>
              <a:t>, known by the first six letters on the top row: QWERTY. </a:t>
            </a:r>
          </a:p>
          <a:p>
            <a:r>
              <a:rPr lang="en-US" dirty="0" smtClean="0"/>
              <a:t>The non-alphanumeric keys are not standardized.</a:t>
            </a:r>
          </a:p>
          <a:p>
            <a:r>
              <a:rPr lang="en-US" dirty="0" smtClean="0"/>
              <a:t>This layout is not optimal for typing, but dates from the time of mechanical limitations of the typewriter. </a:t>
            </a:r>
          </a:p>
          <a:p>
            <a:r>
              <a:rPr lang="en-US" dirty="0" smtClean="0"/>
              <a:t>Today, the keys can also be arranged in </a:t>
            </a:r>
            <a:r>
              <a:rPr lang="en-US" dirty="0" smtClean="0">
                <a:solidFill>
                  <a:srgbClr val="FF0000"/>
                </a:solidFill>
              </a:rPr>
              <a:t>alphabetic order</a:t>
            </a:r>
            <a:r>
              <a:rPr lang="en-US" dirty="0" smtClean="0"/>
              <a:t> (the alphabetic keyboard), but this does </a:t>
            </a:r>
            <a:r>
              <a:rPr lang="en-US" dirty="0" smtClean="0">
                <a:solidFill>
                  <a:srgbClr val="FF0000"/>
                </a:solidFill>
              </a:rPr>
              <a:t>not improve typing performance</a:t>
            </a: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QWERTY Keyboard</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1371600" y="1981200"/>
            <a:ext cx="6476999" cy="36575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DVORAK keyboard</a:t>
            </a:r>
            <a:endParaRPr lang="en-US" dirty="0"/>
          </a:p>
        </p:txBody>
      </p:sp>
      <p:sp>
        <p:nvSpPr>
          <p:cNvPr id="3" name="Content Placeholder 2"/>
          <p:cNvSpPr>
            <a:spLocks noGrp="1"/>
          </p:cNvSpPr>
          <p:nvPr>
            <p:ph idx="1"/>
          </p:nvPr>
        </p:nvSpPr>
        <p:spPr/>
        <p:txBody>
          <a:bodyPr>
            <a:normAutofit/>
          </a:bodyPr>
          <a:lstStyle/>
          <a:p>
            <a:r>
              <a:rPr lang="en-US" sz="2400" dirty="0" smtClean="0"/>
              <a:t>The DVORAK keyboard does</a:t>
            </a:r>
            <a:r>
              <a:rPr lang="en-US" sz="2400" dirty="0" smtClean="0">
                <a:solidFill>
                  <a:srgbClr val="FF0000"/>
                </a:solidFill>
              </a:rPr>
              <a:t>, placing the keys in a different order </a:t>
            </a:r>
            <a:r>
              <a:rPr lang="en-US" sz="2400" dirty="0" smtClean="0"/>
              <a:t>on a similar layout as found on the QWERTY keyboards. </a:t>
            </a:r>
          </a:p>
          <a:p>
            <a:r>
              <a:rPr lang="en-US" sz="2400" dirty="0" smtClean="0"/>
              <a:t>The layout minimized the </a:t>
            </a:r>
            <a:r>
              <a:rPr lang="en-US" sz="2400" dirty="0" smtClean="0">
                <a:solidFill>
                  <a:srgbClr val="FF0000"/>
                </a:solidFill>
              </a:rPr>
              <a:t>stretch of fingers and the use of weak fingers, reducing fatigue and increasing typing speed </a:t>
            </a:r>
            <a:r>
              <a:rPr lang="en-US" sz="2400" dirty="0" smtClean="0"/>
              <a:t>(10-15%).</a:t>
            </a:r>
            <a:endParaRPr lang="en-US" sz="2400" dirty="0"/>
          </a:p>
        </p:txBody>
      </p:sp>
      <p:pic>
        <p:nvPicPr>
          <p:cNvPr id="14338" name="Picture 2" descr="https://upload.wikimedia.org/wikipedia/commons/thumb/2/25/KB_United_States_Dvorak.svg/1920px-KB_United_States_Dvorak.svg.png"/>
          <p:cNvPicPr>
            <a:picLocks noChangeAspect="1" noChangeArrowheads="1"/>
          </p:cNvPicPr>
          <p:nvPr/>
        </p:nvPicPr>
        <p:blipFill>
          <a:blip r:embed="rId2"/>
          <a:srcRect/>
          <a:stretch>
            <a:fillRect/>
          </a:stretch>
        </p:blipFill>
        <p:spPr bwMode="auto">
          <a:xfrm>
            <a:off x="685800" y="3962400"/>
            <a:ext cx="7717972" cy="202596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Chord keyboards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Is a computer input device that allows the user to enter characters or commands formed by </a:t>
            </a:r>
            <a:r>
              <a:rPr lang="en-US" dirty="0" smtClean="0">
                <a:solidFill>
                  <a:srgbClr val="FF0000"/>
                </a:solidFill>
              </a:rPr>
              <a:t>pressing several keys together</a:t>
            </a:r>
            <a:r>
              <a:rPr lang="en-US" dirty="0" smtClean="0"/>
              <a:t>, like playing a "chord" on a piano. </a:t>
            </a:r>
          </a:p>
          <a:p>
            <a:r>
              <a:rPr lang="en-US" dirty="0" smtClean="0"/>
              <a:t>The large number of combinations available from a small number of keys allows text or commands to be entered with one hand, leaving the other hand free. On chord keyboards, only a few keys are used. </a:t>
            </a:r>
          </a:p>
          <a:p>
            <a:r>
              <a:rPr lang="en-US" dirty="0" smtClean="0">
                <a:solidFill>
                  <a:srgbClr val="FF0000"/>
                </a:solidFill>
              </a:rPr>
              <a:t>Letters are produces pressing multiple keys at once</a:t>
            </a:r>
            <a:r>
              <a:rPr lang="en-US" dirty="0" smtClean="0"/>
              <a:t>. They are smaller than conventional keyboards and have a </a:t>
            </a:r>
            <a:r>
              <a:rPr lang="en-US" dirty="0" smtClean="0">
                <a:solidFill>
                  <a:srgbClr val="FF0000"/>
                </a:solidFill>
              </a:rPr>
              <a:t>short learning time</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Phone pad and T9 entry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numeric keys on a </a:t>
            </a:r>
            <a:r>
              <a:rPr lang="en-US" dirty="0" err="1" smtClean="0"/>
              <a:t>cellphone</a:t>
            </a:r>
            <a:r>
              <a:rPr lang="en-US" dirty="0" smtClean="0"/>
              <a:t> can be pressed more than once to enter letters. </a:t>
            </a:r>
            <a:r>
              <a:rPr lang="en-US" dirty="0" smtClean="0">
                <a:solidFill>
                  <a:srgbClr val="FF0000"/>
                </a:solidFill>
              </a:rPr>
              <a:t>Most phones have 2 keypad modes: a numeric and an alphabetic mode</a:t>
            </a:r>
            <a:r>
              <a:rPr lang="en-US" dirty="0" smtClean="0"/>
              <a:t>. </a:t>
            </a:r>
          </a:p>
          <a:p>
            <a:r>
              <a:rPr lang="en-US" dirty="0" smtClean="0"/>
              <a:t>Most phones have additional modes for entering (initial) capitals. On modern phones you can also find the </a:t>
            </a:r>
            <a:r>
              <a:rPr lang="en-US" dirty="0" smtClean="0">
                <a:solidFill>
                  <a:srgbClr val="FF0000"/>
                </a:solidFill>
              </a:rPr>
              <a:t>T9-algorithm</a:t>
            </a:r>
            <a:r>
              <a:rPr lang="en-US" dirty="0" smtClean="0"/>
              <a:t> (The acronym T9 stands for Text on 9 keys.</a:t>
            </a:r>
          </a:p>
          <a:p>
            <a:r>
              <a:rPr lang="en-US" dirty="0" smtClean="0"/>
              <a:t> T9 predictive texting </a:t>
            </a:r>
            <a:r>
              <a:rPr lang="en-US" dirty="0" smtClean="0">
                <a:solidFill>
                  <a:srgbClr val="FF0000"/>
                </a:solidFill>
              </a:rPr>
              <a:t>makes SMS messaging faster especially </a:t>
            </a:r>
            <a:r>
              <a:rPr lang="en-US" dirty="0" smtClean="0"/>
              <a:t>for non-QWERTY cell phones without full keyboards.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247844E71F594D83451D2A2920E3DF" ma:contentTypeVersion="2" ma:contentTypeDescription="Create a new document." ma:contentTypeScope="" ma:versionID="4e3283f31b5420b5d3c13826b818a405">
  <xsd:schema xmlns:xsd="http://www.w3.org/2001/XMLSchema" xmlns:xs="http://www.w3.org/2001/XMLSchema" xmlns:p="http://schemas.microsoft.com/office/2006/metadata/properties" xmlns:ns2="cad77504-b2d8-4f2f-a156-c08007b767ef" targetNamespace="http://schemas.microsoft.com/office/2006/metadata/properties" ma:root="true" ma:fieldsID="6fa9f7493774111b29cb07a7d23abc17" ns2:_="">
    <xsd:import namespace="cad77504-b2d8-4f2f-a156-c08007b767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d77504-b2d8-4f2f-a156-c08007b767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CBACB0-DFA1-4658-B4BA-64F3AED5A876}"/>
</file>

<file path=customXml/itemProps2.xml><?xml version="1.0" encoding="utf-8"?>
<ds:datastoreItem xmlns:ds="http://schemas.openxmlformats.org/officeDocument/2006/customXml" ds:itemID="{00CDA8CB-3E28-4480-BB44-699BCEFCFCB5}"/>
</file>

<file path=customXml/itemProps3.xml><?xml version="1.0" encoding="utf-8"?>
<ds:datastoreItem xmlns:ds="http://schemas.openxmlformats.org/officeDocument/2006/customXml" ds:itemID="{E28483B8-7AB9-4A28-95B7-7EA45CDA0841}"/>
</file>

<file path=docProps/app.xml><?xml version="1.0" encoding="utf-8"?>
<Properties xmlns="http://schemas.openxmlformats.org/officeDocument/2006/extended-properties" xmlns:vt="http://schemas.openxmlformats.org/officeDocument/2006/docPropsVTypes">
  <TotalTime>153</TotalTime>
  <Words>1677</Words>
  <Application>Microsoft Office PowerPoint</Application>
  <PresentationFormat>On-screen Show (4:3)</PresentationFormat>
  <Paragraphs>119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Computer</vt:lpstr>
      <vt:lpstr>Input devices</vt:lpstr>
      <vt:lpstr>Output devices</vt:lpstr>
      <vt:lpstr>Text entry devices</vt:lpstr>
      <vt:lpstr>The alphanumeric keyboard</vt:lpstr>
      <vt:lpstr>QWERTY Keyboard</vt:lpstr>
      <vt:lpstr>DVORAK keyboard</vt:lpstr>
      <vt:lpstr>Chord keyboards</vt:lpstr>
      <vt:lpstr>Phone pad and T9 entry</vt:lpstr>
      <vt:lpstr>Slide 10</vt:lpstr>
      <vt:lpstr>Handwriting recognition</vt:lpstr>
      <vt:lpstr>Speech recognition</vt:lpstr>
      <vt:lpstr>Positioning, pointing and drawing</vt:lpstr>
      <vt:lpstr>The mouse </vt:lpstr>
      <vt:lpstr>Touchpad</vt:lpstr>
      <vt:lpstr>Trackball and thumbwheel</vt:lpstr>
      <vt:lpstr>Joystick and keyboard nipple</vt:lpstr>
      <vt:lpstr>Touch-sensitive screens (touchscreens)</vt:lpstr>
      <vt:lpstr>Stylus and lightpen</vt:lpstr>
      <vt:lpstr>Digitizing tablet</vt:lpstr>
      <vt:lpstr>Eyegaze</vt:lpstr>
      <vt:lpstr>Display devices</vt:lpstr>
      <vt:lpstr>Bitmap displays, resolution and color</vt:lpstr>
      <vt:lpstr>Technologies</vt:lpstr>
      <vt:lpstr>Digital paper</vt:lpstr>
      <vt:lpstr>Devices for virtual reality and 3D interaction</vt:lpstr>
      <vt:lpstr> Positioning in 3D </vt:lpstr>
      <vt:lpstr>Slide 28</vt:lpstr>
      <vt:lpstr>3D displays</vt:lpstr>
      <vt:lpstr>Physical controls, sensors and special devices</vt:lpstr>
      <vt:lpstr>Physical controls, sensors and special devices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24</cp:revision>
  <dcterms:created xsi:type="dcterms:W3CDTF">2022-11-02T10:18:54Z</dcterms:created>
  <dcterms:modified xsi:type="dcterms:W3CDTF">2022-11-07T04:12:46Z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0x01010047247844E71F594D83451D2A2920E3DF</vt:lpwstr>
  </property>
</Properties>
</file>