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9F19-92FA-4BA1-A93F-D676E87E330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AF61-4EE6-4217-9C07-43CF28978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THINKING: REASONING AND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Humans, on the other hand, are </a:t>
            </a:r>
            <a:r>
              <a:rPr lang="en-US" dirty="0">
                <a:solidFill>
                  <a:srgbClr val="FF0000"/>
                </a:solidFill>
              </a:rPr>
              <a:t>able to use information to reason and solve </a:t>
            </a:r>
            <a:r>
              <a:rPr lang="en-US" dirty="0" err="1" smtClean="0">
                <a:solidFill>
                  <a:srgbClr val="FF0000"/>
                </a:solidFill>
              </a:rPr>
              <a:t>problems,and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indeed do these activities </a:t>
            </a:r>
            <a:r>
              <a:rPr lang="en-US" dirty="0"/>
              <a:t>when the information is partial or unavailable. </a:t>
            </a:r>
            <a:endParaRPr lang="en-US" dirty="0" smtClean="0"/>
          </a:p>
          <a:p>
            <a:pPr algn="just"/>
            <a:r>
              <a:rPr lang="en-US" dirty="0" smtClean="0"/>
              <a:t>Human thought is </a:t>
            </a:r>
            <a:r>
              <a:rPr lang="en-US" dirty="0"/>
              <a:t>conscious and self-aware: while we may not always be able to identify the processes </a:t>
            </a:r>
            <a:r>
              <a:rPr lang="en-US" dirty="0" smtClean="0"/>
              <a:t>we use</a:t>
            </a:r>
            <a:r>
              <a:rPr lang="en-US" dirty="0"/>
              <a:t>, we can identify the products of these processes, our thoughts.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Thinking can require different </a:t>
            </a:r>
            <a:r>
              <a:rPr lang="en-US" dirty="0">
                <a:solidFill>
                  <a:srgbClr val="FF0000"/>
                </a:solidFill>
              </a:rPr>
              <a:t>amounts of knowledge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thinking activities </a:t>
            </a:r>
            <a:r>
              <a:rPr lang="en-US" dirty="0" smtClean="0"/>
              <a:t>are much </a:t>
            </a:r>
            <a:r>
              <a:rPr lang="en-US" dirty="0">
                <a:solidFill>
                  <a:srgbClr val="FF0000"/>
                </a:solidFill>
              </a:rPr>
              <a:t>directed and the knowledge required is constrained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Others </a:t>
            </a:r>
            <a:r>
              <a:rPr lang="en-US" dirty="0"/>
              <a:t>require </a:t>
            </a:r>
            <a:r>
              <a:rPr lang="en-US" dirty="0">
                <a:solidFill>
                  <a:srgbClr val="FF0000"/>
                </a:solidFill>
              </a:rPr>
              <a:t>vast amounts </a:t>
            </a:r>
            <a:r>
              <a:rPr lang="en-US" dirty="0" smtClean="0">
                <a:solidFill>
                  <a:srgbClr val="FF0000"/>
                </a:solidFill>
              </a:rPr>
              <a:t>of knowledge </a:t>
            </a:r>
            <a:r>
              <a:rPr lang="en-US" dirty="0"/>
              <a:t>from different domains.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performing a subtraction </a:t>
            </a:r>
            <a:r>
              <a:rPr lang="en-US" dirty="0" smtClean="0"/>
              <a:t>calculation requires </a:t>
            </a:r>
            <a:r>
              <a:rPr lang="en-US" dirty="0"/>
              <a:t>a relatively small amount of knowledge, from a constrained domain, </a:t>
            </a:r>
            <a:r>
              <a:rPr lang="en-US" dirty="0" smtClean="0"/>
              <a:t>whereas understanding </a:t>
            </a:r>
            <a:r>
              <a:rPr lang="en-US" dirty="0"/>
              <a:t>newspaper headlines demands.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Reasoning is the process by which we use the knowledge we have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smtClean="0">
                <a:solidFill>
                  <a:srgbClr val="FF0000"/>
                </a:solidFill>
              </a:rPr>
              <a:t>draw conclusions </a:t>
            </a:r>
            <a:r>
              <a:rPr lang="en-US" dirty="0">
                <a:solidFill>
                  <a:srgbClr val="FF0000"/>
                </a:solidFill>
              </a:rPr>
              <a:t>or infer something new about the domain of interest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 number </a:t>
            </a:r>
            <a:r>
              <a:rPr lang="en-US" dirty="0" smtClean="0"/>
              <a:t>of different Types </a:t>
            </a:r>
            <a:r>
              <a:rPr lang="en-US" dirty="0"/>
              <a:t>of reasoning: 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sz="2600" dirty="0" smtClean="0"/>
              <a:t>deductive,</a:t>
            </a:r>
          </a:p>
          <a:p>
            <a:pPr lvl="3"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/>
              <a:t>inductive and </a:t>
            </a:r>
            <a:endParaRPr lang="en-US" sz="2600" dirty="0" smtClean="0"/>
          </a:p>
          <a:p>
            <a:pPr lvl="3">
              <a:buFont typeface="Wingdings" pitchFamily="2" charset="2"/>
              <a:buChar char="Ø"/>
            </a:pPr>
            <a:r>
              <a:rPr lang="en-US" sz="2600" dirty="0" err="1" smtClean="0"/>
              <a:t>abductive</a:t>
            </a:r>
            <a:endParaRPr lang="en-US" sz="2600" dirty="0" smtClean="0"/>
          </a:p>
          <a:p>
            <a:r>
              <a:rPr lang="en-US" dirty="0" smtClean="0"/>
              <a:t>We </a:t>
            </a:r>
            <a:r>
              <a:rPr lang="en-US" dirty="0"/>
              <a:t>use each of these types </a:t>
            </a:r>
            <a:r>
              <a:rPr lang="en-US" dirty="0" smtClean="0"/>
              <a:t>of reasoning </a:t>
            </a:r>
            <a:r>
              <a:rPr lang="en-US" dirty="0"/>
              <a:t>in everyday life, but they differ in significant ways.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Deductive reasoning </a:t>
            </a:r>
            <a:r>
              <a:rPr lang="en-US" dirty="0">
                <a:solidFill>
                  <a:srgbClr val="FF0000"/>
                </a:solidFill>
              </a:rPr>
              <a:t>derives the logically </a:t>
            </a:r>
            <a:r>
              <a:rPr lang="en-US" dirty="0"/>
              <a:t>necessary conclusion from the </a:t>
            </a:r>
            <a:r>
              <a:rPr lang="en-US" dirty="0" smtClean="0"/>
              <a:t>given premises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For example,</a:t>
            </a:r>
          </a:p>
          <a:p>
            <a:r>
              <a:rPr lang="en-US" dirty="0"/>
              <a:t>If it is Friday then she will go to work</a:t>
            </a:r>
          </a:p>
          <a:p>
            <a:r>
              <a:rPr lang="en-US" dirty="0"/>
              <a:t>It is Friday</a:t>
            </a:r>
          </a:p>
          <a:p>
            <a:r>
              <a:rPr lang="en-US" dirty="0"/>
              <a:t>Therefore she will go to work.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Induction is generalizing from cases we have seen to </a:t>
            </a:r>
            <a:r>
              <a:rPr lang="en-US" dirty="0">
                <a:solidFill>
                  <a:srgbClr val="FF0000"/>
                </a:solidFill>
              </a:rPr>
              <a:t>infer information </a:t>
            </a:r>
            <a:r>
              <a:rPr lang="en-US" dirty="0"/>
              <a:t>about cases </a:t>
            </a:r>
            <a:r>
              <a:rPr lang="en-US" dirty="0" smtClean="0"/>
              <a:t>we have </a:t>
            </a:r>
            <a:r>
              <a:rPr lang="en-US" dirty="0">
                <a:solidFill>
                  <a:srgbClr val="FF0000"/>
                </a:solidFill>
              </a:rPr>
              <a:t>not seen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Induction </a:t>
            </a:r>
            <a:r>
              <a:rPr lang="en-US" dirty="0"/>
              <a:t>is a useful process, which we use constantly in learning about </a:t>
            </a:r>
            <a:r>
              <a:rPr lang="en-US" dirty="0" smtClean="0"/>
              <a:t>our environment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never see all the elephants that have ever lived or will ever live, but </a:t>
            </a:r>
            <a:r>
              <a:rPr lang="en-US" dirty="0" smtClean="0"/>
              <a:t>we have </a:t>
            </a:r>
            <a:r>
              <a:rPr lang="en-US" dirty="0"/>
              <a:t>certain knowledge about elephants which we are prepared to trust for all </a:t>
            </a:r>
            <a:r>
              <a:rPr lang="en-US" dirty="0" smtClean="0"/>
              <a:t>practical purposes</a:t>
            </a:r>
            <a:r>
              <a:rPr lang="en-US" dirty="0"/>
              <a:t>, which has largely been inferred by induction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Abductive</a:t>
            </a:r>
            <a:r>
              <a:rPr lang="en-US" dirty="0"/>
              <a:t>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Abduction </a:t>
            </a:r>
            <a:r>
              <a:rPr lang="en-US" dirty="0"/>
              <a:t>reasons from a fact to the </a:t>
            </a:r>
            <a:r>
              <a:rPr lang="en-US" dirty="0" smtClean="0">
                <a:solidFill>
                  <a:srgbClr val="FF0000"/>
                </a:solidFill>
              </a:rPr>
              <a:t>action or </a:t>
            </a:r>
            <a:r>
              <a:rPr lang="en-US" dirty="0">
                <a:solidFill>
                  <a:srgbClr val="FF0000"/>
                </a:solidFill>
              </a:rPr>
              <a:t>state that caused 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method we use to derive explanations for the events </a:t>
            </a:r>
            <a:r>
              <a:rPr lang="en-US" dirty="0" smtClean="0"/>
              <a:t>we observe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suppose we know that Sam always drives too fast when she has </a:t>
            </a:r>
            <a:r>
              <a:rPr lang="en-US" dirty="0" smtClean="0"/>
              <a:t>been drinking</a:t>
            </a:r>
            <a:r>
              <a:rPr lang="en-US" dirty="0"/>
              <a:t>. If we see Sam driving too fast we may infer that she has been drinking. Of course</a:t>
            </a:r>
            <a:r>
              <a:rPr lang="en-US" dirty="0" smtClean="0"/>
              <a:t>, this </a:t>
            </a:r>
            <a:r>
              <a:rPr lang="en-US" dirty="0"/>
              <a:t>too </a:t>
            </a:r>
            <a:r>
              <a:rPr lang="en-US" dirty="0" smtClean="0"/>
              <a:t>is unreliable </a:t>
            </a:r>
            <a:r>
              <a:rPr lang="en-US" dirty="0"/>
              <a:t>since there may be another reason why she is driving fast: she may </a:t>
            </a:r>
            <a:r>
              <a:rPr lang="en-US" dirty="0" smtClean="0"/>
              <a:t>have been </a:t>
            </a:r>
            <a:r>
              <a:rPr lang="en-US" dirty="0"/>
              <a:t>called to an emergency.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problem solving is characterized by the ability to adapt the information </a:t>
            </a:r>
            <a:r>
              <a:rPr lang="en-US" dirty="0" smtClean="0"/>
              <a:t>we have </a:t>
            </a:r>
            <a:r>
              <a:rPr lang="en-US" dirty="0">
                <a:solidFill>
                  <a:srgbClr val="FF0000"/>
                </a:solidFill>
              </a:rPr>
              <a:t>to deal with new </a:t>
            </a:r>
            <a:r>
              <a:rPr lang="en-US" dirty="0" smtClean="0">
                <a:solidFill>
                  <a:srgbClr val="FF0000"/>
                </a:solidFill>
              </a:rPr>
              <a:t>situations </a:t>
            </a:r>
            <a:r>
              <a:rPr lang="en-US" dirty="0">
                <a:solidFill>
                  <a:srgbClr val="FF0000"/>
                </a:solidFill>
              </a:rPr>
              <a:t>often solutions seem to be original and creative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a number </a:t>
            </a:r>
            <a:r>
              <a:rPr lang="en-US" dirty="0"/>
              <a:t>of different views of how people solve problems.</a:t>
            </a:r>
          </a:p>
          <a:p>
            <a:r>
              <a:rPr lang="en-US" dirty="0"/>
              <a:t>The Gestalt view that problem solving involves both reuse of </a:t>
            </a:r>
            <a:r>
              <a:rPr lang="en-US" dirty="0">
                <a:solidFill>
                  <a:srgbClr val="FF0000"/>
                </a:solidFill>
              </a:rPr>
              <a:t>knowledge and insight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solving- Gestalt theory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Gestalt </a:t>
            </a:r>
            <a:r>
              <a:rPr lang="en-US" sz="2800" dirty="0"/>
              <a:t>psychologists were answering the claim, made by behaviorists, that </a:t>
            </a:r>
            <a:r>
              <a:rPr lang="en-US" sz="2800" dirty="0" smtClean="0"/>
              <a:t>problem solving </a:t>
            </a:r>
            <a:r>
              <a:rPr lang="en-US" sz="2800" dirty="0"/>
              <a:t>is a matter of </a:t>
            </a:r>
            <a:r>
              <a:rPr lang="en-US" sz="2800" dirty="0">
                <a:solidFill>
                  <a:srgbClr val="FF0000"/>
                </a:solidFill>
              </a:rPr>
              <a:t>reproducing known responses or trial and </a:t>
            </a:r>
            <a:r>
              <a:rPr lang="en-US" sz="2800" dirty="0" smtClean="0">
                <a:solidFill>
                  <a:srgbClr val="FF0000"/>
                </a:solidFill>
              </a:rPr>
              <a:t>error.</a:t>
            </a:r>
          </a:p>
          <a:p>
            <a:r>
              <a:rPr lang="en-US" sz="2800" dirty="0" smtClean="0"/>
              <a:t>Instead</a:t>
            </a:r>
            <a:r>
              <a:rPr lang="en-US" sz="2800" dirty="0"/>
              <a:t>, they claimed, problem solving is both </a:t>
            </a:r>
            <a:r>
              <a:rPr lang="en-US" sz="2800" dirty="0" smtClean="0">
                <a:solidFill>
                  <a:srgbClr val="FF0000"/>
                </a:solidFill>
              </a:rPr>
              <a:t>productive </a:t>
            </a:r>
            <a:r>
              <a:rPr lang="en-US" sz="2800" dirty="0">
                <a:solidFill>
                  <a:srgbClr val="FF0000"/>
                </a:solidFill>
              </a:rPr>
              <a:t>and reproductive</a:t>
            </a:r>
            <a:r>
              <a:rPr lang="en-US" sz="2800" dirty="0"/>
              <a:t>.</a:t>
            </a:r>
          </a:p>
          <a:p>
            <a:r>
              <a:rPr lang="en-US" sz="2800" dirty="0"/>
              <a:t>Reproductive problem solving </a:t>
            </a:r>
            <a:r>
              <a:rPr lang="en-US" sz="2800" dirty="0">
                <a:solidFill>
                  <a:srgbClr val="FF0000"/>
                </a:solidFill>
              </a:rPr>
              <a:t>draws on previous experience as the behaviorists claimed</a:t>
            </a:r>
            <a:r>
              <a:rPr lang="en-US" sz="2800" dirty="0"/>
              <a:t>, </a:t>
            </a:r>
            <a:r>
              <a:rPr lang="en-US" sz="2800" dirty="0" smtClean="0"/>
              <a:t>but productive </a:t>
            </a:r>
            <a:r>
              <a:rPr lang="en-US" sz="2800" dirty="0"/>
              <a:t>problem solving involves </a:t>
            </a:r>
            <a:r>
              <a:rPr lang="en-US" sz="2800" dirty="0">
                <a:solidFill>
                  <a:srgbClr val="FF0000"/>
                </a:solidFill>
              </a:rPr>
              <a:t>insight and restructuring of the problem</a:t>
            </a:r>
            <a:r>
              <a:rPr lang="en-US" sz="2800" dirty="0"/>
              <a:t>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space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Newell and Simon proposed that problem solving </a:t>
            </a:r>
            <a:r>
              <a:rPr lang="en-US" dirty="0">
                <a:solidFill>
                  <a:srgbClr val="FF0000"/>
                </a:solidFill>
              </a:rPr>
              <a:t>centers on the problem space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problem </a:t>
            </a:r>
            <a:r>
              <a:rPr lang="en-US" dirty="0"/>
              <a:t>space comprises problem states, and problem solving involves generating </a:t>
            </a:r>
            <a:r>
              <a:rPr lang="en-US" dirty="0" smtClean="0"/>
              <a:t>these states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legal state transition operators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problem has an </a:t>
            </a:r>
            <a:r>
              <a:rPr lang="en-US" dirty="0">
                <a:solidFill>
                  <a:srgbClr val="FF0000"/>
                </a:solidFill>
              </a:rPr>
              <a:t>initial state and a goal </a:t>
            </a:r>
            <a:r>
              <a:rPr lang="en-US" dirty="0" smtClean="0">
                <a:solidFill>
                  <a:srgbClr val="FF0000"/>
                </a:solidFill>
              </a:rPr>
              <a:t>state </a:t>
            </a:r>
            <a:r>
              <a:rPr lang="en-US" dirty="0" smtClean="0"/>
              <a:t>and </a:t>
            </a:r>
            <a:r>
              <a:rPr lang="en-US" dirty="0"/>
              <a:t>people use the operators to move from the former to the </a:t>
            </a:r>
            <a:r>
              <a:rPr lang="en-US" dirty="0" smtClean="0"/>
              <a:t>latter.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space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Such problem spaces may be huge, and so heuristics are employed to select appropriate operators to reach the goal. One such heuristic is </a:t>
            </a:r>
            <a:r>
              <a:rPr lang="en-US" dirty="0" smtClean="0">
                <a:solidFill>
                  <a:srgbClr val="FF0000"/>
                </a:solidFill>
              </a:rPr>
              <a:t>means–ends analysis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means–ends analysis the initial state is compared with the goal state and an operator chosen to reduce the difference between the two.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memory contains our </a:t>
            </a:r>
            <a:r>
              <a:rPr lang="en-US" dirty="0">
                <a:solidFill>
                  <a:srgbClr val="FF0000"/>
                </a:solidFill>
              </a:rPr>
              <a:t>knowledge of actions or procedures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allows us to </a:t>
            </a:r>
            <a:r>
              <a:rPr lang="en-US" dirty="0" smtClean="0">
                <a:solidFill>
                  <a:srgbClr val="FF0000"/>
                </a:solidFill>
              </a:rPr>
              <a:t>repeat actions</a:t>
            </a:r>
            <a:r>
              <a:rPr lang="en-US" dirty="0">
                <a:solidFill>
                  <a:srgbClr val="FF0000"/>
                </a:solidFill>
              </a:rPr>
              <a:t>, to use language, and to use new information received via our senses.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It </a:t>
            </a:r>
            <a:r>
              <a:rPr lang="en-US" dirty="0"/>
              <a:t>also gives </a:t>
            </a:r>
            <a:r>
              <a:rPr lang="en-US" dirty="0" smtClean="0"/>
              <a:t>us our </a:t>
            </a:r>
            <a:r>
              <a:rPr lang="en-US" dirty="0"/>
              <a:t>sense of identity, by preserving information from </a:t>
            </a:r>
            <a:r>
              <a:rPr lang="en-US" dirty="0">
                <a:solidFill>
                  <a:srgbClr val="FF0000"/>
                </a:solidFill>
              </a:rPr>
              <a:t>our past experiences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the second part of our model of the human as an </a:t>
            </a:r>
            <a:r>
              <a:rPr lang="en-US" dirty="0" smtClean="0">
                <a:solidFill>
                  <a:srgbClr val="FF0000"/>
                </a:solidFill>
              </a:rPr>
              <a:t>information-processing system</a:t>
            </a:r>
            <a:r>
              <a:rPr lang="en-US" dirty="0"/>
              <a:t>. Memory is associated with each level of </a:t>
            </a:r>
            <a:r>
              <a:rPr lang="en-US" dirty="0" smtClean="0"/>
              <a:t>processing.</a:t>
            </a:r>
          </a:p>
          <a:p>
            <a:r>
              <a:rPr lang="en-US" dirty="0" smtClean="0"/>
              <a:t>Three </a:t>
            </a:r>
            <a:r>
              <a:rPr lang="en-US" dirty="0"/>
              <a:t>types of memory or memory function: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sensory buffers</a:t>
            </a:r>
            <a:r>
              <a:rPr lang="en-US" dirty="0" smtClean="0"/>
              <a:t>,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short-term </a:t>
            </a:r>
            <a:r>
              <a:rPr lang="en-US" dirty="0"/>
              <a:t>memory or working memory, </a:t>
            </a:r>
            <a:r>
              <a:rPr lang="en-US" dirty="0" smtClean="0"/>
              <a:t>and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long-term </a:t>
            </a:r>
            <a:r>
              <a:rPr lang="en-US" dirty="0"/>
              <a:t>memory.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memory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26670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sensory memories </a:t>
            </a:r>
            <a:r>
              <a:rPr lang="en-US" dirty="0">
                <a:solidFill>
                  <a:srgbClr val="FF0000"/>
                </a:solidFill>
              </a:rPr>
              <a:t>act as buffers </a:t>
            </a:r>
            <a:r>
              <a:rPr lang="en-US" dirty="0"/>
              <a:t>for stimuli received </a:t>
            </a:r>
            <a:r>
              <a:rPr lang="en-US" dirty="0">
                <a:solidFill>
                  <a:srgbClr val="FF0000"/>
                </a:solidFill>
              </a:rPr>
              <a:t>through the senses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sensory </a:t>
            </a:r>
            <a:r>
              <a:rPr lang="en-US" dirty="0"/>
              <a:t>memory exists for each sensory channel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iconic </a:t>
            </a:r>
            <a:r>
              <a:rPr lang="en-US" dirty="0"/>
              <a:t>memory for visual stimuli, 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echoic memory </a:t>
            </a:r>
            <a:r>
              <a:rPr lang="en-US" dirty="0"/>
              <a:t>for aural stimuli and 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haptic</a:t>
            </a:r>
            <a:r>
              <a:rPr lang="en-US" dirty="0" smtClean="0"/>
              <a:t> </a:t>
            </a:r>
            <a:r>
              <a:rPr lang="en-US" dirty="0"/>
              <a:t>memory for touch.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memories are </a:t>
            </a:r>
            <a:r>
              <a:rPr lang="en-US" dirty="0" smtClean="0"/>
              <a:t>constantly </a:t>
            </a:r>
            <a:r>
              <a:rPr lang="en-US" dirty="0" smtClean="0">
                <a:solidFill>
                  <a:srgbClr val="FF0000"/>
                </a:solidFill>
              </a:rPr>
              <a:t>overwritten </a:t>
            </a:r>
            <a:r>
              <a:rPr lang="en-US" dirty="0">
                <a:solidFill>
                  <a:srgbClr val="FF0000"/>
                </a:solidFill>
              </a:rPr>
              <a:t>by new information</a:t>
            </a:r>
            <a:r>
              <a:rPr lang="en-US" dirty="0"/>
              <a:t> coming in on these channels.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Echoic memory allows brief </a:t>
            </a:r>
            <a:r>
              <a:rPr lang="en-US" dirty="0" smtClean="0"/>
              <a:t>play-back of information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/>
              <a:t>is passed from </a:t>
            </a:r>
            <a:r>
              <a:rPr lang="en-US" dirty="0" smtClean="0"/>
              <a:t>sensory memory </a:t>
            </a:r>
            <a:r>
              <a:rPr lang="en-US" dirty="0"/>
              <a:t>into short-term memory by attention, thereby filtering the stimuli to only </a:t>
            </a:r>
            <a:r>
              <a:rPr lang="en-US" dirty="0" smtClean="0"/>
              <a:t>those which </a:t>
            </a:r>
            <a:r>
              <a:rPr lang="en-US" dirty="0"/>
              <a:t>are of interest at a given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Short-term memory or working memory acts as a </a:t>
            </a:r>
            <a:r>
              <a:rPr lang="en-US" dirty="0" smtClean="0">
                <a:solidFill>
                  <a:srgbClr val="FF0000"/>
                </a:solidFill>
              </a:rPr>
              <a:t>scratch-pad </a:t>
            </a:r>
            <a:r>
              <a:rPr lang="en-US" dirty="0">
                <a:solidFill>
                  <a:srgbClr val="FF0000"/>
                </a:solidFill>
              </a:rPr>
              <a:t>for temporary </a:t>
            </a:r>
            <a:r>
              <a:rPr lang="en-US" dirty="0" smtClean="0">
                <a:solidFill>
                  <a:srgbClr val="FF0000"/>
                </a:solidFill>
              </a:rPr>
              <a:t>recall of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There are two basic methods for measuring memory capacity.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first </a:t>
            </a:r>
            <a:r>
              <a:rPr lang="en-US" dirty="0"/>
              <a:t>involves determining the length of a sequence which can be remembered in </a:t>
            </a:r>
            <a:r>
              <a:rPr lang="en-US" dirty="0" smtClean="0"/>
              <a:t>order.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second </a:t>
            </a:r>
            <a:r>
              <a:rPr lang="en-US" dirty="0"/>
              <a:t>allows items to be freely recalled in any order.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short-term memory is our working memory or </a:t>
            </a:r>
            <a:r>
              <a:rPr lang="en-US" dirty="0" smtClean="0"/>
              <a:t>scratch-pad, </a:t>
            </a:r>
            <a:r>
              <a:rPr lang="en-US" dirty="0"/>
              <a:t>long-term memory </a:t>
            </a:r>
            <a:r>
              <a:rPr lang="en-US" dirty="0" smtClean="0"/>
              <a:t>is our </a:t>
            </a:r>
            <a:r>
              <a:rPr lang="en-US" dirty="0">
                <a:solidFill>
                  <a:srgbClr val="FF0000"/>
                </a:solidFill>
              </a:rPr>
              <a:t>main resource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First</a:t>
            </a:r>
            <a:r>
              <a:rPr lang="en-US" dirty="0"/>
              <a:t>, it has a huge, if not unlimited, </a:t>
            </a:r>
            <a:r>
              <a:rPr lang="en-US" dirty="0" smtClean="0"/>
              <a:t>capacity.</a:t>
            </a:r>
          </a:p>
          <a:p>
            <a:r>
              <a:rPr lang="en-US" dirty="0" smtClean="0"/>
              <a:t>Secondly</a:t>
            </a:r>
            <a:r>
              <a:rPr lang="en-US" dirty="0"/>
              <a:t>, it has </a:t>
            </a:r>
            <a:r>
              <a:rPr lang="en-US" dirty="0" smtClean="0"/>
              <a:t>a relatively </a:t>
            </a:r>
            <a:r>
              <a:rPr lang="en-US" dirty="0"/>
              <a:t>slow access time of approximately a tenth of a second. </a:t>
            </a:r>
            <a:endParaRPr lang="en-US" dirty="0" smtClean="0"/>
          </a:p>
          <a:p>
            <a:r>
              <a:rPr lang="en-US" dirty="0" smtClean="0"/>
              <a:t>Thirdly</a:t>
            </a:r>
            <a:r>
              <a:rPr lang="en-US" dirty="0"/>
              <a:t>, forgetting </a:t>
            </a:r>
            <a:r>
              <a:rPr lang="en-US" dirty="0" smtClean="0"/>
              <a:t>occurs more </a:t>
            </a:r>
            <a:r>
              <a:rPr lang="en-US" dirty="0"/>
              <a:t>slowly in long-term memory, if at 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two types of long-term memory: </a:t>
            </a:r>
            <a:endParaRPr lang="en-US" dirty="0" smtClean="0"/>
          </a:p>
          <a:p>
            <a:pPr lvl="4">
              <a:buFont typeface="Wingdings" pitchFamily="2" charset="2"/>
              <a:buChar char="Ø"/>
            </a:pPr>
            <a:r>
              <a:rPr lang="en-US" sz="2800" dirty="0" smtClean="0"/>
              <a:t>episodic </a:t>
            </a:r>
            <a:r>
              <a:rPr lang="en-US" sz="2800" dirty="0"/>
              <a:t>memory and </a:t>
            </a:r>
            <a:endParaRPr lang="en-US" sz="2800" dirty="0" smtClean="0"/>
          </a:p>
          <a:p>
            <a:pPr lvl="4">
              <a:buFont typeface="Wingdings" pitchFamily="2" charset="2"/>
              <a:buChar char="Ø"/>
            </a:pPr>
            <a:r>
              <a:rPr lang="en-US" sz="2800" dirty="0" smtClean="0"/>
              <a:t>semantic </a:t>
            </a:r>
            <a:r>
              <a:rPr lang="en-US" sz="2800" dirty="0"/>
              <a:t>memory.</a:t>
            </a:r>
          </a:p>
          <a:p>
            <a:r>
              <a:rPr lang="en-US" dirty="0"/>
              <a:t>Episodic memory represents our </a:t>
            </a:r>
            <a:r>
              <a:rPr lang="en-US" dirty="0">
                <a:solidFill>
                  <a:srgbClr val="FF0000"/>
                </a:solidFill>
              </a:rPr>
              <a:t>memory of events and experiences in a serial form</a:t>
            </a:r>
            <a:r>
              <a:rPr lang="en-US" dirty="0"/>
              <a:t>. It </a:t>
            </a:r>
            <a:r>
              <a:rPr lang="en-US" dirty="0" smtClean="0"/>
              <a:t>is from </a:t>
            </a:r>
            <a:r>
              <a:rPr lang="en-US" dirty="0"/>
              <a:t>this memory that we can </a:t>
            </a:r>
            <a:r>
              <a:rPr lang="en-US" dirty="0">
                <a:solidFill>
                  <a:srgbClr val="FF0000"/>
                </a:solidFill>
              </a:rPr>
              <a:t>reconstruct the actual events that took place at a given point </a:t>
            </a:r>
            <a:r>
              <a:rPr lang="en-US" dirty="0" smtClean="0">
                <a:solidFill>
                  <a:srgbClr val="FF0000"/>
                </a:solidFill>
              </a:rPr>
              <a:t>in our </a:t>
            </a:r>
            <a:r>
              <a:rPr lang="en-US" dirty="0">
                <a:solidFill>
                  <a:srgbClr val="FF0000"/>
                </a:solidFill>
              </a:rPr>
              <a:t>lives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Semantic </a:t>
            </a:r>
            <a:r>
              <a:rPr lang="en-US" dirty="0"/>
              <a:t>memory, on the other hand, is a structured record of facts, concepts </a:t>
            </a:r>
            <a:r>
              <a:rPr lang="en-US" dirty="0" smtClean="0"/>
              <a:t>and skills </a:t>
            </a:r>
            <a:r>
              <a:rPr lang="en-US" dirty="0"/>
              <a:t>that we have acquired. The </a:t>
            </a:r>
            <a:r>
              <a:rPr lang="en-US" dirty="0">
                <a:solidFill>
                  <a:srgbClr val="FF0000"/>
                </a:solidFill>
              </a:rPr>
              <a:t>information in semantic memory is derived from that in </a:t>
            </a:r>
            <a:r>
              <a:rPr lang="en-US" dirty="0" smtClean="0">
                <a:solidFill>
                  <a:srgbClr val="FF0000"/>
                </a:solidFill>
              </a:rPr>
              <a:t>our episodic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47844E71F594D83451D2A2920E3DF" ma:contentTypeVersion="2" ma:contentTypeDescription="Create a new document." ma:contentTypeScope="" ma:versionID="4e3283f31b5420b5d3c13826b818a405">
  <xsd:schema xmlns:xsd="http://www.w3.org/2001/XMLSchema" xmlns:xs="http://www.w3.org/2001/XMLSchema" xmlns:p="http://schemas.microsoft.com/office/2006/metadata/properties" xmlns:ns2="cad77504-b2d8-4f2f-a156-c08007b767ef" targetNamespace="http://schemas.microsoft.com/office/2006/metadata/properties" ma:root="true" ma:fieldsID="6fa9f7493774111b29cb07a7d23abc17" ns2:_="">
    <xsd:import namespace="cad77504-b2d8-4f2f-a156-c08007b767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77504-b2d8-4f2f-a156-c08007b76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4C8CE1-75AF-4846-9A7B-A86198B1A8C1}"/>
</file>

<file path=customXml/itemProps2.xml><?xml version="1.0" encoding="utf-8"?>
<ds:datastoreItem xmlns:ds="http://schemas.openxmlformats.org/officeDocument/2006/customXml" ds:itemID="{0A9A5955-CE31-488D-B856-CC91F1B07FEA}"/>
</file>

<file path=customXml/itemProps3.xml><?xml version="1.0" encoding="utf-8"?>
<ds:datastoreItem xmlns:ds="http://schemas.openxmlformats.org/officeDocument/2006/customXml" ds:itemID="{1F3465CD-2D8D-428A-8214-E0951A06055D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1027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Memory</vt:lpstr>
      <vt:lpstr>Intro</vt:lpstr>
      <vt:lpstr>Slide 3</vt:lpstr>
      <vt:lpstr>Structure of the memory</vt:lpstr>
      <vt:lpstr>sensory memory</vt:lpstr>
      <vt:lpstr>Slide 6</vt:lpstr>
      <vt:lpstr>Short-term memory</vt:lpstr>
      <vt:lpstr>Long-term memory</vt:lpstr>
      <vt:lpstr>Slide 9</vt:lpstr>
      <vt:lpstr>THINKING: REASONING AND PROBLEM SOLVING</vt:lpstr>
      <vt:lpstr>Thinking</vt:lpstr>
      <vt:lpstr>Reasoning</vt:lpstr>
      <vt:lpstr>Deductive reasoning</vt:lpstr>
      <vt:lpstr>Inductive reasoning</vt:lpstr>
      <vt:lpstr>Abductive reasoning</vt:lpstr>
      <vt:lpstr>Problem solving</vt:lpstr>
      <vt:lpstr> Problem solving- Gestalt theory </vt:lpstr>
      <vt:lpstr>Problem space theory</vt:lpstr>
      <vt:lpstr>Problem space theory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18</cp:revision>
  <dcterms:created xsi:type="dcterms:W3CDTF">2022-11-01T06:52:54Z</dcterms:created>
  <dcterms:modified xsi:type="dcterms:W3CDTF">2022-11-03T08:30:49Z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0x01010047247844E71F594D83451D2A2920E3DF</vt:lpwstr>
  </property>
</Properties>
</file>