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C227-3994-4DE8-8302-9407692AA75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D08-EDDA-447E-8E31-FAC4980EE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C227-3994-4DE8-8302-9407692AA75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D08-EDDA-447E-8E31-FAC4980EE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C227-3994-4DE8-8302-9407692AA75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D08-EDDA-447E-8E31-FAC4980EE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C227-3994-4DE8-8302-9407692AA75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D08-EDDA-447E-8E31-FAC4980EE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C227-3994-4DE8-8302-9407692AA75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D08-EDDA-447E-8E31-FAC4980EE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C227-3994-4DE8-8302-9407692AA75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D08-EDDA-447E-8E31-FAC4980EE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C227-3994-4DE8-8302-9407692AA75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D08-EDDA-447E-8E31-FAC4980EE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C227-3994-4DE8-8302-9407692AA75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D08-EDDA-447E-8E31-FAC4980EE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C227-3994-4DE8-8302-9407692AA75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D08-EDDA-447E-8E31-FAC4980EE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C227-3994-4DE8-8302-9407692AA75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D08-EDDA-447E-8E31-FAC4980EE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C227-3994-4DE8-8302-9407692AA75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D08-EDDA-447E-8E31-FAC4980EE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FC227-3994-4DE8-8302-9407692AA75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0ED08-EDDA-447E-8E31-FAC4980EE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I/O Channels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sense of hearing is often considered </a:t>
            </a:r>
            <a:r>
              <a:rPr lang="en-US" dirty="0">
                <a:solidFill>
                  <a:srgbClr val="FF0000"/>
                </a:solidFill>
              </a:rPr>
              <a:t>secondary to sight</a:t>
            </a:r>
            <a:r>
              <a:rPr lang="en-US" dirty="0"/>
              <a:t>, but we tend to underestimate the amount of information that we receive through our ears. </a:t>
            </a:r>
            <a:endParaRPr lang="en-US" dirty="0" smtClean="0"/>
          </a:p>
          <a:p>
            <a:r>
              <a:rPr lang="en-US" dirty="0" smtClean="0"/>
              <a:t>hearing </a:t>
            </a:r>
            <a:r>
              <a:rPr lang="en-US" dirty="0"/>
              <a:t>begins with </a:t>
            </a:r>
            <a:r>
              <a:rPr lang="en-US" dirty="0">
                <a:solidFill>
                  <a:srgbClr val="FF0000"/>
                </a:solidFill>
              </a:rPr>
              <a:t>vibrations in the air or sound waves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ear receives these vibrations and transmits them, through </a:t>
            </a:r>
            <a:r>
              <a:rPr lang="en-US" dirty="0" smtClean="0"/>
              <a:t>various stages, to </a:t>
            </a:r>
            <a:r>
              <a:rPr lang="en-US" dirty="0"/>
              <a:t>the auditory nerves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ear comprises three sections, commonly known as the </a:t>
            </a:r>
            <a:r>
              <a:rPr lang="en-US" dirty="0">
                <a:solidFill>
                  <a:srgbClr val="FF0000"/>
                </a:solidFill>
              </a:rPr>
              <a:t>Outer ear, middle ear and inner ear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Hearing – Outer 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outer ear is the </a:t>
            </a:r>
            <a:r>
              <a:rPr lang="en-US" dirty="0">
                <a:solidFill>
                  <a:srgbClr val="FF0000"/>
                </a:solidFill>
              </a:rPr>
              <a:t>visible part of the ear</a:t>
            </a:r>
            <a:r>
              <a:rPr lang="en-US" dirty="0"/>
              <a:t>. </a:t>
            </a:r>
            <a:r>
              <a:rPr lang="en-US" dirty="0" smtClean="0"/>
              <a:t>It </a:t>
            </a:r>
            <a:r>
              <a:rPr lang="en-US" dirty="0"/>
              <a:t>has two parts: 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pinna</a:t>
            </a:r>
            <a:r>
              <a:rPr lang="en-US" dirty="0"/>
              <a:t>, which is the structure that is attached to the sides of the head, and the </a:t>
            </a:r>
            <a:r>
              <a:rPr lang="en-US" dirty="0">
                <a:solidFill>
                  <a:srgbClr val="FF0000"/>
                </a:solidFill>
              </a:rPr>
              <a:t>auditory canal</a:t>
            </a:r>
            <a:r>
              <a:rPr lang="en-US" dirty="0"/>
              <a:t>, along which sound waves are passed to the middle ear. </a:t>
            </a:r>
            <a:endParaRPr lang="en-US" dirty="0" smtClean="0"/>
          </a:p>
          <a:p>
            <a:pPr>
              <a:buNone/>
            </a:pPr>
            <a:r>
              <a:rPr lang="en-US" u="sng" dirty="0" smtClean="0"/>
              <a:t>Purposes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First</a:t>
            </a:r>
            <a:r>
              <a:rPr lang="en-US" dirty="0"/>
              <a:t>, it protects the </a:t>
            </a:r>
            <a:r>
              <a:rPr lang="en-US" dirty="0">
                <a:solidFill>
                  <a:srgbClr val="FF0000"/>
                </a:solidFill>
              </a:rPr>
              <a:t>sensitive middle ear from </a:t>
            </a:r>
            <a:r>
              <a:rPr lang="en-US" dirty="0" smtClean="0">
                <a:solidFill>
                  <a:srgbClr val="FF0000"/>
                </a:solidFill>
              </a:rPr>
              <a:t>damage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auditory canal contains wax which </a:t>
            </a:r>
            <a:r>
              <a:rPr lang="en-US" dirty="0">
                <a:solidFill>
                  <a:srgbClr val="FF0000"/>
                </a:solidFill>
              </a:rPr>
              <a:t>prevents dust, dirt and over-inquisitive insects reaching the middle ear</a:t>
            </a:r>
            <a:r>
              <a:rPr lang="en-US" dirty="0" smtClean="0"/>
              <a:t>. </a:t>
            </a:r>
            <a:r>
              <a:rPr lang="en-US" dirty="0"/>
              <a:t>It also maintains the middle ear at a constant temperature. </a:t>
            </a:r>
            <a:endParaRPr lang="en-US" dirty="0" smtClean="0"/>
          </a:p>
          <a:p>
            <a:r>
              <a:rPr lang="en-US" dirty="0" smtClean="0"/>
              <a:t>Secondly</a:t>
            </a:r>
            <a:r>
              <a:rPr lang="en-US" dirty="0"/>
              <a:t>, the </a:t>
            </a:r>
            <a:r>
              <a:rPr lang="en-US" dirty="0" err="1"/>
              <a:t>pinna</a:t>
            </a:r>
            <a:r>
              <a:rPr lang="en-US" dirty="0"/>
              <a:t> and auditory canal </a:t>
            </a:r>
            <a:r>
              <a:rPr lang="en-US" dirty="0">
                <a:solidFill>
                  <a:srgbClr val="FF0000"/>
                </a:solidFill>
              </a:rPr>
              <a:t>serve to amplify some </a:t>
            </a:r>
            <a:r>
              <a:rPr lang="en-US" dirty="0" smtClean="0">
                <a:solidFill>
                  <a:srgbClr val="FF0000"/>
                </a:solidFill>
              </a:rPr>
              <a:t>sounds.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382000" cy="501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Hearing – Middle and Inner 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middle ear is a small cavity connected to the </a:t>
            </a:r>
            <a:r>
              <a:rPr lang="en-US" dirty="0">
                <a:solidFill>
                  <a:srgbClr val="FF0000"/>
                </a:solidFill>
              </a:rPr>
              <a:t>outer ear by the tympanic membrane</a:t>
            </a:r>
            <a:r>
              <a:rPr lang="en-US" dirty="0"/>
              <a:t>, or ear drum, and to the </a:t>
            </a:r>
            <a:r>
              <a:rPr lang="en-US" dirty="0">
                <a:solidFill>
                  <a:srgbClr val="FF0000"/>
                </a:solidFill>
              </a:rPr>
              <a:t>inner ear by the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cochlea</a:t>
            </a:r>
            <a:r>
              <a:rPr lang="en-US" dirty="0"/>
              <a:t>. Within the cavity are the </a:t>
            </a:r>
            <a:r>
              <a:rPr lang="en-US" dirty="0" err="1"/>
              <a:t>ossicles</a:t>
            </a:r>
            <a:r>
              <a:rPr lang="en-US" dirty="0"/>
              <a:t>, the smallest bones in </a:t>
            </a:r>
            <a:r>
              <a:rPr lang="en-US" dirty="0" smtClean="0"/>
              <a:t>the </a:t>
            </a:r>
            <a:r>
              <a:rPr lang="en-US" dirty="0"/>
              <a:t>body. </a:t>
            </a:r>
            <a:endParaRPr lang="en-US" dirty="0" smtClean="0"/>
          </a:p>
          <a:p>
            <a:r>
              <a:rPr lang="en-US" dirty="0" smtClean="0"/>
              <a:t>Sound </a:t>
            </a:r>
            <a:r>
              <a:rPr lang="en-US" dirty="0"/>
              <a:t>waves pass along the auditory canal and vibrate the ear drum which in turn vibrates the </a:t>
            </a:r>
            <a:r>
              <a:rPr lang="en-US" dirty="0" err="1"/>
              <a:t>ossicles</a:t>
            </a:r>
            <a:r>
              <a:rPr lang="en-US" dirty="0"/>
              <a:t>, which transmit the vibrations to the cochlea, and so into the inner ear. </a:t>
            </a:r>
            <a:endParaRPr lang="en-US" dirty="0" smtClean="0"/>
          </a:p>
          <a:p>
            <a:r>
              <a:rPr lang="en-US" dirty="0" smtClean="0"/>
              <a:t>This relay </a:t>
            </a:r>
            <a:r>
              <a:rPr lang="en-US" dirty="0"/>
              <a:t>is required because, unlike the air-filled outer and middle ears, the inner ear is filled with a denser </a:t>
            </a:r>
            <a:r>
              <a:rPr lang="en-US" dirty="0" err="1"/>
              <a:t>cochlean</a:t>
            </a:r>
            <a:r>
              <a:rPr lang="en-US" dirty="0"/>
              <a:t> liquid. If passed directly from the air to the liquid, the transmission of the sound waves would be poor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By transmitting them via the </a:t>
            </a:r>
            <a:r>
              <a:rPr lang="en-US" dirty="0" err="1"/>
              <a:t>ossicles</a:t>
            </a:r>
            <a:r>
              <a:rPr lang="en-US" dirty="0"/>
              <a:t> the sound waves are concentrated and amplified.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Touch provides us with vital information about our environment. It tells us when we </a:t>
            </a:r>
            <a:r>
              <a:rPr lang="en-US" dirty="0">
                <a:solidFill>
                  <a:srgbClr val="FF0000"/>
                </a:solidFill>
              </a:rPr>
              <a:t>touch something hot or cold</a:t>
            </a:r>
            <a:r>
              <a:rPr lang="en-US" dirty="0"/>
              <a:t>, and can therefore act as a warning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also provides us with feedback when we attempt to </a:t>
            </a:r>
            <a:r>
              <a:rPr lang="en-US" dirty="0">
                <a:solidFill>
                  <a:srgbClr val="FF0000"/>
                </a:solidFill>
              </a:rPr>
              <a:t>lift an object</a:t>
            </a:r>
            <a:r>
              <a:rPr lang="en-US" dirty="0"/>
              <a:t>, for example. Consider the act of picking up a </a:t>
            </a:r>
            <a:r>
              <a:rPr lang="en-US" dirty="0">
                <a:solidFill>
                  <a:srgbClr val="FF0000"/>
                </a:solidFill>
              </a:rPr>
              <a:t>glass of water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could only see the glass and not feel when our hand made contact with it or </a:t>
            </a:r>
            <a:r>
              <a:rPr lang="en-US" dirty="0">
                <a:solidFill>
                  <a:srgbClr val="FF0000"/>
                </a:solidFill>
              </a:rPr>
              <a:t>feel its shape, the speed and accuracy of the action</a:t>
            </a:r>
            <a:r>
              <a:rPr lang="en-US" dirty="0"/>
              <a:t> would be reduced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the experience of users of </a:t>
            </a:r>
            <a:r>
              <a:rPr lang="en-US" dirty="0" smtClean="0"/>
              <a:t>certain </a:t>
            </a:r>
            <a:r>
              <a:rPr lang="en-US" dirty="0" smtClean="0">
                <a:solidFill>
                  <a:srgbClr val="FF0000"/>
                </a:solidFill>
              </a:rPr>
              <a:t>virtual </a:t>
            </a:r>
            <a:r>
              <a:rPr lang="en-US" dirty="0">
                <a:solidFill>
                  <a:srgbClr val="FF0000"/>
                </a:solidFill>
              </a:rPr>
              <a:t>reality games</a:t>
            </a:r>
            <a:r>
              <a:rPr lang="en-US" dirty="0"/>
              <a:t>: they can see the </a:t>
            </a:r>
            <a:r>
              <a:rPr lang="en-US" dirty="0">
                <a:solidFill>
                  <a:srgbClr val="FF0000"/>
                </a:solidFill>
              </a:rPr>
              <a:t>computer-generated objects </a:t>
            </a:r>
            <a:r>
              <a:rPr lang="en-US" dirty="0"/>
              <a:t>which they need to manipulate but they have no physical sensation of touching them. </a:t>
            </a:r>
            <a:endParaRPr lang="en-US" dirty="0" smtClean="0"/>
          </a:p>
          <a:p>
            <a:r>
              <a:rPr lang="en-US" dirty="0" smtClean="0"/>
              <a:t>Watching </a:t>
            </a:r>
            <a:r>
              <a:rPr lang="en-US" dirty="0"/>
              <a:t>such users can be an informative and amusing experience! Touch is therefore an important means of feedback, and this is no less so in using computer systems.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Feeling buttons depress is an important part of the task of </a:t>
            </a:r>
            <a:r>
              <a:rPr lang="en-US" dirty="0">
                <a:solidFill>
                  <a:srgbClr val="FF0000"/>
                </a:solidFill>
              </a:rPr>
              <a:t>pressing the button</a:t>
            </a:r>
            <a:r>
              <a:rPr lang="en-US" dirty="0"/>
              <a:t>. Also, we should be aware that, although for the average person, </a:t>
            </a:r>
            <a:r>
              <a:rPr lang="en-US" dirty="0" err="1"/>
              <a:t>haptic</a:t>
            </a:r>
            <a:r>
              <a:rPr lang="en-US" dirty="0"/>
              <a:t> perception is a secondary source of information, for those whose other senses are impaired, it may be vitally </a:t>
            </a:r>
            <a:r>
              <a:rPr lang="en-US" dirty="0" smtClean="0"/>
              <a:t>important.</a:t>
            </a:r>
          </a:p>
          <a:p>
            <a:r>
              <a:rPr lang="en-US" dirty="0" smtClean="0"/>
              <a:t>The </a:t>
            </a:r>
            <a:r>
              <a:rPr lang="en-US" dirty="0"/>
              <a:t>skin contains three types of sensory receptor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hermo </a:t>
            </a:r>
            <a:r>
              <a:rPr lang="en-US" dirty="0">
                <a:solidFill>
                  <a:srgbClr val="FF0000"/>
                </a:solidFill>
              </a:rPr>
              <a:t>receptors </a:t>
            </a:r>
            <a:r>
              <a:rPr lang="en-US" dirty="0"/>
              <a:t>respond to heat and </a:t>
            </a:r>
            <a:r>
              <a:rPr lang="en-US" dirty="0" smtClean="0"/>
              <a:t>cold,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err="1" smtClean="0">
                <a:solidFill>
                  <a:srgbClr val="FF0000"/>
                </a:solidFill>
              </a:rPr>
              <a:t>ociceptors</a:t>
            </a:r>
            <a:r>
              <a:rPr lang="en-US" dirty="0" smtClean="0"/>
              <a:t> </a:t>
            </a:r>
            <a:r>
              <a:rPr lang="en-US" dirty="0"/>
              <a:t>respond to intense pressure, heat and pain, and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echanoreceptors</a:t>
            </a:r>
            <a:r>
              <a:rPr lang="en-US" dirty="0" smtClean="0"/>
              <a:t> </a:t>
            </a:r>
            <a:r>
              <a:rPr lang="en-US" dirty="0"/>
              <a:t>respond to pressure.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person‘s interaction with the outside world occurs through information being received and sent: input and output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an interaction with a </a:t>
            </a:r>
            <a:r>
              <a:rPr lang="en-US" dirty="0">
                <a:solidFill>
                  <a:srgbClr val="FF0000"/>
                </a:solidFill>
              </a:rPr>
              <a:t>computer the user receives information that is output by the computer, and responds by providing input to the computer – the user‘s output becomes the computer‘s input and vice versa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</a:t>
            </a:r>
            <a:r>
              <a:rPr lang="en-US" dirty="0">
                <a:solidFill>
                  <a:srgbClr val="FF0000"/>
                </a:solidFill>
              </a:rPr>
              <a:t>sight</a:t>
            </a:r>
            <a:r>
              <a:rPr lang="en-US" dirty="0"/>
              <a:t> may be used primarily in receiving information from the computer, but it can also be used to provide information to the computer, for example by </a:t>
            </a:r>
            <a:r>
              <a:rPr lang="en-US" dirty="0">
                <a:solidFill>
                  <a:srgbClr val="FF0000"/>
                </a:solidFill>
              </a:rPr>
              <a:t>fixating on a particular screen point when using an </a:t>
            </a:r>
            <a:r>
              <a:rPr lang="en-US" dirty="0" err="1">
                <a:solidFill>
                  <a:srgbClr val="FF0000"/>
                </a:solidFill>
              </a:rPr>
              <a:t>eyegaze</a:t>
            </a:r>
            <a:r>
              <a:rPr lang="en-US" dirty="0">
                <a:solidFill>
                  <a:srgbClr val="FF0000"/>
                </a:solidFill>
              </a:rPr>
              <a:t> system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five major senses</a:t>
            </a:r>
            <a:r>
              <a:rPr lang="en-US" dirty="0">
                <a:solidFill>
                  <a:srgbClr val="FF0000"/>
                </a:solidFill>
              </a:rPr>
              <a:t>: sight, hearing, touch, taste and smell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Taste </a:t>
            </a:r>
            <a:r>
              <a:rPr lang="en-US" dirty="0"/>
              <a:t>and smell do not currently play a significant role in HCI, and it is not clear whether they could be exploited at all in general computer systems, although they could have a role to play in more specialized systems (smells to give warning of malfunction, for example) or in augmented reality systems. </a:t>
            </a:r>
            <a:endParaRPr lang="en-US" dirty="0" smtClean="0"/>
          </a:p>
          <a:p>
            <a:r>
              <a:rPr lang="en-US" dirty="0" smtClean="0"/>
              <a:t>vision</a:t>
            </a:r>
            <a:r>
              <a:rPr lang="en-US" dirty="0"/>
              <a:t>, hearing and touch are central.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eye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0069"/>
            <a:ext cx="64770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perception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786731"/>
            <a:ext cx="75057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Perceiving </a:t>
            </a:r>
            <a:r>
              <a:rPr lang="en-US" b="1" dirty="0" err="1"/>
              <a:t>colour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Colour</a:t>
            </a:r>
            <a:r>
              <a:rPr lang="en-US" dirty="0" smtClean="0"/>
              <a:t> </a:t>
            </a:r>
            <a:r>
              <a:rPr lang="en-US" dirty="0"/>
              <a:t>is usually regarded as being made up of three components: </a:t>
            </a:r>
            <a:r>
              <a:rPr lang="en-US" dirty="0">
                <a:solidFill>
                  <a:srgbClr val="FF0000"/>
                </a:solidFill>
              </a:rPr>
              <a:t>hue, intensity and </a:t>
            </a:r>
            <a:r>
              <a:rPr lang="en-US" dirty="0" smtClean="0">
                <a:solidFill>
                  <a:srgbClr val="FF0000"/>
                </a:solidFill>
              </a:rPr>
              <a:t>saturation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Hue </a:t>
            </a:r>
            <a:r>
              <a:rPr lang="en-US" dirty="0"/>
              <a:t>is determined by the </a:t>
            </a:r>
            <a:r>
              <a:rPr lang="en-US" dirty="0">
                <a:solidFill>
                  <a:srgbClr val="FF0000"/>
                </a:solidFill>
              </a:rPr>
              <a:t>spectral wavelength of the light</a:t>
            </a:r>
            <a:r>
              <a:rPr lang="en-US" dirty="0"/>
              <a:t>. Blues have short wavelengths, greens medium and reds long. Approximately 150 different hues can be discriminated by the average person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Intensity </a:t>
            </a:r>
            <a:r>
              <a:rPr lang="en-US" dirty="0"/>
              <a:t>is the </a:t>
            </a:r>
            <a:r>
              <a:rPr lang="en-US" dirty="0">
                <a:solidFill>
                  <a:srgbClr val="FF0000"/>
                </a:solidFill>
              </a:rPr>
              <a:t>brightness of the color</a:t>
            </a:r>
            <a:r>
              <a:rPr lang="en-US" dirty="0"/>
              <a:t>,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saturation </a:t>
            </a:r>
            <a:r>
              <a:rPr lang="en-US" dirty="0"/>
              <a:t>is the </a:t>
            </a:r>
            <a:r>
              <a:rPr lang="en-US" dirty="0">
                <a:solidFill>
                  <a:srgbClr val="FF0000"/>
                </a:solidFill>
              </a:rPr>
              <a:t>amount of whiteness </a:t>
            </a:r>
            <a:r>
              <a:rPr lang="en-US" dirty="0"/>
              <a:t>in the color. By varying these two, we can perceive in the region of 7 million different colors.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capabilities and limitations of visual processing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61681"/>
            <a:ext cx="8229600" cy="220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3975" y="2148681"/>
            <a:ext cx="64960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247844E71F594D83451D2A2920E3DF" ma:contentTypeVersion="2" ma:contentTypeDescription="Create a new document." ma:contentTypeScope="" ma:versionID="4e3283f31b5420b5d3c13826b818a405">
  <xsd:schema xmlns:xsd="http://www.w3.org/2001/XMLSchema" xmlns:xs="http://www.w3.org/2001/XMLSchema" xmlns:p="http://schemas.microsoft.com/office/2006/metadata/properties" xmlns:ns2="cad77504-b2d8-4f2f-a156-c08007b767ef" targetNamespace="http://schemas.microsoft.com/office/2006/metadata/properties" ma:root="true" ma:fieldsID="6fa9f7493774111b29cb07a7d23abc17" ns2:_="">
    <xsd:import namespace="cad77504-b2d8-4f2f-a156-c08007b767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77504-b2d8-4f2f-a156-c08007b767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7ABDCB-BDA1-42C5-B5DB-2A10DF905E21}"/>
</file>

<file path=customXml/itemProps2.xml><?xml version="1.0" encoding="utf-8"?>
<ds:datastoreItem xmlns:ds="http://schemas.openxmlformats.org/officeDocument/2006/customXml" ds:itemID="{A98539AA-CE8E-4878-B6F7-6742485C8655}"/>
</file>

<file path=customXml/itemProps3.xml><?xml version="1.0" encoding="utf-8"?>
<ds:datastoreItem xmlns:ds="http://schemas.openxmlformats.org/officeDocument/2006/customXml" ds:itemID="{24359548-796E-4504-A367-4EDB81A1FEA6}"/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861</Words>
  <Application>Microsoft Office PowerPoint</Application>
  <PresentationFormat>On-screen Show (4:3)</PresentationFormat>
  <Paragraphs>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I/O Channels</vt:lpstr>
      <vt:lpstr>Intro</vt:lpstr>
      <vt:lpstr>Intro</vt:lpstr>
      <vt:lpstr>Intro</vt:lpstr>
      <vt:lpstr>Human eye</vt:lpstr>
      <vt:lpstr>Visual perception</vt:lpstr>
      <vt:lpstr>Perceiving colour</vt:lpstr>
      <vt:lpstr>The capabilities and limitations of visual processing</vt:lpstr>
      <vt:lpstr>Slide 9</vt:lpstr>
      <vt:lpstr>Hearing</vt:lpstr>
      <vt:lpstr>Hearing – Outer Ear</vt:lpstr>
      <vt:lpstr>Human Ear</vt:lpstr>
      <vt:lpstr>Hearing – Middle and Inner Ear</vt:lpstr>
      <vt:lpstr>Touch</vt:lpstr>
      <vt:lpstr>Touch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26</cp:revision>
  <dcterms:created xsi:type="dcterms:W3CDTF">2022-11-01T03:55:04Z</dcterms:created>
  <dcterms:modified xsi:type="dcterms:W3CDTF">2022-11-02T03:34:34Z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0x01010047247844E71F594D83451D2A2920E3DF</vt:lpwstr>
  </property>
</Properties>
</file>