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60" r:id="rId5"/>
    <p:sldId id="264" r:id="rId6"/>
    <p:sldId id="265" r:id="rId7"/>
    <p:sldId id="266" r:id="rId8"/>
    <p:sldId id="267" r:id="rId9"/>
    <p:sldId id="269" r:id="rId10"/>
    <p:sldId id="25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D0BD-E585-4BBA-8EEF-64CABAC0BD3E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1AA5-296A-4632-8DB1-5180F1868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 smtClean="0"/>
              <a:t>Human Computer Interaction(HCI)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Virtual </a:t>
            </a:r>
            <a:r>
              <a:rPr lang="en-US" dirty="0" smtClean="0"/>
              <a:t>reality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 computer and user interact, it is supposed to give the user a different perspective.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done well, virtual reality can truly mimic the real world - a perfect example of quality HCI at </a:t>
            </a:r>
            <a:r>
              <a:rPr lang="en-US" dirty="0" smtClean="0"/>
              <a:t>work.</a:t>
            </a:r>
          </a:p>
          <a:p>
            <a:pPr marL="514350" indent="-514350">
              <a:buNone/>
            </a:pPr>
            <a:r>
              <a:rPr lang="en-US" dirty="0" smtClean="0"/>
              <a:t>2) voice </a:t>
            </a:r>
            <a:r>
              <a:rPr lang="en-US" dirty="0"/>
              <a:t>search, like Amazon </a:t>
            </a:r>
            <a:r>
              <a:rPr lang="en-US" dirty="0" err="1"/>
              <a:t>Alexa</a:t>
            </a:r>
            <a:r>
              <a:rPr lang="en-US" dirty="0"/>
              <a:t> and Google Voice Search.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voice search applications and devices allow the user to interact with a device or system that directs them to an Amazon purchase or a Google query.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interesting to see how HCI has developed over the years into things that users utilize on a daily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generation of computer systems has a few vast alternates of their function and far greater benefit than the preceding generation of computer systems. </a:t>
            </a:r>
            <a:endParaRPr lang="en-US" dirty="0" smtClean="0"/>
          </a:p>
          <a:p>
            <a:r>
              <a:rPr lang="en-US" dirty="0" smtClean="0"/>
              <a:t>Basically</a:t>
            </a:r>
            <a:r>
              <a:rPr lang="en-US" dirty="0" smtClean="0"/>
              <a:t>, there are 5 generations of computer systems indexed under and they vary from each other in terms of </a:t>
            </a:r>
            <a:r>
              <a:rPr lang="en-US" dirty="0" smtClean="0">
                <a:solidFill>
                  <a:srgbClr val="FF0000"/>
                </a:solidFill>
              </a:rPr>
              <a:t>architecture, occupying space, language, specification, function or operation performed, </a:t>
            </a:r>
            <a:r>
              <a:rPr lang="en-US" dirty="0" smtClean="0"/>
              <a:t>etc. Following is the list of computer generations: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 Generation(</a:t>
            </a:r>
            <a:r>
              <a:rPr lang="en-US" b="1" dirty="0" smtClean="0"/>
              <a:t>1940 – </a:t>
            </a:r>
            <a:r>
              <a:rPr lang="en-US" b="1" dirty="0" smtClean="0"/>
              <a:t>1956)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</a:t>
            </a:r>
            <a:r>
              <a:rPr lang="en-US" dirty="0" smtClean="0"/>
              <a:t>are essentially primarily based totally on </a:t>
            </a:r>
            <a:r>
              <a:rPr lang="en-US" dirty="0" smtClean="0">
                <a:solidFill>
                  <a:srgbClr val="FF0000"/>
                </a:solidFill>
              </a:rPr>
              <a:t>vacuum tubes</a:t>
            </a:r>
            <a:r>
              <a:rPr lang="en-US" dirty="0" smtClean="0"/>
              <a:t>, and vacuum tubes are used because of the simple components for </a:t>
            </a:r>
            <a:r>
              <a:rPr lang="en-US" dirty="0" smtClean="0">
                <a:solidFill>
                  <a:srgbClr val="FF0000"/>
                </a:solidFill>
              </a:rPr>
              <a:t>memory and circuitry for the CPU </a:t>
            </a:r>
            <a:r>
              <a:rPr lang="en-US" dirty="0" smtClean="0"/>
              <a:t>(Central Processing Unit).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UNIVAC-1 and ENIVAC.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 </a:t>
            </a:r>
            <a:r>
              <a:rPr lang="en-US" b="1" dirty="0" smtClean="0"/>
              <a:t>Generation </a:t>
            </a:r>
            <a:r>
              <a:rPr lang="en-US" b="1" dirty="0" smtClean="0"/>
              <a:t>(</a:t>
            </a:r>
            <a:r>
              <a:rPr lang="en-US" b="1" dirty="0" smtClean="0"/>
              <a:t>1957 – 1963)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generation includes styles of gadgets </a:t>
            </a:r>
            <a:r>
              <a:rPr lang="en-US" dirty="0" smtClean="0">
                <a:solidFill>
                  <a:srgbClr val="FF0000"/>
                </a:solidFill>
              </a:rPr>
              <a:t>transistors and magnetic core </a:t>
            </a:r>
            <a:r>
              <a:rPr lang="en-US" dirty="0" smtClean="0"/>
              <a:t>in the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example, IBM 1401, IBM 1920,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 </a:t>
            </a:r>
            <a:r>
              <a:rPr lang="en-US" b="1" dirty="0" smtClean="0"/>
              <a:t>Generation </a:t>
            </a:r>
            <a:r>
              <a:rPr lang="en-US" b="1" dirty="0" smtClean="0"/>
              <a:t>(</a:t>
            </a:r>
            <a:r>
              <a:rPr lang="en-US" b="1" dirty="0" smtClean="0"/>
              <a:t>1964 – 1971)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circuits </a:t>
            </a:r>
            <a:r>
              <a:rPr lang="en-US" dirty="0" smtClean="0">
                <a:solidFill>
                  <a:srgbClr val="FF0000"/>
                </a:solidFill>
              </a:rPr>
              <a:t>changed the usage of transistors within-side </a:t>
            </a:r>
            <a:r>
              <a:rPr lang="en-US" dirty="0" smtClean="0"/>
              <a:t>the third generation of computer systems. </a:t>
            </a:r>
            <a:endParaRPr lang="en-US" dirty="0" smtClean="0"/>
          </a:p>
          <a:p>
            <a:r>
              <a:rPr lang="en-US" dirty="0" smtClean="0"/>
              <a:t>Integrated </a:t>
            </a:r>
            <a:r>
              <a:rPr lang="en-US" dirty="0" smtClean="0"/>
              <a:t>Circuits themselves include many transistors, capacitors, and resistors and because of this third-generation computer systems are </a:t>
            </a:r>
            <a:r>
              <a:rPr lang="en-US" dirty="0" smtClean="0">
                <a:solidFill>
                  <a:srgbClr val="FF0000"/>
                </a:solidFill>
              </a:rPr>
              <a:t>smaller in size, efficient, and extra reliable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CDC 1700, IBM-360 Series,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</a:t>
            </a:r>
            <a:r>
              <a:rPr lang="en-US" b="1" baseline="30000" dirty="0" smtClean="0"/>
              <a:t>th</a:t>
            </a:r>
            <a:r>
              <a:rPr lang="en-US" b="1" dirty="0" smtClean="0"/>
              <a:t>  </a:t>
            </a:r>
            <a:r>
              <a:rPr lang="en-US" b="1" dirty="0" smtClean="0"/>
              <a:t>Generation </a:t>
            </a:r>
            <a:r>
              <a:rPr lang="en-US" b="1" dirty="0" smtClean="0"/>
              <a:t>(</a:t>
            </a:r>
            <a:r>
              <a:rPr lang="en-US" b="1" dirty="0" smtClean="0"/>
              <a:t>1972 onward)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VLSI</a:t>
            </a:r>
            <a:r>
              <a:rPr lang="en-US" dirty="0" smtClean="0"/>
              <a:t> (Very Large Scale Integrated) Circuit or they’re additionally referred to as microprocessors are utilized in this </a:t>
            </a:r>
            <a:r>
              <a:rPr lang="en-US" dirty="0" smtClean="0"/>
              <a:t>generation.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microprocessor chip is made from </a:t>
            </a:r>
            <a:r>
              <a:rPr lang="en-US" dirty="0" smtClean="0">
                <a:solidFill>
                  <a:srgbClr val="FF0000"/>
                </a:solidFill>
              </a:rPr>
              <a:t>hundreds of Integrated Circuits construct on a single silicon chip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use of Personal Computer(PCs) elevated on this generation and First Personal Computer (PC) changed into advanced through IBM.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Apple, CRAY-1, etc. 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 </a:t>
            </a:r>
            <a:r>
              <a:rPr lang="en-US" b="1" dirty="0" smtClean="0"/>
              <a:t>Generation </a:t>
            </a:r>
            <a:r>
              <a:rPr lang="en-US" b="1" dirty="0" smtClean="0"/>
              <a:t>(</a:t>
            </a:r>
            <a:r>
              <a:rPr lang="en-US" b="1" dirty="0" smtClean="0"/>
              <a:t>Present and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primarily based totally on </a:t>
            </a:r>
            <a:r>
              <a:rPr lang="en-US" dirty="0" smtClean="0">
                <a:solidFill>
                  <a:srgbClr val="FF0000"/>
                </a:solidFill>
              </a:rPr>
              <a:t>Artificial intelligence </a:t>
            </a:r>
            <a:r>
              <a:rPr lang="en-US" dirty="0" smtClean="0"/>
              <a:t>(AI) software. </a:t>
            </a:r>
            <a:endParaRPr lang="en-US" dirty="0" smtClean="0"/>
          </a:p>
          <a:p>
            <a:r>
              <a:rPr lang="en-US" dirty="0" smtClean="0"/>
              <a:t>Artificial </a:t>
            </a:r>
            <a:r>
              <a:rPr lang="en-US" dirty="0" smtClean="0"/>
              <a:t>intelligence describes the medium and manner of creating computer systems like people, the manner </a:t>
            </a:r>
            <a:r>
              <a:rPr lang="en-US" dirty="0" smtClean="0">
                <a:solidFill>
                  <a:srgbClr val="FF0000"/>
                </a:solidFill>
              </a:rPr>
              <a:t>human thinks</a:t>
            </a:r>
            <a:r>
              <a:rPr lang="en-US" dirty="0" smtClean="0"/>
              <a:t>, the manner people act, etc. and that is a rising department and has all of the </a:t>
            </a:r>
            <a:r>
              <a:rPr lang="en-US" dirty="0" smtClean="0">
                <a:solidFill>
                  <a:srgbClr val="FF0000"/>
                </a:solidFill>
              </a:rPr>
              <a:t>scopes for studies </a:t>
            </a:r>
            <a:r>
              <a:rPr lang="en-US" dirty="0" smtClean="0"/>
              <a:t>work too.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PARAM 10000, IBM notebooks,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 </a:t>
            </a:r>
            <a:r>
              <a:rPr lang="en-US" b="1" dirty="0" smtClean="0"/>
              <a:t>Generation </a:t>
            </a:r>
            <a:r>
              <a:rPr lang="en-US" b="1" dirty="0" smtClean="0"/>
              <a:t>(</a:t>
            </a:r>
            <a:r>
              <a:rPr lang="en-US" b="1" dirty="0" smtClean="0"/>
              <a:t>Present and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are incredibly dependable and use the </a:t>
            </a:r>
            <a:r>
              <a:rPr lang="en-US" dirty="0" smtClean="0">
                <a:solidFill>
                  <a:srgbClr val="FF0000"/>
                </a:solidFill>
              </a:rPr>
              <a:t>Ultra Large Scale Integration </a:t>
            </a:r>
            <a:r>
              <a:rPr lang="en-US" dirty="0" smtClean="0"/>
              <a:t>(ULSI) </a:t>
            </a:r>
            <a:r>
              <a:rPr lang="en-US" dirty="0" smtClean="0"/>
              <a:t>technology.</a:t>
            </a:r>
          </a:p>
          <a:p>
            <a:r>
              <a:rPr lang="en-US" dirty="0" smtClean="0"/>
              <a:t>The primary goal of the fifth generation is to create machines that </a:t>
            </a:r>
            <a:r>
              <a:rPr lang="en-US" dirty="0" smtClean="0">
                <a:solidFill>
                  <a:srgbClr val="FF0000"/>
                </a:solidFill>
              </a:rPr>
              <a:t>can learn and organize themselves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Artificial </a:t>
            </a:r>
            <a:r>
              <a:rPr lang="en-US" dirty="0" smtClean="0">
                <a:solidFill>
                  <a:srgbClr val="FF0000"/>
                </a:solidFill>
              </a:rPr>
              <a:t>intelligence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parallel processing </a:t>
            </a:r>
            <a:r>
              <a:rPr lang="en-US" dirty="0" smtClean="0"/>
              <a:t>hardware are at the </a:t>
            </a:r>
            <a:r>
              <a:rPr lang="en-US" dirty="0" smtClean="0">
                <a:solidFill>
                  <a:srgbClr val="FF0000"/>
                </a:solidFill>
              </a:rPr>
              <a:t>heart </a:t>
            </a:r>
            <a:r>
              <a:rPr lang="en-US" dirty="0" smtClean="0"/>
              <a:t>of this generation of computers, and artificial intelligence encompasses terms like Robotics, Neural Networks,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5</a:t>
            </a:r>
            <a:r>
              <a:rPr lang="en-US" baseline="30000" dirty="0" smtClean="0"/>
              <a:t>th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/>
              <a:t>The ULSI (ultra large scale integration) technology is used in this generation of computers.</a:t>
            </a:r>
          </a:p>
          <a:p>
            <a:pPr fontAlgn="base"/>
            <a:r>
              <a:rPr lang="en-US" dirty="0" smtClean="0"/>
              <a:t>Parallel </a:t>
            </a:r>
            <a:r>
              <a:rPr lang="en-US" dirty="0" smtClean="0"/>
              <a:t>processing has advanced on these computers.</a:t>
            </a:r>
          </a:p>
          <a:p>
            <a:pPr fontAlgn="base"/>
            <a:r>
              <a:rPr lang="en-US" dirty="0" smtClean="0"/>
              <a:t>The fifth-generation computer includes </a:t>
            </a:r>
            <a:r>
              <a:rPr lang="en-US" dirty="0" smtClean="0">
                <a:solidFill>
                  <a:srgbClr val="FF0000"/>
                </a:solidFill>
              </a:rPr>
              <a:t>more user-friendly interfaces and multimedia functions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These PCs can be purchased for a </a:t>
            </a:r>
            <a:r>
              <a:rPr lang="en-US" dirty="0" smtClean="0">
                <a:solidFill>
                  <a:srgbClr val="FF0000"/>
                </a:solidFill>
              </a:rPr>
              <a:t>lower price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Computers that are </a:t>
            </a:r>
            <a:r>
              <a:rPr lang="en-US" dirty="0" smtClean="0">
                <a:solidFill>
                  <a:srgbClr val="FF0000"/>
                </a:solidFill>
              </a:rPr>
              <a:t>more portable and powerful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Computers are dependable and </a:t>
            </a:r>
            <a:r>
              <a:rPr lang="en-US" dirty="0" smtClean="0">
                <a:solidFill>
                  <a:srgbClr val="FF0000"/>
                </a:solidFill>
              </a:rPr>
              <a:t>less expensive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It’s easier to manufacture in a commercial setting.</a:t>
            </a:r>
          </a:p>
          <a:p>
            <a:pPr fontAlgn="base"/>
            <a:r>
              <a:rPr lang="en-US" dirty="0" smtClean="0"/>
              <a:t>Mainframe </a:t>
            </a:r>
            <a:r>
              <a:rPr lang="en-US" dirty="0" smtClean="0"/>
              <a:t>computers are </a:t>
            </a:r>
            <a:r>
              <a:rPr lang="en-US" dirty="0" smtClean="0">
                <a:solidFill>
                  <a:srgbClr val="FF0000"/>
                </a:solidFill>
              </a:rPr>
              <a:t>extremely efficient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Human Computing interaction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2431"/>
            <a:ext cx="6858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Essentially, it is </a:t>
            </a:r>
            <a:r>
              <a:rPr lang="en-US" dirty="0">
                <a:solidFill>
                  <a:srgbClr val="FF0000"/>
                </a:solidFill>
              </a:rPr>
              <a:t>how people use and interact </a:t>
            </a:r>
            <a:r>
              <a:rPr lang="en-US" dirty="0"/>
              <a:t>with technology. </a:t>
            </a:r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/>
              <a:t>about people physically pushing buttons or using </a:t>
            </a:r>
            <a:r>
              <a:rPr lang="en-US" dirty="0" smtClean="0"/>
              <a:t>touch screens</a:t>
            </a:r>
            <a:r>
              <a:rPr lang="en-US" dirty="0"/>
              <a:t>, face recognition, or fingerprint technology.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of these things fall into the scope of HCI.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multidisciplinary </a:t>
            </a:r>
            <a:r>
              <a:rPr lang="en-US" dirty="0" smtClean="0"/>
              <a:t>field of study focusing on the design of computer technology and, in particular, the </a:t>
            </a:r>
            <a:r>
              <a:rPr lang="en-US" dirty="0" smtClean="0">
                <a:solidFill>
                  <a:srgbClr val="FF0000"/>
                </a:solidFill>
              </a:rPr>
              <a:t>interaction between humans (the users) and </a:t>
            </a:r>
            <a:r>
              <a:rPr lang="en-US" dirty="0" smtClean="0">
                <a:solidFill>
                  <a:srgbClr val="FF0000"/>
                </a:solidFill>
              </a:rPr>
              <a:t>computers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HCI </a:t>
            </a:r>
            <a:r>
              <a:rPr lang="en-US" dirty="0" smtClean="0"/>
              <a:t>is really the place where communication between person and machine takes place, generally a display of some kind and then various other tools for </a:t>
            </a:r>
            <a:r>
              <a:rPr lang="en-US" dirty="0" smtClean="0">
                <a:solidFill>
                  <a:srgbClr val="FF0000"/>
                </a:solidFill>
              </a:rPr>
              <a:t>sending data to and getting data from the computer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HCI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5401" y="1600200"/>
            <a:ext cx="6400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 may mean an </a:t>
            </a:r>
            <a:r>
              <a:rPr lang="en-US" dirty="0" smtClean="0"/>
              <a:t>individual user, a group of users working </a:t>
            </a:r>
            <a:r>
              <a:rPr lang="en-US" dirty="0" smtClean="0"/>
              <a:t>together</a:t>
            </a:r>
            <a:r>
              <a:rPr lang="en-US" dirty="0" smtClean="0"/>
              <a:t>. An appreciation of the way </a:t>
            </a:r>
            <a:r>
              <a:rPr lang="en-US" dirty="0" smtClean="0">
                <a:solidFill>
                  <a:srgbClr val="FF0000"/>
                </a:solidFill>
              </a:rPr>
              <a:t>people's sensory systems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sight, hearing, touch</a:t>
            </a:r>
            <a:r>
              <a:rPr lang="en-US" dirty="0" smtClean="0"/>
              <a:t>) relay information is vital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Also, different users form different conceptions or mental models about their interactions and have different ways of learning and keeping knowledge and. In addition, cultural and national differences play a part.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</a:t>
            </a:r>
            <a:r>
              <a:rPr lang="en-US" dirty="0" smtClean="0"/>
              <a:t>we talk about the computer, we're referring to any technology </a:t>
            </a:r>
            <a:r>
              <a:rPr lang="en-US" dirty="0" smtClean="0">
                <a:solidFill>
                  <a:srgbClr val="FF0000"/>
                </a:solidFill>
              </a:rPr>
              <a:t>ranging from desktop computers, to large scale computer systems.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if we were discussing the design of a </a:t>
            </a:r>
            <a:r>
              <a:rPr lang="en-US" dirty="0" smtClean="0"/>
              <a:t>Website</a:t>
            </a:r>
            <a:r>
              <a:rPr lang="en-US" dirty="0" smtClean="0"/>
              <a:t>, then the Website itself would be referred to as "the computer". Devices such as mobile phones or VCRs can also be considered to be ―computers.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obvious </a:t>
            </a:r>
            <a:r>
              <a:rPr lang="en-US" dirty="0" smtClean="0">
                <a:solidFill>
                  <a:srgbClr val="FF0000"/>
                </a:solidFill>
              </a:rPr>
              <a:t>differences </a:t>
            </a:r>
            <a:r>
              <a:rPr lang="en-US" dirty="0" smtClean="0">
                <a:solidFill>
                  <a:srgbClr val="FF0000"/>
                </a:solidFill>
              </a:rPr>
              <a:t>between humans and machines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spite of these, HCI attempts to ensure that they both get on with each other and interact successfully.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order to achieve a usable system, you need to apply what you know about humans and computers, and consult with likely users throughout the design </a:t>
            </a:r>
            <a:r>
              <a:rPr lang="en-US" dirty="0" smtClean="0"/>
              <a:t>process.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real systems, the schedule and the budget are important, and it is vital to find a balance between what would be ideal for the users and what is feasible in reality.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ultimate goal behind HCI is to design more </a:t>
            </a:r>
            <a:r>
              <a:rPr lang="en-US" dirty="0">
                <a:solidFill>
                  <a:srgbClr val="FF0000"/>
                </a:solidFill>
              </a:rPr>
              <a:t>user-friendly interfaces </a:t>
            </a:r>
            <a:r>
              <a:rPr lang="en-US" dirty="0"/>
              <a:t>that make it easier for humans to navigate websites and other technologies.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 the ultimate goal behind it. </a:t>
            </a:r>
            <a:r>
              <a:rPr lang="en-US" dirty="0" smtClean="0"/>
              <a:t>When </a:t>
            </a:r>
            <a:r>
              <a:rPr lang="en-US" dirty="0"/>
              <a:t>you consider these things, you will look at how to design and assess systems accurately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second part, you want to learn how to </a:t>
            </a:r>
            <a:r>
              <a:rPr lang="en-US" dirty="0">
                <a:solidFill>
                  <a:srgbClr val="FF0000"/>
                </a:solidFill>
              </a:rPr>
              <a:t>reduce your design time </a:t>
            </a:r>
            <a:r>
              <a:rPr lang="en-US" dirty="0"/>
              <a:t>while you have different heuristics and interactive system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 </a:t>
            </a:r>
            <a:r>
              <a:rPr lang="en-US" dirty="0" smtClean="0"/>
              <a:t>is one of the key concepts in HCI. It is concerned with making systems easy to learn and use. A usable system is: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easy </a:t>
            </a:r>
            <a:r>
              <a:rPr lang="en-US" dirty="0" smtClean="0"/>
              <a:t>to learn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easy </a:t>
            </a:r>
            <a:r>
              <a:rPr lang="en-US" dirty="0" smtClean="0"/>
              <a:t>to remember how to use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effective </a:t>
            </a:r>
            <a:r>
              <a:rPr lang="en-US" dirty="0" smtClean="0"/>
              <a:t>to use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efficient </a:t>
            </a:r>
            <a:r>
              <a:rPr lang="en-US" dirty="0" smtClean="0"/>
              <a:t>to use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safe </a:t>
            </a:r>
            <a:r>
              <a:rPr lang="en-US" dirty="0" smtClean="0"/>
              <a:t>to use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enjoyable </a:t>
            </a:r>
            <a:r>
              <a:rPr lang="en-US" dirty="0" smtClean="0"/>
              <a:t>to use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47844E71F594D83451D2A2920E3DF" ma:contentTypeVersion="0" ma:contentTypeDescription="Create a new document." ma:contentTypeScope="" ma:versionID="dfb8f2fa400829d5ca34b275393a89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675384-8101-4B8D-B098-DD8250E4C25D}"/>
</file>

<file path=customXml/itemProps2.xml><?xml version="1.0" encoding="utf-8"?>
<ds:datastoreItem xmlns:ds="http://schemas.openxmlformats.org/officeDocument/2006/customXml" ds:itemID="{04F5ACBA-4193-47CF-9607-B8D8AAD9FAC0}"/>
</file>

<file path=customXml/itemProps3.xml><?xml version="1.0" encoding="utf-8"?>
<ds:datastoreItem xmlns:ds="http://schemas.openxmlformats.org/officeDocument/2006/customXml" ds:itemID="{3A92631E-031E-4C4D-B065-2CBCBBE9B75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1101</Words>
  <Application>Microsoft Office PowerPoint</Application>
  <PresentationFormat>On-screen Show 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Human Computer Interaction(HCI)</vt:lpstr>
      <vt:lpstr>Scope of HCI</vt:lpstr>
      <vt:lpstr>Definition of HCI</vt:lpstr>
      <vt:lpstr>HCI</vt:lpstr>
      <vt:lpstr>Human</vt:lpstr>
      <vt:lpstr>Computer</vt:lpstr>
      <vt:lpstr>Interaction</vt:lpstr>
      <vt:lpstr>Goal of HCI</vt:lpstr>
      <vt:lpstr>Usability</vt:lpstr>
      <vt:lpstr>Example of HCI</vt:lpstr>
      <vt:lpstr>Evolution of HCI</vt:lpstr>
      <vt:lpstr>1st  Generation(1940 – 1956)</vt:lpstr>
      <vt:lpstr>2nd  Generation (1957 – 1963)</vt:lpstr>
      <vt:lpstr>3rd  Generation (1964 – 1971)</vt:lpstr>
      <vt:lpstr>4th  Generation (1972 onward)</vt:lpstr>
      <vt:lpstr>5th  Generation (Present and Future)</vt:lpstr>
      <vt:lpstr>5th  Generation (Present and Future)</vt:lpstr>
      <vt:lpstr>Features of 5th generation</vt:lpstr>
      <vt:lpstr>Early Human Computing interaction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</dc:title>
  <dc:creator>Admin</dc:creator>
  <cp:lastModifiedBy>Admin</cp:lastModifiedBy>
  <cp:revision>34</cp:revision>
  <dcterms:created xsi:type="dcterms:W3CDTF">2022-10-31T07:21:34Z</dcterms:created>
  <dcterms:modified xsi:type="dcterms:W3CDTF">2022-11-01T04:43:37Z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0x01010047247844E71F594D83451D2A2920E3DF</vt:lpwstr>
  </property>
</Properties>
</file>