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Framework of HCI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Health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</a:t>
            </a:r>
            <a:r>
              <a:rPr lang="en-US" dirty="0" smtClean="0">
                <a:solidFill>
                  <a:srgbClr val="FF0000"/>
                </a:solidFill>
              </a:rPr>
              <a:t>number of factors that may affect the use of more general computers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Again these are factors in the physical environment that directly </a:t>
            </a:r>
            <a:r>
              <a:rPr lang="en-US" dirty="0" smtClean="0">
                <a:solidFill>
                  <a:srgbClr val="FF0000"/>
                </a:solidFill>
              </a:rPr>
              <a:t>affect the quality of the interaction and the </a:t>
            </a:r>
            <a:r>
              <a:rPr lang="en-US" dirty="0" smtClean="0">
                <a:solidFill>
                  <a:srgbClr val="FF0000"/>
                </a:solidFill>
              </a:rPr>
              <a:t>user‘s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</a:t>
            </a:r>
            <a:r>
              <a:rPr lang="en-US" b="1" dirty="0" smtClean="0"/>
              <a:t>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</a:t>
            </a:r>
            <a:r>
              <a:rPr lang="en-US" dirty="0" smtClean="0"/>
              <a:t>sers </a:t>
            </a:r>
            <a:r>
              <a:rPr lang="en-US" dirty="0" smtClean="0"/>
              <a:t>should be able to </a:t>
            </a:r>
            <a:r>
              <a:rPr lang="en-US" dirty="0" smtClean="0">
                <a:solidFill>
                  <a:srgbClr val="FF0000"/>
                </a:solidFill>
              </a:rPr>
              <a:t>reach all controls comfortably and see all displays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Users </a:t>
            </a:r>
            <a:r>
              <a:rPr lang="en-US" dirty="0" smtClean="0">
                <a:solidFill>
                  <a:srgbClr val="FF0000"/>
                </a:solidFill>
              </a:rPr>
              <a:t>should not </a:t>
            </a:r>
            <a:r>
              <a:rPr lang="en-US" dirty="0" smtClean="0"/>
              <a:t>be expected to </a:t>
            </a:r>
            <a:r>
              <a:rPr lang="en-US" dirty="0" smtClean="0">
                <a:solidFill>
                  <a:srgbClr val="FF0000"/>
                </a:solidFill>
              </a:rPr>
              <a:t>stand for long periods</a:t>
            </a:r>
            <a:r>
              <a:rPr lang="en-US" dirty="0" smtClean="0"/>
              <a:t> and, if sitting, should be provided with </a:t>
            </a:r>
            <a:r>
              <a:rPr lang="en-US" dirty="0" smtClean="0">
                <a:solidFill>
                  <a:srgbClr val="FF0000"/>
                </a:solidFill>
              </a:rPr>
              <a:t>back support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If a particular position for a part of the body is to be adopted for long periods (for example, in </a:t>
            </a:r>
            <a:r>
              <a:rPr lang="en-US" dirty="0" smtClean="0">
                <a:solidFill>
                  <a:srgbClr val="FF0000"/>
                </a:solidFill>
              </a:rPr>
              <a:t>typing</a:t>
            </a:r>
            <a:r>
              <a:rPr lang="en-US" dirty="0" smtClean="0"/>
              <a:t>) support should be  provided to allow rest.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Temperature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Extremes of hot or cold will affect performance </a:t>
            </a:r>
            <a:r>
              <a:rPr lang="en-US" dirty="0" smtClean="0"/>
              <a:t>and, in excessive cases, health.</a:t>
            </a:r>
          </a:p>
          <a:p>
            <a:r>
              <a:rPr lang="en-US" dirty="0" smtClean="0"/>
              <a:t>Experimental studies show that performance deteriorates at </a:t>
            </a:r>
            <a:r>
              <a:rPr lang="en-US" dirty="0" smtClean="0">
                <a:solidFill>
                  <a:srgbClr val="FF0000"/>
                </a:solidFill>
              </a:rPr>
              <a:t>high or low temperatures, with users being unable to concentrate efficiently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lighting level will again depend on the work environment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adequate lighting should be provided to allow users to see the </a:t>
            </a:r>
            <a:r>
              <a:rPr lang="en-US" dirty="0" smtClean="0">
                <a:solidFill>
                  <a:srgbClr val="FF0000"/>
                </a:solidFill>
              </a:rPr>
              <a:t>computer screen without discomfort or eyestrain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light source should also be positioned to </a:t>
            </a:r>
            <a:r>
              <a:rPr lang="en-US" dirty="0" smtClean="0">
                <a:solidFill>
                  <a:srgbClr val="FF0000"/>
                </a:solidFill>
              </a:rPr>
              <a:t>avoid glare affecting the display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Excessive noise can be harmful to health</a:t>
            </a:r>
            <a:r>
              <a:rPr lang="en-US" dirty="0" smtClean="0"/>
              <a:t>, causing the user pain, and in acute cases, loss of hearing.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Noise levels should be maintained </a:t>
            </a:r>
            <a:r>
              <a:rPr lang="en-US" dirty="0" smtClean="0"/>
              <a:t>at a comfortable level in the work environment.</a:t>
            </a:r>
          </a:p>
          <a:p>
            <a:r>
              <a:rPr lang="en-US" dirty="0" smtClean="0"/>
              <a:t>This does </a:t>
            </a:r>
            <a:r>
              <a:rPr lang="en-US" dirty="0" smtClean="0">
                <a:solidFill>
                  <a:srgbClr val="FF0000"/>
                </a:solidFill>
              </a:rPr>
              <a:t>not necessarily mean no noise at all</a:t>
            </a:r>
            <a:r>
              <a:rPr lang="en-US" dirty="0" smtClean="0"/>
              <a:t>. Noise can be a stimulus to users and can</a:t>
            </a:r>
          </a:p>
          <a:p>
            <a:r>
              <a:rPr lang="en-US" dirty="0" smtClean="0"/>
              <a:t>provide needed confirmation of system activity.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 time users spend using the system should also be controlled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 has been suggested that excessive use of </a:t>
            </a:r>
            <a:r>
              <a:rPr lang="en-US" dirty="0" smtClean="0">
                <a:solidFill>
                  <a:srgbClr val="FF0000"/>
                </a:solidFill>
              </a:rPr>
              <a:t>CRT displays can be harmful to users, particularly pregnant women.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use of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Colors used in the display should be as distinct as possible </a:t>
            </a:r>
            <a:r>
              <a:rPr lang="en-US" dirty="0" smtClean="0"/>
              <a:t>and the distinction should not be affected by changes in contrast.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Blue should not be used to display critical information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If color is used as an indicator it should not be the only cue: additional coding information should be included.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colors used should also correspond to common conventions and user expectations.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Red, green and yellow </a:t>
            </a:r>
            <a:r>
              <a:rPr lang="en-US" dirty="0" smtClean="0"/>
              <a:t>are colors frequently associated with stop, go and standby respectively. </a:t>
            </a:r>
          </a:p>
          <a:p>
            <a:r>
              <a:rPr lang="en-US" dirty="0" smtClean="0"/>
              <a:t>Therefore, red may be used to indicate </a:t>
            </a:r>
            <a:r>
              <a:rPr lang="en-US" dirty="0" smtClean="0">
                <a:solidFill>
                  <a:srgbClr val="FF0000"/>
                </a:solidFill>
              </a:rPr>
              <a:t>emergency and alarms</a:t>
            </a:r>
            <a:r>
              <a:rPr lang="en-US" dirty="0" smtClean="0"/>
              <a:t>; green, </a:t>
            </a:r>
            <a:r>
              <a:rPr lang="en-US" dirty="0" smtClean="0">
                <a:solidFill>
                  <a:srgbClr val="FF0000"/>
                </a:solidFill>
              </a:rPr>
              <a:t>normal activity</a:t>
            </a:r>
            <a:r>
              <a:rPr lang="en-US" dirty="0" smtClean="0"/>
              <a:t>; and yellow, </a:t>
            </a:r>
            <a:r>
              <a:rPr lang="en-US" dirty="0" smtClean="0">
                <a:solidFill>
                  <a:srgbClr val="FF0000"/>
                </a:solidFill>
              </a:rPr>
              <a:t>standby and auxiliary function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These conventions should not be violated without very good cause.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Ergonomics and HCI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Ergonomics is a huge area, which is distinct from HCI but sits alongside it. </a:t>
            </a:r>
          </a:p>
          <a:p>
            <a:r>
              <a:rPr lang="en-US" dirty="0" smtClean="0"/>
              <a:t>Its contribution to HCI is in determining constraints on the way we design systems and suggesting detailed and specific guidelines and standards. </a:t>
            </a:r>
          </a:p>
          <a:p>
            <a:r>
              <a:rPr lang="en-US" dirty="0" smtClean="0"/>
              <a:t>Ergonomic factors are in general well established and understood and are therefore used as the basis for standardizing hardware designs.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field of </a:t>
            </a:r>
            <a:r>
              <a:rPr lang="en-US" dirty="0" smtClean="0">
                <a:solidFill>
                  <a:srgbClr val="FF0000"/>
                </a:solidFill>
              </a:rPr>
              <a:t>ergonomics</a:t>
            </a:r>
            <a:r>
              <a:rPr lang="en-US" dirty="0" smtClean="0"/>
              <a:t> addresses issues on </a:t>
            </a:r>
            <a:r>
              <a:rPr lang="en-US" dirty="0" smtClean="0">
                <a:solidFill>
                  <a:srgbClr val="FF0000"/>
                </a:solidFill>
              </a:rPr>
              <a:t>the user side of the interface, covering input and output, as well as the user‘s immediate context</a:t>
            </a:r>
            <a:r>
              <a:rPr lang="en-US" dirty="0" smtClean="0"/>
              <a:t>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Dialog design and interface styles </a:t>
            </a:r>
            <a:r>
              <a:rPr lang="en-US" dirty="0" smtClean="0"/>
              <a:t>can be placed particularly along the input branch of the framework, </a:t>
            </a:r>
            <a:r>
              <a:rPr lang="en-US" dirty="0" smtClean="0">
                <a:solidFill>
                  <a:srgbClr val="FF0000"/>
                </a:solidFill>
              </a:rPr>
              <a:t>addressing both articulation and performance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framework for human–computer interaction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81200"/>
            <a:ext cx="6629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Presentation and screen design </a:t>
            </a:r>
            <a:r>
              <a:rPr lang="en-US" dirty="0" smtClean="0"/>
              <a:t>relates to the </a:t>
            </a:r>
            <a:r>
              <a:rPr lang="en-US" dirty="0" smtClean="0">
                <a:solidFill>
                  <a:srgbClr val="FF0000"/>
                </a:solidFill>
              </a:rPr>
              <a:t>output branch </a:t>
            </a:r>
            <a:r>
              <a:rPr lang="en-US" dirty="0" smtClean="0"/>
              <a:t>of the framework.</a:t>
            </a:r>
          </a:p>
          <a:p>
            <a:r>
              <a:rPr lang="en-US" dirty="0" smtClean="0"/>
              <a:t>The entire framework can be placed within a social and organizational context that also affects the interaction. </a:t>
            </a:r>
          </a:p>
          <a:p>
            <a:r>
              <a:rPr lang="en-US" dirty="0" smtClean="0"/>
              <a:t>Each of these areas has important implications for the design of interactive systems and the performance of the user.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ERGONOMICS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Ergonomics (or human factors) is traditionally the </a:t>
            </a:r>
            <a:r>
              <a:rPr lang="en-US" dirty="0" smtClean="0">
                <a:solidFill>
                  <a:srgbClr val="FF0000"/>
                </a:solidFill>
              </a:rPr>
              <a:t>study of the physical characteristics of the interaction</a:t>
            </a:r>
            <a:r>
              <a:rPr lang="en-US" dirty="0" smtClean="0"/>
              <a:t>: how the controls are designed, the physical environment in which the interaction takes place, and </a:t>
            </a:r>
            <a:r>
              <a:rPr lang="en-US" dirty="0" smtClean="0">
                <a:solidFill>
                  <a:srgbClr val="FF0000"/>
                </a:solidFill>
              </a:rPr>
              <a:t>the layout and physical qualities of the screen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primary focus is on </a:t>
            </a:r>
            <a:r>
              <a:rPr lang="en-US" dirty="0" smtClean="0">
                <a:solidFill>
                  <a:srgbClr val="FF0000"/>
                </a:solidFill>
              </a:rPr>
              <a:t>user performance and how the interface enhances or detracts from this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 seeking to evaluate these aspects of the interaction, ergonomics will certainly also touch upon </a:t>
            </a:r>
            <a:r>
              <a:rPr lang="en-US" dirty="0" smtClean="0">
                <a:solidFill>
                  <a:srgbClr val="FF0000"/>
                </a:solidFill>
              </a:rPr>
              <a:t>human psychology and system constraints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is a </a:t>
            </a:r>
            <a:r>
              <a:rPr lang="en-US" dirty="0" smtClean="0">
                <a:solidFill>
                  <a:srgbClr val="FF0000"/>
                </a:solidFill>
              </a:rPr>
              <a:t>large and established field, which is closely related to but distinct from HCI</a:t>
            </a:r>
            <a:r>
              <a:rPr lang="en-US" dirty="0" smtClean="0"/>
              <a:t>, and full coverage would demand a book in its own right.</a:t>
            </a:r>
          </a:p>
          <a:p>
            <a:r>
              <a:rPr lang="en-US" dirty="0" smtClean="0"/>
              <a:t>Here we consider a few of the issues addressed by ergonomics as an introduction to the field.</a:t>
            </a:r>
          </a:p>
          <a:p>
            <a:r>
              <a:rPr lang="en-US" dirty="0" smtClean="0"/>
              <a:t>We will briefly look at the arrangement of </a:t>
            </a:r>
            <a:r>
              <a:rPr lang="en-US" dirty="0" smtClean="0">
                <a:solidFill>
                  <a:srgbClr val="FF0000"/>
                </a:solidFill>
              </a:rPr>
              <a:t>controls and displays, the physical environment, health issues and the use of color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These are by no means exhaustive and are intended only to give an indication of the types of issues and problems addressed by ergonomics.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Arrangement of controls and displays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exact organization that this will suggest will depend on the domain and the application, but possible organizations include the following: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Functional controls </a:t>
            </a:r>
            <a:r>
              <a:rPr lang="en-US" dirty="0" smtClean="0"/>
              <a:t>and displays are organized so that those that are </a:t>
            </a:r>
            <a:r>
              <a:rPr lang="en-US" dirty="0" smtClean="0">
                <a:solidFill>
                  <a:srgbClr val="FF0000"/>
                </a:solidFill>
              </a:rPr>
              <a:t>functionally related are placed together</a:t>
            </a:r>
            <a:r>
              <a:rPr lang="en-US" dirty="0" smtClean="0"/>
              <a:t>;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Sequential controls </a:t>
            </a:r>
            <a:r>
              <a:rPr lang="en-US" dirty="0" smtClean="0"/>
              <a:t>and displays are organized to </a:t>
            </a:r>
            <a:r>
              <a:rPr lang="en-US" dirty="0" smtClean="0">
                <a:solidFill>
                  <a:srgbClr val="FF0000"/>
                </a:solidFill>
              </a:rPr>
              <a:t>reflect the order of their use in a typical interaction</a:t>
            </a:r>
            <a:r>
              <a:rPr lang="en-US" dirty="0" smtClean="0"/>
              <a:t> (this may be especially appropriate in domains where a particular task sequence is enforced, such as aviation);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Frequency controls </a:t>
            </a:r>
            <a:r>
              <a:rPr lang="en-US" dirty="0" smtClean="0"/>
              <a:t>and displays are organized according to </a:t>
            </a:r>
            <a:r>
              <a:rPr lang="en-US" dirty="0" smtClean="0">
                <a:solidFill>
                  <a:srgbClr val="FF0000"/>
                </a:solidFill>
              </a:rPr>
              <a:t>how frequently they are used</a:t>
            </a:r>
            <a:r>
              <a:rPr lang="en-US" dirty="0" smtClean="0"/>
              <a:t>, with the most commonly used controls being the </a:t>
            </a:r>
            <a:r>
              <a:rPr lang="en-US" dirty="0" smtClean="0">
                <a:solidFill>
                  <a:srgbClr val="FF0000"/>
                </a:solidFill>
              </a:rPr>
              <a:t>most easily accessible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The physical environment of the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Physical issues in the layout and arrangement of the machine interface</a:t>
            </a:r>
            <a:r>
              <a:rPr lang="en-US" dirty="0" smtClean="0"/>
              <a:t>, ergonomics is concerned with the design of the work environment itself.</a:t>
            </a:r>
          </a:p>
          <a:p>
            <a:r>
              <a:rPr lang="en-US" dirty="0" smtClean="0"/>
              <a:t>This will depend largely on the domain and will be </a:t>
            </a:r>
            <a:r>
              <a:rPr lang="en-US" dirty="0" smtClean="0">
                <a:solidFill>
                  <a:srgbClr val="FF0000"/>
                </a:solidFill>
              </a:rPr>
              <a:t>more critical in specific control and  operational settings than in general computer use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physical environment in which the system is used </a:t>
            </a:r>
            <a:r>
              <a:rPr lang="en-US" dirty="0" smtClean="0">
                <a:solidFill>
                  <a:srgbClr val="FF0000"/>
                </a:solidFill>
              </a:rPr>
              <a:t>may influence how well it is accepted and even the health and safety of its users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should therefore be considered in all design. The first consideration here is the </a:t>
            </a:r>
            <a:r>
              <a:rPr lang="en-US" dirty="0" smtClean="0">
                <a:solidFill>
                  <a:srgbClr val="FF0000"/>
                </a:solidFill>
              </a:rPr>
              <a:t>size of the users.</a:t>
            </a:r>
          </a:p>
          <a:p>
            <a:r>
              <a:rPr lang="en-US" dirty="0" smtClean="0"/>
              <a:t>Obviously this is going to vary considerably. </a:t>
            </a:r>
          </a:p>
          <a:p>
            <a:r>
              <a:rPr lang="en-US" dirty="0" smtClean="0"/>
              <a:t>All users should be </a:t>
            </a:r>
            <a:r>
              <a:rPr lang="en-US" dirty="0" smtClean="0">
                <a:solidFill>
                  <a:srgbClr val="FF0000"/>
                </a:solidFill>
              </a:rPr>
              <a:t>comfortably</a:t>
            </a:r>
            <a:r>
              <a:rPr lang="en-US" dirty="0" smtClean="0"/>
              <a:t> able to see critical displays. For long periods of use, the user should be seated for </a:t>
            </a:r>
            <a:r>
              <a:rPr lang="en-US" dirty="0" smtClean="0">
                <a:solidFill>
                  <a:srgbClr val="FF0000"/>
                </a:solidFill>
              </a:rPr>
              <a:t>comfort and stability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Seating should provide </a:t>
            </a:r>
            <a:r>
              <a:rPr lang="en-US" dirty="0" smtClean="0">
                <a:solidFill>
                  <a:srgbClr val="FF0000"/>
                </a:solidFill>
              </a:rPr>
              <a:t>back support</a:t>
            </a:r>
            <a:r>
              <a:rPr lang="en-US" dirty="0" smtClean="0"/>
              <a:t>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If required to stand, the user should have room to move around in order to reach all the controls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247844E71F594D83451D2A2920E3DF" ma:contentTypeVersion="2" ma:contentTypeDescription="Create a new document." ma:contentTypeScope="" ma:versionID="4e3283f31b5420b5d3c13826b818a405">
  <xsd:schema xmlns:xsd="http://www.w3.org/2001/XMLSchema" xmlns:xs="http://www.w3.org/2001/XMLSchema" xmlns:p="http://schemas.microsoft.com/office/2006/metadata/properties" xmlns:ns2="cad77504-b2d8-4f2f-a156-c08007b767ef" targetNamespace="http://schemas.microsoft.com/office/2006/metadata/properties" ma:root="true" ma:fieldsID="6fa9f7493774111b29cb07a7d23abc17" ns2:_="">
    <xsd:import namespace="cad77504-b2d8-4f2f-a156-c08007b767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d77504-b2d8-4f2f-a156-c08007b767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B2CBA7-1E7E-46A9-9B71-E19E6C9879CE}"/>
</file>

<file path=customXml/itemProps2.xml><?xml version="1.0" encoding="utf-8"?>
<ds:datastoreItem xmlns:ds="http://schemas.openxmlformats.org/officeDocument/2006/customXml" ds:itemID="{870CCCBD-086E-494D-BBDA-0FD988E4C25C}"/>
</file>

<file path=customXml/itemProps3.xml><?xml version="1.0" encoding="utf-8"?>
<ds:datastoreItem xmlns:ds="http://schemas.openxmlformats.org/officeDocument/2006/customXml" ds:itemID="{C1A1E16C-60C0-4F17-B640-FF296BF8EC96}"/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1032</Words>
  <Application>Microsoft Office PowerPoint</Application>
  <PresentationFormat>On-screen Show (4:3)</PresentationFormat>
  <Paragraphs>63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Framework of HCI</vt:lpstr>
      <vt:lpstr>Slide 2</vt:lpstr>
      <vt:lpstr>A framework for human–computer interaction</vt:lpstr>
      <vt:lpstr>Slide 4</vt:lpstr>
      <vt:lpstr>ERGONOMICS</vt:lpstr>
      <vt:lpstr>Slide 6</vt:lpstr>
      <vt:lpstr>Arrangement of controls and displays</vt:lpstr>
      <vt:lpstr>The physical environment of the interaction</vt:lpstr>
      <vt:lpstr>Slide 9</vt:lpstr>
      <vt:lpstr>Health issues</vt:lpstr>
      <vt:lpstr>Performance</vt:lpstr>
      <vt:lpstr>Temperature</vt:lpstr>
      <vt:lpstr>Lighting</vt:lpstr>
      <vt:lpstr>Noise</vt:lpstr>
      <vt:lpstr>Time</vt:lpstr>
      <vt:lpstr>The use of color</vt:lpstr>
      <vt:lpstr>Slide 17</vt:lpstr>
      <vt:lpstr>Ergonomics and HCI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Nivi</dc:creator>
  <cp:lastModifiedBy>Admin</cp:lastModifiedBy>
  <cp:revision>6</cp:revision>
  <dcterms:created xsi:type="dcterms:W3CDTF">2006-08-16T00:00:00Z</dcterms:created>
  <dcterms:modified xsi:type="dcterms:W3CDTF">2022-11-10T10:00:30Z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0x01010047247844E71F594D83451D2A2920E3DF</vt:lpwstr>
  </property>
</Properties>
</file>