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3E49-BB55-4900-906F-EB856A7A7C60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6C7B-37A5-4CAC-BD50-D8B8AAA9F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3E49-BB55-4900-906F-EB856A7A7C60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6C7B-37A5-4CAC-BD50-D8B8AAA9F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3E49-BB55-4900-906F-EB856A7A7C60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6C7B-37A5-4CAC-BD50-D8B8AAA9F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3E49-BB55-4900-906F-EB856A7A7C60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6C7B-37A5-4CAC-BD50-D8B8AAA9F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3E49-BB55-4900-906F-EB856A7A7C60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6C7B-37A5-4CAC-BD50-D8B8AAA9F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3E49-BB55-4900-906F-EB856A7A7C60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6C7B-37A5-4CAC-BD50-D8B8AAA9F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3E49-BB55-4900-906F-EB856A7A7C60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6C7B-37A5-4CAC-BD50-D8B8AAA9F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3E49-BB55-4900-906F-EB856A7A7C60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6C7B-37A5-4CAC-BD50-D8B8AAA9F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3E49-BB55-4900-906F-EB856A7A7C60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6C7B-37A5-4CAC-BD50-D8B8AAA9F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3E49-BB55-4900-906F-EB856A7A7C60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6C7B-37A5-4CAC-BD50-D8B8AAA9F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3E49-BB55-4900-906F-EB856A7A7C60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6C7B-37A5-4CAC-BD50-D8B8AAA9F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33E49-BB55-4900-906F-EB856A7A7C60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56C7B-37A5-4CAC-BD50-D8B8AAA9F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INTERACTION STYLES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Question/answer and query 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Question and answer dialog is a simple mechanism for </a:t>
            </a:r>
            <a:r>
              <a:rPr lang="en-US" dirty="0">
                <a:solidFill>
                  <a:srgbClr val="FF0000"/>
                </a:solidFill>
              </a:rPr>
              <a:t>providing input to </a:t>
            </a:r>
            <a:r>
              <a:rPr lang="en-US" dirty="0" smtClean="0">
                <a:solidFill>
                  <a:srgbClr val="FF0000"/>
                </a:solidFill>
              </a:rPr>
              <a:t>an application </a:t>
            </a:r>
            <a:r>
              <a:rPr lang="en-US" dirty="0">
                <a:solidFill>
                  <a:srgbClr val="FF0000"/>
                </a:solidFill>
              </a:rPr>
              <a:t>in a specific domain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user is asked a series of questions (mainly with </a:t>
            </a:r>
            <a:r>
              <a:rPr lang="en-US" dirty="0" smtClean="0"/>
              <a:t>yes/no responses</a:t>
            </a:r>
            <a:r>
              <a:rPr lang="en-US" dirty="0"/>
              <a:t>, multiple choice, or codes) and so is led through the interaction step by step </a:t>
            </a:r>
            <a:r>
              <a:rPr lang="en-US" dirty="0" smtClean="0"/>
              <a:t>These </a:t>
            </a:r>
            <a:r>
              <a:rPr lang="en-US" dirty="0" smtClean="0">
                <a:solidFill>
                  <a:srgbClr val="FF0000"/>
                </a:solidFill>
              </a:rPr>
              <a:t>interfaces </a:t>
            </a:r>
            <a:r>
              <a:rPr lang="en-US" dirty="0">
                <a:solidFill>
                  <a:srgbClr val="FF0000"/>
                </a:solidFill>
              </a:rPr>
              <a:t>are easy to learn and use, but are limited in functionality and power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such, </a:t>
            </a:r>
            <a:r>
              <a:rPr lang="en-US" dirty="0" smtClean="0"/>
              <a:t>they are </a:t>
            </a:r>
            <a:r>
              <a:rPr lang="en-US" dirty="0"/>
              <a:t>appropriate for restricted domains (particularly information systems) and for novice </a:t>
            </a:r>
            <a:r>
              <a:rPr lang="en-US" dirty="0" smtClean="0"/>
              <a:t>or casual </a:t>
            </a:r>
            <a:r>
              <a:rPr lang="en-US" dirty="0"/>
              <a:t>users.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Form-fills and spreadsheets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Form-filling interfaces are used primarily for </a:t>
            </a:r>
            <a:r>
              <a:rPr lang="en-US" dirty="0">
                <a:solidFill>
                  <a:srgbClr val="FF0000"/>
                </a:solidFill>
              </a:rPr>
              <a:t>data entry </a:t>
            </a:r>
            <a:r>
              <a:rPr lang="en-US" dirty="0"/>
              <a:t>but can also be useful in </a:t>
            </a:r>
            <a:r>
              <a:rPr lang="en-US" dirty="0" smtClean="0">
                <a:solidFill>
                  <a:srgbClr val="FF0000"/>
                </a:solidFill>
              </a:rPr>
              <a:t>data retrieval </a:t>
            </a:r>
            <a:r>
              <a:rPr lang="en-US" dirty="0">
                <a:solidFill>
                  <a:srgbClr val="FF0000"/>
                </a:solidFill>
              </a:rPr>
              <a:t>applications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user is presented with a display resembling a paper form, </a:t>
            </a:r>
            <a:r>
              <a:rPr lang="en-US" dirty="0" smtClean="0"/>
              <a:t>with slots </a:t>
            </a:r>
            <a:r>
              <a:rPr lang="en-US" dirty="0"/>
              <a:t>to fill </a:t>
            </a:r>
            <a:r>
              <a:rPr lang="en-US" dirty="0" smtClean="0"/>
              <a:t>in .Often </a:t>
            </a:r>
            <a:r>
              <a:rPr lang="en-US" dirty="0"/>
              <a:t>the form display is based upon an actual form with which the user </a:t>
            </a:r>
            <a:r>
              <a:rPr lang="en-US" dirty="0" smtClean="0"/>
              <a:t>is familiar</a:t>
            </a:r>
            <a:r>
              <a:rPr lang="en-US" dirty="0"/>
              <a:t>, which makes the interface easier to use. 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user works through the form, filling </a:t>
            </a:r>
            <a:r>
              <a:rPr lang="en-US" dirty="0" smtClean="0">
                <a:solidFill>
                  <a:srgbClr val="FF0000"/>
                </a:solidFill>
              </a:rPr>
              <a:t>in appropriate </a:t>
            </a:r>
            <a:r>
              <a:rPr lang="en-US" dirty="0">
                <a:solidFill>
                  <a:srgbClr val="FF0000"/>
                </a:solidFill>
              </a:rPr>
              <a:t>values. The data are then entered into the application in the correct place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Most form-filling </a:t>
            </a:r>
            <a:r>
              <a:rPr lang="en-US" dirty="0"/>
              <a:t>interfaces allow easy movement around the form and allow some fields to be </a:t>
            </a:r>
            <a:r>
              <a:rPr lang="en-US" dirty="0" smtClean="0"/>
              <a:t>left blank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They also require </a:t>
            </a:r>
            <a:r>
              <a:rPr lang="en-US" dirty="0">
                <a:solidFill>
                  <a:srgbClr val="FF0000"/>
                </a:solidFill>
              </a:rPr>
              <a:t>correction facilities</a:t>
            </a:r>
            <a:r>
              <a:rPr lang="en-US" dirty="0"/>
              <a:t>, as users may change their minds or make </a:t>
            </a:r>
            <a:r>
              <a:rPr lang="en-US" dirty="0" smtClean="0"/>
              <a:t>a mistake </a:t>
            </a:r>
            <a:r>
              <a:rPr lang="en-US" dirty="0"/>
              <a:t>about the value that belongs in each field.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dialog style </a:t>
            </a:r>
            <a:r>
              <a:rPr lang="en-US" dirty="0"/>
              <a:t>is useful primarily </a:t>
            </a:r>
            <a:r>
              <a:rPr lang="en-US" dirty="0" smtClean="0"/>
              <a:t>for data </a:t>
            </a:r>
            <a:r>
              <a:rPr lang="en-US" dirty="0"/>
              <a:t>entry applications and, as it is easy to learn and use, for novice users.</a:t>
            </a:r>
          </a:p>
          <a:p>
            <a:r>
              <a:rPr lang="en-US" dirty="0"/>
              <a:t>Spreadsheets are a </a:t>
            </a:r>
            <a:r>
              <a:rPr lang="en-US" dirty="0">
                <a:solidFill>
                  <a:srgbClr val="FF0000"/>
                </a:solidFill>
              </a:rPr>
              <a:t>sophisticated variation of form filling</a:t>
            </a:r>
            <a:r>
              <a:rPr lang="en-US" dirty="0"/>
              <a:t>. The </a:t>
            </a:r>
            <a:r>
              <a:rPr lang="en-US" dirty="0" smtClean="0"/>
              <a:t>spreadsheet comprises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grid of cells</a:t>
            </a:r>
            <a:r>
              <a:rPr lang="en-US" dirty="0"/>
              <a:t>, each of which can contain a value or a formula.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formula </a:t>
            </a:r>
            <a:r>
              <a:rPr lang="en-US" dirty="0" smtClean="0"/>
              <a:t>can involve </a:t>
            </a:r>
            <a:r>
              <a:rPr lang="en-US" dirty="0"/>
              <a:t>the values of other cells (for example, the total of all </a:t>
            </a:r>
            <a:r>
              <a:rPr lang="en-US" dirty="0" smtClean="0"/>
              <a:t>cells in </a:t>
            </a:r>
            <a:r>
              <a:rPr lang="en-US" dirty="0"/>
              <a:t>this column).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smtClean="0"/>
              <a:t>user can </a:t>
            </a:r>
            <a:r>
              <a:rPr lang="en-US" dirty="0">
                <a:solidFill>
                  <a:srgbClr val="FF0000"/>
                </a:solidFill>
              </a:rPr>
              <a:t>enter and alter values and formulae in any order</a:t>
            </a:r>
            <a:r>
              <a:rPr lang="en-US" dirty="0"/>
              <a:t> and the system will maintain </a:t>
            </a:r>
            <a:r>
              <a:rPr lang="en-US" dirty="0" smtClean="0"/>
              <a:t>consistency amongst </a:t>
            </a:r>
            <a:r>
              <a:rPr lang="en-US" dirty="0"/>
              <a:t>the values displayed, ensuring that all </a:t>
            </a:r>
            <a:r>
              <a:rPr lang="en-US" dirty="0" smtClean="0"/>
              <a:t>formulae </a:t>
            </a:r>
            <a:r>
              <a:rPr lang="en-US" dirty="0"/>
              <a:t>are obeyed.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user can </a:t>
            </a:r>
            <a:r>
              <a:rPr lang="en-US" dirty="0" smtClean="0"/>
              <a:t>therefore manipulate </a:t>
            </a:r>
            <a:r>
              <a:rPr lang="en-US" dirty="0"/>
              <a:t>values to see the effects of </a:t>
            </a:r>
            <a:r>
              <a:rPr lang="en-US" dirty="0">
                <a:solidFill>
                  <a:srgbClr val="FF0000"/>
                </a:solidFill>
              </a:rPr>
              <a:t>changing different parameters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Spreadsheets </a:t>
            </a:r>
            <a:r>
              <a:rPr lang="en-US" dirty="0"/>
              <a:t>are </a:t>
            </a:r>
            <a:r>
              <a:rPr lang="en-US" dirty="0" smtClean="0"/>
              <a:t>an attractive </a:t>
            </a:r>
            <a:r>
              <a:rPr lang="en-US" dirty="0"/>
              <a:t>medium for interaction: the user is free to manipulate values at will and </a:t>
            </a:r>
            <a:r>
              <a:rPr lang="en-US" dirty="0" smtClean="0"/>
              <a:t>the distinction </a:t>
            </a:r>
            <a:r>
              <a:rPr lang="en-US" dirty="0"/>
              <a:t>between input and output is blurred, making the interface more flexible </a:t>
            </a:r>
            <a:r>
              <a:rPr lang="en-US" dirty="0" smtClean="0"/>
              <a:t>and natural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WIMP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WIMP stands for windows, icons, menus and pointers (sometimes </a:t>
            </a:r>
            <a:r>
              <a:rPr lang="en-US" dirty="0">
                <a:solidFill>
                  <a:srgbClr val="FF0000"/>
                </a:solidFill>
              </a:rPr>
              <a:t>windows</a:t>
            </a:r>
            <a:r>
              <a:rPr lang="en-US" dirty="0" smtClean="0">
                <a:solidFill>
                  <a:srgbClr val="FF0000"/>
                </a:solidFill>
              </a:rPr>
              <a:t>, icons</a:t>
            </a:r>
            <a:r>
              <a:rPr lang="en-US" dirty="0">
                <a:solidFill>
                  <a:srgbClr val="FF0000"/>
                </a:solidFill>
              </a:rPr>
              <a:t>, mice and pull-down menus</a:t>
            </a:r>
            <a:r>
              <a:rPr lang="en-US" dirty="0"/>
              <a:t>), and is the default interface style for the </a:t>
            </a:r>
            <a:r>
              <a:rPr lang="en-US" dirty="0">
                <a:solidFill>
                  <a:srgbClr val="FF0000"/>
                </a:solidFill>
              </a:rPr>
              <a:t>majority </a:t>
            </a:r>
            <a:r>
              <a:rPr lang="en-US" dirty="0" smtClean="0">
                <a:solidFill>
                  <a:srgbClr val="FF0000"/>
                </a:solidFill>
              </a:rPr>
              <a:t>of interactive </a:t>
            </a:r>
            <a:r>
              <a:rPr lang="en-US" dirty="0">
                <a:solidFill>
                  <a:srgbClr val="FF0000"/>
                </a:solidFill>
              </a:rPr>
              <a:t>computer systems in use today, especially in the PC and desktop </a:t>
            </a:r>
            <a:r>
              <a:rPr lang="en-US" dirty="0" smtClean="0">
                <a:solidFill>
                  <a:srgbClr val="FF0000"/>
                </a:solidFill>
              </a:rPr>
              <a:t>workstation arena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/>
              <a:t>of WIMP interfaces include </a:t>
            </a:r>
            <a:r>
              <a:rPr lang="en-US" dirty="0">
                <a:solidFill>
                  <a:srgbClr val="FF0000"/>
                </a:solidFill>
              </a:rPr>
              <a:t>Microsoft </a:t>
            </a:r>
            <a:r>
              <a:rPr lang="en-US" dirty="0"/>
              <a:t>Windows for IBM PC </a:t>
            </a:r>
            <a:r>
              <a:rPr lang="en-US" dirty="0" smtClean="0"/>
              <a:t>compatibles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MacOS</a:t>
            </a:r>
            <a:r>
              <a:rPr lang="en-US" dirty="0" smtClean="0"/>
              <a:t> </a:t>
            </a:r>
            <a:r>
              <a:rPr lang="en-US" dirty="0"/>
              <a:t>for Apple Macintosh compatibles and various X </a:t>
            </a:r>
            <a:r>
              <a:rPr lang="en-US" dirty="0">
                <a:solidFill>
                  <a:srgbClr val="FF0000"/>
                </a:solidFill>
              </a:rPr>
              <a:t>Windows-based</a:t>
            </a:r>
            <a:r>
              <a:rPr lang="en-US" dirty="0"/>
              <a:t> systems for UNIX.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Point-and-click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/>
              <a:t>This point-and-click interface style is obviously closely related to the </a:t>
            </a:r>
            <a:r>
              <a:rPr lang="en-US" sz="2300" dirty="0" smtClean="0">
                <a:solidFill>
                  <a:srgbClr val="FF0000"/>
                </a:solidFill>
              </a:rPr>
              <a:t>WIMP </a:t>
            </a:r>
            <a:r>
              <a:rPr lang="en-US" sz="2300" dirty="0" smtClean="0">
                <a:solidFill>
                  <a:srgbClr val="FF0000"/>
                </a:solidFill>
              </a:rPr>
              <a:t>style</a:t>
            </a:r>
            <a:r>
              <a:rPr lang="en-US" sz="2300" dirty="0" smtClean="0"/>
              <a:t>.</a:t>
            </a:r>
          </a:p>
          <a:p>
            <a:r>
              <a:rPr lang="en-US" sz="2300" dirty="0" smtClean="0"/>
              <a:t>It clearly overlaps in the </a:t>
            </a:r>
            <a:r>
              <a:rPr lang="en-US" sz="2300" dirty="0" smtClean="0">
                <a:solidFill>
                  <a:srgbClr val="FF0000"/>
                </a:solidFill>
              </a:rPr>
              <a:t>use of buttons</a:t>
            </a:r>
            <a:r>
              <a:rPr lang="en-US" sz="2300" dirty="0" smtClean="0"/>
              <a:t>, but may also include other WIMP elements. The philosophy is simpler and more closely tied to ideas of hypertext. </a:t>
            </a:r>
          </a:p>
          <a:p>
            <a:r>
              <a:rPr lang="en-US" sz="2300" dirty="0" smtClean="0"/>
              <a:t>In </a:t>
            </a:r>
            <a:r>
              <a:rPr lang="en-US" sz="2300" dirty="0"/>
              <a:t>addition, the </a:t>
            </a:r>
            <a:r>
              <a:rPr lang="en-US" sz="2300" dirty="0" smtClean="0"/>
              <a:t>point-and click </a:t>
            </a:r>
            <a:r>
              <a:rPr lang="en-US" sz="2300" dirty="0" smtClean="0"/>
              <a:t>style </a:t>
            </a:r>
            <a:r>
              <a:rPr lang="en-US" sz="2300" dirty="0">
                <a:solidFill>
                  <a:srgbClr val="FF0000"/>
                </a:solidFill>
              </a:rPr>
              <a:t>is not tied to mouse-based interfaces</a:t>
            </a:r>
            <a:r>
              <a:rPr lang="en-US" sz="2300" dirty="0"/>
              <a:t>, and is also extensively used in </a:t>
            </a:r>
            <a:r>
              <a:rPr lang="en-US" sz="2300" dirty="0" err="1" smtClean="0">
                <a:solidFill>
                  <a:srgbClr val="FF0000"/>
                </a:solidFill>
              </a:rPr>
              <a:t>touchscreen</a:t>
            </a:r>
            <a:r>
              <a:rPr lang="en-US" sz="2300" dirty="0" smtClean="0">
                <a:solidFill>
                  <a:srgbClr val="FF0000"/>
                </a:solidFill>
              </a:rPr>
              <a:t> </a:t>
            </a:r>
            <a:r>
              <a:rPr lang="en-US" sz="2300" dirty="0" smtClean="0"/>
              <a:t>information </a:t>
            </a:r>
            <a:r>
              <a:rPr lang="en-US" sz="2300" dirty="0"/>
              <a:t>systems. </a:t>
            </a:r>
            <a:endParaRPr lang="en-US" sz="2300" dirty="0" smtClean="0"/>
          </a:p>
          <a:p>
            <a:r>
              <a:rPr lang="en-US" sz="2300" dirty="0" smtClean="0"/>
              <a:t>In this case, it is often combined with a </a:t>
            </a:r>
            <a:r>
              <a:rPr lang="en-US" sz="2300" dirty="0" smtClean="0">
                <a:solidFill>
                  <a:srgbClr val="FF0000"/>
                </a:solidFill>
              </a:rPr>
              <a:t>menu-driven interface</a:t>
            </a:r>
            <a:r>
              <a:rPr lang="en-US" sz="2300" dirty="0" smtClean="0"/>
              <a:t>. </a:t>
            </a:r>
          </a:p>
          <a:p>
            <a:r>
              <a:rPr lang="en-US" sz="2300" dirty="0" smtClean="0"/>
              <a:t>The </a:t>
            </a:r>
            <a:r>
              <a:rPr lang="en-US" sz="2300" dirty="0" smtClean="0"/>
              <a:t>point-and-click </a:t>
            </a:r>
            <a:r>
              <a:rPr lang="en-US" sz="2300" dirty="0"/>
              <a:t>style has been popularized by </a:t>
            </a:r>
            <a:r>
              <a:rPr lang="en-US" sz="2300" dirty="0">
                <a:solidFill>
                  <a:srgbClr val="FF0000"/>
                </a:solidFill>
              </a:rPr>
              <a:t>world wide web pages</a:t>
            </a:r>
            <a:r>
              <a:rPr lang="en-US" sz="2300" dirty="0"/>
              <a:t>, which incorporate </a:t>
            </a:r>
            <a:r>
              <a:rPr lang="en-US" sz="2300" dirty="0" smtClean="0"/>
              <a:t>all the </a:t>
            </a:r>
            <a:r>
              <a:rPr lang="en-US" sz="2300" dirty="0"/>
              <a:t>above types of point-and-click navigation: </a:t>
            </a:r>
            <a:r>
              <a:rPr lang="en-US" sz="2300" dirty="0">
                <a:solidFill>
                  <a:srgbClr val="FF0000"/>
                </a:solidFill>
              </a:rPr>
              <a:t>highlighted words, maps and iconic buttons.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Three-dimensional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is an </a:t>
            </a:r>
            <a:r>
              <a:rPr lang="en-US" dirty="0">
                <a:solidFill>
                  <a:srgbClr val="FF0000"/>
                </a:solidFill>
              </a:rPr>
              <a:t>increasing use of three-dimensional effects in user interfaces</a:t>
            </a:r>
            <a:r>
              <a:rPr lang="en-US" dirty="0"/>
              <a:t>. </a:t>
            </a:r>
            <a:r>
              <a:rPr lang="en-US" dirty="0" smtClean="0"/>
              <a:t>The </a:t>
            </a:r>
            <a:r>
              <a:rPr lang="en-US" dirty="0"/>
              <a:t>most </a:t>
            </a:r>
            <a:r>
              <a:rPr lang="en-US" dirty="0" smtClean="0"/>
              <a:t>obvious example </a:t>
            </a:r>
            <a:r>
              <a:rPr lang="en-US" dirty="0"/>
              <a:t>is virtual reality, but </a:t>
            </a:r>
            <a:r>
              <a:rPr lang="en-US" dirty="0">
                <a:solidFill>
                  <a:srgbClr val="FF0000"/>
                </a:solidFill>
              </a:rPr>
              <a:t>VR</a:t>
            </a:r>
            <a:r>
              <a:rPr lang="en-US" dirty="0"/>
              <a:t> is only part of a range of 3D techniques available to </a:t>
            </a:r>
            <a:r>
              <a:rPr lang="en-US" dirty="0" smtClean="0"/>
              <a:t>the interface </a:t>
            </a:r>
            <a:r>
              <a:rPr lang="en-US" dirty="0"/>
              <a:t>designer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simplest technique is where ordinary WIMP elements, </a:t>
            </a:r>
            <a:r>
              <a:rPr lang="en-US" dirty="0">
                <a:solidFill>
                  <a:srgbClr val="FF0000"/>
                </a:solidFill>
              </a:rPr>
              <a:t>buttons, </a:t>
            </a:r>
            <a:r>
              <a:rPr lang="en-US" dirty="0" smtClean="0">
                <a:solidFill>
                  <a:srgbClr val="FF0000"/>
                </a:solidFill>
              </a:rPr>
              <a:t>scroll bars</a:t>
            </a:r>
            <a:r>
              <a:rPr lang="en-US" dirty="0"/>
              <a:t>, etc., are given a 3D appearance using </a:t>
            </a:r>
            <a:r>
              <a:rPr lang="en-US" dirty="0">
                <a:solidFill>
                  <a:srgbClr val="FF0000"/>
                </a:solidFill>
              </a:rPr>
              <a:t>shading, giving the appearance of being </a:t>
            </a:r>
            <a:r>
              <a:rPr lang="en-US" dirty="0" smtClean="0">
                <a:solidFill>
                  <a:srgbClr val="FF0000"/>
                </a:solidFill>
              </a:rPr>
              <a:t>sculpted out </a:t>
            </a:r>
            <a:r>
              <a:rPr lang="en-US" dirty="0">
                <a:solidFill>
                  <a:srgbClr val="FF0000"/>
                </a:solidFill>
              </a:rPr>
              <a:t>of stone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unstated convention, such interfaces have a light source at their top </a:t>
            </a:r>
            <a:r>
              <a:rPr lang="en-US" dirty="0" smtClean="0"/>
              <a:t>right</a:t>
            </a:r>
            <a:r>
              <a:rPr lang="en-US" dirty="0" smtClean="0"/>
              <a:t>. </a:t>
            </a:r>
            <a:r>
              <a:rPr lang="en-US" dirty="0" smtClean="0"/>
              <a:t>Where </a:t>
            </a:r>
            <a:r>
              <a:rPr lang="en-US" dirty="0"/>
              <a:t>used judiciously, the raised areas are easily identifiable and can be used to </a:t>
            </a:r>
            <a:r>
              <a:rPr lang="en-US" dirty="0" smtClean="0"/>
              <a:t>highlight active </a:t>
            </a:r>
            <a:r>
              <a:rPr lang="en-US" dirty="0"/>
              <a:t>areas.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some interfaces make indiscriminate use of sculptural effects, on every text </a:t>
            </a:r>
            <a:r>
              <a:rPr lang="en-US" dirty="0" smtClean="0">
                <a:solidFill>
                  <a:srgbClr val="FF0000"/>
                </a:solidFill>
              </a:rPr>
              <a:t>area</a:t>
            </a:r>
            <a:r>
              <a:rPr lang="en-US" dirty="0" smtClean="0">
                <a:solidFill>
                  <a:srgbClr val="FF0000"/>
                </a:solidFill>
              </a:rPr>
              <a:t>, border </a:t>
            </a:r>
            <a:r>
              <a:rPr lang="en-US" dirty="0">
                <a:solidFill>
                  <a:srgbClr val="FF0000"/>
                </a:solidFill>
              </a:rPr>
              <a:t>and menu, so all sense of differentiation is lost.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657600"/>
            <a:ext cx="54387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Interaction can be seen as a </a:t>
            </a:r>
            <a:r>
              <a:rPr lang="en-US" dirty="0">
                <a:solidFill>
                  <a:srgbClr val="FF0000"/>
                </a:solidFill>
              </a:rPr>
              <a:t>dialog between the computer and the user</a:t>
            </a:r>
            <a:r>
              <a:rPr lang="en-US" dirty="0" smtClean="0"/>
              <a:t>. </a:t>
            </a:r>
            <a:r>
              <a:rPr lang="en-US" dirty="0"/>
              <a:t>The choice </a:t>
            </a:r>
            <a:r>
              <a:rPr lang="en-US" dirty="0" smtClean="0"/>
              <a:t>of interface </a:t>
            </a:r>
            <a:r>
              <a:rPr lang="en-US" dirty="0"/>
              <a:t>style can have a profound effect on the nature of this dialog.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a number </a:t>
            </a:r>
            <a:r>
              <a:rPr lang="en-US" dirty="0" smtClean="0"/>
              <a:t>of common </a:t>
            </a:r>
            <a:r>
              <a:rPr lang="en-US" dirty="0"/>
              <a:t>interface styles including</a:t>
            </a:r>
          </a:p>
          <a:p>
            <a:pPr lvl="1">
              <a:buFont typeface="Wingdings" pitchFamily="2" charset="2"/>
              <a:buChar char="Ø"/>
            </a:pPr>
            <a:r>
              <a:rPr lang="en-US" sz="3100" dirty="0" smtClean="0"/>
              <a:t>command </a:t>
            </a:r>
            <a:r>
              <a:rPr lang="en-US" sz="3100" dirty="0"/>
              <a:t>line interface</a:t>
            </a:r>
          </a:p>
          <a:p>
            <a:pPr lvl="1">
              <a:buFont typeface="Wingdings" pitchFamily="2" charset="2"/>
              <a:buChar char="Ø"/>
            </a:pPr>
            <a:r>
              <a:rPr lang="en-US" sz="3100" dirty="0" smtClean="0"/>
              <a:t>menus</a:t>
            </a:r>
            <a:endParaRPr lang="en-US" sz="3100" dirty="0"/>
          </a:p>
          <a:p>
            <a:pPr lvl="1">
              <a:buFont typeface="Wingdings" pitchFamily="2" charset="2"/>
              <a:buChar char="Ø"/>
            </a:pPr>
            <a:r>
              <a:rPr lang="en-US" sz="3100" dirty="0" smtClean="0"/>
              <a:t>natural </a:t>
            </a:r>
            <a:r>
              <a:rPr lang="en-US" sz="3100" dirty="0"/>
              <a:t>language</a:t>
            </a:r>
          </a:p>
          <a:p>
            <a:pPr lvl="1">
              <a:buFont typeface="Wingdings" pitchFamily="2" charset="2"/>
              <a:buChar char="Ø"/>
            </a:pPr>
            <a:r>
              <a:rPr lang="en-US" sz="3100" dirty="0" smtClean="0"/>
              <a:t>question/answer </a:t>
            </a:r>
            <a:r>
              <a:rPr lang="en-US" sz="3100" dirty="0"/>
              <a:t>and query dialog</a:t>
            </a:r>
          </a:p>
          <a:p>
            <a:pPr lvl="1">
              <a:buFont typeface="Wingdings" pitchFamily="2" charset="2"/>
              <a:buChar char="Ø"/>
            </a:pPr>
            <a:r>
              <a:rPr lang="en-US" sz="3100" dirty="0" smtClean="0"/>
              <a:t>form-fills </a:t>
            </a:r>
            <a:r>
              <a:rPr lang="en-US" sz="3100" dirty="0"/>
              <a:t>and spreadsheets</a:t>
            </a:r>
          </a:p>
          <a:p>
            <a:pPr lvl="1">
              <a:buFont typeface="Wingdings" pitchFamily="2" charset="2"/>
              <a:buChar char="Ø"/>
            </a:pPr>
            <a:r>
              <a:rPr lang="en-US" sz="3100" dirty="0" smtClean="0"/>
              <a:t>WIMP</a:t>
            </a:r>
            <a:endParaRPr lang="en-US" sz="3100" dirty="0"/>
          </a:p>
          <a:p>
            <a:pPr lvl="1">
              <a:buFont typeface="Wingdings" pitchFamily="2" charset="2"/>
              <a:buChar char="Ø"/>
            </a:pPr>
            <a:r>
              <a:rPr lang="en-US" sz="3100" dirty="0" smtClean="0"/>
              <a:t>point </a:t>
            </a:r>
            <a:r>
              <a:rPr lang="en-US" sz="3100" dirty="0"/>
              <a:t>and click</a:t>
            </a:r>
          </a:p>
          <a:p>
            <a:pPr lvl="1">
              <a:buFont typeface="Wingdings" pitchFamily="2" charset="2"/>
              <a:buChar char="Ø"/>
            </a:pPr>
            <a:r>
              <a:rPr lang="en-US" sz="3100" dirty="0" smtClean="0"/>
              <a:t>Three-dimensional </a:t>
            </a:r>
            <a:r>
              <a:rPr lang="en-US" sz="3100" dirty="0"/>
              <a:t>interfaces.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Command line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700" dirty="0"/>
              <a:t>The command line interface was the </a:t>
            </a:r>
            <a:r>
              <a:rPr lang="en-US" sz="2700" dirty="0">
                <a:solidFill>
                  <a:srgbClr val="FF0000"/>
                </a:solidFill>
              </a:rPr>
              <a:t>first interactive dialog style to </a:t>
            </a:r>
            <a:r>
              <a:rPr lang="en-US" sz="2700" dirty="0" smtClean="0">
                <a:solidFill>
                  <a:srgbClr val="FF0000"/>
                </a:solidFill>
              </a:rPr>
              <a:t>be commonly </a:t>
            </a:r>
            <a:r>
              <a:rPr lang="en-US" sz="2700" dirty="0">
                <a:solidFill>
                  <a:srgbClr val="FF0000"/>
                </a:solidFill>
              </a:rPr>
              <a:t>used </a:t>
            </a:r>
            <a:r>
              <a:rPr lang="en-US" sz="2700" dirty="0"/>
              <a:t>and, in spite of the availability of menu-driven interfaces, it is still </a:t>
            </a:r>
            <a:r>
              <a:rPr lang="en-US" sz="2700" dirty="0" smtClean="0"/>
              <a:t>widely used</a:t>
            </a:r>
            <a:r>
              <a:rPr lang="en-US" sz="2700" dirty="0"/>
              <a:t>. </a:t>
            </a:r>
            <a:endParaRPr lang="en-US" sz="2700" dirty="0" smtClean="0"/>
          </a:p>
          <a:p>
            <a:pPr algn="just"/>
            <a:r>
              <a:rPr lang="en-US" sz="2700" dirty="0" smtClean="0"/>
              <a:t>It </a:t>
            </a:r>
            <a:r>
              <a:rPr lang="en-US" sz="2700" dirty="0"/>
              <a:t>provides a means of </a:t>
            </a:r>
            <a:r>
              <a:rPr lang="en-US" sz="2700" dirty="0">
                <a:solidFill>
                  <a:srgbClr val="FF0000"/>
                </a:solidFill>
              </a:rPr>
              <a:t>expressing instructions to the computer directly, using </a:t>
            </a:r>
            <a:r>
              <a:rPr lang="en-US" sz="2700" dirty="0" smtClean="0">
                <a:solidFill>
                  <a:srgbClr val="FF0000"/>
                </a:solidFill>
              </a:rPr>
              <a:t>function keys</a:t>
            </a:r>
            <a:r>
              <a:rPr lang="en-US" sz="2700" dirty="0">
                <a:solidFill>
                  <a:srgbClr val="FF0000"/>
                </a:solidFill>
              </a:rPr>
              <a:t>, single characters, abbreviations or whole-word commands</a:t>
            </a:r>
            <a:r>
              <a:rPr lang="en-US" sz="2700" dirty="0"/>
              <a:t>. </a:t>
            </a:r>
            <a:endParaRPr lang="en-US" sz="2700" dirty="0" smtClean="0"/>
          </a:p>
          <a:p>
            <a:pPr algn="just"/>
            <a:r>
              <a:rPr lang="en-US" sz="2700" dirty="0" smtClean="0"/>
              <a:t>In </a:t>
            </a:r>
            <a:r>
              <a:rPr lang="en-US" sz="2700" dirty="0"/>
              <a:t>some systems </a:t>
            </a:r>
            <a:r>
              <a:rPr lang="en-US" sz="2700" dirty="0" smtClean="0">
                <a:solidFill>
                  <a:srgbClr val="FF0000"/>
                </a:solidFill>
              </a:rPr>
              <a:t>the </a:t>
            </a:r>
            <a:r>
              <a:rPr lang="en-US" sz="2700" dirty="0">
                <a:solidFill>
                  <a:srgbClr val="FF0000"/>
                </a:solidFill>
              </a:rPr>
              <a:t>command line is the only way of communicating with the system, especially for </a:t>
            </a:r>
            <a:r>
              <a:rPr lang="en-US" sz="2700" dirty="0" smtClean="0">
                <a:solidFill>
                  <a:srgbClr val="FF0000"/>
                </a:solidFill>
              </a:rPr>
              <a:t>remote access </a:t>
            </a:r>
            <a:r>
              <a:rPr lang="en-US" sz="2700" dirty="0">
                <a:solidFill>
                  <a:srgbClr val="FF0000"/>
                </a:solidFill>
              </a:rPr>
              <a:t>using telnet</a:t>
            </a:r>
            <a:r>
              <a:rPr lang="en-US" sz="27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Menu-based interfaces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providing</a:t>
            </a:r>
            <a:r>
              <a:rPr lang="en-US" dirty="0"/>
              <a:t> accelerated access to the </a:t>
            </a:r>
            <a:r>
              <a:rPr lang="en-US" dirty="0" smtClean="0">
                <a:solidFill>
                  <a:srgbClr val="FF0000"/>
                </a:solidFill>
              </a:rPr>
              <a:t>system‘s functionality </a:t>
            </a:r>
            <a:r>
              <a:rPr lang="en-US" dirty="0">
                <a:solidFill>
                  <a:srgbClr val="FF0000"/>
                </a:solidFill>
              </a:rPr>
              <a:t>for experienced users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Command </a:t>
            </a:r>
            <a:r>
              <a:rPr lang="en-US" dirty="0"/>
              <a:t>line interfaces are </a:t>
            </a:r>
            <a:r>
              <a:rPr lang="en-US" dirty="0">
                <a:solidFill>
                  <a:srgbClr val="FF0000"/>
                </a:solidFill>
              </a:rPr>
              <a:t>powerful</a:t>
            </a:r>
            <a:r>
              <a:rPr lang="en-US" dirty="0"/>
              <a:t> in that they </a:t>
            </a:r>
            <a:r>
              <a:rPr lang="en-US" dirty="0" smtClean="0"/>
              <a:t>offer direct </a:t>
            </a:r>
            <a:r>
              <a:rPr lang="en-US" dirty="0">
                <a:solidFill>
                  <a:srgbClr val="FF0000"/>
                </a:solidFill>
              </a:rPr>
              <a:t>access to system functionality </a:t>
            </a:r>
            <a:r>
              <a:rPr lang="en-US" dirty="0"/>
              <a:t>and can be combined to apply a number of tools to </a:t>
            </a:r>
            <a:r>
              <a:rPr lang="en-US" dirty="0" smtClean="0"/>
              <a:t>the same data.</a:t>
            </a:r>
          </a:p>
          <a:p>
            <a:r>
              <a:rPr lang="en-US" dirty="0" smtClean="0"/>
              <a:t>They </a:t>
            </a:r>
            <a:r>
              <a:rPr lang="en-US" dirty="0"/>
              <a:t>are also </a:t>
            </a:r>
            <a:r>
              <a:rPr lang="en-US" dirty="0">
                <a:solidFill>
                  <a:srgbClr val="FF0000"/>
                </a:solidFill>
              </a:rPr>
              <a:t>flexible</a:t>
            </a:r>
            <a:r>
              <a:rPr lang="en-US" dirty="0"/>
              <a:t>: the command often has a number of options or </a:t>
            </a:r>
            <a:r>
              <a:rPr lang="en-US" dirty="0" smtClean="0"/>
              <a:t>parameters that </a:t>
            </a:r>
            <a:r>
              <a:rPr lang="en-US" dirty="0"/>
              <a:t>will vary its behavior in some way, and it can be applied to many objects at once, </a:t>
            </a:r>
            <a:r>
              <a:rPr lang="en-US" dirty="0" smtClean="0"/>
              <a:t>making it </a:t>
            </a:r>
            <a:r>
              <a:rPr lang="en-US" dirty="0"/>
              <a:t>useful for repetitive tasks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Flexibility and power brings with it difficulty in use </a:t>
            </a:r>
            <a:r>
              <a:rPr lang="en-US" dirty="0" smtClean="0">
                <a:solidFill>
                  <a:srgbClr val="FF0000"/>
                </a:solidFill>
              </a:rPr>
              <a:t>and learning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Commands must be remembered, as </a:t>
            </a:r>
            <a:r>
              <a:rPr lang="en-US" sz="2600" dirty="0">
                <a:solidFill>
                  <a:srgbClr val="FF0000"/>
                </a:solidFill>
              </a:rPr>
              <a:t>no cue</a:t>
            </a:r>
            <a:r>
              <a:rPr lang="en-US" sz="2600" dirty="0"/>
              <a:t> is provided in the command line </a:t>
            </a:r>
            <a:r>
              <a:rPr lang="en-US" sz="2600" dirty="0" smtClean="0"/>
              <a:t>to indicate </a:t>
            </a:r>
            <a:r>
              <a:rPr lang="en-US" sz="2600" dirty="0"/>
              <a:t>which command is needed. </a:t>
            </a:r>
            <a:endParaRPr lang="en-US" sz="2600" dirty="0" smtClean="0"/>
          </a:p>
          <a:p>
            <a:pPr algn="just"/>
            <a:r>
              <a:rPr lang="en-US" sz="2600" dirty="0" smtClean="0"/>
              <a:t>They </a:t>
            </a:r>
            <a:r>
              <a:rPr lang="en-US" sz="2600" dirty="0"/>
              <a:t>are therefore </a:t>
            </a:r>
            <a:r>
              <a:rPr lang="en-US" sz="2600" dirty="0">
                <a:solidFill>
                  <a:srgbClr val="FF0000"/>
                </a:solidFill>
              </a:rPr>
              <a:t>better for expert users than </a:t>
            </a:r>
            <a:r>
              <a:rPr lang="en-US" sz="2600" dirty="0" smtClean="0">
                <a:solidFill>
                  <a:srgbClr val="FF0000"/>
                </a:solidFill>
              </a:rPr>
              <a:t>for novices</a:t>
            </a:r>
            <a:r>
              <a:rPr lang="en-US" sz="2600" dirty="0"/>
              <a:t>. </a:t>
            </a:r>
            <a:r>
              <a:rPr lang="en-US" sz="2600" dirty="0" smtClean="0"/>
              <a:t>This </a:t>
            </a:r>
            <a:r>
              <a:rPr lang="en-US" sz="2600" dirty="0"/>
              <a:t>problem can be alleviated a little by using consistent and </a:t>
            </a:r>
            <a:r>
              <a:rPr lang="en-US" sz="2600" dirty="0" smtClean="0"/>
              <a:t>meaningful </a:t>
            </a:r>
            <a:r>
              <a:rPr lang="en-US" sz="2600" dirty="0" smtClean="0">
                <a:solidFill>
                  <a:srgbClr val="FF0000"/>
                </a:solidFill>
              </a:rPr>
              <a:t>commands </a:t>
            </a:r>
            <a:r>
              <a:rPr lang="en-US" sz="2600" dirty="0">
                <a:solidFill>
                  <a:srgbClr val="FF0000"/>
                </a:solidFill>
              </a:rPr>
              <a:t>and abbreviations</a:t>
            </a:r>
            <a:r>
              <a:rPr lang="en-US" sz="2600" dirty="0"/>
              <a:t>. </a:t>
            </a:r>
            <a:endParaRPr lang="en-US" sz="2600" dirty="0" smtClean="0"/>
          </a:p>
          <a:p>
            <a:pPr algn="just"/>
            <a:r>
              <a:rPr lang="en-US" sz="2600" dirty="0" smtClean="0"/>
              <a:t>The </a:t>
            </a:r>
            <a:r>
              <a:rPr lang="en-US" sz="2600" dirty="0"/>
              <a:t>commands used should be terms within the vocabulary </a:t>
            </a:r>
            <a:r>
              <a:rPr lang="en-US" sz="2600" dirty="0" smtClean="0"/>
              <a:t>of the </a:t>
            </a:r>
            <a:r>
              <a:rPr lang="en-US" sz="2600" dirty="0"/>
              <a:t>user rather than the technician. </a:t>
            </a:r>
            <a:endParaRPr lang="en-US" sz="2600" dirty="0" smtClean="0"/>
          </a:p>
          <a:p>
            <a:pPr algn="just"/>
            <a:r>
              <a:rPr lang="en-US" sz="2600" dirty="0" smtClean="0"/>
              <a:t>Unfortunately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FF0000"/>
                </a:solidFill>
              </a:rPr>
              <a:t>commands are often obscure and </a:t>
            </a:r>
            <a:r>
              <a:rPr lang="en-US" sz="2600" dirty="0" smtClean="0">
                <a:solidFill>
                  <a:srgbClr val="FF0000"/>
                </a:solidFill>
              </a:rPr>
              <a:t>vary across </a:t>
            </a:r>
            <a:r>
              <a:rPr lang="en-US" sz="2600" dirty="0">
                <a:solidFill>
                  <a:srgbClr val="FF0000"/>
                </a:solidFill>
              </a:rPr>
              <a:t>systems, causing confusion to the user and increasing the overhead of learning</a:t>
            </a:r>
            <a:r>
              <a:rPr lang="en-US" sz="26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a menu-driven interface, </a:t>
            </a:r>
            <a:r>
              <a:rPr lang="en-US" dirty="0">
                <a:solidFill>
                  <a:srgbClr val="FF0000"/>
                </a:solidFill>
              </a:rPr>
              <a:t>the set of options available to the user is displayed on the screen</a:t>
            </a:r>
            <a:r>
              <a:rPr lang="en-US" dirty="0" smtClean="0"/>
              <a:t>, and </a:t>
            </a:r>
            <a:r>
              <a:rPr lang="en-US" dirty="0"/>
              <a:t>selected using the mouse, or numeric or alphabetic keys.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the options are </a:t>
            </a:r>
            <a:r>
              <a:rPr lang="en-US" dirty="0" smtClean="0"/>
              <a:t>visible they </a:t>
            </a:r>
            <a:r>
              <a:rPr lang="en-US" dirty="0"/>
              <a:t>are less demanding of the user, relying on </a:t>
            </a:r>
            <a:r>
              <a:rPr lang="en-US" dirty="0" smtClean="0"/>
              <a:t> recognition </a:t>
            </a:r>
            <a:r>
              <a:rPr lang="en-US" dirty="0"/>
              <a:t>rather than recall. </a:t>
            </a:r>
            <a:endParaRPr lang="en-US" dirty="0" smtClean="0"/>
          </a:p>
          <a:p>
            <a:r>
              <a:rPr lang="en-US" dirty="0" smtClean="0"/>
              <a:t>Menu options still </a:t>
            </a:r>
            <a:r>
              <a:rPr lang="en-US" dirty="0"/>
              <a:t>need to be meaningful and logically grouped to aid recognition.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Often </a:t>
            </a:r>
            <a:r>
              <a:rPr lang="en-US" dirty="0">
                <a:solidFill>
                  <a:srgbClr val="FF0000"/>
                </a:solidFill>
              </a:rPr>
              <a:t>menus </a:t>
            </a:r>
            <a:r>
              <a:rPr lang="en-US" dirty="0" smtClean="0">
                <a:solidFill>
                  <a:srgbClr val="FF0000"/>
                </a:solidFill>
              </a:rPr>
              <a:t>are hierarchically </a:t>
            </a:r>
            <a:r>
              <a:rPr lang="en-US" dirty="0">
                <a:solidFill>
                  <a:srgbClr val="FF0000"/>
                </a:solidFill>
              </a:rPr>
              <a:t>ordered and the option required is not available at the top layer of </a:t>
            </a:r>
            <a:r>
              <a:rPr lang="en-US" dirty="0" smtClean="0">
                <a:solidFill>
                  <a:srgbClr val="FF0000"/>
                </a:solidFill>
              </a:rPr>
              <a:t>the hierarchy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grouping and naming of menu options </a:t>
            </a:r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provides the only cue for the </a:t>
            </a:r>
            <a:r>
              <a:rPr lang="en-US" dirty="0" smtClean="0">
                <a:solidFill>
                  <a:srgbClr val="FF0000"/>
                </a:solidFill>
              </a:rPr>
              <a:t>user to </a:t>
            </a:r>
            <a:r>
              <a:rPr lang="en-US" dirty="0">
                <a:solidFill>
                  <a:srgbClr val="FF0000"/>
                </a:solidFill>
              </a:rPr>
              <a:t>find the required option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Such </a:t>
            </a:r>
            <a:r>
              <a:rPr lang="en-US" dirty="0"/>
              <a:t>systems either can be purely text based, with the </a:t>
            </a:r>
            <a:r>
              <a:rPr lang="en-US" dirty="0" smtClean="0"/>
              <a:t>menu options </a:t>
            </a:r>
            <a:r>
              <a:rPr lang="en-US" dirty="0"/>
              <a:t>being presented as numbered choices, or may have a graphical component in </a:t>
            </a:r>
            <a:r>
              <a:rPr lang="en-US" dirty="0" smtClean="0"/>
              <a:t>which the </a:t>
            </a:r>
            <a:r>
              <a:rPr lang="en-US" dirty="0"/>
              <a:t>menu appears within a rectangular box and choices are made, perhaps by typing the </a:t>
            </a:r>
            <a:r>
              <a:rPr lang="en-US" dirty="0" smtClean="0"/>
              <a:t>initial letter </a:t>
            </a:r>
            <a:r>
              <a:rPr lang="en-US" dirty="0"/>
              <a:t>of the desired selection, or by entering the associated number, or by moving around </a:t>
            </a:r>
            <a:r>
              <a:rPr lang="en-US" dirty="0" smtClean="0"/>
              <a:t>the menu </a:t>
            </a:r>
            <a:r>
              <a:rPr lang="en-US" dirty="0"/>
              <a:t>with the arrow keys.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Menu-driven interface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133600"/>
            <a:ext cx="6324599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Natural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Users, </a:t>
            </a:r>
            <a:r>
              <a:rPr lang="en-US" sz="2600" dirty="0">
                <a:solidFill>
                  <a:srgbClr val="FF0000"/>
                </a:solidFill>
              </a:rPr>
              <a:t>unable to remember a command</a:t>
            </a:r>
            <a:r>
              <a:rPr lang="en-US" sz="2600" dirty="0"/>
              <a:t> or lost in a hierarchy of menus, </a:t>
            </a:r>
            <a:r>
              <a:rPr lang="en-US" sz="2600" dirty="0" smtClean="0"/>
              <a:t>may long </a:t>
            </a:r>
            <a:r>
              <a:rPr lang="en-US" sz="2600" dirty="0"/>
              <a:t>for the </a:t>
            </a:r>
            <a:r>
              <a:rPr lang="en-US" sz="2600" dirty="0">
                <a:solidFill>
                  <a:srgbClr val="FF0000"/>
                </a:solidFill>
              </a:rPr>
              <a:t>computer that is able to understand instructions</a:t>
            </a:r>
            <a:r>
              <a:rPr lang="en-US" sz="2600" dirty="0"/>
              <a:t> expressed in everyday words!</a:t>
            </a:r>
          </a:p>
          <a:p>
            <a:r>
              <a:rPr lang="en-US" sz="2600" dirty="0">
                <a:solidFill>
                  <a:srgbClr val="FF0000"/>
                </a:solidFill>
              </a:rPr>
              <a:t>Natural language understanding, both of speech and written input, is the subject of </a:t>
            </a:r>
            <a:r>
              <a:rPr lang="en-US" sz="2600" dirty="0" smtClean="0">
                <a:solidFill>
                  <a:srgbClr val="FF0000"/>
                </a:solidFill>
              </a:rPr>
              <a:t>much interest </a:t>
            </a:r>
            <a:r>
              <a:rPr lang="en-US" sz="2600" dirty="0">
                <a:solidFill>
                  <a:srgbClr val="FF0000"/>
                </a:solidFill>
              </a:rPr>
              <a:t>and research</a:t>
            </a:r>
            <a:r>
              <a:rPr lang="en-US" sz="2600" dirty="0"/>
              <a:t>. </a:t>
            </a:r>
            <a:r>
              <a:rPr lang="en-US" sz="2600" dirty="0" smtClean="0"/>
              <a:t>The </a:t>
            </a:r>
            <a:r>
              <a:rPr lang="en-US" sz="2600" dirty="0"/>
              <a:t>ambiguity of </a:t>
            </a:r>
            <a:r>
              <a:rPr lang="en-US" sz="2600" dirty="0">
                <a:solidFill>
                  <a:srgbClr val="FF0000"/>
                </a:solidFill>
              </a:rPr>
              <a:t>natural language makes it very difficult for a </a:t>
            </a:r>
            <a:r>
              <a:rPr lang="en-US" sz="2600" dirty="0" smtClean="0">
                <a:solidFill>
                  <a:srgbClr val="FF0000"/>
                </a:solidFill>
              </a:rPr>
              <a:t>machine to </a:t>
            </a:r>
            <a:r>
              <a:rPr lang="en-US" sz="2600" dirty="0">
                <a:solidFill>
                  <a:srgbClr val="FF0000"/>
                </a:solidFill>
              </a:rPr>
              <a:t>understand</a:t>
            </a:r>
            <a:r>
              <a:rPr lang="en-US" sz="2600" dirty="0"/>
              <a:t>. </a:t>
            </a:r>
            <a:endParaRPr lang="en-US" sz="2600" dirty="0" smtClean="0"/>
          </a:p>
          <a:p>
            <a:r>
              <a:rPr lang="en-US" sz="2600" dirty="0" smtClean="0"/>
              <a:t>Language </a:t>
            </a:r>
            <a:r>
              <a:rPr lang="en-US" sz="2600" dirty="0"/>
              <a:t>is ambiguous at a number of levels. </a:t>
            </a:r>
            <a:r>
              <a:rPr lang="en-US" sz="2600" dirty="0" smtClean="0"/>
              <a:t>First</a:t>
            </a:r>
            <a:r>
              <a:rPr lang="en-US" sz="2600" dirty="0"/>
              <a:t>, the syntax, or structure, </a:t>
            </a:r>
            <a:r>
              <a:rPr lang="en-US" sz="2600" dirty="0" smtClean="0"/>
              <a:t>of a </a:t>
            </a:r>
            <a:r>
              <a:rPr lang="en-US" sz="2600" dirty="0"/>
              <a:t>phrase may not be clear.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247844E71F594D83451D2A2920E3DF" ma:contentTypeVersion="2" ma:contentTypeDescription="Create a new document." ma:contentTypeScope="" ma:versionID="4e3283f31b5420b5d3c13826b818a405">
  <xsd:schema xmlns:xsd="http://www.w3.org/2001/XMLSchema" xmlns:xs="http://www.w3.org/2001/XMLSchema" xmlns:p="http://schemas.microsoft.com/office/2006/metadata/properties" xmlns:ns2="cad77504-b2d8-4f2f-a156-c08007b767ef" targetNamespace="http://schemas.microsoft.com/office/2006/metadata/properties" ma:root="true" ma:fieldsID="6fa9f7493774111b29cb07a7d23abc17" ns2:_="">
    <xsd:import namespace="cad77504-b2d8-4f2f-a156-c08007b767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d77504-b2d8-4f2f-a156-c08007b767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97F111-6E63-42D5-9235-1F7E322710B5}"/>
</file>

<file path=customXml/itemProps2.xml><?xml version="1.0" encoding="utf-8"?>
<ds:datastoreItem xmlns:ds="http://schemas.openxmlformats.org/officeDocument/2006/customXml" ds:itemID="{B41B7BBD-C865-4BAD-83D1-88B33270B4CE}"/>
</file>

<file path=customXml/itemProps3.xml><?xml version="1.0" encoding="utf-8"?>
<ds:datastoreItem xmlns:ds="http://schemas.openxmlformats.org/officeDocument/2006/customXml" ds:itemID="{62F6D4E1-996A-4BE5-89BD-A0CBD0934A2E}"/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1298</Words>
  <Application>Microsoft Office PowerPoint</Application>
  <PresentationFormat>On-screen Show (4:3)</PresentationFormat>
  <Paragraphs>66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INTERACTION STYLES</vt:lpstr>
      <vt:lpstr>Intro</vt:lpstr>
      <vt:lpstr>Command line interface</vt:lpstr>
      <vt:lpstr>Slide 4</vt:lpstr>
      <vt:lpstr>Slide 5</vt:lpstr>
      <vt:lpstr>Menus</vt:lpstr>
      <vt:lpstr>Slide 7</vt:lpstr>
      <vt:lpstr>Figure Menu-driven interface</vt:lpstr>
      <vt:lpstr>Natural language</vt:lpstr>
      <vt:lpstr>Question/answer and query dialog</vt:lpstr>
      <vt:lpstr>Form-fills and spreadsheets</vt:lpstr>
      <vt:lpstr>Slide 12</vt:lpstr>
      <vt:lpstr>Slide 13</vt:lpstr>
      <vt:lpstr>WIMP Interface</vt:lpstr>
      <vt:lpstr>Point-and-click interfaces</vt:lpstr>
      <vt:lpstr>Three-dimensional interfaces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 STYLES</dc:title>
  <dc:creator>Admin</dc:creator>
  <cp:lastModifiedBy>Admin</cp:lastModifiedBy>
  <cp:revision>4</cp:revision>
  <dcterms:created xsi:type="dcterms:W3CDTF">2022-11-09T05:44:22Z</dcterms:created>
  <dcterms:modified xsi:type="dcterms:W3CDTF">2022-11-10T04:16:39Z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0x01010047247844E71F594D83451D2A2920E3DF</vt:lpwstr>
  </property>
</Properties>
</file>