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A462-8336-4D1E-9929-8C6AFECF2C30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D82E-1305-4FBA-AD3F-175712FD3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INTERACTIVITY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Dialog design </a:t>
            </a:r>
            <a:r>
              <a:rPr lang="en-US" sz="2600" dirty="0"/>
              <a:t>is </a:t>
            </a:r>
            <a:r>
              <a:rPr lang="en-US" sz="2600" dirty="0" smtClean="0"/>
              <a:t>focused </a:t>
            </a:r>
            <a:r>
              <a:rPr lang="en-US" sz="2600" dirty="0"/>
              <a:t>almost entirely on the choice and specification </a:t>
            </a:r>
            <a:r>
              <a:rPr lang="en-US" sz="2600" dirty="0" smtClean="0"/>
              <a:t>of appropriate </a:t>
            </a:r>
            <a:r>
              <a:rPr lang="en-US" sz="2600" dirty="0"/>
              <a:t>sequences of actions and corresponding changes in the interface state. </a:t>
            </a:r>
            <a:endParaRPr lang="en-US" sz="2600" dirty="0" smtClean="0"/>
          </a:p>
          <a:p>
            <a:r>
              <a:rPr lang="en-US" sz="2600" dirty="0" smtClean="0"/>
              <a:t>It is typically </a:t>
            </a:r>
            <a:r>
              <a:rPr lang="en-US" sz="2600" dirty="0"/>
              <a:t>not used at a fine level of detail and deliberately ignores the </a:t>
            </a:r>
            <a:r>
              <a:rPr lang="en-US" sz="2600" dirty="0" smtClean="0"/>
              <a:t>semantic </a:t>
            </a:r>
            <a:r>
              <a:rPr lang="en-US" sz="2600" dirty="0"/>
              <a:t>level of </a:t>
            </a:r>
            <a:r>
              <a:rPr lang="en-US" sz="2600" dirty="0" smtClean="0"/>
              <a:t>an interface</a:t>
            </a:r>
            <a:r>
              <a:rPr lang="en-US" sz="2600" dirty="0"/>
              <a:t>: for example, the validation of numeric information in a forms-based system. </a:t>
            </a:r>
            <a:endParaRPr lang="en-US" sz="2600" dirty="0" smtClean="0"/>
          </a:p>
          <a:p>
            <a:r>
              <a:rPr lang="en-US" sz="2600" dirty="0" smtClean="0"/>
              <a:t>It is worth </a:t>
            </a:r>
            <a:r>
              <a:rPr lang="en-US" sz="2600" dirty="0"/>
              <a:t>remembering that </a:t>
            </a:r>
            <a:r>
              <a:rPr lang="en-US" sz="2600" dirty="0">
                <a:solidFill>
                  <a:srgbClr val="FF0000"/>
                </a:solidFill>
              </a:rPr>
              <a:t>interactivity is the defining feature of an interactive system</a:t>
            </a:r>
            <a:r>
              <a:rPr lang="en-US" sz="2600" dirty="0"/>
              <a:t>. </a:t>
            </a:r>
            <a:r>
              <a:rPr lang="en-US" sz="2600" dirty="0" smtClean="0"/>
              <a:t>This can be </a:t>
            </a:r>
            <a:r>
              <a:rPr lang="en-US" sz="2600" dirty="0"/>
              <a:t>seen in many areas of HCI.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5962" y="2215356"/>
            <a:ext cx="5172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For example, the recognition rate for s</a:t>
            </a:r>
            <a:r>
              <a:rPr lang="en-US" sz="2600" dirty="0">
                <a:solidFill>
                  <a:srgbClr val="FF0000"/>
                </a:solidFill>
              </a:rPr>
              <a:t>peech recognition is </a:t>
            </a:r>
            <a:r>
              <a:rPr lang="en-US" sz="2600" dirty="0" smtClean="0">
                <a:solidFill>
                  <a:srgbClr val="FF0000"/>
                </a:solidFill>
              </a:rPr>
              <a:t>too low </a:t>
            </a:r>
            <a:r>
              <a:rPr lang="en-US" sz="2600" dirty="0">
                <a:solidFill>
                  <a:srgbClr val="FF0000"/>
                </a:solidFill>
              </a:rPr>
              <a:t>to allow transcription from tape, </a:t>
            </a:r>
            <a:r>
              <a:rPr lang="en-US" sz="2600" dirty="0"/>
              <a:t>but in an </a:t>
            </a:r>
            <a:r>
              <a:rPr lang="en-US" sz="2600" dirty="0">
                <a:solidFill>
                  <a:srgbClr val="FF0000"/>
                </a:solidFill>
              </a:rPr>
              <a:t>airline reservation system, </a:t>
            </a:r>
            <a:r>
              <a:rPr lang="en-US" sz="2600" dirty="0"/>
              <a:t>so long as </a:t>
            </a:r>
            <a:r>
              <a:rPr lang="en-US" sz="2600" dirty="0" smtClean="0"/>
              <a:t>the system </a:t>
            </a:r>
            <a:r>
              <a:rPr lang="en-US" sz="2600" dirty="0"/>
              <a:t>can reliably</a:t>
            </a:r>
            <a:r>
              <a:rPr lang="en-US" sz="2600" dirty="0">
                <a:solidFill>
                  <a:srgbClr val="FF0000"/>
                </a:solidFill>
              </a:rPr>
              <a:t> recognize yes and no it can reflect back </a:t>
            </a:r>
            <a:r>
              <a:rPr lang="en-US" sz="2600" dirty="0"/>
              <a:t>its understanding of what </a:t>
            </a:r>
            <a:r>
              <a:rPr lang="en-US" sz="2600" dirty="0" smtClean="0"/>
              <a:t>you said </a:t>
            </a:r>
            <a:r>
              <a:rPr lang="en-US" sz="2600" dirty="0"/>
              <a:t>and seek confirmation. 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Speech-based </a:t>
            </a:r>
            <a:r>
              <a:rPr lang="en-US" sz="2600" dirty="0">
                <a:solidFill>
                  <a:srgbClr val="FF0000"/>
                </a:solidFill>
              </a:rPr>
              <a:t>input is difficult, speech-based interaction easier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Also</a:t>
            </a:r>
            <a:r>
              <a:rPr lang="en-US" sz="2600" dirty="0"/>
              <a:t>, in the area of information visualization the most exciting developments are all </a:t>
            </a:r>
            <a:r>
              <a:rPr lang="en-US" sz="2600" dirty="0" smtClean="0"/>
              <a:t>where </a:t>
            </a:r>
            <a:r>
              <a:rPr lang="en-US" sz="2600" dirty="0" smtClean="0">
                <a:solidFill>
                  <a:srgbClr val="FF0000"/>
                </a:solidFill>
              </a:rPr>
              <a:t>users </a:t>
            </a:r>
            <a:r>
              <a:rPr lang="en-US" sz="2600" dirty="0">
                <a:solidFill>
                  <a:srgbClr val="FF0000"/>
                </a:solidFill>
              </a:rPr>
              <a:t>can interact with visualization in real time, changing parameters and seeing the effect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Interactivity</a:t>
            </a:r>
            <a:r>
              <a:rPr lang="en-US" sz="2600" dirty="0"/>
              <a:t> is also crucial in determining the </a:t>
            </a:r>
            <a:r>
              <a:rPr lang="en-US" sz="2600" dirty="0" smtClean="0"/>
              <a:t>feel </a:t>
            </a:r>
            <a:r>
              <a:rPr lang="en-US" sz="2600" dirty="0"/>
              <a:t>of a </a:t>
            </a:r>
            <a:r>
              <a:rPr lang="en-US" sz="2600" dirty="0">
                <a:solidFill>
                  <a:srgbClr val="FF0000"/>
                </a:solidFill>
              </a:rPr>
              <a:t>WIMP environment</a:t>
            </a:r>
            <a:r>
              <a:rPr lang="en-US" sz="2600" dirty="0"/>
              <a:t>. </a:t>
            </a:r>
            <a:r>
              <a:rPr lang="en-US" sz="2600" dirty="0" smtClean="0"/>
              <a:t>All WIMP </a:t>
            </a:r>
            <a:r>
              <a:rPr lang="en-US" sz="2600" dirty="0"/>
              <a:t>systems appear to have virtually the same elements: </a:t>
            </a:r>
            <a:r>
              <a:rPr lang="en-US" sz="2600" dirty="0">
                <a:solidFill>
                  <a:srgbClr val="FF0000"/>
                </a:solidFill>
              </a:rPr>
              <a:t>windows, icons, menus, pointers</a:t>
            </a:r>
            <a:r>
              <a:rPr lang="en-US" sz="2600" dirty="0" smtClean="0">
                <a:solidFill>
                  <a:srgbClr val="FF0000"/>
                </a:solidFill>
              </a:rPr>
              <a:t>, dialog </a:t>
            </a:r>
            <a:r>
              <a:rPr lang="en-US" sz="2600" dirty="0">
                <a:solidFill>
                  <a:srgbClr val="FF0000"/>
                </a:solidFill>
              </a:rPr>
              <a:t>boxes, buttons</a:t>
            </a:r>
            <a:r>
              <a:rPr lang="en-US" sz="2600" dirty="0"/>
              <a:t>, etc. </a:t>
            </a:r>
            <a:endParaRPr lang="en-US" sz="2600" dirty="0" smtClean="0"/>
          </a:p>
          <a:p>
            <a:r>
              <a:rPr lang="en-US" sz="2600" dirty="0" smtClean="0"/>
              <a:t>In </a:t>
            </a:r>
            <a:r>
              <a:rPr lang="en-US" sz="2600" dirty="0"/>
              <a:t>fact, menus are a major </a:t>
            </a:r>
            <a:r>
              <a:rPr lang="en-US" sz="2600" dirty="0">
                <a:solidFill>
                  <a:srgbClr val="FF0000"/>
                </a:solidFill>
              </a:rPr>
              <a:t>difference</a:t>
            </a:r>
            <a:r>
              <a:rPr lang="en-US" sz="2600" dirty="0"/>
              <a:t> between the </a:t>
            </a:r>
            <a:r>
              <a:rPr lang="en-US" sz="2600" dirty="0" err="1">
                <a:solidFill>
                  <a:srgbClr val="FF0000"/>
                </a:solidFill>
              </a:rPr>
              <a:t>MacOS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and Microsoft </a:t>
            </a:r>
            <a:r>
              <a:rPr lang="en-US" sz="2600" dirty="0">
                <a:solidFill>
                  <a:srgbClr val="FF0000"/>
                </a:solidFill>
              </a:rPr>
              <a:t>Windows environments</a:t>
            </a:r>
            <a:r>
              <a:rPr lang="en-US" sz="2600" dirty="0"/>
              <a:t>: in </a:t>
            </a:r>
            <a:r>
              <a:rPr lang="en-US" sz="2600" dirty="0" err="1"/>
              <a:t>MacOS</a:t>
            </a:r>
            <a:r>
              <a:rPr lang="en-US" sz="2600" dirty="0"/>
              <a:t> you have to keep the mouse </a:t>
            </a:r>
            <a:r>
              <a:rPr lang="en-US" sz="2600" dirty="0" smtClean="0"/>
              <a:t>depressed throughout </a:t>
            </a:r>
            <a:r>
              <a:rPr lang="en-US" sz="2600" dirty="0"/>
              <a:t>menu </a:t>
            </a:r>
            <a:r>
              <a:rPr lang="en-US" sz="2600" dirty="0" err="1" smtClean="0"/>
              <a:t>selection;in</a:t>
            </a:r>
            <a:r>
              <a:rPr lang="en-US" sz="2600" dirty="0" smtClean="0"/>
              <a:t> </a:t>
            </a:r>
            <a:r>
              <a:rPr lang="en-US" sz="2600" dirty="0"/>
              <a:t>Windows you can click on the menu bar and a pull-down </a:t>
            </a:r>
            <a:r>
              <a:rPr lang="en-US" sz="2600" dirty="0" smtClean="0"/>
              <a:t>menu appears </a:t>
            </a:r>
            <a:r>
              <a:rPr lang="en-US" sz="2600" dirty="0"/>
              <a:t>and remains there until an item is selected or it is cancelled. </a:t>
            </a:r>
            <a:r>
              <a:rPr lang="en-US" sz="2600" dirty="0" smtClean="0"/>
              <a:t>Similarly </a:t>
            </a:r>
            <a:r>
              <a:rPr lang="en-US" sz="2600" dirty="0"/>
              <a:t>the </a:t>
            </a:r>
            <a:r>
              <a:rPr lang="en-US" sz="2600" dirty="0" smtClean="0"/>
              <a:t>detailed behavior </a:t>
            </a:r>
            <a:r>
              <a:rPr lang="en-US" sz="2600" dirty="0"/>
              <a:t>of buttons is quite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In </a:t>
            </a:r>
            <a:r>
              <a:rPr lang="en-US" sz="2600" dirty="0">
                <a:solidFill>
                  <a:srgbClr val="FF0000"/>
                </a:solidFill>
              </a:rPr>
              <a:t>WIMP environments</a:t>
            </a:r>
            <a:r>
              <a:rPr lang="en-US" sz="2600" dirty="0"/>
              <a:t>, the </a:t>
            </a:r>
            <a:r>
              <a:rPr lang="en-US" sz="2600" dirty="0">
                <a:solidFill>
                  <a:srgbClr val="FF0000"/>
                </a:solidFill>
              </a:rPr>
              <a:t>user takes the initiative</a:t>
            </a:r>
            <a:r>
              <a:rPr lang="en-US" sz="2600" dirty="0"/>
              <a:t>, with many options and often </a:t>
            </a:r>
            <a:r>
              <a:rPr lang="en-US" sz="2600" dirty="0" smtClean="0">
                <a:solidFill>
                  <a:srgbClr val="FF0000"/>
                </a:solidFill>
              </a:rPr>
              <a:t>many applications </a:t>
            </a:r>
            <a:r>
              <a:rPr lang="en-US" sz="2600" dirty="0">
                <a:solidFill>
                  <a:srgbClr val="FF0000"/>
                </a:solidFill>
              </a:rPr>
              <a:t>simultaneously</a:t>
            </a:r>
            <a:r>
              <a:rPr lang="en-US" sz="2600" dirty="0"/>
              <a:t> available.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exceptions to this are pre-emptive parts of </a:t>
            </a:r>
            <a:r>
              <a:rPr lang="en-US" sz="2600" dirty="0" smtClean="0"/>
              <a:t>the interface</a:t>
            </a:r>
            <a:r>
              <a:rPr lang="en-US" sz="2600" dirty="0"/>
              <a:t>, where the system for various reasons wrests the initiative away from the </a:t>
            </a:r>
            <a:r>
              <a:rPr lang="en-US" sz="2600" dirty="0" smtClean="0"/>
              <a:t>user, perhaps </a:t>
            </a:r>
            <a:r>
              <a:rPr lang="en-US" sz="2600" dirty="0"/>
              <a:t>because of a problem or because it needs information in order to continue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Interactivity </a:t>
            </a:r>
            <a:r>
              <a:rPr lang="en-US" sz="2600" dirty="0"/>
              <a:t>is also </a:t>
            </a:r>
            <a:r>
              <a:rPr lang="en-US" sz="2600" dirty="0">
                <a:solidFill>
                  <a:srgbClr val="FF0000"/>
                </a:solidFill>
              </a:rPr>
              <a:t>critical in dealing with errors</a:t>
            </a:r>
            <a:r>
              <a:rPr lang="en-US" sz="2600" dirty="0"/>
              <a:t>. We discussed slips and mistakes earlier </a:t>
            </a:r>
            <a:r>
              <a:rPr lang="en-US" sz="2600" dirty="0" smtClean="0"/>
              <a:t>in the </a:t>
            </a:r>
            <a:r>
              <a:rPr lang="en-US" sz="2600" dirty="0"/>
              <a:t>chapter, and </a:t>
            </a:r>
            <a:r>
              <a:rPr lang="en-US" sz="2600" dirty="0">
                <a:solidFill>
                  <a:srgbClr val="FF0000"/>
                </a:solidFill>
              </a:rPr>
              <a:t>some ways to try to prevent these types of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other way to deal </a:t>
            </a:r>
            <a:r>
              <a:rPr lang="en-US" sz="2600" dirty="0" smtClean="0"/>
              <a:t>with errors </a:t>
            </a:r>
            <a:r>
              <a:rPr lang="en-US" sz="2600" dirty="0"/>
              <a:t>is to make sure that the user or the system is able to tell when errors have occurred. </a:t>
            </a:r>
            <a:endParaRPr lang="en-US" sz="2600" dirty="0" smtClean="0"/>
          </a:p>
          <a:p>
            <a:r>
              <a:rPr lang="en-US" sz="2600" dirty="0" smtClean="0"/>
              <a:t>If </a:t>
            </a:r>
            <a:r>
              <a:rPr lang="en-US" sz="2600" dirty="0" smtClean="0">
                <a:solidFill>
                  <a:srgbClr val="FF0000"/>
                </a:solidFill>
              </a:rPr>
              <a:t>users </a:t>
            </a:r>
            <a:r>
              <a:rPr lang="en-US" sz="2600" dirty="0">
                <a:solidFill>
                  <a:srgbClr val="FF0000"/>
                </a:solidFill>
              </a:rPr>
              <a:t>can detect errors then they can correct them</a:t>
            </a:r>
            <a:r>
              <a:rPr lang="en-US" sz="2600" dirty="0"/>
              <a:t>. So, even if errors occur, the interaction </a:t>
            </a:r>
            <a:r>
              <a:rPr lang="en-US" sz="2600" dirty="0" smtClean="0"/>
              <a:t>as a </a:t>
            </a:r>
            <a:r>
              <a:rPr lang="en-US" sz="2600" dirty="0"/>
              <a:t>whole succeeds. Several of the principles in deal with issues that relate to this. </a:t>
            </a:r>
            <a:endParaRPr lang="en-US" sz="2600" dirty="0" smtClean="0"/>
          </a:p>
          <a:p>
            <a:r>
              <a:rPr lang="en-US" sz="2600" dirty="0" smtClean="0"/>
              <a:t>This ability to </a:t>
            </a:r>
            <a:r>
              <a:rPr lang="en-US" sz="2600" dirty="0">
                <a:solidFill>
                  <a:srgbClr val="FF0000"/>
                </a:solidFill>
              </a:rPr>
              <a:t>detect and correct </a:t>
            </a:r>
            <a:r>
              <a:rPr lang="en-US" sz="2600" dirty="0"/>
              <a:t>is important both at the small scale of </a:t>
            </a:r>
            <a:r>
              <a:rPr lang="en-US" sz="2600" dirty="0">
                <a:solidFill>
                  <a:srgbClr val="FF0000"/>
                </a:solidFill>
              </a:rPr>
              <a:t>button presses and keystrokes </a:t>
            </a:r>
            <a:r>
              <a:rPr lang="en-US" sz="2600" dirty="0" smtClean="0"/>
              <a:t>and also </a:t>
            </a:r>
            <a:r>
              <a:rPr lang="en-US" sz="2600" dirty="0"/>
              <a:t>at the large scale.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19FF4-4629-4E25-81DB-C950E5A8C9D8}"/>
</file>

<file path=customXml/itemProps2.xml><?xml version="1.0" encoding="utf-8"?>
<ds:datastoreItem xmlns:ds="http://schemas.openxmlformats.org/officeDocument/2006/customXml" ds:itemID="{5B5387E6-0679-4EFA-A090-E67C0DD91A12}"/>
</file>

<file path=customXml/itemProps3.xml><?xml version="1.0" encoding="utf-8"?>
<ds:datastoreItem xmlns:ds="http://schemas.openxmlformats.org/officeDocument/2006/customXml" ds:itemID="{E090B0C6-D290-4B8F-97ED-02219B52C434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456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INTERACTIVITY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INTERACTIVITY</dc:title>
  <dc:creator>Admin</dc:creator>
  <cp:lastModifiedBy>Admin</cp:lastModifiedBy>
  <cp:revision>7</cp:revision>
  <dcterms:created xsi:type="dcterms:W3CDTF">2022-11-09T05:57:36Z</dcterms:created>
  <dcterms:modified xsi:type="dcterms:W3CDTF">2022-11-11T09:50:26Z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